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v" ContentType="vide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1.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195"/>
  </p:notesMasterIdLst>
  <p:handoutMasterIdLst>
    <p:handoutMasterId r:id="rId196"/>
  </p:handoutMasterIdLst>
  <p:sldIdLst>
    <p:sldId id="961" r:id="rId3"/>
    <p:sldId id="1148" r:id="rId4"/>
    <p:sldId id="958" r:id="rId5"/>
    <p:sldId id="959" r:id="rId6"/>
    <p:sldId id="1153" r:id="rId7"/>
    <p:sldId id="1150" r:id="rId8"/>
    <p:sldId id="1151" r:id="rId9"/>
    <p:sldId id="1152" r:id="rId10"/>
    <p:sldId id="689" r:id="rId11"/>
    <p:sldId id="1142" r:id="rId12"/>
    <p:sldId id="695" r:id="rId13"/>
    <p:sldId id="1147" r:id="rId14"/>
    <p:sldId id="1154" r:id="rId15"/>
    <p:sldId id="1155" r:id="rId16"/>
    <p:sldId id="1156" r:id="rId17"/>
    <p:sldId id="1157" r:id="rId18"/>
    <p:sldId id="1158" r:id="rId19"/>
    <p:sldId id="713" r:id="rId20"/>
    <p:sldId id="734" r:id="rId21"/>
    <p:sldId id="715" r:id="rId22"/>
    <p:sldId id="1159" r:id="rId23"/>
    <p:sldId id="1160" r:id="rId24"/>
    <p:sldId id="1161" r:id="rId25"/>
    <p:sldId id="1162" r:id="rId26"/>
    <p:sldId id="1163" r:id="rId27"/>
    <p:sldId id="1164" r:id="rId28"/>
    <p:sldId id="1165" r:id="rId29"/>
    <p:sldId id="1166" r:id="rId30"/>
    <p:sldId id="1167" r:id="rId31"/>
    <p:sldId id="692" r:id="rId32"/>
    <p:sldId id="1168" r:id="rId33"/>
    <p:sldId id="466" r:id="rId34"/>
    <p:sldId id="1129" r:id="rId35"/>
    <p:sldId id="1169" r:id="rId36"/>
    <p:sldId id="1170" r:id="rId37"/>
    <p:sldId id="313" r:id="rId38"/>
    <p:sldId id="314" r:id="rId39"/>
    <p:sldId id="1171" r:id="rId40"/>
    <p:sldId id="1144" r:id="rId41"/>
    <p:sldId id="1172" r:id="rId42"/>
    <p:sldId id="1173" r:id="rId43"/>
    <p:sldId id="1174" r:id="rId44"/>
    <p:sldId id="1175" r:id="rId45"/>
    <p:sldId id="1176" r:id="rId46"/>
    <p:sldId id="1177" r:id="rId47"/>
    <p:sldId id="1178" r:id="rId48"/>
    <p:sldId id="1179" r:id="rId49"/>
    <p:sldId id="732" r:id="rId50"/>
    <p:sldId id="805" r:id="rId51"/>
    <p:sldId id="302" r:id="rId52"/>
    <p:sldId id="306" r:id="rId53"/>
    <p:sldId id="307" r:id="rId54"/>
    <p:sldId id="303" r:id="rId55"/>
    <p:sldId id="312" r:id="rId56"/>
    <p:sldId id="316" r:id="rId57"/>
    <p:sldId id="807" r:id="rId58"/>
    <p:sldId id="806" r:id="rId59"/>
    <p:sldId id="278" r:id="rId60"/>
    <p:sldId id="554" r:id="rId61"/>
    <p:sldId id="555" r:id="rId62"/>
    <p:sldId id="556" r:id="rId63"/>
    <p:sldId id="557" r:id="rId64"/>
    <p:sldId id="558" r:id="rId65"/>
    <p:sldId id="559" r:id="rId66"/>
    <p:sldId id="560" r:id="rId67"/>
    <p:sldId id="564" r:id="rId68"/>
    <p:sldId id="834" r:id="rId69"/>
    <p:sldId id="848" r:id="rId70"/>
    <p:sldId id="566" r:id="rId71"/>
    <p:sldId id="567" r:id="rId72"/>
    <p:sldId id="568" r:id="rId73"/>
    <p:sldId id="569" r:id="rId74"/>
    <p:sldId id="570" r:id="rId75"/>
    <p:sldId id="571" r:id="rId76"/>
    <p:sldId id="572" r:id="rId77"/>
    <p:sldId id="573" r:id="rId78"/>
    <p:sldId id="574" r:id="rId79"/>
    <p:sldId id="575" r:id="rId80"/>
    <p:sldId id="576" r:id="rId81"/>
    <p:sldId id="809" r:id="rId82"/>
    <p:sldId id="657" r:id="rId83"/>
    <p:sldId id="658" r:id="rId84"/>
    <p:sldId id="659" r:id="rId85"/>
    <p:sldId id="660" r:id="rId86"/>
    <p:sldId id="661" r:id="rId87"/>
    <p:sldId id="662" r:id="rId88"/>
    <p:sldId id="663" r:id="rId89"/>
    <p:sldId id="664" r:id="rId90"/>
    <p:sldId id="665" r:id="rId91"/>
    <p:sldId id="666" r:id="rId92"/>
    <p:sldId id="667" r:id="rId93"/>
    <p:sldId id="668" r:id="rId94"/>
    <p:sldId id="810" r:id="rId95"/>
    <p:sldId id="669" r:id="rId96"/>
    <p:sldId id="670" r:id="rId97"/>
    <p:sldId id="671" r:id="rId98"/>
    <p:sldId id="672" r:id="rId99"/>
    <p:sldId id="673" r:id="rId100"/>
    <p:sldId id="674" r:id="rId101"/>
    <p:sldId id="675" r:id="rId102"/>
    <p:sldId id="676" r:id="rId103"/>
    <p:sldId id="677" r:id="rId104"/>
    <p:sldId id="678" r:id="rId105"/>
    <p:sldId id="679" r:id="rId106"/>
    <p:sldId id="680" r:id="rId107"/>
    <p:sldId id="882" r:id="rId108"/>
    <p:sldId id="850" r:id="rId109"/>
    <p:sldId id="851" r:id="rId110"/>
    <p:sldId id="852" r:id="rId111"/>
    <p:sldId id="853" r:id="rId112"/>
    <p:sldId id="854" r:id="rId113"/>
    <p:sldId id="855" r:id="rId114"/>
    <p:sldId id="942" r:id="rId115"/>
    <p:sldId id="856" r:id="rId116"/>
    <p:sldId id="857" r:id="rId117"/>
    <p:sldId id="858" r:id="rId118"/>
    <p:sldId id="944" r:id="rId119"/>
    <p:sldId id="945" r:id="rId120"/>
    <p:sldId id="946" r:id="rId121"/>
    <p:sldId id="947" r:id="rId122"/>
    <p:sldId id="948" r:id="rId123"/>
    <p:sldId id="864" r:id="rId124"/>
    <p:sldId id="865" r:id="rId125"/>
    <p:sldId id="866" r:id="rId126"/>
    <p:sldId id="867" r:id="rId127"/>
    <p:sldId id="868" r:id="rId128"/>
    <p:sldId id="952" r:id="rId129"/>
    <p:sldId id="953" r:id="rId130"/>
    <p:sldId id="954" r:id="rId131"/>
    <p:sldId id="869" r:id="rId132"/>
    <p:sldId id="870" r:id="rId133"/>
    <p:sldId id="871" r:id="rId134"/>
    <p:sldId id="816" r:id="rId135"/>
    <p:sldId id="824" r:id="rId136"/>
    <p:sldId id="825" r:id="rId137"/>
    <p:sldId id="826" r:id="rId138"/>
    <p:sldId id="830" r:id="rId139"/>
    <p:sldId id="831" r:id="rId140"/>
    <p:sldId id="818" r:id="rId141"/>
    <p:sldId id="829" r:id="rId142"/>
    <p:sldId id="840" r:id="rId143"/>
    <p:sldId id="819" r:id="rId144"/>
    <p:sldId id="793" r:id="rId145"/>
    <p:sldId id="794" r:id="rId146"/>
    <p:sldId id="795" r:id="rId147"/>
    <p:sldId id="796" r:id="rId148"/>
    <p:sldId id="797" r:id="rId149"/>
    <p:sldId id="960" r:id="rId150"/>
    <p:sldId id="900" r:id="rId151"/>
    <p:sldId id="901" r:id="rId152"/>
    <p:sldId id="902" r:id="rId153"/>
    <p:sldId id="903" r:id="rId154"/>
    <p:sldId id="904" r:id="rId155"/>
    <p:sldId id="905" r:id="rId156"/>
    <p:sldId id="906" r:id="rId157"/>
    <p:sldId id="907" r:id="rId158"/>
    <p:sldId id="908" r:id="rId159"/>
    <p:sldId id="909" r:id="rId160"/>
    <p:sldId id="910" r:id="rId161"/>
    <p:sldId id="911" r:id="rId162"/>
    <p:sldId id="912" r:id="rId163"/>
    <p:sldId id="913" r:id="rId164"/>
    <p:sldId id="914" r:id="rId165"/>
    <p:sldId id="915" r:id="rId166"/>
    <p:sldId id="916" r:id="rId167"/>
    <p:sldId id="917" r:id="rId168"/>
    <p:sldId id="918" r:id="rId169"/>
    <p:sldId id="919" r:id="rId170"/>
    <p:sldId id="920" r:id="rId171"/>
    <p:sldId id="921" r:id="rId172"/>
    <p:sldId id="922" r:id="rId173"/>
    <p:sldId id="923" r:id="rId174"/>
    <p:sldId id="924" r:id="rId175"/>
    <p:sldId id="925" r:id="rId176"/>
    <p:sldId id="926" r:id="rId177"/>
    <p:sldId id="927" r:id="rId178"/>
    <p:sldId id="928" r:id="rId179"/>
    <p:sldId id="955" r:id="rId180"/>
    <p:sldId id="956" r:id="rId181"/>
    <p:sldId id="929" r:id="rId182"/>
    <p:sldId id="930" r:id="rId183"/>
    <p:sldId id="935" r:id="rId184"/>
    <p:sldId id="936" r:id="rId185"/>
    <p:sldId id="931" r:id="rId186"/>
    <p:sldId id="937" r:id="rId187"/>
    <p:sldId id="933" r:id="rId188"/>
    <p:sldId id="941" r:id="rId189"/>
    <p:sldId id="949" r:id="rId190"/>
    <p:sldId id="950" r:id="rId191"/>
    <p:sldId id="951" r:id="rId192"/>
    <p:sldId id="943" r:id="rId193"/>
    <p:sldId id="934" r:id="rId19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rn, Sarah" initials="HS" lastIdx="0" clrIdx="0">
    <p:extLst>
      <p:ext uri="{19B8F6BF-5375-455C-9EA6-DF929625EA0E}">
        <p15:presenceInfo xmlns:p15="http://schemas.microsoft.com/office/powerpoint/2012/main" userId="S-1-5-21-576213050-28387997-11539462-16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E399"/>
    <a:srgbClr val="9EBAE2"/>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45" autoAdjust="0"/>
    <p:restoredTop sz="66754" autoAdjust="0"/>
  </p:normalViewPr>
  <p:slideViewPr>
    <p:cSldViewPr snapToGrid="0" showGuides="1">
      <p:cViewPr varScale="1">
        <p:scale>
          <a:sx n="62" d="100"/>
          <a:sy n="62" d="100"/>
        </p:scale>
        <p:origin x="1392" y="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7058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notesMaster" Target="notesMasters/notesMaster1.xml"/><Relationship Id="rId190" Type="http://schemas.openxmlformats.org/officeDocument/2006/relationships/slide" Target="slides/slide188.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handoutMaster" Target="handoutMasters/handoutMaster1.xml"/><Relationship Id="rId200" Type="http://schemas.openxmlformats.org/officeDocument/2006/relationships/theme" Target="theme/theme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commentAuthors" Target="commentAuthors.xml"/><Relationship Id="rId201" Type="http://schemas.openxmlformats.org/officeDocument/2006/relationships/tableStyles" Target="tableStyle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presProps" Target="presProps.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4" qsCatId="simple" csTypeId="urn:microsoft.com/office/officeart/2005/8/colors/accent1_2" csCatId="accent1" phldr="1"/>
      <dgm:spPr/>
      <dgm:t>
        <a:bodyPr/>
        <a:lstStyle/>
        <a:p>
          <a:endParaRPr lang="en-US"/>
        </a:p>
      </dgm:t>
    </dgm:pt>
    <dgm:pt modelId="{30F5E4EA-5E7E-3143-9878-C68788F323A6}">
      <dgm:prSet custT="1"/>
      <dgm:spPr>
        <a:solidFill>
          <a:srgbClr val="97FFC6"/>
        </a:solidFill>
        <a:ln w="28575">
          <a:solidFill>
            <a:schemeClr val="accent4">
              <a:lumMod val="75000"/>
            </a:schemeClr>
          </a:solidFill>
        </a:ln>
      </dgm:spPr>
      <dgm:t>
        <a:bodyPr/>
        <a:lstStyle/>
        <a:p>
          <a:pPr marL="508000" indent="0" rtl="0"/>
          <a:r>
            <a:rPr lang="en-US" sz="3200" dirty="0">
              <a:solidFill>
                <a:srgbClr val="000000"/>
              </a:solidFill>
            </a:rPr>
            <a:t>                for enhancing adoption &amp; implementation of </a:t>
          </a:r>
          <a:endParaRPr lang="en-US" sz="3200" dirty="0"/>
        </a:p>
      </dgm:t>
    </dgm:pt>
    <dgm:pt modelId="{1CA89C03-5677-7842-8830-A82423C381FC}" type="parTrans" cxnId="{6DB2BA3C-2C9B-5145-AC3B-2EEADF31B9F2}">
      <dgm:prSet/>
      <dgm:spPr/>
      <dgm:t>
        <a:bodyPr/>
        <a:lstStyle/>
        <a:p>
          <a:endParaRPr lang="en-US"/>
        </a:p>
      </dgm:t>
    </dgm:pt>
    <dgm:pt modelId="{E998D0CA-C388-414D-9A67-25D33B230E0D}" type="sibTrans" cxnId="{6DB2BA3C-2C9B-5145-AC3B-2EEADF31B9F2}">
      <dgm:prSet/>
      <dgm:spPr>
        <a:solidFill>
          <a:schemeClr val="accent5">
            <a:lumMod val="75000"/>
            <a:alpha val="90000"/>
          </a:schemeClr>
        </a:solidFill>
      </dgm:spPr>
      <dgm:t>
        <a:bodyPr/>
        <a:lstStyle/>
        <a:p>
          <a:endParaRPr lang="en-US"/>
        </a:p>
      </dgm:t>
    </dgm:pt>
    <dgm:pt modelId="{78F85ED2-E14A-4C48-92B2-CFE7CDFEBFCE}">
      <dgm:prSet custT="1"/>
      <dgm:spPr>
        <a:solidFill>
          <a:srgbClr val="97FFC6"/>
        </a:solidFill>
        <a:ln w="28575">
          <a:solidFill>
            <a:schemeClr val="accent4">
              <a:lumMod val="75000"/>
            </a:schemeClr>
          </a:solidFill>
        </a:ln>
      </dgm:spPr>
      <dgm:t>
        <a:bodyPr/>
        <a:lstStyle/>
        <a:p>
          <a:pPr marL="406400" indent="0" rtl="0"/>
          <a:r>
            <a:rPr lang="en-US" sz="3200" dirty="0">
              <a:solidFill>
                <a:srgbClr val="FF0000"/>
              </a:solidFill>
            </a:rPr>
            <a:t>                  </a:t>
          </a:r>
          <a:r>
            <a:rPr lang="en-US" sz="3200" dirty="0">
              <a:solidFill>
                <a:schemeClr val="tx1"/>
              </a:solidFill>
            </a:rPr>
            <a:t>of evidence-based interventions </a:t>
          </a:r>
          <a:r>
            <a:rPr lang="en-US" sz="3200" dirty="0">
              <a:solidFill>
                <a:srgbClr val="000000"/>
              </a:solidFill>
            </a:rPr>
            <a:t>to achieve</a:t>
          </a:r>
        </a:p>
      </dgm:t>
    </dgm:pt>
    <dgm:pt modelId="{F5CB6A21-BB71-E241-9F66-0312B3B9B7A1}" type="parTrans" cxnId="{6075CDF8-A0C8-844D-8F84-5D66CE4AE9FA}">
      <dgm:prSet/>
      <dgm:spPr/>
      <dgm:t>
        <a:bodyPr/>
        <a:lstStyle/>
        <a:p>
          <a:endParaRPr lang="en-US"/>
        </a:p>
      </dgm:t>
    </dgm:pt>
    <dgm:pt modelId="{169BC7AE-D5BB-E742-B337-7EC07A4D5A0E}" type="sibTrans" cxnId="{6075CDF8-A0C8-844D-8F84-5D66CE4AE9FA}">
      <dgm:prSet/>
      <dgm:spPr>
        <a:solidFill>
          <a:schemeClr val="accent5">
            <a:lumMod val="75000"/>
            <a:alpha val="90000"/>
          </a:schemeClr>
        </a:solidFill>
      </dgm:spPr>
      <dgm:t>
        <a:bodyPr/>
        <a:lstStyle/>
        <a:p>
          <a:endParaRPr lang="en-US"/>
        </a:p>
      </dgm:t>
    </dgm:pt>
    <dgm:pt modelId="{39D0B363-6CB1-CE47-B782-0872C0463688}">
      <dgm:prSet custT="1"/>
      <dgm:spPr>
        <a:solidFill>
          <a:srgbClr val="97FFC6"/>
        </a:solidFill>
        <a:ln w="28575">
          <a:solidFill>
            <a:schemeClr val="accent4">
              <a:lumMod val="75000"/>
            </a:schemeClr>
          </a:solidFill>
        </a:ln>
      </dgm:spPr>
      <dgm:t>
        <a:bodyPr/>
        <a:lstStyle/>
        <a:p>
          <a:pPr marL="338138" indent="0" rtl="0"/>
          <a:r>
            <a:rPr lang="en-US" sz="3200" dirty="0">
              <a:solidFill>
                <a:srgbClr val="FF0000"/>
              </a:solidFill>
            </a:rPr>
            <a:t>                       </a:t>
          </a:r>
          <a:r>
            <a:rPr lang="en-US" sz="3200" dirty="0">
              <a:solidFill>
                <a:srgbClr val="000000"/>
              </a:solidFill>
            </a:rPr>
            <a:t>&amp; </a:t>
          </a:r>
          <a:r>
            <a:rPr lang="en-US" sz="3200" dirty="0">
              <a:solidFill>
                <a:srgbClr val="FF0000"/>
              </a:solidFill>
            </a:rPr>
            <a:t>behaviorally </a:t>
          </a:r>
          <a:r>
            <a:rPr lang="en-US" sz="3200" dirty="0">
              <a:solidFill>
                <a:srgbClr val="000000"/>
              </a:solidFill>
            </a:rPr>
            <a:t>important outcomes for</a:t>
          </a:r>
        </a:p>
      </dgm:t>
    </dgm:pt>
    <dgm:pt modelId="{3BF99AF3-24DA-3E49-8C14-9408486349DB}" type="parTrans" cxnId="{B8434F71-7234-714E-8799-2C6254A918A0}">
      <dgm:prSet/>
      <dgm:spPr/>
      <dgm:t>
        <a:bodyPr/>
        <a:lstStyle/>
        <a:p>
          <a:endParaRPr lang="en-US"/>
        </a:p>
      </dgm:t>
    </dgm:pt>
    <dgm:pt modelId="{71F1854A-2450-EF4B-AB0E-33BDD6E1D786}" type="sibTrans" cxnId="{B8434F71-7234-714E-8799-2C6254A918A0}">
      <dgm:prSet/>
      <dgm:spPr>
        <a:solidFill>
          <a:schemeClr val="accent5">
            <a:lumMod val="75000"/>
            <a:alpha val="90000"/>
          </a:schemeClr>
        </a:solidFill>
      </dgm:spPr>
      <dgm:t>
        <a:bodyPr/>
        <a:lstStyle/>
        <a:p>
          <a:endParaRPr lang="en-US"/>
        </a:p>
      </dgm:t>
    </dgm:pt>
    <dgm:pt modelId="{EF0AF6B8-21D2-824D-9DAF-5489B0C173AB}">
      <dgm:prSet custT="1"/>
      <dgm:spPr>
        <a:solidFill>
          <a:srgbClr val="97FFC6"/>
        </a:solidFill>
        <a:ln w="28575">
          <a:solidFill>
            <a:schemeClr val="accent4">
              <a:lumMod val="75000"/>
            </a:schemeClr>
          </a:solidFill>
        </a:ln>
      </dgm:spPr>
      <dgm:t>
        <a:bodyPr/>
        <a:lstStyle/>
        <a:p>
          <a:pPr marL="406400" indent="0" rtl="0"/>
          <a:r>
            <a:rPr lang="en-US" sz="3200" dirty="0">
              <a:solidFill>
                <a:srgbClr val="000000"/>
              </a:solidFill>
            </a:rPr>
            <a:t>    students</a:t>
          </a:r>
        </a:p>
      </dgm:t>
    </dgm:pt>
    <dgm:pt modelId="{31F7851A-BC4C-AD45-AAA4-C5CC0CABFCFF}" type="parTrans" cxnId="{0036622D-B00E-F84E-A2C0-DFEB4A4AAEEC}">
      <dgm:prSet/>
      <dgm:spPr/>
      <dgm:t>
        <a:bodyPr/>
        <a:lstStyle/>
        <a:p>
          <a:endParaRPr lang="en-US"/>
        </a:p>
      </dgm:t>
    </dgm:pt>
    <dgm:pt modelId="{245885FC-90C8-0341-9B91-80BAB211CB85}" type="sibTrans" cxnId="{0036622D-B00E-F84E-A2C0-DFEB4A4AAEEC}">
      <dgm:prSet/>
      <dgm:spPr/>
      <dgm:t>
        <a:bodyPr/>
        <a:lstStyle/>
        <a:p>
          <a:endParaRPr lang="en-US"/>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2861">
        <dgm:presLayoutVars>
          <dgm:bulletEnabled val="1"/>
        </dgm:presLayoutVars>
      </dgm:prSet>
      <dgm:spPr/>
    </dgm:pt>
    <dgm:pt modelId="{8886F3EF-E445-5C47-9381-9D335534965F}" type="pres">
      <dgm:prSet presAssocID="{70F62600-A339-9346-A108-28A8E406F98D}" presName="FourNodes_2" presStyleLbl="node1" presStyleIdx="1" presStyleCnt="4" custScaleX="125000" custLinFactNeighborX="-4318">
        <dgm:presLayoutVars>
          <dgm:bulletEnabled val="1"/>
        </dgm:presLayoutVars>
      </dgm:prSet>
      <dgm:spPr/>
    </dgm:pt>
    <dgm:pt modelId="{74ED606C-C0C8-A947-9EBE-15E51DC1E588}" type="pres">
      <dgm:prSet presAssocID="{70F62600-A339-9346-A108-28A8E406F98D}" presName="FourNodes_3" presStyleLbl="node1" presStyleIdx="2" presStyleCnt="4" custScaleX="119307" custLinFactNeighborX="-3394">
        <dgm:presLayoutVars>
          <dgm:bulletEnabled val="1"/>
        </dgm:presLayoutVars>
      </dgm:prSet>
      <dgm:spPr/>
    </dgm:pt>
    <dgm:pt modelId="{B6563712-0049-F640-9BE3-E7D7073F0DEF}" type="pres">
      <dgm:prSet presAssocID="{70F62600-A339-9346-A108-28A8E406F98D}" presName="FourNodes_4" presStyleLbl="node1" presStyleIdx="3" presStyleCnt="4" custScaleX="113235" custLinFactNeighborX="-6440">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214BD608-F029-45C1-8ECD-62BB32E448B1}" type="presOf" srcId="{169BC7AE-D5BB-E742-B337-7EC07A4D5A0E}" destId="{9F938532-7CB5-2743-95AD-42F853C4B5CC}" srcOrd="0" destOrd="0" presId="urn:microsoft.com/office/officeart/2005/8/layout/vProcess5"/>
    <dgm:cxn modelId="{B6FD3321-397F-4004-908A-793FF36E3EB7}" type="presOf" srcId="{70F62600-A339-9346-A108-28A8E406F98D}" destId="{03558A22-192F-684E-9342-2D37646D81E2}" srcOrd="0"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40E1A831-15DF-4CFC-8E3C-CACD6922A4AD}" type="presOf" srcId="{EF0AF6B8-21D2-824D-9DAF-5489B0C173AB}" destId="{6838141B-D5DF-EB4E-BDB6-E51F6F4EE5C6}" srcOrd="1" destOrd="0" presId="urn:microsoft.com/office/officeart/2005/8/layout/vProcess5"/>
    <dgm:cxn modelId="{4E04C937-6AF8-4E52-96C7-FF05C5920FCB}" type="presOf" srcId="{EF0AF6B8-21D2-824D-9DAF-5489B0C173AB}" destId="{B6563712-0049-F640-9BE3-E7D7073F0DEF}"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C382D53E-2653-4E76-BE93-BA50EA95986B}" type="presOf" srcId="{30F5E4EA-5E7E-3143-9878-C68788F323A6}" destId="{9BDAE3BF-FF11-2B4F-B7AC-1E5DC727F461}" srcOrd="1" destOrd="0" presId="urn:microsoft.com/office/officeart/2005/8/layout/vProcess5"/>
    <dgm:cxn modelId="{4614464F-6F7E-41A1-812C-03DAF0048444}" type="presOf" srcId="{30F5E4EA-5E7E-3143-9878-C68788F323A6}" destId="{28CC8DE4-5D04-A340-9CCE-D5EF8C4D2DA1}" srcOrd="0" destOrd="0" presId="urn:microsoft.com/office/officeart/2005/8/layout/vProcess5"/>
    <dgm:cxn modelId="{A3FC8A68-43A1-4C16-AA9E-6E8832E2D009}" type="presOf" srcId="{39D0B363-6CB1-CE47-B782-0872C0463688}" destId="{80D9BAC8-8EFF-7042-92A6-BCBDE24A957F}" srcOrd="1"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AC04CE84-BB37-469D-BAAE-D41768B0DE21}" type="presOf" srcId="{71F1854A-2450-EF4B-AB0E-33BDD6E1D786}" destId="{F5B1A8A2-6EE7-194C-A2B2-8955DFBB9D99}" srcOrd="0" destOrd="0" presId="urn:microsoft.com/office/officeart/2005/8/layout/vProcess5"/>
    <dgm:cxn modelId="{73A0D9C9-8D84-4BE1-ACBE-A8E178527A26}" type="presOf" srcId="{39D0B363-6CB1-CE47-B782-0872C0463688}" destId="{74ED606C-C0C8-A947-9EBE-15E51DC1E588}" srcOrd="0" destOrd="0" presId="urn:microsoft.com/office/officeart/2005/8/layout/vProcess5"/>
    <dgm:cxn modelId="{68EA6ACF-8BE9-46E0-96DB-5D2DD79763BA}" type="presOf" srcId="{78F85ED2-E14A-4C48-92B2-CFE7CDFEBFCE}" destId="{90A59713-8AF5-C840-8C8A-44016956EDAE}" srcOrd="1" destOrd="0" presId="urn:microsoft.com/office/officeart/2005/8/layout/vProcess5"/>
    <dgm:cxn modelId="{B5F3E0D7-F2F6-4225-9704-29F771D0FEAF}" type="presOf" srcId="{E998D0CA-C388-414D-9A67-25D33B230E0D}" destId="{B67506BE-73E4-734E-8D51-BD77E39EEEEA}" srcOrd="0"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0EFD6BFF-A59A-404F-A05D-B37393D5DEF7}" type="presOf" srcId="{78F85ED2-E14A-4C48-92B2-CFE7CDFEBFCE}" destId="{8886F3EF-E445-5C47-9381-9D335534965F}" srcOrd="0" destOrd="0" presId="urn:microsoft.com/office/officeart/2005/8/layout/vProcess5"/>
    <dgm:cxn modelId="{06A861F4-E458-430C-9173-C25AD6193BEC}" type="presParOf" srcId="{03558A22-192F-684E-9342-2D37646D81E2}" destId="{0A700FB4-0B24-B840-B903-7B04F92D974B}" srcOrd="0" destOrd="0" presId="urn:microsoft.com/office/officeart/2005/8/layout/vProcess5"/>
    <dgm:cxn modelId="{FB33BD19-59C9-44C4-89EB-7010D6EB651E}" type="presParOf" srcId="{03558A22-192F-684E-9342-2D37646D81E2}" destId="{28CC8DE4-5D04-A340-9CCE-D5EF8C4D2DA1}" srcOrd="1" destOrd="0" presId="urn:microsoft.com/office/officeart/2005/8/layout/vProcess5"/>
    <dgm:cxn modelId="{764E8209-8293-4AB8-8587-FB2C7B3B6EC3}" type="presParOf" srcId="{03558A22-192F-684E-9342-2D37646D81E2}" destId="{8886F3EF-E445-5C47-9381-9D335534965F}" srcOrd="2" destOrd="0" presId="urn:microsoft.com/office/officeart/2005/8/layout/vProcess5"/>
    <dgm:cxn modelId="{91223C53-185F-4726-AEBE-7F92F7635769}" type="presParOf" srcId="{03558A22-192F-684E-9342-2D37646D81E2}" destId="{74ED606C-C0C8-A947-9EBE-15E51DC1E588}" srcOrd="3" destOrd="0" presId="urn:microsoft.com/office/officeart/2005/8/layout/vProcess5"/>
    <dgm:cxn modelId="{D93FC660-8210-4EBB-81F0-660119BF1320}" type="presParOf" srcId="{03558A22-192F-684E-9342-2D37646D81E2}" destId="{B6563712-0049-F640-9BE3-E7D7073F0DEF}" srcOrd="4" destOrd="0" presId="urn:microsoft.com/office/officeart/2005/8/layout/vProcess5"/>
    <dgm:cxn modelId="{1EF2C152-A963-4656-AAA0-B87EAE8D3F52}" type="presParOf" srcId="{03558A22-192F-684E-9342-2D37646D81E2}" destId="{B67506BE-73E4-734E-8D51-BD77E39EEEEA}" srcOrd="5" destOrd="0" presId="urn:microsoft.com/office/officeart/2005/8/layout/vProcess5"/>
    <dgm:cxn modelId="{F1457CF7-3FDF-4EA0-A101-9D6416CD8C4F}" type="presParOf" srcId="{03558A22-192F-684E-9342-2D37646D81E2}" destId="{9F938532-7CB5-2743-95AD-42F853C4B5CC}" srcOrd="6" destOrd="0" presId="urn:microsoft.com/office/officeart/2005/8/layout/vProcess5"/>
    <dgm:cxn modelId="{211409F1-53F9-420D-9025-2974C5C61C33}" type="presParOf" srcId="{03558A22-192F-684E-9342-2D37646D81E2}" destId="{F5B1A8A2-6EE7-194C-A2B2-8955DFBB9D99}" srcOrd="7" destOrd="0" presId="urn:microsoft.com/office/officeart/2005/8/layout/vProcess5"/>
    <dgm:cxn modelId="{F9C800DE-D6B2-4365-996C-D300BD9BA37C}" type="presParOf" srcId="{03558A22-192F-684E-9342-2D37646D81E2}" destId="{9BDAE3BF-FF11-2B4F-B7AC-1E5DC727F461}" srcOrd="8" destOrd="0" presId="urn:microsoft.com/office/officeart/2005/8/layout/vProcess5"/>
    <dgm:cxn modelId="{CBD503EB-BD16-4E83-9FA1-A56F9316B600}" type="presParOf" srcId="{03558A22-192F-684E-9342-2D37646D81E2}" destId="{90A59713-8AF5-C840-8C8A-44016956EDAE}" srcOrd="9" destOrd="0" presId="urn:microsoft.com/office/officeart/2005/8/layout/vProcess5"/>
    <dgm:cxn modelId="{BDBAB0D1-544F-4D47-9618-F6E99A560DC4}" type="presParOf" srcId="{03558A22-192F-684E-9342-2D37646D81E2}" destId="{80D9BAC8-8EFF-7042-92A6-BCBDE24A957F}" srcOrd="10" destOrd="0" presId="urn:microsoft.com/office/officeart/2005/8/layout/vProcess5"/>
    <dgm:cxn modelId="{0497249C-17EA-4F2C-B086-86E74F1656B4}"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430565-70AD-4A49-A496-73130F7C5D42}" type="doc">
      <dgm:prSet loTypeId="urn:microsoft.com/office/officeart/2005/8/layout/equation2" loCatId="relationship" qsTypeId="urn:microsoft.com/office/officeart/2005/8/quickstyle/simple4" qsCatId="simple" csTypeId="urn:microsoft.com/office/officeart/2005/8/colors/accent1_2" csCatId="accent1" phldr="1"/>
      <dgm:spPr/>
      <dgm:t>
        <a:bodyPr/>
        <a:lstStyle/>
        <a:p>
          <a:endParaRPr lang="en-US"/>
        </a:p>
      </dgm:t>
    </dgm:pt>
    <dgm:pt modelId="{36304D35-4650-604F-8CCD-E271788EECB8}">
      <dgm:prSet phldrT="[Text]" custT="1"/>
      <dgm:spPr>
        <a:solidFill>
          <a:srgbClr val="DFD878"/>
        </a:solidFill>
        <a:ln>
          <a:solidFill>
            <a:schemeClr val="tx1"/>
          </a:solidFill>
        </a:ln>
      </dgm:spPr>
      <dgm:t>
        <a:bodyPr/>
        <a:lstStyle/>
        <a:p>
          <a:r>
            <a:rPr lang="en-US" sz="3600" b="1" dirty="0">
              <a:solidFill>
                <a:schemeClr val="tx1"/>
              </a:solidFill>
            </a:rPr>
            <a:t>PBIS</a:t>
          </a:r>
        </a:p>
        <a:p>
          <a:r>
            <a:rPr lang="en-US" sz="2000" dirty="0">
              <a:solidFill>
                <a:schemeClr val="tx1"/>
              </a:solidFill>
            </a:rPr>
            <a:t>(Structure)</a:t>
          </a:r>
        </a:p>
      </dgm:t>
    </dgm:pt>
    <dgm:pt modelId="{3B666CAD-3284-B540-B03A-FB3CE545310C}" type="parTrans" cxnId="{6DAF5399-6C3C-2C46-ACEC-D6540B1EA087}">
      <dgm:prSet/>
      <dgm:spPr/>
      <dgm:t>
        <a:bodyPr/>
        <a:lstStyle/>
        <a:p>
          <a:endParaRPr lang="en-US"/>
        </a:p>
      </dgm:t>
    </dgm:pt>
    <dgm:pt modelId="{AD4585D1-992E-0D49-9943-87D28676B5FA}" type="sibTrans" cxnId="{6DAF5399-6C3C-2C46-ACEC-D6540B1EA087}">
      <dgm:prSet/>
      <dgm:spPr>
        <a:solidFill>
          <a:schemeClr val="tx1"/>
        </a:solidFill>
      </dgm:spPr>
      <dgm:t>
        <a:bodyPr/>
        <a:lstStyle/>
        <a:p>
          <a:endParaRPr lang="en-US"/>
        </a:p>
      </dgm:t>
    </dgm:pt>
    <dgm:pt modelId="{F92F5779-0C53-5B4D-943C-88898FD0A1C3}">
      <dgm:prSet phldrT="[Text]" custT="1"/>
      <dgm:spPr>
        <a:solidFill>
          <a:schemeClr val="tx2">
            <a:lumMod val="60000"/>
            <a:lumOff val="40000"/>
          </a:schemeClr>
        </a:solidFill>
        <a:ln>
          <a:solidFill>
            <a:schemeClr val="tx1"/>
          </a:solidFill>
        </a:ln>
      </dgm:spPr>
      <dgm:t>
        <a:bodyPr/>
        <a:lstStyle/>
        <a:p>
          <a:r>
            <a:rPr lang="en-US" sz="3600" b="1" dirty="0">
              <a:solidFill>
                <a:schemeClr val="tx1"/>
              </a:solidFill>
            </a:rPr>
            <a:t>SEL</a:t>
          </a:r>
        </a:p>
        <a:p>
          <a:r>
            <a:rPr lang="en-US" sz="2000" dirty="0">
              <a:solidFill>
                <a:schemeClr val="tx1"/>
              </a:solidFill>
            </a:rPr>
            <a:t>(Support)</a:t>
          </a:r>
        </a:p>
      </dgm:t>
    </dgm:pt>
    <dgm:pt modelId="{E31E4D48-A52E-7649-901A-756338AE8D8D}" type="parTrans" cxnId="{DEE86585-331C-624C-9397-4734E1E5BA7A}">
      <dgm:prSet/>
      <dgm:spPr/>
      <dgm:t>
        <a:bodyPr/>
        <a:lstStyle/>
        <a:p>
          <a:endParaRPr lang="en-US"/>
        </a:p>
      </dgm:t>
    </dgm:pt>
    <dgm:pt modelId="{AEC6307C-8862-D741-AC29-44EBE306232F}" type="sibTrans" cxnId="{DEE86585-331C-624C-9397-4734E1E5BA7A}">
      <dgm:prSet/>
      <dgm:spPr>
        <a:solidFill>
          <a:schemeClr val="tx1"/>
        </a:solidFill>
      </dgm:spPr>
      <dgm:t>
        <a:bodyPr/>
        <a:lstStyle/>
        <a:p>
          <a:endParaRPr lang="en-US" dirty="0"/>
        </a:p>
      </dgm:t>
    </dgm:pt>
    <dgm:pt modelId="{4533CA3F-D22A-EC43-8AE7-6F19C6E16676}">
      <dgm:prSet phldrT="[Text]"/>
      <dgm:spPr>
        <a:solidFill>
          <a:srgbClr val="00B050"/>
        </a:solidFill>
        <a:ln>
          <a:solidFill>
            <a:schemeClr val="tx1"/>
          </a:solidFill>
        </a:ln>
      </dgm:spPr>
      <dgm:t>
        <a:bodyPr/>
        <a:lstStyle/>
        <a:p>
          <a:r>
            <a:rPr lang="en-US" dirty="0"/>
            <a:t>Positive School Climate</a:t>
          </a:r>
        </a:p>
      </dgm:t>
    </dgm:pt>
    <dgm:pt modelId="{40EAD35C-1EC1-BE4B-A6F6-1DC1F461DF00}" type="parTrans" cxnId="{8718DA11-0EC5-AF47-B3CF-5173AD154D2A}">
      <dgm:prSet/>
      <dgm:spPr/>
      <dgm:t>
        <a:bodyPr/>
        <a:lstStyle/>
        <a:p>
          <a:endParaRPr lang="en-US"/>
        </a:p>
      </dgm:t>
    </dgm:pt>
    <dgm:pt modelId="{43745C71-EF8E-D14A-8B25-4C566079B90A}" type="sibTrans" cxnId="{8718DA11-0EC5-AF47-B3CF-5173AD154D2A}">
      <dgm:prSet/>
      <dgm:spPr/>
      <dgm:t>
        <a:bodyPr/>
        <a:lstStyle/>
        <a:p>
          <a:endParaRPr lang="en-US"/>
        </a:p>
      </dgm:t>
    </dgm:pt>
    <dgm:pt modelId="{FC15452E-C3EF-0648-A207-E335D2913B09}" type="pres">
      <dgm:prSet presAssocID="{30430565-70AD-4A49-A496-73130F7C5D42}" presName="Name0" presStyleCnt="0">
        <dgm:presLayoutVars>
          <dgm:dir/>
          <dgm:resizeHandles val="exact"/>
        </dgm:presLayoutVars>
      </dgm:prSet>
      <dgm:spPr/>
    </dgm:pt>
    <dgm:pt modelId="{16894103-E9E2-7548-89BE-ECD9C8F64B75}" type="pres">
      <dgm:prSet presAssocID="{30430565-70AD-4A49-A496-73130F7C5D42}" presName="vNodes" presStyleCnt="0"/>
      <dgm:spPr/>
    </dgm:pt>
    <dgm:pt modelId="{4248FEB1-8EBB-7145-BCE2-F2AD522C163F}" type="pres">
      <dgm:prSet presAssocID="{36304D35-4650-604F-8CCD-E271788EECB8}" presName="node" presStyleLbl="node1" presStyleIdx="0" presStyleCnt="3" custScaleX="149239" custScaleY="137552" custLinFactNeighborX="-88702" custLinFactNeighborY="-1190">
        <dgm:presLayoutVars>
          <dgm:bulletEnabled val="1"/>
        </dgm:presLayoutVars>
      </dgm:prSet>
      <dgm:spPr/>
    </dgm:pt>
    <dgm:pt modelId="{F217E953-3D56-964C-85A2-332EA9EE08E5}" type="pres">
      <dgm:prSet presAssocID="{AD4585D1-992E-0D49-9943-87D28676B5FA}" presName="spacerT" presStyleCnt="0"/>
      <dgm:spPr/>
    </dgm:pt>
    <dgm:pt modelId="{60940AC6-06FB-2B4B-A41D-B50772ADFFA2}" type="pres">
      <dgm:prSet presAssocID="{AD4585D1-992E-0D49-9943-87D28676B5FA}" presName="sibTrans" presStyleLbl="sibTrans2D1" presStyleIdx="0" presStyleCnt="2" custLinFactX="-55901" custLinFactNeighborX="-100000" custLinFactNeighborY="-20010"/>
      <dgm:spPr/>
    </dgm:pt>
    <dgm:pt modelId="{6A49BF8D-97E0-2D46-BCF9-17448A1C91BB}" type="pres">
      <dgm:prSet presAssocID="{AD4585D1-992E-0D49-9943-87D28676B5FA}" presName="spacerB" presStyleCnt="0"/>
      <dgm:spPr/>
    </dgm:pt>
    <dgm:pt modelId="{93BD9466-AC79-E440-AD14-35E6158ADBB4}" type="pres">
      <dgm:prSet presAssocID="{F92F5779-0C53-5B4D-943C-88898FD0A1C3}" presName="node" presStyleLbl="node1" presStyleIdx="1" presStyleCnt="3" custScaleX="147494" custScaleY="128131" custLinFactNeighborX="-91335" custLinFactNeighborY="1192">
        <dgm:presLayoutVars>
          <dgm:bulletEnabled val="1"/>
        </dgm:presLayoutVars>
      </dgm:prSet>
      <dgm:spPr/>
    </dgm:pt>
    <dgm:pt modelId="{16B693AC-DFE8-914A-B77B-A7C0A2D426EB}" type="pres">
      <dgm:prSet presAssocID="{30430565-70AD-4A49-A496-73130F7C5D42}" presName="sibTransLast" presStyleLbl="sibTrans2D1" presStyleIdx="1" presStyleCnt="2" custScaleX="358747" custScaleY="168803" custLinFactNeighborX="-87250" custLinFactNeighborY="25014"/>
      <dgm:spPr/>
    </dgm:pt>
    <dgm:pt modelId="{8D9766A8-985D-C846-8686-BF28F7B5F7C9}" type="pres">
      <dgm:prSet presAssocID="{30430565-70AD-4A49-A496-73130F7C5D42}" presName="connectorText" presStyleLbl="sibTrans2D1" presStyleIdx="1" presStyleCnt="2"/>
      <dgm:spPr/>
    </dgm:pt>
    <dgm:pt modelId="{EAEFE182-E6DF-CA4A-AFCF-0CB4D8223ECF}" type="pres">
      <dgm:prSet presAssocID="{30430565-70AD-4A49-A496-73130F7C5D42}" presName="lastNode" presStyleLbl="node1" presStyleIdx="2" presStyleCnt="3" custScaleX="78222" custScaleY="80328" custLinFactX="-39234" custLinFactNeighborX="-100000" custLinFactNeighborY="-2286">
        <dgm:presLayoutVars>
          <dgm:bulletEnabled val="1"/>
        </dgm:presLayoutVars>
      </dgm:prSet>
      <dgm:spPr/>
    </dgm:pt>
  </dgm:ptLst>
  <dgm:cxnLst>
    <dgm:cxn modelId="{8718DA11-0EC5-AF47-B3CF-5173AD154D2A}" srcId="{30430565-70AD-4A49-A496-73130F7C5D42}" destId="{4533CA3F-D22A-EC43-8AE7-6F19C6E16676}" srcOrd="2" destOrd="0" parTransId="{40EAD35C-1EC1-BE4B-A6F6-1DC1F461DF00}" sibTransId="{43745C71-EF8E-D14A-8B25-4C566079B90A}"/>
    <dgm:cxn modelId="{F588D32B-5B8D-466D-B7D7-361D22BECCC6}" type="presOf" srcId="{F92F5779-0C53-5B4D-943C-88898FD0A1C3}" destId="{93BD9466-AC79-E440-AD14-35E6158ADBB4}" srcOrd="0" destOrd="0" presId="urn:microsoft.com/office/officeart/2005/8/layout/equation2"/>
    <dgm:cxn modelId="{67EB384D-E2E0-4BCE-BCD1-FAD33C67CD53}" type="presOf" srcId="{AD4585D1-992E-0D49-9943-87D28676B5FA}" destId="{60940AC6-06FB-2B4B-A41D-B50772ADFFA2}" srcOrd="0" destOrd="0" presId="urn:microsoft.com/office/officeart/2005/8/layout/equation2"/>
    <dgm:cxn modelId="{A2D2876B-A446-4C86-A004-39E21329DCFE}" type="presOf" srcId="{AEC6307C-8862-D741-AC29-44EBE306232F}" destId="{8D9766A8-985D-C846-8686-BF28F7B5F7C9}" srcOrd="1" destOrd="0" presId="urn:microsoft.com/office/officeart/2005/8/layout/equation2"/>
    <dgm:cxn modelId="{DEE86585-331C-624C-9397-4734E1E5BA7A}" srcId="{30430565-70AD-4A49-A496-73130F7C5D42}" destId="{F92F5779-0C53-5B4D-943C-88898FD0A1C3}" srcOrd="1" destOrd="0" parTransId="{E31E4D48-A52E-7649-901A-756338AE8D8D}" sibTransId="{AEC6307C-8862-D741-AC29-44EBE306232F}"/>
    <dgm:cxn modelId="{6DAF5399-6C3C-2C46-ACEC-D6540B1EA087}" srcId="{30430565-70AD-4A49-A496-73130F7C5D42}" destId="{36304D35-4650-604F-8CCD-E271788EECB8}" srcOrd="0" destOrd="0" parTransId="{3B666CAD-3284-B540-B03A-FB3CE545310C}" sibTransId="{AD4585D1-992E-0D49-9943-87D28676B5FA}"/>
    <dgm:cxn modelId="{76820EAE-782B-42D1-9A57-76BAAD2BD04B}" type="presOf" srcId="{36304D35-4650-604F-8CCD-E271788EECB8}" destId="{4248FEB1-8EBB-7145-BCE2-F2AD522C163F}" srcOrd="0" destOrd="0" presId="urn:microsoft.com/office/officeart/2005/8/layout/equation2"/>
    <dgm:cxn modelId="{C7A541AF-68FA-4A3E-A626-20BC64C8269A}" type="presOf" srcId="{4533CA3F-D22A-EC43-8AE7-6F19C6E16676}" destId="{EAEFE182-E6DF-CA4A-AFCF-0CB4D8223ECF}" srcOrd="0" destOrd="0" presId="urn:microsoft.com/office/officeart/2005/8/layout/equation2"/>
    <dgm:cxn modelId="{14ABF3DF-1055-44CC-BAB9-0821A63B40AE}" type="presOf" srcId="{AEC6307C-8862-D741-AC29-44EBE306232F}" destId="{16B693AC-DFE8-914A-B77B-A7C0A2D426EB}" srcOrd="0" destOrd="0" presId="urn:microsoft.com/office/officeart/2005/8/layout/equation2"/>
    <dgm:cxn modelId="{941C1EF4-3D77-499C-BCA5-0A08D198297E}" type="presOf" srcId="{30430565-70AD-4A49-A496-73130F7C5D42}" destId="{FC15452E-C3EF-0648-A207-E335D2913B09}" srcOrd="0" destOrd="0" presId="urn:microsoft.com/office/officeart/2005/8/layout/equation2"/>
    <dgm:cxn modelId="{C10CA453-EFFE-405F-B079-FA09B58AF42D}" type="presParOf" srcId="{FC15452E-C3EF-0648-A207-E335D2913B09}" destId="{16894103-E9E2-7548-89BE-ECD9C8F64B75}" srcOrd="0" destOrd="0" presId="urn:microsoft.com/office/officeart/2005/8/layout/equation2"/>
    <dgm:cxn modelId="{08084307-066E-4135-8D7D-14D70E5A2753}" type="presParOf" srcId="{16894103-E9E2-7548-89BE-ECD9C8F64B75}" destId="{4248FEB1-8EBB-7145-BCE2-F2AD522C163F}" srcOrd="0" destOrd="0" presId="urn:microsoft.com/office/officeart/2005/8/layout/equation2"/>
    <dgm:cxn modelId="{CC2F8017-C152-4986-BFA1-BBAA5B0625DE}" type="presParOf" srcId="{16894103-E9E2-7548-89BE-ECD9C8F64B75}" destId="{F217E953-3D56-964C-85A2-332EA9EE08E5}" srcOrd="1" destOrd="0" presId="urn:microsoft.com/office/officeart/2005/8/layout/equation2"/>
    <dgm:cxn modelId="{E01856EF-C063-4A01-A0C2-9346A7CCDAC5}" type="presParOf" srcId="{16894103-E9E2-7548-89BE-ECD9C8F64B75}" destId="{60940AC6-06FB-2B4B-A41D-B50772ADFFA2}" srcOrd="2" destOrd="0" presId="urn:microsoft.com/office/officeart/2005/8/layout/equation2"/>
    <dgm:cxn modelId="{CBA49F4E-27ED-452C-9D2E-5DD6505F0941}" type="presParOf" srcId="{16894103-E9E2-7548-89BE-ECD9C8F64B75}" destId="{6A49BF8D-97E0-2D46-BCF9-17448A1C91BB}" srcOrd="3" destOrd="0" presId="urn:microsoft.com/office/officeart/2005/8/layout/equation2"/>
    <dgm:cxn modelId="{413ED06E-25FE-4920-A3EA-DEDED29216BA}" type="presParOf" srcId="{16894103-E9E2-7548-89BE-ECD9C8F64B75}" destId="{93BD9466-AC79-E440-AD14-35E6158ADBB4}" srcOrd="4" destOrd="0" presId="urn:microsoft.com/office/officeart/2005/8/layout/equation2"/>
    <dgm:cxn modelId="{AB9DC1B2-D982-42A1-865A-825CA0290D41}" type="presParOf" srcId="{FC15452E-C3EF-0648-A207-E335D2913B09}" destId="{16B693AC-DFE8-914A-B77B-A7C0A2D426EB}" srcOrd="1" destOrd="0" presId="urn:microsoft.com/office/officeart/2005/8/layout/equation2"/>
    <dgm:cxn modelId="{8CEBA638-C2B5-4F2A-A887-87318A033685}" type="presParOf" srcId="{16B693AC-DFE8-914A-B77B-A7C0A2D426EB}" destId="{8D9766A8-985D-C846-8686-BF28F7B5F7C9}" srcOrd="0" destOrd="0" presId="urn:microsoft.com/office/officeart/2005/8/layout/equation2"/>
    <dgm:cxn modelId="{D6129D0B-ECF9-4DF0-8897-3E1846A1D398}" type="presParOf" srcId="{FC15452E-C3EF-0648-A207-E335D2913B09}" destId="{EAEFE182-E6DF-CA4A-AFCF-0CB4D8223EC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911964-97FF-4BF3-8470-F636A53CAD20}"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1DB07B0-EA29-426C-B456-170D3F59B32F}">
      <dgm:prSet phldrT="[Text]" custT="1"/>
      <dgm:spPr>
        <a:solidFill>
          <a:schemeClr val="accent1">
            <a:lumMod val="60000"/>
            <a:lumOff val="40000"/>
          </a:schemeClr>
        </a:solidFill>
      </dgm:spPr>
      <dgm:t>
        <a:bodyPr/>
        <a:lstStyle/>
        <a:p>
          <a:endParaRPr lang="en-US" sz="4000" b="1" dirty="0">
            <a:solidFill>
              <a:schemeClr val="tx1"/>
            </a:solidFill>
            <a:latin typeface="Gill Sans MT" pitchFamily="34" charset="0"/>
          </a:endParaRPr>
        </a:p>
      </dgm:t>
    </dgm:pt>
    <dgm:pt modelId="{39BAA1EF-D2B0-498B-8B8B-41A9FFCF38D2}" type="parTrans" cxnId="{F3B0F4C8-DE12-4D34-B59F-C4D9531F33A7}">
      <dgm:prSet/>
      <dgm:spPr/>
      <dgm:t>
        <a:bodyPr/>
        <a:lstStyle/>
        <a:p>
          <a:endParaRPr lang="en-US"/>
        </a:p>
      </dgm:t>
    </dgm:pt>
    <dgm:pt modelId="{2825C7CC-9E7E-4F6A-86A1-61BACD764D27}" type="sibTrans" cxnId="{F3B0F4C8-DE12-4D34-B59F-C4D9531F33A7}">
      <dgm:prSet/>
      <dgm:spPr/>
      <dgm:t>
        <a:bodyPr/>
        <a:lstStyle/>
        <a:p>
          <a:endParaRPr lang="en-US"/>
        </a:p>
      </dgm:t>
    </dgm:pt>
    <dgm:pt modelId="{C3A09E8D-6394-40EB-B47D-9BE65C8C2BFC}">
      <dgm:prSet phldrT="[Text]" custT="1"/>
      <dgm:spPr>
        <a:solidFill>
          <a:schemeClr val="accent1">
            <a:lumMod val="20000"/>
            <a:lumOff val="80000"/>
          </a:schemeClr>
        </a:solidFill>
      </dgm:spPr>
      <dgm:t>
        <a:bodyPr/>
        <a:lstStyle/>
        <a:p>
          <a:pPr algn="l"/>
          <a:endParaRPr lang="en-US" sz="3200" i="1" dirty="0">
            <a:solidFill>
              <a:schemeClr val="tx1"/>
            </a:solidFill>
          </a:endParaRPr>
        </a:p>
        <a:p>
          <a:pPr algn="l"/>
          <a:r>
            <a:rPr lang="en-US" sz="3200" b="1" i="0" dirty="0">
              <a:solidFill>
                <a:schemeClr val="tx1"/>
              </a:solidFill>
            </a:rPr>
            <a:t>Conversation</a:t>
          </a:r>
          <a:r>
            <a:rPr lang="en-US" sz="3200" dirty="0">
              <a:solidFill>
                <a:schemeClr val="tx1"/>
              </a:solidFill>
            </a:rPr>
            <a:t>: Can students engage in conversation during this activity? If yes, about what? With whom? </a:t>
          </a:r>
          <a:endParaRPr lang="en-US" sz="3200" dirty="0">
            <a:solidFill>
              <a:schemeClr val="tx1"/>
            </a:solidFill>
            <a:latin typeface="Gill Sans MT" pitchFamily="34" charset="0"/>
          </a:endParaRPr>
        </a:p>
      </dgm:t>
    </dgm:pt>
    <dgm:pt modelId="{B0265A09-8412-4AD6-B6FB-A3EE27C8F9B6}" type="parTrans" cxnId="{753C8114-7004-42BE-A151-EC061DF30DAF}">
      <dgm:prSet/>
      <dgm:spPr/>
      <dgm:t>
        <a:bodyPr/>
        <a:lstStyle/>
        <a:p>
          <a:endParaRPr lang="en-US"/>
        </a:p>
      </dgm:t>
    </dgm:pt>
    <dgm:pt modelId="{E5990A5A-7587-415A-96D8-16AA5F0F7666}" type="sibTrans" cxnId="{753C8114-7004-42BE-A151-EC061DF30DAF}">
      <dgm:prSet/>
      <dgm:spPr/>
      <dgm:t>
        <a:bodyPr/>
        <a:lstStyle/>
        <a:p>
          <a:endParaRPr lang="en-US"/>
        </a:p>
      </dgm:t>
    </dgm:pt>
    <dgm:pt modelId="{ACE7238D-D00C-4CC8-BC4F-6F75EDE4EC97}">
      <dgm:prSet phldrT="[Text]" custT="1"/>
      <dgm:spPr>
        <a:solidFill>
          <a:schemeClr val="accent1">
            <a:lumMod val="20000"/>
            <a:lumOff val="80000"/>
          </a:schemeClr>
        </a:solidFill>
      </dgm:spPr>
      <dgm:t>
        <a:bodyPr/>
        <a:lstStyle/>
        <a:p>
          <a:pPr algn="l"/>
          <a:r>
            <a:rPr lang="en-US" sz="3200" b="1" i="0" dirty="0">
              <a:solidFill>
                <a:schemeClr val="tx1"/>
              </a:solidFill>
            </a:rPr>
            <a:t>Participation:</a:t>
          </a:r>
          <a:r>
            <a:rPr lang="en-US" sz="3200" dirty="0">
              <a:solidFill>
                <a:schemeClr val="tx1"/>
              </a:solidFill>
            </a:rPr>
            <a:t>  What does it look like and sound like?</a:t>
          </a:r>
        </a:p>
      </dgm:t>
    </dgm:pt>
    <dgm:pt modelId="{E0D2A76C-229D-4357-831B-D12F6186F92D}" type="parTrans" cxnId="{0680535D-D53F-4E66-9BC5-CCCD8B618C8B}">
      <dgm:prSet/>
      <dgm:spPr/>
      <dgm:t>
        <a:bodyPr/>
        <a:lstStyle/>
        <a:p>
          <a:endParaRPr lang="en-US"/>
        </a:p>
      </dgm:t>
    </dgm:pt>
    <dgm:pt modelId="{4D00C4F0-18EC-49E5-BA1F-E04DE96F055F}" type="sibTrans" cxnId="{0680535D-D53F-4E66-9BC5-CCCD8B618C8B}">
      <dgm:prSet/>
      <dgm:spPr/>
      <dgm:t>
        <a:bodyPr/>
        <a:lstStyle/>
        <a:p>
          <a:endParaRPr lang="en-US"/>
        </a:p>
      </dgm:t>
    </dgm:pt>
    <dgm:pt modelId="{85BC2EAE-D72B-4770-B4D9-34F95D843529}">
      <dgm:prSet phldrT="[Text]" custT="1"/>
      <dgm:spPr>
        <a:solidFill>
          <a:schemeClr val="accent1">
            <a:lumMod val="20000"/>
            <a:lumOff val="80000"/>
          </a:schemeClr>
        </a:solidFill>
      </dgm:spPr>
      <dgm:t>
        <a:bodyPr/>
        <a:lstStyle/>
        <a:p>
          <a:pPr algn="l"/>
          <a:endParaRPr lang="en-US" sz="3200" b="1" i="0" dirty="0">
            <a:solidFill>
              <a:schemeClr val="tx1"/>
            </a:solidFill>
          </a:endParaRPr>
        </a:p>
        <a:p>
          <a:pPr algn="l"/>
          <a:r>
            <a:rPr lang="en-US" sz="3200" b="1" i="0" dirty="0">
              <a:solidFill>
                <a:schemeClr val="tx1"/>
              </a:solidFill>
            </a:rPr>
            <a:t>Help:</a:t>
          </a:r>
          <a:r>
            <a:rPr lang="en-US" sz="3200" dirty="0">
              <a:solidFill>
                <a:schemeClr val="tx1"/>
              </a:solidFill>
            </a:rPr>
            <a:t>  How do students get your attention to ask a question? What do they do while they wait?</a:t>
          </a:r>
          <a:endParaRPr lang="en-US" sz="3200" dirty="0">
            <a:solidFill>
              <a:schemeClr val="tx1"/>
            </a:solidFill>
            <a:latin typeface="Gill Sans MT" pitchFamily="34" charset="0"/>
          </a:endParaRPr>
        </a:p>
      </dgm:t>
    </dgm:pt>
    <dgm:pt modelId="{81015142-FF0D-4624-A265-106F5823AEEB}" type="parTrans" cxnId="{C7C6F83E-034C-410B-9DEA-EC76B25E82B4}">
      <dgm:prSet/>
      <dgm:spPr/>
      <dgm:t>
        <a:bodyPr/>
        <a:lstStyle/>
        <a:p>
          <a:endParaRPr lang="en-US"/>
        </a:p>
      </dgm:t>
    </dgm:pt>
    <dgm:pt modelId="{5A040675-329E-4144-86EC-2E6E0B969FB9}" type="sibTrans" cxnId="{C7C6F83E-034C-410B-9DEA-EC76B25E82B4}">
      <dgm:prSet/>
      <dgm:spPr/>
      <dgm:t>
        <a:bodyPr/>
        <a:lstStyle/>
        <a:p>
          <a:endParaRPr lang="en-US"/>
        </a:p>
      </dgm:t>
    </dgm:pt>
    <dgm:pt modelId="{24E2FD3B-0EFD-4DF2-9885-AA66A955496C}">
      <dgm:prSet phldrT="[Text]" custT="1"/>
      <dgm:spPr>
        <a:solidFill>
          <a:schemeClr val="accent1">
            <a:lumMod val="20000"/>
            <a:lumOff val="80000"/>
          </a:schemeClr>
        </a:solidFill>
      </dgm:spPr>
      <dgm:t>
        <a:bodyPr/>
        <a:lstStyle/>
        <a:p>
          <a:pPr algn="l"/>
          <a:r>
            <a:rPr lang="en-US" sz="3200" b="1" i="0" dirty="0">
              <a:solidFill>
                <a:schemeClr val="tx1"/>
              </a:solidFill>
            </a:rPr>
            <a:t>Movement:</a:t>
          </a:r>
          <a:r>
            <a:rPr lang="en-US" sz="3200" dirty="0">
              <a:solidFill>
                <a:schemeClr val="tx1"/>
              </a:solidFill>
            </a:rPr>
            <a:t>  Can students get out of their seats for this activity? If so, for what reasons?</a:t>
          </a:r>
        </a:p>
      </dgm:t>
    </dgm:pt>
    <dgm:pt modelId="{68167932-67FA-40E7-AEC8-47F9CBE422EE}" type="parTrans" cxnId="{C67628CB-12DD-4C77-8672-D86A5383ADB8}">
      <dgm:prSet/>
      <dgm:spPr/>
      <dgm:t>
        <a:bodyPr/>
        <a:lstStyle/>
        <a:p>
          <a:endParaRPr lang="en-US"/>
        </a:p>
      </dgm:t>
    </dgm:pt>
    <dgm:pt modelId="{05058C53-DD26-4EE7-BF37-60ED8A438350}" type="sibTrans" cxnId="{C67628CB-12DD-4C77-8672-D86A5383ADB8}">
      <dgm:prSet/>
      <dgm:spPr/>
      <dgm:t>
        <a:bodyPr/>
        <a:lstStyle/>
        <a:p>
          <a:endParaRPr lang="en-US"/>
        </a:p>
      </dgm:t>
    </dgm:pt>
    <dgm:pt modelId="{E08AF0AD-AA33-43E1-851E-2AD3A1028AFB}" type="pres">
      <dgm:prSet presAssocID="{AC911964-97FF-4BF3-8470-F636A53CAD20}" presName="diagram" presStyleCnt="0">
        <dgm:presLayoutVars>
          <dgm:chMax val="1"/>
          <dgm:dir/>
          <dgm:animLvl val="ctr"/>
          <dgm:resizeHandles val="exact"/>
        </dgm:presLayoutVars>
      </dgm:prSet>
      <dgm:spPr/>
    </dgm:pt>
    <dgm:pt modelId="{57CC25A5-8D03-4285-884C-FA0539BC1F1C}" type="pres">
      <dgm:prSet presAssocID="{AC911964-97FF-4BF3-8470-F636A53CAD20}" presName="matrix" presStyleCnt="0"/>
      <dgm:spPr/>
    </dgm:pt>
    <dgm:pt modelId="{FAAF7F43-03A2-4A85-A4BA-684AC259AE87}" type="pres">
      <dgm:prSet presAssocID="{AC911964-97FF-4BF3-8470-F636A53CAD20}" presName="tile1" presStyleLbl="node1" presStyleIdx="0" presStyleCnt="4"/>
      <dgm:spPr/>
    </dgm:pt>
    <dgm:pt modelId="{ABFDC7B3-B04C-4AD9-A740-7C75CD1159A3}" type="pres">
      <dgm:prSet presAssocID="{AC911964-97FF-4BF3-8470-F636A53CAD20}" presName="tile1text" presStyleLbl="node1" presStyleIdx="0" presStyleCnt="4">
        <dgm:presLayoutVars>
          <dgm:chMax val="0"/>
          <dgm:chPref val="0"/>
          <dgm:bulletEnabled val="1"/>
        </dgm:presLayoutVars>
      </dgm:prSet>
      <dgm:spPr/>
    </dgm:pt>
    <dgm:pt modelId="{FA97289F-7A98-4778-A92C-1E3878F0C4A5}" type="pres">
      <dgm:prSet presAssocID="{AC911964-97FF-4BF3-8470-F636A53CAD20}" presName="tile2" presStyleLbl="node1" presStyleIdx="1" presStyleCnt="4"/>
      <dgm:spPr/>
    </dgm:pt>
    <dgm:pt modelId="{E64DB60D-39EF-441B-A5BC-902584D57B21}" type="pres">
      <dgm:prSet presAssocID="{AC911964-97FF-4BF3-8470-F636A53CAD20}" presName="tile2text" presStyleLbl="node1" presStyleIdx="1" presStyleCnt="4">
        <dgm:presLayoutVars>
          <dgm:chMax val="0"/>
          <dgm:chPref val="0"/>
          <dgm:bulletEnabled val="1"/>
        </dgm:presLayoutVars>
      </dgm:prSet>
      <dgm:spPr/>
    </dgm:pt>
    <dgm:pt modelId="{6B7AFA15-ECD6-4D04-BBD2-A1180D2787F7}" type="pres">
      <dgm:prSet presAssocID="{AC911964-97FF-4BF3-8470-F636A53CAD20}" presName="tile3" presStyleLbl="node1" presStyleIdx="2" presStyleCnt="4" custLinFactNeighborX="-397"/>
      <dgm:spPr/>
    </dgm:pt>
    <dgm:pt modelId="{CF09650F-CA4C-4EFF-B25E-935FBF4DE3F3}" type="pres">
      <dgm:prSet presAssocID="{AC911964-97FF-4BF3-8470-F636A53CAD20}" presName="tile3text" presStyleLbl="node1" presStyleIdx="2" presStyleCnt="4">
        <dgm:presLayoutVars>
          <dgm:chMax val="0"/>
          <dgm:chPref val="0"/>
          <dgm:bulletEnabled val="1"/>
        </dgm:presLayoutVars>
      </dgm:prSet>
      <dgm:spPr/>
    </dgm:pt>
    <dgm:pt modelId="{58B6C905-CEAC-4A6D-A9FD-C4ADB959091E}" type="pres">
      <dgm:prSet presAssocID="{AC911964-97FF-4BF3-8470-F636A53CAD20}" presName="tile4" presStyleLbl="node1" presStyleIdx="3" presStyleCnt="4"/>
      <dgm:spPr/>
    </dgm:pt>
    <dgm:pt modelId="{886F5D7D-03A1-4F28-8C26-74AFAF70629C}" type="pres">
      <dgm:prSet presAssocID="{AC911964-97FF-4BF3-8470-F636A53CAD20}" presName="tile4text" presStyleLbl="node1" presStyleIdx="3" presStyleCnt="4">
        <dgm:presLayoutVars>
          <dgm:chMax val="0"/>
          <dgm:chPref val="0"/>
          <dgm:bulletEnabled val="1"/>
        </dgm:presLayoutVars>
      </dgm:prSet>
      <dgm:spPr/>
    </dgm:pt>
    <dgm:pt modelId="{DCCE4B34-AC15-4C20-B398-5DC554D0CC93}" type="pres">
      <dgm:prSet presAssocID="{AC911964-97FF-4BF3-8470-F636A53CAD20}" presName="centerTile" presStyleLbl="fgShp" presStyleIdx="0" presStyleCnt="1" custScaleX="126437" custScaleY="102325" custLinFactNeighborX="0" custLinFactNeighborY="14059">
        <dgm:presLayoutVars>
          <dgm:chMax val="0"/>
          <dgm:chPref val="0"/>
        </dgm:presLayoutVars>
      </dgm:prSet>
      <dgm:spPr/>
    </dgm:pt>
  </dgm:ptLst>
  <dgm:cxnLst>
    <dgm:cxn modelId="{753C8114-7004-42BE-A151-EC061DF30DAF}" srcId="{21DB07B0-EA29-426C-B456-170D3F59B32F}" destId="{C3A09E8D-6394-40EB-B47D-9BE65C8C2BFC}" srcOrd="0" destOrd="0" parTransId="{B0265A09-8412-4AD6-B6FB-A3EE27C8F9B6}" sibTransId="{E5990A5A-7587-415A-96D8-16AA5F0F7666}"/>
    <dgm:cxn modelId="{1217C036-2223-994E-B6A0-E5622D59C835}" type="presOf" srcId="{85BC2EAE-D72B-4770-B4D9-34F95D843529}" destId="{FA97289F-7A98-4778-A92C-1E3878F0C4A5}" srcOrd="0" destOrd="0" presId="urn:microsoft.com/office/officeart/2005/8/layout/matrix1"/>
    <dgm:cxn modelId="{4DAA693B-1D77-AB43-85C3-3995CFF1BD0A}" type="presOf" srcId="{ACE7238D-D00C-4CC8-BC4F-6F75EDE4EC97}" destId="{58B6C905-CEAC-4A6D-A9FD-C4ADB959091E}" srcOrd="0" destOrd="0" presId="urn:microsoft.com/office/officeart/2005/8/layout/matrix1"/>
    <dgm:cxn modelId="{BC9FE83D-520D-5C4C-8F7E-058E8F5DA231}" type="presOf" srcId="{C3A09E8D-6394-40EB-B47D-9BE65C8C2BFC}" destId="{ABFDC7B3-B04C-4AD9-A740-7C75CD1159A3}" srcOrd="1" destOrd="0" presId="urn:microsoft.com/office/officeart/2005/8/layout/matrix1"/>
    <dgm:cxn modelId="{C7C6F83E-034C-410B-9DEA-EC76B25E82B4}" srcId="{21DB07B0-EA29-426C-B456-170D3F59B32F}" destId="{85BC2EAE-D72B-4770-B4D9-34F95D843529}" srcOrd="1" destOrd="0" parTransId="{81015142-FF0D-4624-A265-106F5823AEEB}" sibTransId="{5A040675-329E-4144-86EC-2E6E0B969FB9}"/>
    <dgm:cxn modelId="{3E89664C-F228-8245-8FF0-4471674678C4}" type="presOf" srcId="{21DB07B0-EA29-426C-B456-170D3F59B32F}" destId="{DCCE4B34-AC15-4C20-B398-5DC554D0CC93}" srcOrd="0" destOrd="0" presId="urn:microsoft.com/office/officeart/2005/8/layout/matrix1"/>
    <dgm:cxn modelId="{8BC7CE54-76B7-2840-9587-70DF21BD2C74}" type="presOf" srcId="{ACE7238D-D00C-4CC8-BC4F-6F75EDE4EC97}" destId="{886F5D7D-03A1-4F28-8C26-74AFAF70629C}" srcOrd="1" destOrd="0" presId="urn:microsoft.com/office/officeart/2005/8/layout/matrix1"/>
    <dgm:cxn modelId="{F9AECC58-A694-9D40-B0AA-FE0DD14B5A4D}" type="presOf" srcId="{24E2FD3B-0EFD-4DF2-9885-AA66A955496C}" destId="{CF09650F-CA4C-4EFF-B25E-935FBF4DE3F3}" srcOrd="1" destOrd="0" presId="urn:microsoft.com/office/officeart/2005/8/layout/matrix1"/>
    <dgm:cxn modelId="{0680535D-D53F-4E66-9BC5-CCCD8B618C8B}" srcId="{21DB07B0-EA29-426C-B456-170D3F59B32F}" destId="{ACE7238D-D00C-4CC8-BC4F-6F75EDE4EC97}" srcOrd="3" destOrd="0" parTransId="{E0D2A76C-229D-4357-831B-D12F6186F92D}" sibTransId="{4D00C4F0-18EC-49E5-BA1F-E04DE96F055F}"/>
    <dgm:cxn modelId="{B02AFA8E-CA63-EB49-9413-BBD2739D440E}" type="presOf" srcId="{24E2FD3B-0EFD-4DF2-9885-AA66A955496C}" destId="{6B7AFA15-ECD6-4D04-BBD2-A1180D2787F7}" srcOrd="0" destOrd="0" presId="urn:microsoft.com/office/officeart/2005/8/layout/matrix1"/>
    <dgm:cxn modelId="{D9B83DC4-61BC-4849-8110-002AB440B92B}" type="presOf" srcId="{AC911964-97FF-4BF3-8470-F636A53CAD20}" destId="{E08AF0AD-AA33-43E1-851E-2AD3A1028AFB}" srcOrd="0" destOrd="0" presId="urn:microsoft.com/office/officeart/2005/8/layout/matrix1"/>
    <dgm:cxn modelId="{F3B0F4C8-DE12-4D34-B59F-C4D9531F33A7}" srcId="{AC911964-97FF-4BF3-8470-F636A53CAD20}" destId="{21DB07B0-EA29-426C-B456-170D3F59B32F}" srcOrd="0" destOrd="0" parTransId="{39BAA1EF-D2B0-498B-8B8B-41A9FFCF38D2}" sibTransId="{2825C7CC-9E7E-4F6A-86A1-61BACD764D27}"/>
    <dgm:cxn modelId="{C67628CB-12DD-4C77-8672-D86A5383ADB8}" srcId="{21DB07B0-EA29-426C-B456-170D3F59B32F}" destId="{24E2FD3B-0EFD-4DF2-9885-AA66A955496C}" srcOrd="2" destOrd="0" parTransId="{68167932-67FA-40E7-AEC8-47F9CBE422EE}" sibTransId="{05058C53-DD26-4EE7-BF37-60ED8A438350}"/>
    <dgm:cxn modelId="{315311D2-F51A-324F-9230-14B4FCF18B02}" type="presOf" srcId="{C3A09E8D-6394-40EB-B47D-9BE65C8C2BFC}" destId="{FAAF7F43-03A2-4A85-A4BA-684AC259AE87}" srcOrd="0" destOrd="0" presId="urn:microsoft.com/office/officeart/2005/8/layout/matrix1"/>
    <dgm:cxn modelId="{F818ABE4-9CCE-164C-8984-6C0760A4CE6C}" type="presOf" srcId="{85BC2EAE-D72B-4770-B4D9-34F95D843529}" destId="{E64DB60D-39EF-441B-A5BC-902584D57B21}" srcOrd="1" destOrd="0" presId="urn:microsoft.com/office/officeart/2005/8/layout/matrix1"/>
    <dgm:cxn modelId="{1222A3A9-1217-9F4F-BC6E-B91043C8B6FC}" type="presParOf" srcId="{E08AF0AD-AA33-43E1-851E-2AD3A1028AFB}" destId="{57CC25A5-8D03-4285-884C-FA0539BC1F1C}" srcOrd="0" destOrd="0" presId="urn:microsoft.com/office/officeart/2005/8/layout/matrix1"/>
    <dgm:cxn modelId="{99535F63-4B15-E540-AFC9-E4C08C79ABA7}" type="presParOf" srcId="{57CC25A5-8D03-4285-884C-FA0539BC1F1C}" destId="{FAAF7F43-03A2-4A85-A4BA-684AC259AE87}" srcOrd="0" destOrd="0" presId="urn:microsoft.com/office/officeart/2005/8/layout/matrix1"/>
    <dgm:cxn modelId="{36D670C3-B783-B547-93DD-FBB7A601DACD}" type="presParOf" srcId="{57CC25A5-8D03-4285-884C-FA0539BC1F1C}" destId="{ABFDC7B3-B04C-4AD9-A740-7C75CD1159A3}" srcOrd="1" destOrd="0" presId="urn:microsoft.com/office/officeart/2005/8/layout/matrix1"/>
    <dgm:cxn modelId="{FBDACA04-381D-A44C-A59B-679EBCCD9560}" type="presParOf" srcId="{57CC25A5-8D03-4285-884C-FA0539BC1F1C}" destId="{FA97289F-7A98-4778-A92C-1E3878F0C4A5}" srcOrd="2" destOrd="0" presId="urn:microsoft.com/office/officeart/2005/8/layout/matrix1"/>
    <dgm:cxn modelId="{AB0B8326-7155-C344-9B3F-1EBFFBDCE24E}" type="presParOf" srcId="{57CC25A5-8D03-4285-884C-FA0539BC1F1C}" destId="{E64DB60D-39EF-441B-A5BC-902584D57B21}" srcOrd="3" destOrd="0" presId="urn:microsoft.com/office/officeart/2005/8/layout/matrix1"/>
    <dgm:cxn modelId="{DFADFB89-17CF-3947-AB07-70F36379A0B6}" type="presParOf" srcId="{57CC25A5-8D03-4285-884C-FA0539BC1F1C}" destId="{6B7AFA15-ECD6-4D04-BBD2-A1180D2787F7}" srcOrd="4" destOrd="0" presId="urn:microsoft.com/office/officeart/2005/8/layout/matrix1"/>
    <dgm:cxn modelId="{23780058-86BA-3746-98AD-7077D22815AF}" type="presParOf" srcId="{57CC25A5-8D03-4285-884C-FA0539BC1F1C}" destId="{CF09650F-CA4C-4EFF-B25E-935FBF4DE3F3}" srcOrd="5" destOrd="0" presId="urn:microsoft.com/office/officeart/2005/8/layout/matrix1"/>
    <dgm:cxn modelId="{F1F0BF1E-1D95-9D4F-86E4-4E49BF474A79}" type="presParOf" srcId="{57CC25A5-8D03-4285-884C-FA0539BC1F1C}" destId="{58B6C905-CEAC-4A6D-A9FD-C4ADB959091E}" srcOrd="6" destOrd="0" presId="urn:microsoft.com/office/officeart/2005/8/layout/matrix1"/>
    <dgm:cxn modelId="{257FC184-03F6-DD45-BD38-195453A40428}" type="presParOf" srcId="{57CC25A5-8D03-4285-884C-FA0539BC1F1C}" destId="{886F5D7D-03A1-4F28-8C26-74AFAF70629C}" srcOrd="7" destOrd="0" presId="urn:microsoft.com/office/officeart/2005/8/layout/matrix1"/>
    <dgm:cxn modelId="{EE14DA09-32E9-DD46-B96B-783E877B926C}" type="presParOf" srcId="{E08AF0AD-AA33-43E1-851E-2AD3A1028AFB}" destId="{DCCE4B34-AC15-4C20-B398-5DC554D0CC93}" srcOrd="1" destOrd="0" presId="urn:microsoft.com/office/officeart/2005/8/layout/matrix1"/>
  </dgm:cxnLst>
  <dgm:bg>
    <a:solidFill>
      <a:schemeClr val="accent1">
        <a:lumMod val="20000"/>
        <a:lumOff val="8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9FE390-BD9A-1542-BB58-07447ECC3A6A}"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B703CA7B-EF43-BC4C-B6D4-7583322B7CE3}">
      <dgm:prSet phldrT="[Text]" custT="1"/>
      <dgm:spPr>
        <a:ln w="28575" cmpd="sng">
          <a:solidFill>
            <a:srgbClr val="1D2A53"/>
          </a:solidFill>
        </a:ln>
      </dgm:spPr>
      <dgm:t>
        <a:bodyPr/>
        <a:lstStyle/>
        <a:p>
          <a:r>
            <a:rPr lang="en-US" sz="1800" b="1" dirty="0">
              <a:solidFill>
                <a:schemeClr val="bg1"/>
              </a:solidFill>
            </a:rPr>
            <a:t>DEFINE</a:t>
          </a:r>
        </a:p>
        <a:p>
          <a:r>
            <a:rPr lang="en-US" sz="1800" b="1" dirty="0">
              <a:solidFill>
                <a:schemeClr val="bg1"/>
              </a:solidFill>
            </a:rPr>
            <a:t>(TELL)</a:t>
          </a:r>
          <a:endParaRPr lang="en-US" sz="1800" b="1" dirty="0">
            <a:solidFill>
              <a:schemeClr val="bg1"/>
            </a:solidFill>
            <a:latin typeface="Tw Cen MT"/>
            <a:cs typeface="Tw Cen MT"/>
          </a:endParaRPr>
        </a:p>
        <a:p>
          <a:r>
            <a:rPr lang="en-US" sz="1800" b="1" dirty="0">
              <a:solidFill>
                <a:schemeClr val="bg1"/>
              </a:solidFill>
              <a:latin typeface="Tw Cen MT"/>
              <a:cs typeface="Tw Cen MT"/>
            </a:rPr>
            <a:t>Simplify</a:t>
          </a:r>
        </a:p>
      </dgm:t>
    </dgm:pt>
    <dgm:pt modelId="{2FAB7281-AE05-9D44-A6B0-89AC2291197E}" type="parTrans" cxnId="{41146683-2C20-E84C-92DC-202C19033015}">
      <dgm:prSet/>
      <dgm:spPr/>
      <dgm:t>
        <a:bodyPr/>
        <a:lstStyle/>
        <a:p>
          <a:endParaRPr lang="en-US"/>
        </a:p>
      </dgm:t>
    </dgm:pt>
    <dgm:pt modelId="{F642AE10-1CE0-D242-B556-53C575860B02}" type="sibTrans" cxnId="{41146683-2C20-E84C-92DC-202C19033015}">
      <dgm:prSet/>
      <dgm:spPr>
        <a:solidFill>
          <a:srgbClr val="C00000"/>
        </a:solidFill>
        <a:ln w="28575" cmpd="sng">
          <a:solidFill>
            <a:srgbClr val="1D2A53"/>
          </a:solidFill>
        </a:ln>
      </dgm:spPr>
      <dgm:t>
        <a:bodyPr/>
        <a:lstStyle/>
        <a:p>
          <a:endParaRPr lang="en-US"/>
        </a:p>
      </dgm:t>
    </dgm:pt>
    <dgm:pt modelId="{278CA595-EDFA-A143-AD1D-3887988E3973}">
      <dgm:prSet phldrT="[Text]" custT="1"/>
      <dgm:spPr>
        <a:ln w="28575" cmpd="sng">
          <a:solidFill>
            <a:srgbClr val="1D2A53"/>
          </a:solidFill>
        </a:ln>
      </dgm:spPr>
      <dgm:t>
        <a:bodyPr/>
        <a:lstStyle/>
        <a:p>
          <a:r>
            <a:rPr lang="en-US" sz="1800" b="1" dirty="0">
              <a:solidFill>
                <a:schemeClr val="bg1"/>
              </a:solidFill>
              <a:latin typeface="Tw Cen MT"/>
              <a:cs typeface="Tw Cen MT"/>
            </a:rPr>
            <a:t>MODEL</a:t>
          </a:r>
        </a:p>
        <a:p>
          <a:r>
            <a:rPr lang="en-US" sz="1600" b="1" u="none" dirty="0">
              <a:solidFill>
                <a:schemeClr val="bg1"/>
              </a:solidFill>
              <a:latin typeface="Tw Cen MT"/>
              <a:cs typeface="Tw Cen MT"/>
            </a:rPr>
            <a:t>(</a:t>
          </a:r>
          <a:r>
            <a:rPr lang="en-US" sz="1800" b="1" u="none" dirty="0">
              <a:solidFill>
                <a:schemeClr val="bg1"/>
              </a:solidFill>
              <a:latin typeface="Tw Cen MT"/>
              <a:cs typeface="Tw Cen MT"/>
            </a:rPr>
            <a:t>SHOW</a:t>
          </a:r>
          <a:r>
            <a:rPr lang="en-US" sz="1600" u="none" dirty="0">
              <a:solidFill>
                <a:schemeClr val="bg1"/>
              </a:solidFill>
              <a:latin typeface="Tw Cen MT"/>
              <a:cs typeface="Tw Cen MT"/>
            </a:rPr>
            <a:t>)</a:t>
          </a:r>
        </a:p>
      </dgm:t>
    </dgm:pt>
    <dgm:pt modelId="{D18E16E9-9731-8F42-9E17-0596740C6604}" type="parTrans" cxnId="{E2D21A2D-7048-0746-BD50-9DB25409973D}">
      <dgm:prSet/>
      <dgm:spPr/>
      <dgm:t>
        <a:bodyPr/>
        <a:lstStyle/>
        <a:p>
          <a:endParaRPr lang="en-US"/>
        </a:p>
      </dgm:t>
    </dgm:pt>
    <dgm:pt modelId="{86AB8A23-EE82-F941-A807-EC58D9411AB4}" type="sibTrans" cxnId="{E2D21A2D-7048-0746-BD50-9DB25409973D}">
      <dgm:prSet/>
      <dgm:spPr>
        <a:solidFill>
          <a:srgbClr val="B95B22"/>
        </a:solidFill>
        <a:ln w="28575" cmpd="sng">
          <a:solidFill>
            <a:srgbClr val="1D2A53"/>
          </a:solidFill>
        </a:ln>
      </dgm:spPr>
      <dgm:t>
        <a:bodyPr/>
        <a:lstStyle/>
        <a:p>
          <a:endParaRPr lang="en-US"/>
        </a:p>
      </dgm:t>
    </dgm:pt>
    <dgm:pt modelId="{8A8D23CE-3DC0-204A-ACCF-BB5ED851F051}">
      <dgm:prSet phldrT="[Text]" custT="1"/>
      <dgm:spPr>
        <a:ln w="28575" cmpd="sng">
          <a:solidFill>
            <a:srgbClr val="1D2A53"/>
          </a:solidFill>
        </a:ln>
      </dgm:spPr>
      <dgm:t>
        <a:bodyPr/>
        <a:lstStyle/>
        <a:p>
          <a:r>
            <a:rPr lang="en-US" sz="1800" b="1" dirty="0">
              <a:solidFill>
                <a:schemeClr val="bg1"/>
              </a:solidFill>
              <a:latin typeface="Tw Cen MT"/>
              <a:cs typeface="Tw Cen MT"/>
            </a:rPr>
            <a:t>PRACTICE</a:t>
          </a:r>
          <a:endParaRPr lang="en-US" sz="1600" b="1" dirty="0">
            <a:solidFill>
              <a:schemeClr val="bg1"/>
            </a:solidFill>
            <a:latin typeface="Tw Cen MT"/>
            <a:cs typeface="Tw Cen MT"/>
          </a:endParaRPr>
        </a:p>
        <a:p>
          <a:r>
            <a:rPr lang="en-US" sz="1800" b="1" dirty="0">
              <a:solidFill>
                <a:schemeClr val="bg1"/>
              </a:solidFill>
              <a:latin typeface="Tw Cen MT"/>
              <a:cs typeface="Tw Cen MT"/>
            </a:rPr>
            <a:t>In setting</a:t>
          </a:r>
        </a:p>
      </dgm:t>
    </dgm:pt>
    <dgm:pt modelId="{FE44C089-2E4B-9848-AF68-936E9FD1A500}" type="parTrans" cxnId="{CAD7BA5B-2EB3-414C-AC6C-B8CE87BCE888}">
      <dgm:prSet/>
      <dgm:spPr/>
      <dgm:t>
        <a:bodyPr/>
        <a:lstStyle/>
        <a:p>
          <a:endParaRPr lang="en-US"/>
        </a:p>
      </dgm:t>
    </dgm:pt>
    <dgm:pt modelId="{6B71EC53-BAB8-8A40-A58D-32D1D1DA87C1}" type="sibTrans" cxnId="{CAD7BA5B-2EB3-414C-AC6C-B8CE87BCE888}">
      <dgm:prSet/>
      <dgm:spPr>
        <a:solidFill>
          <a:srgbClr val="B95B22"/>
        </a:solidFill>
        <a:ln w="28575" cmpd="sng">
          <a:solidFill>
            <a:srgbClr val="1D2A53"/>
          </a:solidFill>
        </a:ln>
      </dgm:spPr>
      <dgm:t>
        <a:bodyPr/>
        <a:lstStyle/>
        <a:p>
          <a:endParaRPr lang="en-US"/>
        </a:p>
      </dgm:t>
    </dgm:pt>
    <dgm:pt modelId="{EA0FF2AE-006B-3748-B92B-B480845768F0}">
      <dgm:prSet phldrT="[Text]" custT="1"/>
      <dgm:spPr>
        <a:ln w="28575" cmpd="sng">
          <a:solidFill>
            <a:srgbClr val="1D2A53"/>
          </a:solidFill>
        </a:ln>
      </dgm:spPr>
      <dgm:t>
        <a:bodyPr/>
        <a:lstStyle/>
        <a:p>
          <a:r>
            <a:rPr lang="en-US" sz="1800" b="1" dirty="0">
              <a:solidFill>
                <a:schemeClr val="bg1"/>
              </a:solidFill>
              <a:latin typeface="Tw Cen MT"/>
              <a:cs typeface="Tw Cen MT"/>
            </a:rPr>
            <a:t>MONITOR</a:t>
          </a:r>
          <a:endParaRPr lang="en-US" sz="1600" b="1" dirty="0">
            <a:solidFill>
              <a:schemeClr val="bg1"/>
            </a:solidFill>
            <a:latin typeface="Tw Cen MT"/>
            <a:cs typeface="Tw Cen MT"/>
          </a:endParaRPr>
        </a:p>
      </dgm:t>
    </dgm:pt>
    <dgm:pt modelId="{306AF571-90A0-AA4D-8F18-1BCD7A8CEC46}" type="parTrans" cxnId="{A76241E0-B2ED-CB4D-A273-757E3FE63D8F}">
      <dgm:prSet/>
      <dgm:spPr/>
      <dgm:t>
        <a:bodyPr/>
        <a:lstStyle/>
        <a:p>
          <a:endParaRPr lang="en-US"/>
        </a:p>
      </dgm:t>
    </dgm:pt>
    <dgm:pt modelId="{54073670-50BD-0F4B-8D65-023044E73077}" type="sibTrans" cxnId="{A76241E0-B2ED-CB4D-A273-757E3FE63D8F}">
      <dgm:prSet/>
      <dgm:spPr>
        <a:solidFill>
          <a:srgbClr val="B95B22"/>
        </a:solidFill>
        <a:ln w="28575" cmpd="sng">
          <a:solidFill>
            <a:schemeClr val="tx2"/>
          </a:solidFill>
        </a:ln>
      </dgm:spPr>
      <dgm:t>
        <a:bodyPr/>
        <a:lstStyle/>
        <a:p>
          <a:endParaRPr lang="en-US"/>
        </a:p>
      </dgm:t>
    </dgm:pt>
    <dgm:pt modelId="{C4959BA6-56D6-CC43-8DC0-7999A9D3562F}">
      <dgm:prSet phldrT="[Text]" custT="1"/>
      <dgm:spPr>
        <a:ln w="28575" cmpd="sng">
          <a:solidFill>
            <a:srgbClr val="1D2A53"/>
          </a:solidFill>
        </a:ln>
      </dgm:spPr>
      <dgm:t>
        <a:bodyPr/>
        <a:lstStyle/>
        <a:p>
          <a:r>
            <a:rPr lang="en-US" sz="1800" b="1" dirty="0">
              <a:solidFill>
                <a:schemeClr val="bg1"/>
              </a:solidFill>
              <a:latin typeface="Tw Cen MT"/>
              <a:cs typeface="Tw Cen MT"/>
            </a:rPr>
            <a:t>ADJUST</a:t>
          </a:r>
        </a:p>
        <a:p>
          <a:r>
            <a:rPr lang="en-US" sz="1800" b="1" dirty="0">
              <a:solidFill>
                <a:schemeClr val="bg1"/>
              </a:solidFill>
              <a:latin typeface="Tw Cen MT"/>
              <a:cs typeface="Tw Cen MT"/>
            </a:rPr>
            <a:t>(RETEACH)</a:t>
          </a:r>
        </a:p>
        <a:p>
          <a:r>
            <a:rPr lang="en-US" sz="1800" b="1" dirty="0">
              <a:solidFill>
                <a:schemeClr val="bg1"/>
              </a:solidFill>
              <a:latin typeface="Tw Cen MT"/>
              <a:cs typeface="Tw Cen MT"/>
            </a:rPr>
            <a:t>For </a:t>
          </a:r>
        </a:p>
        <a:p>
          <a:r>
            <a:rPr lang="en-US" sz="1800" b="1" dirty="0">
              <a:solidFill>
                <a:schemeClr val="bg1"/>
              </a:solidFill>
              <a:latin typeface="Tw Cen MT"/>
              <a:cs typeface="Tw Cen MT"/>
            </a:rPr>
            <a:t>efficienc</a:t>
          </a:r>
          <a:r>
            <a:rPr lang="en-US" sz="1800" b="1" dirty="0">
              <a:solidFill>
                <a:schemeClr val="bg1"/>
              </a:solidFill>
            </a:rPr>
            <a:t>y</a:t>
          </a:r>
        </a:p>
      </dgm:t>
    </dgm:pt>
    <dgm:pt modelId="{617446BB-238C-A049-A60F-C02D3DBE23EF}" type="parTrans" cxnId="{D1E4C8DF-BDAA-EF4E-A680-EB904968C4B4}">
      <dgm:prSet/>
      <dgm:spPr/>
      <dgm:t>
        <a:bodyPr/>
        <a:lstStyle/>
        <a:p>
          <a:endParaRPr lang="en-US"/>
        </a:p>
      </dgm:t>
    </dgm:pt>
    <dgm:pt modelId="{4DFDB900-D8B9-C243-B820-0A30E77EEC66}" type="sibTrans" cxnId="{D1E4C8DF-BDAA-EF4E-A680-EB904968C4B4}">
      <dgm:prSet/>
      <dgm:spPr>
        <a:solidFill>
          <a:srgbClr val="B95B22"/>
        </a:solidFill>
        <a:ln w="28575" cmpd="sng">
          <a:solidFill>
            <a:srgbClr val="1D2A53"/>
          </a:solidFill>
        </a:ln>
      </dgm:spPr>
      <dgm:t>
        <a:bodyPr/>
        <a:lstStyle/>
        <a:p>
          <a:endParaRPr lang="en-US"/>
        </a:p>
      </dgm:t>
    </dgm:pt>
    <dgm:pt modelId="{9813EDB2-CB08-6043-A9DA-059F53956754}" type="pres">
      <dgm:prSet presAssocID="{1C9FE390-BD9A-1542-BB58-07447ECC3A6A}" presName="cycle" presStyleCnt="0">
        <dgm:presLayoutVars>
          <dgm:dir/>
          <dgm:resizeHandles val="exact"/>
        </dgm:presLayoutVars>
      </dgm:prSet>
      <dgm:spPr/>
    </dgm:pt>
    <dgm:pt modelId="{69115A9D-C4AE-BE4F-AD1E-E0251F66401C}" type="pres">
      <dgm:prSet presAssocID="{B703CA7B-EF43-BC4C-B6D4-7583322B7CE3}" presName="node" presStyleLbl="node1" presStyleIdx="0" presStyleCnt="5">
        <dgm:presLayoutVars>
          <dgm:bulletEnabled val="1"/>
        </dgm:presLayoutVars>
      </dgm:prSet>
      <dgm:spPr/>
    </dgm:pt>
    <dgm:pt modelId="{40C0CDFA-4D90-064E-BF3C-FC246A1AE1CB}" type="pres">
      <dgm:prSet presAssocID="{F642AE10-1CE0-D242-B556-53C575860B02}" presName="sibTrans" presStyleLbl="sibTrans2D1" presStyleIdx="0" presStyleCnt="5"/>
      <dgm:spPr/>
    </dgm:pt>
    <dgm:pt modelId="{84387031-FF56-B243-B1F7-88EFE3B7C299}" type="pres">
      <dgm:prSet presAssocID="{F642AE10-1CE0-D242-B556-53C575860B02}" presName="connectorText" presStyleLbl="sibTrans2D1" presStyleIdx="0" presStyleCnt="5"/>
      <dgm:spPr/>
    </dgm:pt>
    <dgm:pt modelId="{97EF14DC-A0CF-FF42-92CF-C30A63D9033F}" type="pres">
      <dgm:prSet presAssocID="{278CA595-EDFA-A143-AD1D-3887988E3973}" presName="node" presStyleLbl="node1" presStyleIdx="1" presStyleCnt="5">
        <dgm:presLayoutVars>
          <dgm:bulletEnabled val="1"/>
        </dgm:presLayoutVars>
      </dgm:prSet>
      <dgm:spPr/>
    </dgm:pt>
    <dgm:pt modelId="{4AC85C3E-34C1-E14F-87D0-B0397D0E8373}" type="pres">
      <dgm:prSet presAssocID="{86AB8A23-EE82-F941-A807-EC58D9411AB4}" presName="sibTrans" presStyleLbl="sibTrans2D1" presStyleIdx="1" presStyleCnt="5"/>
      <dgm:spPr/>
    </dgm:pt>
    <dgm:pt modelId="{A952E8AE-24D5-4344-B650-22C51A398945}" type="pres">
      <dgm:prSet presAssocID="{86AB8A23-EE82-F941-A807-EC58D9411AB4}" presName="connectorText" presStyleLbl="sibTrans2D1" presStyleIdx="1" presStyleCnt="5"/>
      <dgm:spPr/>
    </dgm:pt>
    <dgm:pt modelId="{3C94E4F1-F186-DF40-BA0B-E2D613156639}" type="pres">
      <dgm:prSet presAssocID="{8A8D23CE-3DC0-204A-ACCF-BB5ED851F051}" presName="node" presStyleLbl="node1" presStyleIdx="2" presStyleCnt="5">
        <dgm:presLayoutVars>
          <dgm:bulletEnabled val="1"/>
        </dgm:presLayoutVars>
      </dgm:prSet>
      <dgm:spPr/>
    </dgm:pt>
    <dgm:pt modelId="{EE2A67B4-323B-BB4A-B633-8EFC11448ABC}" type="pres">
      <dgm:prSet presAssocID="{6B71EC53-BAB8-8A40-A58D-32D1D1DA87C1}" presName="sibTrans" presStyleLbl="sibTrans2D1" presStyleIdx="2" presStyleCnt="5"/>
      <dgm:spPr/>
    </dgm:pt>
    <dgm:pt modelId="{E19375DC-CE77-934F-BC7A-501866A32E54}" type="pres">
      <dgm:prSet presAssocID="{6B71EC53-BAB8-8A40-A58D-32D1D1DA87C1}" presName="connectorText" presStyleLbl="sibTrans2D1" presStyleIdx="2" presStyleCnt="5"/>
      <dgm:spPr/>
    </dgm:pt>
    <dgm:pt modelId="{0F0AEB81-731E-9146-86C1-C578DDB81490}" type="pres">
      <dgm:prSet presAssocID="{EA0FF2AE-006B-3748-B92B-B480845768F0}" presName="node" presStyleLbl="node1" presStyleIdx="3" presStyleCnt="5">
        <dgm:presLayoutVars>
          <dgm:bulletEnabled val="1"/>
        </dgm:presLayoutVars>
      </dgm:prSet>
      <dgm:spPr/>
    </dgm:pt>
    <dgm:pt modelId="{36CC24DE-F56D-854E-95B9-2C7E055A6196}" type="pres">
      <dgm:prSet presAssocID="{54073670-50BD-0F4B-8D65-023044E73077}" presName="sibTrans" presStyleLbl="sibTrans2D1" presStyleIdx="3" presStyleCnt="5"/>
      <dgm:spPr/>
    </dgm:pt>
    <dgm:pt modelId="{5A140C06-6AA0-FE4F-9203-6A4D7288139D}" type="pres">
      <dgm:prSet presAssocID="{54073670-50BD-0F4B-8D65-023044E73077}" presName="connectorText" presStyleLbl="sibTrans2D1" presStyleIdx="3" presStyleCnt="5"/>
      <dgm:spPr/>
    </dgm:pt>
    <dgm:pt modelId="{CA61E36A-DAA1-DD41-94E2-FB3B9E4295A9}" type="pres">
      <dgm:prSet presAssocID="{C4959BA6-56D6-CC43-8DC0-7999A9D3562F}" presName="node" presStyleLbl="node1" presStyleIdx="4" presStyleCnt="5">
        <dgm:presLayoutVars>
          <dgm:bulletEnabled val="1"/>
        </dgm:presLayoutVars>
      </dgm:prSet>
      <dgm:spPr/>
    </dgm:pt>
    <dgm:pt modelId="{451CCA71-9E55-314C-8ED2-BF8D85B4FC67}" type="pres">
      <dgm:prSet presAssocID="{4DFDB900-D8B9-C243-B820-0A30E77EEC66}" presName="sibTrans" presStyleLbl="sibTrans2D1" presStyleIdx="4" presStyleCnt="5"/>
      <dgm:spPr/>
    </dgm:pt>
    <dgm:pt modelId="{94DFE2C5-B349-B442-ABAC-497CD83D65D2}" type="pres">
      <dgm:prSet presAssocID="{4DFDB900-D8B9-C243-B820-0A30E77EEC66}" presName="connectorText" presStyleLbl="sibTrans2D1" presStyleIdx="4" presStyleCnt="5"/>
      <dgm:spPr/>
    </dgm:pt>
  </dgm:ptLst>
  <dgm:cxnLst>
    <dgm:cxn modelId="{47A8471A-495B-AC4B-AF77-976AC990DEDF}" type="presOf" srcId="{8A8D23CE-3DC0-204A-ACCF-BB5ED851F051}" destId="{3C94E4F1-F186-DF40-BA0B-E2D613156639}" srcOrd="0" destOrd="0" presId="urn:microsoft.com/office/officeart/2005/8/layout/cycle2"/>
    <dgm:cxn modelId="{E2D21A2D-7048-0746-BD50-9DB25409973D}" srcId="{1C9FE390-BD9A-1542-BB58-07447ECC3A6A}" destId="{278CA595-EDFA-A143-AD1D-3887988E3973}" srcOrd="1" destOrd="0" parTransId="{D18E16E9-9731-8F42-9E17-0596740C6604}" sibTransId="{86AB8A23-EE82-F941-A807-EC58D9411AB4}"/>
    <dgm:cxn modelId="{5CF6143A-BF0B-8E47-BFF7-C2BFEE8D1960}" type="presOf" srcId="{278CA595-EDFA-A143-AD1D-3887988E3973}" destId="{97EF14DC-A0CF-FF42-92CF-C30A63D9033F}" srcOrd="0" destOrd="0" presId="urn:microsoft.com/office/officeart/2005/8/layout/cycle2"/>
    <dgm:cxn modelId="{2617D85A-AA3C-2849-ADDE-150A4FA15CBE}" type="presOf" srcId="{C4959BA6-56D6-CC43-8DC0-7999A9D3562F}" destId="{CA61E36A-DAA1-DD41-94E2-FB3B9E4295A9}" srcOrd="0" destOrd="0" presId="urn:microsoft.com/office/officeart/2005/8/layout/cycle2"/>
    <dgm:cxn modelId="{CAD7BA5B-2EB3-414C-AC6C-B8CE87BCE888}" srcId="{1C9FE390-BD9A-1542-BB58-07447ECC3A6A}" destId="{8A8D23CE-3DC0-204A-ACCF-BB5ED851F051}" srcOrd="2" destOrd="0" parTransId="{FE44C089-2E4B-9848-AF68-936E9FD1A500}" sibTransId="{6B71EC53-BAB8-8A40-A58D-32D1D1DA87C1}"/>
    <dgm:cxn modelId="{E12F5F63-1328-0D4F-AC0A-E94D0223883B}" type="presOf" srcId="{86AB8A23-EE82-F941-A807-EC58D9411AB4}" destId="{4AC85C3E-34C1-E14F-87D0-B0397D0E8373}" srcOrd="0" destOrd="0" presId="urn:microsoft.com/office/officeart/2005/8/layout/cycle2"/>
    <dgm:cxn modelId="{F0198865-9468-BB4A-B2A4-64E397803975}" type="presOf" srcId="{4DFDB900-D8B9-C243-B820-0A30E77EEC66}" destId="{451CCA71-9E55-314C-8ED2-BF8D85B4FC67}" srcOrd="0" destOrd="0" presId="urn:microsoft.com/office/officeart/2005/8/layout/cycle2"/>
    <dgm:cxn modelId="{825AD66A-95C4-F140-BBAE-6A804AA6387D}" type="presOf" srcId="{6B71EC53-BAB8-8A40-A58D-32D1D1DA87C1}" destId="{EE2A67B4-323B-BB4A-B633-8EFC11448ABC}" srcOrd="0" destOrd="0" presId="urn:microsoft.com/office/officeart/2005/8/layout/cycle2"/>
    <dgm:cxn modelId="{440D7072-0371-D445-9E65-E131A92390CF}" type="presOf" srcId="{F642AE10-1CE0-D242-B556-53C575860B02}" destId="{84387031-FF56-B243-B1F7-88EFE3B7C299}" srcOrd="1" destOrd="0" presId="urn:microsoft.com/office/officeart/2005/8/layout/cycle2"/>
    <dgm:cxn modelId="{89E50583-721E-8E4D-B473-956D101D17CF}" type="presOf" srcId="{B703CA7B-EF43-BC4C-B6D4-7583322B7CE3}" destId="{69115A9D-C4AE-BE4F-AD1E-E0251F66401C}" srcOrd="0" destOrd="0" presId="urn:microsoft.com/office/officeart/2005/8/layout/cycle2"/>
    <dgm:cxn modelId="{41146683-2C20-E84C-92DC-202C19033015}" srcId="{1C9FE390-BD9A-1542-BB58-07447ECC3A6A}" destId="{B703CA7B-EF43-BC4C-B6D4-7583322B7CE3}" srcOrd="0" destOrd="0" parTransId="{2FAB7281-AE05-9D44-A6B0-89AC2291197E}" sibTransId="{F642AE10-1CE0-D242-B556-53C575860B02}"/>
    <dgm:cxn modelId="{7994F392-38FE-8F4C-8BD4-2C971FA75AA5}" type="presOf" srcId="{F642AE10-1CE0-D242-B556-53C575860B02}" destId="{40C0CDFA-4D90-064E-BF3C-FC246A1AE1CB}" srcOrd="0" destOrd="0" presId="urn:microsoft.com/office/officeart/2005/8/layout/cycle2"/>
    <dgm:cxn modelId="{298BAFA0-620D-FB4F-BB0C-DFC6DED84D69}" type="presOf" srcId="{54073670-50BD-0F4B-8D65-023044E73077}" destId="{5A140C06-6AA0-FE4F-9203-6A4D7288139D}" srcOrd="1" destOrd="0" presId="urn:microsoft.com/office/officeart/2005/8/layout/cycle2"/>
    <dgm:cxn modelId="{E11F38A7-F77E-E84C-9506-8CF8BC40FE8B}" type="presOf" srcId="{86AB8A23-EE82-F941-A807-EC58D9411AB4}" destId="{A952E8AE-24D5-4344-B650-22C51A398945}" srcOrd="1" destOrd="0" presId="urn:microsoft.com/office/officeart/2005/8/layout/cycle2"/>
    <dgm:cxn modelId="{DD3701CA-34CB-0D42-AFA6-9755A176EB6F}" type="presOf" srcId="{6B71EC53-BAB8-8A40-A58D-32D1D1DA87C1}" destId="{E19375DC-CE77-934F-BC7A-501866A32E54}" srcOrd="1" destOrd="0" presId="urn:microsoft.com/office/officeart/2005/8/layout/cycle2"/>
    <dgm:cxn modelId="{55B16FD8-38DD-FA44-9201-140FCA066F4D}" type="presOf" srcId="{EA0FF2AE-006B-3748-B92B-B480845768F0}" destId="{0F0AEB81-731E-9146-86C1-C578DDB81490}" srcOrd="0" destOrd="0" presId="urn:microsoft.com/office/officeart/2005/8/layout/cycle2"/>
    <dgm:cxn modelId="{FAFD42D9-05EA-3847-BF78-9635E71591A8}" type="presOf" srcId="{54073670-50BD-0F4B-8D65-023044E73077}" destId="{36CC24DE-F56D-854E-95B9-2C7E055A6196}" srcOrd="0" destOrd="0" presId="urn:microsoft.com/office/officeart/2005/8/layout/cycle2"/>
    <dgm:cxn modelId="{D1E4C8DF-BDAA-EF4E-A680-EB904968C4B4}" srcId="{1C9FE390-BD9A-1542-BB58-07447ECC3A6A}" destId="{C4959BA6-56D6-CC43-8DC0-7999A9D3562F}" srcOrd="4" destOrd="0" parTransId="{617446BB-238C-A049-A60F-C02D3DBE23EF}" sibTransId="{4DFDB900-D8B9-C243-B820-0A30E77EEC66}"/>
    <dgm:cxn modelId="{A76241E0-B2ED-CB4D-A273-757E3FE63D8F}" srcId="{1C9FE390-BD9A-1542-BB58-07447ECC3A6A}" destId="{EA0FF2AE-006B-3748-B92B-B480845768F0}" srcOrd="3" destOrd="0" parTransId="{306AF571-90A0-AA4D-8F18-1BCD7A8CEC46}" sibTransId="{54073670-50BD-0F4B-8D65-023044E73077}"/>
    <dgm:cxn modelId="{AF73CEEB-9326-2149-BC59-505B8CAF963E}" type="presOf" srcId="{4DFDB900-D8B9-C243-B820-0A30E77EEC66}" destId="{94DFE2C5-B349-B442-ABAC-497CD83D65D2}" srcOrd="1" destOrd="0" presId="urn:microsoft.com/office/officeart/2005/8/layout/cycle2"/>
    <dgm:cxn modelId="{FA7205FA-E08F-B948-8A07-A3175A5A35ED}" type="presOf" srcId="{1C9FE390-BD9A-1542-BB58-07447ECC3A6A}" destId="{9813EDB2-CB08-6043-A9DA-059F53956754}" srcOrd="0" destOrd="0" presId="urn:microsoft.com/office/officeart/2005/8/layout/cycle2"/>
    <dgm:cxn modelId="{A3355E8C-4E2B-2347-865C-0D2417E053E3}" type="presParOf" srcId="{9813EDB2-CB08-6043-A9DA-059F53956754}" destId="{69115A9D-C4AE-BE4F-AD1E-E0251F66401C}" srcOrd="0" destOrd="0" presId="urn:microsoft.com/office/officeart/2005/8/layout/cycle2"/>
    <dgm:cxn modelId="{1D44ECF7-D277-6845-A09F-596ADD4C7917}" type="presParOf" srcId="{9813EDB2-CB08-6043-A9DA-059F53956754}" destId="{40C0CDFA-4D90-064E-BF3C-FC246A1AE1CB}" srcOrd="1" destOrd="0" presId="urn:microsoft.com/office/officeart/2005/8/layout/cycle2"/>
    <dgm:cxn modelId="{EB86CC95-37E5-DD41-BB1E-2843C5201640}" type="presParOf" srcId="{40C0CDFA-4D90-064E-BF3C-FC246A1AE1CB}" destId="{84387031-FF56-B243-B1F7-88EFE3B7C299}" srcOrd="0" destOrd="0" presId="urn:microsoft.com/office/officeart/2005/8/layout/cycle2"/>
    <dgm:cxn modelId="{22461377-D6F9-494B-AE99-AFC93E5B6971}" type="presParOf" srcId="{9813EDB2-CB08-6043-A9DA-059F53956754}" destId="{97EF14DC-A0CF-FF42-92CF-C30A63D9033F}" srcOrd="2" destOrd="0" presId="urn:microsoft.com/office/officeart/2005/8/layout/cycle2"/>
    <dgm:cxn modelId="{8968B572-BD1A-0B4C-A708-4752674251EF}" type="presParOf" srcId="{9813EDB2-CB08-6043-A9DA-059F53956754}" destId="{4AC85C3E-34C1-E14F-87D0-B0397D0E8373}" srcOrd="3" destOrd="0" presId="urn:microsoft.com/office/officeart/2005/8/layout/cycle2"/>
    <dgm:cxn modelId="{0C5E4C12-DDE6-8F49-A637-5074C6BAA1A4}" type="presParOf" srcId="{4AC85C3E-34C1-E14F-87D0-B0397D0E8373}" destId="{A952E8AE-24D5-4344-B650-22C51A398945}" srcOrd="0" destOrd="0" presId="urn:microsoft.com/office/officeart/2005/8/layout/cycle2"/>
    <dgm:cxn modelId="{68CB8F4E-7842-1042-9CEE-A66766A3F0F4}" type="presParOf" srcId="{9813EDB2-CB08-6043-A9DA-059F53956754}" destId="{3C94E4F1-F186-DF40-BA0B-E2D613156639}" srcOrd="4" destOrd="0" presId="urn:microsoft.com/office/officeart/2005/8/layout/cycle2"/>
    <dgm:cxn modelId="{F4B59897-B883-B44A-9DC8-83D49B627441}" type="presParOf" srcId="{9813EDB2-CB08-6043-A9DA-059F53956754}" destId="{EE2A67B4-323B-BB4A-B633-8EFC11448ABC}" srcOrd="5" destOrd="0" presId="urn:microsoft.com/office/officeart/2005/8/layout/cycle2"/>
    <dgm:cxn modelId="{8433B519-8340-4C43-8E98-A59EB5550405}" type="presParOf" srcId="{EE2A67B4-323B-BB4A-B633-8EFC11448ABC}" destId="{E19375DC-CE77-934F-BC7A-501866A32E54}" srcOrd="0" destOrd="0" presId="urn:microsoft.com/office/officeart/2005/8/layout/cycle2"/>
    <dgm:cxn modelId="{86E1E65D-EF88-6B4A-AFC6-7631BEC35E66}" type="presParOf" srcId="{9813EDB2-CB08-6043-A9DA-059F53956754}" destId="{0F0AEB81-731E-9146-86C1-C578DDB81490}" srcOrd="6" destOrd="0" presId="urn:microsoft.com/office/officeart/2005/8/layout/cycle2"/>
    <dgm:cxn modelId="{F034899C-1477-4D47-96C0-F95B02A7039D}" type="presParOf" srcId="{9813EDB2-CB08-6043-A9DA-059F53956754}" destId="{36CC24DE-F56D-854E-95B9-2C7E055A6196}" srcOrd="7" destOrd="0" presId="urn:microsoft.com/office/officeart/2005/8/layout/cycle2"/>
    <dgm:cxn modelId="{99F85E6C-2363-AB46-B511-3A49213193E5}" type="presParOf" srcId="{36CC24DE-F56D-854E-95B9-2C7E055A6196}" destId="{5A140C06-6AA0-FE4F-9203-6A4D7288139D}" srcOrd="0" destOrd="0" presId="urn:microsoft.com/office/officeart/2005/8/layout/cycle2"/>
    <dgm:cxn modelId="{CE054FF0-3E5D-934C-BD4F-600AA56267F1}" type="presParOf" srcId="{9813EDB2-CB08-6043-A9DA-059F53956754}" destId="{CA61E36A-DAA1-DD41-94E2-FB3B9E4295A9}" srcOrd="8" destOrd="0" presId="urn:microsoft.com/office/officeart/2005/8/layout/cycle2"/>
    <dgm:cxn modelId="{9FD1CC12-3093-EA4A-9150-A615579C782F}" type="presParOf" srcId="{9813EDB2-CB08-6043-A9DA-059F53956754}" destId="{451CCA71-9E55-314C-8ED2-BF8D85B4FC67}" srcOrd="9" destOrd="0" presId="urn:microsoft.com/office/officeart/2005/8/layout/cycle2"/>
    <dgm:cxn modelId="{B917AEE3-729C-5849-BD11-E0EEB3BE937A}" type="presParOf" srcId="{451CCA71-9E55-314C-8ED2-BF8D85B4FC67}" destId="{94DFE2C5-B349-B442-ABAC-497CD83D65D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9FE390-BD9A-1542-BB58-07447ECC3A6A}"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B703CA7B-EF43-BC4C-B6D4-7583322B7CE3}">
      <dgm:prSet phldrT="[Text]" custT="1"/>
      <dgm:spPr>
        <a:ln w="28575" cmpd="sng">
          <a:solidFill>
            <a:srgbClr val="1D2A53"/>
          </a:solidFill>
        </a:ln>
      </dgm:spPr>
      <dgm:t>
        <a:bodyPr/>
        <a:lstStyle/>
        <a:p>
          <a:r>
            <a:rPr lang="en-US" sz="1800" b="1" dirty="0">
              <a:solidFill>
                <a:schemeClr val="bg1"/>
              </a:solidFill>
            </a:rPr>
            <a:t>DEFINE</a:t>
          </a:r>
        </a:p>
        <a:p>
          <a:r>
            <a:rPr lang="en-US" sz="1800" b="1" dirty="0">
              <a:solidFill>
                <a:schemeClr val="bg1"/>
              </a:solidFill>
            </a:rPr>
            <a:t>(TELL)</a:t>
          </a:r>
          <a:endParaRPr lang="en-US" sz="1600" b="1" dirty="0">
            <a:solidFill>
              <a:schemeClr val="bg1"/>
            </a:solidFill>
            <a:latin typeface="Tw Cen MT"/>
            <a:cs typeface="Tw Cen MT"/>
          </a:endParaRPr>
        </a:p>
        <a:p>
          <a:r>
            <a:rPr lang="en-US" sz="1800" b="1" dirty="0">
              <a:solidFill>
                <a:schemeClr val="bg1"/>
              </a:solidFill>
              <a:latin typeface="Tw Cen MT"/>
              <a:cs typeface="Tw Cen MT"/>
            </a:rPr>
            <a:t>Simplify</a:t>
          </a:r>
          <a:endParaRPr lang="en-US" sz="1600" b="1" dirty="0">
            <a:solidFill>
              <a:schemeClr val="bg1"/>
            </a:solidFill>
            <a:latin typeface="Tw Cen MT"/>
            <a:cs typeface="Tw Cen MT"/>
          </a:endParaRPr>
        </a:p>
      </dgm:t>
    </dgm:pt>
    <dgm:pt modelId="{2FAB7281-AE05-9D44-A6B0-89AC2291197E}" type="parTrans" cxnId="{41146683-2C20-E84C-92DC-202C19033015}">
      <dgm:prSet/>
      <dgm:spPr/>
      <dgm:t>
        <a:bodyPr/>
        <a:lstStyle/>
        <a:p>
          <a:endParaRPr lang="en-US"/>
        </a:p>
      </dgm:t>
    </dgm:pt>
    <dgm:pt modelId="{F642AE10-1CE0-D242-B556-53C575860B02}" type="sibTrans" cxnId="{41146683-2C20-E84C-92DC-202C19033015}">
      <dgm:prSet/>
      <dgm:spPr>
        <a:solidFill>
          <a:srgbClr val="C00000"/>
        </a:solidFill>
        <a:ln w="28575" cmpd="sng">
          <a:solidFill>
            <a:srgbClr val="1D2A53"/>
          </a:solidFill>
        </a:ln>
      </dgm:spPr>
      <dgm:t>
        <a:bodyPr/>
        <a:lstStyle/>
        <a:p>
          <a:endParaRPr lang="en-US"/>
        </a:p>
      </dgm:t>
    </dgm:pt>
    <dgm:pt modelId="{278CA595-EDFA-A143-AD1D-3887988E3973}">
      <dgm:prSet phldrT="[Text]" custT="1"/>
      <dgm:spPr>
        <a:ln w="28575" cmpd="sng">
          <a:solidFill>
            <a:srgbClr val="1D2A53"/>
          </a:solidFill>
        </a:ln>
      </dgm:spPr>
      <dgm:t>
        <a:bodyPr/>
        <a:lstStyle/>
        <a:p>
          <a:r>
            <a:rPr lang="en-US" sz="1800" b="1" dirty="0">
              <a:solidFill>
                <a:schemeClr val="bg1"/>
              </a:solidFill>
              <a:latin typeface="Tw Cen MT"/>
              <a:cs typeface="Tw Cen MT"/>
            </a:rPr>
            <a:t>MODEL</a:t>
          </a:r>
        </a:p>
        <a:p>
          <a:r>
            <a:rPr lang="en-US" sz="1600" b="1" dirty="0">
              <a:solidFill>
                <a:schemeClr val="bg1"/>
              </a:solidFill>
              <a:latin typeface="Tw Cen MT"/>
              <a:cs typeface="Tw Cen MT"/>
            </a:rPr>
            <a:t>(SHOW)</a:t>
          </a:r>
        </a:p>
      </dgm:t>
    </dgm:pt>
    <dgm:pt modelId="{D18E16E9-9731-8F42-9E17-0596740C6604}" type="parTrans" cxnId="{E2D21A2D-7048-0746-BD50-9DB25409973D}">
      <dgm:prSet/>
      <dgm:spPr/>
      <dgm:t>
        <a:bodyPr/>
        <a:lstStyle/>
        <a:p>
          <a:endParaRPr lang="en-US"/>
        </a:p>
      </dgm:t>
    </dgm:pt>
    <dgm:pt modelId="{86AB8A23-EE82-F941-A807-EC58D9411AB4}" type="sibTrans" cxnId="{E2D21A2D-7048-0746-BD50-9DB25409973D}">
      <dgm:prSet/>
      <dgm:spPr>
        <a:solidFill>
          <a:srgbClr val="B95B22"/>
        </a:solidFill>
        <a:ln w="28575" cmpd="sng">
          <a:solidFill>
            <a:srgbClr val="1D2A53"/>
          </a:solidFill>
        </a:ln>
      </dgm:spPr>
      <dgm:t>
        <a:bodyPr/>
        <a:lstStyle/>
        <a:p>
          <a:endParaRPr lang="en-US"/>
        </a:p>
      </dgm:t>
    </dgm:pt>
    <dgm:pt modelId="{8A8D23CE-3DC0-204A-ACCF-BB5ED851F051}">
      <dgm:prSet phldrT="[Text]" custT="1"/>
      <dgm:spPr>
        <a:ln w="28575" cmpd="sng">
          <a:solidFill>
            <a:srgbClr val="1D2A53"/>
          </a:solidFill>
        </a:ln>
      </dgm:spPr>
      <dgm:t>
        <a:bodyPr/>
        <a:lstStyle/>
        <a:p>
          <a:r>
            <a:rPr lang="en-US" sz="1800" b="1" dirty="0">
              <a:solidFill>
                <a:schemeClr val="bg1"/>
              </a:solidFill>
              <a:latin typeface="Tw Cen MT"/>
              <a:cs typeface="Tw Cen MT"/>
            </a:rPr>
            <a:t>PRACTICE</a:t>
          </a:r>
          <a:endParaRPr lang="en-US" sz="1600" b="1" dirty="0">
            <a:solidFill>
              <a:schemeClr val="bg1"/>
            </a:solidFill>
            <a:latin typeface="Tw Cen MT"/>
            <a:cs typeface="Tw Cen MT"/>
          </a:endParaRPr>
        </a:p>
        <a:p>
          <a:r>
            <a:rPr lang="en-US" sz="1600" b="1" dirty="0">
              <a:solidFill>
                <a:schemeClr val="bg1"/>
              </a:solidFill>
              <a:latin typeface="Tw Cen MT"/>
              <a:cs typeface="Tw Cen MT"/>
            </a:rPr>
            <a:t>In setting</a:t>
          </a:r>
        </a:p>
      </dgm:t>
    </dgm:pt>
    <dgm:pt modelId="{FE44C089-2E4B-9848-AF68-936E9FD1A500}" type="parTrans" cxnId="{CAD7BA5B-2EB3-414C-AC6C-B8CE87BCE888}">
      <dgm:prSet/>
      <dgm:spPr/>
      <dgm:t>
        <a:bodyPr/>
        <a:lstStyle/>
        <a:p>
          <a:endParaRPr lang="en-US"/>
        </a:p>
      </dgm:t>
    </dgm:pt>
    <dgm:pt modelId="{6B71EC53-BAB8-8A40-A58D-32D1D1DA87C1}" type="sibTrans" cxnId="{CAD7BA5B-2EB3-414C-AC6C-B8CE87BCE888}">
      <dgm:prSet/>
      <dgm:spPr>
        <a:solidFill>
          <a:srgbClr val="B95B22"/>
        </a:solidFill>
        <a:ln w="28575" cmpd="sng">
          <a:solidFill>
            <a:srgbClr val="1D2A53"/>
          </a:solidFill>
        </a:ln>
      </dgm:spPr>
      <dgm:t>
        <a:bodyPr/>
        <a:lstStyle/>
        <a:p>
          <a:endParaRPr lang="en-US"/>
        </a:p>
      </dgm:t>
    </dgm:pt>
    <dgm:pt modelId="{EA0FF2AE-006B-3748-B92B-B480845768F0}">
      <dgm:prSet phldrT="[Text]" custT="1"/>
      <dgm:spPr>
        <a:ln w="28575" cmpd="sng">
          <a:solidFill>
            <a:srgbClr val="1D2A53"/>
          </a:solidFill>
        </a:ln>
      </dgm:spPr>
      <dgm:t>
        <a:bodyPr/>
        <a:lstStyle/>
        <a:p>
          <a:r>
            <a:rPr lang="en-US" sz="1800" b="1" dirty="0">
              <a:solidFill>
                <a:schemeClr val="bg1"/>
              </a:solidFill>
              <a:latin typeface="Tw Cen MT"/>
              <a:cs typeface="Tw Cen MT"/>
            </a:rPr>
            <a:t>MONITOR</a:t>
          </a:r>
          <a:endParaRPr lang="en-US" sz="1600" b="1" dirty="0">
            <a:solidFill>
              <a:schemeClr val="bg1"/>
            </a:solidFill>
            <a:latin typeface="Tw Cen MT"/>
            <a:cs typeface="Tw Cen MT"/>
          </a:endParaRPr>
        </a:p>
      </dgm:t>
    </dgm:pt>
    <dgm:pt modelId="{306AF571-90A0-AA4D-8F18-1BCD7A8CEC46}" type="parTrans" cxnId="{A76241E0-B2ED-CB4D-A273-757E3FE63D8F}">
      <dgm:prSet/>
      <dgm:spPr/>
      <dgm:t>
        <a:bodyPr/>
        <a:lstStyle/>
        <a:p>
          <a:endParaRPr lang="en-US"/>
        </a:p>
      </dgm:t>
    </dgm:pt>
    <dgm:pt modelId="{54073670-50BD-0F4B-8D65-023044E73077}" type="sibTrans" cxnId="{A76241E0-B2ED-CB4D-A273-757E3FE63D8F}">
      <dgm:prSet/>
      <dgm:spPr>
        <a:solidFill>
          <a:srgbClr val="B95B22"/>
        </a:solidFill>
        <a:ln w="28575" cmpd="sng">
          <a:solidFill>
            <a:schemeClr val="tx2"/>
          </a:solidFill>
        </a:ln>
      </dgm:spPr>
      <dgm:t>
        <a:bodyPr/>
        <a:lstStyle/>
        <a:p>
          <a:endParaRPr lang="en-US"/>
        </a:p>
      </dgm:t>
    </dgm:pt>
    <dgm:pt modelId="{C4959BA6-56D6-CC43-8DC0-7999A9D3562F}">
      <dgm:prSet phldrT="[Text]" custT="1"/>
      <dgm:spPr>
        <a:ln w="28575" cmpd="sng">
          <a:solidFill>
            <a:srgbClr val="1D2A53"/>
          </a:solidFill>
        </a:ln>
      </dgm:spPr>
      <dgm:t>
        <a:bodyPr/>
        <a:lstStyle/>
        <a:p>
          <a:r>
            <a:rPr lang="en-US" sz="1800" b="1" dirty="0">
              <a:solidFill>
                <a:schemeClr val="bg1"/>
              </a:solidFill>
              <a:latin typeface="Tw Cen MT"/>
              <a:cs typeface="Tw Cen MT"/>
            </a:rPr>
            <a:t>ADJUST</a:t>
          </a:r>
          <a:endParaRPr lang="en-US" sz="1600" b="1" dirty="0">
            <a:solidFill>
              <a:schemeClr val="bg1"/>
            </a:solidFill>
            <a:latin typeface="Tw Cen MT"/>
            <a:cs typeface="Tw Cen MT"/>
          </a:endParaRPr>
        </a:p>
        <a:p>
          <a:r>
            <a:rPr lang="en-US" sz="1800" b="1" dirty="0">
              <a:solidFill>
                <a:schemeClr val="bg1"/>
              </a:solidFill>
              <a:latin typeface="Tw Cen MT"/>
              <a:cs typeface="Tw Cen MT"/>
            </a:rPr>
            <a:t>(RETEACH)</a:t>
          </a:r>
        </a:p>
        <a:p>
          <a:r>
            <a:rPr lang="en-US" sz="1800" b="1" dirty="0">
              <a:solidFill>
                <a:schemeClr val="bg1"/>
              </a:solidFill>
              <a:latin typeface="Tw Cen MT"/>
              <a:cs typeface="Tw Cen MT"/>
            </a:rPr>
            <a:t>For </a:t>
          </a:r>
        </a:p>
        <a:p>
          <a:r>
            <a:rPr lang="en-US" sz="1800" b="1" dirty="0">
              <a:solidFill>
                <a:schemeClr val="bg1"/>
              </a:solidFill>
              <a:latin typeface="Tw Cen MT"/>
              <a:cs typeface="Tw Cen MT"/>
            </a:rPr>
            <a:t>efficienc</a:t>
          </a:r>
          <a:r>
            <a:rPr lang="en-US" sz="1800" b="1" dirty="0">
              <a:solidFill>
                <a:schemeClr val="bg1"/>
              </a:solidFill>
            </a:rPr>
            <a:t>y</a:t>
          </a:r>
        </a:p>
      </dgm:t>
    </dgm:pt>
    <dgm:pt modelId="{617446BB-238C-A049-A60F-C02D3DBE23EF}" type="parTrans" cxnId="{D1E4C8DF-BDAA-EF4E-A680-EB904968C4B4}">
      <dgm:prSet/>
      <dgm:spPr/>
      <dgm:t>
        <a:bodyPr/>
        <a:lstStyle/>
        <a:p>
          <a:endParaRPr lang="en-US"/>
        </a:p>
      </dgm:t>
    </dgm:pt>
    <dgm:pt modelId="{4DFDB900-D8B9-C243-B820-0A30E77EEC66}" type="sibTrans" cxnId="{D1E4C8DF-BDAA-EF4E-A680-EB904968C4B4}">
      <dgm:prSet/>
      <dgm:spPr>
        <a:solidFill>
          <a:srgbClr val="B95B22"/>
        </a:solidFill>
        <a:ln w="28575" cmpd="sng">
          <a:solidFill>
            <a:srgbClr val="1D2A53"/>
          </a:solidFill>
        </a:ln>
      </dgm:spPr>
      <dgm:t>
        <a:bodyPr/>
        <a:lstStyle/>
        <a:p>
          <a:endParaRPr lang="en-US"/>
        </a:p>
      </dgm:t>
    </dgm:pt>
    <dgm:pt modelId="{9813EDB2-CB08-6043-A9DA-059F53956754}" type="pres">
      <dgm:prSet presAssocID="{1C9FE390-BD9A-1542-BB58-07447ECC3A6A}" presName="cycle" presStyleCnt="0">
        <dgm:presLayoutVars>
          <dgm:dir/>
          <dgm:resizeHandles val="exact"/>
        </dgm:presLayoutVars>
      </dgm:prSet>
      <dgm:spPr/>
    </dgm:pt>
    <dgm:pt modelId="{69115A9D-C4AE-BE4F-AD1E-E0251F66401C}" type="pres">
      <dgm:prSet presAssocID="{B703CA7B-EF43-BC4C-B6D4-7583322B7CE3}" presName="node" presStyleLbl="node1" presStyleIdx="0" presStyleCnt="5" custRadScaleRad="100060" custRadScaleInc="0">
        <dgm:presLayoutVars>
          <dgm:bulletEnabled val="1"/>
        </dgm:presLayoutVars>
      </dgm:prSet>
      <dgm:spPr/>
    </dgm:pt>
    <dgm:pt modelId="{40C0CDFA-4D90-064E-BF3C-FC246A1AE1CB}" type="pres">
      <dgm:prSet presAssocID="{F642AE10-1CE0-D242-B556-53C575860B02}" presName="sibTrans" presStyleLbl="sibTrans2D1" presStyleIdx="0" presStyleCnt="5"/>
      <dgm:spPr/>
    </dgm:pt>
    <dgm:pt modelId="{84387031-FF56-B243-B1F7-88EFE3B7C299}" type="pres">
      <dgm:prSet presAssocID="{F642AE10-1CE0-D242-B556-53C575860B02}" presName="connectorText" presStyleLbl="sibTrans2D1" presStyleIdx="0" presStyleCnt="5"/>
      <dgm:spPr/>
    </dgm:pt>
    <dgm:pt modelId="{97EF14DC-A0CF-FF42-92CF-C30A63D9033F}" type="pres">
      <dgm:prSet presAssocID="{278CA595-EDFA-A143-AD1D-3887988E3973}" presName="node" presStyleLbl="node1" presStyleIdx="1" presStyleCnt="5">
        <dgm:presLayoutVars>
          <dgm:bulletEnabled val="1"/>
        </dgm:presLayoutVars>
      </dgm:prSet>
      <dgm:spPr/>
    </dgm:pt>
    <dgm:pt modelId="{4AC85C3E-34C1-E14F-87D0-B0397D0E8373}" type="pres">
      <dgm:prSet presAssocID="{86AB8A23-EE82-F941-A807-EC58D9411AB4}" presName="sibTrans" presStyleLbl="sibTrans2D1" presStyleIdx="1" presStyleCnt="5"/>
      <dgm:spPr/>
    </dgm:pt>
    <dgm:pt modelId="{A952E8AE-24D5-4344-B650-22C51A398945}" type="pres">
      <dgm:prSet presAssocID="{86AB8A23-EE82-F941-A807-EC58D9411AB4}" presName="connectorText" presStyleLbl="sibTrans2D1" presStyleIdx="1" presStyleCnt="5"/>
      <dgm:spPr/>
    </dgm:pt>
    <dgm:pt modelId="{3C94E4F1-F186-DF40-BA0B-E2D613156639}" type="pres">
      <dgm:prSet presAssocID="{8A8D23CE-3DC0-204A-ACCF-BB5ED851F051}" presName="node" presStyleLbl="node1" presStyleIdx="2" presStyleCnt="5">
        <dgm:presLayoutVars>
          <dgm:bulletEnabled val="1"/>
        </dgm:presLayoutVars>
      </dgm:prSet>
      <dgm:spPr/>
    </dgm:pt>
    <dgm:pt modelId="{EE2A67B4-323B-BB4A-B633-8EFC11448ABC}" type="pres">
      <dgm:prSet presAssocID="{6B71EC53-BAB8-8A40-A58D-32D1D1DA87C1}" presName="sibTrans" presStyleLbl="sibTrans2D1" presStyleIdx="2" presStyleCnt="5"/>
      <dgm:spPr/>
    </dgm:pt>
    <dgm:pt modelId="{E19375DC-CE77-934F-BC7A-501866A32E54}" type="pres">
      <dgm:prSet presAssocID="{6B71EC53-BAB8-8A40-A58D-32D1D1DA87C1}" presName="connectorText" presStyleLbl="sibTrans2D1" presStyleIdx="2" presStyleCnt="5"/>
      <dgm:spPr/>
    </dgm:pt>
    <dgm:pt modelId="{0F0AEB81-731E-9146-86C1-C578DDB81490}" type="pres">
      <dgm:prSet presAssocID="{EA0FF2AE-006B-3748-B92B-B480845768F0}" presName="node" presStyleLbl="node1" presStyleIdx="3" presStyleCnt="5">
        <dgm:presLayoutVars>
          <dgm:bulletEnabled val="1"/>
        </dgm:presLayoutVars>
      </dgm:prSet>
      <dgm:spPr/>
    </dgm:pt>
    <dgm:pt modelId="{36CC24DE-F56D-854E-95B9-2C7E055A6196}" type="pres">
      <dgm:prSet presAssocID="{54073670-50BD-0F4B-8D65-023044E73077}" presName="sibTrans" presStyleLbl="sibTrans2D1" presStyleIdx="3" presStyleCnt="5"/>
      <dgm:spPr/>
    </dgm:pt>
    <dgm:pt modelId="{5A140C06-6AA0-FE4F-9203-6A4D7288139D}" type="pres">
      <dgm:prSet presAssocID="{54073670-50BD-0F4B-8D65-023044E73077}" presName="connectorText" presStyleLbl="sibTrans2D1" presStyleIdx="3" presStyleCnt="5"/>
      <dgm:spPr/>
    </dgm:pt>
    <dgm:pt modelId="{CA61E36A-DAA1-DD41-94E2-FB3B9E4295A9}" type="pres">
      <dgm:prSet presAssocID="{C4959BA6-56D6-CC43-8DC0-7999A9D3562F}" presName="node" presStyleLbl="node1" presStyleIdx="4" presStyleCnt="5">
        <dgm:presLayoutVars>
          <dgm:bulletEnabled val="1"/>
        </dgm:presLayoutVars>
      </dgm:prSet>
      <dgm:spPr/>
    </dgm:pt>
    <dgm:pt modelId="{451CCA71-9E55-314C-8ED2-BF8D85B4FC67}" type="pres">
      <dgm:prSet presAssocID="{4DFDB900-D8B9-C243-B820-0A30E77EEC66}" presName="sibTrans" presStyleLbl="sibTrans2D1" presStyleIdx="4" presStyleCnt="5"/>
      <dgm:spPr/>
    </dgm:pt>
    <dgm:pt modelId="{94DFE2C5-B349-B442-ABAC-497CD83D65D2}" type="pres">
      <dgm:prSet presAssocID="{4DFDB900-D8B9-C243-B820-0A30E77EEC66}" presName="connectorText" presStyleLbl="sibTrans2D1" presStyleIdx="4" presStyleCnt="5"/>
      <dgm:spPr/>
    </dgm:pt>
  </dgm:ptLst>
  <dgm:cxnLst>
    <dgm:cxn modelId="{DA6E8F0E-1474-0249-8680-3FF975F1B2DA}" type="presOf" srcId="{86AB8A23-EE82-F941-A807-EC58D9411AB4}" destId="{4AC85C3E-34C1-E14F-87D0-B0397D0E8373}" srcOrd="0" destOrd="0" presId="urn:microsoft.com/office/officeart/2005/8/layout/cycle2"/>
    <dgm:cxn modelId="{FAB92913-EAD8-B445-8379-2D504C1122A3}" type="presOf" srcId="{B703CA7B-EF43-BC4C-B6D4-7583322B7CE3}" destId="{69115A9D-C4AE-BE4F-AD1E-E0251F66401C}" srcOrd="0" destOrd="0" presId="urn:microsoft.com/office/officeart/2005/8/layout/cycle2"/>
    <dgm:cxn modelId="{E2D21A2D-7048-0746-BD50-9DB25409973D}" srcId="{1C9FE390-BD9A-1542-BB58-07447ECC3A6A}" destId="{278CA595-EDFA-A143-AD1D-3887988E3973}" srcOrd="1" destOrd="0" parTransId="{D18E16E9-9731-8F42-9E17-0596740C6604}" sibTransId="{86AB8A23-EE82-F941-A807-EC58D9411AB4}"/>
    <dgm:cxn modelId="{723BDF2F-6899-C24F-B4D2-E4E5CA19268D}" type="presOf" srcId="{6B71EC53-BAB8-8A40-A58D-32D1D1DA87C1}" destId="{E19375DC-CE77-934F-BC7A-501866A32E54}" srcOrd="1" destOrd="0" presId="urn:microsoft.com/office/officeart/2005/8/layout/cycle2"/>
    <dgm:cxn modelId="{30DD6851-E84A-D843-9D9B-9C45A8743A0E}" type="presOf" srcId="{C4959BA6-56D6-CC43-8DC0-7999A9D3562F}" destId="{CA61E36A-DAA1-DD41-94E2-FB3B9E4295A9}" srcOrd="0" destOrd="0" presId="urn:microsoft.com/office/officeart/2005/8/layout/cycle2"/>
    <dgm:cxn modelId="{CAD7BA5B-2EB3-414C-AC6C-B8CE87BCE888}" srcId="{1C9FE390-BD9A-1542-BB58-07447ECC3A6A}" destId="{8A8D23CE-3DC0-204A-ACCF-BB5ED851F051}" srcOrd="2" destOrd="0" parTransId="{FE44C089-2E4B-9848-AF68-936E9FD1A500}" sibTransId="{6B71EC53-BAB8-8A40-A58D-32D1D1DA87C1}"/>
    <dgm:cxn modelId="{C6035A71-3096-C74E-B72E-CD0C8383664B}" type="presOf" srcId="{278CA595-EDFA-A143-AD1D-3887988E3973}" destId="{97EF14DC-A0CF-FF42-92CF-C30A63D9033F}" srcOrd="0" destOrd="0" presId="urn:microsoft.com/office/officeart/2005/8/layout/cycle2"/>
    <dgm:cxn modelId="{93E28175-ACEC-9249-8605-1A5ABC23040B}" type="presOf" srcId="{F642AE10-1CE0-D242-B556-53C575860B02}" destId="{40C0CDFA-4D90-064E-BF3C-FC246A1AE1CB}" srcOrd="0" destOrd="0" presId="urn:microsoft.com/office/officeart/2005/8/layout/cycle2"/>
    <dgm:cxn modelId="{41146683-2C20-E84C-92DC-202C19033015}" srcId="{1C9FE390-BD9A-1542-BB58-07447ECC3A6A}" destId="{B703CA7B-EF43-BC4C-B6D4-7583322B7CE3}" srcOrd="0" destOrd="0" parTransId="{2FAB7281-AE05-9D44-A6B0-89AC2291197E}" sibTransId="{F642AE10-1CE0-D242-B556-53C575860B02}"/>
    <dgm:cxn modelId="{DB4AFB8C-909A-EE4E-93EB-DAA4C5A7BA98}" type="presOf" srcId="{4DFDB900-D8B9-C243-B820-0A30E77EEC66}" destId="{451CCA71-9E55-314C-8ED2-BF8D85B4FC67}" srcOrd="0" destOrd="0" presId="urn:microsoft.com/office/officeart/2005/8/layout/cycle2"/>
    <dgm:cxn modelId="{FAF758A3-DE21-7243-9F6B-32243F71C3B8}" type="presOf" srcId="{86AB8A23-EE82-F941-A807-EC58D9411AB4}" destId="{A952E8AE-24D5-4344-B650-22C51A398945}" srcOrd="1" destOrd="0" presId="urn:microsoft.com/office/officeart/2005/8/layout/cycle2"/>
    <dgm:cxn modelId="{591808AF-2EA7-5F44-8FA1-8AC38B4E1A76}" type="presOf" srcId="{1C9FE390-BD9A-1542-BB58-07447ECC3A6A}" destId="{9813EDB2-CB08-6043-A9DA-059F53956754}" srcOrd="0" destOrd="0" presId="urn:microsoft.com/office/officeart/2005/8/layout/cycle2"/>
    <dgm:cxn modelId="{88B33AB4-47CF-074F-A7DB-0B1D0AD8CA5E}" type="presOf" srcId="{EA0FF2AE-006B-3748-B92B-B480845768F0}" destId="{0F0AEB81-731E-9146-86C1-C578DDB81490}" srcOrd="0" destOrd="0" presId="urn:microsoft.com/office/officeart/2005/8/layout/cycle2"/>
    <dgm:cxn modelId="{06520ABF-2DF9-6949-9E86-376B199F011C}" type="presOf" srcId="{F642AE10-1CE0-D242-B556-53C575860B02}" destId="{84387031-FF56-B243-B1F7-88EFE3B7C299}" srcOrd="1" destOrd="0" presId="urn:microsoft.com/office/officeart/2005/8/layout/cycle2"/>
    <dgm:cxn modelId="{4AD59DCC-E5EF-1E4E-9514-603DBFEE225F}" type="presOf" srcId="{6B71EC53-BAB8-8A40-A58D-32D1D1DA87C1}" destId="{EE2A67B4-323B-BB4A-B633-8EFC11448ABC}" srcOrd="0" destOrd="0" presId="urn:microsoft.com/office/officeart/2005/8/layout/cycle2"/>
    <dgm:cxn modelId="{D1E4C8DF-BDAA-EF4E-A680-EB904968C4B4}" srcId="{1C9FE390-BD9A-1542-BB58-07447ECC3A6A}" destId="{C4959BA6-56D6-CC43-8DC0-7999A9D3562F}" srcOrd="4" destOrd="0" parTransId="{617446BB-238C-A049-A60F-C02D3DBE23EF}" sibTransId="{4DFDB900-D8B9-C243-B820-0A30E77EEC66}"/>
    <dgm:cxn modelId="{A76241E0-B2ED-CB4D-A273-757E3FE63D8F}" srcId="{1C9FE390-BD9A-1542-BB58-07447ECC3A6A}" destId="{EA0FF2AE-006B-3748-B92B-B480845768F0}" srcOrd="3" destOrd="0" parTransId="{306AF571-90A0-AA4D-8F18-1BCD7A8CEC46}" sibTransId="{54073670-50BD-0F4B-8D65-023044E73077}"/>
    <dgm:cxn modelId="{5AC9B2E9-0312-2C40-BDA5-F05A05B58895}" type="presOf" srcId="{8A8D23CE-3DC0-204A-ACCF-BB5ED851F051}" destId="{3C94E4F1-F186-DF40-BA0B-E2D613156639}" srcOrd="0" destOrd="0" presId="urn:microsoft.com/office/officeart/2005/8/layout/cycle2"/>
    <dgm:cxn modelId="{430586EC-B7EE-254E-A480-E8C82775A5F8}" type="presOf" srcId="{4DFDB900-D8B9-C243-B820-0A30E77EEC66}" destId="{94DFE2C5-B349-B442-ABAC-497CD83D65D2}" srcOrd="1" destOrd="0" presId="urn:microsoft.com/office/officeart/2005/8/layout/cycle2"/>
    <dgm:cxn modelId="{1C4500F5-98A2-4849-8460-083921EF8F2A}" type="presOf" srcId="{54073670-50BD-0F4B-8D65-023044E73077}" destId="{36CC24DE-F56D-854E-95B9-2C7E055A6196}" srcOrd="0" destOrd="0" presId="urn:microsoft.com/office/officeart/2005/8/layout/cycle2"/>
    <dgm:cxn modelId="{E321E9FD-3D1C-4043-AD25-448F03156E32}" type="presOf" srcId="{54073670-50BD-0F4B-8D65-023044E73077}" destId="{5A140C06-6AA0-FE4F-9203-6A4D7288139D}" srcOrd="1" destOrd="0" presId="urn:microsoft.com/office/officeart/2005/8/layout/cycle2"/>
    <dgm:cxn modelId="{340C8EBF-F194-724D-9C5A-199E3BA483DA}" type="presParOf" srcId="{9813EDB2-CB08-6043-A9DA-059F53956754}" destId="{69115A9D-C4AE-BE4F-AD1E-E0251F66401C}" srcOrd="0" destOrd="0" presId="urn:microsoft.com/office/officeart/2005/8/layout/cycle2"/>
    <dgm:cxn modelId="{1A447833-F42A-A64F-B72A-EE430CC7818E}" type="presParOf" srcId="{9813EDB2-CB08-6043-A9DA-059F53956754}" destId="{40C0CDFA-4D90-064E-BF3C-FC246A1AE1CB}" srcOrd="1" destOrd="0" presId="urn:microsoft.com/office/officeart/2005/8/layout/cycle2"/>
    <dgm:cxn modelId="{17A8E8AB-1F11-854C-9571-26DAE9C4FBC1}" type="presParOf" srcId="{40C0CDFA-4D90-064E-BF3C-FC246A1AE1CB}" destId="{84387031-FF56-B243-B1F7-88EFE3B7C299}" srcOrd="0" destOrd="0" presId="urn:microsoft.com/office/officeart/2005/8/layout/cycle2"/>
    <dgm:cxn modelId="{00702C88-8D25-0D4C-8850-1334DB7F801C}" type="presParOf" srcId="{9813EDB2-CB08-6043-A9DA-059F53956754}" destId="{97EF14DC-A0CF-FF42-92CF-C30A63D9033F}" srcOrd="2" destOrd="0" presId="urn:microsoft.com/office/officeart/2005/8/layout/cycle2"/>
    <dgm:cxn modelId="{58CF2114-39AF-F84C-BD1C-570DB249CC13}" type="presParOf" srcId="{9813EDB2-CB08-6043-A9DA-059F53956754}" destId="{4AC85C3E-34C1-E14F-87D0-B0397D0E8373}" srcOrd="3" destOrd="0" presId="urn:microsoft.com/office/officeart/2005/8/layout/cycle2"/>
    <dgm:cxn modelId="{22997F8A-1B28-8F47-BDEA-74972B8ED205}" type="presParOf" srcId="{4AC85C3E-34C1-E14F-87D0-B0397D0E8373}" destId="{A952E8AE-24D5-4344-B650-22C51A398945}" srcOrd="0" destOrd="0" presId="urn:microsoft.com/office/officeart/2005/8/layout/cycle2"/>
    <dgm:cxn modelId="{685523B9-ADA4-3049-8435-923FF50E774C}" type="presParOf" srcId="{9813EDB2-CB08-6043-A9DA-059F53956754}" destId="{3C94E4F1-F186-DF40-BA0B-E2D613156639}" srcOrd="4" destOrd="0" presId="urn:microsoft.com/office/officeart/2005/8/layout/cycle2"/>
    <dgm:cxn modelId="{356686CD-8834-AB40-A5DB-DAACEBD9F44D}" type="presParOf" srcId="{9813EDB2-CB08-6043-A9DA-059F53956754}" destId="{EE2A67B4-323B-BB4A-B633-8EFC11448ABC}" srcOrd="5" destOrd="0" presId="urn:microsoft.com/office/officeart/2005/8/layout/cycle2"/>
    <dgm:cxn modelId="{A33E3187-9BF6-B14B-8769-E14E122117AA}" type="presParOf" srcId="{EE2A67B4-323B-BB4A-B633-8EFC11448ABC}" destId="{E19375DC-CE77-934F-BC7A-501866A32E54}" srcOrd="0" destOrd="0" presId="urn:microsoft.com/office/officeart/2005/8/layout/cycle2"/>
    <dgm:cxn modelId="{61B212DB-088E-8C4A-B612-B6BFCF1BCE49}" type="presParOf" srcId="{9813EDB2-CB08-6043-A9DA-059F53956754}" destId="{0F0AEB81-731E-9146-86C1-C578DDB81490}" srcOrd="6" destOrd="0" presId="urn:microsoft.com/office/officeart/2005/8/layout/cycle2"/>
    <dgm:cxn modelId="{2D28060F-7B46-8C45-A8A5-14643BE7BA79}" type="presParOf" srcId="{9813EDB2-CB08-6043-A9DA-059F53956754}" destId="{36CC24DE-F56D-854E-95B9-2C7E055A6196}" srcOrd="7" destOrd="0" presId="urn:microsoft.com/office/officeart/2005/8/layout/cycle2"/>
    <dgm:cxn modelId="{2CF021E5-5EB6-134B-B942-8CD2449BEABF}" type="presParOf" srcId="{36CC24DE-F56D-854E-95B9-2C7E055A6196}" destId="{5A140C06-6AA0-FE4F-9203-6A4D7288139D}" srcOrd="0" destOrd="0" presId="urn:microsoft.com/office/officeart/2005/8/layout/cycle2"/>
    <dgm:cxn modelId="{9DF93FAC-34FD-774F-BCEB-AFEAAA9C6C14}" type="presParOf" srcId="{9813EDB2-CB08-6043-A9DA-059F53956754}" destId="{CA61E36A-DAA1-DD41-94E2-FB3B9E4295A9}" srcOrd="8" destOrd="0" presId="urn:microsoft.com/office/officeart/2005/8/layout/cycle2"/>
    <dgm:cxn modelId="{7413C498-9431-4946-9BE5-98B8E72DBBED}" type="presParOf" srcId="{9813EDB2-CB08-6043-A9DA-059F53956754}" destId="{451CCA71-9E55-314C-8ED2-BF8D85B4FC67}" srcOrd="9" destOrd="0" presId="urn:microsoft.com/office/officeart/2005/8/layout/cycle2"/>
    <dgm:cxn modelId="{90BCFC8D-0BE7-0A4D-A216-DCB1C6204AA7}" type="presParOf" srcId="{451CCA71-9E55-314C-8ED2-BF8D85B4FC67}" destId="{94DFE2C5-B349-B442-ABAC-497CD83D65D2}"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58294C-F8D4-4BB7-A00C-7CB5D41965CA}" type="doc">
      <dgm:prSet loTypeId="urn:microsoft.com/office/officeart/2005/8/layout/pyramid2" loCatId="pyramid" qsTypeId="urn:microsoft.com/office/officeart/2005/8/quickstyle/simple1#1" qsCatId="simple" csTypeId="urn:microsoft.com/office/officeart/2005/8/colors/accent1_2#1" csCatId="accent1" phldr="1"/>
      <dgm:spPr/>
      <dgm:t>
        <a:bodyPr/>
        <a:lstStyle/>
        <a:p>
          <a:endParaRPr lang="en-US"/>
        </a:p>
      </dgm:t>
    </dgm:pt>
    <dgm:pt modelId="{EBB3E8AF-5249-401D-AD05-C49014937E28}">
      <dgm:prSet/>
      <dgm:spPr/>
      <dgm:t>
        <a:bodyPr/>
        <a:lstStyle/>
        <a:p>
          <a:pPr rtl="0"/>
          <a:r>
            <a:rPr lang="en-US" b="1" dirty="0">
              <a:latin typeface="Times New Roman" pitchFamily="18" charset="0"/>
              <a:cs typeface="Times New Roman" pitchFamily="18" charset="0"/>
            </a:rPr>
            <a:t> Respect Ourselves</a:t>
          </a:r>
          <a:endParaRPr lang="en-US" dirty="0">
            <a:latin typeface="Times New Roman" pitchFamily="18" charset="0"/>
            <a:cs typeface="Times New Roman" pitchFamily="18" charset="0"/>
          </a:endParaRPr>
        </a:p>
      </dgm:t>
    </dgm:pt>
    <dgm:pt modelId="{5E21F473-4DD1-4571-AD92-5971FEF691CF}" type="parTrans" cxnId="{955BB192-B9F8-411D-AC26-C2DBC9ACC5FB}">
      <dgm:prSet/>
      <dgm:spPr/>
      <dgm:t>
        <a:bodyPr/>
        <a:lstStyle/>
        <a:p>
          <a:endParaRPr lang="en-US"/>
        </a:p>
      </dgm:t>
    </dgm:pt>
    <dgm:pt modelId="{B8E1FD96-9751-4ED6-BB64-565BFD91FBE4}" type="sibTrans" cxnId="{955BB192-B9F8-411D-AC26-C2DBC9ACC5FB}">
      <dgm:prSet/>
      <dgm:spPr/>
      <dgm:t>
        <a:bodyPr/>
        <a:lstStyle/>
        <a:p>
          <a:endParaRPr lang="en-US"/>
        </a:p>
      </dgm:t>
    </dgm:pt>
    <dgm:pt modelId="{C6BB40C4-6EB2-45C9-BC21-780520361C50}">
      <dgm:prSet/>
      <dgm:spPr/>
      <dgm:t>
        <a:bodyPr/>
        <a:lstStyle/>
        <a:p>
          <a:pPr rtl="0"/>
          <a:r>
            <a:rPr lang="en-US" b="1" dirty="0"/>
            <a:t> </a:t>
          </a:r>
          <a:r>
            <a:rPr lang="en-US" b="1" dirty="0">
              <a:latin typeface="Times New Roman" pitchFamily="18" charset="0"/>
              <a:cs typeface="Times New Roman" pitchFamily="18" charset="0"/>
            </a:rPr>
            <a:t>Respect Our Community</a:t>
          </a:r>
          <a:endParaRPr lang="en-US" dirty="0">
            <a:latin typeface="Times New Roman" pitchFamily="18" charset="0"/>
            <a:cs typeface="Times New Roman" pitchFamily="18" charset="0"/>
          </a:endParaRPr>
        </a:p>
      </dgm:t>
    </dgm:pt>
    <dgm:pt modelId="{65423B4E-3A7D-443A-983D-2EB991FC5C05}" type="parTrans" cxnId="{4BA1F1FA-70EC-428D-8CED-64B19BF3E089}">
      <dgm:prSet/>
      <dgm:spPr/>
      <dgm:t>
        <a:bodyPr/>
        <a:lstStyle/>
        <a:p>
          <a:endParaRPr lang="en-US"/>
        </a:p>
      </dgm:t>
    </dgm:pt>
    <dgm:pt modelId="{A26D343E-8DA2-4DFD-BAD9-C6B948C70CDD}" type="sibTrans" cxnId="{4BA1F1FA-70EC-428D-8CED-64B19BF3E089}">
      <dgm:prSet/>
      <dgm:spPr/>
      <dgm:t>
        <a:bodyPr/>
        <a:lstStyle/>
        <a:p>
          <a:endParaRPr lang="en-US"/>
        </a:p>
      </dgm:t>
    </dgm:pt>
    <dgm:pt modelId="{54AD68C4-3034-4E24-8325-E876D6B5DBB8}">
      <dgm:prSet/>
      <dgm:spPr/>
      <dgm:t>
        <a:bodyPr/>
        <a:lstStyle/>
        <a:p>
          <a:pPr rtl="0"/>
          <a:r>
            <a:rPr lang="en-US" b="1" dirty="0"/>
            <a:t> </a:t>
          </a:r>
          <a:r>
            <a:rPr lang="en-US" b="1" dirty="0">
              <a:latin typeface="Times New Roman" pitchFamily="18" charset="0"/>
              <a:cs typeface="Times New Roman" pitchFamily="18" charset="0"/>
            </a:rPr>
            <a:t>Respect Our Environment</a:t>
          </a:r>
        </a:p>
      </dgm:t>
    </dgm:pt>
    <dgm:pt modelId="{F3C7DE6C-7D19-4A7D-AAB3-7CB6D104FFB1}" type="parTrans" cxnId="{E3758C35-5A89-47F3-B6C3-94B6639EB9AA}">
      <dgm:prSet/>
      <dgm:spPr/>
      <dgm:t>
        <a:bodyPr/>
        <a:lstStyle/>
        <a:p>
          <a:endParaRPr lang="en-US"/>
        </a:p>
      </dgm:t>
    </dgm:pt>
    <dgm:pt modelId="{DD2520FC-E226-497E-9120-83C6A149A09F}" type="sibTrans" cxnId="{E3758C35-5A89-47F3-B6C3-94B6639EB9AA}">
      <dgm:prSet/>
      <dgm:spPr/>
      <dgm:t>
        <a:bodyPr/>
        <a:lstStyle/>
        <a:p>
          <a:endParaRPr lang="en-US"/>
        </a:p>
      </dgm:t>
    </dgm:pt>
    <dgm:pt modelId="{27214D10-CE0F-4F92-ADB0-5A7D65059420}" type="pres">
      <dgm:prSet presAssocID="{7458294C-F8D4-4BB7-A00C-7CB5D41965CA}" presName="compositeShape" presStyleCnt="0">
        <dgm:presLayoutVars>
          <dgm:dir/>
          <dgm:resizeHandles/>
        </dgm:presLayoutVars>
      </dgm:prSet>
      <dgm:spPr/>
    </dgm:pt>
    <dgm:pt modelId="{014FCD80-1C40-4578-9922-EE483BE63400}" type="pres">
      <dgm:prSet presAssocID="{7458294C-F8D4-4BB7-A00C-7CB5D41965CA}" presName="pyramid" presStyleLbl="node1" presStyleIdx="0" presStyleCnt="1" custScaleX="165000"/>
      <dgm:spPr>
        <a:solidFill>
          <a:srgbClr val="92D050"/>
        </a:solidFill>
      </dgm:spPr>
    </dgm:pt>
    <dgm:pt modelId="{FE1E0B25-0C4D-44EB-B774-C015EE3CEC9A}" type="pres">
      <dgm:prSet presAssocID="{7458294C-F8D4-4BB7-A00C-7CB5D41965CA}" presName="theList" presStyleCnt="0"/>
      <dgm:spPr/>
    </dgm:pt>
    <dgm:pt modelId="{301862AB-4A32-46A1-8180-A5769E3C84E3}" type="pres">
      <dgm:prSet presAssocID="{EBB3E8AF-5249-401D-AD05-C49014937E28}" presName="aNode" presStyleLbl="fgAcc1" presStyleIdx="0" presStyleCnt="3" custScaleX="128156" custScaleY="107313" custLinFactNeighborX="2213" custLinFactNeighborY="15973">
        <dgm:presLayoutVars>
          <dgm:bulletEnabled val="1"/>
        </dgm:presLayoutVars>
      </dgm:prSet>
      <dgm:spPr/>
    </dgm:pt>
    <dgm:pt modelId="{D8DA9BBF-B681-435B-9440-14464593EF7D}" type="pres">
      <dgm:prSet presAssocID="{EBB3E8AF-5249-401D-AD05-C49014937E28}" presName="aSpace" presStyleCnt="0"/>
      <dgm:spPr/>
    </dgm:pt>
    <dgm:pt modelId="{1C22CF1B-4A10-4F29-BC2C-FE3DD7C9FAC5}" type="pres">
      <dgm:prSet presAssocID="{C6BB40C4-6EB2-45C9-BC21-780520361C50}" presName="aNode" presStyleLbl="fgAcc1" presStyleIdx="1" presStyleCnt="3" custScaleX="130568" custScaleY="99490">
        <dgm:presLayoutVars>
          <dgm:bulletEnabled val="1"/>
        </dgm:presLayoutVars>
      </dgm:prSet>
      <dgm:spPr/>
    </dgm:pt>
    <dgm:pt modelId="{DFB4BBF6-47A7-4EE8-93AB-C63F24040641}" type="pres">
      <dgm:prSet presAssocID="{C6BB40C4-6EB2-45C9-BC21-780520361C50}" presName="aSpace" presStyleCnt="0"/>
      <dgm:spPr/>
    </dgm:pt>
    <dgm:pt modelId="{5BB3BA42-F484-48EE-8BD4-76BCE006AFBE}" type="pres">
      <dgm:prSet presAssocID="{54AD68C4-3034-4E24-8325-E876D6B5DBB8}" presName="aNode" presStyleLbl="fgAcc1" presStyleIdx="2" presStyleCnt="3" custScaleX="130568" custScaleY="106304">
        <dgm:presLayoutVars>
          <dgm:bulletEnabled val="1"/>
        </dgm:presLayoutVars>
      </dgm:prSet>
      <dgm:spPr/>
    </dgm:pt>
    <dgm:pt modelId="{1240F2D0-26A7-4D37-A33F-D86AEA462498}" type="pres">
      <dgm:prSet presAssocID="{54AD68C4-3034-4E24-8325-E876D6B5DBB8}" presName="aSpace" presStyleCnt="0"/>
      <dgm:spPr/>
    </dgm:pt>
  </dgm:ptLst>
  <dgm:cxnLst>
    <dgm:cxn modelId="{716D9117-3D44-4DDB-B51C-106EA1449775}" type="presOf" srcId="{7458294C-F8D4-4BB7-A00C-7CB5D41965CA}" destId="{27214D10-CE0F-4F92-ADB0-5A7D65059420}" srcOrd="0" destOrd="0" presId="urn:microsoft.com/office/officeart/2005/8/layout/pyramid2"/>
    <dgm:cxn modelId="{E3758C35-5A89-47F3-B6C3-94B6639EB9AA}" srcId="{7458294C-F8D4-4BB7-A00C-7CB5D41965CA}" destId="{54AD68C4-3034-4E24-8325-E876D6B5DBB8}" srcOrd="2" destOrd="0" parTransId="{F3C7DE6C-7D19-4A7D-AAB3-7CB6D104FFB1}" sibTransId="{DD2520FC-E226-497E-9120-83C6A149A09F}"/>
    <dgm:cxn modelId="{A82BE982-A0A3-4AA7-A23D-30D30676767D}" type="presOf" srcId="{C6BB40C4-6EB2-45C9-BC21-780520361C50}" destId="{1C22CF1B-4A10-4F29-BC2C-FE3DD7C9FAC5}" srcOrd="0" destOrd="0" presId="urn:microsoft.com/office/officeart/2005/8/layout/pyramid2"/>
    <dgm:cxn modelId="{955BB192-B9F8-411D-AC26-C2DBC9ACC5FB}" srcId="{7458294C-F8D4-4BB7-A00C-7CB5D41965CA}" destId="{EBB3E8AF-5249-401D-AD05-C49014937E28}" srcOrd="0" destOrd="0" parTransId="{5E21F473-4DD1-4571-AD92-5971FEF691CF}" sibTransId="{B8E1FD96-9751-4ED6-BB64-565BFD91FBE4}"/>
    <dgm:cxn modelId="{D2F139B4-CED1-4F7D-90DE-BEA90C31542E}" type="presOf" srcId="{54AD68C4-3034-4E24-8325-E876D6B5DBB8}" destId="{5BB3BA42-F484-48EE-8BD4-76BCE006AFBE}" srcOrd="0" destOrd="0" presId="urn:microsoft.com/office/officeart/2005/8/layout/pyramid2"/>
    <dgm:cxn modelId="{714387C0-F604-4918-B7D8-2251DFA7809C}" type="presOf" srcId="{EBB3E8AF-5249-401D-AD05-C49014937E28}" destId="{301862AB-4A32-46A1-8180-A5769E3C84E3}" srcOrd="0" destOrd="0" presId="urn:microsoft.com/office/officeart/2005/8/layout/pyramid2"/>
    <dgm:cxn modelId="{4BA1F1FA-70EC-428D-8CED-64B19BF3E089}" srcId="{7458294C-F8D4-4BB7-A00C-7CB5D41965CA}" destId="{C6BB40C4-6EB2-45C9-BC21-780520361C50}" srcOrd="1" destOrd="0" parTransId="{65423B4E-3A7D-443A-983D-2EB991FC5C05}" sibTransId="{A26D343E-8DA2-4DFD-BAD9-C6B948C70CDD}"/>
    <dgm:cxn modelId="{5D4C1200-7BF2-4D3D-96CC-B6B7B6669BF8}" type="presParOf" srcId="{27214D10-CE0F-4F92-ADB0-5A7D65059420}" destId="{014FCD80-1C40-4578-9922-EE483BE63400}" srcOrd="0" destOrd="0" presId="urn:microsoft.com/office/officeart/2005/8/layout/pyramid2"/>
    <dgm:cxn modelId="{142CDEB0-21D7-4AAB-841A-C986E0171EB6}" type="presParOf" srcId="{27214D10-CE0F-4F92-ADB0-5A7D65059420}" destId="{FE1E0B25-0C4D-44EB-B774-C015EE3CEC9A}" srcOrd="1" destOrd="0" presId="urn:microsoft.com/office/officeart/2005/8/layout/pyramid2"/>
    <dgm:cxn modelId="{EEAE05B0-67A0-4466-B810-87F0C9EF8B87}" type="presParOf" srcId="{FE1E0B25-0C4D-44EB-B774-C015EE3CEC9A}" destId="{301862AB-4A32-46A1-8180-A5769E3C84E3}" srcOrd="0" destOrd="0" presId="urn:microsoft.com/office/officeart/2005/8/layout/pyramid2"/>
    <dgm:cxn modelId="{83D8B81C-9BF5-425C-B508-0863BEF78F8F}" type="presParOf" srcId="{FE1E0B25-0C4D-44EB-B774-C015EE3CEC9A}" destId="{D8DA9BBF-B681-435B-9440-14464593EF7D}" srcOrd="1" destOrd="0" presId="urn:microsoft.com/office/officeart/2005/8/layout/pyramid2"/>
    <dgm:cxn modelId="{F2582C16-762D-42AA-93D4-418613915052}" type="presParOf" srcId="{FE1E0B25-0C4D-44EB-B774-C015EE3CEC9A}" destId="{1C22CF1B-4A10-4F29-BC2C-FE3DD7C9FAC5}" srcOrd="2" destOrd="0" presId="urn:microsoft.com/office/officeart/2005/8/layout/pyramid2"/>
    <dgm:cxn modelId="{D598F2C7-27D7-49D4-9F09-ABC99625E639}" type="presParOf" srcId="{FE1E0B25-0C4D-44EB-B774-C015EE3CEC9A}" destId="{DFB4BBF6-47A7-4EE8-93AB-C63F24040641}" srcOrd="3" destOrd="0" presId="urn:microsoft.com/office/officeart/2005/8/layout/pyramid2"/>
    <dgm:cxn modelId="{ED60F611-7780-43F1-BB28-9446C084D698}" type="presParOf" srcId="{FE1E0B25-0C4D-44EB-B774-C015EE3CEC9A}" destId="{5BB3BA42-F484-48EE-8BD4-76BCE006AFBE}" srcOrd="4" destOrd="0" presId="urn:microsoft.com/office/officeart/2005/8/layout/pyramid2"/>
    <dgm:cxn modelId="{87D8C1CB-365B-43DA-A1E0-3098F0F84E98}" type="presParOf" srcId="{FE1E0B25-0C4D-44EB-B774-C015EE3CEC9A}" destId="{1240F2D0-26A7-4D37-A33F-D86AEA462498}"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3CC94A8-595C-46E0-84CF-448BF0BB0379}"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82FE4B2-D9B0-4B12-AEF8-1DF0D7BBFFC3}">
      <dgm:prSet phldrT="[Text]"/>
      <dgm:spPr>
        <a:solidFill>
          <a:schemeClr val="accent4"/>
        </a:solidFill>
      </dgm:spPr>
      <dgm:t>
        <a:bodyPr/>
        <a:lstStyle/>
        <a:p>
          <a:r>
            <a:rPr lang="en-US" dirty="0"/>
            <a:t>Responding to Problem Behavior</a:t>
          </a:r>
        </a:p>
      </dgm:t>
    </dgm:pt>
    <dgm:pt modelId="{59272B97-38EA-4F3E-82E6-5DA97D790748}" type="parTrans" cxnId="{3705BB4E-BAF9-4990-95B2-6033E8F8E96D}">
      <dgm:prSet/>
      <dgm:spPr/>
      <dgm:t>
        <a:bodyPr/>
        <a:lstStyle/>
        <a:p>
          <a:endParaRPr lang="en-US"/>
        </a:p>
      </dgm:t>
    </dgm:pt>
    <dgm:pt modelId="{DEC215BE-4859-4965-B933-D1442673A011}" type="sibTrans" cxnId="{3705BB4E-BAF9-4990-95B2-6033E8F8E96D}">
      <dgm:prSet/>
      <dgm:spPr/>
      <dgm:t>
        <a:bodyPr/>
        <a:lstStyle/>
        <a:p>
          <a:endParaRPr lang="en-US"/>
        </a:p>
      </dgm:t>
    </dgm:pt>
    <dgm:pt modelId="{6D6B9CCF-FD5A-4191-B28A-ED665F1345E5}">
      <dgm:prSet phldrT="[Text]" custT="1"/>
      <dgm:spPr/>
      <dgm:t>
        <a:bodyPr/>
        <a:lstStyle/>
        <a:p>
          <a:r>
            <a:rPr lang="en-US" sz="3200" dirty="0"/>
            <a:t>Referral System</a:t>
          </a:r>
        </a:p>
      </dgm:t>
    </dgm:pt>
    <dgm:pt modelId="{23881748-4209-4E86-86DE-BD35AF1EDC2E}" type="parTrans" cxnId="{D91C728B-0EE3-4BA0-A1C4-D89476A8E914}">
      <dgm:prSet/>
      <dgm:spPr/>
      <dgm:t>
        <a:bodyPr/>
        <a:lstStyle/>
        <a:p>
          <a:endParaRPr lang="en-US"/>
        </a:p>
      </dgm:t>
    </dgm:pt>
    <dgm:pt modelId="{926B3F17-26BF-42C6-977B-F615EBA81128}" type="sibTrans" cxnId="{D91C728B-0EE3-4BA0-A1C4-D89476A8E914}">
      <dgm:prSet/>
      <dgm:spPr/>
      <dgm:t>
        <a:bodyPr/>
        <a:lstStyle/>
        <a:p>
          <a:endParaRPr lang="en-US"/>
        </a:p>
      </dgm:t>
    </dgm:pt>
    <dgm:pt modelId="{7D4CD671-D1DC-4C31-BD3A-36EAD92AED43}">
      <dgm:prSet phldrT="[Text]"/>
      <dgm:spPr/>
      <dgm:t>
        <a:bodyPr/>
        <a:lstStyle/>
        <a:p>
          <a:r>
            <a:rPr lang="en-US" dirty="0"/>
            <a:t>Clear &amp; Consistent Procedures</a:t>
          </a:r>
        </a:p>
      </dgm:t>
    </dgm:pt>
    <dgm:pt modelId="{B8416593-63BD-45FA-8470-2EA60952938E}" type="parTrans" cxnId="{ED76A51B-27BC-45C4-94FC-DB64CAF07B44}">
      <dgm:prSet/>
      <dgm:spPr/>
      <dgm:t>
        <a:bodyPr/>
        <a:lstStyle/>
        <a:p>
          <a:endParaRPr lang="en-US"/>
        </a:p>
      </dgm:t>
    </dgm:pt>
    <dgm:pt modelId="{5FB73736-E06F-4429-AC94-21C6559E9910}" type="sibTrans" cxnId="{ED76A51B-27BC-45C4-94FC-DB64CAF07B44}">
      <dgm:prSet/>
      <dgm:spPr/>
      <dgm:t>
        <a:bodyPr/>
        <a:lstStyle/>
        <a:p>
          <a:endParaRPr lang="en-US"/>
        </a:p>
      </dgm:t>
    </dgm:pt>
    <dgm:pt modelId="{021CA0B1-0927-44BE-8118-341666BA41D4}">
      <dgm:prSet phldrT="[Text]"/>
      <dgm:spPr/>
      <dgm:t>
        <a:bodyPr/>
        <a:lstStyle/>
        <a:p>
          <a:r>
            <a:rPr lang="en-US" dirty="0"/>
            <a:t>Disciplinary Learning Opportunities</a:t>
          </a:r>
        </a:p>
      </dgm:t>
    </dgm:pt>
    <dgm:pt modelId="{F613F318-3FF9-479C-979D-856585DE838B}" type="parTrans" cxnId="{1C0E711F-8387-4842-BFD0-1C2B035C2D02}">
      <dgm:prSet/>
      <dgm:spPr/>
      <dgm:t>
        <a:bodyPr/>
        <a:lstStyle/>
        <a:p>
          <a:endParaRPr lang="en-US"/>
        </a:p>
      </dgm:t>
    </dgm:pt>
    <dgm:pt modelId="{D3F9C1B2-D599-450C-B2A4-8969F0DEA5DB}" type="sibTrans" cxnId="{1C0E711F-8387-4842-BFD0-1C2B035C2D02}">
      <dgm:prSet/>
      <dgm:spPr/>
      <dgm:t>
        <a:bodyPr/>
        <a:lstStyle/>
        <a:p>
          <a:endParaRPr lang="en-US"/>
        </a:p>
      </dgm:t>
    </dgm:pt>
    <dgm:pt modelId="{9331ABF3-F6F8-4388-AF38-19D4FC33F52D}" type="pres">
      <dgm:prSet presAssocID="{B3CC94A8-595C-46E0-84CF-448BF0BB0379}" presName="Name0" presStyleCnt="0">
        <dgm:presLayoutVars>
          <dgm:chMax val="1"/>
          <dgm:chPref val="1"/>
          <dgm:dir/>
          <dgm:animOne val="branch"/>
          <dgm:animLvl val="lvl"/>
        </dgm:presLayoutVars>
      </dgm:prSet>
      <dgm:spPr/>
    </dgm:pt>
    <dgm:pt modelId="{DE2A7B13-1612-43A3-9AC5-44FEA2CB7F60}" type="pres">
      <dgm:prSet presAssocID="{A82FE4B2-D9B0-4B12-AEF8-1DF0D7BBFFC3}" presName="singleCycle" presStyleCnt="0"/>
      <dgm:spPr/>
    </dgm:pt>
    <dgm:pt modelId="{20CBD17A-68A0-41F0-871E-C076C34A9C76}" type="pres">
      <dgm:prSet presAssocID="{A82FE4B2-D9B0-4B12-AEF8-1DF0D7BBFFC3}" presName="singleCenter" presStyleLbl="node1" presStyleIdx="0" presStyleCnt="4" custScaleX="153968" custScaleY="110581" custLinFactNeighborX="-947" custLinFactNeighborY="-5699">
        <dgm:presLayoutVars>
          <dgm:chMax val="7"/>
          <dgm:chPref val="7"/>
        </dgm:presLayoutVars>
      </dgm:prSet>
      <dgm:spPr/>
    </dgm:pt>
    <dgm:pt modelId="{40547EF8-8327-4C71-B442-F0C028D144D4}" type="pres">
      <dgm:prSet presAssocID="{23881748-4209-4E86-86DE-BD35AF1EDC2E}" presName="Name56" presStyleLbl="parChTrans1D2" presStyleIdx="0" presStyleCnt="3"/>
      <dgm:spPr/>
    </dgm:pt>
    <dgm:pt modelId="{993EB6BA-842B-44A7-8F8C-BE89C95C0374}" type="pres">
      <dgm:prSet presAssocID="{6D6B9CCF-FD5A-4191-B28A-ED665F1345E5}" presName="text0" presStyleLbl="node1" presStyleIdx="1" presStyleCnt="4" custScaleX="218770" custScaleY="162352" custRadScaleRad="98078" custRadScaleInc="-498">
        <dgm:presLayoutVars>
          <dgm:bulletEnabled val="1"/>
        </dgm:presLayoutVars>
      </dgm:prSet>
      <dgm:spPr/>
    </dgm:pt>
    <dgm:pt modelId="{07D873F3-1532-488B-A251-472EA6FDBE61}" type="pres">
      <dgm:prSet presAssocID="{B8416593-63BD-45FA-8470-2EA60952938E}" presName="Name56" presStyleLbl="parChTrans1D2" presStyleIdx="1" presStyleCnt="3"/>
      <dgm:spPr/>
    </dgm:pt>
    <dgm:pt modelId="{191170D4-7919-429D-B47E-7DF80BC01308}" type="pres">
      <dgm:prSet presAssocID="{7D4CD671-D1DC-4C31-BD3A-36EAD92AED43}" presName="text0" presStyleLbl="node1" presStyleIdx="2" presStyleCnt="4" custScaleX="218770" custScaleY="162352" custRadScaleRad="133200" custRadScaleInc="-13254">
        <dgm:presLayoutVars>
          <dgm:bulletEnabled val="1"/>
        </dgm:presLayoutVars>
      </dgm:prSet>
      <dgm:spPr/>
    </dgm:pt>
    <dgm:pt modelId="{485DC731-441E-468A-B2AC-372E1D38503D}" type="pres">
      <dgm:prSet presAssocID="{F613F318-3FF9-479C-979D-856585DE838B}" presName="Name56" presStyleLbl="parChTrans1D2" presStyleIdx="2" presStyleCnt="3"/>
      <dgm:spPr/>
    </dgm:pt>
    <dgm:pt modelId="{D2F33CA3-97F1-4329-A02C-E9EDCD7E3CAE}" type="pres">
      <dgm:prSet presAssocID="{021CA0B1-0927-44BE-8118-341666BA41D4}" presName="text0" presStyleLbl="node1" presStyleIdx="3" presStyleCnt="4" custScaleX="239257" custScaleY="174878" custRadScaleRad="134149" custRadScaleInc="13527">
        <dgm:presLayoutVars>
          <dgm:bulletEnabled val="1"/>
        </dgm:presLayoutVars>
      </dgm:prSet>
      <dgm:spPr/>
    </dgm:pt>
  </dgm:ptLst>
  <dgm:cxnLst>
    <dgm:cxn modelId="{6CB78401-E9AD-47F3-BDBB-66D895CACC0E}" type="presOf" srcId="{F613F318-3FF9-479C-979D-856585DE838B}" destId="{485DC731-441E-468A-B2AC-372E1D38503D}" srcOrd="0" destOrd="0" presId="urn:microsoft.com/office/officeart/2008/layout/RadialCluster"/>
    <dgm:cxn modelId="{ED76A51B-27BC-45C4-94FC-DB64CAF07B44}" srcId="{A82FE4B2-D9B0-4B12-AEF8-1DF0D7BBFFC3}" destId="{7D4CD671-D1DC-4C31-BD3A-36EAD92AED43}" srcOrd="1" destOrd="0" parTransId="{B8416593-63BD-45FA-8470-2EA60952938E}" sibTransId="{5FB73736-E06F-4429-AC94-21C6559E9910}"/>
    <dgm:cxn modelId="{1C0E711F-8387-4842-BFD0-1C2B035C2D02}" srcId="{A82FE4B2-D9B0-4B12-AEF8-1DF0D7BBFFC3}" destId="{021CA0B1-0927-44BE-8118-341666BA41D4}" srcOrd="2" destOrd="0" parTransId="{F613F318-3FF9-479C-979D-856585DE838B}" sibTransId="{D3F9C1B2-D599-450C-B2A4-8969F0DEA5DB}"/>
    <dgm:cxn modelId="{1C44B12E-9086-4467-A418-4962F1F2A834}" type="presOf" srcId="{A82FE4B2-D9B0-4B12-AEF8-1DF0D7BBFFC3}" destId="{20CBD17A-68A0-41F0-871E-C076C34A9C76}" srcOrd="0" destOrd="0" presId="urn:microsoft.com/office/officeart/2008/layout/RadialCluster"/>
    <dgm:cxn modelId="{84CCA74E-25AE-4ACC-89EA-B0FC79F35477}" type="presOf" srcId="{7D4CD671-D1DC-4C31-BD3A-36EAD92AED43}" destId="{191170D4-7919-429D-B47E-7DF80BC01308}" srcOrd="0" destOrd="0" presId="urn:microsoft.com/office/officeart/2008/layout/RadialCluster"/>
    <dgm:cxn modelId="{3705BB4E-BAF9-4990-95B2-6033E8F8E96D}" srcId="{B3CC94A8-595C-46E0-84CF-448BF0BB0379}" destId="{A82FE4B2-D9B0-4B12-AEF8-1DF0D7BBFFC3}" srcOrd="0" destOrd="0" parTransId="{59272B97-38EA-4F3E-82E6-5DA97D790748}" sibTransId="{DEC215BE-4859-4965-B933-D1442673A011}"/>
    <dgm:cxn modelId="{79FF0188-40AA-4D01-A8F5-4EDA7CB0072F}" type="presOf" srcId="{B3CC94A8-595C-46E0-84CF-448BF0BB0379}" destId="{9331ABF3-F6F8-4388-AF38-19D4FC33F52D}" srcOrd="0" destOrd="0" presId="urn:microsoft.com/office/officeart/2008/layout/RadialCluster"/>
    <dgm:cxn modelId="{D91C728B-0EE3-4BA0-A1C4-D89476A8E914}" srcId="{A82FE4B2-D9B0-4B12-AEF8-1DF0D7BBFFC3}" destId="{6D6B9CCF-FD5A-4191-B28A-ED665F1345E5}" srcOrd="0" destOrd="0" parTransId="{23881748-4209-4E86-86DE-BD35AF1EDC2E}" sibTransId="{926B3F17-26BF-42C6-977B-F615EBA81128}"/>
    <dgm:cxn modelId="{82CC7BA4-3CB1-4E2C-AFCB-E1E5C120A9DC}" type="presOf" srcId="{021CA0B1-0927-44BE-8118-341666BA41D4}" destId="{D2F33CA3-97F1-4329-A02C-E9EDCD7E3CAE}" srcOrd="0" destOrd="0" presId="urn:microsoft.com/office/officeart/2008/layout/RadialCluster"/>
    <dgm:cxn modelId="{9C7208B4-76EC-4229-8962-AA158106BF79}" type="presOf" srcId="{23881748-4209-4E86-86DE-BD35AF1EDC2E}" destId="{40547EF8-8327-4C71-B442-F0C028D144D4}" srcOrd="0" destOrd="0" presId="urn:microsoft.com/office/officeart/2008/layout/RadialCluster"/>
    <dgm:cxn modelId="{A1D8E6BD-178B-4A6D-AC3E-E3BD1436658B}" type="presOf" srcId="{B8416593-63BD-45FA-8470-2EA60952938E}" destId="{07D873F3-1532-488B-A251-472EA6FDBE61}" srcOrd="0" destOrd="0" presId="urn:microsoft.com/office/officeart/2008/layout/RadialCluster"/>
    <dgm:cxn modelId="{04858FC4-8419-4896-BAA3-1E56834C90AE}" type="presOf" srcId="{6D6B9CCF-FD5A-4191-B28A-ED665F1345E5}" destId="{993EB6BA-842B-44A7-8F8C-BE89C95C0374}" srcOrd="0" destOrd="0" presId="urn:microsoft.com/office/officeart/2008/layout/RadialCluster"/>
    <dgm:cxn modelId="{51622CA8-AF0D-4317-8653-8EF6EC373750}" type="presParOf" srcId="{9331ABF3-F6F8-4388-AF38-19D4FC33F52D}" destId="{DE2A7B13-1612-43A3-9AC5-44FEA2CB7F60}" srcOrd="0" destOrd="0" presId="urn:microsoft.com/office/officeart/2008/layout/RadialCluster"/>
    <dgm:cxn modelId="{0D7AEF27-E44D-4877-9B68-5C12BB4AFDB2}" type="presParOf" srcId="{DE2A7B13-1612-43A3-9AC5-44FEA2CB7F60}" destId="{20CBD17A-68A0-41F0-871E-C076C34A9C76}" srcOrd="0" destOrd="0" presId="urn:microsoft.com/office/officeart/2008/layout/RadialCluster"/>
    <dgm:cxn modelId="{785B4B81-105F-43A3-BEFA-812906CEF1B7}" type="presParOf" srcId="{DE2A7B13-1612-43A3-9AC5-44FEA2CB7F60}" destId="{40547EF8-8327-4C71-B442-F0C028D144D4}" srcOrd="1" destOrd="0" presId="urn:microsoft.com/office/officeart/2008/layout/RadialCluster"/>
    <dgm:cxn modelId="{8852BB87-18A4-44BC-BF25-7306028D3D5A}" type="presParOf" srcId="{DE2A7B13-1612-43A3-9AC5-44FEA2CB7F60}" destId="{993EB6BA-842B-44A7-8F8C-BE89C95C0374}" srcOrd="2" destOrd="0" presId="urn:microsoft.com/office/officeart/2008/layout/RadialCluster"/>
    <dgm:cxn modelId="{B3AC13DE-CA85-4E6E-8F52-CA4BD33A0AA0}" type="presParOf" srcId="{DE2A7B13-1612-43A3-9AC5-44FEA2CB7F60}" destId="{07D873F3-1532-488B-A251-472EA6FDBE61}" srcOrd="3" destOrd="0" presId="urn:microsoft.com/office/officeart/2008/layout/RadialCluster"/>
    <dgm:cxn modelId="{4ED53322-45A1-4A1C-B530-0D0FB6B321C8}" type="presParOf" srcId="{DE2A7B13-1612-43A3-9AC5-44FEA2CB7F60}" destId="{191170D4-7919-429D-B47E-7DF80BC01308}" srcOrd="4" destOrd="0" presId="urn:microsoft.com/office/officeart/2008/layout/RadialCluster"/>
    <dgm:cxn modelId="{BE7073B2-14A8-453D-9F8A-7388D0120932}" type="presParOf" srcId="{DE2A7B13-1612-43A3-9AC5-44FEA2CB7F60}" destId="{485DC731-441E-468A-B2AC-372E1D38503D}" srcOrd="5" destOrd="0" presId="urn:microsoft.com/office/officeart/2008/layout/RadialCluster"/>
    <dgm:cxn modelId="{3B1F4EEC-EF36-4E70-B183-1F68CBC19A8A}" type="presParOf" srcId="{DE2A7B13-1612-43A3-9AC5-44FEA2CB7F60}" destId="{D2F33CA3-97F1-4329-A02C-E9EDCD7E3CAE}"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DA75B2-CCA7-4099-B9B9-925F3C726A41}" type="doc">
      <dgm:prSet loTypeId="urn:microsoft.com/office/officeart/2008/layout/RadialCluster" loCatId="cycle" qsTypeId="urn:microsoft.com/office/officeart/2005/8/quickstyle/3d3" qsCatId="3D" csTypeId="urn:microsoft.com/office/officeart/2005/8/colors/accent1_2" csCatId="accent1" phldr="1"/>
      <dgm:spPr/>
      <dgm:t>
        <a:bodyPr/>
        <a:lstStyle/>
        <a:p>
          <a:endParaRPr lang="en-US"/>
        </a:p>
      </dgm:t>
    </dgm:pt>
    <dgm:pt modelId="{BC1E3736-52B0-4904-8B11-2D5311453103}">
      <dgm:prSet phldrT="[Text]"/>
      <dgm:spPr/>
      <dgm:t>
        <a:bodyPr/>
        <a:lstStyle/>
        <a:p>
          <a:r>
            <a:rPr lang="en-US" dirty="0"/>
            <a:t>DATA</a:t>
          </a:r>
        </a:p>
      </dgm:t>
    </dgm:pt>
    <dgm:pt modelId="{30765BDB-D9B7-4A7F-8898-6F7496E80CAD}" type="parTrans" cxnId="{885ABA7B-58E5-401D-85FE-1F0BC8A41973}">
      <dgm:prSet/>
      <dgm:spPr/>
      <dgm:t>
        <a:bodyPr/>
        <a:lstStyle/>
        <a:p>
          <a:endParaRPr lang="en-US"/>
        </a:p>
      </dgm:t>
    </dgm:pt>
    <dgm:pt modelId="{E2EA57C6-CB27-476E-A2FA-A1BBB5E39482}" type="sibTrans" cxnId="{885ABA7B-58E5-401D-85FE-1F0BC8A41973}">
      <dgm:prSet/>
      <dgm:spPr/>
      <dgm:t>
        <a:bodyPr/>
        <a:lstStyle/>
        <a:p>
          <a:endParaRPr lang="en-US"/>
        </a:p>
      </dgm:t>
    </dgm:pt>
    <dgm:pt modelId="{ED051391-FC42-4F05-9391-3097E03E2C2A}">
      <dgm:prSet phldrT="[Text]"/>
      <dgm:spPr/>
      <dgm:t>
        <a:bodyPr/>
        <a:lstStyle/>
        <a:p>
          <a:r>
            <a:rPr lang="en-US" dirty="0"/>
            <a:t>Sources</a:t>
          </a:r>
        </a:p>
      </dgm:t>
    </dgm:pt>
    <dgm:pt modelId="{AE533C44-6A5D-4579-AE25-1DF3E0153D81}" type="parTrans" cxnId="{22534297-57C4-4A48-939B-6303BBE379B5}">
      <dgm:prSet/>
      <dgm:spPr/>
      <dgm:t>
        <a:bodyPr/>
        <a:lstStyle/>
        <a:p>
          <a:endParaRPr lang="en-US"/>
        </a:p>
      </dgm:t>
    </dgm:pt>
    <dgm:pt modelId="{91802694-676D-4165-884E-432D9954304B}" type="sibTrans" cxnId="{22534297-57C4-4A48-939B-6303BBE379B5}">
      <dgm:prSet/>
      <dgm:spPr/>
      <dgm:t>
        <a:bodyPr/>
        <a:lstStyle/>
        <a:p>
          <a:endParaRPr lang="en-US"/>
        </a:p>
      </dgm:t>
    </dgm:pt>
    <dgm:pt modelId="{D42EB040-E805-49C8-B7C9-A2CC44B3EF90}">
      <dgm:prSet phldrT="[Text]"/>
      <dgm:spPr/>
      <dgm:t>
        <a:bodyPr/>
        <a:lstStyle/>
        <a:p>
          <a:r>
            <a:rPr lang="en-US" dirty="0"/>
            <a:t>Analysis</a:t>
          </a:r>
        </a:p>
      </dgm:t>
    </dgm:pt>
    <dgm:pt modelId="{B5ABB624-DB0D-43EE-938D-9F022B5709D9}" type="parTrans" cxnId="{2758E3D0-7AB9-4CDB-8008-3194E97D4E5D}">
      <dgm:prSet/>
      <dgm:spPr/>
      <dgm:t>
        <a:bodyPr/>
        <a:lstStyle/>
        <a:p>
          <a:endParaRPr lang="en-US"/>
        </a:p>
      </dgm:t>
    </dgm:pt>
    <dgm:pt modelId="{EA2CF314-B6A2-42F4-8023-397F31DC16E0}" type="sibTrans" cxnId="{2758E3D0-7AB9-4CDB-8008-3194E97D4E5D}">
      <dgm:prSet/>
      <dgm:spPr/>
      <dgm:t>
        <a:bodyPr/>
        <a:lstStyle/>
        <a:p>
          <a:endParaRPr lang="en-US"/>
        </a:p>
      </dgm:t>
    </dgm:pt>
    <dgm:pt modelId="{7D1F227D-EB68-4E94-AA9F-CC160FC19511}">
      <dgm:prSet phldrT="[Text]"/>
      <dgm:spPr/>
      <dgm:t>
        <a:bodyPr/>
        <a:lstStyle/>
        <a:p>
          <a:r>
            <a:rPr lang="en-US" dirty="0"/>
            <a:t>Action Planning</a:t>
          </a:r>
        </a:p>
      </dgm:t>
    </dgm:pt>
    <dgm:pt modelId="{D8389C2E-62F3-4134-9A8B-F5B3ADB9C123}" type="parTrans" cxnId="{85C3AD62-DDE7-476F-9630-C726005CFA76}">
      <dgm:prSet/>
      <dgm:spPr/>
      <dgm:t>
        <a:bodyPr/>
        <a:lstStyle/>
        <a:p>
          <a:endParaRPr lang="en-US"/>
        </a:p>
      </dgm:t>
    </dgm:pt>
    <dgm:pt modelId="{EFF099A8-8401-4C14-B6B9-95C94669F895}" type="sibTrans" cxnId="{85C3AD62-DDE7-476F-9630-C726005CFA76}">
      <dgm:prSet/>
      <dgm:spPr/>
      <dgm:t>
        <a:bodyPr/>
        <a:lstStyle/>
        <a:p>
          <a:endParaRPr lang="en-US"/>
        </a:p>
      </dgm:t>
    </dgm:pt>
    <dgm:pt modelId="{64283449-23D4-4C0A-A4F2-DD0D2A5761E1}" type="pres">
      <dgm:prSet presAssocID="{8CDA75B2-CCA7-4099-B9B9-925F3C726A41}" presName="Name0" presStyleCnt="0">
        <dgm:presLayoutVars>
          <dgm:chMax val="1"/>
          <dgm:chPref val="1"/>
          <dgm:dir/>
          <dgm:animOne val="branch"/>
          <dgm:animLvl val="lvl"/>
        </dgm:presLayoutVars>
      </dgm:prSet>
      <dgm:spPr/>
    </dgm:pt>
    <dgm:pt modelId="{536803DE-9BEF-4F34-BA28-BE2C22409AFB}" type="pres">
      <dgm:prSet presAssocID="{BC1E3736-52B0-4904-8B11-2D5311453103}" presName="singleCycle" presStyleCnt="0"/>
      <dgm:spPr/>
    </dgm:pt>
    <dgm:pt modelId="{304F54B2-56D9-48DE-85FB-F78A8BCF7523}" type="pres">
      <dgm:prSet presAssocID="{BC1E3736-52B0-4904-8B11-2D5311453103}" presName="singleCenter" presStyleLbl="node1" presStyleIdx="0" presStyleCnt="4" custLinFactNeighborX="-1992" custLinFactNeighborY="-4086">
        <dgm:presLayoutVars>
          <dgm:chMax val="7"/>
          <dgm:chPref val="7"/>
        </dgm:presLayoutVars>
      </dgm:prSet>
      <dgm:spPr/>
    </dgm:pt>
    <dgm:pt modelId="{D6C1BB1F-8469-417A-8BB6-BEF1D4F24466}" type="pres">
      <dgm:prSet presAssocID="{AE533C44-6A5D-4579-AE25-1DF3E0153D81}" presName="Name56" presStyleLbl="parChTrans1D2" presStyleIdx="0" presStyleCnt="3"/>
      <dgm:spPr/>
    </dgm:pt>
    <dgm:pt modelId="{DE8B9A21-8847-4CFB-B975-B9DA53BA818A}" type="pres">
      <dgm:prSet presAssocID="{ED051391-FC42-4F05-9391-3097E03E2C2A}" presName="text0" presStyleLbl="node1" presStyleIdx="1" presStyleCnt="4">
        <dgm:presLayoutVars>
          <dgm:bulletEnabled val="1"/>
        </dgm:presLayoutVars>
      </dgm:prSet>
      <dgm:spPr/>
    </dgm:pt>
    <dgm:pt modelId="{9BE3EF0C-F4A8-4414-AD64-6AB40D1CC94C}" type="pres">
      <dgm:prSet presAssocID="{B5ABB624-DB0D-43EE-938D-9F022B5709D9}" presName="Name56" presStyleLbl="parChTrans1D2" presStyleIdx="1" presStyleCnt="3"/>
      <dgm:spPr/>
    </dgm:pt>
    <dgm:pt modelId="{893F08F1-FED9-4254-9903-0359CCB9DE54}" type="pres">
      <dgm:prSet presAssocID="{D42EB040-E805-49C8-B7C9-A2CC44B3EF90}" presName="text0" presStyleLbl="node1" presStyleIdx="2" presStyleCnt="4">
        <dgm:presLayoutVars>
          <dgm:bulletEnabled val="1"/>
        </dgm:presLayoutVars>
      </dgm:prSet>
      <dgm:spPr/>
    </dgm:pt>
    <dgm:pt modelId="{390B84BE-653D-4170-8ED5-B8F8DB6730FC}" type="pres">
      <dgm:prSet presAssocID="{D8389C2E-62F3-4134-9A8B-F5B3ADB9C123}" presName="Name56" presStyleLbl="parChTrans1D2" presStyleIdx="2" presStyleCnt="3"/>
      <dgm:spPr/>
    </dgm:pt>
    <dgm:pt modelId="{AB766A64-5D19-4C53-9588-7528774647BA}" type="pres">
      <dgm:prSet presAssocID="{7D1F227D-EB68-4E94-AA9F-CC160FC19511}" presName="text0" presStyleLbl="node1" presStyleIdx="3" presStyleCnt="4">
        <dgm:presLayoutVars>
          <dgm:bulletEnabled val="1"/>
        </dgm:presLayoutVars>
      </dgm:prSet>
      <dgm:spPr/>
    </dgm:pt>
  </dgm:ptLst>
  <dgm:cxnLst>
    <dgm:cxn modelId="{CD952E12-9383-4888-AAFE-3C23934EFA1C}" type="presOf" srcId="{BC1E3736-52B0-4904-8B11-2D5311453103}" destId="{304F54B2-56D9-48DE-85FB-F78A8BCF7523}" srcOrd="0" destOrd="0" presId="urn:microsoft.com/office/officeart/2008/layout/RadialCluster"/>
    <dgm:cxn modelId="{301DAB2D-BE7F-4363-99CD-048FA70E866C}" type="presOf" srcId="{AE533C44-6A5D-4579-AE25-1DF3E0153D81}" destId="{D6C1BB1F-8469-417A-8BB6-BEF1D4F24466}" srcOrd="0" destOrd="0" presId="urn:microsoft.com/office/officeart/2008/layout/RadialCluster"/>
    <dgm:cxn modelId="{85C3AD62-DDE7-476F-9630-C726005CFA76}" srcId="{BC1E3736-52B0-4904-8B11-2D5311453103}" destId="{7D1F227D-EB68-4E94-AA9F-CC160FC19511}" srcOrd="2" destOrd="0" parTransId="{D8389C2E-62F3-4134-9A8B-F5B3ADB9C123}" sibTransId="{EFF099A8-8401-4C14-B6B9-95C94669F895}"/>
    <dgm:cxn modelId="{5015796F-C06D-4947-B5AF-02E64848D0B7}" type="presOf" srcId="{ED051391-FC42-4F05-9391-3097E03E2C2A}" destId="{DE8B9A21-8847-4CFB-B975-B9DA53BA818A}" srcOrd="0" destOrd="0" presId="urn:microsoft.com/office/officeart/2008/layout/RadialCluster"/>
    <dgm:cxn modelId="{885ABA7B-58E5-401D-85FE-1F0BC8A41973}" srcId="{8CDA75B2-CCA7-4099-B9B9-925F3C726A41}" destId="{BC1E3736-52B0-4904-8B11-2D5311453103}" srcOrd="0" destOrd="0" parTransId="{30765BDB-D9B7-4A7F-8898-6F7496E80CAD}" sibTransId="{E2EA57C6-CB27-476E-A2FA-A1BBB5E39482}"/>
    <dgm:cxn modelId="{DCE27093-25EA-4EB3-9F94-26BAD0776F0E}" type="presOf" srcId="{8CDA75B2-CCA7-4099-B9B9-925F3C726A41}" destId="{64283449-23D4-4C0A-A4F2-DD0D2A5761E1}" srcOrd="0" destOrd="0" presId="urn:microsoft.com/office/officeart/2008/layout/RadialCluster"/>
    <dgm:cxn modelId="{22534297-57C4-4A48-939B-6303BBE379B5}" srcId="{BC1E3736-52B0-4904-8B11-2D5311453103}" destId="{ED051391-FC42-4F05-9391-3097E03E2C2A}" srcOrd="0" destOrd="0" parTransId="{AE533C44-6A5D-4579-AE25-1DF3E0153D81}" sibTransId="{91802694-676D-4165-884E-432D9954304B}"/>
    <dgm:cxn modelId="{B3D2BD98-C78B-4D5E-926F-6B031ED9CCF8}" type="presOf" srcId="{D8389C2E-62F3-4134-9A8B-F5B3ADB9C123}" destId="{390B84BE-653D-4170-8ED5-B8F8DB6730FC}" srcOrd="0" destOrd="0" presId="urn:microsoft.com/office/officeart/2008/layout/RadialCluster"/>
    <dgm:cxn modelId="{2758E3D0-7AB9-4CDB-8008-3194E97D4E5D}" srcId="{BC1E3736-52B0-4904-8B11-2D5311453103}" destId="{D42EB040-E805-49C8-B7C9-A2CC44B3EF90}" srcOrd="1" destOrd="0" parTransId="{B5ABB624-DB0D-43EE-938D-9F022B5709D9}" sibTransId="{EA2CF314-B6A2-42F4-8023-397F31DC16E0}"/>
    <dgm:cxn modelId="{25E097D2-4038-4902-8AD3-BEAB01E93613}" type="presOf" srcId="{B5ABB624-DB0D-43EE-938D-9F022B5709D9}" destId="{9BE3EF0C-F4A8-4414-AD64-6AB40D1CC94C}" srcOrd="0" destOrd="0" presId="urn:microsoft.com/office/officeart/2008/layout/RadialCluster"/>
    <dgm:cxn modelId="{EAEDC2DF-1586-429A-8C72-614B8308EBC7}" type="presOf" srcId="{D42EB040-E805-49C8-B7C9-A2CC44B3EF90}" destId="{893F08F1-FED9-4254-9903-0359CCB9DE54}" srcOrd="0" destOrd="0" presId="urn:microsoft.com/office/officeart/2008/layout/RadialCluster"/>
    <dgm:cxn modelId="{E760D2E1-0B87-4850-931A-1A5ED734C377}" type="presOf" srcId="{7D1F227D-EB68-4E94-AA9F-CC160FC19511}" destId="{AB766A64-5D19-4C53-9588-7528774647BA}" srcOrd="0" destOrd="0" presId="urn:microsoft.com/office/officeart/2008/layout/RadialCluster"/>
    <dgm:cxn modelId="{D8635FB6-A46A-4DCC-9966-CF7F335A5461}" type="presParOf" srcId="{64283449-23D4-4C0A-A4F2-DD0D2A5761E1}" destId="{536803DE-9BEF-4F34-BA28-BE2C22409AFB}" srcOrd="0" destOrd="0" presId="urn:microsoft.com/office/officeart/2008/layout/RadialCluster"/>
    <dgm:cxn modelId="{B1409AF0-398C-42B1-AD61-B74D9FC098F6}" type="presParOf" srcId="{536803DE-9BEF-4F34-BA28-BE2C22409AFB}" destId="{304F54B2-56D9-48DE-85FB-F78A8BCF7523}" srcOrd="0" destOrd="0" presId="urn:microsoft.com/office/officeart/2008/layout/RadialCluster"/>
    <dgm:cxn modelId="{04C2A117-0D8F-4D40-83DA-6127A4FC115B}" type="presParOf" srcId="{536803DE-9BEF-4F34-BA28-BE2C22409AFB}" destId="{D6C1BB1F-8469-417A-8BB6-BEF1D4F24466}" srcOrd="1" destOrd="0" presId="urn:microsoft.com/office/officeart/2008/layout/RadialCluster"/>
    <dgm:cxn modelId="{3951D2BF-1B46-4068-9A9D-76AA5D7F5B53}" type="presParOf" srcId="{536803DE-9BEF-4F34-BA28-BE2C22409AFB}" destId="{DE8B9A21-8847-4CFB-B975-B9DA53BA818A}" srcOrd="2" destOrd="0" presId="urn:microsoft.com/office/officeart/2008/layout/RadialCluster"/>
    <dgm:cxn modelId="{0CE2D5AB-05B0-49FE-B170-313BEDEB1B5A}" type="presParOf" srcId="{536803DE-9BEF-4F34-BA28-BE2C22409AFB}" destId="{9BE3EF0C-F4A8-4414-AD64-6AB40D1CC94C}" srcOrd="3" destOrd="0" presId="urn:microsoft.com/office/officeart/2008/layout/RadialCluster"/>
    <dgm:cxn modelId="{1F3FF699-DA2E-443D-BF78-7ABADC1D3C0E}" type="presParOf" srcId="{536803DE-9BEF-4F34-BA28-BE2C22409AFB}" destId="{893F08F1-FED9-4254-9903-0359CCB9DE54}" srcOrd="4" destOrd="0" presId="urn:microsoft.com/office/officeart/2008/layout/RadialCluster"/>
    <dgm:cxn modelId="{7A7D303A-7C35-4905-B2A4-C1794E4F25DE}" type="presParOf" srcId="{536803DE-9BEF-4F34-BA28-BE2C22409AFB}" destId="{390B84BE-653D-4170-8ED5-B8F8DB6730FC}" srcOrd="5" destOrd="0" presId="urn:microsoft.com/office/officeart/2008/layout/RadialCluster"/>
    <dgm:cxn modelId="{BC196B81-97D0-4C88-BA53-6936F97AFD54}" type="presParOf" srcId="{536803DE-9BEF-4F34-BA28-BE2C22409AFB}" destId="{AB766A64-5D19-4C53-9588-7528774647BA}"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390189" y="0"/>
          <a:ext cx="8086393"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508000" lvl="0" indent="0" algn="l" defTabSz="1422400" rtl="0">
            <a:lnSpc>
              <a:spcPct val="90000"/>
            </a:lnSpc>
            <a:spcBef>
              <a:spcPct val="0"/>
            </a:spcBef>
            <a:spcAft>
              <a:spcPct val="35000"/>
            </a:spcAft>
            <a:buNone/>
          </a:pPr>
          <a:r>
            <a:rPr lang="en-US" sz="3200" kern="1200" dirty="0">
              <a:solidFill>
                <a:srgbClr val="000000"/>
              </a:solidFill>
            </a:rPr>
            <a:t>                for enhancing adoption &amp; implementation of </a:t>
          </a:r>
          <a:endParaRPr lang="en-US" sz="3200" kern="1200" dirty="0"/>
        </a:p>
      </dsp:txBody>
      <dsp:txXfrm>
        <a:off x="-354837" y="35352"/>
        <a:ext cx="6392550" cy="1136304"/>
      </dsp:txXfrm>
    </dsp:sp>
    <dsp:sp modelId="{8886F3EF-E445-5C47-9381-9D335534965F}">
      <dsp:nvSpPr>
        <dsp:cNvPr id="0" name=""/>
        <dsp:cNvSpPr/>
      </dsp:nvSpPr>
      <dsp:spPr>
        <a:xfrm>
          <a:off x="-133507" y="1426464"/>
          <a:ext cx="8305800"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kern="1200" dirty="0">
              <a:solidFill>
                <a:srgbClr val="FF0000"/>
              </a:solidFill>
            </a:rPr>
            <a:t>                  </a:t>
          </a:r>
          <a:r>
            <a:rPr lang="en-US" sz="3200" kern="1200" dirty="0">
              <a:solidFill>
                <a:schemeClr val="tx1"/>
              </a:solidFill>
            </a:rPr>
            <a:t>of evidence-based interventions </a:t>
          </a:r>
          <a:r>
            <a:rPr lang="en-US" sz="3200" kern="1200" dirty="0">
              <a:solidFill>
                <a:srgbClr val="000000"/>
              </a:solidFill>
            </a:rPr>
            <a:t>to achieve</a:t>
          </a:r>
        </a:p>
      </dsp:txBody>
      <dsp:txXfrm>
        <a:off x="-98155" y="1461816"/>
        <a:ext cx="6558791" cy="1136304"/>
      </dsp:txXfrm>
    </dsp:sp>
    <dsp:sp modelId="{74ED606C-C0C8-A947-9EBE-15E51DC1E588}">
      <dsp:nvSpPr>
        <dsp:cNvPr id="0" name=""/>
        <dsp:cNvSpPr/>
      </dsp:nvSpPr>
      <dsp:spPr>
        <a:xfrm>
          <a:off x="378295" y="2852928"/>
          <a:ext cx="7927520"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338138" lvl="0" indent="0" algn="l" defTabSz="1422400" rtl="0">
            <a:lnSpc>
              <a:spcPct val="90000"/>
            </a:lnSpc>
            <a:spcBef>
              <a:spcPct val="0"/>
            </a:spcBef>
            <a:spcAft>
              <a:spcPct val="35000"/>
            </a:spcAft>
            <a:buNone/>
          </a:pPr>
          <a:r>
            <a:rPr lang="en-US" sz="3200" kern="1200" dirty="0">
              <a:solidFill>
                <a:srgbClr val="FF0000"/>
              </a:solidFill>
            </a:rPr>
            <a:t>                       </a:t>
          </a:r>
          <a:r>
            <a:rPr lang="en-US" sz="3200" kern="1200" dirty="0">
              <a:solidFill>
                <a:srgbClr val="000000"/>
              </a:solidFill>
            </a:rPr>
            <a:t>&amp; </a:t>
          </a:r>
          <a:r>
            <a:rPr lang="en-US" sz="3200" kern="1200" dirty="0">
              <a:solidFill>
                <a:srgbClr val="FF0000"/>
              </a:solidFill>
            </a:rPr>
            <a:t>behaviorally </a:t>
          </a:r>
          <a:r>
            <a:rPr lang="en-US" sz="3200" kern="1200" dirty="0">
              <a:solidFill>
                <a:srgbClr val="000000"/>
              </a:solidFill>
            </a:rPr>
            <a:t>important outcomes for</a:t>
          </a:r>
        </a:p>
      </dsp:txBody>
      <dsp:txXfrm>
        <a:off x="413647" y="2888280"/>
        <a:ext cx="6266766" cy="1136303"/>
      </dsp:txXfrm>
    </dsp:sp>
    <dsp:sp modelId="{B6563712-0049-F640-9BE3-E7D7073F0DEF}">
      <dsp:nvSpPr>
        <dsp:cNvPr id="0" name=""/>
        <dsp:cNvSpPr/>
      </dsp:nvSpPr>
      <dsp:spPr>
        <a:xfrm>
          <a:off x="934120" y="4279392"/>
          <a:ext cx="7524058" cy="1207008"/>
        </a:xfrm>
        <a:prstGeom prst="roundRect">
          <a:avLst>
            <a:gd name="adj" fmla="val 10000"/>
          </a:avLst>
        </a:prstGeom>
        <a:solidFill>
          <a:srgbClr val="97FFC6"/>
        </a:solidFill>
        <a:ln w="28575">
          <a:solidFill>
            <a:schemeClr val="accent4">
              <a:lumMod val="75000"/>
            </a:schemeClr>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406400" lvl="0" indent="0" algn="l" defTabSz="1422400" rtl="0">
            <a:lnSpc>
              <a:spcPct val="90000"/>
            </a:lnSpc>
            <a:spcBef>
              <a:spcPct val="0"/>
            </a:spcBef>
            <a:spcAft>
              <a:spcPct val="35000"/>
            </a:spcAft>
            <a:buNone/>
          </a:pPr>
          <a:r>
            <a:rPr lang="en-US" sz="3200" kern="1200" dirty="0">
              <a:solidFill>
                <a:srgbClr val="000000"/>
              </a:solidFill>
            </a:rPr>
            <a:t>    students</a:t>
          </a:r>
        </a:p>
      </dsp:txBody>
      <dsp:txXfrm>
        <a:off x="969472" y="4314744"/>
        <a:ext cx="5934823" cy="1136304"/>
      </dsp:txXfrm>
    </dsp:sp>
    <dsp:sp modelId="{B67506BE-73E4-734E-8D51-BD77E39EEEEA}">
      <dsp:nvSpPr>
        <dsp:cNvPr id="0" name=""/>
        <dsp:cNvSpPr/>
      </dsp:nvSpPr>
      <dsp:spPr>
        <a:xfrm>
          <a:off x="6000668" y="924458"/>
          <a:ext cx="784555" cy="784555"/>
        </a:xfrm>
        <a:prstGeom prst="downArrow">
          <a:avLst>
            <a:gd name="adj1" fmla="val 55000"/>
            <a:gd name="adj2" fmla="val 45000"/>
          </a:avLst>
        </a:prstGeom>
        <a:solidFill>
          <a:schemeClr val="accent5">
            <a:lumMod val="75000"/>
            <a:alpha val="9000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177193" y="924458"/>
        <a:ext cx="431505" cy="590378"/>
      </dsp:txXfrm>
    </dsp:sp>
    <dsp:sp modelId="{9F938532-7CB5-2743-95AD-42F853C4B5CC}">
      <dsp:nvSpPr>
        <dsp:cNvPr id="0" name=""/>
        <dsp:cNvSpPr/>
      </dsp:nvSpPr>
      <dsp:spPr>
        <a:xfrm>
          <a:off x="6557157" y="2350922"/>
          <a:ext cx="784555" cy="784555"/>
        </a:xfrm>
        <a:prstGeom prst="downArrow">
          <a:avLst>
            <a:gd name="adj1" fmla="val 55000"/>
            <a:gd name="adj2" fmla="val 45000"/>
          </a:avLst>
        </a:prstGeom>
        <a:solidFill>
          <a:schemeClr val="accent5">
            <a:lumMod val="75000"/>
            <a:alpha val="9000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733682" y="2350922"/>
        <a:ext cx="431505" cy="590378"/>
      </dsp:txXfrm>
    </dsp:sp>
    <dsp:sp modelId="{F5B1A8A2-6EE7-194C-A2B2-8955DFBB9D99}">
      <dsp:nvSpPr>
        <dsp:cNvPr id="0" name=""/>
        <dsp:cNvSpPr/>
      </dsp:nvSpPr>
      <dsp:spPr>
        <a:xfrm>
          <a:off x="7105340" y="3777386"/>
          <a:ext cx="784555" cy="784555"/>
        </a:xfrm>
        <a:prstGeom prst="downArrow">
          <a:avLst>
            <a:gd name="adj1" fmla="val 55000"/>
            <a:gd name="adj2" fmla="val 45000"/>
          </a:avLst>
        </a:prstGeom>
        <a:solidFill>
          <a:schemeClr val="accent5">
            <a:lumMod val="75000"/>
            <a:alpha val="90000"/>
          </a:schemeClr>
        </a:solidFill>
        <a:ln w="12700"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7281865" y="3777386"/>
        <a:ext cx="431505" cy="590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48FEB1-8EBB-7145-BCE2-F2AD522C163F}">
      <dsp:nvSpPr>
        <dsp:cNvPr id="0" name=""/>
        <dsp:cNvSpPr/>
      </dsp:nvSpPr>
      <dsp:spPr>
        <a:xfrm>
          <a:off x="93967" y="0"/>
          <a:ext cx="2087665" cy="1924178"/>
        </a:xfrm>
        <a:prstGeom prst="ellipse">
          <a:avLst/>
        </a:prstGeom>
        <a:solidFill>
          <a:srgbClr val="DFD878"/>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PBIS</a:t>
          </a:r>
        </a:p>
        <a:p>
          <a:pPr marL="0" lvl="0" indent="0" algn="ctr" defTabSz="1600200">
            <a:lnSpc>
              <a:spcPct val="90000"/>
            </a:lnSpc>
            <a:spcBef>
              <a:spcPct val="0"/>
            </a:spcBef>
            <a:spcAft>
              <a:spcPct val="35000"/>
            </a:spcAft>
            <a:buNone/>
          </a:pPr>
          <a:r>
            <a:rPr lang="en-US" sz="2000" kern="1200" dirty="0">
              <a:solidFill>
                <a:schemeClr val="tx1"/>
              </a:solidFill>
            </a:rPr>
            <a:t>(Structure)</a:t>
          </a:r>
        </a:p>
      </dsp:txBody>
      <dsp:txXfrm>
        <a:off x="399698" y="281789"/>
        <a:ext cx="1476203" cy="1360600"/>
      </dsp:txXfrm>
    </dsp:sp>
    <dsp:sp modelId="{60940AC6-06FB-2B4B-A41D-B50772ADFFA2}">
      <dsp:nvSpPr>
        <dsp:cNvPr id="0" name=""/>
        <dsp:cNvSpPr/>
      </dsp:nvSpPr>
      <dsp:spPr>
        <a:xfrm>
          <a:off x="708057" y="2015566"/>
          <a:ext cx="811346" cy="811346"/>
        </a:xfrm>
        <a:prstGeom prst="mathPlus">
          <a:avLst/>
        </a:prstGeom>
        <a:solidFill>
          <a:schemeClr val="tx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815601" y="2325825"/>
        <a:ext cx="596258" cy="190828"/>
      </dsp:txXfrm>
    </dsp:sp>
    <dsp:sp modelId="{93BD9466-AC79-E440-AD14-35E6158ADBB4}">
      <dsp:nvSpPr>
        <dsp:cNvPr id="0" name=""/>
        <dsp:cNvSpPr/>
      </dsp:nvSpPr>
      <dsp:spPr>
        <a:xfrm>
          <a:off x="69340" y="2963759"/>
          <a:ext cx="2063254" cy="1792390"/>
        </a:xfrm>
        <a:prstGeom prst="ellipse">
          <a:avLst/>
        </a:prstGeom>
        <a:solidFill>
          <a:schemeClr val="tx2">
            <a:lumMod val="60000"/>
            <a:lumOff val="40000"/>
          </a:schemeClr>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tx1"/>
              </a:solidFill>
            </a:rPr>
            <a:t>SEL</a:t>
          </a:r>
        </a:p>
        <a:p>
          <a:pPr marL="0" lvl="0" indent="0" algn="ctr" defTabSz="1600200">
            <a:lnSpc>
              <a:spcPct val="90000"/>
            </a:lnSpc>
            <a:spcBef>
              <a:spcPct val="0"/>
            </a:spcBef>
            <a:spcAft>
              <a:spcPct val="35000"/>
            </a:spcAft>
            <a:buNone/>
          </a:pPr>
          <a:r>
            <a:rPr lang="en-US" sz="2000" kern="1200" dirty="0">
              <a:solidFill>
                <a:schemeClr val="tx1"/>
              </a:solidFill>
            </a:rPr>
            <a:t>(Support)</a:t>
          </a:r>
        </a:p>
      </dsp:txBody>
      <dsp:txXfrm>
        <a:off x="371497" y="3226248"/>
        <a:ext cx="1458940" cy="1267412"/>
      </dsp:txXfrm>
    </dsp:sp>
    <dsp:sp modelId="{16B693AC-DFE8-914A-B77B-A7C0A2D426EB}">
      <dsp:nvSpPr>
        <dsp:cNvPr id="0" name=""/>
        <dsp:cNvSpPr/>
      </dsp:nvSpPr>
      <dsp:spPr>
        <a:xfrm rot="21521501">
          <a:off x="1882852" y="2036173"/>
          <a:ext cx="1049441" cy="878418"/>
        </a:xfrm>
        <a:prstGeom prst="rightArrow">
          <a:avLst>
            <a:gd name="adj1" fmla="val 60000"/>
            <a:gd name="adj2" fmla="val 50000"/>
          </a:avLst>
        </a:prstGeom>
        <a:solidFill>
          <a:schemeClr val="tx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endParaRPr lang="en-US" sz="3700" kern="1200" dirty="0"/>
        </a:p>
      </dsp:txBody>
      <dsp:txXfrm>
        <a:off x="1882886" y="2214865"/>
        <a:ext cx="785916" cy="527050"/>
      </dsp:txXfrm>
    </dsp:sp>
    <dsp:sp modelId="{EAEFE182-E6DF-CA4A-AFCF-0CB4D8223ECF}">
      <dsp:nvSpPr>
        <dsp:cNvPr id="0" name=""/>
        <dsp:cNvSpPr/>
      </dsp:nvSpPr>
      <dsp:spPr>
        <a:xfrm>
          <a:off x="2930157" y="1190431"/>
          <a:ext cx="2188453" cy="2247374"/>
        </a:xfrm>
        <a:prstGeom prst="ellipse">
          <a:avLst/>
        </a:prstGeom>
        <a:solidFill>
          <a:srgbClr val="00B050"/>
        </a:solidFill>
        <a:ln>
          <a:solidFill>
            <a:schemeClr val="tx1"/>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kern="1200" dirty="0"/>
            <a:t>Positive School Climate</a:t>
          </a:r>
        </a:p>
      </dsp:txBody>
      <dsp:txXfrm>
        <a:off x="3250649" y="1519551"/>
        <a:ext cx="1547469" cy="15891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AF7F43-03A2-4A85-A4BA-684AC259AE87}">
      <dsp:nvSpPr>
        <dsp:cNvPr id="0" name=""/>
        <dsp:cNvSpPr/>
      </dsp:nvSpPr>
      <dsp:spPr>
        <a:xfrm rot="16200000">
          <a:off x="634735" y="-634735"/>
          <a:ext cx="3302529" cy="4572000"/>
        </a:xfrm>
        <a:prstGeom prst="round1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endParaRPr lang="en-US" sz="3200" i="1" kern="1200" dirty="0">
            <a:solidFill>
              <a:schemeClr val="tx1"/>
            </a:solidFill>
          </a:endParaRPr>
        </a:p>
        <a:p>
          <a:pPr marL="0" lvl="0" indent="0" algn="l" defTabSz="1422400">
            <a:lnSpc>
              <a:spcPct val="90000"/>
            </a:lnSpc>
            <a:spcBef>
              <a:spcPct val="0"/>
            </a:spcBef>
            <a:spcAft>
              <a:spcPct val="35000"/>
            </a:spcAft>
            <a:buNone/>
          </a:pPr>
          <a:r>
            <a:rPr lang="en-US" sz="3200" b="1" i="0" kern="1200" dirty="0">
              <a:solidFill>
                <a:schemeClr val="tx1"/>
              </a:solidFill>
            </a:rPr>
            <a:t>Conversation</a:t>
          </a:r>
          <a:r>
            <a:rPr lang="en-US" sz="3200" kern="1200" dirty="0">
              <a:solidFill>
                <a:schemeClr val="tx1"/>
              </a:solidFill>
            </a:rPr>
            <a:t>: Can students engage in conversation during this activity? If yes, about what? With whom? </a:t>
          </a:r>
          <a:endParaRPr lang="en-US" sz="3200" kern="1200" dirty="0">
            <a:solidFill>
              <a:schemeClr val="tx1"/>
            </a:solidFill>
            <a:latin typeface="Gill Sans MT" pitchFamily="34" charset="0"/>
          </a:endParaRPr>
        </a:p>
      </dsp:txBody>
      <dsp:txXfrm rot="5400000">
        <a:off x="-1" y="1"/>
        <a:ext cx="4572000" cy="2476896"/>
      </dsp:txXfrm>
    </dsp:sp>
    <dsp:sp modelId="{FA97289F-7A98-4778-A92C-1E3878F0C4A5}">
      <dsp:nvSpPr>
        <dsp:cNvPr id="0" name=""/>
        <dsp:cNvSpPr/>
      </dsp:nvSpPr>
      <dsp:spPr>
        <a:xfrm>
          <a:off x="4572000" y="0"/>
          <a:ext cx="4572000" cy="3302529"/>
        </a:xfrm>
        <a:prstGeom prst="round1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endParaRPr lang="en-US" sz="3200" b="1" i="0" kern="1200" dirty="0">
            <a:solidFill>
              <a:schemeClr val="tx1"/>
            </a:solidFill>
          </a:endParaRPr>
        </a:p>
        <a:p>
          <a:pPr marL="0" lvl="0" indent="0" algn="l" defTabSz="1422400">
            <a:lnSpc>
              <a:spcPct val="90000"/>
            </a:lnSpc>
            <a:spcBef>
              <a:spcPct val="0"/>
            </a:spcBef>
            <a:spcAft>
              <a:spcPct val="35000"/>
            </a:spcAft>
            <a:buNone/>
          </a:pPr>
          <a:r>
            <a:rPr lang="en-US" sz="3200" b="1" i="0" kern="1200" dirty="0">
              <a:solidFill>
                <a:schemeClr val="tx1"/>
              </a:solidFill>
            </a:rPr>
            <a:t>Help:</a:t>
          </a:r>
          <a:r>
            <a:rPr lang="en-US" sz="3200" kern="1200" dirty="0">
              <a:solidFill>
                <a:schemeClr val="tx1"/>
              </a:solidFill>
            </a:rPr>
            <a:t>  How do students get your attention to ask a question? What do they do while they wait?</a:t>
          </a:r>
          <a:endParaRPr lang="en-US" sz="3200" kern="1200" dirty="0">
            <a:solidFill>
              <a:schemeClr val="tx1"/>
            </a:solidFill>
            <a:latin typeface="Gill Sans MT" pitchFamily="34" charset="0"/>
          </a:endParaRPr>
        </a:p>
      </dsp:txBody>
      <dsp:txXfrm>
        <a:off x="4572000" y="0"/>
        <a:ext cx="4572000" cy="2476896"/>
      </dsp:txXfrm>
    </dsp:sp>
    <dsp:sp modelId="{6B7AFA15-ECD6-4D04-BBD2-A1180D2787F7}">
      <dsp:nvSpPr>
        <dsp:cNvPr id="0" name=""/>
        <dsp:cNvSpPr/>
      </dsp:nvSpPr>
      <dsp:spPr>
        <a:xfrm rot="10800000">
          <a:off x="0" y="3302529"/>
          <a:ext cx="4572000" cy="3302529"/>
        </a:xfrm>
        <a:prstGeom prst="round1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b="1" i="0" kern="1200" dirty="0">
              <a:solidFill>
                <a:schemeClr val="tx1"/>
              </a:solidFill>
            </a:rPr>
            <a:t>Movement:</a:t>
          </a:r>
          <a:r>
            <a:rPr lang="en-US" sz="3200" kern="1200" dirty="0">
              <a:solidFill>
                <a:schemeClr val="tx1"/>
              </a:solidFill>
            </a:rPr>
            <a:t>  Can students get out of their seats for this activity? If so, for what reasons?</a:t>
          </a:r>
        </a:p>
      </dsp:txBody>
      <dsp:txXfrm rot="10800000">
        <a:off x="0" y="4128161"/>
        <a:ext cx="4572000" cy="2476896"/>
      </dsp:txXfrm>
    </dsp:sp>
    <dsp:sp modelId="{58B6C905-CEAC-4A6D-A9FD-C4ADB959091E}">
      <dsp:nvSpPr>
        <dsp:cNvPr id="0" name=""/>
        <dsp:cNvSpPr/>
      </dsp:nvSpPr>
      <dsp:spPr>
        <a:xfrm rot="5400000">
          <a:off x="5206735" y="2667793"/>
          <a:ext cx="3302529" cy="4572000"/>
        </a:xfrm>
        <a:prstGeom prst="round1Rect">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l" defTabSz="1422400">
            <a:lnSpc>
              <a:spcPct val="90000"/>
            </a:lnSpc>
            <a:spcBef>
              <a:spcPct val="0"/>
            </a:spcBef>
            <a:spcAft>
              <a:spcPct val="35000"/>
            </a:spcAft>
            <a:buNone/>
          </a:pPr>
          <a:r>
            <a:rPr lang="en-US" sz="3200" b="1" i="0" kern="1200" dirty="0">
              <a:solidFill>
                <a:schemeClr val="tx1"/>
              </a:solidFill>
            </a:rPr>
            <a:t>Participation:</a:t>
          </a:r>
          <a:r>
            <a:rPr lang="en-US" sz="3200" kern="1200" dirty="0">
              <a:solidFill>
                <a:schemeClr val="tx1"/>
              </a:solidFill>
            </a:rPr>
            <a:t>  What does it look like and sound like?</a:t>
          </a:r>
        </a:p>
      </dsp:txBody>
      <dsp:txXfrm rot="-5400000">
        <a:off x="4571999" y="4128161"/>
        <a:ext cx="4572000" cy="2476896"/>
      </dsp:txXfrm>
    </dsp:sp>
    <dsp:sp modelId="{DCCE4B34-AC15-4C20-B398-5DC554D0CC93}">
      <dsp:nvSpPr>
        <dsp:cNvPr id="0" name=""/>
        <dsp:cNvSpPr/>
      </dsp:nvSpPr>
      <dsp:spPr>
        <a:xfrm>
          <a:off x="2837790" y="2689852"/>
          <a:ext cx="3468419" cy="1689656"/>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endParaRPr lang="en-US" sz="4000" b="1" kern="1200" dirty="0">
            <a:solidFill>
              <a:schemeClr val="tx1"/>
            </a:solidFill>
            <a:latin typeface="Gill Sans MT" pitchFamily="34" charset="0"/>
          </a:endParaRPr>
        </a:p>
      </dsp:txBody>
      <dsp:txXfrm>
        <a:off x="2920272" y="2772334"/>
        <a:ext cx="3303455" cy="15246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15A9D-C4AE-BE4F-AD1E-E0251F66401C}">
      <dsp:nvSpPr>
        <dsp:cNvPr id="0" name=""/>
        <dsp:cNvSpPr/>
      </dsp:nvSpPr>
      <dsp:spPr>
        <a:xfrm>
          <a:off x="4159313" y="1359"/>
          <a:ext cx="1557632" cy="1557632"/>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DEFINE</a:t>
          </a:r>
        </a:p>
        <a:p>
          <a:pPr marL="0" lvl="0" indent="0" algn="ctr" defTabSz="800100">
            <a:lnSpc>
              <a:spcPct val="90000"/>
            </a:lnSpc>
            <a:spcBef>
              <a:spcPct val="0"/>
            </a:spcBef>
            <a:spcAft>
              <a:spcPct val="35000"/>
            </a:spcAft>
            <a:buNone/>
          </a:pPr>
          <a:r>
            <a:rPr lang="en-US" sz="1800" b="1" kern="1200" dirty="0">
              <a:solidFill>
                <a:schemeClr val="bg1"/>
              </a:solidFill>
            </a:rPr>
            <a:t>(TELL)</a:t>
          </a:r>
          <a:endParaRPr lang="en-US" sz="1800" b="1" kern="1200" dirty="0">
            <a:solidFill>
              <a:schemeClr val="bg1"/>
            </a:solidFill>
            <a:latin typeface="Tw Cen MT"/>
            <a:cs typeface="Tw Cen MT"/>
          </a:endParaRP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Simplify</a:t>
          </a:r>
        </a:p>
      </dsp:txBody>
      <dsp:txXfrm>
        <a:off x="4387423" y="229469"/>
        <a:ext cx="1101412" cy="1101412"/>
      </dsp:txXfrm>
    </dsp:sp>
    <dsp:sp modelId="{40C0CDFA-4D90-064E-BF3C-FC246A1AE1CB}">
      <dsp:nvSpPr>
        <dsp:cNvPr id="0" name=""/>
        <dsp:cNvSpPr/>
      </dsp:nvSpPr>
      <dsp:spPr>
        <a:xfrm rot="2160000">
          <a:off x="5667798" y="1198003"/>
          <a:ext cx="414407" cy="525701"/>
        </a:xfrm>
        <a:prstGeom prst="rightArrow">
          <a:avLst>
            <a:gd name="adj1" fmla="val 60000"/>
            <a:gd name="adj2" fmla="val 50000"/>
          </a:avLst>
        </a:prstGeom>
        <a:solidFill>
          <a:srgbClr val="C00000"/>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5679670" y="1266606"/>
        <a:ext cx="290085" cy="315421"/>
      </dsp:txXfrm>
    </dsp:sp>
    <dsp:sp modelId="{97EF14DC-A0CF-FF42-92CF-C30A63D9033F}">
      <dsp:nvSpPr>
        <dsp:cNvPr id="0" name=""/>
        <dsp:cNvSpPr/>
      </dsp:nvSpPr>
      <dsp:spPr>
        <a:xfrm>
          <a:off x="6052036" y="1376502"/>
          <a:ext cx="1557632" cy="1557632"/>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MODEL</a:t>
          </a:r>
        </a:p>
        <a:p>
          <a:pPr marL="0" lvl="0" indent="0" algn="ctr" defTabSz="800100">
            <a:lnSpc>
              <a:spcPct val="90000"/>
            </a:lnSpc>
            <a:spcBef>
              <a:spcPct val="0"/>
            </a:spcBef>
            <a:spcAft>
              <a:spcPct val="35000"/>
            </a:spcAft>
            <a:buNone/>
          </a:pPr>
          <a:r>
            <a:rPr lang="en-US" sz="1600" b="1" u="none" kern="1200" dirty="0">
              <a:solidFill>
                <a:schemeClr val="bg1"/>
              </a:solidFill>
              <a:latin typeface="Tw Cen MT"/>
              <a:cs typeface="Tw Cen MT"/>
            </a:rPr>
            <a:t>(</a:t>
          </a:r>
          <a:r>
            <a:rPr lang="en-US" sz="1800" b="1" u="none" kern="1200" dirty="0">
              <a:solidFill>
                <a:schemeClr val="bg1"/>
              </a:solidFill>
              <a:latin typeface="Tw Cen MT"/>
              <a:cs typeface="Tw Cen MT"/>
            </a:rPr>
            <a:t>SHOW</a:t>
          </a:r>
          <a:r>
            <a:rPr lang="en-US" sz="1600" u="none" kern="1200" dirty="0">
              <a:solidFill>
                <a:schemeClr val="bg1"/>
              </a:solidFill>
              <a:latin typeface="Tw Cen MT"/>
              <a:cs typeface="Tw Cen MT"/>
            </a:rPr>
            <a:t>)</a:t>
          </a:r>
        </a:p>
      </dsp:txBody>
      <dsp:txXfrm>
        <a:off x="6280146" y="1604612"/>
        <a:ext cx="1101412" cy="1101412"/>
      </dsp:txXfrm>
    </dsp:sp>
    <dsp:sp modelId="{4AC85C3E-34C1-E14F-87D0-B0397D0E8373}">
      <dsp:nvSpPr>
        <dsp:cNvPr id="0" name=""/>
        <dsp:cNvSpPr/>
      </dsp:nvSpPr>
      <dsp:spPr>
        <a:xfrm rot="6480000">
          <a:off x="6265795" y="2993828"/>
          <a:ext cx="414407" cy="525701"/>
        </a:xfrm>
        <a:prstGeom prst="rightArrow">
          <a:avLst>
            <a:gd name="adj1" fmla="val 60000"/>
            <a:gd name="adj2" fmla="val 50000"/>
          </a:avLst>
        </a:prstGeom>
        <a:solidFill>
          <a:srgbClr val="B95B22"/>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6347165" y="3039849"/>
        <a:ext cx="290085" cy="315421"/>
      </dsp:txXfrm>
    </dsp:sp>
    <dsp:sp modelId="{3C94E4F1-F186-DF40-BA0B-E2D613156639}">
      <dsp:nvSpPr>
        <dsp:cNvPr id="0" name=""/>
        <dsp:cNvSpPr/>
      </dsp:nvSpPr>
      <dsp:spPr>
        <a:xfrm>
          <a:off x="5329080" y="3601531"/>
          <a:ext cx="1557632" cy="1557632"/>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PRACTICE</a:t>
          </a:r>
          <a:endParaRPr lang="en-US" sz="1600" b="1" kern="1200" dirty="0">
            <a:solidFill>
              <a:schemeClr val="bg1"/>
            </a:solidFill>
            <a:latin typeface="Tw Cen MT"/>
            <a:cs typeface="Tw Cen MT"/>
          </a:endParaRP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In setting</a:t>
          </a:r>
        </a:p>
      </dsp:txBody>
      <dsp:txXfrm>
        <a:off x="5557190" y="3829641"/>
        <a:ext cx="1101412" cy="1101412"/>
      </dsp:txXfrm>
    </dsp:sp>
    <dsp:sp modelId="{EE2A67B4-323B-BB4A-B633-8EFC11448ABC}">
      <dsp:nvSpPr>
        <dsp:cNvPr id="0" name=""/>
        <dsp:cNvSpPr/>
      </dsp:nvSpPr>
      <dsp:spPr>
        <a:xfrm rot="10800000">
          <a:off x="4742654" y="4117497"/>
          <a:ext cx="414407" cy="525701"/>
        </a:xfrm>
        <a:prstGeom prst="rightArrow">
          <a:avLst>
            <a:gd name="adj1" fmla="val 60000"/>
            <a:gd name="adj2" fmla="val 50000"/>
          </a:avLst>
        </a:prstGeom>
        <a:solidFill>
          <a:srgbClr val="B95B22"/>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4866976" y="4222637"/>
        <a:ext cx="290085" cy="315421"/>
      </dsp:txXfrm>
    </dsp:sp>
    <dsp:sp modelId="{0F0AEB81-731E-9146-86C1-C578DDB81490}">
      <dsp:nvSpPr>
        <dsp:cNvPr id="0" name=""/>
        <dsp:cNvSpPr/>
      </dsp:nvSpPr>
      <dsp:spPr>
        <a:xfrm>
          <a:off x="2989546" y="3601531"/>
          <a:ext cx="1557632" cy="1557632"/>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MONITOR</a:t>
          </a:r>
          <a:endParaRPr lang="en-US" sz="1600" b="1" kern="1200" dirty="0">
            <a:solidFill>
              <a:schemeClr val="bg1"/>
            </a:solidFill>
            <a:latin typeface="Tw Cen MT"/>
            <a:cs typeface="Tw Cen MT"/>
          </a:endParaRPr>
        </a:p>
      </dsp:txBody>
      <dsp:txXfrm>
        <a:off x="3217656" y="3829641"/>
        <a:ext cx="1101412" cy="1101412"/>
      </dsp:txXfrm>
    </dsp:sp>
    <dsp:sp modelId="{36CC24DE-F56D-854E-95B9-2C7E055A6196}">
      <dsp:nvSpPr>
        <dsp:cNvPr id="0" name=""/>
        <dsp:cNvSpPr/>
      </dsp:nvSpPr>
      <dsp:spPr>
        <a:xfrm rot="15120000">
          <a:off x="3203305" y="3016137"/>
          <a:ext cx="414407" cy="525701"/>
        </a:xfrm>
        <a:prstGeom prst="rightArrow">
          <a:avLst>
            <a:gd name="adj1" fmla="val 60000"/>
            <a:gd name="adj2" fmla="val 50000"/>
          </a:avLst>
        </a:prstGeom>
        <a:solidFill>
          <a:srgbClr val="B95B22"/>
        </a:solidFill>
        <a:ln w="28575" cmpd="sng">
          <a:solidFill>
            <a:schemeClr val="tx2"/>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3284675" y="3180396"/>
        <a:ext cx="290085" cy="315421"/>
      </dsp:txXfrm>
    </dsp:sp>
    <dsp:sp modelId="{CA61E36A-DAA1-DD41-94E2-FB3B9E4295A9}">
      <dsp:nvSpPr>
        <dsp:cNvPr id="0" name=""/>
        <dsp:cNvSpPr/>
      </dsp:nvSpPr>
      <dsp:spPr>
        <a:xfrm>
          <a:off x="2266591" y="1376502"/>
          <a:ext cx="1557632" cy="1557632"/>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ADJUST</a:t>
          </a: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(RETEACH)</a:t>
          </a: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For </a:t>
          </a: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efficienc</a:t>
          </a:r>
          <a:r>
            <a:rPr lang="en-US" sz="1800" b="1" kern="1200" dirty="0">
              <a:solidFill>
                <a:schemeClr val="bg1"/>
              </a:solidFill>
            </a:rPr>
            <a:t>y</a:t>
          </a:r>
        </a:p>
      </dsp:txBody>
      <dsp:txXfrm>
        <a:off x="2494701" y="1604612"/>
        <a:ext cx="1101412" cy="1101412"/>
      </dsp:txXfrm>
    </dsp:sp>
    <dsp:sp modelId="{451CCA71-9E55-314C-8ED2-BF8D85B4FC67}">
      <dsp:nvSpPr>
        <dsp:cNvPr id="0" name=""/>
        <dsp:cNvSpPr/>
      </dsp:nvSpPr>
      <dsp:spPr>
        <a:xfrm rot="19440000">
          <a:off x="3775076" y="1211790"/>
          <a:ext cx="414407" cy="525701"/>
        </a:xfrm>
        <a:prstGeom prst="rightArrow">
          <a:avLst>
            <a:gd name="adj1" fmla="val 60000"/>
            <a:gd name="adj2" fmla="val 50000"/>
          </a:avLst>
        </a:prstGeom>
        <a:solidFill>
          <a:srgbClr val="B95B22"/>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3786948" y="1353467"/>
        <a:ext cx="290085" cy="3154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15A9D-C4AE-BE4F-AD1E-E0251F66401C}">
      <dsp:nvSpPr>
        <dsp:cNvPr id="0" name=""/>
        <dsp:cNvSpPr/>
      </dsp:nvSpPr>
      <dsp:spPr>
        <a:xfrm>
          <a:off x="3732832" y="1"/>
          <a:ext cx="1586840" cy="1586840"/>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DEFINE</a:t>
          </a:r>
        </a:p>
        <a:p>
          <a:pPr marL="0" lvl="0" indent="0" algn="ctr" defTabSz="800100">
            <a:lnSpc>
              <a:spcPct val="90000"/>
            </a:lnSpc>
            <a:spcBef>
              <a:spcPct val="0"/>
            </a:spcBef>
            <a:spcAft>
              <a:spcPct val="35000"/>
            </a:spcAft>
            <a:buNone/>
          </a:pPr>
          <a:r>
            <a:rPr lang="en-US" sz="1800" b="1" kern="1200" dirty="0">
              <a:solidFill>
                <a:schemeClr val="bg1"/>
              </a:solidFill>
            </a:rPr>
            <a:t>(TELL)</a:t>
          </a:r>
          <a:endParaRPr lang="en-US" sz="1600" b="1" kern="1200" dirty="0">
            <a:solidFill>
              <a:schemeClr val="bg1"/>
            </a:solidFill>
            <a:latin typeface="Tw Cen MT"/>
            <a:cs typeface="Tw Cen MT"/>
          </a:endParaRP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Simplify</a:t>
          </a:r>
          <a:endParaRPr lang="en-US" sz="1600" b="1" kern="1200" dirty="0">
            <a:solidFill>
              <a:schemeClr val="bg1"/>
            </a:solidFill>
            <a:latin typeface="Tw Cen MT"/>
            <a:cs typeface="Tw Cen MT"/>
          </a:endParaRPr>
        </a:p>
      </dsp:txBody>
      <dsp:txXfrm>
        <a:off x="3965219" y="232388"/>
        <a:ext cx="1122066" cy="1122066"/>
      </dsp:txXfrm>
    </dsp:sp>
    <dsp:sp modelId="{40C0CDFA-4D90-064E-BF3C-FC246A1AE1CB}">
      <dsp:nvSpPr>
        <dsp:cNvPr id="0" name=""/>
        <dsp:cNvSpPr/>
      </dsp:nvSpPr>
      <dsp:spPr>
        <a:xfrm rot="2161419">
          <a:off x="5269071" y="1218927"/>
          <a:ext cx="421155" cy="535558"/>
        </a:xfrm>
        <a:prstGeom prst="rightArrow">
          <a:avLst>
            <a:gd name="adj1" fmla="val 60000"/>
            <a:gd name="adj2" fmla="val 50000"/>
          </a:avLst>
        </a:prstGeom>
        <a:solidFill>
          <a:srgbClr val="C00000"/>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281151" y="1288886"/>
        <a:ext cx="294809" cy="321334"/>
      </dsp:txXfrm>
    </dsp:sp>
    <dsp:sp modelId="{97EF14DC-A0CF-FF42-92CF-C30A63D9033F}">
      <dsp:nvSpPr>
        <dsp:cNvPr id="0" name=""/>
        <dsp:cNvSpPr/>
      </dsp:nvSpPr>
      <dsp:spPr>
        <a:xfrm>
          <a:off x="5658906" y="1400591"/>
          <a:ext cx="1586840" cy="1586840"/>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MODEL</a:t>
          </a:r>
        </a:p>
        <a:p>
          <a:pPr marL="0" lvl="0" indent="0" algn="ctr" defTabSz="800100">
            <a:lnSpc>
              <a:spcPct val="90000"/>
            </a:lnSpc>
            <a:spcBef>
              <a:spcPct val="0"/>
            </a:spcBef>
            <a:spcAft>
              <a:spcPct val="35000"/>
            </a:spcAft>
            <a:buNone/>
          </a:pPr>
          <a:r>
            <a:rPr lang="en-US" sz="1600" b="1" kern="1200" dirty="0">
              <a:solidFill>
                <a:schemeClr val="bg1"/>
              </a:solidFill>
              <a:latin typeface="Tw Cen MT"/>
              <a:cs typeface="Tw Cen MT"/>
            </a:rPr>
            <a:t>(SHOW)</a:t>
          </a:r>
        </a:p>
      </dsp:txBody>
      <dsp:txXfrm>
        <a:off x="5891293" y="1632978"/>
        <a:ext cx="1122066" cy="1122066"/>
      </dsp:txXfrm>
    </dsp:sp>
    <dsp:sp modelId="{4AC85C3E-34C1-E14F-87D0-B0397D0E8373}">
      <dsp:nvSpPr>
        <dsp:cNvPr id="0" name=""/>
        <dsp:cNvSpPr/>
      </dsp:nvSpPr>
      <dsp:spPr>
        <a:xfrm rot="6480000">
          <a:off x="5877770" y="3047024"/>
          <a:ext cx="420776" cy="535558"/>
        </a:xfrm>
        <a:prstGeom prst="rightArrow">
          <a:avLst>
            <a:gd name="adj1" fmla="val 60000"/>
            <a:gd name="adj2" fmla="val 50000"/>
          </a:avLst>
        </a:prstGeom>
        <a:solidFill>
          <a:srgbClr val="B95B22"/>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960391" y="3094109"/>
        <a:ext cx="294543" cy="321334"/>
      </dsp:txXfrm>
    </dsp:sp>
    <dsp:sp modelId="{3C94E4F1-F186-DF40-BA0B-E2D613156639}">
      <dsp:nvSpPr>
        <dsp:cNvPr id="0" name=""/>
        <dsp:cNvSpPr/>
      </dsp:nvSpPr>
      <dsp:spPr>
        <a:xfrm>
          <a:off x="4923211" y="3664827"/>
          <a:ext cx="1586840" cy="1586840"/>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PRACTICE</a:t>
          </a:r>
          <a:endParaRPr lang="en-US" sz="1600" b="1" kern="1200" dirty="0">
            <a:solidFill>
              <a:schemeClr val="bg1"/>
            </a:solidFill>
            <a:latin typeface="Tw Cen MT"/>
            <a:cs typeface="Tw Cen MT"/>
          </a:endParaRPr>
        </a:p>
        <a:p>
          <a:pPr marL="0" lvl="0" indent="0" algn="ctr" defTabSz="800100">
            <a:lnSpc>
              <a:spcPct val="90000"/>
            </a:lnSpc>
            <a:spcBef>
              <a:spcPct val="0"/>
            </a:spcBef>
            <a:spcAft>
              <a:spcPct val="35000"/>
            </a:spcAft>
            <a:buNone/>
          </a:pPr>
          <a:r>
            <a:rPr lang="en-US" sz="1600" b="1" kern="1200" dirty="0">
              <a:solidFill>
                <a:schemeClr val="bg1"/>
              </a:solidFill>
              <a:latin typeface="Tw Cen MT"/>
              <a:cs typeface="Tw Cen MT"/>
            </a:rPr>
            <a:t>In setting</a:t>
          </a:r>
        </a:p>
      </dsp:txBody>
      <dsp:txXfrm>
        <a:off x="5155598" y="3897214"/>
        <a:ext cx="1122066" cy="1122066"/>
      </dsp:txXfrm>
    </dsp:sp>
    <dsp:sp modelId="{EE2A67B4-323B-BB4A-B633-8EFC11448ABC}">
      <dsp:nvSpPr>
        <dsp:cNvPr id="0" name=""/>
        <dsp:cNvSpPr/>
      </dsp:nvSpPr>
      <dsp:spPr>
        <a:xfrm rot="10800000">
          <a:off x="4327773" y="4190467"/>
          <a:ext cx="420776" cy="535558"/>
        </a:xfrm>
        <a:prstGeom prst="rightArrow">
          <a:avLst>
            <a:gd name="adj1" fmla="val 60000"/>
            <a:gd name="adj2" fmla="val 50000"/>
          </a:avLst>
        </a:prstGeom>
        <a:solidFill>
          <a:srgbClr val="B95B22"/>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4454006" y="4297579"/>
        <a:ext cx="294543" cy="321334"/>
      </dsp:txXfrm>
    </dsp:sp>
    <dsp:sp modelId="{0F0AEB81-731E-9146-86C1-C578DDB81490}">
      <dsp:nvSpPr>
        <dsp:cNvPr id="0" name=""/>
        <dsp:cNvSpPr/>
      </dsp:nvSpPr>
      <dsp:spPr>
        <a:xfrm>
          <a:off x="2542453" y="3664827"/>
          <a:ext cx="1586840" cy="1586840"/>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MONITOR</a:t>
          </a:r>
          <a:endParaRPr lang="en-US" sz="1600" b="1" kern="1200" dirty="0">
            <a:solidFill>
              <a:schemeClr val="bg1"/>
            </a:solidFill>
            <a:latin typeface="Tw Cen MT"/>
            <a:cs typeface="Tw Cen MT"/>
          </a:endParaRPr>
        </a:p>
      </dsp:txBody>
      <dsp:txXfrm>
        <a:off x="2774840" y="3897214"/>
        <a:ext cx="1122066" cy="1122066"/>
      </dsp:txXfrm>
    </dsp:sp>
    <dsp:sp modelId="{36CC24DE-F56D-854E-95B9-2C7E055A6196}">
      <dsp:nvSpPr>
        <dsp:cNvPr id="0" name=""/>
        <dsp:cNvSpPr/>
      </dsp:nvSpPr>
      <dsp:spPr>
        <a:xfrm rot="15120000">
          <a:off x="2761317" y="3069675"/>
          <a:ext cx="420776" cy="535558"/>
        </a:xfrm>
        <a:prstGeom prst="rightArrow">
          <a:avLst>
            <a:gd name="adj1" fmla="val 60000"/>
            <a:gd name="adj2" fmla="val 50000"/>
          </a:avLst>
        </a:prstGeom>
        <a:solidFill>
          <a:srgbClr val="B95B22"/>
        </a:solidFill>
        <a:ln w="28575" cmpd="sng">
          <a:solidFill>
            <a:schemeClr val="tx2"/>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843938" y="3236814"/>
        <a:ext cx="294543" cy="321334"/>
      </dsp:txXfrm>
    </dsp:sp>
    <dsp:sp modelId="{CA61E36A-DAA1-DD41-94E2-FB3B9E4295A9}">
      <dsp:nvSpPr>
        <dsp:cNvPr id="0" name=""/>
        <dsp:cNvSpPr/>
      </dsp:nvSpPr>
      <dsp:spPr>
        <a:xfrm>
          <a:off x="1806758" y="1400591"/>
          <a:ext cx="1586840" cy="1586840"/>
        </a:xfrm>
        <a:prstGeom prst="ellipse">
          <a:avLst/>
        </a:prstGeom>
        <a:solidFill>
          <a:schemeClr val="accent1">
            <a:hueOff val="0"/>
            <a:satOff val="0"/>
            <a:lumOff val="0"/>
            <a:alphaOff val="0"/>
          </a:schemeClr>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ADJUST</a:t>
          </a:r>
          <a:endParaRPr lang="en-US" sz="1600" b="1" kern="1200" dirty="0">
            <a:solidFill>
              <a:schemeClr val="bg1"/>
            </a:solidFill>
            <a:latin typeface="Tw Cen MT"/>
            <a:cs typeface="Tw Cen MT"/>
          </a:endParaRP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(RETEACH)</a:t>
          </a: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For </a:t>
          </a:r>
        </a:p>
        <a:p>
          <a:pPr marL="0" lvl="0" indent="0" algn="ctr" defTabSz="800100">
            <a:lnSpc>
              <a:spcPct val="90000"/>
            </a:lnSpc>
            <a:spcBef>
              <a:spcPct val="0"/>
            </a:spcBef>
            <a:spcAft>
              <a:spcPct val="35000"/>
            </a:spcAft>
            <a:buNone/>
          </a:pPr>
          <a:r>
            <a:rPr lang="en-US" sz="1800" b="1" kern="1200" dirty="0">
              <a:solidFill>
                <a:schemeClr val="bg1"/>
              </a:solidFill>
              <a:latin typeface="Tw Cen MT"/>
              <a:cs typeface="Tw Cen MT"/>
            </a:rPr>
            <a:t>efficienc</a:t>
          </a:r>
          <a:r>
            <a:rPr lang="en-US" sz="1800" b="1" kern="1200" dirty="0">
              <a:solidFill>
                <a:schemeClr val="bg1"/>
              </a:solidFill>
            </a:rPr>
            <a:t>y</a:t>
          </a:r>
        </a:p>
      </dsp:txBody>
      <dsp:txXfrm>
        <a:off x="2039145" y="1632978"/>
        <a:ext cx="1122066" cy="1122066"/>
      </dsp:txXfrm>
    </dsp:sp>
    <dsp:sp modelId="{451CCA71-9E55-314C-8ED2-BF8D85B4FC67}">
      <dsp:nvSpPr>
        <dsp:cNvPr id="0" name=""/>
        <dsp:cNvSpPr/>
      </dsp:nvSpPr>
      <dsp:spPr>
        <a:xfrm rot="19438581">
          <a:off x="3342997" y="1232947"/>
          <a:ext cx="421155" cy="535558"/>
        </a:xfrm>
        <a:prstGeom prst="rightArrow">
          <a:avLst>
            <a:gd name="adj1" fmla="val 60000"/>
            <a:gd name="adj2" fmla="val 50000"/>
          </a:avLst>
        </a:prstGeom>
        <a:solidFill>
          <a:srgbClr val="B95B22"/>
        </a:solidFill>
        <a:ln w="28575" cmpd="sng">
          <a:solidFill>
            <a:srgbClr val="1D2A53"/>
          </a:solid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355077" y="1377212"/>
        <a:ext cx="294809" cy="3213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4FCD80-1C40-4578-9922-EE483BE63400}">
      <dsp:nvSpPr>
        <dsp:cNvPr id="0" name=""/>
        <dsp:cNvSpPr/>
      </dsp:nvSpPr>
      <dsp:spPr>
        <a:xfrm>
          <a:off x="0" y="0"/>
          <a:ext cx="4038599" cy="3886200"/>
        </a:xfrm>
        <a:prstGeom prst="triangle">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1862AB-4A32-46A1-8180-A5769E3C84E3}">
      <dsp:nvSpPr>
        <dsp:cNvPr id="0" name=""/>
        <dsp:cNvSpPr/>
      </dsp:nvSpPr>
      <dsp:spPr>
        <a:xfrm>
          <a:off x="1830532" y="406666"/>
          <a:ext cx="2038915" cy="95137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latin typeface="Times New Roman" pitchFamily="18" charset="0"/>
              <a:cs typeface="Times New Roman" pitchFamily="18" charset="0"/>
            </a:rPr>
            <a:t> Respect Ourselves</a:t>
          </a:r>
          <a:endParaRPr lang="en-US" sz="2100" kern="1200" dirty="0">
            <a:latin typeface="Times New Roman" pitchFamily="18" charset="0"/>
            <a:cs typeface="Times New Roman" pitchFamily="18" charset="0"/>
          </a:endParaRPr>
        </a:p>
      </dsp:txBody>
      <dsp:txXfrm>
        <a:off x="1876974" y="453108"/>
        <a:ext cx="1946031" cy="858487"/>
      </dsp:txXfrm>
    </dsp:sp>
    <dsp:sp modelId="{1C22CF1B-4A10-4F29-BC2C-FE3DD7C9FAC5}">
      <dsp:nvSpPr>
        <dsp:cNvPr id="0" name=""/>
        <dsp:cNvSpPr/>
      </dsp:nvSpPr>
      <dsp:spPr>
        <a:xfrm>
          <a:off x="1776137" y="1451154"/>
          <a:ext cx="2077289" cy="88201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rtl="0">
            <a:lnSpc>
              <a:spcPct val="90000"/>
            </a:lnSpc>
            <a:spcBef>
              <a:spcPct val="0"/>
            </a:spcBef>
            <a:spcAft>
              <a:spcPct val="35000"/>
            </a:spcAft>
            <a:buNone/>
          </a:pPr>
          <a:r>
            <a:rPr lang="en-US" sz="2100" b="1" kern="1200" dirty="0"/>
            <a:t> </a:t>
          </a:r>
          <a:r>
            <a:rPr lang="en-US" sz="2100" b="1" kern="1200" dirty="0">
              <a:latin typeface="Times New Roman" pitchFamily="18" charset="0"/>
              <a:cs typeface="Times New Roman" pitchFamily="18" charset="0"/>
            </a:rPr>
            <a:t>Respect Our Community</a:t>
          </a:r>
          <a:endParaRPr lang="en-US" sz="2100" kern="1200" dirty="0">
            <a:latin typeface="Times New Roman" pitchFamily="18" charset="0"/>
            <a:cs typeface="Times New Roman" pitchFamily="18" charset="0"/>
          </a:endParaRPr>
        </a:p>
      </dsp:txBody>
      <dsp:txXfrm>
        <a:off x="1819194" y="1494211"/>
        <a:ext cx="1991175" cy="795904"/>
      </dsp:txXfrm>
    </dsp:sp>
    <dsp:sp modelId="{5BB3BA42-F484-48EE-8BD4-76BCE006AFBE}">
      <dsp:nvSpPr>
        <dsp:cNvPr id="0" name=""/>
        <dsp:cNvSpPr/>
      </dsp:nvSpPr>
      <dsp:spPr>
        <a:xfrm>
          <a:off x="1776137" y="2443990"/>
          <a:ext cx="2077289" cy="942426"/>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 </a:t>
          </a:r>
          <a:r>
            <a:rPr lang="en-US" sz="2000" b="1" kern="1200" dirty="0">
              <a:latin typeface="Times New Roman" pitchFamily="18" charset="0"/>
              <a:cs typeface="Times New Roman" pitchFamily="18" charset="0"/>
            </a:rPr>
            <a:t>Respect Our Environment</a:t>
          </a:r>
        </a:p>
      </dsp:txBody>
      <dsp:txXfrm>
        <a:off x="1822142" y="2489995"/>
        <a:ext cx="1985279" cy="8504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CBD17A-68A0-41F0-871E-C076C34A9C76}">
      <dsp:nvSpPr>
        <dsp:cNvPr id="0" name=""/>
        <dsp:cNvSpPr/>
      </dsp:nvSpPr>
      <dsp:spPr>
        <a:xfrm>
          <a:off x="2708802" y="1874782"/>
          <a:ext cx="2217416" cy="1592565"/>
        </a:xfrm>
        <a:prstGeom prst="roundRect">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Responding to Problem Behavior</a:t>
          </a:r>
        </a:p>
      </dsp:txBody>
      <dsp:txXfrm>
        <a:off x="2786545" y="1952525"/>
        <a:ext cx="2061930" cy="1437079"/>
      </dsp:txXfrm>
    </dsp:sp>
    <dsp:sp modelId="{40547EF8-8327-4C71-B442-F0C028D144D4}">
      <dsp:nvSpPr>
        <dsp:cNvPr id="0" name=""/>
        <dsp:cNvSpPr/>
      </dsp:nvSpPr>
      <dsp:spPr>
        <a:xfrm rot="16254827">
          <a:off x="3663669" y="1705563"/>
          <a:ext cx="338481" cy="0"/>
        </a:xfrm>
        <a:custGeom>
          <a:avLst/>
          <a:gdLst/>
          <a:ahLst/>
          <a:cxnLst/>
          <a:rect l="0" t="0" r="0" b="0"/>
          <a:pathLst>
            <a:path>
              <a:moveTo>
                <a:pt x="0" y="0"/>
              </a:moveTo>
              <a:lnTo>
                <a:pt x="33848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3EB6BA-842B-44A7-8F8C-BE89C95C0374}">
      <dsp:nvSpPr>
        <dsp:cNvPr id="0" name=""/>
        <dsp:cNvSpPr/>
      </dsp:nvSpPr>
      <dsp:spPr>
        <a:xfrm>
          <a:off x="2792624" y="-30223"/>
          <a:ext cx="2110956" cy="1566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en-US" sz="3200" kern="1200" dirty="0"/>
            <a:t>Referral System</a:t>
          </a:r>
        </a:p>
      </dsp:txBody>
      <dsp:txXfrm>
        <a:off x="2869097" y="46250"/>
        <a:ext cx="1958010" cy="1413621"/>
      </dsp:txXfrm>
    </dsp:sp>
    <dsp:sp modelId="{07D873F3-1532-488B-A251-472EA6FDBE61}">
      <dsp:nvSpPr>
        <dsp:cNvPr id="0" name=""/>
        <dsp:cNvSpPr/>
      </dsp:nvSpPr>
      <dsp:spPr>
        <a:xfrm rot="1578949">
          <a:off x="4892526" y="3363528"/>
          <a:ext cx="650209" cy="0"/>
        </a:xfrm>
        <a:custGeom>
          <a:avLst/>
          <a:gdLst/>
          <a:ahLst/>
          <a:cxnLst/>
          <a:rect l="0" t="0" r="0" b="0"/>
          <a:pathLst>
            <a:path>
              <a:moveTo>
                <a:pt x="0" y="0"/>
              </a:moveTo>
              <a:lnTo>
                <a:pt x="65020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1170D4-7919-429D-B47E-7DF80BC01308}">
      <dsp:nvSpPr>
        <dsp:cNvPr id="0" name=""/>
        <dsp:cNvSpPr/>
      </dsp:nvSpPr>
      <dsp:spPr>
        <a:xfrm>
          <a:off x="5509043" y="3246381"/>
          <a:ext cx="2110956" cy="156656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73660" rIns="73660" bIns="73660" numCol="1" spcCol="1270" anchor="ctr" anchorCtr="0">
          <a:noAutofit/>
        </a:bodyPr>
        <a:lstStyle/>
        <a:p>
          <a:pPr marL="0" lvl="0" indent="0" algn="ctr" defTabSz="1289050">
            <a:lnSpc>
              <a:spcPct val="90000"/>
            </a:lnSpc>
            <a:spcBef>
              <a:spcPct val="0"/>
            </a:spcBef>
            <a:spcAft>
              <a:spcPct val="35000"/>
            </a:spcAft>
            <a:buNone/>
          </a:pPr>
          <a:r>
            <a:rPr lang="en-US" sz="2900" kern="1200" dirty="0"/>
            <a:t>Clear &amp; Consistent Procedures</a:t>
          </a:r>
        </a:p>
      </dsp:txBody>
      <dsp:txXfrm>
        <a:off x="5585516" y="3322854"/>
        <a:ext cx="1958010" cy="1413621"/>
      </dsp:txXfrm>
    </dsp:sp>
    <dsp:sp modelId="{485DC731-441E-468A-B2AC-372E1D38503D}">
      <dsp:nvSpPr>
        <dsp:cNvPr id="0" name=""/>
        <dsp:cNvSpPr/>
      </dsp:nvSpPr>
      <dsp:spPr>
        <a:xfrm rot="9178323">
          <a:off x="2284109" y="3338731"/>
          <a:ext cx="449224" cy="0"/>
        </a:xfrm>
        <a:custGeom>
          <a:avLst/>
          <a:gdLst/>
          <a:ahLst/>
          <a:cxnLst/>
          <a:rect l="0" t="0" r="0" b="0"/>
          <a:pathLst>
            <a:path>
              <a:moveTo>
                <a:pt x="0" y="0"/>
              </a:moveTo>
              <a:lnTo>
                <a:pt x="449224"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F33CA3-97F1-4329-A02C-E9EDCD7E3CAE}">
      <dsp:nvSpPr>
        <dsp:cNvPr id="0" name=""/>
        <dsp:cNvSpPr/>
      </dsp:nvSpPr>
      <dsp:spPr>
        <a:xfrm>
          <a:off x="0" y="3185949"/>
          <a:ext cx="2308640" cy="16874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kern="1200" dirty="0"/>
            <a:t>Disciplinary Learning Opportunities</a:t>
          </a:r>
        </a:p>
      </dsp:txBody>
      <dsp:txXfrm>
        <a:off x="82374" y="3268323"/>
        <a:ext cx="2143892" cy="152268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4F54B2-56D9-48DE-85FB-F78A8BCF7523}">
      <dsp:nvSpPr>
        <dsp:cNvPr id="0" name=""/>
        <dsp:cNvSpPr/>
      </dsp:nvSpPr>
      <dsp:spPr>
        <a:xfrm>
          <a:off x="3352791" y="1935150"/>
          <a:ext cx="1357788" cy="135778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600200">
            <a:lnSpc>
              <a:spcPct val="90000"/>
            </a:lnSpc>
            <a:spcBef>
              <a:spcPct val="0"/>
            </a:spcBef>
            <a:spcAft>
              <a:spcPct val="35000"/>
            </a:spcAft>
            <a:buNone/>
          </a:pPr>
          <a:r>
            <a:rPr lang="en-US" sz="3600" kern="1200" dirty="0"/>
            <a:t>DATA</a:t>
          </a:r>
        </a:p>
      </dsp:txBody>
      <dsp:txXfrm>
        <a:off x="3419073" y="2001432"/>
        <a:ext cx="1225224" cy="1225224"/>
      </dsp:txXfrm>
    </dsp:sp>
    <dsp:sp modelId="{D6C1BB1F-8469-417A-8BB6-BEF1D4F24466}">
      <dsp:nvSpPr>
        <dsp:cNvPr id="0" name=""/>
        <dsp:cNvSpPr/>
      </dsp:nvSpPr>
      <dsp:spPr>
        <a:xfrm rot="16349055">
          <a:off x="3686760" y="1544175"/>
          <a:ext cx="782684" cy="0"/>
        </a:xfrm>
        <a:custGeom>
          <a:avLst/>
          <a:gdLst/>
          <a:ahLst/>
          <a:cxnLst/>
          <a:rect l="0" t="0" r="0" b="0"/>
          <a:pathLst>
            <a:path>
              <a:moveTo>
                <a:pt x="0" y="0"/>
              </a:moveTo>
              <a:lnTo>
                <a:pt x="782684"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E8B9A21-8847-4CFB-B975-B9DA53BA818A}">
      <dsp:nvSpPr>
        <dsp:cNvPr id="0" name=""/>
        <dsp:cNvSpPr/>
      </dsp:nvSpPr>
      <dsp:spPr>
        <a:xfrm>
          <a:off x="3659940" y="243482"/>
          <a:ext cx="909718" cy="90971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dirty="0"/>
            <a:t>Sources</a:t>
          </a:r>
        </a:p>
      </dsp:txBody>
      <dsp:txXfrm>
        <a:off x="3704349" y="287891"/>
        <a:ext cx="820900" cy="820900"/>
      </dsp:txXfrm>
    </dsp:sp>
    <dsp:sp modelId="{9BE3EF0C-F4A8-4414-AD64-6AB40D1CC94C}">
      <dsp:nvSpPr>
        <dsp:cNvPr id="0" name=""/>
        <dsp:cNvSpPr/>
      </dsp:nvSpPr>
      <dsp:spPr>
        <a:xfrm rot="1962443">
          <a:off x="4639346" y="3292767"/>
          <a:ext cx="898517" cy="0"/>
        </a:xfrm>
        <a:custGeom>
          <a:avLst/>
          <a:gdLst/>
          <a:ahLst/>
          <a:cxnLst/>
          <a:rect l="0" t="0" r="0" b="0"/>
          <a:pathLst>
            <a:path>
              <a:moveTo>
                <a:pt x="0" y="0"/>
              </a:moveTo>
              <a:lnTo>
                <a:pt x="898517"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93F08F1-FED9-4254-9903-0359CCB9DE54}">
      <dsp:nvSpPr>
        <dsp:cNvPr id="0" name=""/>
        <dsp:cNvSpPr/>
      </dsp:nvSpPr>
      <dsp:spPr>
        <a:xfrm>
          <a:off x="5466630" y="3372761"/>
          <a:ext cx="909718" cy="90971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en-US" sz="1700" kern="1200" dirty="0"/>
            <a:t>Analysis</a:t>
          </a:r>
        </a:p>
      </dsp:txBody>
      <dsp:txXfrm>
        <a:off x="5511039" y="3417170"/>
        <a:ext cx="820900" cy="820900"/>
      </dsp:txXfrm>
    </dsp:sp>
    <dsp:sp modelId="{390B84BE-653D-4170-8ED5-B8F8DB6730FC}">
      <dsp:nvSpPr>
        <dsp:cNvPr id="0" name=""/>
        <dsp:cNvSpPr/>
      </dsp:nvSpPr>
      <dsp:spPr>
        <a:xfrm rot="8691029">
          <a:off x="2697199" y="3299704"/>
          <a:ext cx="721361" cy="0"/>
        </a:xfrm>
        <a:custGeom>
          <a:avLst/>
          <a:gdLst/>
          <a:ahLst/>
          <a:cxnLst/>
          <a:rect l="0" t="0" r="0" b="0"/>
          <a:pathLst>
            <a:path>
              <a:moveTo>
                <a:pt x="0" y="0"/>
              </a:moveTo>
              <a:lnTo>
                <a:pt x="721361" y="0"/>
              </a:lnTo>
            </a:path>
          </a:pathLst>
        </a:cu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B766A64-5D19-4C53-9588-7528774647BA}">
      <dsp:nvSpPr>
        <dsp:cNvPr id="0" name=""/>
        <dsp:cNvSpPr/>
      </dsp:nvSpPr>
      <dsp:spPr>
        <a:xfrm>
          <a:off x="1853250" y="3372761"/>
          <a:ext cx="909718" cy="909718"/>
        </a:xfrm>
        <a:prstGeom prst="roundRect">
          <a:avLst/>
        </a:prstGeom>
        <a:solidFill>
          <a:schemeClr val="accent1">
            <a:hueOff val="0"/>
            <a:satOff val="0"/>
            <a:lumOff val="0"/>
            <a:alphaOff val="0"/>
          </a:schemeClr>
        </a:solidFill>
        <a:ln>
          <a:noFill/>
        </a:ln>
        <a:effectLst>
          <a:outerShdw blurRad="50800" dist="25400" algn="bl"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Action Planning</a:t>
          </a:r>
        </a:p>
      </dsp:txBody>
      <dsp:txXfrm>
        <a:off x="1897659" y="3417170"/>
        <a:ext cx="820900" cy="8209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9D8155F6-1A3F-4EF6-AFD5-873232AFF96A}" type="datetimeFigureOut">
              <a:rPr lang="en-US" smtClean="0"/>
              <a:t>10/29/19</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5CB4CC8E-1124-4FF3-B86F-94D764C4EB40}" type="slidenum">
              <a:rPr lang="en-US" smtClean="0"/>
              <a:t>‹#›</a:t>
            </a:fld>
            <a:endParaRPr lang="en-US"/>
          </a:p>
        </p:txBody>
      </p:sp>
    </p:spTree>
    <p:extLst>
      <p:ext uri="{BB962C8B-B14F-4D97-AF65-F5344CB8AC3E}">
        <p14:creationId xmlns:p14="http://schemas.microsoft.com/office/powerpoint/2010/main" val="3632944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A6CDB8FA-591B-4781-B905-3177CE074840}" type="datetimeFigureOut">
              <a:rPr lang="en-US" smtClean="0"/>
              <a:t>10/29/19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8800624-4DC3-4DBE-A735-E5D801A8EC83}" type="slidenum">
              <a:rPr lang="en-US" smtClean="0"/>
              <a:t>‹#›</a:t>
            </a:fld>
            <a:endParaRPr lang="en-US"/>
          </a:p>
        </p:txBody>
      </p:sp>
    </p:spTree>
    <p:extLst>
      <p:ext uri="{BB962C8B-B14F-4D97-AF65-F5344CB8AC3E}">
        <p14:creationId xmlns:p14="http://schemas.microsoft.com/office/powerpoint/2010/main" val="2254268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93415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p>
        </p:txBody>
      </p:sp>
    </p:spTree>
    <p:extLst>
      <p:ext uri="{BB962C8B-B14F-4D97-AF65-F5344CB8AC3E}">
        <p14:creationId xmlns:p14="http://schemas.microsoft.com/office/powerpoint/2010/main" val="8576099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30450244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4281756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416772375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49478">
              <a:defRPr/>
            </a:pPr>
            <a:endParaRPr lang="en-US">
              <a:solidFill>
                <a:prstClr val="black"/>
              </a:solidFill>
              <a:latin typeface="Calibri"/>
            </a:endParaRP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6897248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09454051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2750743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3251915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6800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42087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469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endParaRPr lang="en-US">
              <a:solidFill>
                <a:prstClr val="black"/>
              </a:solidFill>
              <a:latin typeface="Calibri"/>
            </a:endParaRPr>
          </a:p>
        </p:txBody>
      </p:sp>
    </p:spTree>
    <p:extLst>
      <p:ext uri="{BB962C8B-B14F-4D97-AF65-F5344CB8AC3E}">
        <p14:creationId xmlns:p14="http://schemas.microsoft.com/office/powerpoint/2010/main" val="39024931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0922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75026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ftr" sz="quarter" idx="4"/>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38732">
              <a:defRPr>
                <a:solidFill>
                  <a:schemeClr val="tx1"/>
                </a:solidFill>
                <a:latin typeface="Calibri" pitchFamily="34" charset="0"/>
              </a:defRPr>
            </a:lvl1pPr>
            <a:lvl2pPr marL="765378" indent="-294376" defTabSz="938732">
              <a:defRPr>
                <a:solidFill>
                  <a:schemeClr val="tx1"/>
                </a:solidFill>
                <a:latin typeface="Calibri" pitchFamily="34" charset="0"/>
              </a:defRPr>
            </a:lvl2pPr>
            <a:lvl3pPr marL="1177505" indent="-235502" defTabSz="938732">
              <a:defRPr>
                <a:solidFill>
                  <a:schemeClr val="tx1"/>
                </a:solidFill>
                <a:latin typeface="Calibri" pitchFamily="34" charset="0"/>
              </a:defRPr>
            </a:lvl3pPr>
            <a:lvl4pPr marL="1648508" indent="-235502" defTabSz="938732">
              <a:defRPr>
                <a:solidFill>
                  <a:schemeClr val="tx1"/>
                </a:solidFill>
                <a:latin typeface="Calibri" pitchFamily="34" charset="0"/>
              </a:defRPr>
            </a:lvl4pPr>
            <a:lvl5pPr marL="2119510" indent="-235502" defTabSz="938732">
              <a:defRPr>
                <a:solidFill>
                  <a:schemeClr val="tx1"/>
                </a:solidFill>
                <a:latin typeface="Calibri" pitchFamily="34" charset="0"/>
              </a:defRPr>
            </a:lvl5pPr>
            <a:lvl6pPr marL="2590512" indent="-235502" defTabSz="938732" fontAlgn="base">
              <a:spcBef>
                <a:spcPct val="0"/>
              </a:spcBef>
              <a:spcAft>
                <a:spcPct val="0"/>
              </a:spcAft>
              <a:defRPr>
                <a:solidFill>
                  <a:schemeClr val="tx1"/>
                </a:solidFill>
                <a:latin typeface="Calibri" pitchFamily="34" charset="0"/>
              </a:defRPr>
            </a:lvl6pPr>
            <a:lvl7pPr marL="3061514" indent="-235502" defTabSz="938732" fontAlgn="base">
              <a:spcBef>
                <a:spcPct val="0"/>
              </a:spcBef>
              <a:spcAft>
                <a:spcPct val="0"/>
              </a:spcAft>
              <a:defRPr>
                <a:solidFill>
                  <a:schemeClr val="tx1"/>
                </a:solidFill>
                <a:latin typeface="Calibri" pitchFamily="34" charset="0"/>
              </a:defRPr>
            </a:lvl7pPr>
            <a:lvl8pPr marL="3532516" indent="-235502" defTabSz="938732" fontAlgn="base">
              <a:spcBef>
                <a:spcPct val="0"/>
              </a:spcBef>
              <a:spcAft>
                <a:spcPct val="0"/>
              </a:spcAft>
              <a:defRPr>
                <a:solidFill>
                  <a:schemeClr val="tx1"/>
                </a:solidFill>
                <a:latin typeface="Calibri" pitchFamily="34" charset="0"/>
              </a:defRPr>
            </a:lvl8pPr>
            <a:lvl9pPr marL="4003518" indent="-235502" defTabSz="938732" fontAlgn="base">
              <a:spcBef>
                <a:spcPct val="0"/>
              </a:spcBef>
              <a:spcAft>
                <a:spcPct val="0"/>
              </a:spcAft>
              <a:defRPr>
                <a:solidFill>
                  <a:schemeClr val="tx1"/>
                </a:solidFill>
                <a:latin typeface="Calibri" pitchFamily="34" charset="0"/>
              </a:defRPr>
            </a:lvl9pPr>
          </a:lstStyle>
          <a:p>
            <a:pPr marL="0" marR="0" lvl="0" indent="0" algn="l" defTabSz="93873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880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0" eaLnBrk="0" hangingPunct="0">
              <a:defRPr sz="2400">
                <a:solidFill>
                  <a:schemeClr val="tx1"/>
                </a:solidFill>
                <a:latin typeface="Arial" pitchFamily="34" charset="0"/>
                <a:ea typeface="ＭＳ Ｐゴシック" pitchFamily="34" charset="-128"/>
              </a:defRPr>
            </a:lvl1pPr>
            <a:lvl2pPr marL="765378" indent="-294376" defTabSz="940370" eaLnBrk="0" hangingPunct="0">
              <a:defRPr sz="2400">
                <a:solidFill>
                  <a:schemeClr val="tx1"/>
                </a:solidFill>
                <a:latin typeface="Arial" pitchFamily="34" charset="0"/>
                <a:ea typeface="ＭＳ Ｐゴシック" pitchFamily="34" charset="-128"/>
              </a:defRPr>
            </a:lvl2pPr>
            <a:lvl3pPr marL="1177505" indent="-235502" defTabSz="940370" eaLnBrk="0" hangingPunct="0">
              <a:defRPr sz="2400">
                <a:solidFill>
                  <a:schemeClr val="tx1"/>
                </a:solidFill>
                <a:latin typeface="Arial" pitchFamily="34" charset="0"/>
                <a:ea typeface="ＭＳ Ｐゴシック" pitchFamily="34" charset="-128"/>
              </a:defRPr>
            </a:lvl3pPr>
            <a:lvl4pPr marL="1648508" indent="-235502" defTabSz="940370" eaLnBrk="0" hangingPunct="0">
              <a:defRPr sz="2400">
                <a:solidFill>
                  <a:schemeClr val="tx1"/>
                </a:solidFill>
                <a:latin typeface="Arial" pitchFamily="34" charset="0"/>
                <a:ea typeface="ＭＳ Ｐゴシック" pitchFamily="34" charset="-128"/>
              </a:defRPr>
            </a:lvl4pPr>
            <a:lvl5pPr marL="2119510" indent="-235502" defTabSz="940370" eaLnBrk="0" hangingPunct="0">
              <a:defRPr sz="2400">
                <a:solidFill>
                  <a:schemeClr val="tx1"/>
                </a:solidFill>
                <a:latin typeface="Arial" pitchFamily="34" charset="0"/>
                <a:ea typeface="ＭＳ Ｐゴシック" pitchFamily="34" charset="-128"/>
              </a:defRPr>
            </a:lvl5pPr>
            <a:lvl6pPr marL="2590512"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1514"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32516"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03518"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403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88067" name="Rectangle 2"/>
          <p:cNvSpPr>
            <a:spLocks noGrp="1" noRot="1" noChangeAspect="1" noChangeArrowheads="1" noTextEdit="1"/>
          </p:cNvSpPr>
          <p:nvPr>
            <p:ph type="sldImg"/>
          </p:nvPr>
        </p:nvSpPr>
        <p:spPr bwMode="auto">
          <a:xfrm>
            <a:off x="833438" y="788988"/>
            <a:ext cx="5599112" cy="31511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8068" name="Rectangle 3"/>
          <p:cNvSpPr>
            <a:spLocks noGrp="1" noChangeArrowheads="1"/>
          </p:cNvSpPr>
          <p:nvPr>
            <p:ph type="body" idx="1"/>
          </p:nvPr>
        </p:nvSpPr>
        <p:spPr bwMode="auto">
          <a:xfrm>
            <a:off x="937967" y="3229209"/>
            <a:ext cx="5158811" cy="551328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2349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0509986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ftr" sz="quarter" idx="4"/>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38732">
              <a:defRPr>
                <a:solidFill>
                  <a:schemeClr val="tx1"/>
                </a:solidFill>
                <a:latin typeface="Calibri" pitchFamily="34" charset="0"/>
              </a:defRPr>
            </a:lvl1pPr>
            <a:lvl2pPr marL="765378" indent="-294376" defTabSz="938732">
              <a:defRPr>
                <a:solidFill>
                  <a:schemeClr val="tx1"/>
                </a:solidFill>
                <a:latin typeface="Calibri" pitchFamily="34" charset="0"/>
              </a:defRPr>
            </a:lvl2pPr>
            <a:lvl3pPr marL="1177505" indent="-235502" defTabSz="938732">
              <a:defRPr>
                <a:solidFill>
                  <a:schemeClr val="tx1"/>
                </a:solidFill>
                <a:latin typeface="Calibri" pitchFamily="34" charset="0"/>
              </a:defRPr>
            </a:lvl3pPr>
            <a:lvl4pPr marL="1648508" indent="-235502" defTabSz="938732">
              <a:defRPr>
                <a:solidFill>
                  <a:schemeClr val="tx1"/>
                </a:solidFill>
                <a:latin typeface="Calibri" pitchFamily="34" charset="0"/>
              </a:defRPr>
            </a:lvl4pPr>
            <a:lvl5pPr marL="2119510" indent="-235502" defTabSz="938732">
              <a:defRPr>
                <a:solidFill>
                  <a:schemeClr val="tx1"/>
                </a:solidFill>
                <a:latin typeface="Calibri" pitchFamily="34" charset="0"/>
              </a:defRPr>
            </a:lvl5pPr>
            <a:lvl6pPr marL="2590512" indent="-235502" defTabSz="938732" fontAlgn="base">
              <a:spcBef>
                <a:spcPct val="0"/>
              </a:spcBef>
              <a:spcAft>
                <a:spcPct val="0"/>
              </a:spcAft>
              <a:defRPr>
                <a:solidFill>
                  <a:schemeClr val="tx1"/>
                </a:solidFill>
                <a:latin typeface="Calibri" pitchFamily="34" charset="0"/>
              </a:defRPr>
            </a:lvl6pPr>
            <a:lvl7pPr marL="3061514" indent="-235502" defTabSz="938732" fontAlgn="base">
              <a:spcBef>
                <a:spcPct val="0"/>
              </a:spcBef>
              <a:spcAft>
                <a:spcPct val="0"/>
              </a:spcAft>
              <a:defRPr>
                <a:solidFill>
                  <a:schemeClr val="tx1"/>
                </a:solidFill>
                <a:latin typeface="Calibri" pitchFamily="34" charset="0"/>
              </a:defRPr>
            </a:lvl7pPr>
            <a:lvl8pPr marL="3532516" indent="-235502" defTabSz="938732" fontAlgn="base">
              <a:spcBef>
                <a:spcPct val="0"/>
              </a:spcBef>
              <a:spcAft>
                <a:spcPct val="0"/>
              </a:spcAft>
              <a:defRPr>
                <a:solidFill>
                  <a:schemeClr val="tx1"/>
                </a:solidFill>
                <a:latin typeface="Calibri" pitchFamily="34" charset="0"/>
              </a:defRPr>
            </a:lvl8pPr>
            <a:lvl9pPr marL="4003518" indent="-235502" defTabSz="938732" fontAlgn="base">
              <a:spcBef>
                <a:spcPct val="0"/>
              </a:spcBef>
              <a:spcAft>
                <a:spcPct val="0"/>
              </a:spcAft>
              <a:defRPr>
                <a:solidFill>
                  <a:schemeClr val="tx1"/>
                </a:solidFill>
                <a:latin typeface="Calibri" pitchFamily="34" charset="0"/>
              </a:defRPr>
            </a:lvl9pPr>
          </a:lstStyle>
          <a:p>
            <a:pPr marL="0" marR="0" lvl="0" indent="0" algn="l" defTabSz="93873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0" eaLnBrk="0" hangingPunct="0">
              <a:defRPr sz="2400">
                <a:solidFill>
                  <a:schemeClr val="tx1"/>
                </a:solidFill>
                <a:latin typeface="Arial" pitchFamily="34" charset="0"/>
                <a:ea typeface="ＭＳ Ｐゴシック" pitchFamily="34" charset="-128"/>
              </a:defRPr>
            </a:lvl1pPr>
            <a:lvl2pPr marL="765378" indent="-294376" defTabSz="940370" eaLnBrk="0" hangingPunct="0">
              <a:defRPr sz="2400">
                <a:solidFill>
                  <a:schemeClr val="tx1"/>
                </a:solidFill>
                <a:latin typeface="Arial" pitchFamily="34" charset="0"/>
                <a:ea typeface="ＭＳ Ｐゴシック" pitchFamily="34" charset="-128"/>
              </a:defRPr>
            </a:lvl2pPr>
            <a:lvl3pPr marL="1177505" indent="-235502" defTabSz="940370" eaLnBrk="0" hangingPunct="0">
              <a:defRPr sz="2400">
                <a:solidFill>
                  <a:schemeClr val="tx1"/>
                </a:solidFill>
                <a:latin typeface="Arial" pitchFamily="34" charset="0"/>
                <a:ea typeface="ＭＳ Ｐゴシック" pitchFamily="34" charset="-128"/>
              </a:defRPr>
            </a:lvl3pPr>
            <a:lvl4pPr marL="1648508" indent="-235502" defTabSz="940370" eaLnBrk="0" hangingPunct="0">
              <a:defRPr sz="2400">
                <a:solidFill>
                  <a:schemeClr val="tx1"/>
                </a:solidFill>
                <a:latin typeface="Arial" pitchFamily="34" charset="0"/>
                <a:ea typeface="ＭＳ Ｐゴシック" pitchFamily="34" charset="-128"/>
              </a:defRPr>
            </a:lvl4pPr>
            <a:lvl5pPr marL="2119510" indent="-235502" defTabSz="940370" eaLnBrk="0" hangingPunct="0">
              <a:defRPr sz="2400">
                <a:solidFill>
                  <a:schemeClr val="tx1"/>
                </a:solidFill>
                <a:latin typeface="Arial" pitchFamily="34" charset="0"/>
                <a:ea typeface="ＭＳ Ｐゴシック" pitchFamily="34" charset="-128"/>
              </a:defRPr>
            </a:lvl5pPr>
            <a:lvl6pPr marL="2590512"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1514"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32516"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03518"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403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63035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47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0366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4015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6108" indent="-302349">
              <a:defRPr>
                <a:solidFill>
                  <a:schemeClr val="tx1"/>
                </a:solidFill>
                <a:latin typeface="Arial" charset="0"/>
                <a:ea typeface="ＭＳ Ｐゴシック" charset="0"/>
              </a:defRPr>
            </a:lvl2pPr>
            <a:lvl3pPr marL="1209397" indent="-241879">
              <a:defRPr>
                <a:solidFill>
                  <a:schemeClr val="tx1"/>
                </a:solidFill>
                <a:latin typeface="Arial" charset="0"/>
                <a:ea typeface="ＭＳ Ｐゴシック" charset="0"/>
              </a:defRPr>
            </a:lvl3pPr>
            <a:lvl4pPr marL="1693155" indent="-241879">
              <a:defRPr>
                <a:solidFill>
                  <a:schemeClr val="tx1"/>
                </a:solidFill>
                <a:latin typeface="Arial" charset="0"/>
                <a:ea typeface="ＭＳ Ｐゴシック" charset="0"/>
              </a:defRPr>
            </a:lvl4pPr>
            <a:lvl5pPr marL="2176914" indent="-241879">
              <a:defRPr>
                <a:solidFill>
                  <a:schemeClr val="tx1"/>
                </a:solidFill>
                <a:latin typeface="Arial" charset="0"/>
                <a:ea typeface="ＭＳ Ｐゴシック" charset="0"/>
              </a:defRPr>
            </a:lvl5pPr>
            <a:lvl6pPr marL="2660672" indent="-241879" eaLnBrk="0" fontAlgn="base" hangingPunct="0">
              <a:spcBef>
                <a:spcPct val="0"/>
              </a:spcBef>
              <a:spcAft>
                <a:spcPct val="0"/>
              </a:spcAft>
              <a:defRPr>
                <a:solidFill>
                  <a:schemeClr val="tx1"/>
                </a:solidFill>
                <a:latin typeface="Arial" charset="0"/>
                <a:ea typeface="ＭＳ Ｐゴシック" charset="0"/>
              </a:defRPr>
            </a:lvl6pPr>
            <a:lvl7pPr marL="3144431" indent="-241879" eaLnBrk="0" fontAlgn="base" hangingPunct="0">
              <a:spcBef>
                <a:spcPct val="0"/>
              </a:spcBef>
              <a:spcAft>
                <a:spcPct val="0"/>
              </a:spcAft>
              <a:defRPr>
                <a:solidFill>
                  <a:schemeClr val="tx1"/>
                </a:solidFill>
                <a:latin typeface="Arial" charset="0"/>
                <a:ea typeface="ＭＳ Ｐゴシック" charset="0"/>
              </a:defRPr>
            </a:lvl7pPr>
            <a:lvl8pPr marL="3628190" indent="-241879" eaLnBrk="0" fontAlgn="base" hangingPunct="0">
              <a:spcBef>
                <a:spcPct val="0"/>
              </a:spcBef>
              <a:spcAft>
                <a:spcPct val="0"/>
              </a:spcAft>
              <a:defRPr>
                <a:solidFill>
                  <a:schemeClr val="tx1"/>
                </a:solidFill>
                <a:latin typeface="Arial" charset="0"/>
                <a:ea typeface="ＭＳ Ｐゴシック" charset="0"/>
              </a:defRPr>
            </a:lvl8pPr>
            <a:lvl9pPr marL="4111949" indent="-24187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4747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131" name="Rectangle 2"/>
          <p:cNvSpPr>
            <a:spLocks noGrp="1" noRot="1" noChangeAspect="1" noChangeArrowheads="1" noTextEdit="1"/>
          </p:cNvSpPr>
          <p:nvPr>
            <p:ph type="sldImg"/>
          </p:nvPr>
        </p:nvSpPr>
        <p:spPr>
          <a:xfrm>
            <a:off x="461963" y="720725"/>
            <a:ext cx="6403975" cy="3603625"/>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49478">
              <a:defRPr/>
            </a:pPr>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3407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6108" indent="-302349">
              <a:defRPr>
                <a:solidFill>
                  <a:schemeClr val="tx1"/>
                </a:solidFill>
                <a:latin typeface="Arial" charset="0"/>
                <a:ea typeface="ＭＳ Ｐゴシック" charset="0"/>
              </a:defRPr>
            </a:lvl2pPr>
            <a:lvl3pPr marL="1209397" indent="-241879">
              <a:defRPr>
                <a:solidFill>
                  <a:schemeClr val="tx1"/>
                </a:solidFill>
                <a:latin typeface="Arial" charset="0"/>
                <a:ea typeface="ＭＳ Ｐゴシック" charset="0"/>
              </a:defRPr>
            </a:lvl3pPr>
            <a:lvl4pPr marL="1693155" indent="-241879">
              <a:defRPr>
                <a:solidFill>
                  <a:schemeClr val="tx1"/>
                </a:solidFill>
                <a:latin typeface="Arial" charset="0"/>
                <a:ea typeface="ＭＳ Ｐゴシック" charset="0"/>
              </a:defRPr>
            </a:lvl4pPr>
            <a:lvl5pPr marL="2176914" indent="-241879">
              <a:defRPr>
                <a:solidFill>
                  <a:schemeClr val="tx1"/>
                </a:solidFill>
                <a:latin typeface="Arial" charset="0"/>
                <a:ea typeface="ＭＳ Ｐゴシック" charset="0"/>
              </a:defRPr>
            </a:lvl5pPr>
            <a:lvl6pPr marL="2660672" indent="-241879" eaLnBrk="0" fontAlgn="base" hangingPunct="0">
              <a:spcBef>
                <a:spcPct val="0"/>
              </a:spcBef>
              <a:spcAft>
                <a:spcPct val="0"/>
              </a:spcAft>
              <a:defRPr>
                <a:solidFill>
                  <a:schemeClr val="tx1"/>
                </a:solidFill>
                <a:latin typeface="Arial" charset="0"/>
                <a:ea typeface="ＭＳ Ｐゴシック" charset="0"/>
              </a:defRPr>
            </a:lvl6pPr>
            <a:lvl7pPr marL="3144431" indent="-241879" eaLnBrk="0" fontAlgn="base" hangingPunct="0">
              <a:spcBef>
                <a:spcPct val="0"/>
              </a:spcBef>
              <a:spcAft>
                <a:spcPct val="0"/>
              </a:spcAft>
              <a:defRPr>
                <a:solidFill>
                  <a:schemeClr val="tx1"/>
                </a:solidFill>
                <a:latin typeface="Arial" charset="0"/>
                <a:ea typeface="ＭＳ Ｐゴシック" charset="0"/>
              </a:defRPr>
            </a:lvl7pPr>
            <a:lvl8pPr marL="3628190" indent="-241879" eaLnBrk="0" fontAlgn="base" hangingPunct="0">
              <a:spcBef>
                <a:spcPct val="0"/>
              </a:spcBef>
              <a:spcAft>
                <a:spcPct val="0"/>
              </a:spcAft>
              <a:defRPr>
                <a:solidFill>
                  <a:schemeClr val="tx1"/>
                </a:solidFill>
                <a:latin typeface="Arial" charset="0"/>
                <a:ea typeface="ＭＳ Ｐゴシック" charset="0"/>
              </a:defRPr>
            </a:lvl8pPr>
            <a:lvl9pPr marL="4111949" indent="-24187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4747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131" name="Rectangle 2"/>
          <p:cNvSpPr>
            <a:spLocks noGrp="1" noRot="1" noChangeAspect="1" noChangeArrowheads="1" noTextEdit="1"/>
          </p:cNvSpPr>
          <p:nvPr>
            <p:ph type="sldImg"/>
          </p:nvPr>
        </p:nvSpPr>
        <p:spPr>
          <a:xfrm>
            <a:off x="461963" y="720725"/>
            <a:ext cx="6403975" cy="3603625"/>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49478">
              <a:defRPr/>
            </a:pPr>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1872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6108" indent="-302349">
              <a:defRPr>
                <a:solidFill>
                  <a:schemeClr val="tx1"/>
                </a:solidFill>
                <a:latin typeface="Arial" charset="0"/>
                <a:ea typeface="ＭＳ Ｐゴシック" charset="0"/>
              </a:defRPr>
            </a:lvl2pPr>
            <a:lvl3pPr marL="1209397" indent="-241879">
              <a:defRPr>
                <a:solidFill>
                  <a:schemeClr val="tx1"/>
                </a:solidFill>
                <a:latin typeface="Arial" charset="0"/>
                <a:ea typeface="ＭＳ Ｐゴシック" charset="0"/>
              </a:defRPr>
            </a:lvl3pPr>
            <a:lvl4pPr marL="1693155" indent="-241879">
              <a:defRPr>
                <a:solidFill>
                  <a:schemeClr val="tx1"/>
                </a:solidFill>
                <a:latin typeface="Arial" charset="0"/>
                <a:ea typeface="ＭＳ Ｐゴシック" charset="0"/>
              </a:defRPr>
            </a:lvl4pPr>
            <a:lvl5pPr marL="2176914" indent="-241879">
              <a:defRPr>
                <a:solidFill>
                  <a:schemeClr val="tx1"/>
                </a:solidFill>
                <a:latin typeface="Arial" charset="0"/>
                <a:ea typeface="ＭＳ Ｐゴシック" charset="0"/>
              </a:defRPr>
            </a:lvl5pPr>
            <a:lvl6pPr marL="2660672" indent="-241879" eaLnBrk="0" fontAlgn="base" hangingPunct="0">
              <a:spcBef>
                <a:spcPct val="0"/>
              </a:spcBef>
              <a:spcAft>
                <a:spcPct val="0"/>
              </a:spcAft>
              <a:defRPr>
                <a:solidFill>
                  <a:schemeClr val="tx1"/>
                </a:solidFill>
                <a:latin typeface="Arial" charset="0"/>
                <a:ea typeface="ＭＳ Ｐゴシック" charset="0"/>
              </a:defRPr>
            </a:lvl6pPr>
            <a:lvl7pPr marL="3144431" indent="-241879" eaLnBrk="0" fontAlgn="base" hangingPunct="0">
              <a:spcBef>
                <a:spcPct val="0"/>
              </a:spcBef>
              <a:spcAft>
                <a:spcPct val="0"/>
              </a:spcAft>
              <a:defRPr>
                <a:solidFill>
                  <a:schemeClr val="tx1"/>
                </a:solidFill>
                <a:latin typeface="Arial" charset="0"/>
                <a:ea typeface="ＭＳ Ｐゴシック" charset="0"/>
              </a:defRPr>
            </a:lvl7pPr>
            <a:lvl8pPr marL="3628190" indent="-241879" eaLnBrk="0" fontAlgn="base" hangingPunct="0">
              <a:spcBef>
                <a:spcPct val="0"/>
              </a:spcBef>
              <a:spcAft>
                <a:spcPct val="0"/>
              </a:spcAft>
              <a:defRPr>
                <a:solidFill>
                  <a:schemeClr val="tx1"/>
                </a:solidFill>
                <a:latin typeface="Arial" charset="0"/>
                <a:ea typeface="ＭＳ Ｐゴシック" charset="0"/>
              </a:defRPr>
            </a:lvl8pPr>
            <a:lvl9pPr marL="4111949" indent="-24187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4747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131" name="Rectangle 2"/>
          <p:cNvSpPr>
            <a:spLocks noGrp="1" noRot="1" noChangeAspect="1" noChangeArrowheads="1" noTextEdit="1"/>
          </p:cNvSpPr>
          <p:nvPr>
            <p:ph type="sldImg"/>
          </p:nvPr>
        </p:nvSpPr>
        <p:spPr>
          <a:xfrm>
            <a:off x="461963" y="720725"/>
            <a:ext cx="6403975" cy="3603625"/>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49478">
              <a:defRPr/>
            </a:pPr>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4823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15583369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6108" indent="-302349">
              <a:defRPr>
                <a:solidFill>
                  <a:schemeClr val="tx1"/>
                </a:solidFill>
                <a:latin typeface="Arial" charset="0"/>
                <a:ea typeface="ＭＳ Ｐゴシック" charset="0"/>
              </a:defRPr>
            </a:lvl2pPr>
            <a:lvl3pPr marL="1209397" indent="-241879">
              <a:defRPr>
                <a:solidFill>
                  <a:schemeClr val="tx1"/>
                </a:solidFill>
                <a:latin typeface="Arial" charset="0"/>
                <a:ea typeface="ＭＳ Ｐゴシック" charset="0"/>
              </a:defRPr>
            </a:lvl3pPr>
            <a:lvl4pPr marL="1693155" indent="-241879">
              <a:defRPr>
                <a:solidFill>
                  <a:schemeClr val="tx1"/>
                </a:solidFill>
                <a:latin typeface="Arial" charset="0"/>
                <a:ea typeface="ＭＳ Ｐゴシック" charset="0"/>
              </a:defRPr>
            </a:lvl4pPr>
            <a:lvl5pPr marL="2176914" indent="-241879">
              <a:defRPr>
                <a:solidFill>
                  <a:schemeClr val="tx1"/>
                </a:solidFill>
                <a:latin typeface="Arial" charset="0"/>
                <a:ea typeface="ＭＳ Ｐゴシック" charset="0"/>
              </a:defRPr>
            </a:lvl5pPr>
            <a:lvl6pPr marL="2660672" indent="-241879" eaLnBrk="0" fontAlgn="base" hangingPunct="0">
              <a:spcBef>
                <a:spcPct val="0"/>
              </a:spcBef>
              <a:spcAft>
                <a:spcPct val="0"/>
              </a:spcAft>
              <a:defRPr>
                <a:solidFill>
                  <a:schemeClr val="tx1"/>
                </a:solidFill>
                <a:latin typeface="Arial" charset="0"/>
                <a:ea typeface="ＭＳ Ｐゴシック" charset="0"/>
              </a:defRPr>
            </a:lvl6pPr>
            <a:lvl7pPr marL="3144431" indent="-241879" eaLnBrk="0" fontAlgn="base" hangingPunct="0">
              <a:spcBef>
                <a:spcPct val="0"/>
              </a:spcBef>
              <a:spcAft>
                <a:spcPct val="0"/>
              </a:spcAft>
              <a:defRPr>
                <a:solidFill>
                  <a:schemeClr val="tx1"/>
                </a:solidFill>
                <a:latin typeface="Arial" charset="0"/>
                <a:ea typeface="ＭＳ Ｐゴシック" charset="0"/>
              </a:defRPr>
            </a:lvl7pPr>
            <a:lvl8pPr marL="3628190" indent="-241879" eaLnBrk="0" fontAlgn="base" hangingPunct="0">
              <a:spcBef>
                <a:spcPct val="0"/>
              </a:spcBef>
              <a:spcAft>
                <a:spcPct val="0"/>
              </a:spcAft>
              <a:defRPr>
                <a:solidFill>
                  <a:schemeClr val="tx1"/>
                </a:solidFill>
                <a:latin typeface="Arial" charset="0"/>
                <a:ea typeface="ＭＳ Ｐゴシック" charset="0"/>
              </a:defRPr>
            </a:lvl8pPr>
            <a:lvl9pPr marL="4111949" indent="-24187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4747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131" name="Rectangle 2"/>
          <p:cNvSpPr>
            <a:spLocks noGrp="1" noRot="1" noChangeAspect="1" noChangeArrowheads="1" noTextEdit="1"/>
          </p:cNvSpPr>
          <p:nvPr>
            <p:ph type="sldImg"/>
          </p:nvPr>
        </p:nvSpPr>
        <p:spPr>
          <a:xfrm>
            <a:off x="461963" y="720725"/>
            <a:ext cx="6403975" cy="3603625"/>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49478">
              <a:defRPr/>
            </a:pPr>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72547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6108" indent="-302349">
              <a:defRPr>
                <a:solidFill>
                  <a:schemeClr val="tx1"/>
                </a:solidFill>
                <a:latin typeface="Arial" charset="0"/>
                <a:ea typeface="ＭＳ Ｐゴシック" charset="0"/>
              </a:defRPr>
            </a:lvl2pPr>
            <a:lvl3pPr marL="1209397" indent="-241879">
              <a:defRPr>
                <a:solidFill>
                  <a:schemeClr val="tx1"/>
                </a:solidFill>
                <a:latin typeface="Arial" charset="0"/>
                <a:ea typeface="ＭＳ Ｐゴシック" charset="0"/>
              </a:defRPr>
            </a:lvl3pPr>
            <a:lvl4pPr marL="1693155" indent="-241879">
              <a:defRPr>
                <a:solidFill>
                  <a:schemeClr val="tx1"/>
                </a:solidFill>
                <a:latin typeface="Arial" charset="0"/>
                <a:ea typeface="ＭＳ Ｐゴシック" charset="0"/>
              </a:defRPr>
            </a:lvl4pPr>
            <a:lvl5pPr marL="2176914" indent="-241879">
              <a:defRPr>
                <a:solidFill>
                  <a:schemeClr val="tx1"/>
                </a:solidFill>
                <a:latin typeface="Arial" charset="0"/>
                <a:ea typeface="ＭＳ Ｐゴシック" charset="0"/>
              </a:defRPr>
            </a:lvl5pPr>
            <a:lvl6pPr marL="2660672" indent="-241879" eaLnBrk="0" fontAlgn="base" hangingPunct="0">
              <a:spcBef>
                <a:spcPct val="0"/>
              </a:spcBef>
              <a:spcAft>
                <a:spcPct val="0"/>
              </a:spcAft>
              <a:defRPr>
                <a:solidFill>
                  <a:schemeClr val="tx1"/>
                </a:solidFill>
                <a:latin typeface="Arial" charset="0"/>
                <a:ea typeface="ＭＳ Ｐゴシック" charset="0"/>
              </a:defRPr>
            </a:lvl6pPr>
            <a:lvl7pPr marL="3144431" indent="-241879" eaLnBrk="0" fontAlgn="base" hangingPunct="0">
              <a:spcBef>
                <a:spcPct val="0"/>
              </a:spcBef>
              <a:spcAft>
                <a:spcPct val="0"/>
              </a:spcAft>
              <a:defRPr>
                <a:solidFill>
                  <a:schemeClr val="tx1"/>
                </a:solidFill>
                <a:latin typeface="Arial" charset="0"/>
                <a:ea typeface="ＭＳ Ｐゴシック" charset="0"/>
              </a:defRPr>
            </a:lvl7pPr>
            <a:lvl8pPr marL="3628190" indent="-241879" eaLnBrk="0" fontAlgn="base" hangingPunct="0">
              <a:spcBef>
                <a:spcPct val="0"/>
              </a:spcBef>
              <a:spcAft>
                <a:spcPct val="0"/>
              </a:spcAft>
              <a:defRPr>
                <a:solidFill>
                  <a:schemeClr val="tx1"/>
                </a:solidFill>
                <a:latin typeface="Arial" charset="0"/>
                <a:ea typeface="ＭＳ Ｐゴシック" charset="0"/>
              </a:defRPr>
            </a:lvl8pPr>
            <a:lvl9pPr marL="4111949" indent="-24187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4747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131" name="Rectangle 2"/>
          <p:cNvSpPr>
            <a:spLocks noGrp="1" noRot="1" noChangeAspect="1" noChangeArrowheads="1" noTextEdit="1"/>
          </p:cNvSpPr>
          <p:nvPr>
            <p:ph type="sldImg"/>
          </p:nvPr>
        </p:nvSpPr>
        <p:spPr>
          <a:xfrm>
            <a:off x="461963" y="720725"/>
            <a:ext cx="6403975" cy="3603625"/>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49478">
              <a:defRPr/>
            </a:pPr>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90947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ftr" sz="quarter" idx="4"/>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38732">
              <a:defRPr>
                <a:solidFill>
                  <a:schemeClr val="tx1"/>
                </a:solidFill>
                <a:latin typeface="Calibri" pitchFamily="34" charset="0"/>
              </a:defRPr>
            </a:lvl1pPr>
            <a:lvl2pPr marL="765378" indent="-294376" defTabSz="938732">
              <a:defRPr>
                <a:solidFill>
                  <a:schemeClr val="tx1"/>
                </a:solidFill>
                <a:latin typeface="Calibri" pitchFamily="34" charset="0"/>
              </a:defRPr>
            </a:lvl2pPr>
            <a:lvl3pPr marL="1177505" indent="-235502" defTabSz="938732">
              <a:defRPr>
                <a:solidFill>
                  <a:schemeClr val="tx1"/>
                </a:solidFill>
                <a:latin typeface="Calibri" pitchFamily="34" charset="0"/>
              </a:defRPr>
            </a:lvl3pPr>
            <a:lvl4pPr marL="1648508" indent="-235502" defTabSz="938732">
              <a:defRPr>
                <a:solidFill>
                  <a:schemeClr val="tx1"/>
                </a:solidFill>
                <a:latin typeface="Calibri" pitchFamily="34" charset="0"/>
              </a:defRPr>
            </a:lvl4pPr>
            <a:lvl5pPr marL="2119510" indent="-235502" defTabSz="938732">
              <a:defRPr>
                <a:solidFill>
                  <a:schemeClr val="tx1"/>
                </a:solidFill>
                <a:latin typeface="Calibri" pitchFamily="34" charset="0"/>
              </a:defRPr>
            </a:lvl5pPr>
            <a:lvl6pPr marL="2590512" indent="-235502" defTabSz="938732" fontAlgn="base">
              <a:spcBef>
                <a:spcPct val="0"/>
              </a:spcBef>
              <a:spcAft>
                <a:spcPct val="0"/>
              </a:spcAft>
              <a:defRPr>
                <a:solidFill>
                  <a:schemeClr val="tx1"/>
                </a:solidFill>
                <a:latin typeface="Calibri" pitchFamily="34" charset="0"/>
              </a:defRPr>
            </a:lvl6pPr>
            <a:lvl7pPr marL="3061514" indent="-235502" defTabSz="938732" fontAlgn="base">
              <a:spcBef>
                <a:spcPct val="0"/>
              </a:spcBef>
              <a:spcAft>
                <a:spcPct val="0"/>
              </a:spcAft>
              <a:defRPr>
                <a:solidFill>
                  <a:schemeClr val="tx1"/>
                </a:solidFill>
                <a:latin typeface="Calibri" pitchFamily="34" charset="0"/>
              </a:defRPr>
            </a:lvl7pPr>
            <a:lvl8pPr marL="3532516" indent="-235502" defTabSz="938732" fontAlgn="base">
              <a:spcBef>
                <a:spcPct val="0"/>
              </a:spcBef>
              <a:spcAft>
                <a:spcPct val="0"/>
              </a:spcAft>
              <a:defRPr>
                <a:solidFill>
                  <a:schemeClr val="tx1"/>
                </a:solidFill>
                <a:latin typeface="Calibri" pitchFamily="34" charset="0"/>
              </a:defRPr>
            </a:lvl8pPr>
            <a:lvl9pPr marL="4003518" indent="-235502" defTabSz="938732" fontAlgn="base">
              <a:spcBef>
                <a:spcPct val="0"/>
              </a:spcBef>
              <a:spcAft>
                <a:spcPct val="0"/>
              </a:spcAft>
              <a:defRPr>
                <a:solidFill>
                  <a:schemeClr val="tx1"/>
                </a:solidFill>
                <a:latin typeface="Calibri" pitchFamily="34" charset="0"/>
              </a:defRPr>
            </a:lvl9pPr>
          </a:lstStyle>
          <a:p>
            <a:pPr marL="0" marR="0" lvl="0" indent="0" algn="l" defTabSz="93873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0" eaLnBrk="0" hangingPunct="0">
              <a:defRPr sz="2400">
                <a:solidFill>
                  <a:schemeClr val="tx1"/>
                </a:solidFill>
                <a:latin typeface="Arial" pitchFamily="34" charset="0"/>
                <a:ea typeface="ＭＳ Ｐゴシック" pitchFamily="34" charset="-128"/>
              </a:defRPr>
            </a:lvl1pPr>
            <a:lvl2pPr marL="765378" indent="-294376" defTabSz="940370" eaLnBrk="0" hangingPunct="0">
              <a:defRPr sz="2400">
                <a:solidFill>
                  <a:schemeClr val="tx1"/>
                </a:solidFill>
                <a:latin typeface="Arial" pitchFamily="34" charset="0"/>
                <a:ea typeface="ＭＳ Ｐゴシック" pitchFamily="34" charset="-128"/>
              </a:defRPr>
            </a:lvl2pPr>
            <a:lvl3pPr marL="1177505" indent="-235502" defTabSz="940370" eaLnBrk="0" hangingPunct="0">
              <a:defRPr sz="2400">
                <a:solidFill>
                  <a:schemeClr val="tx1"/>
                </a:solidFill>
                <a:latin typeface="Arial" pitchFamily="34" charset="0"/>
                <a:ea typeface="ＭＳ Ｐゴシック" pitchFamily="34" charset="-128"/>
              </a:defRPr>
            </a:lvl3pPr>
            <a:lvl4pPr marL="1648508" indent="-235502" defTabSz="940370" eaLnBrk="0" hangingPunct="0">
              <a:defRPr sz="2400">
                <a:solidFill>
                  <a:schemeClr val="tx1"/>
                </a:solidFill>
                <a:latin typeface="Arial" pitchFamily="34" charset="0"/>
                <a:ea typeface="ＭＳ Ｐゴシック" pitchFamily="34" charset="-128"/>
              </a:defRPr>
            </a:lvl4pPr>
            <a:lvl5pPr marL="2119510" indent="-235502" defTabSz="940370" eaLnBrk="0" hangingPunct="0">
              <a:defRPr sz="2400">
                <a:solidFill>
                  <a:schemeClr val="tx1"/>
                </a:solidFill>
                <a:latin typeface="Arial" pitchFamily="34" charset="0"/>
                <a:ea typeface="ＭＳ Ｐゴシック" pitchFamily="34" charset="-128"/>
              </a:defRPr>
            </a:lvl5pPr>
            <a:lvl6pPr marL="2590512"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1514"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32516"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03518"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403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61224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ftr" sz="quarter" idx="4"/>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38732">
              <a:defRPr>
                <a:solidFill>
                  <a:schemeClr val="tx1"/>
                </a:solidFill>
                <a:latin typeface="Calibri" pitchFamily="34" charset="0"/>
              </a:defRPr>
            </a:lvl1pPr>
            <a:lvl2pPr marL="765378" indent="-294376" defTabSz="938732">
              <a:defRPr>
                <a:solidFill>
                  <a:schemeClr val="tx1"/>
                </a:solidFill>
                <a:latin typeface="Calibri" pitchFamily="34" charset="0"/>
              </a:defRPr>
            </a:lvl2pPr>
            <a:lvl3pPr marL="1177505" indent="-235502" defTabSz="938732">
              <a:defRPr>
                <a:solidFill>
                  <a:schemeClr val="tx1"/>
                </a:solidFill>
                <a:latin typeface="Calibri" pitchFamily="34" charset="0"/>
              </a:defRPr>
            </a:lvl3pPr>
            <a:lvl4pPr marL="1648508" indent="-235502" defTabSz="938732">
              <a:defRPr>
                <a:solidFill>
                  <a:schemeClr val="tx1"/>
                </a:solidFill>
                <a:latin typeface="Calibri" pitchFamily="34" charset="0"/>
              </a:defRPr>
            </a:lvl4pPr>
            <a:lvl5pPr marL="2119510" indent="-235502" defTabSz="938732">
              <a:defRPr>
                <a:solidFill>
                  <a:schemeClr val="tx1"/>
                </a:solidFill>
                <a:latin typeface="Calibri" pitchFamily="34" charset="0"/>
              </a:defRPr>
            </a:lvl5pPr>
            <a:lvl6pPr marL="2590512" indent="-235502" defTabSz="938732" fontAlgn="base">
              <a:spcBef>
                <a:spcPct val="0"/>
              </a:spcBef>
              <a:spcAft>
                <a:spcPct val="0"/>
              </a:spcAft>
              <a:defRPr>
                <a:solidFill>
                  <a:schemeClr val="tx1"/>
                </a:solidFill>
                <a:latin typeface="Calibri" pitchFamily="34" charset="0"/>
              </a:defRPr>
            </a:lvl6pPr>
            <a:lvl7pPr marL="3061514" indent="-235502" defTabSz="938732" fontAlgn="base">
              <a:spcBef>
                <a:spcPct val="0"/>
              </a:spcBef>
              <a:spcAft>
                <a:spcPct val="0"/>
              </a:spcAft>
              <a:defRPr>
                <a:solidFill>
                  <a:schemeClr val="tx1"/>
                </a:solidFill>
                <a:latin typeface="Calibri" pitchFamily="34" charset="0"/>
              </a:defRPr>
            </a:lvl7pPr>
            <a:lvl8pPr marL="3532516" indent="-235502" defTabSz="938732" fontAlgn="base">
              <a:spcBef>
                <a:spcPct val="0"/>
              </a:spcBef>
              <a:spcAft>
                <a:spcPct val="0"/>
              </a:spcAft>
              <a:defRPr>
                <a:solidFill>
                  <a:schemeClr val="tx1"/>
                </a:solidFill>
                <a:latin typeface="Calibri" pitchFamily="34" charset="0"/>
              </a:defRPr>
            </a:lvl8pPr>
            <a:lvl9pPr marL="4003518" indent="-235502" defTabSz="938732" fontAlgn="base">
              <a:spcBef>
                <a:spcPct val="0"/>
              </a:spcBef>
              <a:spcAft>
                <a:spcPct val="0"/>
              </a:spcAft>
              <a:defRPr>
                <a:solidFill>
                  <a:schemeClr val="tx1"/>
                </a:solidFill>
                <a:latin typeface="Calibri" pitchFamily="34" charset="0"/>
              </a:defRPr>
            </a:lvl9pPr>
          </a:lstStyle>
          <a:p>
            <a:pPr marL="0" marR="0" lvl="0" indent="0" algn="l" defTabSz="93873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11366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0" eaLnBrk="0" hangingPunct="0">
              <a:defRPr sz="2400">
                <a:solidFill>
                  <a:schemeClr val="tx1"/>
                </a:solidFill>
                <a:latin typeface="Arial" pitchFamily="34" charset="0"/>
                <a:ea typeface="ＭＳ Ｐゴシック" pitchFamily="34" charset="-128"/>
              </a:defRPr>
            </a:lvl1pPr>
            <a:lvl2pPr marL="765378" indent="-294376" defTabSz="940370" eaLnBrk="0" hangingPunct="0">
              <a:defRPr sz="2400">
                <a:solidFill>
                  <a:schemeClr val="tx1"/>
                </a:solidFill>
                <a:latin typeface="Arial" pitchFamily="34" charset="0"/>
                <a:ea typeface="ＭＳ Ｐゴシック" pitchFamily="34" charset="-128"/>
              </a:defRPr>
            </a:lvl2pPr>
            <a:lvl3pPr marL="1177505" indent="-235502" defTabSz="940370" eaLnBrk="0" hangingPunct="0">
              <a:defRPr sz="2400">
                <a:solidFill>
                  <a:schemeClr val="tx1"/>
                </a:solidFill>
                <a:latin typeface="Arial" pitchFamily="34" charset="0"/>
                <a:ea typeface="ＭＳ Ｐゴシック" pitchFamily="34" charset="-128"/>
              </a:defRPr>
            </a:lvl3pPr>
            <a:lvl4pPr marL="1648508" indent="-235502" defTabSz="940370" eaLnBrk="0" hangingPunct="0">
              <a:defRPr sz="2400">
                <a:solidFill>
                  <a:schemeClr val="tx1"/>
                </a:solidFill>
                <a:latin typeface="Arial" pitchFamily="34" charset="0"/>
                <a:ea typeface="ＭＳ Ｐゴシック" pitchFamily="34" charset="-128"/>
              </a:defRPr>
            </a:lvl4pPr>
            <a:lvl5pPr marL="2119510" indent="-235502" defTabSz="940370" eaLnBrk="0" hangingPunct="0">
              <a:defRPr sz="2400">
                <a:solidFill>
                  <a:schemeClr val="tx1"/>
                </a:solidFill>
                <a:latin typeface="Arial" pitchFamily="34" charset="0"/>
                <a:ea typeface="ＭＳ Ｐゴシック" pitchFamily="34" charset="-128"/>
              </a:defRPr>
            </a:lvl5pPr>
            <a:lvl6pPr marL="2590512"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1514"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32516"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03518"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403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113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93937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42114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52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107524" name="Footer Placeholder 3"/>
          <p:cNvSpPr>
            <a:spLocks noGrp="1"/>
          </p:cNvSpPr>
          <p:nvPr>
            <p:ph type="ftr" sz="quarter" idx="4"/>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defTabSz="938732">
              <a:defRPr>
                <a:solidFill>
                  <a:schemeClr val="tx1"/>
                </a:solidFill>
                <a:latin typeface="Calibri" pitchFamily="34" charset="0"/>
              </a:defRPr>
            </a:lvl1pPr>
            <a:lvl2pPr marL="765378" indent="-294376" defTabSz="938732">
              <a:defRPr>
                <a:solidFill>
                  <a:schemeClr val="tx1"/>
                </a:solidFill>
                <a:latin typeface="Calibri" pitchFamily="34" charset="0"/>
              </a:defRPr>
            </a:lvl2pPr>
            <a:lvl3pPr marL="1177505" indent="-235502" defTabSz="938732">
              <a:defRPr>
                <a:solidFill>
                  <a:schemeClr val="tx1"/>
                </a:solidFill>
                <a:latin typeface="Calibri" pitchFamily="34" charset="0"/>
              </a:defRPr>
            </a:lvl3pPr>
            <a:lvl4pPr marL="1648508" indent="-235502" defTabSz="938732">
              <a:defRPr>
                <a:solidFill>
                  <a:schemeClr val="tx1"/>
                </a:solidFill>
                <a:latin typeface="Calibri" pitchFamily="34" charset="0"/>
              </a:defRPr>
            </a:lvl4pPr>
            <a:lvl5pPr marL="2119510" indent="-235502" defTabSz="938732">
              <a:defRPr>
                <a:solidFill>
                  <a:schemeClr val="tx1"/>
                </a:solidFill>
                <a:latin typeface="Calibri" pitchFamily="34" charset="0"/>
              </a:defRPr>
            </a:lvl5pPr>
            <a:lvl6pPr marL="2590512" indent="-235502" defTabSz="938732" fontAlgn="base">
              <a:spcBef>
                <a:spcPct val="0"/>
              </a:spcBef>
              <a:spcAft>
                <a:spcPct val="0"/>
              </a:spcAft>
              <a:defRPr>
                <a:solidFill>
                  <a:schemeClr val="tx1"/>
                </a:solidFill>
                <a:latin typeface="Calibri" pitchFamily="34" charset="0"/>
              </a:defRPr>
            </a:lvl6pPr>
            <a:lvl7pPr marL="3061514" indent="-235502" defTabSz="938732" fontAlgn="base">
              <a:spcBef>
                <a:spcPct val="0"/>
              </a:spcBef>
              <a:spcAft>
                <a:spcPct val="0"/>
              </a:spcAft>
              <a:defRPr>
                <a:solidFill>
                  <a:schemeClr val="tx1"/>
                </a:solidFill>
                <a:latin typeface="Calibri" pitchFamily="34" charset="0"/>
              </a:defRPr>
            </a:lvl7pPr>
            <a:lvl8pPr marL="3532516" indent="-235502" defTabSz="938732" fontAlgn="base">
              <a:spcBef>
                <a:spcPct val="0"/>
              </a:spcBef>
              <a:spcAft>
                <a:spcPct val="0"/>
              </a:spcAft>
              <a:defRPr>
                <a:solidFill>
                  <a:schemeClr val="tx1"/>
                </a:solidFill>
                <a:latin typeface="Calibri" pitchFamily="34" charset="0"/>
              </a:defRPr>
            </a:lvl8pPr>
            <a:lvl9pPr marL="4003518" indent="-235502" defTabSz="938732" fontAlgn="base">
              <a:spcBef>
                <a:spcPct val="0"/>
              </a:spcBef>
              <a:spcAft>
                <a:spcPct val="0"/>
              </a:spcAft>
              <a:defRPr>
                <a:solidFill>
                  <a:schemeClr val="tx1"/>
                </a:solidFill>
                <a:latin typeface="Calibri" pitchFamily="34" charset="0"/>
              </a:defRPr>
            </a:lvl9pPr>
          </a:lstStyle>
          <a:p>
            <a:pPr marL="0" marR="0" lvl="0" indent="0" algn="l" defTabSz="93873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95236"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40370" eaLnBrk="0" hangingPunct="0">
              <a:defRPr sz="2400">
                <a:solidFill>
                  <a:schemeClr val="tx1"/>
                </a:solidFill>
                <a:latin typeface="Arial" pitchFamily="34" charset="0"/>
                <a:ea typeface="ＭＳ Ｐゴシック" pitchFamily="34" charset="-128"/>
              </a:defRPr>
            </a:lvl1pPr>
            <a:lvl2pPr marL="765378" indent="-294376" defTabSz="940370" eaLnBrk="0" hangingPunct="0">
              <a:defRPr sz="2400">
                <a:solidFill>
                  <a:schemeClr val="tx1"/>
                </a:solidFill>
                <a:latin typeface="Arial" pitchFamily="34" charset="0"/>
                <a:ea typeface="ＭＳ Ｐゴシック" pitchFamily="34" charset="-128"/>
              </a:defRPr>
            </a:lvl2pPr>
            <a:lvl3pPr marL="1177505" indent="-235502" defTabSz="940370" eaLnBrk="0" hangingPunct="0">
              <a:defRPr sz="2400">
                <a:solidFill>
                  <a:schemeClr val="tx1"/>
                </a:solidFill>
                <a:latin typeface="Arial" pitchFamily="34" charset="0"/>
                <a:ea typeface="ＭＳ Ｐゴシック" pitchFamily="34" charset="-128"/>
              </a:defRPr>
            </a:lvl3pPr>
            <a:lvl4pPr marL="1648508" indent="-235502" defTabSz="940370" eaLnBrk="0" hangingPunct="0">
              <a:defRPr sz="2400">
                <a:solidFill>
                  <a:schemeClr val="tx1"/>
                </a:solidFill>
                <a:latin typeface="Arial" pitchFamily="34" charset="0"/>
                <a:ea typeface="ＭＳ Ｐゴシック" pitchFamily="34" charset="-128"/>
              </a:defRPr>
            </a:lvl4pPr>
            <a:lvl5pPr marL="2119510" indent="-235502" defTabSz="940370" eaLnBrk="0" hangingPunct="0">
              <a:defRPr sz="2400">
                <a:solidFill>
                  <a:schemeClr val="tx1"/>
                </a:solidFill>
                <a:latin typeface="Arial" pitchFamily="34" charset="0"/>
                <a:ea typeface="ＭＳ Ｐゴシック" pitchFamily="34" charset="-128"/>
              </a:defRPr>
            </a:lvl5pPr>
            <a:lvl6pPr marL="2590512"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61514"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32516"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03518" indent="-235502" defTabSz="94037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4037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28661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72731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57708637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03956576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983579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77651140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6108" indent="-302349">
              <a:defRPr>
                <a:solidFill>
                  <a:schemeClr val="tx1"/>
                </a:solidFill>
                <a:latin typeface="Arial" charset="0"/>
                <a:ea typeface="ＭＳ Ｐゴシック" charset="0"/>
              </a:defRPr>
            </a:lvl2pPr>
            <a:lvl3pPr marL="1209397" indent="-241879">
              <a:defRPr>
                <a:solidFill>
                  <a:schemeClr val="tx1"/>
                </a:solidFill>
                <a:latin typeface="Arial" charset="0"/>
                <a:ea typeface="ＭＳ Ｐゴシック" charset="0"/>
              </a:defRPr>
            </a:lvl3pPr>
            <a:lvl4pPr marL="1693155" indent="-241879">
              <a:defRPr>
                <a:solidFill>
                  <a:schemeClr val="tx1"/>
                </a:solidFill>
                <a:latin typeface="Arial" charset="0"/>
                <a:ea typeface="ＭＳ Ｐゴシック" charset="0"/>
              </a:defRPr>
            </a:lvl4pPr>
            <a:lvl5pPr marL="2176914" indent="-241879">
              <a:defRPr>
                <a:solidFill>
                  <a:schemeClr val="tx1"/>
                </a:solidFill>
                <a:latin typeface="Arial" charset="0"/>
                <a:ea typeface="ＭＳ Ｐゴシック" charset="0"/>
              </a:defRPr>
            </a:lvl5pPr>
            <a:lvl6pPr marL="2660672" indent="-241879" eaLnBrk="0" fontAlgn="base" hangingPunct="0">
              <a:spcBef>
                <a:spcPct val="0"/>
              </a:spcBef>
              <a:spcAft>
                <a:spcPct val="0"/>
              </a:spcAft>
              <a:defRPr>
                <a:solidFill>
                  <a:schemeClr val="tx1"/>
                </a:solidFill>
                <a:latin typeface="Arial" charset="0"/>
                <a:ea typeface="ＭＳ Ｐゴシック" charset="0"/>
              </a:defRPr>
            </a:lvl6pPr>
            <a:lvl7pPr marL="3144431" indent="-241879" eaLnBrk="0" fontAlgn="base" hangingPunct="0">
              <a:spcBef>
                <a:spcPct val="0"/>
              </a:spcBef>
              <a:spcAft>
                <a:spcPct val="0"/>
              </a:spcAft>
              <a:defRPr>
                <a:solidFill>
                  <a:schemeClr val="tx1"/>
                </a:solidFill>
                <a:latin typeface="Arial" charset="0"/>
                <a:ea typeface="ＭＳ Ｐゴシック" charset="0"/>
              </a:defRPr>
            </a:lvl7pPr>
            <a:lvl8pPr marL="3628190" indent="-241879" eaLnBrk="0" fontAlgn="base" hangingPunct="0">
              <a:spcBef>
                <a:spcPct val="0"/>
              </a:spcBef>
              <a:spcAft>
                <a:spcPct val="0"/>
              </a:spcAft>
              <a:defRPr>
                <a:solidFill>
                  <a:schemeClr val="tx1"/>
                </a:solidFill>
                <a:latin typeface="Arial" charset="0"/>
                <a:ea typeface="ＭＳ Ｐゴシック" charset="0"/>
              </a:defRPr>
            </a:lvl8pPr>
            <a:lvl9pPr marL="4111949" indent="-241879"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4747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131" name="Rectangle 2"/>
          <p:cNvSpPr>
            <a:spLocks noGrp="1" noRot="1" noChangeAspect="1" noChangeArrowheads="1" noTextEdit="1"/>
          </p:cNvSpPr>
          <p:nvPr>
            <p:ph type="sldImg"/>
          </p:nvPr>
        </p:nvSpPr>
        <p:spPr>
          <a:xfrm>
            <a:off x="461963" y="720725"/>
            <a:ext cx="6403975" cy="3603625"/>
          </a:xfrm>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defTabSz="949478">
              <a:defRPr/>
            </a:pPr>
            <a:endParaRPr lang="en-US" dirty="0"/>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95416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72954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43640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6304691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80562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p:spPr>
        <p:txBody>
          <a:bodyPr/>
          <a:lstStyle/>
          <a:p>
            <a:pPr defTabSz="937169"/>
            <a:endParaRPr lang="en-US" dirty="0">
              <a:solidFill>
                <a:prstClr val="black"/>
              </a:solidFill>
              <a:latin typeface="Arial" pitchFamily="-111" charset="0"/>
              <a:ea typeface="ＭＳ Ｐゴシック" pitchFamily="-111" charset="-128"/>
              <a:cs typeface="ＭＳ Ｐゴシック" pitchFamily="-111" charset="-128"/>
            </a:endParaRPr>
          </a:p>
        </p:txBody>
      </p:sp>
      <p:sp>
        <p:nvSpPr>
          <p:cNvPr id="227331" name="Rectangle 7"/>
          <p:cNvSpPr>
            <a:spLocks noGrp="1" noChangeArrowheads="1"/>
          </p:cNvSpPr>
          <p:nvPr>
            <p:ph type="sldNum" sz="quarter" idx="5"/>
          </p:nvPr>
        </p:nvSpPr>
        <p:spPr>
          <a:noFill/>
        </p:spPr>
        <p:txBody>
          <a:bodyPr/>
          <a:lstStyle/>
          <a:p>
            <a:endParaRPr lang="en-US">
              <a:solidFill>
                <a:prstClr val="black"/>
              </a:solidFill>
              <a:latin typeface="Arial" pitchFamily="-111" charset="0"/>
              <a:ea typeface="ＭＳ Ｐゴシック" pitchFamily="-111" charset="-128"/>
              <a:cs typeface="ＭＳ Ｐゴシック" pitchFamily="-111" charset="-128"/>
            </a:endParaRPr>
          </a:p>
        </p:txBody>
      </p:sp>
      <p:sp>
        <p:nvSpPr>
          <p:cNvPr id="227332" name="Rectangle 2"/>
          <p:cNvSpPr>
            <a:spLocks noGrp="1" noRot="1" noChangeAspect="1" noChangeArrowheads="1" noTextEdit="1"/>
          </p:cNvSpPr>
          <p:nvPr>
            <p:ph type="sldImg"/>
          </p:nvPr>
        </p:nvSpPr>
        <p:spPr>
          <a:ln/>
        </p:spPr>
      </p:sp>
      <p:sp>
        <p:nvSpPr>
          <p:cNvPr id="227333" name="Rectangle 3"/>
          <p:cNvSpPr>
            <a:spLocks noGrp="1" noChangeArrowheads="1"/>
          </p:cNvSpPr>
          <p:nvPr>
            <p:ph type="body" idx="1"/>
          </p:nvPr>
        </p:nvSpPr>
        <p:spPr>
          <a:xfrm>
            <a:off x="943615" y="4448108"/>
            <a:ext cx="5189855" cy="4213064"/>
          </a:xfrm>
          <a:noFill/>
          <a:ln/>
        </p:spPr>
        <p:txBody>
          <a:bodyPr>
            <a:normAutofit/>
          </a:bodyPr>
          <a:lstStyle/>
          <a:p>
            <a:pPr eaLnBrk="1" hangingPunct="1"/>
            <a:endParaRPr lang="en-US" dirty="0">
              <a:latin typeface="Arial" pitchFamily="-111" charset="0"/>
              <a:ea typeface="ＭＳ Ｐゴシック" pitchFamily="-111" charset="-128"/>
              <a:cs typeface="ＭＳ Ｐゴシック" pitchFamily="-111" charset="-128"/>
            </a:endParaRPr>
          </a:p>
        </p:txBody>
      </p:sp>
      <p:sp>
        <p:nvSpPr>
          <p:cNvPr id="2" name="Date Placeholder 1"/>
          <p:cNvSpPr>
            <a:spLocks noGrp="1"/>
          </p:cNvSpPr>
          <p:nvPr>
            <p:ph type="dt" idx="10"/>
          </p:nvPr>
        </p:nvSpPr>
        <p:spPr/>
        <p:txBody>
          <a:bodyPr/>
          <a:lstStyle/>
          <a:p>
            <a:endParaRPr lang="en-US"/>
          </a:p>
        </p:txBody>
      </p:sp>
      <p:sp>
        <p:nvSpPr>
          <p:cNvPr id="3" name="Header Placeholder 2"/>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392201374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6"/>
          <p:cNvSpPr>
            <a:spLocks noGrp="1" noChangeArrowheads="1"/>
          </p:cNvSpPr>
          <p:nvPr>
            <p:ph type="ftr" sz="quarter" idx="4"/>
          </p:nvPr>
        </p:nvSpPr>
        <p:spPr>
          <a:noFill/>
        </p:spPr>
        <p:txBody>
          <a:bodyPr/>
          <a:lstStyle/>
          <a:p>
            <a:pPr defTabSz="937169"/>
            <a:endParaRPr lang="en-US" dirty="0">
              <a:solidFill>
                <a:prstClr val="black"/>
              </a:solidFill>
              <a:latin typeface="Arial" pitchFamily="-111" charset="0"/>
              <a:ea typeface="ＭＳ Ｐゴシック" pitchFamily="-111" charset="-128"/>
              <a:cs typeface="ＭＳ Ｐゴシック" pitchFamily="-111" charset="-128"/>
            </a:endParaRPr>
          </a:p>
        </p:txBody>
      </p:sp>
      <p:sp>
        <p:nvSpPr>
          <p:cNvPr id="229379" name="Rectangle 7"/>
          <p:cNvSpPr>
            <a:spLocks noGrp="1" noChangeArrowheads="1"/>
          </p:cNvSpPr>
          <p:nvPr>
            <p:ph type="sldNum" sz="quarter" idx="5"/>
          </p:nvPr>
        </p:nvSpPr>
        <p:spPr>
          <a:noFill/>
        </p:spPr>
        <p:txBody>
          <a:bodyPr/>
          <a:lstStyle/>
          <a:p>
            <a:endParaRPr lang="en-US">
              <a:solidFill>
                <a:prstClr val="black"/>
              </a:solidFill>
              <a:latin typeface="Arial" pitchFamily="-111" charset="0"/>
              <a:ea typeface="ＭＳ Ｐゴシック" pitchFamily="-111" charset="-128"/>
              <a:cs typeface="ＭＳ Ｐゴシック" pitchFamily="-111" charset="-128"/>
            </a:endParaRPr>
          </a:p>
        </p:txBody>
      </p:sp>
      <p:sp>
        <p:nvSpPr>
          <p:cNvPr id="229380" name="Rectangle 2"/>
          <p:cNvSpPr>
            <a:spLocks noGrp="1" noRot="1" noChangeAspect="1" noChangeArrowheads="1" noTextEdit="1"/>
          </p:cNvSpPr>
          <p:nvPr>
            <p:ph type="sldImg"/>
          </p:nvPr>
        </p:nvSpPr>
        <p:spPr>
          <a:ln/>
        </p:spPr>
      </p:sp>
      <p:sp>
        <p:nvSpPr>
          <p:cNvPr id="229381" name="Rectangle 3"/>
          <p:cNvSpPr>
            <a:spLocks noGrp="1" noChangeArrowheads="1"/>
          </p:cNvSpPr>
          <p:nvPr>
            <p:ph type="body" idx="1"/>
          </p:nvPr>
        </p:nvSpPr>
        <p:spPr>
          <a:xfrm>
            <a:off x="943615" y="4448108"/>
            <a:ext cx="5189855" cy="4213064"/>
          </a:xfrm>
          <a:noFill/>
          <a:ln/>
        </p:spPr>
        <p:txBody>
          <a:bodyPr/>
          <a:lstStyle/>
          <a:p>
            <a:pPr eaLnBrk="1" hangingPunct="1"/>
            <a:endParaRPr lang="en-US" dirty="0">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219411981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600813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12237473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445971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40174524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8364394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7025413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95457602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49976525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endParaRPr>
          </a:p>
        </p:txBody>
      </p:sp>
    </p:spTree>
    <p:extLst>
      <p:ext uri="{BB962C8B-B14F-4D97-AF65-F5344CB8AC3E}">
        <p14:creationId xmlns:p14="http://schemas.microsoft.com/office/powerpoint/2010/main" val="12302494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8116810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122">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8335359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20244910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47478868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81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36003954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0375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84128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064690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2080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ea typeface="ＭＳ Ｐゴシック" pitchFamily="34" charset="-128"/>
            </a:endParaRPr>
          </a:p>
        </p:txBody>
      </p:sp>
      <p:sp>
        <p:nvSpPr>
          <p:cNvPr id="2385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4911" indent="-290351" eaLnBrk="0" hangingPunct="0">
              <a:defRPr>
                <a:solidFill>
                  <a:schemeClr val="tx1"/>
                </a:solidFill>
                <a:latin typeface="Arial" pitchFamily="34" charset="0"/>
                <a:ea typeface="ＭＳ Ｐゴシック" pitchFamily="34" charset="-128"/>
              </a:defRPr>
            </a:lvl2pPr>
            <a:lvl3pPr marL="1161402" indent="-232280" eaLnBrk="0" hangingPunct="0">
              <a:defRPr>
                <a:solidFill>
                  <a:schemeClr val="tx1"/>
                </a:solidFill>
                <a:latin typeface="Arial" pitchFamily="34" charset="0"/>
                <a:ea typeface="ＭＳ Ｐゴシック" pitchFamily="34" charset="-128"/>
              </a:defRPr>
            </a:lvl3pPr>
            <a:lvl4pPr marL="1625963" indent="-232280" eaLnBrk="0" hangingPunct="0">
              <a:defRPr>
                <a:solidFill>
                  <a:schemeClr val="tx1"/>
                </a:solidFill>
                <a:latin typeface="Arial" pitchFamily="34" charset="0"/>
                <a:ea typeface="ＭＳ Ｐゴシック" pitchFamily="34" charset="-128"/>
              </a:defRPr>
            </a:lvl4pPr>
            <a:lvl5pPr marL="2090524" indent="-232280" eaLnBrk="0" hangingPunct="0">
              <a:defRPr>
                <a:solidFill>
                  <a:schemeClr val="tx1"/>
                </a:solidFill>
                <a:latin typeface="Arial" pitchFamily="34" charset="0"/>
                <a:ea typeface="ＭＳ Ｐゴシック" pitchFamily="34" charset="-128"/>
              </a:defRPr>
            </a:lvl5pPr>
            <a:lvl6pPr marL="2555085" indent="-232280" eaLnBrk="0" fontAlgn="base" hangingPunct="0">
              <a:spcBef>
                <a:spcPct val="0"/>
              </a:spcBef>
              <a:spcAft>
                <a:spcPct val="0"/>
              </a:spcAft>
              <a:defRPr>
                <a:solidFill>
                  <a:schemeClr val="tx1"/>
                </a:solidFill>
                <a:latin typeface="Arial" pitchFamily="34" charset="0"/>
                <a:ea typeface="ＭＳ Ｐゴシック" pitchFamily="34" charset="-128"/>
              </a:defRPr>
            </a:lvl6pPr>
            <a:lvl7pPr marL="3019646" indent="-23228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84207" indent="-232280"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8768" indent="-23228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6784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05876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8246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53923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02561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583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endParaRPr lang="en-US">
              <a:solidFill>
                <a:prstClr val="black"/>
              </a:solidFill>
            </a:endParaRPr>
          </a:p>
        </p:txBody>
      </p:sp>
    </p:spTree>
    <p:extLst>
      <p:ext uri="{BB962C8B-B14F-4D97-AF65-F5344CB8AC3E}">
        <p14:creationId xmlns:p14="http://schemas.microsoft.com/office/powerpoint/2010/main" val="330584599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78267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621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57120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08344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89203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07451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94480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26939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393" indent="-294382" eaLnBrk="0" hangingPunct="0">
              <a:defRPr>
                <a:solidFill>
                  <a:schemeClr val="tx1"/>
                </a:solidFill>
                <a:latin typeface="Arial" charset="0"/>
                <a:cs typeface="Arial" charset="0"/>
              </a:defRPr>
            </a:lvl2pPr>
            <a:lvl3pPr marL="1177529" indent="-235506" eaLnBrk="0" hangingPunct="0">
              <a:defRPr>
                <a:solidFill>
                  <a:schemeClr val="tx1"/>
                </a:solidFill>
                <a:latin typeface="Arial" charset="0"/>
                <a:cs typeface="Arial" charset="0"/>
              </a:defRPr>
            </a:lvl3pPr>
            <a:lvl4pPr marL="1648540" indent="-235506" eaLnBrk="0" hangingPunct="0">
              <a:defRPr>
                <a:solidFill>
                  <a:schemeClr val="tx1"/>
                </a:solidFill>
                <a:latin typeface="Arial" charset="0"/>
                <a:cs typeface="Arial" charset="0"/>
              </a:defRPr>
            </a:lvl4pPr>
            <a:lvl5pPr marL="2119552" indent="-235506" eaLnBrk="0" hangingPunct="0">
              <a:defRPr>
                <a:solidFill>
                  <a:schemeClr val="tx1"/>
                </a:solidFill>
                <a:latin typeface="Arial" charset="0"/>
                <a:cs typeface="Arial" charset="0"/>
              </a:defRPr>
            </a:lvl5pPr>
            <a:lvl6pPr marL="2590564" indent="-235506" eaLnBrk="0" fontAlgn="base" hangingPunct="0">
              <a:spcBef>
                <a:spcPct val="0"/>
              </a:spcBef>
              <a:spcAft>
                <a:spcPct val="0"/>
              </a:spcAft>
              <a:defRPr>
                <a:solidFill>
                  <a:schemeClr val="tx1"/>
                </a:solidFill>
                <a:latin typeface="Arial" charset="0"/>
                <a:cs typeface="Arial" charset="0"/>
              </a:defRPr>
            </a:lvl6pPr>
            <a:lvl7pPr marL="3061575" indent="-235506" eaLnBrk="0" fontAlgn="base" hangingPunct="0">
              <a:spcBef>
                <a:spcPct val="0"/>
              </a:spcBef>
              <a:spcAft>
                <a:spcPct val="0"/>
              </a:spcAft>
              <a:defRPr>
                <a:solidFill>
                  <a:schemeClr val="tx1"/>
                </a:solidFill>
                <a:latin typeface="Arial" charset="0"/>
                <a:cs typeface="Arial" charset="0"/>
              </a:defRPr>
            </a:lvl7pPr>
            <a:lvl8pPr marL="3532587" indent="-235506" eaLnBrk="0" fontAlgn="base" hangingPunct="0">
              <a:spcBef>
                <a:spcPct val="0"/>
              </a:spcBef>
              <a:spcAft>
                <a:spcPct val="0"/>
              </a:spcAft>
              <a:defRPr>
                <a:solidFill>
                  <a:schemeClr val="tx1"/>
                </a:solidFill>
                <a:latin typeface="Arial" charset="0"/>
                <a:cs typeface="Arial" charset="0"/>
              </a:defRPr>
            </a:lvl8pPr>
            <a:lvl9pPr marL="4003598" indent="-235506" eaLnBrk="0" fontAlgn="base" hangingPunct="0">
              <a:spcBef>
                <a:spcPct val="0"/>
              </a:spcBef>
              <a:spcAft>
                <a:spcPct val="0"/>
              </a:spcAft>
              <a:defRPr>
                <a:solidFill>
                  <a:schemeClr val="tx1"/>
                </a:solidFill>
                <a:latin typeface="Arial" charset="0"/>
                <a:cs typeface="Arial"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charset="0"/>
              <a:ea typeface="+mn-ea"/>
              <a:cs typeface="Arial"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lang="en-US" dirty="0">
              <a:latin typeface="Times" charset="0"/>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67732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798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3554"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23555"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42842" indent="-285708" eaLnBrk="0" hangingPunct="0">
              <a:defRPr sz="2300">
                <a:solidFill>
                  <a:schemeClr val="tx1"/>
                </a:solidFill>
                <a:latin typeface="Arial" charset="0"/>
                <a:ea typeface="ＭＳ Ｐゴシック" charset="0"/>
              </a:defRPr>
            </a:lvl2pPr>
            <a:lvl3pPr marL="1142833" indent="-228567" eaLnBrk="0" hangingPunct="0">
              <a:defRPr sz="2300">
                <a:solidFill>
                  <a:schemeClr val="tx1"/>
                </a:solidFill>
                <a:latin typeface="Arial" charset="0"/>
                <a:ea typeface="ＭＳ Ｐゴシック" charset="0"/>
              </a:defRPr>
            </a:lvl3pPr>
            <a:lvl4pPr marL="1599967" indent="-228567" eaLnBrk="0" hangingPunct="0">
              <a:defRPr sz="2300">
                <a:solidFill>
                  <a:schemeClr val="tx1"/>
                </a:solidFill>
                <a:latin typeface="Arial" charset="0"/>
                <a:ea typeface="ＭＳ Ｐゴシック" charset="0"/>
              </a:defRPr>
            </a:lvl4pPr>
            <a:lvl5pPr marL="2057100" indent="-228567" eaLnBrk="0" hangingPunct="0">
              <a:defRPr sz="2300">
                <a:solidFill>
                  <a:schemeClr val="tx1"/>
                </a:solidFill>
                <a:latin typeface="Arial" charset="0"/>
                <a:ea typeface="ＭＳ Ｐゴシック" charset="0"/>
              </a:defRPr>
            </a:lvl5pPr>
            <a:lvl6pPr marL="2514233" indent="-228567" eaLnBrk="0" fontAlgn="base" hangingPunct="0">
              <a:spcBef>
                <a:spcPct val="0"/>
              </a:spcBef>
              <a:spcAft>
                <a:spcPct val="0"/>
              </a:spcAft>
              <a:defRPr sz="2300">
                <a:solidFill>
                  <a:schemeClr val="tx1"/>
                </a:solidFill>
                <a:latin typeface="Arial" charset="0"/>
                <a:ea typeface="ＭＳ Ｐゴシック" charset="0"/>
              </a:defRPr>
            </a:lvl6pPr>
            <a:lvl7pPr marL="2971366" indent="-228567" eaLnBrk="0" fontAlgn="base" hangingPunct="0">
              <a:spcBef>
                <a:spcPct val="0"/>
              </a:spcBef>
              <a:spcAft>
                <a:spcPct val="0"/>
              </a:spcAft>
              <a:defRPr sz="2300">
                <a:solidFill>
                  <a:schemeClr val="tx1"/>
                </a:solidFill>
                <a:latin typeface="Arial" charset="0"/>
                <a:ea typeface="ＭＳ Ｐゴシック" charset="0"/>
              </a:defRPr>
            </a:lvl7pPr>
            <a:lvl8pPr marL="3428500" indent="-228567" eaLnBrk="0" fontAlgn="base" hangingPunct="0">
              <a:spcBef>
                <a:spcPct val="0"/>
              </a:spcBef>
              <a:spcAft>
                <a:spcPct val="0"/>
              </a:spcAft>
              <a:defRPr sz="2300">
                <a:solidFill>
                  <a:schemeClr val="tx1"/>
                </a:solidFill>
                <a:latin typeface="Arial" charset="0"/>
                <a:ea typeface="ＭＳ Ｐゴシック" charset="0"/>
              </a:defRPr>
            </a:lvl8pPr>
            <a:lvl9pPr marL="3885633" indent="-228567"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endParaRPr lang="en-US" sz="1200">
              <a:latin typeface="Calibri" charset="0"/>
            </a:endParaRPr>
          </a:p>
        </p:txBody>
      </p:sp>
      <p:sp>
        <p:nvSpPr>
          <p:cNvPr id="23556"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42842" indent="-285708" eaLnBrk="0" hangingPunct="0">
              <a:defRPr sz="2300">
                <a:solidFill>
                  <a:schemeClr val="tx1"/>
                </a:solidFill>
                <a:latin typeface="Arial" charset="0"/>
                <a:ea typeface="ＭＳ Ｐゴシック" charset="0"/>
              </a:defRPr>
            </a:lvl2pPr>
            <a:lvl3pPr marL="1142833" indent="-228567" eaLnBrk="0" hangingPunct="0">
              <a:defRPr sz="2300">
                <a:solidFill>
                  <a:schemeClr val="tx1"/>
                </a:solidFill>
                <a:latin typeface="Arial" charset="0"/>
                <a:ea typeface="ＭＳ Ｐゴシック" charset="0"/>
              </a:defRPr>
            </a:lvl3pPr>
            <a:lvl4pPr marL="1599967" indent="-228567" eaLnBrk="0" hangingPunct="0">
              <a:defRPr sz="2300">
                <a:solidFill>
                  <a:schemeClr val="tx1"/>
                </a:solidFill>
                <a:latin typeface="Arial" charset="0"/>
                <a:ea typeface="ＭＳ Ｐゴシック" charset="0"/>
              </a:defRPr>
            </a:lvl4pPr>
            <a:lvl5pPr marL="2057100" indent="-228567" eaLnBrk="0" hangingPunct="0">
              <a:defRPr sz="2300">
                <a:solidFill>
                  <a:schemeClr val="tx1"/>
                </a:solidFill>
                <a:latin typeface="Arial" charset="0"/>
                <a:ea typeface="ＭＳ Ｐゴシック" charset="0"/>
              </a:defRPr>
            </a:lvl5pPr>
            <a:lvl6pPr marL="2514233" indent="-228567" eaLnBrk="0" fontAlgn="base" hangingPunct="0">
              <a:spcBef>
                <a:spcPct val="0"/>
              </a:spcBef>
              <a:spcAft>
                <a:spcPct val="0"/>
              </a:spcAft>
              <a:defRPr sz="2300">
                <a:solidFill>
                  <a:schemeClr val="tx1"/>
                </a:solidFill>
                <a:latin typeface="Arial" charset="0"/>
                <a:ea typeface="ＭＳ Ｐゴシック" charset="0"/>
              </a:defRPr>
            </a:lvl6pPr>
            <a:lvl7pPr marL="2971366" indent="-228567" eaLnBrk="0" fontAlgn="base" hangingPunct="0">
              <a:spcBef>
                <a:spcPct val="0"/>
              </a:spcBef>
              <a:spcAft>
                <a:spcPct val="0"/>
              </a:spcAft>
              <a:defRPr sz="2300">
                <a:solidFill>
                  <a:schemeClr val="tx1"/>
                </a:solidFill>
                <a:latin typeface="Arial" charset="0"/>
                <a:ea typeface="ＭＳ Ｐゴシック" charset="0"/>
              </a:defRPr>
            </a:lvl7pPr>
            <a:lvl8pPr marL="3428500" indent="-228567" eaLnBrk="0" fontAlgn="base" hangingPunct="0">
              <a:spcBef>
                <a:spcPct val="0"/>
              </a:spcBef>
              <a:spcAft>
                <a:spcPct val="0"/>
              </a:spcAft>
              <a:defRPr sz="2300">
                <a:solidFill>
                  <a:schemeClr val="tx1"/>
                </a:solidFill>
                <a:latin typeface="Arial" charset="0"/>
                <a:ea typeface="ＭＳ Ｐゴシック" charset="0"/>
              </a:defRPr>
            </a:lvl8pPr>
            <a:lvl9pPr marL="3885633" indent="-228567"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endParaRPr lang="en-US" sz="1200">
              <a:latin typeface="Calibri" charset="0"/>
            </a:endParaRPr>
          </a:p>
        </p:txBody>
      </p:sp>
    </p:spTree>
    <p:extLst>
      <p:ext uri="{BB962C8B-B14F-4D97-AF65-F5344CB8AC3E}">
        <p14:creationId xmlns:p14="http://schemas.microsoft.com/office/powerpoint/2010/main" val="112973878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78153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108119"/>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393" indent="-294382" eaLnBrk="0" hangingPunct="0">
              <a:defRPr>
                <a:solidFill>
                  <a:schemeClr val="tx1"/>
                </a:solidFill>
                <a:latin typeface="Arial" charset="0"/>
                <a:cs typeface="Arial" charset="0"/>
              </a:defRPr>
            </a:lvl2pPr>
            <a:lvl3pPr marL="1177529" indent="-235506" eaLnBrk="0" hangingPunct="0">
              <a:defRPr>
                <a:solidFill>
                  <a:schemeClr val="tx1"/>
                </a:solidFill>
                <a:latin typeface="Arial" charset="0"/>
                <a:cs typeface="Arial" charset="0"/>
              </a:defRPr>
            </a:lvl3pPr>
            <a:lvl4pPr marL="1648540" indent="-235506" eaLnBrk="0" hangingPunct="0">
              <a:defRPr>
                <a:solidFill>
                  <a:schemeClr val="tx1"/>
                </a:solidFill>
                <a:latin typeface="Arial" charset="0"/>
                <a:cs typeface="Arial" charset="0"/>
              </a:defRPr>
            </a:lvl4pPr>
            <a:lvl5pPr marL="2119552" indent="-235506" eaLnBrk="0" hangingPunct="0">
              <a:defRPr>
                <a:solidFill>
                  <a:schemeClr val="tx1"/>
                </a:solidFill>
                <a:latin typeface="Arial" charset="0"/>
                <a:cs typeface="Arial" charset="0"/>
              </a:defRPr>
            </a:lvl5pPr>
            <a:lvl6pPr marL="2590564" indent="-235506" eaLnBrk="0" fontAlgn="base" hangingPunct="0">
              <a:spcBef>
                <a:spcPct val="0"/>
              </a:spcBef>
              <a:spcAft>
                <a:spcPct val="0"/>
              </a:spcAft>
              <a:defRPr>
                <a:solidFill>
                  <a:schemeClr val="tx1"/>
                </a:solidFill>
                <a:latin typeface="Arial" charset="0"/>
                <a:cs typeface="Arial" charset="0"/>
              </a:defRPr>
            </a:lvl6pPr>
            <a:lvl7pPr marL="3061575" indent="-235506" eaLnBrk="0" fontAlgn="base" hangingPunct="0">
              <a:spcBef>
                <a:spcPct val="0"/>
              </a:spcBef>
              <a:spcAft>
                <a:spcPct val="0"/>
              </a:spcAft>
              <a:defRPr>
                <a:solidFill>
                  <a:schemeClr val="tx1"/>
                </a:solidFill>
                <a:latin typeface="Arial" charset="0"/>
                <a:cs typeface="Arial" charset="0"/>
              </a:defRPr>
            </a:lvl7pPr>
            <a:lvl8pPr marL="3532587" indent="-235506" eaLnBrk="0" fontAlgn="base" hangingPunct="0">
              <a:spcBef>
                <a:spcPct val="0"/>
              </a:spcBef>
              <a:spcAft>
                <a:spcPct val="0"/>
              </a:spcAft>
              <a:defRPr>
                <a:solidFill>
                  <a:schemeClr val="tx1"/>
                </a:solidFill>
                <a:latin typeface="Arial" charset="0"/>
                <a:cs typeface="Arial" charset="0"/>
              </a:defRPr>
            </a:lvl8pPr>
            <a:lvl9pPr marL="4003598" indent="-235506" eaLnBrk="0" fontAlgn="base" hangingPunct="0">
              <a:spcBef>
                <a:spcPct val="0"/>
              </a:spcBef>
              <a:spcAft>
                <a:spcPct val="0"/>
              </a:spcAft>
              <a:defRPr>
                <a:solidFill>
                  <a:schemeClr val="tx1"/>
                </a:solidFill>
                <a:latin typeface="Arial" charset="0"/>
                <a:cs typeface="Arial"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charset="0"/>
              <a:ea typeface="+mn-ea"/>
              <a:cs typeface="Arial" charset="0"/>
            </a:endParaRP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Times" charset="0"/>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14674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82396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65409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7586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49500" y="522288"/>
            <a:ext cx="4648200" cy="2614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66941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1085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393" indent="-294382" eaLnBrk="0" hangingPunct="0">
              <a:defRPr>
                <a:solidFill>
                  <a:schemeClr val="tx1"/>
                </a:solidFill>
                <a:latin typeface="Arial" charset="0"/>
                <a:cs typeface="Arial" charset="0"/>
              </a:defRPr>
            </a:lvl2pPr>
            <a:lvl3pPr marL="1177529" indent="-235506" eaLnBrk="0" hangingPunct="0">
              <a:defRPr>
                <a:solidFill>
                  <a:schemeClr val="tx1"/>
                </a:solidFill>
                <a:latin typeface="Arial" charset="0"/>
                <a:cs typeface="Arial" charset="0"/>
              </a:defRPr>
            </a:lvl3pPr>
            <a:lvl4pPr marL="1648540" indent="-235506" eaLnBrk="0" hangingPunct="0">
              <a:defRPr>
                <a:solidFill>
                  <a:schemeClr val="tx1"/>
                </a:solidFill>
                <a:latin typeface="Arial" charset="0"/>
                <a:cs typeface="Arial" charset="0"/>
              </a:defRPr>
            </a:lvl4pPr>
            <a:lvl5pPr marL="2119552" indent="-235506" eaLnBrk="0" hangingPunct="0">
              <a:defRPr>
                <a:solidFill>
                  <a:schemeClr val="tx1"/>
                </a:solidFill>
                <a:latin typeface="Arial" charset="0"/>
                <a:cs typeface="Arial" charset="0"/>
              </a:defRPr>
            </a:lvl5pPr>
            <a:lvl6pPr marL="2590564" indent="-235506" eaLnBrk="0" fontAlgn="base" hangingPunct="0">
              <a:spcBef>
                <a:spcPct val="0"/>
              </a:spcBef>
              <a:spcAft>
                <a:spcPct val="0"/>
              </a:spcAft>
              <a:defRPr>
                <a:solidFill>
                  <a:schemeClr val="tx1"/>
                </a:solidFill>
                <a:latin typeface="Arial" charset="0"/>
                <a:cs typeface="Arial" charset="0"/>
              </a:defRPr>
            </a:lvl6pPr>
            <a:lvl7pPr marL="3061575" indent="-235506" eaLnBrk="0" fontAlgn="base" hangingPunct="0">
              <a:spcBef>
                <a:spcPct val="0"/>
              </a:spcBef>
              <a:spcAft>
                <a:spcPct val="0"/>
              </a:spcAft>
              <a:defRPr>
                <a:solidFill>
                  <a:schemeClr val="tx1"/>
                </a:solidFill>
                <a:latin typeface="Arial" charset="0"/>
                <a:cs typeface="Arial" charset="0"/>
              </a:defRPr>
            </a:lvl7pPr>
            <a:lvl8pPr marL="3532587" indent="-235506" eaLnBrk="0" fontAlgn="base" hangingPunct="0">
              <a:spcBef>
                <a:spcPct val="0"/>
              </a:spcBef>
              <a:spcAft>
                <a:spcPct val="0"/>
              </a:spcAft>
              <a:defRPr>
                <a:solidFill>
                  <a:schemeClr val="tx1"/>
                </a:solidFill>
                <a:latin typeface="Arial" charset="0"/>
                <a:cs typeface="Arial" charset="0"/>
              </a:defRPr>
            </a:lvl8pPr>
            <a:lvl9pPr marL="4003598" indent="-235506" eaLnBrk="0" fontAlgn="base" hangingPunct="0">
              <a:spcBef>
                <a:spcPct val="0"/>
              </a:spcBef>
              <a:spcAft>
                <a:spcPct val="0"/>
              </a:spcAft>
              <a:defRPr>
                <a:solidFill>
                  <a:schemeClr val="tx1"/>
                </a:solidFill>
                <a:latin typeface="Arial" charset="0"/>
                <a:cs typeface="Arial" charset="0"/>
              </a:defRPr>
            </a:lvl9p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charset="0"/>
              <a:ea typeface="+mn-ea"/>
              <a:cs typeface="Arial" charset="0"/>
            </a:endParaRPr>
          </a:p>
        </p:txBody>
      </p:sp>
      <p:sp>
        <p:nvSpPr>
          <p:cNvPr id="2" name="Date Placeholder 1"/>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33157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18826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240548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7063" eaLnBrk="0" hangingPunct="0">
              <a:defRPr sz="2400">
                <a:solidFill>
                  <a:schemeClr val="tx1"/>
                </a:solidFill>
                <a:latin typeface="Arial" charset="0"/>
                <a:ea typeface="ＭＳ Ｐゴシック" charset="0"/>
                <a:cs typeface="ＭＳ Ｐゴシック" charset="0"/>
              </a:defRPr>
            </a:lvl1pPr>
            <a:lvl2pPr marL="763041" indent="-293477" defTabSz="957063" eaLnBrk="0" hangingPunct="0">
              <a:defRPr sz="2400">
                <a:solidFill>
                  <a:schemeClr val="tx1"/>
                </a:solidFill>
                <a:latin typeface="Arial" charset="0"/>
                <a:ea typeface="ＭＳ Ｐゴシック" charset="0"/>
              </a:defRPr>
            </a:lvl2pPr>
            <a:lvl3pPr marL="1173909" indent="-234782" defTabSz="957063" eaLnBrk="0" hangingPunct="0">
              <a:defRPr sz="2400">
                <a:solidFill>
                  <a:schemeClr val="tx1"/>
                </a:solidFill>
                <a:latin typeface="Arial" charset="0"/>
                <a:ea typeface="ＭＳ Ｐゴシック" charset="0"/>
              </a:defRPr>
            </a:lvl3pPr>
            <a:lvl4pPr marL="1643474" indent="-234782" defTabSz="957063" eaLnBrk="0" hangingPunct="0">
              <a:defRPr sz="2400">
                <a:solidFill>
                  <a:schemeClr val="tx1"/>
                </a:solidFill>
                <a:latin typeface="Arial" charset="0"/>
                <a:ea typeface="ＭＳ Ｐゴシック" charset="0"/>
              </a:defRPr>
            </a:lvl4pPr>
            <a:lvl5pPr marL="2113038" indent="-234782" defTabSz="957063" eaLnBrk="0" hangingPunct="0">
              <a:defRPr sz="2400">
                <a:solidFill>
                  <a:schemeClr val="tx1"/>
                </a:solidFill>
                <a:latin typeface="Arial" charset="0"/>
                <a:ea typeface="ＭＳ Ｐゴシック" charset="0"/>
              </a:defRPr>
            </a:lvl5pPr>
            <a:lvl6pPr marL="2582603" indent="-234782" defTabSz="957063" eaLnBrk="0" fontAlgn="base" hangingPunct="0">
              <a:spcBef>
                <a:spcPct val="0"/>
              </a:spcBef>
              <a:spcAft>
                <a:spcPct val="0"/>
              </a:spcAft>
              <a:defRPr sz="2400">
                <a:solidFill>
                  <a:schemeClr val="tx1"/>
                </a:solidFill>
                <a:latin typeface="Arial" charset="0"/>
                <a:ea typeface="ＭＳ Ｐゴシック" charset="0"/>
              </a:defRPr>
            </a:lvl6pPr>
            <a:lvl7pPr marL="3052166" indent="-234782" defTabSz="957063" eaLnBrk="0" fontAlgn="base" hangingPunct="0">
              <a:spcBef>
                <a:spcPct val="0"/>
              </a:spcBef>
              <a:spcAft>
                <a:spcPct val="0"/>
              </a:spcAft>
              <a:defRPr sz="2400">
                <a:solidFill>
                  <a:schemeClr val="tx1"/>
                </a:solidFill>
                <a:latin typeface="Arial" charset="0"/>
                <a:ea typeface="ＭＳ Ｐゴシック" charset="0"/>
              </a:defRPr>
            </a:lvl7pPr>
            <a:lvl8pPr marL="3521730" indent="-234782" defTabSz="957063" eaLnBrk="0" fontAlgn="base" hangingPunct="0">
              <a:spcBef>
                <a:spcPct val="0"/>
              </a:spcBef>
              <a:spcAft>
                <a:spcPct val="0"/>
              </a:spcAft>
              <a:defRPr sz="2400">
                <a:solidFill>
                  <a:schemeClr val="tx1"/>
                </a:solidFill>
                <a:latin typeface="Arial" charset="0"/>
                <a:ea typeface="ＭＳ Ｐゴシック" charset="0"/>
              </a:defRPr>
            </a:lvl8pPr>
            <a:lvl9pPr marL="3991294" indent="-234782" defTabSz="95706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p>
        </p:txBody>
      </p:sp>
      <p:sp>
        <p:nvSpPr>
          <p:cNvPr id="114690" name="Rectangle 7"/>
          <p:cNvSpPr txBox="1">
            <a:spLocks noGrp="1" noChangeArrowheads="1"/>
          </p:cNvSpPr>
          <p:nvPr/>
        </p:nvSpPr>
        <p:spPr bwMode="auto">
          <a:xfrm>
            <a:off x="3984125" y="8976835"/>
            <a:ext cx="3049025" cy="4728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696" tIns="47849" rIns="95696" bIns="47849" anchor="b"/>
          <a:lstStyle>
            <a:lvl1pPr defTabSz="931863" eaLnBrk="0" hangingPunct="0">
              <a:defRPr sz="2400">
                <a:solidFill>
                  <a:schemeClr val="tx1"/>
                </a:solidFill>
                <a:latin typeface="Arial" charset="0"/>
                <a:ea typeface="ＭＳ Ｐゴシック" charset="0"/>
                <a:cs typeface="ＭＳ Ｐゴシック" charset="0"/>
              </a:defRPr>
            </a:lvl1pPr>
            <a:lvl2pPr marL="742950" indent="-285750" defTabSz="931863" eaLnBrk="0" hangingPunct="0">
              <a:defRPr sz="2400">
                <a:solidFill>
                  <a:schemeClr val="tx1"/>
                </a:solidFill>
                <a:latin typeface="Arial" charset="0"/>
                <a:ea typeface="ＭＳ Ｐゴシック" charset="0"/>
              </a:defRPr>
            </a:lvl2pPr>
            <a:lvl3pPr marL="1143000" indent="-228600" defTabSz="931863" eaLnBrk="0" hangingPunct="0">
              <a:defRPr sz="2400">
                <a:solidFill>
                  <a:schemeClr val="tx1"/>
                </a:solidFill>
                <a:latin typeface="Arial" charset="0"/>
                <a:ea typeface="ＭＳ Ｐゴシック" charset="0"/>
              </a:defRPr>
            </a:lvl3pPr>
            <a:lvl4pPr marL="1600200" indent="-228600" defTabSz="931863" eaLnBrk="0" hangingPunct="0">
              <a:defRPr sz="2400">
                <a:solidFill>
                  <a:schemeClr val="tx1"/>
                </a:solidFill>
                <a:latin typeface="Arial" charset="0"/>
                <a:ea typeface="ＭＳ Ｐゴシック" charset="0"/>
              </a:defRPr>
            </a:lvl4pPr>
            <a:lvl5pPr marL="2057400" indent="-228600" defTabSz="931863" eaLnBrk="0" hangingPunct="0">
              <a:defRPr sz="2400">
                <a:solidFill>
                  <a:schemeClr val="tx1"/>
                </a:solidFill>
                <a:latin typeface="Arial" charset="0"/>
                <a:ea typeface="ＭＳ Ｐゴシック" charset="0"/>
              </a:defRPr>
            </a:lvl5pPr>
            <a:lvl6pPr marL="2514600" indent="-228600" defTabSz="9318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18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18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186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31774">
              <a:defRPr/>
            </a:pPr>
            <a:endParaRPr lang="en-US" dirty="0"/>
          </a:p>
        </p:txBody>
      </p:sp>
    </p:spTree>
    <p:extLst>
      <p:ext uri="{BB962C8B-B14F-4D97-AF65-F5344CB8AC3E}">
        <p14:creationId xmlns:p14="http://schemas.microsoft.com/office/powerpoint/2010/main" val="295970360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09988"/>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2226798"/>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g64339c672d_13_5:notes"/>
          <p:cNvSpPr txBox="1">
            <a:spLocks noGrp="1"/>
          </p:cNvSpPr>
          <p:nvPr>
            <p:ph type="body" idx="1"/>
          </p:nvPr>
        </p:nvSpPr>
        <p:spPr>
          <a:xfrm>
            <a:off x="517161" y="5835512"/>
            <a:ext cx="4137285" cy="4774709"/>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370" name="Google Shape;2370;g64339c672d_13_5:notes"/>
          <p:cNvSpPr>
            <a:spLocks noGrp="1" noRot="1" noChangeAspect="1"/>
          </p:cNvSpPr>
          <p:nvPr>
            <p:ph type="sldImg" idx="2"/>
          </p:nvPr>
        </p:nvSpPr>
        <p:spPr>
          <a:xfrm>
            <a:off x="-1050925" y="1516063"/>
            <a:ext cx="7273925" cy="4092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315135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4"/>
        <p:cNvGrpSpPr/>
        <p:nvPr/>
      </p:nvGrpSpPr>
      <p:grpSpPr>
        <a:xfrm>
          <a:off x="0" y="0"/>
          <a:ext cx="0" cy="0"/>
          <a:chOff x="0" y="0"/>
          <a:chExt cx="0" cy="0"/>
        </a:xfrm>
      </p:grpSpPr>
      <p:sp>
        <p:nvSpPr>
          <p:cNvPr id="2375" name="Google Shape;2375;g64339c672d_13_10:notes"/>
          <p:cNvSpPr txBox="1">
            <a:spLocks noGrp="1"/>
          </p:cNvSpPr>
          <p:nvPr>
            <p:ph type="body" idx="1"/>
          </p:nvPr>
        </p:nvSpPr>
        <p:spPr>
          <a:xfrm>
            <a:off x="517161" y="5835512"/>
            <a:ext cx="4137285" cy="4774709"/>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a:p>
        </p:txBody>
      </p:sp>
      <p:sp>
        <p:nvSpPr>
          <p:cNvPr id="2376" name="Google Shape;2376;g64339c672d_13_10:notes"/>
          <p:cNvSpPr>
            <a:spLocks noGrp="1" noRot="1" noChangeAspect="1"/>
          </p:cNvSpPr>
          <p:nvPr>
            <p:ph type="sldImg" idx="2"/>
          </p:nvPr>
        </p:nvSpPr>
        <p:spPr>
          <a:xfrm>
            <a:off x="-1050925" y="1516063"/>
            <a:ext cx="7273925" cy="4092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3299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66967"/>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7"/>
        <p:cNvGrpSpPr/>
        <p:nvPr/>
      </p:nvGrpSpPr>
      <p:grpSpPr>
        <a:xfrm>
          <a:off x="0" y="0"/>
          <a:ext cx="0" cy="0"/>
          <a:chOff x="0" y="0"/>
          <a:chExt cx="0" cy="0"/>
        </a:xfrm>
      </p:grpSpPr>
      <p:sp>
        <p:nvSpPr>
          <p:cNvPr id="2388" name="Google Shape;2388;g64339c672d_13_21:notes"/>
          <p:cNvSpPr txBox="1">
            <a:spLocks noGrp="1"/>
          </p:cNvSpPr>
          <p:nvPr>
            <p:ph type="body" idx="1"/>
          </p:nvPr>
        </p:nvSpPr>
        <p:spPr>
          <a:xfrm>
            <a:off x="517161" y="5835512"/>
            <a:ext cx="4137285" cy="4774709"/>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dirty="0"/>
          </a:p>
        </p:txBody>
      </p:sp>
      <p:sp>
        <p:nvSpPr>
          <p:cNvPr id="2389" name="Google Shape;2389;g64339c672d_13_21:notes"/>
          <p:cNvSpPr>
            <a:spLocks noGrp="1" noRot="1" noChangeAspect="1"/>
          </p:cNvSpPr>
          <p:nvPr>
            <p:ph type="sldImg" idx="2"/>
          </p:nvPr>
        </p:nvSpPr>
        <p:spPr>
          <a:xfrm>
            <a:off x="-1050925" y="1516063"/>
            <a:ext cx="7273925" cy="4092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59765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43831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9"/>
        <p:cNvGrpSpPr/>
        <p:nvPr/>
      </p:nvGrpSpPr>
      <p:grpSpPr>
        <a:xfrm>
          <a:off x="0" y="0"/>
          <a:ext cx="0" cy="0"/>
          <a:chOff x="0" y="0"/>
          <a:chExt cx="0" cy="0"/>
        </a:xfrm>
      </p:grpSpPr>
      <p:sp>
        <p:nvSpPr>
          <p:cNvPr id="2430" name="Google Shape;2430;g64339c672d_13_57:notes"/>
          <p:cNvSpPr>
            <a:spLocks noGrp="1" noRot="1" noChangeAspect="1"/>
          </p:cNvSpPr>
          <p:nvPr>
            <p:ph type="sldImg" idx="2"/>
          </p:nvPr>
        </p:nvSpPr>
        <p:spPr>
          <a:xfrm>
            <a:off x="-1454150" y="909638"/>
            <a:ext cx="8080375" cy="4546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1" name="Google Shape;2431;g64339c672d_13_57:notes"/>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569047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94303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2"/>
        <p:cNvGrpSpPr/>
        <p:nvPr/>
      </p:nvGrpSpPr>
      <p:grpSpPr>
        <a:xfrm>
          <a:off x="0" y="0"/>
          <a:ext cx="0" cy="0"/>
          <a:chOff x="0" y="0"/>
          <a:chExt cx="0" cy="0"/>
        </a:xfrm>
      </p:grpSpPr>
      <p:sp>
        <p:nvSpPr>
          <p:cNvPr id="2403" name="Google Shape;2403;g64339c672d_13_34:notes"/>
          <p:cNvSpPr>
            <a:spLocks noGrp="1" noRot="1" noChangeAspect="1"/>
          </p:cNvSpPr>
          <p:nvPr>
            <p:ph type="sldImg" idx="2"/>
          </p:nvPr>
        </p:nvSpPr>
        <p:spPr>
          <a:xfrm>
            <a:off x="-1454150" y="909638"/>
            <a:ext cx="8080375" cy="4546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4" name="Google Shape;2404;g64339c672d_13_34:notes"/>
          <p:cNvSpPr txBox="1">
            <a:spLocks noGrp="1"/>
          </p:cNvSpPr>
          <p:nvPr>
            <p:ph type="body" idx="1"/>
          </p:nvPr>
        </p:nvSpPr>
        <p:spPr>
          <a:xfrm>
            <a:off x="517161" y="5759726"/>
            <a:ext cx="4137285" cy="545658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3973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
        <p:nvSpPr>
          <p:cNvPr id="7" name="Header Placeholder 6"/>
          <p:cNvSpPr>
            <a:spLocks noGrp="1"/>
          </p:cNvSpPr>
          <p:nvPr>
            <p:ph type="hdr" sz="quarter" idx="13"/>
          </p:nvPr>
        </p:nvSpPr>
        <p:spPr/>
        <p:txBody>
          <a:bodyPr/>
          <a:lstStyle/>
          <a:p>
            <a:endParaRPr lang="en-US"/>
          </a:p>
        </p:txBody>
      </p:sp>
    </p:spTree>
    <p:extLst>
      <p:ext uri="{BB962C8B-B14F-4D97-AF65-F5344CB8AC3E}">
        <p14:creationId xmlns:p14="http://schemas.microsoft.com/office/powerpoint/2010/main" val="3288745575"/>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9"/>
        <p:cNvGrpSpPr/>
        <p:nvPr/>
      </p:nvGrpSpPr>
      <p:grpSpPr>
        <a:xfrm>
          <a:off x="0" y="0"/>
          <a:ext cx="0" cy="0"/>
          <a:chOff x="0" y="0"/>
          <a:chExt cx="0" cy="0"/>
        </a:xfrm>
      </p:grpSpPr>
      <p:sp>
        <p:nvSpPr>
          <p:cNvPr id="2410" name="Google Shape;2410;g64339c672d_13_40:notes"/>
          <p:cNvSpPr txBox="1">
            <a:spLocks noGrp="1"/>
          </p:cNvSpPr>
          <p:nvPr>
            <p:ph type="body" idx="1"/>
          </p:nvPr>
        </p:nvSpPr>
        <p:spPr>
          <a:xfrm>
            <a:off x="517161" y="5835512"/>
            <a:ext cx="4137285" cy="4774709"/>
          </a:xfrm>
          <a:prstGeom prst="rect">
            <a:avLst/>
          </a:prstGeom>
        </p:spPr>
        <p:txBody>
          <a:bodyPr spcFirstLastPara="1" wrap="square" lIns="89600" tIns="89600" rIns="89600" bIns="89600" anchor="t" anchorCtr="0">
            <a:noAutofit/>
          </a:bodyPr>
          <a:lstStyle/>
          <a:p>
            <a:pPr marL="0" lvl="0" indent="0" algn="l" rtl="0">
              <a:spcBef>
                <a:spcPts val="0"/>
              </a:spcBef>
              <a:spcAft>
                <a:spcPts val="0"/>
              </a:spcAft>
              <a:buNone/>
            </a:pPr>
            <a:endParaRPr dirty="0"/>
          </a:p>
        </p:txBody>
      </p:sp>
      <p:sp>
        <p:nvSpPr>
          <p:cNvPr id="2411" name="Google Shape;2411;g64339c672d_13_40:notes"/>
          <p:cNvSpPr>
            <a:spLocks noGrp="1" noRot="1" noChangeAspect="1"/>
          </p:cNvSpPr>
          <p:nvPr>
            <p:ph type="sldImg" idx="2"/>
          </p:nvPr>
        </p:nvSpPr>
        <p:spPr>
          <a:xfrm>
            <a:off x="-1050925" y="1516063"/>
            <a:ext cx="7273925" cy="4092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559256"/>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3184193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572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728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txBox="1">
            <a:spLocks noGrp="1" noChangeArrowheads="1"/>
          </p:cNvSpPr>
          <p:nvPr/>
        </p:nvSpPr>
        <p:spPr bwMode="auto">
          <a:xfrm>
            <a:off x="5411426" y="6732629"/>
            <a:ext cx="4141330" cy="35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957" tIns="49979" rIns="99957" bIns="49979" anchor="b"/>
          <a:lstStyle>
            <a:lvl1pPr defTabSz="922338" eaLnBrk="0" hangingPunct="0">
              <a:defRPr sz="2400">
                <a:solidFill>
                  <a:schemeClr val="tx1"/>
                </a:solidFill>
                <a:latin typeface="Arial" charset="0"/>
                <a:ea typeface="ＭＳ Ｐゴシック" charset="0"/>
                <a:cs typeface="ＭＳ Ｐゴシック" charset="0"/>
              </a:defRPr>
            </a:lvl1pPr>
            <a:lvl2pPr marL="742950" indent="-285750" defTabSz="922338" eaLnBrk="0" hangingPunct="0">
              <a:defRPr sz="2400">
                <a:solidFill>
                  <a:schemeClr val="tx1"/>
                </a:solidFill>
                <a:latin typeface="Arial" charset="0"/>
                <a:ea typeface="ＭＳ Ｐゴシック" charset="0"/>
              </a:defRPr>
            </a:lvl2pPr>
            <a:lvl3pPr marL="1143000" indent="-228600" defTabSz="922338" eaLnBrk="0" hangingPunct="0">
              <a:defRPr sz="2400">
                <a:solidFill>
                  <a:schemeClr val="tx1"/>
                </a:solidFill>
                <a:latin typeface="Arial" charset="0"/>
                <a:ea typeface="ＭＳ Ｐゴシック" charset="0"/>
              </a:defRPr>
            </a:lvl3pPr>
            <a:lvl4pPr marL="1600200" indent="-228600" defTabSz="922338" eaLnBrk="0" hangingPunct="0">
              <a:defRPr sz="2400">
                <a:solidFill>
                  <a:schemeClr val="tx1"/>
                </a:solidFill>
                <a:latin typeface="Arial" charset="0"/>
                <a:ea typeface="ＭＳ Ｐゴシック" charset="0"/>
              </a:defRPr>
            </a:lvl4pPr>
            <a:lvl5pPr marL="2057400" indent="-228600" defTabSz="922338" eaLnBrk="0" hangingPunct="0">
              <a:defRPr sz="2400">
                <a:solidFill>
                  <a:schemeClr val="tx1"/>
                </a:solidFill>
                <a:latin typeface="Arial" charset="0"/>
                <a:ea typeface="ＭＳ Ｐゴシック" charset="0"/>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solidFill>
                <a:srgbClr val="000000"/>
              </a:solidFill>
            </a:endParaRPr>
          </a:p>
        </p:txBody>
      </p:sp>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9" name="Notes Placeholder 2"/>
          <p:cNvSpPr>
            <a:spLocks noGrp="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lIns="99957" tIns="49979" rIns="99957" bIns="49979" numCol="1" anchor="t" anchorCtr="0" compatLnSpc="1">
            <a:prstTxWarp prst="textNoShape">
              <a:avLst/>
            </a:prstTxWarp>
          </a:bodyPr>
          <a:lstStyle/>
          <a:p>
            <a:pPr defTabSz="493315">
              <a:lnSpc>
                <a:spcPct val="80000"/>
              </a:lnSpc>
              <a:spcBef>
                <a:spcPct val="0"/>
              </a:spcBef>
            </a:pPr>
            <a:endParaRPr lang="en-US" sz="1000" dirty="0">
              <a:latin typeface="Times" charset="0"/>
            </a:endParaRPr>
          </a:p>
        </p:txBody>
      </p:sp>
      <p:sp>
        <p:nvSpPr>
          <p:cNvPr id="29700" name="Slide Number Placeholder 3"/>
          <p:cNvSpPr txBox="1">
            <a:spLocks noGrp="1"/>
          </p:cNvSpPr>
          <p:nvPr/>
        </p:nvSpPr>
        <p:spPr bwMode="auto">
          <a:xfrm>
            <a:off x="5411426" y="6732629"/>
            <a:ext cx="4141330" cy="354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952" tIns="49977" rIns="99952" bIns="49977" anchor="b"/>
          <a:lstStyle>
            <a:lvl1pPr defTabSz="468313" eaLnBrk="0" hangingPunct="0">
              <a:defRPr sz="2400">
                <a:solidFill>
                  <a:schemeClr val="tx1"/>
                </a:solidFill>
                <a:latin typeface="Arial" charset="0"/>
                <a:ea typeface="ＭＳ Ｐゴシック" charset="0"/>
                <a:cs typeface="ＭＳ Ｐゴシック" charset="0"/>
              </a:defRPr>
            </a:lvl1pPr>
            <a:lvl2pPr marL="742950" indent="-285750" defTabSz="468313" eaLnBrk="0" hangingPunct="0">
              <a:defRPr sz="2400">
                <a:solidFill>
                  <a:schemeClr val="tx1"/>
                </a:solidFill>
                <a:latin typeface="Arial" charset="0"/>
                <a:ea typeface="ＭＳ Ｐゴシック" charset="0"/>
              </a:defRPr>
            </a:lvl2pPr>
            <a:lvl3pPr marL="1143000" indent="-228600" defTabSz="468313" eaLnBrk="0" hangingPunct="0">
              <a:defRPr sz="2400">
                <a:solidFill>
                  <a:schemeClr val="tx1"/>
                </a:solidFill>
                <a:latin typeface="Arial" charset="0"/>
                <a:ea typeface="ＭＳ Ｐゴシック" charset="0"/>
              </a:defRPr>
            </a:lvl3pPr>
            <a:lvl4pPr marL="1600200" indent="-228600" defTabSz="468313" eaLnBrk="0" hangingPunct="0">
              <a:defRPr sz="2400">
                <a:solidFill>
                  <a:schemeClr val="tx1"/>
                </a:solidFill>
                <a:latin typeface="Arial" charset="0"/>
                <a:ea typeface="ＭＳ Ｐゴシック" charset="0"/>
              </a:defRPr>
            </a:lvl4pPr>
            <a:lvl5pPr marL="2057400" indent="-228600" defTabSz="468313" eaLnBrk="0" hangingPunct="0">
              <a:defRPr sz="2400">
                <a:solidFill>
                  <a:schemeClr val="tx1"/>
                </a:solidFill>
                <a:latin typeface="Arial" charset="0"/>
                <a:ea typeface="ＭＳ Ｐゴシック" charset="0"/>
              </a:defRPr>
            </a:lvl5pPr>
            <a:lvl6pPr marL="2514600" indent="-228600" defTabSz="4683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683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683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683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solidFill>
                <a:srgbClr val="000000"/>
              </a:solidFill>
              <a:latin typeface="Calibri" charset="0"/>
            </a:endParaRPr>
          </a:p>
        </p:txBody>
      </p:sp>
    </p:spTree>
    <p:extLst>
      <p:ext uri="{BB962C8B-B14F-4D97-AF65-F5344CB8AC3E}">
        <p14:creationId xmlns:p14="http://schemas.microsoft.com/office/powerpoint/2010/main" val="1567027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hangingPunct="1"/>
            <a:endParaRPr lang="en-US" dirty="0">
              <a:solidFill>
                <a:srgbClr val="000000"/>
              </a:solidFill>
              <a:latin typeface="Arial"/>
            </a:endParaRPr>
          </a:p>
        </p:txBody>
      </p:sp>
      <p:sp>
        <p:nvSpPr>
          <p:cNvPr id="131075" name="Rectangle 7"/>
          <p:cNvSpPr txBox="1">
            <a:spLocks noGrp="1" noChangeArrowheads="1"/>
          </p:cNvSpPr>
          <p:nvPr/>
        </p:nvSpPr>
        <p:spPr bwMode="auto">
          <a:xfrm>
            <a:off x="2978204" y="11773289"/>
            <a:ext cx="2278380" cy="619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172" tIns="46587" rIns="93172" bIns="46587" anchor="b"/>
          <a:lstStyle>
            <a:lvl1pPr defTabSz="931863" eaLnBrk="0" hangingPunct="0">
              <a:defRPr>
                <a:solidFill>
                  <a:schemeClr val="tx1"/>
                </a:solidFill>
                <a:latin typeface="Arial" charset="0"/>
              </a:defRPr>
            </a:lvl1pPr>
            <a:lvl2pPr marL="742950" indent="-285750" defTabSz="931863" eaLnBrk="0" hangingPunct="0">
              <a:defRPr>
                <a:solidFill>
                  <a:schemeClr val="tx1"/>
                </a:solidFill>
                <a:latin typeface="Arial" charset="0"/>
              </a:defRPr>
            </a:lvl2pPr>
            <a:lvl3pPr marL="1143000" indent="-228600" defTabSz="931863" eaLnBrk="0" hangingPunct="0">
              <a:defRPr>
                <a:solidFill>
                  <a:schemeClr val="tx1"/>
                </a:solidFill>
                <a:latin typeface="Arial" charset="0"/>
              </a:defRPr>
            </a:lvl3pPr>
            <a:lvl4pPr marL="1600200" indent="-228600" defTabSz="931863" eaLnBrk="0" hangingPunct="0">
              <a:defRPr>
                <a:solidFill>
                  <a:schemeClr val="tx1"/>
                </a:solidFill>
                <a:latin typeface="Arial" charset="0"/>
              </a:defRPr>
            </a:lvl4pPr>
            <a:lvl5pPr marL="2057400" indent="-228600" defTabSz="931863" eaLnBrk="0" hangingPunct="0">
              <a:defRPr>
                <a:solidFill>
                  <a:schemeClr val="tx1"/>
                </a:solidFill>
                <a:latin typeface="Arial" charset="0"/>
              </a:defRPr>
            </a:lvl5pPr>
            <a:lvl6pPr marL="2514600" indent="-228600" defTabSz="931863" eaLnBrk="0" fontAlgn="base" hangingPunct="0">
              <a:spcBef>
                <a:spcPct val="0"/>
              </a:spcBef>
              <a:spcAft>
                <a:spcPct val="0"/>
              </a:spcAft>
              <a:defRPr>
                <a:solidFill>
                  <a:schemeClr val="tx1"/>
                </a:solidFill>
                <a:latin typeface="Arial" charset="0"/>
              </a:defRPr>
            </a:lvl6pPr>
            <a:lvl7pPr marL="2971800" indent="-228600" defTabSz="931863" eaLnBrk="0" fontAlgn="base" hangingPunct="0">
              <a:spcBef>
                <a:spcPct val="0"/>
              </a:spcBef>
              <a:spcAft>
                <a:spcPct val="0"/>
              </a:spcAft>
              <a:defRPr>
                <a:solidFill>
                  <a:schemeClr val="tx1"/>
                </a:solidFill>
                <a:latin typeface="Arial" charset="0"/>
              </a:defRPr>
            </a:lvl7pPr>
            <a:lvl8pPr marL="3429000" indent="-228600" defTabSz="931863" eaLnBrk="0" fontAlgn="base" hangingPunct="0">
              <a:spcBef>
                <a:spcPct val="0"/>
              </a:spcBef>
              <a:spcAft>
                <a:spcPct val="0"/>
              </a:spcAft>
              <a:defRPr>
                <a:solidFill>
                  <a:schemeClr val="tx1"/>
                </a:solidFill>
                <a:latin typeface="Arial" charset="0"/>
              </a:defRPr>
            </a:lvl8pPr>
            <a:lvl9pPr marL="3886200" indent="-228600" defTabSz="931863"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endParaRPr lang="en-US" sz="1200" dirty="0">
              <a:solidFill>
                <a:srgbClr val="000000"/>
              </a:solidFill>
              <a:latin typeface="Arial"/>
            </a:endParaRPr>
          </a:p>
        </p:txBody>
      </p:sp>
      <p:sp>
        <p:nvSpPr>
          <p:cNvPr id="131076" name="Rectangle 2"/>
          <p:cNvSpPr>
            <a:spLocks noGrp="1" noRot="1" noChangeAspect="1" noChangeArrowheads="1" noTextEdit="1"/>
          </p:cNvSpPr>
          <p:nvPr>
            <p:ph type="sldImg"/>
          </p:nvPr>
        </p:nvSpPr>
        <p:spPr>
          <a:ln/>
        </p:spPr>
      </p:sp>
      <p:sp>
        <p:nvSpPr>
          <p:cNvPr id="13107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055087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0875862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76399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58605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31476734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63041" indent="-293477" eaLnBrk="0" hangingPunct="0">
              <a:defRPr sz="2400">
                <a:solidFill>
                  <a:schemeClr val="tx1"/>
                </a:solidFill>
                <a:latin typeface="Arial" pitchFamily="34" charset="0"/>
                <a:ea typeface="ＭＳ Ｐゴシック" pitchFamily="34" charset="-128"/>
              </a:defRPr>
            </a:lvl2pPr>
            <a:lvl3pPr marL="1173910" indent="-234782" eaLnBrk="0" hangingPunct="0">
              <a:defRPr sz="2400">
                <a:solidFill>
                  <a:schemeClr val="tx1"/>
                </a:solidFill>
                <a:latin typeface="Arial" pitchFamily="34" charset="0"/>
                <a:ea typeface="ＭＳ Ｐゴシック" pitchFamily="34" charset="-128"/>
              </a:defRPr>
            </a:lvl3pPr>
            <a:lvl4pPr marL="1643474" indent="-234782" eaLnBrk="0" hangingPunct="0">
              <a:defRPr sz="2400">
                <a:solidFill>
                  <a:schemeClr val="tx1"/>
                </a:solidFill>
                <a:latin typeface="Arial" pitchFamily="34" charset="0"/>
                <a:ea typeface="ＭＳ Ｐゴシック" pitchFamily="34" charset="-128"/>
              </a:defRPr>
            </a:lvl4pPr>
            <a:lvl5pPr marL="2113038" indent="-234782" eaLnBrk="0" hangingPunct="0">
              <a:defRPr sz="2400">
                <a:solidFill>
                  <a:schemeClr val="tx1"/>
                </a:solidFill>
                <a:latin typeface="Arial" pitchFamily="34" charset="0"/>
                <a:ea typeface="ＭＳ Ｐゴシック" pitchFamily="34" charset="-128"/>
              </a:defRPr>
            </a:lvl5pPr>
            <a:lvl6pPr marL="2582601" indent="-234782"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52166" indent="-234782"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21730" indent="-234782"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91295" indent="-234782"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200"/>
          </a:p>
        </p:txBody>
      </p:sp>
      <p:sp>
        <p:nvSpPr>
          <p:cNvPr id="122882" name="Rectangle 7"/>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48" tIns="47325" rIns="94648" bIns="47325"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22883" name="Rectangle 7"/>
          <p:cNvSpPr txBox="1">
            <a:spLocks noGrp="1" noChangeArrowheads="1"/>
          </p:cNvSpPr>
          <p:nvPr/>
        </p:nvSpPr>
        <p:spPr bwMode="auto">
          <a:xfrm>
            <a:off x="3971926" y="8831267"/>
            <a:ext cx="3038475"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648" tIns="47325" rIns="94648" bIns="47325"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endParaRPr lang="en-US" sz="1200"/>
          </a:p>
        </p:txBody>
      </p:sp>
      <p:sp>
        <p:nvSpPr>
          <p:cNvPr id="122884" name="Rectangle 2"/>
          <p:cNvSpPr>
            <a:spLocks noGrp="1" noRot="1" noChangeAspect="1" noChangeArrowheads="1" noTextEdit="1"/>
          </p:cNvSpPr>
          <p:nvPr>
            <p:ph type="sldImg"/>
          </p:nvPr>
        </p:nvSpPr>
        <p:spPr>
          <a:ln/>
        </p:spPr>
      </p:sp>
      <p:sp>
        <p:nvSpPr>
          <p:cNvPr id="73734" name="Rectangle 3"/>
          <p:cNvSpPr>
            <a:spLocks noGrp="1" noChangeArrowheads="1"/>
          </p:cNvSpPr>
          <p:nvPr>
            <p:ph type="body" idx="1"/>
          </p:nvPr>
        </p:nvSpPr>
        <p:spPr>
          <a:xfrm>
            <a:off x="935039" y="4416428"/>
            <a:ext cx="5140325" cy="4183063"/>
          </a:xfrm>
          <a:solidFill>
            <a:srgbClr val="FFFFFF"/>
          </a:solidFill>
          <a:ln>
            <a:solidFill>
              <a:srgbClr val="000000"/>
            </a:solidFill>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defTabSz="928891">
              <a:defRPr/>
            </a:pPr>
            <a:endParaRPr lang="en-US" altLang="en-US" dirty="0">
              <a:ea typeface="ＭＳ Ｐゴシック" charset="0"/>
            </a:endParaRPr>
          </a:p>
        </p:txBody>
      </p:sp>
      <p:sp>
        <p:nvSpPr>
          <p:cNvPr id="159751" name="Date Placeholder 1"/>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Georgia" pitchFamily="18" charset="0"/>
                <a:ea typeface="ＭＳ Ｐゴシック" pitchFamily="34" charset="-128"/>
              </a:defRPr>
            </a:lvl1pPr>
            <a:lvl2pPr marL="763041" indent="-293477" eaLnBrk="0" hangingPunct="0">
              <a:spcBef>
                <a:spcPct val="30000"/>
              </a:spcBef>
              <a:defRPr sz="1200">
                <a:solidFill>
                  <a:schemeClr val="tx1"/>
                </a:solidFill>
                <a:latin typeface="Georgia" pitchFamily="18" charset="0"/>
                <a:ea typeface="ＭＳ Ｐゴシック" pitchFamily="34" charset="-128"/>
              </a:defRPr>
            </a:lvl2pPr>
            <a:lvl3pPr marL="1173910" indent="-234782" eaLnBrk="0" hangingPunct="0">
              <a:spcBef>
                <a:spcPct val="30000"/>
              </a:spcBef>
              <a:defRPr sz="1200">
                <a:solidFill>
                  <a:schemeClr val="tx1"/>
                </a:solidFill>
                <a:latin typeface="Georgia" pitchFamily="18" charset="0"/>
                <a:ea typeface="ＭＳ Ｐゴシック" pitchFamily="34" charset="-128"/>
              </a:defRPr>
            </a:lvl3pPr>
            <a:lvl4pPr marL="1643474" indent="-234782" eaLnBrk="0" hangingPunct="0">
              <a:spcBef>
                <a:spcPct val="30000"/>
              </a:spcBef>
              <a:defRPr sz="1200">
                <a:solidFill>
                  <a:schemeClr val="tx1"/>
                </a:solidFill>
                <a:latin typeface="Georgia" pitchFamily="18" charset="0"/>
                <a:ea typeface="ＭＳ Ｐゴシック" pitchFamily="34" charset="-128"/>
              </a:defRPr>
            </a:lvl4pPr>
            <a:lvl5pPr marL="2113038" indent="-234782" eaLnBrk="0" hangingPunct="0">
              <a:spcBef>
                <a:spcPct val="30000"/>
              </a:spcBef>
              <a:defRPr sz="1200">
                <a:solidFill>
                  <a:schemeClr val="tx1"/>
                </a:solidFill>
                <a:latin typeface="Georgia" pitchFamily="18" charset="0"/>
                <a:ea typeface="ＭＳ Ｐゴシック" pitchFamily="34" charset="-128"/>
              </a:defRPr>
            </a:lvl5pPr>
            <a:lvl6pPr marL="2582601" indent="-234782" eaLnBrk="0" fontAlgn="base" hangingPunct="0">
              <a:spcBef>
                <a:spcPct val="30000"/>
              </a:spcBef>
              <a:spcAft>
                <a:spcPct val="0"/>
              </a:spcAft>
              <a:defRPr sz="1200">
                <a:solidFill>
                  <a:schemeClr val="tx1"/>
                </a:solidFill>
                <a:latin typeface="Georgia" pitchFamily="18" charset="0"/>
                <a:ea typeface="ＭＳ Ｐゴシック" pitchFamily="34" charset="-128"/>
              </a:defRPr>
            </a:lvl6pPr>
            <a:lvl7pPr marL="3052166" indent="-234782" eaLnBrk="0" fontAlgn="base" hangingPunct="0">
              <a:spcBef>
                <a:spcPct val="30000"/>
              </a:spcBef>
              <a:spcAft>
                <a:spcPct val="0"/>
              </a:spcAft>
              <a:defRPr sz="1200">
                <a:solidFill>
                  <a:schemeClr val="tx1"/>
                </a:solidFill>
                <a:latin typeface="Georgia" pitchFamily="18" charset="0"/>
                <a:ea typeface="ＭＳ Ｐゴシック" pitchFamily="34" charset="-128"/>
              </a:defRPr>
            </a:lvl7pPr>
            <a:lvl8pPr marL="3521730" indent="-234782" eaLnBrk="0" fontAlgn="base" hangingPunct="0">
              <a:spcBef>
                <a:spcPct val="30000"/>
              </a:spcBef>
              <a:spcAft>
                <a:spcPct val="0"/>
              </a:spcAft>
              <a:defRPr sz="1200">
                <a:solidFill>
                  <a:schemeClr val="tx1"/>
                </a:solidFill>
                <a:latin typeface="Georgia" pitchFamily="18" charset="0"/>
                <a:ea typeface="ＭＳ Ｐゴシック" pitchFamily="34" charset="-128"/>
              </a:defRPr>
            </a:lvl8pPr>
            <a:lvl9pPr marL="3991295" indent="-234782" eaLnBrk="0" fontAlgn="base" hangingPunct="0">
              <a:spcBef>
                <a:spcPct val="30000"/>
              </a:spcBef>
              <a:spcAft>
                <a:spcPct val="0"/>
              </a:spcAft>
              <a:defRPr sz="1200">
                <a:solidFill>
                  <a:schemeClr val="tx1"/>
                </a:solidFill>
                <a:latin typeface="Georgia" pitchFamily="18" charset="0"/>
                <a:ea typeface="ＭＳ Ｐゴシック" pitchFamily="34" charset="-128"/>
              </a:defRPr>
            </a:lvl9pPr>
          </a:lstStyle>
          <a:p>
            <a:pPr eaLnBrk="1" hangingPunct="1">
              <a:spcBef>
                <a:spcPct val="0"/>
              </a:spcBef>
              <a:defRPr/>
            </a:pPr>
            <a:endParaRPr lang="en-US" altLang="en-US"/>
          </a:p>
        </p:txBody>
      </p:sp>
      <p:sp>
        <p:nvSpPr>
          <p:cNvPr id="3" name="Footer Placeholder 2"/>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808681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28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Georgia" charset="0"/>
            </a:endParaRPr>
          </a:p>
        </p:txBody>
      </p:sp>
      <p:sp>
        <p:nvSpPr>
          <p:cNvPr id="162820" name="Date Placeholder 3"/>
          <p:cNvSpPr>
            <a:spLocks noGrp="1"/>
          </p:cNvSpPr>
          <p:nvPr>
            <p:ph type="dt" sz="quarter"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69239" indent="-295861">
              <a:defRPr sz="1200">
                <a:solidFill>
                  <a:schemeClr val="tx1"/>
                </a:solidFill>
                <a:latin typeface="Georgia" charset="0"/>
                <a:ea typeface="ＭＳ Ｐゴシック" charset="0"/>
              </a:defRPr>
            </a:lvl2pPr>
            <a:lvl3pPr marL="1183445" indent="-236689">
              <a:defRPr sz="1200">
                <a:solidFill>
                  <a:schemeClr val="tx1"/>
                </a:solidFill>
                <a:latin typeface="Georgia" charset="0"/>
                <a:ea typeface="ＭＳ Ｐゴシック" charset="0"/>
              </a:defRPr>
            </a:lvl3pPr>
            <a:lvl4pPr marL="1656824" indent="-236689">
              <a:defRPr sz="1200">
                <a:solidFill>
                  <a:schemeClr val="tx1"/>
                </a:solidFill>
                <a:latin typeface="Georgia" charset="0"/>
                <a:ea typeface="ＭＳ Ｐゴシック" charset="0"/>
              </a:defRPr>
            </a:lvl4pPr>
            <a:lvl5pPr marL="2130201" indent="-236689">
              <a:defRPr sz="1200">
                <a:solidFill>
                  <a:schemeClr val="tx1"/>
                </a:solidFill>
                <a:latin typeface="Georgia" charset="0"/>
                <a:ea typeface="ＭＳ Ｐゴシック" charset="0"/>
              </a:defRPr>
            </a:lvl5pPr>
            <a:lvl6pPr marL="2603580" indent="-236689" eaLnBrk="0" fontAlgn="base" hangingPunct="0">
              <a:spcBef>
                <a:spcPct val="30000"/>
              </a:spcBef>
              <a:spcAft>
                <a:spcPct val="0"/>
              </a:spcAft>
              <a:defRPr sz="1200">
                <a:solidFill>
                  <a:schemeClr val="tx1"/>
                </a:solidFill>
                <a:latin typeface="Georgia" charset="0"/>
                <a:ea typeface="ＭＳ Ｐゴシック" charset="0"/>
              </a:defRPr>
            </a:lvl6pPr>
            <a:lvl7pPr marL="3076958" indent="-236689" eaLnBrk="0" fontAlgn="base" hangingPunct="0">
              <a:spcBef>
                <a:spcPct val="30000"/>
              </a:spcBef>
              <a:spcAft>
                <a:spcPct val="0"/>
              </a:spcAft>
              <a:defRPr sz="1200">
                <a:solidFill>
                  <a:schemeClr val="tx1"/>
                </a:solidFill>
                <a:latin typeface="Georgia" charset="0"/>
                <a:ea typeface="ＭＳ Ｐゴシック" charset="0"/>
              </a:defRPr>
            </a:lvl7pPr>
            <a:lvl8pPr marL="3550337" indent="-236689" eaLnBrk="0" fontAlgn="base" hangingPunct="0">
              <a:spcBef>
                <a:spcPct val="30000"/>
              </a:spcBef>
              <a:spcAft>
                <a:spcPct val="0"/>
              </a:spcAft>
              <a:defRPr sz="1200">
                <a:solidFill>
                  <a:schemeClr val="tx1"/>
                </a:solidFill>
                <a:latin typeface="Georgia" charset="0"/>
                <a:ea typeface="ＭＳ Ｐゴシック" charset="0"/>
              </a:defRPr>
            </a:lvl8pPr>
            <a:lvl9pPr marL="4023714" indent="-236689"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
        <p:nvSpPr>
          <p:cNvPr id="5" name="Footer Placeholder 4"/>
          <p:cNvSpPr>
            <a:spLocks noGrp="1"/>
          </p:cNvSpPr>
          <p:nvPr>
            <p:ph type="ftr" sz="quarter" idx="4"/>
          </p:nvPr>
        </p:nvSpPr>
        <p:spPr/>
        <p:txBody>
          <a:bodyPr/>
          <a:lstStyle/>
          <a:p>
            <a:pPr>
              <a:defRPr/>
            </a:pPr>
            <a:endParaRPr lang="en-US"/>
          </a:p>
        </p:txBody>
      </p:sp>
      <p:sp>
        <p:nvSpPr>
          <p:cNvPr id="162822" name="Slide Number Placeholder 5"/>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69239" indent="-295861">
              <a:defRPr sz="1200">
                <a:solidFill>
                  <a:schemeClr val="tx1"/>
                </a:solidFill>
                <a:latin typeface="Georgia" charset="0"/>
                <a:ea typeface="ＭＳ Ｐゴシック" charset="0"/>
              </a:defRPr>
            </a:lvl2pPr>
            <a:lvl3pPr marL="1183445" indent="-236689">
              <a:defRPr sz="1200">
                <a:solidFill>
                  <a:schemeClr val="tx1"/>
                </a:solidFill>
                <a:latin typeface="Georgia" charset="0"/>
                <a:ea typeface="ＭＳ Ｐゴシック" charset="0"/>
              </a:defRPr>
            </a:lvl3pPr>
            <a:lvl4pPr marL="1656824" indent="-236689">
              <a:defRPr sz="1200">
                <a:solidFill>
                  <a:schemeClr val="tx1"/>
                </a:solidFill>
                <a:latin typeface="Georgia" charset="0"/>
                <a:ea typeface="ＭＳ Ｐゴシック" charset="0"/>
              </a:defRPr>
            </a:lvl4pPr>
            <a:lvl5pPr marL="2130201" indent="-236689">
              <a:defRPr sz="1200">
                <a:solidFill>
                  <a:schemeClr val="tx1"/>
                </a:solidFill>
                <a:latin typeface="Georgia" charset="0"/>
                <a:ea typeface="ＭＳ Ｐゴシック" charset="0"/>
              </a:defRPr>
            </a:lvl5pPr>
            <a:lvl6pPr marL="2603580" indent="-236689" eaLnBrk="0" fontAlgn="base" hangingPunct="0">
              <a:spcBef>
                <a:spcPct val="30000"/>
              </a:spcBef>
              <a:spcAft>
                <a:spcPct val="0"/>
              </a:spcAft>
              <a:defRPr sz="1200">
                <a:solidFill>
                  <a:schemeClr val="tx1"/>
                </a:solidFill>
                <a:latin typeface="Georgia" charset="0"/>
                <a:ea typeface="ＭＳ Ｐゴシック" charset="0"/>
              </a:defRPr>
            </a:lvl6pPr>
            <a:lvl7pPr marL="3076958" indent="-236689" eaLnBrk="0" fontAlgn="base" hangingPunct="0">
              <a:spcBef>
                <a:spcPct val="30000"/>
              </a:spcBef>
              <a:spcAft>
                <a:spcPct val="0"/>
              </a:spcAft>
              <a:defRPr sz="1200">
                <a:solidFill>
                  <a:schemeClr val="tx1"/>
                </a:solidFill>
                <a:latin typeface="Georgia" charset="0"/>
                <a:ea typeface="ＭＳ Ｐゴシック" charset="0"/>
              </a:defRPr>
            </a:lvl7pPr>
            <a:lvl8pPr marL="3550337" indent="-236689" eaLnBrk="0" fontAlgn="base" hangingPunct="0">
              <a:spcBef>
                <a:spcPct val="30000"/>
              </a:spcBef>
              <a:spcAft>
                <a:spcPct val="0"/>
              </a:spcAft>
              <a:defRPr sz="1200">
                <a:solidFill>
                  <a:schemeClr val="tx1"/>
                </a:solidFill>
                <a:latin typeface="Georgia" charset="0"/>
                <a:ea typeface="ＭＳ Ｐゴシック" charset="0"/>
              </a:defRPr>
            </a:lvl8pPr>
            <a:lvl9pPr marL="4023714" indent="-236689"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Tree>
    <p:extLst>
      <p:ext uri="{BB962C8B-B14F-4D97-AF65-F5344CB8AC3E}">
        <p14:creationId xmlns:p14="http://schemas.microsoft.com/office/powerpoint/2010/main" val="68403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Georgia" charset="0"/>
            </a:endParaRPr>
          </a:p>
        </p:txBody>
      </p:sp>
      <p:sp>
        <p:nvSpPr>
          <p:cNvPr id="162820"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65393" indent="-294382">
              <a:defRPr sz="1200">
                <a:solidFill>
                  <a:schemeClr val="tx1"/>
                </a:solidFill>
                <a:latin typeface="Georgia" charset="0"/>
                <a:ea typeface="ＭＳ Ｐゴシック" charset="0"/>
              </a:defRPr>
            </a:lvl2pPr>
            <a:lvl3pPr marL="1177529" indent="-235506">
              <a:defRPr sz="1200">
                <a:solidFill>
                  <a:schemeClr val="tx1"/>
                </a:solidFill>
                <a:latin typeface="Georgia" charset="0"/>
                <a:ea typeface="ＭＳ Ｐゴシック" charset="0"/>
              </a:defRPr>
            </a:lvl3pPr>
            <a:lvl4pPr marL="1648540" indent="-235506">
              <a:defRPr sz="1200">
                <a:solidFill>
                  <a:schemeClr val="tx1"/>
                </a:solidFill>
                <a:latin typeface="Georgia" charset="0"/>
                <a:ea typeface="ＭＳ Ｐゴシック" charset="0"/>
              </a:defRPr>
            </a:lvl4pPr>
            <a:lvl5pPr marL="2119552" indent="-235506">
              <a:defRPr sz="1200">
                <a:solidFill>
                  <a:schemeClr val="tx1"/>
                </a:solidFill>
                <a:latin typeface="Georgia" charset="0"/>
                <a:ea typeface="ＭＳ Ｐゴシック" charset="0"/>
              </a:defRPr>
            </a:lvl5pPr>
            <a:lvl6pPr marL="2590564" indent="-235506" eaLnBrk="0" fontAlgn="base" hangingPunct="0">
              <a:spcBef>
                <a:spcPct val="30000"/>
              </a:spcBef>
              <a:spcAft>
                <a:spcPct val="0"/>
              </a:spcAft>
              <a:defRPr sz="1200">
                <a:solidFill>
                  <a:schemeClr val="tx1"/>
                </a:solidFill>
                <a:latin typeface="Georgia" charset="0"/>
                <a:ea typeface="ＭＳ Ｐゴシック" charset="0"/>
              </a:defRPr>
            </a:lvl6pPr>
            <a:lvl7pPr marL="3061575" indent="-235506" eaLnBrk="0" fontAlgn="base" hangingPunct="0">
              <a:spcBef>
                <a:spcPct val="30000"/>
              </a:spcBef>
              <a:spcAft>
                <a:spcPct val="0"/>
              </a:spcAft>
              <a:defRPr sz="1200">
                <a:solidFill>
                  <a:schemeClr val="tx1"/>
                </a:solidFill>
                <a:latin typeface="Georgia" charset="0"/>
                <a:ea typeface="ＭＳ Ｐゴシック" charset="0"/>
              </a:defRPr>
            </a:lvl7pPr>
            <a:lvl8pPr marL="3532587" indent="-235506" eaLnBrk="0" fontAlgn="base" hangingPunct="0">
              <a:spcBef>
                <a:spcPct val="30000"/>
              </a:spcBef>
              <a:spcAft>
                <a:spcPct val="0"/>
              </a:spcAft>
              <a:defRPr sz="1200">
                <a:solidFill>
                  <a:schemeClr val="tx1"/>
                </a:solidFill>
                <a:latin typeface="Georgia" charset="0"/>
                <a:ea typeface="ＭＳ Ｐゴシック" charset="0"/>
              </a:defRPr>
            </a:lvl8pPr>
            <a:lvl9pPr marL="4003598" indent="-23550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
        <p:nvSpPr>
          <p:cNvPr id="5" name="Footer Placeholder 4"/>
          <p:cNvSpPr>
            <a:spLocks noGrp="1"/>
          </p:cNvSpPr>
          <p:nvPr>
            <p:ph type="ftr" sz="quarter" idx="4"/>
          </p:nvPr>
        </p:nvSpPr>
        <p:spPr/>
        <p:txBody>
          <a:bodyPr/>
          <a:lstStyle/>
          <a:p>
            <a:pPr>
              <a:defRPr/>
            </a:pPr>
            <a:endParaRPr lang="en-US"/>
          </a:p>
        </p:txBody>
      </p:sp>
      <p:sp>
        <p:nvSpPr>
          <p:cNvPr id="162822"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65393" indent="-294382">
              <a:defRPr sz="1200">
                <a:solidFill>
                  <a:schemeClr val="tx1"/>
                </a:solidFill>
                <a:latin typeface="Georgia" charset="0"/>
                <a:ea typeface="ＭＳ Ｐゴシック" charset="0"/>
              </a:defRPr>
            </a:lvl2pPr>
            <a:lvl3pPr marL="1177529" indent="-235506">
              <a:defRPr sz="1200">
                <a:solidFill>
                  <a:schemeClr val="tx1"/>
                </a:solidFill>
                <a:latin typeface="Georgia" charset="0"/>
                <a:ea typeface="ＭＳ Ｐゴシック" charset="0"/>
              </a:defRPr>
            </a:lvl3pPr>
            <a:lvl4pPr marL="1648540" indent="-235506">
              <a:defRPr sz="1200">
                <a:solidFill>
                  <a:schemeClr val="tx1"/>
                </a:solidFill>
                <a:latin typeface="Georgia" charset="0"/>
                <a:ea typeface="ＭＳ Ｐゴシック" charset="0"/>
              </a:defRPr>
            </a:lvl4pPr>
            <a:lvl5pPr marL="2119552" indent="-235506">
              <a:defRPr sz="1200">
                <a:solidFill>
                  <a:schemeClr val="tx1"/>
                </a:solidFill>
                <a:latin typeface="Georgia" charset="0"/>
                <a:ea typeface="ＭＳ Ｐゴシック" charset="0"/>
              </a:defRPr>
            </a:lvl5pPr>
            <a:lvl6pPr marL="2590564" indent="-235506" eaLnBrk="0" fontAlgn="base" hangingPunct="0">
              <a:spcBef>
                <a:spcPct val="30000"/>
              </a:spcBef>
              <a:spcAft>
                <a:spcPct val="0"/>
              </a:spcAft>
              <a:defRPr sz="1200">
                <a:solidFill>
                  <a:schemeClr val="tx1"/>
                </a:solidFill>
                <a:latin typeface="Georgia" charset="0"/>
                <a:ea typeface="ＭＳ Ｐゴシック" charset="0"/>
              </a:defRPr>
            </a:lvl6pPr>
            <a:lvl7pPr marL="3061575" indent="-235506" eaLnBrk="0" fontAlgn="base" hangingPunct="0">
              <a:spcBef>
                <a:spcPct val="30000"/>
              </a:spcBef>
              <a:spcAft>
                <a:spcPct val="0"/>
              </a:spcAft>
              <a:defRPr sz="1200">
                <a:solidFill>
                  <a:schemeClr val="tx1"/>
                </a:solidFill>
                <a:latin typeface="Georgia" charset="0"/>
                <a:ea typeface="ＭＳ Ｐゴシック" charset="0"/>
              </a:defRPr>
            </a:lvl7pPr>
            <a:lvl8pPr marL="3532587" indent="-235506" eaLnBrk="0" fontAlgn="base" hangingPunct="0">
              <a:spcBef>
                <a:spcPct val="30000"/>
              </a:spcBef>
              <a:spcAft>
                <a:spcPct val="0"/>
              </a:spcAft>
              <a:defRPr sz="1200">
                <a:solidFill>
                  <a:schemeClr val="tx1"/>
                </a:solidFill>
                <a:latin typeface="Georgia" charset="0"/>
                <a:ea typeface="ＭＳ Ｐゴシック" charset="0"/>
              </a:defRPr>
            </a:lvl8pPr>
            <a:lvl9pPr marL="4003598" indent="-23550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Tree>
    <p:extLst>
      <p:ext uri="{BB962C8B-B14F-4D97-AF65-F5344CB8AC3E}">
        <p14:creationId xmlns:p14="http://schemas.microsoft.com/office/powerpoint/2010/main" val="418762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30575"/>
            <a:endParaRPr lang="en-US" dirty="0">
              <a:latin typeface="Georgia" charset="0"/>
            </a:endParaRPr>
          </a:p>
        </p:txBody>
      </p:sp>
      <p:sp>
        <p:nvSpPr>
          <p:cNvPr id="163844" name="Date Placeholder 3"/>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65393" indent="-294382">
              <a:defRPr sz="1200">
                <a:solidFill>
                  <a:schemeClr val="tx1"/>
                </a:solidFill>
                <a:latin typeface="Georgia" charset="0"/>
                <a:ea typeface="ＭＳ Ｐゴシック" charset="0"/>
              </a:defRPr>
            </a:lvl2pPr>
            <a:lvl3pPr marL="1177529" indent="-235506">
              <a:defRPr sz="1200">
                <a:solidFill>
                  <a:schemeClr val="tx1"/>
                </a:solidFill>
                <a:latin typeface="Georgia" charset="0"/>
                <a:ea typeface="ＭＳ Ｐゴシック" charset="0"/>
              </a:defRPr>
            </a:lvl3pPr>
            <a:lvl4pPr marL="1648540" indent="-235506">
              <a:defRPr sz="1200">
                <a:solidFill>
                  <a:schemeClr val="tx1"/>
                </a:solidFill>
                <a:latin typeface="Georgia" charset="0"/>
                <a:ea typeface="ＭＳ Ｐゴシック" charset="0"/>
              </a:defRPr>
            </a:lvl4pPr>
            <a:lvl5pPr marL="2119552" indent="-235506">
              <a:defRPr sz="1200">
                <a:solidFill>
                  <a:schemeClr val="tx1"/>
                </a:solidFill>
                <a:latin typeface="Georgia" charset="0"/>
                <a:ea typeface="ＭＳ Ｐゴシック" charset="0"/>
              </a:defRPr>
            </a:lvl5pPr>
            <a:lvl6pPr marL="2590564" indent="-235506" eaLnBrk="0" fontAlgn="base" hangingPunct="0">
              <a:spcBef>
                <a:spcPct val="30000"/>
              </a:spcBef>
              <a:spcAft>
                <a:spcPct val="0"/>
              </a:spcAft>
              <a:defRPr sz="1200">
                <a:solidFill>
                  <a:schemeClr val="tx1"/>
                </a:solidFill>
                <a:latin typeface="Georgia" charset="0"/>
                <a:ea typeface="ＭＳ Ｐゴシック" charset="0"/>
              </a:defRPr>
            </a:lvl6pPr>
            <a:lvl7pPr marL="3061575" indent="-235506" eaLnBrk="0" fontAlgn="base" hangingPunct="0">
              <a:spcBef>
                <a:spcPct val="30000"/>
              </a:spcBef>
              <a:spcAft>
                <a:spcPct val="0"/>
              </a:spcAft>
              <a:defRPr sz="1200">
                <a:solidFill>
                  <a:schemeClr val="tx1"/>
                </a:solidFill>
                <a:latin typeface="Georgia" charset="0"/>
                <a:ea typeface="ＭＳ Ｐゴシック" charset="0"/>
              </a:defRPr>
            </a:lvl7pPr>
            <a:lvl8pPr marL="3532587" indent="-235506" eaLnBrk="0" fontAlgn="base" hangingPunct="0">
              <a:spcBef>
                <a:spcPct val="30000"/>
              </a:spcBef>
              <a:spcAft>
                <a:spcPct val="0"/>
              </a:spcAft>
              <a:defRPr sz="1200">
                <a:solidFill>
                  <a:schemeClr val="tx1"/>
                </a:solidFill>
                <a:latin typeface="Georgia" charset="0"/>
                <a:ea typeface="ＭＳ Ｐゴシック" charset="0"/>
              </a:defRPr>
            </a:lvl8pPr>
            <a:lvl9pPr marL="4003598" indent="-23550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
        <p:nvSpPr>
          <p:cNvPr id="5" name="Footer Placeholder 4"/>
          <p:cNvSpPr>
            <a:spLocks noGrp="1"/>
          </p:cNvSpPr>
          <p:nvPr>
            <p:ph type="ftr" sz="quarter" idx="4"/>
          </p:nvPr>
        </p:nvSpPr>
        <p:spPr/>
        <p:txBody>
          <a:bodyPr/>
          <a:lstStyle/>
          <a:p>
            <a:pPr>
              <a:defRPr/>
            </a:pPr>
            <a:endParaRPr lang="en-US"/>
          </a:p>
        </p:txBody>
      </p:sp>
      <p:sp>
        <p:nvSpPr>
          <p:cNvPr id="163846" name="Slide Number Placeholder 5"/>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Georgia" charset="0"/>
                <a:ea typeface="ＭＳ Ｐゴシック" charset="0"/>
                <a:cs typeface="ＭＳ Ｐゴシック" charset="0"/>
              </a:defRPr>
            </a:lvl1pPr>
            <a:lvl2pPr marL="765393" indent="-294382">
              <a:defRPr sz="1200">
                <a:solidFill>
                  <a:schemeClr val="tx1"/>
                </a:solidFill>
                <a:latin typeface="Georgia" charset="0"/>
                <a:ea typeface="ＭＳ Ｐゴシック" charset="0"/>
              </a:defRPr>
            </a:lvl2pPr>
            <a:lvl3pPr marL="1177529" indent="-235506">
              <a:defRPr sz="1200">
                <a:solidFill>
                  <a:schemeClr val="tx1"/>
                </a:solidFill>
                <a:latin typeface="Georgia" charset="0"/>
                <a:ea typeface="ＭＳ Ｐゴシック" charset="0"/>
              </a:defRPr>
            </a:lvl3pPr>
            <a:lvl4pPr marL="1648540" indent="-235506">
              <a:defRPr sz="1200">
                <a:solidFill>
                  <a:schemeClr val="tx1"/>
                </a:solidFill>
                <a:latin typeface="Georgia" charset="0"/>
                <a:ea typeface="ＭＳ Ｐゴシック" charset="0"/>
              </a:defRPr>
            </a:lvl4pPr>
            <a:lvl5pPr marL="2119552" indent="-235506">
              <a:defRPr sz="1200">
                <a:solidFill>
                  <a:schemeClr val="tx1"/>
                </a:solidFill>
                <a:latin typeface="Georgia" charset="0"/>
                <a:ea typeface="ＭＳ Ｐゴシック" charset="0"/>
              </a:defRPr>
            </a:lvl5pPr>
            <a:lvl6pPr marL="2590564" indent="-235506" eaLnBrk="0" fontAlgn="base" hangingPunct="0">
              <a:spcBef>
                <a:spcPct val="30000"/>
              </a:spcBef>
              <a:spcAft>
                <a:spcPct val="0"/>
              </a:spcAft>
              <a:defRPr sz="1200">
                <a:solidFill>
                  <a:schemeClr val="tx1"/>
                </a:solidFill>
                <a:latin typeface="Georgia" charset="0"/>
                <a:ea typeface="ＭＳ Ｐゴシック" charset="0"/>
              </a:defRPr>
            </a:lvl6pPr>
            <a:lvl7pPr marL="3061575" indent="-235506" eaLnBrk="0" fontAlgn="base" hangingPunct="0">
              <a:spcBef>
                <a:spcPct val="30000"/>
              </a:spcBef>
              <a:spcAft>
                <a:spcPct val="0"/>
              </a:spcAft>
              <a:defRPr sz="1200">
                <a:solidFill>
                  <a:schemeClr val="tx1"/>
                </a:solidFill>
                <a:latin typeface="Georgia" charset="0"/>
                <a:ea typeface="ＭＳ Ｐゴシック" charset="0"/>
              </a:defRPr>
            </a:lvl7pPr>
            <a:lvl8pPr marL="3532587" indent="-235506" eaLnBrk="0" fontAlgn="base" hangingPunct="0">
              <a:spcBef>
                <a:spcPct val="30000"/>
              </a:spcBef>
              <a:spcAft>
                <a:spcPct val="0"/>
              </a:spcAft>
              <a:defRPr sz="1200">
                <a:solidFill>
                  <a:schemeClr val="tx1"/>
                </a:solidFill>
                <a:latin typeface="Georgia" charset="0"/>
                <a:ea typeface="ＭＳ Ｐゴシック" charset="0"/>
              </a:defRPr>
            </a:lvl8pPr>
            <a:lvl9pPr marL="4003598" indent="-235506" eaLnBrk="0" fontAlgn="base" hangingPunct="0">
              <a:spcBef>
                <a:spcPct val="30000"/>
              </a:spcBef>
              <a:spcAft>
                <a:spcPct val="0"/>
              </a:spcAft>
              <a:defRPr sz="1200">
                <a:solidFill>
                  <a:schemeClr val="tx1"/>
                </a:solidFill>
                <a:latin typeface="Georgia" charset="0"/>
                <a:ea typeface="ＭＳ Ｐゴシック" charset="0"/>
              </a:defRPr>
            </a:lvl9pPr>
          </a:lstStyle>
          <a:p>
            <a:endParaRPr lang="en-US">
              <a:cs typeface="Arial" charset="0"/>
            </a:endParaRPr>
          </a:p>
        </p:txBody>
      </p:sp>
    </p:spTree>
    <p:extLst>
      <p:ext uri="{BB962C8B-B14F-4D97-AF65-F5344CB8AC3E}">
        <p14:creationId xmlns:p14="http://schemas.microsoft.com/office/powerpoint/2010/main" val="4125622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533397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69255" indent="-295867" eaLnBrk="0" hangingPunct="0">
              <a:defRPr sz="2400">
                <a:solidFill>
                  <a:schemeClr val="tx1"/>
                </a:solidFill>
                <a:latin typeface="Arial" pitchFamily="34" charset="0"/>
                <a:ea typeface="ＭＳ Ｐゴシック" pitchFamily="34" charset="-128"/>
              </a:defRPr>
            </a:lvl2pPr>
            <a:lvl3pPr marL="1183469" indent="-236693" eaLnBrk="0" hangingPunct="0">
              <a:defRPr sz="2400">
                <a:solidFill>
                  <a:schemeClr val="tx1"/>
                </a:solidFill>
                <a:latin typeface="Arial" pitchFamily="34" charset="0"/>
                <a:ea typeface="ＭＳ Ｐゴシック" pitchFamily="34" charset="-128"/>
              </a:defRPr>
            </a:lvl3pPr>
            <a:lvl4pPr marL="1656857" indent="-236693" eaLnBrk="0" hangingPunct="0">
              <a:defRPr sz="2400">
                <a:solidFill>
                  <a:schemeClr val="tx1"/>
                </a:solidFill>
                <a:latin typeface="Arial" pitchFamily="34" charset="0"/>
                <a:ea typeface="ＭＳ Ｐゴシック" pitchFamily="34" charset="-128"/>
              </a:defRPr>
            </a:lvl4pPr>
            <a:lvl5pPr marL="2130245" indent="-236693" eaLnBrk="0" hangingPunct="0">
              <a:defRPr sz="2400">
                <a:solidFill>
                  <a:schemeClr val="tx1"/>
                </a:solidFill>
                <a:latin typeface="Arial" pitchFamily="34" charset="0"/>
                <a:ea typeface="ＭＳ Ｐゴシック" pitchFamily="34" charset="-128"/>
              </a:defRPr>
            </a:lvl5pPr>
            <a:lvl6pPr marL="2603631" indent="-23669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77019" indent="-23669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50407" indent="-23669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23795" indent="-23669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200"/>
          </a:p>
        </p:txBody>
      </p:sp>
      <p:sp>
        <p:nvSpPr>
          <p:cNvPr id="116738" name="Rectangle 7"/>
          <p:cNvSpPr txBox="1">
            <a:spLocks noGrp="1" noChangeArrowheads="1"/>
          </p:cNvSpPr>
          <p:nvPr/>
        </p:nvSpPr>
        <p:spPr bwMode="auto">
          <a:xfrm>
            <a:off x="4082991" y="8893003"/>
            <a:ext cx="3124688" cy="4684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5410" tIns="47705" rIns="95410" bIns="47705"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116739" name="Rectangle 2"/>
          <p:cNvSpPr>
            <a:spLocks noGrp="1" noRot="1" noChangeAspect="1" noChangeArrowheads="1" noTextEdit="1"/>
          </p:cNvSpPr>
          <p:nvPr>
            <p:ph type="sldImg"/>
          </p:nvPr>
        </p:nvSpPr>
        <p:spPr>
          <a:ln/>
        </p:spPr>
      </p:sp>
      <p:sp>
        <p:nvSpPr>
          <p:cNvPr id="70661"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5410" tIns="47705" rIns="95410" bIns="47705"/>
          <a:lstStyle/>
          <a:p>
            <a:pPr eaLnBrk="1" hangingPunct="1">
              <a:defRPr/>
            </a:pPr>
            <a:endParaRPr lang="en-US" altLang="en-US" dirty="0">
              <a:ea typeface="ＭＳ Ｐゴシック" pitchFamily="34" charset="-128"/>
            </a:endParaRPr>
          </a:p>
        </p:txBody>
      </p:sp>
      <p:sp>
        <p:nvSpPr>
          <p:cNvPr id="158726" name="Date Placeholder 1"/>
          <p:cNvSpPr>
            <a:spLocks noGrp="1"/>
          </p:cNvSpPr>
          <p:nvPr>
            <p:ph type="dt" sz="quarter"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Georgia" pitchFamily="18" charset="0"/>
                <a:ea typeface="ＭＳ Ｐゴシック" pitchFamily="34" charset="-128"/>
              </a:defRPr>
            </a:lvl1pPr>
            <a:lvl2pPr marL="769255" indent="-295867" eaLnBrk="0" hangingPunct="0">
              <a:spcBef>
                <a:spcPct val="30000"/>
              </a:spcBef>
              <a:defRPr sz="1200">
                <a:solidFill>
                  <a:schemeClr val="tx1"/>
                </a:solidFill>
                <a:latin typeface="Georgia" pitchFamily="18" charset="0"/>
                <a:ea typeface="ＭＳ Ｐゴシック" pitchFamily="34" charset="-128"/>
              </a:defRPr>
            </a:lvl2pPr>
            <a:lvl3pPr marL="1183469" indent="-236693" eaLnBrk="0" hangingPunct="0">
              <a:spcBef>
                <a:spcPct val="30000"/>
              </a:spcBef>
              <a:defRPr sz="1200">
                <a:solidFill>
                  <a:schemeClr val="tx1"/>
                </a:solidFill>
                <a:latin typeface="Georgia" pitchFamily="18" charset="0"/>
                <a:ea typeface="ＭＳ Ｐゴシック" pitchFamily="34" charset="-128"/>
              </a:defRPr>
            </a:lvl3pPr>
            <a:lvl4pPr marL="1656857" indent="-236693" eaLnBrk="0" hangingPunct="0">
              <a:spcBef>
                <a:spcPct val="30000"/>
              </a:spcBef>
              <a:defRPr sz="1200">
                <a:solidFill>
                  <a:schemeClr val="tx1"/>
                </a:solidFill>
                <a:latin typeface="Georgia" pitchFamily="18" charset="0"/>
                <a:ea typeface="ＭＳ Ｐゴシック" pitchFamily="34" charset="-128"/>
              </a:defRPr>
            </a:lvl4pPr>
            <a:lvl5pPr marL="2130245" indent="-236693" eaLnBrk="0" hangingPunct="0">
              <a:spcBef>
                <a:spcPct val="30000"/>
              </a:spcBef>
              <a:defRPr sz="1200">
                <a:solidFill>
                  <a:schemeClr val="tx1"/>
                </a:solidFill>
                <a:latin typeface="Georgia" pitchFamily="18" charset="0"/>
                <a:ea typeface="ＭＳ Ｐゴシック" pitchFamily="34" charset="-128"/>
              </a:defRPr>
            </a:lvl5pPr>
            <a:lvl6pPr marL="2603631"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6pPr>
            <a:lvl7pPr marL="3077019"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7pPr>
            <a:lvl8pPr marL="3550407"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8pPr>
            <a:lvl9pPr marL="4023795" indent="-236693" eaLnBrk="0" fontAlgn="base" hangingPunct="0">
              <a:spcBef>
                <a:spcPct val="30000"/>
              </a:spcBef>
              <a:spcAft>
                <a:spcPct val="0"/>
              </a:spcAft>
              <a:defRPr sz="1200">
                <a:solidFill>
                  <a:schemeClr val="tx1"/>
                </a:solidFill>
                <a:latin typeface="Georgia" pitchFamily="18" charset="0"/>
                <a:ea typeface="ＭＳ Ｐゴシック" pitchFamily="34" charset="-128"/>
              </a:defRPr>
            </a:lvl9pPr>
          </a:lstStyle>
          <a:p>
            <a:pPr eaLnBrk="1" hangingPunct="1">
              <a:spcBef>
                <a:spcPct val="0"/>
              </a:spcBef>
              <a:defRPr/>
            </a:pPr>
            <a:endParaRPr lang="en-US" altLang="en-US"/>
          </a:p>
        </p:txBody>
      </p:sp>
      <p:sp>
        <p:nvSpPr>
          <p:cNvPr id="3" name="Footer Placeholder 2"/>
          <p:cNvSpPr>
            <a:spLocks noGrp="1"/>
          </p:cNvSpPr>
          <p:nvPr>
            <p:ph type="ftr" sz="quarter" idx="4"/>
          </p:nvPr>
        </p:nvSpPr>
        <p:spPr/>
        <p:txBody>
          <a:bodyPr/>
          <a:lstStyle/>
          <a:p>
            <a:pPr>
              <a:defRPr/>
            </a:pPr>
            <a:endParaRPr lang="en-US"/>
          </a:p>
        </p:txBody>
      </p:sp>
      <p:sp>
        <p:nvSpPr>
          <p:cNvPr id="2" name="Header Placeholder 1"/>
          <p:cNvSpPr>
            <a:spLocks noGrp="1"/>
          </p:cNvSpPr>
          <p:nvPr>
            <p:ph type="hdr" sz="quarter" idx="10"/>
          </p:nvPr>
        </p:nvSpPr>
        <p:spPr/>
        <p:txBody>
          <a:bodyPr/>
          <a:lstStyle/>
          <a:p>
            <a:pPr>
              <a:defRPr/>
            </a:pPr>
            <a:endParaRPr lang="en-US"/>
          </a:p>
        </p:txBody>
      </p:sp>
    </p:spTree>
    <p:extLst>
      <p:ext uri="{BB962C8B-B14F-4D97-AF65-F5344CB8AC3E}">
        <p14:creationId xmlns:p14="http://schemas.microsoft.com/office/powerpoint/2010/main" val="2069361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696784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745098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525858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762560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2180067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0760874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Shape 365"/>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buClr>
                <a:schemeClr val="dk1"/>
              </a:buClr>
              <a:buSzPct val="25000"/>
            </a:pPr>
            <a:endParaRPr dirty="0">
              <a:solidFill>
                <a:schemeClr val="dk1"/>
              </a:solidFill>
              <a:latin typeface="Calibri"/>
              <a:ea typeface="Calibri"/>
              <a:cs typeface="Calibri"/>
              <a:sym typeface="Calibri"/>
            </a:endParaRPr>
          </a:p>
        </p:txBody>
      </p:sp>
      <p:sp>
        <p:nvSpPr>
          <p:cNvPr id="366" name="Shape 36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0617147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7513" y="701675"/>
            <a:ext cx="6242050" cy="35115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500879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1221792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0557246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972779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890779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buSzPct val="75000"/>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421113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994">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8387688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6244922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6312358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31746"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2696"/>
            <a:endParaRPr lang="en-US" dirty="0">
              <a:latin typeface="Calibri" charset="0"/>
            </a:endParaRPr>
          </a:p>
        </p:txBody>
      </p:sp>
      <p:sp>
        <p:nvSpPr>
          <p:cNvPr id="317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42842" indent="-285708" eaLnBrk="0" hangingPunct="0">
              <a:defRPr sz="2300">
                <a:solidFill>
                  <a:schemeClr val="tx1"/>
                </a:solidFill>
                <a:latin typeface="Arial" charset="0"/>
                <a:ea typeface="ＭＳ Ｐゴシック" charset="0"/>
              </a:defRPr>
            </a:lvl2pPr>
            <a:lvl3pPr marL="1142833" indent="-228567" eaLnBrk="0" hangingPunct="0">
              <a:defRPr sz="2300">
                <a:solidFill>
                  <a:schemeClr val="tx1"/>
                </a:solidFill>
                <a:latin typeface="Arial" charset="0"/>
                <a:ea typeface="ＭＳ Ｐゴシック" charset="0"/>
              </a:defRPr>
            </a:lvl3pPr>
            <a:lvl4pPr marL="1599967" indent="-228567" eaLnBrk="0" hangingPunct="0">
              <a:defRPr sz="2300">
                <a:solidFill>
                  <a:schemeClr val="tx1"/>
                </a:solidFill>
                <a:latin typeface="Arial" charset="0"/>
                <a:ea typeface="ＭＳ Ｐゴシック" charset="0"/>
              </a:defRPr>
            </a:lvl4pPr>
            <a:lvl5pPr marL="2057100" indent="-228567" eaLnBrk="0" hangingPunct="0">
              <a:defRPr sz="2300">
                <a:solidFill>
                  <a:schemeClr val="tx1"/>
                </a:solidFill>
                <a:latin typeface="Arial" charset="0"/>
                <a:ea typeface="ＭＳ Ｐゴシック" charset="0"/>
              </a:defRPr>
            </a:lvl5pPr>
            <a:lvl6pPr marL="2514233" indent="-228567" eaLnBrk="0" fontAlgn="base" hangingPunct="0">
              <a:spcBef>
                <a:spcPct val="0"/>
              </a:spcBef>
              <a:spcAft>
                <a:spcPct val="0"/>
              </a:spcAft>
              <a:defRPr sz="2300">
                <a:solidFill>
                  <a:schemeClr val="tx1"/>
                </a:solidFill>
                <a:latin typeface="Arial" charset="0"/>
                <a:ea typeface="ＭＳ Ｐゴシック" charset="0"/>
              </a:defRPr>
            </a:lvl6pPr>
            <a:lvl7pPr marL="2971366" indent="-228567" eaLnBrk="0" fontAlgn="base" hangingPunct="0">
              <a:spcBef>
                <a:spcPct val="0"/>
              </a:spcBef>
              <a:spcAft>
                <a:spcPct val="0"/>
              </a:spcAft>
              <a:defRPr sz="2300">
                <a:solidFill>
                  <a:schemeClr val="tx1"/>
                </a:solidFill>
                <a:latin typeface="Arial" charset="0"/>
                <a:ea typeface="ＭＳ Ｐゴシック" charset="0"/>
              </a:defRPr>
            </a:lvl7pPr>
            <a:lvl8pPr marL="3428500" indent="-228567" eaLnBrk="0" fontAlgn="base" hangingPunct="0">
              <a:spcBef>
                <a:spcPct val="0"/>
              </a:spcBef>
              <a:spcAft>
                <a:spcPct val="0"/>
              </a:spcAft>
              <a:defRPr sz="2300">
                <a:solidFill>
                  <a:schemeClr val="tx1"/>
                </a:solidFill>
                <a:latin typeface="Arial" charset="0"/>
                <a:ea typeface="ＭＳ Ｐゴシック" charset="0"/>
              </a:defRPr>
            </a:lvl8pPr>
            <a:lvl9pPr marL="3885633" indent="-228567" eaLnBrk="0" fontAlgn="base" hangingPunct="0">
              <a:spcBef>
                <a:spcPct val="0"/>
              </a:spcBef>
              <a:spcAft>
                <a:spcPct val="0"/>
              </a:spcAft>
              <a:defRPr sz="2300">
                <a:solidFill>
                  <a:schemeClr val="tx1"/>
                </a:solidFill>
                <a:latin typeface="Arial" charset="0"/>
                <a:ea typeface="ＭＳ Ｐゴシック" charset="0"/>
              </a:defRPr>
            </a:lvl9pPr>
          </a:lstStyle>
          <a:p>
            <a:pPr eaLnBrk="1" hangingPunct="1"/>
            <a:endParaRPr lang="en-US" sz="1200">
              <a:latin typeface="Calibri" charset="0"/>
            </a:endParaRPr>
          </a:p>
        </p:txBody>
      </p:sp>
    </p:spTree>
    <p:extLst>
      <p:ext uri="{BB962C8B-B14F-4D97-AF65-F5344CB8AC3E}">
        <p14:creationId xmlns:p14="http://schemas.microsoft.com/office/powerpoint/2010/main" val="1220721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56961" indent="-291138">
              <a:defRPr sz="1200">
                <a:solidFill>
                  <a:schemeClr val="tx1"/>
                </a:solidFill>
                <a:latin typeface="Calibri" charset="0"/>
                <a:ea typeface="ＭＳ Ｐゴシック" charset="0"/>
              </a:defRPr>
            </a:lvl2pPr>
            <a:lvl3pPr marL="1164556" indent="-232911">
              <a:defRPr sz="1200">
                <a:solidFill>
                  <a:schemeClr val="tx1"/>
                </a:solidFill>
                <a:latin typeface="Calibri" charset="0"/>
                <a:ea typeface="ＭＳ Ｐゴシック" charset="0"/>
              </a:defRPr>
            </a:lvl3pPr>
            <a:lvl4pPr marL="1630379" indent="-232911">
              <a:defRPr sz="1200">
                <a:solidFill>
                  <a:schemeClr val="tx1"/>
                </a:solidFill>
                <a:latin typeface="Calibri" charset="0"/>
                <a:ea typeface="ＭＳ Ｐゴシック" charset="0"/>
              </a:defRPr>
            </a:lvl4pPr>
            <a:lvl5pPr marL="2096201" indent="-232911">
              <a:defRPr sz="1200">
                <a:solidFill>
                  <a:schemeClr val="tx1"/>
                </a:solidFill>
                <a:latin typeface="Calibri" charset="0"/>
                <a:ea typeface="ＭＳ Ｐゴシック" charset="0"/>
              </a:defRPr>
            </a:lvl5pPr>
            <a:lvl6pPr marL="2562024" indent="-232911" eaLnBrk="0" fontAlgn="base" hangingPunct="0">
              <a:spcBef>
                <a:spcPct val="30000"/>
              </a:spcBef>
              <a:spcAft>
                <a:spcPct val="0"/>
              </a:spcAft>
              <a:defRPr sz="1200">
                <a:solidFill>
                  <a:schemeClr val="tx1"/>
                </a:solidFill>
                <a:latin typeface="Calibri" charset="0"/>
                <a:ea typeface="ＭＳ Ｐゴシック" charset="0"/>
              </a:defRPr>
            </a:lvl6pPr>
            <a:lvl7pPr marL="3027846" indent="-232911" eaLnBrk="0" fontAlgn="base" hangingPunct="0">
              <a:spcBef>
                <a:spcPct val="30000"/>
              </a:spcBef>
              <a:spcAft>
                <a:spcPct val="0"/>
              </a:spcAft>
              <a:defRPr sz="1200">
                <a:solidFill>
                  <a:schemeClr val="tx1"/>
                </a:solidFill>
                <a:latin typeface="Calibri" charset="0"/>
                <a:ea typeface="ＭＳ Ｐゴシック" charset="0"/>
              </a:defRPr>
            </a:lvl7pPr>
            <a:lvl8pPr marL="3493669" indent="-232911" eaLnBrk="0" fontAlgn="base" hangingPunct="0">
              <a:spcBef>
                <a:spcPct val="30000"/>
              </a:spcBef>
              <a:spcAft>
                <a:spcPct val="0"/>
              </a:spcAft>
              <a:defRPr sz="1200">
                <a:solidFill>
                  <a:schemeClr val="tx1"/>
                </a:solidFill>
                <a:latin typeface="Calibri" charset="0"/>
                <a:ea typeface="ＭＳ Ｐゴシック" charset="0"/>
              </a:defRPr>
            </a:lvl8pPr>
            <a:lvl9pPr marL="3959492" indent="-232911" eaLnBrk="0" fontAlgn="base" hangingPunct="0">
              <a:spcBef>
                <a:spcPct val="30000"/>
              </a:spcBef>
              <a:spcAft>
                <a:spcPct val="0"/>
              </a:spcAft>
              <a:defRPr sz="1200">
                <a:solidFill>
                  <a:schemeClr val="tx1"/>
                </a:solidFill>
                <a:latin typeface="Calibri" charset="0"/>
                <a:ea typeface="ＭＳ Ｐゴシック" charset="0"/>
              </a:defRPr>
            </a:lvl9pPr>
          </a:lstStyle>
          <a:p>
            <a:endParaRPr lang="en-US"/>
          </a:p>
        </p:txBody>
      </p:sp>
    </p:spTree>
    <p:extLst>
      <p:ext uri="{BB962C8B-B14F-4D97-AF65-F5344CB8AC3E}">
        <p14:creationId xmlns:p14="http://schemas.microsoft.com/office/powerpoint/2010/main" val="1383238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72270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168868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850512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444500" y="714375"/>
            <a:ext cx="6346825" cy="35702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
        <p:nvSpPr>
          <p:cNvPr id="76804" name="Footer Placeholder 3"/>
          <p:cNvSpPr>
            <a:spLocks noGrp="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73683">
              <a:defRPr>
                <a:solidFill>
                  <a:schemeClr val="tx1"/>
                </a:solidFill>
                <a:latin typeface="Calibri" pitchFamily="34" charset="0"/>
              </a:defRPr>
            </a:lvl1pPr>
            <a:lvl2pPr marL="792493" indent="-304805" defTabSz="973683">
              <a:defRPr>
                <a:solidFill>
                  <a:schemeClr val="tx1"/>
                </a:solidFill>
                <a:latin typeface="Calibri" pitchFamily="34" charset="0"/>
              </a:defRPr>
            </a:lvl2pPr>
            <a:lvl3pPr marL="1219220" indent="-243845" defTabSz="973683">
              <a:defRPr>
                <a:solidFill>
                  <a:schemeClr val="tx1"/>
                </a:solidFill>
                <a:latin typeface="Calibri" pitchFamily="34" charset="0"/>
              </a:defRPr>
            </a:lvl3pPr>
            <a:lvl4pPr marL="1706908" indent="-243845" defTabSz="973683">
              <a:defRPr>
                <a:solidFill>
                  <a:schemeClr val="tx1"/>
                </a:solidFill>
                <a:latin typeface="Calibri" pitchFamily="34" charset="0"/>
              </a:defRPr>
            </a:lvl4pPr>
            <a:lvl5pPr marL="2194597" indent="-243845" defTabSz="973683">
              <a:defRPr>
                <a:solidFill>
                  <a:schemeClr val="tx1"/>
                </a:solidFill>
                <a:latin typeface="Calibri" pitchFamily="34" charset="0"/>
              </a:defRPr>
            </a:lvl5pPr>
            <a:lvl6pPr marL="2682285" indent="-243845" defTabSz="973683" fontAlgn="base">
              <a:spcBef>
                <a:spcPct val="0"/>
              </a:spcBef>
              <a:spcAft>
                <a:spcPct val="0"/>
              </a:spcAft>
              <a:defRPr>
                <a:solidFill>
                  <a:schemeClr val="tx1"/>
                </a:solidFill>
                <a:latin typeface="Calibri" pitchFamily="34" charset="0"/>
              </a:defRPr>
            </a:lvl6pPr>
            <a:lvl7pPr marL="3169972" indent="-243845" defTabSz="973683" fontAlgn="base">
              <a:spcBef>
                <a:spcPct val="0"/>
              </a:spcBef>
              <a:spcAft>
                <a:spcPct val="0"/>
              </a:spcAft>
              <a:defRPr>
                <a:solidFill>
                  <a:schemeClr val="tx1"/>
                </a:solidFill>
                <a:latin typeface="Calibri" pitchFamily="34" charset="0"/>
              </a:defRPr>
            </a:lvl7pPr>
            <a:lvl8pPr marL="3657662" indent="-243845" defTabSz="973683" fontAlgn="base">
              <a:spcBef>
                <a:spcPct val="0"/>
              </a:spcBef>
              <a:spcAft>
                <a:spcPct val="0"/>
              </a:spcAft>
              <a:defRPr>
                <a:solidFill>
                  <a:schemeClr val="tx1"/>
                </a:solidFill>
                <a:latin typeface="Calibri" pitchFamily="34" charset="0"/>
              </a:defRPr>
            </a:lvl8pPr>
            <a:lvl9pPr marL="4145349" indent="-243845" defTabSz="97368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25604" name="Slide Number Placeholder 4"/>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73683" eaLnBrk="0" hangingPunct="0">
              <a:defRPr sz="2400">
                <a:solidFill>
                  <a:schemeClr val="tx1"/>
                </a:solidFill>
                <a:latin typeface="Arial" pitchFamily="34" charset="0"/>
                <a:ea typeface="ＭＳ Ｐゴシック" pitchFamily="34" charset="-128"/>
              </a:defRPr>
            </a:lvl1pPr>
            <a:lvl2pPr marL="792493" indent="-304805" defTabSz="973683" eaLnBrk="0" hangingPunct="0">
              <a:defRPr sz="2400">
                <a:solidFill>
                  <a:schemeClr val="tx1"/>
                </a:solidFill>
                <a:latin typeface="Arial" pitchFamily="34" charset="0"/>
                <a:ea typeface="ＭＳ Ｐゴシック" pitchFamily="34" charset="-128"/>
              </a:defRPr>
            </a:lvl2pPr>
            <a:lvl3pPr marL="1219220" indent="-243845" defTabSz="973683" eaLnBrk="0" hangingPunct="0">
              <a:defRPr sz="2400">
                <a:solidFill>
                  <a:schemeClr val="tx1"/>
                </a:solidFill>
                <a:latin typeface="Arial" pitchFamily="34" charset="0"/>
                <a:ea typeface="ＭＳ Ｐゴシック" pitchFamily="34" charset="-128"/>
              </a:defRPr>
            </a:lvl3pPr>
            <a:lvl4pPr marL="1706908" indent="-243845" defTabSz="973683" eaLnBrk="0" hangingPunct="0">
              <a:defRPr sz="2400">
                <a:solidFill>
                  <a:schemeClr val="tx1"/>
                </a:solidFill>
                <a:latin typeface="Arial" pitchFamily="34" charset="0"/>
                <a:ea typeface="ＭＳ Ｐゴシック" pitchFamily="34" charset="-128"/>
              </a:defRPr>
            </a:lvl4pPr>
            <a:lvl5pPr marL="2194597" indent="-243845" defTabSz="973683" eaLnBrk="0" hangingPunct="0">
              <a:defRPr sz="2400">
                <a:solidFill>
                  <a:schemeClr val="tx1"/>
                </a:solidFill>
                <a:latin typeface="Arial" pitchFamily="34" charset="0"/>
                <a:ea typeface="ＭＳ Ｐゴシック" pitchFamily="34" charset="-128"/>
              </a:defRPr>
            </a:lvl5pPr>
            <a:lvl6pPr marL="2682285" indent="-243845" defTabSz="97368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69972" indent="-243845" defTabSz="97368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657662" indent="-243845" defTabSz="97368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145349" indent="-243845" defTabSz="97368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prstClr val="black"/>
              </a:solidFill>
            </a:endParaRPr>
          </a:p>
        </p:txBody>
      </p:sp>
      <p:sp>
        <p:nvSpPr>
          <p:cNvPr id="2" name="Date Placeholder 1"/>
          <p:cNvSpPr>
            <a:spLocks noGrp="1"/>
          </p:cNvSpPr>
          <p:nvPr>
            <p:ph type="dt" idx="10"/>
          </p:nvPr>
        </p:nvSpPr>
        <p:spPr/>
        <p:txBody>
          <a:bodyPr/>
          <a:lstStyle/>
          <a:p>
            <a:endParaRPr lang="en-US"/>
          </a:p>
        </p:txBody>
      </p:sp>
    </p:spTree>
    <p:extLst>
      <p:ext uri="{BB962C8B-B14F-4D97-AF65-F5344CB8AC3E}">
        <p14:creationId xmlns:p14="http://schemas.microsoft.com/office/powerpoint/2010/main" val="17596040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6023150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6961" indent="-291138">
              <a:defRPr>
                <a:solidFill>
                  <a:schemeClr val="tx1"/>
                </a:solidFill>
                <a:latin typeface="Calibri" pitchFamily="34" charset="0"/>
              </a:defRPr>
            </a:lvl2pPr>
            <a:lvl3pPr marL="1164556" indent="-232911">
              <a:defRPr>
                <a:solidFill>
                  <a:schemeClr val="tx1"/>
                </a:solidFill>
                <a:latin typeface="Calibri" pitchFamily="34" charset="0"/>
              </a:defRPr>
            </a:lvl3pPr>
            <a:lvl4pPr marL="1630379" indent="-232911">
              <a:defRPr>
                <a:solidFill>
                  <a:schemeClr val="tx1"/>
                </a:solidFill>
                <a:latin typeface="Calibri" pitchFamily="34" charset="0"/>
              </a:defRPr>
            </a:lvl4pPr>
            <a:lvl5pPr marL="2096201" indent="-232911">
              <a:defRPr>
                <a:solidFill>
                  <a:schemeClr val="tx1"/>
                </a:solidFill>
                <a:latin typeface="Calibri" pitchFamily="34" charset="0"/>
              </a:defRPr>
            </a:lvl5pPr>
            <a:lvl6pPr marL="2562024" indent="-232911" defTabSz="930028" fontAlgn="base">
              <a:spcBef>
                <a:spcPct val="0"/>
              </a:spcBef>
              <a:spcAft>
                <a:spcPct val="0"/>
              </a:spcAft>
              <a:defRPr>
                <a:solidFill>
                  <a:schemeClr val="tx1"/>
                </a:solidFill>
                <a:latin typeface="Calibri" pitchFamily="34" charset="0"/>
              </a:defRPr>
            </a:lvl6pPr>
            <a:lvl7pPr marL="3027846" indent="-232911" defTabSz="930028" fontAlgn="base">
              <a:spcBef>
                <a:spcPct val="0"/>
              </a:spcBef>
              <a:spcAft>
                <a:spcPct val="0"/>
              </a:spcAft>
              <a:defRPr>
                <a:solidFill>
                  <a:schemeClr val="tx1"/>
                </a:solidFill>
                <a:latin typeface="Calibri" pitchFamily="34" charset="0"/>
              </a:defRPr>
            </a:lvl7pPr>
            <a:lvl8pPr marL="3493669" indent="-232911" defTabSz="930028" fontAlgn="base">
              <a:spcBef>
                <a:spcPct val="0"/>
              </a:spcBef>
              <a:spcAft>
                <a:spcPct val="0"/>
              </a:spcAft>
              <a:defRPr>
                <a:solidFill>
                  <a:schemeClr val="tx1"/>
                </a:solidFill>
                <a:latin typeface="Calibri" pitchFamily="34" charset="0"/>
              </a:defRPr>
            </a:lvl8pPr>
            <a:lvl9pPr marL="3959492" indent="-232911" defTabSz="930028" fontAlgn="base">
              <a:spcBef>
                <a:spcPct val="0"/>
              </a:spcBef>
              <a:spcAft>
                <a:spcPct val="0"/>
              </a:spcAft>
              <a:defRPr>
                <a:solidFill>
                  <a:schemeClr val="tx1"/>
                </a:solidFill>
                <a:latin typeface="Calibri" pitchFamily="34" charset="0"/>
              </a:defRPr>
            </a:lvl9pPr>
          </a:lstStyle>
          <a:p>
            <a:pPr>
              <a:defRPr/>
            </a:pPr>
            <a:endParaRPr lang="en-US" dirty="0">
              <a:solidFill>
                <a:srgbClr val="000000"/>
              </a:solidFill>
              <a:latin typeface="Arial" pitchFamily="34" charset="0"/>
              <a:ea typeface="MS PGothic" pitchFamily="34" charset="-128"/>
            </a:endParaRPr>
          </a:p>
        </p:txBody>
      </p:sp>
      <p:sp>
        <p:nvSpPr>
          <p:cNvPr id="253955" name="Rectangle 7"/>
          <p:cNvSpPr txBox="1">
            <a:spLocks noGrp="1" noChangeArrowheads="1"/>
          </p:cNvSpPr>
          <p:nvPr/>
        </p:nvSpPr>
        <p:spPr bwMode="auto">
          <a:xfrm>
            <a:off x="5296749" y="6623686"/>
            <a:ext cx="4050453" cy="348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48" tIns="46573" rIns="93148" bIns="46573" anchor="b"/>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9128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9128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9128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912813" eaLnBrk="0" fontAlgn="base" hangingPunct="0">
              <a:spcBef>
                <a:spcPct val="0"/>
              </a:spcBef>
              <a:spcAft>
                <a:spcPct val="0"/>
              </a:spcAft>
              <a:defRPr>
                <a:solidFill>
                  <a:schemeClr val="tx1"/>
                </a:solidFill>
                <a:latin typeface="Calibri" pitchFamily="34" charset="0"/>
                <a:cs typeface="Arial" pitchFamily="34" charset="0"/>
              </a:defRPr>
            </a:lvl9pPr>
          </a:lstStyle>
          <a:p>
            <a:pPr algn="r" defTabSz="930028" eaLnBrk="1" fontAlgn="base" hangingPunct="1">
              <a:spcBef>
                <a:spcPct val="0"/>
              </a:spcBef>
              <a:spcAft>
                <a:spcPct val="0"/>
              </a:spcAft>
            </a:pPr>
            <a:endParaRPr lang="en-US" sz="1200" dirty="0">
              <a:solidFill>
                <a:srgbClr val="000000"/>
              </a:solidFill>
              <a:latin typeface="Times New Roman" pitchFamily="18" charset="0"/>
              <a:ea typeface="MS PGothic" pitchFamily="34" charset="-128"/>
            </a:endParaRPr>
          </a:p>
        </p:txBody>
      </p:sp>
      <p:sp>
        <p:nvSpPr>
          <p:cNvPr id="2539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3957" name="Rectangle 3"/>
          <p:cNvSpPr>
            <a:spLocks noGrp="1" noChangeArrowheads="1"/>
          </p:cNvSpPr>
          <p:nvPr>
            <p:ph type="body" idx="1"/>
          </p:nvPr>
        </p:nvSpPr>
        <p:spPr bwMode="auto">
          <a:xfrm>
            <a:off x="1246295" y="3311844"/>
            <a:ext cx="6854613" cy="313753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987983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
          </p:nvPr>
        </p:nvSpPr>
        <p:spPr>
          <a:noFill/>
        </p:spPr>
        <p:txBody>
          <a:bodyPr/>
          <a:lstStyle/>
          <a:p>
            <a:pPr defTabSz="956058"/>
            <a:endParaRPr lang="en-US">
              <a:solidFill>
                <a:prstClr val="black"/>
              </a:solidFill>
              <a:latin typeface="Arial" pitchFamily="34" charset="0"/>
              <a:ea typeface="ＭＳ Ｐゴシック" pitchFamily="34" charset="-128"/>
            </a:endParaRPr>
          </a:p>
        </p:txBody>
      </p:sp>
      <p:sp>
        <p:nvSpPr>
          <p:cNvPr id="80899" name="Rectangle 7"/>
          <p:cNvSpPr>
            <a:spLocks noGrp="1" noChangeArrowheads="1"/>
          </p:cNvSpPr>
          <p:nvPr>
            <p:ph type="sldNum" sz="quarter" idx="5"/>
          </p:nvPr>
        </p:nvSpPr>
        <p:spPr>
          <a:noFill/>
        </p:spPr>
        <p:txBody>
          <a:bodyPr/>
          <a:lstStyle/>
          <a:p>
            <a:pPr defTabSz="956058"/>
            <a:endParaRPr lang="en-US">
              <a:solidFill>
                <a:prstClr val="black"/>
              </a:solidFill>
            </a:endParaRPr>
          </a:p>
        </p:txBody>
      </p:sp>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xfrm>
            <a:off x="965237" y="4522481"/>
            <a:ext cx="5303877" cy="4283771"/>
          </a:xfrm>
          <a:noFill/>
          <a:ln/>
        </p:spPr>
        <p:txBody>
          <a:bodyPr/>
          <a:lstStyle/>
          <a:p>
            <a:pPr defTabSz="946775">
              <a:defRPr/>
            </a:pPr>
            <a:endParaRPr lang="en-US" dirty="0">
              <a:latin typeface="Arial" pitchFamily="34" charset="0"/>
              <a:ea typeface="ＭＳ Ｐゴシック" pitchFamily="34" charset="-128"/>
            </a:endParaRPr>
          </a:p>
        </p:txBody>
      </p:sp>
    </p:spTree>
    <p:extLst>
      <p:ext uri="{BB962C8B-B14F-4D97-AF65-F5344CB8AC3E}">
        <p14:creationId xmlns:p14="http://schemas.microsoft.com/office/powerpoint/2010/main" val="27588563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46825" cy="3570288"/>
          </a:xfrm>
        </p:spPr>
      </p:sp>
      <p:sp>
        <p:nvSpPr>
          <p:cNvPr id="3" name="Notes Placeholder 2"/>
          <p:cNvSpPr>
            <a:spLocks noGrp="1"/>
          </p:cNvSpPr>
          <p:nvPr>
            <p:ph type="body" idx="1"/>
          </p:nvPr>
        </p:nvSpPr>
        <p:spPr/>
        <p:txBody>
          <a:bodyPr/>
          <a:lstStyle/>
          <a:p>
            <a:pPr marL="177520" indent="-177520">
              <a:buFontTx/>
              <a:buChar char="-"/>
            </a:pPr>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226199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p:cNvSpPr>
            <a:spLocks noGrp="1"/>
          </p:cNvSpPr>
          <p:nvPr>
            <p:ph type="sldNum" sz="quarter" idx="5"/>
          </p:nvPr>
        </p:nvSpPr>
        <p:spPr/>
        <p:txBody>
          <a:bodyPr/>
          <a:lstStyle/>
          <a:p>
            <a:pPr>
              <a:defRPr/>
            </a:pPr>
            <a:endParaRPr lang="en-US"/>
          </a:p>
        </p:txBody>
      </p:sp>
    </p:spTree>
    <p:extLst>
      <p:ext uri="{BB962C8B-B14F-4D97-AF65-F5344CB8AC3E}">
        <p14:creationId xmlns:p14="http://schemas.microsoft.com/office/powerpoint/2010/main" val="881707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6228538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a:solidFill>
                  <a:schemeClr val="tx1"/>
                </a:solidFill>
                <a:latin typeface="Arial" charset="0"/>
                <a:ea typeface="ＭＳ Ｐゴシック" charset="0"/>
                <a:cs typeface="ＭＳ Ｐゴシック" charset="0"/>
              </a:defRPr>
            </a:lvl1pPr>
            <a:lvl2pPr marL="742842" indent="-285708" eaLnBrk="0" hangingPunct="0">
              <a:defRPr sz="2300">
                <a:solidFill>
                  <a:schemeClr val="tx1"/>
                </a:solidFill>
                <a:latin typeface="Arial" charset="0"/>
                <a:ea typeface="ＭＳ Ｐゴシック" charset="0"/>
              </a:defRPr>
            </a:lvl2pPr>
            <a:lvl3pPr marL="1142833" indent="-228567" eaLnBrk="0" hangingPunct="0">
              <a:defRPr sz="2300">
                <a:solidFill>
                  <a:schemeClr val="tx1"/>
                </a:solidFill>
                <a:latin typeface="Arial" charset="0"/>
                <a:ea typeface="ＭＳ Ｐゴシック" charset="0"/>
              </a:defRPr>
            </a:lvl3pPr>
            <a:lvl4pPr marL="1599967" indent="-228567" eaLnBrk="0" hangingPunct="0">
              <a:defRPr sz="2300">
                <a:solidFill>
                  <a:schemeClr val="tx1"/>
                </a:solidFill>
                <a:latin typeface="Arial" charset="0"/>
                <a:ea typeface="ＭＳ Ｐゴシック" charset="0"/>
              </a:defRPr>
            </a:lvl4pPr>
            <a:lvl5pPr marL="2057100" indent="-228567" eaLnBrk="0" hangingPunct="0">
              <a:defRPr sz="2300">
                <a:solidFill>
                  <a:schemeClr val="tx1"/>
                </a:solidFill>
                <a:latin typeface="Arial" charset="0"/>
                <a:ea typeface="ＭＳ Ｐゴシック" charset="0"/>
              </a:defRPr>
            </a:lvl5pPr>
            <a:lvl6pPr marL="2514233" indent="-228567" eaLnBrk="0" fontAlgn="base" hangingPunct="0">
              <a:spcBef>
                <a:spcPct val="0"/>
              </a:spcBef>
              <a:spcAft>
                <a:spcPct val="0"/>
              </a:spcAft>
              <a:defRPr sz="2300">
                <a:solidFill>
                  <a:schemeClr val="tx1"/>
                </a:solidFill>
                <a:latin typeface="Arial" charset="0"/>
                <a:ea typeface="ＭＳ Ｐゴシック" charset="0"/>
              </a:defRPr>
            </a:lvl6pPr>
            <a:lvl7pPr marL="2971366" indent="-228567" eaLnBrk="0" fontAlgn="base" hangingPunct="0">
              <a:spcBef>
                <a:spcPct val="0"/>
              </a:spcBef>
              <a:spcAft>
                <a:spcPct val="0"/>
              </a:spcAft>
              <a:defRPr sz="2300">
                <a:solidFill>
                  <a:schemeClr val="tx1"/>
                </a:solidFill>
                <a:latin typeface="Arial" charset="0"/>
                <a:ea typeface="ＭＳ Ｐゴシック" charset="0"/>
              </a:defRPr>
            </a:lvl7pPr>
            <a:lvl8pPr marL="3428500" indent="-228567" eaLnBrk="0" fontAlgn="base" hangingPunct="0">
              <a:spcBef>
                <a:spcPct val="0"/>
              </a:spcBef>
              <a:spcAft>
                <a:spcPct val="0"/>
              </a:spcAft>
              <a:defRPr sz="2300">
                <a:solidFill>
                  <a:schemeClr val="tx1"/>
                </a:solidFill>
                <a:latin typeface="Arial" charset="0"/>
                <a:ea typeface="ＭＳ Ｐゴシック" charset="0"/>
              </a:defRPr>
            </a:lvl8pPr>
            <a:lvl9pPr marL="3885633" indent="-228567" eaLnBrk="0" fontAlgn="base" hangingPunct="0">
              <a:spcBef>
                <a:spcPct val="0"/>
              </a:spcBef>
              <a:spcAft>
                <a:spcPct val="0"/>
              </a:spcAft>
              <a:defRPr sz="2300">
                <a:solidFill>
                  <a:schemeClr val="tx1"/>
                </a:solidFill>
                <a:latin typeface="Arial" charset="0"/>
                <a:ea typeface="ＭＳ Ｐゴシック" charset="0"/>
              </a:defRPr>
            </a:lvl9pPr>
          </a:lstStyle>
          <a:p>
            <a:endParaRPr lang="en-US" sz="1200">
              <a:latin typeface="Times New Roman" charset="0"/>
            </a:endParaRPr>
          </a:p>
        </p:txBody>
      </p:sp>
      <p:sp>
        <p:nvSpPr>
          <p:cNvPr id="25602" name="Rectangle 7"/>
          <p:cNvSpPr txBox="1">
            <a:spLocks noGrp="1" noChangeArrowheads="1"/>
          </p:cNvSpPr>
          <p:nvPr/>
        </p:nvSpPr>
        <p:spPr bwMode="auto">
          <a:xfrm>
            <a:off x="5293787" y="6622257"/>
            <a:ext cx="4051301" cy="3488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35" tIns="46566" rIns="93135" bIns="4656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1200"/>
          </a:p>
        </p:txBody>
      </p:sp>
      <p:sp>
        <p:nvSpPr>
          <p:cNvPr id="2560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4" name="Rectangle 3"/>
          <p:cNvSpPr>
            <a:spLocks noGrp="1" noChangeArrowheads="1"/>
          </p:cNvSpPr>
          <p:nvPr>
            <p:ph type="body" idx="1"/>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wrap="square" numCol="1" anchor="t" anchorCtr="0" compatLnSpc="1">
            <a:prstTxWarp prst="textNoShape">
              <a:avLst/>
            </a:prstTxWarp>
          </a:bodyPr>
          <a:lstStyle/>
          <a:p>
            <a:pPr>
              <a:lnSpc>
                <a:spcPct val="90000"/>
              </a:lnSpc>
            </a:pPr>
            <a:endParaRPr lang="en-US" altLang="en-US" sz="1200" dirty="0"/>
          </a:p>
        </p:txBody>
      </p:sp>
    </p:spTree>
    <p:extLst>
      <p:ext uri="{BB962C8B-B14F-4D97-AF65-F5344CB8AC3E}">
        <p14:creationId xmlns:p14="http://schemas.microsoft.com/office/powerpoint/2010/main" val="11602952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endParaRPr lang="en-US" altLang="en-US"/>
          </a:p>
        </p:txBody>
      </p:sp>
      <p:sp>
        <p:nvSpPr>
          <p:cNvPr id="284674" name="Rectangle 2"/>
          <p:cNvSpPr>
            <a:spLocks noGrp="1" noRot="1" noChangeAspect="1" noChangeArrowheads="1" noTextEdit="1"/>
          </p:cNvSpPr>
          <p:nvPr>
            <p:ph type="sldImg"/>
          </p:nvPr>
        </p:nvSpPr>
        <p:spPr>
          <a:xfrm>
            <a:off x="444500" y="714375"/>
            <a:ext cx="6346825" cy="3570288"/>
          </a:xfrm>
          <a:ln/>
        </p:spPr>
      </p:sp>
      <p:sp>
        <p:nvSpPr>
          <p:cNvPr id="284675" name="Rectangle 3"/>
          <p:cNvSpPr>
            <a:spLocks noGrp="1" noChangeArrowheads="1"/>
          </p:cNvSpPr>
          <p:nvPr>
            <p:ph type="body" idx="1"/>
          </p:nvPr>
        </p:nvSpPr>
        <p:spPr/>
        <p:txBody>
          <a:bodyPr/>
          <a:lstStyle/>
          <a:p>
            <a:endParaRPr lang="en-US" altLang="en-US" dirty="0"/>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8830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46825" cy="3570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24141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4696119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5529">
              <a:defRPr>
                <a:solidFill>
                  <a:schemeClr val="tx1"/>
                </a:solidFill>
                <a:latin typeface="Calibri" pitchFamily="34" charset="0"/>
              </a:defRPr>
            </a:lvl1pPr>
            <a:lvl2pPr marL="777716" indent="-299121" defTabSz="955529">
              <a:defRPr>
                <a:solidFill>
                  <a:schemeClr val="tx1"/>
                </a:solidFill>
                <a:latin typeface="Calibri" pitchFamily="34" charset="0"/>
              </a:defRPr>
            </a:lvl2pPr>
            <a:lvl3pPr marL="1196487" indent="-239298" defTabSz="955529">
              <a:defRPr>
                <a:solidFill>
                  <a:schemeClr val="tx1"/>
                </a:solidFill>
                <a:latin typeface="Calibri" pitchFamily="34" charset="0"/>
              </a:defRPr>
            </a:lvl3pPr>
            <a:lvl4pPr marL="1675082" indent="-239298" defTabSz="955529">
              <a:defRPr>
                <a:solidFill>
                  <a:schemeClr val="tx1"/>
                </a:solidFill>
                <a:latin typeface="Calibri" pitchFamily="34" charset="0"/>
              </a:defRPr>
            </a:lvl4pPr>
            <a:lvl5pPr marL="2153676" indent="-239298" defTabSz="955529">
              <a:defRPr>
                <a:solidFill>
                  <a:schemeClr val="tx1"/>
                </a:solidFill>
                <a:latin typeface="Calibri" pitchFamily="34" charset="0"/>
              </a:defRPr>
            </a:lvl5pPr>
            <a:lvl6pPr marL="2632272" indent="-239298" defTabSz="955529" fontAlgn="base">
              <a:spcBef>
                <a:spcPct val="0"/>
              </a:spcBef>
              <a:spcAft>
                <a:spcPct val="0"/>
              </a:spcAft>
              <a:defRPr>
                <a:solidFill>
                  <a:schemeClr val="tx1"/>
                </a:solidFill>
                <a:latin typeface="Calibri" pitchFamily="34" charset="0"/>
              </a:defRPr>
            </a:lvl6pPr>
            <a:lvl7pPr marL="3110866" indent="-239298" defTabSz="955529" fontAlgn="base">
              <a:spcBef>
                <a:spcPct val="0"/>
              </a:spcBef>
              <a:spcAft>
                <a:spcPct val="0"/>
              </a:spcAft>
              <a:defRPr>
                <a:solidFill>
                  <a:schemeClr val="tx1"/>
                </a:solidFill>
                <a:latin typeface="Calibri" pitchFamily="34" charset="0"/>
              </a:defRPr>
            </a:lvl7pPr>
            <a:lvl8pPr marL="3589461" indent="-239298" defTabSz="955529" fontAlgn="base">
              <a:spcBef>
                <a:spcPct val="0"/>
              </a:spcBef>
              <a:spcAft>
                <a:spcPct val="0"/>
              </a:spcAft>
              <a:defRPr>
                <a:solidFill>
                  <a:schemeClr val="tx1"/>
                </a:solidFill>
                <a:latin typeface="Calibri" pitchFamily="34" charset="0"/>
              </a:defRPr>
            </a:lvl8pPr>
            <a:lvl9pPr marL="4068056" indent="-239298" defTabSz="955529"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33794"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5529" eaLnBrk="0" hangingPunct="0">
              <a:defRPr sz="2400">
                <a:solidFill>
                  <a:schemeClr val="tx1"/>
                </a:solidFill>
                <a:latin typeface="Arial" pitchFamily="34" charset="0"/>
                <a:ea typeface="ＭＳ Ｐゴシック" pitchFamily="34" charset="-128"/>
              </a:defRPr>
            </a:lvl1pPr>
            <a:lvl2pPr marL="777716" indent="-299121" defTabSz="955529" eaLnBrk="0" hangingPunct="0">
              <a:defRPr sz="2400">
                <a:solidFill>
                  <a:schemeClr val="tx1"/>
                </a:solidFill>
                <a:latin typeface="Arial" pitchFamily="34" charset="0"/>
                <a:ea typeface="ＭＳ Ｐゴシック" pitchFamily="34" charset="-128"/>
              </a:defRPr>
            </a:lvl2pPr>
            <a:lvl3pPr marL="1196487" indent="-239298" defTabSz="955529" eaLnBrk="0" hangingPunct="0">
              <a:defRPr sz="2400">
                <a:solidFill>
                  <a:schemeClr val="tx1"/>
                </a:solidFill>
                <a:latin typeface="Arial" pitchFamily="34" charset="0"/>
                <a:ea typeface="ＭＳ Ｐゴシック" pitchFamily="34" charset="-128"/>
              </a:defRPr>
            </a:lvl3pPr>
            <a:lvl4pPr marL="1675082" indent="-239298" defTabSz="955529" eaLnBrk="0" hangingPunct="0">
              <a:defRPr sz="2400">
                <a:solidFill>
                  <a:schemeClr val="tx1"/>
                </a:solidFill>
                <a:latin typeface="Arial" pitchFamily="34" charset="0"/>
                <a:ea typeface="ＭＳ Ｐゴシック" pitchFamily="34" charset="-128"/>
              </a:defRPr>
            </a:lvl4pPr>
            <a:lvl5pPr marL="2153676" indent="-239298" defTabSz="955529" eaLnBrk="0" hangingPunct="0">
              <a:defRPr sz="2400">
                <a:solidFill>
                  <a:schemeClr val="tx1"/>
                </a:solidFill>
                <a:latin typeface="Arial" pitchFamily="34" charset="0"/>
                <a:ea typeface="ＭＳ Ｐゴシック" pitchFamily="34" charset="-128"/>
              </a:defRPr>
            </a:lvl5pPr>
            <a:lvl6pPr marL="2632272" indent="-239298" defTabSz="95552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0866" indent="-239298" defTabSz="95552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89461" indent="-239298" defTabSz="95552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68056" indent="-239298" defTabSz="95552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a:solidFill>
                <a:prstClr val="black"/>
              </a:solidFill>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6" name="Rectangle 3"/>
          <p:cNvSpPr>
            <a:spLocks noGrp="1" noChangeArrowheads="1"/>
          </p:cNvSpPr>
          <p:nvPr>
            <p:ph type="body" idx="1"/>
          </p:nvPr>
        </p:nvSpPr>
        <p:spPr bwMode="auto">
          <a:xfrm>
            <a:off x="964584" y="4521586"/>
            <a:ext cx="5305185" cy="428360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dirty="0">
              <a:ea typeface="ＭＳ Ｐゴシック" pitchFamily="34" charset="-128"/>
              <a:cs typeface="Times New Roman" pitchFamily="18" charset="0"/>
            </a:endParaRPr>
          </a:p>
        </p:txBody>
      </p:sp>
    </p:spTree>
    <p:extLst>
      <p:ext uri="{BB962C8B-B14F-4D97-AF65-F5344CB8AC3E}">
        <p14:creationId xmlns:p14="http://schemas.microsoft.com/office/powerpoint/2010/main" val="17033297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46825" cy="3570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574166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723437" y="4521586"/>
            <a:ext cx="5787474" cy="4283607"/>
          </a:xfrm>
          <a:prstGeom prst="rect">
            <a:avLst/>
          </a:prstGeom>
          <a:noFill/>
          <a:ln>
            <a:noFill/>
          </a:ln>
        </p:spPr>
        <p:txBody>
          <a:bodyPr lIns="96461" tIns="96461" rIns="96461" bIns="96461" anchor="t" anchorCtr="0">
            <a:noAutofit/>
          </a:bodyPr>
          <a:lstStyle/>
          <a:p>
            <a:pPr>
              <a:buClr>
                <a:schemeClr val="dk1"/>
              </a:buClr>
              <a:buSzPct val="25000"/>
            </a:pPr>
            <a:endParaRPr dirty="0">
              <a:solidFill>
                <a:schemeClr val="dk1"/>
              </a:solidFill>
              <a:latin typeface="Calibri"/>
              <a:ea typeface="Calibri"/>
              <a:cs typeface="Calibri"/>
              <a:sym typeface="Calibri"/>
            </a:endParaRPr>
          </a:p>
        </p:txBody>
      </p:sp>
      <p:sp>
        <p:nvSpPr>
          <p:cNvPr id="183" name="Shape 183"/>
          <p:cNvSpPr>
            <a:spLocks noGrp="1" noRot="1" noChangeAspect="1"/>
          </p:cNvSpPr>
          <p:nvPr>
            <p:ph type="sldImg" idx="2"/>
          </p:nvPr>
        </p:nvSpPr>
        <p:spPr>
          <a:xfrm>
            <a:off x="444500" y="714375"/>
            <a:ext cx="6345238" cy="3570288"/>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252574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854214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46825" cy="3570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7247552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12070459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1344" indent="-296671">
              <a:defRPr>
                <a:solidFill>
                  <a:schemeClr val="tx1"/>
                </a:solidFill>
                <a:latin typeface="Calibri" pitchFamily="34" charset="0"/>
              </a:defRPr>
            </a:lvl2pPr>
            <a:lvl3pPr marL="1186683" indent="-237336">
              <a:defRPr>
                <a:solidFill>
                  <a:schemeClr val="tx1"/>
                </a:solidFill>
                <a:latin typeface="Calibri" pitchFamily="34" charset="0"/>
              </a:defRPr>
            </a:lvl3pPr>
            <a:lvl4pPr marL="1661356" indent="-237336">
              <a:defRPr>
                <a:solidFill>
                  <a:schemeClr val="tx1"/>
                </a:solidFill>
                <a:latin typeface="Calibri" pitchFamily="34" charset="0"/>
              </a:defRPr>
            </a:lvl4pPr>
            <a:lvl5pPr marL="2136030" indent="-237336">
              <a:defRPr>
                <a:solidFill>
                  <a:schemeClr val="tx1"/>
                </a:solidFill>
                <a:latin typeface="Calibri" pitchFamily="34" charset="0"/>
              </a:defRPr>
            </a:lvl5pPr>
            <a:lvl6pPr marL="2610702" indent="-237336" fontAlgn="base">
              <a:spcBef>
                <a:spcPct val="0"/>
              </a:spcBef>
              <a:spcAft>
                <a:spcPct val="0"/>
              </a:spcAft>
              <a:defRPr>
                <a:solidFill>
                  <a:schemeClr val="tx1"/>
                </a:solidFill>
                <a:latin typeface="Calibri" pitchFamily="34" charset="0"/>
              </a:defRPr>
            </a:lvl6pPr>
            <a:lvl7pPr marL="3085375" indent="-237336" fontAlgn="base">
              <a:spcBef>
                <a:spcPct val="0"/>
              </a:spcBef>
              <a:spcAft>
                <a:spcPct val="0"/>
              </a:spcAft>
              <a:defRPr>
                <a:solidFill>
                  <a:schemeClr val="tx1"/>
                </a:solidFill>
                <a:latin typeface="Calibri" pitchFamily="34" charset="0"/>
              </a:defRPr>
            </a:lvl7pPr>
            <a:lvl8pPr marL="3560049" indent="-237336" fontAlgn="base">
              <a:spcBef>
                <a:spcPct val="0"/>
              </a:spcBef>
              <a:spcAft>
                <a:spcPct val="0"/>
              </a:spcAft>
              <a:defRPr>
                <a:solidFill>
                  <a:schemeClr val="tx1"/>
                </a:solidFill>
                <a:latin typeface="Calibri" pitchFamily="34" charset="0"/>
              </a:defRPr>
            </a:lvl8pPr>
            <a:lvl9pPr marL="4034721" indent="-237336" fontAlgn="base">
              <a:spcBef>
                <a:spcPct val="0"/>
              </a:spcBef>
              <a:spcAft>
                <a:spcPct val="0"/>
              </a:spcAft>
              <a:defRPr>
                <a:solidFill>
                  <a:schemeClr val="tx1"/>
                </a:solidFill>
                <a:latin typeface="Calibri" pitchFamily="34" charset="0"/>
              </a:defRPr>
            </a:lvl9pPr>
          </a:lstStyle>
          <a:p>
            <a:pPr>
              <a:defRPr/>
            </a:pPr>
            <a:endParaRPr lang="en-US">
              <a:solidFill>
                <a:srgbClr val="000000"/>
              </a:solidFill>
              <a:latin typeface="Arial" charset="0"/>
            </a:endParaRPr>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426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extLst>
      <p:ext uri="{BB962C8B-B14F-4D97-AF65-F5344CB8AC3E}">
        <p14:creationId xmlns:p14="http://schemas.microsoft.com/office/powerpoint/2010/main" val="620374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7743620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978499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71344" indent="-296671">
              <a:defRPr>
                <a:solidFill>
                  <a:schemeClr val="tx1"/>
                </a:solidFill>
                <a:latin typeface="Calibri" pitchFamily="34" charset="0"/>
              </a:defRPr>
            </a:lvl2pPr>
            <a:lvl3pPr marL="1186683" indent="-237336">
              <a:defRPr>
                <a:solidFill>
                  <a:schemeClr val="tx1"/>
                </a:solidFill>
                <a:latin typeface="Calibri" pitchFamily="34" charset="0"/>
              </a:defRPr>
            </a:lvl3pPr>
            <a:lvl4pPr marL="1661356" indent="-237336">
              <a:defRPr>
                <a:solidFill>
                  <a:schemeClr val="tx1"/>
                </a:solidFill>
                <a:latin typeface="Calibri" pitchFamily="34" charset="0"/>
              </a:defRPr>
            </a:lvl4pPr>
            <a:lvl5pPr marL="2136030" indent="-237336">
              <a:defRPr>
                <a:solidFill>
                  <a:schemeClr val="tx1"/>
                </a:solidFill>
                <a:latin typeface="Calibri" pitchFamily="34" charset="0"/>
              </a:defRPr>
            </a:lvl5pPr>
            <a:lvl6pPr marL="2610702" indent="-237336" fontAlgn="base">
              <a:spcBef>
                <a:spcPct val="0"/>
              </a:spcBef>
              <a:spcAft>
                <a:spcPct val="0"/>
              </a:spcAft>
              <a:defRPr>
                <a:solidFill>
                  <a:schemeClr val="tx1"/>
                </a:solidFill>
                <a:latin typeface="Calibri" pitchFamily="34" charset="0"/>
              </a:defRPr>
            </a:lvl6pPr>
            <a:lvl7pPr marL="3085375" indent="-237336" fontAlgn="base">
              <a:spcBef>
                <a:spcPct val="0"/>
              </a:spcBef>
              <a:spcAft>
                <a:spcPct val="0"/>
              </a:spcAft>
              <a:defRPr>
                <a:solidFill>
                  <a:schemeClr val="tx1"/>
                </a:solidFill>
                <a:latin typeface="Calibri" pitchFamily="34" charset="0"/>
              </a:defRPr>
            </a:lvl7pPr>
            <a:lvl8pPr marL="3560049" indent="-237336" fontAlgn="base">
              <a:spcBef>
                <a:spcPct val="0"/>
              </a:spcBef>
              <a:spcAft>
                <a:spcPct val="0"/>
              </a:spcAft>
              <a:defRPr>
                <a:solidFill>
                  <a:schemeClr val="tx1"/>
                </a:solidFill>
                <a:latin typeface="Calibri" pitchFamily="34" charset="0"/>
              </a:defRPr>
            </a:lvl8pPr>
            <a:lvl9pPr marL="4034721" indent="-237336" fontAlgn="base">
              <a:spcBef>
                <a:spcPct val="0"/>
              </a:spcBef>
              <a:spcAft>
                <a:spcPct val="0"/>
              </a:spcAft>
              <a:defRPr>
                <a:solidFill>
                  <a:schemeClr val="tx1"/>
                </a:solidFill>
                <a:latin typeface="Calibri" pitchFamily="34" charset="0"/>
              </a:defRPr>
            </a:lvl9pPr>
          </a:lstStyle>
          <a:p>
            <a:pPr>
              <a:defRPr/>
            </a:pPr>
            <a:endParaRPr lang="en-US">
              <a:solidFill>
                <a:srgbClr val="000000"/>
              </a:solidFill>
              <a:latin typeface="Arial" charset="0"/>
            </a:endParaRPr>
          </a:p>
        </p:txBody>
      </p:sp>
      <p:sp>
        <p:nvSpPr>
          <p:cNvPr id="2242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4260"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extLst>
      <p:ext uri="{BB962C8B-B14F-4D97-AF65-F5344CB8AC3E}">
        <p14:creationId xmlns:p14="http://schemas.microsoft.com/office/powerpoint/2010/main" val="2165122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959230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934723" y="3311844"/>
            <a:ext cx="7477759" cy="3137535"/>
          </a:xfrm>
          <a:prstGeom prst="rect">
            <a:avLst/>
          </a:prstGeom>
        </p:spPr>
        <p:txBody>
          <a:bodyPr lIns="93162" tIns="93162" rIns="93162" bIns="93162" anchor="t" anchorCtr="0">
            <a:noAutofit/>
          </a:bodyPr>
          <a:lstStyle/>
          <a:p>
            <a:endParaRPr/>
          </a:p>
        </p:txBody>
      </p:sp>
      <p:sp>
        <p:nvSpPr>
          <p:cNvPr id="220" name="Shape 220"/>
          <p:cNvSpPr>
            <a:spLocks noGrp="1" noRot="1" noChangeAspect="1"/>
          </p:cNvSpPr>
          <p:nvPr>
            <p:ph type="sldImg" idx="2"/>
          </p:nvPr>
        </p:nvSpPr>
        <p:spPr>
          <a:xfrm>
            <a:off x="2349500" y="522288"/>
            <a:ext cx="4648200" cy="261461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892081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9695910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808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Times New Roman" charset="0"/>
              <a:ea typeface="ＭＳ Ｐゴシック" charset="0"/>
            </a:endParaRPr>
          </a:p>
        </p:txBody>
      </p:sp>
      <p:sp>
        <p:nvSpPr>
          <p:cNvPr id="808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latin typeface="Times New Roman" charset="0"/>
            </a:endParaRPr>
          </a:p>
        </p:txBody>
      </p:sp>
    </p:spTree>
    <p:extLst>
      <p:ext uri="{BB962C8B-B14F-4D97-AF65-F5344CB8AC3E}">
        <p14:creationId xmlns:p14="http://schemas.microsoft.com/office/powerpoint/2010/main" val="10269545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9363252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endParaRPr lang="en-US"/>
          </a:p>
        </p:txBody>
      </p:sp>
      <p:sp>
        <p:nvSpPr>
          <p:cNvPr id="2" name="Date Placeholder 1"/>
          <p:cNvSpPr>
            <a:spLocks noGrp="1"/>
          </p:cNvSpPr>
          <p:nvPr>
            <p:ph type="dt"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80397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5077948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5994455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1486944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4500" y="714375"/>
            <a:ext cx="6346825" cy="3570288"/>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endParaRPr lang="en-US"/>
          </a:p>
        </p:txBody>
      </p:sp>
    </p:spTree>
    <p:extLst>
      <p:ext uri="{BB962C8B-B14F-4D97-AF65-F5344CB8AC3E}">
        <p14:creationId xmlns:p14="http://schemas.microsoft.com/office/powerpoint/2010/main" val="203001920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264539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endParaRPr lang="en-US"/>
          </a:p>
        </p:txBody>
      </p:sp>
    </p:spTree>
    <p:extLst>
      <p:ext uri="{BB962C8B-B14F-4D97-AF65-F5344CB8AC3E}">
        <p14:creationId xmlns:p14="http://schemas.microsoft.com/office/powerpoint/2010/main" val="639811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6261444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4588" y="530225"/>
            <a:ext cx="4725987" cy="26590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solidFill>
                <a:prstClr val="black"/>
              </a:solidFill>
              <a:latin typeface="Calibri"/>
            </a:endParaRPr>
          </a:p>
        </p:txBody>
      </p:sp>
    </p:spTree>
    <p:extLst>
      <p:ext uri="{BB962C8B-B14F-4D97-AF65-F5344CB8AC3E}">
        <p14:creationId xmlns:p14="http://schemas.microsoft.com/office/powerpoint/2010/main" val="8337873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8255" eaLnBrk="0" hangingPunct="0">
              <a:defRPr sz="2400">
                <a:solidFill>
                  <a:schemeClr val="tx1"/>
                </a:solidFill>
                <a:latin typeface="Arial" pitchFamily="34" charset="0"/>
                <a:ea typeface="ＭＳ Ｐゴシック" pitchFamily="34" charset="-128"/>
              </a:defRPr>
            </a:lvl1pPr>
            <a:lvl2pPr marL="779935" indent="-299975" defTabSz="958255" eaLnBrk="0" hangingPunct="0">
              <a:defRPr sz="2400">
                <a:solidFill>
                  <a:schemeClr val="tx1"/>
                </a:solidFill>
                <a:latin typeface="Arial" pitchFamily="34" charset="0"/>
                <a:ea typeface="ＭＳ Ｐゴシック" pitchFamily="34" charset="-128"/>
              </a:defRPr>
            </a:lvl2pPr>
            <a:lvl3pPr marL="1199902" indent="-239981" defTabSz="958255" eaLnBrk="0" hangingPunct="0">
              <a:defRPr sz="2400">
                <a:solidFill>
                  <a:schemeClr val="tx1"/>
                </a:solidFill>
                <a:latin typeface="Arial" pitchFamily="34" charset="0"/>
                <a:ea typeface="ＭＳ Ｐゴシック" pitchFamily="34" charset="-128"/>
              </a:defRPr>
            </a:lvl3pPr>
            <a:lvl4pPr marL="1679862" indent="-239981" defTabSz="958255" eaLnBrk="0" hangingPunct="0">
              <a:defRPr sz="2400">
                <a:solidFill>
                  <a:schemeClr val="tx1"/>
                </a:solidFill>
                <a:latin typeface="Arial" pitchFamily="34" charset="0"/>
                <a:ea typeface="ＭＳ Ｐゴシック" pitchFamily="34" charset="-128"/>
              </a:defRPr>
            </a:lvl4pPr>
            <a:lvl5pPr marL="2159823" indent="-239981" defTabSz="958255" eaLnBrk="0" hangingPunct="0">
              <a:defRPr sz="2400">
                <a:solidFill>
                  <a:schemeClr val="tx1"/>
                </a:solidFill>
                <a:latin typeface="Arial" pitchFamily="34" charset="0"/>
                <a:ea typeface="ＭＳ Ｐゴシック" pitchFamily="34" charset="-128"/>
              </a:defRPr>
            </a:lvl5pPr>
            <a:lvl6pPr marL="263978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974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9970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7966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prstClr val="black"/>
              </a:solidFill>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ea typeface="ＭＳ Ｐゴシック" pitchFamily="34" charset="-128"/>
            </a:endParaRPr>
          </a:p>
        </p:txBody>
      </p:sp>
    </p:spTree>
    <p:extLst>
      <p:ext uri="{BB962C8B-B14F-4D97-AF65-F5344CB8AC3E}">
        <p14:creationId xmlns:p14="http://schemas.microsoft.com/office/powerpoint/2010/main" val="5069969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ftr" sz="quarter" idx="4"/>
          </p:nvPr>
        </p:nvSpPr>
        <p:spPr>
          <a:ln/>
        </p:spPr>
        <p:txBody>
          <a:bodyPr/>
          <a:lstStyle/>
          <a:p>
            <a:pPr defTabSz="949478">
              <a:defRPr/>
            </a:pPr>
            <a:endParaRPr lang="en-US">
              <a:solidFill>
                <a:prstClr val="black"/>
              </a:solidFill>
              <a:latin typeface="Calibri"/>
            </a:endParaRPr>
          </a:p>
        </p:txBody>
      </p:sp>
      <p:sp>
        <p:nvSpPr>
          <p:cNvPr id="5" name="Rectangle 7"/>
          <p:cNvSpPr>
            <a:spLocks noGrp="1" noChangeArrowheads="1"/>
          </p:cNvSpPr>
          <p:nvPr>
            <p:ph type="sldNum" sz="quarter" idx="5"/>
          </p:nvPr>
        </p:nvSpPr>
        <p:spPr>
          <a:ln/>
        </p:spPr>
        <p:txBody>
          <a:bodyPr/>
          <a:lstStyle/>
          <a:p>
            <a:pPr defTabSz="949478">
              <a:defRPr/>
            </a:pPr>
            <a:endParaRPr lang="en-US">
              <a:solidFill>
                <a:prstClr val="black"/>
              </a:solidFill>
              <a:latin typeface="Calibri"/>
            </a:endParaRPr>
          </a:p>
        </p:txBody>
      </p:sp>
      <p:sp>
        <p:nvSpPr>
          <p:cNvPr id="819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81923" name="Rectangle 3"/>
          <p:cNvSpPr>
            <a:spLocks noGrp="1" noChangeArrowheads="1"/>
          </p:cNvSpPr>
          <p:nvPr>
            <p:ph type="body" idx="1"/>
          </p:nvPr>
        </p:nvSpPr>
        <p:spPr>
          <a:xfrm>
            <a:off x="958812" y="4564211"/>
            <a:ext cx="5273451" cy="4323988"/>
          </a:xfrm>
        </p:spPr>
        <p:txBody>
          <a:bodyPr/>
          <a:lstStyle/>
          <a:p>
            <a:endParaRPr lang="en-US"/>
          </a:p>
        </p:txBody>
      </p:sp>
    </p:spTree>
    <p:extLst>
      <p:ext uri="{BB962C8B-B14F-4D97-AF65-F5344CB8AC3E}">
        <p14:creationId xmlns:p14="http://schemas.microsoft.com/office/powerpoint/2010/main" val="42217874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8255" eaLnBrk="0" hangingPunct="0">
              <a:defRPr sz="2400">
                <a:solidFill>
                  <a:schemeClr val="tx1"/>
                </a:solidFill>
                <a:latin typeface="Arial" pitchFamily="34" charset="0"/>
                <a:ea typeface="ＭＳ Ｐゴシック" pitchFamily="34" charset="-128"/>
              </a:defRPr>
            </a:lvl1pPr>
            <a:lvl2pPr marL="779935" indent="-299975" defTabSz="958255" eaLnBrk="0" hangingPunct="0">
              <a:defRPr sz="2400">
                <a:solidFill>
                  <a:schemeClr val="tx1"/>
                </a:solidFill>
                <a:latin typeface="Arial" pitchFamily="34" charset="0"/>
                <a:ea typeface="ＭＳ Ｐゴシック" pitchFamily="34" charset="-128"/>
              </a:defRPr>
            </a:lvl2pPr>
            <a:lvl3pPr marL="1199902" indent="-239981" defTabSz="958255" eaLnBrk="0" hangingPunct="0">
              <a:defRPr sz="2400">
                <a:solidFill>
                  <a:schemeClr val="tx1"/>
                </a:solidFill>
                <a:latin typeface="Arial" pitchFamily="34" charset="0"/>
                <a:ea typeface="ＭＳ Ｐゴシック" pitchFamily="34" charset="-128"/>
              </a:defRPr>
            </a:lvl3pPr>
            <a:lvl4pPr marL="1679862" indent="-239981" defTabSz="958255" eaLnBrk="0" hangingPunct="0">
              <a:defRPr sz="2400">
                <a:solidFill>
                  <a:schemeClr val="tx1"/>
                </a:solidFill>
                <a:latin typeface="Arial" pitchFamily="34" charset="0"/>
                <a:ea typeface="ＭＳ Ｐゴシック" pitchFamily="34" charset="-128"/>
              </a:defRPr>
            </a:lvl4pPr>
            <a:lvl5pPr marL="2159823" indent="-239981" defTabSz="958255" eaLnBrk="0" hangingPunct="0">
              <a:defRPr sz="2400">
                <a:solidFill>
                  <a:schemeClr val="tx1"/>
                </a:solidFill>
                <a:latin typeface="Arial" pitchFamily="34" charset="0"/>
                <a:ea typeface="ＭＳ Ｐゴシック" pitchFamily="34" charset="-128"/>
              </a:defRPr>
            </a:lvl5pPr>
            <a:lvl6pPr marL="263978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974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9970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7966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prstClr val="black"/>
              </a:solidFill>
            </a:endParaRPr>
          </a:p>
        </p:txBody>
      </p:sp>
      <p:sp>
        <p:nvSpPr>
          <p:cNvPr id="49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ea typeface="ＭＳ Ｐゴシック" pitchFamily="34" charset="-128"/>
            </a:endParaRPr>
          </a:p>
        </p:txBody>
      </p:sp>
    </p:spTree>
    <p:extLst>
      <p:ext uri="{BB962C8B-B14F-4D97-AF65-F5344CB8AC3E}">
        <p14:creationId xmlns:p14="http://schemas.microsoft.com/office/powerpoint/2010/main" val="4255856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1330726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3501918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endParaRPr lang="en-US">
              <a:solidFill>
                <a:srgbClr val="000000"/>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a:latin typeface="Times New Roman"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85768750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n-US" sz="900" dirty="0">
              <a:ea typeface="ＭＳ Ｐゴシック" pitchFamily="34" charset="-128"/>
            </a:endParaRPr>
          </a:p>
        </p:txBody>
      </p:sp>
      <p:sp>
        <p:nvSpPr>
          <p:cNvPr id="573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8255" eaLnBrk="0" hangingPunct="0">
              <a:defRPr sz="2400">
                <a:solidFill>
                  <a:schemeClr val="tx1"/>
                </a:solidFill>
                <a:latin typeface="Arial" pitchFamily="34" charset="0"/>
                <a:ea typeface="ＭＳ Ｐゴシック" pitchFamily="34" charset="-128"/>
              </a:defRPr>
            </a:lvl1pPr>
            <a:lvl2pPr marL="779935" indent="-299975" defTabSz="958255" eaLnBrk="0" hangingPunct="0">
              <a:defRPr sz="2400">
                <a:solidFill>
                  <a:schemeClr val="tx1"/>
                </a:solidFill>
                <a:latin typeface="Arial" pitchFamily="34" charset="0"/>
                <a:ea typeface="ＭＳ Ｐゴシック" pitchFamily="34" charset="-128"/>
              </a:defRPr>
            </a:lvl2pPr>
            <a:lvl3pPr marL="1199902" indent="-239981" defTabSz="958255" eaLnBrk="0" hangingPunct="0">
              <a:defRPr sz="2400">
                <a:solidFill>
                  <a:schemeClr val="tx1"/>
                </a:solidFill>
                <a:latin typeface="Arial" pitchFamily="34" charset="0"/>
                <a:ea typeface="ＭＳ Ｐゴシック" pitchFamily="34" charset="-128"/>
              </a:defRPr>
            </a:lvl3pPr>
            <a:lvl4pPr marL="1679862" indent="-239981" defTabSz="958255" eaLnBrk="0" hangingPunct="0">
              <a:defRPr sz="2400">
                <a:solidFill>
                  <a:schemeClr val="tx1"/>
                </a:solidFill>
                <a:latin typeface="Arial" pitchFamily="34" charset="0"/>
                <a:ea typeface="ＭＳ Ｐゴシック" pitchFamily="34" charset="-128"/>
              </a:defRPr>
            </a:lvl4pPr>
            <a:lvl5pPr marL="2159823" indent="-239981" defTabSz="958255" eaLnBrk="0" hangingPunct="0">
              <a:defRPr sz="2400">
                <a:solidFill>
                  <a:schemeClr val="tx1"/>
                </a:solidFill>
                <a:latin typeface="Arial" pitchFamily="34" charset="0"/>
                <a:ea typeface="ＭＳ Ｐゴシック" pitchFamily="34" charset="-128"/>
              </a:defRPr>
            </a:lvl5pPr>
            <a:lvl6pPr marL="263978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974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9970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7966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prstClr val="black"/>
              </a:solidFill>
            </a:endParaRPr>
          </a:p>
        </p:txBody>
      </p:sp>
    </p:spTree>
    <p:extLst>
      <p:ext uri="{BB962C8B-B14F-4D97-AF65-F5344CB8AC3E}">
        <p14:creationId xmlns:p14="http://schemas.microsoft.com/office/powerpoint/2010/main" val="213058211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722766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7062368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8255" eaLnBrk="0" hangingPunct="0">
              <a:defRPr sz="2400">
                <a:solidFill>
                  <a:schemeClr val="tx1"/>
                </a:solidFill>
                <a:latin typeface="Arial" pitchFamily="34" charset="0"/>
                <a:ea typeface="ＭＳ Ｐゴシック" pitchFamily="34" charset="-128"/>
              </a:defRPr>
            </a:lvl1pPr>
            <a:lvl2pPr marL="779935" indent="-299975" defTabSz="958255" eaLnBrk="0" hangingPunct="0">
              <a:defRPr sz="2400">
                <a:solidFill>
                  <a:schemeClr val="tx1"/>
                </a:solidFill>
                <a:latin typeface="Arial" pitchFamily="34" charset="0"/>
                <a:ea typeface="ＭＳ Ｐゴシック" pitchFamily="34" charset="-128"/>
              </a:defRPr>
            </a:lvl2pPr>
            <a:lvl3pPr marL="1199902" indent="-239981" defTabSz="958255" eaLnBrk="0" hangingPunct="0">
              <a:defRPr sz="2400">
                <a:solidFill>
                  <a:schemeClr val="tx1"/>
                </a:solidFill>
                <a:latin typeface="Arial" pitchFamily="34" charset="0"/>
                <a:ea typeface="ＭＳ Ｐゴシック" pitchFamily="34" charset="-128"/>
              </a:defRPr>
            </a:lvl3pPr>
            <a:lvl4pPr marL="1679862" indent="-239981" defTabSz="958255" eaLnBrk="0" hangingPunct="0">
              <a:defRPr sz="2400">
                <a:solidFill>
                  <a:schemeClr val="tx1"/>
                </a:solidFill>
                <a:latin typeface="Arial" pitchFamily="34" charset="0"/>
                <a:ea typeface="ＭＳ Ｐゴシック" pitchFamily="34" charset="-128"/>
              </a:defRPr>
            </a:lvl4pPr>
            <a:lvl5pPr marL="2159823" indent="-239981" defTabSz="958255" eaLnBrk="0" hangingPunct="0">
              <a:defRPr sz="2400">
                <a:solidFill>
                  <a:schemeClr val="tx1"/>
                </a:solidFill>
                <a:latin typeface="Arial" pitchFamily="34" charset="0"/>
                <a:ea typeface="ＭＳ Ｐゴシック" pitchFamily="34" charset="-128"/>
              </a:defRPr>
            </a:lvl5pPr>
            <a:lvl6pPr marL="263978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974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9970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7966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srgbClr val="000000"/>
              </a:solidFill>
            </a:endParaRPr>
          </a:p>
        </p:txBody>
      </p:sp>
      <p:sp>
        <p:nvSpPr>
          <p:cNvPr id="61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Times New Roman" pitchFamily="18" charset="0"/>
              <a:ea typeface="ＭＳ Ｐゴシック" pitchFamily="34" charset="-128"/>
            </a:endParaRPr>
          </a:p>
        </p:txBody>
      </p:sp>
    </p:spTree>
    <p:extLst>
      <p:ext uri="{BB962C8B-B14F-4D97-AF65-F5344CB8AC3E}">
        <p14:creationId xmlns:p14="http://schemas.microsoft.com/office/powerpoint/2010/main" val="25968681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ftr" sz="quarter" idx="4"/>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58255">
              <a:defRPr>
                <a:solidFill>
                  <a:schemeClr val="tx1"/>
                </a:solidFill>
                <a:latin typeface="Calibri" pitchFamily="34" charset="0"/>
              </a:defRPr>
            </a:lvl1pPr>
            <a:lvl2pPr marL="779935" indent="-299975" defTabSz="958255">
              <a:defRPr>
                <a:solidFill>
                  <a:schemeClr val="tx1"/>
                </a:solidFill>
                <a:latin typeface="Calibri" pitchFamily="34" charset="0"/>
              </a:defRPr>
            </a:lvl2pPr>
            <a:lvl3pPr marL="1199902" indent="-239981" defTabSz="958255">
              <a:defRPr>
                <a:solidFill>
                  <a:schemeClr val="tx1"/>
                </a:solidFill>
                <a:latin typeface="Calibri" pitchFamily="34" charset="0"/>
              </a:defRPr>
            </a:lvl3pPr>
            <a:lvl4pPr marL="1679862" indent="-239981" defTabSz="958255">
              <a:defRPr>
                <a:solidFill>
                  <a:schemeClr val="tx1"/>
                </a:solidFill>
                <a:latin typeface="Calibri" pitchFamily="34" charset="0"/>
              </a:defRPr>
            </a:lvl4pPr>
            <a:lvl5pPr marL="2159823" indent="-239981" defTabSz="958255">
              <a:defRPr>
                <a:solidFill>
                  <a:schemeClr val="tx1"/>
                </a:solidFill>
                <a:latin typeface="Calibri" pitchFamily="34" charset="0"/>
              </a:defRPr>
            </a:lvl5pPr>
            <a:lvl6pPr marL="2639785" indent="-239981" defTabSz="958255" fontAlgn="base">
              <a:spcBef>
                <a:spcPct val="0"/>
              </a:spcBef>
              <a:spcAft>
                <a:spcPct val="0"/>
              </a:spcAft>
              <a:defRPr>
                <a:solidFill>
                  <a:schemeClr val="tx1"/>
                </a:solidFill>
                <a:latin typeface="Calibri" pitchFamily="34" charset="0"/>
              </a:defRPr>
            </a:lvl6pPr>
            <a:lvl7pPr marL="3119745" indent="-239981" defTabSz="958255" fontAlgn="base">
              <a:spcBef>
                <a:spcPct val="0"/>
              </a:spcBef>
              <a:spcAft>
                <a:spcPct val="0"/>
              </a:spcAft>
              <a:defRPr>
                <a:solidFill>
                  <a:schemeClr val="tx1"/>
                </a:solidFill>
                <a:latin typeface="Calibri" pitchFamily="34" charset="0"/>
              </a:defRPr>
            </a:lvl7pPr>
            <a:lvl8pPr marL="3599706" indent="-239981" defTabSz="958255" fontAlgn="base">
              <a:spcBef>
                <a:spcPct val="0"/>
              </a:spcBef>
              <a:spcAft>
                <a:spcPct val="0"/>
              </a:spcAft>
              <a:defRPr>
                <a:solidFill>
                  <a:schemeClr val="tx1"/>
                </a:solidFill>
                <a:latin typeface="Calibri" pitchFamily="34" charset="0"/>
              </a:defRPr>
            </a:lvl8pPr>
            <a:lvl9pPr marL="4079666" indent="-239981" defTabSz="958255"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endParaRPr lang="en-US">
              <a:solidFill>
                <a:prstClr val="black"/>
              </a:solidFill>
              <a:latin typeface="Arial" pitchFamily="34" charset="0"/>
              <a:ea typeface="MS PGothic" pitchFamily="34" charset="-128"/>
            </a:endParaRPr>
          </a:p>
        </p:txBody>
      </p:sp>
      <p:sp>
        <p:nvSpPr>
          <p:cNvPr id="7577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8255" eaLnBrk="0" hangingPunct="0">
              <a:defRPr sz="2400">
                <a:solidFill>
                  <a:schemeClr val="tx1"/>
                </a:solidFill>
                <a:latin typeface="Arial" pitchFamily="34" charset="0"/>
                <a:ea typeface="ＭＳ Ｐゴシック" pitchFamily="34" charset="-128"/>
              </a:defRPr>
            </a:lvl1pPr>
            <a:lvl2pPr marL="779935" indent="-299975" defTabSz="958255" eaLnBrk="0" hangingPunct="0">
              <a:defRPr sz="2400">
                <a:solidFill>
                  <a:schemeClr val="tx1"/>
                </a:solidFill>
                <a:latin typeface="Arial" pitchFamily="34" charset="0"/>
                <a:ea typeface="ＭＳ Ｐゴシック" pitchFamily="34" charset="-128"/>
              </a:defRPr>
            </a:lvl2pPr>
            <a:lvl3pPr marL="1199902" indent="-239981" defTabSz="958255" eaLnBrk="0" hangingPunct="0">
              <a:defRPr sz="2400">
                <a:solidFill>
                  <a:schemeClr val="tx1"/>
                </a:solidFill>
                <a:latin typeface="Arial" pitchFamily="34" charset="0"/>
                <a:ea typeface="ＭＳ Ｐゴシック" pitchFamily="34" charset="-128"/>
              </a:defRPr>
            </a:lvl3pPr>
            <a:lvl4pPr marL="1679862" indent="-239981" defTabSz="958255" eaLnBrk="0" hangingPunct="0">
              <a:defRPr sz="2400">
                <a:solidFill>
                  <a:schemeClr val="tx1"/>
                </a:solidFill>
                <a:latin typeface="Arial" pitchFamily="34" charset="0"/>
                <a:ea typeface="ＭＳ Ｐゴシック" pitchFamily="34" charset="-128"/>
              </a:defRPr>
            </a:lvl4pPr>
            <a:lvl5pPr marL="2159823" indent="-239981" defTabSz="958255" eaLnBrk="0" hangingPunct="0">
              <a:defRPr sz="2400">
                <a:solidFill>
                  <a:schemeClr val="tx1"/>
                </a:solidFill>
                <a:latin typeface="Arial" pitchFamily="34" charset="0"/>
                <a:ea typeface="ＭＳ Ｐゴシック" pitchFamily="34" charset="-128"/>
              </a:defRPr>
            </a:lvl5pPr>
            <a:lvl6pPr marL="263978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974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9970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7966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prstClr val="black"/>
              </a:solidFill>
            </a:endParaRP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80" name="Rectangle 3"/>
          <p:cNvSpPr>
            <a:spLocks noGrp="1" noChangeArrowheads="1"/>
          </p:cNvSpPr>
          <p:nvPr>
            <p:ph type="body" idx="1"/>
          </p:nvPr>
        </p:nvSpPr>
        <p:spPr bwMode="auto">
          <a:xfrm>
            <a:off x="958812" y="4564211"/>
            <a:ext cx="5273451" cy="432398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dirty="0">
              <a:ea typeface="ＭＳ Ｐゴシック" pitchFamily="34" charset="-128"/>
              <a:cs typeface="Times New Roman" pitchFamily="18" charset="0"/>
            </a:endParaRPr>
          </a:p>
        </p:txBody>
      </p:sp>
    </p:spTree>
    <p:extLst>
      <p:ext uri="{BB962C8B-B14F-4D97-AF65-F5344CB8AC3E}">
        <p14:creationId xmlns:p14="http://schemas.microsoft.com/office/powerpoint/2010/main" val="16223644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567073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40900317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39000533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7736738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5540046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8255" eaLnBrk="0" hangingPunct="0">
              <a:defRPr sz="2400">
                <a:solidFill>
                  <a:schemeClr val="tx1"/>
                </a:solidFill>
                <a:latin typeface="Arial" pitchFamily="34" charset="0"/>
                <a:ea typeface="ＭＳ Ｐゴシック" pitchFamily="34" charset="-128"/>
              </a:defRPr>
            </a:lvl1pPr>
            <a:lvl2pPr marL="779935" indent="-299975" defTabSz="958255" eaLnBrk="0" hangingPunct="0">
              <a:defRPr sz="2400">
                <a:solidFill>
                  <a:schemeClr val="tx1"/>
                </a:solidFill>
                <a:latin typeface="Arial" pitchFamily="34" charset="0"/>
                <a:ea typeface="ＭＳ Ｐゴシック" pitchFamily="34" charset="-128"/>
              </a:defRPr>
            </a:lvl2pPr>
            <a:lvl3pPr marL="1199902" indent="-239981" defTabSz="958255" eaLnBrk="0" hangingPunct="0">
              <a:defRPr sz="2400">
                <a:solidFill>
                  <a:schemeClr val="tx1"/>
                </a:solidFill>
                <a:latin typeface="Arial" pitchFamily="34" charset="0"/>
                <a:ea typeface="ＭＳ Ｐゴシック" pitchFamily="34" charset="-128"/>
              </a:defRPr>
            </a:lvl3pPr>
            <a:lvl4pPr marL="1679862" indent="-239981" defTabSz="958255" eaLnBrk="0" hangingPunct="0">
              <a:defRPr sz="2400">
                <a:solidFill>
                  <a:schemeClr val="tx1"/>
                </a:solidFill>
                <a:latin typeface="Arial" pitchFamily="34" charset="0"/>
                <a:ea typeface="ＭＳ Ｐゴシック" pitchFamily="34" charset="-128"/>
              </a:defRPr>
            </a:lvl4pPr>
            <a:lvl5pPr marL="2159823" indent="-239981" defTabSz="958255" eaLnBrk="0" hangingPunct="0">
              <a:defRPr sz="2400">
                <a:solidFill>
                  <a:schemeClr val="tx1"/>
                </a:solidFill>
                <a:latin typeface="Arial" pitchFamily="34" charset="0"/>
                <a:ea typeface="ＭＳ Ｐゴシック" pitchFamily="34" charset="-128"/>
              </a:defRPr>
            </a:lvl5pPr>
            <a:lvl6pPr marL="263978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119745"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59970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4079666" indent="-239981" defTabSz="958255"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sz="1200">
              <a:solidFill>
                <a:prstClr val="black"/>
              </a:solidFill>
            </a:endParaRPr>
          </a:p>
        </p:txBody>
      </p:sp>
      <p:sp>
        <p:nvSpPr>
          <p:cNvPr id="67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baseline="0" dirty="0">
              <a:ea typeface="ＭＳ Ｐゴシック" pitchFamily="34" charset="-128"/>
            </a:endParaRPr>
          </a:p>
        </p:txBody>
      </p:sp>
    </p:spTree>
    <p:extLst>
      <p:ext uri="{BB962C8B-B14F-4D97-AF65-F5344CB8AC3E}">
        <p14:creationId xmlns:p14="http://schemas.microsoft.com/office/powerpoint/2010/main" val="378477411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28640525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57719" eaLnBrk="0" hangingPunct="0">
              <a:defRPr>
                <a:solidFill>
                  <a:schemeClr val="tx1"/>
                </a:solidFill>
                <a:latin typeface="Arial" charset="0"/>
                <a:ea typeface="ＭＳ Ｐゴシック" charset="0"/>
                <a:cs typeface="ＭＳ Ｐゴシック" charset="0"/>
              </a:defRPr>
            </a:lvl1pPr>
            <a:lvl2pPr marL="771450" indent="-296711" defTabSz="957719" eaLnBrk="0" hangingPunct="0">
              <a:defRPr>
                <a:solidFill>
                  <a:schemeClr val="tx1"/>
                </a:solidFill>
                <a:latin typeface="Arial" charset="0"/>
                <a:ea typeface="ＭＳ Ｐゴシック" charset="0"/>
              </a:defRPr>
            </a:lvl2pPr>
            <a:lvl3pPr marL="1186847" indent="-237369" defTabSz="957719" eaLnBrk="0" hangingPunct="0">
              <a:defRPr>
                <a:solidFill>
                  <a:schemeClr val="tx1"/>
                </a:solidFill>
                <a:latin typeface="Arial" charset="0"/>
                <a:ea typeface="ＭＳ Ｐゴシック" charset="0"/>
              </a:defRPr>
            </a:lvl3pPr>
            <a:lvl4pPr marL="1661585" indent="-237369" defTabSz="957719" eaLnBrk="0" hangingPunct="0">
              <a:defRPr>
                <a:solidFill>
                  <a:schemeClr val="tx1"/>
                </a:solidFill>
                <a:latin typeface="Arial" charset="0"/>
                <a:ea typeface="ＭＳ Ｐゴシック" charset="0"/>
              </a:defRPr>
            </a:lvl4pPr>
            <a:lvl5pPr marL="2136324" indent="-237369" defTabSz="957719" eaLnBrk="0" hangingPunct="0">
              <a:defRPr>
                <a:solidFill>
                  <a:schemeClr val="tx1"/>
                </a:solidFill>
                <a:latin typeface="Arial" charset="0"/>
                <a:ea typeface="ＭＳ Ｐゴシック" charset="0"/>
              </a:defRPr>
            </a:lvl5pPr>
            <a:lvl6pPr marL="2611062" indent="-237369" defTabSz="957719" eaLnBrk="0" fontAlgn="base" hangingPunct="0">
              <a:spcBef>
                <a:spcPct val="0"/>
              </a:spcBef>
              <a:spcAft>
                <a:spcPct val="0"/>
              </a:spcAft>
              <a:defRPr>
                <a:solidFill>
                  <a:schemeClr val="tx1"/>
                </a:solidFill>
                <a:latin typeface="Arial" charset="0"/>
                <a:ea typeface="ＭＳ Ｐゴシック" charset="0"/>
              </a:defRPr>
            </a:lvl6pPr>
            <a:lvl7pPr marL="3085801" indent="-237369" defTabSz="957719" eaLnBrk="0" fontAlgn="base" hangingPunct="0">
              <a:spcBef>
                <a:spcPct val="0"/>
              </a:spcBef>
              <a:spcAft>
                <a:spcPct val="0"/>
              </a:spcAft>
              <a:defRPr>
                <a:solidFill>
                  <a:schemeClr val="tx1"/>
                </a:solidFill>
                <a:latin typeface="Arial" charset="0"/>
                <a:ea typeface="ＭＳ Ｐゴシック" charset="0"/>
              </a:defRPr>
            </a:lvl7pPr>
            <a:lvl8pPr marL="3560540" indent="-237369" defTabSz="957719" eaLnBrk="0" fontAlgn="base" hangingPunct="0">
              <a:spcBef>
                <a:spcPct val="0"/>
              </a:spcBef>
              <a:spcAft>
                <a:spcPct val="0"/>
              </a:spcAft>
              <a:defRPr>
                <a:solidFill>
                  <a:schemeClr val="tx1"/>
                </a:solidFill>
                <a:latin typeface="Arial" charset="0"/>
                <a:ea typeface="ＭＳ Ｐゴシック" charset="0"/>
              </a:defRPr>
            </a:lvl8pPr>
            <a:lvl9pPr marL="4035279" indent="-237369" defTabSz="957719"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endParaRPr lang="en-US">
              <a:solidFill>
                <a:prstClr val="black"/>
              </a:solidFill>
            </a:endParaRPr>
          </a:p>
        </p:txBody>
      </p:sp>
      <p:sp>
        <p:nvSpPr>
          <p:cNvPr id="28672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28672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356567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10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458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4760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2954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038600"/>
          </a:xfrm>
        </p:spPr>
        <p:txBody>
          <a:bodyPr rtlCol="0">
            <a:normAutofit/>
          </a:bodyPr>
          <a:lstStyle/>
          <a:p>
            <a:pPr lvl="0"/>
            <a:endParaRPr lang="en-US" noProof="0"/>
          </a:p>
        </p:txBody>
      </p:sp>
      <p:sp>
        <p:nvSpPr>
          <p:cNvPr id="5" name="Rectangle 6"/>
          <p:cNvSpPr>
            <a:spLocks noGrp="1" noChangeArrowheads="1"/>
          </p:cNvSpPr>
          <p:nvPr>
            <p:ph type="dt" sz="half" idx="10"/>
          </p:nvPr>
        </p:nvSpPr>
        <p:spPr/>
        <p:txBody>
          <a:bodyPr rtlCol="0"/>
          <a:lstStyle>
            <a:lvl1pPr fontAlgn="auto">
              <a:spcBef>
                <a:spcPts val="0"/>
              </a:spcBef>
              <a:spcAft>
                <a:spcPts val="0"/>
              </a:spcAft>
              <a:defRPr>
                <a:solidFill>
                  <a:schemeClr val="bg2"/>
                </a:solidFill>
                <a:latin typeface="+mn-lt"/>
                <a:ea typeface="+mn-ea"/>
                <a:cs typeface="+mn-cs"/>
              </a:defRPr>
            </a:lvl1pPr>
          </a:lstStyle>
          <a:p>
            <a:pPr>
              <a:defRPr/>
            </a:pPr>
            <a:endParaRPr lang="en-US">
              <a:solidFill>
                <a:srgbClr val="D6ECFF"/>
              </a:solidFill>
            </a:endParaRPr>
          </a:p>
        </p:txBody>
      </p:sp>
      <p:sp>
        <p:nvSpPr>
          <p:cNvPr id="6" name="Rectangle 7"/>
          <p:cNvSpPr>
            <a:spLocks noGrp="1" noChangeArrowheads="1"/>
          </p:cNvSpPr>
          <p:nvPr>
            <p:ph type="ftr" sz="quarter" idx="11"/>
          </p:nvPr>
        </p:nvSpPr>
        <p:spPr/>
        <p:txBody>
          <a:bodyPr/>
          <a:lstStyle>
            <a:lvl1pPr>
              <a:defRPr>
                <a:solidFill>
                  <a:schemeClr val="bg2"/>
                </a:solidFill>
              </a:defRPr>
            </a:lvl1pPr>
          </a:lstStyle>
          <a:p>
            <a:pPr>
              <a:defRPr/>
            </a:pPr>
            <a:endParaRPr lang="en-US">
              <a:solidFill>
                <a:srgbClr val="D6ECFF"/>
              </a:solidFill>
            </a:endParaRPr>
          </a:p>
        </p:txBody>
      </p:sp>
      <p:sp>
        <p:nvSpPr>
          <p:cNvPr id="7" name="Rectangle 8"/>
          <p:cNvSpPr>
            <a:spLocks noGrp="1" noChangeArrowheads="1"/>
          </p:cNvSpPr>
          <p:nvPr>
            <p:ph type="sldNum" sz="quarter" idx="12"/>
          </p:nvPr>
        </p:nvSpPr>
        <p:spPr/>
        <p:txBody>
          <a:bodyPr/>
          <a:lstStyle>
            <a:lvl1pPr>
              <a:defRPr/>
            </a:lvl1pPr>
          </a:lstStyle>
          <a:p>
            <a:fld id="{D3024C24-F17A-4CA9-AC2A-4696B94A0A82}" type="slidenum">
              <a:rPr lang="en-US"/>
              <a:pPr/>
              <a:t>‹#›</a:t>
            </a:fld>
            <a:endParaRPr lang="en-US"/>
          </a:p>
        </p:txBody>
      </p:sp>
    </p:spTree>
    <p:extLst>
      <p:ext uri="{BB962C8B-B14F-4D97-AF65-F5344CB8AC3E}">
        <p14:creationId xmlns:p14="http://schemas.microsoft.com/office/powerpoint/2010/main" val="1383175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609600" y="274637"/>
            <a:ext cx="109728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extLst>
      <p:ext uri="{BB962C8B-B14F-4D97-AF65-F5344CB8AC3E}">
        <p14:creationId xmlns:p14="http://schemas.microsoft.com/office/powerpoint/2010/main" val="3874201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3">
    <p:bg>
      <p:bgPr>
        <a:gradFill flip="none" rotWithShape="1">
          <a:gsLst>
            <a:gs pos="0">
              <a:srgbClr val="FFC000"/>
            </a:gs>
            <a:gs pos="100000">
              <a:schemeClr val="accent1">
                <a:tint val="44500"/>
                <a:satMod val="160000"/>
              </a:schemeClr>
            </a:gs>
            <a:gs pos="0">
              <a:schemeClr val="accent1">
                <a:tint val="23500"/>
                <a:satMod val="160000"/>
              </a:schemeClr>
            </a:gs>
          </a:gsLst>
          <a:lin ang="16200000" scaled="1"/>
          <a:tileRect/>
        </a:gradFill>
        <a:effectLst/>
      </p:bgPr>
    </p:bg>
    <p:spTree>
      <p:nvGrpSpPr>
        <p:cNvPr id="1" name=""/>
        <p:cNvGrpSpPr/>
        <p:nvPr/>
      </p:nvGrpSpPr>
      <p:grpSpPr>
        <a:xfrm>
          <a:off x="0" y="0"/>
          <a:ext cx="0" cy="0"/>
          <a:chOff x="0" y="0"/>
          <a:chExt cx="0" cy="0"/>
        </a:xfrm>
      </p:grpSpPr>
      <p:sp>
        <p:nvSpPr>
          <p:cNvPr id="10" name="Text Placeholder 2"/>
          <p:cNvSpPr>
            <a:spLocks noGrp="1"/>
          </p:cNvSpPr>
          <p:nvPr>
            <p:ph idx="1"/>
          </p:nvPr>
        </p:nvSpPr>
        <p:spPr>
          <a:xfrm>
            <a:off x="609600" y="1828801"/>
            <a:ext cx="109728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p:cNvCxnSpPr/>
          <p:nvPr userDrawn="1"/>
        </p:nvCxnSpPr>
        <p:spPr>
          <a:xfrm>
            <a:off x="1219201" y="1447800"/>
            <a:ext cx="9782623" cy="0"/>
          </a:xfrm>
          <a:prstGeom prst="line">
            <a:avLst/>
          </a:prstGeom>
          <a:ln w="57150">
            <a:solidFill>
              <a:srgbClr val="3A54A5"/>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219201" y="1524000"/>
            <a:ext cx="9782623" cy="0"/>
          </a:xfrm>
          <a:prstGeom prst="line">
            <a:avLst/>
          </a:prstGeom>
          <a:ln w="28575">
            <a:solidFill>
              <a:srgbClr val="3A54A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1215565" y="486892"/>
            <a:ext cx="9757236" cy="10371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1" name="Footer Placeholder 4"/>
          <p:cNvSpPr>
            <a:spLocks noGrp="1"/>
          </p:cNvSpPr>
          <p:nvPr>
            <p:ph type="ftr" sz="quarter" idx="3"/>
          </p:nvPr>
        </p:nvSpPr>
        <p:spPr>
          <a:xfrm>
            <a:off x="609600" y="6248134"/>
            <a:ext cx="9855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1566585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1215565" y="486892"/>
            <a:ext cx="9757236" cy="103710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8" name="Text Placeholder 2"/>
          <p:cNvSpPr>
            <a:spLocks noGrp="1"/>
          </p:cNvSpPr>
          <p:nvPr>
            <p:ph idx="1"/>
          </p:nvPr>
        </p:nvSpPr>
        <p:spPr>
          <a:xfrm>
            <a:off x="609600" y="2057401"/>
            <a:ext cx="10972800" cy="4068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3"/>
          </p:nvPr>
        </p:nvSpPr>
        <p:spPr>
          <a:xfrm>
            <a:off x="609600" y="6248134"/>
            <a:ext cx="9956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0057946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38AD8-E552-5B47-A76B-6D5A4F9C0DEF}" type="slidenum">
              <a:rPr lang="en-US"/>
              <a:pPr>
                <a:defRPr/>
              </a:pPr>
              <a:t>‹#›</a:t>
            </a:fld>
            <a:endParaRPr lang="en-US"/>
          </a:p>
        </p:txBody>
      </p:sp>
    </p:spTree>
    <p:extLst>
      <p:ext uri="{BB962C8B-B14F-4D97-AF65-F5344CB8AC3E}">
        <p14:creationId xmlns:p14="http://schemas.microsoft.com/office/powerpoint/2010/main" val="2632731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17ADB8-9994-4EE8-AD0D-1A21B12ED27B}"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2655398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17ADB8-9994-4EE8-AD0D-1A21B12ED27B}"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2165722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17ADB8-9994-4EE8-AD0D-1A21B12ED27B}"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326430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833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17ADB8-9994-4EE8-AD0D-1A21B12ED27B}" type="datetimeFigureOut">
              <a:rPr lang="en-US" smtClean="0"/>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729138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17ADB8-9994-4EE8-AD0D-1A21B12ED27B}" type="datetimeFigureOut">
              <a:rPr lang="en-US" smtClean="0"/>
              <a:t>10/29/19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30107826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17ADB8-9994-4EE8-AD0D-1A21B12ED27B}" type="datetimeFigureOut">
              <a:rPr lang="en-US" smtClean="0"/>
              <a:t>10/29/19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2345711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7ADB8-9994-4EE8-AD0D-1A21B12ED27B}" type="datetimeFigureOut">
              <a:rPr lang="en-US" smtClean="0"/>
              <a:t>10/29/19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4207142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17ADB8-9994-4EE8-AD0D-1A21B12ED27B}" type="datetimeFigureOut">
              <a:rPr lang="en-US" smtClean="0"/>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96084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17ADB8-9994-4EE8-AD0D-1A21B12ED27B}" type="datetimeFigureOut">
              <a:rPr lang="en-US" smtClean="0"/>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407048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17ADB8-9994-4EE8-AD0D-1A21B12ED27B}"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1209917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17ADB8-9994-4EE8-AD0D-1A21B12ED27B}" type="datetimeFigureOut">
              <a:rPr lang="en-US" smtClean="0"/>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51CBC-5B40-4C1E-8EC1-448553323F5B}" type="slidenum">
              <a:rPr lang="en-US" smtClean="0"/>
              <a:t>‹#›</a:t>
            </a:fld>
            <a:endParaRPr lang="en-US"/>
          </a:p>
        </p:txBody>
      </p:sp>
    </p:spTree>
    <p:extLst>
      <p:ext uri="{BB962C8B-B14F-4D97-AF65-F5344CB8AC3E}">
        <p14:creationId xmlns:p14="http://schemas.microsoft.com/office/powerpoint/2010/main" val="1333573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0128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12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496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707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230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09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D8BD707-D9CF-40AE-B4C6-C98DA3205C09}" type="datetimeFigureOut">
              <a:rPr lang="en-US" smtClean="0"/>
              <a:pPr/>
              <a:t>10/29/19</a:t>
            </a:fld>
            <a:endParaRPr lang="en-US"/>
          </a:p>
        </p:txBody>
      </p:sp>
      <p:sp>
        <p:nvSpPr>
          <p:cNvPr id="9" name="Slide Number Placeholder 8"/>
          <p:cNvSpPr>
            <a:spLocks noGrp="1"/>
          </p:cNvSpPr>
          <p:nvPr>
            <p:ph type="sldNum" sz="quarter" idx="11"/>
          </p:nvPr>
        </p:nvSpPr>
        <p:spPr/>
        <p:txBody>
          <a:bodyPr/>
          <a:lstStyle/>
          <a:p>
            <a:fld id="{B6F15528-21DE-4FAA-801E-634DDDAF4B2B}"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3142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B6F15528-21DE-4FAA-801E-634DDDAF4B2B}" type="slidenum">
              <a:rPr lang="en-US" smtClean="0"/>
              <a:pPr/>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1D8BD707-D9CF-40AE-B4C6-C98DA3205C09}" type="datetimeFigureOut">
              <a:rPr lang="en-US" smtClean="0"/>
              <a:pPr/>
              <a:t>10/29/19</a:t>
            </a:fld>
            <a:endParaRPr lang="en-US"/>
          </a:p>
        </p:txBody>
      </p:sp>
    </p:spTree>
    <p:extLst>
      <p:ext uri="{BB962C8B-B14F-4D97-AF65-F5344CB8AC3E}">
        <p14:creationId xmlns:p14="http://schemas.microsoft.com/office/powerpoint/2010/main" val="3800576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8" r:id="rId16"/>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17ADB8-9994-4EE8-AD0D-1A21B12ED27B}" type="datetimeFigureOut">
              <a:rPr lang="en-US" smtClean="0"/>
              <a:t>10/29/19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51CBC-5B40-4C1E-8EC1-448553323F5B}" type="slidenum">
              <a:rPr lang="en-US" smtClean="0"/>
              <a:t>‹#›</a:t>
            </a:fld>
            <a:endParaRPr lang="en-US"/>
          </a:p>
        </p:txBody>
      </p:sp>
    </p:spTree>
    <p:extLst>
      <p:ext uri="{BB962C8B-B14F-4D97-AF65-F5344CB8AC3E}">
        <p14:creationId xmlns:p14="http://schemas.microsoft.com/office/powerpoint/2010/main" val="194209348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7.png"/><Relationship Id="rId4"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hyperlink" Target="https://www.mindsea.com/millennials-app-research/" TargetMode="External"/><Relationship Id="rId4" Type="http://schemas.openxmlformats.org/officeDocument/2006/relationships/hyperlink" Target="https://www.statista.com/statistics/269025/worldwide-mobile-app-revenue-forecast/"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33.xm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0.xml"/><Relationship Id="rId1" Type="http://schemas.openxmlformats.org/officeDocument/2006/relationships/slideLayout" Target="../slideLayouts/slideLayout18.xml"/><Relationship Id="rId4" Type="http://schemas.openxmlformats.org/officeDocument/2006/relationships/image" Target="../media/image87.jpeg"/></Relationships>
</file>

<file path=ppt/slides/_rels/slide1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hyperlink" Target="https://www.pbis.org/pbis/tier-2" TargetMode="External"/><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pbis.org/schoolwide.ht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85.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g"/></Relationships>
</file>

<file path=ppt/slides/_rels/slide1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www.delawarepbs.org/" TargetMode="External"/><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hyperlink" Target="http://bit.ly/schoolwideP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18" Type="http://schemas.openxmlformats.org/officeDocument/2006/relationships/image" Target="../media/image33.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jpeg"/><Relationship Id="rId17" Type="http://schemas.openxmlformats.org/officeDocument/2006/relationships/image" Target="../media/image32.jpeg"/><Relationship Id="rId2" Type="http://schemas.openxmlformats.org/officeDocument/2006/relationships/notesSlide" Target="../notesSlides/notesSlide31.xml"/><Relationship Id="rId16"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19" Type="http://schemas.openxmlformats.org/officeDocument/2006/relationships/image" Target="../media/image34.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www.pbis.org/" TargetMode="External"/><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pbismissouri.org/"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midatlanticpbis.org/"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hyperlink" Target="http://www.midatlanticpbis.org/"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8.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4v"/><Relationship Id="rId1" Type="http://schemas.microsoft.com/office/2007/relationships/media" Target="../media/media1.m4v"/><Relationship Id="rId5" Type="http://schemas.openxmlformats.org/officeDocument/2006/relationships/image" Target="../media/image60.png"/><Relationship Id="rId4"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9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914401"/>
            <a:ext cx="8974667" cy="2593975"/>
          </a:xfrm>
        </p:spPr>
        <p:txBody>
          <a:bodyPr/>
          <a:lstStyle/>
          <a:p>
            <a:r>
              <a:rPr lang="en-US" b="1" dirty="0"/>
              <a:t>MTSS Tier 1:</a:t>
            </a:r>
            <a:r>
              <a:rPr lang="en-US" dirty="0"/>
              <a:t> </a:t>
            </a:r>
            <a:br>
              <a:rPr lang="en-US" dirty="0"/>
            </a:br>
            <a:r>
              <a:rPr lang="en-US" b="1" dirty="0"/>
              <a:t>School-wide PBS Leadership Workshop</a:t>
            </a:r>
            <a:endParaRPr lang="en-US" dirty="0"/>
          </a:p>
        </p:txBody>
      </p:sp>
      <p:pic>
        <p:nvPicPr>
          <p:cNvPr id="4" name="Picture 3"/>
          <p:cNvPicPr/>
          <p:nvPr/>
        </p:nvPicPr>
        <p:blipFill rotWithShape="1">
          <a:blip r:embed="rId3"/>
          <a:srcRect l="14397" t="12972" r="58171" b="34493"/>
          <a:stretch/>
        </p:blipFill>
        <p:spPr bwMode="auto">
          <a:xfrm>
            <a:off x="6172200" y="3657600"/>
            <a:ext cx="3733800" cy="2895600"/>
          </a:xfrm>
          <a:prstGeom prst="rect">
            <a:avLst/>
          </a:prstGeom>
          <a:ln>
            <a:noFill/>
          </a:ln>
          <a:extLst>
            <a:ext uri="{53640926-AAD7-44d8-BBD7-CCE9431645EC}">
              <a14:shadowObscured xmlns:a14="http://schemas.microsoft.com/office/drawing/2010/main" xmlns=""/>
            </a:ext>
          </a:extLst>
        </p:spPr>
      </p:pic>
      <p:sp>
        <p:nvSpPr>
          <p:cNvPr id="6" name="Subtitle 5">
            <a:extLst>
              <a:ext uri="{FF2B5EF4-FFF2-40B4-BE49-F238E27FC236}">
                <a16:creationId xmlns:a16="http://schemas.microsoft.com/office/drawing/2014/main" id="{C2E40275-F90E-8248-9794-7EB5ADCA2648}"/>
              </a:ext>
            </a:extLst>
          </p:cNvPr>
          <p:cNvSpPr>
            <a:spLocks noGrp="1"/>
          </p:cNvSpPr>
          <p:nvPr>
            <p:ph type="subTitle" idx="1"/>
          </p:nvPr>
        </p:nvSpPr>
        <p:spPr>
          <a:xfrm>
            <a:off x="1016000" y="4753493"/>
            <a:ext cx="8999138" cy="1418303"/>
          </a:xfrm>
        </p:spPr>
        <p:txBody>
          <a:bodyPr>
            <a:noAutofit/>
          </a:bodyPr>
          <a:lstStyle/>
          <a:p>
            <a:r>
              <a:rPr lang="en-US" sz="3200" dirty="0">
                <a:solidFill>
                  <a:schemeClr val="tx2"/>
                </a:solidFill>
              </a:rPr>
              <a:t>Fall 2019</a:t>
            </a:r>
          </a:p>
        </p:txBody>
      </p:sp>
    </p:spTree>
    <p:extLst>
      <p:ext uri="{BB962C8B-B14F-4D97-AF65-F5344CB8AC3E}">
        <p14:creationId xmlns:p14="http://schemas.microsoft.com/office/powerpoint/2010/main" val="88213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76201"/>
            <a:ext cx="6347713" cy="789609"/>
          </a:xfrm>
        </p:spPr>
        <p:txBody>
          <a:bodyPr/>
          <a:lstStyle/>
          <a:p>
            <a:r>
              <a:rPr lang="en-US" dirty="0"/>
              <a:t>Expectations</a:t>
            </a:r>
          </a:p>
        </p:txBody>
      </p:sp>
      <p:graphicFrame>
        <p:nvGraphicFramePr>
          <p:cNvPr id="4" name="Table 3"/>
          <p:cNvGraphicFramePr>
            <a:graphicFrameLocks noGrp="1"/>
          </p:cNvGraphicFramePr>
          <p:nvPr/>
        </p:nvGraphicFramePr>
        <p:xfrm>
          <a:off x="1676400" y="1066800"/>
          <a:ext cx="8305800" cy="5377262"/>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110339370"/>
                    </a:ext>
                  </a:extLst>
                </a:gridCol>
                <a:gridCol w="5257800">
                  <a:extLst>
                    <a:ext uri="{9D8B030D-6E8A-4147-A177-3AD203B41FA5}">
                      <a16:colId xmlns:a16="http://schemas.microsoft.com/office/drawing/2014/main" val="2868527621"/>
                    </a:ext>
                  </a:extLst>
                </a:gridCol>
              </a:tblGrid>
              <a:tr h="835742">
                <a:tc>
                  <a:txBody>
                    <a:bodyPr/>
                    <a:lstStyle/>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During the 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76851172"/>
                  </a:ext>
                </a:extLst>
              </a:tr>
              <a:tr h="1138714">
                <a:tc>
                  <a:txBody>
                    <a:bodyPr/>
                    <a:lstStyle/>
                    <a:p>
                      <a:pPr algn="ctr"/>
                      <a:r>
                        <a:rPr lang="en-US" sz="2400" b="1" dirty="0"/>
                        <a:t>BE </a:t>
                      </a:r>
                    </a:p>
                    <a:p>
                      <a:pPr algn="ctr"/>
                      <a:r>
                        <a:rPr lang="en-US" sz="2400" b="1" dirty="0"/>
                        <a:t>ENGAGED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tc>
                  <a:txBody>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Share your experiences related to the topics presented</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Ask questions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Wait until team time to talk with colleagues at your 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extLst>
                  <a:ext uri="{0D108BD9-81ED-4DB2-BD59-A6C34878D82A}">
                    <a16:rowId xmlns:a16="http://schemas.microsoft.com/office/drawing/2014/main" val="222461880"/>
                  </a:ext>
                </a:extLst>
              </a:tr>
              <a:tr h="1138714">
                <a:tc>
                  <a:txBody>
                    <a:bodyPr/>
                    <a:lstStyle/>
                    <a:p>
                      <a:pPr algn="ctr"/>
                      <a:r>
                        <a:rPr lang="en-US" sz="2400" b="1" dirty="0"/>
                        <a:t>BE </a:t>
                      </a:r>
                    </a:p>
                    <a:p>
                      <a:pPr algn="ctr"/>
                      <a:r>
                        <a:rPr lang="en-US" sz="2400" b="1" dirty="0"/>
                        <a:t>REFLECTIVE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Compare the ideas shared to your current context and experiences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Assess your current school practices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2000" b="1" baseline="0" dirty="0"/>
                        <a:t>Monitor your own reactions to content</a:t>
                      </a:r>
                    </a:p>
                    <a:p>
                      <a:pPr marL="342900" indent="-342900" algn="l">
                        <a:buFont typeface="Wingdings" panose="05000000000000000000" pitchFamily="2" charset="2"/>
                        <a:buChar char="§"/>
                      </a:pPr>
                      <a:endParaRPr lang="en-US" sz="2000" b="1" baseline="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0860679"/>
                  </a:ext>
                </a:extLst>
              </a:tr>
              <a:tr h="1138714">
                <a:tc>
                  <a:txBody>
                    <a:bodyPr/>
                    <a:lstStyle/>
                    <a:p>
                      <a:pPr algn="ctr"/>
                      <a:r>
                        <a:rPr lang="en-US" sz="2400" b="1" dirty="0"/>
                        <a:t>BE </a:t>
                      </a:r>
                    </a:p>
                    <a:p>
                      <a:pPr algn="ctr"/>
                      <a:r>
                        <a:rPr lang="en-US" sz="2400" b="1" dirty="0"/>
                        <a:t>STRATEGIC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tc>
                  <a:txBody>
                    <a:bodyPr/>
                    <a:lstStyle/>
                    <a:p>
                      <a:pPr marL="342900" indent="-342900" algn="l">
                        <a:buFont typeface="Wingdings" panose="05000000000000000000" pitchFamily="2" charset="2"/>
                        <a:buChar char="§"/>
                      </a:pPr>
                      <a:r>
                        <a:rPr lang="en-US" sz="2000" b="1" baseline="0" dirty="0"/>
                        <a:t>Use the team time to work on school products</a:t>
                      </a:r>
                    </a:p>
                    <a:p>
                      <a:pPr marL="342900" indent="-342900" algn="l">
                        <a:buFont typeface="Wingdings" panose="05000000000000000000" pitchFamily="2" charset="2"/>
                        <a:buChar char="§"/>
                      </a:pPr>
                      <a:r>
                        <a:rPr lang="en-US" sz="2000" b="1" baseline="0" dirty="0"/>
                        <a:t>Stay on task and use parking lot for issues you can’t address today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6CF"/>
                    </a:solidFill>
                  </a:tcPr>
                </a:tc>
                <a:extLst>
                  <a:ext uri="{0D108BD9-81ED-4DB2-BD59-A6C34878D82A}">
                    <a16:rowId xmlns:a16="http://schemas.microsoft.com/office/drawing/2014/main" val="2216782903"/>
                  </a:ext>
                </a:extLst>
              </a:tr>
            </a:tbl>
          </a:graphicData>
        </a:graphic>
      </p:graphicFrame>
    </p:spTree>
    <p:extLst>
      <p:ext uri="{BB962C8B-B14F-4D97-AF65-F5344CB8AC3E}">
        <p14:creationId xmlns:p14="http://schemas.microsoft.com/office/powerpoint/2010/main" val="33068804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0801C-8E69-9842-87DF-74C084387157}"/>
              </a:ext>
            </a:extLst>
          </p:cNvPr>
          <p:cNvSpPr>
            <a:spLocks noGrp="1"/>
          </p:cNvSpPr>
          <p:nvPr>
            <p:ph type="title"/>
          </p:nvPr>
        </p:nvSpPr>
        <p:spPr>
          <a:xfrm>
            <a:off x="2641600" y="203917"/>
            <a:ext cx="6755324" cy="653098"/>
          </a:xfrm>
        </p:spPr>
        <p:txBody>
          <a:bodyPr>
            <a:normAutofit fontScale="90000"/>
          </a:bodyPr>
          <a:lstStyle/>
          <a:p>
            <a:r>
              <a:rPr lang="en-US" dirty="0"/>
              <a:t>Embed into Daily Curriculum</a:t>
            </a:r>
          </a:p>
        </p:txBody>
      </p:sp>
      <p:pic>
        <p:nvPicPr>
          <p:cNvPr id="5" name="Content Placeholder 4">
            <a:extLst>
              <a:ext uri="{FF2B5EF4-FFF2-40B4-BE49-F238E27FC236}">
                <a16:creationId xmlns:a16="http://schemas.microsoft.com/office/drawing/2014/main" id="{B032CDBB-0587-F942-B432-FDC0B0B93183}"/>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2358299" y="1027949"/>
            <a:ext cx="3872567" cy="5583081"/>
          </a:xfrm>
        </p:spPr>
      </p:pic>
      <p:grpSp>
        <p:nvGrpSpPr>
          <p:cNvPr id="3" name="Group 2">
            <a:extLst>
              <a:ext uri="{FF2B5EF4-FFF2-40B4-BE49-F238E27FC236}">
                <a16:creationId xmlns:a16="http://schemas.microsoft.com/office/drawing/2014/main" id="{DDB254FC-BE24-B849-879A-6D94F61C45EE}"/>
              </a:ext>
            </a:extLst>
          </p:cNvPr>
          <p:cNvGrpSpPr/>
          <p:nvPr/>
        </p:nvGrpSpPr>
        <p:grpSpPr>
          <a:xfrm>
            <a:off x="2999061" y="4474211"/>
            <a:ext cx="3231804" cy="1853395"/>
            <a:chOff x="1475061" y="4474210"/>
            <a:chExt cx="3231804" cy="1853395"/>
          </a:xfrm>
        </p:grpSpPr>
        <p:sp>
          <p:nvSpPr>
            <p:cNvPr id="6" name="Rectangle 5">
              <a:extLst>
                <a:ext uri="{FF2B5EF4-FFF2-40B4-BE49-F238E27FC236}">
                  <a16:creationId xmlns:a16="http://schemas.microsoft.com/office/drawing/2014/main" id="{E55CBCFD-3AB9-5944-A823-FD15C3CC65C6}"/>
                </a:ext>
              </a:extLst>
            </p:cNvPr>
            <p:cNvSpPr/>
            <p:nvPr/>
          </p:nvSpPr>
          <p:spPr>
            <a:xfrm>
              <a:off x="1475061" y="4474210"/>
              <a:ext cx="3231804" cy="1853395"/>
            </a:xfrm>
            <a:prstGeom prst="rect">
              <a:avLst/>
            </a:prstGeom>
            <a:solidFill>
              <a:srgbClr val="C6C5C3"/>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sz="1700" dirty="0">
                  <a:solidFill>
                    <a:srgbClr val="575757"/>
                  </a:solidFill>
                  <a:latin typeface="Chalkboard" panose="03050602040202020205" pitchFamily="66" charset="77"/>
                </a:rPr>
                <a:t>Today’s </a:t>
              </a:r>
            </a:p>
            <a:p>
              <a:r>
                <a:rPr lang="en-US" sz="1700" dirty="0">
                  <a:solidFill>
                    <a:srgbClr val="575757"/>
                  </a:solidFill>
                  <a:latin typeface="Chalkboard" panose="03050602040202020205" pitchFamily="66" charset="77"/>
                </a:rPr>
                <a:t>Wilson Way    Be Responsible</a:t>
              </a:r>
            </a:p>
            <a:p>
              <a:pPr algn="ctr"/>
              <a:endParaRPr lang="en-US" sz="1700" dirty="0">
                <a:solidFill>
                  <a:srgbClr val="000000"/>
                </a:solidFill>
                <a:latin typeface="Chalkboard" panose="03050602040202020205" pitchFamily="66" charset="77"/>
              </a:endParaRPr>
            </a:p>
            <a:p>
              <a:pPr algn="ctr"/>
              <a:r>
                <a:rPr lang="en-US" sz="1700" b="1" dirty="0">
                  <a:ln w="22225">
                    <a:solidFill>
                      <a:schemeClr val="accent2"/>
                    </a:solidFill>
                    <a:prstDash val="solid"/>
                  </a:ln>
                  <a:solidFill>
                    <a:schemeClr val="accent2">
                      <a:lumMod val="40000"/>
                      <a:lumOff val="60000"/>
                    </a:schemeClr>
                  </a:solidFill>
                  <a:latin typeface="Bradley Hand" pitchFamily="2" charset="77"/>
                </a:rPr>
                <a:t>*</a:t>
              </a:r>
              <a:r>
                <a:rPr lang="en-US" sz="1700" dirty="0">
                  <a:solidFill>
                    <a:schemeClr val="tx1"/>
                  </a:solidFill>
                  <a:latin typeface="Bradley Hand" pitchFamily="2" charset="77"/>
                </a:rPr>
                <a:t> Focus on your own work</a:t>
              </a:r>
            </a:p>
          </p:txBody>
        </p:sp>
        <p:cxnSp>
          <p:nvCxnSpPr>
            <p:cNvPr id="8" name="Straight Connector 7">
              <a:extLst>
                <a:ext uri="{FF2B5EF4-FFF2-40B4-BE49-F238E27FC236}">
                  <a16:creationId xmlns:a16="http://schemas.microsoft.com/office/drawing/2014/main" id="{1E427730-215F-334C-8D98-9BCD1AA5A1F4}"/>
                </a:ext>
              </a:extLst>
            </p:cNvPr>
            <p:cNvCxnSpPr>
              <a:cxnSpLocks/>
            </p:cNvCxnSpPr>
            <p:nvPr/>
          </p:nvCxnSpPr>
          <p:spPr>
            <a:xfrm>
              <a:off x="2859539" y="4498805"/>
              <a:ext cx="4811" cy="669701"/>
            </a:xfrm>
            <a:prstGeom prst="line">
              <a:avLst/>
            </a:prstGeom>
            <a:ln w="19050">
              <a:solidFill>
                <a:srgbClr val="000000">
                  <a:alpha val="59608"/>
                </a:srgbClr>
              </a:solidFill>
            </a:ln>
          </p:spPr>
          <p:style>
            <a:lnRef idx="1">
              <a:schemeClr val="accent6"/>
            </a:lnRef>
            <a:fillRef idx="0">
              <a:schemeClr val="accent6"/>
            </a:fillRef>
            <a:effectRef idx="0">
              <a:schemeClr val="accent6"/>
            </a:effectRef>
            <a:fontRef idx="minor">
              <a:schemeClr val="tx1"/>
            </a:fontRef>
          </p:style>
        </p:cxnSp>
        <p:cxnSp>
          <p:nvCxnSpPr>
            <p:cNvPr id="9" name="Straight Connector 8">
              <a:extLst>
                <a:ext uri="{FF2B5EF4-FFF2-40B4-BE49-F238E27FC236}">
                  <a16:creationId xmlns:a16="http://schemas.microsoft.com/office/drawing/2014/main" id="{720CC46A-BC79-CE47-B38D-334D557BB546}"/>
                </a:ext>
              </a:extLst>
            </p:cNvPr>
            <p:cNvCxnSpPr>
              <a:cxnSpLocks/>
            </p:cNvCxnSpPr>
            <p:nvPr/>
          </p:nvCxnSpPr>
          <p:spPr>
            <a:xfrm flipH="1">
              <a:off x="1558773" y="5162061"/>
              <a:ext cx="2807595" cy="0"/>
            </a:xfrm>
            <a:prstGeom prst="line">
              <a:avLst/>
            </a:prstGeom>
            <a:ln w="19050">
              <a:solidFill>
                <a:srgbClr val="000000">
                  <a:alpha val="59608"/>
                </a:srgbClr>
              </a:solidFill>
            </a:ln>
          </p:spPr>
          <p:style>
            <a:lnRef idx="1">
              <a:schemeClr val="accent6"/>
            </a:lnRef>
            <a:fillRef idx="0">
              <a:schemeClr val="accent6"/>
            </a:fillRef>
            <a:effectRef idx="0">
              <a:schemeClr val="accent6"/>
            </a:effectRef>
            <a:fontRef idx="minor">
              <a:schemeClr val="tx1"/>
            </a:fontRef>
          </p:style>
        </p:cxnSp>
      </p:grpSp>
      <p:sp>
        <p:nvSpPr>
          <p:cNvPr id="4" name="TextBox 3">
            <a:extLst>
              <a:ext uri="{FF2B5EF4-FFF2-40B4-BE49-F238E27FC236}">
                <a16:creationId xmlns:a16="http://schemas.microsoft.com/office/drawing/2014/main" id="{6AFDC7D0-C2A0-7542-819E-1DD65C5CC510}"/>
              </a:ext>
            </a:extLst>
          </p:cNvPr>
          <p:cNvSpPr txBox="1"/>
          <p:nvPr/>
        </p:nvSpPr>
        <p:spPr>
          <a:xfrm>
            <a:off x="6582151" y="1325843"/>
            <a:ext cx="2484120" cy="707886"/>
          </a:xfrm>
          <a:prstGeom prst="rect">
            <a:avLst/>
          </a:prstGeom>
          <a:noFill/>
        </p:spPr>
        <p:txBody>
          <a:bodyPr wrap="square" rtlCol="0">
            <a:spAutoFit/>
          </a:bodyPr>
          <a:lstStyle/>
          <a:p>
            <a:r>
              <a:rPr lang="en-US" sz="2000" dirty="0">
                <a:latin typeface="Tw Cen MT" panose="020B0602020104020603" pitchFamily="34" charset="77"/>
              </a:rPr>
              <a:t>Objective for the Subject Matter Lesson</a:t>
            </a:r>
          </a:p>
        </p:txBody>
      </p:sp>
      <p:sp>
        <p:nvSpPr>
          <p:cNvPr id="10" name="TextBox 9">
            <a:extLst>
              <a:ext uri="{FF2B5EF4-FFF2-40B4-BE49-F238E27FC236}">
                <a16:creationId xmlns:a16="http://schemas.microsoft.com/office/drawing/2014/main" id="{21AC27ED-495E-B046-A179-A7ED58DA0175}"/>
              </a:ext>
            </a:extLst>
          </p:cNvPr>
          <p:cNvSpPr txBox="1"/>
          <p:nvPr/>
        </p:nvSpPr>
        <p:spPr>
          <a:xfrm>
            <a:off x="7117080" y="4187325"/>
            <a:ext cx="3217091" cy="1323439"/>
          </a:xfrm>
          <a:prstGeom prst="rect">
            <a:avLst/>
          </a:prstGeom>
          <a:noFill/>
        </p:spPr>
        <p:txBody>
          <a:bodyPr wrap="square" rtlCol="0">
            <a:spAutoFit/>
          </a:bodyPr>
          <a:lstStyle/>
          <a:p>
            <a:r>
              <a:rPr lang="en-US" sz="2000" dirty="0">
                <a:latin typeface="Tw Cen MT" panose="020B0602020104020603" pitchFamily="34" charset="77"/>
              </a:rPr>
              <a:t>Objective for a paired Behavioral/Social/emotional skill (taken from the school’s teaching matrix)</a:t>
            </a:r>
          </a:p>
        </p:txBody>
      </p:sp>
      <p:cxnSp>
        <p:nvCxnSpPr>
          <p:cNvPr id="11" name="Straight Arrow Connector 10">
            <a:extLst>
              <a:ext uri="{FF2B5EF4-FFF2-40B4-BE49-F238E27FC236}">
                <a16:creationId xmlns:a16="http://schemas.microsoft.com/office/drawing/2014/main" id="{9E931653-FEAB-F94A-A15B-4F4F46D8254E}"/>
              </a:ext>
            </a:extLst>
          </p:cNvPr>
          <p:cNvCxnSpPr>
            <a:cxnSpLocks/>
          </p:cNvCxnSpPr>
          <p:nvPr/>
        </p:nvCxnSpPr>
        <p:spPr>
          <a:xfrm flipH="1">
            <a:off x="4770121" y="1724007"/>
            <a:ext cx="1812031" cy="78619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2" name="Straight Arrow Connector 11">
            <a:extLst>
              <a:ext uri="{FF2B5EF4-FFF2-40B4-BE49-F238E27FC236}">
                <a16:creationId xmlns:a16="http://schemas.microsoft.com/office/drawing/2014/main" id="{097AA3F9-C4CA-614C-9638-68ED8B34FAB2}"/>
              </a:ext>
            </a:extLst>
          </p:cNvPr>
          <p:cNvCxnSpPr>
            <a:cxnSpLocks/>
          </p:cNvCxnSpPr>
          <p:nvPr/>
        </p:nvCxnSpPr>
        <p:spPr>
          <a:xfrm flipH="1">
            <a:off x="6047224" y="4570823"/>
            <a:ext cx="1069857" cy="1486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154386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1547446" y="288118"/>
            <a:ext cx="8206155" cy="1037108"/>
          </a:xfrm>
        </p:spPr>
        <p:txBody>
          <a:bodyPr>
            <a:noAutofit/>
          </a:bodyPr>
          <a:lstStyle/>
          <a:p>
            <a:pPr eaLnBrk="1" hangingPunct="1"/>
            <a:r>
              <a:rPr lang="en-US" altLang="en-US" sz="4000" dirty="0"/>
              <a:t>Will you teach through Videos?</a:t>
            </a:r>
            <a:br>
              <a:rPr lang="en-US" altLang="en-US" sz="4000" dirty="0"/>
            </a:br>
            <a:r>
              <a:rPr lang="en-US" altLang="en-US" sz="2800" dirty="0"/>
              <a:t>Important Considerations When </a:t>
            </a:r>
            <a:r>
              <a:rPr lang="en-US" altLang="en-US" sz="2800" b="1" dirty="0"/>
              <a:t>Making</a:t>
            </a:r>
            <a:r>
              <a:rPr lang="en-US" altLang="en-US" sz="2800" dirty="0"/>
              <a:t> Teaching Videos</a:t>
            </a:r>
          </a:p>
        </p:txBody>
      </p:sp>
      <p:sp>
        <p:nvSpPr>
          <p:cNvPr id="3" name="Content Placeholder 2"/>
          <p:cNvSpPr>
            <a:spLocks noGrp="1"/>
          </p:cNvSpPr>
          <p:nvPr>
            <p:ph idx="1"/>
          </p:nvPr>
        </p:nvSpPr>
        <p:spPr/>
        <p:txBody>
          <a:bodyPr rtlCol="0">
            <a:normAutofit/>
          </a:bodyPr>
          <a:lstStyle/>
          <a:p>
            <a:pPr marL="457200" indent="-457200">
              <a:buFont typeface="Wingdings" charset="2"/>
              <a:buChar char="ü"/>
              <a:defRPr/>
            </a:pPr>
            <a:r>
              <a:rPr lang="en-US" dirty="0"/>
              <a:t>Matching the climate of your building</a:t>
            </a:r>
          </a:p>
          <a:p>
            <a:pPr marL="457200" indent="-457200">
              <a:buFont typeface="Wingdings" charset="2"/>
              <a:buChar char="ü"/>
              <a:defRPr/>
            </a:pPr>
            <a:r>
              <a:rPr lang="en-US" dirty="0"/>
              <a:t>Making sure they are data driven</a:t>
            </a:r>
          </a:p>
          <a:p>
            <a:pPr marL="457200" indent="-457200">
              <a:buFont typeface="Wingdings" charset="2"/>
              <a:buChar char="ü"/>
              <a:defRPr/>
            </a:pPr>
            <a:r>
              <a:rPr lang="en-US" dirty="0"/>
              <a:t>Pairing them with follow up activities </a:t>
            </a:r>
            <a:r>
              <a:rPr lang="en-US" sz="1800" dirty="0"/>
              <a:t>(Discussion, etc.)</a:t>
            </a:r>
          </a:p>
          <a:p>
            <a:pPr marL="457200" indent="-457200">
              <a:buFont typeface="Wingdings" charset="2"/>
              <a:buChar char="ü"/>
              <a:defRPr/>
            </a:pPr>
            <a:r>
              <a:rPr lang="en-US" dirty="0"/>
              <a:t>Do not roll-play non-examples. Video’s should demonstrate the positive examples only. </a:t>
            </a:r>
          </a:p>
          <a:p>
            <a:pPr marL="457200" indent="-457200">
              <a:buFont typeface="Wingdings" charset="2"/>
              <a:buChar char="ü"/>
              <a:defRPr/>
            </a:pPr>
            <a:r>
              <a:rPr lang="en-US" dirty="0"/>
              <a:t>Involve students in the process </a:t>
            </a:r>
          </a:p>
          <a:p>
            <a:pPr marL="457200" indent="-457200">
              <a:buFont typeface="Wingdings" charset="2"/>
              <a:buChar char="ü"/>
              <a:defRPr/>
            </a:pPr>
            <a:r>
              <a:rPr lang="en-US" dirty="0"/>
              <a:t>Ensure students involved are representative of your student body</a:t>
            </a:r>
          </a:p>
          <a:p>
            <a:pPr marL="0" indent="0">
              <a:buNone/>
              <a:defRPr/>
            </a:pPr>
            <a:endParaRPr lang="en-US" dirty="0"/>
          </a:p>
        </p:txBody>
      </p:sp>
    </p:spTree>
    <p:extLst>
      <p:ext uri="{BB962C8B-B14F-4D97-AF65-F5344CB8AC3E}">
        <p14:creationId xmlns:p14="http://schemas.microsoft.com/office/powerpoint/2010/main" val="404615098"/>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9760" y="135468"/>
            <a:ext cx="6987106" cy="1130705"/>
          </a:xfrm>
        </p:spPr>
        <p:txBody>
          <a:bodyPr>
            <a:normAutofit fontScale="90000"/>
          </a:bodyPr>
          <a:lstStyle/>
          <a:p>
            <a:r>
              <a:rPr lang="en-US" dirty="0">
                <a:solidFill>
                  <a:srgbClr val="1D2A53"/>
                </a:solidFill>
              </a:rPr>
              <a:t>Using Instructional </a:t>
            </a:r>
            <a:r>
              <a:rPr lang="en-US" dirty="0"/>
              <a:t>Videos- </a:t>
            </a:r>
            <a:br>
              <a:rPr lang="en-US" dirty="0"/>
            </a:br>
            <a:r>
              <a:rPr lang="en-US" dirty="0">
                <a:solidFill>
                  <a:srgbClr val="DD8047"/>
                </a:solidFill>
              </a:rPr>
              <a:t>Arrive on Time</a:t>
            </a:r>
          </a:p>
        </p:txBody>
      </p:sp>
      <p:pic>
        <p:nvPicPr>
          <p:cNvPr id="8" name="HS Ashland HS tardy project Vide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159760" y="1503234"/>
            <a:ext cx="5830888" cy="4373563"/>
          </a:xfrm>
        </p:spPr>
      </p:pic>
      <p:sp>
        <p:nvSpPr>
          <p:cNvPr id="2" name="Rectangle 1"/>
          <p:cNvSpPr/>
          <p:nvPr/>
        </p:nvSpPr>
        <p:spPr>
          <a:xfrm>
            <a:off x="2533718" y="6113859"/>
            <a:ext cx="3096553" cy="369332"/>
          </a:xfrm>
          <a:prstGeom prst="rect">
            <a:avLst/>
          </a:prstGeom>
        </p:spPr>
        <p:txBody>
          <a:bodyPr wrap="none">
            <a:spAutoFit/>
          </a:bodyPr>
          <a:lstStyle/>
          <a:p>
            <a:r>
              <a:rPr lang="en-US" dirty="0"/>
              <a:t>https://</a:t>
            </a:r>
            <a:r>
              <a:rPr lang="en-US" dirty="0" err="1"/>
              <a:t>youtu.be</a:t>
            </a:r>
            <a:r>
              <a:rPr lang="en-US" dirty="0"/>
              <a:t>/5C-Wyy_lPNk</a:t>
            </a:r>
          </a:p>
        </p:txBody>
      </p:sp>
    </p:spTree>
    <p:extLst>
      <p:ext uri="{BB962C8B-B14F-4D97-AF65-F5344CB8AC3E}">
        <p14:creationId xmlns:p14="http://schemas.microsoft.com/office/powerpoint/2010/main" val="2913037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School-wide Expectation Visibility</a:t>
            </a:r>
          </a:p>
        </p:txBody>
      </p:sp>
      <p:sp>
        <p:nvSpPr>
          <p:cNvPr id="8" name="Content Placeholder 7"/>
          <p:cNvSpPr>
            <a:spLocks noGrp="1"/>
          </p:cNvSpPr>
          <p:nvPr>
            <p:ph idx="1"/>
          </p:nvPr>
        </p:nvSpPr>
        <p:spPr>
          <a:xfrm>
            <a:off x="4467692" y="1600200"/>
            <a:ext cx="5514508" cy="4800600"/>
          </a:xfrm>
        </p:spPr>
        <p:txBody>
          <a:bodyPr>
            <a:normAutofit/>
          </a:bodyPr>
          <a:lstStyle/>
          <a:p>
            <a:r>
              <a:rPr lang="en-US" dirty="0"/>
              <a:t>Promote joint ownership and responsibility for meeting expectations among staff, students and community</a:t>
            </a:r>
          </a:p>
          <a:p>
            <a:r>
              <a:rPr lang="en-US" dirty="0"/>
              <a:t>Posting expectations &amp; matrix components per location provide reference tools for pre-correction &amp; correction of misbehavior</a:t>
            </a:r>
          </a:p>
          <a:p>
            <a:r>
              <a:rPr lang="en-US" dirty="0"/>
              <a:t>Include expectation language in school-based materials: agenda books, code of conduct, school promotional items (pencils, t-shirts, etc.)</a:t>
            </a:r>
          </a:p>
          <a:p>
            <a:r>
              <a:rPr lang="en-US" dirty="0"/>
              <a:t>Represent expectations in various ways to support understanding (pictures/art, words)</a:t>
            </a:r>
          </a:p>
          <a:p>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2195" y="1981200"/>
            <a:ext cx="2975498" cy="4241358"/>
          </a:xfrm>
          <a:prstGeom prst="rect">
            <a:avLst/>
          </a:prstGeom>
        </p:spPr>
      </p:pic>
    </p:spTree>
    <p:extLst>
      <p:ext uri="{BB962C8B-B14F-4D97-AF65-F5344CB8AC3E}">
        <p14:creationId xmlns:p14="http://schemas.microsoft.com/office/powerpoint/2010/main" val="2890816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359" y="1040947"/>
            <a:ext cx="9316141" cy="513889"/>
          </a:xfrm>
        </p:spPr>
        <p:txBody>
          <a:bodyPr>
            <a:noAutofit/>
          </a:bodyPr>
          <a:lstStyle/>
          <a:p>
            <a:r>
              <a:rPr lang="en-US" sz="4400" b="1" dirty="0">
                <a:cs typeface="Tw Cen MT"/>
              </a:rPr>
              <a:t>Remember…</a:t>
            </a:r>
            <a:br>
              <a:rPr lang="en-US" sz="4400" b="1" dirty="0">
                <a:cs typeface="Tw Cen MT"/>
              </a:rPr>
            </a:br>
            <a:endParaRPr lang="en-US" sz="4400" b="1" dirty="0">
              <a:cs typeface="Tw Cen MT"/>
            </a:endParaRPr>
          </a:p>
        </p:txBody>
      </p:sp>
      <p:sp>
        <p:nvSpPr>
          <p:cNvPr id="9" name="Content Placeholder 2"/>
          <p:cNvSpPr txBox="1">
            <a:spLocks/>
          </p:cNvSpPr>
          <p:nvPr/>
        </p:nvSpPr>
        <p:spPr>
          <a:xfrm>
            <a:off x="1879359" y="1868558"/>
            <a:ext cx="8257568" cy="365759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1">
                  <a:lumMod val="75000"/>
                </a:schemeClr>
              </a:buClr>
              <a:buFont typeface="Wingdings" charset="2"/>
              <a:buChar char="§"/>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accent6"/>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tx1">
                  <a:lumMod val="60000"/>
                  <a:lumOff val="40000"/>
                </a:schemeClr>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ClrTx/>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8448" indent="-308448" algn="ctr">
              <a:lnSpc>
                <a:spcPct val="90000"/>
              </a:lnSpc>
              <a:buClr>
                <a:srgbClr val="3A54A5">
                  <a:lumMod val="75000"/>
                </a:srgbClr>
              </a:buClr>
              <a:buNone/>
              <a:defRPr/>
            </a:pPr>
            <a:r>
              <a:rPr lang="en-US" sz="2800" kern="0" dirty="0">
                <a:solidFill>
                  <a:srgbClr val="000000"/>
                </a:solidFill>
                <a:latin typeface="+mn-lt"/>
              </a:rPr>
              <a:t>Behavior </a:t>
            </a:r>
            <a:r>
              <a:rPr lang="en-US" sz="2800" i="1" kern="0" dirty="0">
                <a:solidFill>
                  <a:srgbClr val="000000"/>
                </a:solidFill>
                <a:latin typeface="+mn-lt"/>
              </a:rPr>
              <a:t>change</a:t>
            </a:r>
            <a:r>
              <a:rPr lang="en-US" sz="2800" kern="0" dirty="0">
                <a:solidFill>
                  <a:srgbClr val="000000"/>
                </a:solidFill>
                <a:latin typeface="+mn-lt"/>
              </a:rPr>
              <a:t> is an </a:t>
            </a:r>
            <a:r>
              <a:rPr lang="en-US" sz="2800" kern="0" dirty="0">
                <a:solidFill>
                  <a:srgbClr val="000000"/>
                </a:solidFill>
                <a:effectLst>
                  <a:outerShdw blurRad="38100" dist="38100" dir="2700000" algn="tl">
                    <a:srgbClr val="000000">
                      <a:alpha val="43137"/>
                    </a:srgbClr>
                  </a:outerShdw>
                </a:effectLst>
                <a:latin typeface="+mn-lt"/>
              </a:rPr>
              <a:t>instructional process</a:t>
            </a:r>
          </a:p>
          <a:p>
            <a:pPr marL="308448" indent="-308448" algn="ctr">
              <a:lnSpc>
                <a:spcPct val="90000"/>
              </a:lnSpc>
              <a:buClr>
                <a:srgbClr val="3A54A5">
                  <a:lumMod val="75000"/>
                </a:srgbClr>
              </a:buClr>
              <a:buNone/>
              <a:defRPr/>
            </a:pPr>
            <a:r>
              <a:rPr lang="en-US" sz="2800" kern="0" dirty="0">
                <a:solidFill>
                  <a:srgbClr val="000000"/>
                </a:solidFill>
                <a:latin typeface="+mn-lt"/>
              </a:rPr>
              <a:t>We change </a:t>
            </a:r>
            <a:r>
              <a:rPr lang="en-US" b="1" kern="0" dirty="0">
                <a:solidFill>
                  <a:srgbClr val="1D2A52"/>
                </a:solidFill>
                <a:effectLst>
                  <a:outerShdw blurRad="38100" dist="38100" dir="2700000" algn="tl">
                    <a:srgbClr val="000000">
                      <a:alpha val="43137"/>
                    </a:srgbClr>
                  </a:outerShdw>
                </a:effectLst>
                <a:latin typeface="+mn-lt"/>
              </a:rPr>
              <a:t>STUDENT</a:t>
            </a:r>
            <a:r>
              <a:rPr lang="en-US" kern="0" dirty="0">
                <a:solidFill>
                  <a:srgbClr val="000000"/>
                </a:solidFill>
                <a:latin typeface="+mn-lt"/>
              </a:rPr>
              <a:t> </a:t>
            </a:r>
            <a:r>
              <a:rPr lang="en-US" sz="2800" kern="0" dirty="0">
                <a:solidFill>
                  <a:srgbClr val="000000"/>
                </a:solidFill>
                <a:latin typeface="+mn-lt"/>
              </a:rPr>
              <a:t>behavior  </a:t>
            </a:r>
          </a:p>
          <a:p>
            <a:pPr marL="308448" indent="-308448" algn="ctr">
              <a:lnSpc>
                <a:spcPct val="90000"/>
              </a:lnSpc>
              <a:buClr>
                <a:srgbClr val="3A54A5">
                  <a:lumMod val="75000"/>
                </a:srgbClr>
              </a:buClr>
              <a:buNone/>
              <a:defRPr/>
            </a:pPr>
            <a:r>
              <a:rPr lang="en-US" sz="2800" kern="0" dirty="0">
                <a:solidFill>
                  <a:srgbClr val="000000"/>
                </a:solidFill>
                <a:latin typeface="+mn-lt"/>
              </a:rPr>
              <a:t>by changing</a:t>
            </a:r>
            <a:endParaRPr lang="en-US" sz="2800" b="1" kern="0" dirty="0">
              <a:solidFill>
                <a:srgbClr val="2D2DB9">
                  <a:lumMod val="75000"/>
                </a:srgbClr>
              </a:solidFill>
              <a:latin typeface="+mn-lt"/>
            </a:endParaRPr>
          </a:p>
          <a:p>
            <a:pPr marL="308448" indent="-308448" algn="ctr">
              <a:lnSpc>
                <a:spcPct val="90000"/>
              </a:lnSpc>
              <a:buClr>
                <a:srgbClr val="3A54A5">
                  <a:lumMod val="75000"/>
                </a:srgbClr>
              </a:buClr>
              <a:buNone/>
              <a:defRPr/>
            </a:pPr>
            <a:r>
              <a:rPr lang="en-US" sz="4000" b="1" kern="0" dirty="0">
                <a:solidFill>
                  <a:srgbClr val="DD8047"/>
                </a:solidFill>
                <a:latin typeface="+mn-lt"/>
              </a:rPr>
              <a:t>ADULT</a:t>
            </a:r>
            <a:r>
              <a:rPr lang="en-US" kern="0" dirty="0">
                <a:solidFill>
                  <a:srgbClr val="000000"/>
                </a:solidFill>
                <a:latin typeface="+mn-lt"/>
              </a:rPr>
              <a:t> </a:t>
            </a:r>
            <a:r>
              <a:rPr lang="en-US" sz="2800" kern="0" dirty="0">
                <a:solidFill>
                  <a:srgbClr val="000000"/>
                </a:solidFill>
                <a:latin typeface="+mn-lt"/>
              </a:rPr>
              <a:t>behavior</a:t>
            </a:r>
          </a:p>
          <a:p>
            <a:pPr marL="308448" indent="-308448" algn="ctr">
              <a:lnSpc>
                <a:spcPct val="90000"/>
              </a:lnSpc>
              <a:buClr>
                <a:srgbClr val="3A54A5">
                  <a:lumMod val="75000"/>
                </a:srgbClr>
              </a:buClr>
              <a:buNone/>
              <a:defRPr/>
            </a:pPr>
            <a:endParaRPr lang="en-US" sz="2800" kern="0" dirty="0">
              <a:solidFill>
                <a:srgbClr val="000000"/>
              </a:solidFill>
              <a:latin typeface="+mn-lt"/>
            </a:endParaRPr>
          </a:p>
          <a:p>
            <a:pPr marL="308448" indent="-308448" algn="ctr">
              <a:buClr>
                <a:srgbClr val="3A54A5">
                  <a:lumMod val="75000"/>
                </a:srgbClr>
              </a:buClr>
              <a:buNone/>
              <a:defRPr/>
            </a:pPr>
            <a:r>
              <a:rPr lang="en-US" sz="2800" b="1" i="1" kern="0" dirty="0">
                <a:solidFill>
                  <a:srgbClr val="B95B22"/>
                </a:solidFill>
                <a:effectLst>
                  <a:outerShdw blurRad="38100" dist="38100" dir="2700000" algn="tl">
                    <a:srgbClr val="000000">
                      <a:alpha val="43137"/>
                    </a:srgbClr>
                  </a:outerShdw>
                </a:effectLst>
                <a:latin typeface="+mn-lt"/>
              </a:rPr>
              <a:t> </a:t>
            </a:r>
            <a:r>
              <a:rPr lang="en-US" sz="2800" b="1" i="1" kern="0" dirty="0">
                <a:solidFill>
                  <a:srgbClr val="DD8047"/>
                </a:solidFill>
                <a:effectLst>
                  <a:outerShdw blurRad="38100" dist="38100" dir="2700000" algn="tl">
                    <a:srgbClr val="000000">
                      <a:alpha val="43137"/>
                    </a:srgbClr>
                  </a:outerShdw>
                </a:effectLst>
                <a:latin typeface="+mn-lt"/>
              </a:rPr>
              <a:t>Interventions = changes in staff procedures &amp; practices</a:t>
            </a:r>
          </a:p>
          <a:p>
            <a:pPr>
              <a:buClr>
                <a:srgbClr val="3A54A5">
                  <a:lumMod val="75000"/>
                </a:srgbClr>
              </a:buClr>
            </a:pPr>
            <a:endParaRPr lang="en-US" sz="2400" dirty="0">
              <a:solidFill>
                <a:srgbClr val="B95B22"/>
              </a:solidFill>
              <a:latin typeface="+mn-lt"/>
            </a:endParaRPr>
          </a:p>
        </p:txBody>
      </p:sp>
    </p:spTree>
    <p:extLst>
      <p:ext uri="{BB962C8B-B14F-4D97-AF65-F5344CB8AC3E}">
        <p14:creationId xmlns:p14="http://schemas.microsoft.com/office/powerpoint/2010/main" val="38382675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95" y="3138251"/>
            <a:ext cx="3805706" cy="721147"/>
          </a:xfrm>
        </p:spPr>
        <p:txBody>
          <a:bodyPr>
            <a:normAutofit fontScale="90000"/>
          </a:bodyPr>
          <a:lstStyle/>
          <a:p>
            <a:r>
              <a:rPr lang="en-US" dirty="0"/>
              <a:t>Sample Plan for Teaching Expectations</a:t>
            </a:r>
          </a:p>
        </p:txBody>
      </p:sp>
      <p:pic>
        <p:nvPicPr>
          <p:cNvPr id="3" name="Picture 2" descr="Screen Shot 2015-04-13 at 8.58.1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38399" y="1049523"/>
            <a:ext cx="6505663" cy="5169245"/>
          </a:xfrm>
          <a:prstGeom prst="rect">
            <a:avLst/>
          </a:prstGeom>
          <a:ln w="28575" cmpd="sng">
            <a:solidFill>
              <a:srgbClr val="1D2A53"/>
            </a:solidFill>
          </a:ln>
        </p:spPr>
      </p:pic>
    </p:spTree>
    <p:extLst>
      <p:ext uri="{BB962C8B-B14F-4D97-AF65-F5344CB8AC3E}">
        <p14:creationId xmlns:p14="http://schemas.microsoft.com/office/powerpoint/2010/main" val="32687014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12-02 at 4.01.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870" y="235924"/>
            <a:ext cx="1198333" cy="1161524"/>
          </a:xfrm>
          <a:prstGeom prst="rect">
            <a:avLst/>
          </a:prstGeom>
        </p:spPr>
      </p:pic>
      <p:pic>
        <p:nvPicPr>
          <p:cNvPr id="6" name="Picture 5" descr="Screen Shot 2017-12-02 at 6.50.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5453"/>
            <a:ext cx="5676900" cy="7053119"/>
          </a:xfrm>
          <a:prstGeom prst="rect">
            <a:avLst/>
          </a:prstGeom>
        </p:spPr>
      </p:pic>
      <p:sp>
        <p:nvSpPr>
          <p:cNvPr id="7" name="TextBox 6"/>
          <p:cNvSpPr txBox="1"/>
          <p:nvPr/>
        </p:nvSpPr>
        <p:spPr>
          <a:xfrm>
            <a:off x="655370" y="1397448"/>
            <a:ext cx="3867631" cy="2123658"/>
          </a:xfrm>
          <a:prstGeom prst="rect">
            <a:avLst/>
          </a:prstGeom>
          <a:noFill/>
        </p:spPr>
        <p:txBody>
          <a:bodyPr wrap="square" rtlCol="0">
            <a:spAutoFit/>
          </a:bodyPr>
          <a:lstStyle/>
          <a:p>
            <a:pPr algn="ctr"/>
            <a:r>
              <a:rPr lang="en-US" sz="4400" b="1" dirty="0">
                <a:solidFill>
                  <a:srgbClr val="1F497D"/>
                </a:solidFill>
                <a:latin typeface="+mj-lt"/>
                <a:ea typeface="+mj-ea"/>
                <a:cs typeface="+mj-cs"/>
              </a:rPr>
              <a:t>Professional Learning Action Plan</a:t>
            </a:r>
          </a:p>
        </p:txBody>
      </p:sp>
      <p:sp>
        <p:nvSpPr>
          <p:cNvPr id="2" name="TextBox 1">
            <a:extLst>
              <a:ext uri="{FF2B5EF4-FFF2-40B4-BE49-F238E27FC236}">
                <a16:creationId xmlns:a16="http://schemas.microsoft.com/office/drawing/2014/main" id="{9C0485E2-25A8-524F-BA90-917846B4139C}"/>
              </a:ext>
            </a:extLst>
          </p:cNvPr>
          <p:cNvSpPr txBox="1"/>
          <p:nvPr/>
        </p:nvSpPr>
        <p:spPr>
          <a:xfrm>
            <a:off x="1246401" y="3949700"/>
            <a:ext cx="3276600" cy="1384995"/>
          </a:xfrm>
          <a:prstGeom prst="rect">
            <a:avLst/>
          </a:prstGeom>
          <a:noFill/>
        </p:spPr>
        <p:txBody>
          <a:bodyPr wrap="square" rtlCol="0">
            <a:spAutoFit/>
          </a:bodyPr>
          <a:lstStyle/>
          <a:p>
            <a:r>
              <a:rPr lang="en-US" sz="2800" dirty="0"/>
              <a:t>Systems to support  consistent practices across classrooms</a:t>
            </a:r>
          </a:p>
        </p:txBody>
      </p:sp>
    </p:spTree>
    <p:extLst>
      <p:ext uri="{BB962C8B-B14F-4D97-AF65-F5344CB8AC3E}">
        <p14:creationId xmlns:p14="http://schemas.microsoft.com/office/powerpoint/2010/main" val="38297364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rPr>
              <a:t>of School-Wide PBS</a:t>
            </a: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5316232" y="856691"/>
            <a:ext cx="6570968" cy="51706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On-Going Acknowledgement of Prosocial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Every faculty and staff member acknowledges PROSOCIAL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5</a:t>
            </a:r>
            <a:r>
              <a:rPr kumimoji="0" lang="en-US" sz="8800" b="1"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8800" b="1"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8800" b="1" i="0" u="none" strike="noStrike" kern="1200" cap="none" spc="0" normalizeH="0" baseline="0" noProof="0" dirty="0">
                <a:ln>
                  <a:noFill/>
                </a:ln>
                <a:solidFill>
                  <a:srgbClr val="FF0000"/>
                </a:solidFill>
                <a:effectLst/>
                <a:uLnTx/>
                <a:uFillTx/>
                <a:latin typeface="Calibri" panose="020F0502020204030204"/>
                <a:ea typeface="+mn-ea"/>
                <a:cs typeface="+mn-cs"/>
              </a:rPr>
              <a:t>-</a:t>
            </a:r>
          </a:p>
        </p:txBody>
      </p:sp>
      <p:sp>
        <p:nvSpPr>
          <p:cNvPr id="19" name="TextBox 18"/>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39306742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Prosocial behaviors</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p:cNvSpPr txBox="1"/>
          <p:nvPr/>
        </p:nvSpPr>
        <p:spPr>
          <a:xfrm>
            <a:off x="5235114" y="1813173"/>
            <a:ext cx="5127472" cy="36009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The Way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“Whatever you feed, will grow”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Bishop TD Jakes</a:t>
            </a:r>
          </a:p>
        </p:txBody>
      </p:sp>
      <p:sp>
        <p:nvSpPr>
          <p:cNvPr id="20" name="TextBox 19"/>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Courtesy of K. McIntosh; U of Oregon</a:t>
            </a:r>
          </a:p>
        </p:txBody>
      </p:sp>
      <p:sp>
        <p:nvSpPr>
          <p:cNvPr id="22"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rPr>
              <a:t>of School-Wide PBS</a:t>
            </a:r>
          </a:p>
        </p:txBody>
      </p:sp>
    </p:spTree>
    <p:extLst>
      <p:ext uri="{BB962C8B-B14F-4D97-AF65-F5344CB8AC3E}">
        <p14:creationId xmlns:p14="http://schemas.microsoft.com/office/powerpoint/2010/main" val="40526172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306" y="2569602"/>
            <a:ext cx="10160000" cy="1143000"/>
          </a:xfrm>
        </p:spPr>
        <p:txBody>
          <a:bodyPr/>
          <a:lstStyle/>
          <a:p>
            <a:pPr algn="ctr"/>
            <a:r>
              <a:rPr lang="en-US" sz="4000" b="1" dirty="0">
                <a:solidFill>
                  <a:schemeClr val="tx1"/>
                </a:solidFill>
                <a:latin typeface="Calibri" panose="020F0502020204030204" pitchFamily="34" charset="0"/>
                <a:cs typeface="Calibri" panose="020F0502020204030204" pitchFamily="34" charset="0"/>
              </a:rPr>
              <a:t>Growing our</a:t>
            </a:r>
            <a:br>
              <a:rPr lang="en-US" sz="4000" b="1" dirty="0">
                <a:solidFill>
                  <a:schemeClr val="tx1"/>
                </a:solidFill>
                <a:latin typeface="Calibri" panose="020F0502020204030204" pitchFamily="34" charset="0"/>
                <a:cs typeface="Calibri" panose="020F0502020204030204" pitchFamily="34" charset="0"/>
              </a:rPr>
            </a:br>
            <a:r>
              <a:rPr lang="en-US" sz="4000" b="1" dirty="0">
                <a:solidFill>
                  <a:schemeClr val="tx1"/>
                </a:solidFill>
                <a:latin typeface="Calibri" panose="020F0502020204030204" pitchFamily="34" charset="0"/>
                <a:cs typeface="Calibri" panose="020F0502020204030204" pitchFamily="34" charset="0"/>
              </a:rPr>
              <a:t>our relationship-building </a:t>
            </a:r>
            <a:br>
              <a:rPr lang="en-US" sz="4000" b="1" dirty="0">
                <a:solidFill>
                  <a:schemeClr val="tx1"/>
                </a:solidFill>
                <a:latin typeface="Calibri" panose="020F0502020204030204" pitchFamily="34" charset="0"/>
                <a:cs typeface="Calibri" panose="020F0502020204030204" pitchFamily="34" charset="0"/>
              </a:rPr>
            </a:br>
            <a:r>
              <a:rPr lang="en-US" sz="4000" b="1" dirty="0">
                <a:solidFill>
                  <a:schemeClr val="tx1"/>
                </a:solidFill>
                <a:latin typeface="Calibri" panose="020F0502020204030204" pitchFamily="34" charset="0"/>
                <a:cs typeface="Calibri" panose="020F0502020204030204" pitchFamily="34" charset="0"/>
              </a:rPr>
              <a:t>intents…recognition </a:t>
            </a:r>
            <a:br>
              <a:rPr lang="en-US" sz="4000" b="1" dirty="0">
                <a:solidFill>
                  <a:schemeClr val="tx1"/>
                </a:solidFill>
                <a:latin typeface="Calibri" panose="020F0502020204030204" pitchFamily="34" charset="0"/>
                <a:cs typeface="Calibri" panose="020F0502020204030204" pitchFamily="34" charset="0"/>
              </a:rPr>
            </a:br>
            <a:r>
              <a:rPr lang="en-US" sz="4000" b="1" dirty="0">
                <a:solidFill>
                  <a:schemeClr val="tx1"/>
                </a:solidFill>
                <a:latin typeface="Calibri" panose="020F0502020204030204" pitchFamily="34" charset="0"/>
                <a:cs typeface="Calibri" panose="020F0502020204030204" pitchFamily="34" charset="0"/>
              </a:rPr>
              <a:t>is one method.</a:t>
            </a:r>
          </a:p>
        </p:txBody>
      </p:sp>
      <p:pic>
        <p:nvPicPr>
          <p:cNvPr id="6" name="Picture 5"/>
          <p:cNvPicPr>
            <a:picLocks noChangeAspect="1"/>
          </p:cNvPicPr>
          <p:nvPr/>
        </p:nvPicPr>
        <p:blipFill>
          <a:blip r:embed="rId3"/>
          <a:stretch>
            <a:fillRect/>
          </a:stretch>
        </p:blipFill>
        <p:spPr>
          <a:xfrm>
            <a:off x="950259" y="901590"/>
            <a:ext cx="4213412" cy="4895866"/>
          </a:xfrm>
          <a:prstGeom prst="rect">
            <a:avLst/>
          </a:prstGeom>
        </p:spPr>
      </p:pic>
    </p:spTree>
    <p:extLst>
      <p:ext uri="{BB962C8B-B14F-4D97-AF65-F5344CB8AC3E}">
        <p14:creationId xmlns:p14="http://schemas.microsoft.com/office/powerpoint/2010/main" val="198792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266964"/>
            <a:ext cx="8153400" cy="990600"/>
          </a:xfrm>
        </p:spPr>
        <p:txBody>
          <a:bodyPr/>
          <a:lstStyle/>
          <a:p>
            <a:r>
              <a:rPr lang="en-US" dirty="0"/>
              <a:t>How to Participate Using Padlet</a:t>
            </a:r>
          </a:p>
        </p:txBody>
      </p:sp>
      <p:sp>
        <p:nvSpPr>
          <p:cNvPr id="3" name="Content Placeholder 2"/>
          <p:cNvSpPr>
            <a:spLocks noGrp="1"/>
          </p:cNvSpPr>
          <p:nvPr>
            <p:ph idx="1"/>
          </p:nvPr>
        </p:nvSpPr>
        <p:spPr>
          <a:xfrm>
            <a:off x="901430" y="1909864"/>
            <a:ext cx="7055795" cy="5016230"/>
          </a:xfrm>
        </p:spPr>
        <p:txBody>
          <a:bodyPr>
            <a:normAutofit/>
          </a:bodyPr>
          <a:lstStyle/>
          <a:p>
            <a:r>
              <a:rPr lang="en-US" sz="2400" dirty="0"/>
              <a:t>Respond to group polls </a:t>
            </a:r>
          </a:p>
          <a:p>
            <a:r>
              <a:rPr lang="en-US" sz="2400" dirty="0"/>
              <a:t>Ask questions</a:t>
            </a:r>
          </a:p>
          <a:p>
            <a:r>
              <a:rPr lang="en-US" sz="2400" dirty="0"/>
              <a:t>Respond to other participant questions</a:t>
            </a:r>
          </a:p>
          <a:p>
            <a:r>
              <a:rPr lang="en-US" sz="2400" dirty="0"/>
              <a:t>Make comments</a:t>
            </a:r>
          </a:p>
          <a:p>
            <a:r>
              <a:rPr lang="en-US" sz="2400" dirty="0"/>
              <a:t>Please share your name and school name if you want to offer resources to others</a:t>
            </a:r>
            <a:endParaRPr lang="en-US" sz="1800" dirty="0"/>
          </a:p>
          <a:p>
            <a:pPr marL="0" indent="0">
              <a:buNone/>
            </a:pPr>
            <a:endParaRPr lang="en-US" dirty="0"/>
          </a:p>
          <a:p>
            <a:endParaRPr lang="en-US" dirty="0"/>
          </a:p>
        </p:txBody>
      </p:sp>
      <p:pic>
        <p:nvPicPr>
          <p:cNvPr id="4" name="Picture 3">
            <a:extLst>
              <a:ext uri="{FF2B5EF4-FFF2-40B4-BE49-F238E27FC236}">
                <a16:creationId xmlns:a16="http://schemas.microsoft.com/office/drawing/2014/main" id="{58CB4E66-D268-BE4D-AF5D-702971DA4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8400" y="1384300"/>
            <a:ext cx="1920065" cy="1920065"/>
          </a:xfrm>
          <a:prstGeom prst="rect">
            <a:avLst/>
          </a:prstGeom>
        </p:spPr>
      </p:pic>
      <p:pic>
        <p:nvPicPr>
          <p:cNvPr id="6" name="Picture 5">
            <a:extLst>
              <a:ext uri="{FF2B5EF4-FFF2-40B4-BE49-F238E27FC236}">
                <a16:creationId xmlns:a16="http://schemas.microsoft.com/office/drawing/2014/main" id="{0F3B2BA1-44E9-5D4C-B7AF-DB0689F62816}"/>
              </a:ext>
            </a:extLst>
          </p:cNvPr>
          <p:cNvPicPr>
            <a:picLocks noChangeAspect="1"/>
          </p:cNvPicPr>
          <p:nvPr/>
        </p:nvPicPr>
        <p:blipFill>
          <a:blip r:embed="rId4"/>
          <a:stretch>
            <a:fillRect/>
          </a:stretch>
        </p:blipFill>
        <p:spPr>
          <a:xfrm>
            <a:off x="8788400" y="3892815"/>
            <a:ext cx="2325224" cy="2754149"/>
          </a:xfrm>
          <a:prstGeom prst="rect">
            <a:avLst/>
          </a:prstGeom>
        </p:spPr>
      </p:pic>
    </p:spTree>
    <p:extLst>
      <p:ext uri="{BB962C8B-B14F-4D97-AF65-F5344CB8AC3E}">
        <p14:creationId xmlns:p14="http://schemas.microsoft.com/office/powerpoint/2010/main" val="13706211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413" y="332616"/>
            <a:ext cx="4037479" cy="6166532"/>
          </a:xfrm>
          <a:prstGeom prst="rect">
            <a:avLst/>
          </a:prstGeom>
          <a:noFill/>
          <a:ln w="57150">
            <a:solidFill>
              <a:schemeClr val="tx1"/>
            </a:solidFill>
            <a:miter lim="800000"/>
            <a:headEnd/>
            <a:tailEnd/>
          </a:ln>
          <a:effectLst>
            <a:outerShdw blurRad="50800" dist="38100" dir="16200000" rotWithShape="0">
              <a:prstClr val="black">
                <a:alpha val="40000"/>
              </a:prstClr>
            </a:outerShdw>
          </a:effectLst>
          <a:extLst>
            <a:ext uri="{909E8E84-426E-40dd-AFC4-6F175D3DCCD1}">
              <a14:hiddenFill xmlns:a14="http://schemas.microsoft.com/office/drawing/2010/main" xmlns="">
                <a:solidFill>
                  <a:schemeClr val="accent1"/>
                </a:solidFill>
              </a14:hiddenFill>
            </a:ext>
          </a:extLst>
        </p:spPr>
      </p:pic>
      <p:sp>
        <p:nvSpPr>
          <p:cNvPr id="5" name="Cloud Callout 4"/>
          <p:cNvSpPr/>
          <p:nvPr/>
        </p:nvSpPr>
        <p:spPr>
          <a:xfrm>
            <a:off x="6875930" y="2750884"/>
            <a:ext cx="4169229" cy="2057400"/>
          </a:xfrm>
          <a:prstGeom prst="cloudCallout">
            <a:avLst>
              <a:gd name="adj1" fmla="val -98731"/>
              <a:gd name="adj2" fmla="val -49359"/>
            </a:avLst>
          </a:prstGeom>
          <a:solidFill>
            <a:schemeClr val="accent3">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lumMod val="95000"/>
                    <a:lumOff val="5000"/>
                  </a:prstClr>
                </a:solidFill>
                <a:effectLst/>
                <a:uLnTx/>
                <a:uFillTx/>
                <a:latin typeface="Cambria"/>
                <a:ea typeface="+mn-ea"/>
                <a:cs typeface="+mn-cs"/>
              </a:rPr>
              <a:t>Reality check please</a:t>
            </a:r>
            <a:r>
              <a:rPr kumimoji="0" lang="en-US" sz="3200" b="1" i="0" u="none" strike="noStrike" kern="1200" cap="none" spc="0" normalizeH="0" baseline="0" noProof="0" dirty="0">
                <a:ln>
                  <a:noFill/>
                </a:ln>
                <a:solidFill>
                  <a:prstClr val="black">
                    <a:lumMod val="95000"/>
                    <a:lumOff val="5000"/>
                  </a:prstClr>
                </a:solidFill>
                <a:effectLst/>
                <a:uLnTx/>
                <a:uFillTx/>
                <a:latin typeface="Cambria"/>
                <a:ea typeface="+mn-ea"/>
                <a:cs typeface="+mn-cs"/>
              </a:rPr>
              <a:t>…</a:t>
            </a:r>
          </a:p>
        </p:txBody>
      </p:sp>
    </p:spTree>
    <p:extLst>
      <p:ext uri="{BB962C8B-B14F-4D97-AF65-F5344CB8AC3E}">
        <p14:creationId xmlns:p14="http://schemas.microsoft.com/office/powerpoint/2010/main" val="480530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1964" y="1255059"/>
            <a:ext cx="9395012" cy="52168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libri"/>
                <a:ea typeface="ＭＳ Ｐゴシック" pitchFamily="34" charset="-128"/>
                <a:cs typeface="+mn-cs"/>
              </a:rPr>
              <a:t>Positive</a:t>
            </a:r>
            <a:r>
              <a:rPr kumimoji="0" lang="en-US" sz="32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approaches to behaviors provide real, meaningful results for schools, teachers and students</a:t>
            </a:r>
            <a:r>
              <a:rPr kumimoji="0" lang="en-US" sz="32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457200" marR="0" lvl="0" indent="-457200" algn="l" defTabSz="914400" rtl="0" eaLnBrk="1" fontAlgn="auto" latinLnBrk="0" hangingPunct="1">
              <a:lnSpc>
                <a:spcPct val="150000"/>
              </a:lnSpc>
              <a:spcBef>
                <a:spcPts val="0"/>
              </a:spcBef>
              <a:spcAft>
                <a:spcPts val="0"/>
              </a:spcAft>
              <a:buClr>
                <a:srgbClr val="00B050"/>
              </a:buClr>
              <a:buSzTx/>
              <a:buFont typeface="Wingdings" panose="05000000000000000000" pitchFamily="2" charset="2"/>
              <a:buChar char="ü"/>
              <a:tabLst/>
              <a:defRPr/>
            </a:pPr>
            <a:r>
              <a:rPr kumimoji="0" lang="en-US" sz="32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Increased academic engagement</a:t>
            </a:r>
          </a:p>
          <a:p>
            <a:pPr marL="457200" marR="0" lvl="0" indent="-457200" algn="l" defTabSz="914400" rtl="0" eaLnBrk="1" fontAlgn="auto" latinLnBrk="0" hangingPunct="1">
              <a:lnSpc>
                <a:spcPct val="150000"/>
              </a:lnSpc>
              <a:spcBef>
                <a:spcPts val="0"/>
              </a:spcBef>
              <a:spcAft>
                <a:spcPts val="0"/>
              </a:spcAft>
              <a:buClr>
                <a:srgbClr val="00B050"/>
              </a:buClr>
              <a:buSzTx/>
              <a:buFont typeface="Wingdings" panose="05000000000000000000" pitchFamily="2" charset="2"/>
              <a:buChar char="ü"/>
              <a:tabLst/>
              <a:defRPr/>
            </a:pPr>
            <a:r>
              <a:rPr kumimoji="0" lang="en-US" sz="32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Decreased disruptive behavior</a:t>
            </a:r>
          </a:p>
          <a:p>
            <a:pPr marL="457200" marR="0" lvl="0" indent="-457200" algn="l" defTabSz="914400" rtl="0" eaLnBrk="1" fontAlgn="auto" latinLnBrk="0" hangingPunct="1">
              <a:lnSpc>
                <a:spcPct val="150000"/>
              </a:lnSpc>
              <a:spcBef>
                <a:spcPts val="0"/>
              </a:spcBef>
              <a:spcAft>
                <a:spcPts val="0"/>
              </a:spcAft>
              <a:buClr>
                <a:srgbClr val="00B050"/>
              </a:buClr>
              <a:buSzTx/>
              <a:buFont typeface="Wingdings" panose="05000000000000000000" pitchFamily="2" charset="2"/>
              <a:buChar char="ü"/>
              <a:tabLst/>
              <a:defRPr/>
            </a:pPr>
            <a:r>
              <a:rPr kumimoji="0" lang="en-US" sz="32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Increased intrinsic motivation</a:t>
            </a:r>
          </a:p>
          <a:p>
            <a:pPr marL="457200" marR="0" lvl="0" indent="-457200" algn="l" defTabSz="914400" rtl="0" eaLnBrk="1" fontAlgn="auto" latinLnBrk="0" hangingPunct="1">
              <a:lnSpc>
                <a:spcPct val="150000"/>
              </a:lnSpc>
              <a:spcBef>
                <a:spcPts val="0"/>
              </a:spcBef>
              <a:spcAft>
                <a:spcPts val="0"/>
              </a:spcAft>
              <a:buClr>
                <a:srgbClr val="00B050"/>
              </a:buClr>
              <a:buSzTx/>
              <a:buFont typeface="Wingdings" panose="05000000000000000000" pitchFamily="2" charset="2"/>
              <a:buChar char="ü"/>
              <a:tabLst/>
              <a:defRPr/>
            </a:pPr>
            <a:r>
              <a:rPr kumimoji="0" lang="en-US" sz="32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Increase peer social acceptance</a:t>
            </a:r>
            <a:endParaRPr kumimoji="0" lang="en-US" sz="1000" b="0" i="1"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0" marR="0" lvl="0" indent="0" algn="r" defTabSz="914400" rtl="0" eaLnBrk="1" fontAlgn="auto" latinLnBrk="0" hangingPunct="1">
              <a:lnSpc>
                <a:spcPct val="15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a:t>
            </a:r>
            <a:r>
              <a:rPr kumimoji="0" lang="en-US" sz="2000" b="0" i="1" u="none" strike="noStrike" kern="1200" cap="none" spc="0" normalizeH="0" baseline="0" noProof="0" dirty="0" err="1">
                <a:ln>
                  <a:noFill/>
                </a:ln>
                <a:solidFill>
                  <a:prstClr val="black"/>
                </a:solidFill>
                <a:effectLst/>
                <a:uLnTx/>
                <a:uFillTx/>
                <a:latin typeface="Calibri"/>
                <a:ea typeface="ＭＳ Ｐゴシック" pitchFamily="34" charset="-128"/>
                <a:cs typeface="+mn-cs"/>
              </a:rPr>
              <a:t>Rodgriguez</a:t>
            </a:r>
            <a:r>
              <a:rPr kumimoji="0" lang="en-US" sz="2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 &amp; </a:t>
            </a:r>
            <a:r>
              <a:rPr kumimoji="0" lang="en-US" sz="2000" b="0" i="1" u="none" strike="noStrike" kern="1200" cap="none" spc="0" normalizeH="0" baseline="0" noProof="0" dirty="0" err="1">
                <a:ln>
                  <a:noFill/>
                </a:ln>
                <a:solidFill>
                  <a:prstClr val="black"/>
                </a:solidFill>
                <a:effectLst/>
                <a:uLnTx/>
                <a:uFillTx/>
                <a:latin typeface="Calibri"/>
                <a:ea typeface="ＭＳ Ｐゴシック" pitchFamily="34" charset="-128"/>
                <a:cs typeface="+mn-cs"/>
              </a:rPr>
              <a:t>Sprick</a:t>
            </a:r>
            <a:r>
              <a:rPr kumimoji="0" lang="en-US" sz="2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 </a:t>
            </a:r>
            <a:r>
              <a:rPr kumimoji="0" lang="en-US" sz="2000" b="0" i="1" u="none" strike="noStrike" kern="1200" cap="none" spc="0" normalizeH="0" baseline="0" noProof="0" dirty="0" err="1">
                <a:ln>
                  <a:noFill/>
                </a:ln>
                <a:solidFill>
                  <a:prstClr val="black"/>
                </a:solidFill>
                <a:effectLst/>
                <a:uLnTx/>
                <a:uFillTx/>
                <a:latin typeface="Calibri"/>
                <a:ea typeface="ＭＳ Ｐゴシック" pitchFamily="34" charset="-128"/>
                <a:cs typeface="+mn-cs"/>
              </a:rPr>
              <a:t>n.d.</a:t>
            </a:r>
            <a:r>
              <a:rPr kumimoji="0" lang="en-US" sz="20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1918447" y="425824"/>
            <a:ext cx="8184776"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a:ea typeface="+mn-ea"/>
                <a:cs typeface="+mn-cs"/>
              </a:rPr>
              <a:t>Reality Check…You Got It!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265" y="2569789"/>
            <a:ext cx="3141657" cy="3095905"/>
          </a:xfrm>
          <a:prstGeom prst="rect">
            <a:avLst/>
          </a:prstGeom>
        </p:spPr>
      </p:pic>
    </p:spTree>
    <p:extLst>
      <p:ext uri="{BB962C8B-B14F-4D97-AF65-F5344CB8AC3E}">
        <p14:creationId xmlns:p14="http://schemas.microsoft.com/office/powerpoint/2010/main" val="206637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555813" y="266862"/>
            <a:ext cx="10452846" cy="1295400"/>
          </a:xfrm>
        </p:spPr>
        <p:txBody>
          <a:bodyPr>
            <a:noAutofit/>
          </a:bodyPr>
          <a:lstStyle/>
          <a:p>
            <a:pPr>
              <a:defRPr/>
            </a:pPr>
            <a:r>
              <a:rPr lang="en-US" sz="4000" dirty="0">
                <a:solidFill>
                  <a:schemeClr val="tx1"/>
                </a:solidFill>
                <a:latin typeface="+mn-lt"/>
              </a:rPr>
              <a:t>Purpose of </a:t>
            </a:r>
            <a:r>
              <a:rPr lang="en-US" sz="4000" dirty="0" err="1">
                <a:solidFill>
                  <a:schemeClr val="tx1"/>
                </a:solidFill>
                <a:latin typeface="+mn-lt"/>
              </a:rPr>
              <a:t>Reinforcers</a:t>
            </a:r>
            <a:r>
              <a:rPr lang="en-US" sz="4000" dirty="0">
                <a:solidFill>
                  <a:schemeClr val="tx1"/>
                </a:solidFill>
                <a:latin typeface="+mn-lt"/>
              </a:rPr>
              <a:t>/ Acknowledgement Systems</a:t>
            </a:r>
          </a:p>
        </p:txBody>
      </p:sp>
      <p:sp>
        <p:nvSpPr>
          <p:cNvPr id="87042" name="Rectangle 3"/>
          <p:cNvSpPr>
            <a:spLocks noGrp="1" noChangeArrowheads="1"/>
          </p:cNvSpPr>
          <p:nvPr>
            <p:ph type="body" idx="1"/>
          </p:nvPr>
        </p:nvSpPr>
        <p:spPr>
          <a:xfrm>
            <a:off x="1262975" y="1757508"/>
            <a:ext cx="6204626" cy="4721806"/>
          </a:xfrm>
        </p:spPr>
        <p:txBody>
          <a:bodyPr>
            <a:normAutofit fontScale="85000" lnSpcReduction="20000"/>
          </a:bodyPr>
          <a:lstStyle/>
          <a:p>
            <a:pPr>
              <a:lnSpc>
                <a:spcPct val="120000"/>
              </a:lnSpc>
              <a:spcAft>
                <a:spcPts val="1200"/>
              </a:spcAft>
              <a:buFont typeface="Wingdings" panose="05000000000000000000" pitchFamily="2" charset="2"/>
              <a:buChar char="ü"/>
            </a:pPr>
            <a:r>
              <a:rPr lang="en-US" sz="2800" b="1" dirty="0">
                <a:ea typeface="ＭＳ Ｐゴシック" pitchFamily="34" charset="-128"/>
              </a:rPr>
              <a:t>Create frequent positive interactions between staff and students</a:t>
            </a:r>
          </a:p>
          <a:p>
            <a:pPr>
              <a:lnSpc>
                <a:spcPct val="120000"/>
              </a:lnSpc>
              <a:spcAft>
                <a:spcPts val="1200"/>
              </a:spcAft>
              <a:buFont typeface="Wingdings" panose="05000000000000000000" pitchFamily="2" charset="2"/>
              <a:buChar char="ü"/>
            </a:pPr>
            <a:r>
              <a:rPr lang="en-US" sz="2800" dirty="0">
                <a:ea typeface="ＭＳ Ｐゴシック" pitchFamily="34" charset="-128"/>
              </a:rPr>
              <a:t>Recognizing desired behavior is a            strategy to </a:t>
            </a:r>
            <a:r>
              <a:rPr lang="en-US" sz="2800" b="1" dirty="0">
                <a:ea typeface="ＭＳ Ｐゴシック" pitchFamily="34" charset="-128"/>
              </a:rPr>
              <a:t>prevent</a:t>
            </a:r>
            <a:r>
              <a:rPr lang="en-US" sz="2800" dirty="0">
                <a:ea typeface="ＭＳ Ｐゴシック" pitchFamily="34" charset="-128"/>
              </a:rPr>
              <a:t> behavior problems.</a:t>
            </a:r>
          </a:p>
          <a:p>
            <a:pPr>
              <a:lnSpc>
                <a:spcPct val="120000"/>
              </a:lnSpc>
              <a:spcAft>
                <a:spcPts val="1200"/>
              </a:spcAft>
              <a:buFont typeface="Wingdings" panose="05000000000000000000" pitchFamily="2" charset="2"/>
              <a:buChar char="ü"/>
            </a:pPr>
            <a:r>
              <a:rPr lang="en-US" sz="2800" b="1" dirty="0">
                <a:ea typeface="ＭＳ Ｐゴシック" pitchFamily="34" charset="-128"/>
              </a:rPr>
              <a:t>Teach</a:t>
            </a:r>
            <a:r>
              <a:rPr lang="en-US" sz="2800" dirty="0">
                <a:ea typeface="ＭＳ Ｐゴシック" pitchFamily="34" charset="-128"/>
              </a:rPr>
              <a:t> new behavior</a:t>
            </a:r>
          </a:p>
          <a:p>
            <a:pPr>
              <a:lnSpc>
                <a:spcPct val="120000"/>
              </a:lnSpc>
              <a:spcAft>
                <a:spcPts val="1200"/>
              </a:spcAft>
              <a:buFont typeface="Wingdings" panose="05000000000000000000" pitchFamily="2" charset="2"/>
              <a:buChar char="ü"/>
            </a:pPr>
            <a:r>
              <a:rPr lang="en-US" sz="2800" b="1" dirty="0">
                <a:ea typeface="ＭＳ Ｐゴシック" pitchFamily="34" charset="-128"/>
              </a:rPr>
              <a:t>Strengthen</a:t>
            </a:r>
            <a:r>
              <a:rPr lang="en-US" sz="2800" dirty="0">
                <a:ea typeface="ＭＳ Ｐゴシック" pitchFamily="34" charset="-128"/>
              </a:rPr>
              <a:t> replacement behaviors that compete with habitual undesirable behavior</a:t>
            </a:r>
          </a:p>
          <a:p>
            <a:pPr>
              <a:lnSpc>
                <a:spcPct val="120000"/>
              </a:lnSpc>
              <a:spcAft>
                <a:spcPts val="1200"/>
              </a:spcAft>
              <a:buFont typeface="Wingdings" panose="05000000000000000000" pitchFamily="2" charset="2"/>
              <a:buChar char="ü"/>
            </a:pPr>
            <a:r>
              <a:rPr lang="en-US" sz="2800" dirty="0">
                <a:ea typeface="ＭＳ Ｐゴシック" pitchFamily="34" charset="-128"/>
              </a:rPr>
              <a:t>Repeated review of your SW systems can also </a:t>
            </a:r>
            <a:r>
              <a:rPr lang="en-US" sz="2800" b="1" dirty="0">
                <a:ea typeface="ＭＳ Ｐゴシック" pitchFamily="34" charset="-128"/>
              </a:rPr>
              <a:t>identify areas for improved equity</a:t>
            </a:r>
          </a:p>
          <a:p>
            <a:pPr>
              <a:lnSpc>
                <a:spcPct val="120000"/>
              </a:lnSpc>
              <a:spcAft>
                <a:spcPts val="1200"/>
              </a:spcAft>
            </a:pPr>
            <a:endParaRPr lang="en-US" sz="2800" dirty="0">
              <a:ea typeface="ＭＳ Ｐゴシック" pitchFamily="34" charset="-128"/>
            </a:endParaRPr>
          </a:p>
        </p:txBody>
      </p:sp>
      <p:pic>
        <p:nvPicPr>
          <p:cNvPr id="1026" name="Picture 2" descr="https://lh3.googleusercontent.com/vdSbK60RWDN1tWfixqjY6XGj4I5sv6EUaP8xcEUukcNxbl8X_OK-6g7QjoYTQTVbLUqvqfHDpEigExaQCu-ikoElDLHk-dTRCDo3vFdv7T2hnB8Ut9n1RwUhS-BdTBAbYCvEi-8I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1" y="1562262"/>
            <a:ext cx="4238005" cy="3273102"/>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5977217" y="32443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268723730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2283" y="855856"/>
            <a:ext cx="10160000" cy="1143000"/>
          </a:xfrm>
        </p:spPr>
        <p:txBody>
          <a:bodyPr/>
          <a:lstStyle/>
          <a:p>
            <a:r>
              <a:rPr lang="en-US" sz="5400" dirty="0">
                <a:latin typeface="+mn-lt"/>
              </a:rPr>
              <a:t>Feedback (Still) Matters</a:t>
            </a:r>
            <a:br>
              <a:rPr lang="en-US" dirty="0"/>
            </a:br>
            <a:br>
              <a:rPr lang="en-US" dirty="0"/>
            </a:br>
            <a:endParaRPr lang="en-US" dirty="0"/>
          </a:p>
        </p:txBody>
      </p:sp>
      <p:pic>
        <p:nvPicPr>
          <p:cNvPr id="1026" name="Picture 2" descr="https://lh6.googleusercontent.com/v4YJMeqGQWWVDmT64ZFGddkO2deJDo3u44Uoyh-1FbruutuhZNUzr7foAp-N3CQ7JpZEQq8R6LKFPREp35a39OjNGo1xmykAJbT4dgN9fNsNXtLymnDxb9-myQ93WmPpneHK9WC9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202" y="1427356"/>
            <a:ext cx="5310306" cy="52118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4957" y="2545788"/>
            <a:ext cx="3062868" cy="3159839"/>
          </a:xfrm>
          <a:prstGeom prst="rect">
            <a:avLst/>
          </a:prstGeom>
        </p:spPr>
        <p:txBody>
          <a:bodyPr wrap="square">
            <a:spAutoFit/>
          </a:bodyPr>
          <a:lstStyle/>
          <a:p>
            <a:pPr algn="ctr">
              <a:spcBef>
                <a:spcPts val="2700"/>
              </a:spcBef>
              <a:spcAft>
                <a:spcPts val="400"/>
              </a:spcAft>
            </a:pPr>
            <a:r>
              <a:rPr lang="en-US" sz="2800" dirty="0">
                <a:solidFill>
                  <a:srgbClr val="000622"/>
                </a:solidFill>
                <a:latin typeface="Trebuchet MS" panose="020B0603020202020204" pitchFamily="34" charset="0"/>
              </a:rPr>
              <a:t>Mobile apps are projected to hit $188.9 billion in revenue by 2020. (</a:t>
            </a:r>
            <a:r>
              <a:rPr lang="en-US" sz="2800" dirty="0">
                <a:solidFill>
                  <a:srgbClr val="0284C6"/>
                </a:solidFill>
                <a:latin typeface="Trebuchet MS" panose="020B0603020202020204" pitchFamily="34" charset="0"/>
                <a:hlinkClick r:id="rId4"/>
              </a:rPr>
              <a:t>Statista</a:t>
            </a:r>
            <a:r>
              <a:rPr lang="en-US" sz="2800" dirty="0">
                <a:solidFill>
                  <a:srgbClr val="000622"/>
                </a:solidFill>
                <a:latin typeface="Trebuchet MS" panose="020B0603020202020204" pitchFamily="34" charset="0"/>
              </a:rPr>
              <a:t>)</a:t>
            </a:r>
            <a:endParaRPr lang="en-US" sz="2800" dirty="0"/>
          </a:p>
          <a:p>
            <a:br>
              <a:rPr lang="en-US" sz="2800" dirty="0"/>
            </a:br>
            <a:endParaRPr lang="en-US" sz="2800" dirty="0"/>
          </a:p>
        </p:txBody>
      </p:sp>
      <p:sp>
        <p:nvSpPr>
          <p:cNvPr id="5" name="Rectangle 4"/>
          <p:cNvSpPr/>
          <p:nvPr/>
        </p:nvSpPr>
        <p:spPr>
          <a:xfrm>
            <a:off x="8902262" y="2503681"/>
            <a:ext cx="3289738" cy="4021614"/>
          </a:xfrm>
          <a:prstGeom prst="rect">
            <a:avLst/>
          </a:prstGeom>
        </p:spPr>
        <p:txBody>
          <a:bodyPr wrap="square">
            <a:spAutoFit/>
          </a:bodyPr>
          <a:lstStyle/>
          <a:p>
            <a:pPr algn="ctr">
              <a:spcBef>
                <a:spcPts val="2700"/>
              </a:spcBef>
              <a:spcAft>
                <a:spcPts val="400"/>
              </a:spcAft>
            </a:pPr>
            <a:r>
              <a:rPr lang="en-US" sz="2800" dirty="0">
                <a:solidFill>
                  <a:srgbClr val="000622"/>
                </a:solidFill>
                <a:latin typeface="Trebuchet MS" panose="020B0603020202020204" pitchFamily="34" charset="0"/>
              </a:rPr>
              <a:t>Nearly 70 percent of millennials say social networking apps are among their most commonly used. (</a:t>
            </a:r>
            <a:r>
              <a:rPr lang="en-US" sz="2800" dirty="0" err="1">
                <a:solidFill>
                  <a:srgbClr val="0284C6"/>
                </a:solidFill>
                <a:latin typeface="Trebuchet MS" panose="020B0603020202020204" pitchFamily="34" charset="0"/>
                <a:hlinkClick r:id="rId5"/>
              </a:rPr>
              <a:t>MindSea</a:t>
            </a:r>
            <a:r>
              <a:rPr lang="en-US" sz="2800" dirty="0">
                <a:solidFill>
                  <a:srgbClr val="000622"/>
                </a:solidFill>
                <a:latin typeface="Trebuchet MS" panose="020B0603020202020204" pitchFamily="34" charset="0"/>
              </a:rPr>
              <a:t>)</a:t>
            </a:r>
            <a:endParaRPr lang="en-US" sz="2800" dirty="0"/>
          </a:p>
          <a:p>
            <a:br>
              <a:rPr lang="en-US" sz="2800" dirty="0"/>
            </a:br>
            <a:endParaRPr lang="en-US" sz="2800" dirty="0"/>
          </a:p>
        </p:txBody>
      </p:sp>
      <p:pic>
        <p:nvPicPr>
          <p:cNvPr id="1028" name="Picture 4" descr="https://lh3.googleusercontent.com/vdSbK60RWDN1tWfixqjY6XGj4I5sv6EUaP8xcEUukcNxbl8X_OK-6g7QjoYTQTVbLUqvqfHDpEigExaQCu-ikoElDLHk-dTRCDo3vFdv7T2hnB8Ut9n1RwUhS-BdTBAbYCvEi-8IAQ"/>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6284" y="351031"/>
            <a:ext cx="2133600" cy="1647825"/>
          </a:xfrm>
          <a:prstGeom prst="rect">
            <a:avLst/>
          </a:prstGeom>
          <a:noFill/>
          <a:ln w="571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4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752600" y="453933"/>
            <a:ext cx="8229600" cy="1143000"/>
          </a:xfrm>
        </p:spPr>
        <p:txBody>
          <a:bodyPr/>
          <a:lstStyle/>
          <a:p>
            <a:pPr>
              <a:defRPr/>
            </a:pPr>
            <a:r>
              <a:rPr lang="en-US" sz="4000" dirty="0">
                <a:solidFill>
                  <a:schemeClr val="tx1"/>
                </a:solidFill>
                <a:latin typeface="+mn-lt"/>
              </a:rPr>
              <a:t>A Debate As Old As Time…</a:t>
            </a:r>
          </a:p>
        </p:txBody>
      </p:sp>
      <p:sp>
        <p:nvSpPr>
          <p:cNvPr id="5" name="Rectangle 4"/>
          <p:cNvSpPr/>
          <p:nvPr/>
        </p:nvSpPr>
        <p:spPr>
          <a:xfrm>
            <a:off x="1508792" y="1940587"/>
            <a:ext cx="8717216" cy="3933384"/>
          </a:xfrm>
          <a:prstGeom prst="rect">
            <a:avLst/>
          </a:prstGeom>
          <a:solidFill>
            <a:schemeClr val="accent1">
              <a:lumMod val="20000"/>
              <a:lumOff val="80000"/>
            </a:schemeClr>
          </a:solidFill>
        </p:spPr>
        <p:txBody>
          <a:bodyPr wrap="square">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a:t>
            </a:r>
            <a:r>
              <a:rPr kumimoji="0" lang="en-US" altLang="ja-JP" sz="32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In terms of the overall effects of reward, our meta-analysis indicates no evidence for detrimental effects of reward on measures of intrinsic motivation.</a:t>
            </a:r>
            <a:r>
              <a:rPr kumimoji="0" lang="ja-JP" altLang="en-US" sz="32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a:t>
            </a:r>
            <a:r>
              <a:rPr kumimoji="0" lang="en-US" altLang="ja-JP" sz="32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  </a:t>
            </a:r>
          </a:p>
          <a:p>
            <a:pPr marL="457200" marR="0" lvl="1" indent="0" algn="l" defTabSz="914400" rtl="0" eaLnBrk="1" fontAlgn="auto" latinLnBrk="0" hangingPunct="1">
              <a:lnSpc>
                <a:spcPct val="90000"/>
              </a:lnSpc>
              <a:spcBef>
                <a:spcPts val="0"/>
              </a:spcBef>
              <a:spcAft>
                <a:spcPts val="0"/>
              </a:spcAft>
              <a:buClrTx/>
              <a:buSzTx/>
              <a:buFontTx/>
              <a:buNone/>
              <a:tabLst/>
              <a:defRPr/>
            </a:pPr>
            <a:endParaRPr kumimoji="0" lang="en-US" altLang="ja-JP" sz="3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a:p>
            <a:pPr marL="1828800" marR="0" lvl="4" indent="0" algn="r" defTabSz="914400" rtl="0" eaLnBrk="1" fontAlgn="auto" latinLnBrk="0" hangingPunct="1">
              <a:lnSpc>
                <a:spcPct val="9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(Cameron, </a:t>
            </a:r>
            <a:r>
              <a:rPr kumimoji="0" lang="en-US" sz="2400" b="0" i="1" u="none" strike="noStrike" kern="1200" cap="none" spc="0" normalizeH="0" baseline="0" noProof="0" dirty="0" err="1">
                <a:ln>
                  <a:noFill/>
                </a:ln>
                <a:solidFill>
                  <a:prstClr val="black"/>
                </a:solidFill>
                <a:effectLst/>
                <a:uLnTx/>
                <a:uFillTx/>
                <a:latin typeface="Calibri"/>
                <a:ea typeface="ＭＳ Ｐゴシック" pitchFamily="34" charset="-128"/>
                <a:cs typeface="+mn-cs"/>
              </a:rPr>
              <a:t>Banko</a:t>
            </a:r>
            <a:r>
              <a:rPr kumimoji="0" lang="en-US" sz="2400" b="0" i="1" u="none" strike="noStrike" kern="1200" cap="none" spc="0" normalizeH="0" baseline="0" noProof="0" dirty="0">
                <a:ln>
                  <a:noFill/>
                </a:ln>
                <a:solidFill>
                  <a:prstClr val="black"/>
                </a:solidFill>
                <a:effectLst/>
                <a:uLnTx/>
                <a:uFillTx/>
                <a:latin typeface="Calibri"/>
                <a:ea typeface="ＭＳ Ｐゴシック" pitchFamily="34" charset="-128"/>
                <a:cs typeface="+mn-cs"/>
              </a:rPr>
              <a:t> &amp; Pierce, 2001 p.21)</a:t>
            </a:r>
          </a:p>
        </p:txBody>
      </p:sp>
    </p:spTree>
    <p:extLst>
      <p:ext uri="{BB962C8B-B14F-4D97-AF65-F5344CB8AC3E}">
        <p14:creationId xmlns:p14="http://schemas.microsoft.com/office/powerpoint/2010/main" val="38361394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65412" y="464598"/>
            <a:ext cx="8955741" cy="1143000"/>
          </a:xfrm>
        </p:spPr>
        <p:txBody>
          <a:bodyPr>
            <a:noAutofit/>
          </a:bodyPr>
          <a:lstStyle/>
          <a:p>
            <a:pPr algn="ctr"/>
            <a:r>
              <a:rPr lang="en-US" altLang="en-US" sz="4000" dirty="0">
                <a:solidFill>
                  <a:schemeClr val="tx2">
                    <a:lumMod val="75000"/>
                  </a:schemeClr>
                </a:solidFill>
                <a:latin typeface="+mn-lt"/>
              </a:rPr>
              <a:t>How to avoid rewards </a:t>
            </a:r>
            <a:r>
              <a:rPr lang="en-US" altLang="en-US" sz="4000" u="sng" dirty="0">
                <a:solidFill>
                  <a:schemeClr val="tx2">
                    <a:lumMod val="75000"/>
                  </a:schemeClr>
                </a:solidFill>
                <a:latin typeface="+mn-lt"/>
              </a:rPr>
              <a:t>negatively</a:t>
            </a:r>
            <a:r>
              <a:rPr lang="en-US" altLang="en-US" sz="4000" dirty="0">
                <a:solidFill>
                  <a:schemeClr val="tx2">
                    <a:lumMod val="75000"/>
                  </a:schemeClr>
                </a:solidFill>
                <a:latin typeface="+mn-lt"/>
              </a:rPr>
              <a:t> impacting </a:t>
            </a:r>
            <a:br>
              <a:rPr lang="en-US" altLang="en-US" sz="4000" dirty="0">
                <a:solidFill>
                  <a:schemeClr val="tx2">
                    <a:lumMod val="75000"/>
                  </a:schemeClr>
                </a:solidFill>
                <a:latin typeface="+mn-lt"/>
              </a:rPr>
            </a:br>
            <a:r>
              <a:rPr lang="en-US" altLang="en-US" sz="4000" dirty="0">
                <a:solidFill>
                  <a:schemeClr val="tx2">
                    <a:lumMod val="75000"/>
                  </a:schemeClr>
                </a:solidFill>
                <a:latin typeface="+mn-lt"/>
              </a:rPr>
              <a:t>interest and performance:</a:t>
            </a:r>
            <a:br>
              <a:rPr lang="en-US" altLang="en-US" sz="3200" i="1" dirty="0">
                <a:latin typeface="+mn-lt"/>
              </a:rPr>
            </a:br>
            <a:endParaRPr lang="en-US" sz="3200" dirty="0">
              <a:latin typeface="+mn-lt"/>
            </a:endParaRPr>
          </a:p>
        </p:txBody>
      </p:sp>
      <p:sp>
        <p:nvSpPr>
          <p:cNvPr id="3" name="Content Placeholder 2"/>
          <p:cNvSpPr>
            <a:spLocks noGrp="1"/>
          </p:cNvSpPr>
          <p:nvPr>
            <p:ph idx="1"/>
          </p:nvPr>
        </p:nvSpPr>
        <p:spPr>
          <a:xfrm>
            <a:off x="3137646" y="1869993"/>
            <a:ext cx="7942729" cy="4495800"/>
          </a:xfrm>
        </p:spPr>
        <p:txBody>
          <a:bodyPr>
            <a:normAutofit fontScale="32500" lnSpcReduction="20000"/>
          </a:bodyPr>
          <a:lstStyle/>
          <a:p>
            <a:pPr>
              <a:lnSpc>
                <a:spcPct val="80000"/>
              </a:lnSpc>
              <a:buNone/>
            </a:pPr>
            <a:endParaRPr lang="en-US" altLang="en-US" sz="975" b="1" dirty="0">
              <a:solidFill>
                <a:schemeClr val="tx2"/>
              </a:solidFill>
            </a:endParaRPr>
          </a:p>
          <a:p>
            <a:pPr lvl="1">
              <a:lnSpc>
                <a:spcPct val="80000"/>
              </a:lnSpc>
              <a:buFont typeface="Wingdings" panose="05000000000000000000" pitchFamily="2" charset="2"/>
              <a:buChar char="ü"/>
            </a:pPr>
            <a:r>
              <a:rPr lang="en-US" altLang="en-US" sz="7400" dirty="0"/>
              <a:t>If reward is used as bribery</a:t>
            </a:r>
          </a:p>
          <a:p>
            <a:pPr marL="1485900" lvl="1" indent="-1143000">
              <a:lnSpc>
                <a:spcPct val="80000"/>
              </a:lnSpc>
              <a:buFont typeface="Wingdings" panose="05000000000000000000" pitchFamily="2" charset="2"/>
              <a:buChar char="ü"/>
            </a:pPr>
            <a:endParaRPr lang="en-US" altLang="en-US" sz="7400" dirty="0"/>
          </a:p>
          <a:p>
            <a:pPr lvl="1">
              <a:lnSpc>
                <a:spcPct val="80000"/>
              </a:lnSpc>
              <a:buFont typeface="Wingdings" panose="05000000000000000000" pitchFamily="2" charset="2"/>
              <a:buChar char="ü"/>
            </a:pPr>
            <a:r>
              <a:rPr lang="en-US" altLang="en-US" sz="7400" dirty="0"/>
              <a:t>If rewards are delivered ambiguously (not </a:t>
            </a:r>
            <a:r>
              <a:rPr lang="en-US" altLang="en-US" sz="7400" b="1" dirty="0"/>
              <a:t>clearly tied </a:t>
            </a:r>
            <a:r>
              <a:rPr lang="en-US" altLang="en-US" sz="7400" dirty="0"/>
              <a:t>to performance of expectation)</a:t>
            </a:r>
          </a:p>
          <a:p>
            <a:pPr lvl="1">
              <a:lnSpc>
                <a:spcPct val="80000"/>
              </a:lnSpc>
              <a:buFont typeface="Wingdings" panose="05000000000000000000" pitchFamily="2" charset="2"/>
              <a:buChar char="ü"/>
            </a:pPr>
            <a:endParaRPr lang="en-US" altLang="en-US" sz="7400" dirty="0"/>
          </a:p>
          <a:p>
            <a:pPr lvl="1">
              <a:lnSpc>
                <a:spcPct val="80000"/>
              </a:lnSpc>
              <a:buFont typeface="Wingdings" panose="05000000000000000000" pitchFamily="2" charset="2"/>
              <a:buChar char="ü"/>
            </a:pPr>
            <a:r>
              <a:rPr lang="en-US" altLang="en-US" sz="7400" dirty="0"/>
              <a:t>If what we deliver is not a “reward” from the </a:t>
            </a:r>
            <a:r>
              <a:rPr lang="en-US" altLang="en-US" sz="7400" b="1" dirty="0"/>
              <a:t>student’s perspective</a:t>
            </a:r>
          </a:p>
          <a:p>
            <a:pPr lvl="1">
              <a:lnSpc>
                <a:spcPct val="80000"/>
              </a:lnSpc>
              <a:buFont typeface="Wingdings" panose="05000000000000000000" pitchFamily="2" charset="2"/>
              <a:buChar char="ü"/>
            </a:pPr>
            <a:endParaRPr lang="en-US" altLang="en-US" sz="7400" dirty="0"/>
          </a:p>
          <a:p>
            <a:pPr lvl="1">
              <a:lnSpc>
                <a:spcPct val="80000"/>
              </a:lnSpc>
              <a:buFont typeface="Wingdings" panose="05000000000000000000" pitchFamily="2" charset="2"/>
              <a:buChar char="ü"/>
            </a:pPr>
            <a:r>
              <a:rPr lang="en-US" altLang="en-US" sz="7400" dirty="0"/>
              <a:t>If partial rewards are delivered when </a:t>
            </a:r>
            <a:r>
              <a:rPr lang="en-US" altLang="en-US" sz="7400" b="1" dirty="0"/>
              <a:t>full reward </a:t>
            </a:r>
            <a:r>
              <a:rPr lang="en-US" altLang="en-US" sz="7400" dirty="0"/>
              <a:t>is expected</a:t>
            </a:r>
          </a:p>
          <a:p>
            <a:pPr marL="1485900" lvl="1" indent="-1143000">
              <a:lnSpc>
                <a:spcPct val="80000"/>
              </a:lnSpc>
              <a:buFont typeface="Wingdings" panose="05000000000000000000" pitchFamily="2" charset="2"/>
              <a:buChar char="ü"/>
            </a:pPr>
            <a:endParaRPr lang="en-US" altLang="en-US" sz="7400" dirty="0"/>
          </a:p>
          <a:p>
            <a:pPr lvl="1">
              <a:lnSpc>
                <a:spcPct val="80000"/>
              </a:lnSpc>
              <a:buFont typeface="Wingdings" panose="05000000000000000000" pitchFamily="2" charset="2"/>
              <a:buChar char="ü"/>
            </a:pPr>
            <a:r>
              <a:rPr lang="en-US" altLang="en-US" sz="7400" dirty="0"/>
              <a:t>If large rewards are delivered </a:t>
            </a:r>
            <a:r>
              <a:rPr lang="en-US" altLang="en-US" sz="7400" b="1" dirty="0"/>
              <a:t>briefly</a:t>
            </a:r>
            <a:r>
              <a:rPr lang="en-US" altLang="en-US" sz="7400" dirty="0"/>
              <a:t> and then withdrawn completely</a:t>
            </a:r>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nSpc>
                <a:spcPct val="80000"/>
              </a:lnSpc>
              <a:buNone/>
            </a:pPr>
            <a:endParaRPr lang="en-US" altLang="en-US" sz="900" i="1" dirty="0"/>
          </a:p>
          <a:p>
            <a:pPr algn="r">
              <a:lnSpc>
                <a:spcPct val="80000"/>
              </a:lnSpc>
              <a:buNone/>
            </a:pPr>
            <a:r>
              <a:rPr lang="en-US" altLang="en-US" sz="5500" i="1" dirty="0"/>
              <a:t>Horner &amp; Goodman, Using Rewards within</a:t>
            </a:r>
            <a:br>
              <a:rPr lang="en-US" altLang="en-US" sz="5500" i="1" dirty="0"/>
            </a:br>
            <a:r>
              <a:rPr lang="en-US" altLang="en-US" sz="5500" i="1" dirty="0"/>
              <a:t>School-wide PBIS, </a:t>
            </a:r>
            <a:r>
              <a:rPr lang="en-US" altLang="en-US" sz="5500" i="1" dirty="0">
                <a:hlinkClick r:id="rId3"/>
              </a:rPr>
              <a:t>www.pbis.org</a:t>
            </a:r>
            <a:r>
              <a:rPr lang="en-US" altLang="en-US" sz="5500" dirty="0"/>
              <a:t> </a:t>
            </a:r>
            <a:endParaRPr lang="en-US" sz="5500" dirty="0"/>
          </a:p>
          <a:p>
            <a:endParaRPr lang="en-US" dirty="0"/>
          </a:p>
        </p:txBody>
      </p:sp>
      <p:sp>
        <p:nvSpPr>
          <p:cNvPr id="4" name="TextBox 3"/>
          <p:cNvSpPr txBox="1"/>
          <p:nvPr/>
        </p:nvSpPr>
        <p:spPr>
          <a:xfrm>
            <a:off x="255141" y="6184802"/>
            <a:ext cx="3510036" cy="507831"/>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4E5B6F"/>
                </a:solidFill>
                <a:effectLst/>
                <a:uLnTx/>
                <a:uFillTx/>
                <a:latin typeface="Century Gothic" panose="020B0502020202020204"/>
                <a:ea typeface="+mn-ea"/>
                <a:cs typeface="+mn-cs"/>
              </a:rPr>
              <a:t>For more information see:</a:t>
            </a:r>
            <a:br>
              <a:rPr kumimoji="0" lang="en-US" sz="1350" b="0" i="0" u="none" strike="noStrike" kern="1200" cap="none" spc="0" normalizeH="0" baseline="0" noProof="0" dirty="0">
                <a:ln>
                  <a:noFill/>
                </a:ln>
                <a:solidFill>
                  <a:srgbClr val="4E5B6F"/>
                </a:solidFill>
                <a:effectLst/>
                <a:uLnTx/>
                <a:uFillTx/>
                <a:latin typeface="Century Gothic" panose="020B0502020202020204"/>
                <a:ea typeface="+mn-ea"/>
                <a:cs typeface="+mn-cs"/>
              </a:rPr>
            </a:br>
            <a:r>
              <a:rPr kumimoji="0" lang="en-US" sz="1350" b="0" i="0" u="none" strike="noStrike" kern="1200" cap="none" spc="0" normalizeH="0" baseline="0" noProof="0" dirty="0">
                <a:ln>
                  <a:noFill/>
                </a:ln>
                <a:solidFill>
                  <a:srgbClr val="4E5B6F"/>
                </a:solidFill>
                <a:effectLst/>
                <a:uLnTx/>
                <a:uFillTx/>
                <a:latin typeface="Century Gothic" panose="020B0502020202020204"/>
                <a:ea typeface="+mn-ea"/>
                <a:cs typeface="+mn-cs"/>
              </a:rPr>
              <a:t>Cameron, </a:t>
            </a:r>
            <a:r>
              <a:rPr kumimoji="0" lang="en-US" sz="1350" b="0" i="0" u="none" strike="noStrike" kern="1200" cap="none" spc="0" normalizeH="0" baseline="0" noProof="0" dirty="0" err="1">
                <a:ln>
                  <a:noFill/>
                </a:ln>
                <a:solidFill>
                  <a:srgbClr val="4E5B6F"/>
                </a:solidFill>
                <a:effectLst/>
                <a:uLnTx/>
                <a:uFillTx/>
                <a:latin typeface="Century Gothic" panose="020B0502020202020204"/>
                <a:ea typeface="+mn-ea"/>
                <a:cs typeface="+mn-cs"/>
              </a:rPr>
              <a:t>Banko</a:t>
            </a:r>
            <a:r>
              <a:rPr kumimoji="0" lang="en-US" sz="1350" b="0" i="0" u="none" strike="noStrike" kern="1200" cap="none" spc="0" normalizeH="0" baseline="0" noProof="0" dirty="0">
                <a:ln>
                  <a:noFill/>
                </a:ln>
                <a:solidFill>
                  <a:srgbClr val="4E5B6F"/>
                </a:solidFill>
                <a:effectLst/>
                <a:uLnTx/>
                <a:uFillTx/>
                <a:latin typeface="Century Gothic" panose="020B0502020202020204"/>
                <a:ea typeface="+mn-ea"/>
                <a:cs typeface="+mn-cs"/>
              </a:rPr>
              <a:t> &amp; Pierce, 2001</a:t>
            </a:r>
          </a:p>
        </p:txBody>
      </p:sp>
      <p:sp>
        <p:nvSpPr>
          <p:cNvPr id="2" name="TextBox 1"/>
          <p:cNvSpPr txBox="1"/>
          <p:nvPr/>
        </p:nvSpPr>
        <p:spPr>
          <a:xfrm>
            <a:off x="0" y="2070960"/>
            <a:ext cx="3409750" cy="1938992"/>
          </a:xfrm>
          <a:prstGeom prst="rect">
            <a:avLst/>
          </a:prstGeom>
          <a:solidFill>
            <a:schemeClr val="tx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Considerations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Cautions</a:t>
            </a:r>
            <a:r>
              <a:rPr kumimoji="0" lang="en-US" sz="40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9144083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10861" y="586155"/>
            <a:ext cx="767041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E5B6F">
                    <a:lumMod val="75000"/>
                  </a:srgbClr>
                </a:solidFill>
                <a:effectLst/>
                <a:uLnTx/>
                <a:uFillTx/>
                <a:latin typeface="Calibri"/>
                <a:ea typeface="+mn-ea"/>
                <a:cs typeface="+mn-cs"/>
              </a:rPr>
              <a:t>TOOLS ARE OUT THERE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E5B6F">
                    <a:lumMod val="75000"/>
                  </a:srgbClr>
                </a:solidFill>
                <a:effectLst/>
                <a:uLnTx/>
                <a:uFillTx/>
                <a:latin typeface="Calibri"/>
                <a:ea typeface="+mn-ea"/>
                <a:cs typeface="+mn-cs"/>
              </a:rPr>
              <a:t>for implementation and reflection:</a:t>
            </a:r>
          </a:p>
        </p:txBody>
      </p:sp>
      <p:sp>
        <p:nvSpPr>
          <p:cNvPr id="2" name="TextBox 1"/>
          <p:cNvSpPr txBox="1"/>
          <p:nvPr/>
        </p:nvSpPr>
        <p:spPr>
          <a:xfrm>
            <a:off x="474819" y="2319596"/>
            <a:ext cx="10542494" cy="4293483"/>
          </a:xfrm>
          <a:prstGeom prst="rect">
            <a:avLst/>
          </a:prstGeom>
          <a:noFill/>
        </p:spPr>
        <p:txBody>
          <a:bodyPr wrap="square" rtlCol="0">
            <a:spAutoFit/>
          </a:bodyPr>
          <a:lstStyle/>
          <a:p>
            <a:pPr marL="214313" marR="0" lvl="0" indent="-557213"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Construct a Reinforcement Matrix</a:t>
            </a:r>
          </a:p>
          <a:p>
            <a:pPr marL="214313" marR="0" lvl="0" indent="-557213"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Use strategic praise practice and non-contingent attention.</a:t>
            </a:r>
          </a:p>
          <a:p>
            <a:pPr marL="214313" marR="0" lvl="0" indent="-557213"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Develop a ratio and growth mindset.</a:t>
            </a:r>
          </a:p>
          <a:p>
            <a:pPr marL="214313" marR="0" lvl="0" indent="-557213"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Check off your classroom matrix and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a:p>
            <a:pPr marL="214313" marR="0" lvl="0" indent="-557213" algn="l" defTabSz="914400" rtl="0" eaLnBrk="1" fontAlgn="auto" latinLnBrk="0" hangingPunct="1">
              <a:lnSpc>
                <a:spcPct val="100000"/>
              </a:lnSpc>
              <a:spcBef>
                <a:spcPts val="0"/>
              </a:spcBef>
              <a:spcAft>
                <a:spcPts val="0"/>
              </a:spcAft>
              <a:buClrTx/>
              <a:buSzTx/>
              <a:buFontTx/>
              <a:buAutoNum type="arabicPeriod"/>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a:p>
            <a:pPr marL="214313" marR="0" lvl="0" indent="-557213" algn="l" defTabSz="914400" rtl="0" eaLnBrk="1" fontAlgn="auto" latinLnBrk="0" hangingPunct="1">
              <a:lnSpc>
                <a:spcPct val="100000"/>
              </a:lnSpc>
              <a:spcBef>
                <a:spcPts val="0"/>
              </a:spcBef>
              <a:spcAft>
                <a:spcPts val="0"/>
              </a:spcAft>
              <a:buClrTx/>
              <a:buSzTx/>
              <a:buFontTx/>
              <a:buAutoNum type="arabicPeriod"/>
              <a:tabLst/>
              <a:defRPr/>
            </a:pPr>
            <a:endParaRPr kumimoji="0" lang="en-US" sz="27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40781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484095" y="1219202"/>
          <a:ext cx="11474823" cy="5099961"/>
        </p:xfrm>
        <a:graphic>
          <a:graphicData uri="http://schemas.openxmlformats.org/drawingml/2006/table">
            <a:tbl>
              <a:tblPr/>
              <a:tblGrid>
                <a:gridCol w="5294653">
                  <a:extLst>
                    <a:ext uri="{9D8B030D-6E8A-4147-A177-3AD203B41FA5}">
                      <a16:colId xmlns:a16="http://schemas.microsoft.com/office/drawing/2014/main" val="20000"/>
                    </a:ext>
                  </a:extLst>
                </a:gridCol>
                <a:gridCol w="1660344">
                  <a:extLst>
                    <a:ext uri="{9D8B030D-6E8A-4147-A177-3AD203B41FA5}">
                      <a16:colId xmlns:a16="http://schemas.microsoft.com/office/drawing/2014/main" val="20001"/>
                    </a:ext>
                  </a:extLst>
                </a:gridCol>
                <a:gridCol w="1346319">
                  <a:extLst>
                    <a:ext uri="{9D8B030D-6E8A-4147-A177-3AD203B41FA5}">
                      <a16:colId xmlns:a16="http://schemas.microsoft.com/office/drawing/2014/main" val="20002"/>
                    </a:ext>
                  </a:extLst>
                </a:gridCol>
                <a:gridCol w="1475440">
                  <a:extLst>
                    <a:ext uri="{9D8B030D-6E8A-4147-A177-3AD203B41FA5}">
                      <a16:colId xmlns:a16="http://schemas.microsoft.com/office/drawing/2014/main" val="20003"/>
                    </a:ext>
                  </a:extLst>
                </a:gridCol>
                <a:gridCol w="1698067">
                  <a:extLst>
                    <a:ext uri="{9D8B030D-6E8A-4147-A177-3AD203B41FA5}">
                      <a16:colId xmlns:a16="http://schemas.microsoft.com/office/drawing/2014/main" val="20004"/>
                    </a:ext>
                  </a:extLst>
                </a:gridCol>
              </a:tblGrid>
              <a:tr h="4155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TYPE</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WHAT</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WHEN</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WHERE</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WHO</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1106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Immediate/High Frequency </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In the moment, predictable</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491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accent1">
                              <a:lumMod val="75000"/>
                            </a:schemeClr>
                          </a:solidFill>
                          <a:effectLst/>
                          <a:latin typeface="Arial" charset="0"/>
                          <a:cs typeface="Times New Roman" pitchFamily="18" charset="0"/>
                        </a:rPr>
                        <a:t>Redemption of  high frequency </a:t>
                      </a:r>
                      <a:endParaRPr kumimoji="0" lang="en-US" sz="2000" b="1" i="0" u="none" strike="noStrike" cap="none" normalizeH="0" baseline="0" dirty="0">
                        <a:ln>
                          <a:noFill/>
                        </a:ln>
                        <a:solidFill>
                          <a:schemeClr val="accent1">
                            <a:lumMod val="75000"/>
                          </a:schemeClr>
                        </a:solidFill>
                        <a:effectLst/>
                        <a:latin typeface="Arial" charset="0"/>
                        <a:cs typeface="Times New Roman" pitchFamily="18"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0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Intermittent/Unpredictable</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459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Long-term School-wide Celebrations (school-wide not individually based)</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FOR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ACTIVITY</a:t>
                      </a:r>
                      <a:endParaRPr kumimoji="0" lang="en-US" sz="2000" b="0" i="1"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sng" strike="noStrike" cap="none" normalizeH="0" baseline="0" dirty="0">
                          <a:ln>
                            <a:noFill/>
                          </a:ln>
                          <a:solidFill>
                            <a:schemeClr val="accent1">
                              <a:lumMod val="75000"/>
                            </a:schemeClr>
                          </a:solidFill>
                          <a:effectLst/>
                          <a:latin typeface="Arial" charset="0"/>
                        </a:rPr>
                        <a:t>ALL</a:t>
                      </a:r>
                      <a:r>
                        <a:rPr kumimoji="0" lang="en-US" sz="2000" b="1" i="0" u="none" strike="noStrike" cap="none" normalizeH="0" baseline="0" dirty="0">
                          <a:ln>
                            <a:noFill/>
                          </a:ln>
                          <a:solidFill>
                            <a:schemeClr val="accent1">
                              <a:lumMod val="75000"/>
                            </a:schemeClr>
                          </a:solidFill>
                          <a:effectLst/>
                          <a:latin typeface="Arial" charset="0"/>
                        </a:rPr>
                        <a:t> KIDS</a:t>
                      </a:r>
                      <a:r>
                        <a:rPr kumimoji="0" lang="en-US" sz="2000" b="0" i="0" u="none" strike="noStrike" cap="none" normalizeH="0" baseline="0" dirty="0">
                          <a:ln>
                            <a:noFill/>
                          </a:ln>
                          <a:solidFill>
                            <a:schemeClr val="accent1">
                              <a:lumMod val="75000"/>
                            </a:schemeClr>
                          </a:solidFill>
                          <a:effectLst/>
                          <a:latin typeface="Arial" charset="0"/>
                        </a:rPr>
                        <a:t>,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5" name="Rectangle 53"/>
          <p:cNvSpPr txBox="1">
            <a:spLocks noChangeArrowheads="1"/>
          </p:cNvSpPr>
          <p:nvPr/>
        </p:nvSpPr>
        <p:spPr>
          <a:xfrm>
            <a:off x="200722" y="251011"/>
            <a:ext cx="11991277" cy="60816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a:noFill/>
                </a:ln>
                <a:solidFill>
                  <a:prstClr val="black"/>
                </a:solidFill>
                <a:effectLst/>
                <a:uLnTx/>
                <a:uFillTx/>
                <a:latin typeface="Calibri"/>
                <a:ea typeface="+mj-ea"/>
                <a:cs typeface="+mj-cs"/>
              </a:rPr>
              <a:t>PBS School-wide Acknowledgement Matrix (Student </a:t>
            </a:r>
            <a:r>
              <a:rPr kumimoji="0" lang="en-US" sz="3600" b="1" i="0" u="sng" strike="noStrike" kern="1200" cap="none" spc="-100" normalizeH="0" baseline="0" noProof="0" dirty="0">
                <a:ln>
                  <a:noFill/>
                </a:ln>
                <a:solidFill>
                  <a:prstClr val="black"/>
                </a:solidFill>
                <a:effectLst/>
                <a:uLnTx/>
                <a:uFillTx/>
                <a:latin typeface="Calibri"/>
                <a:ea typeface="+mj-ea"/>
                <a:cs typeface="+mj-cs"/>
              </a:rPr>
              <a:t>&amp; Staff!)</a:t>
            </a:r>
          </a:p>
        </p:txBody>
      </p:sp>
    </p:spTree>
    <p:extLst>
      <p:ext uri="{BB962C8B-B14F-4D97-AF65-F5344CB8AC3E}">
        <p14:creationId xmlns:p14="http://schemas.microsoft.com/office/powerpoint/2010/main" val="622227649"/>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484095" y="1219202"/>
          <a:ext cx="11474823" cy="5099961"/>
        </p:xfrm>
        <a:graphic>
          <a:graphicData uri="http://schemas.openxmlformats.org/drawingml/2006/table">
            <a:tbl>
              <a:tblPr/>
              <a:tblGrid>
                <a:gridCol w="5294653">
                  <a:extLst>
                    <a:ext uri="{9D8B030D-6E8A-4147-A177-3AD203B41FA5}">
                      <a16:colId xmlns:a16="http://schemas.microsoft.com/office/drawing/2014/main" val="20000"/>
                    </a:ext>
                  </a:extLst>
                </a:gridCol>
                <a:gridCol w="1660344">
                  <a:extLst>
                    <a:ext uri="{9D8B030D-6E8A-4147-A177-3AD203B41FA5}">
                      <a16:colId xmlns:a16="http://schemas.microsoft.com/office/drawing/2014/main" val="20001"/>
                    </a:ext>
                  </a:extLst>
                </a:gridCol>
                <a:gridCol w="1346319">
                  <a:extLst>
                    <a:ext uri="{9D8B030D-6E8A-4147-A177-3AD203B41FA5}">
                      <a16:colId xmlns:a16="http://schemas.microsoft.com/office/drawing/2014/main" val="20002"/>
                    </a:ext>
                  </a:extLst>
                </a:gridCol>
                <a:gridCol w="1475440">
                  <a:extLst>
                    <a:ext uri="{9D8B030D-6E8A-4147-A177-3AD203B41FA5}">
                      <a16:colId xmlns:a16="http://schemas.microsoft.com/office/drawing/2014/main" val="20003"/>
                    </a:ext>
                  </a:extLst>
                </a:gridCol>
                <a:gridCol w="1698067">
                  <a:extLst>
                    <a:ext uri="{9D8B030D-6E8A-4147-A177-3AD203B41FA5}">
                      <a16:colId xmlns:a16="http://schemas.microsoft.com/office/drawing/2014/main" val="20004"/>
                    </a:ext>
                  </a:extLst>
                </a:gridCol>
              </a:tblGrid>
              <a:tr h="4155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TYPE</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WHAT</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WHEN</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WHERE</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WHO</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1106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Immediate/High Frequency </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In the moment, predictable</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9491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accent1">
                              <a:lumMod val="75000"/>
                            </a:schemeClr>
                          </a:solidFill>
                          <a:effectLst/>
                          <a:latin typeface="Arial" charset="0"/>
                          <a:cs typeface="Times New Roman" pitchFamily="18" charset="0"/>
                        </a:rPr>
                        <a:t>Redemption of  high frequency </a:t>
                      </a:r>
                      <a:endParaRPr kumimoji="0" lang="en-US" sz="2000" b="1" i="0" u="none" strike="noStrike" cap="none" normalizeH="0" baseline="0" dirty="0">
                        <a:ln>
                          <a:noFill/>
                        </a:ln>
                        <a:solidFill>
                          <a:schemeClr val="accent1">
                            <a:lumMod val="75000"/>
                          </a:schemeClr>
                        </a:solidFill>
                        <a:effectLst/>
                        <a:latin typeface="Arial" charset="0"/>
                        <a:cs typeface="Times New Roman" pitchFamily="18"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90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Intermittent/Unpredictable</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6459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Long-term School-wide Celebrations (school-wide not individually based)</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FOR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ACTIVITY</a:t>
                      </a:r>
                      <a:endParaRPr kumimoji="0" lang="en-US" sz="2000" b="0" i="1"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sng" strike="noStrike" cap="none" normalizeH="0" baseline="0" dirty="0">
                          <a:ln>
                            <a:noFill/>
                          </a:ln>
                          <a:solidFill>
                            <a:schemeClr val="accent1">
                              <a:lumMod val="75000"/>
                            </a:schemeClr>
                          </a:solidFill>
                          <a:effectLst/>
                          <a:latin typeface="Arial" charset="0"/>
                        </a:rPr>
                        <a:t>ALL</a:t>
                      </a:r>
                      <a:r>
                        <a:rPr kumimoji="0" lang="en-US" sz="2000" b="1" i="0" u="none" strike="noStrike" cap="none" normalizeH="0" baseline="0" dirty="0">
                          <a:ln>
                            <a:noFill/>
                          </a:ln>
                          <a:solidFill>
                            <a:schemeClr val="accent1">
                              <a:lumMod val="75000"/>
                            </a:schemeClr>
                          </a:solidFill>
                          <a:effectLst/>
                          <a:latin typeface="Arial" charset="0"/>
                        </a:rPr>
                        <a:t> KIDS</a:t>
                      </a:r>
                      <a:r>
                        <a:rPr kumimoji="0" lang="en-US" sz="2000" b="0" i="0" u="none" strike="noStrike" cap="none" normalizeH="0" baseline="0" dirty="0">
                          <a:ln>
                            <a:noFill/>
                          </a:ln>
                          <a:solidFill>
                            <a:schemeClr val="accent1">
                              <a:lumMod val="75000"/>
                            </a:schemeClr>
                          </a:solidFill>
                          <a:effectLst/>
                          <a:latin typeface="Arial" charset="0"/>
                        </a:rPr>
                        <a:t>,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4" name="Rounded Rectangle 3"/>
          <p:cNvSpPr/>
          <p:nvPr/>
        </p:nvSpPr>
        <p:spPr>
          <a:xfrm>
            <a:off x="10058397" y="1025982"/>
            <a:ext cx="2026024" cy="5486400"/>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3"/>
          <p:cNvSpPr txBox="1">
            <a:spLocks noChangeArrowheads="1"/>
          </p:cNvSpPr>
          <p:nvPr/>
        </p:nvSpPr>
        <p:spPr>
          <a:xfrm>
            <a:off x="200722" y="251011"/>
            <a:ext cx="11991277" cy="60816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a:noFill/>
                </a:ln>
                <a:solidFill>
                  <a:prstClr val="black"/>
                </a:solidFill>
                <a:effectLst/>
                <a:uLnTx/>
                <a:uFillTx/>
                <a:latin typeface="Calibri"/>
                <a:ea typeface="+mj-ea"/>
                <a:cs typeface="+mj-cs"/>
              </a:rPr>
              <a:t>PBS School-wide Acknowledgement Matrix (Student </a:t>
            </a:r>
            <a:r>
              <a:rPr kumimoji="0" lang="en-US" sz="3600" b="1" i="0" u="sng" strike="noStrike" kern="1200" cap="none" spc="-100" normalizeH="0" baseline="0" noProof="0" dirty="0">
                <a:ln>
                  <a:noFill/>
                </a:ln>
                <a:solidFill>
                  <a:prstClr val="black"/>
                </a:solidFill>
                <a:effectLst/>
                <a:uLnTx/>
                <a:uFillTx/>
                <a:latin typeface="Calibri"/>
                <a:ea typeface="+mj-ea"/>
                <a:cs typeface="+mj-cs"/>
              </a:rPr>
              <a:t>&amp; Staff!)</a:t>
            </a:r>
          </a:p>
        </p:txBody>
      </p:sp>
    </p:spTree>
    <p:extLst>
      <p:ext uri="{BB962C8B-B14F-4D97-AF65-F5344CB8AC3E}">
        <p14:creationId xmlns:p14="http://schemas.microsoft.com/office/powerpoint/2010/main" val="1189928104"/>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717177" y="1406980"/>
          <a:ext cx="11474823" cy="5099961"/>
        </p:xfrm>
        <a:graphic>
          <a:graphicData uri="http://schemas.openxmlformats.org/drawingml/2006/table">
            <a:tbl>
              <a:tblPr/>
              <a:tblGrid>
                <a:gridCol w="5294653">
                  <a:extLst>
                    <a:ext uri="{9D8B030D-6E8A-4147-A177-3AD203B41FA5}">
                      <a16:colId xmlns:a16="http://schemas.microsoft.com/office/drawing/2014/main" val="4133462663"/>
                    </a:ext>
                  </a:extLst>
                </a:gridCol>
                <a:gridCol w="1660344">
                  <a:extLst>
                    <a:ext uri="{9D8B030D-6E8A-4147-A177-3AD203B41FA5}">
                      <a16:colId xmlns:a16="http://schemas.microsoft.com/office/drawing/2014/main" val="484064348"/>
                    </a:ext>
                  </a:extLst>
                </a:gridCol>
                <a:gridCol w="1346319">
                  <a:extLst>
                    <a:ext uri="{9D8B030D-6E8A-4147-A177-3AD203B41FA5}">
                      <a16:colId xmlns:a16="http://schemas.microsoft.com/office/drawing/2014/main" val="2851486910"/>
                    </a:ext>
                  </a:extLst>
                </a:gridCol>
                <a:gridCol w="1475440">
                  <a:extLst>
                    <a:ext uri="{9D8B030D-6E8A-4147-A177-3AD203B41FA5}">
                      <a16:colId xmlns:a16="http://schemas.microsoft.com/office/drawing/2014/main" val="4281676613"/>
                    </a:ext>
                  </a:extLst>
                </a:gridCol>
                <a:gridCol w="1698067">
                  <a:extLst>
                    <a:ext uri="{9D8B030D-6E8A-4147-A177-3AD203B41FA5}">
                      <a16:colId xmlns:a16="http://schemas.microsoft.com/office/drawing/2014/main" val="3659674996"/>
                    </a:ext>
                  </a:extLst>
                </a:gridCol>
              </a:tblGrid>
              <a:tr h="4155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TYPE</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WHAT</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WHEN</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WHERE</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accent1">
                              <a:lumMod val="75000"/>
                            </a:schemeClr>
                          </a:solidFill>
                          <a:effectLst/>
                          <a:latin typeface="Arial" charset="0"/>
                          <a:cs typeface="Times New Roman" pitchFamily="18" charset="0"/>
                        </a:rPr>
                        <a:t>WHO</a:t>
                      </a:r>
                      <a:endParaRPr kumimoji="0" lang="en-US" sz="28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202353979"/>
                  </a:ext>
                </a:extLst>
              </a:tr>
              <a:tr h="11065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Immediate/High Frequency </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In the moment, predictable</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001775076"/>
                  </a:ext>
                </a:extLst>
              </a:tr>
              <a:tr h="9491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a:ln>
                            <a:noFill/>
                          </a:ln>
                          <a:solidFill>
                            <a:schemeClr val="accent1">
                              <a:lumMod val="75000"/>
                            </a:schemeClr>
                          </a:solidFill>
                          <a:effectLst/>
                          <a:latin typeface="Arial" charset="0"/>
                          <a:cs typeface="Times New Roman" pitchFamily="18" charset="0"/>
                        </a:rPr>
                        <a:t>Redemption of  high frequency </a:t>
                      </a:r>
                      <a:endParaRPr kumimoji="0" lang="en-US" sz="2000" b="1" i="0" u="none" strike="noStrike" cap="none" normalizeH="0" baseline="0" dirty="0">
                        <a:ln>
                          <a:noFill/>
                        </a:ln>
                        <a:solidFill>
                          <a:schemeClr val="accent1">
                            <a:lumMod val="75000"/>
                          </a:schemeClr>
                        </a:solidFill>
                        <a:effectLst/>
                        <a:latin typeface="Arial" charset="0"/>
                        <a:cs typeface="Times New Roman" pitchFamily="18"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41858337"/>
                  </a:ext>
                </a:extLst>
              </a:tr>
              <a:tr h="902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Intermittent/Unpredictable</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rPr>
                        <a:t>ALL KIDS,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164274707"/>
                  </a:ext>
                </a:extLst>
              </a:tr>
              <a:tr h="16459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Long-term School-wide Celebrations (school-wide not individually based)</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FOR</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ACTIVITY</a:t>
                      </a:r>
                      <a:endParaRPr kumimoji="0" lang="en-US" sz="2000" b="0" i="1"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1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sng" strike="noStrike" cap="none" normalizeH="0" baseline="0" dirty="0">
                          <a:ln>
                            <a:noFill/>
                          </a:ln>
                          <a:solidFill>
                            <a:schemeClr val="accent1">
                              <a:lumMod val="75000"/>
                            </a:schemeClr>
                          </a:solidFill>
                          <a:effectLst/>
                          <a:latin typeface="Arial" charset="0"/>
                        </a:rPr>
                        <a:t>ALL</a:t>
                      </a:r>
                      <a:r>
                        <a:rPr kumimoji="0" lang="en-US" sz="2000" b="1" i="0" u="none" strike="noStrike" cap="none" normalizeH="0" baseline="0" dirty="0">
                          <a:ln>
                            <a:noFill/>
                          </a:ln>
                          <a:solidFill>
                            <a:schemeClr val="accent1">
                              <a:lumMod val="75000"/>
                            </a:schemeClr>
                          </a:solidFill>
                          <a:effectLst/>
                          <a:latin typeface="Arial" charset="0"/>
                        </a:rPr>
                        <a:t> KIDS</a:t>
                      </a:r>
                      <a:r>
                        <a:rPr kumimoji="0" lang="en-US" sz="2000" b="0" i="0" u="none" strike="noStrike" cap="none" normalizeH="0" baseline="0" dirty="0">
                          <a:ln>
                            <a:noFill/>
                          </a:ln>
                          <a:solidFill>
                            <a:schemeClr val="accent1">
                              <a:lumMod val="75000"/>
                            </a:schemeClr>
                          </a:solidFill>
                          <a:effectLst/>
                          <a:latin typeface="Arial" charset="0"/>
                        </a:rPr>
                        <a:t>, ALL STAFF</a:t>
                      </a: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132159116"/>
                  </a:ext>
                </a:extLst>
              </a:tr>
            </a:tbl>
          </a:graphicData>
        </a:graphic>
      </p:graphicFrame>
      <p:sp>
        <p:nvSpPr>
          <p:cNvPr id="2" name="Rounded Rectangle 1"/>
          <p:cNvSpPr/>
          <p:nvPr/>
        </p:nvSpPr>
        <p:spPr>
          <a:xfrm>
            <a:off x="322730" y="1213761"/>
            <a:ext cx="5898776" cy="5486400"/>
          </a:xfrm>
          <a:prstGeom prst="round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53"/>
          <p:cNvSpPr txBox="1">
            <a:spLocks noChangeArrowheads="1"/>
          </p:cNvSpPr>
          <p:nvPr/>
        </p:nvSpPr>
        <p:spPr>
          <a:xfrm>
            <a:off x="200722" y="251011"/>
            <a:ext cx="11991277" cy="60816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a:noFill/>
                </a:ln>
                <a:solidFill>
                  <a:prstClr val="black"/>
                </a:solidFill>
                <a:effectLst/>
                <a:uLnTx/>
                <a:uFillTx/>
                <a:latin typeface="Calibri"/>
                <a:ea typeface="+mj-ea"/>
                <a:cs typeface="+mj-cs"/>
              </a:rPr>
              <a:t>PBS School-wide Acknowledgement Matrix (Student </a:t>
            </a:r>
            <a:r>
              <a:rPr kumimoji="0" lang="en-US" sz="3600" b="1" i="0" u="sng" strike="noStrike" kern="1200" cap="none" spc="-100" normalizeH="0" baseline="0" noProof="0" dirty="0">
                <a:ln>
                  <a:noFill/>
                </a:ln>
                <a:solidFill>
                  <a:prstClr val="black"/>
                </a:solidFill>
                <a:effectLst/>
                <a:uLnTx/>
                <a:uFillTx/>
                <a:latin typeface="Calibri"/>
                <a:ea typeface="+mj-ea"/>
                <a:cs typeface="+mj-cs"/>
              </a:rPr>
              <a:t>&amp; Staff!)</a:t>
            </a:r>
          </a:p>
        </p:txBody>
      </p:sp>
    </p:spTree>
    <p:extLst>
      <p:ext uri="{BB962C8B-B14F-4D97-AF65-F5344CB8AC3E}">
        <p14:creationId xmlns:p14="http://schemas.microsoft.com/office/powerpoint/2010/main" val="171324173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D47E-0D50-3441-A3D3-2EE56CC8D758}"/>
              </a:ext>
            </a:extLst>
          </p:cNvPr>
          <p:cNvSpPr>
            <a:spLocks noGrp="1"/>
          </p:cNvSpPr>
          <p:nvPr>
            <p:ph type="title"/>
          </p:nvPr>
        </p:nvSpPr>
        <p:spPr>
          <a:xfrm>
            <a:off x="435360" y="134471"/>
            <a:ext cx="10515600" cy="1325563"/>
          </a:xfrm>
        </p:spPr>
        <p:txBody>
          <a:bodyPr/>
          <a:lstStyle/>
          <a:p>
            <a:r>
              <a:rPr lang="en-US" dirty="0"/>
              <a:t>Burning Questions</a:t>
            </a:r>
          </a:p>
        </p:txBody>
      </p:sp>
      <p:pic>
        <p:nvPicPr>
          <p:cNvPr id="5" name="Picture 4">
            <a:extLst>
              <a:ext uri="{FF2B5EF4-FFF2-40B4-BE49-F238E27FC236}">
                <a16:creationId xmlns:a16="http://schemas.microsoft.com/office/drawing/2014/main" id="{74EC6FDF-554A-4940-B024-37151BD6FFDD}"/>
              </a:ext>
            </a:extLst>
          </p:cNvPr>
          <p:cNvPicPr>
            <a:picLocks noChangeAspect="1"/>
          </p:cNvPicPr>
          <p:nvPr/>
        </p:nvPicPr>
        <p:blipFill>
          <a:blip r:embed="rId3"/>
          <a:stretch>
            <a:fillRect/>
          </a:stretch>
        </p:blipFill>
        <p:spPr>
          <a:xfrm>
            <a:off x="6997080" y="8531"/>
            <a:ext cx="4241800" cy="2558763"/>
          </a:xfrm>
          <a:prstGeom prst="rect">
            <a:avLst/>
          </a:prstGeom>
        </p:spPr>
      </p:pic>
      <p:sp>
        <p:nvSpPr>
          <p:cNvPr id="3" name="Content Placeholder 2">
            <a:extLst>
              <a:ext uri="{FF2B5EF4-FFF2-40B4-BE49-F238E27FC236}">
                <a16:creationId xmlns:a16="http://schemas.microsoft.com/office/drawing/2014/main" id="{84A77A92-B790-B54E-83AB-28E29B4F49CB}"/>
              </a:ext>
            </a:extLst>
          </p:cNvPr>
          <p:cNvSpPr>
            <a:spLocks noGrp="1"/>
          </p:cNvSpPr>
          <p:nvPr>
            <p:ph idx="1"/>
          </p:nvPr>
        </p:nvSpPr>
        <p:spPr>
          <a:xfrm>
            <a:off x="812180" y="1287913"/>
            <a:ext cx="8792755" cy="5360253"/>
          </a:xfrm>
        </p:spPr>
        <p:txBody>
          <a:bodyPr>
            <a:normAutofit fontScale="92500" lnSpcReduction="10000"/>
          </a:bodyPr>
          <a:lstStyle/>
          <a:p>
            <a:endParaRPr lang="en-US" sz="2400" dirty="0"/>
          </a:p>
          <a:p>
            <a:r>
              <a:rPr lang="en-US" dirty="0"/>
              <a:t>Structures to support positive classroom culture </a:t>
            </a:r>
          </a:p>
          <a:p>
            <a:pPr lvl="1"/>
            <a:r>
              <a:rPr lang="en-US" sz="2800" dirty="0">
                <a:solidFill>
                  <a:prstClr val="black"/>
                </a:solidFill>
              </a:rPr>
              <a:t>Consistency across classrooms</a:t>
            </a:r>
            <a:endParaRPr lang="en-US" sz="2800" dirty="0"/>
          </a:p>
          <a:p>
            <a:pPr lvl="1"/>
            <a:r>
              <a:rPr lang="en-US" sz="2800" dirty="0"/>
              <a:t>How does MTSS apply to classrooms</a:t>
            </a:r>
          </a:p>
          <a:p>
            <a:pPr lvl="1"/>
            <a:r>
              <a:rPr lang="en-US" sz="2800" dirty="0"/>
              <a:t>Implement restorative practices in classrooms</a:t>
            </a:r>
          </a:p>
          <a:p>
            <a:r>
              <a:rPr lang="en-US" dirty="0"/>
              <a:t>How does PBS integrate with SEL and other initiatives</a:t>
            </a:r>
          </a:p>
          <a:p>
            <a:r>
              <a:rPr lang="en-US" dirty="0"/>
              <a:t>More strategies related to supporting students impacted by trauma</a:t>
            </a:r>
          </a:p>
          <a:p>
            <a:r>
              <a:rPr lang="en-US" dirty="0"/>
              <a:t>When to refer a student, how do you know when student needs a higher tier?  </a:t>
            </a:r>
          </a:p>
          <a:p>
            <a:r>
              <a:rPr lang="en-US" dirty="0"/>
              <a:t>Simple school-wide incentive systems and budget friendly rewards</a:t>
            </a:r>
          </a:p>
          <a:p>
            <a:r>
              <a:rPr lang="en-US" dirty="0"/>
              <a:t>High school/middle school specific concerns</a:t>
            </a:r>
          </a:p>
          <a:p>
            <a:pPr lvl="1"/>
            <a:r>
              <a:rPr lang="en-US" sz="2800" dirty="0"/>
              <a:t>Interventions</a:t>
            </a:r>
          </a:p>
          <a:p>
            <a:pPr lvl="1"/>
            <a:r>
              <a:rPr lang="en-US" sz="2800" dirty="0"/>
              <a:t>Rewards and motivation</a:t>
            </a:r>
          </a:p>
          <a:p>
            <a:pPr lvl="1"/>
            <a:r>
              <a:rPr lang="en-US" sz="2800" dirty="0"/>
              <a:t>Buy in</a:t>
            </a:r>
          </a:p>
          <a:p>
            <a:r>
              <a:rPr lang="en-US" dirty="0"/>
              <a:t>Special populations</a:t>
            </a:r>
          </a:p>
          <a:p>
            <a:endParaRPr lang="en-US" sz="2400" dirty="0"/>
          </a:p>
          <a:p>
            <a:pPr marL="457200" lvl="1" indent="0">
              <a:buNone/>
            </a:pPr>
            <a:endParaRPr lang="en-US" sz="2000" dirty="0"/>
          </a:p>
        </p:txBody>
      </p:sp>
    </p:spTree>
    <p:extLst>
      <p:ext uri="{BB962C8B-B14F-4D97-AF65-F5344CB8AC3E}">
        <p14:creationId xmlns:p14="http://schemas.microsoft.com/office/powerpoint/2010/main" val="21084285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2057400" y="1676401"/>
          <a:ext cx="8077200" cy="4377199"/>
        </p:xfrm>
        <a:graphic>
          <a:graphicData uri="http://schemas.openxmlformats.org/drawingml/2006/table">
            <a:tbl>
              <a:tblPr/>
              <a:tblGrid>
                <a:gridCol w="8077200">
                  <a:extLst>
                    <a:ext uri="{9D8B030D-6E8A-4147-A177-3AD203B41FA5}">
                      <a16:colId xmlns:a16="http://schemas.microsoft.com/office/drawing/2014/main" val="20000"/>
                    </a:ext>
                  </a:extLst>
                </a:gridCol>
              </a:tblGrid>
              <a:tr h="4790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TYPE</a:t>
                      </a:r>
                      <a:endParaRPr kumimoji="0" lang="en-US" sz="24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663934">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Immediate/High Frequency </a:t>
                      </a:r>
                      <a:endParaRPr kumimoji="0" lang="en-US" sz="2400" b="0" i="0" u="none" strike="noStrike" cap="none" normalizeH="0" baseline="0" dirty="0">
                        <a:ln>
                          <a:noFill/>
                        </a:ln>
                        <a:solidFill>
                          <a:schemeClr val="accent1">
                            <a:lumMod val="75000"/>
                          </a:schemeClr>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In the moment, predictable (e.g., </a:t>
                      </a:r>
                      <a:r>
                        <a:rPr kumimoji="0" lang="en-US" sz="2000" b="0" i="0" u="none" strike="noStrike" cap="none" normalizeH="0" baseline="0" dirty="0" err="1">
                          <a:ln>
                            <a:noFill/>
                          </a:ln>
                          <a:solidFill>
                            <a:schemeClr val="accent1">
                              <a:lumMod val="75000"/>
                            </a:schemeClr>
                          </a:solidFill>
                          <a:effectLst/>
                          <a:latin typeface="Arial" charset="0"/>
                          <a:cs typeface="Times New Roman" pitchFamily="18" charset="0"/>
                        </a:rPr>
                        <a:t>Gotchas</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Paws, High Fives)</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66289">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Redemption of High Frequency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(e.g., school store, drawings)</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38912">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Intermittent/Unpredictable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(e.g., surprise HW completion treat, random use of </a:t>
                      </a:r>
                      <a:r>
                        <a:rPr kumimoji="0" lang="en-US" sz="2000" b="0" i="1" u="none" strike="noStrike" cap="none" normalizeH="0" baseline="0" dirty="0" err="1">
                          <a:ln>
                            <a:noFill/>
                          </a:ln>
                          <a:solidFill>
                            <a:schemeClr val="accent1">
                              <a:lumMod val="75000"/>
                            </a:schemeClr>
                          </a:solidFill>
                          <a:effectLst/>
                          <a:latin typeface="Arial" charset="0"/>
                          <a:cs typeface="Times New Roman" pitchFamily="18" charset="0"/>
                        </a:rPr>
                        <a:t>gotchas</a:t>
                      </a: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 in hallway)</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18492">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Long-term School-wide Celebrations </a:t>
                      </a:r>
                    </a:p>
                    <a:p>
                      <a:pPr marL="457200" marR="0" lvl="1"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(school-wide not individually based)</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FOR:</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Ex:  ODR reduction, school-wide target met for certain setting/behavior area</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ACTIVITY:</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(e.g., ice cream social, dance, game day)</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2" name="Rounded Rectangle 1"/>
          <p:cNvSpPr/>
          <p:nvPr/>
        </p:nvSpPr>
        <p:spPr>
          <a:xfrm>
            <a:off x="1752600" y="1236099"/>
            <a:ext cx="8686800" cy="525780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53"/>
          <p:cNvSpPr txBox="1">
            <a:spLocks noChangeArrowheads="1"/>
          </p:cNvSpPr>
          <p:nvPr/>
        </p:nvSpPr>
        <p:spPr>
          <a:xfrm>
            <a:off x="200722" y="251011"/>
            <a:ext cx="11991277" cy="60816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a:noFill/>
                </a:ln>
                <a:solidFill>
                  <a:prstClr val="black"/>
                </a:solidFill>
                <a:effectLst/>
                <a:uLnTx/>
                <a:uFillTx/>
                <a:latin typeface="Calibri"/>
                <a:ea typeface="+mj-ea"/>
                <a:cs typeface="+mj-cs"/>
              </a:rPr>
              <a:t>PBS School-wide Acknowledgement Matrix (Student </a:t>
            </a:r>
            <a:r>
              <a:rPr kumimoji="0" lang="en-US" sz="3600" b="1" i="0" u="sng" strike="noStrike" kern="1200" cap="none" spc="-100" normalizeH="0" baseline="0" noProof="0" dirty="0">
                <a:ln>
                  <a:noFill/>
                </a:ln>
                <a:solidFill>
                  <a:prstClr val="black"/>
                </a:solidFill>
                <a:effectLst/>
                <a:uLnTx/>
                <a:uFillTx/>
                <a:latin typeface="Calibri"/>
                <a:ea typeface="+mj-ea"/>
                <a:cs typeface="+mj-cs"/>
              </a:rPr>
              <a:t>&amp; Staff!)</a:t>
            </a:r>
          </a:p>
        </p:txBody>
      </p:sp>
    </p:spTree>
    <p:extLst>
      <p:ext uri="{BB962C8B-B14F-4D97-AF65-F5344CB8AC3E}">
        <p14:creationId xmlns:p14="http://schemas.microsoft.com/office/powerpoint/2010/main" val="297512110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2057400" y="1676401"/>
          <a:ext cx="8077200" cy="4377199"/>
        </p:xfrm>
        <a:graphic>
          <a:graphicData uri="http://schemas.openxmlformats.org/drawingml/2006/table">
            <a:tbl>
              <a:tblPr/>
              <a:tblGrid>
                <a:gridCol w="8077200">
                  <a:extLst>
                    <a:ext uri="{9D8B030D-6E8A-4147-A177-3AD203B41FA5}">
                      <a16:colId xmlns:a16="http://schemas.microsoft.com/office/drawing/2014/main" val="20000"/>
                    </a:ext>
                  </a:extLst>
                </a:gridCol>
              </a:tblGrid>
              <a:tr h="4790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TYPE</a:t>
                      </a:r>
                      <a:endParaRPr kumimoji="0" lang="en-US" sz="24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663934">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Immediate/High Frequency </a:t>
                      </a:r>
                      <a:endParaRPr kumimoji="0" lang="en-US" sz="2400" b="0" i="0" u="none" strike="noStrike" cap="none" normalizeH="0" baseline="0" dirty="0">
                        <a:ln>
                          <a:noFill/>
                        </a:ln>
                        <a:solidFill>
                          <a:schemeClr val="accent1">
                            <a:lumMod val="75000"/>
                          </a:schemeClr>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In the moment, predictable (e.g., </a:t>
                      </a:r>
                      <a:r>
                        <a:rPr kumimoji="0" lang="en-US" sz="2000" b="0" i="0" u="none" strike="noStrike" cap="none" normalizeH="0" baseline="0" dirty="0" err="1">
                          <a:ln>
                            <a:noFill/>
                          </a:ln>
                          <a:solidFill>
                            <a:schemeClr val="accent1">
                              <a:lumMod val="75000"/>
                            </a:schemeClr>
                          </a:solidFill>
                          <a:effectLst/>
                          <a:latin typeface="Arial" charset="0"/>
                          <a:cs typeface="Times New Roman" pitchFamily="18" charset="0"/>
                        </a:rPr>
                        <a:t>Gotchas</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Paws, High Fives)</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66289">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Redemption of High Frequency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(e.g., school store, drawings)</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38912">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Intermittent/Unpredictable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(e.g., surprise HW completion treat, random use of </a:t>
                      </a:r>
                      <a:r>
                        <a:rPr kumimoji="0" lang="en-US" sz="2000" b="0" i="1" u="none" strike="noStrike" cap="none" normalizeH="0" baseline="0" dirty="0" err="1">
                          <a:ln>
                            <a:noFill/>
                          </a:ln>
                          <a:solidFill>
                            <a:schemeClr val="accent1">
                              <a:lumMod val="75000"/>
                            </a:schemeClr>
                          </a:solidFill>
                          <a:effectLst/>
                          <a:latin typeface="Arial" charset="0"/>
                          <a:cs typeface="Times New Roman" pitchFamily="18" charset="0"/>
                        </a:rPr>
                        <a:t>gotchas</a:t>
                      </a: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 in hallway)</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18492">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Long-term School-wide Celebrations </a:t>
                      </a:r>
                    </a:p>
                    <a:p>
                      <a:pPr marL="457200" marR="0" lvl="1"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(school-wide not individually based)</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FOR:</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Ex:  ODR reduction, school-wide target met for certain setting/behavior area</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ACTIVITY:</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(e.g., ice cream social, dance, game day)</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5" name="Rectangle 53"/>
          <p:cNvSpPr txBox="1">
            <a:spLocks noChangeArrowheads="1"/>
          </p:cNvSpPr>
          <p:nvPr/>
        </p:nvSpPr>
        <p:spPr>
          <a:xfrm>
            <a:off x="200722" y="251011"/>
            <a:ext cx="11991277" cy="608165"/>
          </a:xfrm>
          <a:prstGeom prst="rect">
            <a:avLst/>
          </a:prstGeom>
          <a:no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a:noFill/>
                </a:ln>
                <a:solidFill>
                  <a:prstClr val="black"/>
                </a:solidFill>
                <a:effectLst/>
                <a:uLnTx/>
                <a:uFillTx/>
                <a:latin typeface="Calibri"/>
                <a:ea typeface="+mj-ea"/>
                <a:cs typeface="+mj-cs"/>
              </a:rPr>
              <a:t>PBS School-wide Acknowledgement Matrix (Student </a:t>
            </a:r>
            <a:r>
              <a:rPr kumimoji="0" lang="en-US" sz="3600" b="1" i="0" u="sng" strike="noStrike" kern="1200" cap="none" spc="-100" normalizeH="0" baseline="0" noProof="0" dirty="0">
                <a:ln>
                  <a:noFill/>
                </a:ln>
                <a:solidFill>
                  <a:prstClr val="black"/>
                </a:solidFill>
                <a:effectLst/>
                <a:uLnTx/>
                <a:uFillTx/>
                <a:latin typeface="Calibri"/>
                <a:ea typeface="+mj-ea"/>
                <a:cs typeface="+mj-cs"/>
              </a:rPr>
              <a:t>&amp; Staff!)</a:t>
            </a:r>
          </a:p>
        </p:txBody>
      </p:sp>
      <p:sp>
        <p:nvSpPr>
          <p:cNvPr id="7" name="Rounded Rectangle 6"/>
          <p:cNvSpPr/>
          <p:nvPr/>
        </p:nvSpPr>
        <p:spPr>
          <a:xfrm>
            <a:off x="1387929" y="2024743"/>
            <a:ext cx="9051471" cy="102870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95009404"/>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752600" y="274638"/>
            <a:ext cx="8229600" cy="1143000"/>
          </a:xfrm>
        </p:spPr>
        <p:txBody>
          <a:bodyPr/>
          <a:lstStyle/>
          <a:p>
            <a:pPr>
              <a:defRPr/>
            </a:pPr>
            <a:r>
              <a:rPr lang="en-US" sz="4000" dirty="0">
                <a:solidFill>
                  <a:schemeClr val="tx1"/>
                </a:solidFill>
                <a:latin typeface="+mn-lt"/>
              </a:rPr>
              <a:t>High Frequency Acknowledgements</a:t>
            </a:r>
          </a:p>
        </p:txBody>
      </p:sp>
      <p:sp>
        <p:nvSpPr>
          <p:cNvPr id="112642" name="Rectangle 3"/>
          <p:cNvSpPr>
            <a:spLocks noGrp="1" noChangeArrowheads="1"/>
          </p:cNvSpPr>
          <p:nvPr>
            <p:ph type="body" idx="1"/>
          </p:nvPr>
        </p:nvSpPr>
        <p:spPr>
          <a:xfrm>
            <a:off x="1752600" y="1794515"/>
            <a:ext cx="8229600" cy="4552497"/>
          </a:xfrm>
        </p:spPr>
        <p:txBody>
          <a:bodyPr>
            <a:noAutofit/>
          </a:bodyPr>
          <a:lstStyle/>
          <a:p>
            <a:pPr>
              <a:spcAft>
                <a:spcPts val="600"/>
              </a:spcAft>
              <a:buFont typeface="Wingdings" panose="05000000000000000000" pitchFamily="2" charset="2"/>
              <a:buChar char="ü"/>
            </a:pPr>
            <a:r>
              <a:rPr lang="en-US" sz="3200" dirty="0">
                <a:ea typeface="ＭＳ Ｐゴシック" pitchFamily="34" charset="-128"/>
              </a:rPr>
              <a:t>Way to quickly and easily reinforce when students meet the SW expectations</a:t>
            </a:r>
          </a:p>
          <a:p>
            <a:pPr>
              <a:spcAft>
                <a:spcPts val="600"/>
              </a:spcAft>
              <a:buFont typeface="Wingdings" panose="05000000000000000000" pitchFamily="2" charset="2"/>
              <a:buChar char="ü"/>
            </a:pPr>
            <a:r>
              <a:rPr lang="en-US" sz="3200" dirty="0">
                <a:ea typeface="ＭＳ Ｐゴシック" pitchFamily="34" charset="-128"/>
              </a:rPr>
              <a:t>Delivery explicitly connects to SW expectation</a:t>
            </a:r>
          </a:p>
          <a:p>
            <a:pPr>
              <a:spcAft>
                <a:spcPts val="600"/>
              </a:spcAft>
              <a:buFont typeface="Wingdings" panose="05000000000000000000" pitchFamily="2" charset="2"/>
              <a:buChar char="ü"/>
            </a:pPr>
            <a:r>
              <a:rPr lang="en-US" sz="3200" dirty="0">
                <a:ea typeface="ＭＳ Ｐゴシック" pitchFamily="34" charset="-128"/>
              </a:rPr>
              <a:t>Keep the system simple</a:t>
            </a:r>
          </a:p>
          <a:p>
            <a:pPr eaLnBrk="1" hangingPunct="1">
              <a:spcAft>
                <a:spcPts val="600"/>
              </a:spcAft>
              <a:buFont typeface="Wingdings" panose="05000000000000000000" pitchFamily="2" charset="2"/>
              <a:buChar char="ü"/>
            </a:pPr>
            <a:r>
              <a:rPr lang="en-US" sz="3200" dirty="0">
                <a:ea typeface="ＭＳ Ｐゴシック" pitchFamily="34" charset="-128"/>
              </a:rPr>
              <a:t>Build in opportunities for data collection</a:t>
            </a:r>
          </a:p>
          <a:p>
            <a:pPr eaLnBrk="1" hangingPunct="1">
              <a:spcAft>
                <a:spcPts val="600"/>
              </a:spcAft>
              <a:buFont typeface="Wingdings" panose="05000000000000000000" pitchFamily="2" charset="2"/>
              <a:buChar char="ü"/>
            </a:pPr>
            <a:r>
              <a:rPr lang="en-US" sz="3200" dirty="0">
                <a:ea typeface="ＭＳ Ｐゴシック" pitchFamily="34" charset="-128"/>
              </a:rPr>
              <a:t>Start Small</a:t>
            </a:r>
          </a:p>
        </p:txBody>
      </p:sp>
    </p:spTree>
    <p:extLst>
      <p:ext uri="{BB962C8B-B14F-4D97-AF65-F5344CB8AC3E}">
        <p14:creationId xmlns:p14="http://schemas.microsoft.com/office/powerpoint/2010/main" val="39595518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752600" y="274638"/>
            <a:ext cx="8229600" cy="1143000"/>
          </a:xfrm>
        </p:spPr>
        <p:txBody>
          <a:bodyPr/>
          <a:lstStyle/>
          <a:p>
            <a:pPr>
              <a:defRPr/>
            </a:pPr>
            <a:r>
              <a:rPr lang="en-US" sz="4000" dirty="0">
                <a:solidFill>
                  <a:schemeClr val="tx1"/>
                </a:solidFill>
                <a:latin typeface="+mn-lt"/>
              </a:rPr>
              <a:t>High Frequency Acknowledgements</a:t>
            </a:r>
          </a:p>
        </p:txBody>
      </p:sp>
      <p:sp>
        <p:nvSpPr>
          <p:cNvPr id="112642" name="Rectangle 3"/>
          <p:cNvSpPr>
            <a:spLocks noGrp="1" noChangeArrowheads="1"/>
          </p:cNvSpPr>
          <p:nvPr>
            <p:ph type="body" idx="1"/>
          </p:nvPr>
        </p:nvSpPr>
        <p:spPr>
          <a:xfrm>
            <a:off x="658906" y="1776586"/>
            <a:ext cx="8229600" cy="4552497"/>
          </a:xfrm>
        </p:spPr>
        <p:txBody>
          <a:bodyPr>
            <a:noAutofit/>
          </a:bodyPr>
          <a:lstStyle/>
          <a:p>
            <a:pPr>
              <a:spcAft>
                <a:spcPts val="600"/>
              </a:spcAft>
              <a:buFont typeface="Wingdings" panose="05000000000000000000" pitchFamily="2" charset="2"/>
              <a:buChar char="ü"/>
            </a:pPr>
            <a:r>
              <a:rPr lang="en-US" sz="3200" dirty="0">
                <a:ea typeface="ＭＳ Ｐゴシック" pitchFamily="34" charset="-128"/>
              </a:rPr>
              <a:t>Way to quickly and easily reinforce when students meet the SW expectations</a:t>
            </a:r>
          </a:p>
          <a:p>
            <a:pPr>
              <a:spcAft>
                <a:spcPts val="600"/>
              </a:spcAft>
              <a:buFont typeface="Wingdings" panose="05000000000000000000" pitchFamily="2" charset="2"/>
              <a:buChar char="ü"/>
            </a:pPr>
            <a:r>
              <a:rPr lang="en-US" sz="3200" dirty="0">
                <a:ea typeface="ＭＳ Ｐゴシック" pitchFamily="34" charset="-128"/>
              </a:rPr>
              <a:t>Delivery explicitly connects to SW expectation</a:t>
            </a:r>
          </a:p>
          <a:p>
            <a:pPr>
              <a:spcAft>
                <a:spcPts val="600"/>
              </a:spcAft>
              <a:buFont typeface="Wingdings" panose="05000000000000000000" pitchFamily="2" charset="2"/>
              <a:buChar char="ü"/>
            </a:pPr>
            <a:r>
              <a:rPr lang="en-US" sz="3200" dirty="0">
                <a:ea typeface="ＭＳ Ｐゴシック" pitchFamily="34" charset="-128"/>
              </a:rPr>
              <a:t>Keep the system simple</a:t>
            </a:r>
          </a:p>
          <a:p>
            <a:pPr eaLnBrk="1" hangingPunct="1">
              <a:spcAft>
                <a:spcPts val="600"/>
              </a:spcAft>
              <a:buFont typeface="Wingdings" panose="05000000000000000000" pitchFamily="2" charset="2"/>
              <a:buChar char="ü"/>
            </a:pPr>
            <a:r>
              <a:rPr lang="en-US" sz="3200" dirty="0">
                <a:ea typeface="ＭＳ Ｐゴシック" pitchFamily="34" charset="-128"/>
              </a:rPr>
              <a:t>Build in opportunities for data collection</a:t>
            </a:r>
          </a:p>
          <a:p>
            <a:pPr eaLnBrk="1" hangingPunct="1">
              <a:spcAft>
                <a:spcPts val="600"/>
              </a:spcAft>
              <a:buFont typeface="Wingdings" panose="05000000000000000000" pitchFamily="2" charset="2"/>
              <a:buChar char="ü"/>
            </a:pPr>
            <a:r>
              <a:rPr lang="en-US" sz="3200" dirty="0">
                <a:ea typeface="ＭＳ Ｐゴシック" pitchFamily="34" charset="-128"/>
              </a:rPr>
              <a:t>Start Small</a:t>
            </a:r>
          </a:p>
        </p:txBody>
      </p:sp>
      <p:graphicFrame>
        <p:nvGraphicFramePr>
          <p:cNvPr id="4" name="Table 3">
            <a:extLst>
              <a:ext uri="{FF2B5EF4-FFF2-40B4-BE49-F238E27FC236}">
                <a16:creationId xmlns:a16="http://schemas.microsoft.com/office/drawing/2014/main" id="{B4F986BB-AA95-AD47-92BF-205372AABEFA}"/>
              </a:ext>
            </a:extLst>
          </p:cNvPr>
          <p:cNvGraphicFramePr>
            <a:graphicFrameLocks noGrp="1"/>
          </p:cNvGraphicFramePr>
          <p:nvPr/>
        </p:nvGraphicFramePr>
        <p:xfrm>
          <a:off x="9084820" y="2832252"/>
          <a:ext cx="2802380" cy="3623884"/>
        </p:xfrm>
        <a:graphic>
          <a:graphicData uri="http://schemas.openxmlformats.org/drawingml/2006/table">
            <a:tbl>
              <a:tblPr>
                <a:tableStyleId>{5C22544A-7EE6-4342-B048-85BDC9FD1C3A}</a:tableStyleId>
              </a:tblPr>
              <a:tblGrid>
                <a:gridCol w="2802380">
                  <a:extLst>
                    <a:ext uri="{9D8B030D-6E8A-4147-A177-3AD203B41FA5}">
                      <a16:colId xmlns:a16="http://schemas.microsoft.com/office/drawing/2014/main" val="2881055600"/>
                    </a:ext>
                  </a:extLst>
                </a:gridCol>
              </a:tblGrid>
              <a:tr h="781941">
                <a:tc>
                  <a:txBody>
                    <a:bodyPr/>
                    <a:lstStyle/>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Suggested</a:t>
                      </a:r>
                      <a:r>
                        <a:rPr lang="en-US" sz="2400" b="1" baseline="0" dirty="0">
                          <a:effectLst/>
                          <a:latin typeface="Calibri" panose="020F0502020204030204" pitchFamily="34" charset="0"/>
                          <a:ea typeface="Calibri" panose="020F0502020204030204" pitchFamily="34" charset="0"/>
                          <a:cs typeface="Times New Roman" panose="02020603050405020304" pitchFamily="18" charset="0"/>
                        </a:rPr>
                        <a:t> Additions</a:t>
                      </a:r>
                      <a:r>
                        <a:rPr lang="en-US" sz="2400" b="1"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34290" marB="34290" anchor="ctr">
                    <a:lnL w="76200" cap="flat" cmpd="sng" algn="ctr">
                      <a:solidFill>
                        <a:schemeClr val="tx1">
                          <a:lumMod val="50000"/>
                          <a:lumOff val="50000"/>
                        </a:schemeClr>
                      </a:solidFill>
                      <a:prstDash val="solid"/>
                      <a:round/>
                      <a:headEnd type="none" w="med" len="med"/>
                      <a:tailEnd type="none" w="med" len="med"/>
                    </a:lnL>
                    <a:lnR w="76200" cap="flat" cmpd="sng" algn="ctr">
                      <a:solidFill>
                        <a:schemeClr val="tx1">
                          <a:lumMod val="50000"/>
                          <a:lumOff val="50000"/>
                        </a:schemeClr>
                      </a:solidFill>
                      <a:prstDash val="solid"/>
                      <a:round/>
                      <a:headEnd type="none" w="med" len="med"/>
                      <a:tailEnd type="none" w="med" len="med"/>
                    </a:lnR>
                    <a:lnT w="76200" cap="flat" cmpd="sng" algn="ctr">
                      <a:solidFill>
                        <a:schemeClr val="tx1">
                          <a:lumMod val="50000"/>
                          <a:lumOff val="50000"/>
                        </a:schemeClr>
                      </a:solidFill>
                      <a:prstDash val="solid"/>
                      <a:round/>
                      <a:headEnd type="none" w="med" len="med"/>
                      <a:tailEnd type="none" w="med" len="med"/>
                    </a:lnT>
                    <a:lnB w="7620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32559595"/>
                  </a:ext>
                </a:extLst>
              </a:tr>
              <a:tr h="1599068">
                <a:tc>
                  <a:txBody>
                    <a:bodyPr/>
                    <a:lstStyle/>
                    <a:p>
                      <a:pPr marL="0" marR="0" algn="ctr">
                        <a:lnSpc>
                          <a:spcPct val="107000"/>
                        </a:lnSpc>
                        <a:spcBef>
                          <a:spcPts val="0"/>
                        </a:spcBef>
                        <a:spcAft>
                          <a:spcPts val="800"/>
                        </a:spcAft>
                      </a:pPr>
                      <a:r>
                        <a:rPr lang="en-US" sz="2400" dirty="0">
                          <a:effectLst/>
                        </a:rPr>
                        <a:t>Activities that build staff and student relationships while recognizing good behavior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34290" marB="34290" anchor="ctr">
                    <a:lnL w="76200" cap="flat" cmpd="sng" algn="ctr">
                      <a:solidFill>
                        <a:schemeClr val="tx1">
                          <a:lumMod val="50000"/>
                          <a:lumOff val="50000"/>
                        </a:schemeClr>
                      </a:solidFill>
                      <a:prstDash val="solid"/>
                      <a:round/>
                      <a:headEnd type="none" w="med" len="med"/>
                      <a:tailEnd type="none" w="med" len="med"/>
                    </a:lnL>
                    <a:lnR w="76200" cap="flat" cmpd="sng" algn="ctr">
                      <a:solidFill>
                        <a:schemeClr val="tx1">
                          <a:lumMod val="50000"/>
                          <a:lumOff val="50000"/>
                        </a:schemeClr>
                      </a:solidFill>
                      <a:prstDash val="solid"/>
                      <a:round/>
                      <a:headEnd type="none" w="med" len="med"/>
                      <a:tailEnd type="none" w="med" len="med"/>
                    </a:lnR>
                    <a:lnT w="76200" cap="flat" cmpd="sng" algn="ctr">
                      <a:solidFill>
                        <a:schemeClr val="tx1">
                          <a:lumMod val="50000"/>
                          <a:lumOff val="50000"/>
                        </a:schemeClr>
                      </a:solidFill>
                      <a:prstDash val="solid"/>
                      <a:round/>
                      <a:headEnd type="none" w="med" len="med"/>
                      <a:tailEnd type="none" w="med" len="med"/>
                    </a:lnT>
                    <a:lnB w="7620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56011086"/>
                  </a:ext>
                </a:extLst>
              </a:tr>
              <a:tr h="790077">
                <a:tc>
                  <a:txBody>
                    <a:bodyPr/>
                    <a:lstStyle/>
                    <a:p>
                      <a:pPr marL="209550" marR="0" algn="ctr">
                        <a:lnSpc>
                          <a:spcPct val="107000"/>
                        </a:lnSpc>
                        <a:spcBef>
                          <a:spcPts val="0"/>
                        </a:spcBef>
                        <a:spcAft>
                          <a:spcPts val="800"/>
                        </a:spcAft>
                      </a:pPr>
                      <a:r>
                        <a:rPr lang="en-US" sz="2400" dirty="0">
                          <a:effectLst/>
                        </a:rPr>
                        <a:t>Promoting positive contacts home</a:t>
                      </a:r>
                    </a:p>
                  </a:txBody>
                  <a:tcPr marL="68580" marR="68580" marT="34290" marB="34290" anchor="ctr">
                    <a:lnL w="76200" cap="flat" cmpd="sng" algn="ctr">
                      <a:solidFill>
                        <a:schemeClr val="tx1">
                          <a:lumMod val="50000"/>
                          <a:lumOff val="50000"/>
                        </a:schemeClr>
                      </a:solidFill>
                      <a:prstDash val="solid"/>
                      <a:round/>
                      <a:headEnd type="none" w="med" len="med"/>
                      <a:tailEnd type="none" w="med" len="med"/>
                    </a:lnL>
                    <a:lnR w="76200" cap="flat" cmpd="sng" algn="ctr">
                      <a:solidFill>
                        <a:schemeClr val="tx1">
                          <a:lumMod val="50000"/>
                          <a:lumOff val="50000"/>
                        </a:schemeClr>
                      </a:solidFill>
                      <a:prstDash val="solid"/>
                      <a:round/>
                      <a:headEnd type="none" w="med" len="med"/>
                      <a:tailEnd type="none" w="med" len="med"/>
                    </a:lnR>
                    <a:lnT w="76200" cap="flat" cmpd="sng" algn="ctr">
                      <a:solidFill>
                        <a:schemeClr val="tx1">
                          <a:lumMod val="50000"/>
                          <a:lumOff val="50000"/>
                        </a:schemeClr>
                      </a:solidFill>
                      <a:prstDash val="solid"/>
                      <a:round/>
                      <a:headEnd type="none" w="med" len="med"/>
                      <a:tailEnd type="none" w="med" len="med"/>
                    </a:lnT>
                    <a:lnB w="76200" cap="flat" cmpd="sng" algn="ctr">
                      <a:solidFill>
                        <a:schemeClr val="tx1">
                          <a:lumMod val="50000"/>
                          <a:lumOff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68647646"/>
                  </a:ext>
                </a:extLst>
              </a:tr>
            </a:tbl>
          </a:graphicData>
        </a:graphic>
      </p:graphicFrame>
    </p:spTree>
    <p:extLst>
      <p:ext uri="{BB962C8B-B14F-4D97-AF65-F5344CB8AC3E}">
        <p14:creationId xmlns:p14="http://schemas.microsoft.com/office/powerpoint/2010/main" val="305374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9135"/>
            <a:ext cx="10160000" cy="1143000"/>
          </a:xfrm>
        </p:spPr>
        <p:txBody>
          <a:bodyPr/>
          <a:lstStyle/>
          <a:p>
            <a:r>
              <a:rPr lang="en-US" dirty="0">
                <a:solidFill>
                  <a:schemeClr val="accent1">
                    <a:lumMod val="75000"/>
                  </a:schemeClr>
                </a:solidFill>
                <a:latin typeface="+mn-lt"/>
              </a:rPr>
              <a:t>Delivery Matters…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2207" y="1292135"/>
            <a:ext cx="7063815" cy="5029436"/>
          </a:xfrm>
        </p:spPr>
      </p:pic>
    </p:spTree>
    <p:extLst>
      <p:ext uri="{BB962C8B-B14F-4D97-AF65-F5344CB8AC3E}">
        <p14:creationId xmlns:p14="http://schemas.microsoft.com/office/powerpoint/2010/main" val="22968099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pPr>
              <a:defRPr/>
            </a:pPr>
            <a:r>
              <a:rPr lang="en-US" sz="4000" dirty="0">
                <a:solidFill>
                  <a:schemeClr val="tx1"/>
                </a:solidFill>
                <a:latin typeface="+mn-lt"/>
              </a:rPr>
              <a:t>Strategic Use of Praise</a:t>
            </a:r>
          </a:p>
        </p:txBody>
      </p:sp>
      <p:sp>
        <p:nvSpPr>
          <p:cNvPr id="94210" name="Content Placeholder 2"/>
          <p:cNvSpPr>
            <a:spLocks noGrp="1"/>
          </p:cNvSpPr>
          <p:nvPr>
            <p:ph idx="1"/>
          </p:nvPr>
        </p:nvSpPr>
        <p:spPr>
          <a:xfrm>
            <a:off x="2011680" y="1448118"/>
            <a:ext cx="7620000" cy="4800600"/>
          </a:xfrm>
        </p:spPr>
        <p:txBody>
          <a:bodyPr>
            <a:normAutofit fontScale="85000" lnSpcReduction="20000"/>
          </a:bodyPr>
          <a:lstStyle/>
          <a:p>
            <a:pPr eaLnBrk="1" hangingPunct="1">
              <a:spcBef>
                <a:spcPts val="400"/>
              </a:spcBef>
              <a:buFont typeface="Wingdings" panose="05000000000000000000" pitchFamily="2" charset="2"/>
              <a:buChar char="ü"/>
            </a:pPr>
            <a:r>
              <a:rPr lang="en-US" sz="3600" dirty="0">
                <a:ea typeface="ＭＳ Ｐゴシック" pitchFamily="34" charset="-128"/>
              </a:rPr>
              <a:t>Opportunity to provide feedback on positive behavior</a:t>
            </a:r>
          </a:p>
          <a:p>
            <a:pPr>
              <a:spcBef>
                <a:spcPts val="400"/>
              </a:spcBef>
              <a:buFont typeface="Wingdings" panose="05000000000000000000" pitchFamily="2" charset="2"/>
              <a:buChar char="ü"/>
            </a:pPr>
            <a:endParaRPr lang="en-US" sz="3600" dirty="0">
              <a:ea typeface="ＭＳ Ｐゴシック" pitchFamily="34" charset="-128"/>
            </a:endParaRPr>
          </a:p>
          <a:p>
            <a:pPr eaLnBrk="1" hangingPunct="1">
              <a:spcBef>
                <a:spcPts val="400"/>
              </a:spcBef>
              <a:buFont typeface="Wingdings" panose="05000000000000000000" pitchFamily="2" charset="2"/>
              <a:buChar char="ü"/>
            </a:pPr>
            <a:r>
              <a:rPr lang="en-US" sz="3600" dirty="0">
                <a:ea typeface="ＭＳ Ｐゴシック" pitchFamily="34" charset="-128"/>
              </a:rPr>
              <a:t>Connecting it to social-emotional competencies (e.g., empathy, caring, responsibility, respect, and autonomy)</a:t>
            </a:r>
          </a:p>
          <a:p>
            <a:pPr>
              <a:spcBef>
                <a:spcPts val="400"/>
              </a:spcBef>
              <a:buFont typeface="Wingdings" panose="05000000000000000000" pitchFamily="2" charset="2"/>
              <a:buChar char="ü"/>
            </a:pPr>
            <a:endParaRPr lang="en-US" sz="3600" dirty="0">
              <a:ea typeface="ＭＳ Ｐゴシック" pitchFamily="34" charset="-128"/>
            </a:endParaRPr>
          </a:p>
          <a:p>
            <a:pPr eaLnBrk="1" hangingPunct="1">
              <a:spcBef>
                <a:spcPts val="400"/>
              </a:spcBef>
              <a:buFont typeface="Wingdings" panose="05000000000000000000" pitchFamily="2" charset="2"/>
              <a:buChar char="ü"/>
            </a:pPr>
            <a:r>
              <a:rPr lang="en-US" sz="3600" dirty="0">
                <a:ea typeface="ＭＳ Ｐゴシック" pitchFamily="34" charset="-128"/>
              </a:rPr>
              <a:t>Highlight the usefulness of the behavior (e.g., academic connection)</a:t>
            </a:r>
          </a:p>
          <a:p>
            <a:pPr>
              <a:spcBef>
                <a:spcPts val="400"/>
              </a:spcBef>
              <a:buFont typeface="Wingdings" panose="05000000000000000000" pitchFamily="2" charset="2"/>
              <a:buChar char="ü"/>
            </a:pPr>
            <a:endParaRPr lang="en-US" sz="3600" dirty="0">
              <a:ea typeface="ＭＳ Ｐゴシック" pitchFamily="34" charset="-128"/>
            </a:endParaRPr>
          </a:p>
          <a:p>
            <a:pPr eaLnBrk="1" hangingPunct="1">
              <a:spcBef>
                <a:spcPts val="400"/>
              </a:spcBef>
              <a:buFont typeface="Wingdings" panose="05000000000000000000" pitchFamily="2" charset="2"/>
              <a:buChar char="ü"/>
            </a:pPr>
            <a:r>
              <a:rPr lang="en-US" sz="3600" dirty="0">
                <a:ea typeface="ＭＳ Ｐゴシック" pitchFamily="34" charset="-128"/>
              </a:rPr>
              <a:t>Be sincere and credible</a:t>
            </a:r>
          </a:p>
          <a:p>
            <a:pPr marL="411480" lvl="1" indent="0">
              <a:buNone/>
            </a:pPr>
            <a:endParaRPr lang="en-US" sz="2400" dirty="0">
              <a:ea typeface="ＭＳ Ｐゴシック" pitchFamily="34" charset="-128"/>
            </a:endParaRPr>
          </a:p>
          <a:p>
            <a:pPr marL="411480" lvl="1" indent="0">
              <a:buNone/>
            </a:pPr>
            <a:endParaRPr lang="en-US" sz="2400" b="1" dirty="0">
              <a:ea typeface="ＭＳ Ｐゴシック" pitchFamily="34" charset="-128"/>
            </a:endParaRPr>
          </a:p>
          <a:p>
            <a:pPr marL="411480" lvl="1" indent="0">
              <a:buNone/>
            </a:pPr>
            <a:endParaRPr lang="en-US" sz="2400" dirty="0">
              <a:ea typeface="ＭＳ Ｐゴシック" pitchFamily="34" charset="-128"/>
            </a:endParaRPr>
          </a:p>
        </p:txBody>
      </p:sp>
    </p:spTree>
    <p:extLst>
      <p:ext uri="{BB962C8B-B14F-4D97-AF65-F5344CB8AC3E}">
        <p14:creationId xmlns:p14="http://schemas.microsoft.com/office/powerpoint/2010/main" val="29018369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9600" y="274638"/>
            <a:ext cx="10160000" cy="737039"/>
          </a:xfrm>
        </p:spPr>
        <p:txBody>
          <a:bodyPr/>
          <a:lstStyle/>
          <a:p>
            <a:r>
              <a:rPr lang="en-US" sz="4000" dirty="0">
                <a:solidFill>
                  <a:schemeClr val="tx1"/>
                </a:solidFill>
                <a:latin typeface="+mn-lt"/>
              </a:rPr>
              <a:t>Sample Teaching Tool for Teachers</a:t>
            </a:r>
          </a:p>
        </p:txBody>
      </p:sp>
      <p:pic>
        <p:nvPicPr>
          <p:cNvPr id="5" name="Picture 4"/>
          <p:cNvPicPr>
            <a:picLocks noChangeAspect="1"/>
          </p:cNvPicPr>
          <p:nvPr/>
        </p:nvPicPr>
        <p:blipFill>
          <a:blip r:embed="rId3"/>
          <a:stretch>
            <a:fillRect/>
          </a:stretch>
        </p:blipFill>
        <p:spPr>
          <a:xfrm>
            <a:off x="1201903" y="1235184"/>
            <a:ext cx="8545212" cy="5379180"/>
          </a:xfrm>
          <a:prstGeom prst="rect">
            <a:avLst/>
          </a:prstGeom>
        </p:spPr>
      </p:pic>
    </p:spTree>
    <p:extLst>
      <p:ext uri="{BB962C8B-B14F-4D97-AF65-F5344CB8AC3E}">
        <p14:creationId xmlns:p14="http://schemas.microsoft.com/office/powerpoint/2010/main" val="24174453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9021" y="650514"/>
            <a:ext cx="11731253" cy="5125818"/>
          </a:xfrm>
          <a:prstGeom prst="rect">
            <a:avLst/>
          </a:prstGeom>
        </p:spPr>
      </p:pic>
      <p:sp>
        <p:nvSpPr>
          <p:cNvPr id="6" name="Rounded Rectangle 5"/>
          <p:cNvSpPr/>
          <p:nvPr/>
        </p:nvSpPr>
        <p:spPr>
          <a:xfrm>
            <a:off x="6980664" y="1511787"/>
            <a:ext cx="2720897" cy="1028700"/>
          </a:xfrm>
          <a:prstGeom prst="roundRect">
            <a:avLst>
              <a:gd name="adj" fmla="val 50000"/>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297462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5309" y="409903"/>
            <a:ext cx="11558231" cy="5186287"/>
          </a:xfrm>
          <a:prstGeom prst="rect">
            <a:avLst/>
          </a:prstGeom>
        </p:spPr>
      </p:pic>
      <p:sp>
        <p:nvSpPr>
          <p:cNvPr id="6" name="Rounded Rectangle 5"/>
          <p:cNvSpPr/>
          <p:nvPr/>
        </p:nvSpPr>
        <p:spPr>
          <a:xfrm>
            <a:off x="10373710" y="849635"/>
            <a:ext cx="1499830" cy="1028700"/>
          </a:xfrm>
          <a:prstGeom prst="roundRect">
            <a:avLst>
              <a:gd name="adj" fmla="val 50000"/>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5143051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78373" y="350982"/>
            <a:ext cx="5296639" cy="4201111"/>
          </a:xfrm>
          <a:prstGeom prst="rect">
            <a:avLst/>
          </a:prstGeom>
        </p:spPr>
      </p:pic>
      <p:sp>
        <p:nvSpPr>
          <p:cNvPr id="5" name="Rounded Rectangle 4"/>
          <p:cNvSpPr/>
          <p:nvPr/>
        </p:nvSpPr>
        <p:spPr>
          <a:xfrm>
            <a:off x="642927" y="1133414"/>
            <a:ext cx="4780412" cy="1028700"/>
          </a:xfrm>
          <a:prstGeom prst="roundRect">
            <a:avLst>
              <a:gd name="adj" fmla="val 50000"/>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p:cNvPicPr>
            <a:picLocks noChangeAspect="1"/>
          </p:cNvPicPr>
          <p:nvPr/>
        </p:nvPicPr>
        <p:blipFill>
          <a:blip r:embed="rId4"/>
          <a:stretch>
            <a:fillRect/>
          </a:stretch>
        </p:blipFill>
        <p:spPr>
          <a:xfrm>
            <a:off x="3448281" y="2601395"/>
            <a:ext cx="4727663" cy="3913454"/>
          </a:xfrm>
          <a:prstGeom prst="rect">
            <a:avLst/>
          </a:prstGeom>
          <a:ln w="152400">
            <a:solidFill>
              <a:schemeClr val="tx1">
                <a:lumMod val="75000"/>
                <a:lumOff val="25000"/>
              </a:schemeClr>
            </a:solidFill>
          </a:ln>
        </p:spPr>
      </p:pic>
      <p:sp>
        <p:nvSpPr>
          <p:cNvPr id="7" name="Rounded Rectangle 6"/>
          <p:cNvSpPr/>
          <p:nvPr/>
        </p:nvSpPr>
        <p:spPr>
          <a:xfrm>
            <a:off x="3448281" y="4313639"/>
            <a:ext cx="4453461" cy="1157485"/>
          </a:xfrm>
          <a:prstGeom prst="roundRect">
            <a:avLst>
              <a:gd name="adj" fmla="val 50000"/>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accent2">
                    <a:lumMod val="75000"/>
                  </a:schemeClr>
                </a:solidFill>
                <a:latin typeface="Calibri"/>
              </a:rPr>
              <a:t>DEPBS</a:t>
            </a:r>
            <a:endParaRPr kumimoji="0" lang="en-US" sz="4000" b="1" i="0" u="none" strike="noStrike" kern="1200" cap="none" spc="0" normalizeH="0" baseline="0" noProof="0" dirty="0">
              <a:ln>
                <a:noFill/>
              </a:ln>
              <a:solidFill>
                <a:schemeClr val="accent2">
                  <a:lumMod val="75000"/>
                </a:schemeClr>
              </a:solidFill>
              <a:effectLst/>
              <a:uLnTx/>
              <a:uFillTx/>
              <a:latin typeface="Calibri"/>
            </a:endParaRPr>
          </a:p>
        </p:txBody>
      </p:sp>
      <p:pic>
        <p:nvPicPr>
          <p:cNvPr id="8" name="Picture 7"/>
          <p:cNvPicPr>
            <a:picLocks noChangeAspect="1"/>
          </p:cNvPicPr>
          <p:nvPr/>
        </p:nvPicPr>
        <p:blipFill>
          <a:blip r:embed="rId5"/>
          <a:stretch>
            <a:fillRect/>
          </a:stretch>
        </p:blipFill>
        <p:spPr>
          <a:xfrm>
            <a:off x="7058519" y="444445"/>
            <a:ext cx="5360046" cy="3044245"/>
          </a:xfrm>
          <a:prstGeom prst="rect">
            <a:avLst/>
          </a:prstGeom>
          <a:ln w="152400">
            <a:solidFill>
              <a:schemeClr val="tx1"/>
            </a:solidFill>
          </a:ln>
        </p:spPr>
      </p:pic>
      <p:sp>
        <p:nvSpPr>
          <p:cNvPr id="9" name="Rounded Rectangle 8"/>
          <p:cNvSpPr/>
          <p:nvPr/>
        </p:nvSpPr>
        <p:spPr>
          <a:xfrm>
            <a:off x="7424536" y="1447800"/>
            <a:ext cx="4628012" cy="714314"/>
          </a:xfrm>
          <a:prstGeom prst="roundRect">
            <a:avLst>
              <a:gd name="adj" fmla="val 50000"/>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975436" y="694133"/>
            <a:ext cx="583200" cy="923330"/>
          </a:xfrm>
          <a:prstGeom prst="rect">
            <a:avLst/>
          </a:prstGeom>
          <a:solidFill>
            <a:schemeClr val="accent2"/>
          </a:solidFill>
        </p:spPr>
        <p:txBody>
          <a:bodyPr wrap="square" rtlCol="0">
            <a:spAutoFit/>
          </a:bodyPr>
          <a:lstStyle/>
          <a:p>
            <a:pPr algn="ctr"/>
            <a:r>
              <a:rPr lang="en-US" sz="5400" dirty="0"/>
              <a:t>1</a:t>
            </a:r>
          </a:p>
        </p:txBody>
      </p:sp>
      <p:sp>
        <p:nvSpPr>
          <p:cNvPr id="10" name="TextBox 9"/>
          <p:cNvSpPr txBox="1"/>
          <p:nvPr/>
        </p:nvSpPr>
        <p:spPr>
          <a:xfrm>
            <a:off x="3111733" y="4411195"/>
            <a:ext cx="583200" cy="923330"/>
          </a:xfrm>
          <a:prstGeom prst="rect">
            <a:avLst/>
          </a:prstGeom>
          <a:solidFill>
            <a:schemeClr val="accent2"/>
          </a:solidFill>
        </p:spPr>
        <p:txBody>
          <a:bodyPr wrap="square" rtlCol="0">
            <a:spAutoFit/>
          </a:bodyPr>
          <a:lstStyle/>
          <a:p>
            <a:pPr algn="ctr"/>
            <a:r>
              <a:rPr lang="en-US" sz="5400" dirty="0"/>
              <a:t>2</a:t>
            </a:r>
          </a:p>
        </p:txBody>
      </p:sp>
      <p:sp>
        <p:nvSpPr>
          <p:cNvPr id="11" name="TextBox 10"/>
          <p:cNvSpPr txBox="1"/>
          <p:nvPr/>
        </p:nvSpPr>
        <p:spPr>
          <a:xfrm>
            <a:off x="7901742" y="2112924"/>
            <a:ext cx="583200" cy="923330"/>
          </a:xfrm>
          <a:prstGeom prst="rect">
            <a:avLst/>
          </a:prstGeom>
          <a:solidFill>
            <a:schemeClr val="accent2"/>
          </a:solidFill>
        </p:spPr>
        <p:txBody>
          <a:bodyPr wrap="square" rtlCol="0">
            <a:spAutoFit/>
          </a:bodyPr>
          <a:lstStyle/>
          <a:p>
            <a:pPr algn="ctr"/>
            <a:r>
              <a:rPr lang="en-US" sz="5400" dirty="0"/>
              <a:t>3</a:t>
            </a:r>
          </a:p>
        </p:txBody>
      </p:sp>
    </p:spTree>
    <p:extLst>
      <p:ext uri="{BB962C8B-B14F-4D97-AF65-F5344CB8AC3E}">
        <p14:creationId xmlns:p14="http://schemas.microsoft.com/office/powerpoint/2010/main" val="237362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MTSS?</a:t>
            </a:r>
          </a:p>
        </p:txBody>
      </p:sp>
      <p:sp>
        <p:nvSpPr>
          <p:cNvPr id="6" name="Oval 5"/>
          <p:cNvSpPr/>
          <p:nvPr/>
        </p:nvSpPr>
        <p:spPr>
          <a:xfrm>
            <a:off x="1904010" y="1436915"/>
            <a:ext cx="8122722" cy="4738255"/>
          </a:xfrm>
          <a:prstGeom prst="ellipse">
            <a:avLst/>
          </a:prstGeom>
          <a:solidFill>
            <a:srgbClr val="99CC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2711533" y="2170093"/>
            <a:ext cx="6507677" cy="523220"/>
          </a:xfrm>
          <a:prstGeom prst="rect">
            <a:avLst/>
          </a:prstGeom>
          <a:noFill/>
        </p:spPr>
        <p:txBody>
          <a:bodyPr wrap="square" rtlCol="0">
            <a:spAutoFit/>
          </a:bodyPr>
          <a:lstStyle/>
          <a:p>
            <a:pPr algn="ctr"/>
            <a:r>
              <a:rPr lang="en-US" sz="2800" b="1" dirty="0"/>
              <a:t>Multi-Tiered System of Supports (MTSS)</a:t>
            </a:r>
          </a:p>
        </p:txBody>
      </p:sp>
      <p:sp>
        <p:nvSpPr>
          <p:cNvPr id="8" name="Oval 7"/>
          <p:cNvSpPr/>
          <p:nvPr/>
        </p:nvSpPr>
        <p:spPr>
          <a:xfrm>
            <a:off x="2088069" y="2942227"/>
            <a:ext cx="2220686" cy="2030681"/>
          </a:xfrm>
          <a:prstGeom prst="ellipse">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7657582" y="2942227"/>
            <a:ext cx="2220686" cy="2030681"/>
          </a:xfrm>
          <a:prstGeom prst="ellipse">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2088069" y="3244019"/>
            <a:ext cx="2184086" cy="1938992"/>
          </a:xfrm>
          <a:prstGeom prst="rect">
            <a:avLst/>
          </a:prstGeom>
          <a:noFill/>
        </p:spPr>
        <p:txBody>
          <a:bodyPr wrap="square" rtlCol="0">
            <a:spAutoFit/>
          </a:bodyPr>
          <a:lstStyle/>
          <a:p>
            <a:pPr algn="ctr"/>
            <a:r>
              <a:rPr lang="en-US" sz="2800" b="1" dirty="0"/>
              <a:t>Academic</a:t>
            </a:r>
          </a:p>
          <a:p>
            <a:pPr algn="ctr"/>
            <a:r>
              <a:rPr lang="en-US" sz="1600" b="1" dirty="0"/>
              <a:t>Student’s response to academic instruction and tiered supports. </a:t>
            </a:r>
          </a:p>
          <a:p>
            <a:pPr algn="ctr"/>
            <a:endParaRPr lang="en-US" sz="1600" b="1" dirty="0"/>
          </a:p>
          <a:p>
            <a:pPr algn="ctr"/>
            <a:endParaRPr lang="en-US" sz="2800" b="1" dirty="0"/>
          </a:p>
        </p:txBody>
      </p:sp>
      <p:sp>
        <p:nvSpPr>
          <p:cNvPr id="11" name="TextBox 10"/>
          <p:cNvSpPr txBox="1"/>
          <p:nvPr/>
        </p:nvSpPr>
        <p:spPr>
          <a:xfrm>
            <a:off x="7749610" y="3366479"/>
            <a:ext cx="2128658" cy="1692771"/>
          </a:xfrm>
          <a:prstGeom prst="rect">
            <a:avLst/>
          </a:prstGeom>
          <a:noFill/>
        </p:spPr>
        <p:txBody>
          <a:bodyPr wrap="square" rtlCol="0">
            <a:spAutoFit/>
          </a:bodyPr>
          <a:lstStyle/>
          <a:p>
            <a:pPr algn="ctr"/>
            <a:r>
              <a:rPr lang="en-US" sz="2800" b="1" dirty="0"/>
              <a:t>Behavior</a:t>
            </a:r>
          </a:p>
          <a:p>
            <a:pPr algn="ctr"/>
            <a:r>
              <a:rPr lang="en-US" sz="1600" b="1" dirty="0"/>
              <a:t>Student’s response to positive behavior tiered supports.</a:t>
            </a:r>
          </a:p>
          <a:p>
            <a:pPr algn="ctr"/>
            <a:endParaRPr lang="en-US" sz="2800" b="1" dirty="0"/>
          </a:p>
        </p:txBody>
      </p:sp>
      <p:sp>
        <p:nvSpPr>
          <p:cNvPr id="12" name="TextBox 11"/>
          <p:cNvSpPr txBox="1"/>
          <p:nvPr/>
        </p:nvSpPr>
        <p:spPr>
          <a:xfrm>
            <a:off x="4308755" y="3240936"/>
            <a:ext cx="3312228" cy="1938992"/>
          </a:xfrm>
          <a:prstGeom prst="rect">
            <a:avLst/>
          </a:prstGeom>
          <a:noFill/>
        </p:spPr>
        <p:txBody>
          <a:bodyPr wrap="square" rtlCol="0">
            <a:spAutoFit/>
          </a:bodyPr>
          <a:lstStyle/>
          <a:p>
            <a:pPr algn="ctr"/>
            <a:r>
              <a:rPr lang="en-US" sz="2400" b="1" dirty="0"/>
              <a:t>MTSS is a framework that aligns academic and behavioral supports to serve </a:t>
            </a:r>
          </a:p>
          <a:p>
            <a:pPr algn="ctr"/>
            <a:r>
              <a:rPr lang="en-US" sz="2400" b="1" dirty="0"/>
              <a:t>the whole child</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1281" y="67542"/>
            <a:ext cx="1150903" cy="1104553"/>
          </a:xfrm>
          <a:prstGeom prst="rect">
            <a:avLst/>
          </a:prstGeom>
        </p:spPr>
      </p:pic>
    </p:spTree>
    <p:extLst>
      <p:ext uri="{BB962C8B-B14F-4D97-AF65-F5344CB8AC3E}">
        <p14:creationId xmlns:p14="http://schemas.microsoft.com/office/powerpoint/2010/main" val="38732688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2057400" y="1676401"/>
          <a:ext cx="8077200" cy="4377199"/>
        </p:xfrm>
        <a:graphic>
          <a:graphicData uri="http://schemas.openxmlformats.org/drawingml/2006/table">
            <a:tbl>
              <a:tblPr/>
              <a:tblGrid>
                <a:gridCol w="8077200">
                  <a:extLst>
                    <a:ext uri="{9D8B030D-6E8A-4147-A177-3AD203B41FA5}">
                      <a16:colId xmlns:a16="http://schemas.microsoft.com/office/drawing/2014/main" val="20000"/>
                    </a:ext>
                  </a:extLst>
                </a:gridCol>
              </a:tblGrid>
              <a:tr h="47906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TYPE</a:t>
                      </a:r>
                      <a:endParaRPr kumimoji="0" lang="en-US" sz="2400" b="1"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10000"/>
                  </a:ext>
                </a:extLst>
              </a:tr>
              <a:tr h="663934">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Immediate/High Frequency </a:t>
                      </a:r>
                      <a:endParaRPr kumimoji="0" lang="en-US" sz="2400" b="0" i="0" u="none" strike="noStrike" cap="none" normalizeH="0" baseline="0" dirty="0">
                        <a:ln>
                          <a:noFill/>
                        </a:ln>
                        <a:solidFill>
                          <a:schemeClr val="accent1">
                            <a:lumMod val="75000"/>
                          </a:schemeClr>
                        </a:solidFill>
                        <a:effectLst/>
                        <a:latin typeface="Arial"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In the moment, predictable (e.g., </a:t>
                      </a:r>
                      <a:r>
                        <a:rPr kumimoji="0" lang="en-US" sz="2000" b="0" i="0" u="none" strike="noStrike" cap="none" normalizeH="0" baseline="0" dirty="0" err="1">
                          <a:ln>
                            <a:noFill/>
                          </a:ln>
                          <a:solidFill>
                            <a:schemeClr val="accent1">
                              <a:lumMod val="75000"/>
                            </a:schemeClr>
                          </a:solidFill>
                          <a:effectLst/>
                          <a:latin typeface="Arial" charset="0"/>
                          <a:cs typeface="Times New Roman" pitchFamily="18" charset="0"/>
                        </a:rPr>
                        <a:t>Gotchas</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Paws, High Fives)</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66289">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Redemption of High Frequency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(e.g., school store, drawings)</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738912">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Intermittent/Unpredictable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(e.g., surprise HW completion treat, random use of </a:t>
                      </a:r>
                      <a:r>
                        <a:rPr kumimoji="0" lang="en-US" sz="2000" b="0" i="1" u="none" strike="noStrike" cap="none" normalizeH="0" baseline="0" dirty="0" err="1">
                          <a:ln>
                            <a:noFill/>
                          </a:ln>
                          <a:solidFill>
                            <a:schemeClr val="accent1">
                              <a:lumMod val="75000"/>
                            </a:schemeClr>
                          </a:solidFill>
                          <a:effectLst/>
                          <a:latin typeface="Arial" charset="0"/>
                          <a:cs typeface="Times New Roman" pitchFamily="18" charset="0"/>
                        </a:rPr>
                        <a:t>gotchas</a:t>
                      </a:r>
                      <a:r>
                        <a:rPr kumimoji="0" lang="en-US" sz="2000" b="0" i="1" u="none" strike="noStrike" cap="none" normalizeH="0" baseline="0" dirty="0">
                          <a:ln>
                            <a:noFill/>
                          </a:ln>
                          <a:solidFill>
                            <a:schemeClr val="accent1">
                              <a:lumMod val="75000"/>
                            </a:schemeClr>
                          </a:solidFill>
                          <a:effectLst/>
                          <a:latin typeface="Arial" charset="0"/>
                          <a:cs typeface="Times New Roman" pitchFamily="18" charset="0"/>
                        </a:rPr>
                        <a:t> in hallway)</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18492">
                <a:tc>
                  <a:txBody>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sz="2400" b="1" i="0" u="none" strike="noStrike" cap="none" normalizeH="0" baseline="0" dirty="0">
                          <a:ln>
                            <a:noFill/>
                          </a:ln>
                          <a:solidFill>
                            <a:schemeClr val="accent1">
                              <a:lumMod val="75000"/>
                            </a:schemeClr>
                          </a:solidFill>
                          <a:effectLst/>
                          <a:latin typeface="Arial" charset="0"/>
                          <a:cs typeface="Times New Roman" pitchFamily="18" charset="0"/>
                        </a:rPr>
                        <a:t>Long-term School-wide Celebrations </a:t>
                      </a:r>
                    </a:p>
                    <a:p>
                      <a:pPr marL="457200" marR="0" lvl="1"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(school-wide not individually based)</a:t>
                      </a:r>
                      <a:endParaRPr kumimoji="0" lang="en-US" sz="2000" b="0" i="0" u="none" strike="noStrike" cap="none" normalizeH="0" baseline="0" dirty="0">
                        <a:ln>
                          <a:noFill/>
                        </a:ln>
                        <a:solidFill>
                          <a:schemeClr val="accent1">
                            <a:lumMod val="75000"/>
                          </a:schemeClr>
                        </a:solidFill>
                        <a:effectLst/>
                        <a:latin typeface="Arial" charset="0"/>
                        <a:cs typeface="Times New Roman" pitchFamily="18" charset="0"/>
                      </a:endParaRP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FOR:</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Ex:  ODR reduction, school-wide target met for certain setting/behavior area</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accent1">
                              <a:lumMod val="75000"/>
                            </a:schemeClr>
                          </a:solidFill>
                          <a:effectLst/>
                          <a:latin typeface="Arial" charset="0"/>
                          <a:cs typeface="Times New Roman" pitchFamily="18" charset="0"/>
                        </a:rPr>
                        <a:t>ACTIVITY:</a:t>
                      </a:r>
                      <a:r>
                        <a:rPr kumimoji="0" lang="en-US" sz="2000" b="0" i="0" u="none" strike="noStrike" cap="none" normalizeH="0" baseline="0" dirty="0">
                          <a:ln>
                            <a:noFill/>
                          </a:ln>
                          <a:solidFill>
                            <a:schemeClr val="accent1">
                              <a:lumMod val="75000"/>
                            </a:schemeClr>
                          </a:solidFill>
                          <a:effectLst/>
                          <a:latin typeface="Arial" charset="0"/>
                          <a:cs typeface="Times New Roman" pitchFamily="18" charset="0"/>
                        </a:rPr>
                        <a:t>  (e.g., ice cream social, dance, game day)</a:t>
                      </a:r>
                      <a:endParaRPr kumimoji="0" lang="en-US" sz="2000" b="0" i="0" u="none" strike="noStrike" cap="none" normalizeH="0" baseline="0" dirty="0">
                        <a:ln>
                          <a:noFill/>
                        </a:ln>
                        <a:solidFill>
                          <a:schemeClr val="accent1">
                            <a:lumMod val="75000"/>
                          </a:schemeClr>
                        </a:solidFill>
                        <a:effectLst/>
                        <a:latin typeface="Arial" charset="0"/>
                      </a:endParaRPr>
                    </a:p>
                  </a:txBody>
                  <a:tcPr marL="68580" marR="68580" marT="34294" marB="3429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
        <p:nvSpPr>
          <p:cNvPr id="5" name="Rectangle 53"/>
          <p:cNvSpPr txBox="1">
            <a:spLocks noChangeArrowheads="1"/>
          </p:cNvSpPr>
          <p:nvPr/>
        </p:nvSpPr>
        <p:spPr>
          <a:xfrm>
            <a:off x="322731" y="251011"/>
            <a:ext cx="11438964" cy="608165"/>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100" normalizeH="0" baseline="0" noProof="0" dirty="0">
                <a:ln>
                  <a:noFill/>
                </a:ln>
                <a:solidFill>
                  <a:prstClr val="black"/>
                </a:solidFill>
                <a:effectLst/>
                <a:uLnTx/>
                <a:uFillTx/>
                <a:latin typeface="Calibri"/>
                <a:ea typeface="+mj-ea"/>
                <a:cs typeface="+mj-cs"/>
              </a:rPr>
              <a:t>PBIS School-wide Acknowledgement Matrix (Student </a:t>
            </a:r>
            <a:r>
              <a:rPr kumimoji="0" lang="en-US" sz="3600" b="1" i="0" u="sng" strike="noStrike" kern="1200" cap="none" spc="-100" normalizeH="0" baseline="0" noProof="0" dirty="0">
                <a:ln>
                  <a:noFill/>
                </a:ln>
                <a:solidFill>
                  <a:prstClr val="black"/>
                </a:solidFill>
                <a:effectLst/>
                <a:uLnTx/>
                <a:uFillTx/>
                <a:latin typeface="Calibri"/>
                <a:ea typeface="+mj-ea"/>
                <a:cs typeface="+mj-cs"/>
              </a:rPr>
              <a:t>&amp; Staff!)</a:t>
            </a:r>
          </a:p>
        </p:txBody>
      </p:sp>
      <p:sp>
        <p:nvSpPr>
          <p:cNvPr id="7" name="Rounded Rectangle 6"/>
          <p:cNvSpPr/>
          <p:nvPr/>
        </p:nvSpPr>
        <p:spPr>
          <a:xfrm>
            <a:off x="1516477" y="2800442"/>
            <a:ext cx="9051471" cy="102870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1883795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a:solidFill>
                  <a:schemeClr val="tx1"/>
                </a:solidFill>
                <a:latin typeface="Calibri" panose="020F0502020204030204" pitchFamily="34" charset="0"/>
                <a:cs typeface="Calibri" panose="020F0502020204030204" pitchFamily="34" charset="0"/>
              </a:rPr>
              <a:t>Recognition Systems - Redemption</a:t>
            </a:r>
          </a:p>
        </p:txBody>
      </p:sp>
      <p:sp>
        <p:nvSpPr>
          <p:cNvPr id="3" name="Content Placeholder 2"/>
          <p:cNvSpPr>
            <a:spLocks noGrp="1"/>
          </p:cNvSpPr>
          <p:nvPr>
            <p:ph idx="1"/>
          </p:nvPr>
        </p:nvSpPr>
        <p:spPr>
          <a:xfrm>
            <a:off x="2312894" y="3922058"/>
            <a:ext cx="7016675" cy="2675965"/>
          </a:xfrm>
        </p:spPr>
        <p:txBody>
          <a:bodyPr>
            <a:normAutofit/>
          </a:bodyPr>
          <a:lstStyle/>
          <a:p>
            <a:pPr marL="114300" indent="0">
              <a:buNone/>
            </a:pPr>
            <a:endParaRPr lang="en-US" sz="1400" dirty="0">
              <a:solidFill>
                <a:schemeClr val="accent1">
                  <a:lumMod val="75000"/>
                </a:schemeClr>
              </a:solidFill>
            </a:endParaRPr>
          </a:p>
          <a:p>
            <a:pPr marL="114300" indent="0" algn="ctr">
              <a:buNone/>
            </a:pPr>
            <a:r>
              <a:rPr lang="en-US" sz="4000" dirty="0">
                <a:solidFill>
                  <a:schemeClr val="accent1">
                    <a:lumMod val="75000"/>
                  </a:schemeClr>
                </a:solidFill>
              </a:rPr>
              <a:t>Your intents and student needs </a:t>
            </a:r>
          </a:p>
          <a:p>
            <a:pPr marL="114300" indent="0" algn="ctr">
              <a:buNone/>
            </a:pPr>
            <a:r>
              <a:rPr lang="en-US" sz="4000" dirty="0">
                <a:solidFill>
                  <a:schemeClr val="accent1">
                    <a:lumMod val="75000"/>
                  </a:schemeClr>
                </a:solidFill>
              </a:rPr>
              <a:t>INFORM</a:t>
            </a:r>
          </a:p>
          <a:p>
            <a:pPr marL="114300" indent="0" algn="ctr">
              <a:buNone/>
            </a:pPr>
            <a:r>
              <a:rPr lang="en-US" sz="4000" dirty="0">
                <a:solidFill>
                  <a:schemeClr val="accent1">
                    <a:lumMod val="75000"/>
                  </a:schemeClr>
                </a:solidFill>
              </a:rPr>
              <a:t>the mechanics. </a:t>
            </a:r>
          </a:p>
          <a:p>
            <a:pPr marL="114300" indent="0">
              <a:buNone/>
            </a:pPr>
            <a:endParaRPr lang="en-US" sz="4000" dirty="0">
              <a:solidFill>
                <a:schemeClr val="accent1">
                  <a:lumMod val="75000"/>
                </a:schemeClr>
              </a:solidFill>
            </a:endParaRPr>
          </a:p>
          <a:p>
            <a:pPr marL="411480" lvl="1" indent="0">
              <a:buNone/>
            </a:pPr>
            <a:endParaRPr lang="en-US" sz="3000" dirty="0">
              <a:solidFill>
                <a:schemeClr val="accent2">
                  <a:lumMod val="75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417638"/>
            <a:ext cx="5715000" cy="2352675"/>
          </a:xfrm>
          <a:prstGeom prst="rect">
            <a:avLst/>
          </a:prstGeom>
        </p:spPr>
      </p:pic>
    </p:spTree>
    <p:extLst>
      <p:ext uri="{BB962C8B-B14F-4D97-AF65-F5344CB8AC3E}">
        <p14:creationId xmlns:p14="http://schemas.microsoft.com/office/powerpoint/2010/main" val="177225595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5253657" y="1536174"/>
            <a:ext cx="6570968"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Supporting </a:t>
            </a:r>
            <a:r>
              <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rPr>
              <a:t>Every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Ensure acknowledgement systems are: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Used equitably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Actually reinforcing</a:t>
            </a:r>
          </a:p>
        </p:txBody>
      </p:sp>
      <p:sp>
        <p:nvSpPr>
          <p:cNvPr id="20" name="TextBox 19"/>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5008450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PROVIDE INSTRUCTIONAL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unwanted behavior</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822" y="2001829"/>
            <a:ext cx="5756559" cy="3223673"/>
          </a:xfrm>
          <a:prstGeom prst="rect">
            <a:avLst/>
          </a:prstGeom>
        </p:spPr>
      </p:pic>
    </p:spTree>
    <p:extLst>
      <p:ext uri="{BB962C8B-B14F-4D97-AF65-F5344CB8AC3E}">
        <p14:creationId xmlns:p14="http://schemas.microsoft.com/office/powerpoint/2010/main" val="164591372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85800"/>
            <a:ext cx="8686800" cy="1143000"/>
          </a:xfrm>
        </p:spPr>
        <p:txBody>
          <a:bodyPr/>
          <a:lstStyle/>
          <a:p>
            <a:r>
              <a:rPr lang="en-US" sz="4400" dirty="0"/>
              <a:t>System for Responding to/</a:t>
            </a:r>
            <a:br>
              <a:rPr lang="en-US" sz="4400" dirty="0"/>
            </a:br>
            <a:r>
              <a:rPr lang="en-US" sz="4400" dirty="0"/>
              <a:t>Correcting Problem Behaviors</a:t>
            </a:r>
            <a:br>
              <a:rPr lang="en-US" sz="4800" u="sng" dirty="0"/>
            </a:br>
            <a:endParaRPr lang="en-US" dirty="0"/>
          </a:p>
        </p:txBody>
      </p:sp>
      <p:graphicFrame>
        <p:nvGraphicFramePr>
          <p:cNvPr id="4" name="Content Placeholder 3"/>
          <p:cNvGraphicFramePr>
            <a:graphicFrameLocks noGrp="1"/>
          </p:cNvGraphicFramePr>
          <p:nvPr>
            <p:ph idx="1"/>
          </p:nvPr>
        </p:nvGraphicFramePr>
        <p:xfrm>
          <a:off x="2057400" y="1752600"/>
          <a:ext cx="76200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3216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r>
              <a:rPr lang="en-US" sz="4000" b="1" dirty="0">
                <a:cs typeface="ＭＳ Ｐゴシック" pitchFamily="-111" charset="-128"/>
              </a:rPr>
              <a:t>Consistent  &amp; Clear Procedures</a:t>
            </a:r>
            <a:r>
              <a:rPr lang="en-US" sz="4000" dirty="0">
                <a:cs typeface="ＭＳ Ｐゴシック" pitchFamily="-111" charset="-128"/>
              </a:rPr>
              <a:t>:</a:t>
            </a:r>
            <a:br>
              <a:rPr lang="en-US" sz="4000" dirty="0">
                <a:cs typeface="ＭＳ Ｐゴシック" pitchFamily="-111" charset="-128"/>
              </a:rPr>
            </a:br>
            <a:r>
              <a:rPr lang="en-US" sz="4000" dirty="0">
                <a:cs typeface="ＭＳ Ｐゴシック" pitchFamily="-111" charset="-128"/>
              </a:rPr>
              <a:t>Classroom vs. Office Managed</a:t>
            </a:r>
          </a:p>
        </p:txBody>
      </p:sp>
      <p:sp>
        <p:nvSpPr>
          <p:cNvPr id="226307" name="Rectangle 3"/>
          <p:cNvSpPr>
            <a:spLocks noGrp="1" noChangeArrowheads="1"/>
          </p:cNvSpPr>
          <p:nvPr>
            <p:ph type="body" idx="1"/>
          </p:nvPr>
        </p:nvSpPr>
        <p:spPr>
          <a:xfrm>
            <a:off x="609600" y="1878676"/>
            <a:ext cx="10160000" cy="4522124"/>
          </a:xfrm>
        </p:spPr>
        <p:txBody>
          <a:bodyPr>
            <a:normAutofit/>
          </a:bodyPr>
          <a:lstStyle/>
          <a:p>
            <a:pPr eaLnBrk="1" hangingPunct="1">
              <a:lnSpc>
                <a:spcPct val="90000"/>
              </a:lnSpc>
            </a:pPr>
            <a:r>
              <a:rPr lang="en-US" sz="2800" dirty="0">
                <a:cs typeface="ＭＳ Ｐゴシック" pitchFamily="-111" charset="-128"/>
              </a:rPr>
              <a:t>Staff need to know what problem behaviors are </a:t>
            </a:r>
            <a:r>
              <a:rPr lang="en-US" sz="2800" u="sng" dirty="0">
                <a:cs typeface="ＭＳ Ｐゴシック" pitchFamily="-111" charset="-128"/>
              </a:rPr>
              <a:t>major vs. minor </a:t>
            </a:r>
            <a:r>
              <a:rPr lang="en-US" sz="2800" dirty="0">
                <a:cs typeface="ＭＳ Ｐゴシック" pitchFamily="-111" charset="-128"/>
              </a:rPr>
              <a:t>(office-managed vs classroom–managed)</a:t>
            </a:r>
          </a:p>
          <a:p>
            <a:pPr>
              <a:lnSpc>
                <a:spcPct val="90000"/>
              </a:lnSpc>
            </a:pPr>
            <a:r>
              <a:rPr lang="en-US" sz="2800" dirty="0">
                <a:cs typeface="ＭＳ Ｐゴシック" pitchFamily="-111" charset="-128"/>
              </a:rPr>
              <a:t>This process must be defined, taught/re-taught, and agreed upon with all staff, and must include </a:t>
            </a:r>
            <a:r>
              <a:rPr lang="en-US" sz="2800" u="sng" dirty="0">
                <a:cs typeface="ＭＳ Ｐゴシック" pitchFamily="-111" charset="-128"/>
              </a:rPr>
              <a:t>definitions</a:t>
            </a:r>
            <a:r>
              <a:rPr lang="en-US" sz="2800" dirty="0">
                <a:cs typeface="ＭＳ Ｐゴシック" pitchFamily="-111" charset="-128"/>
              </a:rPr>
              <a:t> for:</a:t>
            </a:r>
          </a:p>
          <a:p>
            <a:pPr lvl="1">
              <a:lnSpc>
                <a:spcPct val="90000"/>
              </a:lnSpc>
            </a:pPr>
            <a:r>
              <a:rPr lang="en-US" sz="2600" dirty="0">
                <a:cs typeface="ＭＳ Ｐゴシック" pitchFamily="-111" charset="-128"/>
              </a:rPr>
              <a:t>major discipline incidents</a:t>
            </a:r>
          </a:p>
          <a:p>
            <a:pPr lvl="1">
              <a:lnSpc>
                <a:spcPct val="90000"/>
              </a:lnSpc>
            </a:pPr>
            <a:r>
              <a:rPr lang="en-US" sz="2600" dirty="0">
                <a:cs typeface="ＭＳ Ｐゴシック" pitchFamily="-111" charset="-128"/>
              </a:rPr>
              <a:t>minor discipline incidents</a:t>
            </a:r>
          </a:p>
          <a:p>
            <a:pPr lvl="1">
              <a:lnSpc>
                <a:spcPct val="90000"/>
              </a:lnSpc>
            </a:pPr>
            <a:r>
              <a:rPr lang="en-US" sz="2600" dirty="0">
                <a:cs typeface="ＭＳ Ｐゴシック" pitchFamily="-111" charset="-128"/>
              </a:rPr>
              <a:t>a continuum of discipline procedures </a:t>
            </a:r>
          </a:p>
          <a:p>
            <a:pPr eaLnBrk="1" hangingPunct="1">
              <a:lnSpc>
                <a:spcPct val="90000"/>
              </a:lnSpc>
            </a:pPr>
            <a:endParaRPr lang="en-US" sz="2800" dirty="0">
              <a:cs typeface="ＭＳ Ｐゴシック" pitchFamily="-111" charset="-128"/>
            </a:endParaRPr>
          </a:p>
          <a:p>
            <a:pPr eaLnBrk="1" hangingPunct="1">
              <a:lnSpc>
                <a:spcPct val="90000"/>
              </a:lnSpc>
            </a:pPr>
            <a:endParaRPr lang="en-US" sz="2800" dirty="0">
              <a:cs typeface="ＭＳ Ｐゴシック" pitchFamily="-111" charset="-128"/>
            </a:endParaRPr>
          </a:p>
        </p:txBody>
      </p:sp>
      <p:sp>
        <p:nvSpPr>
          <p:cNvPr id="2" name="Date Placeholder 1"/>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36379710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1828800" y="381000"/>
            <a:ext cx="8153400" cy="547688"/>
          </a:xfrm>
        </p:spPr>
        <p:txBody>
          <a:bodyPr/>
          <a:lstStyle/>
          <a:p>
            <a:pPr algn="l" eaLnBrk="1" hangingPunct="1"/>
            <a:r>
              <a:rPr lang="en-US" sz="2800" b="1" dirty="0">
                <a:cs typeface="ＭＳ Ｐゴシック" pitchFamily="-111" charset="-128"/>
              </a:rPr>
              <a:t>Learning Opportunities</a:t>
            </a:r>
            <a:r>
              <a:rPr lang="en-US" sz="2800" dirty="0">
                <a:cs typeface="ＭＳ Ｐゴシック" pitchFamily="-111" charset="-128"/>
              </a:rPr>
              <a:t>: Response to Problem Behaviors include problem solving/skill building</a:t>
            </a:r>
          </a:p>
        </p:txBody>
      </p:sp>
      <p:grpSp>
        <p:nvGrpSpPr>
          <p:cNvPr id="2" name="Organization Chart 3"/>
          <p:cNvGrpSpPr>
            <a:grpSpLocks noChangeAspect="1"/>
          </p:cNvGrpSpPr>
          <p:nvPr/>
        </p:nvGrpSpPr>
        <p:grpSpPr bwMode="auto">
          <a:xfrm>
            <a:off x="1718945" y="1276606"/>
            <a:ext cx="8077200" cy="5532438"/>
            <a:chOff x="1152" y="1299"/>
            <a:chExt cx="2880" cy="1623"/>
          </a:xfrm>
        </p:grpSpPr>
        <p:sp>
          <p:nvSpPr>
            <p:cNvPr id="228359" name="AutoShape 4"/>
            <p:cNvSpPr>
              <a:spLocks noChangeAspect="1" noChangeArrowheads="1" noTextEdit="1"/>
            </p:cNvSpPr>
            <p:nvPr/>
          </p:nvSpPr>
          <p:spPr bwMode="auto">
            <a:xfrm>
              <a:off x="1152" y="1299"/>
              <a:ext cx="2880" cy="1587"/>
            </a:xfrm>
            <a:prstGeom prst="rect">
              <a:avLst/>
            </a:prstGeom>
            <a:noFill/>
            <a:ln w="9525">
              <a:noFill/>
              <a:miter lim="800000"/>
              <a:headEnd/>
              <a:tailEnd/>
            </a:ln>
          </p:spPr>
          <p:txBody>
            <a:bodyPr>
              <a:prstTxWarp prst="textNoShape">
                <a:avLst/>
              </a:prstTxWarp>
            </a:bodyPr>
            <a:lstStyle/>
            <a:p>
              <a:endParaRPr lang="en-US">
                <a:solidFill>
                  <a:prstClr val="black"/>
                </a:solidFill>
              </a:endParaRPr>
            </a:p>
          </p:txBody>
        </p:sp>
        <p:cxnSp>
          <p:nvCxnSpPr>
            <p:cNvPr id="228360" name="_s10244"/>
            <p:cNvCxnSpPr>
              <a:cxnSpLocks noChangeShapeType="1"/>
              <a:stCxn id="228384" idx="1"/>
              <a:endCxn id="228383" idx="2"/>
            </p:cNvCxnSpPr>
            <p:nvPr/>
          </p:nvCxnSpPr>
          <p:spPr bwMode="auto">
            <a:xfrm rot="10800000" flipH="1">
              <a:off x="3163" y="2743"/>
              <a:ext cx="432" cy="105"/>
            </a:xfrm>
            <a:prstGeom prst="bentConnector4">
              <a:avLst>
                <a:gd name="adj1" fmla="val -18889"/>
                <a:gd name="adj2" fmla="val 85181"/>
              </a:avLst>
            </a:prstGeom>
            <a:noFill/>
            <a:ln w="28575">
              <a:solidFill>
                <a:schemeClr val="tx1"/>
              </a:solidFill>
              <a:miter lim="800000"/>
              <a:headEnd/>
              <a:tailEnd/>
            </a:ln>
          </p:spPr>
        </p:cxnSp>
        <p:cxnSp>
          <p:nvCxnSpPr>
            <p:cNvPr id="228361" name="_s10245"/>
            <p:cNvCxnSpPr>
              <a:cxnSpLocks noChangeShapeType="1"/>
              <a:stCxn id="228383" idx="0"/>
              <a:endCxn id="228382" idx="2"/>
            </p:cNvCxnSpPr>
            <p:nvPr/>
          </p:nvCxnSpPr>
          <p:spPr bwMode="auto">
            <a:xfrm rot="16200000" flipV="1">
              <a:off x="3574" y="2553"/>
              <a:ext cx="23" cy="16"/>
            </a:xfrm>
            <a:prstGeom prst="straightConnector1">
              <a:avLst/>
            </a:prstGeom>
            <a:noFill/>
            <a:ln w="28575">
              <a:solidFill>
                <a:schemeClr val="tx1"/>
              </a:solidFill>
              <a:round/>
              <a:headEnd/>
              <a:tailEnd/>
            </a:ln>
          </p:spPr>
        </p:cxnSp>
        <p:cxnSp>
          <p:nvCxnSpPr>
            <p:cNvPr id="228362" name="_s10246"/>
            <p:cNvCxnSpPr>
              <a:cxnSpLocks noChangeShapeType="1"/>
              <a:stCxn id="228382" idx="0"/>
              <a:endCxn id="228379" idx="2"/>
            </p:cNvCxnSpPr>
            <p:nvPr/>
          </p:nvCxnSpPr>
          <p:spPr bwMode="auto">
            <a:xfrm rot="5400000" flipH="1" flipV="1">
              <a:off x="3564" y="2347"/>
              <a:ext cx="39" cy="11"/>
            </a:xfrm>
            <a:prstGeom prst="straightConnector1">
              <a:avLst/>
            </a:prstGeom>
            <a:noFill/>
            <a:ln w="28575">
              <a:solidFill>
                <a:schemeClr val="tx1"/>
              </a:solidFill>
              <a:round/>
              <a:headEnd/>
              <a:tailEnd/>
            </a:ln>
          </p:spPr>
        </p:cxnSp>
        <p:cxnSp>
          <p:nvCxnSpPr>
            <p:cNvPr id="228363" name="_s10247"/>
            <p:cNvCxnSpPr>
              <a:cxnSpLocks noChangeShapeType="1"/>
              <a:stCxn id="228381" idx="1"/>
              <a:endCxn id="228380" idx="2"/>
            </p:cNvCxnSpPr>
            <p:nvPr/>
          </p:nvCxnSpPr>
          <p:spPr bwMode="auto">
            <a:xfrm rot="10800000" flipH="1">
              <a:off x="1206" y="2565"/>
              <a:ext cx="378" cy="104"/>
            </a:xfrm>
            <a:prstGeom prst="bentConnector4">
              <a:avLst>
                <a:gd name="adj1" fmla="val -21565"/>
                <a:gd name="adj2" fmla="val 85731"/>
              </a:avLst>
            </a:prstGeom>
            <a:noFill/>
            <a:ln w="28575">
              <a:solidFill>
                <a:schemeClr val="tx1"/>
              </a:solidFill>
              <a:miter lim="800000"/>
              <a:headEnd/>
              <a:tailEnd/>
            </a:ln>
          </p:spPr>
        </p:cxnSp>
        <p:cxnSp>
          <p:nvCxnSpPr>
            <p:cNvPr id="228364" name="_s10248"/>
            <p:cNvCxnSpPr>
              <a:cxnSpLocks noChangeShapeType="1"/>
              <a:stCxn id="228380" idx="0"/>
              <a:endCxn id="228377" idx="2"/>
            </p:cNvCxnSpPr>
            <p:nvPr/>
          </p:nvCxnSpPr>
          <p:spPr bwMode="auto">
            <a:xfrm rot="5400000" flipH="1" flipV="1">
              <a:off x="1563" y="2371"/>
              <a:ext cx="44" cy="3"/>
            </a:xfrm>
            <a:prstGeom prst="straightConnector1">
              <a:avLst/>
            </a:prstGeom>
            <a:noFill/>
            <a:ln w="28575">
              <a:solidFill>
                <a:schemeClr val="tx1"/>
              </a:solidFill>
              <a:round/>
              <a:headEnd/>
              <a:tailEnd/>
            </a:ln>
          </p:spPr>
        </p:cxnSp>
        <p:cxnSp>
          <p:nvCxnSpPr>
            <p:cNvPr id="228365" name="_s10249"/>
            <p:cNvCxnSpPr>
              <a:cxnSpLocks noChangeShapeType="1"/>
              <a:stCxn id="228379" idx="0"/>
              <a:endCxn id="228378" idx="2"/>
            </p:cNvCxnSpPr>
            <p:nvPr/>
          </p:nvCxnSpPr>
          <p:spPr bwMode="auto">
            <a:xfrm rot="16200000" flipV="1">
              <a:off x="3573" y="2156"/>
              <a:ext cx="23" cy="8"/>
            </a:xfrm>
            <a:prstGeom prst="straightConnector1">
              <a:avLst/>
            </a:prstGeom>
            <a:noFill/>
            <a:ln w="28575">
              <a:solidFill>
                <a:schemeClr val="tx1"/>
              </a:solidFill>
              <a:round/>
              <a:headEnd/>
              <a:tailEnd/>
            </a:ln>
          </p:spPr>
        </p:cxnSp>
        <p:cxnSp>
          <p:nvCxnSpPr>
            <p:cNvPr id="228366" name="_s10250"/>
            <p:cNvCxnSpPr>
              <a:cxnSpLocks noChangeShapeType="1"/>
              <a:stCxn id="228378" idx="0"/>
              <a:endCxn id="228375" idx="2"/>
            </p:cNvCxnSpPr>
            <p:nvPr/>
          </p:nvCxnSpPr>
          <p:spPr bwMode="auto">
            <a:xfrm rot="5400000" flipH="1" flipV="1">
              <a:off x="3568" y="1871"/>
              <a:ext cx="45" cy="19"/>
            </a:xfrm>
            <a:prstGeom prst="bentConnector3">
              <a:avLst>
                <a:gd name="adj1" fmla="val 50000"/>
              </a:avLst>
            </a:prstGeom>
            <a:noFill/>
            <a:ln w="28575">
              <a:solidFill>
                <a:schemeClr val="tx1"/>
              </a:solidFill>
              <a:miter lim="800000"/>
              <a:headEnd/>
              <a:tailEnd/>
            </a:ln>
          </p:spPr>
        </p:cxnSp>
        <p:cxnSp>
          <p:nvCxnSpPr>
            <p:cNvPr id="228367" name="_s10251"/>
            <p:cNvCxnSpPr>
              <a:cxnSpLocks noChangeShapeType="1"/>
              <a:endCxn id="228376" idx="2"/>
            </p:cNvCxnSpPr>
            <p:nvPr/>
          </p:nvCxnSpPr>
          <p:spPr bwMode="auto">
            <a:xfrm rot="-5400000">
              <a:off x="1423" y="2281"/>
              <a:ext cx="315" cy="6"/>
            </a:xfrm>
            <a:prstGeom prst="bentConnector3">
              <a:avLst>
                <a:gd name="adj1" fmla="val 13981"/>
              </a:avLst>
            </a:prstGeom>
            <a:noFill/>
            <a:ln w="28575">
              <a:solidFill>
                <a:schemeClr val="tx1"/>
              </a:solidFill>
              <a:miter lim="800000"/>
              <a:headEnd/>
              <a:tailEnd/>
            </a:ln>
          </p:spPr>
        </p:cxnSp>
        <p:cxnSp>
          <p:nvCxnSpPr>
            <p:cNvPr id="228368" name="_s10252"/>
            <p:cNvCxnSpPr>
              <a:cxnSpLocks noChangeShapeType="1"/>
              <a:stCxn id="228376" idx="0"/>
              <a:endCxn id="228373" idx="2"/>
            </p:cNvCxnSpPr>
            <p:nvPr/>
          </p:nvCxnSpPr>
          <p:spPr bwMode="auto">
            <a:xfrm rot="-5400000">
              <a:off x="1574" y="1935"/>
              <a:ext cx="22" cy="1"/>
            </a:xfrm>
            <a:prstGeom prst="straightConnector1">
              <a:avLst/>
            </a:prstGeom>
            <a:noFill/>
            <a:ln w="28575">
              <a:solidFill>
                <a:schemeClr val="tx1"/>
              </a:solidFill>
              <a:round/>
              <a:headEnd/>
              <a:tailEnd/>
            </a:ln>
          </p:spPr>
        </p:cxnSp>
        <p:cxnSp>
          <p:nvCxnSpPr>
            <p:cNvPr id="228369" name="_s10253"/>
            <p:cNvCxnSpPr>
              <a:cxnSpLocks noChangeShapeType="1"/>
              <a:stCxn id="228375" idx="0"/>
              <a:endCxn id="228372" idx="2"/>
            </p:cNvCxnSpPr>
            <p:nvPr/>
          </p:nvCxnSpPr>
          <p:spPr bwMode="auto">
            <a:xfrm rot="5400000" flipH="1">
              <a:off x="3024" y="1155"/>
              <a:ext cx="144" cy="1008"/>
            </a:xfrm>
            <a:prstGeom prst="bentConnector3">
              <a:avLst>
                <a:gd name="adj1" fmla="val 23227"/>
              </a:avLst>
            </a:prstGeom>
            <a:noFill/>
            <a:ln w="28575">
              <a:solidFill>
                <a:schemeClr val="tx1"/>
              </a:solidFill>
              <a:miter lim="800000"/>
              <a:headEnd/>
              <a:tailEnd/>
            </a:ln>
          </p:spPr>
        </p:cxnSp>
        <p:cxnSp>
          <p:nvCxnSpPr>
            <p:cNvPr id="228370" name="_s10254"/>
            <p:cNvCxnSpPr>
              <a:cxnSpLocks noChangeShapeType="1"/>
              <a:stCxn id="228374" idx="0"/>
              <a:endCxn id="228372" idx="2"/>
            </p:cNvCxnSpPr>
            <p:nvPr/>
          </p:nvCxnSpPr>
          <p:spPr bwMode="auto">
            <a:xfrm rot="-5400000">
              <a:off x="2521" y="1658"/>
              <a:ext cx="144" cy="1"/>
            </a:xfrm>
            <a:prstGeom prst="straightConnector1">
              <a:avLst/>
            </a:prstGeom>
            <a:noFill/>
            <a:ln w="28575">
              <a:solidFill>
                <a:schemeClr val="tx1"/>
              </a:solidFill>
              <a:round/>
              <a:headEnd/>
              <a:tailEnd/>
            </a:ln>
          </p:spPr>
        </p:cxnSp>
        <p:cxnSp>
          <p:nvCxnSpPr>
            <p:cNvPr id="228371" name="_s10255"/>
            <p:cNvCxnSpPr>
              <a:cxnSpLocks noChangeShapeType="1"/>
              <a:stCxn id="228373" idx="0"/>
              <a:endCxn id="228372" idx="2"/>
            </p:cNvCxnSpPr>
            <p:nvPr/>
          </p:nvCxnSpPr>
          <p:spPr bwMode="auto">
            <a:xfrm rot="-5400000">
              <a:off x="2016" y="1155"/>
              <a:ext cx="144" cy="1008"/>
            </a:xfrm>
            <a:prstGeom prst="bentConnector3">
              <a:avLst>
                <a:gd name="adj1" fmla="val 23227"/>
              </a:avLst>
            </a:prstGeom>
            <a:noFill/>
            <a:ln w="28575">
              <a:solidFill>
                <a:schemeClr val="tx1"/>
              </a:solidFill>
              <a:miter lim="800000"/>
              <a:headEnd/>
              <a:tailEnd/>
            </a:ln>
          </p:spPr>
        </p:cxnSp>
        <p:sp>
          <p:nvSpPr>
            <p:cNvPr id="228372" name="_s10256"/>
            <p:cNvSpPr>
              <a:spLocks noChangeArrowheads="1"/>
            </p:cNvSpPr>
            <p:nvPr/>
          </p:nvSpPr>
          <p:spPr bwMode="auto">
            <a:xfrm>
              <a:off x="2160" y="1299"/>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Observe problem </a:t>
              </a:r>
            </a:p>
            <a:p>
              <a:pPr algn="ctr" eaLnBrk="0" hangingPunct="0"/>
              <a:r>
                <a:rPr lang="en-US" sz="2100">
                  <a:solidFill>
                    <a:prstClr val="black"/>
                  </a:solidFill>
                </a:rPr>
                <a:t>behavior</a:t>
              </a:r>
            </a:p>
          </p:txBody>
        </p:sp>
        <p:sp>
          <p:nvSpPr>
            <p:cNvPr id="228373" name="_s10257"/>
            <p:cNvSpPr>
              <a:spLocks noChangeArrowheads="1"/>
            </p:cNvSpPr>
            <p:nvPr/>
          </p:nvSpPr>
          <p:spPr bwMode="auto">
            <a:xfrm>
              <a:off x="1152" y="1731"/>
              <a:ext cx="864" cy="194"/>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Find a place to talk </a:t>
              </a:r>
            </a:p>
            <a:p>
              <a:pPr algn="ctr" eaLnBrk="0" hangingPunct="0"/>
              <a:r>
                <a:rPr lang="en-US" sz="2100">
                  <a:solidFill>
                    <a:prstClr val="black"/>
                  </a:solidFill>
                </a:rPr>
                <a:t>with student(s)</a:t>
              </a:r>
            </a:p>
          </p:txBody>
        </p:sp>
        <p:sp>
          <p:nvSpPr>
            <p:cNvPr id="228374" name="_s10258"/>
            <p:cNvSpPr>
              <a:spLocks noChangeArrowheads="1"/>
            </p:cNvSpPr>
            <p:nvPr/>
          </p:nvSpPr>
          <p:spPr bwMode="auto">
            <a:xfrm>
              <a:off x="2160" y="1731"/>
              <a:ext cx="864" cy="28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dirty="0">
                  <a:solidFill>
                    <a:prstClr val="black"/>
                  </a:solidFill>
                </a:rPr>
                <a:t>Is the behavior</a:t>
              </a:r>
            </a:p>
            <a:p>
              <a:pPr algn="ctr" eaLnBrk="0" hangingPunct="0"/>
              <a:r>
                <a:rPr lang="en-US" sz="2100" dirty="0">
                  <a:solidFill>
                    <a:prstClr val="black"/>
                  </a:solidFill>
                </a:rPr>
                <a:t>major?</a:t>
              </a:r>
            </a:p>
          </p:txBody>
        </p:sp>
        <p:sp>
          <p:nvSpPr>
            <p:cNvPr id="228375" name="_s10259"/>
            <p:cNvSpPr>
              <a:spLocks noChangeArrowheads="1"/>
            </p:cNvSpPr>
            <p:nvPr/>
          </p:nvSpPr>
          <p:spPr bwMode="auto">
            <a:xfrm>
              <a:off x="3168" y="1731"/>
              <a:ext cx="864" cy="127"/>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Ensure safety</a:t>
              </a:r>
            </a:p>
          </p:txBody>
        </p:sp>
        <p:sp>
          <p:nvSpPr>
            <p:cNvPr id="228376" name="_s10260"/>
            <p:cNvSpPr>
              <a:spLocks noChangeArrowheads="1"/>
            </p:cNvSpPr>
            <p:nvPr/>
          </p:nvSpPr>
          <p:spPr bwMode="auto">
            <a:xfrm>
              <a:off x="1152" y="1947"/>
              <a:ext cx="864" cy="179"/>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Problem Solve</a:t>
              </a:r>
            </a:p>
          </p:txBody>
        </p:sp>
        <p:sp>
          <p:nvSpPr>
            <p:cNvPr id="228377" name="_s10261"/>
            <p:cNvSpPr>
              <a:spLocks noChangeArrowheads="1"/>
            </p:cNvSpPr>
            <p:nvPr/>
          </p:nvSpPr>
          <p:spPr bwMode="auto">
            <a:xfrm>
              <a:off x="1152" y="2171"/>
              <a:ext cx="869" cy="179"/>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Determine </a:t>
              </a:r>
            </a:p>
            <a:p>
              <a:pPr algn="ctr" eaLnBrk="0" hangingPunct="0"/>
              <a:r>
                <a:rPr lang="en-US" sz="2100">
                  <a:solidFill>
                    <a:prstClr val="black"/>
                  </a:solidFill>
                </a:rPr>
                <a:t>consequence</a:t>
              </a:r>
            </a:p>
          </p:txBody>
        </p:sp>
        <p:sp>
          <p:nvSpPr>
            <p:cNvPr id="228378" name="_s10262"/>
            <p:cNvSpPr>
              <a:spLocks noChangeArrowheads="1"/>
            </p:cNvSpPr>
            <p:nvPr/>
          </p:nvSpPr>
          <p:spPr bwMode="auto">
            <a:xfrm>
              <a:off x="3157" y="1903"/>
              <a:ext cx="848" cy="245"/>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Write referral &amp; </a:t>
              </a:r>
            </a:p>
            <a:p>
              <a:pPr algn="ctr" eaLnBrk="0" hangingPunct="0"/>
              <a:r>
                <a:rPr lang="en-US" sz="2100">
                  <a:solidFill>
                    <a:prstClr val="black"/>
                  </a:solidFill>
                </a:rPr>
                <a:t>Escort student to </a:t>
              </a:r>
            </a:p>
            <a:p>
              <a:pPr algn="ctr" eaLnBrk="0" hangingPunct="0"/>
              <a:r>
                <a:rPr lang="en-US" sz="2100">
                  <a:solidFill>
                    <a:prstClr val="black"/>
                  </a:solidFill>
                </a:rPr>
                <a:t>office</a:t>
              </a:r>
            </a:p>
          </p:txBody>
        </p:sp>
        <p:sp>
          <p:nvSpPr>
            <p:cNvPr id="228379" name="_s10263"/>
            <p:cNvSpPr>
              <a:spLocks noChangeArrowheads="1"/>
            </p:cNvSpPr>
            <p:nvPr/>
          </p:nvSpPr>
          <p:spPr bwMode="auto">
            <a:xfrm>
              <a:off x="3157" y="2171"/>
              <a:ext cx="863" cy="162"/>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dirty="0">
                  <a:solidFill>
                    <a:prstClr val="black"/>
                  </a:solidFill>
                </a:rPr>
                <a:t>Problem solve</a:t>
              </a:r>
            </a:p>
          </p:txBody>
        </p:sp>
        <p:sp>
          <p:nvSpPr>
            <p:cNvPr id="228380" name="_s10264"/>
            <p:cNvSpPr>
              <a:spLocks noChangeArrowheads="1"/>
            </p:cNvSpPr>
            <p:nvPr/>
          </p:nvSpPr>
          <p:spPr bwMode="auto">
            <a:xfrm>
              <a:off x="1152" y="2394"/>
              <a:ext cx="864" cy="171"/>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Follow procedure </a:t>
              </a:r>
            </a:p>
            <a:p>
              <a:pPr algn="ctr" eaLnBrk="0" hangingPunct="0"/>
              <a:r>
                <a:rPr lang="en-US" sz="2100">
                  <a:solidFill>
                    <a:prstClr val="black"/>
                  </a:solidFill>
                </a:rPr>
                <a:t>documented</a:t>
              </a:r>
            </a:p>
          </p:txBody>
        </p:sp>
        <p:sp>
          <p:nvSpPr>
            <p:cNvPr id="228381" name="_s10265"/>
            <p:cNvSpPr>
              <a:spLocks noChangeArrowheads="1"/>
            </p:cNvSpPr>
            <p:nvPr/>
          </p:nvSpPr>
          <p:spPr bwMode="auto">
            <a:xfrm>
              <a:off x="1206" y="2595"/>
              <a:ext cx="865" cy="149"/>
            </a:xfrm>
            <a:prstGeom prst="roundRect">
              <a:avLst>
                <a:gd name="adj" fmla="val 50000"/>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Etc.</a:t>
              </a:r>
            </a:p>
          </p:txBody>
        </p:sp>
        <p:sp>
          <p:nvSpPr>
            <p:cNvPr id="228382" name="_s10266"/>
            <p:cNvSpPr>
              <a:spLocks noChangeArrowheads="1"/>
            </p:cNvSpPr>
            <p:nvPr/>
          </p:nvSpPr>
          <p:spPr bwMode="auto">
            <a:xfrm>
              <a:off x="3135" y="2372"/>
              <a:ext cx="885" cy="17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Determine </a:t>
              </a:r>
            </a:p>
            <a:p>
              <a:pPr algn="ctr" eaLnBrk="0" hangingPunct="0"/>
              <a:r>
                <a:rPr lang="en-US" sz="2100">
                  <a:solidFill>
                    <a:prstClr val="black"/>
                  </a:solidFill>
                </a:rPr>
                <a:t>consequence</a:t>
              </a:r>
            </a:p>
          </p:txBody>
        </p:sp>
        <p:sp>
          <p:nvSpPr>
            <p:cNvPr id="228383" name="_s10267"/>
            <p:cNvSpPr>
              <a:spLocks noChangeArrowheads="1"/>
            </p:cNvSpPr>
            <p:nvPr/>
          </p:nvSpPr>
          <p:spPr bwMode="auto">
            <a:xfrm>
              <a:off x="3163" y="2573"/>
              <a:ext cx="863" cy="170"/>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Follow documented </a:t>
              </a:r>
            </a:p>
            <a:p>
              <a:pPr algn="ctr" eaLnBrk="0" hangingPunct="0"/>
              <a:r>
                <a:rPr lang="en-US" sz="2100">
                  <a:solidFill>
                    <a:prstClr val="black"/>
                  </a:solidFill>
                </a:rPr>
                <a:t>procedure</a:t>
              </a:r>
            </a:p>
          </p:txBody>
        </p:sp>
        <p:sp>
          <p:nvSpPr>
            <p:cNvPr id="228384" name="_s10268"/>
            <p:cNvSpPr>
              <a:spLocks noChangeArrowheads="1"/>
            </p:cNvSpPr>
            <p:nvPr/>
          </p:nvSpPr>
          <p:spPr bwMode="auto">
            <a:xfrm>
              <a:off x="3163" y="2774"/>
              <a:ext cx="863" cy="148"/>
            </a:xfrm>
            <a:prstGeom prst="roundRect">
              <a:avLst>
                <a:gd name="adj" fmla="val 16667"/>
              </a:avLst>
            </a:prstGeom>
            <a:solidFill>
              <a:schemeClr val="accent1"/>
            </a:solidFill>
            <a:ln w="9525">
              <a:solidFill>
                <a:schemeClr val="tx1"/>
              </a:solidFill>
              <a:round/>
              <a:headEnd/>
              <a:tailEnd/>
            </a:ln>
          </p:spPr>
          <p:txBody>
            <a:bodyPr wrap="none" lIns="0" tIns="0" rIns="0" bIns="0" anchor="ctr">
              <a:prstTxWarp prst="textNoShape">
                <a:avLst/>
              </a:prstTxWarp>
            </a:bodyPr>
            <a:lstStyle/>
            <a:p>
              <a:pPr algn="ctr" eaLnBrk="0" hangingPunct="0"/>
              <a:r>
                <a:rPr lang="en-US" sz="2100">
                  <a:solidFill>
                    <a:prstClr val="black"/>
                  </a:solidFill>
                </a:rPr>
                <a:t>Etc.</a:t>
              </a:r>
            </a:p>
          </p:txBody>
        </p:sp>
        <p:sp>
          <p:nvSpPr>
            <p:cNvPr id="228385" name="Text Box 30"/>
            <p:cNvSpPr txBox="1">
              <a:spLocks noChangeArrowheads="1"/>
            </p:cNvSpPr>
            <p:nvPr/>
          </p:nvSpPr>
          <p:spPr bwMode="auto">
            <a:xfrm>
              <a:off x="1858" y="1612"/>
              <a:ext cx="282" cy="135"/>
            </a:xfrm>
            <a:prstGeom prst="rect">
              <a:avLst/>
            </a:prstGeom>
            <a:noFill/>
            <a:ln w="9525">
              <a:noFill/>
              <a:miter lim="800000"/>
              <a:headEnd/>
              <a:tailEnd/>
            </a:ln>
          </p:spPr>
          <p:txBody>
            <a:bodyPr>
              <a:prstTxWarp prst="textNoShape">
                <a:avLst/>
              </a:prstTxWarp>
              <a:spAutoFit/>
            </a:bodyPr>
            <a:lstStyle/>
            <a:p>
              <a:pPr eaLnBrk="0" hangingPunct="0">
                <a:spcBef>
                  <a:spcPct val="50000"/>
                </a:spcBef>
              </a:pPr>
              <a:endParaRPr lang="en-US" sz="2400">
                <a:solidFill>
                  <a:prstClr val="black"/>
                </a:solidFill>
              </a:endParaRPr>
            </a:p>
          </p:txBody>
        </p:sp>
      </p:grpSp>
      <p:sp>
        <p:nvSpPr>
          <p:cNvPr id="228356" name="Text Box 31"/>
          <p:cNvSpPr txBox="1">
            <a:spLocks noChangeArrowheads="1"/>
          </p:cNvSpPr>
          <p:nvPr/>
        </p:nvSpPr>
        <p:spPr bwMode="auto">
          <a:xfrm>
            <a:off x="3962400" y="1905000"/>
            <a:ext cx="7620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prstClr val="black"/>
                </a:solidFill>
              </a:rPr>
              <a:t>No</a:t>
            </a:r>
          </a:p>
        </p:txBody>
      </p:sp>
      <p:sp>
        <p:nvSpPr>
          <p:cNvPr id="228357" name="Text Box 32"/>
          <p:cNvSpPr txBox="1">
            <a:spLocks noChangeArrowheads="1"/>
          </p:cNvSpPr>
          <p:nvPr/>
        </p:nvSpPr>
        <p:spPr bwMode="auto">
          <a:xfrm>
            <a:off x="7239000" y="1905000"/>
            <a:ext cx="762000" cy="45720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2400">
                <a:solidFill>
                  <a:prstClr val="black"/>
                </a:solidFill>
              </a:rPr>
              <a:t>Yes</a:t>
            </a:r>
          </a:p>
        </p:txBody>
      </p:sp>
      <p:sp>
        <p:nvSpPr>
          <p:cNvPr id="228358" name="Text Box 33"/>
          <p:cNvSpPr txBox="1">
            <a:spLocks noChangeArrowheads="1"/>
          </p:cNvSpPr>
          <p:nvPr/>
        </p:nvSpPr>
        <p:spPr bwMode="auto">
          <a:xfrm>
            <a:off x="2057400" y="6248400"/>
            <a:ext cx="4953000" cy="336550"/>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600">
                <a:solidFill>
                  <a:prstClr val="black"/>
                </a:solidFill>
              </a:rPr>
              <a:t>Adapted from procedure 2.0 A. Todd U of Oregon</a:t>
            </a:r>
          </a:p>
        </p:txBody>
      </p:sp>
      <p:sp>
        <p:nvSpPr>
          <p:cNvPr id="3" name="Right Arrow 2"/>
          <p:cNvSpPr/>
          <p:nvPr/>
        </p:nvSpPr>
        <p:spPr>
          <a:xfrm>
            <a:off x="6436422" y="4230620"/>
            <a:ext cx="913289" cy="6084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35" name="Right Arrow 34"/>
          <p:cNvSpPr/>
          <p:nvPr/>
        </p:nvSpPr>
        <p:spPr>
          <a:xfrm rot="10800000">
            <a:off x="4118621" y="3493262"/>
            <a:ext cx="913289" cy="60846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pPr>
              <a:defRPr/>
            </a:pPr>
            <a:endParaRPr lang="en-US">
              <a:solidFill>
                <a:srgbClr val="D6ECFF"/>
              </a:solidFill>
            </a:endParaRPr>
          </a:p>
        </p:txBody>
      </p:sp>
    </p:spTree>
    <p:extLst>
      <p:ext uri="{BB962C8B-B14F-4D97-AF65-F5344CB8AC3E}">
        <p14:creationId xmlns:p14="http://schemas.microsoft.com/office/powerpoint/2010/main" val="340142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fltVal val="0"/>
                                          </p:val>
                                        </p:tav>
                                        <p:tav tm="100000">
                                          <p:val>
                                            <p:strVal val="#ppt_w"/>
                                          </p:val>
                                        </p:tav>
                                      </p:tavLst>
                                    </p:anim>
                                    <p:anim calcmode="lin" valueType="num">
                                      <p:cBhvr>
                                        <p:cTn id="13" dur="1000" fill="hold"/>
                                        <p:tgtEl>
                                          <p:spTgt spid="35"/>
                                        </p:tgtEl>
                                        <p:attrNameLst>
                                          <p:attrName>ppt_h</p:attrName>
                                        </p:attrNameLst>
                                      </p:cBhvr>
                                      <p:tavLst>
                                        <p:tav tm="0">
                                          <p:val>
                                            <p:fltVal val="0"/>
                                          </p:val>
                                        </p:tav>
                                        <p:tav tm="100000">
                                          <p:val>
                                            <p:strVal val="#ppt_h"/>
                                          </p:val>
                                        </p:tav>
                                      </p:tavLst>
                                    </p:anim>
                                    <p:animEffect transition="in" filter="fade">
                                      <p:cBhvr>
                                        <p:cTn id="1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5"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PROVIDE INSTRUCTIONAL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unwanted behavior</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5459667" y="1347173"/>
            <a:ext cx="657096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Discourage Unwanted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Do not ignore unwanted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Pentagon 22"/>
          <p:cNvSpPr/>
          <p:nvPr/>
        </p:nvSpPr>
        <p:spPr>
          <a:xfrm>
            <a:off x="5459667" y="3172974"/>
            <a:ext cx="5558118" cy="1260193"/>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6186439" y="3341405"/>
            <a:ext cx="456467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CAUTION</a:t>
            </a:r>
          </a:p>
        </p:txBody>
      </p:sp>
      <p:sp>
        <p:nvSpPr>
          <p:cNvPr id="25" name="TextBox 24"/>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39729721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PROVIDE INSTRUCTIONAL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unwanted behavior</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621032" y="503128"/>
            <a:ext cx="657096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Discourage Unwanted Behaviors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Pentagon 1"/>
          <p:cNvSpPr/>
          <p:nvPr/>
        </p:nvSpPr>
        <p:spPr>
          <a:xfrm>
            <a:off x="5474472" y="2182254"/>
            <a:ext cx="5982422" cy="2264240"/>
          </a:xfrm>
          <a:prstGeom prst="homePlat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hevron 2"/>
          <p:cNvSpPr/>
          <p:nvPr/>
        </p:nvSpPr>
        <p:spPr>
          <a:xfrm>
            <a:off x="5492849" y="2200213"/>
            <a:ext cx="2613060" cy="2264240"/>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Chevron 21"/>
          <p:cNvSpPr/>
          <p:nvPr/>
        </p:nvSpPr>
        <p:spPr>
          <a:xfrm>
            <a:off x="9199148" y="2164295"/>
            <a:ext cx="2257746" cy="2264240"/>
          </a:xfrm>
          <a:prstGeom prst="chevro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p:cNvSpPr txBox="1"/>
          <p:nvPr/>
        </p:nvSpPr>
        <p:spPr>
          <a:xfrm>
            <a:off x="6441326" y="2960431"/>
            <a:ext cx="40653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QUICK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REDIRECTS</a:t>
            </a:r>
          </a:p>
        </p:txBody>
      </p:sp>
      <p:sp>
        <p:nvSpPr>
          <p:cNvPr id="28" name="TextBox 27"/>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257929895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a:t>CORE FEATURES </a:t>
            </a:r>
            <a:br>
              <a:rPr lang="en-US" sz="3000" b="1"/>
            </a:br>
            <a:r>
              <a:rPr lang="en-US" sz="3000"/>
              <a:t>of School-Wide PBS</a:t>
            </a:r>
            <a:endParaRPr lang="en-US" sz="3000" dirty="0"/>
          </a:p>
        </p:txBody>
      </p:sp>
      <p:sp>
        <p:nvSpPr>
          <p:cNvPr id="5" name="Rectangle 4"/>
          <p:cNvSpPr/>
          <p:nvPr/>
        </p:nvSpPr>
        <p:spPr>
          <a:xfrm>
            <a:off x="5977217" y="3244334"/>
            <a:ext cx="237566" cy="369332"/>
          </a:xfrm>
          <a:prstGeom prst="rect">
            <a:avLst/>
          </a:prstGeom>
        </p:spPr>
        <p:txBody>
          <a:bodyPr wrap="none">
            <a:spAutoFit/>
          </a:bodyPr>
          <a:lstStyle/>
          <a:p>
            <a:r>
              <a:rPr lang="en-US" dirty="0"/>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51291" y="2084183"/>
            <a:ext cx="757800" cy="769441"/>
          </a:xfrm>
          <a:prstGeom prst="rect">
            <a:avLst/>
          </a:prstGeom>
          <a:noFill/>
        </p:spPr>
        <p:txBody>
          <a:bodyPr wrap="square" rtlCol="0">
            <a:spAutoFit/>
          </a:bodyPr>
          <a:lstStyle/>
          <a:p>
            <a:r>
              <a:rPr lang="en-US" sz="4400" b="1" dirty="0">
                <a:solidFill>
                  <a:schemeClr val="bg1"/>
                </a:solidFill>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r>
              <a:rPr lang="en-US" sz="4400" b="1" dirty="0">
                <a:solidFill>
                  <a:schemeClr val="bg1"/>
                </a:solidFill>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r>
              <a:rPr lang="en-US" sz="4400" b="1" dirty="0">
                <a:solidFill>
                  <a:schemeClr val="bg1"/>
                </a:solidFill>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r>
              <a:rPr lang="en-US" sz="4400" b="1" dirty="0">
                <a:solidFill>
                  <a:schemeClr val="bg1"/>
                </a:solidFill>
              </a:rPr>
              <a:t>4</a:t>
            </a:r>
          </a:p>
        </p:txBody>
      </p:sp>
      <p:sp>
        <p:nvSpPr>
          <p:cNvPr id="16" name="TextBox 15"/>
          <p:cNvSpPr txBox="1"/>
          <p:nvPr/>
        </p:nvSpPr>
        <p:spPr>
          <a:xfrm>
            <a:off x="2075669" y="2022994"/>
            <a:ext cx="2761129" cy="954107"/>
          </a:xfrm>
          <a:prstGeom prst="rect">
            <a:avLst/>
          </a:prstGeom>
          <a:noFill/>
        </p:spPr>
        <p:txBody>
          <a:bodyPr wrap="square" rtlCol="0">
            <a:spAutoFit/>
          </a:bodyPr>
          <a:lstStyle/>
          <a:p>
            <a:pPr algn="ctr"/>
            <a:r>
              <a:rPr lang="en-US" sz="2000" b="1" dirty="0">
                <a:solidFill>
                  <a:srgbClr val="FFC000"/>
                </a:solidFill>
              </a:rPr>
              <a:t>DEFINE</a:t>
            </a:r>
          </a:p>
          <a:p>
            <a:pPr algn="ctr"/>
            <a:r>
              <a:rPr lang="en-US" dirty="0"/>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algn="ctr"/>
            <a:r>
              <a:rPr lang="en-US" sz="2000" b="1" dirty="0">
                <a:solidFill>
                  <a:srgbClr val="FF0000"/>
                </a:solidFill>
              </a:rPr>
              <a:t>TEACH &amp; PRACTICE</a:t>
            </a:r>
          </a:p>
          <a:p>
            <a:pPr algn="ctr"/>
            <a:r>
              <a:rPr lang="en-US" dirty="0"/>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algn="ctr"/>
            <a:r>
              <a:rPr lang="en-US" sz="2000" b="1" dirty="0">
                <a:solidFill>
                  <a:srgbClr val="92D050"/>
                </a:solidFill>
              </a:rPr>
              <a:t>MONITOR &amp; ACKNOWLEDGE</a:t>
            </a:r>
          </a:p>
          <a:p>
            <a:pPr algn="ctr"/>
            <a:r>
              <a:rPr lang="en-US" dirty="0"/>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algn="ctr"/>
            <a:r>
              <a:rPr lang="en-US" sz="2000" b="1" dirty="0">
                <a:solidFill>
                  <a:srgbClr val="00B0F0"/>
                </a:solidFill>
              </a:rPr>
              <a:t>PROVIDE INSTRUCTIONAL CONSEQUENCES</a:t>
            </a:r>
          </a:p>
          <a:p>
            <a:pPr algn="ctr"/>
            <a:r>
              <a:rPr lang="en-US" b="1" dirty="0"/>
              <a:t> </a:t>
            </a:r>
            <a:r>
              <a:rPr lang="en-US" dirty="0"/>
              <a:t>for unwanted behavior</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68333" y="239178"/>
            <a:ext cx="6570968" cy="5509200"/>
          </a:xfrm>
          <a:prstGeom prst="rect">
            <a:avLst/>
          </a:prstGeom>
          <a:noFill/>
        </p:spPr>
        <p:txBody>
          <a:bodyPr wrap="square" rtlCol="0">
            <a:spAutoFit/>
          </a:bodyPr>
          <a:lstStyle/>
          <a:p>
            <a:r>
              <a:rPr lang="en-US" sz="4000" b="1" dirty="0"/>
              <a:t>The Way it Works</a:t>
            </a:r>
          </a:p>
          <a:p>
            <a:endParaRPr lang="en-US" sz="4000" b="1" dirty="0"/>
          </a:p>
          <a:p>
            <a:r>
              <a:rPr lang="en-US" sz="4000" dirty="0"/>
              <a:t>Don’t assume that punishment teaches the right way</a:t>
            </a:r>
          </a:p>
          <a:p>
            <a:endParaRPr lang="en-US" sz="4000" dirty="0"/>
          </a:p>
          <a:p>
            <a:r>
              <a:rPr lang="en-US" sz="2800" dirty="0">
                <a:latin typeface="Gungsuh" panose="02030600000101010101" pitchFamily="18" charset="-127"/>
                <a:ea typeface="Gungsuh" panose="02030600000101010101" pitchFamily="18" charset="-127"/>
              </a:rPr>
              <a:t>“When everyone handles infractions with instructional correction procedures, students learn that what happens when they misbehave is procedure not personal.” 		-</a:t>
            </a:r>
            <a:r>
              <a:rPr lang="en-US" sz="4000" dirty="0"/>
              <a:t> </a:t>
            </a:r>
            <a:r>
              <a:rPr lang="en-US" sz="2400" dirty="0"/>
              <a:t>Bob </a:t>
            </a:r>
            <a:r>
              <a:rPr lang="en-US" sz="2400" dirty="0" err="1"/>
              <a:t>Algozzine</a:t>
            </a:r>
            <a:endParaRPr lang="en-US" sz="4000" dirty="0"/>
          </a:p>
        </p:txBody>
      </p:sp>
      <p:sp>
        <p:nvSpPr>
          <p:cNvPr id="20" name="TextBox 19"/>
          <p:cNvSpPr txBox="1"/>
          <p:nvPr/>
        </p:nvSpPr>
        <p:spPr>
          <a:xfrm>
            <a:off x="9037468" y="6333237"/>
            <a:ext cx="2849732" cy="307777"/>
          </a:xfrm>
          <a:prstGeom prst="rect">
            <a:avLst/>
          </a:prstGeom>
          <a:noFill/>
        </p:spPr>
        <p:txBody>
          <a:bodyPr wrap="square" rtlCol="0">
            <a:spAutoFit/>
          </a:bodyPr>
          <a:lstStyle/>
          <a:p>
            <a:r>
              <a:rPr lang="en-US" sz="1400" i="1" dirty="0"/>
              <a:t>Courtesy of K. McIntosh; U of Oregon</a:t>
            </a:r>
          </a:p>
        </p:txBody>
      </p:sp>
    </p:spTree>
    <p:extLst>
      <p:ext uri="{BB962C8B-B14F-4D97-AF65-F5344CB8AC3E}">
        <p14:creationId xmlns:p14="http://schemas.microsoft.com/office/powerpoint/2010/main" val="753544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MTSS?</a:t>
            </a:r>
          </a:p>
        </p:txBody>
      </p:sp>
      <p:sp>
        <p:nvSpPr>
          <p:cNvPr id="6" name="Text Box 2"/>
          <p:cNvSpPr txBox="1">
            <a:spLocks noChangeArrowheads="1"/>
          </p:cNvSpPr>
          <p:nvPr/>
        </p:nvSpPr>
        <p:spPr bwMode="auto">
          <a:xfrm>
            <a:off x="2036762" y="1325880"/>
            <a:ext cx="7412038" cy="501396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US" sz="2400" b="1" dirty="0">
                <a:latin typeface="Calibri" panose="020F0502020204030204" pitchFamily="34" charset="0"/>
                <a:ea typeface="Calibri" panose="020F0502020204030204" pitchFamily="34" charset="0"/>
                <a:cs typeface="Times New Roman" panose="02020603050405020304" pitchFamily="18" charset="0"/>
              </a:rPr>
              <a:t>MTSS is a </a:t>
            </a:r>
            <a:r>
              <a:rPr lang="en-US"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framework</a:t>
            </a:r>
            <a:r>
              <a:rPr lang="en-US" sz="2400" b="1" dirty="0">
                <a:latin typeface="Calibri" panose="020F0502020204030204" pitchFamily="34" charset="0"/>
                <a:ea typeface="Calibri" panose="020F0502020204030204" pitchFamily="34" charset="0"/>
                <a:cs typeface="Times New Roman" panose="02020603050405020304" pitchFamily="18" charset="0"/>
              </a:rPr>
              <a:t> that:</a:t>
            </a:r>
          </a:p>
          <a:p>
            <a:pPr marL="285750" indent="-285750">
              <a:buFont typeface="Arial" panose="020B0604020202020204" pitchFamily="34" charset="0"/>
              <a:buChar char="•"/>
            </a:pPr>
            <a:r>
              <a:rPr lang="en-US" sz="2400" dirty="0"/>
              <a:t>Supports high expectations for all students through intentional instruction and tiered supports that are based on standards-aligned classroom instruction.</a:t>
            </a:r>
          </a:p>
          <a:p>
            <a:endParaRPr lang="en-US" sz="2400" dirty="0"/>
          </a:p>
          <a:p>
            <a:pPr marL="285750" indent="-285750">
              <a:buFont typeface="Arial" panose="020B0604020202020204" pitchFamily="34" charset="0"/>
              <a:buChar char="•"/>
            </a:pPr>
            <a:r>
              <a:rPr lang="en-US" sz="2400" dirty="0"/>
              <a:t>Utilizes a data-driven problem-solving process to identify concerns, determine level of supports needed and evaluate the effectiveness of the support.</a:t>
            </a:r>
          </a:p>
          <a:p>
            <a:endParaRPr lang="en-US" sz="2400" dirty="0"/>
          </a:p>
          <a:p>
            <a:pPr marL="285750" indent="-285750">
              <a:buFont typeface="Arial" panose="020B0604020202020204" pitchFamily="34" charset="0"/>
              <a:buChar char="•"/>
            </a:pPr>
            <a:r>
              <a:rPr lang="en-US" sz="2400" dirty="0"/>
              <a:t>Requires a balanced assessment system that includes universal screening, diagnostic and progress monitoring tools.</a:t>
            </a:r>
          </a:p>
          <a:p>
            <a:pPr>
              <a:lnSpc>
                <a:spcPct val="107000"/>
              </a:lnSpc>
              <a:spcAft>
                <a:spcPts val="800"/>
              </a:spcAft>
            </a:pP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9898" y="67542"/>
            <a:ext cx="1150903" cy="1104553"/>
          </a:xfrm>
          <a:prstGeom prst="rect">
            <a:avLst/>
          </a:prstGeom>
        </p:spPr>
      </p:pic>
    </p:spTree>
    <p:extLst>
      <p:ext uri="{BB962C8B-B14F-4D97-AF65-F5344CB8AC3E}">
        <p14:creationId xmlns:p14="http://schemas.microsoft.com/office/powerpoint/2010/main" val="15781425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Praise can be public……</a:t>
            </a:r>
          </a:p>
        </p:txBody>
      </p:sp>
      <p:sp>
        <p:nvSpPr>
          <p:cNvPr id="4" name="Title 1"/>
          <p:cNvSpPr txBox="1">
            <a:spLocks/>
          </p:cNvSpPr>
          <p:nvPr/>
        </p:nvSpPr>
        <p:spPr>
          <a:xfrm>
            <a:off x="-1478132" y="55906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dirty="0"/>
              <a:t>….. Corrections should be private. </a:t>
            </a:r>
          </a:p>
        </p:txBody>
      </p:sp>
      <p:sp>
        <p:nvSpPr>
          <p:cNvPr id="5" name="TextBox 4"/>
          <p:cNvSpPr txBox="1"/>
          <p:nvPr/>
        </p:nvSpPr>
        <p:spPr>
          <a:xfrm>
            <a:off x="9037468" y="6333237"/>
            <a:ext cx="2849732" cy="307777"/>
          </a:xfrm>
          <a:prstGeom prst="rect">
            <a:avLst/>
          </a:prstGeom>
          <a:noFill/>
        </p:spPr>
        <p:txBody>
          <a:bodyPr wrap="square" rtlCol="0">
            <a:spAutoFit/>
          </a:bodyPr>
          <a:lstStyle/>
          <a:p>
            <a:r>
              <a:rPr lang="en-US" sz="1400" i="1" dirty="0"/>
              <a:t>Courtesy of K. McIntosh; U of Oregon</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02266" y="1604931"/>
            <a:ext cx="3057293" cy="4071491"/>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327" y="365125"/>
            <a:ext cx="2356624" cy="5311297"/>
          </a:xfrm>
          <a:prstGeom prst="rect">
            <a:avLst/>
          </a:prstGeom>
        </p:spPr>
      </p:pic>
    </p:spTree>
    <p:extLst>
      <p:ext uri="{BB962C8B-B14F-4D97-AF65-F5344CB8AC3E}">
        <p14:creationId xmlns:p14="http://schemas.microsoft.com/office/powerpoint/2010/main" val="399386953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a:solidFill>
                  <a:schemeClr val="accent6"/>
                </a:solidFill>
              </a:rPr>
              <a:t>Classwide</a:t>
            </a:r>
            <a:r>
              <a:rPr lang="en-US" b="1" dirty="0">
                <a:solidFill>
                  <a:schemeClr val="accent6"/>
                </a:solidFill>
              </a:rPr>
              <a:t> “Reset” Routine</a:t>
            </a:r>
          </a:p>
        </p:txBody>
      </p:sp>
      <p:sp>
        <p:nvSpPr>
          <p:cNvPr id="3" name="Content Placeholder 2"/>
          <p:cNvSpPr>
            <a:spLocks noGrp="1"/>
          </p:cNvSpPr>
          <p:nvPr>
            <p:ph idx="1"/>
          </p:nvPr>
        </p:nvSpPr>
        <p:spPr/>
        <p:txBody>
          <a:bodyPr>
            <a:normAutofit/>
          </a:bodyPr>
          <a:lstStyle/>
          <a:p>
            <a:r>
              <a:rPr lang="en-US" sz="3200" i="1" dirty="0">
                <a:solidFill>
                  <a:schemeClr val="accent6"/>
                </a:solidFill>
              </a:rPr>
              <a:t>TRY</a:t>
            </a:r>
            <a:r>
              <a:rPr lang="en-US" sz="3200" i="1" dirty="0"/>
              <a:t> </a:t>
            </a:r>
            <a:r>
              <a:rPr lang="en-US" sz="3200" dirty="0"/>
              <a:t>for </a:t>
            </a:r>
            <a:r>
              <a:rPr lang="en-US" sz="3200" u="sng" dirty="0"/>
              <a:t>students</a:t>
            </a:r>
          </a:p>
          <a:p>
            <a:pPr lvl="1"/>
            <a:r>
              <a:rPr lang="en-US" sz="2800" i="1" dirty="0">
                <a:solidFill>
                  <a:schemeClr val="accent6"/>
                </a:solidFill>
              </a:rPr>
              <a:t>T</a:t>
            </a:r>
            <a:r>
              <a:rPr lang="en-US" sz="2800" dirty="0"/>
              <a:t>ake three deep breaths</a:t>
            </a:r>
          </a:p>
          <a:p>
            <a:pPr lvl="1"/>
            <a:r>
              <a:rPr lang="en-US" sz="2800" i="1" dirty="0">
                <a:solidFill>
                  <a:schemeClr val="accent6"/>
                </a:solidFill>
              </a:rPr>
              <a:t>R</a:t>
            </a:r>
            <a:r>
              <a:rPr lang="en-US" sz="2800" dirty="0"/>
              <a:t>eflect on your feelings</a:t>
            </a:r>
          </a:p>
          <a:p>
            <a:pPr lvl="1"/>
            <a:r>
              <a:rPr lang="en-US" sz="2800" i="1" dirty="0">
                <a:solidFill>
                  <a:schemeClr val="accent6"/>
                </a:solidFill>
              </a:rPr>
              <a:t>Y</a:t>
            </a:r>
            <a:r>
              <a:rPr lang="en-US" sz="2800" dirty="0"/>
              <a:t>ou got this!</a:t>
            </a:r>
          </a:p>
          <a:p>
            <a:r>
              <a:rPr lang="en-US" sz="3200" dirty="0"/>
              <a:t>Social-emotional Theme</a:t>
            </a:r>
          </a:p>
          <a:p>
            <a:pPr lvl="1"/>
            <a:r>
              <a:rPr lang="en-US" sz="2800" dirty="0"/>
              <a:t>Mistakes are part of the learning process</a:t>
            </a:r>
          </a:p>
          <a:p>
            <a:pPr lvl="1"/>
            <a:r>
              <a:rPr lang="en-US" sz="2800" dirty="0"/>
              <a:t>We won’t always do it right the first time</a:t>
            </a:r>
          </a:p>
          <a:p>
            <a:pPr lvl="1"/>
            <a:r>
              <a:rPr lang="en-US" sz="2800" dirty="0"/>
              <a:t>We can’t succeed unless we </a:t>
            </a:r>
            <a:r>
              <a:rPr lang="en-US" sz="2800" i="1" dirty="0">
                <a:solidFill>
                  <a:schemeClr val="accent6"/>
                </a:solidFill>
              </a:rPr>
              <a:t>TRY</a:t>
            </a:r>
            <a:endParaRPr lang="en-US" sz="2800" dirty="0">
              <a:solidFill>
                <a:schemeClr val="accent6"/>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588" y="954333"/>
            <a:ext cx="3218273" cy="3218273"/>
          </a:xfrm>
          <a:prstGeom prst="rect">
            <a:avLst/>
          </a:prstGeom>
        </p:spPr>
      </p:pic>
      <p:sp>
        <p:nvSpPr>
          <p:cNvPr id="5" name="TextBox 4"/>
          <p:cNvSpPr txBox="1"/>
          <p:nvPr/>
        </p:nvSpPr>
        <p:spPr>
          <a:xfrm>
            <a:off x="9037468" y="6333237"/>
            <a:ext cx="2849732" cy="307777"/>
          </a:xfrm>
          <a:prstGeom prst="rect">
            <a:avLst/>
          </a:prstGeom>
          <a:noFill/>
        </p:spPr>
        <p:txBody>
          <a:bodyPr wrap="square" rtlCol="0">
            <a:spAutoFit/>
          </a:bodyPr>
          <a:lstStyle/>
          <a:p>
            <a:r>
              <a:rPr lang="en-US" sz="1400" i="1" dirty="0"/>
              <a:t>Courtesy of K. McIntosh; U of Oregon</a:t>
            </a:r>
          </a:p>
        </p:txBody>
      </p:sp>
    </p:spTree>
    <p:extLst>
      <p:ext uri="{BB962C8B-B14F-4D97-AF65-F5344CB8AC3E}">
        <p14:creationId xmlns:p14="http://schemas.microsoft.com/office/powerpoint/2010/main" val="102048777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a:t>CORE FEATURES </a:t>
            </a:r>
            <a:br>
              <a:rPr lang="en-US" sz="3000" b="1"/>
            </a:br>
            <a:r>
              <a:rPr lang="en-US" sz="3000"/>
              <a:t>of School-Wide PBS</a:t>
            </a:r>
            <a:endParaRPr lang="en-US" sz="3000" dirty="0"/>
          </a:p>
        </p:txBody>
      </p:sp>
      <p:sp>
        <p:nvSpPr>
          <p:cNvPr id="5" name="Rectangle 4"/>
          <p:cNvSpPr/>
          <p:nvPr/>
        </p:nvSpPr>
        <p:spPr>
          <a:xfrm>
            <a:off x="5977217" y="3244334"/>
            <a:ext cx="237566" cy="369332"/>
          </a:xfrm>
          <a:prstGeom prst="rect">
            <a:avLst/>
          </a:prstGeom>
        </p:spPr>
        <p:txBody>
          <a:bodyPr wrap="none">
            <a:spAutoFit/>
          </a:bodyPr>
          <a:lstStyle/>
          <a:p>
            <a:r>
              <a:rPr lang="en-US" dirty="0"/>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51291" y="2084183"/>
            <a:ext cx="757800" cy="769441"/>
          </a:xfrm>
          <a:prstGeom prst="rect">
            <a:avLst/>
          </a:prstGeom>
          <a:noFill/>
        </p:spPr>
        <p:txBody>
          <a:bodyPr wrap="square" rtlCol="0">
            <a:spAutoFit/>
          </a:bodyPr>
          <a:lstStyle/>
          <a:p>
            <a:r>
              <a:rPr lang="en-US" sz="4400" b="1" dirty="0">
                <a:solidFill>
                  <a:schemeClr val="bg1"/>
                </a:solidFill>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r>
              <a:rPr lang="en-US" sz="4400" b="1" dirty="0">
                <a:solidFill>
                  <a:schemeClr val="bg1"/>
                </a:solidFill>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r>
              <a:rPr lang="en-US" sz="4400" b="1" dirty="0">
                <a:solidFill>
                  <a:schemeClr val="bg1"/>
                </a:solidFill>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r>
              <a:rPr lang="en-US" sz="4400" b="1" dirty="0">
                <a:solidFill>
                  <a:schemeClr val="bg1"/>
                </a:solidFill>
              </a:rPr>
              <a:t>4</a:t>
            </a:r>
          </a:p>
        </p:txBody>
      </p:sp>
      <p:sp>
        <p:nvSpPr>
          <p:cNvPr id="16" name="TextBox 15"/>
          <p:cNvSpPr txBox="1"/>
          <p:nvPr/>
        </p:nvSpPr>
        <p:spPr>
          <a:xfrm>
            <a:off x="2075669" y="2022994"/>
            <a:ext cx="2761129" cy="954107"/>
          </a:xfrm>
          <a:prstGeom prst="rect">
            <a:avLst/>
          </a:prstGeom>
          <a:noFill/>
        </p:spPr>
        <p:txBody>
          <a:bodyPr wrap="square" rtlCol="0">
            <a:spAutoFit/>
          </a:bodyPr>
          <a:lstStyle/>
          <a:p>
            <a:pPr algn="ctr"/>
            <a:r>
              <a:rPr lang="en-US" sz="2000" b="1" dirty="0">
                <a:solidFill>
                  <a:srgbClr val="FFC000"/>
                </a:solidFill>
              </a:rPr>
              <a:t>DEFINE</a:t>
            </a:r>
          </a:p>
          <a:p>
            <a:pPr algn="ctr"/>
            <a:r>
              <a:rPr lang="en-US" dirty="0"/>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algn="ctr"/>
            <a:r>
              <a:rPr lang="en-US" sz="2000" b="1" dirty="0">
                <a:solidFill>
                  <a:srgbClr val="FF0000"/>
                </a:solidFill>
              </a:rPr>
              <a:t>TEACH &amp; PRACTICE</a:t>
            </a:r>
          </a:p>
          <a:p>
            <a:pPr algn="ctr"/>
            <a:r>
              <a:rPr lang="en-US" dirty="0"/>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algn="ctr"/>
            <a:r>
              <a:rPr lang="en-US" sz="2000" b="1" dirty="0">
                <a:solidFill>
                  <a:srgbClr val="92D050"/>
                </a:solidFill>
              </a:rPr>
              <a:t>MONITOR &amp; ACKNOWLEDGE</a:t>
            </a:r>
          </a:p>
          <a:p>
            <a:pPr algn="ctr"/>
            <a:r>
              <a:rPr lang="en-US" dirty="0"/>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algn="ctr"/>
            <a:r>
              <a:rPr lang="en-US" sz="2000" b="1" dirty="0">
                <a:solidFill>
                  <a:srgbClr val="00B0F0"/>
                </a:solidFill>
              </a:rPr>
              <a:t>PROVIDE INSTRUCTIONAL CONSEQUENCES</a:t>
            </a:r>
          </a:p>
          <a:p>
            <a:pPr algn="ctr"/>
            <a:r>
              <a:rPr lang="en-US" b="1" dirty="0"/>
              <a:t> </a:t>
            </a:r>
            <a:r>
              <a:rPr lang="en-US" dirty="0"/>
              <a:t>for unwanted behavior</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253657" y="1536174"/>
            <a:ext cx="6570968" cy="2554545"/>
          </a:xfrm>
          <a:prstGeom prst="rect">
            <a:avLst/>
          </a:prstGeom>
          <a:noFill/>
        </p:spPr>
        <p:txBody>
          <a:bodyPr wrap="square" rtlCol="0">
            <a:spAutoFit/>
          </a:bodyPr>
          <a:lstStyle/>
          <a:p>
            <a:r>
              <a:rPr lang="en-US" sz="4000" b="1" dirty="0"/>
              <a:t>Supporting </a:t>
            </a:r>
            <a:r>
              <a:rPr lang="en-US" sz="4000" b="1" u="sng" dirty="0"/>
              <a:t>Every</a:t>
            </a:r>
            <a:r>
              <a:rPr lang="en-US" sz="4000" b="1" dirty="0"/>
              <a:t> Student</a:t>
            </a:r>
          </a:p>
          <a:p>
            <a:endParaRPr lang="en-US" sz="4000" b="1" dirty="0"/>
          </a:p>
          <a:p>
            <a:r>
              <a:rPr lang="en-US" sz="4000" dirty="0"/>
              <a:t>Find ways to coach to desired behavior, instead of exclude </a:t>
            </a:r>
          </a:p>
        </p:txBody>
      </p:sp>
      <p:sp>
        <p:nvSpPr>
          <p:cNvPr id="22" name="TextBox 21"/>
          <p:cNvSpPr txBox="1"/>
          <p:nvPr/>
        </p:nvSpPr>
        <p:spPr>
          <a:xfrm>
            <a:off x="9037468" y="6333237"/>
            <a:ext cx="2849732" cy="307777"/>
          </a:xfrm>
          <a:prstGeom prst="rect">
            <a:avLst/>
          </a:prstGeom>
          <a:noFill/>
        </p:spPr>
        <p:txBody>
          <a:bodyPr wrap="square" rtlCol="0">
            <a:spAutoFit/>
          </a:bodyPr>
          <a:lstStyle/>
          <a:p>
            <a:r>
              <a:rPr lang="en-US" sz="1400" i="1" dirty="0"/>
              <a:t>Courtesy of K. McIntosh; U of Oregon</a:t>
            </a:r>
          </a:p>
        </p:txBody>
      </p:sp>
    </p:spTree>
    <p:extLst>
      <p:ext uri="{BB962C8B-B14F-4D97-AF65-F5344CB8AC3E}">
        <p14:creationId xmlns:p14="http://schemas.microsoft.com/office/powerpoint/2010/main" val="9053462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Recommendation to eradicate disparities in school discipline</a:t>
            </a:r>
          </a:p>
        </p:txBody>
      </p:sp>
      <p:sp>
        <p:nvSpPr>
          <p:cNvPr id="3" name="Content Placeholder 2"/>
          <p:cNvSpPr>
            <a:spLocks noGrp="1"/>
          </p:cNvSpPr>
          <p:nvPr>
            <p:ph idx="1"/>
          </p:nvPr>
        </p:nvSpPr>
        <p:spPr>
          <a:xfrm>
            <a:off x="1981200" y="1933083"/>
            <a:ext cx="7924800" cy="4525963"/>
          </a:xfrm>
        </p:spPr>
        <p:txBody>
          <a:bodyPr>
            <a:normAutofit fontScale="92500" lnSpcReduction="10000"/>
          </a:bodyPr>
          <a:lstStyle/>
          <a:p>
            <a:r>
              <a:rPr lang="en-US" sz="3000" dirty="0">
                <a:solidFill>
                  <a:schemeClr val="accent2"/>
                </a:solidFill>
              </a:rPr>
              <a:t>Problem-solving approach to discipline</a:t>
            </a:r>
          </a:p>
          <a:p>
            <a:pPr lvl="1"/>
            <a:r>
              <a:rPr lang="en-US" sz="2600" dirty="0"/>
              <a:t>Understanding the context </a:t>
            </a:r>
          </a:p>
          <a:p>
            <a:pPr lvl="1"/>
            <a:r>
              <a:rPr lang="en-US" sz="2600" dirty="0"/>
              <a:t>Why the student is engaging in behavior and understanding the teachers response</a:t>
            </a:r>
          </a:p>
          <a:p>
            <a:pPr lvl="1"/>
            <a:r>
              <a:rPr lang="en-US" sz="2600" dirty="0"/>
              <a:t>Providing opportunity for reflection and restoration</a:t>
            </a:r>
          </a:p>
          <a:p>
            <a:pPr lvl="1"/>
            <a:r>
              <a:rPr lang="en-US" sz="2600" dirty="0"/>
              <a:t>Providing additional interventions or services for students with complex support needs </a:t>
            </a:r>
          </a:p>
          <a:p>
            <a:pPr lvl="1"/>
            <a:endParaRPr lang="en-US" sz="2400" dirty="0"/>
          </a:p>
          <a:p>
            <a:pPr lvl="1"/>
            <a:endParaRPr lang="en-US" sz="2400" dirty="0"/>
          </a:p>
          <a:p>
            <a:pPr marL="114300" indent="0">
              <a:buNone/>
            </a:pPr>
            <a:r>
              <a:rPr lang="en-US" sz="2600" dirty="0"/>
              <a:t>Russell J. </a:t>
            </a:r>
            <a:r>
              <a:rPr lang="en-US" sz="2600" dirty="0" err="1"/>
              <a:t>Skiba</a:t>
            </a:r>
            <a:r>
              <a:rPr lang="en-US" sz="2600" dirty="0"/>
              <a:t>, director of Discipline Disparities Research-to-Practice Collaborative</a:t>
            </a:r>
          </a:p>
          <a:p>
            <a:pPr marL="411480" lvl="1" indent="0">
              <a:buNone/>
            </a:pPr>
            <a:endParaRPr lang="en-US" sz="2400" dirty="0"/>
          </a:p>
        </p:txBody>
      </p:sp>
    </p:spTree>
    <p:extLst>
      <p:ext uri="{BB962C8B-B14F-4D97-AF65-F5344CB8AC3E}">
        <p14:creationId xmlns:p14="http://schemas.microsoft.com/office/powerpoint/2010/main" val="26216280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7620000" cy="1143000"/>
          </a:xfrm>
        </p:spPr>
        <p:txBody>
          <a:bodyPr/>
          <a:lstStyle/>
          <a:p>
            <a:r>
              <a:rPr lang="en-US" sz="4000" dirty="0"/>
              <a:t>Disciplinary encounters: 2-part problem solving process</a:t>
            </a:r>
            <a:br>
              <a:rPr lang="en-US" sz="4000" dirty="0"/>
            </a:br>
            <a:endParaRPr lang="en-US" sz="4000" dirty="0"/>
          </a:p>
        </p:txBody>
      </p:sp>
      <p:sp>
        <p:nvSpPr>
          <p:cNvPr id="3" name="Content Placeholder 2"/>
          <p:cNvSpPr>
            <a:spLocks noGrp="1"/>
          </p:cNvSpPr>
          <p:nvPr>
            <p:ph idx="1"/>
          </p:nvPr>
        </p:nvSpPr>
        <p:spPr>
          <a:xfrm>
            <a:off x="1524000" y="1143000"/>
            <a:ext cx="8153400" cy="5181600"/>
          </a:xfrm>
        </p:spPr>
        <p:txBody>
          <a:bodyPr>
            <a:normAutofit lnSpcReduction="10000"/>
          </a:bodyPr>
          <a:lstStyle/>
          <a:p>
            <a:pPr>
              <a:buNone/>
            </a:pPr>
            <a:endParaRPr lang="en-US" sz="2600" b="1" dirty="0">
              <a:cs typeface="Times New Roman" pitchFamily="18" charset="0"/>
            </a:endParaRPr>
          </a:p>
          <a:p>
            <a:pPr marL="979488" indent="-457200"/>
            <a:r>
              <a:rPr lang="en-US" sz="2800" b="1" dirty="0">
                <a:cs typeface="Times New Roman" pitchFamily="18" charset="0"/>
              </a:rPr>
              <a:t>Part 1</a:t>
            </a:r>
            <a:r>
              <a:rPr lang="en-US" sz="2800" dirty="0">
                <a:cs typeface="Times New Roman" pitchFamily="18" charset="0"/>
              </a:rPr>
              <a:t> focuses how the </a:t>
            </a:r>
            <a:r>
              <a:rPr lang="en-US" sz="2800" i="1" dirty="0">
                <a:cs typeface="Times New Roman" pitchFamily="18" charset="0"/>
              </a:rPr>
              <a:t>student</a:t>
            </a:r>
            <a:r>
              <a:rPr lang="en-US" sz="2800" dirty="0">
                <a:cs typeface="Times New Roman" pitchFamily="18" charset="0"/>
              </a:rPr>
              <a:t> might think &amp; act differently. How they can monitor their behavior.</a:t>
            </a:r>
          </a:p>
          <a:p>
            <a:pPr marL="1276668" lvl="1" indent="-457200"/>
            <a:r>
              <a:rPr lang="en-US" sz="2400" i="1" dirty="0">
                <a:cs typeface="Times New Roman" pitchFamily="18" charset="0"/>
              </a:rPr>
              <a:t>Student centered: </a:t>
            </a:r>
            <a:r>
              <a:rPr lang="en-US" sz="2400" dirty="0">
                <a:cs typeface="Times New Roman" pitchFamily="18" charset="0"/>
              </a:rPr>
              <a:t>Guided by problem solving &amp; skill building </a:t>
            </a:r>
            <a:r>
              <a:rPr lang="en-US" sz="2400" i="1" dirty="0">
                <a:cs typeface="Times New Roman" pitchFamily="18" charset="0"/>
              </a:rPr>
              <a:t>with</a:t>
            </a:r>
            <a:r>
              <a:rPr lang="en-US" sz="2400" dirty="0">
                <a:cs typeface="Times New Roman" pitchFamily="18" charset="0"/>
              </a:rPr>
              <a:t> student.</a:t>
            </a:r>
          </a:p>
          <a:p>
            <a:pPr marL="979488" indent="-457200"/>
            <a:r>
              <a:rPr lang="en-US" sz="2800" b="1" dirty="0">
                <a:cs typeface="Times New Roman" pitchFamily="18" charset="0"/>
              </a:rPr>
              <a:t>Part 2 </a:t>
            </a:r>
            <a:r>
              <a:rPr lang="en-US" sz="2800" dirty="0">
                <a:cs typeface="Times New Roman" pitchFamily="18" charset="0"/>
              </a:rPr>
              <a:t>focuses on what the </a:t>
            </a:r>
            <a:r>
              <a:rPr lang="en-US" sz="2800" i="1" dirty="0">
                <a:cs typeface="Times New Roman" pitchFamily="18" charset="0"/>
              </a:rPr>
              <a:t>teacher</a:t>
            </a:r>
            <a:r>
              <a:rPr lang="en-US" sz="2800" dirty="0">
                <a:cs typeface="Times New Roman" pitchFamily="18" charset="0"/>
              </a:rPr>
              <a:t> or </a:t>
            </a:r>
            <a:r>
              <a:rPr lang="en-US" sz="2800" i="1" dirty="0">
                <a:cs typeface="Times New Roman" pitchFamily="18" charset="0"/>
              </a:rPr>
              <a:t>school</a:t>
            </a:r>
            <a:r>
              <a:rPr lang="en-US" sz="2800" dirty="0">
                <a:cs typeface="Times New Roman" pitchFamily="18" charset="0"/>
              </a:rPr>
              <a:t> should do, beyond punishment, to prevent the problem behavior from recurring and to foster self-discipline, perseverance, and resilience. </a:t>
            </a:r>
          </a:p>
          <a:p>
            <a:pPr marL="1276668" lvl="1" indent="-457200"/>
            <a:r>
              <a:rPr lang="en-US" sz="2400" i="1" dirty="0">
                <a:cs typeface="Times New Roman" pitchFamily="18" charset="0"/>
              </a:rPr>
              <a:t>Teacher (or school) centered</a:t>
            </a:r>
            <a:r>
              <a:rPr lang="en-US" sz="2400" dirty="0">
                <a:cs typeface="Times New Roman" pitchFamily="18" charset="0"/>
              </a:rPr>
              <a:t>: Guided by changes in the student’s environment.</a:t>
            </a:r>
          </a:p>
          <a:p>
            <a:pPr>
              <a:buNone/>
            </a:pPr>
            <a:endParaRPr lang="en-US" sz="2400" dirty="0">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endParaRPr lang="en-US" dirty="0">
              <a:solidFill>
                <a:srgbClr val="D6ECFF"/>
              </a:solidFill>
            </a:endParaRPr>
          </a:p>
        </p:txBody>
      </p:sp>
    </p:spTree>
    <p:extLst>
      <p:ext uri="{BB962C8B-B14F-4D97-AF65-F5344CB8AC3E}">
        <p14:creationId xmlns:p14="http://schemas.microsoft.com/office/powerpoint/2010/main" val="27654969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Solving with Students</a:t>
            </a:r>
          </a:p>
        </p:txBody>
      </p:sp>
      <p:sp>
        <p:nvSpPr>
          <p:cNvPr id="4" name="Content Placeholder 3"/>
          <p:cNvSpPr>
            <a:spLocks noGrp="1"/>
          </p:cNvSpPr>
          <p:nvPr>
            <p:ph idx="1"/>
          </p:nvPr>
        </p:nvSpPr>
        <p:spPr>
          <a:xfrm>
            <a:off x="1130530" y="1600200"/>
            <a:ext cx="9639069" cy="4800600"/>
          </a:xfrm>
        </p:spPr>
        <p:txBody>
          <a:bodyPr>
            <a:normAutofit lnSpcReduction="10000"/>
          </a:bodyPr>
          <a:lstStyle/>
          <a:p>
            <a:pPr lvl="0"/>
            <a:r>
              <a:rPr lang="en-US" sz="2800" dirty="0"/>
              <a:t>Goal is to help students:</a:t>
            </a:r>
          </a:p>
          <a:p>
            <a:pPr lvl="1"/>
            <a:r>
              <a:rPr lang="en-US" sz="2800" dirty="0"/>
              <a:t>Determine possible solutions to solve the problem</a:t>
            </a:r>
          </a:p>
          <a:p>
            <a:pPr lvl="1"/>
            <a:r>
              <a:rPr lang="en-US" sz="2800" dirty="0"/>
              <a:t>Evaluate the options and select the best one</a:t>
            </a:r>
          </a:p>
          <a:p>
            <a:pPr lvl="1"/>
            <a:r>
              <a:rPr lang="en-US" sz="2800" dirty="0"/>
              <a:t>Develop a plan to follow through with the solution</a:t>
            </a:r>
          </a:p>
          <a:p>
            <a:pPr lvl="2"/>
            <a:r>
              <a:rPr lang="en-US" sz="2400" dirty="0"/>
              <a:t>How can they self-monitor to ensure they are following the plan?</a:t>
            </a:r>
          </a:p>
          <a:p>
            <a:pPr lvl="2"/>
            <a:r>
              <a:rPr lang="en-US" sz="2400" dirty="0"/>
              <a:t>How can they continue following this plan over time?</a:t>
            </a:r>
          </a:p>
          <a:p>
            <a:pPr lvl="1"/>
            <a:r>
              <a:rPr lang="en-US" sz="2800" dirty="0"/>
              <a:t>Consider obstacles that may develop</a:t>
            </a:r>
          </a:p>
          <a:p>
            <a:pPr lvl="2"/>
            <a:r>
              <a:rPr lang="en-US" sz="2400" dirty="0"/>
              <a:t>How can they be resilient and bounce back from obstacles?</a:t>
            </a:r>
          </a:p>
          <a:p>
            <a:pPr lvl="1"/>
            <a:r>
              <a:rPr lang="en-US" sz="2800" dirty="0"/>
              <a:t>Are there skills they are lacking that need to be taught in order to solve the problem?</a:t>
            </a:r>
          </a:p>
          <a:p>
            <a:endParaRPr lang="en-US" sz="2400" dirty="0">
              <a:solidFill>
                <a:srgbClr val="FF0000"/>
              </a:solidFill>
            </a:endParaRPr>
          </a:p>
        </p:txBody>
      </p:sp>
      <p:sp>
        <p:nvSpPr>
          <p:cNvPr id="2" name="Date Placeholder 1"/>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28141694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Example Problem Solving Questions</a:t>
            </a:r>
          </a:p>
        </p:txBody>
      </p:sp>
      <p:sp>
        <p:nvSpPr>
          <p:cNvPr id="4" name="Content Placeholder 3"/>
          <p:cNvSpPr>
            <a:spLocks noGrp="1"/>
          </p:cNvSpPr>
          <p:nvPr>
            <p:ph idx="1"/>
          </p:nvPr>
        </p:nvSpPr>
        <p:spPr>
          <a:xfrm>
            <a:off x="1379912" y="1600200"/>
            <a:ext cx="9389687" cy="4800600"/>
          </a:xfrm>
        </p:spPr>
        <p:txBody>
          <a:bodyPr>
            <a:normAutofit lnSpcReduction="10000"/>
          </a:bodyPr>
          <a:lstStyle/>
          <a:p>
            <a:pPr lvl="0"/>
            <a:r>
              <a:rPr lang="en-US" sz="2400" dirty="0"/>
              <a:t>What is the problem in this situation? How do you know that there is a problem?</a:t>
            </a:r>
          </a:p>
          <a:p>
            <a:r>
              <a:rPr lang="en-US" sz="2400" dirty="0"/>
              <a:t>What should you do? What is the </a:t>
            </a:r>
            <a:r>
              <a:rPr lang="en-US" sz="2400" i="1" dirty="0"/>
              <a:t>right</a:t>
            </a:r>
            <a:r>
              <a:rPr lang="en-US" sz="2400" dirty="0"/>
              <a:t> thing to do?</a:t>
            </a:r>
          </a:p>
          <a:p>
            <a:r>
              <a:rPr lang="en-US" sz="2400" dirty="0"/>
              <a:t>What did you do the last time there was a problem like this one? </a:t>
            </a:r>
          </a:p>
          <a:p>
            <a:r>
              <a:rPr lang="en-US" sz="2400" dirty="0"/>
              <a:t>What do you do when what you </a:t>
            </a:r>
            <a:r>
              <a:rPr lang="en-US" sz="2400" i="1" dirty="0"/>
              <a:t>want</a:t>
            </a:r>
            <a:r>
              <a:rPr lang="en-US" sz="2400" dirty="0"/>
              <a:t> to do is not the same as what you </a:t>
            </a:r>
            <a:r>
              <a:rPr lang="en-US" sz="2400" i="1" dirty="0"/>
              <a:t>ought</a:t>
            </a:r>
            <a:r>
              <a:rPr lang="en-US" sz="2400" dirty="0"/>
              <a:t> to do?</a:t>
            </a:r>
          </a:p>
          <a:p>
            <a:pPr lvl="0"/>
            <a:r>
              <a:rPr lang="en-US" sz="2400" dirty="0"/>
              <a:t>Do you need a plan to do what you decided to do? If so, what might it look like?</a:t>
            </a:r>
          </a:p>
          <a:p>
            <a:pPr lvl="0"/>
            <a:r>
              <a:rPr lang="en-US" sz="2400" dirty="0"/>
              <a:t>How will you keep track of this plan and how you’re following it?</a:t>
            </a:r>
          </a:p>
          <a:p>
            <a:r>
              <a:rPr lang="en-US" sz="2400" dirty="0"/>
              <a:t>What obstacles might get in the way of your doing what you ought to do and intend to do? What might you do to avoid or overcome these obstacles? </a:t>
            </a:r>
          </a:p>
          <a:p>
            <a:endParaRPr lang="en-US" dirty="0">
              <a:solidFill>
                <a:srgbClr val="FF0000"/>
              </a:solidFill>
            </a:endParaRPr>
          </a:p>
        </p:txBody>
      </p:sp>
      <p:sp>
        <p:nvSpPr>
          <p:cNvPr id="2" name="Date Placeholder 1"/>
          <p:cNvSpPr>
            <a:spLocks noGrp="1"/>
          </p:cNvSpPr>
          <p:nvPr>
            <p:ph type="dt" sz="half" idx="10"/>
          </p:nvPr>
        </p:nvSpPr>
        <p:spPr/>
        <p:txBody>
          <a:bodyPr/>
          <a:lstStyle/>
          <a:p>
            <a:endParaRPr lang="en-US">
              <a:solidFill>
                <a:srgbClr val="D6ECFF"/>
              </a:solidFill>
            </a:endParaRPr>
          </a:p>
        </p:txBody>
      </p:sp>
    </p:spTree>
    <p:extLst>
      <p:ext uri="{BB962C8B-B14F-4D97-AF65-F5344CB8AC3E}">
        <p14:creationId xmlns:p14="http://schemas.microsoft.com/office/powerpoint/2010/main" val="17632685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Strategies to Support Consistency</a:t>
            </a:r>
          </a:p>
        </p:txBody>
      </p:sp>
      <p:sp>
        <p:nvSpPr>
          <p:cNvPr id="3" name="Content Placeholder 2"/>
          <p:cNvSpPr>
            <a:spLocks noGrp="1"/>
          </p:cNvSpPr>
          <p:nvPr>
            <p:ph idx="1"/>
          </p:nvPr>
        </p:nvSpPr>
        <p:spPr/>
        <p:txBody>
          <a:bodyPr>
            <a:normAutofit/>
          </a:bodyPr>
          <a:lstStyle/>
          <a:p>
            <a:r>
              <a:rPr lang="en-US" sz="2400" dirty="0"/>
              <a:t>Clearly</a:t>
            </a:r>
            <a:r>
              <a:rPr lang="en-US" sz="2400" dirty="0">
                <a:solidFill>
                  <a:schemeClr val="accent2"/>
                </a:solidFill>
              </a:rPr>
              <a:t> defined </a:t>
            </a:r>
            <a:r>
              <a:rPr lang="en-US" sz="2400" dirty="0"/>
              <a:t>major vs. minor </a:t>
            </a:r>
            <a:r>
              <a:rPr lang="en-US" sz="2400" dirty="0">
                <a:solidFill>
                  <a:schemeClr val="accent2"/>
                </a:solidFill>
              </a:rPr>
              <a:t>behaviors</a:t>
            </a:r>
            <a:r>
              <a:rPr lang="en-US" sz="2400" dirty="0"/>
              <a:t> </a:t>
            </a:r>
          </a:p>
          <a:p>
            <a:r>
              <a:rPr lang="en-US" sz="2400" dirty="0"/>
              <a:t>Clearly/operationally </a:t>
            </a:r>
            <a:r>
              <a:rPr lang="en-US" sz="2400" dirty="0">
                <a:solidFill>
                  <a:schemeClr val="accent2"/>
                </a:solidFill>
              </a:rPr>
              <a:t>defined response process </a:t>
            </a:r>
            <a:r>
              <a:rPr lang="en-US" sz="2400" dirty="0"/>
              <a:t>for minor and major behaviors</a:t>
            </a:r>
          </a:p>
          <a:p>
            <a:r>
              <a:rPr lang="en-US" sz="2400" dirty="0"/>
              <a:t>Staff feedback loop </a:t>
            </a:r>
          </a:p>
          <a:p>
            <a:r>
              <a:rPr lang="en-US" sz="2400" dirty="0"/>
              <a:t>Communication through: </a:t>
            </a:r>
          </a:p>
          <a:p>
            <a:pPr lvl="1"/>
            <a:r>
              <a:rPr lang="en-US" sz="2400" dirty="0"/>
              <a:t>PLC discussions (cross grade-level discussions – what works?)</a:t>
            </a:r>
          </a:p>
          <a:p>
            <a:pPr lvl="1"/>
            <a:r>
              <a:rPr lang="en-US" sz="2400" dirty="0"/>
              <a:t>Full staff presentation </a:t>
            </a:r>
          </a:p>
          <a:p>
            <a:pPr lvl="1"/>
            <a:r>
              <a:rPr lang="en-US" sz="2400" dirty="0"/>
              <a:t>Flow chart in classrooms</a:t>
            </a:r>
          </a:p>
          <a:p>
            <a:pPr lvl="1"/>
            <a:r>
              <a:rPr lang="en-US" sz="2400" dirty="0"/>
              <a:t>Handbooks</a:t>
            </a:r>
          </a:p>
          <a:p>
            <a:r>
              <a:rPr lang="en-US" sz="2400" dirty="0"/>
              <a:t>Administrator &amp; Staff monitoring and conversations (preventative &amp; corrective)</a:t>
            </a:r>
          </a:p>
        </p:txBody>
      </p:sp>
    </p:spTree>
    <p:extLst>
      <p:ext uri="{BB962C8B-B14F-4D97-AF65-F5344CB8AC3E}">
        <p14:creationId xmlns:p14="http://schemas.microsoft.com/office/powerpoint/2010/main" val="19962885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Response Reflection</a:t>
            </a:r>
          </a:p>
        </p:txBody>
      </p:sp>
      <p:sp>
        <p:nvSpPr>
          <p:cNvPr id="3" name="Content Placeholder 2"/>
          <p:cNvSpPr>
            <a:spLocks noGrp="1"/>
          </p:cNvSpPr>
          <p:nvPr>
            <p:ph idx="1"/>
          </p:nvPr>
        </p:nvSpPr>
        <p:spPr/>
        <p:txBody>
          <a:bodyPr>
            <a:normAutofit/>
          </a:bodyPr>
          <a:lstStyle/>
          <a:p>
            <a:r>
              <a:rPr lang="en-US" sz="2800" dirty="0"/>
              <a:t>What are the ways in which your school (administrative team, Tier 1 team) promotes problem-solving/skill-building as part of correcting problem behavior?</a:t>
            </a:r>
          </a:p>
          <a:p>
            <a:pPr lvl="1"/>
            <a:r>
              <a:rPr lang="en-US" sz="2800" dirty="0"/>
              <a:t>Are Office-managed vs. Classroom-managed procedures established?  Are staff supported to follow procedures?     </a:t>
            </a:r>
          </a:p>
          <a:p>
            <a:r>
              <a:rPr lang="en-US" sz="2800" dirty="0"/>
              <a:t>Are instructional consequences for unwanted behavior part of procedural response? </a:t>
            </a:r>
          </a:p>
          <a:p>
            <a:pPr lvl="1"/>
            <a:r>
              <a:rPr lang="en-US" sz="2800" dirty="0"/>
              <a:t> How can the admin and Tier 1 team help build/enhance these procedures?  At the school-wide level?  At the classroom level?</a:t>
            </a:r>
          </a:p>
        </p:txBody>
      </p:sp>
    </p:spTree>
    <p:extLst>
      <p:ext uri="{BB962C8B-B14F-4D97-AF65-F5344CB8AC3E}">
        <p14:creationId xmlns:p14="http://schemas.microsoft.com/office/powerpoint/2010/main" val="29677146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5" name="TextBox 14"/>
          <p:cNvSpPr txBox="1"/>
          <p:nvPr/>
        </p:nvSpPr>
        <p:spPr>
          <a:xfrm>
            <a:off x="1291203" y="5548756"/>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PROVIDE INSTRUCTIONAL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unwanted behavior</a:t>
            </a:r>
          </a:p>
        </p:txBody>
      </p:sp>
      <p:sp>
        <p:nvSpPr>
          <p:cNvPr id="20" name="TextBox 19"/>
          <p:cNvSpPr txBox="1"/>
          <p:nvPr/>
        </p:nvSpPr>
        <p:spPr>
          <a:xfrm>
            <a:off x="2329324" y="5567689"/>
            <a:ext cx="22056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00CC"/>
                </a:solidFill>
                <a:effectLst/>
                <a:uLnTx/>
                <a:uFillTx/>
                <a:latin typeface="Calibri" panose="020F0502020204030204"/>
                <a:ea typeface="+mn-ea"/>
                <a:cs typeface="+mn-cs"/>
              </a:rPr>
              <a:t>MAKE DECISIONS</a:t>
            </a:r>
            <a:endParaRPr kumimoji="0" lang="en-US" sz="2000" b="0"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Based on information collected</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5253657" y="1536174"/>
            <a:ext cx="657096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The Way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Collect it, use it (for decision making), share it!</a:t>
            </a:r>
          </a:p>
        </p:txBody>
      </p:sp>
      <p:sp>
        <p:nvSpPr>
          <p:cNvPr id="23" name="TextBox 22"/>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4026428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794" y="139877"/>
            <a:ext cx="8153400" cy="1143000"/>
          </a:xfrm>
        </p:spPr>
        <p:txBody>
          <a:bodyPr>
            <a:noAutofit/>
          </a:bodyPr>
          <a:lstStyle/>
          <a:p>
            <a:r>
              <a:rPr lang="en-US" sz="3600" dirty="0"/>
              <a:t>Multi-Tiered System of Support</a:t>
            </a:r>
          </a:p>
        </p:txBody>
      </p:sp>
      <p:graphicFrame>
        <p:nvGraphicFramePr>
          <p:cNvPr id="5" name="Table 4"/>
          <p:cNvGraphicFramePr>
            <a:graphicFrameLocks noGrp="1"/>
          </p:cNvGraphicFramePr>
          <p:nvPr/>
        </p:nvGraphicFramePr>
        <p:xfrm>
          <a:off x="1752600" y="3696006"/>
          <a:ext cx="8325554" cy="2529840"/>
        </p:xfrm>
        <a:graphic>
          <a:graphicData uri="http://schemas.openxmlformats.org/drawingml/2006/table">
            <a:tbl>
              <a:tblPr firstRow="1" bandRow="1">
                <a:tableStyleId>{5C22544A-7EE6-4342-B048-85BDC9FD1C3A}</a:tableStyleId>
              </a:tblPr>
              <a:tblGrid>
                <a:gridCol w="4162777">
                  <a:extLst>
                    <a:ext uri="{9D8B030D-6E8A-4147-A177-3AD203B41FA5}">
                      <a16:colId xmlns:a16="http://schemas.microsoft.com/office/drawing/2014/main" val="4265571160"/>
                    </a:ext>
                  </a:extLst>
                </a:gridCol>
                <a:gridCol w="4162777">
                  <a:extLst>
                    <a:ext uri="{9D8B030D-6E8A-4147-A177-3AD203B41FA5}">
                      <a16:colId xmlns:a16="http://schemas.microsoft.com/office/drawing/2014/main" val="269933190"/>
                    </a:ext>
                  </a:extLst>
                </a:gridCol>
              </a:tblGrid>
              <a:tr h="370840">
                <a:tc>
                  <a:txBody>
                    <a:bodyPr/>
                    <a:lstStyle/>
                    <a:p>
                      <a:pPr marL="457200" indent="-457200" algn="l">
                        <a:buFont typeface="Arial" panose="020B0604020202020204" pitchFamily="34" charset="0"/>
                        <a:buChar char="•"/>
                      </a:pPr>
                      <a:r>
                        <a:rPr lang="en-US" sz="2000" b="0" dirty="0">
                          <a:solidFill>
                            <a:schemeClr val="tx1"/>
                          </a:solidFill>
                        </a:rPr>
                        <a:t>Focus on instruction in the general education classroom.</a:t>
                      </a:r>
                    </a:p>
                    <a:p>
                      <a:pPr marL="457200" indent="-457200" algn="l">
                        <a:buFont typeface="Arial" panose="020B0604020202020204" pitchFamily="34" charset="0"/>
                        <a:buChar char="•"/>
                      </a:pPr>
                      <a:r>
                        <a:rPr lang="en-US" sz="2000" b="0" dirty="0">
                          <a:solidFill>
                            <a:schemeClr val="tx1"/>
                          </a:solidFill>
                        </a:rPr>
                        <a:t>Provides tiered, data-driven,</a:t>
                      </a:r>
                      <a:r>
                        <a:rPr lang="en-US" sz="2000" b="0" baseline="0" dirty="0">
                          <a:solidFill>
                            <a:schemeClr val="tx1"/>
                          </a:solidFill>
                        </a:rPr>
                        <a:t> instructional supports to </a:t>
                      </a:r>
                      <a:r>
                        <a:rPr lang="en-US" sz="2000" b="0" dirty="0">
                          <a:solidFill>
                            <a:schemeClr val="tx1"/>
                          </a:solidFill>
                        </a:rPr>
                        <a:t>individual</a:t>
                      </a:r>
                      <a:r>
                        <a:rPr lang="en-US" sz="2000" b="0" baseline="0" dirty="0">
                          <a:solidFill>
                            <a:schemeClr val="tx1"/>
                          </a:solidFill>
                        </a:rPr>
                        <a:t> students who are struggling academically.</a:t>
                      </a:r>
                      <a:endParaRPr lang="en-US" sz="2000" b="0" dirty="0">
                        <a:solidFill>
                          <a:schemeClr val="tx1"/>
                        </a:solidFill>
                      </a:endParaRPr>
                    </a:p>
                  </a:txBody>
                  <a:tcPr/>
                </a:tc>
                <a:tc>
                  <a:txBody>
                    <a:bodyPr/>
                    <a:lstStyle/>
                    <a:p>
                      <a:pPr marL="342900" indent="-342900" algn="l">
                        <a:buFont typeface="Arial" panose="020B0604020202020204" pitchFamily="34" charset="0"/>
                        <a:buChar char="•"/>
                      </a:pPr>
                      <a:r>
                        <a:rPr lang="en-US" sz="2000" b="0" dirty="0">
                          <a:solidFill>
                            <a:schemeClr val="tx1"/>
                          </a:solidFill>
                        </a:rPr>
                        <a:t>Focus on school-wide system that supports emotional</a:t>
                      </a:r>
                      <a:r>
                        <a:rPr lang="en-US" sz="2000" b="0" baseline="0" dirty="0">
                          <a:solidFill>
                            <a:schemeClr val="tx1"/>
                          </a:solidFill>
                        </a:rPr>
                        <a:t> and behavioral learning.</a:t>
                      </a:r>
                    </a:p>
                    <a:p>
                      <a:pPr marL="342900" indent="-342900" algn="l">
                        <a:buFont typeface="Arial" panose="020B0604020202020204" pitchFamily="34" charset="0"/>
                        <a:buChar char="•"/>
                      </a:pPr>
                      <a:r>
                        <a:rPr lang="en-US" sz="2000" b="0" baseline="0" dirty="0">
                          <a:solidFill>
                            <a:schemeClr val="tx1"/>
                          </a:solidFill>
                        </a:rPr>
                        <a:t>Provides tiered, evidence-based supports which lead to an increase in student engagement and a decrease in problematic behavior.</a:t>
                      </a:r>
                    </a:p>
                    <a:p>
                      <a:pPr marL="0" indent="0" algn="l">
                        <a:buFont typeface="Arial" panose="020B0604020202020204" pitchFamily="34" charset="0"/>
                        <a:buNone/>
                      </a:pPr>
                      <a:endParaRPr lang="en-US" sz="2000" b="0" dirty="0">
                        <a:solidFill>
                          <a:schemeClr val="tx1"/>
                        </a:solidFill>
                      </a:endParaRPr>
                    </a:p>
                  </a:txBody>
                  <a:tcPr/>
                </a:tc>
                <a:extLst>
                  <a:ext uri="{0D108BD9-81ED-4DB2-BD59-A6C34878D82A}">
                    <a16:rowId xmlns:a16="http://schemas.microsoft.com/office/drawing/2014/main" val="3180037647"/>
                  </a:ext>
                </a:extLst>
              </a:tr>
            </a:tbl>
          </a:graphicData>
        </a:graphic>
      </p:graphicFrame>
      <p:sp>
        <p:nvSpPr>
          <p:cNvPr id="7" name="Oval 6"/>
          <p:cNvSpPr/>
          <p:nvPr/>
        </p:nvSpPr>
        <p:spPr>
          <a:xfrm>
            <a:off x="2699240" y="1510793"/>
            <a:ext cx="2220686" cy="2030681"/>
          </a:xfrm>
          <a:prstGeom prst="ellipse">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735840" y="1756365"/>
            <a:ext cx="2184086" cy="1938992"/>
          </a:xfrm>
          <a:prstGeom prst="rect">
            <a:avLst/>
          </a:prstGeom>
          <a:noFill/>
        </p:spPr>
        <p:txBody>
          <a:bodyPr wrap="square" rtlCol="0">
            <a:spAutoFit/>
          </a:bodyPr>
          <a:lstStyle/>
          <a:p>
            <a:pPr algn="ctr"/>
            <a:r>
              <a:rPr lang="en-US" sz="2800" b="1" dirty="0"/>
              <a:t>Academic</a:t>
            </a:r>
          </a:p>
          <a:p>
            <a:pPr algn="ctr"/>
            <a:r>
              <a:rPr lang="en-US" sz="1600" b="1" dirty="0"/>
              <a:t>Student’s response to academic instruction and tiered supports. </a:t>
            </a:r>
          </a:p>
          <a:p>
            <a:pPr algn="ctr"/>
            <a:endParaRPr lang="en-US" sz="1600" b="1" dirty="0"/>
          </a:p>
          <a:p>
            <a:pPr algn="ctr"/>
            <a:endParaRPr lang="en-US" sz="2800" b="1" dirty="0"/>
          </a:p>
        </p:txBody>
      </p:sp>
      <p:sp>
        <p:nvSpPr>
          <p:cNvPr id="9" name="Oval 8"/>
          <p:cNvSpPr/>
          <p:nvPr/>
        </p:nvSpPr>
        <p:spPr>
          <a:xfrm>
            <a:off x="6938747" y="1506225"/>
            <a:ext cx="2220686" cy="2030681"/>
          </a:xfrm>
          <a:prstGeom prst="ellipse">
            <a:avLst/>
          </a:prstGeom>
          <a:solidFill>
            <a:srgbClr val="FFFF9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7010400" y="1620788"/>
            <a:ext cx="2128658" cy="1692771"/>
          </a:xfrm>
          <a:prstGeom prst="rect">
            <a:avLst/>
          </a:prstGeom>
          <a:noFill/>
        </p:spPr>
        <p:txBody>
          <a:bodyPr wrap="square" rtlCol="0">
            <a:spAutoFit/>
          </a:bodyPr>
          <a:lstStyle/>
          <a:p>
            <a:pPr algn="ctr"/>
            <a:r>
              <a:rPr lang="en-US" sz="2800" b="1" dirty="0"/>
              <a:t>Behavior</a:t>
            </a:r>
          </a:p>
          <a:p>
            <a:pPr algn="ctr"/>
            <a:r>
              <a:rPr lang="en-US" sz="1600" b="1" dirty="0"/>
              <a:t>Student’s response to positive behavior tiered supports.</a:t>
            </a:r>
          </a:p>
          <a:p>
            <a:pPr algn="ctr"/>
            <a:endParaRPr lang="en-US" sz="2800" b="1"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1" y="19224"/>
            <a:ext cx="1150903" cy="1104553"/>
          </a:xfrm>
          <a:prstGeom prst="rect">
            <a:avLst/>
          </a:prstGeom>
        </p:spPr>
      </p:pic>
    </p:spTree>
    <p:extLst>
      <p:ext uri="{BB962C8B-B14F-4D97-AF65-F5344CB8AC3E}">
        <p14:creationId xmlns:p14="http://schemas.microsoft.com/office/powerpoint/2010/main" val="22008733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&amp; Using Data</a:t>
            </a:r>
          </a:p>
        </p:txBody>
      </p:sp>
      <p:graphicFrame>
        <p:nvGraphicFramePr>
          <p:cNvPr id="4" name="Content Placeholder 3"/>
          <p:cNvGraphicFramePr>
            <a:graphicFrameLocks noGrp="1"/>
          </p:cNvGraphicFramePr>
          <p:nvPr>
            <p:ph idx="1"/>
          </p:nvPr>
        </p:nvGraphicFramePr>
        <p:xfrm>
          <a:off x="1553817" y="12954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Bent Arrow 2"/>
          <p:cNvSpPr/>
          <p:nvPr/>
        </p:nvSpPr>
        <p:spPr>
          <a:xfrm rot="5400000">
            <a:off x="6705600" y="2286000"/>
            <a:ext cx="1676400" cy="1219200"/>
          </a:xfrm>
          <a:prstGeom prst="bentArrow">
            <a:avLst>
              <a:gd name="adj1" fmla="val 25000"/>
              <a:gd name="adj2" fmla="val 21817"/>
              <a:gd name="adj3" fmla="val 25000"/>
              <a:gd name="adj4" fmla="val 4375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Bent Arrow 5"/>
          <p:cNvSpPr/>
          <p:nvPr/>
        </p:nvSpPr>
        <p:spPr>
          <a:xfrm rot="10800000">
            <a:off x="4572000" y="5638800"/>
            <a:ext cx="2362200" cy="1066800"/>
          </a:xfrm>
          <a:prstGeom prst="bentArrow">
            <a:avLst>
              <a:gd name="adj1" fmla="val 25000"/>
              <a:gd name="adj2" fmla="val 24681"/>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Bent Arrow 6"/>
          <p:cNvSpPr/>
          <p:nvPr/>
        </p:nvSpPr>
        <p:spPr>
          <a:xfrm>
            <a:off x="3458817" y="1858964"/>
            <a:ext cx="1219201" cy="2188779"/>
          </a:xfrm>
          <a:prstGeom prst="bentArrow">
            <a:avLst>
              <a:gd name="adj1" fmla="val 25000"/>
              <a:gd name="adj2" fmla="val 21817"/>
              <a:gd name="adj3" fmla="val 25000"/>
              <a:gd name="adj4" fmla="val 4375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526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3" grpId="0" animBg="1"/>
      <p:bldP spid="6" grpId="0" animBg="1"/>
      <p:bldP spid="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308537" y="1134172"/>
            <a:ext cx="8815649" cy="4691069"/>
          </a:xfrm>
        </p:spPr>
        <p:txBody>
          <a:bodyPr>
            <a:noAutofit/>
          </a:bodyPr>
          <a:lstStyle/>
          <a:p>
            <a:r>
              <a:rPr lang="en-US" sz="3600" b="1" dirty="0">
                <a:solidFill>
                  <a:srgbClr val="00B050"/>
                </a:solidFill>
                <a:cs typeface="Tw Cen MT"/>
              </a:rPr>
              <a:t>Data</a:t>
            </a:r>
            <a:r>
              <a:rPr lang="en-US" sz="3600" dirty="0">
                <a:solidFill>
                  <a:srgbClr val="00B050"/>
                </a:solidFill>
                <a:cs typeface="Tw Cen MT"/>
              </a:rPr>
              <a:t> </a:t>
            </a:r>
            <a:r>
              <a:rPr lang="en-US" sz="2800" dirty="0">
                <a:cs typeface="Tw Cen MT"/>
              </a:rPr>
              <a:t>are the many sources of information we use to make decisions about how to allocate our resources of </a:t>
            </a:r>
            <a:r>
              <a:rPr lang="en-US" sz="2800" dirty="0"/>
              <a:t>time and attention for teaching, redirecting, prompting, and reinforcing behaviors. </a:t>
            </a:r>
          </a:p>
          <a:p>
            <a:endParaRPr lang="en-US" sz="2800" dirty="0"/>
          </a:p>
          <a:p>
            <a:r>
              <a:rPr lang="en-US" sz="3600" b="1" dirty="0">
                <a:solidFill>
                  <a:srgbClr val="00B050"/>
                </a:solidFill>
              </a:rPr>
              <a:t>Data</a:t>
            </a:r>
            <a:r>
              <a:rPr lang="en-US" sz="2800" b="1" dirty="0">
                <a:solidFill>
                  <a:srgbClr val="00B050"/>
                </a:solidFill>
              </a:rPr>
              <a:t> </a:t>
            </a:r>
            <a:r>
              <a:rPr lang="en-US" sz="2800" dirty="0"/>
              <a:t>come in many forms such as office referrals, attendance records, grades, surveys, verbal feedback, and observations. </a:t>
            </a:r>
          </a:p>
          <a:p>
            <a:endParaRPr lang="en-US" sz="2800" dirty="0">
              <a:cs typeface="Tw Cen MT"/>
            </a:endParaRPr>
          </a:p>
          <a:p>
            <a:r>
              <a:rPr lang="en-US" sz="3600" b="1" dirty="0">
                <a:solidFill>
                  <a:srgbClr val="00B050"/>
                </a:solidFill>
              </a:rPr>
              <a:t>Data</a:t>
            </a:r>
            <a:r>
              <a:rPr lang="en-US" sz="2800" dirty="0"/>
              <a:t> must be documented, and shared to be most effective in action planning. </a:t>
            </a:r>
            <a:endParaRPr lang="en-US" sz="2800" dirty="0">
              <a:cs typeface="Tw Cen MT"/>
            </a:endParaRPr>
          </a:p>
        </p:txBody>
      </p:sp>
      <p:sp>
        <p:nvSpPr>
          <p:cNvPr id="5" name="Title 4"/>
          <p:cNvSpPr>
            <a:spLocks noGrp="1"/>
          </p:cNvSpPr>
          <p:nvPr>
            <p:ph type="title"/>
          </p:nvPr>
        </p:nvSpPr>
        <p:spPr>
          <a:xfrm>
            <a:off x="2222809" y="290163"/>
            <a:ext cx="6987106" cy="915357"/>
          </a:xfrm>
        </p:spPr>
        <p:txBody>
          <a:bodyPr>
            <a:normAutofit/>
          </a:bodyPr>
          <a:lstStyle/>
          <a:p>
            <a:pPr algn="ctr"/>
            <a:r>
              <a:rPr lang="en-US" sz="4800" dirty="0">
                <a:cs typeface="Tw Cen MT"/>
              </a:rPr>
              <a:t>Definition</a:t>
            </a:r>
          </a:p>
        </p:txBody>
      </p:sp>
      <p:pic>
        <p:nvPicPr>
          <p:cNvPr id="4" name="Picture 3"/>
          <p:cNvPicPr>
            <a:picLocks noChangeAspect="1"/>
          </p:cNvPicPr>
          <p:nvPr/>
        </p:nvPicPr>
        <p:blipFill rotWithShape="1">
          <a:blip r:embed="rId3"/>
          <a:srcRect l="41470" t="91521" r="56807" b="2710"/>
          <a:stretch/>
        </p:blipFill>
        <p:spPr>
          <a:xfrm>
            <a:off x="11439743" y="5526303"/>
            <a:ext cx="634953" cy="597876"/>
          </a:xfrm>
          <a:prstGeom prst="rect">
            <a:avLst/>
          </a:prstGeom>
        </p:spPr>
      </p:pic>
    </p:spTree>
    <p:extLst>
      <p:ext uri="{BB962C8B-B14F-4D97-AF65-F5344CB8AC3E}">
        <p14:creationId xmlns:p14="http://schemas.microsoft.com/office/powerpoint/2010/main" val="20875126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176" y="1375561"/>
            <a:ext cx="9407010" cy="4691069"/>
          </a:xfrm>
        </p:spPr>
        <p:txBody>
          <a:bodyPr>
            <a:normAutofit fontScale="92500" lnSpcReduction="10000"/>
          </a:bodyPr>
          <a:lstStyle/>
          <a:p>
            <a:pPr eaLnBrk="1" hangingPunct="1"/>
            <a:r>
              <a:rPr lang="en-US" sz="2800" dirty="0"/>
              <a:t>Data helps us ask the right questions…it does not provide the answers.  </a:t>
            </a:r>
          </a:p>
          <a:p>
            <a:pPr eaLnBrk="1" hangingPunct="1"/>
            <a:endParaRPr lang="en-US" sz="2800" dirty="0"/>
          </a:p>
          <a:p>
            <a:pPr eaLnBrk="1" hangingPunct="1"/>
            <a:r>
              <a:rPr lang="en-US" sz="2800" dirty="0"/>
              <a:t>Use data to:</a:t>
            </a:r>
          </a:p>
          <a:p>
            <a:pPr lvl="1" eaLnBrk="1" hangingPunct="1"/>
            <a:r>
              <a:rPr lang="en-US" sz="2800" dirty="0"/>
              <a:t>Identify problems</a:t>
            </a:r>
          </a:p>
          <a:p>
            <a:pPr lvl="1" eaLnBrk="1" hangingPunct="1"/>
            <a:r>
              <a:rPr lang="en-US" sz="2800" dirty="0"/>
              <a:t>Refine problems</a:t>
            </a:r>
          </a:p>
          <a:p>
            <a:pPr lvl="1" eaLnBrk="1" hangingPunct="1"/>
            <a:r>
              <a:rPr lang="en-US" sz="2800" dirty="0"/>
              <a:t>Define the questions that lead to solutions</a:t>
            </a:r>
          </a:p>
          <a:p>
            <a:pPr lvl="1" eaLnBrk="1" hangingPunct="1"/>
            <a:endParaRPr lang="en-US" sz="2800" dirty="0"/>
          </a:p>
          <a:p>
            <a:pPr marL="0" indent="0" algn="ctr">
              <a:buNone/>
            </a:pPr>
            <a:r>
              <a:rPr lang="en-US" sz="4000" b="1" i="1" dirty="0">
                <a:solidFill>
                  <a:srgbClr val="00B050"/>
                </a:solidFill>
              </a:rPr>
              <a:t>Data helps place the “problem” in the context </a:t>
            </a:r>
          </a:p>
          <a:p>
            <a:pPr marL="0" indent="0" algn="ctr">
              <a:buNone/>
            </a:pPr>
            <a:r>
              <a:rPr lang="en-US" sz="4000" b="1" i="1" dirty="0">
                <a:solidFill>
                  <a:srgbClr val="00B050"/>
                </a:solidFill>
              </a:rPr>
              <a:t>rather than in the students.</a:t>
            </a:r>
          </a:p>
          <a:p>
            <a:pPr lvl="1" eaLnBrk="1" hangingPunct="1"/>
            <a:endParaRPr lang="en-US" dirty="0"/>
          </a:p>
        </p:txBody>
      </p:sp>
      <p:sp>
        <p:nvSpPr>
          <p:cNvPr id="20483" name="Title 1"/>
          <p:cNvSpPr>
            <a:spLocks noGrp="1"/>
          </p:cNvSpPr>
          <p:nvPr>
            <p:ph type="title"/>
          </p:nvPr>
        </p:nvSpPr>
        <p:spPr>
          <a:xfrm>
            <a:off x="1201271" y="204766"/>
            <a:ext cx="8494745" cy="915357"/>
          </a:xfrm>
        </p:spPr>
        <p:txBody>
          <a:bodyPr>
            <a:noAutofit/>
          </a:bodyPr>
          <a:lstStyle/>
          <a:p>
            <a:r>
              <a:rPr lang="en-US" sz="4000" dirty="0">
                <a:solidFill>
                  <a:srgbClr val="1D2A53"/>
                </a:solidFill>
              </a:rPr>
              <a:t>Why Use Data For Decision Making?</a:t>
            </a:r>
          </a:p>
        </p:txBody>
      </p:sp>
      <p:pic>
        <p:nvPicPr>
          <p:cNvPr id="4" name="Picture 3"/>
          <p:cNvPicPr>
            <a:picLocks noChangeAspect="1"/>
          </p:cNvPicPr>
          <p:nvPr/>
        </p:nvPicPr>
        <p:blipFill rotWithShape="1">
          <a:blip r:embed="rId3"/>
          <a:srcRect l="41470" t="91521" r="56807" b="2710"/>
          <a:stretch/>
        </p:blipFill>
        <p:spPr>
          <a:xfrm>
            <a:off x="11439743" y="5526303"/>
            <a:ext cx="634953" cy="597876"/>
          </a:xfrm>
          <a:prstGeom prst="rect">
            <a:avLst/>
          </a:prstGeom>
        </p:spPr>
      </p:pic>
    </p:spTree>
    <p:extLst>
      <p:ext uri="{BB962C8B-B14F-4D97-AF65-F5344CB8AC3E}">
        <p14:creationId xmlns:p14="http://schemas.microsoft.com/office/powerpoint/2010/main" val="32610858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15383" y="2509477"/>
            <a:ext cx="3371633" cy="3515445"/>
          </a:xfrm>
          <a:prstGeom prst="rect">
            <a:avLst/>
          </a:prstGeom>
        </p:spPr>
      </p:pic>
      <p:sp>
        <p:nvSpPr>
          <p:cNvPr id="2" name="Title 1"/>
          <p:cNvSpPr>
            <a:spLocks noGrp="1"/>
          </p:cNvSpPr>
          <p:nvPr>
            <p:ph type="title"/>
          </p:nvPr>
        </p:nvSpPr>
        <p:spPr/>
        <p:txBody>
          <a:bodyPr>
            <a:normAutofit/>
          </a:bodyPr>
          <a:lstStyle/>
          <a:p>
            <a:r>
              <a:rPr lang="en-US" dirty="0"/>
              <a:t>Office Discipline Referral Data (ODR)</a:t>
            </a:r>
          </a:p>
        </p:txBody>
      </p:sp>
      <p:sp>
        <p:nvSpPr>
          <p:cNvPr id="3" name="Content Placeholder 2"/>
          <p:cNvSpPr>
            <a:spLocks noGrp="1"/>
          </p:cNvSpPr>
          <p:nvPr>
            <p:ph idx="1"/>
          </p:nvPr>
        </p:nvSpPr>
        <p:spPr>
          <a:xfrm>
            <a:off x="793595" y="1757722"/>
            <a:ext cx="7875494" cy="4267200"/>
          </a:xfrm>
        </p:spPr>
        <p:txBody>
          <a:bodyPr>
            <a:normAutofit lnSpcReduction="10000"/>
          </a:bodyPr>
          <a:lstStyle/>
          <a:p>
            <a:r>
              <a:rPr lang="en-US" sz="3600" i="1" dirty="0"/>
              <a:t>The Big 5 – Organizing ODR Data Source</a:t>
            </a:r>
          </a:p>
          <a:p>
            <a:pPr lvl="1"/>
            <a:r>
              <a:rPr lang="en-US" sz="3600" dirty="0"/>
              <a:t>Average Referral/Day/Month (DDRT)</a:t>
            </a:r>
          </a:p>
          <a:p>
            <a:pPr lvl="1"/>
            <a:r>
              <a:rPr lang="en-US" sz="3600" dirty="0"/>
              <a:t># of Referrals by Location</a:t>
            </a:r>
          </a:p>
          <a:p>
            <a:pPr lvl="1"/>
            <a:r>
              <a:rPr lang="en-US" sz="3600" dirty="0"/>
              <a:t># of Referrals by Behavior</a:t>
            </a:r>
          </a:p>
          <a:p>
            <a:pPr lvl="1"/>
            <a:r>
              <a:rPr lang="en-US" sz="3600" dirty="0"/>
              <a:t># of Referrals by Time of Day</a:t>
            </a:r>
          </a:p>
          <a:p>
            <a:pPr lvl="1"/>
            <a:r>
              <a:rPr lang="en-US" sz="3600" dirty="0"/>
              <a:t># of Referrals by Student (DDRT)</a:t>
            </a:r>
          </a:p>
          <a:p>
            <a:endParaRPr lang="en-US" dirty="0"/>
          </a:p>
        </p:txBody>
      </p:sp>
    </p:spTree>
    <p:extLst>
      <p:ext uri="{BB962C8B-B14F-4D97-AF65-F5344CB8AC3E}">
        <p14:creationId xmlns:p14="http://schemas.microsoft.com/office/powerpoint/2010/main" val="219886769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848600" cy="1143000"/>
          </a:xfrm>
        </p:spPr>
        <p:txBody>
          <a:bodyPr/>
          <a:lstStyle/>
          <a:p>
            <a:pPr>
              <a:defRPr/>
            </a:pPr>
            <a:r>
              <a:rPr lang="en-US" sz="4400" dirty="0"/>
              <a:t>Multiple Data Sources</a:t>
            </a:r>
          </a:p>
        </p:txBody>
      </p:sp>
      <p:sp>
        <p:nvSpPr>
          <p:cNvPr id="41987" name="Content Placeholder 2"/>
          <p:cNvSpPr>
            <a:spLocks noGrp="1"/>
          </p:cNvSpPr>
          <p:nvPr>
            <p:ph idx="1"/>
          </p:nvPr>
        </p:nvSpPr>
        <p:spPr>
          <a:xfrm>
            <a:off x="1981200" y="1600200"/>
            <a:ext cx="7620000" cy="4953000"/>
          </a:xfrm>
        </p:spPr>
        <p:txBody>
          <a:bodyPr/>
          <a:lstStyle/>
          <a:p>
            <a:pPr eaLnBrk="1" hangingPunct="1">
              <a:lnSpc>
                <a:spcPct val="90000"/>
              </a:lnSpc>
            </a:pPr>
            <a:r>
              <a:rPr lang="en-US" altLang="en-US" sz="2800" dirty="0">
                <a:ea typeface="ＭＳ Ｐゴシック" pitchFamily="34" charset="-128"/>
              </a:rPr>
              <a:t>Examining multiple data sources will          provide you with most comprehensive       picture</a:t>
            </a:r>
          </a:p>
          <a:p>
            <a:pPr eaLnBrk="1" hangingPunct="1">
              <a:lnSpc>
                <a:spcPct val="90000"/>
              </a:lnSpc>
            </a:pPr>
            <a:r>
              <a:rPr lang="en-US" altLang="en-US" sz="2800" dirty="0">
                <a:ea typeface="ＭＳ Ｐゴシック" pitchFamily="34" charset="-128"/>
              </a:rPr>
              <a:t>Examples:</a:t>
            </a:r>
          </a:p>
          <a:p>
            <a:pPr lvl="1">
              <a:lnSpc>
                <a:spcPct val="90000"/>
              </a:lnSpc>
            </a:pPr>
            <a:r>
              <a:rPr lang="en-US" altLang="en-US" sz="2400" dirty="0">
                <a:ea typeface="ＭＳ Ｐゴシック" pitchFamily="34" charset="-128"/>
              </a:rPr>
              <a:t>Staff &amp; Student Attendance</a:t>
            </a:r>
          </a:p>
          <a:p>
            <a:pPr lvl="1">
              <a:lnSpc>
                <a:spcPct val="90000"/>
              </a:lnSpc>
            </a:pPr>
            <a:r>
              <a:rPr lang="en-US" altLang="en-US" sz="2400" dirty="0">
                <a:ea typeface="ＭＳ Ｐゴシック" pitchFamily="34" charset="-128"/>
              </a:rPr>
              <a:t>Retention, Dropout, Graduation Data</a:t>
            </a:r>
          </a:p>
          <a:p>
            <a:pPr lvl="1">
              <a:lnSpc>
                <a:spcPct val="90000"/>
              </a:lnSpc>
            </a:pPr>
            <a:r>
              <a:rPr lang="en-US" altLang="en-US" sz="2400" u="sng" dirty="0">
                <a:ea typeface="ＭＳ Ｐゴシック" pitchFamily="34" charset="-128"/>
              </a:rPr>
              <a:t>Supported through DE-PBS Project</a:t>
            </a:r>
          </a:p>
          <a:p>
            <a:pPr lvl="2"/>
            <a:r>
              <a:rPr lang="en-US" altLang="en-US" sz="2400" dirty="0">
                <a:ea typeface="ＭＳ Ｐゴシック" pitchFamily="34" charset="-128"/>
              </a:rPr>
              <a:t>School Climate Surveys (staff, student, families)</a:t>
            </a:r>
          </a:p>
          <a:p>
            <a:pPr lvl="2"/>
            <a:r>
              <a:rPr lang="en-US" altLang="en-US" sz="2400" dirty="0">
                <a:ea typeface="ＭＳ Ｐゴシック" pitchFamily="34" charset="-128"/>
              </a:rPr>
              <a:t>DE-PBS Key Feature Evaluation</a:t>
            </a:r>
          </a:p>
          <a:p>
            <a:pPr lvl="2"/>
            <a:r>
              <a:rPr lang="en-US" altLang="en-US" sz="2400" dirty="0">
                <a:ea typeface="ＭＳ Ｐゴシック" pitchFamily="34" charset="-128"/>
              </a:rPr>
              <a:t>Delaware Assessment of Strengths and Needs for PBS (DASNPBS)</a:t>
            </a:r>
          </a:p>
          <a:p>
            <a:pPr eaLnBrk="1" hangingPunct="1"/>
            <a:endParaRPr lang="en-US" altLang="en-US" sz="2800" dirty="0">
              <a:ea typeface="ＭＳ Ｐゴシック" pitchFamily="34" charset="-128"/>
            </a:endParaRPr>
          </a:p>
          <a:p>
            <a:pPr eaLnBrk="1" hangingPunct="1">
              <a:lnSpc>
                <a:spcPct val="90000"/>
              </a:lnSpc>
            </a:pPr>
            <a:endParaRPr lang="en-US" altLang="en-US" dirty="0">
              <a:ea typeface="ＭＳ Ｐゴシック" pitchFamily="34" charset="-128"/>
            </a:endParaRPr>
          </a:p>
        </p:txBody>
      </p:sp>
    </p:spTree>
    <p:extLst>
      <p:ext uri="{BB962C8B-B14F-4D97-AF65-F5344CB8AC3E}">
        <p14:creationId xmlns:p14="http://schemas.microsoft.com/office/powerpoint/2010/main" val="4564212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15" name="TextBox 14"/>
          <p:cNvSpPr txBox="1"/>
          <p:nvPr/>
        </p:nvSpPr>
        <p:spPr>
          <a:xfrm>
            <a:off x="1291203" y="5548756"/>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5</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a:ea typeface="+mn-ea"/>
                <a:cs typeface="+mn-cs"/>
              </a:rPr>
              <a:t>PROVIDE INSTRUCTIONAL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for unwanted behavior</a:t>
            </a:r>
          </a:p>
        </p:txBody>
      </p:sp>
      <p:sp>
        <p:nvSpPr>
          <p:cNvPr id="20" name="TextBox 19"/>
          <p:cNvSpPr txBox="1"/>
          <p:nvPr/>
        </p:nvSpPr>
        <p:spPr>
          <a:xfrm>
            <a:off x="2329324" y="5567689"/>
            <a:ext cx="22056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00CC"/>
                </a:solidFill>
                <a:effectLst/>
                <a:uLnTx/>
                <a:uFillTx/>
                <a:latin typeface="Calibri"/>
                <a:ea typeface="+mn-ea"/>
                <a:cs typeface="+mn-cs"/>
              </a:rPr>
              <a:t>MAKE DECISIONS</a:t>
            </a:r>
            <a:endParaRPr kumimoji="0" lang="en-US" sz="2000" b="0" i="0" u="none" strike="noStrike" kern="1200" cap="none" spc="0" normalizeH="0" baseline="0" noProof="0" dirty="0">
              <a:ln>
                <a:noFill/>
              </a:ln>
              <a:solidFill>
                <a:srgbClr val="CC00CC"/>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Based on information collected</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5253657" y="1536174"/>
            <a:ext cx="6570968"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Supporting </a:t>
            </a:r>
            <a:r>
              <a:rPr kumimoji="0" lang="en-US" sz="4000" b="1" i="0" u="sng" strike="noStrike" kern="1200" cap="none" spc="0" normalizeH="0" baseline="0" noProof="0" dirty="0">
                <a:ln>
                  <a:noFill/>
                </a:ln>
                <a:solidFill>
                  <a:prstClr val="black"/>
                </a:solidFill>
                <a:effectLst/>
                <a:uLnTx/>
                <a:uFillTx/>
                <a:latin typeface="Calibri"/>
                <a:ea typeface="+mn-ea"/>
                <a:cs typeface="+mn-cs"/>
              </a:rPr>
              <a:t>Every</a:t>
            </a:r>
            <a:r>
              <a:rPr kumimoji="0" lang="en-US" sz="4000" b="1" i="0" u="none" strike="noStrike" kern="1200" cap="none" spc="0" normalizeH="0" baseline="0" noProof="0" dirty="0">
                <a:ln>
                  <a:noFill/>
                </a:ln>
                <a:solidFill>
                  <a:prstClr val="black"/>
                </a:solidFill>
                <a:effectLst/>
                <a:uLnTx/>
                <a:uFillTx/>
                <a:latin typeface="Calibri"/>
                <a:ea typeface="+mn-ea"/>
                <a:cs typeface="+mn-cs"/>
              </a:rPr>
              <a:t>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n-ea"/>
                <a:cs typeface="+mn-cs"/>
              </a:rPr>
              <a:t>Disaggregate your data to assess your system’s effectiveness for every student</a:t>
            </a:r>
          </a:p>
        </p:txBody>
      </p:sp>
      <p:sp>
        <p:nvSpPr>
          <p:cNvPr id="23" name="TextBox 22"/>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Courtesy of K. McIntosh; U of Oregon</a:t>
            </a:r>
          </a:p>
        </p:txBody>
      </p:sp>
      <p:sp>
        <p:nvSpPr>
          <p:cNvPr id="2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26743880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p:txBody>
          <a:bodyPr/>
          <a:lstStyle/>
          <a:p>
            <a:r>
              <a:rPr lang="en-US" b="1" dirty="0">
                <a:latin typeface="Calibri" panose="020F0502020204030204" pitchFamily="34" charset="0"/>
                <a:cs typeface="Calibri" panose="020F0502020204030204" pitchFamily="34" charset="0"/>
              </a:rPr>
              <a:t>Improving Decision-Making</a:t>
            </a:r>
          </a:p>
        </p:txBody>
      </p:sp>
      <p:sp>
        <p:nvSpPr>
          <p:cNvPr id="146435" name="Oval 3"/>
          <p:cNvSpPr>
            <a:spLocks noChangeArrowheads="1"/>
          </p:cNvSpPr>
          <p:nvPr/>
        </p:nvSpPr>
        <p:spPr bwMode="auto">
          <a:xfrm>
            <a:off x="3124200" y="1752600"/>
            <a:ext cx="1295400" cy="1219200"/>
          </a:xfrm>
          <a:prstGeom prst="ellipse">
            <a:avLst/>
          </a:prstGeom>
          <a:solidFill>
            <a:srgbClr val="92D05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36" name="Rectangle 4"/>
          <p:cNvSpPr>
            <a:spLocks noChangeArrowheads="1"/>
          </p:cNvSpPr>
          <p:nvPr/>
        </p:nvSpPr>
        <p:spPr bwMode="auto">
          <a:xfrm>
            <a:off x="8001000" y="1714500"/>
            <a:ext cx="1524000" cy="1295400"/>
          </a:xfrm>
          <a:prstGeom prst="rect">
            <a:avLst/>
          </a:prstGeom>
          <a:solidFill>
            <a:srgbClr val="92D05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0" name="Text Box 8"/>
          <p:cNvSpPr txBox="1">
            <a:spLocks noChangeArrowheads="1"/>
          </p:cNvSpPr>
          <p:nvPr/>
        </p:nvSpPr>
        <p:spPr bwMode="auto">
          <a:xfrm>
            <a:off x="3124200" y="2209800"/>
            <a:ext cx="1295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Problem</a:t>
            </a:r>
            <a:endParaRPr kumimoji="0" lang="en-US" sz="1600" b="0" i="0" u="none" strike="noStrike" kern="1200" cap="none" spc="0" normalizeH="0" baseline="0" noProof="0" dirty="0">
              <a:ln>
                <a:noFill/>
              </a:ln>
              <a:solidFill>
                <a:srgbClr val="000099"/>
              </a:solidFill>
              <a:effectLst/>
              <a:uLnTx/>
              <a:uFillTx/>
              <a:latin typeface="Arial" pitchFamily="34" charset="0"/>
              <a:ea typeface="+mn-ea"/>
              <a:cs typeface="+mn-cs"/>
            </a:endParaRPr>
          </a:p>
        </p:txBody>
      </p:sp>
      <p:sp>
        <p:nvSpPr>
          <p:cNvPr id="146441" name="Text Box 9"/>
          <p:cNvSpPr txBox="1">
            <a:spLocks noChangeArrowheads="1"/>
          </p:cNvSpPr>
          <p:nvPr/>
        </p:nvSpPr>
        <p:spPr bwMode="auto">
          <a:xfrm>
            <a:off x="8229600" y="1905001"/>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pitchFamily="34" charset="0"/>
                <a:ea typeface="+mn-ea"/>
                <a:cs typeface="+mn-cs"/>
              </a:rPr>
              <a:t>Solution</a:t>
            </a:r>
          </a:p>
        </p:txBody>
      </p:sp>
      <p:sp>
        <p:nvSpPr>
          <p:cNvPr id="146442" name="Text Box 10"/>
          <p:cNvSpPr txBox="1">
            <a:spLocks noChangeArrowheads="1"/>
          </p:cNvSpPr>
          <p:nvPr/>
        </p:nvSpPr>
        <p:spPr bwMode="auto">
          <a:xfrm>
            <a:off x="1147482" y="2133601"/>
            <a:ext cx="167191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Arial" pitchFamily="34" charset="0"/>
                <a:ea typeface="+mn-ea"/>
                <a:cs typeface="+mn-cs"/>
              </a:rPr>
              <a:t>From</a:t>
            </a:r>
          </a:p>
        </p:txBody>
      </p:sp>
      <p:sp>
        <p:nvSpPr>
          <p:cNvPr id="146447" name="Line 15"/>
          <p:cNvSpPr>
            <a:spLocks noChangeShapeType="1"/>
          </p:cNvSpPr>
          <p:nvPr/>
        </p:nvSpPr>
        <p:spPr bwMode="auto">
          <a:xfrm flipV="1">
            <a:off x="4724400" y="2286000"/>
            <a:ext cx="2743200" cy="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8973039"/>
      </p:ext>
    </p:extLst>
  </p:cSld>
  <p:clrMapOvr>
    <a:masterClrMapping/>
  </p:clrMapOvr>
  <p:transition spd="slow">
    <p:wheel/>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p:txBody>
          <a:bodyPr/>
          <a:lstStyle/>
          <a:p>
            <a:r>
              <a:rPr lang="en-US" b="1" dirty="0">
                <a:latin typeface="Calibri" panose="020F0502020204030204" pitchFamily="34" charset="0"/>
                <a:cs typeface="Calibri" panose="020F0502020204030204" pitchFamily="34" charset="0"/>
              </a:rPr>
              <a:t>Improving Decision-Making</a:t>
            </a:r>
          </a:p>
        </p:txBody>
      </p:sp>
      <p:sp>
        <p:nvSpPr>
          <p:cNvPr id="146435" name="Oval 3"/>
          <p:cNvSpPr>
            <a:spLocks noChangeArrowheads="1"/>
          </p:cNvSpPr>
          <p:nvPr/>
        </p:nvSpPr>
        <p:spPr bwMode="auto">
          <a:xfrm>
            <a:off x="3124200" y="1752600"/>
            <a:ext cx="1295400" cy="1219200"/>
          </a:xfrm>
          <a:prstGeom prst="ellipse">
            <a:avLst/>
          </a:prstGeom>
          <a:solidFill>
            <a:srgbClr val="92D05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36" name="Rectangle 4"/>
          <p:cNvSpPr>
            <a:spLocks noChangeArrowheads="1"/>
          </p:cNvSpPr>
          <p:nvPr/>
        </p:nvSpPr>
        <p:spPr bwMode="auto">
          <a:xfrm>
            <a:off x="8001000" y="1675407"/>
            <a:ext cx="1524000" cy="1295400"/>
          </a:xfrm>
          <a:prstGeom prst="rect">
            <a:avLst/>
          </a:prstGeom>
          <a:solidFill>
            <a:srgbClr val="92D05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37" name="Oval 5"/>
          <p:cNvSpPr>
            <a:spLocks noChangeArrowheads="1"/>
          </p:cNvSpPr>
          <p:nvPr/>
        </p:nvSpPr>
        <p:spPr bwMode="auto">
          <a:xfrm>
            <a:off x="3068446" y="4389438"/>
            <a:ext cx="1371600" cy="1371600"/>
          </a:xfrm>
          <a:prstGeom prst="ellipse">
            <a:avLst/>
          </a:prstGeom>
          <a:solidFill>
            <a:srgbClr val="92D05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38" name="Rectangle 6"/>
          <p:cNvSpPr>
            <a:spLocks noChangeArrowheads="1"/>
          </p:cNvSpPr>
          <p:nvPr/>
        </p:nvSpPr>
        <p:spPr bwMode="auto">
          <a:xfrm rot="2823242">
            <a:off x="5564982" y="4139407"/>
            <a:ext cx="1560513" cy="1517650"/>
          </a:xfrm>
          <a:prstGeom prst="rect">
            <a:avLst/>
          </a:prstGeom>
          <a:solidFill>
            <a:srgbClr val="92D050"/>
          </a:solidFill>
          <a:ln w="9525">
            <a:solidFill>
              <a:schemeClr val="tx1"/>
            </a:solid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39" name="Rectangle 7"/>
          <p:cNvSpPr>
            <a:spLocks noChangeArrowheads="1"/>
          </p:cNvSpPr>
          <p:nvPr/>
        </p:nvSpPr>
        <p:spPr bwMode="auto">
          <a:xfrm>
            <a:off x="8229600" y="4191000"/>
            <a:ext cx="1447800" cy="1371600"/>
          </a:xfrm>
          <a:prstGeom prst="rect">
            <a:avLst/>
          </a:prstGeom>
          <a:solidFill>
            <a:srgbClr val="92D05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0" name="Text Box 8"/>
          <p:cNvSpPr txBox="1">
            <a:spLocks noChangeArrowheads="1"/>
          </p:cNvSpPr>
          <p:nvPr/>
        </p:nvSpPr>
        <p:spPr bwMode="auto">
          <a:xfrm>
            <a:off x="3124200" y="2209800"/>
            <a:ext cx="12954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Problem</a:t>
            </a:r>
            <a:endParaRPr kumimoji="0" lang="en-US" sz="1600" b="0" i="0" u="none" strike="noStrike" kern="1200" cap="none" spc="0" normalizeH="0" baseline="0" noProof="0" dirty="0">
              <a:ln>
                <a:noFill/>
              </a:ln>
              <a:solidFill>
                <a:srgbClr val="000099"/>
              </a:solidFill>
              <a:effectLst/>
              <a:uLnTx/>
              <a:uFillTx/>
              <a:latin typeface="Arial" pitchFamily="34" charset="0"/>
              <a:ea typeface="+mn-ea"/>
              <a:cs typeface="+mn-cs"/>
            </a:endParaRPr>
          </a:p>
        </p:txBody>
      </p:sp>
      <p:sp>
        <p:nvSpPr>
          <p:cNvPr id="146441" name="Text Box 9"/>
          <p:cNvSpPr txBox="1">
            <a:spLocks noChangeArrowheads="1"/>
          </p:cNvSpPr>
          <p:nvPr/>
        </p:nvSpPr>
        <p:spPr bwMode="auto">
          <a:xfrm>
            <a:off x="8229600" y="1905001"/>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pitchFamily="34" charset="0"/>
                <a:ea typeface="+mn-ea"/>
                <a:cs typeface="+mn-cs"/>
              </a:rPr>
              <a:t>Solution</a:t>
            </a:r>
          </a:p>
        </p:txBody>
      </p:sp>
      <p:sp>
        <p:nvSpPr>
          <p:cNvPr id="146442" name="Text Box 10"/>
          <p:cNvSpPr txBox="1">
            <a:spLocks noChangeArrowheads="1"/>
          </p:cNvSpPr>
          <p:nvPr/>
        </p:nvSpPr>
        <p:spPr bwMode="auto">
          <a:xfrm>
            <a:off x="1147482" y="2133601"/>
            <a:ext cx="167191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Arial" pitchFamily="34" charset="0"/>
                <a:ea typeface="+mn-ea"/>
                <a:cs typeface="+mn-cs"/>
              </a:rPr>
              <a:t>From</a:t>
            </a:r>
          </a:p>
        </p:txBody>
      </p:sp>
      <p:sp>
        <p:nvSpPr>
          <p:cNvPr id="146443" name="Text Box 11"/>
          <p:cNvSpPr txBox="1">
            <a:spLocks noChangeArrowheads="1"/>
          </p:cNvSpPr>
          <p:nvPr/>
        </p:nvSpPr>
        <p:spPr bwMode="auto">
          <a:xfrm>
            <a:off x="1828800" y="4648201"/>
            <a:ext cx="838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Arial" pitchFamily="34" charset="0"/>
                <a:ea typeface="+mn-ea"/>
                <a:cs typeface="+mn-cs"/>
              </a:rPr>
              <a:t>To</a:t>
            </a:r>
          </a:p>
        </p:txBody>
      </p:sp>
      <p:sp>
        <p:nvSpPr>
          <p:cNvPr id="146444" name="Text Box 12"/>
          <p:cNvSpPr txBox="1">
            <a:spLocks noChangeArrowheads="1"/>
          </p:cNvSpPr>
          <p:nvPr/>
        </p:nvSpPr>
        <p:spPr bwMode="auto">
          <a:xfrm>
            <a:off x="3200400" y="4876801"/>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pitchFamily="34" charset="0"/>
                <a:ea typeface="+mn-ea"/>
                <a:cs typeface="+mn-cs"/>
              </a:rPr>
              <a:t>Problem</a:t>
            </a:r>
          </a:p>
        </p:txBody>
      </p:sp>
      <p:sp>
        <p:nvSpPr>
          <p:cNvPr id="146445" name="Text Box 13"/>
          <p:cNvSpPr txBox="1">
            <a:spLocks noChangeArrowheads="1"/>
          </p:cNvSpPr>
          <p:nvPr/>
        </p:nvSpPr>
        <p:spPr bwMode="auto">
          <a:xfrm>
            <a:off x="5791200" y="4419600"/>
            <a:ext cx="1219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Solving</a:t>
            </a:r>
          </a:p>
        </p:txBody>
      </p:sp>
      <p:sp>
        <p:nvSpPr>
          <p:cNvPr id="146446" name="Text Box 14"/>
          <p:cNvSpPr txBox="1">
            <a:spLocks noChangeArrowheads="1"/>
          </p:cNvSpPr>
          <p:nvPr/>
        </p:nvSpPr>
        <p:spPr bwMode="auto">
          <a:xfrm>
            <a:off x="8305800" y="4800601"/>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pitchFamily="34" charset="0"/>
                <a:ea typeface="+mn-ea"/>
                <a:cs typeface="+mn-cs"/>
              </a:rPr>
              <a:t>Solution</a:t>
            </a:r>
          </a:p>
        </p:txBody>
      </p:sp>
      <p:sp>
        <p:nvSpPr>
          <p:cNvPr id="146447" name="Line 15"/>
          <p:cNvSpPr>
            <a:spLocks noChangeShapeType="1"/>
          </p:cNvSpPr>
          <p:nvPr/>
        </p:nvSpPr>
        <p:spPr bwMode="auto">
          <a:xfrm flipV="1">
            <a:off x="4724400" y="2286000"/>
            <a:ext cx="2743200" cy="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8" name="Line 16"/>
          <p:cNvSpPr>
            <a:spLocks noChangeShapeType="1"/>
          </p:cNvSpPr>
          <p:nvPr/>
        </p:nvSpPr>
        <p:spPr bwMode="auto">
          <a:xfrm>
            <a:off x="4572000" y="4876800"/>
            <a:ext cx="609600" cy="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9" name="Line 17"/>
          <p:cNvSpPr>
            <a:spLocks noChangeShapeType="1"/>
          </p:cNvSpPr>
          <p:nvPr/>
        </p:nvSpPr>
        <p:spPr bwMode="auto">
          <a:xfrm>
            <a:off x="7543800" y="4876800"/>
            <a:ext cx="533400" cy="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50" name="Text Box 18"/>
          <p:cNvSpPr txBox="1">
            <a:spLocks noChangeArrowheads="1"/>
          </p:cNvSpPr>
          <p:nvPr/>
        </p:nvSpPr>
        <p:spPr bwMode="auto">
          <a:xfrm>
            <a:off x="3200400" y="3228576"/>
            <a:ext cx="276113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Arial" pitchFamily="34" charset="0"/>
                <a:ea typeface="+mn-ea"/>
                <a:cs typeface="+mn-cs"/>
              </a:rPr>
              <a:t>Information</a:t>
            </a:r>
          </a:p>
        </p:txBody>
      </p:sp>
      <p:sp>
        <p:nvSpPr>
          <p:cNvPr id="146451" name="Line 16"/>
          <p:cNvSpPr>
            <a:spLocks noChangeShapeType="1"/>
          </p:cNvSpPr>
          <p:nvPr/>
        </p:nvSpPr>
        <p:spPr bwMode="auto">
          <a:xfrm>
            <a:off x="5054238" y="3877074"/>
            <a:ext cx="533400" cy="38100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52" name="Text Box 18"/>
          <p:cNvSpPr txBox="1">
            <a:spLocks noChangeArrowheads="1"/>
          </p:cNvSpPr>
          <p:nvPr/>
        </p:nvSpPr>
        <p:spPr bwMode="auto">
          <a:xfrm>
            <a:off x="3390900" y="6027962"/>
            <a:ext cx="2667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Arial" pitchFamily="34" charset="0"/>
                <a:ea typeface="+mn-ea"/>
                <a:cs typeface="+mn-cs"/>
              </a:rPr>
              <a:t>Information</a:t>
            </a:r>
          </a:p>
        </p:txBody>
      </p:sp>
      <p:sp>
        <p:nvSpPr>
          <p:cNvPr id="146453" name="Line 16"/>
          <p:cNvSpPr>
            <a:spLocks noChangeShapeType="1"/>
          </p:cNvSpPr>
          <p:nvPr/>
        </p:nvSpPr>
        <p:spPr bwMode="auto">
          <a:xfrm flipV="1">
            <a:off x="5029200" y="5412533"/>
            <a:ext cx="533400" cy="53340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920925"/>
      </p:ext>
    </p:extLst>
  </p:cSld>
  <p:clrMapOvr>
    <a:masterClrMapping/>
  </p:clrMapOvr>
  <p:transition spd="slow">
    <p:wheel/>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idx="4294967295"/>
          </p:nvPr>
        </p:nvSpPr>
        <p:spPr/>
        <p:txBody>
          <a:bodyPr/>
          <a:lstStyle/>
          <a:p>
            <a:r>
              <a:rPr lang="en-US" b="1" dirty="0">
                <a:latin typeface="Calibri" panose="020F0502020204030204" pitchFamily="34" charset="0"/>
                <a:cs typeface="Calibri" panose="020F0502020204030204" pitchFamily="34" charset="0"/>
              </a:rPr>
              <a:t>Improving Decision-Making</a:t>
            </a:r>
          </a:p>
        </p:txBody>
      </p:sp>
      <p:sp>
        <p:nvSpPr>
          <p:cNvPr id="146437" name="Oval 5"/>
          <p:cNvSpPr>
            <a:spLocks noChangeArrowheads="1"/>
          </p:cNvSpPr>
          <p:nvPr/>
        </p:nvSpPr>
        <p:spPr bwMode="auto">
          <a:xfrm>
            <a:off x="2960869" y="3062662"/>
            <a:ext cx="1371600" cy="1371600"/>
          </a:xfrm>
          <a:prstGeom prst="ellipse">
            <a:avLst/>
          </a:prstGeom>
          <a:solidFill>
            <a:srgbClr val="92D050"/>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38" name="Rectangle 6"/>
          <p:cNvSpPr>
            <a:spLocks noChangeArrowheads="1"/>
          </p:cNvSpPr>
          <p:nvPr/>
        </p:nvSpPr>
        <p:spPr bwMode="auto">
          <a:xfrm rot="2823242">
            <a:off x="5457405" y="2812631"/>
            <a:ext cx="1560513" cy="1517650"/>
          </a:xfrm>
          <a:prstGeom prst="rect">
            <a:avLst/>
          </a:prstGeom>
          <a:solidFill>
            <a:srgbClr val="92D050"/>
          </a:solidFill>
          <a:ln w="9525">
            <a:solidFill>
              <a:schemeClr val="tx1"/>
            </a:solid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39" name="Rectangle 7"/>
          <p:cNvSpPr>
            <a:spLocks noChangeArrowheads="1"/>
          </p:cNvSpPr>
          <p:nvPr/>
        </p:nvSpPr>
        <p:spPr bwMode="auto">
          <a:xfrm>
            <a:off x="8122023" y="2864224"/>
            <a:ext cx="1447800" cy="1371600"/>
          </a:xfrm>
          <a:prstGeom prst="rect">
            <a:avLst/>
          </a:prstGeom>
          <a:solidFill>
            <a:srgbClr val="92D050"/>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3" name="Text Box 11"/>
          <p:cNvSpPr txBox="1">
            <a:spLocks noChangeArrowheads="1"/>
          </p:cNvSpPr>
          <p:nvPr/>
        </p:nvSpPr>
        <p:spPr bwMode="auto">
          <a:xfrm>
            <a:off x="1721223" y="3321425"/>
            <a:ext cx="838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B050"/>
                </a:solidFill>
                <a:effectLst/>
                <a:uLnTx/>
                <a:uFillTx/>
                <a:latin typeface="Arial" pitchFamily="34" charset="0"/>
                <a:ea typeface="+mn-ea"/>
                <a:cs typeface="+mn-cs"/>
              </a:rPr>
              <a:t>To</a:t>
            </a:r>
          </a:p>
        </p:txBody>
      </p:sp>
      <p:sp>
        <p:nvSpPr>
          <p:cNvPr id="146444" name="Text Box 12"/>
          <p:cNvSpPr txBox="1">
            <a:spLocks noChangeArrowheads="1"/>
          </p:cNvSpPr>
          <p:nvPr/>
        </p:nvSpPr>
        <p:spPr bwMode="auto">
          <a:xfrm>
            <a:off x="3092823" y="3550025"/>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pitchFamily="34" charset="0"/>
                <a:ea typeface="+mn-ea"/>
                <a:cs typeface="+mn-cs"/>
              </a:rPr>
              <a:t>Problem</a:t>
            </a:r>
          </a:p>
        </p:txBody>
      </p:sp>
      <p:sp>
        <p:nvSpPr>
          <p:cNvPr id="146445" name="Text Box 13"/>
          <p:cNvSpPr txBox="1">
            <a:spLocks noChangeArrowheads="1"/>
          </p:cNvSpPr>
          <p:nvPr/>
        </p:nvSpPr>
        <p:spPr bwMode="auto">
          <a:xfrm>
            <a:off x="5683623" y="3092824"/>
            <a:ext cx="1219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Solving</a:t>
            </a:r>
          </a:p>
        </p:txBody>
      </p:sp>
      <p:sp>
        <p:nvSpPr>
          <p:cNvPr id="146446" name="Text Box 14"/>
          <p:cNvSpPr txBox="1">
            <a:spLocks noChangeArrowheads="1"/>
          </p:cNvSpPr>
          <p:nvPr/>
        </p:nvSpPr>
        <p:spPr bwMode="auto">
          <a:xfrm>
            <a:off x="8198223" y="3473825"/>
            <a:ext cx="12954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99"/>
                </a:solidFill>
                <a:effectLst/>
                <a:uLnTx/>
                <a:uFillTx/>
                <a:latin typeface="Arial" pitchFamily="34" charset="0"/>
                <a:ea typeface="+mn-ea"/>
                <a:cs typeface="+mn-cs"/>
              </a:rPr>
              <a:t>Solution</a:t>
            </a:r>
          </a:p>
        </p:txBody>
      </p:sp>
      <p:sp>
        <p:nvSpPr>
          <p:cNvPr id="146448" name="Line 16"/>
          <p:cNvSpPr>
            <a:spLocks noChangeShapeType="1"/>
          </p:cNvSpPr>
          <p:nvPr/>
        </p:nvSpPr>
        <p:spPr bwMode="auto">
          <a:xfrm>
            <a:off x="4464423" y="3550024"/>
            <a:ext cx="609600" cy="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49" name="Line 17"/>
          <p:cNvSpPr>
            <a:spLocks noChangeShapeType="1"/>
          </p:cNvSpPr>
          <p:nvPr/>
        </p:nvSpPr>
        <p:spPr bwMode="auto">
          <a:xfrm>
            <a:off x="7436223" y="3550024"/>
            <a:ext cx="533400" cy="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50" name="Text Box 18"/>
          <p:cNvSpPr txBox="1">
            <a:spLocks noChangeArrowheads="1"/>
          </p:cNvSpPr>
          <p:nvPr/>
        </p:nvSpPr>
        <p:spPr bwMode="auto">
          <a:xfrm>
            <a:off x="3092823" y="1901800"/>
            <a:ext cx="276113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Arial" pitchFamily="34" charset="0"/>
                <a:ea typeface="+mn-ea"/>
                <a:cs typeface="+mn-cs"/>
              </a:rPr>
              <a:t>Information</a:t>
            </a:r>
          </a:p>
        </p:txBody>
      </p:sp>
      <p:sp>
        <p:nvSpPr>
          <p:cNvPr id="146451" name="Line 16"/>
          <p:cNvSpPr>
            <a:spLocks noChangeShapeType="1"/>
          </p:cNvSpPr>
          <p:nvPr/>
        </p:nvSpPr>
        <p:spPr bwMode="auto">
          <a:xfrm>
            <a:off x="4946661" y="2550298"/>
            <a:ext cx="533400" cy="38100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6452" name="Text Box 18"/>
          <p:cNvSpPr txBox="1">
            <a:spLocks noChangeArrowheads="1"/>
          </p:cNvSpPr>
          <p:nvPr/>
        </p:nvSpPr>
        <p:spPr bwMode="auto">
          <a:xfrm>
            <a:off x="3283323" y="4701186"/>
            <a:ext cx="2667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99"/>
                </a:solidFill>
                <a:effectLst/>
                <a:uLnTx/>
                <a:uFillTx/>
                <a:latin typeface="Arial" pitchFamily="34" charset="0"/>
                <a:ea typeface="+mn-ea"/>
                <a:cs typeface="+mn-cs"/>
              </a:rPr>
              <a:t>Information</a:t>
            </a:r>
          </a:p>
        </p:txBody>
      </p:sp>
      <p:sp>
        <p:nvSpPr>
          <p:cNvPr id="146453" name="Line 16"/>
          <p:cNvSpPr>
            <a:spLocks noChangeShapeType="1"/>
          </p:cNvSpPr>
          <p:nvPr/>
        </p:nvSpPr>
        <p:spPr bwMode="auto">
          <a:xfrm flipV="1">
            <a:off x="4921623" y="4085757"/>
            <a:ext cx="533400" cy="533400"/>
          </a:xfrm>
          <a:prstGeom prst="line">
            <a:avLst/>
          </a:prstGeom>
          <a:noFill/>
          <a:ln w="1270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8358002"/>
      </p:ext>
    </p:extLst>
  </p:cSld>
  <p:clrMapOvr>
    <a:masterClrMapping/>
  </p:clrMapOvr>
  <p:transition spd="slow">
    <p:wheel/>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351283" y="1087037"/>
            <a:ext cx="5711512" cy="5172657"/>
            <a:chOff x="3804486" y="1528736"/>
            <a:chExt cx="4672562" cy="4526570"/>
          </a:xfrm>
        </p:grpSpPr>
        <p:sp>
          <p:nvSpPr>
            <p:cNvPr id="16" name="Freeform 15"/>
            <p:cNvSpPr/>
            <p:nvPr/>
          </p:nvSpPr>
          <p:spPr>
            <a:xfrm>
              <a:off x="5171291" y="2900926"/>
              <a:ext cx="1938954" cy="1938954"/>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3A54A5">
                    <a:tint val="50000"/>
                    <a:satMod val="300000"/>
                  </a:srgbClr>
                </a:gs>
                <a:gs pos="35000">
                  <a:srgbClr val="3A54A5">
                    <a:tint val="37000"/>
                    <a:satMod val="300000"/>
                  </a:srgbClr>
                </a:gs>
                <a:gs pos="100000">
                  <a:srgbClr val="3A54A5">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Use </a:t>
              </a:r>
              <a:b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b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Data</a:t>
              </a:r>
            </a:p>
          </p:txBody>
        </p:sp>
        <p:grpSp>
          <p:nvGrpSpPr>
            <p:cNvPr id="17" name="Group 16"/>
            <p:cNvGrpSpPr/>
            <p:nvPr/>
          </p:nvGrpSpPr>
          <p:grpSpPr>
            <a:xfrm>
              <a:off x="3804486" y="1528736"/>
              <a:ext cx="4672562" cy="4526570"/>
              <a:chOff x="2265230" y="1241353"/>
              <a:chExt cx="4672562" cy="4526570"/>
            </a:xfrm>
          </p:grpSpPr>
          <p:sp>
            <p:nvSpPr>
              <p:cNvPr id="18" name="Freeform 17"/>
              <p:cNvSpPr/>
              <p:nvPr/>
            </p:nvSpPr>
            <p:spPr>
              <a:xfrm>
                <a:off x="3756653" y="124135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Precision Problem Statement</a:t>
                </a:r>
              </a:p>
            </p:txBody>
          </p:sp>
          <p:sp>
            <p:nvSpPr>
              <p:cNvPr id="19" name="Freeform 18"/>
              <p:cNvSpPr/>
              <p:nvPr/>
            </p:nvSpPr>
            <p:spPr>
              <a:xfrm>
                <a:off x="5248075"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Set Measurable Goal</a:t>
                </a:r>
              </a:p>
            </p:txBody>
          </p:sp>
          <p:sp>
            <p:nvSpPr>
              <p:cNvPr id="20" name="Freeform 19"/>
              <p:cNvSpPr/>
              <p:nvPr/>
            </p:nvSpPr>
            <p:spPr>
              <a:xfrm>
                <a:off x="4678402"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Develop Solution and Action Plan</a:t>
                </a:r>
              </a:p>
            </p:txBody>
          </p:sp>
          <p:sp>
            <p:nvSpPr>
              <p:cNvPr id="21" name="Freeform 20"/>
              <p:cNvSpPr/>
              <p:nvPr/>
            </p:nvSpPr>
            <p:spPr>
              <a:xfrm>
                <a:off x="2834903"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Fidelity of Plan</a:t>
                </a:r>
              </a:p>
            </p:txBody>
          </p:sp>
          <p:sp>
            <p:nvSpPr>
              <p:cNvPr id="22" name="Freeform 21"/>
              <p:cNvSpPr/>
              <p:nvPr/>
            </p:nvSpPr>
            <p:spPr>
              <a:xfrm>
                <a:off x="2265230"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Outcome vs Goal</a:t>
                </a:r>
              </a:p>
            </p:txBody>
          </p:sp>
          <p:sp>
            <p:nvSpPr>
              <p:cNvPr id="23" name="Freeform 22"/>
              <p:cNvSpPr/>
              <p:nvPr/>
            </p:nvSpPr>
            <p:spPr>
              <a:xfrm rot="2160000">
                <a:off x="5065840" y="2419700"/>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0" tIns="82777" rIns="124166"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24" name="Freeform 23"/>
              <p:cNvSpPr/>
              <p:nvPr/>
            </p:nvSpPr>
            <p:spPr>
              <a:xfrm rot="17280000">
                <a:off x="5529294" y="3837288"/>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6" tIns="82778" rIns="0"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25" name="Freeform 24"/>
              <p:cNvSpPr/>
              <p:nvPr/>
            </p:nvSpPr>
            <p:spPr>
              <a:xfrm rot="21600000">
                <a:off x="4324301" y="4716118"/>
                <a:ext cx="559034"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9"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26" name="Freeform 25"/>
              <p:cNvSpPr/>
              <p:nvPr/>
            </p:nvSpPr>
            <p:spPr>
              <a:xfrm rot="25920000">
                <a:off x="3116121" y="3841676"/>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8"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27" name="Freeform 26"/>
              <p:cNvSpPr/>
              <p:nvPr/>
            </p:nvSpPr>
            <p:spPr>
              <a:xfrm rot="19440000">
                <a:off x="3574417" y="2422412"/>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 tIns="82778" rIns="124167" bIns="82777"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grpSp>
      </p:grpSp>
      <p:pic>
        <p:nvPicPr>
          <p:cNvPr id="28" name="Picture 27"/>
          <p:cNvPicPr>
            <a:picLocks noChangeAspect="1"/>
          </p:cNvPicPr>
          <p:nvPr/>
        </p:nvPicPr>
        <p:blipFill rotWithShape="1">
          <a:blip r:embed="rId3"/>
          <a:srcRect l="41470" t="91521" r="56807" b="2710"/>
          <a:stretch/>
        </p:blipFill>
        <p:spPr>
          <a:xfrm>
            <a:off x="11439743" y="5526303"/>
            <a:ext cx="634953" cy="597876"/>
          </a:xfrm>
          <a:prstGeom prst="rect">
            <a:avLst/>
          </a:prstGeom>
        </p:spPr>
      </p:pic>
      <p:sp>
        <p:nvSpPr>
          <p:cNvPr id="29" name="Rectangle 6"/>
          <p:cNvSpPr>
            <a:spLocks noChangeArrowheads="1"/>
          </p:cNvSpPr>
          <p:nvPr/>
        </p:nvSpPr>
        <p:spPr bwMode="auto">
          <a:xfrm rot="2823242">
            <a:off x="1453157" y="2609946"/>
            <a:ext cx="1560513" cy="1517650"/>
          </a:xfrm>
          <a:prstGeom prst="rect">
            <a:avLst/>
          </a:prstGeom>
          <a:solidFill>
            <a:srgbClr val="92D050"/>
          </a:solidFill>
          <a:ln w="9525">
            <a:solidFill>
              <a:schemeClr val="tx1"/>
            </a:solidFill>
            <a:miter lim="800000"/>
            <a:headEnd/>
            <a:tailEnd/>
          </a:ln>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 Box 13"/>
          <p:cNvSpPr txBox="1">
            <a:spLocks noChangeArrowheads="1"/>
          </p:cNvSpPr>
          <p:nvPr/>
        </p:nvSpPr>
        <p:spPr bwMode="auto">
          <a:xfrm>
            <a:off x="1705154" y="2965480"/>
            <a:ext cx="12192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99"/>
                </a:solidFill>
                <a:latin typeface="Arial" pitchFamily="34" charset="0"/>
              </a:defRPr>
            </a:lvl1pPr>
            <a:lvl2pPr marL="742950" indent="-285750" eaLnBrk="0" hangingPunct="0">
              <a:defRPr sz="4000">
                <a:solidFill>
                  <a:srgbClr val="000099"/>
                </a:solidFill>
                <a:latin typeface="Arial" pitchFamily="34" charset="0"/>
              </a:defRPr>
            </a:lvl2pPr>
            <a:lvl3pPr marL="1143000" indent="-228600" eaLnBrk="0" hangingPunct="0">
              <a:defRPr sz="4000">
                <a:solidFill>
                  <a:srgbClr val="000099"/>
                </a:solidFill>
                <a:latin typeface="Arial" pitchFamily="34" charset="0"/>
              </a:defRPr>
            </a:lvl3pPr>
            <a:lvl4pPr marL="1600200" indent="-228600" eaLnBrk="0" hangingPunct="0">
              <a:defRPr sz="4000">
                <a:solidFill>
                  <a:srgbClr val="000099"/>
                </a:solidFill>
                <a:latin typeface="Arial" pitchFamily="34" charset="0"/>
              </a:defRPr>
            </a:lvl4pPr>
            <a:lvl5pPr marL="2057400" indent="-228600" eaLnBrk="0" hangingPunct="0">
              <a:defRPr sz="4000">
                <a:solidFill>
                  <a:srgbClr val="000099"/>
                </a:solidFill>
                <a:latin typeface="Arial" pitchFamily="34" charset="0"/>
              </a:defRPr>
            </a:lvl5pPr>
            <a:lvl6pPr marL="2514600" indent="-228600" algn="ctr" eaLnBrk="0" fontAlgn="base" hangingPunct="0">
              <a:spcBef>
                <a:spcPct val="50000"/>
              </a:spcBef>
              <a:spcAft>
                <a:spcPct val="0"/>
              </a:spcAft>
              <a:defRPr sz="4000">
                <a:solidFill>
                  <a:srgbClr val="000099"/>
                </a:solidFill>
                <a:latin typeface="Arial" pitchFamily="34" charset="0"/>
              </a:defRPr>
            </a:lvl6pPr>
            <a:lvl7pPr marL="2971800" indent="-228600" algn="ctr" eaLnBrk="0" fontAlgn="base" hangingPunct="0">
              <a:spcBef>
                <a:spcPct val="50000"/>
              </a:spcBef>
              <a:spcAft>
                <a:spcPct val="0"/>
              </a:spcAft>
              <a:defRPr sz="4000">
                <a:solidFill>
                  <a:srgbClr val="000099"/>
                </a:solidFill>
                <a:latin typeface="Arial" pitchFamily="34" charset="0"/>
              </a:defRPr>
            </a:lvl7pPr>
            <a:lvl8pPr marL="3429000" indent="-228600" algn="ctr" eaLnBrk="0" fontAlgn="base" hangingPunct="0">
              <a:spcBef>
                <a:spcPct val="50000"/>
              </a:spcBef>
              <a:spcAft>
                <a:spcPct val="0"/>
              </a:spcAft>
              <a:defRPr sz="4000">
                <a:solidFill>
                  <a:srgbClr val="000099"/>
                </a:solidFill>
                <a:latin typeface="Arial" pitchFamily="34" charset="0"/>
              </a:defRPr>
            </a:lvl8pPr>
            <a:lvl9pPr marL="3886200" indent="-228600" algn="ctr" eaLnBrk="0" fontAlgn="base" hangingPunct="0">
              <a:spcBef>
                <a:spcPct val="50000"/>
              </a:spcBef>
              <a:spcAft>
                <a:spcPct val="0"/>
              </a:spcAft>
              <a:defRPr sz="4000">
                <a:solidFill>
                  <a:srgbClr val="000099"/>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Problem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99"/>
                </a:solidFill>
                <a:effectLst/>
                <a:uLnTx/>
                <a:uFillTx/>
                <a:latin typeface="Arial" pitchFamily="34" charset="0"/>
                <a:ea typeface="+mn-ea"/>
                <a:cs typeface="+mn-cs"/>
              </a:rPr>
              <a:t>Solving</a:t>
            </a:r>
          </a:p>
        </p:txBody>
      </p:sp>
      <p:sp>
        <p:nvSpPr>
          <p:cNvPr id="31" name="Right Arrow 30"/>
          <p:cNvSpPr/>
          <p:nvPr/>
        </p:nvSpPr>
        <p:spPr>
          <a:xfrm>
            <a:off x="3471343" y="3160045"/>
            <a:ext cx="662292" cy="513321"/>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itle 31"/>
          <p:cNvSpPr>
            <a:spLocks noGrp="1"/>
          </p:cNvSpPr>
          <p:nvPr>
            <p:ph type="title"/>
          </p:nvPr>
        </p:nvSpPr>
        <p:spPr/>
        <p:txBody>
          <a:bodyPr/>
          <a:lstStyle/>
          <a:p>
            <a:r>
              <a:rPr lang="en-US" dirty="0">
                <a:latin typeface="+mn-lt"/>
              </a:rPr>
              <a:t>Improving Decision-Making</a:t>
            </a:r>
          </a:p>
        </p:txBody>
      </p:sp>
    </p:spTree>
    <p:extLst>
      <p:ext uri="{BB962C8B-B14F-4D97-AF65-F5344CB8AC3E}">
        <p14:creationId xmlns:p14="http://schemas.microsoft.com/office/powerpoint/2010/main" val="1609683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7"/>
          <p:cNvSpPr>
            <a:spLocks noGrp="1"/>
          </p:cNvSpPr>
          <p:nvPr>
            <p:ph type="title"/>
          </p:nvPr>
        </p:nvSpPr>
        <p:spPr>
          <a:xfrm>
            <a:off x="1943100" y="76200"/>
            <a:ext cx="8229600" cy="1143000"/>
          </a:xfrm>
        </p:spPr>
        <p:txBody>
          <a:bodyPr/>
          <a:lstStyle/>
          <a:p>
            <a:r>
              <a:rPr lang="en-US" sz="6000" dirty="0">
                <a:ea typeface="ＭＳ Ｐゴシック" charset="0"/>
                <a:cs typeface="ＭＳ Ｐゴシック" charset="0"/>
              </a:rPr>
              <a:t>MTSS </a:t>
            </a:r>
            <a:r>
              <a:rPr lang="en-US" dirty="0">
                <a:ea typeface="ＭＳ Ｐゴシック" charset="0"/>
                <a:cs typeface="ＭＳ Ｐゴシック" charset="0"/>
              </a:rPr>
              <a:t>simplified</a:t>
            </a:r>
          </a:p>
        </p:txBody>
      </p:sp>
      <p:graphicFrame>
        <p:nvGraphicFramePr>
          <p:cNvPr id="6" name="Content Placeholder 5"/>
          <p:cNvGraphicFramePr>
            <a:graphicFrameLocks noGrp="1"/>
          </p:cNvGraphicFramePr>
          <p:nvPr>
            <p:ph idx="4294967295"/>
          </p:nvPr>
        </p:nvGraphicFramePr>
        <p:xfrm>
          <a:off x="2057400" y="1355725"/>
          <a:ext cx="83058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a:spLocks noChangeArrowheads="1"/>
          </p:cNvSpPr>
          <p:nvPr/>
        </p:nvSpPr>
        <p:spPr bwMode="auto">
          <a:xfrm>
            <a:off x="1649412" y="1423988"/>
            <a:ext cx="223678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0000"/>
                </a:solidFill>
              </a:rPr>
              <a:t>Framework </a:t>
            </a:r>
            <a:endParaRPr lang="en-US" sz="3200" dirty="0">
              <a:solidFill>
                <a:srgbClr val="000000"/>
              </a:solidFill>
            </a:endParaRPr>
          </a:p>
          <a:p>
            <a:pPr eaLnBrk="1" hangingPunct="1"/>
            <a:endParaRPr lang="en-US" sz="1800" dirty="0">
              <a:solidFill>
                <a:srgbClr val="000000"/>
              </a:solidFill>
            </a:endParaRPr>
          </a:p>
        </p:txBody>
      </p:sp>
      <p:sp>
        <p:nvSpPr>
          <p:cNvPr id="8" name="TextBox 7"/>
          <p:cNvSpPr txBox="1">
            <a:spLocks noChangeArrowheads="1"/>
          </p:cNvSpPr>
          <p:nvPr/>
        </p:nvSpPr>
        <p:spPr bwMode="auto">
          <a:xfrm>
            <a:off x="1905000" y="2819401"/>
            <a:ext cx="223678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0000"/>
                </a:solidFill>
              </a:rPr>
              <a:t>Continuum </a:t>
            </a:r>
            <a:endParaRPr lang="en-US" sz="3200" dirty="0">
              <a:solidFill>
                <a:srgbClr val="000000"/>
              </a:solidFill>
            </a:endParaRPr>
          </a:p>
          <a:p>
            <a:pPr eaLnBrk="1" hangingPunct="1"/>
            <a:endParaRPr lang="en-US" sz="1800" dirty="0">
              <a:solidFill>
                <a:srgbClr val="000000"/>
              </a:solidFill>
            </a:endParaRPr>
          </a:p>
        </p:txBody>
      </p:sp>
      <p:sp>
        <p:nvSpPr>
          <p:cNvPr id="9" name="TextBox 8"/>
          <p:cNvSpPr txBox="1">
            <a:spLocks noChangeArrowheads="1"/>
          </p:cNvSpPr>
          <p:nvPr/>
        </p:nvSpPr>
        <p:spPr bwMode="auto">
          <a:xfrm>
            <a:off x="2463800" y="4243388"/>
            <a:ext cx="2717800"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solidFill>
                  <a:srgbClr val="FF0000"/>
                </a:solidFill>
              </a:rPr>
              <a:t>Academically</a:t>
            </a:r>
            <a:endParaRPr lang="en-US" sz="3200" dirty="0">
              <a:solidFill>
                <a:srgbClr val="000000"/>
              </a:solidFill>
            </a:endParaRPr>
          </a:p>
          <a:p>
            <a:pPr eaLnBrk="1" hangingPunct="1"/>
            <a:endParaRPr lang="en-US" sz="1800" dirty="0">
              <a:solidFill>
                <a:srgbClr val="000000"/>
              </a:solidFill>
            </a:endParaRPr>
          </a:p>
        </p:txBody>
      </p:sp>
      <p:sp>
        <p:nvSpPr>
          <p:cNvPr id="10" name="TextBox 9"/>
          <p:cNvSpPr txBox="1">
            <a:spLocks noChangeArrowheads="1"/>
          </p:cNvSpPr>
          <p:nvPr/>
        </p:nvSpPr>
        <p:spPr bwMode="auto">
          <a:xfrm>
            <a:off x="2895600" y="5919788"/>
            <a:ext cx="14478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dirty="0">
                <a:solidFill>
                  <a:srgbClr val="FF0000"/>
                </a:solidFill>
              </a:rPr>
              <a:t>All</a:t>
            </a:r>
            <a:endParaRPr lang="en-US" sz="3200" dirty="0">
              <a:solidFill>
                <a:srgbClr val="000000"/>
              </a:solidFill>
            </a:endParaRPr>
          </a:p>
          <a:p>
            <a:pPr eaLnBrk="1" hangingPunct="1"/>
            <a:endParaRPr lang="en-US" sz="1800" dirty="0">
              <a:solidFill>
                <a:srgbClr val="000000"/>
              </a:solidFill>
            </a:endParaRPr>
          </a:p>
        </p:txBody>
      </p:sp>
    </p:spTree>
    <p:extLst>
      <p:ext uri="{BB962C8B-B14F-4D97-AF65-F5344CB8AC3E}">
        <p14:creationId xmlns:p14="http://schemas.microsoft.com/office/powerpoint/2010/main" val="3138354897"/>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15036" y="1308142"/>
            <a:ext cx="8415868" cy="4373663"/>
          </a:xfrm>
        </p:spPr>
        <p:txBody>
          <a:bodyPr>
            <a:noAutofit/>
          </a:bodyPr>
          <a:lstStyle/>
          <a:p>
            <a:r>
              <a:rPr lang="en-US" sz="2800" dirty="0"/>
              <a:t>Decisions are more likely to be </a:t>
            </a:r>
            <a:r>
              <a:rPr lang="en-US" sz="3600" b="1" i="1" dirty="0">
                <a:solidFill>
                  <a:schemeClr val="accent6"/>
                </a:solidFill>
              </a:rPr>
              <a:t>effective</a:t>
            </a:r>
            <a:r>
              <a:rPr lang="en-US" sz="3600" dirty="0">
                <a:solidFill>
                  <a:schemeClr val="accent6"/>
                </a:solidFill>
              </a:rPr>
              <a:t> </a:t>
            </a:r>
            <a:r>
              <a:rPr lang="en-US" sz="2800" dirty="0"/>
              <a:t>and </a:t>
            </a:r>
            <a:r>
              <a:rPr lang="en-US" sz="3600" b="1" i="1" dirty="0">
                <a:solidFill>
                  <a:srgbClr val="DD8047"/>
                </a:solidFill>
              </a:rPr>
              <a:t>efficient</a:t>
            </a:r>
            <a:r>
              <a:rPr lang="en-US" sz="2800" b="1" i="1" dirty="0"/>
              <a:t> </a:t>
            </a:r>
            <a:r>
              <a:rPr lang="en-US" sz="2800" dirty="0"/>
              <a:t>when they are based on data.</a:t>
            </a:r>
          </a:p>
          <a:p>
            <a:endParaRPr lang="en-US" sz="2800" dirty="0"/>
          </a:p>
          <a:p>
            <a:r>
              <a:rPr lang="en-US" sz="2800" dirty="0"/>
              <a:t>The quality of decision making depends most on the first step—defining the problem to be solved.</a:t>
            </a:r>
            <a:br>
              <a:rPr lang="en-US" sz="2800" dirty="0"/>
            </a:br>
            <a:endParaRPr lang="en-US" sz="2800" dirty="0"/>
          </a:p>
          <a:p>
            <a:r>
              <a:rPr lang="en-US" sz="2800" b="1" dirty="0"/>
              <a:t>Big Ideas:  </a:t>
            </a:r>
          </a:p>
          <a:p>
            <a:pPr marL="930275" indent="-457200">
              <a:buFont typeface="Wingdings" charset="2"/>
              <a:buChar char="ü"/>
            </a:pPr>
            <a:r>
              <a:rPr lang="en-US" sz="2800" dirty="0"/>
              <a:t>Define problems with precision and clarity.</a:t>
            </a:r>
          </a:p>
          <a:p>
            <a:pPr marL="930275" indent="-457200">
              <a:buFont typeface="Wingdings" charset="2"/>
              <a:buChar char="ü"/>
            </a:pPr>
            <a:r>
              <a:rPr lang="en-US" sz="2800" dirty="0"/>
              <a:t>Data help place the “problem” in the </a:t>
            </a:r>
            <a:r>
              <a:rPr lang="en-US" sz="2800" b="1" dirty="0"/>
              <a:t>context</a:t>
            </a:r>
            <a:r>
              <a:rPr lang="en-US" sz="2800" dirty="0"/>
              <a:t> rather than on the students.</a:t>
            </a:r>
          </a:p>
        </p:txBody>
      </p:sp>
      <p:sp>
        <p:nvSpPr>
          <p:cNvPr id="2" name="Title 1"/>
          <p:cNvSpPr>
            <a:spLocks noGrp="1"/>
          </p:cNvSpPr>
          <p:nvPr>
            <p:ph type="title"/>
          </p:nvPr>
        </p:nvSpPr>
        <p:spPr>
          <a:xfrm>
            <a:off x="2800361" y="288119"/>
            <a:ext cx="6716172" cy="713232"/>
          </a:xfrm>
        </p:spPr>
        <p:txBody>
          <a:bodyPr>
            <a:noAutofit/>
          </a:bodyPr>
          <a:lstStyle/>
          <a:p>
            <a:pPr lvl="0"/>
            <a:r>
              <a:rPr lang="en-US" sz="4400" dirty="0">
                <a:latin typeface="+mn-lt"/>
              </a:rPr>
              <a:t>Data-based Decision Making</a:t>
            </a:r>
          </a:p>
        </p:txBody>
      </p:sp>
      <p:pic>
        <p:nvPicPr>
          <p:cNvPr id="4" name="Picture 3"/>
          <p:cNvPicPr>
            <a:picLocks noChangeAspect="1"/>
          </p:cNvPicPr>
          <p:nvPr/>
        </p:nvPicPr>
        <p:blipFill rotWithShape="1">
          <a:blip r:embed="rId3"/>
          <a:srcRect l="41470" t="91521" r="56807" b="2710"/>
          <a:stretch/>
        </p:blipFill>
        <p:spPr>
          <a:xfrm>
            <a:off x="11439743" y="5526303"/>
            <a:ext cx="634953" cy="597876"/>
          </a:xfrm>
          <a:prstGeom prst="rect">
            <a:avLst/>
          </a:prstGeom>
        </p:spPr>
      </p:pic>
    </p:spTree>
    <p:extLst>
      <p:ext uri="{BB962C8B-B14F-4D97-AF65-F5344CB8AC3E}">
        <p14:creationId xmlns:p14="http://schemas.microsoft.com/office/powerpoint/2010/main" val="77545518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989" y="393525"/>
            <a:ext cx="8958718" cy="721147"/>
          </a:xfrm>
        </p:spPr>
        <p:txBody>
          <a:bodyPr>
            <a:normAutofit fontScale="90000"/>
          </a:bodyPr>
          <a:lstStyle/>
          <a:p>
            <a:pPr lvl="0"/>
            <a:r>
              <a:rPr lang="en-US" dirty="0">
                <a:latin typeface="+mn-lt"/>
              </a:rPr>
              <a:t>Primary to Precise (Disaggregating with Purpose):</a:t>
            </a:r>
            <a:endParaRPr lang="en-US" b="1" dirty="0">
              <a:latin typeface="+mn-lt"/>
            </a:endParaRPr>
          </a:p>
        </p:txBody>
      </p:sp>
      <p:sp>
        <p:nvSpPr>
          <p:cNvPr id="4" name="Content Placeholder 3"/>
          <p:cNvSpPr>
            <a:spLocks noGrp="1"/>
          </p:cNvSpPr>
          <p:nvPr>
            <p:ph idx="1"/>
          </p:nvPr>
        </p:nvSpPr>
        <p:spPr/>
        <p:txBody>
          <a:bodyPr>
            <a:normAutofit/>
          </a:bodyPr>
          <a:lstStyle/>
          <a:p>
            <a:pPr marL="114300" indent="0">
              <a:buNone/>
            </a:pPr>
            <a:r>
              <a:rPr lang="en-US" sz="2800" dirty="0"/>
              <a:t>Disaggregating student data into subpopulations can help schools and communities…</a:t>
            </a:r>
          </a:p>
          <a:p>
            <a:pPr lvl="1"/>
            <a:r>
              <a:rPr lang="en-US" sz="2800" dirty="0"/>
              <a:t> plan </a:t>
            </a:r>
            <a:r>
              <a:rPr lang="en-US" sz="2800" b="1" dirty="0">
                <a:solidFill>
                  <a:schemeClr val="accent1">
                    <a:lumMod val="75000"/>
                  </a:schemeClr>
                </a:solidFill>
              </a:rPr>
              <a:t>appropriate</a:t>
            </a:r>
            <a:r>
              <a:rPr lang="en-US" sz="2800" b="1" dirty="0"/>
              <a:t> </a:t>
            </a:r>
            <a:r>
              <a:rPr lang="en-US" sz="2800" dirty="0"/>
              <a:t>programs,</a:t>
            </a:r>
          </a:p>
          <a:p>
            <a:pPr lvl="1"/>
            <a:r>
              <a:rPr lang="en-US" sz="2800" b="1" dirty="0">
                <a:solidFill>
                  <a:schemeClr val="accent1">
                    <a:lumMod val="75000"/>
                  </a:schemeClr>
                </a:solidFill>
              </a:rPr>
              <a:t>decide</a:t>
            </a:r>
            <a:r>
              <a:rPr lang="en-US" sz="2800" dirty="0"/>
              <a:t> which evidence-based interventions to select (i.e. have they been evaluated with the target population),</a:t>
            </a:r>
          </a:p>
          <a:p>
            <a:pPr lvl="1"/>
            <a:r>
              <a:rPr lang="en-US" sz="2800" dirty="0"/>
              <a:t>use limited resources </a:t>
            </a:r>
            <a:r>
              <a:rPr lang="en-US" sz="2800" b="1" dirty="0">
                <a:solidFill>
                  <a:schemeClr val="accent1">
                    <a:lumMod val="75000"/>
                  </a:schemeClr>
                </a:solidFill>
              </a:rPr>
              <a:t>where they are needed most</a:t>
            </a:r>
            <a:r>
              <a:rPr lang="en-US" sz="2800" dirty="0"/>
              <a:t>, and</a:t>
            </a:r>
          </a:p>
          <a:p>
            <a:pPr lvl="1"/>
            <a:r>
              <a:rPr lang="en-US" sz="2800" b="1" dirty="0">
                <a:solidFill>
                  <a:schemeClr val="accent1">
                    <a:lumMod val="75000"/>
                  </a:schemeClr>
                </a:solidFill>
              </a:rPr>
              <a:t>see [and celebrate] </a:t>
            </a:r>
            <a:r>
              <a:rPr lang="en-US" sz="2800" dirty="0"/>
              <a:t>important trends in behavior and achievement.</a:t>
            </a:r>
          </a:p>
        </p:txBody>
      </p:sp>
      <p:sp>
        <p:nvSpPr>
          <p:cNvPr id="5" name="TextBox 4"/>
          <p:cNvSpPr txBox="1"/>
          <p:nvPr/>
        </p:nvSpPr>
        <p:spPr>
          <a:xfrm>
            <a:off x="6131860" y="5692914"/>
            <a:ext cx="52712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National Center for Mental Health Promotion and Youth Violence Prevention (2012) </a:t>
            </a:r>
          </a:p>
        </p:txBody>
      </p:sp>
    </p:spTree>
    <p:extLst>
      <p:ext uri="{BB962C8B-B14F-4D97-AF65-F5344CB8AC3E}">
        <p14:creationId xmlns:p14="http://schemas.microsoft.com/office/powerpoint/2010/main" val="20886661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9014" y="1673619"/>
            <a:ext cx="9220045" cy="4852686"/>
          </a:xfrm>
        </p:spPr>
        <p:txBody>
          <a:bodyPr>
            <a:normAutofit lnSpcReduction="10000"/>
          </a:bodyPr>
          <a:lstStyle/>
          <a:p>
            <a:r>
              <a:rPr lang="en-US" sz="2800" dirty="0"/>
              <a:t>What are the data we need for a decision?</a:t>
            </a:r>
          </a:p>
          <a:p>
            <a:r>
              <a:rPr lang="en-US" sz="2800" dirty="0"/>
              <a:t>Precise problem statements include information about the following:</a:t>
            </a:r>
            <a:endParaRPr lang="en-US" sz="2800" i="1" dirty="0"/>
          </a:p>
          <a:p>
            <a:pPr lvl="1">
              <a:spcAft>
                <a:spcPts val="600"/>
              </a:spcAft>
              <a:buClr>
                <a:srgbClr val="00B050"/>
              </a:buClr>
              <a:buFont typeface="Wingdings" panose="05000000000000000000" pitchFamily="2" charset="2"/>
              <a:buChar char="ü"/>
            </a:pPr>
            <a:r>
              <a:rPr lang="en-US" sz="2800" b="1" i="1" dirty="0">
                <a:solidFill>
                  <a:schemeClr val="accent1">
                    <a:lumMod val="75000"/>
                  </a:schemeClr>
                </a:solidFill>
              </a:rPr>
              <a:t>What</a:t>
            </a:r>
            <a:r>
              <a:rPr lang="en-US" sz="2800" dirty="0"/>
              <a:t> is the problem behavior?</a:t>
            </a:r>
          </a:p>
          <a:p>
            <a:pPr lvl="1">
              <a:spcAft>
                <a:spcPts val="600"/>
              </a:spcAft>
              <a:buClr>
                <a:srgbClr val="00B050"/>
              </a:buClr>
              <a:buFont typeface="Wingdings" panose="05000000000000000000" pitchFamily="2" charset="2"/>
              <a:buChar char="ü"/>
            </a:pPr>
            <a:r>
              <a:rPr lang="en-US" sz="2800" b="1" i="1" dirty="0">
                <a:solidFill>
                  <a:schemeClr val="accent1">
                    <a:lumMod val="75000"/>
                  </a:schemeClr>
                </a:solidFill>
              </a:rPr>
              <a:t>How</a:t>
            </a:r>
            <a:r>
              <a:rPr lang="en-US" sz="2800" dirty="0">
                <a:solidFill>
                  <a:schemeClr val="accent1">
                    <a:lumMod val="75000"/>
                  </a:schemeClr>
                </a:solidFill>
              </a:rPr>
              <a:t> </a:t>
            </a:r>
            <a:r>
              <a:rPr lang="en-US" sz="2800" dirty="0"/>
              <a:t>often is the problem happening?</a:t>
            </a:r>
          </a:p>
          <a:p>
            <a:pPr lvl="1">
              <a:spcAft>
                <a:spcPts val="600"/>
              </a:spcAft>
              <a:buClr>
                <a:srgbClr val="00B050"/>
              </a:buClr>
              <a:buFont typeface="Wingdings" panose="05000000000000000000" pitchFamily="2" charset="2"/>
              <a:buChar char="ü"/>
            </a:pPr>
            <a:r>
              <a:rPr lang="en-US" sz="2800" b="1" i="1" dirty="0">
                <a:solidFill>
                  <a:schemeClr val="accent1">
                    <a:lumMod val="75000"/>
                  </a:schemeClr>
                </a:solidFill>
              </a:rPr>
              <a:t>Where</a:t>
            </a:r>
            <a:r>
              <a:rPr lang="en-US" sz="2800" dirty="0"/>
              <a:t> is the problem happening?</a:t>
            </a:r>
          </a:p>
          <a:p>
            <a:pPr lvl="1">
              <a:spcAft>
                <a:spcPts val="600"/>
              </a:spcAft>
              <a:buClr>
                <a:srgbClr val="00B050"/>
              </a:buClr>
              <a:buFont typeface="Wingdings" panose="05000000000000000000" pitchFamily="2" charset="2"/>
              <a:buChar char="ü"/>
            </a:pPr>
            <a:r>
              <a:rPr lang="en-US" sz="2800" b="1" i="1" dirty="0">
                <a:solidFill>
                  <a:schemeClr val="accent1">
                    <a:lumMod val="75000"/>
                  </a:schemeClr>
                </a:solidFill>
              </a:rPr>
              <a:t>Who</a:t>
            </a:r>
            <a:r>
              <a:rPr lang="en-US" sz="2800" dirty="0"/>
              <a:t> is engaged in the behavior?</a:t>
            </a:r>
          </a:p>
          <a:p>
            <a:pPr lvl="1">
              <a:spcAft>
                <a:spcPts val="600"/>
              </a:spcAft>
              <a:buClr>
                <a:srgbClr val="00B050"/>
              </a:buClr>
              <a:buFont typeface="Wingdings" panose="05000000000000000000" pitchFamily="2" charset="2"/>
              <a:buChar char="ü"/>
            </a:pPr>
            <a:r>
              <a:rPr lang="en-US" sz="2800" b="1" i="1" dirty="0">
                <a:solidFill>
                  <a:schemeClr val="accent1">
                    <a:lumMod val="75000"/>
                  </a:schemeClr>
                </a:solidFill>
              </a:rPr>
              <a:t>When</a:t>
            </a:r>
            <a:r>
              <a:rPr lang="en-US" sz="2800" dirty="0"/>
              <a:t> is the problem most likely to occur?</a:t>
            </a:r>
          </a:p>
          <a:p>
            <a:pPr lvl="1">
              <a:spcAft>
                <a:spcPts val="600"/>
              </a:spcAft>
              <a:buClr>
                <a:srgbClr val="00B050"/>
              </a:buClr>
              <a:buFont typeface="Wingdings" panose="05000000000000000000" pitchFamily="2" charset="2"/>
              <a:buChar char="ü"/>
            </a:pPr>
            <a:r>
              <a:rPr lang="en-US" sz="2800" b="1" i="1" dirty="0">
                <a:solidFill>
                  <a:schemeClr val="accent1">
                    <a:lumMod val="75000"/>
                  </a:schemeClr>
                </a:solidFill>
              </a:rPr>
              <a:t>Why</a:t>
            </a:r>
            <a:r>
              <a:rPr lang="en-US" sz="2800" dirty="0"/>
              <a:t> is the problem sustaining?</a:t>
            </a:r>
          </a:p>
          <a:p>
            <a:pPr marL="457200" lvl="1" indent="0">
              <a:buNone/>
            </a:pPr>
            <a:endParaRPr lang="en-US" i="1" dirty="0"/>
          </a:p>
          <a:p>
            <a:pPr lvl="1"/>
            <a:endParaRPr lang="en-US" dirty="0"/>
          </a:p>
          <a:p>
            <a:pPr lvl="1"/>
            <a:endParaRPr lang="en-US" i="1" dirty="0"/>
          </a:p>
          <a:p>
            <a:endParaRPr lang="en-US" dirty="0"/>
          </a:p>
          <a:p>
            <a:pPr lvl="1"/>
            <a:endParaRPr lang="en-US" dirty="0"/>
          </a:p>
          <a:p>
            <a:endParaRPr lang="en-US" dirty="0"/>
          </a:p>
          <a:p>
            <a:pPr lvl="1"/>
            <a:endParaRPr lang="en-US" dirty="0"/>
          </a:p>
          <a:p>
            <a:pPr lvl="1"/>
            <a:endParaRPr lang="en-US" dirty="0"/>
          </a:p>
          <a:p>
            <a:pPr lvl="1"/>
            <a:endParaRPr lang="en-US" i="1" dirty="0"/>
          </a:p>
          <a:p>
            <a:endParaRPr lang="en-US" dirty="0"/>
          </a:p>
        </p:txBody>
      </p:sp>
      <p:sp>
        <p:nvSpPr>
          <p:cNvPr id="2" name="Title 1"/>
          <p:cNvSpPr>
            <a:spLocks noGrp="1"/>
          </p:cNvSpPr>
          <p:nvPr>
            <p:ph type="title"/>
          </p:nvPr>
        </p:nvSpPr>
        <p:spPr>
          <a:xfrm>
            <a:off x="676989" y="393525"/>
            <a:ext cx="8958718" cy="721147"/>
          </a:xfrm>
        </p:spPr>
        <p:txBody>
          <a:bodyPr>
            <a:normAutofit fontScale="90000"/>
          </a:bodyPr>
          <a:lstStyle/>
          <a:p>
            <a:pPr lvl="0"/>
            <a:r>
              <a:rPr lang="en-US" dirty="0">
                <a:latin typeface="+mn-lt"/>
              </a:rPr>
              <a:t>Going from Primary to Precise: </a:t>
            </a:r>
            <a:br>
              <a:rPr lang="en-US" dirty="0">
                <a:latin typeface="+mn-lt"/>
              </a:rPr>
            </a:br>
            <a:r>
              <a:rPr lang="en-US" dirty="0">
                <a:latin typeface="+mn-lt"/>
              </a:rPr>
              <a:t>Ask </a:t>
            </a:r>
            <a:r>
              <a:rPr lang="en-US" b="1" dirty="0">
                <a:latin typeface="+mn-lt"/>
              </a:rPr>
              <a:t>the Right Questions…</a:t>
            </a:r>
          </a:p>
        </p:txBody>
      </p:sp>
    </p:spTree>
    <p:extLst>
      <p:ext uri="{BB962C8B-B14F-4D97-AF65-F5344CB8AC3E}">
        <p14:creationId xmlns:p14="http://schemas.microsoft.com/office/powerpoint/2010/main" val="9397990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63388" y="174811"/>
            <a:ext cx="10416988" cy="1447800"/>
          </a:xfrm>
        </p:spPr>
        <p:txBody>
          <a:bodyPr/>
          <a:lstStyle/>
          <a:p>
            <a:r>
              <a:rPr lang="en-US" sz="3600" b="1" dirty="0">
                <a:latin typeface="+mn-lt"/>
              </a:rPr>
              <a:t>The data</a:t>
            </a:r>
            <a:r>
              <a:rPr lang="en-US" sz="3600" dirty="0">
                <a:latin typeface="+mn-lt"/>
              </a:rPr>
              <a:t> to move from a Primary to a Precise Statement?</a:t>
            </a:r>
          </a:p>
        </p:txBody>
      </p:sp>
      <p:sp>
        <p:nvSpPr>
          <p:cNvPr id="14339" name="Rectangle 3"/>
          <p:cNvSpPr>
            <a:spLocks noGrp="1" noChangeArrowheads="1"/>
          </p:cNvSpPr>
          <p:nvPr>
            <p:ph type="body" idx="1"/>
          </p:nvPr>
        </p:nvSpPr>
        <p:spPr>
          <a:xfrm>
            <a:off x="1258895" y="1622611"/>
            <a:ext cx="8229600" cy="4324350"/>
          </a:xfrm>
        </p:spPr>
        <p:txBody>
          <a:bodyPr>
            <a:noAutofit/>
          </a:bodyPr>
          <a:lstStyle/>
          <a:p>
            <a:r>
              <a:rPr lang="en-US" sz="2800" dirty="0"/>
              <a:t>What problem behaviors are most common?</a:t>
            </a:r>
          </a:p>
          <a:p>
            <a:pPr lvl="1"/>
            <a:r>
              <a:rPr lang="en-US" sz="2800" dirty="0"/>
              <a:t>ODR per </a:t>
            </a:r>
            <a:r>
              <a:rPr lang="en-US" sz="2800" b="1" dirty="0"/>
              <a:t>Problem Behavior</a:t>
            </a:r>
          </a:p>
          <a:p>
            <a:r>
              <a:rPr lang="en-US" sz="2800" dirty="0"/>
              <a:t>Where are problem behaviors most likely?</a:t>
            </a:r>
          </a:p>
          <a:p>
            <a:pPr lvl="1"/>
            <a:r>
              <a:rPr lang="en-US" sz="2800" dirty="0"/>
              <a:t>ODR per </a:t>
            </a:r>
            <a:r>
              <a:rPr lang="en-US" sz="2800" b="1" dirty="0"/>
              <a:t>Location</a:t>
            </a:r>
          </a:p>
          <a:p>
            <a:r>
              <a:rPr lang="en-US" sz="2800" dirty="0"/>
              <a:t>When are problem behaviors most likely?</a:t>
            </a:r>
          </a:p>
          <a:p>
            <a:pPr lvl="1"/>
            <a:r>
              <a:rPr lang="en-US" sz="2800" dirty="0"/>
              <a:t>ODR per </a:t>
            </a:r>
            <a:r>
              <a:rPr lang="en-US" sz="2800" b="1" dirty="0"/>
              <a:t>time of day</a:t>
            </a:r>
          </a:p>
          <a:p>
            <a:r>
              <a:rPr lang="en-US" sz="2800" dirty="0"/>
              <a:t>Who is engaged in problem behavior?</a:t>
            </a:r>
          </a:p>
          <a:p>
            <a:pPr lvl="1"/>
            <a:r>
              <a:rPr lang="en-US" sz="2800" dirty="0"/>
              <a:t>ODR per </a:t>
            </a:r>
            <a:r>
              <a:rPr lang="en-US" sz="2800" b="1" dirty="0"/>
              <a:t>student</a:t>
            </a:r>
          </a:p>
          <a:p>
            <a:r>
              <a:rPr lang="en-US" sz="2800" dirty="0"/>
              <a:t>Why are problem behaviors sustaining?</a:t>
            </a:r>
          </a:p>
        </p:txBody>
      </p:sp>
    </p:spTree>
    <p:extLst>
      <p:ext uri="{BB962C8B-B14F-4D97-AF65-F5344CB8AC3E}">
        <p14:creationId xmlns:p14="http://schemas.microsoft.com/office/powerpoint/2010/main" val="347394109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650" y="257949"/>
            <a:ext cx="6052587" cy="721147"/>
          </a:xfrm>
        </p:spPr>
        <p:txBody>
          <a:bodyPr>
            <a:normAutofit/>
          </a:bodyPr>
          <a:lstStyle/>
          <a:p>
            <a:pPr lvl="0"/>
            <a:r>
              <a:rPr lang="en-US" sz="3600" dirty="0">
                <a:latin typeface="+mn-lt"/>
              </a:rPr>
              <a:t>Primary vs. Precision Statements</a:t>
            </a:r>
          </a:p>
        </p:txBody>
      </p:sp>
      <p:graphicFrame>
        <p:nvGraphicFramePr>
          <p:cNvPr id="7" name="Table 6"/>
          <p:cNvGraphicFramePr>
            <a:graphicFrameLocks noGrp="1"/>
          </p:cNvGraphicFramePr>
          <p:nvPr/>
        </p:nvGraphicFramePr>
        <p:xfrm>
          <a:off x="1266834" y="2469684"/>
          <a:ext cx="8986345" cy="3802995"/>
        </p:xfrm>
        <a:graphic>
          <a:graphicData uri="http://schemas.openxmlformats.org/drawingml/2006/table">
            <a:tbl>
              <a:tblPr firstRow="1" bandRow="1">
                <a:tableStyleId>{93296810-A885-4BE3-A3E7-6D5BEEA58F35}</a:tableStyleId>
              </a:tblPr>
              <a:tblGrid>
                <a:gridCol w="4549860">
                  <a:extLst>
                    <a:ext uri="{9D8B030D-6E8A-4147-A177-3AD203B41FA5}">
                      <a16:colId xmlns:a16="http://schemas.microsoft.com/office/drawing/2014/main" val="20000"/>
                    </a:ext>
                  </a:extLst>
                </a:gridCol>
                <a:gridCol w="4436485">
                  <a:extLst>
                    <a:ext uri="{9D8B030D-6E8A-4147-A177-3AD203B41FA5}">
                      <a16:colId xmlns:a16="http://schemas.microsoft.com/office/drawing/2014/main" val="20001"/>
                    </a:ext>
                  </a:extLst>
                </a:gridCol>
              </a:tblGrid>
              <a:tr h="661365">
                <a:tc>
                  <a:txBody>
                    <a:bodyPr/>
                    <a:lstStyle/>
                    <a:p>
                      <a:pPr algn="ctr"/>
                      <a:r>
                        <a:rPr lang="en-US" sz="2800" dirty="0">
                          <a:solidFill>
                            <a:srgbClr val="1D2A53"/>
                          </a:solidFill>
                          <a:latin typeface="Tw Cen MT"/>
                          <a:cs typeface="Tw Cen MT"/>
                        </a:rPr>
                        <a:t>Primary Statements</a:t>
                      </a: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tx2">
                        <a:lumMod val="40000"/>
                        <a:lumOff val="60000"/>
                      </a:schemeClr>
                    </a:solidFill>
                  </a:tcPr>
                </a:tc>
                <a:tc>
                  <a:txBody>
                    <a:bodyPr/>
                    <a:lstStyle/>
                    <a:p>
                      <a:pPr algn="ctr"/>
                      <a:r>
                        <a:rPr lang="en-US" sz="2800" dirty="0">
                          <a:solidFill>
                            <a:srgbClr val="1D2A53"/>
                          </a:solidFill>
                          <a:latin typeface="Tw Cen MT"/>
                          <a:cs typeface="Tw Cen MT"/>
                        </a:rPr>
                        <a:t>Precision Statement</a:t>
                      </a: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409080">
                <a:tc>
                  <a:txBody>
                    <a:bodyPr/>
                    <a:lstStyle/>
                    <a:p>
                      <a:r>
                        <a:rPr lang="en-US" sz="2000" dirty="0">
                          <a:solidFill>
                            <a:srgbClr val="1D2A53"/>
                          </a:solidFill>
                          <a:latin typeface="Tw Cen MT"/>
                          <a:cs typeface="Tw Cen MT"/>
                        </a:rPr>
                        <a:t>Too many referrals</a:t>
                      </a: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tc rowSpan="5">
                  <a:txBody>
                    <a:bodyPr/>
                    <a:lstStyle/>
                    <a:p>
                      <a:r>
                        <a:rPr lang="en-US" sz="2400" b="1" dirty="0">
                          <a:solidFill>
                            <a:srgbClr val="1D2A53"/>
                          </a:solidFill>
                          <a:latin typeface="Tw Cen MT"/>
                          <a:cs typeface="Tw Cen MT"/>
                        </a:rPr>
                        <a:t>There are 25% more ODRs for aggression on the playground this month than</a:t>
                      </a:r>
                      <a:r>
                        <a:rPr lang="en-US" sz="2400" b="1" baseline="0" dirty="0">
                          <a:solidFill>
                            <a:srgbClr val="1D2A53"/>
                          </a:solidFill>
                          <a:latin typeface="Tw Cen MT"/>
                          <a:cs typeface="Tw Cen MT"/>
                        </a:rPr>
                        <a:t> last year. These are most likely to occur during first recess, with a large number of students, and the aggression is related to getting access to the new playground equipment.</a:t>
                      </a:r>
                      <a:endParaRPr lang="en-US" sz="2400" b="1" dirty="0">
                        <a:solidFill>
                          <a:srgbClr val="1D2A53"/>
                        </a:solidFill>
                        <a:latin typeface="Tw Cen MT"/>
                        <a:cs typeface="Tw Cen MT"/>
                      </a:endParaRP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808161">
                <a:tc>
                  <a:txBody>
                    <a:bodyPr/>
                    <a:lstStyle/>
                    <a:p>
                      <a:r>
                        <a:rPr lang="en-US" sz="2000" dirty="0">
                          <a:solidFill>
                            <a:srgbClr val="1D2A53"/>
                          </a:solidFill>
                          <a:latin typeface="Tw Cen MT"/>
                          <a:cs typeface="Tw Cen MT"/>
                        </a:rPr>
                        <a:t>September has more suspensions</a:t>
                      </a:r>
                      <a:r>
                        <a:rPr lang="en-US" sz="2000" baseline="0" dirty="0">
                          <a:solidFill>
                            <a:srgbClr val="1D2A53"/>
                          </a:solidFill>
                          <a:latin typeface="Tw Cen MT"/>
                          <a:cs typeface="Tw Cen MT"/>
                        </a:rPr>
                        <a:t> than last year</a:t>
                      </a:r>
                      <a:endParaRPr lang="en-US" sz="2000" dirty="0">
                        <a:solidFill>
                          <a:srgbClr val="1D2A53"/>
                        </a:solidFill>
                        <a:latin typeface="Tw Cen MT"/>
                        <a:cs typeface="Tw Cen MT"/>
                      </a:endParaRP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tc vMerge="1">
                  <a:txBody>
                    <a:bodyPr/>
                    <a:lstStyle/>
                    <a:p>
                      <a:endParaRPr lang="en-US" dirty="0"/>
                    </a:p>
                  </a:txBody>
                  <a:tcPr/>
                </a:tc>
                <a:extLst>
                  <a:ext uri="{0D108BD9-81ED-4DB2-BD59-A6C34878D82A}">
                    <a16:rowId xmlns:a16="http://schemas.microsoft.com/office/drawing/2014/main" val="10002"/>
                  </a:ext>
                </a:extLst>
              </a:tr>
              <a:tr h="505101">
                <a:tc>
                  <a:txBody>
                    <a:bodyPr/>
                    <a:lstStyle/>
                    <a:p>
                      <a:r>
                        <a:rPr lang="en-US" sz="2000" dirty="0">
                          <a:solidFill>
                            <a:srgbClr val="1D2A53"/>
                          </a:solidFill>
                          <a:latin typeface="Tw Cen MT"/>
                          <a:cs typeface="Tw Cen MT"/>
                        </a:rPr>
                        <a:t>Gang behavior is increasing</a:t>
                      </a: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tc vMerge="1">
                  <a:txBody>
                    <a:bodyPr/>
                    <a:lstStyle/>
                    <a:p>
                      <a:endParaRPr lang="en-US" dirty="0"/>
                    </a:p>
                  </a:txBody>
                  <a:tcPr/>
                </a:tc>
                <a:extLst>
                  <a:ext uri="{0D108BD9-81ED-4DB2-BD59-A6C34878D82A}">
                    <a16:rowId xmlns:a16="http://schemas.microsoft.com/office/drawing/2014/main" val="10003"/>
                  </a:ext>
                </a:extLst>
              </a:tr>
              <a:tr h="505101">
                <a:tc>
                  <a:txBody>
                    <a:bodyPr/>
                    <a:lstStyle/>
                    <a:p>
                      <a:r>
                        <a:rPr lang="en-US" sz="2000" dirty="0">
                          <a:solidFill>
                            <a:srgbClr val="1D2A53"/>
                          </a:solidFill>
                          <a:latin typeface="Tw Cen MT"/>
                          <a:cs typeface="Tw Cen MT"/>
                        </a:rPr>
                        <a:t>The cafeteria</a:t>
                      </a:r>
                      <a:r>
                        <a:rPr lang="en-US" sz="2000" baseline="0" dirty="0">
                          <a:solidFill>
                            <a:srgbClr val="1D2A53"/>
                          </a:solidFill>
                          <a:latin typeface="Tw Cen MT"/>
                          <a:cs typeface="Tw Cen MT"/>
                        </a:rPr>
                        <a:t> is out of control</a:t>
                      </a:r>
                      <a:endParaRPr lang="en-US" sz="2000" dirty="0">
                        <a:solidFill>
                          <a:srgbClr val="1D2A53"/>
                        </a:solidFill>
                        <a:latin typeface="Tw Cen MT"/>
                        <a:cs typeface="Tw Cen MT"/>
                      </a:endParaRP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tc vMerge="1">
                  <a:txBody>
                    <a:bodyPr/>
                    <a:lstStyle/>
                    <a:p>
                      <a:endParaRPr lang="en-US" dirty="0"/>
                    </a:p>
                  </a:txBody>
                  <a:tcPr/>
                </a:tc>
                <a:extLst>
                  <a:ext uri="{0D108BD9-81ED-4DB2-BD59-A6C34878D82A}">
                    <a16:rowId xmlns:a16="http://schemas.microsoft.com/office/drawing/2014/main" val="10004"/>
                  </a:ext>
                </a:extLst>
              </a:tr>
              <a:tr h="914187">
                <a:tc>
                  <a:txBody>
                    <a:bodyPr/>
                    <a:lstStyle/>
                    <a:p>
                      <a:r>
                        <a:rPr lang="en-US" sz="2000" dirty="0">
                          <a:solidFill>
                            <a:srgbClr val="1D2A53"/>
                          </a:solidFill>
                          <a:latin typeface="Tw Cen MT"/>
                          <a:cs typeface="Tw Cen MT"/>
                        </a:rPr>
                        <a:t>Student</a:t>
                      </a:r>
                      <a:r>
                        <a:rPr lang="en-US" sz="2000" baseline="0" dirty="0">
                          <a:solidFill>
                            <a:srgbClr val="1D2A53"/>
                          </a:solidFill>
                          <a:latin typeface="Tw Cen MT"/>
                          <a:cs typeface="Tw Cen MT"/>
                        </a:rPr>
                        <a:t> disrespect is rampant</a:t>
                      </a:r>
                      <a:endParaRPr lang="en-US" sz="2000" dirty="0">
                        <a:solidFill>
                          <a:srgbClr val="1D2A53"/>
                        </a:solidFill>
                        <a:latin typeface="Tw Cen MT"/>
                        <a:cs typeface="Tw Cen MT"/>
                      </a:endParaRP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tc vMerge="1">
                  <a:txBody>
                    <a:bodyPr/>
                    <a:lstStyle/>
                    <a:p>
                      <a:endParaRPr lang="en-US" dirty="0"/>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454373" y="979096"/>
            <a:ext cx="7913961"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1AB39F">
                    <a:lumMod val="75000"/>
                  </a:srgbClr>
                </a:solidFill>
                <a:effectLst/>
                <a:uLnTx/>
                <a:uFillTx/>
                <a:latin typeface="Calibri"/>
                <a:ea typeface="+mn-ea"/>
                <a:cs typeface="+mn-cs"/>
              </a:rPr>
              <a:t>How do we go from here to here?</a:t>
            </a:r>
          </a:p>
        </p:txBody>
      </p:sp>
      <p:sp>
        <p:nvSpPr>
          <p:cNvPr id="11" name="Right Arrow 10"/>
          <p:cNvSpPr/>
          <p:nvPr/>
        </p:nvSpPr>
        <p:spPr>
          <a:xfrm rot="6878288">
            <a:off x="7010446" y="1936794"/>
            <a:ext cx="947937" cy="341258"/>
          </a:xfrm>
          <a:prstGeom prst="rightArrow">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rotWithShape="1">
          <a:blip r:embed="rId3"/>
          <a:srcRect l="41470" t="91521" r="56807" b="2710"/>
          <a:stretch/>
        </p:blipFill>
        <p:spPr>
          <a:xfrm>
            <a:off x="11439743" y="5526303"/>
            <a:ext cx="634953" cy="597876"/>
          </a:xfrm>
          <a:prstGeom prst="rect">
            <a:avLst/>
          </a:prstGeom>
        </p:spPr>
      </p:pic>
      <p:sp>
        <p:nvSpPr>
          <p:cNvPr id="9" name="Right Arrow 8"/>
          <p:cNvSpPr/>
          <p:nvPr/>
        </p:nvSpPr>
        <p:spPr>
          <a:xfrm rot="6962549" flipV="1">
            <a:off x="4947294" y="1906631"/>
            <a:ext cx="899953" cy="367690"/>
          </a:xfrm>
          <a:prstGeom prst="rightArrow">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419428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650" y="257949"/>
            <a:ext cx="6052587" cy="721147"/>
          </a:xfrm>
        </p:spPr>
        <p:txBody>
          <a:bodyPr>
            <a:normAutofit/>
          </a:bodyPr>
          <a:lstStyle/>
          <a:p>
            <a:pPr lvl="0"/>
            <a:r>
              <a:rPr lang="en-US" sz="3600" dirty="0">
                <a:latin typeface="+mn-lt"/>
              </a:rPr>
              <a:t>Primary vs. Precision Statements</a:t>
            </a:r>
          </a:p>
        </p:txBody>
      </p:sp>
      <p:graphicFrame>
        <p:nvGraphicFramePr>
          <p:cNvPr id="7" name="Table 6"/>
          <p:cNvGraphicFramePr>
            <a:graphicFrameLocks noGrp="1"/>
          </p:cNvGraphicFramePr>
          <p:nvPr/>
        </p:nvGraphicFramePr>
        <p:xfrm>
          <a:off x="6088337" y="1331468"/>
          <a:ext cx="5171334" cy="4965944"/>
        </p:xfrm>
        <a:graphic>
          <a:graphicData uri="http://schemas.openxmlformats.org/drawingml/2006/table">
            <a:tbl>
              <a:tblPr firstRow="1" bandRow="1">
                <a:tableStyleId>{93296810-A885-4BE3-A3E7-6D5BEEA58F35}</a:tableStyleId>
              </a:tblPr>
              <a:tblGrid>
                <a:gridCol w="5171334">
                  <a:extLst>
                    <a:ext uri="{9D8B030D-6E8A-4147-A177-3AD203B41FA5}">
                      <a16:colId xmlns:a16="http://schemas.microsoft.com/office/drawing/2014/main" val="20001"/>
                    </a:ext>
                  </a:extLst>
                </a:gridCol>
              </a:tblGrid>
              <a:tr h="863609">
                <a:tc>
                  <a:txBody>
                    <a:bodyPr/>
                    <a:lstStyle/>
                    <a:p>
                      <a:pPr algn="ctr"/>
                      <a:r>
                        <a:rPr lang="en-US" sz="2800" dirty="0">
                          <a:solidFill>
                            <a:srgbClr val="1D2A53"/>
                          </a:solidFill>
                          <a:latin typeface="Tw Cen MT"/>
                          <a:cs typeface="Tw Cen MT"/>
                        </a:rPr>
                        <a:t>Precision Statement</a:t>
                      </a: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4102335">
                <a:tc>
                  <a:txBody>
                    <a:bodyPr/>
                    <a:lstStyle/>
                    <a:p>
                      <a:r>
                        <a:rPr lang="en-US" sz="2800" b="1" dirty="0">
                          <a:solidFill>
                            <a:srgbClr val="1D2A53"/>
                          </a:solidFill>
                          <a:latin typeface="Tw Cen MT"/>
                          <a:cs typeface="Tw Cen MT"/>
                        </a:rPr>
                        <a:t>There are 25% more ODRs for aggression on the playground this month than</a:t>
                      </a:r>
                      <a:r>
                        <a:rPr lang="en-US" sz="2800" b="1" baseline="0" dirty="0">
                          <a:solidFill>
                            <a:srgbClr val="1D2A53"/>
                          </a:solidFill>
                          <a:latin typeface="Tw Cen MT"/>
                          <a:cs typeface="Tw Cen MT"/>
                        </a:rPr>
                        <a:t> last year. These are most likely to occur during first recess, with a large number of students, and the aggression is related to getting access to the new playground equipment.</a:t>
                      </a:r>
                      <a:endParaRPr lang="en-US" sz="2800" b="1" dirty="0">
                        <a:solidFill>
                          <a:srgbClr val="1D2A53"/>
                        </a:solidFill>
                        <a:latin typeface="Tw Cen MT"/>
                        <a:cs typeface="Tw Cen MT"/>
                      </a:endParaRP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rotWithShape="1">
          <a:blip r:embed="rId3"/>
          <a:srcRect l="41470" t="91521" r="56807" b="2710"/>
          <a:stretch/>
        </p:blipFill>
        <p:spPr>
          <a:xfrm>
            <a:off x="11439743" y="5526303"/>
            <a:ext cx="634953" cy="597876"/>
          </a:xfrm>
          <a:prstGeom prst="rect">
            <a:avLst/>
          </a:prstGeom>
        </p:spPr>
      </p:pic>
      <p:sp>
        <p:nvSpPr>
          <p:cNvPr id="10" name="Rounded Rectangle 9"/>
          <p:cNvSpPr/>
          <p:nvPr/>
        </p:nvSpPr>
        <p:spPr>
          <a:xfrm>
            <a:off x="340659" y="3525832"/>
            <a:ext cx="1608449" cy="612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Who?</a:t>
            </a:r>
          </a:p>
        </p:txBody>
      </p:sp>
      <p:sp>
        <p:nvSpPr>
          <p:cNvPr id="12" name="Rounded Rectangle 11"/>
          <p:cNvSpPr/>
          <p:nvPr/>
        </p:nvSpPr>
        <p:spPr>
          <a:xfrm>
            <a:off x="340659" y="1450484"/>
            <a:ext cx="1608449" cy="61217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What?</a:t>
            </a:r>
          </a:p>
        </p:txBody>
      </p:sp>
      <p:sp>
        <p:nvSpPr>
          <p:cNvPr id="13" name="Rounded Rectangle 12"/>
          <p:cNvSpPr/>
          <p:nvPr/>
        </p:nvSpPr>
        <p:spPr>
          <a:xfrm>
            <a:off x="340659" y="4537985"/>
            <a:ext cx="1608449" cy="6121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When?</a:t>
            </a:r>
          </a:p>
        </p:txBody>
      </p:sp>
      <p:sp>
        <p:nvSpPr>
          <p:cNvPr id="14" name="Rounded Rectangle 13"/>
          <p:cNvSpPr/>
          <p:nvPr/>
        </p:nvSpPr>
        <p:spPr>
          <a:xfrm>
            <a:off x="340659" y="2521806"/>
            <a:ext cx="1608449" cy="6121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Where?</a:t>
            </a:r>
          </a:p>
        </p:txBody>
      </p:sp>
      <p:sp>
        <p:nvSpPr>
          <p:cNvPr id="15" name="Rounded Rectangle 14"/>
          <p:cNvSpPr/>
          <p:nvPr/>
        </p:nvSpPr>
        <p:spPr>
          <a:xfrm>
            <a:off x="340658" y="5620701"/>
            <a:ext cx="1608449" cy="612170"/>
          </a:xfrm>
          <a:prstGeom prst="roundRect">
            <a:avLst/>
          </a:prstGeo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Why?</a:t>
            </a:r>
          </a:p>
        </p:txBody>
      </p:sp>
      <p:sp>
        <p:nvSpPr>
          <p:cNvPr id="16" name="TextBox 15"/>
          <p:cNvSpPr txBox="1"/>
          <p:nvPr/>
        </p:nvSpPr>
        <p:spPr>
          <a:xfrm>
            <a:off x="1949111" y="1391317"/>
            <a:ext cx="30144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25% More ODRs for aggression</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17" name="TextBox 16"/>
          <p:cNvSpPr txBox="1"/>
          <p:nvPr/>
        </p:nvSpPr>
        <p:spPr>
          <a:xfrm>
            <a:off x="1949111" y="2651099"/>
            <a:ext cx="30144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On the playground</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18" name="TextBox 17"/>
          <p:cNvSpPr txBox="1"/>
          <p:nvPr/>
        </p:nvSpPr>
        <p:spPr>
          <a:xfrm>
            <a:off x="1949108" y="3655125"/>
            <a:ext cx="5629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A large number of students </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19" name="TextBox 18"/>
          <p:cNvSpPr txBox="1"/>
          <p:nvPr/>
        </p:nvSpPr>
        <p:spPr>
          <a:xfrm>
            <a:off x="1949111" y="4626118"/>
            <a:ext cx="30144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First recess</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20" name="TextBox 19"/>
          <p:cNvSpPr txBox="1"/>
          <p:nvPr/>
        </p:nvSpPr>
        <p:spPr>
          <a:xfrm>
            <a:off x="1949108" y="5561533"/>
            <a:ext cx="35372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To get new playground equipment</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Tree>
    <p:extLst>
      <p:ext uri="{BB962C8B-B14F-4D97-AF65-F5344CB8AC3E}">
        <p14:creationId xmlns:p14="http://schemas.microsoft.com/office/powerpoint/2010/main" val="97073416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4650" y="257949"/>
            <a:ext cx="6052587" cy="721147"/>
          </a:xfrm>
        </p:spPr>
        <p:txBody>
          <a:bodyPr>
            <a:normAutofit/>
          </a:bodyPr>
          <a:lstStyle/>
          <a:p>
            <a:pPr lvl="0"/>
            <a:r>
              <a:rPr lang="en-US" sz="3600" dirty="0">
                <a:latin typeface="+mn-lt"/>
              </a:rPr>
              <a:t>Primary vs. Precision Statements</a:t>
            </a:r>
          </a:p>
        </p:txBody>
      </p:sp>
      <p:graphicFrame>
        <p:nvGraphicFramePr>
          <p:cNvPr id="7" name="Table 6"/>
          <p:cNvGraphicFramePr>
            <a:graphicFrameLocks noGrp="1"/>
          </p:cNvGraphicFramePr>
          <p:nvPr/>
        </p:nvGraphicFramePr>
        <p:xfrm>
          <a:off x="5930943" y="1391317"/>
          <a:ext cx="4866534" cy="4965944"/>
        </p:xfrm>
        <a:graphic>
          <a:graphicData uri="http://schemas.openxmlformats.org/drawingml/2006/table">
            <a:tbl>
              <a:tblPr firstRow="1" bandRow="1">
                <a:tableStyleId>{93296810-A885-4BE3-A3E7-6D5BEEA58F35}</a:tableStyleId>
              </a:tblPr>
              <a:tblGrid>
                <a:gridCol w="4866534">
                  <a:extLst>
                    <a:ext uri="{9D8B030D-6E8A-4147-A177-3AD203B41FA5}">
                      <a16:colId xmlns:a16="http://schemas.microsoft.com/office/drawing/2014/main" val="20001"/>
                    </a:ext>
                  </a:extLst>
                </a:gridCol>
              </a:tblGrid>
              <a:tr h="863609">
                <a:tc>
                  <a:txBody>
                    <a:bodyPr/>
                    <a:lstStyle/>
                    <a:p>
                      <a:pPr algn="ctr"/>
                      <a:r>
                        <a:rPr lang="en-US" sz="2800" dirty="0">
                          <a:solidFill>
                            <a:srgbClr val="1D2A53"/>
                          </a:solidFill>
                          <a:latin typeface="Tw Cen MT"/>
                          <a:cs typeface="Tw Cen MT"/>
                        </a:rPr>
                        <a:t>Precision Statement</a:t>
                      </a: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4102335">
                <a:tc>
                  <a:txBody>
                    <a:bodyPr/>
                    <a:lstStyle/>
                    <a:p>
                      <a:pPr marL="0" indent="0">
                        <a:buNone/>
                      </a:pPr>
                      <a:r>
                        <a:rPr lang="en-US" sz="2800" dirty="0">
                          <a:latin typeface="Tw Cen MT" panose="020B0602020104020603" pitchFamily="34" charset="0"/>
                        </a:rPr>
                        <a:t>There are </a:t>
                      </a:r>
                      <a:r>
                        <a:rPr lang="en-US" sz="2800" b="1" dirty="0">
                          <a:solidFill>
                            <a:schemeClr val="accent6"/>
                          </a:solidFill>
                          <a:latin typeface="Tw Cen MT" panose="020B0602020104020603" pitchFamily="34" charset="0"/>
                        </a:rPr>
                        <a:t>25% more ODRs for aggression </a:t>
                      </a:r>
                      <a:r>
                        <a:rPr lang="en-US" sz="2800" dirty="0">
                          <a:latin typeface="Tw Cen MT" panose="020B0602020104020603" pitchFamily="34" charset="0"/>
                        </a:rPr>
                        <a:t>on the </a:t>
                      </a:r>
                      <a:r>
                        <a:rPr lang="en-US" sz="2800" b="1" dirty="0">
                          <a:solidFill>
                            <a:schemeClr val="accent2"/>
                          </a:solidFill>
                          <a:latin typeface="Tw Cen MT" panose="020B0602020104020603" pitchFamily="34" charset="0"/>
                        </a:rPr>
                        <a:t>playground</a:t>
                      </a:r>
                      <a:r>
                        <a:rPr lang="en-US" sz="2800" dirty="0">
                          <a:latin typeface="Tw Cen MT" panose="020B0602020104020603" pitchFamily="34" charset="0"/>
                        </a:rPr>
                        <a:t> this month than last year. These are most likely to occur during </a:t>
                      </a:r>
                      <a:r>
                        <a:rPr lang="en-US" sz="2800" b="1" dirty="0">
                          <a:solidFill>
                            <a:schemeClr val="accent4"/>
                          </a:solidFill>
                          <a:latin typeface="Tw Cen MT" panose="020B0602020104020603" pitchFamily="34" charset="0"/>
                        </a:rPr>
                        <a:t>first recess</a:t>
                      </a:r>
                      <a:r>
                        <a:rPr lang="en-US" sz="2800" dirty="0">
                          <a:latin typeface="Tw Cen MT" panose="020B0602020104020603" pitchFamily="34" charset="0"/>
                        </a:rPr>
                        <a:t>, with a </a:t>
                      </a:r>
                      <a:r>
                        <a:rPr lang="en-US" sz="2800" b="1" dirty="0">
                          <a:solidFill>
                            <a:schemeClr val="accent1"/>
                          </a:solidFill>
                          <a:latin typeface="Tw Cen MT" panose="020B0602020104020603" pitchFamily="34" charset="0"/>
                        </a:rPr>
                        <a:t>large number of students</a:t>
                      </a:r>
                      <a:r>
                        <a:rPr lang="en-US" sz="2800" dirty="0">
                          <a:latin typeface="Tw Cen MT" panose="020B0602020104020603" pitchFamily="34" charset="0"/>
                        </a:rPr>
                        <a:t>, and the aggression is related to </a:t>
                      </a:r>
                      <a:r>
                        <a:rPr lang="en-US" sz="2800" b="1" dirty="0">
                          <a:solidFill>
                            <a:srgbClr val="7030A0"/>
                          </a:solidFill>
                          <a:latin typeface="Tw Cen MT" panose="020B0602020104020603" pitchFamily="34" charset="0"/>
                        </a:rPr>
                        <a:t>getting access to the new playground equipment</a:t>
                      </a:r>
                      <a:r>
                        <a:rPr lang="en-US" sz="2800" dirty="0">
                          <a:latin typeface="Tw Cen MT" panose="020B0602020104020603" pitchFamily="34" charset="0"/>
                        </a:rPr>
                        <a:t>.</a:t>
                      </a:r>
                    </a:p>
                  </a:txBody>
                  <a:tcPr marL="68580" marR="68580" marT="34290" marB="34290" anchor="ctr">
                    <a:lnL w="28575" cap="flat" cmpd="sng" algn="ctr">
                      <a:solidFill>
                        <a:srgbClr val="1D2A53"/>
                      </a:solidFill>
                      <a:prstDash val="solid"/>
                      <a:round/>
                      <a:headEnd type="none" w="med" len="med"/>
                      <a:tailEnd type="none" w="med" len="med"/>
                    </a:lnL>
                    <a:lnR w="28575" cap="flat" cmpd="sng" algn="ctr">
                      <a:solidFill>
                        <a:srgbClr val="1D2A53"/>
                      </a:solidFill>
                      <a:prstDash val="solid"/>
                      <a:round/>
                      <a:headEnd type="none" w="med" len="med"/>
                      <a:tailEnd type="none" w="med" len="med"/>
                    </a:lnR>
                    <a:lnT w="28575" cap="flat" cmpd="sng" algn="ctr">
                      <a:solidFill>
                        <a:srgbClr val="1D2A53"/>
                      </a:solidFill>
                      <a:prstDash val="solid"/>
                      <a:round/>
                      <a:headEnd type="none" w="med" len="med"/>
                      <a:tailEnd type="none" w="med" len="med"/>
                    </a:lnT>
                    <a:lnB w="28575" cap="flat" cmpd="sng" algn="ctr">
                      <a:solidFill>
                        <a:srgbClr val="1D2A53"/>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pic>
        <p:nvPicPr>
          <p:cNvPr id="8" name="Picture 7"/>
          <p:cNvPicPr>
            <a:picLocks noChangeAspect="1"/>
          </p:cNvPicPr>
          <p:nvPr/>
        </p:nvPicPr>
        <p:blipFill rotWithShape="1">
          <a:blip r:embed="rId3"/>
          <a:srcRect l="41470" t="91521" r="56807" b="2710"/>
          <a:stretch/>
        </p:blipFill>
        <p:spPr>
          <a:xfrm>
            <a:off x="11439743" y="5526303"/>
            <a:ext cx="634953" cy="597876"/>
          </a:xfrm>
          <a:prstGeom prst="rect">
            <a:avLst/>
          </a:prstGeom>
        </p:spPr>
      </p:pic>
      <p:sp>
        <p:nvSpPr>
          <p:cNvPr id="19" name="Rounded Rectangle 18"/>
          <p:cNvSpPr/>
          <p:nvPr/>
        </p:nvSpPr>
        <p:spPr>
          <a:xfrm>
            <a:off x="340659" y="3525832"/>
            <a:ext cx="1608449" cy="6121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Who?</a:t>
            </a:r>
          </a:p>
        </p:txBody>
      </p:sp>
      <p:sp>
        <p:nvSpPr>
          <p:cNvPr id="20" name="Rounded Rectangle 19"/>
          <p:cNvSpPr/>
          <p:nvPr/>
        </p:nvSpPr>
        <p:spPr>
          <a:xfrm>
            <a:off x="340659" y="1450484"/>
            <a:ext cx="1608449" cy="61217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What?</a:t>
            </a:r>
          </a:p>
        </p:txBody>
      </p:sp>
      <p:sp>
        <p:nvSpPr>
          <p:cNvPr id="21" name="Rounded Rectangle 20"/>
          <p:cNvSpPr/>
          <p:nvPr/>
        </p:nvSpPr>
        <p:spPr>
          <a:xfrm>
            <a:off x="340659" y="4537985"/>
            <a:ext cx="1608449" cy="61217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When?</a:t>
            </a:r>
          </a:p>
        </p:txBody>
      </p:sp>
      <p:sp>
        <p:nvSpPr>
          <p:cNvPr id="22" name="Rounded Rectangle 21"/>
          <p:cNvSpPr/>
          <p:nvPr/>
        </p:nvSpPr>
        <p:spPr>
          <a:xfrm>
            <a:off x="340659" y="2521806"/>
            <a:ext cx="1608449" cy="61217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Where?</a:t>
            </a:r>
          </a:p>
        </p:txBody>
      </p:sp>
      <p:sp>
        <p:nvSpPr>
          <p:cNvPr id="23" name="Rounded Rectangle 22"/>
          <p:cNvSpPr/>
          <p:nvPr/>
        </p:nvSpPr>
        <p:spPr>
          <a:xfrm>
            <a:off x="340658" y="5620701"/>
            <a:ext cx="1608449" cy="612170"/>
          </a:xfrm>
          <a:prstGeom prst="roundRect">
            <a:avLst/>
          </a:prstGeom>
          <a:solidFill>
            <a:srgbClr val="7030A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D2A53"/>
                </a:solidFill>
                <a:effectLst/>
                <a:uLnTx/>
                <a:uFillTx/>
                <a:latin typeface="Calibri"/>
                <a:ea typeface="+mn-ea"/>
                <a:cs typeface="+mn-cs"/>
              </a:rPr>
              <a:t>Why?</a:t>
            </a:r>
          </a:p>
        </p:txBody>
      </p:sp>
      <p:sp>
        <p:nvSpPr>
          <p:cNvPr id="24" name="TextBox 23"/>
          <p:cNvSpPr txBox="1"/>
          <p:nvPr/>
        </p:nvSpPr>
        <p:spPr>
          <a:xfrm>
            <a:off x="1949111" y="1391317"/>
            <a:ext cx="301441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25% More ODRs for aggression</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25" name="TextBox 24"/>
          <p:cNvSpPr txBox="1"/>
          <p:nvPr/>
        </p:nvSpPr>
        <p:spPr>
          <a:xfrm>
            <a:off x="1949111" y="2651099"/>
            <a:ext cx="30144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On the playground</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26" name="TextBox 25"/>
          <p:cNvSpPr txBox="1"/>
          <p:nvPr/>
        </p:nvSpPr>
        <p:spPr>
          <a:xfrm>
            <a:off x="1949108" y="3655125"/>
            <a:ext cx="56294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A large number of students </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27" name="TextBox 26"/>
          <p:cNvSpPr txBox="1"/>
          <p:nvPr/>
        </p:nvSpPr>
        <p:spPr>
          <a:xfrm>
            <a:off x="1949111" y="4626118"/>
            <a:ext cx="30144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First recess</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
        <p:nvSpPr>
          <p:cNvPr id="28" name="TextBox 27"/>
          <p:cNvSpPr txBox="1"/>
          <p:nvPr/>
        </p:nvSpPr>
        <p:spPr>
          <a:xfrm>
            <a:off x="1949108" y="5561533"/>
            <a:ext cx="353729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D2A53"/>
                </a:solidFill>
                <a:effectLst/>
                <a:uLnTx/>
                <a:uFillTx/>
                <a:latin typeface="Tw Cen MT"/>
                <a:ea typeface="+mn-ea"/>
                <a:cs typeface="Tw Cen MT"/>
              </a:rPr>
              <a:t>To get new playground equipment</a:t>
            </a:r>
            <a:endParaRPr kumimoji="0" lang="en-US" sz="2800" b="0" i="1" u="none" strike="noStrike" kern="1200" cap="none" spc="0" normalizeH="0" baseline="0" noProof="0" dirty="0">
              <a:ln>
                <a:noFill/>
              </a:ln>
              <a:solidFill>
                <a:srgbClr val="1D2A53"/>
              </a:solidFill>
              <a:effectLst/>
              <a:uLnTx/>
              <a:uFillTx/>
              <a:latin typeface="Tw Cen MT"/>
              <a:ea typeface="+mn-ea"/>
              <a:cs typeface="Tw Cen MT"/>
            </a:endParaRPr>
          </a:p>
        </p:txBody>
      </p:sp>
    </p:spTree>
    <p:extLst>
      <p:ext uri="{BB962C8B-B14F-4D97-AF65-F5344CB8AC3E}">
        <p14:creationId xmlns:p14="http://schemas.microsoft.com/office/powerpoint/2010/main" val="215569409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1777" y="656731"/>
            <a:ext cx="5711512" cy="5172657"/>
            <a:chOff x="3804486" y="1528736"/>
            <a:chExt cx="4672562" cy="4526570"/>
          </a:xfrm>
        </p:grpSpPr>
        <p:sp>
          <p:nvSpPr>
            <p:cNvPr id="5" name="Freeform 4"/>
            <p:cNvSpPr/>
            <p:nvPr/>
          </p:nvSpPr>
          <p:spPr>
            <a:xfrm>
              <a:off x="5171291" y="2900926"/>
              <a:ext cx="1938954" cy="1938954"/>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3A54A5">
                    <a:tint val="50000"/>
                    <a:satMod val="300000"/>
                  </a:srgbClr>
                </a:gs>
                <a:gs pos="35000">
                  <a:srgbClr val="3A54A5">
                    <a:tint val="37000"/>
                    <a:satMod val="300000"/>
                  </a:srgbClr>
                </a:gs>
                <a:gs pos="100000">
                  <a:srgbClr val="3A54A5">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Use </a:t>
              </a:r>
              <a:b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b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Data</a:t>
              </a:r>
            </a:p>
          </p:txBody>
        </p:sp>
        <p:grpSp>
          <p:nvGrpSpPr>
            <p:cNvPr id="6" name="Group 5"/>
            <p:cNvGrpSpPr/>
            <p:nvPr/>
          </p:nvGrpSpPr>
          <p:grpSpPr>
            <a:xfrm>
              <a:off x="3804486" y="1528736"/>
              <a:ext cx="4672562" cy="4526570"/>
              <a:chOff x="2265230" y="1241353"/>
              <a:chExt cx="4672562" cy="4526570"/>
            </a:xfrm>
          </p:grpSpPr>
          <p:sp>
            <p:nvSpPr>
              <p:cNvPr id="7" name="Freeform 6"/>
              <p:cNvSpPr/>
              <p:nvPr/>
            </p:nvSpPr>
            <p:spPr>
              <a:xfrm>
                <a:off x="3756653" y="124135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solidFill>
                  <a:schemeClr val="accent2">
                    <a:lumMod val="75000"/>
                  </a:schemeClr>
                </a:solid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Precision Problem Statement</a:t>
                </a:r>
              </a:p>
            </p:txBody>
          </p:sp>
          <p:sp>
            <p:nvSpPr>
              <p:cNvPr id="8" name="Freeform 7"/>
              <p:cNvSpPr/>
              <p:nvPr/>
            </p:nvSpPr>
            <p:spPr>
              <a:xfrm>
                <a:off x="5248075"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Set Measurable Goal</a:t>
                </a:r>
              </a:p>
            </p:txBody>
          </p:sp>
          <p:sp>
            <p:nvSpPr>
              <p:cNvPr id="9" name="Freeform 8"/>
              <p:cNvSpPr/>
              <p:nvPr/>
            </p:nvSpPr>
            <p:spPr>
              <a:xfrm>
                <a:off x="4678402"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Develop Solution and Action Plan</a:t>
                </a:r>
              </a:p>
            </p:txBody>
          </p:sp>
          <p:sp>
            <p:nvSpPr>
              <p:cNvPr id="10" name="Freeform 9"/>
              <p:cNvSpPr/>
              <p:nvPr/>
            </p:nvSpPr>
            <p:spPr>
              <a:xfrm>
                <a:off x="2834903"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Fidelity of Plan</a:t>
                </a:r>
              </a:p>
            </p:txBody>
          </p:sp>
          <p:sp>
            <p:nvSpPr>
              <p:cNvPr id="11" name="Freeform 10"/>
              <p:cNvSpPr/>
              <p:nvPr/>
            </p:nvSpPr>
            <p:spPr>
              <a:xfrm>
                <a:off x="2265230"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Outcome vs Goal</a:t>
                </a:r>
              </a:p>
            </p:txBody>
          </p:sp>
          <p:sp>
            <p:nvSpPr>
              <p:cNvPr id="12" name="Freeform 11"/>
              <p:cNvSpPr/>
              <p:nvPr/>
            </p:nvSpPr>
            <p:spPr>
              <a:xfrm rot="2160000">
                <a:off x="5065840" y="2419700"/>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0" tIns="82777" rIns="124166"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3" name="Freeform 12"/>
              <p:cNvSpPr/>
              <p:nvPr/>
            </p:nvSpPr>
            <p:spPr>
              <a:xfrm rot="17280000">
                <a:off x="5529294" y="3837288"/>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6" tIns="82778" rIns="0"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4" name="Freeform 13"/>
              <p:cNvSpPr/>
              <p:nvPr/>
            </p:nvSpPr>
            <p:spPr>
              <a:xfrm rot="21600000">
                <a:off x="4324301" y="4716118"/>
                <a:ext cx="559034"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9"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5" name="Freeform 14"/>
              <p:cNvSpPr/>
              <p:nvPr/>
            </p:nvSpPr>
            <p:spPr>
              <a:xfrm rot="25920000">
                <a:off x="3116121" y="3841676"/>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8"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6" name="Freeform 15"/>
              <p:cNvSpPr/>
              <p:nvPr/>
            </p:nvSpPr>
            <p:spPr>
              <a:xfrm rot="19440000">
                <a:off x="3574417" y="2422412"/>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 tIns="82778" rIns="124167" bIns="82777"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grpSp>
      </p:grpSp>
      <p:sp>
        <p:nvSpPr>
          <p:cNvPr id="17" name="Title 1"/>
          <p:cNvSpPr>
            <a:spLocks noGrp="1"/>
          </p:cNvSpPr>
          <p:nvPr>
            <p:ph type="title"/>
          </p:nvPr>
        </p:nvSpPr>
        <p:spPr>
          <a:xfrm>
            <a:off x="537661" y="332573"/>
            <a:ext cx="6052587" cy="721147"/>
          </a:xfrm>
        </p:spPr>
        <p:txBody>
          <a:bodyPr>
            <a:normAutofit/>
          </a:bodyPr>
          <a:lstStyle/>
          <a:p>
            <a:pPr lvl="0"/>
            <a:r>
              <a:rPr lang="en-US" sz="3600" dirty="0">
                <a:latin typeface="+mn-lt"/>
              </a:rPr>
              <a:t>Next Steps…</a:t>
            </a:r>
          </a:p>
        </p:txBody>
      </p:sp>
    </p:spTree>
    <p:extLst>
      <p:ext uri="{BB962C8B-B14F-4D97-AF65-F5344CB8AC3E}">
        <p14:creationId xmlns:p14="http://schemas.microsoft.com/office/powerpoint/2010/main" val="201821734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4172" y="340659"/>
            <a:ext cx="10515601" cy="1295400"/>
          </a:xfrm>
        </p:spPr>
        <p:txBody>
          <a:bodyPr>
            <a:normAutofit fontScale="90000"/>
          </a:bodyPr>
          <a:lstStyle/>
          <a:p>
            <a:pPr>
              <a:defRPr/>
            </a:pPr>
            <a:r>
              <a:rPr lang="en-US" sz="3100" dirty="0">
                <a:latin typeface="+mn-lt"/>
                <a:ea typeface="+mj-ea"/>
                <a:cs typeface="+mj-cs"/>
              </a:rPr>
              <a:t>Team Problem Solving: </a:t>
            </a:r>
            <a:br>
              <a:rPr lang="en-US" dirty="0">
                <a:latin typeface="+mn-lt"/>
                <a:ea typeface="+mj-ea"/>
                <a:cs typeface="+mj-cs"/>
              </a:rPr>
            </a:br>
            <a:r>
              <a:rPr lang="en-US" dirty="0">
                <a:latin typeface="+mn-lt"/>
                <a:ea typeface="+mj-ea"/>
                <a:cs typeface="+mj-cs"/>
              </a:rPr>
              <a:t>From primary to </a:t>
            </a:r>
            <a:r>
              <a:rPr lang="en-US" b="1" dirty="0">
                <a:latin typeface="+mn-lt"/>
                <a:ea typeface="+mj-ea"/>
                <a:cs typeface="+mj-cs"/>
              </a:rPr>
              <a:t>Precision Problem Statement</a:t>
            </a:r>
          </a:p>
        </p:txBody>
      </p:sp>
      <p:sp>
        <p:nvSpPr>
          <p:cNvPr id="217091" name="Rectangle 3"/>
          <p:cNvSpPr>
            <a:spLocks noGrp="1" noChangeArrowheads="1"/>
          </p:cNvSpPr>
          <p:nvPr>
            <p:ph sz="half" idx="1"/>
          </p:nvPr>
        </p:nvSpPr>
        <p:spPr>
          <a:xfrm>
            <a:off x="276794" y="2057400"/>
            <a:ext cx="3733800" cy="4114800"/>
          </a:xfrm>
        </p:spPr>
        <p:txBody>
          <a:bodyPr>
            <a:normAutofit/>
          </a:bodyPr>
          <a:lstStyle/>
          <a:p>
            <a:pPr eaLnBrk="1" hangingPunct="1">
              <a:buFontTx/>
              <a:buNone/>
              <a:defRPr/>
            </a:pPr>
            <a:r>
              <a:rPr lang="en-US" sz="3300" dirty="0"/>
              <a:t>Primary statement:</a:t>
            </a:r>
          </a:p>
          <a:p>
            <a:pPr lvl="1" eaLnBrk="1" hangingPunct="1">
              <a:defRPr/>
            </a:pPr>
            <a:r>
              <a:rPr lang="en-US" sz="3300" dirty="0"/>
              <a:t>“ODRs during December were higher than any month.”</a:t>
            </a:r>
          </a:p>
          <a:p>
            <a:pPr lvl="1" eaLnBrk="1" hangingPunct="1">
              <a:defRPr/>
            </a:pPr>
            <a:endParaRPr lang="en-US" sz="1700" dirty="0">
              <a:effectLst>
                <a:outerShdw blurRad="38100" dist="38100" dir="2700000" algn="tl">
                  <a:srgbClr val="C0C0C0"/>
                </a:outerShdw>
              </a:effectLst>
            </a:endParaRPr>
          </a:p>
        </p:txBody>
      </p:sp>
      <p:sp>
        <p:nvSpPr>
          <p:cNvPr id="22532" name="Rectangle 4"/>
          <p:cNvSpPr>
            <a:spLocks noGrp="1" noChangeArrowheads="1"/>
          </p:cNvSpPr>
          <p:nvPr>
            <p:ph sz="half" idx="2"/>
          </p:nvPr>
        </p:nvSpPr>
        <p:spPr>
          <a:xfrm>
            <a:off x="4193627" y="1905000"/>
            <a:ext cx="6856145" cy="4549588"/>
          </a:xfrm>
          <a:ln>
            <a:solidFill>
              <a:schemeClr val="accent2">
                <a:lumMod val="75000"/>
              </a:schemeClr>
            </a:solidFill>
          </a:ln>
        </p:spPr>
        <p:txBody>
          <a:bodyPr>
            <a:noAutofit/>
          </a:bodyPr>
          <a:lstStyle/>
          <a:p>
            <a:pPr eaLnBrk="1" hangingPunct="1">
              <a:buFontTx/>
              <a:buNone/>
            </a:pPr>
            <a:r>
              <a:rPr lang="en-US" b="1" dirty="0"/>
              <a:t>Example Precision Problem Statement:</a:t>
            </a:r>
          </a:p>
          <a:p>
            <a:pPr eaLnBrk="1" hangingPunct="1">
              <a:buFont typeface="Arial" charset="0"/>
              <a:buChar char="–"/>
            </a:pPr>
            <a:r>
              <a:rPr lang="en-US" dirty="0">
                <a:solidFill>
                  <a:schemeClr val="accent1"/>
                </a:solidFill>
              </a:rPr>
              <a:t>Minor disrespect and disruption </a:t>
            </a:r>
            <a:r>
              <a:rPr lang="en-US" dirty="0"/>
              <a:t>are increasing and are most likely to occur during the </a:t>
            </a:r>
            <a:r>
              <a:rPr lang="en-US" dirty="0">
                <a:solidFill>
                  <a:schemeClr val="accent2"/>
                </a:solidFill>
              </a:rPr>
              <a:t>last 15-minutes of classes</a:t>
            </a:r>
            <a:r>
              <a:rPr lang="en-US" dirty="0"/>
              <a:t> when students are engaged in </a:t>
            </a:r>
            <a:r>
              <a:rPr lang="en-US" dirty="0">
                <a:solidFill>
                  <a:schemeClr val="accent4"/>
                </a:solidFill>
              </a:rPr>
              <a:t>independent seat work</a:t>
            </a:r>
            <a:r>
              <a:rPr lang="en-US" dirty="0"/>
              <a:t>. This pattern is most common in </a:t>
            </a:r>
            <a:r>
              <a:rPr lang="en-US" dirty="0">
                <a:solidFill>
                  <a:schemeClr val="accent1"/>
                </a:solidFill>
              </a:rPr>
              <a:t>7</a:t>
            </a:r>
            <a:r>
              <a:rPr lang="en-US" baseline="30000" dirty="0">
                <a:solidFill>
                  <a:schemeClr val="accent1"/>
                </a:solidFill>
              </a:rPr>
              <a:t>th</a:t>
            </a:r>
            <a:r>
              <a:rPr lang="en-US" dirty="0">
                <a:solidFill>
                  <a:schemeClr val="accent1"/>
                </a:solidFill>
              </a:rPr>
              <a:t> and 8</a:t>
            </a:r>
            <a:r>
              <a:rPr lang="en-US" baseline="30000" dirty="0">
                <a:solidFill>
                  <a:schemeClr val="accent1"/>
                </a:solidFill>
              </a:rPr>
              <a:t>th</a:t>
            </a:r>
            <a:r>
              <a:rPr lang="en-US" dirty="0">
                <a:solidFill>
                  <a:schemeClr val="accent1"/>
                </a:solidFill>
              </a:rPr>
              <a:t> grades</a:t>
            </a:r>
            <a:r>
              <a:rPr lang="en-US" dirty="0"/>
              <a:t>, involve </a:t>
            </a:r>
            <a:r>
              <a:rPr lang="en-US" dirty="0">
                <a:solidFill>
                  <a:schemeClr val="accent1"/>
                </a:solidFill>
              </a:rPr>
              <a:t>many students</a:t>
            </a:r>
            <a:r>
              <a:rPr lang="en-US" dirty="0"/>
              <a:t>, and appears to be maintained by </a:t>
            </a:r>
            <a:r>
              <a:rPr lang="en-US" dirty="0">
                <a:solidFill>
                  <a:schemeClr val="accent2"/>
                </a:solidFill>
              </a:rPr>
              <a:t>work avoidance/escape.  Attention </a:t>
            </a:r>
            <a:r>
              <a:rPr lang="en-US" dirty="0"/>
              <a:t>may also be a function of the behavior- we’re not sure.</a:t>
            </a:r>
          </a:p>
        </p:txBody>
      </p:sp>
    </p:spTree>
    <p:extLst>
      <p:ext uri="{BB962C8B-B14F-4D97-AF65-F5344CB8AC3E}">
        <p14:creationId xmlns:p14="http://schemas.microsoft.com/office/powerpoint/2010/main" val="39385848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1777" y="656731"/>
            <a:ext cx="5711512" cy="5172657"/>
            <a:chOff x="3804486" y="1528736"/>
            <a:chExt cx="4672562" cy="4526570"/>
          </a:xfrm>
        </p:grpSpPr>
        <p:sp>
          <p:nvSpPr>
            <p:cNvPr id="5" name="Freeform 4"/>
            <p:cNvSpPr/>
            <p:nvPr/>
          </p:nvSpPr>
          <p:spPr>
            <a:xfrm>
              <a:off x="5171291" y="2900926"/>
              <a:ext cx="1938954" cy="1938954"/>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3A54A5">
                    <a:tint val="50000"/>
                    <a:satMod val="300000"/>
                  </a:srgbClr>
                </a:gs>
                <a:gs pos="35000">
                  <a:srgbClr val="3A54A5">
                    <a:tint val="37000"/>
                    <a:satMod val="300000"/>
                  </a:srgbClr>
                </a:gs>
                <a:gs pos="100000">
                  <a:srgbClr val="3A54A5">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Use </a:t>
              </a:r>
              <a:b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b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Data</a:t>
              </a:r>
            </a:p>
          </p:txBody>
        </p:sp>
        <p:grpSp>
          <p:nvGrpSpPr>
            <p:cNvPr id="6" name="Group 5"/>
            <p:cNvGrpSpPr/>
            <p:nvPr/>
          </p:nvGrpSpPr>
          <p:grpSpPr>
            <a:xfrm>
              <a:off x="3804486" y="1528736"/>
              <a:ext cx="4672562" cy="4526570"/>
              <a:chOff x="2265230" y="1241353"/>
              <a:chExt cx="4672562" cy="4526570"/>
            </a:xfrm>
          </p:grpSpPr>
          <p:sp>
            <p:nvSpPr>
              <p:cNvPr id="7" name="Freeform 6"/>
              <p:cNvSpPr/>
              <p:nvPr/>
            </p:nvSpPr>
            <p:spPr>
              <a:xfrm>
                <a:off x="3756653" y="124135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Precision Problem Statement</a:t>
                </a:r>
              </a:p>
            </p:txBody>
          </p:sp>
          <p:sp>
            <p:nvSpPr>
              <p:cNvPr id="8" name="Freeform 7"/>
              <p:cNvSpPr/>
              <p:nvPr/>
            </p:nvSpPr>
            <p:spPr>
              <a:xfrm>
                <a:off x="5248075"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solidFill>
                  <a:schemeClr val="accent2">
                    <a:lumMod val="75000"/>
                  </a:schemeClr>
                </a:solid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Set Measurable Goal</a:t>
                </a:r>
              </a:p>
            </p:txBody>
          </p:sp>
          <p:sp>
            <p:nvSpPr>
              <p:cNvPr id="9" name="Freeform 8"/>
              <p:cNvSpPr/>
              <p:nvPr/>
            </p:nvSpPr>
            <p:spPr>
              <a:xfrm>
                <a:off x="4678402"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Develop Solution and Action Plan</a:t>
                </a:r>
              </a:p>
            </p:txBody>
          </p:sp>
          <p:sp>
            <p:nvSpPr>
              <p:cNvPr id="10" name="Freeform 9"/>
              <p:cNvSpPr/>
              <p:nvPr/>
            </p:nvSpPr>
            <p:spPr>
              <a:xfrm>
                <a:off x="2834903"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Fidelity of Plan</a:t>
                </a:r>
              </a:p>
            </p:txBody>
          </p:sp>
          <p:sp>
            <p:nvSpPr>
              <p:cNvPr id="11" name="Freeform 10"/>
              <p:cNvSpPr/>
              <p:nvPr/>
            </p:nvSpPr>
            <p:spPr>
              <a:xfrm>
                <a:off x="2265230"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Outcome vs Goal</a:t>
                </a:r>
              </a:p>
            </p:txBody>
          </p:sp>
          <p:sp>
            <p:nvSpPr>
              <p:cNvPr id="12" name="Freeform 11"/>
              <p:cNvSpPr/>
              <p:nvPr/>
            </p:nvSpPr>
            <p:spPr>
              <a:xfrm rot="2160000">
                <a:off x="5065840" y="2419700"/>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0" tIns="82777" rIns="124166"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3" name="Freeform 12"/>
              <p:cNvSpPr/>
              <p:nvPr/>
            </p:nvSpPr>
            <p:spPr>
              <a:xfrm rot="17280000">
                <a:off x="5529294" y="3837288"/>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6" tIns="82778" rIns="0"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4" name="Freeform 13"/>
              <p:cNvSpPr/>
              <p:nvPr/>
            </p:nvSpPr>
            <p:spPr>
              <a:xfrm rot="21600000">
                <a:off x="4324301" y="4716118"/>
                <a:ext cx="559034"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9"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5" name="Freeform 14"/>
              <p:cNvSpPr/>
              <p:nvPr/>
            </p:nvSpPr>
            <p:spPr>
              <a:xfrm rot="25920000">
                <a:off x="3116121" y="3841676"/>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8"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6" name="Freeform 15"/>
              <p:cNvSpPr/>
              <p:nvPr/>
            </p:nvSpPr>
            <p:spPr>
              <a:xfrm rot="19440000">
                <a:off x="3574417" y="2422412"/>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 tIns="82778" rIns="124167" bIns="82777"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grpSp>
      </p:grpSp>
      <p:sp>
        <p:nvSpPr>
          <p:cNvPr id="17" name="Title 1"/>
          <p:cNvSpPr>
            <a:spLocks noGrp="1"/>
          </p:cNvSpPr>
          <p:nvPr>
            <p:ph type="title"/>
          </p:nvPr>
        </p:nvSpPr>
        <p:spPr>
          <a:xfrm>
            <a:off x="537661" y="332573"/>
            <a:ext cx="6052587" cy="721147"/>
          </a:xfrm>
        </p:spPr>
        <p:txBody>
          <a:bodyPr>
            <a:normAutofit/>
          </a:bodyPr>
          <a:lstStyle/>
          <a:p>
            <a:pPr lvl="0"/>
            <a:r>
              <a:rPr lang="en-US" sz="3600" dirty="0">
                <a:latin typeface="+mn-lt"/>
              </a:rPr>
              <a:t>Next Step…</a:t>
            </a:r>
          </a:p>
        </p:txBody>
      </p:sp>
    </p:spTree>
    <p:extLst>
      <p:ext uri="{BB962C8B-B14F-4D97-AF65-F5344CB8AC3E}">
        <p14:creationId xmlns:p14="http://schemas.microsoft.com/office/powerpoint/2010/main" val="3806005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a:xfrm>
            <a:off x="2779024" y="1452947"/>
            <a:ext cx="6635576" cy="2221172"/>
          </a:xfrm>
        </p:spPr>
        <p:txBody>
          <a:bodyPr>
            <a:noAutofit/>
          </a:bodyPr>
          <a:lstStyle/>
          <a:p>
            <a:pPr marL="9525" lvl="1" indent="0" algn="ctr">
              <a:lnSpc>
                <a:spcPct val="120000"/>
              </a:lnSpc>
              <a:buClr>
                <a:srgbClr val="E2AC00"/>
              </a:buClr>
              <a:buNone/>
            </a:pPr>
            <a:r>
              <a:rPr lang="en-US" sz="2600" dirty="0">
                <a:solidFill>
                  <a:srgbClr val="1D2A53"/>
                </a:solidFill>
              </a:rPr>
              <a:t>a </a:t>
            </a:r>
            <a:r>
              <a:rPr lang="en-US" sz="2600" b="1" dirty="0">
                <a:solidFill>
                  <a:srgbClr val="DD8047"/>
                </a:solidFill>
              </a:rPr>
              <a:t>data-driven decision making framework </a:t>
            </a:r>
            <a:r>
              <a:rPr lang="en-US" sz="2600" dirty="0">
                <a:solidFill>
                  <a:srgbClr val="1D2A53"/>
                </a:solidFill>
              </a:rPr>
              <a:t>for establishing the </a:t>
            </a:r>
            <a:r>
              <a:rPr lang="en-US" sz="2600" b="1" dirty="0">
                <a:solidFill>
                  <a:srgbClr val="DD8047"/>
                </a:solidFill>
              </a:rPr>
              <a:t>social culture </a:t>
            </a:r>
            <a:r>
              <a:rPr lang="en-US" sz="2600" dirty="0">
                <a:solidFill>
                  <a:srgbClr val="1D2A53"/>
                </a:solidFill>
              </a:rPr>
              <a:t>and multi-tiered behavioral supports needed for an organization to be an </a:t>
            </a:r>
            <a:r>
              <a:rPr lang="en-US" sz="2600" b="1" dirty="0">
                <a:solidFill>
                  <a:srgbClr val="DD8047"/>
                </a:solidFill>
              </a:rPr>
              <a:t>effective learning environment </a:t>
            </a:r>
            <a:r>
              <a:rPr lang="en-US" sz="2600" dirty="0">
                <a:solidFill>
                  <a:srgbClr val="1D2A53"/>
                </a:solidFill>
              </a:rPr>
              <a:t>for </a:t>
            </a:r>
            <a:r>
              <a:rPr lang="en-US" sz="2600" b="1" dirty="0">
                <a:solidFill>
                  <a:srgbClr val="DD8047"/>
                </a:solidFill>
              </a:rPr>
              <a:t>all youth and staff</a:t>
            </a:r>
            <a:r>
              <a:rPr lang="en-US" sz="2600" dirty="0">
                <a:solidFill>
                  <a:srgbClr val="DD8047"/>
                </a:solidFill>
              </a:rPr>
              <a:t>.</a:t>
            </a:r>
          </a:p>
        </p:txBody>
      </p:sp>
      <p:sp>
        <p:nvSpPr>
          <p:cNvPr id="22529" name="Rectangle 2"/>
          <p:cNvSpPr>
            <a:spLocks noGrp="1" noChangeArrowheads="1"/>
          </p:cNvSpPr>
          <p:nvPr>
            <p:ph type="title"/>
          </p:nvPr>
        </p:nvSpPr>
        <p:spPr>
          <a:xfrm>
            <a:off x="1574919" y="437916"/>
            <a:ext cx="8467765" cy="721147"/>
          </a:xfrm>
        </p:spPr>
        <p:txBody>
          <a:bodyPr>
            <a:noAutofit/>
          </a:bodyPr>
          <a:lstStyle/>
          <a:p>
            <a:pPr eaLnBrk="1" hangingPunct="1"/>
            <a:r>
              <a:rPr lang="en-US" sz="3200" dirty="0">
                <a:solidFill>
                  <a:srgbClr val="1D2A53"/>
                </a:solidFill>
              </a:rPr>
              <a:t>Positive Behavioral Interventions &amp; Supports (PBIS) is… </a:t>
            </a:r>
          </a:p>
        </p:txBody>
      </p:sp>
      <p:pic>
        <p:nvPicPr>
          <p:cNvPr id="8" name="Picture 7" descr="Logo_Icon_FINAL.png">
            <a:extLst>
              <a:ext uri="{FF2B5EF4-FFF2-40B4-BE49-F238E27FC236}">
                <a16:creationId xmlns:a16="http://schemas.microsoft.com/office/drawing/2014/main" id="{9490097F-B81F-7743-85F0-FA5C50BEE9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406779" y="5498123"/>
            <a:ext cx="664614" cy="664614"/>
          </a:xfrm>
          <a:prstGeom prst="rect">
            <a:avLst/>
          </a:prstGeom>
        </p:spPr>
      </p:pic>
      <p:sp>
        <p:nvSpPr>
          <p:cNvPr id="11" name="Rectangle 3">
            <a:extLst>
              <a:ext uri="{FF2B5EF4-FFF2-40B4-BE49-F238E27FC236}">
                <a16:creationId xmlns:a16="http://schemas.microsoft.com/office/drawing/2014/main" id="{DBE8CA26-757F-6D4E-B0F3-47969E6CF181}"/>
              </a:ext>
            </a:extLst>
          </p:cNvPr>
          <p:cNvSpPr txBox="1">
            <a:spLocks noChangeArrowheads="1"/>
          </p:cNvSpPr>
          <p:nvPr/>
        </p:nvSpPr>
        <p:spPr>
          <a:xfrm>
            <a:off x="2203004" y="4005723"/>
            <a:ext cx="7211596" cy="1717717"/>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1"/>
              </a:buClr>
              <a:buFont typeface="Wingdings" charset="2"/>
              <a:buChar char="§"/>
              <a:defRPr sz="3200" kern="1200">
                <a:solidFill>
                  <a:schemeClr val="tx2"/>
                </a:solidFill>
                <a:latin typeface="Arial"/>
                <a:ea typeface="+mn-ea"/>
                <a:cs typeface="Arial"/>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Arial"/>
                <a:ea typeface="+mn-ea"/>
                <a:cs typeface="Arial"/>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11163" lvl="1" indent="0" algn="ctr">
              <a:lnSpc>
                <a:spcPct val="80000"/>
              </a:lnSpc>
              <a:buNone/>
            </a:pPr>
            <a:endParaRPr lang="en-US" sz="2400" dirty="0">
              <a:latin typeface="Tw Cen MT"/>
              <a:cs typeface="Tw Cen MT"/>
            </a:endParaRPr>
          </a:p>
          <a:p>
            <a:pPr marL="1831975" lvl="1" indent="-457200">
              <a:lnSpc>
                <a:spcPct val="80000"/>
              </a:lnSpc>
              <a:buClr>
                <a:schemeClr val="accent6"/>
              </a:buClr>
              <a:buFont typeface="Wingdings" charset="2"/>
              <a:buChar char="ü"/>
            </a:pPr>
            <a:r>
              <a:rPr lang="en-US" sz="2400" dirty="0">
                <a:latin typeface="Tw Cen MT"/>
                <a:cs typeface="Tw Cen MT"/>
              </a:rPr>
              <a:t>Increase Effectiveness and Efficiency</a:t>
            </a:r>
          </a:p>
          <a:p>
            <a:pPr marL="1831975" lvl="1" indent="-457200">
              <a:lnSpc>
                <a:spcPct val="80000"/>
              </a:lnSpc>
              <a:buClr>
                <a:schemeClr val="accent6"/>
              </a:buClr>
              <a:buFont typeface="Wingdings" charset="2"/>
              <a:buChar char="ü"/>
            </a:pPr>
            <a:r>
              <a:rPr lang="en-US" sz="2400" dirty="0">
                <a:latin typeface="Tw Cen MT"/>
                <a:cs typeface="Tw Cen MT"/>
              </a:rPr>
              <a:t>Supports Consistent Adult Behavior</a:t>
            </a:r>
          </a:p>
          <a:p>
            <a:pPr marL="1831975" lvl="1" indent="-457200">
              <a:lnSpc>
                <a:spcPct val="80000"/>
              </a:lnSpc>
              <a:buClr>
                <a:schemeClr val="accent6"/>
              </a:buClr>
              <a:buFont typeface="Wingdings" charset="2"/>
              <a:buChar char="ü"/>
            </a:pPr>
            <a:r>
              <a:rPr lang="en-US" sz="2400" dirty="0">
                <a:latin typeface="Tw Cen MT"/>
                <a:cs typeface="Tw Cen MT"/>
              </a:rPr>
              <a:t>Process for Continuous Improvement</a:t>
            </a:r>
          </a:p>
          <a:p>
            <a:pPr marL="1831975" lvl="1" indent="-457200">
              <a:lnSpc>
                <a:spcPct val="80000"/>
              </a:lnSpc>
              <a:buClr>
                <a:schemeClr val="accent6"/>
              </a:buClr>
              <a:buFont typeface="Wingdings" charset="2"/>
              <a:buChar char="ü"/>
            </a:pPr>
            <a:r>
              <a:rPr lang="en-US" sz="2400" dirty="0">
                <a:latin typeface="Tw Cen MT"/>
                <a:cs typeface="Tw Cen MT"/>
              </a:rPr>
              <a:t>Framework for Aligning Initiatives</a:t>
            </a:r>
          </a:p>
          <a:p>
            <a:pPr marL="868363" lvl="1" indent="-457200" algn="ctr">
              <a:lnSpc>
                <a:spcPct val="80000"/>
              </a:lnSpc>
              <a:buFont typeface="Wingdings" charset="2"/>
              <a:buChar char="ü"/>
            </a:pPr>
            <a:endParaRPr lang="en-US" sz="2400" dirty="0">
              <a:latin typeface="Tw Cen MT"/>
              <a:cs typeface="Tw Cen MT"/>
            </a:endParaRPr>
          </a:p>
        </p:txBody>
      </p:sp>
      <p:sp>
        <p:nvSpPr>
          <p:cNvPr id="7" name="TextBox 6">
            <a:extLst>
              <a:ext uri="{FF2B5EF4-FFF2-40B4-BE49-F238E27FC236}">
                <a16:creationId xmlns:a16="http://schemas.microsoft.com/office/drawing/2014/main" id="{444DC568-CA03-0849-A233-5440F10B8319}"/>
              </a:ext>
            </a:extLst>
          </p:cNvPr>
          <p:cNvSpPr txBox="1"/>
          <p:nvPr/>
        </p:nvSpPr>
        <p:spPr>
          <a:xfrm>
            <a:off x="1655378" y="6377897"/>
            <a:ext cx="3363770" cy="430887"/>
          </a:xfrm>
          <a:prstGeom prst="rect">
            <a:avLst/>
          </a:prstGeom>
          <a:noFill/>
        </p:spPr>
        <p:txBody>
          <a:bodyPr wrap="square" rtlCol="0">
            <a:spAutoFit/>
          </a:bodyPr>
          <a:lstStyle/>
          <a:p>
            <a:r>
              <a:rPr lang="en-US" sz="1050" dirty="0">
                <a:latin typeface="Tw Cen MT"/>
                <a:cs typeface="Tw Cen MT"/>
              </a:rPr>
              <a:t>Adapted from: USDOE OSEP PBIS TA Center, 2010 Midwest PBIS Network 1-15-19</a:t>
            </a:r>
          </a:p>
        </p:txBody>
      </p:sp>
    </p:spTree>
    <p:extLst>
      <p:ext uri="{BB962C8B-B14F-4D97-AF65-F5344CB8AC3E}">
        <p14:creationId xmlns:p14="http://schemas.microsoft.com/office/powerpoint/2010/main" val="179656108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142" y="319950"/>
            <a:ext cx="7620000" cy="1143000"/>
          </a:xfrm>
        </p:spPr>
        <p:txBody>
          <a:bodyPr/>
          <a:lstStyle/>
          <a:p>
            <a:r>
              <a:rPr lang="en-US" sz="2800" dirty="0">
                <a:latin typeface="+mn-lt"/>
              </a:rPr>
              <a:t>Team Problem Solving:  </a:t>
            </a:r>
            <a:br>
              <a:rPr lang="en-US" dirty="0">
                <a:latin typeface="+mn-lt"/>
              </a:rPr>
            </a:br>
            <a:r>
              <a:rPr lang="en-US" dirty="0">
                <a:latin typeface="+mn-lt"/>
              </a:rPr>
              <a:t>Set </a:t>
            </a:r>
            <a:r>
              <a:rPr lang="en-US" b="1" dirty="0">
                <a:latin typeface="+mn-lt"/>
              </a:rPr>
              <a:t>a Measurable Goal</a:t>
            </a:r>
          </a:p>
        </p:txBody>
      </p:sp>
      <p:sp>
        <p:nvSpPr>
          <p:cNvPr id="8" name="Content Placeholder 7"/>
          <p:cNvSpPr>
            <a:spLocks noGrp="1"/>
          </p:cNvSpPr>
          <p:nvPr>
            <p:ph idx="1"/>
          </p:nvPr>
        </p:nvSpPr>
        <p:spPr>
          <a:xfrm>
            <a:off x="1026697" y="1907629"/>
            <a:ext cx="9017875" cy="4808482"/>
          </a:xfrm>
        </p:spPr>
        <p:txBody>
          <a:bodyPr>
            <a:normAutofit fontScale="92500" lnSpcReduction="20000"/>
          </a:bodyPr>
          <a:lstStyle/>
          <a:p>
            <a:r>
              <a:rPr lang="en-US" sz="2600" dirty="0"/>
              <a:t>Goals allow you to analyze, monitor, and adjust professional practice.</a:t>
            </a:r>
          </a:p>
          <a:p>
            <a:endParaRPr lang="en-US" sz="2600" dirty="0"/>
          </a:p>
          <a:p>
            <a:pPr marL="411480" lvl="1" indent="0">
              <a:buNone/>
            </a:pPr>
            <a:r>
              <a:rPr lang="en-US" sz="2600" dirty="0"/>
              <a:t>Example: By December 18 (school-wide PBS team meeting), there will be a 5% decrease in minor disrespect and disruption behavior referrals for students in 7</a:t>
            </a:r>
            <a:r>
              <a:rPr lang="en-US" sz="2600" baseline="30000" dirty="0"/>
              <a:t>th</a:t>
            </a:r>
            <a:r>
              <a:rPr lang="en-US" sz="2600" dirty="0"/>
              <a:t> &amp; 8</a:t>
            </a:r>
            <a:r>
              <a:rPr lang="en-US" sz="2600" baseline="30000" dirty="0"/>
              <a:t>th</a:t>
            </a:r>
            <a:r>
              <a:rPr lang="en-US" sz="2600" dirty="0"/>
              <a:t> grades as measured by ODR data.  </a:t>
            </a:r>
          </a:p>
          <a:p>
            <a:pPr marL="411480" lvl="1" indent="0">
              <a:buNone/>
            </a:pPr>
            <a:endParaRPr lang="en-US" sz="2600" dirty="0"/>
          </a:p>
          <a:p>
            <a:pPr marL="617220" indent="-457200"/>
            <a:r>
              <a:rPr lang="en-US" sz="2600" dirty="0"/>
              <a:t>Is it:</a:t>
            </a:r>
          </a:p>
          <a:p>
            <a:pPr lvl="1">
              <a:buFont typeface="Wingdings" charset="2"/>
              <a:buChar char="q"/>
            </a:pPr>
            <a:r>
              <a:rPr lang="en-US" sz="2600" dirty="0"/>
              <a:t>Specific? </a:t>
            </a:r>
          </a:p>
          <a:p>
            <a:pPr lvl="1">
              <a:buFont typeface="Wingdings" charset="2"/>
              <a:buChar char="q"/>
            </a:pPr>
            <a:r>
              <a:rPr lang="en-US" sz="2600" dirty="0"/>
              <a:t>Measurable?</a:t>
            </a:r>
          </a:p>
          <a:p>
            <a:pPr lvl="1">
              <a:buFont typeface="Wingdings" charset="2"/>
              <a:buChar char="q"/>
            </a:pPr>
            <a:r>
              <a:rPr lang="en-US" sz="2600" dirty="0"/>
              <a:t>Achievable?</a:t>
            </a:r>
          </a:p>
          <a:p>
            <a:pPr lvl="1">
              <a:buFont typeface="Wingdings" charset="2"/>
              <a:buChar char="q"/>
            </a:pPr>
            <a:r>
              <a:rPr lang="en-US" sz="2600" dirty="0"/>
              <a:t>Relevant?</a:t>
            </a:r>
          </a:p>
          <a:p>
            <a:pPr lvl="1">
              <a:buFont typeface="Wingdings" charset="2"/>
              <a:buChar char="q"/>
            </a:pPr>
            <a:r>
              <a:rPr lang="en-US" sz="2600" dirty="0"/>
              <a:t>Timely?</a:t>
            </a:r>
          </a:p>
          <a:p>
            <a:endParaRPr lang="en-US" sz="2400" dirty="0"/>
          </a:p>
          <a:p>
            <a:endParaRPr lang="en-US" dirty="0"/>
          </a:p>
          <a:p>
            <a:endParaRPr lang="en-US" dirty="0"/>
          </a:p>
        </p:txBody>
      </p:sp>
      <p:sp>
        <p:nvSpPr>
          <p:cNvPr id="3" name="Rectangle 2"/>
          <p:cNvSpPr/>
          <p:nvPr/>
        </p:nvSpPr>
        <p:spPr>
          <a:xfrm>
            <a:off x="1219200" y="2796988"/>
            <a:ext cx="8713694" cy="1237130"/>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89417270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1777" y="656731"/>
            <a:ext cx="5711512" cy="5172657"/>
            <a:chOff x="3804486" y="1528736"/>
            <a:chExt cx="4672562" cy="4526570"/>
          </a:xfrm>
        </p:grpSpPr>
        <p:sp>
          <p:nvSpPr>
            <p:cNvPr id="5" name="Freeform 4"/>
            <p:cNvSpPr/>
            <p:nvPr/>
          </p:nvSpPr>
          <p:spPr>
            <a:xfrm>
              <a:off x="5171291" y="2900926"/>
              <a:ext cx="1938954" cy="1938954"/>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3A54A5">
                    <a:tint val="50000"/>
                    <a:satMod val="300000"/>
                  </a:srgbClr>
                </a:gs>
                <a:gs pos="35000">
                  <a:srgbClr val="3A54A5">
                    <a:tint val="37000"/>
                    <a:satMod val="300000"/>
                  </a:srgbClr>
                </a:gs>
                <a:gs pos="100000">
                  <a:srgbClr val="3A54A5">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Use </a:t>
              </a:r>
              <a:b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b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Data</a:t>
              </a:r>
            </a:p>
          </p:txBody>
        </p:sp>
        <p:grpSp>
          <p:nvGrpSpPr>
            <p:cNvPr id="6" name="Group 5"/>
            <p:cNvGrpSpPr/>
            <p:nvPr/>
          </p:nvGrpSpPr>
          <p:grpSpPr>
            <a:xfrm>
              <a:off x="3804486" y="1528736"/>
              <a:ext cx="4672562" cy="4526570"/>
              <a:chOff x="2265230" y="1241353"/>
              <a:chExt cx="4672562" cy="4526570"/>
            </a:xfrm>
          </p:grpSpPr>
          <p:sp>
            <p:nvSpPr>
              <p:cNvPr id="7" name="Freeform 6"/>
              <p:cNvSpPr/>
              <p:nvPr/>
            </p:nvSpPr>
            <p:spPr>
              <a:xfrm>
                <a:off x="3756653" y="124135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Precision Problem Statement</a:t>
                </a:r>
              </a:p>
            </p:txBody>
          </p:sp>
          <p:sp>
            <p:nvSpPr>
              <p:cNvPr id="8" name="Freeform 7"/>
              <p:cNvSpPr/>
              <p:nvPr/>
            </p:nvSpPr>
            <p:spPr>
              <a:xfrm>
                <a:off x="5248075"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Set Measurable Goal</a:t>
                </a:r>
              </a:p>
            </p:txBody>
          </p:sp>
          <p:sp>
            <p:nvSpPr>
              <p:cNvPr id="9" name="Freeform 8"/>
              <p:cNvSpPr/>
              <p:nvPr/>
            </p:nvSpPr>
            <p:spPr>
              <a:xfrm>
                <a:off x="4678402"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solidFill>
                  <a:schemeClr val="accent2">
                    <a:lumMod val="75000"/>
                  </a:schemeClr>
                </a:solid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Develop Solution and Action Plan</a:t>
                </a:r>
              </a:p>
            </p:txBody>
          </p:sp>
          <p:sp>
            <p:nvSpPr>
              <p:cNvPr id="10" name="Freeform 9"/>
              <p:cNvSpPr/>
              <p:nvPr/>
            </p:nvSpPr>
            <p:spPr>
              <a:xfrm>
                <a:off x="2834903"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Fidelity of Plan</a:t>
                </a:r>
              </a:p>
            </p:txBody>
          </p:sp>
          <p:sp>
            <p:nvSpPr>
              <p:cNvPr id="11" name="Freeform 10"/>
              <p:cNvSpPr/>
              <p:nvPr/>
            </p:nvSpPr>
            <p:spPr>
              <a:xfrm>
                <a:off x="2265230"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Outcome vs Goal</a:t>
                </a:r>
              </a:p>
            </p:txBody>
          </p:sp>
          <p:sp>
            <p:nvSpPr>
              <p:cNvPr id="12" name="Freeform 11"/>
              <p:cNvSpPr/>
              <p:nvPr/>
            </p:nvSpPr>
            <p:spPr>
              <a:xfrm rot="2160000">
                <a:off x="5065840" y="2419700"/>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0" tIns="82777" rIns="124166"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3" name="Freeform 12"/>
              <p:cNvSpPr/>
              <p:nvPr/>
            </p:nvSpPr>
            <p:spPr>
              <a:xfrm rot="17280000">
                <a:off x="5529294" y="3837288"/>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6" tIns="82778" rIns="0"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4" name="Freeform 13"/>
              <p:cNvSpPr/>
              <p:nvPr/>
            </p:nvSpPr>
            <p:spPr>
              <a:xfrm rot="21600000">
                <a:off x="4324301" y="4716118"/>
                <a:ext cx="559034"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9"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5" name="Freeform 14"/>
              <p:cNvSpPr/>
              <p:nvPr/>
            </p:nvSpPr>
            <p:spPr>
              <a:xfrm rot="25920000">
                <a:off x="3116121" y="3841676"/>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8"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6" name="Freeform 15"/>
              <p:cNvSpPr/>
              <p:nvPr/>
            </p:nvSpPr>
            <p:spPr>
              <a:xfrm rot="19440000">
                <a:off x="3574417" y="2422412"/>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 tIns="82778" rIns="124167" bIns="82777"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grpSp>
      </p:grpSp>
      <p:sp>
        <p:nvSpPr>
          <p:cNvPr id="17" name="Title 1"/>
          <p:cNvSpPr>
            <a:spLocks noGrp="1"/>
          </p:cNvSpPr>
          <p:nvPr>
            <p:ph type="title"/>
          </p:nvPr>
        </p:nvSpPr>
        <p:spPr>
          <a:xfrm>
            <a:off x="537661" y="332573"/>
            <a:ext cx="6052587" cy="721147"/>
          </a:xfrm>
        </p:spPr>
        <p:txBody>
          <a:bodyPr>
            <a:normAutofit/>
          </a:bodyPr>
          <a:lstStyle/>
          <a:p>
            <a:pPr lvl="0"/>
            <a:r>
              <a:rPr lang="en-US" sz="3600" dirty="0">
                <a:latin typeface="+mn-lt"/>
              </a:rPr>
              <a:t>Next Step…</a:t>
            </a:r>
          </a:p>
        </p:txBody>
      </p:sp>
    </p:spTree>
    <p:extLst>
      <p:ext uri="{BB962C8B-B14F-4D97-AF65-F5344CB8AC3E}">
        <p14:creationId xmlns:p14="http://schemas.microsoft.com/office/powerpoint/2010/main" val="24109013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fontScale="90000"/>
          </a:bodyPr>
          <a:lstStyle/>
          <a:p>
            <a:pPr>
              <a:defRPr/>
            </a:pPr>
            <a:r>
              <a:rPr lang="en-US" sz="3100" dirty="0">
                <a:latin typeface="+mn-lt"/>
              </a:rPr>
              <a:t>Team Problem Solving: : </a:t>
            </a:r>
            <a:br>
              <a:rPr lang="en-US" dirty="0">
                <a:ea typeface="+mj-ea"/>
                <a:cs typeface="+mj-cs"/>
              </a:rPr>
            </a:br>
            <a:r>
              <a:rPr lang="en-US" sz="4800" dirty="0">
                <a:latin typeface="+mn-lt"/>
              </a:rPr>
              <a:t>Develop a </a:t>
            </a:r>
            <a:r>
              <a:rPr lang="en-US" sz="4800" b="1" dirty="0">
                <a:latin typeface="+mn-lt"/>
              </a:rPr>
              <a:t>Solution &amp; Action Plan</a:t>
            </a:r>
            <a:endParaRPr lang="en-US" b="1" dirty="0">
              <a:latin typeface="+mn-lt"/>
            </a:endParaRPr>
          </a:p>
        </p:txBody>
      </p:sp>
      <p:sp>
        <p:nvSpPr>
          <p:cNvPr id="3" name="Content Placeholder 2"/>
          <p:cNvSpPr>
            <a:spLocks noGrp="1"/>
          </p:cNvSpPr>
          <p:nvPr>
            <p:ph idx="1"/>
          </p:nvPr>
        </p:nvSpPr>
        <p:spPr>
          <a:xfrm>
            <a:off x="609600" y="1600199"/>
            <a:ext cx="8518634" cy="5037083"/>
          </a:xfrm>
        </p:spPr>
        <p:txBody>
          <a:bodyPr>
            <a:normAutofit/>
          </a:bodyPr>
          <a:lstStyle/>
          <a:p>
            <a:r>
              <a:rPr lang="en-US" sz="2800" dirty="0">
                <a:solidFill>
                  <a:prstClr val="black"/>
                </a:solidFill>
              </a:rPr>
              <a:t>What efficient &amp; effective strategies does the team propose be done to meet the goal?  </a:t>
            </a:r>
          </a:p>
          <a:p>
            <a:endParaRPr lang="en-US" dirty="0"/>
          </a:p>
        </p:txBody>
      </p:sp>
      <p:sp>
        <p:nvSpPr>
          <p:cNvPr id="2" name="TextBox 1"/>
          <p:cNvSpPr txBox="1"/>
          <p:nvPr/>
        </p:nvSpPr>
        <p:spPr>
          <a:xfrm>
            <a:off x="2378635" y="2940424"/>
            <a:ext cx="8390965" cy="3323987"/>
          </a:xfrm>
          <a:prstGeom prst="rect">
            <a:avLst/>
          </a:prstGeom>
          <a:noFill/>
          <a:ln w="28575">
            <a:solidFill>
              <a:schemeClr val="accent2">
                <a:lumMod val="75000"/>
              </a:schemeClr>
            </a:solidFill>
          </a:ln>
        </p:spPr>
        <p:txBody>
          <a:bodyPr wrap="square" rtlCol="0">
            <a:sp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Example Plan of 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During 7</a:t>
            </a:r>
            <a:r>
              <a:rPr kumimoji="0" lang="en-US" sz="2400" b="0" i="0" u="none" strike="noStrike" kern="1200" cap="none" spc="0" normalizeH="0" baseline="30000" noProof="0" dirty="0">
                <a:ln>
                  <a:noFill/>
                </a:ln>
                <a:solidFill>
                  <a:prstClr val="black"/>
                </a:solidFill>
                <a:effectLst/>
                <a:uLnTx/>
                <a:uFillTx/>
                <a:latin typeface="Calibri"/>
                <a:ea typeface="+mn-ea"/>
                <a:cs typeface="+mn-cs"/>
              </a:rPr>
              <a:t>th</a:t>
            </a:r>
            <a:r>
              <a:rPr kumimoji="0" lang="en-US" sz="2400" b="0" i="0" u="none" strike="noStrike" kern="1200" cap="none" spc="0" normalizeH="0" baseline="0" noProof="0" dirty="0">
                <a:ln>
                  <a:noFill/>
                </a:ln>
                <a:solidFill>
                  <a:prstClr val="black"/>
                </a:solidFill>
                <a:effectLst/>
                <a:uLnTx/>
                <a:uFillTx/>
                <a:latin typeface="Calibri"/>
                <a:ea typeface="+mn-ea"/>
                <a:cs typeface="+mn-cs"/>
              </a:rPr>
              <a:t> &amp; 8</a:t>
            </a:r>
            <a:r>
              <a:rPr kumimoji="0" lang="en-US" sz="2400" b="0" i="0" u="none" strike="noStrike" kern="1200" cap="none" spc="0" normalizeH="0" baseline="30000" noProof="0" dirty="0">
                <a:ln>
                  <a:noFill/>
                </a:ln>
                <a:solidFill>
                  <a:prstClr val="black"/>
                </a:solidFill>
                <a:effectLst/>
                <a:uLnTx/>
                <a:uFillTx/>
                <a:latin typeface="Calibri"/>
                <a:ea typeface="+mn-ea"/>
                <a:cs typeface="+mn-cs"/>
              </a:rPr>
              <a:t>th</a:t>
            </a:r>
            <a:r>
              <a:rPr kumimoji="0" lang="en-US" sz="2400" b="0" i="0" u="none" strike="noStrike" kern="1200" cap="none" spc="0" normalizeH="0" baseline="0" noProof="0" dirty="0">
                <a:ln>
                  <a:noFill/>
                </a:ln>
                <a:solidFill>
                  <a:prstClr val="black"/>
                </a:solidFill>
                <a:effectLst/>
                <a:uLnTx/>
                <a:uFillTx/>
                <a:latin typeface="Calibri"/>
                <a:ea typeface="+mn-ea"/>
                <a:cs typeface="+mn-cs"/>
              </a:rPr>
              <a:t> grade advisory periods during the week of November 3-5, staff will review “Be Respectful” lessons.  Examples discussed will reflect current scenario.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Team member representatives from 7&amp;8</a:t>
            </a:r>
            <a:r>
              <a:rPr kumimoji="0" lang="en-US" sz="2400" b="0" i="0" u="none" strike="noStrike" kern="1200" cap="none" spc="0" normalizeH="0" baseline="30000" noProof="0" dirty="0">
                <a:ln>
                  <a:noFill/>
                </a:ln>
                <a:solidFill>
                  <a:prstClr val="black"/>
                </a:solidFill>
                <a:effectLst/>
                <a:uLnTx/>
                <a:uFillTx/>
                <a:latin typeface="Calibri"/>
                <a:ea typeface="+mn-ea"/>
                <a:cs typeface="+mn-cs"/>
              </a:rPr>
              <a:t>th</a:t>
            </a:r>
            <a:r>
              <a:rPr kumimoji="0" lang="en-US" sz="2400" b="0" i="0" u="none" strike="noStrike" kern="1200" cap="none" spc="0" normalizeH="0" baseline="0" noProof="0" dirty="0">
                <a:ln>
                  <a:noFill/>
                </a:ln>
                <a:solidFill>
                  <a:prstClr val="black"/>
                </a:solidFill>
                <a:effectLst/>
                <a:uLnTx/>
                <a:uFillTx/>
                <a:latin typeface="Calibri"/>
                <a:ea typeface="+mn-ea"/>
                <a:cs typeface="+mn-cs"/>
              </a:rPr>
              <a:t> grade teams will discuss &amp; brainstorm with their teams classroom management strategies to keep students engaged during the last 15 minutes of class at next PLC meeting on November 6</a:t>
            </a:r>
            <a:r>
              <a:rPr kumimoji="0" lang="en-US" sz="2400" b="0" i="0" u="none" strike="noStrike" kern="1200" cap="none" spc="0" normalizeH="0" baseline="30000" noProof="0" dirty="0">
                <a:ln>
                  <a:noFill/>
                </a:ln>
                <a:solidFill>
                  <a:prstClr val="black"/>
                </a:solidFill>
                <a:effectLst/>
                <a:uLnTx/>
                <a:uFillTx/>
                <a:latin typeface="Calibri"/>
                <a:ea typeface="+mn-ea"/>
                <a:cs typeface="+mn-cs"/>
              </a:rPr>
              <a:t>th</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738637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1777" y="656731"/>
            <a:ext cx="5711512" cy="5172657"/>
            <a:chOff x="3804486" y="1528736"/>
            <a:chExt cx="4672562" cy="4526570"/>
          </a:xfrm>
        </p:grpSpPr>
        <p:sp>
          <p:nvSpPr>
            <p:cNvPr id="5" name="Freeform 4"/>
            <p:cNvSpPr/>
            <p:nvPr/>
          </p:nvSpPr>
          <p:spPr>
            <a:xfrm>
              <a:off x="5171291" y="2900926"/>
              <a:ext cx="1938954" cy="1938954"/>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3A54A5">
                    <a:tint val="50000"/>
                    <a:satMod val="300000"/>
                  </a:srgbClr>
                </a:gs>
                <a:gs pos="35000">
                  <a:srgbClr val="3A54A5">
                    <a:tint val="37000"/>
                    <a:satMod val="300000"/>
                  </a:srgbClr>
                </a:gs>
                <a:gs pos="100000">
                  <a:srgbClr val="3A54A5">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Use </a:t>
              </a:r>
              <a:b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b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Data</a:t>
              </a:r>
            </a:p>
          </p:txBody>
        </p:sp>
        <p:grpSp>
          <p:nvGrpSpPr>
            <p:cNvPr id="6" name="Group 5"/>
            <p:cNvGrpSpPr/>
            <p:nvPr/>
          </p:nvGrpSpPr>
          <p:grpSpPr>
            <a:xfrm>
              <a:off x="3804486" y="1528736"/>
              <a:ext cx="4672562" cy="4526570"/>
              <a:chOff x="2265230" y="1241353"/>
              <a:chExt cx="4672562" cy="4526570"/>
            </a:xfrm>
          </p:grpSpPr>
          <p:sp>
            <p:nvSpPr>
              <p:cNvPr id="7" name="Freeform 6"/>
              <p:cNvSpPr/>
              <p:nvPr/>
            </p:nvSpPr>
            <p:spPr>
              <a:xfrm>
                <a:off x="3756653" y="124135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Precision Problem Statement</a:t>
                </a:r>
              </a:p>
            </p:txBody>
          </p:sp>
          <p:sp>
            <p:nvSpPr>
              <p:cNvPr id="8" name="Freeform 7"/>
              <p:cNvSpPr/>
              <p:nvPr/>
            </p:nvSpPr>
            <p:spPr>
              <a:xfrm>
                <a:off x="5248075"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Set Measurable Goal</a:t>
                </a:r>
              </a:p>
            </p:txBody>
          </p:sp>
          <p:sp>
            <p:nvSpPr>
              <p:cNvPr id="9" name="Freeform 8"/>
              <p:cNvSpPr/>
              <p:nvPr/>
            </p:nvSpPr>
            <p:spPr>
              <a:xfrm>
                <a:off x="4678402"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Develop Solution and Action Plan</a:t>
                </a:r>
              </a:p>
            </p:txBody>
          </p:sp>
          <p:sp>
            <p:nvSpPr>
              <p:cNvPr id="10" name="Freeform 9"/>
              <p:cNvSpPr/>
              <p:nvPr/>
            </p:nvSpPr>
            <p:spPr>
              <a:xfrm>
                <a:off x="2834903"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solidFill>
                  <a:schemeClr val="accent2">
                    <a:lumMod val="75000"/>
                  </a:schemeClr>
                </a:solid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Fidelity of Plan</a:t>
                </a:r>
              </a:p>
            </p:txBody>
          </p:sp>
          <p:sp>
            <p:nvSpPr>
              <p:cNvPr id="11" name="Freeform 10"/>
              <p:cNvSpPr/>
              <p:nvPr/>
            </p:nvSpPr>
            <p:spPr>
              <a:xfrm>
                <a:off x="2265230"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Outcome vs Goal</a:t>
                </a:r>
              </a:p>
            </p:txBody>
          </p:sp>
          <p:sp>
            <p:nvSpPr>
              <p:cNvPr id="12" name="Freeform 11"/>
              <p:cNvSpPr/>
              <p:nvPr/>
            </p:nvSpPr>
            <p:spPr>
              <a:xfrm rot="2160000">
                <a:off x="5065840" y="2419700"/>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0" tIns="82777" rIns="124166"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3" name="Freeform 12"/>
              <p:cNvSpPr/>
              <p:nvPr/>
            </p:nvSpPr>
            <p:spPr>
              <a:xfrm rot="17280000">
                <a:off x="5529294" y="3837288"/>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6" tIns="82778" rIns="0"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4" name="Freeform 13"/>
              <p:cNvSpPr/>
              <p:nvPr/>
            </p:nvSpPr>
            <p:spPr>
              <a:xfrm rot="21600000">
                <a:off x="4324301" y="4716118"/>
                <a:ext cx="559034"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9"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5" name="Freeform 14"/>
              <p:cNvSpPr/>
              <p:nvPr/>
            </p:nvSpPr>
            <p:spPr>
              <a:xfrm rot="25920000">
                <a:off x="3116121" y="3841676"/>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8"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6" name="Freeform 15"/>
              <p:cNvSpPr/>
              <p:nvPr/>
            </p:nvSpPr>
            <p:spPr>
              <a:xfrm rot="19440000">
                <a:off x="3574417" y="2422412"/>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 tIns="82778" rIns="124167" bIns="82777"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grpSp>
      </p:grpSp>
      <p:sp>
        <p:nvSpPr>
          <p:cNvPr id="17" name="Title 1"/>
          <p:cNvSpPr>
            <a:spLocks noGrp="1"/>
          </p:cNvSpPr>
          <p:nvPr>
            <p:ph type="title"/>
          </p:nvPr>
        </p:nvSpPr>
        <p:spPr>
          <a:xfrm>
            <a:off x="537661" y="332573"/>
            <a:ext cx="6052587" cy="721147"/>
          </a:xfrm>
        </p:spPr>
        <p:txBody>
          <a:bodyPr>
            <a:normAutofit/>
          </a:bodyPr>
          <a:lstStyle/>
          <a:p>
            <a:pPr lvl="0"/>
            <a:r>
              <a:rPr lang="en-US" sz="3600" dirty="0">
                <a:latin typeface="+mn-lt"/>
              </a:rPr>
              <a:t>Next Step…</a:t>
            </a:r>
          </a:p>
        </p:txBody>
      </p:sp>
    </p:spTree>
    <p:extLst>
      <p:ext uri="{BB962C8B-B14F-4D97-AF65-F5344CB8AC3E}">
        <p14:creationId xmlns:p14="http://schemas.microsoft.com/office/powerpoint/2010/main" val="29049502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390" y="318545"/>
            <a:ext cx="8311226" cy="785042"/>
          </a:xfrm>
        </p:spPr>
        <p:txBody>
          <a:bodyPr>
            <a:noAutofit/>
          </a:bodyPr>
          <a:lstStyle/>
          <a:p>
            <a:r>
              <a:rPr lang="en-US" sz="2800" dirty="0">
                <a:latin typeface="+mn-lt"/>
              </a:rPr>
              <a:t>Team Problem Solving: </a:t>
            </a:r>
            <a:br>
              <a:rPr lang="en-US" sz="4000" dirty="0">
                <a:latin typeface="+mn-lt"/>
              </a:rPr>
            </a:br>
            <a:r>
              <a:rPr lang="en-US" sz="4000" dirty="0">
                <a:latin typeface="+mn-lt"/>
              </a:rPr>
              <a:t>Monitor Fidelity of Plan</a:t>
            </a:r>
          </a:p>
        </p:txBody>
      </p:sp>
      <p:sp>
        <p:nvSpPr>
          <p:cNvPr id="3" name="Content Placeholder 2"/>
          <p:cNvSpPr>
            <a:spLocks noGrp="1"/>
          </p:cNvSpPr>
          <p:nvPr>
            <p:ph idx="1"/>
          </p:nvPr>
        </p:nvSpPr>
        <p:spPr>
          <a:xfrm>
            <a:off x="649390" y="1391719"/>
            <a:ext cx="8078581" cy="4977549"/>
          </a:xfrm>
        </p:spPr>
        <p:txBody>
          <a:bodyPr>
            <a:normAutofit/>
          </a:bodyPr>
          <a:lstStyle/>
          <a:p>
            <a:r>
              <a:rPr lang="en-US" sz="2800" dirty="0"/>
              <a:t>How will you ensure the plan is being implemented as designed? Are you doing what you say you will do?</a:t>
            </a:r>
          </a:p>
        </p:txBody>
      </p:sp>
      <p:sp>
        <p:nvSpPr>
          <p:cNvPr id="4" name="TextBox 3"/>
          <p:cNvSpPr txBox="1"/>
          <p:nvPr/>
        </p:nvSpPr>
        <p:spPr>
          <a:xfrm>
            <a:off x="2294964" y="2588698"/>
            <a:ext cx="9269506" cy="3816429"/>
          </a:xfrm>
          <a:prstGeom prst="rect">
            <a:avLst/>
          </a:prstGeom>
          <a:solidFill>
            <a:schemeClr val="bg1"/>
          </a:solidFill>
          <a:ln w="28575">
            <a:solidFill>
              <a:schemeClr val="accent2">
                <a:lumMod val="75000"/>
              </a:schemeClr>
            </a:solidFill>
          </a:ln>
        </p:spPr>
        <p:txBody>
          <a:bodyPr wrap="square" rtlCol="0">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Examples: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School counselors will divide classrooms and do at least 4 brief observations to note if “Be Respectful” lessons are utilized.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Team members commit to ask 2 7</a:t>
            </a:r>
            <a:r>
              <a:rPr kumimoji="0" lang="en-US" sz="2800" b="0" i="0"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&amp; 2 8</a:t>
            </a:r>
            <a:r>
              <a:rPr kumimoji="0" lang="en-US" sz="2800" b="0" i="0" u="none" strike="noStrike" kern="1200" cap="none" spc="0" normalizeH="0" baseline="30000" noProof="0" dirty="0">
                <a:ln>
                  <a:noFill/>
                </a:ln>
                <a:solidFill>
                  <a:prstClr val="black"/>
                </a:solidFill>
                <a:effectLst/>
                <a:uLnTx/>
                <a:uFillTx/>
                <a:latin typeface="Calibri"/>
                <a:ea typeface="+mn-ea"/>
                <a:cs typeface="+mn-cs"/>
              </a:rPr>
              <a:t>th</a:t>
            </a:r>
            <a:r>
              <a:rPr kumimoji="0" lang="en-US" sz="2800" b="0" i="0" u="none" strike="noStrike" kern="1200" cap="none" spc="0" normalizeH="0" baseline="0" noProof="0" dirty="0">
                <a:ln>
                  <a:noFill/>
                </a:ln>
                <a:solidFill>
                  <a:prstClr val="black"/>
                </a:solidFill>
                <a:effectLst/>
                <a:uLnTx/>
                <a:uFillTx/>
                <a:latin typeface="Calibri"/>
                <a:ea typeface="+mn-ea"/>
                <a:cs typeface="+mn-cs"/>
              </a:rPr>
              <a:t> graders what was the focus of a given day’s advisory lesson.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Create a shared document for PLCs to report out engagement strategy brainstorm after PLC mtg.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957783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01777" y="656731"/>
            <a:ext cx="5711512" cy="5172657"/>
            <a:chOff x="3804486" y="1528736"/>
            <a:chExt cx="4672562" cy="4526570"/>
          </a:xfrm>
        </p:grpSpPr>
        <p:sp>
          <p:nvSpPr>
            <p:cNvPr id="5" name="Freeform 4"/>
            <p:cNvSpPr/>
            <p:nvPr/>
          </p:nvSpPr>
          <p:spPr>
            <a:xfrm>
              <a:off x="5171291" y="2900926"/>
              <a:ext cx="1938954" cy="1938954"/>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3A54A5">
                    <a:tint val="50000"/>
                    <a:satMod val="300000"/>
                  </a:srgbClr>
                </a:gs>
                <a:gs pos="35000">
                  <a:srgbClr val="3A54A5">
                    <a:tint val="37000"/>
                    <a:satMod val="300000"/>
                  </a:srgbClr>
                </a:gs>
                <a:gs pos="100000">
                  <a:srgbClr val="3A54A5">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Use </a:t>
              </a:r>
              <a:b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br>
              <a:r>
                <a:rPr kumimoji="0" lang="en-US" sz="3200" b="0" i="1" u="none" strike="noStrike" kern="0" cap="none" spc="0" normalizeH="0" baseline="0" noProof="0" dirty="0">
                  <a:ln>
                    <a:noFill/>
                  </a:ln>
                  <a:solidFill>
                    <a:srgbClr val="738AC8">
                      <a:lumMod val="50000"/>
                    </a:srgbClr>
                  </a:solidFill>
                  <a:effectLst/>
                  <a:uLnTx/>
                  <a:uFillTx/>
                  <a:latin typeface="Calibri"/>
                  <a:ea typeface="+mn-ea"/>
                  <a:cs typeface="+mn-cs"/>
                </a:rPr>
                <a:t>Data</a:t>
              </a:r>
            </a:p>
          </p:txBody>
        </p:sp>
        <p:grpSp>
          <p:nvGrpSpPr>
            <p:cNvPr id="6" name="Group 5"/>
            <p:cNvGrpSpPr/>
            <p:nvPr/>
          </p:nvGrpSpPr>
          <p:grpSpPr>
            <a:xfrm>
              <a:off x="3804486" y="1528736"/>
              <a:ext cx="4672562" cy="4526570"/>
              <a:chOff x="2265230" y="1241353"/>
              <a:chExt cx="4672562" cy="4526570"/>
            </a:xfrm>
          </p:grpSpPr>
          <p:sp>
            <p:nvSpPr>
              <p:cNvPr id="7" name="Freeform 6"/>
              <p:cNvSpPr/>
              <p:nvPr/>
            </p:nvSpPr>
            <p:spPr>
              <a:xfrm>
                <a:off x="3756653" y="124135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Precision Problem Statement</a:t>
                </a:r>
              </a:p>
            </p:txBody>
          </p:sp>
          <p:sp>
            <p:nvSpPr>
              <p:cNvPr id="8" name="Freeform 7"/>
              <p:cNvSpPr/>
              <p:nvPr/>
            </p:nvSpPr>
            <p:spPr>
              <a:xfrm>
                <a:off x="5248075"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Set Measurable Goal</a:t>
                </a:r>
              </a:p>
            </p:txBody>
          </p:sp>
          <p:sp>
            <p:nvSpPr>
              <p:cNvPr id="9" name="Freeform 8"/>
              <p:cNvSpPr/>
              <p:nvPr/>
            </p:nvSpPr>
            <p:spPr>
              <a:xfrm>
                <a:off x="4678402"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Develop Solution and Action Plan</a:t>
                </a:r>
              </a:p>
            </p:txBody>
          </p:sp>
          <p:sp>
            <p:nvSpPr>
              <p:cNvPr id="10" name="Freeform 9"/>
              <p:cNvSpPr/>
              <p:nvPr/>
            </p:nvSpPr>
            <p:spPr>
              <a:xfrm>
                <a:off x="2834903" y="4078206"/>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no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Fidelity of Plan</a:t>
                </a:r>
              </a:p>
            </p:txBody>
          </p:sp>
          <p:sp>
            <p:nvSpPr>
              <p:cNvPr id="11" name="Freeform 10"/>
              <p:cNvSpPr/>
              <p:nvPr/>
            </p:nvSpPr>
            <p:spPr>
              <a:xfrm>
                <a:off x="2265230" y="2324933"/>
                <a:ext cx="1689717" cy="1689717"/>
              </a:xfrm>
              <a:custGeom>
                <a:avLst/>
                <a:gdLst>
                  <a:gd name="connsiteX0" fmla="*/ 0 w 1689717"/>
                  <a:gd name="connsiteY0" fmla="*/ 844859 h 1689717"/>
                  <a:gd name="connsiteX1" fmla="*/ 844859 w 1689717"/>
                  <a:gd name="connsiteY1" fmla="*/ 0 h 1689717"/>
                  <a:gd name="connsiteX2" fmla="*/ 1689718 w 1689717"/>
                  <a:gd name="connsiteY2" fmla="*/ 844859 h 1689717"/>
                  <a:gd name="connsiteX3" fmla="*/ 844859 w 1689717"/>
                  <a:gd name="connsiteY3" fmla="*/ 1689718 h 1689717"/>
                  <a:gd name="connsiteX4" fmla="*/ 0 w 1689717"/>
                  <a:gd name="connsiteY4" fmla="*/ 844859 h 1689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9717" h="1689717">
                    <a:moveTo>
                      <a:pt x="0" y="844859"/>
                    </a:moveTo>
                    <a:cubicBezTo>
                      <a:pt x="0" y="378256"/>
                      <a:pt x="378256" y="0"/>
                      <a:pt x="844859" y="0"/>
                    </a:cubicBezTo>
                    <a:cubicBezTo>
                      <a:pt x="1311462" y="0"/>
                      <a:pt x="1689718" y="378256"/>
                      <a:pt x="1689718" y="844859"/>
                    </a:cubicBezTo>
                    <a:cubicBezTo>
                      <a:pt x="1689718" y="1311462"/>
                      <a:pt x="1311462" y="1689718"/>
                      <a:pt x="844859" y="1689718"/>
                    </a:cubicBezTo>
                    <a:cubicBezTo>
                      <a:pt x="378256" y="1689718"/>
                      <a:pt x="0" y="1311462"/>
                      <a:pt x="0" y="844859"/>
                    </a:cubicBezTo>
                    <a:close/>
                  </a:path>
                </a:pathLst>
              </a:custGeom>
              <a:gradFill rotWithShape="1">
                <a:gsLst>
                  <a:gs pos="0">
                    <a:srgbClr val="E2AC00">
                      <a:hueOff val="0"/>
                      <a:satOff val="0"/>
                      <a:lumOff val="0"/>
                      <a:tint val="100000"/>
                      <a:shade val="100000"/>
                      <a:satMod val="130000"/>
                      <a:alpha val="80000"/>
                    </a:srgbClr>
                  </a:gs>
                  <a:gs pos="100000">
                    <a:srgbClr val="E2AC00">
                      <a:hueOff val="0"/>
                      <a:satOff val="0"/>
                      <a:lumOff val="0"/>
                      <a:tint val="50000"/>
                      <a:shade val="100000"/>
                      <a:satMod val="350000"/>
                      <a:alpha val="80000"/>
                    </a:srgbClr>
                  </a:gs>
                </a:gsLst>
                <a:lin ang="16200000" scaled="0"/>
              </a:gradFill>
              <a:ln w="76200">
                <a:solidFill>
                  <a:schemeClr val="accent2">
                    <a:lumMod val="75000"/>
                  </a:schemeClr>
                </a:solidFill>
              </a:ln>
              <a:effectLst>
                <a:outerShdw blurRad="40000" dist="23000" dir="5400000" rotWithShape="0">
                  <a:srgbClr val="000000">
                    <a:alpha val="35000"/>
                  </a:srgbClr>
                </a:outerShdw>
              </a:effectLst>
            </p:spPr>
            <p:txBody>
              <a:bodyPr spcFirstLastPara="0" vert="horz" wrap="square" lIns="270313" tIns="270313" rIns="270313" bIns="270313"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0" i="0" u="none" strike="noStrike" kern="0" cap="none" spc="0" normalizeH="0" baseline="0" noProof="0" dirty="0">
                    <a:ln>
                      <a:noFill/>
                    </a:ln>
                    <a:solidFill>
                      <a:srgbClr val="3A54A5">
                        <a:hueOff val="0"/>
                        <a:satOff val="0"/>
                        <a:lumOff val="0"/>
                        <a:alphaOff val="0"/>
                      </a:srgbClr>
                    </a:solidFill>
                    <a:effectLst/>
                    <a:uLnTx/>
                    <a:uFillTx/>
                    <a:latin typeface="Calibri"/>
                    <a:ea typeface="+mn-ea"/>
                    <a:cs typeface="+mn-cs"/>
                  </a:rPr>
                  <a:t>Monitor Outcome vs Goal</a:t>
                </a:r>
              </a:p>
            </p:txBody>
          </p:sp>
          <p:sp>
            <p:nvSpPr>
              <p:cNvPr id="12" name="Freeform 11"/>
              <p:cNvSpPr/>
              <p:nvPr/>
            </p:nvSpPr>
            <p:spPr>
              <a:xfrm rot="2160000">
                <a:off x="5065840" y="2419700"/>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0" tIns="82777" rIns="124166"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3" name="Freeform 12"/>
              <p:cNvSpPr/>
              <p:nvPr/>
            </p:nvSpPr>
            <p:spPr>
              <a:xfrm rot="17280000">
                <a:off x="5529294" y="3837288"/>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6" tIns="82778" rIns="0"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4" name="Freeform 13"/>
              <p:cNvSpPr/>
              <p:nvPr/>
            </p:nvSpPr>
            <p:spPr>
              <a:xfrm rot="21600000">
                <a:off x="4324301" y="4716118"/>
                <a:ext cx="559034"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9"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5" name="Freeform 14"/>
              <p:cNvSpPr/>
              <p:nvPr/>
            </p:nvSpPr>
            <p:spPr>
              <a:xfrm rot="25920000">
                <a:off x="3116121" y="3841676"/>
                <a:ext cx="559033" cy="413892"/>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559033" y="331113"/>
                    </a:moveTo>
                    <a:lnTo>
                      <a:pt x="206945" y="331113"/>
                    </a:lnTo>
                    <a:lnTo>
                      <a:pt x="206945" y="413891"/>
                    </a:lnTo>
                    <a:lnTo>
                      <a:pt x="0" y="206945"/>
                    </a:lnTo>
                    <a:lnTo>
                      <a:pt x="206945" y="0"/>
                    </a:lnTo>
                    <a:lnTo>
                      <a:pt x="206945" y="82778"/>
                    </a:lnTo>
                    <a:lnTo>
                      <a:pt x="559033" y="82778"/>
                    </a:lnTo>
                    <a:lnTo>
                      <a:pt x="559033" y="331113"/>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24167" tIns="82778" rIns="-1" bIns="82778"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sp>
            <p:nvSpPr>
              <p:cNvPr id="16" name="Freeform 15"/>
              <p:cNvSpPr/>
              <p:nvPr/>
            </p:nvSpPr>
            <p:spPr>
              <a:xfrm rot="19440000">
                <a:off x="3574417" y="2422412"/>
                <a:ext cx="559033" cy="413891"/>
              </a:xfrm>
              <a:custGeom>
                <a:avLst/>
                <a:gdLst>
                  <a:gd name="connsiteX0" fmla="*/ 0 w 559033"/>
                  <a:gd name="connsiteY0" fmla="*/ 82778 h 413891"/>
                  <a:gd name="connsiteX1" fmla="*/ 352088 w 559033"/>
                  <a:gd name="connsiteY1" fmla="*/ 82778 h 413891"/>
                  <a:gd name="connsiteX2" fmla="*/ 352088 w 559033"/>
                  <a:gd name="connsiteY2" fmla="*/ 0 h 413891"/>
                  <a:gd name="connsiteX3" fmla="*/ 559033 w 559033"/>
                  <a:gd name="connsiteY3" fmla="*/ 206946 h 413891"/>
                  <a:gd name="connsiteX4" fmla="*/ 352088 w 559033"/>
                  <a:gd name="connsiteY4" fmla="*/ 413891 h 413891"/>
                  <a:gd name="connsiteX5" fmla="*/ 352088 w 559033"/>
                  <a:gd name="connsiteY5" fmla="*/ 331113 h 413891"/>
                  <a:gd name="connsiteX6" fmla="*/ 0 w 559033"/>
                  <a:gd name="connsiteY6" fmla="*/ 331113 h 413891"/>
                  <a:gd name="connsiteX7" fmla="*/ 0 w 559033"/>
                  <a:gd name="connsiteY7" fmla="*/ 82778 h 41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033" h="413891">
                    <a:moveTo>
                      <a:pt x="0" y="82778"/>
                    </a:moveTo>
                    <a:lnTo>
                      <a:pt x="352088" y="82778"/>
                    </a:lnTo>
                    <a:lnTo>
                      <a:pt x="352088" y="0"/>
                    </a:lnTo>
                    <a:lnTo>
                      <a:pt x="559033" y="206946"/>
                    </a:lnTo>
                    <a:lnTo>
                      <a:pt x="352088" y="413891"/>
                    </a:lnTo>
                    <a:lnTo>
                      <a:pt x="352088" y="331113"/>
                    </a:lnTo>
                    <a:lnTo>
                      <a:pt x="0" y="331113"/>
                    </a:lnTo>
                    <a:lnTo>
                      <a:pt x="0" y="82778"/>
                    </a:lnTo>
                    <a:close/>
                  </a:path>
                </a:pathLst>
              </a:custGeom>
              <a:gradFill rotWithShape="1">
                <a:gsLst>
                  <a:gs pos="0">
                    <a:srgbClr val="3A54A5">
                      <a:tint val="60000"/>
                      <a:hueOff val="0"/>
                      <a:satOff val="0"/>
                      <a:lumOff val="0"/>
                      <a:alphaOff val="0"/>
                      <a:tint val="100000"/>
                      <a:shade val="100000"/>
                      <a:satMod val="130000"/>
                    </a:srgbClr>
                  </a:gs>
                  <a:gs pos="100000">
                    <a:srgbClr val="3A54A5">
                      <a:tint val="600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p:spPr>
            <p:txBody>
              <a:bodyPr spcFirstLastPara="0" vert="horz" wrap="square" lIns="-1" tIns="82778" rIns="124167" bIns="82777"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0" cap="none" spc="0" normalizeH="0" baseline="0" noProof="0">
                  <a:ln>
                    <a:noFill/>
                  </a:ln>
                  <a:solidFill>
                    <a:srgbClr val="3A54A5">
                      <a:hueOff val="0"/>
                      <a:satOff val="0"/>
                      <a:lumOff val="0"/>
                      <a:alphaOff val="0"/>
                    </a:srgbClr>
                  </a:solidFill>
                  <a:effectLst/>
                  <a:uLnTx/>
                  <a:uFillTx/>
                  <a:latin typeface="Calibri"/>
                  <a:ea typeface="+mn-ea"/>
                  <a:cs typeface="+mn-cs"/>
                </a:endParaRPr>
              </a:p>
            </p:txBody>
          </p:sp>
        </p:grpSp>
      </p:grpSp>
      <p:sp>
        <p:nvSpPr>
          <p:cNvPr id="17" name="Title 1"/>
          <p:cNvSpPr>
            <a:spLocks noGrp="1"/>
          </p:cNvSpPr>
          <p:nvPr>
            <p:ph type="title"/>
          </p:nvPr>
        </p:nvSpPr>
        <p:spPr>
          <a:xfrm>
            <a:off x="537661" y="332573"/>
            <a:ext cx="6052587" cy="721147"/>
          </a:xfrm>
        </p:spPr>
        <p:txBody>
          <a:bodyPr>
            <a:normAutofit/>
          </a:bodyPr>
          <a:lstStyle/>
          <a:p>
            <a:pPr lvl="0"/>
            <a:r>
              <a:rPr lang="en-US" sz="3600" dirty="0">
                <a:latin typeface="+mn-lt"/>
              </a:rPr>
              <a:t>Next Step…</a:t>
            </a:r>
          </a:p>
        </p:txBody>
      </p:sp>
    </p:spTree>
    <p:extLst>
      <p:ext uri="{BB962C8B-B14F-4D97-AF65-F5344CB8AC3E}">
        <p14:creationId xmlns:p14="http://schemas.microsoft.com/office/powerpoint/2010/main" val="231716046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04496"/>
            <a:ext cx="10160000" cy="1116751"/>
          </a:xfrm>
        </p:spPr>
        <p:txBody>
          <a:bodyPr>
            <a:noAutofit/>
          </a:bodyPr>
          <a:lstStyle/>
          <a:p>
            <a:r>
              <a:rPr lang="en-US" sz="2800" dirty="0">
                <a:latin typeface="+mn-lt"/>
              </a:rPr>
              <a:t>Team Problem Solving:</a:t>
            </a:r>
            <a:br>
              <a:rPr lang="en-US" sz="4000" dirty="0">
                <a:latin typeface="+mn-lt"/>
              </a:rPr>
            </a:br>
            <a:r>
              <a:rPr lang="en-US" sz="4000" dirty="0">
                <a:latin typeface="+mn-lt"/>
              </a:rPr>
              <a:t>Monitor Outcome Data vs Goal</a:t>
            </a:r>
          </a:p>
        </p:txBody>
      </p:sp>
      <p:sp>
        <p:nvSpPr>
          <p:cNvPr id="6" name="Content Placeholder 5"/>
          <p:cNvSpPr>
            <a:spLocks noGrp="1"/>
          </p:cNvSpPr>
          <p:nvPr>
            <p:ph idx="1"/>
          </p:nvPr>
        </p:nvSpPr>
        <p:spPr>
          <a:xfrm>
            <a:off x="1021976" y="1777794"/>
            <a:ext cx="10416988" cy="4461641"/>
          </a:xfrm>
        </p:spPr>
        <p:txBody>
          <a:bodyPr>
            <a:normAutofit/>
          </a:bodyPr>
          <a:lstStyle/>
          <a:p>
            <a:r>
              <a:rPr lang="en-US" sz="3200" dirty="0"/>
              <a:t>Was your problem-solving a success? </a:t>
            </a:r>
          </a:p>
          <a:p>
            <a:r>
              <a:rPr lang="en-US" sz="3200" dirty="0"/>
              <a:t>As a team, review data to see if the plan was successful.  </a:t>
            </a:r>
          </a:p>
          <a:p>
            <a:r>
              <a:rPr lang="en-US" sz="3200" dirty="0"/>
              <a:t>Do you need to change the precision problem statement, goal, action plan, or fidelity measure?</a:t>
            </a:r>
          </a:p>
        </p:txBody>
      </p:sp>
      <p:sp>
        <p:nvSpPr>
          <p:cNvPr id="2" name="AutoShape 2" descr="https://app.swis.org/cache/319d4ac67d36a9a832ff07d98059fcb4.jpg"/>
          <p:cNvSpPr>
            <a:spLocks noChangeAspect="1" noChangeArrowheads="1"/>
          </p:cNvSpPr>
          <p:nvPr/>
        </p:nvSpPr>
        <p:spPr bwMode="auto">
          <a:xfrm>
            <a:off x="1679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50" name="Picture 2" descr="Image result for team reflection&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196" y="4258860"/>
            <a:ext cx="4711980" cy="2459850"/>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443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dirty="0">
                <a:latin typeface="+mn-lt"/>
              </a:rPr>
              <a:t>What do we do with all this data?</a:t>
            </a:r>
          </a:p>
        </p:txBody>
      </p:sp>
      <p:sp>
        <p:nvSpPr>
          <p:cNvPr id="48131" name="Content Placeholder 2"/>
          <p:cNvSpPr>
            <a:spLocks noGrp="1"/>
          </p:cNvSpPr>
          <p:nvPr>
            <p:ph idx="1"/>
          </p:nvPr>
        </p:nvSpPr>
        <p:spPr>
          <a:xfrm>
            <a:off x="1513490" y="1600200"/>
            <a:ext cx="8087710" cy="5029200"/>
          </a:xfrm>
        </p:spPr>
        <p:txBody>
          <a:bodyPr>
            <a:normAutofit lnSpcReduction="10000"/>
          </a:bodyPr>
          <a:lstStyle/>
          <a:p>
            <a:pPr eaLnBrk="1" hangingPunct="1"/>
            <a:r>
              <a:rPr lang="en-US" sz="2800" dirty="0"/>
              <a:t>Data Summaries </a:t>
            </a:r>
            <a:r>
              <a:rPr lang="en-US" sz="2800" b="1" dirty="0">
                <a:solidFill>
                  <a:schemeClr val="accent1"/>
                </a:solidFill>
              </a:rPr>
              <a:t>reviewed</a:t>
            </a:r>
            <a:r>
              <a:rPr lang="en-US" sz="2800" b="1" dirty="0"/>
              <a:t> </a:t>
            </a:r>
            <a:r>
              <a:rPr lang="en-US" sz="2800" b="1" dirty="0">
                <a:solidFill>
                  <a:schemeClr val="accent1"/>
                </a:solidFill>
              </a:rPr>
              <a:t>monthly</a:t>
            </a:r>
            <a:r>
              <a:rPr lang="en-US" sz="2800" b="1" dirty="0"/>
              <a:t> </a:t>
            </a:r>
            <a:r>
              <a:rPr lang="en-US" sz="2800" dirty="0"/>
              <a:t>with team &amp; used to make decisions</a:t>
            </a:r>
          </a:p>
          <a:p>
            <a:pPr lvl="1"/>
            <a:r>
              <a:rPr lang="en-US" sz="2800" dirty="0"/>
              <a:t>Designate a data person</a:t>
            </a:r>
          </a:p>
          <a:p>
            <a:pPr lvl="1"/>
            <a:r>
              <a:rPr lang="en-US" sz="2800" dirty="0"/>
              <a:t>Utilize a subgroup to review &amp; present summary</a:t>
            </a:r>
          </a:p>
          <a:p>
            <a:pPr eaLnBrk="1" hangingPunct="1"/>
            <a:r>
              <a:rPr lang="en-US" sz="2800" dirty="0">
                <a:solidFill>
                  <a:schemeClr val="accent1"/>
                </a:solidFill>
              </a:rPr>
              <a:t>Share data </a:t>
            </a:r>
            <a:r>
              <a:rPr lang="en-US" sz="2800" dirty="0"/>
              <a:t>with </a:t>
            </a:r>
            <a:r>
              <a:rPr lang="en-US" sz="2800" dirty="0">
                <a:solidFill>
                  <a:schemeClr val="accent1"/>
                </a:solidFill>
              </a:rPr>
              <a:t>staff </a:t>
            </a:r>
            <a:r>
              <a:rPr lang="en-US" sz="2800" dirty="0"/>
              <a:t>at least 3-4 times/year</a:t>
            </a:r>
          </a:p>
          <a:p>
            <a:pPr lvl="1"/>
            <a:r>
              <a:rPr lang="en-US" sz="2400" dirty="0"/>
              <a:t>Staff Meetings</a:t>
            </a:r>
          </a:p>
          <a:p>
            <a:pPr lvl="1"/>
            <a:r>
              <a:rPr lang="en-US" sz="2400" dirty="0"/>
              <a:t>Content/grade level team meetings</a:t>
            </a:r>
          </a:p>
          <a:p>
            <a:pPr lvl="1"/>
            <a:r>
              <a:rPr lang="en-US" sz="2400" dirty="0"/>
              <a:t>PLC meetings</a:t>
            </a:r>
          </a:p>
          <a:p>
            <a:pPr eaLnBrk="1" hangingPunct="1"/>
            <a:r>
              <a:rPr lang="en-US" sz="2800" dirty="0">
                <a:solidFill>
                  <a:schemeClr val="accent1"/>
                </a:solidFill>
              </a:rPr>
              <a:t>Share</a:t>
            </a:r>
            <a:r>
              <a:rPr lang="en-US" sz="2800" dirty="0"/>
              <a:t> highlights with </a:t>
            </a:r>
            <a:r>
              <a:rPr lang="en-US" sz="2800" dirty="0">
                <a:solidFill>
                  <a:schemeClr val="accent1"/>
                </a:solidFill>
              </a:rPr>
              <a:t>parents &amp; community</a:t>
            </a:r>
          </a:p>
          <a:p>
            <a:pPr lvl="1"/>
            <a:r>
              <a:rPr lang="en-US" sz="2400" dirty="0"/>
              <a:t>School &amp; district newsletters</a:t>
            </a:r>
          </a:p>
          <a:p>
            <a:pPr lvl="1"/>
            <a:r>
              <a:rPr lang="en-US" sz="2400" dirty="0"/>
              <a:t>Community news</a:t>
            </a:r>
          </a:p>
          <a:p>
            <a:pPr marL="411480" lvl="1" indent="0">
              <a:buNone/>
            </a:pPr>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69436504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09490" y="517373"/>
            <a:ext cx="2385848" cy="7046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D2A53"/>
                </a:solidFill>
                <a:effectLst/>
                <a:uLnTx/>
                <a:uFillTx/>
                <a:latin typeface="Calibri"/>
                <a:ea typeface="+mn-ea"/>
                <a:cs typeface="+mn-cs"/>
              </a:rPr>
              <a:t>Who?</a:t>
            </a:r>
          </a:p>
        </p:txBody>
      </p:sp>
      <p:sp>
        <p:nvSpPr>
          <p:cNvPr id="5" name="Title 1"/>
          <p:cNvSpPr>
            <a:spLocks noGrp="1"/>
          </p:cNvSpPr>
          <p:nvPr>
            <p:ph type="title"/>
          </p:nvPr>
        </p:nvSpPr>
        <p:spPr>
          <a:xfrm>
            <a:off x="546538" y="484958"/>
            <a:ext cx="10160000" cy="737039"/>
          </a:xfrm>
        </p:spPr>
        <p:txBody>
          <a:bodyPr/>
          <a:lstStyle/>
          <a:p>
            <a:r>
              <a:rPr lang="en-US" sz="4000" dirty="0">
                <a:solidFill>
                  <a:schemeClr val="tx1"/>
                </a:solidFill>
                <a:latin typeface="+mn-lt"/>
              </a:rPr>
              <a:t>Something to consider in regard to</a:t>
            </a:r>
          </a:p>
        </p:txBody>
      </p:sp>
      <p:grpSp>
        <p:nvGrpSpPr>
          <p:cNvPr id="12" name="Group 11"/>
          <p:cNvGrpSpPr/>
          <p:nvPr/>
        </p:nvGrpSpPr>
        <p:grpSpPr>
          <a:xfrm>
            <a:off x="0" y="1221997"/>
            <a:ext cx="5321342" cy="5787764"/>
            <a:chOff x="0" y="1221997"/>
            <a:chExt cx="5321342" cy="5787764"/>
          </a:xfrm>
        </p:grpSpPr>
        <p:sp>
          <p:nvSpPr>
            <p:cNvPr id="6" name="Isosceles Triangle 5"/>
            <p:cNvSpPr/>
            <p:nvPr/>
          </p:nvSpPr>
          <p:spPr>
            <a:xfrm>
              <a:off x="0" y="1221997"/>
              <a:ext cx="5321342" cy="5787764"/>
            </a:xfrm>
            <a:prstGeom prst="triangle">
              <a:avLst/>
            </a:prstGeom>
            <a:solidFill>
              <a:srgbClr val="00B050"/>
            </a:solidFill>
            <a:ln>
              <a:solidFill>
                <a:srgbClr val="00B050"/>
              </a:solidFill>
            </a:ln>
            <a:scene3d>
              <a:camera prst="perspectiveRelaxed">
                <a:rot lat="19852770" lon="3668465" rev="18453607"/>
              </a:camera>
              <a:lightRig rig="chilly" dir="t">
                <a:rot lat="0" lon="0" rev="9000000"/>
              </a:lightRig>
            </a:scene3d>
            <a:sp3d>
              <a:bevelT h="37465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7" name="Isosceles Triangle 6"/>
            <p:cNvSpPr/>
            <p:nvPr/>
          </p:nvSpPr>
          <p:spPr>
            <a:xfrm>
              <a:off x="1378668" y="1520791"/>
              <a:ext cx="3618328" cy="3836996"/>
            </a:xfrm>
            <a:prstGeom prst="triangle">
              <a:avLst/>
            </a:prstGeom>
            <a:gradFill flip="none" rotWithShape="1">
              <a:gsLst>
                <a:gs pos="14000">
                  <a:srgbClr val="FFFF57"/>
                </a:gs>
                <a:gs pos="0">
                  <a:srgbClr val="00B050"/>
                </a:gs>
              </a:gsLst>
              <a:lin ang="16200000" scaled="1"/>
              <a:tileRect/>
            </a:gradFill>
            <a:ln cap="rnd">
              <a:gradFill flip="none" rotWithShape="1">
                <a:gsLst>
                  <a:gs pos="25000">
                    <a:srgbClr val="00B050"/>
                  </a:gs>
                  <a:gs pos="100000">
                    <a:srgbClr val="FFFF57"/>
                  </a:gs>
                  <a:gs pos="100000">
                    <a:schemeClr val="accent1">
                      <a:tint val="23500"/>
                      <a:satMod val="160000"/>
                    </a:schemeClr>
                  </a:gs>
                </a:gsLst>
                <a:lin ang="16200000" scaled="1"/>
                <a:tileRect/>
              </a:gradFill>
              <a:miter lim="800000"/>
            </a:ln>
            <a:scene3d>
              <a:camera prst="perspectiveRelaxed">
                <a:rot lat="19854000" lon="3666000" rev="18456000"/>
              </a:camera>
              <a:lightRig rig="chilly" dir="t">
                <a:rot lat="0" lon="0" rev="9000000"/>
              </a:lightRig>
            </a:scene3d>
            <a:sp3d prstMaterial="metal">
              <a:bevelT h="330200"/>
              <a:contourClr>
                <a:schemeClr val="accent3">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8" name="Isosceles Triangle 7"/>
            <p:cNvSpPr/>
            <p:nvPr/>
          </p:nvSpPr>
          <p:spPr>
            <a:xfrm>
              <a:off x="2345042" y="1689763"/>
              <a:ext cx="2404801" cy="2396575"/>
            </a:xfrm>
            <a:prstGeom prst="triangle">
              <a:avLst/>
            </a:prstGeom>
            <a:gradFill flip="none" rotWithShape="1">
              <a:gsLst>
                <a:gs pos="16000">
                  <a:srgbClr val="FFFF57"/>
                </a:gs>
                <a:gs pos="51000">
                  <a:srgbClr val="C00000"/>
                </a:gs>
              </a:gsLst>
              <a:lin ang="16200000" scaled="1"/>
              <a:tileRect/>
            </a:gradFill>
            <a:ln>
              <a:gradFill flip="none" rotWithShape="1">
                <a:gsLst>
                  <a:gs pos="0">
                    <a:srgbClr val="FFFF57"/>
                  </a:gs>
                  <a:gs pos="100000">
                    <a:srgbClr val="C00000"/>
                  </a:gs>
                </a:gsLst>
                <a:lin ang="16200000" scaled="1"/>
                <a:tileRect/>
              </a:gradFill>
            </a:ln>
            <a:scene3d>
              <a:camera prst="perspectiveRelaxed">
                <a:rot lat="19854000" lon="3666000" rev="18456000"/>
              </a:camera>
              <a:lightRig rig="morning" dir="t">
                <a:rot lat="0" lon="0" rev="0"/>
              </a:lightRig>
            </a:scene3d>
            <a:sp3d prstMaterial="metal">
              <a:bevelT w="95250" h="34290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grpSp>
      <p:sp>
        <p:nvSpPr>
          <p:cNvPr id="9" name="TextBox 8"/>
          <p:cNvSpPr txBox="1"/>
          <p:nvPr/>
        </p:nvSpPr>
        <p:spPr>
          <a:xfrm>
            <a:off x="4825604" y="1608733"/>
            <a:ext cx="6376672" cy="5201424"/>
          </a:xfrm>
          <a:prstGeom prst="rect">
            <a:avLst/>
          </a:prstGeom>
          <a:noFill/>
        </p:spPr>
        <p:txBody>
          <a:bodyPr wrap="square" rtlCol="0">
            <a:spAutoFit/>
          </a:bodyPr>
          <a:lstStyle/>
          <a:p>
            <a:r>
              <a:rPr lang="en-US" sz="3200" b="1" dirty="0"/>
              <a:t>Multiple strategies </a:t>
            </a:r>
            <a:r>
              <a:rPr lang="en-US" sz="3200" dirty="0"/>
              <a:t>can be used to identify students for Tier 2 supports.</a:t>
            </a:r>
          </a:p>
          <a:p>
            <a:endParaRPr lang="en-US" sz="1200" dirty="0"/>
          </a:p>
          <a:p>
            <a:r>
              <a:rPr lang="en-US" sz="3200" dirty="0"/>
              <a:t>For example,</a:t>
            </a:r>
          </a:p>
          <a:p>
            <a:pPr marL="457200" indent="-457200">
              <a:buFont typeface="Arial" panose="020B0604020202020204" pitchFamily="34" charset="0"/>
              <a:buChar char="•"/>
            </a:pPr>
            <a:r>
              <a:rPr lang="en-US" sz="3200" dirty="0"/>
              <a:t>Office discipline referrals</a:t>
            </a:r>
          </a:p>
          <a:p>
            <a:pPr marL="457200" indent="-457200">
              <a:buFont typeface="Arial" panose="020B0604020202020204" pitchFamily="34" charset="0"/>
              <a:buChar char="•"/>
            </a:pPr>
            <a:r>
              <a:rPr lang="en-US" sz="3200" dirty="0"/>
              <a:t>Screening instrument scores</a:t>
            </a:r>
          </a:p>
          <a:p>
            <a:pPr marL="457200" indent="-457200">
              <a:buFont typeface="Arial" panose="020B0604020202020204" pitchFamily="34" charset="0"/>
              <a:buChar char="•"/>
            </a:pPr>
            <a:r>
              <a:rPr lang="en-US" sz="3200" dirty="0"/>
              <a:t>Teacher nominations</a:t>
            </a:r>
          </a:p>
          <a:p>
            <a:pPr marL="457200" indent="-457200">
              <a:buFont typeface="Arial" panose="020B0604020202020204" pitchFamily="34" charset="0"/>
              <a:buChar char="•"/>
            </a:pPr>
            <a:r>
              <a:rPr lang="en-US" sz="3200" dirty="0"/>
              <a:t>Parent and support service recommendations</a:t>
            </a:r>
          </a:p>
          <a:p>
            <a:pPr marL="457200" indent="-457200">
              <a:buFont typeface="Arial" panose="020B0604020202020204" pitchFamily="34" charset="0"/>
              <a:buChar char="•"/>
            </a:pPr>
            <a:r>
              <a:rPr lang="en-US" sz="3200" dirty="0"/>
              <a:t>Formative assessments.</a:t>
            </a:r>
          </a:p>
          <a:p>
            <a:endParaRPr lang="en-US" sz="3200" dirty="0"/>
          </a:p>
        </p:txBody>
      </p:sp>
      <p:sp>
        <p:nvSpPr>
          <p:cNvPr id="10" name="Bent Arrow 9"/>
          <p:cNvSpPr/>
          <p:nvPr/>
        </p:nvSpPr>
        <p:spPr>
          <a:xfrm>
            <a:off x="546538" y="3342291"/>
            <a:ext cx="1474158" cy="1702676"/>
          </a:xfrm>
          <a:prstGeom prst="bentArrow">
            <a:avLst>
              <a:gd name="adj1" fmla="val 31432"/>
              <a:gd name="adj2" fmla="val 33607"/>
              <a:gd name="adj3" fmla="val 33571"/>
              <a:gd name="adj4" fmla="val 43750"/>
            </a:avLst>
          </a:prstGeom>
          <a:gradFill>
            <a:gsLst>
              <a:gs pos="52000">
                <a:srgbClr val="40B957"/>
              </a:gs>
              <a:gs pos="27000">
                <a:srgbClr val="FFFF00"/>
              </a:gs>
              <a:gs pos="0">
                <a:srgbClr val="FFFF00"/>
              </a:gs>
              <a:gs pos="100000">
                <a:schemeClr val="accent1"/>
              </a:gs>
            </a:gsLst>
            <a:lin ang="5400000" scaled="1"/>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ectangle 1"/>
          <p:cNvSpPr/>
          <p:nvPr/>
        </p:nvSpPr>
        <p:spPr>
          <a:xfrm>
            <a:off x="8802414" y="6488668"/>
            <a:ext cx="3339376" cy="369332"/>
          </a:xfrm>
          <a:prstGeom prst="rect">
            <a:avLst/>
          </a:prstGeom>
        </p:spPr>
        <p:txBody>
          <a:bodyPr wrap="none">
            <a:spAutoFit/>
          </a:bodyPr>
          <a:lstStyle/>
          <a:p>
            <a:pPr lvl="0">
              <a:defRPr/>
            </a:pPr>
            <a:r>
              <a:rPr lang="en-US" dirty="0">
                <a:hlinkClick r:id="rId3"/>
              </a:rPr>
              <a:t>https://www.pbis.org/pbis/tier-2</a:t>
            </a:r>
            <a:r>
              <a:rPr lang="en-US" dirty="0"/>
              <a:t> </a:t>
            </a:r>
          </a:p>
        </p:txBody>
      </p:sp>
    </p:spTree>
    <p:extLst>
      <p:ext uri="{BB962C8B-B14F-4D97-AF65-F5344CB8AC3E}">
        <p14:creationId xmlns:p14="http://schemas.microsoft.com/office/powerpoint/2010/main" val="319696434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609490" y="517373"/>
            <a:ext cx="2385848" cy="704624"/>
          </a:xfrm>
          <a:prstGeom prst="roundRect">
            <a:avLst/>
          </a:prstGeom>
          <a:solidFill>
            <a:srgbClr val="FFFF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D2A53"/>
                </a:solidFill>
                <a:effectLst/>
                <a:uLnTx/>
                <a:uFillTx/>
                <a:latin typeface="Calibri"/>
                <a:ea typeface="+mn-ea"/>
                <a:cs typeface="+mn-cs"/>
              </a:rPr>
              <a:t>HOW</a:t>
            </a:r>
          </a:p>
        </p:txBody>
      </p:sp>
      <p:sp>
        <p:nvSpPr>
          <p:cNvPr id="5" name="Title 1"/>
          <p:cNvSpPr>
            <a:spLocks noGrp="1"/>
          </p:cNvSpPr>
          <p:nvPr>
            <p:ph type="title"/>
          </p:nvPr>
        </p:nvSpPr>
        <p:spPr>
          <a:xfrm>
            <a:off x="546538" y="484958"/>
            <a:ext cx="10160000" cy="737039"/>
          </a:xfrm>
        </p:spPr>
        <p:txBody>
          <a:bodyPr/>
          <a:lstStyle/>
          <a:p>
            <a:r>
              <a:rPr lang="en-US" sz="4000" dirty="0">
                <a:solidFill>
                  <a:schemeClr val="tx1"/>
                </a:solidFill>
                <a:latin typeface="+mn-lt"/>
              </a:rPr>
              <a:t>Something to consider in regard to</a:t>
            </a:r>
          </a:p>
        </p:txBody>
      </p:sp>
      <p:grpSp>
        <p:nvGrpSpPr>
          <p:cNvPr id="12" name="Group 11"/>
          <p:cNvGrpSpPr/>
          <p:nvPr/>
        </p:nvGrpSpPr>
        <p:grpSpPr>
          <a:xfrm>
            <a:off x="0" y="1221997"/>
            <a:ext cx="5321342" cy="5787764"/>
            <a:chOff x="0" y="1221997"/>
            <a:chExt cx="5321342" cy="5787764"/>
          </a:xfrm>
        </p:grpSpPr>
        <p:sp>
          <p:nvSpPr>
            <p:cNvPr id="6" name="Isosceles Triangle 5"/>
            <p:cNvSpPr/>
            <p:nvPr/>
          </p:nvSpPr>
          <p:spPr>
            <a:xfrm>
              <a:off x="0" y="1221997"/>
              <a:ext cx="5321342" cy="5787764"/>
            </a:xfrm>
            <a:prstGeom prst="triangle">
              <a:avLst/>
            </a:prstGeom>
            <a:solidFill>
              <a:srgbClr val="00B050"/>
            </a:solidFill>
            <a:ln>
              <a:solidFill>
                <a:srgbClr val="00B050"/>
              </a:solidFill>
            </a:ln>
            <a:scene3d>
              <a:camera prst="perspectiveRelaxed">
                <a:rot lat="19852770" lon="3668465" rev="18453607"/>
              </a:camera>
              <a:lightRig rig="chilly" dir="t">
                <a:rot lat="0" lon="0" rev="9000000"/>
              </a:lightRig>
            </a:scene3d>
            <a:sp3d>
              <a:bevelT h="37465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7" name="Isosceles Triangle 6"/>
            <p:cNvSpPr/>
            <p:nvPr/>
          </p:nvSpPr>
          <p:spPr>
            <a:xfrm>
              <a:off x="1378668" y="1520791"/>
              <a:ext cx="3618328" cy="3836996"/>
            </a:xfrm>
            <a:prstGeom prst="triangle">
              <a:avLst/>
            </a:prstGeom>
            <a:gradFill flip="none" rotWithShape="1">
              <a:gsLst>
                <a:gs pos="14000">
                  <a:srgbClr val="FFFF57"/>
                </a:gs>
                <a:gs pos="0">
                  <a:srgbClr val="00B050"/>
                </a:gs>
              </a:gsLst>
              <a:lin ang="16200000" scaled="1"/>
              <a:tileRect/>
            </a:gradFill>
            <a:ln cap="rnd">
              <a:gradFill flip="none" rotWithShape="1">
                <a:gsLst>
                  <a:gs pos="25000">
                    <a:srgbClr val="00B050"/>
                  </a:gs>
                  <a:gs pos="100000">
                    <a:srgbClr val="FFFF57"/>
                  </a:gs>
                  <a:gs pos="100000">
                    <a:schemeClr val="accent1">
                      <a:tint val="23500"/>
                      <a:satMod val="160000"/>
                    </a:schemeClr>
                  </a:gs>
                </a:gsLst>
                <a:lin ang="16200000" scaled="1"/>
                <a:tileRect/>
              </a:gradFill>
              <a:miter lim="800000"/>
            </a:ln>
            <a:scene3d>
              <a:camera prst="perspectiveRelaxed">
                <a:rot lat="19854000" lon="3666000" rev="18456000"/>
              </a:camera>
              <a:lightRig rig="chilly" dir="t">
                <a:rot lat="0" lon="0" rev="9000000"/>
              </a:lightRig>
            </a:scene3d>
            <a:sp3d prstMaterial="metal">
              <a:bevelT h="330200"/>
              <a:contourClr>
                <a:schemeClr val="accent3">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8" name="Isosceles Triangle 7"/>
            <p:cNvSpPr/>
            <p:nvPr/>
          </p:nvSpPr>
          <p:spPr>
            <a:xfrm>
              <a:off x="2345042" y="1689763"/>
              <a:ext cx="2404801" cy="2396575"/>
            </a:xfrm>
            <a:prstGeom prst="triangle">
              <a:avLst/>
            </a:prstGeom>
            <a:gradFill flip="none" rotWithShape="1">
              <a:gsLst>
                <a:gs pos="16000">
                  <a:srgbClr val="FFFF57"/>
                </a:gs>
                <a:gs pos="51000">
                  <a:srgbClr val="C00000"/>
                </a:gs>
              </a:gsLst>
              <a:lin ang="16200000" scaled="1"/>
              <a:tileRect/>
            </a:gradFill>
            <a:ln>
              <a:gradFill flip="none" rotWithShape="1">
                <a:gsLst>
                  <a:gs pos="0">
                    <a:srgbClr val="FFFF57"/>
                  </a:gs>
                  <a:gs pos="100000">
                    <a:srgbClr val="C00000"/>
                  </a:gs>
                </a:gsLst>
                <a:lin ang="16200000" scaled="1"/>
                <a:tileRect/>
              </a:gradFill>
            </a:ln>
            <a:scene3d>
              <a:camera prst="perspectiveRelaxed">
                <a:rot lat="19854000" lon="3666000" rev="18456000"/>
              </a:camera>
              <a:lightRig rig="morning" dir="t">
                <a:rot lat="0" lon="0" rev="0"/>
              </a:lightRig>
            </a:scene3d>
            <a:sp3d prstMaterial="metal">
              <a:bevelT w="95250" h="34290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grpSp>
      <p:sp>
        <p:nvSpPr>
          <p:cNvPr id="9" name="TextBox 8"/>
          <p:cNvSpPr txBox="1"/>
          <p:nvPr/>
        </p:nvSpPr>
        <p:spPr>
          <a:xfrm>
            <a:off x="4749843" y="1336092"/>
            <a:ext cx="6376672" cy="5016758"/>
          </a:xfrm>
          <a:prstGeom prst="rect">
            <a:avLst/>
          </a:prstGeom>
          <a:noFill/>
        </p:spPr>
        <p:txBody>
          <a:bodyPr wrap="square" rtlCol="0">
            <a:spAutoFit/>
          </a:bodyPr>
          <a:lstStyle/>
          <a:p>
            <a:r>
              <a:rPr lang="en-US" sz="3200" b="1" dirty="0"/>
              <a:t>Team-Oriented Process</a:t>
            </a:r>
          </a:p>
          <a:p>
            <a:pPr marL="457200" indent="-457200">
              <a:buFont typeface="Arial" panose="020B0604020202020204" pitchFamily="34" charset="0"/>
              <a:buChar char="•"/>
            </a:pPr>
            <a:r>
              <a:rPr lang="en-US" sz="3200" dirty="0"/>
              <a:t>Can help ensure equity across</a:t>
            </a:r>
          </a:p>
          <a:p>
            <a:pPr marL="914400" lvl="1" indent="-457200">
              <a:buFont typeface="Arial" panose="020B0604020202020204" pitchFamily="34" charset="0"/>
              <a:buChar char="•"/>
            </a:pPr>
            <a:r>
              <a:rPr lang="en-US" sz="3200" dirty="0"/>
              <a:t>Student populations</a:t>
            </a:r>
          </a:p>
          <a:p>
            <a:pPr marL="914400" lvl="1" indent="-457200">
              <a:buFont typeface="Arial" panose="020B0604020202020204" pitchFamily="34" charset="0"/>
              <a:buChar char="•"/>
            </a:pPr>
            <a:r>
              <a:rPr lang="en-US" sz="3200" dirty="0"/>
              <a:t>Student needs</a:t>
            </a:r>
          </a:p>
          <a:p>
            <a:pPr marL="457200" indent="-457200">
              <a:buFont typeface="Arial" panose="020B0604020202020204" pitchFamily="34" charset="0"/>
              <a:buChar char="•"/>
            </a:pPr>
            <a:r>
              <a:rPr lang="en-US" sz="3200" dirty="0"/>
              <a:t>Can help determine when a need is really Tier 1 or 2 or 3</a:t>
            </a:r>
          </a:p>
          <a:p>
            <a:pPr marL="914400" lvl="1"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endParaRPr lang="en-US" sz="3200" dirty="0"/>
          </a:p>
          <a:p>
            <a:endParaRPr lang="en-US" sz="3200" dirty="0"/>
          </a:p>
        </p:txBody>
      </p:sp>
      <p:sp>
        <p:nvSpPr>
          <p:cNvPr id="10" name="Bent Arrow 9"/>
          <p:cNvSpPr/>
          <p:nvPr/>
        </p:nvSpPr>
        <p:spPr>
          <a:xfrm>
            <a:off x="546538" y="3342291"/>
            <a:ext cx="1474158" cy="1702676"/>
          </a:xfrm>
          <a:prstGeom prst="bentArrow">
            <a:avLst>
              <a:gd name="adj1" fmla="val 31432"/>
              <a:gd name="adj2" fmla="val 33607"/>
              <a:gd name="adj3" fmla="val 33571"/>
              <a:gd name="adj4" fmla="val 43750"/>
            </a:avLst>
          </a:prstGeom>
          <a:gradFill>
            <a:gsLst>
              <a:gs pos="52000">
                <a:srgbClr val="40B957"/>
              </a:gs>
              <a:gs pos="27000">
                <a:srgbClr val="FFFF00"/>
              </a:gs>
              <a:gs pos="0">
                <a:srgbClr val="FFFF00"/>
              </a:gs>
              <a:gs pos="100000">
                <a:schemeClr val="accent1"/>
              </a:gs>
            </a:gsLst>
            <a:lin ang="5400000" scaled="1"/>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p:cNvSpPr txBox="1"/>
          <p:nvPr/>
        </p:nvSpPr>
        <p:spPr>
          <a:xfrm>
            <a:off x="4242676" y="4552331"/>
            <a:ext cx="6463862" cy="2062103"/>
          </a:xfrm>
          <a:prstGeom prst="rect">
            <a:avLst/>
          </a:prstGeom>
          <a:noFill/>
        </p:spPr>
        <p:txBody>
          <a:bodyPr wrap="square" rtlCol="0">
            <a:spAutoFit/>
          </a:bodyPr>
          <a:lstStyle/>
          <a:p>
            <a:r>
              <a:rPr lang="en-US" sz="3200" b="1" dirty="0"/>
              <a:t>Mark Your Calendars: </a:t>
            </a:r>
          </a:p>
          <a:p>
            <a:r>
              <a:rPr lang="en-US" sz="3200" dirty="0"/>
              <a:t>12/10/19 (New Teams)</a:t>
            </a:r>
          </a:p>
          <a:p>
            <a:r>
              <a:rPr lang="en-US" sz="3200" dirty="0"/>
              <a:t>1/22/20 (Tier 2/3 Systems)</a:t>
            </a:r>
          </a:p>
          <a:p>
            <a:r>
              <a:rPr lang="en-US" sz="3200" dirty="0"/>
              <a:t>3/25/20 (Networking)</a:t>
            </a:r>
          </a:p>
        </p:txBody>
      </p:sp>
      <p:pic>
        <p:nvPicPr>
          <p:cNvPr id="3" name="Picture 2"/>
          <p:cNvPicPr>
            <a:picLocks noChangeAspect="1"/>
          </p:cNvPicPr>
          <p:nvPr/>
        </p:nvPicPr>
        <p:blipFill>
          <a:blip r:embed="rId3"/>
          <a:stretch>
            <a:fillRect/>
          </a:stretch>
        </p:blipFill>
        <p:spPr>
          <a:xfrm>
            <a:off x="9239672" y="4919508"/>
            <a:ext cx="1754337" cy="1547437"/>
          </a:xfrm>
          <a:prstGeom prst="rect">
            <a:avLst/>
          </a:prstGeom>
          <a:ln>
            <a:solidFill>
              <a:schemeClr val="tx1"/>
            </a:solidFill>
          </a:ln>
        </p:spPr>
      </p:pic>
    </p:spTree>
    <p:extLst>
      <p:ext uri="{BB962C8B-B14F-4D97-AF65-F5344CB8AC3E}">
        <p14:creationId xmlns:p14="http://schemas.microsoft.com/office/powerpoint/2010/main" val="614240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
          <p:cNvSpPr txBox="1">
            <a:spLocks noChangeArrowheads="1"/>
          </p:cNvSpPr>
          <p:nvPr/>
        </p:nvSpPr>
        <p:spPr bwMode="auto">
          <a:xfrm>
            <a:off x="2006601" y="2092611"/>
            <a:ext cx="3876675"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dirty="0">
                <a:latin typeface="Arial Narrow" charset="0"/>
                <a:cs typeface="Arial" charset="0"/>
              </a:rPr>
              <a:t>Tier 3/Tertiary Interventions	           1-5%</a:t>
            </a:r>
            <a:endParaRPr lang="en-US" sz="1600" b="1" dirty="0">
              <a:latin typeface="Arial Narrow" charset="0"/>
              <a:cs typeface="Arial" charset="0"/>
            </a:endParaRPr>
          </a:p>
          <a:p>
            <a:pPr>
              <a:buFontTx/>
              <a:buChar char="•"/>
            </a:pPr>
            <a:r>
              <a:rPr lang="en-US" sz="1400" dirty="0">
                <a:latin typeface="Arial Narrow" charset="0"/>
                <a:cs typeface="Arial" charset="0"/>
              </a:rPr>
              <a:t>Individual students</a:t>
            </a:r>
          </a:p>
          <a:p>
            <a:pPr>
              <a:buFontTx/>
              <a:buChar char="•"/>
            </a:pPr>
            <a:r>
              <a:rPr lang="en-US" sz="1400" dirty="0">
                <a:latin typeface="Arial Narrow" charset="0"/>
                <a:cs typeface="Arial" charset="0"/>
              </a:rPr>
              <a:t>Assessment-based</a:t>
            </a:r>
          </a:p>
          <a:p>
            <a:pPr>
              <a:buFontTx/>
              <a:buChar char="•"/>
            </a:pPr>
            <a:r>
              <a:rPr lang="en-US" sz="1400" dirty="0">
                <a:latin typeface="Arial Narrow" charset="0"/>
                <a:cs typeface="Arial" charset="0"/>
              </a:rPr>
              <a:t>High intensity</a:t>
            </a:r>
          </a:p>
        </p:txBody>
      </p:sp>
      <p:sp>
        <p:nvSpPr>
          <p:cNvPr id="113666" name="Text Box 3"/>
          <p:cNvSpPr txBox="1">
            <a:spLocks noChangeArrowheads="1"/>
          </p:cNvSpPr>
          <p:nvPr/>
        </p:nvSpPr>
        <p:spPr bwMode="auto">
          <a:xfrm>
            <a:off x="5926138" y="2092611"/>
            <a:ext cx="4354512"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Narrow" charset="0"/>
                <a:cs typeface="Arial" charset="0"/>
              </a:rPr>
              <a:t>  </a:t>
            </a:r>
            <a:r>
              <a:rPr lang="en-US" sz="1600" b="1" u="sng" dirty="0">
                <a:latin typeface="Arial Narrow" charset="0"/>
                <a:cs typeface="Arial" charset="0"/>
              </a:rPr>
              <a:t>1-5%		Tier 3/Tertiary Interventions</a:t>
            </a:r>
            <a:endParaRPr lang="en-US" sz="1600" b="1" dirty="0">
              <a:latin typeface="Arial Narrow" charset="0"/>
              <a:cs typeface="Arial" charset="0"/>
            </a:endParaRPr>
          </a:p>
          <a:p>
            <a:pPr lvl="4">
              <a:buFontTx/>
              <a:buChar char="•"/>
            </a:pPr>
            <a:r>
              <a:rPr lang="en-US" sz="1400" dirty="0">
                <a:latin typeface="Arial Narrow" charset="0"/>
                <a:cs typeface="Arial" charset="0"/>
              </a:rPr>
              <a:t>FBS/BSP</a:t>
            </a:r>
          </a:p>
        </p:txBody>
      </p:sp>
      <p:sp>
        <p:nvSpPr>
          <p:cNvPr id="113667" name="Text Box 4"/>
          <p:cNvSpPr txBox="1">
            <a:spLocks noChangeArrowheads="1"/>
          </p:cNvSpPr>
          <p:nvPr/>
        </p:nvSpPr>
        <p:spPr bwMode="auto">
          <a:xfrm>
            <a:off x="2006601" y="3146712"/>
            <a:ext cx="3476625" cy="184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dirty="0">
                <a:latin typeface="Arial Narrow" charset="0"/>
                <a:cs typeface="Arial" charset="0"/>
              </a:rPr>
              <a:t>Tier 2/Secondary Interventions        5-15%</a:t>
            </a:r>
            <a:endParaRPr lang="en-US" sz="1600" b="1" dirty="0">
              <a:latin typeface="Arial Narrow" charset="0"/>
              <a:cs typeface="Arial" charset="0"/>
            </a:endParaRPr>
          </a:p>
          <a:p>
            <a:pPr>
              <a:buFontTx/>
              <a:buChar char="•"/>
            </a:pPr>
            <a:r>
              <a:rPr lang="en-US" sz="1400" dirty="0">
                <a:latin typeface="Arial Narrow" charset="0"/>
                <a:cs typeface="Arial" charset="0"/>
              </a:rPr>
              <a:t>Some students (at-risk)</a:t>
            </a:r>
          </a:p>
          <a:p>
            <a:pPr>
              <a:buFontTx/>
              <a:buChar char="•"/>
            </a:pPr>
            <a:r>
              <a:rPr lang="en-US" sz="1400" dirty="0">
                <a:latin typeface="Arial Narrow" charset="0"/>
                <a:cs typeface="Arial" charset="0"/>
              </a:rPr>
              <a:t>High efficiency</a:t>
            </a:r>
          </a:p>
          <a:p>
            <a:pPr>
              <a:buFontTx/>
              <a:buChar char="•"/>
            </a:pPr>
            <a:r>
              <a:rPr lang="en-US" sz="1400" dirty="0">
                <a:latin typeface="Arial Narrow" charset="0"/>
                <a:cs typeface="Arial" charset="0"/>
              </a:rPr>
              <a:t>Rapid response</a:t>
            </a:r>
          </a:p>
          <a:p>
            <a:pPr>
              <a:buFontTx/>
              <a:buChar char="•"/>
            </a:pPr>
            <a:r>
              <a:rPr lang="en-US" sz="1400" dirty="0">
                <a:latin typeface="Arial Narrow" charset="0"/>
                <a:cs typeface="Arial" charset="0"/>
              </a:rPr>
              <a:t>Small group interventions</a:t>
            </a:r>
          </a:p>
          <a:p>
            <a:pPr>
              <a:buFontTx/>
              <a:buChar char="•"/>
            </a:pPr>
            <a:r>
              <a:rPr lang="en-US" sz="1400" dirty="0">
                <a:latin typeface="Arial Narrow" charset="0"/>
                <a:cs typeface="Arial" charset="0"/>
              </a:rPr>
              <a:t> Some individualizing</a:t>
            </a:r>
          </a:p>
          <a:p>
            <a:pPr>
              <a:buFontTx/>
              <a:buChar char="•"/>
            </a:pPr>
            <a:endParaRPr lang="en-US" sz="1400" dirty="0">
              <a:latin typeface="Arial Narrow" charset="0"/>
              <a:cs typeface="Arial" charset="0"/>
            </a:endParaRPr>
          </a:p>
          <a:p>
            <a:endParaRPr lang="en-US" sz="1400" dirty="0">
              <a:latin typeface="Arial Narrow" charset="0"/>
              <a:cs typeface="Arial" charset="0"/>
            </a:endParaRPr>
          </a:p>
        </p:txBody>
      </p:sp>
      <p:sp>
        <p:nvSpPr>
          <p:cNvPr id="113668" name="Text Box 5"/>
          <p:cNvSpPr txBox="1">
            <a:spLocks noChangeArrowheads="1"/>
          </p:cNvSpPr>
          <p:nvPr/>
        </p:nvSpPr>
        <p:spPr bwMode="auto">
          <a:xfrm>
            <a:off x="5926138" y="3143536"/>
            <a:ext cx="4354512"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Narrow" charset="0"/>
                <a:cs typeface="Arial" charset="0"/>
              </a:rPr>
              <a:t>         </a:t>
            </a:r>
            <a:r>
              <a:rPr lang="en-US" sz="1600" b="1" u="sng" dirty="0">
                <a:latin typeface="Arial Narrow" charset="0"/>
                <a:cs typeface="Arial" charset="0"/>
              </a:rPr>
              <a:t>5-15%	                 Tier 2/Secondary Interventions</a:t>
            </a:r>
            <a:endParaRPr lang="en-US" sz="1600" b="1" dirty="0">
              <a:latin typeface="Arial Narrow" charset="0"/>
              <a:cs typeface="Arial" charset="0"/>
            </a:endParaRPr>
          </a:p>
          <a:p>
            <a:pPr lvl="4">
              <a:buFontTx/>
              <a:buChar char="•"/>
            </a:pPr>
            <a:r>
              <a:rPr lang="en-US" sz="1400" dirty="0">
                <a:latin typeface="Arial Narrow" charset="0"/>
                <a:cs typeface="Arial" charset="0"/>
              </a:rPr>
              <a:t>Some students (at-risk)</a:t>
            </a:r>
          </a:p>
          <a:p>
            <a:pPr lvl="4">
              <a:buFontTx/>
              <a:buChar char="•"/>
            </a:pPr>
            <a:r>
              <a:rPr lang="en-US" sz="1400" dirty="0">
                <a:latin typeface="Arial Narrow" charset="0"/>
                <a:cs typeface="Arial" charset="0"/>
              </a:rPr>
              <a:t>High efficiency</a:t>
            </a:r>
          </a:p>
          <a:p>
            <a:pPr lvl="4">
              <a:buFontTx/>
              <a:buChar char="•"/>
            </a:pPr>
            <a:r>
              <a:rPr lang="en-US" sz="1400" dirty="0">
                <a:latin typeface="Arial Narrow" charset="0"/>
                <a:cs typeface="Arial" charset="0"/>
              </a:rPr>
              <a:t>Rapid response</a:t>
            </a:r>
          </a:p>
          <a:p>
            <a:pPr lvl="4">
              <a:buFontTx/>
              <a:buChar char="•"/>
            </a:pPr>
            <a:r>
              <a:rPr lang="en-US" sz="1400" dirty="0">
                <a:latin typeface="Arial Narrow" charset="0"/>
                <a:cs typeface="Arial" charset="0"/>
              </a:rPr>
              <a:t>Small group interventions</a:t>
            </a:r>
          </a:p>
          <a:p>
            <a:pPr lvl="4">
              <a:buFontTx/>
              <a:buChar char="•"/>
            </a:pPr>
            <a:r>
              <a:rPr lang="en-US" sz="1400" dirty="0">
                <a:latin typeface="Arial Narrow" charset="0"/>
                <a:cs typeface="Arial" charset="0"/>
              </a:rPr>
              <a:t>Some individualizing</a:t>
            </a:r>
          </a:p>
          <a:p>
            <a:endParaRPr lang="en-US" sz="1400" dirty="0">
              <a:latin typeface="Arial Narrow" charset="0"/>
              <a:cs typeface="Arial" charset="0"/>
            </a:endParaRPr>
          </a:p>
        </p:txBody>
      </p:sp>
      <p:sp>
        <p:nvSpPr>
          <p:cNvPr id="113669" name="Text Box 6"/>
          <p:cNvSpPr txBox="1">
            <a:spLocks noChangeArrowheads="1"/>
          </p:cNvSpPr>
          <p:nvPr/>
        </p:nvSpPr>
        <p:spPr bwMode="auto">
          <a:xfrm>
            <a:off x="1930400" y="4791361"/>
            <a:ext cx="32766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u="sng" dirty="0">
                <a:latin typeface="Arial Narrow" charset="0"/>
                <a:cs typeface="Arial" charset="0"/>
              </a:rPr>
              <a:t>Tier 1/Universal Interventions   80-90%</a:t>
            </a:r>
            <a:endParaRPr lang="en-US" sz="1600" b="1" dirty="0">
              <a:latin typeface="Arial Narrow" charset="0"/>
              <a:cs typeface="Arial" charset="0"/>
            </a:endParaRPr>
          </a:p>
          <a:p>
            <a:pPr>
              <a:buFontTx/>
              <a:buChar char="•"/>
            </a:pPr>
            <a:r>
              <a:rPr lang="en-US" sz="1400" dirty="0">
                <a:latin typeface="Arial Narrow" charset="0"/>
                <a:cs typeface="Arial" charset="0"/>
              </a:rPr>
              <a:t>All students</a:t>
            </a:r>
          </a:p>
          <a:p>
            <a:pPr>
              <a:buFontTx/>
              <a:buChar char="•"/>
            </a:pPr>
            <a:r>
              <a:rPr lang="en-US" sz="1400" dirty="0">
                <a:latin typeface="Arial Narrow" charset="0"/>
                <a:cs typeface="Arial" charset="0"/>
              </a:rPr>
              <a:t>Preventive, proactive</a:t>
            </a:r>
          </a:p>
        </p:txBody>
      </p:sp>
      <p:sp>
        <p:nvSpPr>
          <p:cNvPr id="113670" name="Text Box 7"/>
          <p:cNvSpPr txBox="1">
            <a:spLocks noChangeArrowheads="1"/>
          </p:cNvSpPr>
          <p:nvPr/>
        </p:nvSpPr>
        <p:spPr bwMode="auto">
          <a:xfrm>
            <a:off x="5926138" y="4791361"/>
            <a:ext cx="4354512"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dirty="0">
                <a:latin typeface="Arial Narrow" charset="0"/>
                <a:cs typeface="Arial" charset="0"/>
              </a:rPr>
              <a:t>	</a:t>
            </a:r>
            <a:r>
              <a:rPr lang="en-US" sz="1600" b="1" u="sng" dirty="0">
                <a:latin typeface="Arial Narrow" charset="0"/>
                <a:cs typeface="Arial" charset="0"/>
              </a:rPr>
              <a:t>80-90%	Tier 1/Universal Interventions</a:t>
            </a:r>
            <a:endParaRPr lang="en-US" sz="1600" b="1" dirty="0">
              <a:latin typeface="Arial Narrow" charset="0"/>
              <a:cs typeface="Arial" charset="0"/>
            </a:endParaRPr>
          </a:p>
          <a:p>
            <a:pPr lvl="4">
              <a:buFontTx/>
              <a:buChar char="•"/>
            </a:pPr>
            <a:r>
              <a:rPr lang="en-US" sz="1400" dirty="0">
                <a:latin typeface="Arial Narrow" charset="0"/>
                <a:cs typeface="Arial" charset="0"/>
              </a:rPr>
              <a:t>All settings, all students</a:t>
            </a:r>
          </a:p>
          <a:p>
            <a:pPr lvl="4">
              <a:buFontTx/>
              <a:buChar char="•"/>
            </a:pPr>
            <a:r>
              <a:rPr lang="en-US" sz="1400" dirty="0">
                <a:latin typeface="Arial Narrow" charset="0"/>
                <a:cs typeface="Arial" charset="0"/>
              </a:rPr>
              <a:t>Preventive, proactive</a:t>
            </a:r>
          </a:p>
        </p:txBody>
      </p:sp>
      <p:sp>
        <p:nvSpPr>
          <p:cNvPr id="113671" name="Rectangle 8"/>
          <p:cNvSpPr>
            <a:spLocks noGrp="1" noChangeArrowheads="1"/>
          </p:cNvSpPr>
          <p:nvPr>
            <p:ph type="title" idx="4294967295"/>
          </p:nvPr>
        </p:nvSpPr>
        <p:spPr>
          <a:xfrm>
            <a:off x="2231571" y="304800"/>
            <a:ext cx="7467600" cy="914400"/>
          </a:xfrm>
          <a:solidFill>
            <a:srgbClr val="97FFC6"/>
          </a:solidFill>
          <a:ln w="28575">
            <a:solidFill>
              <a:schemeClr val="tx1"/>
            </a:solidFill>
          </a:ln>
        </p:spPr>
        <p:txBody>
          <a:bodyPr>
            <a:normAutofit fontScale="90000"/>
          </a:bodyPr>
          <a:lstStyle/>
          <a:p>
            <a:pPr algn="ctr" eaLnBrk="1" hangingPunct="1"/>
            <a:r>
              <a:rPr lang="en-US" sz="2800" b="1" dirty="0">
                <a:latin typeface="Trebuchet MS" panose="020B0603020202020204" pitchFamily="34" charset="0"/>
              </a:rPr>
              <a:t>Multi-Tiered Systems of Support </a:t>
            </a:r>
            <a:br>
              <a:rPr lang="en-US" sz="2800" b="1" dirty="0">
                <a:latin typeface="Trebuchet MS" panose="020B0603020202020204" pitchFamily="34" charset="0"/>
              </a:rPr>
            </a:br>
            <a:r>
              <a:rPr lang="en-US" sz="2800" b="1" dirty="0">
                <a:latin typeface="Trebuchet MS" panose="020B0603020202020204" pitchFamily="34" charset="0"/>
              </a:rPr>
              <a:t>(MTSS) for Student Success</a:t>
            </a:r>
          </a:p>
        </p:txBody>
      </p:sp>
      <p:sp>
        <p:nvSpPr>
          <p:cNvPr id="113673" name="Text Box 10"/>
          <p:cNvSpPr txBox="1">
            <a:spLocks noChangeArrowheads="1"/>
          </p:cNvSpPr>
          <p:nvPr/>
        </p:nvSpPr>
        <p:spPr bwMode="auto">
          <a:xfrm>
            <a:off x="6898656" y="1293365"/>
            <a:ext cx="2561920"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entury Gothic" charset="0"/>
                <a:cs typeface="Arial" charset="0"/>
              </a:rPr>
              <a:t>Behavioral Systems</a:t>
            </a:r>
          </a:p>
          <a:p>
            <a:pPr eaLnBrk="1" hangingPunct="1"/>
            <a:r>
              <a:rPr lang="en-US" sz="1400" b="1" i="1" dirty="0">
                <a:solidFill>
                  <a:srgbClr val="0070C0"/>
                </a:solidFill>
                <a:latin typeface="Century Gothic" charset="0"/>
                <a:cs typeface="Arial" charset="0"/>
              </a:rPr>
              <a:t> </a:t>
            </a:r>
          </a:p>
        </p:txBody>
      </p:sp>
      <p:grpSp>
        <p:nvGrpSpPr>
          <p:cNvPr id="113674" name="Group 11"/>
          <p:cNvGrpSpPr>
            <a:grpSpLocks/>
          </p:cNvGrpSpPr>
          <p:nvPr/>
        </p:nvGrpSpPr>
        <p:grpSpPr bwMode="auto">
          <a:xfrm>
            <a:off x="4673600" y="2124362"/>
            <a:ext cx="2667000" cy="4448175"/>
            <a:chOff x="1989" y="1230"/>
            <a:chExt cx="1680" cy="2802"/>
          </a:xfrm>
        </p:grpSpPr>
        <p:grpSp>
          <p:nvGrpSpPr>
            <p:cNvPr id="113676" name="Group 12"/>
            <p:cNvGrpSpPr>
              <a:grpSpLocks/>
            </p:cNvGrpSpPr>
            <p:nvPr/>
          </p:nvGrpSpPr>
          <p:grpSpPr bwMode="auto">
            <a:xfrm>
              <a:off x="1989" y="1230"/>
              <a:ext cx="1680" cy="2802"/>
              <a:chOff x="1989" y="1230"/>
              <a:chExt cx="1680" cy="2802"/>
            </a:xfrm>
          </p:grpSpPr>
          <p:sp>
            <p:nvSpPr>
              <p:cNvPr id="113678"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en-US"/>
              </a:p>
            </p:txBody>
          </p:sp>
          <p:sp>
            <p:nvSpPr>
              <p:cNvPr id="113679"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680"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681"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682"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13677"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113675" name="Text Box 19"/>
          <p:cNvSpPr txBox="1">
            <a:spLocks noChangeArrowheads="1"/>
          </p:cNvSpPr>
          <p:nvPr/>
        </p:nvSpPr>
        <p:spPr bwMode="auto">
          <a:xfrm>
            <a:off x="7725144" y="6172201"/>
            <a:ext cx="25590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i="1" dirty="0">
                <a:latin typeface="Arial Narrow" panose="020B0606020202030204" pitchFamily="34" charset="0"/>
                <a:cs typeface="Arial" charset="0"/>
              </a:rPr>
              <a:t>Adapted from “What is school-wide PBS?” OSEP Technical Assistance Center on Positive Behavioral Interventions and Supports.  Accessed at </a:t>
            </a:r>
            <a:r>
              <a:rPr lang="en-US" sz="800" i="1" dirty="0">
                <a:latin typeface="Arial Narrow" panose="020B0606020202030204" pitchFamily="34" charset="0"/>
                <a:cs typeface="Arial" charset="0"/>
                <a:hlinkClick r:id="rId3"/>
              </a:rPr>
              <a:t>http://pbis.org/schoolwide.htm</a:t>
            </a:r>
            <a:r>
              <a:rPr lang="en-US" sz="800" i="1" dirty="0">
                <a:latin typeface="Arial Narrow" panose="020B0606020202030204" pitchFamily="34" charset="0"/>
                <a:cs typeface="Arial" charset="0"/>
              </a:rPr>
              <a:t>, Illinois PBIS Network, Revised May 15, 2008. </a:t>
            </a:r>
          </a:p>
        </p:txBody>
      </p:sp>
      <p:sp>
        <p:nvSpPr>
          <p:cNvPr id="2" name="TextBox 1"/>
          <p:cNvSpPr txBox="1"/>
          <p:nvPr/>
        </p:nvSpPr>
        <p:spPr>
          <a:xfrm>
            <a:off x="2125664" y="6248401"/>
            <a:ext cx="2243137" cy="307777"/>
          </a:xfrm>
          <a:prstGeom prst="rect">
            <a:avLst/>
          </a:prstGeom>
          <a:noFill/>
        </p:spPr>
        <p:txBody>
          <a:bodyPr wrap="square" rtlCol="0">
            <a:spAutoFit/>
          </a:bodyPr>
          <a:lstStyle/>
          <a:p>
            <a:r>
              <a:rPr lang="en-US" sz="1400" dirty="0">
                <a:latin typeface="Arial Narrow" panose="020B0606020202030204" pitchFamily="34" charset="0"/>
              </a:rPr>
              <a:t>www.delawarepbs.org</a:t>
            </a:r>
          </a:p>
        </p:txBody>
      </p:sp>
      <p:sp>
        <p:nvSpPr>
          <p:cNvPr id="21" name="Text Box 10"/>
          <p:cNvSpPr txBox="1">
            <a:spLocks noChangeArrowheads="1"/>
          </p:cNvSpPr>
          <p:nvPr/>
        </p:nvSpPr>
        <p:spPr bwMode="auto">
          <a:xfrm>
            <a:off x="2104196" y="1315876"/>
            <a:ext cx="2565126"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entury Gothic" charset="0"/>
                <a:cs typeface="Arial" charset="0"/>
              </a:rPr>
              <a:t>Academic Systems</a:t>
            </a:r>
          </a:p>
          <a:p>
            <a:pPr eaLnBrk="1" hangingPunct="1"/>
            <a:r>
              <a:rPr lang="en-US" sz="1400" b="1" i="1" dirty="0">
                <a:solidFill>
                  <a:srgbClr val="0070C0"/>
                </a:solidFill>
                <a:latin typeface="Century Gothic" charset="0"/>
                <a:cs typeface="Arial" charset="0"/>
              </a:rPr>
              <a:t> </a:t>
            </a:r>
          </a:p>
        </p:txBody>
      </p:sp>
      <p:sp>
        <p:nvSpPr>
          <p:cNvPr id="22" name="TextBox 21"/>
          <p:cNvSpPr txBox="1"/>
          <p:nvPr/>
        </p:nvSpPr>
        <p:spPr>
          <a:xfrm>
            <a:off x="10062245" y="210197"/>
            <a:ext cx="1447800" cy="954107"/>
          </a:xfrm>
          <a:prstGeom prst="rect">
            <a:avLst/>
          </a:prstGeom>
          <a:solidFill>
            <a:schemeClr val="bg2">
              <a:lumMod val="5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MODEL A</a:t>
            </a:r>
          </a:p>
        </p:txBody>
      </p:sp>
    </p:spTree>
    <p:extLst>
      <p:ext uri="{BB962C8B-B14F-4D97-AF65-F5344CB8AC3E}">
        <p14:creationId xmlns:p14="http://schemas.microsoft.com/office/powerpoint/2010/main" val="2505059202"/>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5" name="TextBox 14"/>
          <p:cNvSpPr txBox="1"/>
          <p:nvPr/>
        </p:nvSpPr>
        <p:spPr>
          <a:xfrm>
            <a:off x="1291203" y="5548756"/>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PROVIDE INSTRUCTIONAL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unwanted behavior</a:t>
            </a:r>
          </a:p>
        </p:txBody>
      </p:sp>
      <p:sp>
        <p:nvSpPr>
          <p:cNvPr id="20" name="TextBox 19"/>
          <p:cNvSpPr txBox="1"/>
          <p:nvPr/>
        </p:nvSpPr>
        <p:spPr>
          <a:xfrm>
            <a:off x="2329324" y="5567689"/>
            <a:ext cx="22056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00CC"/>
                </a:solidFill>
                <a:effectLst/>
                <a:uLnTx/>
                <a:uFillTx/>
                <a:latin typeface="Calibri" panose="020F0502020204030204"/>
                <a:ea typeface="+mn-ea"/>
                <a:cs typeface="+mn-cs"/>
              </a:rPr>
              <a:t>MAKE DECISIONS</a:t>
            </a:r>
            <a:endParaRPr kumimoji="0" lang="en-US" sz="2000" b="0"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Based on information collected</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5313969" y="1659284"/>
            <a:ext cx="6570968"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5 ways we can use systems to support </a:t>
            </a:r>
            <a:r>
              <a:rPr kumimoji="0" lang="en-US" sz="4400" b="0" i="0" u="sng" strike="noStrike" kern="1200" cap="none" spc="0" normalizeH="0" baseline="0" noProof="0" dirty="0">
                <a:ln>
                  <a:noFill/>
                </a:ln>
                <a:solidFill>
                  <a:prstClr val="black"/>
                </a:solidFill>
                <a:effectLst/>
                <a:uLnTx/>
                <a:uFillTx/>
                <a:latin typeface="Calibri"/>
                <a:ea typeface="+mn-ea"/>
                <a:cs typeface="+mn-cs"/>
              </a:rPr>
              <a:t>every</a:t>
            </a:r>
            <a:r>
              <a:rPr kumimoji="0" lang="en-US" sz="4400" b="0" i="0" u="none" strike="noStrike" kern="1200" cap="none" spc="0" normalizeH="0" baseline="0" noProof="0" dirty="0">
                <a:ln>
                  <a:noFill/>
                </a:ln>
                <a:solidFill>
                  <a:prstClr val="black"/>
                </a:solidFill>
                <a:effectLst/>
                <a:uLnTx/>
                <a:uFillTx/>
                <a:latin typeface="Calibri"/>
                <a:ea typeface="+mn-ea"/>
                <a:cs typeface="+mn-cs"/>
              </a:rPr>
              <a:t> student to be successful in school </a:t>
            </a:r>
          </a:p>
        </p:txBody>
      </p:sp>
      <p:sp>
        <p:nvSpPr>
          <p:cNvPr id="23" name="TextBox 22"/>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23810093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2796" y="764579"/>
            <a:ext cx="1003737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B39F"/>
                </a:solidFill>
                <a:effectLst/>
                <a:uLnTx/>
                <a:uFillTx/>
                <a:latin typeface="Calibri"/>
                <a:ea typeface="+mn-ea"/>
                <a:cs typeface="+mn-cs"/>
              </a:rPr>
              <a:t>3 Big Ideas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B39F"/>
                </a:solidFill>
                <a:effectLst/>
                <a:uLnTx/>
                <a:uFillTx/>
                <a:latin typeface="Calibri"/>
                <a:ea typeface="+mn-ea"/>
                <a:cs typeface="+mn-cs"/>
              </a:rPr>
              <a:t>to support every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1AB39F"/>
                </a:solidFill>
                <a:effectLst/>
                <a:uLnTx/>
                <a:uFillTx/>
                <a:latin typeface="Calibri"/>
                <a:ea typeface="+mn-ea"/>
                <a:cs typeface="+mn-cs"/>
              </a:rPr>
              <a:t>student to be successful</a:t>
            </a:r>
          </a:p>
        </p:txBody>
      </p:sp>
      <p:sp>
        <p:nvSpPr>
          <p:cNvPr id="3" name="TextBox 2"/>
          <p:cNvSpPr txBox="1"/>
          <p:nvPr/>
        </p:nvSpPr>
        <p:spPr>
          <a:xfrm>
            <a:off x="8206196" y="6416364"/>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Courtesy of K. McIntosh; U of Oregon</a:t>
            </a:r>
          </a:p>
        </p:txBody>
      </p:sp>
    </p:spTree>
    <p:extLst>
      <p:ext uri="{BB962C8B-B14F-4D97-AF65-F5344CB8AC3E}">
        <p14:creationId xmlns:p14="http://schemas.microsoft.com/office/powerpoint/2010/main" val="74726465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371"/>
        <p:cNvGrpSpPr/>
        <p:nvPr/>
      </p:nvGrpSpPr>
      <p:grpSpPr>
        <a:xfrm>
          <a:off x="0" y="0"/>
          <a:ext cx="0" cy="0"/>
          <a:chOff x="0" y="0"/>
          <a:chExt cx="0" cy="0"/>
        </a:xfrm>
      </p:grpSpPr>
      <p:pic>
        <p:nvPicPr>
          <p:cNvPr id="2372" name="Google Shape;2372;p208"/>
          <p:cNvPicPr preferRelativeResize="0"/>
          <p:nvPr/>
        </p:nvPicPr>
        <p:blipFill>
          <a:blip r:embed="rId3">
            <a:alphaModFix/>
          </a:blip>
          <a:stretch>
            <a:fillRect/>
          </a:stretch>
        </p:blipFill>
        <p:spPr>
          <a:xfrm>
            <a:off x="2060506" y="394968"/>
            <a:ext cx="7305133" cy="5045233"/>
          </a:xfrm>
          <a:prstGeom prst="rect">
            <a:avLst/>
          </a:prstGeom>
          <a:noFill/>
          <a:ln>
            <a:noFill/>
          </a:ln>
        </p:spPr>
      </p:pic>
      <p:sp>
        <p:nvSpPr>
          <p:cNvPr id="2373" name="Google Shape;2373;p208"/>
          <p:cNvSpPr txBox="1">
            <a:spLocks noGrp="1"/>
          </p:cNvSpPr>
          <p:nvPr>
            <p:ph type="title"/>
          </p:nvPr>
        </p:nvSpPr>
        <p:spPr>
          <a:xfrm>
            <a:off x="2060500" y="3908367"/>
            <a:ext cx="7193200" cy="2297200"/>
          </a:xfrm>
          <a:prstGeom prst="rect">
            <a:avLst/>
          </a:prstGeom>
          <a:solidFill>
            <a:srgbClr val="FFFFFF"/>
          </a:solidFill>
          <a:ln>
            <a:noFill/>
          </a:ln>
        </p:spPr>
        <p:txBody>
          <a:bodyPr spcFirstLastPara="1" vert="horz" wrap="square" lIns="91433" tIns="45700" rIns="91433" bIns="45700" rtlCol="0" anchor="ctr" anchorCtr="0">
            <a:noAutofit/>
          </a:bodyPr>
          <a:lstStyle/>
          <a:p>
            <a:pPr algn="ctr">
              <a:spcBef>
                <a:spcPts val="0"/>
              </a:spcBef>
              <a:buClr>
                <a:schemeClr val="dk2"/>
              </a:buClr>
              <a:buSzPts val="4100"/>
            </a:pPr>
            <a:r>
              <a:rPr lang="en" sz="5467" dirty="0">
                <a:latin typeface="Calibri" panose="020F0502020204030204" pitchFamily="34" charset="0"/>
                <a:cs typeface="Calibri" panose="020F0502020204030204" pitchFamily="34" charset="0"/>
              </a:rPr>
              <a:t>Leaders and advocates are important and inspire...</a:t>
            </a:r>
            <a:endParaRPr sz="5467"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02802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377"/>
        <p:cNvGrpSpPr/>
        <p:nvPr/>
      </p:nvGrpSpPr>
      <p:grpSpPr>
        <a:xfrm>
          <a:off x="0" y="0"/>
          <a:ext cx="0" cy="0"/>
          <a:chOff x="0" y="0"/>
          <a:chExt cx="0" cy="0"/>
        </a:xfrm>
      </p:grpSpPr>
      <p:pic>
        <p:nvPicPr>
          <p:cNvPr id="2378" name="Google Shape;2378;p209"/>
          <p:cNvPicPr preferRelativeResize="0"/>
          <p:nvPr/>
        </p:nvPicPr>
        <p:blipFill>
          <a:blip r:embed="rId3">
            <a:alphaModFix/>
          </a:blip>
          <a:stretch>
            <a:fillRect/>
          </a:stretch>
        </p:blipFill>
        <p:spPr>
          <a:xfrm>
            <a:off x="2060506" y="394968"/>
            <a:ext cx="7305133" cy="5045233"/>
          </a:xfrm>
          <a:prstGeom prst="rect">
            <a:avLst/>
          </a:prstGeom>
          <a:noFill/>
          <a:ln>
            <a:noFill/>
          </a:ln>
        </p:spPr>
      </p:pic>
      <p:sp>
        <p:nvSpPr>
          <p:cNvPr id="2379" name="Google Shape;2379;p209"/>
          <p:cNvSpPr txBox="1">
            <a:spLocks noGrp="1"/>
          </p:cNvSpPr>
          <p:nvPr>
            <p:ph type="title"/>
          </p:nvPr>
        </p:nvSpPr>
        <p:spPr>
          <a:xfrm>
            <a:off x="1744500" y="5321600"/>
            <a:ext cx="8297200" cy="1121200"/>
          </a:xfrm>
          <a:prstGeom prst="rect">
            <a:avLst/>
          </a:prstGeom>
          <a:solidFill>
            <a:srgbClr val="FFFFFF"/>
          </a:solidFill>
          <a:ln>
            <a:noFill/>
          </a:ln>
        </p:spPr>
        <p:txBody>
          <a:bodyPr spcFirstLastPara="1" vert="horz" wrap="square" lIns="91433" tIns="45700" rIns="91433" bIns="45700" rtlCol="0" anchor="ctr" anchorCtr="0">
            <a:noAutofit/>
          </a:bodyPr>
          <a:lstStyle/>
          <a:p>
            <a:pPr algn="ctr">
              <a:spcBef>
                <a:spcPts val="0"/>
              </a:spcBef>
              <a:buClr>
                <a:schemeClr val="dk2"/>
              </a:buClr>
              <a:buSzPts val="4100"/>
            </a:pPr>
            <a:r>
              <a:rPr lang="en" sz="5467" dirty="0">
                <a:latin typeface="Calibri" panose="020F0502020204030204" pitchFamily="34" charset="0"/>
                <a:cs typeface="Calibri" panose="020F0502020204030204" pitchFamily="34" charset="0"/>
              </a:rPr>
              <a:t>...but they are human, too.</a:t>
            </a:r>
            <a:endParaRPr sz="5467"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129315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132"/>
            <a:ext cx="10515600" cy="1325563"/>
          </a:xfrm>
        </p:spPr>
        <p:txBody>
          <a:bodyPr>
            <a:noAutofit/>
          </a:bodyPr>
          <a:lstStyle/>
          <a:p>
            <a:r>
              <a:rPr lang="en-US" sz="5400" b="1" dirty="0">
                <a:latin typeface="Leelawadee" panose="020B0502040204020203" pitchFamily="34" charset="-34"/>
                <a:cs typeface="Leelawadee" panose="020B0502040204020203" pitchFamily="34" charset="-34"/>
              </a:rPr>
              <a:t>1. </a:t>
            </a:r>
            <a:r>
              <a:rPr lang="en-US" sz="4800" b="1" dirty="0">
                <a:latin typeface="Leelawadee" panose="020B0502040204020203" pitchFamily="34" charset="-34"/>
                <a:cs typeface="Leelawadee" panose="020B0502040204020203" pitchFamily="34" charset="-34"/>
              </a:rPr>
              <a:t>Focus on Systems</a:t>
            </a:r>
          </a:p>
        </p:txBody>
      </p:sp>
      <p:sp>
        <p:nvSpPr>
          <p:cNvPr id="3" name="Content Placeholder 2"/>
          <p:cNvSpPr>
            <a:spLocks noGrp="1"/>
          </p:cNvSpPr>
          <p:nvPr>
            <p:ph idx="1"/>
          </p:nvPr>
        </p:nvSpPr>
        <p:spPr>
          <a:xfrm>
            <a:off x="2433919" y="2406168"/>
            <a:ext cx="6907306" cy="1506154"/>
          </a:xfrm>
        </p:spPr>
        <p:txBody>
          <a:bodyPr>
            <a:noAutofit/>
          </a:bodyPr>
          <a:lstStyle/>
          <a:p>
            <a:r>
              <a:rPr lang="en-US" sz="3600" dirty="0"/>
              <a:t>Creating safe, predictable, and positive environments comes from consistent interactions, not one-time superhero moments</a:t>
            </a:r>
          </a:p>
        </p:txBody>
      </p:sp>
      <p:sp>
        <p:nvSpPr>
          <p:cNvPr id="5" name="TextBox 4"/>
          <p:cNvSpPr txBox="1"/>
          <p:nvPr/>
        </p:nvSpPr>
        <p:spPr>
          <a:xfrm>
            <a:off x="8172944"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Courtesy of K. McIntosh; U of Oregon</a:t>
            </a:r>
          </a:p>
        </p:txBody>
      </p:sp>
    </p:spTree>
    <p:extLst>
      <p:ext uri="{BB962C8B-B14F-4D97-AF65-F5344CB8AC3E}">
        <p14:creationId xmlns:p14="http://schemas.microsoft.com/office/powerpoint/2010/main" val="130597758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2" name="Google Shape;2392;p211"/>
          <p:cNvSpPr txBox="1">
            <a:spLocks noGrp="1"/>
          </p:cNvSpPr>
          <p:nvPr>
            <p:ph type="title"/>
          </p:nvPr>
        </p:nvSpPr>
        <p:spPr>
          <a:xfrm>
            <a:off x="500300" y="397400"/>
            <a:ext cx="10304800" cy="1010485"/>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2"/>
              </a:buClr>
              <a:buSzPts val="4100"/>
            </a:pPr>
            <a:r>
              <a:rPr lang="en" sz="4000" dirty="0">
                <a:latin typeface="Calibri" panose="020F0502020204030204" pitchFamily="34" charset="0"/>
                <a:cs typeface="Calibri" panose="020F0502020204030204" pitchFamily="34" charset="0"/>
              </a:rPr>
              <a:t>...and create supportive and colloborative teams and </a:t>
            </a:r>
            <a:r>
              <a:rPr lang="en" sz="4000" u="sng" dirty="0">
                <a:latin typeface="Calibri" panose="020F0502020204030204" pitchFamily="34" charset="0"/>
                <a:cs typeface="Calibri" panose="020F0502020204030204" pitchFamily="34" charset="0"/>
              </a:rPr>
              <a:t>communities</a:t>
            </a:r>
            <a:r>
              <a:rPr lang="en" sz="4000" dirty="0">
                <a:latin typeface="Calibri" panose="020F0502020204030204" pitchFamily="34" charset="0"/>
                <a:cs typeface="Calibri" panose="020F0502020204030204" pitchFamily="34" charset="0"/>
              </a:rPr>
              <a:t>!</a:t>
            </a:r>
            <a:endParaRPr sz="4000" dirty="0">
              <a:latin typeface="Calibri" panose="020F0502020204030204" pitchFamily="34" charset="0"/>
              <a:cs typeface="Calibri" panose="020F0502020204030204" pitchFamily="34" charset="0"/>
            </a:endParaRPr>
          </a:p>
        </p:txBody>
      </p:sp>
      <p:sp>
        <p:nvSpPr>
          <p:cNvPr id="2393" name="Google Shape;2393;p211"/>
          <p:cNvSpPr txBox="1"/>
          <p:nvPr/>
        </p:nvSpPr>
        <p:spPr>
          <a:xfrm>
            <a:off x="8172944" y="6333237"/>
            <a:ext cx="2849600" cy="307600"/>
          </a:xfrm>
          <a:prstGeom prst="rect">
            <a:avLst/>
          </a:prstGeom>
          <a:noFill/>
          <a:ln>
            <a:noFill/>
          </a:ln>
        </p:spPr>
        <p:txBody>
          <a:bodyPr spcFirstLastPara="1" wrap="square" lIns="91433" tIns="45700" rIns="91433" bIns="45700" anchor="t" anchorCtr="0">
            <a:noAutofit/>
          </a:bodyPr>
          <a:lstStyle/>
          <a:p>
            <a:r>
              <a:rPr lang="en" sz="1467" i="1">
                <a:solidFill>
                  <a:schemeClr val="dk1"/>
                </a:solidFill>
                <a:latin typeface="Calibri"/>
                <a:ea typeface="Calibri"/>
                <a:cs typeface="Calibri"/>
                <a:sym typeface="Calibri"/>
              </a:rPr>
              <a:t>Courtesy of K. McIntosh; U of Oregon</a:t>
            </a:r>
            <a:endParaRPr sz="1467" i="1">
              <a:solidFill>
                <a:schemeClr val="dk1"/>
              </a:solidFill>
              <a:latin typeface="Calibri"/>
              <a:ea typeface="Calibri"/>
              <a:cs typeface="Calibri"/>
              <a:sym typeface="Calibri"/>
            </a:endParaRPr>
          </a:p>
        </p:txBody>
      </p:sp>
      <p:pic>
        <p:nvPicPr>
          <p:cNvPr id="2394" name="Google Shape;2394;p211"/>
          <p:cNvPicPr preferRelativeResize="0"/>
          <p:nvPr/>
        </p:nvPicPr>
        <p:blipFill>
          <a:blip r:embed="rId3">
            <a:alphaModFix/>
          </a:blip>
          <a:stretch>
            <a:fillRect/>
          </a:stretch>
        </p:blipFill>
        <p:spPr>
          <a:xfrm>
            <a:off x="415151" y="1749596"/>
            <a:ext cx="4182831" cy="2895800"/>
          </a:xfrm>
          <a:prstGeom prst="rect">
            <a:avLst/>
          </a:prstGeom>
          <a:noFill/>
          <a:ln w="114300" cap="flat" cmpd="sng">
            <a:solidFill>
              <a:srgbClr val="FF0000"/>
            </a:solidFill>
            <a:prstDash val="solid"/>
            <a:round/>
            <a:headEnd type="none" w="sm" len="sm"/>
            <a:tailEnd type="none" w="sm" len="sm"/>
          </a:ln>
        </p:spPr>
      </p:pic>
      <p:pic>
        <p:nvPicPr>
          <p:cNvPr id="2395" name="Google Shape;2395;p211"/>
          <p:cNvPicPr preferRelativeResize="0"/>
          <p:nvPr/>
        </p:nvPicPr>
        <p:blipFill>
          <a:blip r:embed="rId4">
            <a:alphaModFix/>
          </a:blip>
          <a:stretch>
            <a:fillRect/>
          </a:stretch>
        </p:blipFill>
        <p:spPr>
          <a:xfrm>
            <a:off x="2506567" y="3429001"/>
            <a:ext cx="4492733" cy="3037033"/>
          </a:xfrm>
          <a:prstGeom prst="rect">
            <a:avLst/>
          </a:prstGeom>
          <a:noFill/>
          <a:ln w="114300" cap="flat" cmpd="sng">
            <a:solidFill>
              <a:srgbClr val="1155CC"/>
            </a:solidFill>
            <a:prstDash val="solid"/>
            <a:round/>
            <a:headEnd type="none" w="sm" len="sm"/>
            <a:tailEnd type="none" w="sm" len="sm"/>
          </a:ln>
        </p:spPr>
      </p:pic>
      <p:pic>
        <p:nvPicPr>
          <p:cNvPr id="2" name="Picture 1"/>
          <p:cNvPicPr>
            <a:picLocks noChangeAspect="1"/>
          </p:cNvPicPr>
          <p:nvPr/>
        </p:nvPicPr>
        <p:blipFill>
          <a:blip r:embed="rId5"/>
          <a:stretch>
            <a:fillRect/>
          </a:stretch>
        </p:blipFill>
        <p:spPr>
          <a:xfrm>
            <a:off x="6689397" y="1303272"/>
            <a:ext cx="3930571" cy="2819357"/>
          </a:xfrm>
          <a:prstGeom prst="rect">
            <a:avLst/>
          </a:prstGeom>
          <a:ln w="76200">
            <a:solidFill>
              <a:schemeClr val="accent3">
                <a:lumMod val="75000"/>
              </a:schemeClr>
            </a:solidFill>
          </a:ln>
        </p:spPr>
      </p:pic>
    </p:spTree>
    <p:extLst>
      <p:ext uri="{BB962C8B-B14F-4D97-AF65-F5344CB8AC3E}">
        <p14:creationId xmlns:p14="http://schemas.microsoft.com/office/powerpoint/2010/main" val="369122116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714" y="1334758"/>
            <a:ext cx="8918492" cy="1325563"/>
          </a:xfrm>
        </p:spPr>
        <p:txBody>
          <a:bodyPr>
            <a:noAutofit/>
          </a:bodyPr>
          <a:lstStyle/>
          <a:p>
            <a:r>
              <a:rPr lang="en-US" sz="5400" b="1" dirty="0">
                <a:latin typeface="Leelawadee" panose="020B0502040204020203" pitchFamily="34" charset="-34"/>
                <a:cs typeface="Leelawadee" panose="020B0502040204020203" pitchFamily="34" charset="-34"/>
              </a:rPr>
              <a:t>2. </a:t>
            </a:r>
            <a:r>
              <a:rPr lang="en-US" sz="4800" b="1" dirty="0">
                <a:latin typeface="Leelawadee" panose="020B0502040204020203" pitchFamily="34" charset="-34"/>
                <a:cs typeface="Leelawadee" panose="020B0502040204020203" pitchFamily="34" charset="-34"/>
              </a:rPr>
              <a:t>Our systems cannot be considered effective until they are effective for </a:t>
            </a:r>
            <a:r>
              <a:rPr lang="en-US" sz="4800" b="1" cap="all" dirty="0">
                <a:latin typeface="Leelawadee" panose="020B0502040204020203" pitchFamily="34" charset="-34"/>
                <a:cs typeface="Leelawadee" panose="020B0502040204020203" pitchFamily="34" charset="-34"/>
              </a:rPr>
              <a:t>every student</a:t>
            </a:r>
          </a:p>
        </p:txBody>
      </p:sp>
      <p:sp>
        <p:nvSpPr>
          <p:cNvPr id="5" name="TextBox 4"/>
          <p:cNvSpPr txBox="1"/>
          <p:nvPr/>
        </p:nvSpPr>
        <p:spPr>
          <a:xfrm>
            <a:off x="8172944" y="6349862"/>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Courtesy of K. McIntosh; U of Oregon</a:t>
            </a:r>
          </a:p>
        </p:txBody>
      </p:sp>
      <p:pic>
        <p:nvPicPr>
          <p:cNvPr id="4" name="Google Shape;2428;p216"/>
          <p:cNvPicPr preferRelativeResize="0"/>
          <p:nvPr/>
        </p:nvPicPr>
        <p:blipFill>
          <a:blip r:embed="rId3">
            <a:alphaModFix/>
          </a:blip>
          <a:stretch>
            <a:fillRect/>
          </a:stretch>
        </p:blipFill>
        <p:spPr>
          <a:xfrm>
            <a:off x="4549698" y="3166945"/>
            <a:ext cx="5932448" cy="2988528"/>
          </a:xfrm>
          <a:prstGeom prst="rect">
            <a:avLst/>
          </a:prstGeom>
          <a:noFill/>
          <a:ln>
            <a:noFill/>
          </a:ln>
        </p:spPr>
      </p:pic>
    </p:spTree>
    <p:extLst>
      <p:ext uri="{BB962C8B-B14F-4D97-AF65-F5344CB8AC3E}">
        <p14:creationId xmlns:p14="http://schemas.microsoft.com/office/powerpoint/2010/main" val="189608856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432"/>
        <p:cNvGrpSpPr/>
        <p:nvPr/>
      </p:nvGrpSpPr>
      <p:grpSpPr>
        <a:xfrm>
          <a:off x="0" y="0"/>
          <a:ext cx="0" cy="0"/>
          <a:chOff x="0" y="0"/>
          <a:chExt cx="0" cy="0"/>
        </a:xfrm>
      </p:grpSpPr>
      <p:pic>
        <p:nvPicPr>
          <p:cNvPr id="2433" name="Google Shape;2433;p217"/>
          <p:cNvPicPr preferRelativeResize="0"/>
          <p:nvPr/>
        </p:nvPicPr>
        <p:blipFill>
          <a:blip r:embed="rId3">
            <a:alphaModFix/>
          </a:blip>
          <a:stretch>
            <a:fillRect/>
          </a:stretch>
        </p:blipFill>
        <p:spPr>
          <a:xfrm>
            <a:off x="302334" y="251983"/>
            <a:ext cx="5467567" cy="3809200"/>
          </a:xfrm>
          <a:prstGeom prst="rect">
            <a:avLst/>
          </a:prstGeom>
          <a:noFill/>
          <a:ln w="9525" cap="flat" cmpd="sng">
            <a:solidFill>
              <a:srgbClr val="000000"/>
            </a:solidFill>
            <a:prstDash val="solid"/>
            <a:round/>
            <a:headEnd type="none" w="sm" len="sm"/>
            <a:tailEnd type="none" w="sm" len="sm"/>
          </a:ln>
        </p:spPr>
      </p:pic>
      <p:pic>
        <p:nvPicPr>
          <p:cNvPr id="2434" name="Google Shape;2434;p217"/>
          <p:cNvPicPr preferRelativeResize="0"/>
          <p:nvPr/>
        </p:nvPicPr>
        <p:blipFill>
          <a:blip r:embed="rId4">
            <a:alphaModFix/>
          </a:blip>
          <a:stretch>
            <a:fillRect/>
          </a:stretch>
        </p:blipFill>
        <p:spPr>
          <a:xfrm>
            <a:off x="6844701" y="393036"/>
            <a:ext cx="3010268" cy="3527099"/>
          </a:xfrm>
          <a:prstGeom prst="rect">
            <a:avLst/>
          </a:prstGeom>
          <a:noFill/>
          <a:ln w="38100" cap="flat" cmpd="sng">
            <a:solidFill>
              <a:srgbClr val="000000"/>
            </a:solidFill>
            <a:prstDash val="solid"/>
            <a:round/>
            <a:headEnd type="none" w="sm" len="sm"/>
            <a:tailEnd type="none" w="sm" len="sm"/>
          </a:ln>
        </p:spPr>
      </p:pic>
      <p:pic>
        <p:nvPicPr>
          <p:cNvPr id="2435" name="Google Shape;2435;p217"/>
          <p:cNvPicPr preferRelativeResize="0"/>
          <p:nvPr/>
        </p:nvPicPr>
        <p:blipFill>
          <a:blip r:embed="rId5">
            <a:alphaModFix/>
          </a:blip>
          <a:stretch>
            <a:fillRect/>
          </a:stretch>
        </p:blipFill>
        <p:spPr>
          <a:xfrm>
            <a:off x="9117800" y="3066634"/>
            <a:ext cx="2613365" cy="3484500"/>
          </a:xfrm>
          <a:prstGeom prst="rect">
            <a:avLst/>
          </a:prstGeom>
          <a:noFill/>
          <a:ln w="38100" cap="flat" cmpd="sng">
            <a:solidFill>
              <a:srgbClr val="000000"/>
            </a:solidFill>
            <a:prstDash val="solid"/>
            <a:round/>
            <a:headEnd type="none" w="sm" len="sm"/>
            <a:tailEnd type="none" w="sm" len="sm"/>
          </a:ln>
        </p:spPr>
      </p:pic>
      <p:pic>
        <p:nvPicPr>
          <p:cNvPr id="2436" name="Google Shape;2436;p217"/>
          <p:cNvPicPr preferRelativeResize="0"/>
          <p:nvPr/>
        </p:nvPicPr>
        <p:blipFill>
          <a:blip r:embed="rId6">
            <a:alphaModFix/>
          </a:blip>
          <a:stretch>
            <a:fillRect/>
          </a:stretch>
        </p:blipFill>
        <p:spPr>
          <a:xfrm>
            <a:off x="2558767" y="3966967"/>
            <a:ext cx="5668067" cy="2663967"/>
          </a:xfrm>
          <a:prstGeom prst="rect">
            <a:avLst/>
          </a:prstGeom>
          <a:noFill/>
          <a:ln w="1905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59759109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74422"/>
            <a:ext cx="10515600" cy="1325563"/>
          </a:xfrm>
        </p:spPr>
        <p:txBody>
          <a:bodyPr>
            <a:noAutofit/>
          </a:bodyPr>
          <a:lstStyle/>
          <a:p>
            <a:r>
              <a:rPr lang="en-US" sz="5400" b="1" dirty="0">
                <a:latin typeface="Leelawadee" panose="020B0502040204020203" pitchFamily="34" charset="-34"/>
                <a:cs typeface="Leelawadee" panose="020B0502040204020203" pitchFamily="34" charset="-34"/>
              </a:rPr>
              <a:t>3. </a:t>
            </a:r>
            <a:r>
              <a:rPr lang="en-US" sz="4800" b="1" dirty="0">
                <a:latin typeface="Leelawadee" panose="020B0502040204020203" pitchFamily="34" charset="-34"/>
                <a:cs typeface="Leelawadee" panose="020B0502040204020203" pitchFamily="34" charset="-34"/>
              </a:rPr>
              <a:t>Address challenges with a framework, not isolated, standalone programs</a:t>
            </a:r>
          </a:p>
        </p:txBody>
      </p:sp>
      <p:sp>
        <p:nvSpPr>
          <p:cNvPr id="3" name="Content Placeholder 2"/>
          <p:cNvSpPr>
            <a:spLocks noGrp="1"/>
          </p:cNvSpPr>
          <p:nvPr>
            <p:ph idx="1"/>
          </p:nvPr>
        </p:nvSpPr>
        <p:spPr>
          <a:xfrm>
            <a:off x="838200" y="3370646"/>
            <a:ext cx="10515600" cy="1506154"/>
          </a:xfrm>
        </p:spPr>
        <p:txBody>
          <a:bodyPr>
            <a:noAutofit/>
          </a:bodyPr>
          <a:lstStyle/>
          <a:p>
            <a:r>
              <a:rPr lang="en-US" sz="3600" dirty="0"/>
              <a:t>Standalone programs are unlikely to provide the consistent support needed to improve outcomes</a:t>
            </a:r>
          </a:p>
        </p:txBody>
      </p:sp>
      <p:sp>
        <p:nvSpPr>
          <p:cNvPr id="5" name="TextBox 4"/>
          <p:cNvSpPr txBox="1"/>
          <p:nvPr/>
        </p:nvSpPr>
        <p:spPr>
          <a:xfrm>
            <a:off x="8172945" y="6349863"/>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a:ea typeface="+mn-ea"/>
                <a:cs typeface="+mn-cs"/>
              </a:rPr>
              <a:t>Courtesy of K. McIntosh; U of Oregon</a:t>
            </a:r>
          </a:p>
        </p:txBody>
      </p:sp>
    </p:spTree>
    <p:extLst>
      <p:ext uri="{BB962C8B-B14F-4D97-AF65-F5344CB8AC3E}">
        <p14:creationId xmlns:p14="http://schemas.microsoft.com/office/powerpoint/2010/main" val="99844678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405"/>
        <p:cNvGrpSpPr/>
        <p:nvPr/>
      </p:nvGrpSpPr>
      <p:grpSpPr>
        <a:xfrm>
          <a:off x="0" y="0"/>
          <a:ext cx="0" cy="0"/>
          <a:chOff x="0" y="0"/>
          <a:chExt cx="0" cy="0"/>
        </a:xfrm>
      </p:grpSpPr>
      <p:pic>
        <p:nvPicPr>
          <p:cNvPr id="2406" name="Google Shape;2406;p213"/>
          <p:cNvPicPr preferRelativeResize="0"/>
          <p:nvPr/>
        </p:nvPicPr>
        <p:blipFill>
          <a:blip r:embed="rId3">
            <a:alphaModFix/>
          </a:blip>
          <a:stretch>
            <a:fillRect/>
          </a:stretch>
        </p:blipFill>
        <p:spPr>
          <a:xfrm>
            <a:off x="722431" y="535634"/>
            <a:ext cx="3838500" cy="5390733"/>
          </a:xfrm>
          <a:prstGeom prst="rect">
            <a:avLst/>
          </a:prstGeom>
          <a:noFill/>
          <a:ln>
            <a:noFill/>
          </a:ln>
        </p:spPr>
      </p:pic>
      <p:sp>
        <p:nvSpPr>
          <p:cNvPr id="2407" name="Google Shape;2407;p213"/>
          <p:cNvSpPr txBox="1">
            <a:spLocks noGrp="1"/>
          </p:cNvSpPr>
          <p:nvPr>
            <p:ph type="title"/>
          </p:nvPr>
        </p:nvSpPr>
        <p:spPr>
          <a:xfrm>
            <a:off x="4897067" y="861767"/>
            <a:ext cx="5897600" cy="27540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2"/>
              </a:buClr>
              <a:buSzPts val="4100"/>
            </a:pPr>
            <a:r>
              <a:rPr lang="en" sz="5467" dirty="0">
                <a:latin typeface="Calibri" panose="020F0502020204030204" pitchFamily="34" charset="0"/>
                <a:cs typeface="Calibri" panose="020F0502020204030204" pitchFamily="34" charset="0"/>
              </a:rPr>
              <a:t>Standalone programs can be impressive...</a:t>
            </a:r>
            <a:endParaRPr sz="5467" dirty="0">
              <a:latin typeface="Calibri" panose="020F0502020204030204" pitchFamily="34" charset="0"/>
              <a:cs typeface="Calibri" panose="020F0502020204030204" pitchFamily="34" charset="0"/>
            </a:endParaRPr>
          </a:p>
        </p:txBody>
      </p:sp>
      <p:sp>
        <p:nvSpPr>
          <p:cNvPr id="2408" name="Google Shape;2408;p213"/>
          <p:cNvSpPr txBox="1"/>
          <p:nvPr/>
        </p:nvSpPr>
        <p:spPr>
          <a:xfrm>
            <a:off x="5259433" y="4631067"/>
            <a:ext cx="5354000" cy="1159600"/>
          </a:xfrm>
          <a:prstGeom prst="rect">
            <a:avLst/>
          </a:prstGeom>
          <a:noFill/>
          <a:ln>
            <a:noFill/>
          </a:ln>
        </p:spPr>
        <p:txBody>
          <a:bodyPr spcFirstLastPara="1" wrap="square" lIns="121900" tIns="121900" rIns="121900" bIns="121900" anchor="t" anchorCtr="0">
            <a:noAutofit/>
          </a:bodyPr>
          <a:lstStyle/>
          <a:p>
            <a:endParaRPr sz="2400" dirty="0">
              <a:latin typeface="Calibri"/>
              <a:ea typeface="Calibri"/>
              <a:cs typeface="Calibri"/>
              <a:sym typeface="Calibri"/>
            </a:endParaRPr>
          </a:p>
        </p:txBody>
      </p:sp>
    </p:spTree>
    <p:extLst>
      <p:ext uri="{BB962C8B-B14F-4D97-AF65-F5344CB8AC3E}">
        <p14:creationId xmlns:p14="http://schemas.microsoft.com/office/powerpoint/2010/main" val="4198237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5"/>
          <p:cNvSpPr>
            <a:spLocks noChangeArrowheads="1"/>
          </p:cNvSpPr>
          <p:nvPr/>
        </p:nvSpPr>
        <p:spPr bwMode="auto">
          <a:xfrm flipV="1">
            <a:off x="3317875" y="2201042"/>
            <a:ext cx="5486400" cy="4229100"/>
          </a:xfrm>
          <a:prstGeom prst="triangle">
            <a:avLst>
              <a:gd name="adj" fmla="val 50000"/>
            </a:avLst>
          </a:prstGeom>
          <a:gradFill rotWithShape="0">
            <a:gsLst>
              <a:gs pos="0">
                <a:srgbClr val="FFFF00"/>
              </a:gs>
              <a:gs pos="100000">
                <a:srgbClr val="CC0000"/>
              </a:gs>
            </a:gsLst>
            <a:lin ang="5400000" scaled="1"/>
          </a:gradFill>
          <a:ln w="19050">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pitchFamily="-84" charset="0"/>
                <a:ea typeface="ＭＳ Ｐゴシック" pitchFamily="34" charset="-128"/>
                <a:cs typeface="+mn-cs"/>
              </a:rPr>
              <a:t> </a:t>
            </a:r>
          </a:p>
        </p:txBody>
      </p:sp>
      <p:sp>
        <p:nvSpPr>
          <p:cNvPr id="38915" name="Rectangle 6"/>
          <p:cNvSpPr>
            <a:spLocks noChangeArrowheads="1"/>
          </p:cNvSpPr>
          <p:nvPr/>
        </p:nvSpPr>
        <p:spPr bwMode="auto">
          <a:xfrm>
            <a:off x="3048000" y="1134243"/>
            <a:ext cx="6096000" cy="1084263"/>
          </a:xfrm>
          <a:prstGeom prst="rect">
            <a:avLst/>
          </a:prstGeom>
          <a:solidFill>
            <a:srgbClr val="009900"/>
          </a:solidFill>
          <a:ln w="19050">
            <a:solidFill>
              <a:schemeClr val="tx1"/>
            </a:solidFill>
            <a:miter lim="800000"/>
            <a:headEnd/>
            <a:tailEnd/>
          </a:ln>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rPr>
              <a:t>Tier 1/Universal</a:t>
            </a:r>
            <a:r>
              <a:rPr kumimoji="0" lang="en-US" sz="2800" b="0" i="0" u="none" strike="noStrike" kern="1200" cap="none" spc="0" normalizeH="0" baseline="0" noProof="0" dirty="0">
                <a:ln>
                  <a:noFill/>
                </a:ln>
                <a:solidFill>
                  <a:srgbClr val="010464"/>
                </a:solidFill>
                <a:effectLst/>
                <a:uLnTx/>
                <a:uFillTx/>
                <a:latin typeface="Tw Cen MT"/>
                <a:ea typeface="ＭＳ Ｐゴシック" pitchFamily="34" charset="-128"/>
                <a:cs typeface="Tw Cen MT"/>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 b="0" i="0" u="none" strike="noStrike" kern="1200" cap="none" spc="0" normalizeH="0" baseline="0" noProof="0" dirty="0">
              <a:ln>
                <a:noFill/>
              </a:ln>
              <a:solidFill>
                <a:srgbClr val="010464"/>
              </a:solidFill>
              <a:effectLst/>
              <a:uLnTx/>
              <a:uFillTx/>
              <a:latin typeface="Tw Cen MT"/>
              <a:ea typeface="ＭＳ Ｐゴシック" pitchFamily="34" charset="-128"/>
              <a:cs typeface="Tw Cen MT"/>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w Cen MT"/>
                <a:ea typeface="ＭＳ Ｐゴシック" pitchFamily="34" charset="-128"/>
                <a:cs typeface="Tw Cen MT"/>
              </a:rPr>
              <a:t>School-Wide Assessment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prstClr val="white"/>
                </a:solidFill>
                <a:effectLst/>
                <a:uLnTx/>
                <a:uFillTx/>
                <a:latin typeface="Tw Cen MT"/>
                <a:ea typeface="ＭＳ Ｐゴシック" pitchFamily="34" charset="-128"/>
                <a:cs typeface="Tw Cen MT"/>
              </a:rPr>
              <a:t>School-Wide Prevention Systems</a:t>
            </a:r>
            <a:endParaRPr kumimoji="0" lang="en-US" sz="1600" b="0" i="0" u="none" strike="noStrike" kern="1200" cap="none" spc="0" normalizeH="0" baseline="0" noProof="0" dirty="0">
              <a:ln>
                <a:noFill/>
              </a:ln>
              <a:solidFill>
                <a:prstClr val="white"/>
              </a:solidFill>
              <a:effectLst/>
              <a:uLnTx/>
              <a:uFillTx/>
              <a:latin typeface="Tw Cen MT"/>
              <a:ea typeface="ＭＳ Ｐゴシック" pitchFamily="34" charset="-128"/>
              <a:cs typeface="Tw Cen MT"/>
            </a:endParaRPr>
          </a:p>
        </p:txBody>
      </p:sp>
      <p:sp>
        <p:nvSpPr>
          <p:cNvPr id="38917" name="Text Box 8"/>
          <p:cNvSpPr txBox="1">
            <a:spLocks noChangeArrowheads="1"/>
          </p:cNvSpPr>
          <p:nvPr/>
        </p:nvSpPr>
        <p:spPr bwMode="auto">
          <a:xfrm>
            <a:off x="8031980" y="3167686"/>
            <a:ext cx="35406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1D2A53"/>
                </a:solidFill>
                <a:effectLst/>
                <a:uLnTx/>
                <a:uFillTx/>
                <a:latin typeface="Tw Cen MT"/>
                <a:ea typeface="ＭＳ Ｐゴシック" pitchFamily="34" charset="-128"/>
                <a:cs typeface="Tw Cen MT"/>
              </a:rPr>
              <a:t>   </a:t>
            </a: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Check-in/ Check-out (CICO)</a:t>
            </a:r>
          </a:p>
        </p:txBody>
      </p:sp>
      <p:sp>
        <p:nvSpPr>
          <p:cNvPr id="38919" name="Text Box 10"/>
          <p:cNvSpPr txBox="1">
            <a:spLocks noChangeArrowheads="1"/>
          </p:cNvSpPr>
          <p:nvPr/>
        </p:nvSpPr>
        <p:spPr bwMode="auto">
          <a:xfrm>
            <a:off x="6971001" y="5721730"/>
            <a:ext cx="40062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Individual Behavior Intervention Plan</a:t>
            </a:r>
          </a:p>
        </p:txBody>
      </p:sp>
      <p:sp>
        <p:nvSpPr>
          <p:cNvPr id="38922" name="Text Box 13"/>
          <p:cNvSpPr txBox="1">
            <a:spLocks noChangeArrowheads="1"/>
          </p:cNvSpPr>
          <p:nvPr/>
        </p:nvSpPr>
        <p:spPr bwMode="auto">
          <a:xfrm>
            <a:off x="755209" y="1144953"/>
            <a:ext cx="2216591"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200" b="0" i="1" u="none" strike="noStrike" kern="1200" cap="none" spc="0" normalizeH="0" baseline="0" noProof="0" dirty="0">
                <a:ln>
                  <a:noFill/>
                </a:ln>
                <a:solidFill>
                  <a:srgbClr val="C0504D"/>
                </a:solidFill>
                <a:effectLst/>
                <a:uLnTx/>
                <a:uFillTx/>
                <a:latin typeface="Tw Cen MT"/>
                <a:ea typeface="ＭＳ Ｐゴシック" pitchFamily="34" charset="-128"/>
                <a:cs typeface="Tw Cen MT"/>
              </a:rPr>
              <a:t>       </a:t>
            </a: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ODRs, Credits,         Attendance, </a:t>
            </a:r>
            <a:b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b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Grades, etc.</a:t>
            </a:r>
            <a:endParaRPr kumimoji="0" lang="en-US" sz="1800" b="1" i="1"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38923" name="Text Box 14"/>
          <p:cNvSpPr txBox="1">
            <a:spLocks noChangeArrowheads="1"/>
          </p:cNvSpPr>
          <p:nvPr/>
        </p:nvSpPr>
        <p:spPr bwMode="auto">
          <a:xfrm>
            <a:off x="639258" y="3167686"/>
            <a:ext cx="32283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Daily Progress Report (DPR) </a:t>
            </a:r>
            <a:endParaRPr kumimoji="0" lang="en-US" sz="1800" b="1" i="0" u="none" strike="noStrike" kern="1200" cap="none" spc="0" normalizeH="0" baseline="0" noProof="0" dirty="0">
              <a:ln>
                <a:noFill/>
              </a:ln>
              <a:solidFill>
                <a:prstClr val="black"/>
              </a:solidFill>
              <a:effectLst/>
              <a:uLnTx/>
              <a:uFillTx/>
              <a:latin typeface="Helvetica" charset="0"/>
              <a:ea typeface="Helvetica" charset="0"/>
              <a:cs typeface="Helvetica" charset="0"/>
            </a:endParaRPr>
          </a:p>
        </p:txBody>
      </p:sp>
      <p:sp>
        <p:nvSpPr>
          <p:cNvPr id="38925" name="Text Box 16"/>
          <p:cNvSpPr txBox="1">
            <a:spLocks noChangeArrowheads="1"/>
          </p:cNvSpPr>
          <p:nvPr/>
        </p:nvSpPr>
        <p:spPr bwMode="auto">
          <a:xfrm>
            <a:off x="7316700" y="4352623"/>
            <a:ext cx="255758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 Continuum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Groups </a:t>
            </a:r>
          </a:p>
        </p:txBody>
      </p:sp>
      <p:sp>
        <p:nvSpPr>
          <p:cNvPr id="38928" name="Rectangle 26"/>
          <p:cNvSpPr>
            <a:spLocks noChangeArrowheads="1"/>
          </p:cNvSpPr>
          <p:nvPr/>
        </p:nvSpPr>
        <p:spPr bwMode="auto">
          <a:xfrm>
            <a:off x="4918075" y="2543942"/>
            <a:ext cx="22860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rPr>
              <a:t>Tier 2/</a:t>
            </a:r>
            <a:br>
              <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rPr>
            </a:br>
            <a:r>
              <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rPr>
              <a:t>Secondary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rPr>
              <a:t>Tier 3/</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w Cen MT"/>
                <a:ea typeface="ＭＳ Ｐゴシック" pitchFamily="34" charset="-128"/>
                <a:cs typeface="Tw Cen MT"/>
              </a:rPr>
              <a:t>Tertiary</a:t>
            </a:r>
            <a:endParaRPr kumimoji="0" lang="en-US" sz="2400" b="0" i="0" u="none" strike="noStrike" kern="1200" cap="none" spc="0" normalizeH="0" baseline="0" noProof="0" dirty="0">
              <a:ln>
                <a:noFill/>
              </a:ln>
              <a:solidFill>
                <a:prstClr val="black"/>
              </a:solidFill>
              <a:effectLst/>
              <a:uLnTx/>
              <a:uFillTx/>
              <a:latin typeface="Tw Cen MT"/>
              <a:ea typeface="ＭＳ Ｐゴシック" pitchFamily="34" charset="-128"/>
              <a:cs typeface="Tw Cen MT"/>
            </a:endParaRPr>
          </a:p>
        </p:txBody>
      </p:sp>
      <p:sp>
        <p:nvSpPr>
          <p:cNvPr id="38929" name="Text Box 27"/>
          <p:cNvSpPr txBox="1">
            <a:spLocks noChangeArrowheads="1"/>
          </p:cNvSpPr>
          <p:nvPr/>
        </p:nvSpPr>
        <p:spPr bwMode="auto">
          <a:xfrm rot="-3363358">
            <a:off x="6553200" y="3244030"/>
            <a:ext cx="213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990000"/>
                </a:solidFill>
                <a:effectLst/>
                <a:uLnTx/>
                <a:uFillTx/>
                <a:latin typeface="Tw Cen MT"/>
                <a:ea typeface="ＭＳ Ｐゴシック" pitchFamily="34" charset="-128"/>
                <a:cs typeface="Tw Cen MT"/>
              </a:rPr>
              <a:t>Intervention</a:t>
            </a:r>
          </a:p>
        </p:txBody>
      </p:sp>
      <p:sp>
        <p:nvSpPr>
          <p:cNvPr id="38930" name="Text Box 28"/>
          <p:cNvSpPr txBox="1">
            <a:spLocks noChangeArrowheads="1"/>
          </p:cNvSpPr>
          <p:nvPr/>
        </p:nvSpPr>
        <p:spPr bwMode="auto">
          <a:xfrm rot="3429989">
            <a:off x="3429000" y="3253555"/>
            <a:ext cx="213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990000"/>
                </a:solidFill>
                <a:effectLst/>
                <a:uLnTx/>
                <a:uFillTx/>
                <a:latin typeface="Tw Cen MT"/>
                <a:ea typeface="ＭＳ Ｐゴシック" pitchFamily="34" charset="-128"/>
                <a:cs typeface="Tw Cen MT"/>
              </a:rPr>
              <a:t>Assessment</a:t>
            </a:r>
            <a:endParaRPr kumimoji="0" lang="en-US" sz="2400" b="0" i="0" u="none" strike="noStrike" kern="1200" cap="none" spc="0" normalizeH="0" baseline="0" noProof="0">
              <a:ln>
                <a:noFill/>
              </a:ln>
              <a:solidFill>
                <a:srgbClr val="990000"/>
              </a:solidFill>
              <a:effectLst/>
              <a:uLnTx/>
              <a:uFillTx/>
              <a:latin typeface="Tw Cen MT"/>
              <a:ea typeface="ＭＳ Ｐゴシック" pitchFamily="34" charset="-128"/>
              <a:cs typeface="Tw Cen MT"/>
            </a:endParaRPr>
          </a:p>
        </p:txBody>
      </p:sp>
      <p:sp>
        <p:nvSpPr>
          <p:cNvPr id="19" name="Text Box 8"/>
          <p:cNvSpPr txBox="1">
            <a:spLocks noChangeArrowheads="1"/>
          </p:cNvSpPr>
          <p:nvPr/>
        </p:nvSpPr>
        <p:spPr bwMode="auto">
          <a:xfrm>
            <a:off x="9096330" y="1336435"/>
            <a:ext cx="155590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Classroom Practices</a:t>
            </a:r>
          </a:p>
        </p:txBody>
      </p:sp>
      <p:sp>
        <p:nvSpPr>
          <p:cNvPr id="22" name="Text Box 29"/>
          <p:cNvSpPr txBox="1">
            <a:spLocks noChangeArrowheads="1"/>
          </p:cNvSpPr>
          <p:nvPr/>
        </p:nvSpPr>
        <p:spPr bwMode="auto">
          <a:xfrm>
            <a:off x="1863504" y="5484778"/>
            <a:ext cx="358658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128"/>
              </a:defRPr>
            </a:lvl1pPr>
            <a:lvl2pPr marL="37931725" indent="-37474525" eaLnBrk="0" hangingPunct="0">
              <a:defRPr sz="2400">
                <a:solidFill>
                  <a:schemeClr val="tx1"/>
                </a:solidFill>
                <a:latin typeface="Helvetica" charset="0"/>
                <a:ea typeface="ＭＳ Ｐゴシック" charset="-128"/>
              </a:defRPr>
            </a:lvl2pPr>
            <a:lvl3pPr eaLnBrk="0" hangingPunct="0">
              <a:defRPr sz="2400">
                <a:solidFill>
                  <a:schemeClr val="tx1"/>
                </a:solidFill>
                <a:latin typeface="Helvetica" charset="0"/>
                <a:ea typeface="ＭＳ Ｐゴシック" charset="-128"/>
              </a:defRPr>
            </a:lvl3pPr>
            <a:lvl4pPr eaLnBrk="0" hangingPunct="0">
              <a:defRPr sz="2400">
                <a:solidFill>
                  <a:schemeClr val="tx1"/>
                </a:solidFill>
                <a:latin typeface="Helvetica" charset="0"/>
                <a:ea typeface="ＭＳ Ｐゴシック" charset="-128"/>
              </a:defRPr>
            </a:lvl4pPr>
            <a:lvl5pPr eaLnBrk="0" hangingPunct="0">
              <a:defRPr sz="2400">
                <a:solidFill>
                  <a:schemeClr val="tx1"/>
                </a:solidFill>
                <a:latin typeface="Helvetica" charset="0"/>
                <a:ea typeface="ＭＳ Ｐゴシック" charset="-128"/>
              </a:defRPr>
            </a:lvl5pPr>
            <a:lvl6pPr marL="457200" eaLnBrk="0" fontAlgn="base" hangingPunct="0">
              <a:spcBef>
                <a:spcPct val="0"/>
              </a:spcBef>
              <a:spcAft>
                <a:spcPct val="0"/>
              </a:spcAft>
              <a:defRPr sz="2400">
                <a:solidFill>
                  <a:schemeClr val="tx1"/>
                </a:solidFill>
                <a:latin typeface="Helvetica" charset="0"/>
                <a:ea typeface="ＭＳ Ｐゴシック" charset="-128"/>
              </a:defRPr>
            </a:lvl6pPr>
            <a:lvl7pPr marL="914400" eaLnBrk="0" fontAlgn="base" hangingPunct="0">
              <a:spcBef>
                <a:spcPct val="0"/>
              </a:spcBef>
              <a:spcAft>
                <a:spcPct val="0"/>
              </a:spcAft>
              <a:defRPr sz="2400">
                <a:solidFill>
                  <a:schemeClr val="tx1"/>
                </a:solidFill>
                <a:latin typeface="Helvetica" charset="0"/>
                <a:ea typeface="ＭＳ Ｐゴシック" charset="-128"/>
              </a:defRPr>
            </a:lvl7pPr>
            <a:lvl8pPr marL="1371600" eaLnBrk="0" fontAlgn="base" hangingPunct="0">
              <a:spcBef>
                <a:spcPct val="0"/>
              </a:spcBef>
              <a:spcAft>
                <a:spcPct val="0"/>
              </a:spcAft>
              <a:defRPr sz="2400">
                <a:solidFill>
                  <a:schemeClr val="tx1"/>
                </a:solidFill>
                <a:latin typeface="Helvetica" charset="0"/>
                <a:ea typeface="ＭＳ Ｐゴシック" charset="-128"/>
              </a:defRPr>
            </a:lvl8pPr>
            <a:lvl9pPr marL="1828800" eaLnBrk="0" fontAlgn="base" hangingPunct="0">
              <a:spcBef>
                <a:spcPct val="0"/>
              </a:spcBef>
              <a:spcAft>
                <a:spcPct val="0"/>
              </a:spcAft>
              <a:defRPr sz="2400">
                <a:solidFill>
                  <a:schemeClr val="tx1"/>
                </a:solidFill>
                <a:latin typeface="Helvetica" charset="0"/>
                <a:ea typeface="ＭＳ Ｐゴシック"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charset="0"/>
                <a:ea typeface="Helvetica" charset="0"/>
                <a:cs typeface="Helvetica" charset="0"/>
              </a:rPr>
              <a:t>Functional Behavior Assessment (direct and indirect methods)</a:t>
            </a:r>
            <a:endParaRPr kumimoji="0" lang="en-US" sz="1800" b="0" i="1" u="none" strike="noStrike" kern="1200" cap="none" spc="0" normalizeH="0" baseline="0" noProof="0" dirty="0">
              <a:ln>
                <a:noFill/>
              </a:ln>
              <a:solidFill>
                <a:prstClr val="black"/>
              </a:solidFill>
              <a:effectLst/>
              <a:uLnTx/>
              <a:uFillTx/>
              <a:latin typeface="Helvetica" charset="0"/>
              <a:ea typeface="ＭＳ Ｐゴシック" charset="-128"/>
              <a:cs typeface="+mn-cs"/>
            </a:endParaRPr>
          </a:p>
        </p:txBody>
      </p:sp>
      <p:sp>
        <p:nvSpPr>
          <p:cNvPr id="23" name="Text Box 28"/>
          <p:cNvSpPr txBox="1">
            <a:spLocks noChangeArrowheads="1"/>
          </p:cNvSpPr>
          <p:nvPr/>
        </p:nvSpPr>
        <p:spPr bwMode="auto">
          <a:xfrm>
            <a:off x="1447732" y="4208881"/>
            <a:ext cx="304813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Helvetica" charset="0"/>
                <a:ea typeface="ＭＳ Ｐゴシック" charset="-128"/>
              </a:defRPr>
            </a:lvl1pPr>
            <a:lvl2pPr marL="37931725" indent="-37474525" eaLnBrk="0" hangingPunct="0">
              <a:defRPr sz="2400">
                <a:solidFill>
                  <a:schemeClr val="tx1"/>
                </a:solidFill>
                <a:latin typeface="Helvetica" charset="0"/>
                <a:ea typeface="ＭＳ Ｐゴシック" charset="-128"/>
              </a:defRPr>
            </a:lvl2pPr>
            <a:lvl3pPr eaLnBrk="0" hangingPunct="0">
              <a:defRPr sz="2400">
                <a:solidFill>
                  <a:schemeClr val="tx1"/>
                </a:solidFill>
                <a:latin typeface="Helvetica" charset="0"/>
                <a:ea typeface="ＭＳ Ｐゴシック" charset="-128"/>
              </a:defRPr>
            </a:lvl3pPr>
            <a:lvl4pPr eaLnBrk="0" hangingPunct="0">
              <a:defRPr sz="2400">
                <a:solidFill>
                  <a:schemeClr val="tx1"/>
                </a:solidFill>
                <a:latin typeface="Helvetica" charset="0"/>
                <a:ea typeface="ＭＳ Ｐゴシック" charset="-128"/>
              </a:defRPr>
            </a:lvl4pPr>
            <a:lvl5pPr eaLnBrk="0" hangingPunct="0">
              <a:defRPr sz="2400">
                <a:solidFill>
                  <a:schemeClr val="tx1"/>
                </a:solidFill>
                <a:latin typeface="Helvetica" charset="0"/>
                <a:ea typeface="ＭＳ Ｐゴシック" charset="-128"/>
              </a:defRPr>
            </a:lvl5pPr>
            <a:lvl6pPr marL="457200" eaLnBrk="0" fontAlgn="base" hangingPunct="0">
              <a:spcBef>
                <a:spcPct val="0"/>
              </a:spcBef>
              <a:spcAft>
                <a:spcPct val="0"/>
              </a:spcAft>
              <a:defRPr sz="2400">
                <a:solidFill>
                  <a:schemeClr val="tx1"/>
                </a:solidFill>
                <a:latin typeface="Helvetica" charset="0"/>
                <a:ea typeface="ＭＳ Ｐゴシック" charset="-128"/>
              </a:defRPr>
            </a:lvl6pPr>
            <a:lvl7pPr marL="914400" eaLnBrk="0" fontAlgn="base" hangingPunct="0">
              <a:spcBef>
                <a:spcPct val="0"/>
              </a:spcBef>
              <a:spcAft>
                <a:spcPct val="0"/>
              </a:spcAft>
              <a:defRPr sz="2400">
                <a:solidFill>
                  <a:schemeClr val="tx1"/>
                </a:solidFill>
                <a:latin typeface="Helvetica" charset="0"/>
                <a:ea typeface="ＭＳ Ｐゴシック" charset="-128"/>
              </a:defRPr>
            </a:lvl7pPr>
            <a:lvl8pPr marL="1371600" eaLnBrk="0" fontAlgn="base" hangingPunct="0">
              <a:spcBef>
                <a:spcPct val="0"/>
              </a:spcBef>
              <a:spcAft>
                <a:spcPct val="0"/>
              </a:spcAft>
              <a:defRPr sz="2400">
                <a:solidFill>
                  <a:schemeClr val="tx1"/>
                </a:solidFill>
                <a:latin typeface="Helvetica" charset="0"/>
                <a:ea typeface="ＭＳ Ｐゴシック" charset="-128"/>
              </a:defRPr>
            </a:lvl8pPr>
            <a:lvl9pPr marL="1828800" eaLnBrk="0" fontAlgn="base" hangingPunct="0">
              <a:spcBef>
                <a:spcPct val="0"/>
              </a:spcBef>
              <a:spcAft>
                <a:spcPct val="0"/>
              </a:spcAft>
              <a:defRPr sz="2400">
                <a:solidFill>
                  <a:schemeClr val="tx1"/>
                </a:solidFill>
                <a:latin typeface="Helvetica" charset="0"/>
                <a:ea typeface="ＭＳ Ｐゴシック" charset="-128"/>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Helvetica" charset="0"/>
                <a:ea typeface="ＭＳ Ｐゴシック" charset="-128"/>
                <a:cs typeface="+mn-cs"/>
              </a:rPr>
              <a:t>Targeted screening tools, interviews, questionnaires.</a:t>
            </a:r>
            <a:r>
              <a:rPr kumimoji="0" lang="en-US" sz="1800" b="1" i="0" u="none" strike="noStrike" kern="1200" cap="none" spc="0" normalizeH="0" baseline="0" noProof="0" dirty="0">
                <a:ln>
                  <a:noFill/>
                </a:ln>
                <a:solidFill>
                  <a:prstClr val="black"/>
                </a:solidFill>
                <a:effectLst/>
                <a:uLnTx/>
                <a:uFillTx/>
                <a:latin typeface="Helvetica" charset="0"/>
                <a:ea typeface="ＭＳ Ｐゴシック" charset="-128"/>
                <a:cs typeface="+mn-cs"/>
              </a:rPr>
              <a:t> </a:t>
            </a:r>
          </a:p>
        </p:txBody>
      </p:sp>
      <p:sp>
        <p:nvSpPr>
          <p:cNvPr id="18" name="Rectangle 2"/>
          <p:cNvSpPr txBox="1">
            <a:spLocks noChangeArrowheads="1"/>
          </p:cNvSpPr>
          <p:nvPr/>
        </p:nvSpPr>
        <p:spPr>
          <a:xfrm>
            <a:off x="2628900" y="143644"/>
            <a:ext cx="6934200" cy="914400"/>
          </a:xfrm>
          <a:prstGeom prst="rect">
            <a:avLst/>
          </a:prstGeom>
        </p:spPr>
        <p:txBody>
          <a:bodyPr>
            <a:normAutofit fontScale="9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D6ECFF">
                    <a:lumMod val="50000"/>
                  </a:srgbClr>
                </a:solidFill>
                <a:effectLst/>
                <a:uLnTx/>
                <a:uFillTx/>
                <a:latin typeface="Trebuchet MS" panose="020B0603020202020204" pitchFamily="34" charset="0"/>
                <a:ea typeface="+mj-ea"/>
                <a:cs typeface="+mj-cs"/>
              </a:rPr>
              <a:t>Positive Behavior Support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D6ECFF">
                    <a:lumMod val="50000"/>
                  </a:srgbClr>
                </a:solidFill>
                <a:effectLst/>
                <a:uLnTx/>
                <a:uFillTx/>
                <a:latin typeface="Trebuchet MS" panose="020B0603020202020204" pitchFamily="34" charset="0"/>
                <a:ea typeface="+mj-ea"/>
                <a:cs typeface="+mj-cs"/>
              </a:rPr>
              <a:t>as Your MTSS</a:t>
            </a:r>
          </a:p>
        </p:txBody>
      </p:sp>
      <p:sp>
        <p:nvSpPr>
          <p:cNvPr id="17" name="TextBox 16"/>
          <p:cNvSpPr txBox="1"/>
          <p:nvPr/>
        </p:nvSpPr>
        <p:spPr>
          <a:xfrm>
            <a:off x="10062245" y="210197"/>
            <a:ext cx="1447800" cy="954107"/>
          </a:xfrm>
          <a:prstGeom prst="rect">
            <a:avLst/>
          </a:prstGeom>
          <a:solidFill>
            <a:schemeClr val="bg2">
              <a:lumMod val="50000"/>
            </a:schemeClr>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MODEL B</a:t>
            </a:r>
          </a:p>
        </p:txBody>
      </p:sp>
    </p:spTree>
    <p:extLst>
      <p:ext uri="{BB962C8B-B14F-4D97-AF65-F5344CB8AC3E}">
        <p14:creationId xmlns:p14="http://schemas.microsoft.com/office/powerpoint/2010/main" val="3913592456"/>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412"/>
        <p:cNvGrpSpPr/>
        <p:nvPr/>
      </p:nvGrpSpPr>
      <p:grpSpPr>
        <a:xfrm>
          <a:off x="0" y="0"/>
          <a:ext cx="0" cy="0"/>
          <a:chOff x="0" y="0"/>
          <a:chExt cx="0" cy="0"/>
        </a:xfrm>
      </p:grpSpPr>
      <p:sp>
        <p:nvSpPr>
          <p:cNvPr id="2413" name="Google Shape;2413;p214"/>
          <p:cNvSpPr txBox="1">
            <a:spLocks noGrp="1"/>
          </p:cNvSpPr>
          <p:nvPr>
            <p:ph type="title"/>
          </p:nvPr>
        </p:nvSpPr>
        <p:spPr>
          <a:xfrm>
            <a:off x="313400" y="1843933"/>
            <a:ext cx="4423200" cy="2754000"/>
          </a:xfrm>
          <a:prstGeom prst="rect">
            <a:avLst/>
          </a:prstGeom>
          <a:noFill/>
          <a:ln>
            <a:noFill/>
          </a:ln>
        </p:spPr>
        <p:txBody>
          <a:bodyPr spcFirstLastPara="1" vert="horz" wrap="square" lIns="91433" tIns="45700" rIns="91433" bIns="45700" rtlCol="0" anchor="ctr" anchorCtr="0">
            <a:noAutofit/>
          </a:bodyPr>
          <a:lstStyle/>
          <a:p>
            <a:pPr>
              <a:spcBef>
                <a:spcPts val="0"/>
              </a:spcBef>
              <a:buClr>
                <a:schemeClr val="dk2"/>
              </a:buClr>
              <a:buSzPts val="4100"/>
            </a:pPr>
            <a:r>
              <a:rPr lang="en" sz="5467" dirty="0">
                <a:latin typeface="Calibri" panose="020F0502020204030204" pitchFamily="34" charset="0"/>
                <a:cs typeface="Calibri" panose="020F0502020204030204" pitchFamily="34" charset="0"/>
              </a:rPr>
              <a:t>...but coordinated  frameworks </a:t>
            </a:r>
            <a:br>
              <a:rPr lang="en" sz="5467" dirty="0">
                <a:latin typeface="Calibri" panose="020F0502020204030204" pitchFamily="34" charset="0"/>
                <a:cs typeface="Calibri" panose="020F0502020204030204" pitchFamily="34" charset="0"/>
              </a:rPr>
            </a:br>
            <a:r>
              <a:rPr lang="en" sz="5467" dirty="0">
                <a:latin typeface="Calibri" panose="020F0502020204030204" pitchFamily="34" charset="0"/>
                <a:cs typeface="Calibri" panose="020F0502020204030204" pitchFamily="34" charset="0"/>
              </a:rPr>
              <a:t>are amazing!</a:t>
            </a:r>
            <a:endParaRPr sz="5467" dirty="0">
              <a:latin typeface="Calibri" panose="020F0502020204030204" pitchFamily="34" charset="0"/>
              <a:cs typeface="Calibri" panose="020F0502020204030204" pitchFamily="34" charset="0"/>
            </a:endParaRPr>
          </a:p>
        </p:txBody>
      </p:sp>
      <p:pic>
        <p:nvPicPr>
          <p:cNvPr id="2414" name="Google Shape;2414;p214"/>
          <p:cNvPicPr preferRelativeResize="0"/>
          <p:nvPr/>
        </p:nvPicPr>
        <p:blipFill>
          <a:blip r:embed="rId3">
            <a:alphaModFix/>
          </a:blip>
          <a:stretch>
            <a:fillRect/>
          </a:stretch>
        </p:blipFill>
        <p:spPr>
          <a:xfrm>
            <a:off x="4469368" y="1194984"/>
            <a:ext cx="7247201" cy="4468032"/>
          </a:xfrm>
          <a:prstGeom prst="rect">
            <a:avLst/>
          </a:prstGeom>
          <a:noFill/>
          <a:ln>
            <a:noFill/>
          </a:ln>
        </p:spPr>
      </p:pic>
    </p:spTree>
    <p:extLst>
      <p:ext uri="{BB962C8B-B14F-4D97-AF65-F5344CB8AC3E}">
        <p14:creationId xmlns:p14="http://schemas.microsoft.com/office/powerpoint/2010/main" val="257817126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26DAD-AB1A-4BC8-BC12-8E09128D4B9F}"/>
              </a:ext>
            </a:extLst>
          </p:cNvPr>
          <p:cNvSpPr>
            <a:spLocks noGrp="1"/>
          </p:cNvSpPr>
          <p:nvPr>
            <p:ph type="title"/>
          </p:nvPr>
        </p:nvSpPr>
        <p:spPr>
          <a:xfrm>
            <a:off x="478972" y="2371619"/>
            <a:ext cx="4093029" cy="1143000"/>
          </a:xfrm>
        </p:spPr>
        <p:txBody>
          <a:bodyPr/>
          <a:lstStyle/>
          <a:p>
            <a:r>
              <a:rPr lang="en-US" dirty="0"/>
              <a:t>Key Feature Status Tracker – </a:t>
            </a:r>
            <a:br>
              <a:rPr lang="en-US" dirty="0"/>
            </a:br>
            <a:r>
              <a:rPr lang="en-US" dirty="0"/>
              <a:t>Putting it all together!</a:t>
            </a:r>
            <a:br>
              <a:rPr lang="en-US" dirty="0"/>
            </a:br>
            <a:r>
              <a:rPr lang="en-US" sz="4400" i="1" dirty="0"/>
              <a:t>A team resource. </a:t>
            </a:r>
            <a:endParaRPr lang="en-US" i="1" dirty="0"/>
          </a:p>
        </p:txBody>
      </p:sp>
      <p:pic>
        <p:nvPicPr>
          <p:cNvPr id="4" name="Content Placeholder 3"/>
          <p:cNvPicPr>
            <a:picLocks noGrp="1" noChangeAspect="1"/>
          </p:cNvPicPr>
          <p:nvPr>
            <p:ph idx="1"/>
          </p:nvPr>
        </p:nvPicPr>
        <p:blipFill rotWithShape="1">
          <a:blip r:embed="rId3"/>
          <a:srcRect l="64286" t="6508" r="15571" b="6635"/>
          <a:stretch/>
        </p:blipFill>
        <p:spPr>
          <a:xfrm>
            <a:off x="5109029" y="293376"/>
            <a:ext cx="5312227" cy="644248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377013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076" y="691376"/>
            <a:ext cx="7620000" cy="1143000"/>
          </a:xfrm>
        </p:spPr>
        <p:txBody>
          <a:bodyPr/>
          <a:lstStyle/>
          <a:p>
            <a:r>
              <a:rPr lang="en-US" sz="8800" dirty="0">
                <a:latin typeface="+mn-lt"/>
              </a:rPr>
              <a:t>Thank you! </a:t>
            </a:r>
          </a:p>
        </p:txBody>
      </p:sp>
      <p:sp>
        <p:nvSpPr>
          <p:cNvPr id="3" name="Content Placeholder 2"/>
          <p:cNvSpPr>
            <a:spLocks noGrp="1"/>
          </p:cNvSpPr>
          <p:nvPr>
            <p:ph idx="1"/>
          </p:nvPr>
        </p:nvSpPr>
        <p:spPr>
          <a:xfrm>
            <a:off x="1502001" y="1834376"/>
            <a:ext cx="7620000" cy="4800600"/>
          </a:xfrm>
        </p:spPr>
        <p:txBody>
          <a:bodyPr/>
          <a:lstStyle/>
          <a:p>
            <a:pPr marL="114300" indent="0">
              <a:buNone/>
            </a:pPr>
            <a:endParaRPr lang="en-US" sz="3200" dirty="0">
              <a:hlinkClick r:id="" action="ppaction://noaction"/>
            </a:endParaRPr>
          </a:p>
          <a:p>
            <a:r>
              <a:rPr lang="en-US" sz="3200" dirty="0">
                <a:hlinkClick r:id="rId3"/>
              </a:rPr>
              <a:t>WWW.DELAWAREPBS.ORG</a:t>
            </a:r>
            <a:endParaRPr lang="en-US" sz="3200" dirty="0"/>
          </a:p>
          <a:p>
            <a:r>
              <a:rPr lang="en-US" sz="3200" dirty="0"/>
              <a:t>Schoology Groups:</a:t>
            </a:r>
          </a:p>
          <a:p>
            <a:pPr lvl="1"/>
            <a:r>
              <a:rPr lang="en-US" sz="3000" dirty="0"/>
              <a:t>School Climate</a:t>
            </a:r>
          </a:p>
          <a:p>
            <a:pPr lvl="1"/>
            <a:r>
              <a:rPr lang="en-US" sz="3000" dirty="0"/>
              <a:t>DE-PBS resources</a:t>
            </a:r>
          </a:p>
          <a:p>
            <a:endParaRPr lang="en-US" sz="3200" dirty="0"/>
          </a:p>
          <a:p>
            <a:endParaRPr lang="en-US"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7875" t="11353" r="18875" b="35781"/>
          <a:stretch/>
        </p:blipFill>
        <p:spPr bwMode="auto">
          <a:xfrm>
            <a:off x="5653235" y="3263097"/>
            <a:ext cx="5226889" cy="2895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73662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383" y="566229"/>
            <a:ext cx="8153400" cy="883192"/>
          </a:xfrm>
        </p:spPr>
        <p:txBody>
          <a:bodyPr>
            <a:normAutofit fontScale="90000"/>
          </a:bodyPr>
          <a:lstStyle/>
          <a:p>
            <a:pPr algn="ctr"/>
            <a:r>
              <a:rPr lang="en-US" sz="5300" b="1" dirty="0"/>
              <a:t>Welcome!</a:t>
            </a:r>
            <a:br>
              <a:rPr lang="en-US" dirty="0"/>
            </a:br>
            <a:endParaRPr lang="en-US" dirty="0"/>
          </a:p>
        </p:txBody>
      </p:sp>
      <p:pic>
        <p:nvPicPr>
          <p:cNvPr id="7" name="Picture 6">
            <a:extLst>
              <a:ext uri="{FF2B5EF4-FFF2-40B4-BE49-F238E27FC236}">
                <a16:creationId xmlns:a16="http://schemas.microsoft.com/office/drawing/2014/main" id="{E88801D7-9105-AA42-808C-628768556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5066" y="0"/>
            <a:ext cx="2237301" cy="2237301"/>
          </a:xfrm>
          <a:prstGeom prst="rect">
            <a:avLst/>
          </a:prstGeom>
        </p:spPr>
      </p:pic>
      <p:sp>
        <p:nvSpPr>
          <p:cNvPr id="3" name="Content Placeholder 2"/>
          <p:cNvSpPr>
            <a:spLocks noGrp="1"/>
          </p:cNvSpPr>
          <p:nvPr>
            <p:ph idx="1"/>
          </p:nvPr>
        </p:nvSpPr>
        <p:spPr>
          <a:xfrm>
            <a:off x="756709" y="1556829"/>
            <a:ext cx="7502074" cy="4240856"/>
          </a:xfrm>
        </p:spPr>
        <p:txBody>
          <a:bodyPr>
            <a:normAutofit fontScale="70000" lnSpcReduction="20000"/>
          </a:bodyPr>
          <a:lstStyle/>
          <a:p>
            <a:pPr marL="0" indent="0">
              <a:buNone/>
            </a:pPr>
            <a:r>
              <a:rPr lang="en-US" sz="3800" dirty="0"/>
              <a:t>Please open Padlet on your phone or laptop using the QR code or link on card on your table.  </a:t>
            </a:r>
          </a:p>
          <a:p>
            <a:pPr marL="0" indent="0">
              <a:buNone/>
            </a:pPr>
            <a:r>
              <a:rPr lang="en-US" sz="3800" dirty="0"/>
              <a:t>Answer one of the prompts:</a:t>
            </a:r>
          </a:p>
          <a:p>
            <a:pPr marL="0" indent="0">
              <a:buNone/>
            </a:pPr>
            <a:endParaRPr lang="en-US" sz="3800" dirty="0"/>
          </a:p>
          <a:p>
            <a:pPr marL="514350" indent="-514350">
              <a:buFont typeface="+mj-lt"/>
              <a:buAutoNum type="arabicPeriod"/>
            </a:pPr>
            <a:r>
              <a:rPr lang="en-US" sz="3800" dirty="0"/>
              <a:t>What do you want to achieve as a result implementation of PBS/MTSS ? </a:t>
            </a:r>
          </a:p>
          <a:p>
            <a:pPr marL="514350" indent="-514350">
              <a:buFont typeface="+mj-lt"/>
              <a:buAutoNum type="arabicPeriod"/>
            </a:pPr>
            <a:r>
              <a:rPr lang="en-US" sz="3800" dirty="0"/>
              <a:t>What is something important to you in your ideal school?  </a:t>
            </a:r>
          </a:p>
          <a:p>
            <a:pPr marL="514350" indent="-514350">
              <a:buFont typeface="+mj-lt"/>
              <a:buAutoNum type="arabicPeriod"/>
            </a:pPr>
            <a:endParaRPr lang="en-US" sz="3800" dirty="0"/>
          </a:p>
          <a:p>
            <a:pPr marL="0" indent="0">
              <a:buNone/>
            </a:pPr>
            <a:br>
              <a:rPr lang="en-US" sz="3800" u="sng" dirty="0">
                <a:hlinkClick r:id="rId4"/>
              </a:rPr>
            </a:br>
            <a:r>
              <a:rPr lang="en-US" sz="3800" u="sng" dirty="0">
                <a:hlinkClick r:id="rId4"/>
              </a:rPr>
              <a:t>http://bit.ly/schoolwidePD</a:t>
            </a:r>
            <a:endParaRPr lang="en-US" sz="3800" dirty="0"/>
          </a:p>
          <a:p>
            <a:pPr marL="0" indent="0">
              <a:buNone/>
            </a:pPr>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CB2D062D-ECFF-AF46-94AB-2B1F149AF961}"/>
              </a:ext>
            </a:extLst>
          </p:cNvPr>
          <p:cNvPicPr>
            <a:picLocks noChangeAspect="1"/>
          </p:cNvPicPr>
          <p:nvPr/>
        </p:nvPicPr>
        <p:blipFill>
          <a:blip r:embed="rId5"/>
          <a:stretch>
            <a:fillRect/>
          </a:stretch>
        </p:blipFill>
        <p:spPr>
          <a:xfrm>
            <a:off x="7602839" y="3852154"/>
            <a:ext cx="3824149" cy="3005846"/>
          </a:xfrm>
          <a:prstGeom prst="rect">
            <a:avLst/>
          </a:prstGeom>
        </p:spPr>
      </p:pic>
    </p:spTree>
    <p:extLst>
      <p:ext uri="{BB962C8B-B14F-4D97-AF65-F5344CB8AC3E}">
        <p14:creationId xmlns:p14="http://schemas.microsoft.com/office/powerpoint/2010/main" val="1673004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2781301" y="964406"/>
            <a:ext cx="528875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152" tIns="31577" rIns="63152" bIns="31577" anchor="ctr"/>
          <a:lstStyle/>
          <a:p>
            <a:pPr defTabSz="342900"/>
            <a:endParaRPr lang="en-US" sz="4125">
              <a:solidFill>
                <a:srgbClr val="800040"/>
              </a:solidFill>
              <a:latin typeface="Calibri" charset="0"/>
            </a:endParaRPr>
          </a:p>
        </p:txBody>
      </p:sp>
      <p:sp>
        <p:nvSpPr>
          <p:cNvPr id="9" name="Isosceles Triangle 8"/>
          <p:cNvSpPr/>
          <p:nvPr/>
        </p:nvSpPr>
        <p:spPr>
          <a:xfrm>
            <a:off x="3394365" y="1086001"/>
            <a:ext cx="4260273" cy="4457405"/>
          </a:xfrm>
          <a:prstGeom prst="triangle">
            <a:avLst/>
          </a:prstGeom>
          <a:solidFill>
            <a:srgbClr val="00B050"/>
          </a:solidFill>
          <a:ln>
            <a:solidFill>
              <a:srgbClr val="00B050"/>
            </a:solidFill>
          </a:ln>
          <a:scene3d>
            <a:camera prst="perspectiveRelaxed">
              <a:rot lat="19852770" lon="3668465" rev="18453607"/>
            </a:camera>
            <a:lightRig rig="chilly" dir="t">
              <a:rot lat="0" lon="0" rev="9000000"/>
            </a:lightRig>
          </a:scene3d>
          <a:sp3d>
            <a:bevelT h="37465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10" name="Isosceles Triangle 9"/>
          <p:cNvSpPr/>
          <p:nvPr/>
        </p:nvSpPr>
        <p:spPr>
          <a:xfrm>
            <a:off x="4433455" y="1384795"/>
            <a:ext cx="2896838" cy="2955035"/>
          </a:xfrm>
          <a:prstGeom prst="triangle">
            <a:avLst/>
          </a:prstGeom>
          <a:gradFill flip="none" rotWithShape="1">
            <a:gsLst>
              <a:gs pos="14000">
                <a:srgbClr val="FFFF57"/>
              </a:gs>
              <a:gs pos="0">
                <a:srgbClr val="00B050"/>
              </a:gs>
            </a:gsLst>
            <a:lin ang="16200000" scaled="1"/>
            <a:tileRect/>
          </a:gradFill>
          <a:ln cap="rnd">
            <a:gradFill flip="none" rotWithShape="1">
              <a:gsLst>
                <a:gs pos="25000">
                  <a:srgbClr val="00B050"/>
                </a:gs>
                <a:gs pos="100000">
                  <a:srgbClr val="FFFF57"/>
                </a:gs>
                <a:gs pos="100000">
                  <a:schemeClr val="accent1">
                    <a:tint val="23500"/>
                    <a:satMod val="160000"/>
                  </a:schemeClr>
                </a:gs>
              </a:gsLst>
              <a:lin ang="16200000" scaled="1"/>
              <a:tileRect/>
            </a:gradFill>
            <a:miter lim="800000"/>
          </a:ln>
          <a:scene3d>
            <a:camera prst="perspectiveRelaxed">
              <a:rot lat="19854000" lon="3666000" rev="18456000"/>
            </a:camera>
            <a:lightRig rig="chilly" dir="t">
              <a:rot lat="0" lon="0" rev="9000000"/>
            </a:lightRig>
          </a:scene3d>
          <a:sp3d prstMaterial="metal">
            <a:bevelT h="330200"/>
            <a:contourClr>
              <a:schemeClr val="accent3">
                <a:lumMod val="50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14" name="Isosceles Triangle 13"/>
          <p:cNvSpPr/>
          <p:nvPr/>
        </p:nvSpPr>
        <p:spPr>
          <a:xfrm>
            <a:off x="5157853" y="1553767"/>
            <a:ext cx="1925287" cy="1845705"/>
          </a:xfrm>
          <a:prstGeom prst="triangle">
            <a:avLst/>
          </a:prstGeom>
          <a:gradFill flip="none" rotWithShape="1">
            <a:gsLst>
              <a:gs pos="16000">
                <a:srgbClr val="FFFF57"/>
              </a:gs>
              <a:gs pos="51000">
                <a:srgbClr val="C00000"/>
              </a:gs>
            </a:gsLst>
            <a:lin ang="16200000" scaled="1"/>
            <a:tileRect/>
          </a:gradFill>
          <a:ln>
            <a:gradFill flip="none" rotWithShape="1">
              <a:gsLst>
                <a:gs pos="0">
                  <a:srgbClr val="FFFF57"/>
                </a:gs>
                <a:gs pos="100000">
                  <a:srgbClr val="C00000"/>
                </a:gs>
              </a:gsLst>
              <a:lin ang="16200000" scaled="1"/>
              <a:tileRect/>
            </a:gradFill>
          </a:ln>
          <a:scene3d>
            <a:camera prst="perspectiveRelaxed">
              <a:rot lat="19854000" lon="3666000" rev="18456000"/>
            </a:camera>
            <a:lightRig rig="morning" dir="t">
              <a:rot lat="0" lon="0" rev="0"/>
            </a:lightRig>
          </a:scene3d>
          <a:sp3d prstMaterial="metal">
            <a:bevelT w="95250" h="342900"/>
          </a:sp3d>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p>
            <a:pPr algn="ctr" defTabSz="342897">
              <a:defRPr/>
            </a:pPr>
            <a:endParaRPr lang="en-US" sz="1275" dirty="0">
              <a:solidFill>
                <a:prstClr val="white"/>
              </a:solidFill>
            </a:endParaRPr>
          </a:p>
        </p:txBody>
      </p:sp>
      <p:sp>
        <p:nvSpPr>
          <p:cNvPr id="12" name="Rectangle 2"/>
          <p:cNvSpPr txBox="1">
            <a:spLocks noChangeArrowheads="1"/>
          </p:cNvSpPr>
          <p:nvPr/>
        </p:nvSpPr>
        <p:spPr bwMode="auto">
          <a:xfrm>
            <a:off x="1981201" y="540788"/>
            <a:ext cx="7450421" cy="8977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70364" tIns="35183" rIns="70364" bIns="35183" anchor="ctr"/>
          <a:lstStyle>
            <a:lvl1pPr defTabSz="936625" eaLnBrk="0" hangingPunct="0">
              <a:defRPr sz="2400">
                <a:solidFill>
                  <a:schemeClr val="tx1"/>
                </a:solidFill>
                <a:latin typeface="Arial" charset="0"/>
                <a:ea typeface="ＭＳ Ｐゴシック" charset="0"/>
                <a:cs typeface="ＭＳ Ｐゴシック" charset="0"/>
              </a:defRPr>
            </a:lvl1pPr>
            <a:lvl2pPr marL="742950" indent="-285750" defTabSz="936625" eaLnBrk="0" hangingPunct="0">
              <a:defRPr sz="2400">
                <a:solidFill>
                  <a:schemeClr val="tx1"/>
                </a:solidFill>
                <a:latin typeface="Arial" charset="0"/>
                <a:ea typeface="ＭＳ Ｐゴシック" charset="0"/>
              </a:defRPr>
            </a:lvl2pPr>
            <a:lvl3pPr marL="1143000" indent="-228600" defTabSz="936625" eaLnBrk="0" hangingPunct="0">
              <a:defRPr sz="2400">
                <a:solidFill>
                  <a:schemeClr val="tx1"/>
                </a:solidFill>
                <a:latin typeface="Arial" charset="0"/>
                <a:ea typeface="ＭＳ Ｐゴシック" charset="0"/>
              </a:defRPr>
            </a:lvl3pPr>
            <a:lvl4pPr marL="1600200" indent="-228600" defTabSz="936625" eaLnBrk="0" hangingPunct="0">
              <a:defRPr sz="2400">
                <a:solidFill>
                  <a:schemeClr val="tx1"/>
                </a:solidFill>
                <a:latin typeface="Arial" charset="0"/>
                <a:ea typeface="ＭＳ Ｐゴシック" charset="0"/>
              </a:defRPr>
            </a:lvl4pPr>
            <a:lvl5pPr marL="2057400" indent="-228600" defTabSz="936625" eaLnBrk="0" hangingPunct="0">
              <a:defRPr sz="2400">
                <a:solidFill>
                  <a:schemeClr val="tx1"/>
                </a:solidFill>
                <a:latin typeface="Arial" charset="0"/>
                <a:ea typeface="ＭＳ Ｐゴシック" charset="0"/>
              </a:defRPr>
            </a:lvl5pPr>
            <a:lvl6pPr marL="2514600" indent="-228600" defTabSz="9366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66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66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6625"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hangingPunct="1">
              <a:spcBef>
                <a:spcPct val="0"/>
              </a:spcBef>
            </a:pPr>
            <a:r>
              <a:rPr lang="en-US" sz="2800" b="1" dirty="0">
                <a:solidFill>
                  <a:schemeClr val="tx2"/>
                </a:solidFill>
                <a:latin typeface="+mj-lt"/>
                <a:ea typeface="+mj-ea"/>
                <a:cs typeface="Tw Cen MT"/>
              </a:rPr>
              <a:t>Layered Continuum of Academic &amp; </a:t>
            </a:r>
          </a:p>
          <a:p>
            <a:pPr algn="ctr" defTabSz="685800" eaLnBrk="1" hangingPunct="1">
              <a:spcBef>
                <a:spcPct val="0"/>
              </a:spcBef>
            </a:pPr>
            <a:r>
              <a:rPr lang="en-US" sz="2800" b="1" dirty="0">
                <a:solidFill>
                  <a:schemeClr val="tx2"/>
                </a:solidFill>
                <a:latin typeface="+mj-lt"/>
                <a:ea typeface="+mj-ea"/>
                <a:cs typeface="Tw Cen MT"/>
              </a:rPr>
              <a:t>Social Behavior Support</a:t>
            </a:r>
          </a:p>
          <a:p>
            <a:pPr algn="ctr" defTabSz="685800" eaLnBrk="1" hangingPunct="1">
              <a:spcBef>
                <a:spcPct val="0"/>
              </a:spcBef>
            </a:pPr>
            <a:endParaRPr lang="en-US" sz="2700" b="1" dirty="0">
              <a:solidFill>
                <a:srgbClr val="1D2A53"/>
              </a:solidFill>
              <a:latin typeface="+mn-lt"/>
              <a:ea typeface="+mj-ea"/>
              <a:cs typeface="Tw Cen MT"/>
            </a:endParaRPr>
          </a:p>
        </p:txBody>
      </p:sp>
      <p:sp>
        <p:nvSpPr>
          <p:cNvPr id="13" name="TextBox 12"/>
          <p:cNvSpPr txBox="1"/>
          <p:nvPr/>
        </p:nvSpPr>
        <p:spPr>
          <a:xfrm>
            <a:off x="7083028" y="1989537"/>
            <a:ext cx="2194322" cy="1200329"/>
          </a:xfrm>
          <a:prstGeom prst="rect">
            <a:avLst/>
          </a:prstGeom>
          <a:noFill/>
          <a:ln w="28575" cmpd="sng">
            <a:solidFill>
              <a:schemeClr val="tx2"/>
            </a:solidFill>
          </a:ln>
        </p:spPr>
        <p:txBody>
          <a:bodyPr>
            <a:spAutoFit/>
          </a:bodyPr>
          <a:lstStyle/>
          <a:p>
            <a:pPr>
              <a:defRPr/>
            </a:pPr>
            <a:r>
              <a:rPr lang="en-US" sz="2400" dirty="0">
                <a:solidFill>
                  <a:srgbClr val="1D2A53"/>
                </a:solidFill>
                <a:latin typeface="Tw Cen MT"/>
                <a:cs typeface="Tw Cen MT"/>
              </a:rPr>
              <a:t>Tier 3 for a </a:t>
            </a:r>
            <a:r>
              <a:rPr lang="en-US" sz="2400" b="1" i="1" dirty="0">
                <a:solidFill>
                  <a:srgbClr val="FF0000"/>
                </a:solidFill>
                <a:latin typeface="Tw Cen MT"/>
                <a:cs typeface="Tw Cen MT"/>
              </a:rPr>
              <a:t>Few</a:t>
            </a:r>
            <a:r>
              <a:rPr lang="en-US" sz="2400" b="1" dirty="0">
                <a:solidFill>
                  <a:srgbClr val="FF0000"/>
                </a:solidFill>
                <a:latin typeface="Tw Cen MT"/>
                <a:cs typeface="Tw Cen MT"/>
              </a:rPr>
              <a:t>: </a:t>
            </a:r>
            <a:r>
              <a:rPr lang="en-US" sz="2400" dirty="0">
                <a:solidFill>
                  <a:srgbClr val="1D2A53"/>
                </a:solidFill>
                <a:latin typeface="Tw Cen MT"/>
                <a:cs typeface="Tw Cen MT"/>
              </a:rPr>
              <a:t>Intensive, Individualized</a:t>
            </a:r>
          </a:p>
        </p:txBody>
      </p:sp>
      <p:sp>
        <p:nvSpPr>
          <p:cNvPr id="15" name="TextBox 14"/>
          <p:cNvSpPr txBox="1"/>
          <p:nvPr/>
        </p:nvSpPr>
        <p:spPr>
          <a:xfrm>
            <a:off x="6553200" y="3345658"/>
            <a:ext cx="2514600" cy="1200329"/>
          </a:xfrm>
          <a:prstGeom prst="rect">
            <a:avLst/>
          </a:prstGeom>
          <a:noFill/>
          <a:ln w="28575" cmpd="sng">
            <a:solidFill>
              <a:schemeClr val="tx2"/>
            </a:solidFill>
          </a:ln>
        </p:spPr>
        <p:txBody>
          <a:bodyPr>
            <a:spAutoFit/>
          </a:bodyPr>
          <a:lstStyle/>
          <a:p>
            <a:pPr>
              <a:defRPr/>
            </a:pPr>
            <a:r>
              <a:rPr lang="en-US" sz="2400" dirty="0">
                <a:solidFill>
                  <a:srgbClr val="1D2A53"/>
                </a:solidFill>
                <a:latin typeface="Tw Cen MT"/>
                <a:cs typeface="Tw Cen MT"/>
              </a:rPr>
              <a:t>Tier 2 for </a:t>
            </a:r>
            <a:r>
              <a:rPr lang="en-US" sz="2400" b="1" i="1" dirty="0">
                <a:solidFill>
                  <a:srgbClr val="FFC000"/>
                </a:solidFill>
                <a:latin typeface="Tw Cen MT"/>
                <a:cs typeface="Tw Cen MT"/>
              </a:rPr>
              <a:t>Some</a:t>
            </a:r>
            <a:r>
              <a:rPr lang="en-US" sz="2400" b="1" dirty="0">
                <a:solidFill>
                  <a:srgbClr val="FFC000"/>
                </a:solidFill>
                <a:latin typeface="Tw Cen MT"/>
                <a:cs typeface="Tw Cen MT"/>
              </a:rPr>
              <a:t>:  </a:t>
            </a:r>
            <a:r>
              <a:rPr lang="en-US" sz="2400" dirty="0">
                <a:solidFill>
                  <a:srgbClr val="1D2A53"/>
                </a:solidFill>
                <a:latin typeface="Tw Cen MT"/>
                <a:cs typeface="Tw Cen MT"/>
              </a:rPr>
              <a:t>Targeted for Small Groups</a:t>
            </a:r>
          </a:p>
        </p:txBody>
      </p:sp>
      <p:sp>
        <p:nvSpPr>
          <p:cNvPr id="16" name="TextBox 15"/>
          <p:cNvSpPr txBox="1"/>
          <p:nvPr/>
        </p:nvSpPr>
        <p:spPr>
          <a:xfrm>
            <a:off x="5881874" y="4734971"/>
            <a:ext cx="2433773" cy="830997"/>
          </a:xfrm>
          <a:prstGeom prst="rect">
            <a:avLst/>
          </a:prstGeom>
          <a:noFill/>
          <a:ln w="28575" cmpd="sng">
            <a:solidFill>
              <a:schemeClr val="tx2"/>
            </a:solidFill>
          </a:ln>
        </p:spPr>
        <p:txBody>
          <a:bodyPr wrap="square">
            <a:spAutoFit/>
          </a:bodyPr>
          <a:lstStyle/>
          <a:p>
            <a:pPr>
              <a:defRPr/>
            </a:pPr>
            <a:r>
              <a:rPr lang="en-US" sz="2400" dirty="0">
                <a:solidFill>
                  <a:srgbClr val="1D2A53"/>
                </a:solidFill>
                <a:latin typeface="Tw Cen MT"/>
                <a:cs typeface="Tw Cen MT"/>
              </a:rPr>
              <a:t>Tier I for </a:t>
            </a:r>
            <a:r>
              <a:rPr lang="en-US" sz="2400" b="1" i="1" dirty="0">
                <a:solidFill>
                  <a:srgbClr val="00B050"/>
                </a:solidFill>
                <a:latin typeface="Tw Cen MT"/>
                <a:cs typeface="Tw Cen MT"/>
              </a:rPr>
              <a:t>All</a:t>
            </a:r>
            <a:r>
              <a:rPr lang="en-US" sz="2400" b="1" dirty="0">
                <a:solidFill>
                  <a:srgbClr val="00B050"/>
                </a:solidFill>
                <a:latin typeface="Tw Cen MT"/>
                <a:cs typeface="Tw Cen MT"/>
              </a:rPr>
              <a:t>:  </a:t>
            </a:r>
            <a:r>
              <a:rPr lang="en-US" sz="2400" dirty="0">
                <a:solidFill>
                  <a:srgbClr val="1D2A53"/>
                </a:solidFill>
                <a:latin typeface="Tw Cen MT"/>
                <a:cs typeface="Tw Cen MT"/>
              </a:rPr>
              <a:t>Core/Universal</a:t>
            </a:r>
          </a:p>
        </p:txBody>
      </p:sp>
      <p:sp>
        <p:nvSpPr>
          <p:cNvPr id="11" name="TextBox 10">
            <a:extLst>
              <a:ext uri="{FF2B5EF4-FFF2-40B4-BE49-F238E27FC236}">
                <a16:creationId xmlns:a16="http://schemas.microsoft.com/office/drawing/2014/main" id="{587B2F46-D581-CE43-AB94-AF0E427F9093}"/>
              </a:ext>
            </a:extLst>
          </p:cNvPr>
          <p:cNvSpPr txBox="1"/>
          <p:nvPr/>
        </p:nvSpPr>
        <p:spPr>
          <a:xfrm>
            <a:off x="10219916" y="260302"/>
            <a:ext cx="1447800" cy="954107"/>
          </a:xfrm>
          <a:prstGeom prst="rect">
            <a:avLst/>
          </a:prstGeom>
          <a:solidFill>
            <a:schemeClr val="bg2">
              <a:lumMod val="50000"/>
            </a:schemeClr>
          </a:solidFill>
          <a:ln>
            <a:solidFill>
              <a:schemeClr val="tx1"/>
            </a:solidFill>
          </a:ln>
        </p:spPr>
        <p:txBody>
          <a:bodyPr wrap="square" rtlCol="0">
            <a:spAutoFit/>
          </a:bodyPr>
          <a:lstStyle/>
          <a:p>
            <a:pPr algn="ctr"/>
            <a:r>
              <a:rPr lang="en-US" sz="2800" dirty="0">
                <a:solidFill>
                  <a:schemeClr val="bg1"/>
                </a:solidFill>
              </a:rPr>
              <a:t>MODEL C</a:t>
            </a:r>
          </a:p>
        </p:txBody>
      </p:sp>
    </p:spTree>
    <p:extLst>
      <p:ext uri="{BB962C8B-B14F-4D97-AF65-F5344CB8AC3E}">
        <p14:creationId xmlns:p14="http://schemas.microsoft.com/office/powerpoint/2010/main" val="5070058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7" name="Text Box 9"/>
          <p:cNvSpPr txBox="1">
            <a:spLocks noChangeArrowheads="1"/>
          </p:cNvSpPr>
          <p:nvPr/>
        </p:nvSpPr>
        <p:spPr bwMode="auto">
          <a:xfrm>
            <a:off x="1972370" y="2849706"/>
            <a:ext cx="2394443"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Tw Cen MT"/>
                <a:cs typeface="Tw Cen MT"/>
              </a:rPr>
              <a:t>Supporting culturally knowledgeable </a:t>
            </a:r>
            <a:r>
              <a:rPr lang="en-US" b="1" dirty="0">
                <a:latin typeface="Tw Cen MT"/>
                <a:cs typeface="Tw Cen MT"/>
              </a:rPr>
              <a:t>Staff Behavior</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team-based leadership and coordination</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professional development, coaching, and content expertise</a:t>
            </a:r>
          </a:p>
        </p:txBody>
      </p:sp>
      <p:sp>
        <p:nvSpPr>
          <p:cNvPr id="211978" name="Text Box 10"/>
          <p:cNvSpPr txBox="1">
            <a:spLocks noChangeArrowheads="1"/>
          </p:cNvSpPr>
          <p:nvPr/>
        </p:nvSpPr>
        <p:spPr bwMode="auto">
          <a:xfrm>
            <a:off x="8276304" y="2849706"/>
            <a:ext cx="2298931"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Tw Cen MT"/>
                <a:cs typeface="Tw Cen MT"/>
              </a:rPr>
              <a:t>Supporting culturally valid </a:t>
            </a:r>
            <a:r>
              <a:rPr lang="en-US" b="1" dirty="0">
                <a:latin typeface="Tw Cen MT"/>
                <a:cs typeface="Tw Cen MT"/>
              </a:rPr>
              <a:t>Data-based Decision Making</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universal screening</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progress monitoring</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evaluation of fidelity</a:t>
            </a:r>
          </a:p>
        </p:txBody>
      </p:sp>
      <p:sp>
        <p:nvSpPr>
          <p:cNvPr id="211979" name="Text Box 11"/>
          <p:cNvSpPr txBox="1">
            <a:spLocks noChangeArrowheads="1"/>
          </p:cNvSpPr>
          <p:nvPr/>
        </p:nvSpPr>
        <p:spPr bwMode="auto">
          <a:xfrm>
            <a:off x="4743170" y="5979682"/>
            <a:ext cx="3382748"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dirty="0">
                <a:solidFill>
                  <a:srgbClr val="000000"/>
                </a:solidFill>
                <a:latin typeface="Tw Cen MT"/>
                <a:cs typeface="Tw Cen MT"/>
              </a:rPr>
              <a:t>Supporting </a:t>
            </a:r>
            <a:r>
              <a:rPr lang="en-US" b="1" dirty="0">
                <a:latin typeface="Tw Cen MT"/>
                <a:cs typeface="Tw Cen MT"/>
              </a:rPr>
              <a:t>Student Behavior</a:t>
            </a:r>
          </a:p>
          <a:p>
            <a:pPr marL="342900" indent="-211138" fontAlgn="base">
              <a:spcBef>
                <a:spcPct val="0"/>
              </a:spcBef>
              <a:spcAft>
                <a:spcPct val="0"/>
              </a:spcAft>
              <a:buFont typeface="Wingdings" pitchFamily="2" charset="2"/>
              <a:buChar char="ü"/>
            </a:pPr>
            <a:r>
              <a:rPr lang="en-US" sz="1400" dirty="0">
                <a:solidFill>
                  <a:srgbClr val="797979"/>
                </a:solidFill>
                <a:latin typeface="Tw Cen MT"/>
                <a:cs typeface="Tw Cen MT"/>
              </a:rPr>
              <a:t>three-tiered continuum of culturally relevant evidence-based interventions</a:t>
            </a:r>
            <a:endParaRPr lang="en-US" sz="1400" b="1" dirty="0">
              <a:solidFill>
                <a:srgbClr val="797979"/>
              </a:solidFill>
              <a:latin typeface="Tw Cen MT"/>
              <a:cs typeface="Tw Cen MT"/>
            </a:endParaRPr>
          </a:p>
        </p:txBody>
      </p:sp>
      <p:sp>
        <p:nvSpPr>
          <p:cNvPr id="89100" name="Oval 4"/>
          <p:cNvSpPr>
            <a:spLocks noChangeArrowheads="1"/>
          </p:cNvSpPr>
          <p:nvPr/>
        </p:nvSpPr>
        <p:spPr bwMode="auto">
          <a:xfrm>
            <a:off x="4484272" y="2162649"/>
            <a:ext cx="3624374" cy="3624374"/>
          </a:xfrm>
          <a:prstGeom prst="ellipse">
            <a:avLst/>
          </a:prstGeom>
          <a:noFill/>
          <a:ln w="63500">
            <a:solidFill>
              <a:srgbClr val="34339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89098" name="Oval 2"/>
          <p:cNvSpPr>
            <a:spLocks noChangeArrowheads="1"/>
          </p:cNvSpPr>
          <p:nvPr/>
        </p:nvSpPr>
        <p:spPr bwMode="auto">
          <a:xfrm>
            <a:off x="5414213" y="3755800"/>
            <a:ext cx="1755648" cy="1751781"/>
          </a:xfrm>
          <a:prstGeom prst="ellipse">
            <a:avLst/>
          </a:prstGeom>
          <a:noFill/>
          <a:ln w="63500">
            <a:solidFill>
              <a:srgbClr val="99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0"/>
              </a:spcBef>
              <a:spcAft>
                <a:spcPct val="0"/>
              </a:spcAft>
            </a:pPr>
            <a:endParaRPr lang="en-US" sz="2400" dirty="0">
              <a:solidFill>
                <a:srgbClr val="000000"/>
              </a:solidFill>
              <a:latin typeface="Arial"/>
            </a:endParaRPr>
          </a:p>
        </p:txBody>
      </p:sp>
      <p:sp>
        <p:nvSpPr>
          <p:cNvPr id="89099" name="Oval 3"/>
          <p:cNvSpPr>
            <a:spLocks noChangeArrowheads="1"/>
          </p:cNvSpPr>
          <p:nvPr/>
        </p:nvSpPr>
        <p:spPr bwMode="auto">
          <a:xfrm>
            <a:off x="5920461" y="2849707"/>
            <a:ext cx="1755648" cy="1751781"/>
          </a:xfrm>
          <a:prstGeom prst="ellipse">
            <a:avLst/>
          </a:prstGeom>
          <a:noFill/>
          <a:ln w="63500">
            <a:solidFill>
              <a:srgbClr val="FF99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89101" name="Oval 5"/>
          <p:cNvSpPr>
            <a:spLocks noChangeArrowheads="1"/>
          </p:cNvSpPr>
          <p:nvPr/>
        </p:nvSpPr>
        <p:spPr bwMode="auto">
          <a:xfrm>
            <a:off x="4893556" y="2849707"/>
            <a:ext cx="1751781" cy="1751781"/>
          </a:xfrm>
          <a:prstGeom prst="ellipse">
            <a:avLst/>
          </a:prstGeom>
          <a:noFill/>
          <a:ln w="63500">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89102" name="Text Box 6"/>
          <p:cNvSpPr txBox="1">
            <a:spLocks noChangeArrowheads="1"/>
          </p:cNvSpPr>
          <p:nvPr/>
        </p:nvSpPr>
        <p:spPr bwMode="auto">
          <a:xfrm rot="18341135">
            <a:off x="4971176" y="3432703"/>
            <a:ext cx="10528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dirty="0">
                <a:solidFill>
                  <a:srgbClr val="000000"/>
                </a:solidFill>
                <a:latin typeface="Tw Cen MT"/>
                <a:cs typeface="Tw Cen MT"/>
              </a:rPr>
              <a:t>SYSTEMS</a:t>
            </a:r>
          </a:p>
        </p:txBody>
      </p:sp>
      <p:sp>
        <p:nvSpPr>
          <p:cNvPr id="89103" name="Text Box 7"/>
          <p:cNvSpPr txBox="1">
            <a:spLocks noChangeArrowheads="1"/>
          </p:cNvSpPr>
          <p:nvPr/>
        </p:nvSpPr>
        <p:spPr bwMode="auto">
          <a:xfrm>
            <a:off x="5497617" y="4787739"/>
            <a:ext cx="16309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b="1" dirty="0">
                <a:solidFill>
                  <a:srgbClr val="000000"/>
                </a:solidFill>
                <a:latin typeface="Tw Cen MT"/>
                <a:cs typeface="Tw Cen MT"/>
              </a:rPr>
              <a:t>PRACTICES</a:t>
            </a:r>
          </a:p>
        </p:txBody>
      </p:sp>
      <p:sp>
        <p:nvSpPr>
          <p:cNvPr id="89104" name="Text Box 8"/>
          <p:cNvSpPr txBox="1">
            <a:spLocks noChangeArrowheads="1"/>
          </p:cNvSpPr>
          <p:nvPr/>
        </p:nvSpPr>
        <p:spPr bwMode="auto">
          <a:xfrm rot="2905354">
            <a:off x="6711540" y="3379847"/>
            <a:ext cx="71328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dirty="0">
                <a:solidFill>
                  <a:srgbClr val="000000"/>
                </a:solidFill>
                <a:latin typeface="Tw Cen MT"/>
                <a:cs typeface="Tw Cen MT"/>
              </a:rPr>
              <a:t>DATA</a:t>
            </a:r>
          </a:p>
        </p:txBody>
      </p:sp>
      <p:sp>
        <p:nvSpPr>
          <p:cNvPr id="89105" name="Text Box 13"/>
          <p:cNvSpPr txBox="1">
            <a:spLocks noChangeArrowheads="1"/>
          </p:cNvSpPr>
          <p:nvPr/>
        </p:nvSpPr>
        <p:spPr bwMode="auto">
          <a:xfrm>
            <a:off x="5526864" y="2396908"/>
            <a:ext cx="154161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b="1" dirty="0">
                <a:solidFill>
                  <a:srgbClr val="000000"/>
                </a:solidFill>
                <a:latin typeface="Tw Cen MT"/>
                <a:cs typeface="Tw Cen MT"/>
              </a:rPr>
              <a:t>OUTCOMES</a:t>
            </a:r>
          </a:p>
        </p:txBody>
      </p:sp>
      <p:sp>
        <p:nvSpPr>
          <p:cNvPr id="211982" name="Text Box 14"/>
          <p:cNvSpPr txBox="1">
            <a:spLocks noChangeArrowheads="1"/>
          </p:cNvSpPr>
          <p:nvPr/>
        </p:nvSpPr>
        <p:spPr bwMode="auto">
          <a:xfrm>
            <a:off x="3908838" y="1406228"/>
            <a:ext cx="4775242"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dirty="0">
                <a:solidFill>
                  <a:srgbClr val="000000"/>
                </a:solidFill>
                <a:latin typeface="Tw Cen MT"/>
                <a:cs typeface="Tw Cen MT"/>
              </a:rPr>
              <a:t>Supporting culturally equitable </a:t>
            </a:r>
            <a:r>
              <a:rPr lang="en-US" b="1" dirty="0">
                <a:latin typeface="Tw Cen MT"/>
                <a:cs typeface="Tw Cen MT"/>
              </a:rPr>
              <a:t>Targets</a:t>
            </a:r>
            <a:r>
              <a:rPr lang="en-US" dirty="0">
                <a:solidFill>
                  <a:srgbClr val="000000"/>
                </a:solidFill>
                <a:latin typeface="Tw Cen MT"/>
                <a:cs typeface="Tw Cen MT"/>
              </a:rPr>
              <a:t> </a:t>
            </a:r>
            <a:r>
              <a:rPr lang="en-US" sz="1600" dirty="0">
                <a:solidFill>
                  <a:srgbClr val="000000"/>
                </a:solidFill>
                <a:latin typeface="Tw Cen MT"/>
                <a:cs typeface="Tw Cen MT"/>
              </a:rPr>
              <a:t>including </a:t>
            </a:r>
            <a:br>
              <a:rPr lang="en-US" sz="1600" dirty="0">
                <a:solidFill>
                  <a:srgbClr val="000000"/>
                </a:solidFill>
                <a:latin typeface="Tw Cen MT"/>
                <a:cs typeface="Tw Cen MT"/>
              </a:rPr>
            </a:br>
            <a:r>
              <a:rPr lang="en-US" sz="1600" dirty="0">
                <a:solidFill>
                  <a:srgbClr val="000000"/>
                </a:solidFill>
                <a:latin typeface="Tw Cen MT"/>
                <a:cs typeface="Tw Cen MT"/>
              </a:rPr>
              <a:t>social/emotional competence &amp; academic achievement</a:t>
            </a:r>
            <a:endParaRPr lang="en-US" sz="1600" dirty="0">
              <a:solidFill>
                <a:srgbClr val="000000"/>
              </a:solidFill>
              <a:latin typeface="Arial"/>
              <a:cs typeface="Arial"/>
            </a:endParaRPr>
          </a:p>
        </p:txBody>
      </p:sp>
      <p:sp>
        <p:nvSpPr>
          <p:cNvPr id="20" name="Title 1">
            <a:extLst>
              <a:ext uri="{FF2B5EF4-FFF2-40B4-BE49-F238E27FC236}">
                <a16:creationId xmlns:a16="http://schemas.microsoft.com/office/drawing/2014/main" id="{9C3EEB0B-22FA-B644-AB66-5DBF732395EE}"/>
              </a:ext>
            </a:extLst>
          </p:cNvPr>
          <p:cNvSpPr txBox="1">
            <a:spLocks/>
          </p:cNvSpPr>
          <p:nvPr/>
        </p:nvSpPr>
        <p:spPr>
          <a:xfrm>
            <a:off x="2766583" y="118407"/>
            <a:ext cx="7350431" cy="840403"/>
          </a:xfrm>
          <a:prstGeom prst="rect">
            <a:avLst/>
          </a:prstGeom>
          <a:solidFill>
            <a:srgbClr val="FFFFFF"/>
          </a:solidFill>
        </p:spPr>
        <p:txBody>
          <a:bodyPr>
            <a:noAutofit/>
          </a:bodyPr>
          <a:lstStyle>
            <a:lvl1pPr algn="ctr" defTabSz="457200" rtl="0" eaLnBrk="1" latinLnBrk="0" hangingPunct="1">
              <a:spcBef>
                <a:spcPct val="0"/>
              </a:spcBef>
              <a:buNone/>
              <a:defRPr sz="4400" kern="1200">
                <a:solidFill>
                  <a:schemeClr val="tx2"/>
                </a:solidFill>
                <a:latin typeface="Arial"/>
                <a:ea typeface="+mj-ea"/>
                <a:cs typeface="Arial"/>
              </a:defRPr>
            </a:lvl1pPr>
          </a:lstStyle>
          <a:p>
            <a:r>
              <a:rPr lang="en-US" sz="2400" b="1" dirty="0">
                <a:latin typeface="+mj-lt"/>
                <a:cs typeface="Tw Cen MT"/>
              </a:rPr>
              <a:t>Positive Behavioral Interventions and Supports </a:t>
            </a:r>
            <a:r>
              <a:rPr lang="en-US" sz="2400" dirty="0">
                <a:latin typeface="+mj-lt"/>
                <a:cs typeface="Tw Cen MT"/>
              </a:rPr>
              <a:t>(PBIS) </a:t>
            </a:r>
            <a:r>
              <a:rPr lang="en-US" sz="2000" dirty="0">
                <a:latin typeface="+mj-lt"/>
                <a:cs typeface="Tw Cen MT"/>
              </a:rPr>
              <a:t>for </a:t>
            </a:r>
            <a:r>
              <a:rPr lang="en-US" sz="2000" dirty="0">
                <a:solidFill>
                  <a:schemeClr val="tx1"/>
                </a:solidFill>
                <a:latin typeface="+mj-lt"/>
                <a:cs typeface="Tw Cen MT"/>
              </a:rPr>
              <a:t>Continuous Improvement</a:t>
            </a:r>
            <a:r>
              <a:rPr lang="en-US" sz="2000" b="1" dirty="0">
                <a:solidFill>
                  <a:schemeClr val="tx1"/>
                </a:solidFill>
                <a:latin typeface="+mj-lt"/>
                <a:cs typeface="Tw Cen MT"/>
              </a:rPr>
              <a:t> </a:t>
            </a:r>
            <a:r>
              <a:rPr lang="en-US" sz="2000" dirty="0">
                <a:latin typeface="+mj-lt"/>
                <a:cs typeface="Tw Cen MT"/>
              </a:rPr>
              <a:t>and </a:t>
            </a:r>
            <a:r>
              <a:rPr lang="en-US" sz="2000" dirty="0">
                <a:solidFill>
                  <a:schemeClr val="tx1"/>
                </a:solidFill>
                <a:latin typeface="+mj-lt"/>
                <a:cs typeface="Tw Cen MT"/>
              </a:rPr>
              <a:t>Alignment of Initiatives</a:t>
            </a:r>
          </a:p>
          <a:p>
            <a:r>
              <a:rPr lang="en-US" sz="2000" dirty="0">
                <a:solidFill>
                  <a:srgbClr val="797979"/>
                </a:solidFill>
                <a:latin typeface="+mj-lt"/>
                <a:cs typeface="Tw Cen MT"/>
              </a:rPr>
              <a:t>is a </a:t>
            </a:r>
            <a:r>
              <a:rPr lang="en-US" sz="2000" b="1" dirty="0">
                <a:solidFill>
                  <a:srgbClr val="797979"/>
                </a:solidFill>
                <a:latin typeface="+mj-lt"/>
                <a:cs typeface="Tw Cen MT"/>
              </a:rPr>
              <a:t>Multi-Tiered System of Supports </a:t>
            </a:r>
            <a:r>
              <a:rPr lang="en-US" sz="2000" dirty="0">
                <a:solidFill>
                  <a:srgbClr val="797979"/>
                </a:solidFill>
                <a:latin typeface="+mj-lt"/>
                <a:cs typeface="Tw Cen MT"/>
              </a:rPr>
              <a:t>(MTSS) Framework</a:t>
            </a:r>
          </a:p>
        </p:txBody>
      </p:sp>
      <p:sp>
        <p:nvSpPr>
          <p:cNvPr id="89097" name="Text Box 16"/>
          <p:cNvSpPr txBox="1">
            <a:spLocks noChangeArrowheads="1"/>
          </p:cNvSpPr>
          <p:nvPr/>
        </p:nvSpPr>
        <p:spPr bwMode="auto">
          <a:xfrm>
            <a:off x="1610130" y="5633155"/>
            <a:ext cx="2548284"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2700" eaLnBrk="1" fontAlgn="base" hangingPunct="1">
              <a:spcBef>
                <a:spcPct val="0"/>
              </a:spcBef>
              <a:spcAft>
                <a:spcPts val="600"/>
              </a:spcAft>
            </a:pPr>
            <a:r>
              <a:rPr lang="en-US" sz="800" dirty="0">
                <a:solidFill>
                  <a:srgbClr val="929292"/>
                </a:solidFill>
                <a:latin typeface="Tw Cen MT"/>
                <a:cs typeface="Tw Cen MT"/>
              </a:rPr>
              <a:t>Midwest PBIS Network 2/7/19. Adapted from: </a:t>
            </a:r>
          </a:p>
          <a:p>
            <a:pPr marL="114300" indent="-107950" eaLnBrk="1" fontAlgn="base" hangingPunct="1">
              <a:spcBef>
                <a:spcPct val="0"/>
              </a:spcBef>
              <a:spcAft>
                <a:spcPts val="600"/>
              </a:spcAft>
            </a:pPr>
            <a:r>
              <a:rPr lang="en-US" sz="800" dirty="0">
                <a:solidFill>
                  <a:srgbClr val="929292"/>
                </a:solidFill>
                <a:latin typeface="Tw Cen MT"/>
                <a:cs typeface="Tw Cen MT"/>
              </a:rPr>
              <a:t>“What is a systems Approach in school-wide PBIS?” OSEP Technical Assistance on Positive Behavioral Interventions and Supports. https://www.pbis.org/school</a:t>
            </a:r>
          </a:p>
          <a:p>
            <a:pPr marL="114300" indent="-107950" eaLnBrk="1" fontAlgn="base" hangingPunct="1">
              <a:spcBef>
                <a:spcPct val="0"/>
              </a:spcBef>
              <a:spcAft>
                <a:spcPts val="600"/>
              </a:spcAft>
            </a:pPr>
            <a:r>
              <a:rPr lang="en-US" sz="800" dirty="0">
                <a:solidFill>
                  <a:srgbClr val="929292"/>
                </a:solidFill>
                <a:latin typeface="Tw Cen MT"/>
                <a:cs typeface="Tw Cen MT"/>
              </a:rPr>
              <a:t>McIntosh, K.&amp; Goodman, S. (2016). </a:t>
            </a:r>
            <a:r>
              <a:rPr lang="en-US" sz="800" i="1" dirty="0">
                <a:solidFill>
                  <a:srgbClr val="929292"/>
                </a:solidFill>
                <a:latin typeface="Tw Cen MT"/>
                <a:cs typeface="Tw Cen MT"/>
              </a:rPr>
              <a:t>Integrated Multi-Tiered Systems of Support: Blending RTI and PBIS. </a:t>
            </a:r>
            <a:r>
              <a:rPr lang="en-US" sz="800" dirty="0">
                <a:solidFill>
                  <a:srgbClr val="929292"/>
                </a:solidFill>
                <a:latin typeface="Tw Cen MT"/>
                <a:cs typeface="Tw Cen MT"/>
              </a:rPr>
              <a:t>New York: Guilford Press.</a:t>
            </a:r>
          </a:p>
        </p:txBody>
      </p:sp>
      <p:grpSp>
        <p:nvGrpSpPr>
          <p:cNvPr id="2" name="Group 1">
            <a:extLst>
              <a:ext uri="{FF2B5EF4-FFF2-40B4-BE49-F238E27FC236}">
                <a16:creationId xmlns:a16="http://schemas.microsoft.com/office/drawing/2014/main" id="{CAC891CF-FCCF-5147-9EA3-85B6F23BCC05}"/>
              </a:ext>
            </a:extLst>
          </p:cNvPr>
          <p:cNvGrpSpPr/>
          <p:nvPr/>
        </p:nvGrpSpPr>
        <p:grpSpPr>
          <a:xfrm>
            <a:off x="111498" y="194757"/>
            <a:ext cx="2422941" cy="2422941"/>
            <a:chOff x="-815127" y="-252661"/>
            <a:chExt cx="2422941" cy="2422941"/>
          </a:xfrm>
        </p:grpSpPr>
        <p:sp>
          <p:nvSpPr>
            <p:cNvPr id="26" name="Oval 25">
              <a:extLst>
                <a:ext uri="{FF2B5EF4-FFF2-40B4-BE49-F238E27FC236}">
                  <a16:creationId xmlns:a16="http://schemas.microsoft.com/office/drawing/2014/main" id="{63DC6818-08BC-224A-8248-464187A90F10}"/>
                </a:ext>
              </a:extLst>
            </p:cNvPr>
            <p:cNvSpPr/>
            <p:nvPr/>
          </p:nvSpPr>
          <p:spPr>
            <a:xfrm>
              <a:off x="-815127" y="-252661"/>
              <a:ext cx="2422941" cy="2422941"/>
            </a:xfrm>
            <a:prstGeom prst="ellipse">
              <a:avLst/>
            </a:prstGeom>
            <a:solidFill>
              <a:srgbClr val="353395">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2C867285-7251-3D45-9B49-20E825B1379F}"/>
                </a:ext>
              </a:extLst>
            </p:cNvPr>
            <p:cNvGrpSpPr/>
            <p:nvPr/>
          </p:nvGrpSpPr>
          <p:grpSpPr>
            <a:xfrm>
              <a:off x="-566841" y="85616"/>
              <a:ext cx="1926369" cy="1872027"/>
              <a:chOff x="-395844" y="-63173"/>
              <a:chExt cx="1926369" cy="1872027"/>
            </a:xfrm>
          </p:grpSpPr>
          <p:sp>
            <p:nvSpPr>
              <p:cNvPr id="24" name="Oval 23">
                <a:extLst>
                  <a:ext uri="{FF2B5EF4-FFF2-40B4-BE49-F238E27FC236}">
                    <a16:creationId xmlns:a16="http://schemas.microsoft.com/office/drawing/2014/main" id="{BD4DF98B-000E-4344-80DF-F280875A3B85}"/>
                  </a:ext>
                </a:extLst>
              </p:cNvPr>
              <p:cNvSpPr/>
              <p:nvPr/>
            </p:nvSpPr>
            <p:spPr>
              <a:xfrm>
                <a:off x="-69358" y="535456"/>
                <a:ext cx="1273398" cy="1273398"/>
              </a:xfrm>
              <a:prstGeom prst="ellipse">
                <a:avLst/>
              </a:prstGeom>
              <a:solidFill>
                <a:srgbClr val="9ACC2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72446BD-C09A-8C45-AABB-267FA6483DE5}"/>
                  </a:ext>
                </a:extLst>
              </p:cNvPr>
              <p:cNvGrpSpPr/>
              <p:nvPr/>
            </p:nvGrpSpPr>
            <p:grpSpPr>
              <a:xfrm>
                <a:off x="-395844" y="-63173"/>
                <a:ext cx="1926369" cy="1273400"/>
                <a:chOff x="-413293" y="-126748"/>
                <a:chExt cx="1926369" cy="1273400"/>
              </a:xfrm>
            </p:grpSpPr>
            <p:sp>
              <p:nvSpPr>
                <p:cNvPr id="7" name="Oval 6">
                  <a:extLst>
                    <a:ext uri="{FF2B5EF4-FFF2-40B4-BE49-F238E27FC236}">
                      <a16:creationId xmlns:a16="http://schemas.microsoft.com/office/drawing/2014/main" id="{B2D36DAE-E6D2-5248-B6F1-FE27B87E149C}"/>
                    </a:ext>
                  </a:extLst>
                </p:cNvPr>
                <p:cNvSpPr/>
                <p:nvPr/>
              </p:nvSpPr>
              <p:spPr>
                <a:xfrm>
                  <a:off x="239678" y="-126748"/>
                  <a:ext cx="1273398" cy="1273398"/>
                </a:xfrm>
                <a:prstGeom prst="ellipse">
                  <a:avLst/>
                </a:prstGeom>
                <a:solidFill>
                  <a:srgbClr val="FE9BCC">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904EE2BB-AF3E-954F-9B23-274EF8B69C09}"/>
                    </a:ext>
                  </a:extLst>
                </p:cNvPr>
                <p:cNvSpPr/>
                <p:nvPr/>
              </p:nvSpPr>
              <p:spPr>
                <a:xfrm>
                  <a:off x="-413293" y="-126746"/>
                  <a:ext cx="1273398" cy="1273398"/>
                </a:xfrm>
                <a:prstGeom prst="ellipse">
                  <a:avLst/>
                </a:prstGeom>
                <a:solidFill>
                  <a:srgbClr val="21FECC">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
        <p:nvSpPr>
          <p:cNvPr id="14" name="Rectangle 13">
            <a:extLst>
              <a:ext uri="{FF2B5EF4-FFF2-40B4-BE49-F238E27FC236}">
                <a16:creationId xmlns:a16="http://schemas.microsoft.com/office/drawing/2014/main" id="{CEE7A9E6-2844-A24D-B0F3-EF0708B510ED}"/>
              </a:ext>
            </a:extLst>
          </p:cNvPr>
          <p:cNvSpPr/>
          <p:nvPr/>
        </p:nvSpPr>
        <p:spPr>
          <a:xfrm>
            <a:off x="6157805" y="2058263"/>
            <a:ext cx="248690" cy="25371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F09E0AE-39D9-CA4E-8F86-E7EEB5AF4F92}"/>
              </a:ext>
            </a:extLst>
          </p:cNvPr>
          <p:cNvGrpSpPr/>
          <p:nvPr/>
        </p:nvGrpSpPr>
        <p:grpSpPr>
          <a:xfrm>
            <a:off x="6157804" y="2170753"/>
            <a:ext cx="276740" cy="1"/>
            <a:chOff x="4782660" y="2153714"/>
            <a:chExt cx="276740" cy="1"/>
          </a:xfrm>
        </p:grpSpPr>
        <p:cxnSp>
          <p:nvCxnSpPr>
            <p:cNvPr id="40" name="Straight Arrow Connector 39">
              <a:extLst>
                <a:ext uri="{FF2B5EF4-FFF2-40B4-BE49-F238E27FC236}">
                  <a16:creationId xmlns:a16="http://schemas.microsoft.com/office/drawing/2014/main" id="{533B087A-EBAA-894B-8ACB-C20DA6A084CE}"/>
                </a:ext>
              </a:extLst>
            </p:cNvPr>
            <p:cNvCxnSpPr>
              <a:cxnSpLocks/>
            </p:cNvCxnSpPr>
            <p:nvPr/>
          </p:nvCxnSpPr>
          <p:spPr>
            <a:xfrm>
              <a:off x="4782660" y="2153714"/>
              <a:ext cx="97022" cy="1"/>
            </a:xfrm>
            <a:prstGeom prst="straightConnector1">
              <a:avLst/>
            </a:prstGeom>
            <a:ln w="38100">
              <a:solidFill>
                <a:srgbClr val="343397"/>
              </a:solidFill>
              <a:tailEnd type="triangle" w="lg" len="med"/>
            </a:ln>
            <a:effectLst/>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EF1F4B9E-9706-6348-93AB-1F8FC8A00E54}"/>
                </a:ext>
              </a:extLst>
            </p:cNvPr>
            <p:cNvCxnSpPr>
              <a:cxnSpLocks/>
            </p:cNvCxnSpPr>
            <p:nvPr/>
          </p:nvCxnSpPr>
          <p:spPr>
            <a:xfrm flipH="1">
              <a:off x="4962378" y="2153714"/>
              <a:ext cx="97022" cy="1"/>
            </a:xfrm>
            <a:prstGeom prst="straightConnector1">
              <a:avLst/>
            </a:prstGeom>
            <a:ln w="38100">
              <a:solidFill>
                <a:srgbClr val="343397"/>
              </a:solidFill>
              <a:tailEnd type="triangle" w="lg" len="med"/>
            </a:ln>
            <a:effectLst/>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9071316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1982"/>
                                        </p:tgtEl>
                                        <p:attrNameLst>
                                          <p:attrName>style.visibility</p:attrName>
                                        </p:attrNameLst>
                                      </p:cBhvr>
                                      <p:to>
                                        <p:strVal val="visible"/>
                                      </p:to>
                                    </p:set>
                                    <p:animEffect transition="in" filter="dissolve">
                                      <p:cBhvr>
                                        <p:cTn id="7" dur="500"/>
                                        <p:tgtEl>
                                          <p:spTgt spid="2119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9100"/>
                                        </p:tgtEl>
                                        <p:attrNameLst>
                                          <p:attrName>style.visibility</p:attrName>
                                        </p:attrNameLst>
                                      </p:cBhvr>
                                      <p:to>
                                        <p:strVal val="visible"/>
                                      </p:to>
                                    </p:set>
                                    <p:animEffect transition="in" filter="dissolve">
                                      <p:cBhvr>
                                        <p:cTn id="10" dur="500"/>
                                        <p:tgtEl>
                                          <p:spTgt spid="8910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9105"/>
                                        </p:tgtEl>
                                        <p:attrNameLst>
                                          <p:attrName>style.visibility</p:attrName>
                                        </p:attrNameLst>
                                      </p:cBhvr>
                                      <p:to>
                                        <p:strVal val="visible"/>
                                      </p:to>
                                    </p:set>
                                    <p:animEffect transition="in" filter="dissolve">
                                      <p:cBhvr>
                                        <p:cTn id="13" dur="500"/>
                                        <p:tgtEl>
                                          <p:spTgt spid="89105"/>
                                        </p:tgtEl>
                                      </p:cBhvr>
                                    </p:animEffect>
                                  </p:childTnLst>
                                </p:cTn>
                              </p:par>
                              <p:par>
                                <p:cTn id="14" presetID="9"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9099"/>
                                        </p:tgtEl>
                                        <p:attrNameLst>
                                          <p:attrName>style.visibility</p:attrName>
                                        </p:attrNameLst>
                                      </p:cBhvr>
                                      <p:to>
                                        <p:strVal val="visible"/>
                                      </p:to>
                                    </p:set>
                                    <p:animEffect transition="in" filter="dissolve">
                                      <p:cBhvr>
                                        <p:cTn id="21" dur="500"/>
                                        <p:tgtEl>
                                          <p:spTgt spid="8909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9104"/>
                                        </p:tgtEl>
                                        <p:attrNameLst>
                                          <p:attrName>style.visibility</p:attrName>
                                        </p:attrNameLst>
                                      </p:cBhvr>
                                      <p:to>
                                        <p:strVal val="visible"/>
                                      </p:to>
                                    </p:set>
                                    <p:animEffect transition="in" filter="dissolve">
                                      <p:cBhvr>
                                        <p:cTn id="24" dur="500"/>
                                        <p:tgtEl>
                                          <p:spTgt spid="89104"/>
                                        </p:tgtEl>
                                      </p:cBhvr>
                                    </p:animEffect>
                                  </p:childTnLst>
                                </p:cTn>
                              </p:par>
                              <p:par>
                                <p:cTn id="25" presetID="9" presetClass="entr" presetSubtype="0" fill="hold" nodeType="withEffect">
                                  <p:stCondLst>
                                    <p:cond delay="0"/>
                                  </p:stCondLst>
                                  <p:childTnLst>
                                    <p:set>
                                      <p:cBhvr>
                                        <p:cTn id="26" dur="1" fill="hold">
                                          <p:stCondLst>
                                            <p:cond delay="0"/>
                                          </p:stCondLst>
                                        </p:cTn>
                                        <p:tgtEl>
                                          <p:spTgt spid="211978">
                                            <p:txEl>
                                              <p:pRg st="0" end="0"/>
                                            </p:txEl>
                                          </p:spTgt>
                                        </p:tgtEl>
                                        <p:attrNameLst>
                                          <p:attrName>style.visibility</p:attrName>
                                        </p:attrNameLst>
                                      </p:cBhvr>
                                      <p:to>
                                        <p:strVal val="visible"/>
                                      </p:to>
                                    </p:set>
                                    <p:animEffect transition="in" filter="dissolve">
                                      <p:cBhvr>
                                        <p:cTn id="27" dur="500"/>
                                        <p:tgtEl>
                                          <p:spTgt spid="21197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103"/>
                                        </p:tgtEl>
                                        <p:attrNameLst>
                                          <p:attrName>style.visibility</p:attrName>
                                        </p:attrNameLst>
                                      </p:cBhvr>
                                      <p:to>
                                        <p:strVal val="visible"/>
                                      </p:to>
                                    </p:set>
                                    <p:animEffect transition="in" filter="dissolve">
                                      <p:cBhvr>
                                        <p:cTn id="32" dur="500"/>
                                        <p:tgtEl>
                                          <p:spTgt spid="89103"/>
                                        </p:tgtEl>
                                      </p:cBhvr>
                                    </p:animEffect>
                                  </p:childTnLst>
                                </p:cTn>
                              </p:par>
                              <p:par>
                                <p:cTn id="33" presetID="9" presetClass="entr" presetSubtype="0" fill="hold" nodeType="withEffect">
                                  <p:stCondLst>
                                    <p:cond delay="0"/>
                                  </p:stCondLst>
                                  <p:childTnLst>
                                    <p:set>
                                      <p:cBhvr>
                                        <p:cTn id="34" dur="1" fill="hold">
                                          <p:stCondLst>
                                            <p:cond delay="0"/>
                                          </p:stCondLst>
                                        </p:cTn>
                                        <p:tgtEl>
                                          <p:spTgt spid="211979">
                                            <p:txEl>
                                              <p:pRg st="0" end="0"/>
                                            </p:txEl>
                                          </p:spTgt>
                                        </p:tgtEl>
                                        <p:attrNameLst>
                                          <p:attrName>style.visibility</p:attrName>
                                        </p:attrNameLst>
                                      </p:cBhvr>
                                      <p:to>
                                        <p:strVal val="visible"/>
                                      </p:to>
                                    </p:set>
                                    <p:animEffect transition="in" filter="dissolve">
                                      <p:cBhvr>
                                        <p:cTn id="35" dur="500"/>
                                        <p:tgtEl>
                                          <p:spTgt spid="211979">
                                            <p:txEl>
                                              <p:pRg st="0" end="0"/>
                                            </p:txEl>
                                          </p:spTgt>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89098"/>
                                        </p:tgtEl>
                                        <p:attrNameLst>
                                          <p:attrName>style.visibility</p:attrName>
                                        </p:attrNameLst>
                                      </p:cBhvr>
                                      <p:to>
                                        <p:strVal val="visible"/>
                                      </p:to>
                                    </p:set>
                                    <p:animEffect transition="in" filter="dissolve">
                                      <p:cBhvr>
                                        <p:cTn id="38" dur="500"/>
                                        <p:tgtEl>
                                          <p:spTgt spid="89098"/>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89102"/>
                                        </p:tgtEl>
                                        <p:attrNameLst>
                                          <p:attrName>style.visibility</p:attrName>
                                        </p:attrNameLst>
                                      </p:cBhvr>
                                      <p:to>
                                        <p:strVal val="visible"/>
                                      </p:to>
                                    </p:set>
                                    <p:animEffect transition="in" filter="dissolve">
                                      <p:cBhvr>
                                        <p:cTn id="43" dur="500"/>
                                        <p:tgtEl>
                                          <p:spTgt spid="8910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89101"/>
                                        </p:tgtEl>
                                        <p:attrNameLst>
                                          <p:attrName>style.visibility</p:attrName>
                                        </p:attrNameLst>
                                      </p:cBhvr>
                                      <p:to>
                                        <p:strVal val="visible"/>
                                      </p:to>
                                    </p:set>
                                    <p:animEffect transition="in" filter="dissolve">
                                      <p:cBhvr>
                                        <p:cTn id="46" dur="500"/>
                                        <p:tgtEl>
                                          <p:spTgt spid="89101"/>
                                        </p:tgtEl>
                                      </p:cBhvr>
                                    </p:animEffect>
                                  </p:childTnLst>
                                </p:cTn>
                              </p:par>
                              <p:par>
                                <p:cTn id="47" presetID="9" presetClass="entr" presetSubtype="0" fill="hold" nodeType="withEffect">
                                  <p:stCondLst>
                                    <p:cond delay="0"/>
                                  </p:stCondLst>
                                  <p:childTnLst>
                                    <p:set>
                                      <p:cBhvr>
                                        <p:cTn id="48" dur="1" fill="hold">
                                          <p:stCondLst>
                                            <p:cond delay="0"/>
                                          </p:stCondLst>
                                        </p:cTn>
                                        <p:tgtEl>
                                          <p:spTgt spid="211977">
                                            <p:txEl>
                                              <p:pRg st="0" end="0"/>
                                            </p:txEl>
                                          </p:spTgt>
                                        </p:tgtEl>
                                        <p:attrNameLst>
                                          <p:attrName>style.visibility</p:attrName>
                                        </p:attrNameLst>
                                      </p:cBhvr>
                                      <p:to>
                                        <p:strVal val="visible"/>
                                      </p:to>
                                    </p:set>
                                    <p:animEffect transition="in" filter="dissolve">
                                      <p:cBhvr>
                                        <p:cTn id="49" dur="500"/>
                                        <p:tgtEl>
                                          <p:spTgt spid="211977">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211978">
                                            <p:txEl>
                                              <p:pRg st="1" end="1"/>
                                            </p:txEl>
                                          </p:spTgt>
                                        </p:tgtEl>
                                        <p:attrNameLst>
                                          <p:attrName>style.visibility</p:attrName>
                                        </p:attrNameLst>
                                      </p:cBhvr>
                                      <p:to>
                                        <p:strVal val="visible"/>
                                      </p:to>
                                    </p:set>
                                    <p:animEffect transition="in" filter="fade">
                                      <p:cBhvr>
                                        <p:cTn id="54" dur="1000"/>
                                        <p:tgtEl>
                                          <p:spTgt spid="211978">
                                            <p:txEl>
                                              <p:pRg st="1" end="1"/>
                                            </p:txEl>
                                          </p:spTgt>
                                        </p:tgtEl>
                                      </p:cBhvr>
                                    </p:animEffect>
                                    <p:anim calcmode="lin" valueType="num">
                                      <p:cBhvr>
                                        <p:cTn id="55" dur="1000" fill="hold"/>
                                        <p:tgtEl>
                                          <p:spTgt spid="211978">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211978">
                                            <p:txEl>
                                              <p:pRg st="1" end="1"/>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11978">
                                            <p:txEl>
                                              <p:pRg st="2" end="2"/>
                                            </p:txEl>
                                          </p:spTgt>
                                        </p:tgtEl>
                                        <p:attrNameLst>
                                          <p:attrName>style.visibility</p:attrName>
                                        </p:attrNameLst>
                                      </p:cBhvr>
                                      <p:to>
                                        <p:strVal val="visible"/>
                                      </p:to>
                                    </p:set>
                                    <p:animEffect transition="in" filter="fade">
                                      <p:cBhvr>
                                        <p:cTn id="59" dur="1000"/>
                                        <p:tgtEl>
                                          <p:spTgt spid="211978">
                                            <p:txEl>
                                              <p:pRg st="2" end="2"/>
                                            </p:txEl>
                                          </p:spTgt>
                                        </p:tgtEl>
                                      </p:cBhvr>
                                    </p:animEffect>
                                    <p:anim calcmode="lin" valueType="num">
                                      <p:cBhvr>
                                        <p:cTn id="60" dur="1000" fill="hold"/>
                                        <p:tgtEl>
                                          <p:spTgt spid="211978">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211978">
                                            <p:txEl>
                                              <p:pRg st="2" end="2"/>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211978">
                                            <p:txEl>
                                              <p:pRg st="3" end="3"/>
                                            </p:txEl>
                                          </p:spTgt>
                                        </p:tgtEl>
                                        <p:attrNameLst>
                                          <p:attrName>style.visibility</p:attrName>
                                        </p:attrNameLst>
                                      </p:cBhvr>
                                      <p:to>
                                        <p:strVal val="visible"/>
                                      </p:to>
                                    </p:set>
                                    <p:animEffect transition="in" filter="fade">
                                      <p:cBhvr>
                                        <p:cTn id="64" dur="1000"/>
                                        <p:tgtEl>
                                          <p:spTgt spid="211978">
                                            <p:txEl>
                                              <p:pRg st="3" end="3"/>
                                            </p:txEl>
                                          </p:spTgt>
                                        </p:tgtEl>
                                      </p:cBhvr>
                                    </p:animEffect>
                                    <p:anim calcmode="lin" valueType="num">
                                      <p:cBhvr>
                                        <p:cTn id="65" dur="1000" fill="hold"/>
                                        <p:tgtEl>
                                          <p:spTgt spid="211978">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211978">
                                            <p:txEl>
                                              <p:pRg st="3" end="3"/>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11979">
                                            <p:txEl>
                                              <p:pRg st="1" end="1"/>
                                            </p:txEl>
                                          </p:spTgt>
                                        </p:tgtEl>
                                        <p:attrNameLst>
                                          <p:attrName>style.visibility</p:attrName>
                                        </p:attrNameLst>
                                      </p:cBhvr>
                                      <p:to>
                                        <p:strVal val="visible"/>
                                      </p:to>
                                    </p:set>
                                    <p:animEffect transition="in" filter="fade">
                                      <p:cBhvr>
                                        <p:cTn id="69" dur="1000"/>
                                        <p:tgtEl>
                                          <p:spTgt spid="211979">
                                            <p:txEl>
                                              <p:pRg st="1" end="1"/>
                                            </p:txEl>
                                          </p:spTgt>
                                        </p:tgtEl>
                                      </p:cBhvr>
                                    </p:animEffect>
                                    <p:anim calcmode="lin" valueType="num">
                                      <p:cBhvr>
                                        <p:cTn id="70" dur="1000" fill="hold"/>
                                        <p:tgtEl>
                                          <p:spTgt spid="211979">
                                            <p:txEl>
                                              <p:pRg st="1" end="1"/>
                                            </p:txEl>
                                          </p:spTgt>
                                        </p:tgtEl>
                                        <p:attrNameLst>
                                          <p:attrName>ppt_x</p:attrName>
                                        </p:attrNameLst>
                                      </p:cBhvr>
                                      <p:tavLst>
                                        <p:tav tm="0">
                                          <p:val>
                                            <p:strVal val="#ppt_x"/>
                                          </p:val>
                                        </p:tav>
                                        <p:tav tm="100000">
                                          <p:val>
                                            <p:strVal val="#ppt_x"/>
                                          </p:val>
                                        </p:tav>
                                      </p:tavLst>
                                    </p:anim>
                                    <p:anim calcmode="lin" valueType="num">
                                      <p:cBhvr>
                                        <p:cTn id="71" dur="1000" fill="hold"/>
                                        <p:tgtEl>
                                          <p:spTgt spid="211979">
                                            <p:txEl>
                                              <p:pRg st="1" end="1"/>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11977">
                                            <p:txEl>
                                              <p:pRg st="1" end="1"/>
                                            </p:txEl>
                                          </p:spTgt>
                                        </p:tgtEl>
                                        <p:attrNameLst>
                                          <p:attrName>style.visibility</p:attrName>
                                        </p:attrNameLst>
                                      </p:cBhvr>
                                      <p:to>
                                        <p:strVal val="visible"/>
                                      </p:to>
                                    </p:set>
                                    <p:animEffect transition="in" filter="fade">
                                      <p:cBhvr>
                                        <p:cTn id="74" dur="1000"/>
                                        <p:tgtEl>
                                          <p:spTgt spid="211977">
                                            <p:txEl>
                                              <p:pRg st="1" end="1"/>
                                            </p:txEl>
                                          </p:spTgt>
                                        </p:tgtEl>
                                      </p:cBhvr>
                                    </p:animEffect>
                                    <p:anim calcmode="lin" valueType="num">
                                      <p:cBhvr>
                                        <p:cTn id="75" dur="1000" fill="hold"/>
                                        <p:tgtEl>
                                          <p:spTgt spid="211977">
                                            <p:txEl>
                                              <p:pRg st="1" end="1"/>
                                            </p:txEl>
                                          </p:spTgt>
                                        </p:tgtEl>
                                        <p:attrNameLst>
                                          <p:attrName>ppt_x</p:attrName>
                                        </p:attrNameLst>
                                      </p:cBhvr>
                                      <p:tavLst>
                                        <p:tav tm="0">
                                          <p:val>
                                            <p:strVal val="#ppt_x"/>
                                          </p:val>
                                        </p:tav>
                                        <p:tav tm="100000">
                                          <p:val>
                                            <p:strVal val="#ppt_x"/>
                                          </p:val>
                                        </p:tav>
                                      </p:tavLst>
                                    </p:anim>
                                    <p:anim calcmode="lin" valueType="num">
                                      <p:cBhvr>
                                        <p:cTn id="76" dur="1000" fill="hold"/>
                                        <p:tgtEl>
                                          <p:spTgt spid="211977">
                                            <p:txEl>
                                              <p:pRg st="1" end="1"/>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1977">
                                            <p:txEl>
                                              <p:pRg st="2" end="2"/>
                                            </p:txEl>
                                          </p:spTgt>
                                        </p:tgtEl>
                                        <p:attrNameLst>
                                          <p:attrName>style.visibility</p:attrName>
                                        </p:attrNameLst>
                                      </p:cBhvr>
                                      <p:to>
                                        <p:strVal val="visible"/>
                                      </p:to>
                                    </p:set>
                                    <p:animEffect transition="in" filter="fade">
                                      <p:cBhvr>
                                        <p:cTn id="79" dur="1000"/>
                                        <p:tgtEl>
                                          <p:spTgt spid="211977">
                                            <p:txEl>
                                              <p:pRg st="2" end="2"/>
                                            </p:txEl>
                                          </p:spTgt>
                                        </p:tgtEl>
                                      </p:cBhvr>
                                    </p:animEffect>
                                    <p:anim calcmode="lin" valueType="num">
                                      <p:cBhvr>
                                        <p:cTn id="80" dur="1000" fill="hold"/>
                                        <p:tgtEl>
                                          <p:spTgt spid="211977">
                                            <p:txEl>
                                              <p:pRg st="2" end="2"/>
                                            </p:txEl>
                                          </p:spTgt>
                                        </p:tgtEl>
                                        <p:attrNameLst>
                                          <p:attrName>ppt_x</p:attrName>
                                        </p:attrNameLst>
                                      </p:cBhvr>
                                      <p:tavLst>
                                        <p:tav tm="0">
                                          <p:val>
                                            <p:strVal val="#ppt_x"/>
                                          </p:val>
                                        </p:tav>
                                        <p:tav tm="100000">
                                          <p:val>
                                            <p:strVal val="#ppt_x"/>
                                          </p:val>
                                        </p:tav>
                                      </p:tavLst>
                                    </p:anim>
                                    <p:anim calcmode="lin" valueType="num">
                                      <p:cBhvr>
                                        <p:cTn id="81" dur="1000" fill="hold"/>
                                        <p:tgtEl>
                                          <p:spTgt spid="211977">
                                            <p:txEl>
                                              <p:pRg st="2" end="2"/>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0">
                                            <p:txEl>
                                              <p:pRg st="1" end="1"/>
                                            </p:txEl>
                                          </p:spTgt>
                                        </p:tgtEl>
                                        <p:attrNameLst>
                                          <p:attrName>style.visibility</p:attrName>
                                        </p:attrNameLst>
                                      </p:cBhvr>
                                      <p:to>
                                        <p:strVal val="visible"/>
                                      </p:to>
                                    </p:set>
                                    <p:animEffect transition="in" filter="fade">
                                      <p:cBhvr>
                                        <p:cTn id="84" dur="1000"/>
                                        <p:tgtEl>
                                          <p:spTgt spid="20">
                                            <p:txEl>
                                              <p:pRg st="1" end="1"/>
                                            </p:txEl>
                                          </p:spTgt>
                                        </p:tgtEl>
                                      </p:cBhvr>
                                    </p:animEffect>
                                    <p:anim calcmode="lin" valueType="num">
                                      <p:cBhvr>
                                        <p:cTn id="85"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86"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0" grpId="0" animBg="1"/>
      <p:bldP spid="89098" grpId="0" animBg="1"/>
      <p:bldP spid="89099" grpId="0" animBg="1"/>
      <p:bldP spid="89101" grpId="0" animBg="1"/>
      <p:bldP spid="89102" grpId="0"/>
      <p:bldP spid="89103" grpId="0"/>
      <p:bldP spid="89104" grpId="0"/>
      <p:bldP spid="89105" grpId="0"/>
      <p:bldP spid="21198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3">
            <a:extLst>
              <a:ext uri="{FF2B5EF4-FFF2-40B4-BE49-F238E27FC236}">
                <a16:creationId xmlns:a16="http://schemas.microsoft.com/office/drawing/2014/main" id="{09570674-178D-FA4C-988B-1D29A9AEB898}"/>
              </a:ext>
            </a:extLst>
          </p:cNvPr>
          <p:cNvSpPr>
            <a:spLocks noChangeArrowheads="1"/>
          </p:cNvSpPr>
          <p:nvPr/>
        </p:nvSpPr>
        <p:spPr bwMode="auto">
          <a:xfrm>
            <a:off x="2330412" y="11878"/>
            <a:ext cx="7498079" cy="7498079"/>
          </a:xfrm>
          <a:prstGeom prst="ellipse">
            <a:avLst/>
          </a:prstGeom>
          <a:solidFill>
            <a:srgbClr val="FFFFFF"/>
          </a:solidFill>
          <a:ln w="304800" cmpd="sng">
            <a:solidFill>
              <a:srgbClr val="343397"/>
            </a:solidFill>
            <a:round/>
            <a:headEnd/>
            <a:tailEnd/>
          </a:ln>
        </p:spPr>
        <p:txBody>
          <a:bodyPr wrap="none" anchor="ctr"/>
          <a:lstStyle/>
          <a:p>
            <a:pPr fontAlgn="base">
              <a:spcBef>
                <a:spcPct val="0"/>
              </a:spcBef>
              <a:spcAft>
                <a:spcPct val="0"/>
              </a:spcAft>
            </a:pPr>
            <a:endParaRPr lang="en-US" dirty="0">
              <a:solidFill>
                <a:srgbClr val="62F7CD"/>
              </a:solidFill>
              <a:latin typeface="Tw Cen MT"/>
            </a:endParaRPr>
          </a:p>
        </p:txBody>
      </p:sp>
      <p:sp>
        <p:nvSpPr>
          <p:cNvPr id="4" name="Text Box 8"/>
          <p:cNvSpPr txBox="1">
            <a:spLocks noChangeArrowheads="1"/>
          </p:cNvSpPr>
          <p:nvPr/>
        </p:nvSpPr>
        <p:spPr bwMode="auto">
          <a:xfrm>
            <a:off x="4589154" y="432699"/>
            <a:ext cx="298883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800" b="1" dirty="0">
                <a:solidFill>
                  <a:schemeClr val="tx2"/>
                </a:solidFill>
                <a:latin typeface="+mj-lt"/>
                <a:cs typeface="Tw Cen MT"/>
              </a:rPr>
              <a:t>Outcomes</a:t>
            </a:r>
          </a:p>
        </p:txBody>
      </p:sp>
      <p:sp>
        <p:nvSpPr>
          <p:cNvPr id="5" name="Text Box 8"/>
          <p:cNvSpPr txBox="1">
            <a:spLocks noChangeArrowheads="1"/>
          </p:cNvSpPr>
          <p:nvPr/>
        </p:nvSpPr>
        <p:spPr bwMode="auto">
          <a:xfrm>
            <a:off x="3706130" y="1612009"/>
            <a:ext cx="4754880" cy="4601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900" dirty="0">
                <a:solidFill>
                  <a:srgbClr val="000000"/>
                </a:solidFill>
                <a:latin typeface="Tw Cen MT"/>
                <a:cs typeface="Tw Cen MT"/>
              </a:rPr>
              <a:t>Identify measurable </a:t>
            </a:r>
            <a:r>
              <a:rPr lang="en-US" sz="1900" b="1" dirty="0">
                <a:solidFill>
                  <a:srgbClr val="000000"/>
                </a:solidFill>
                <a:latin typeface="Tw Cen MT"/>
                <a:cs typeface="Tw Cen MT"/>
              </a:rPr>
              <a:t>targets </a:t>
            </a:r>
            <a:r>
              <a:rPr lang="en-US" sz="1900" dirty="0">
                <a:solidFill>
                  <a:srgbClr val="000000"/>
                </a:solidFill>
                <a:latin typeface="Tw Cen MT"/>
                <a:cs typeface="Tw Cen MT"/>
              </a:rPr>
              <a:t>connected to your organization’s priorities and needs</a:t>
            </a:r>
            <a:endParaRPr lang="en-US" sz="1900" dirty="0">
              <a:solidFill>
                <a:srgbClr val="FF0000"/>
              </a:solidFill>
              <a:latin typeface="Tw Cen MT"/>
              <a:cs typeface="Tw Cen MT"/>
            </a:endParaRPr>
          </a:p>
          <a:p>
            <a:pPr marL="249237" fontAlgn="base">
              <a:spcBef>
                <a:spcPct val="0"/>
              </a:spcBef>
              <a:spcAft>
                <a:spcPct val="0"/>
              </a:spcAft>
            </a:pPr>
            <a:endParaRPr lang="en-US" dirty="0">
              <a:solidFill>
                <a:srgbClr val="000000"/>
              </a:solidFill>
              <a:latin typeface="Tw Cen MT"/>
              <a:cs typeface="Tw Cen MT"/>
            </a:endParaRPr>
          </a:p>
          <a:p>
            <a:pPr marL="249237" fontAlgn="base">
              <a:spcBef>
                <a:spcPct val="0"/>
              </a:spcBef>
              <a:spcAft>
                <a:spcPct val="0"/>
              </a:spcAft>
            </a:pPr>
            <a:r>
              <a:rPr lang="en-US" sz="1900" b="1" dirty="0">
                <a:solidFill>
                  <a:srgbClr val="000000"/>
                </a:solidFill>
                <a:latin typeface="Tw Cen MT"/>
                <a:cs typeface="Tw Cen MT"/>
              </a:rPr>
              <a:t>For example:</a:t>
            </a:r>
          </a:p>
          <a:p>
            <a:pPr marL="687388" indent="-238125" fontAlgn="base">
              <a:spcBef>
                <a:spcPct val="0"/>
              </a:spcBef>
              <a:spcAft>
                <a:spcPct val="0"/>
              </a:spcAft>
              <a:buFont typeface="Arial"/>
              <a:buChar char="•"/>
            </a:pPr>
            <a:r>
              <a:rPr lang="en-US" dirty="0">
                <a:solidFill>
                  <a:srgbClr val="000000"/>
                </a:solidFill>
                <a:latin typeface="Tw Cen MT"/>
                <a:cs typeface="Tw Cen MT"/>
              </a:rPr>
              <a:t>Social and Emotional Competence</a:t>
            </a:r>
          </a:p>
          <a:p>
            <a:pPr marL="687388" indent="-238125" fontAlgn="base">
              <a:spcBef>
                <a:spcPct val="0"/>
              </a:spcBef>
              <a:spcAft>
                <a:spcPct val="0"/>
              </a:spcAft>
              <a:buFont typeface="Arial"/>
              <a:buChar char="•"/>
            </a:pPr>
            <a:r>
              <a:rPr lang="en-US" dirty="0">
                <a:solidFill>
                  <a:srgbClr val="000000"/>
                </a:solidFill>
                <a:latin typeface="Tw Cen MT"/>
                <a:cs typeface="Tw Cen MT"/>
              </a:rPr>
              <a:t>Academic Achievement</a:t>
            </a:r>
          </a:p>
          <a:p>
            <a:pPr marL="687388" indent="-238125" fontAlgn="base">
              <a:spcBef>
                <a:spcPct val="0"/>
              </a:spcBef>
              <a:spcAft>
                <a:spcPct val="0"/>
              </a:spcAft>
              <a:buFont typeface="Arial"/>
              <a:buChar char="•"/>
            </a:pPr>
            <a:r>
              <a:rPr lang="en-US" dirty="0">
                <a:solidFill>
                  <a:srgbClr val="000000"/>
                </a:solidFill>
                <a:latin typeface="Tw Cen MT"/>
                <a:cs typeface="Tw Cen MT"/>
              </a:rPr>
              <a:t>Organizational Climate and Culture</a:t>
            </a:r>
          </a:p>
          <a:p>
            <a:pPr marL="687388" indent="-238125" fontAlgn="base">
              <a:spcBef>
                <a:spcPct val="0"/>
              </a:spcBef>
              <a:spcAft>
                <a:spcPct val="0"/>
              </a:spcAft>
              <a:buFont typeface="Arial"/>
              <a:buChar char="•"/>
            </a:pPr>
            <a:r>
              <a:rPr lang="en-US" dirty="0">
                <a:solidFill>
                  <a:srgbClr val="000000"/>
                </a:solidFill>
                <a:latin typeface="Tw Cen MT"/>
                <a:cs typeface="Tw Cen MT"/>
              </a:rPr>
              <a:t>Student College and Career Readiness</a:t>
            </a:r>
          </a:p>
          <a:p>
            <a:pPr marL="687388" indent="-238125" fontAlgn="base">
              <a:spcBef>
                <a:spcPct val="0"/>
              </a:spcBef>
              <a:spcAft>
                <a:spcPct val="0"/>
              </a:spcAft>
              <a:buFont typeface="Arial"/>
              <a:buChar char="•"/>
            </a:pPr>
            <a:r>
              <a:rPr lang="en-US" dirty="0">
                <a:solidFill>
                  <a:srgbClr val="000000"/>
                </a:solidFill>
                <a:latin typeface="Tw Cen MT"/>
                <a:cs typeface="Tw Cen MT"/>
              </a:rPr>
              <a:t>Student Community Readiness</a:t>
            </a:r>
          </a:p>
          <a:p>
            <a:pPr marL="687388" indent="-238125" fontAlgn="base">
              <a:spcBef>
                <a:spcPct val="0"/>
              </a:spcBef>
              <a:spcAft>
                <a:spcPct val="0"/>
              </a:spcAft>
              <a:buFont typeface="Arial"/>
              <a:buChar char="•"/>
            </a:pPr>
            <a:r>
              <a:rPr lang="en-US" dirty="0">
                <a:solidFill>
                  <a:srgbClr val="000000"/>
                </a:solidFill>
                <a:latin typeface="Tw Cen MT"/>
                <a:cs typeface="Tw Cen MT"/>
              </a:rPr>
              <a:t>Behavior</a:t>
            </a:r>
          </a:p>
          <a:p>
            <a:pPr marL="687388" indent="-238125" fontAlgn="base">
              <a:spcBef>
                <a:spcPct val="0"/>
              </a:spcBef>
              <a:spcAft>
                <a:spcPct val="0"/>
              </a:spcAft>
              <a:buFont typeface="Arial"/>
              <a:buChar char="•"/>
            </a:pPr>
            <a:r>
              <a:rPr lang="en-US" dirty="0">
                <a:solidFill>
                  <a:srgbClr val="000000"/>
                </a:solidFill>
                <a:latin typeface="Tw Cen MT"/>
                <a:cs typeface="Tw Cen MT"/>
              </a:rPr>
              <a:t>Mental Wellness</a:t>
            </a:r>
            <a:endParaRPr lang="en-US" dirty="0">
              <a:solidFill>
                <a:srgbClr val="FF0000"/>
              </a:solidFill>
              <a:latin typeface="Tw Cen MT"/>
              <a:cs typeface="Tw Cen MT"/>
            </a:endParaRPr>
          </a:p>
          <a:p>
            <a:pPr marL="687388" indent="-238125" fontAlgn="base">
              <a:spcBef>
                <a:spcPct val="0"/>
              </a:spcBef>
              <a:spcAft>
                <a:spcPct val="0"/>
              </a:spcAft>
              <a:buFont typeface="Arial"/>
              <a:buChar char="•"/>
            </a:pPr>
            <a:r>
              <a:rPr lang="en-US" dirty="0">
                <a:solidFill>
                  <a:srgbClr val="000000"/>
                </a:solidFill>
                <a:latin typeface="Tw Cen MT"/>
                <a:cs typeface="Tw Cen MT"/>
              </a:rPr>
              <a:t>Relationship Building</a:t>
            </a:r>
          </a:p>
          <a:p>
            <a:pPr marL="687388" indent="-238125" fontAlgn="base">
              <a:spcBef>
                <a:spcPct val="0"/>
              </a:spcBef>
              <a:spcAft>
                <a:spcPct val="0"/>
              </a:spcAft>
              <a:buFont typeface="Arial"/>
              <a:buChar char="•"/>
            </a:pPr>
            <a:r>
              <a:rPr lang="en-US" dirty="0">
                <a:solidFill>
                  <a:srgbClr val="000000"/>
                </a:solidFill>
                <a:latin typeface="Tw Cen MT"/>
                <a:cs typeface="Tw Cen MT"/>
              </a:rPr>
              <a:t>Building protective factors for students who experienced trauma</a:t>
            </a:r>
          </a:p>
          <a:p>
            <a:pPr marL="687388" indent="-238125" fontAlgn="base">
              <a:spcBef>
                <a:spcPct val="0"/>
              </a:spcBef>
              <a:spcAft>
                <a:spcPct val="0"/>
              </a:spcAft>
              <a:buFont typeface="Arial"/>
              <a:buChar char="•"/>
            </a:pPr>
            <a:r>
              <a:rPr lang="en-US" dirty="0">
                <a:solidFill>
                  <a:srgbClr val="000000"/>
                </a:solidFill>
                <a:latin typeface="Tw Cen MT"/>
                <a:cs typeface="Tw Cen MT"/>
              </a:rPr>
              <a:t>etc.</a:t>
            </a:r>
          </a:p>
          <a:p>
            <a:pPr marL="571500" indent="-571500" fontAlgn="base">
              <a:spcBef>
                <a:spcPct val="0"/>
              </a:spcBef>
              <a:spcAft>
                <a:spcPct val="0"/>
              </a:spcAft>
              <a:buFont typeface="Arial"/>
              <a:buChar char="•"/>
            </a:pPr>
            <a:endParaRPr lang="en-US" sz="2000" dirty="0">
              <a:solidFill>
                <a:srgbClr val="000000"/>
              </a:solidFill>
              <a:latin typeface="Tw Cen MT"/>
              <a:cs typeface="Tw Cen MT"/>
            </a:endParaRPr>
          </a:p>
        </p:txBody>
      </p:sp>
      <p:grpSp>
        <p:nvGrpSpPr>
          <p:cNvPr id="20" name="Group 19">
            <a:extLst>
              <a:ext uri="{FF2B5EF4-FFF2-40B4-BE49-F238E27FC236}">
                <a16:creationId xmlns:a16="http://schemas.microsoft.com/office/drawing/2014/main" id="{AA016B0E-1A9F-9A4B-84BA-4AB550412DE0}"/>
              </a:ext>
            </a:extLst>
          </p:cNvPr>
          <p:cNvGrpSpPr/>
          <p:nvPr/>
        </p:nvGrpSpPr>
        <p:grpSpPr>
          <a:xfrm>
            <a:off x="9275969" y="227420"/>
            <a:ext cx="1138142" cy="1138142"/>
            <a:chOff x="7471949" y="43990"/>
            <a:chExt cx="1478134" cy="1478134"/>
          </a:xfrm>
        </p:grpSpPr>
        <p:sp>
          <p:nvSpPr>
            <p:cNvPr id="21" name="Oval 4">
              <a:extLst>
                <a:ext uri="{FF2B5EF4-FFF2-40B4-BE49-F238E27FC236}">
                  <a16:creationId xmlns:a16="http://schemas.microsoft.com/office/drawing/2014/main" id="{F19A30D8-D3B6-7E4C-A03C-66601323D5E6}"/>
                </a:ext>
              </a:extLst>
            </p:cNvPr>
            <p:cNvSpPr>
              <a:spLocks noChangeArrowheads="1"/>
            </p:cNvSpPr>
            <p:nvPr/>
          </p:nvSpPr>
          <p:spPr bwMode="auto">
            <a:xfrm>
              <a:off x="7471949" y="43990"/>
              <a:ext cx="1478134" cy="1478134"/>
            </a:xfrm>
            <a:prstGeom prst="ellipse">
              <a:avLst/>
            </a:prstGeom>
            <a:noFill/>
            <a:ln w="38100">
              <a:solidFill>
                <a:srgbClr val="34339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22" name="Oval 2">
              <a:extLst>
                <a:ext uri="{FF2B5EF4-FFF2-40B4-BE49-F238E27FC236}">
                  <a16:creationId xmlns:a16="http://schemas.microsoft.com/office/drawing/2014/main" id="{9EAE2F08-5DF2-044A-87D3-596DA5E2410B}"/>
                </a:ext>
              </a:extLst>
            </p:cNvPr>
            <p:cNvSpPr>
              <a:spLocks noChangeArrowheads="1"/>
            </p:cNvSpPr>
            <p:nvPr/>
          </p:nvSpPr>
          <p:spPr bwMode="auto">
            <a:xfrm>
              <a:off x="7835952" y="664699"/>
              <a:ext cx="763702" cy="714432"/>
            </a:xfrm>
            <a:prstGeom prst="ellipse">
              <a:avLst/>
            </a:prstGeom>
            <a:noFill/>
            <a:ln w="38100">
              <a:solidFill>
                <a:srgbClr val="99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0"/>
                </a:spcBef>
                <a:spcAft>
                  <a:spcPct val="0"/>
                </a:spcAft>
              </a:pPr>
              <a:endParaRPr lang="en-US" sz="2400" dirty="0">
                <a:solidFill>
                  <a:srgbClr val="000000"/>
                </a:solidFill>
                <a:latin typeface="Arial"/>
              </a:endParaRPr>
            </a:p>
          </p:txBody>
        </p:sp>
        <p:sp>
          <p:nvSpPr>
            <p:cNvPr id="23" name="Oval 3">
              <a:extLst>
                <a:ext uri="{FF2B5EF4-FFF2-40B4-BE49-F238E27FC236}">
                  <a16:creationId xmlns:a16="http://schemas.microsoft.com/office/drawing/2014/main" id="{9FE0F5F0-8187-1A4E-8C73-2E14CEA1277F}"/>
                </a:ext>
              </a:extLst>
            </p:cNvPr>
            <p:cNvSpPr>
              <a:spLocks noChangeArrowheads="1"/>
            </p:cNvSpPr>
            <p:nvPr/>
          </p:nvSpPr>
          <p:spPr bwMode="auto">
            <a:xfrm>
              <a:off x="8057672" y="295165"/>
              <a:ext cx="739067" cy="714432"/>
            </a:xfrm>
            <a:prstGeom prst="ellipse">
              <a:avLst/>
            </a:prstGeom>
            <a:noFill/>
            <a:ln w="38100">
              <a:solidFill>
                <a:srgbClr val="FF99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24" name="Oval 5">
              <a:extLst>
                <a:ext uri="{FF2B5EF4-FFF2-40B4-BE49-F238E27FC236}">
                  <a16:creationId xmlns:a16="http://schemas.microsoft.com/office/drawing/2014/main" id="{5BB6E96D-249D-7F4C-A964-B573665C79D3}"/>
                </a:ext>
              </a:extLst>
            </p:cNvPr>
            <p:cNvSpPr>
              <a:spLocks noChangeArrowheads="1"/>
            </p:cNvSpPr>
            <p:nvPr/>
          </p:nvSpPr>
          <p:spPr bwMode="auto">
            <a:xfrm>
              <a:off x="7638868" y="295165"/>
              <a:ext cx="714432" cy="714432"/>
            </a:xfrm>
            <a:prstGeom prst="ellipse">
              <a:avLst/>
            </a:prstGeom>
            <a:noFill/>
            <a:ln w="38100">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grpSp>
      <p:sp>
        <p:nvSpPr>
          <p:cNvPr id="25" name="Arc 24">
            <a:extLst>
              <a:ext uri="{FF2B5EF4-FFF2-40B4-BE49-F238E27FC236}">
                <a16:creationId xmlns:a16="http://schemas.microsoft.com/office/drawing/2014/main" id="{5EEF7EAF-34DD-5E4C-8D61-1CACE3C01FBF}"/>
              </a:ext>
            </a:extLst>
          </p:cNvPr>
          <p:cNvSpPr/>
          <p:nvPr/>
        </p:nvSpPr>
        <p:spPr>
          <a:xfrm rot="18195322">
            <a:off x="8325039" y="194705"/>
            <a:ext cx="1455922" cy="1441562"/>
          </a:xfrm>
          <a:prstGeom prst="arc">
            <a:avLst/>
          </a:prstGeom>
          <a:ln w="38100" cmpd="sng">
            <a:solidFill>
              <a:srgbClr val="343397"/>
            </a:solidFill>
            <a:headEnd type="triangle" w="med" len="med"/>
            <a:tailEnd type="none" w="lg"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1" name="Picture 10" descr="Logo_Icon_FINAL.png">
            <a:extLst>
              <a:ext uri="{FF2B5EF4-FFF2-40B4-BE49-F238E27FC236}">
                <a16:creationId xmlns:a16="http://schemas.microsoft.com/office/drawing/2014/main" id="{D06919B8-956A-1F47-B712-E47BE284259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124" y="295039"/>
            <a:ext cx="737394" cy="737394"/>
          </a:xfrm>
          <a:prstGeom prst="rect">
            <a:avLst/>
          </a:prstGeom>
        </p:spPr>
      </p:pic>
    </p:spTree>
    <p:extLst>
      <p:ext uri="{BB962C8B-B14F-4D97-AF65-F5344CB8AC3E}">
        <p14:creationId xmlns:p14="http://schemas.microsoft.com/office/powerpoint/2010/main" val="31453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
                                  </p:stCondLst>
                                  <p:childTnLst>
                                    <p:set>
                                      <p:cBhvr>
                                        <p:cTn id="9" dur="1" fill="hold">
                                          <p:stCondLst>
                                            <p:cond delay="0"/>
                                          </p:stCondLst>
                                        </p:cTn>
                                        <p:tgtEl>
                                          <p:spTgt spid="5">
                                            <p:txEl>
                                              <p:pRg st="5" end="5"/>
                                            </p:txEl>
                                          </p:spTgt>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nodeType="afterEffect">
                                  <p:stCondLst>
                                    <p:cond delay="10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nodeType="afterEffect">
                                  <p:stCondLst>
                                    <p:cond delay="100"/>
                                  </p:stCondLst>
                                  <p:childTnLst>
                                    <p:set>
                                      <p:cBhvr>
                                        <p:cTn id="15" dur="1" fill="hold">
                                          <p:stCondLst>
                                            <p:cond delay="0"/>
                                          </p:stCondLst>
                                        </p:cTn>
                                        <p:tgtEl>
                                          <p:spTgt spid="5">
                                            <p:txEl>
                                              <p:pRg st="3" end="3"/>
                                            </p:txEl>
                                          </p:spTgt>
                                        </p:tgtEl>
                                        <p:attrNameLst>
                                          <p:attrName>style.visibility</p:attrName>
                                        </p:attrNameLst>
                                      </p:cBhvr>
                                      <p:to>
                                        <p:strVal val="visible"/>
                                      </p:to>
                                    </p:set>
                                  </p:childTnLst>
                                </p:cTn>
                              </p:par>
                            </p:childTnLst>
                          </p:cTn>
                        </p:par>
                        <p:par>
                          <p:cTn id="16" fill="hold">
                            <p:stCondLst>
                              <p:cond delay="300"/>
                            </p:stCondLst>
                            <p:childTnLst>
                              <p:par>
                                <p:cTn id="17" presetID="1" presetClass="entr" presetSubtype="0" fill="hold" nodeType="afterEffect">
                                  <p:stCondLst>
                                    <p:cond delay="10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par>
                          <p:cTn id="19" fill="hold">
                            <p:stCondLst>
                              <p:cond delay="400"/>
                            </p:stCondLst>
                            <p:childTnLst>
                              <p:par>
                                <p:cTn id="20" presetID="1" presetClass="entr" presetSubtype="0" fill="hold" nodeType="afterEffect">
                                  <p:stCondLst>
                                    <p:cond delay="10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10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par>
                          <p:cTn id="25" fill="hold">
                            <p:stCondLst>
                              <p:cond delay="600"/>
                            </p:stCondLst>
                            <p:childTnLst>
                              <p:par>
                                <p:cTn id="26" presetID="1" presetClass="entr" presetSubtype="0" fill="hold" nodeType="afterEffect">
                                  <p:stCondLst>
                                    <p:cond delay="100"/>
                                  </p:stCondLst>
                                  <p:childTnLst>
                                    <p:set>
                                      <p:cBhvr>
                                        <p:cTn id="27" dur="1" fill="hold">
                                          <p:stCondLst>
                                            <p:cond delay="0"/>
                                          </p:stCondLst>
                                        </p:cTn>
                                        <p:tgtEl>
                                          <p:spTgt spid="5">
                                            <p:txEl>
                                              <p:pRg st="9" end="9"/>
                                            </p:txEl>
                                          </p:spTgt>
                                        </p:tgtEl>
                                        <p:attrNameLst>
                                          <p:attrName>style.visibility</p:attrName>
                                        </p:attrNameLst>
                                      </p:cBhvr>
                                      <p:to>
                                        <p:strVal val="visible"/>
                                      </p:to>
                                    </p:set>
                                  </p:childTnLst>
                                </p:cTn>
                              </p:par>
                            </p:childTnLst>
                          </p:cTn>
                        </p:par>
                        <p:par>
                          <p:cTn id="28" fill="hold">
                            <p:stCondLst>
                              <p:cond delay="700"/>
                            </p:stCondLst>
                            <p:childTnLst>
                              <p:par>
                                <p:cTn id="29" presetID="1" presetClass="entr" presetSubtype="0" fill="hold" nodeType="afterEffect">
                                  <p:stCondLst>
                                    <p:cond delay="10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par>
                          <p:cTn id="31" fill="hold">
                            <p:stCondLst>
                              <p:cond delay="800"/>
                            </p:stCondLst>
                            <p:childTnLst>
                              <p:par>
                                <p:cTn id="32" presetID="1" presetClass="entr" presetSubtype="0" fill="hold" nodeType="afterEffect">
                                  <p:stCondLst>
                                    <p:cond delay="100"/>
                                  </p:stCondLst>
                                  <p:childTnLst>
                                    <p:set>
                                      <p:cBhvr>
                                        <p:cTn id="33" dur="1" fill="hold">
                                          <p:stCondLst>
                                            <p:cond delay="0"/>
                                          </p:stCondLst>
                                        </p:cTn>
                                        <p:tgtEl>
                                          <p:spTgt spid="5">
                                            <p:txEl>
                                              <p:pRg st="11" end="11"/>
                                            </p:txEl>
                                          </p:spTgt>
                                        </p:tgtEl>
                                        <p:attrNameLst>
                                          <p:attrName>style.visibility</p:attrName>
                                        </p:attrNameLst>
                                      </p:cBhvr>
                                      <p:to>
                                        <p:strVal val="visible"/>
                                      </p:to>
                                    </p:set>
                                  </p:childTnLst>
                                </p:cTn>
                              </p:par>
                            </p:childTnLst>
                          </p:cTn>
                        </p:par>
                        <p:par>
                          <p:cTn id="34" fill="hold">
                            <p:stCondLst>
                              <p:cond delay="900"/>
                            </p:stCondLst>
                            <p:childTnLst>
                              <p:par>
                                <p:cTn id="35" presetID="1" presetClass="entr" presetSubtype="0" fill="hold" nodeType="afterEffect">
                                  <p:stCondLst>
                                    <p:cond delay="100"/>
                                  </p:stCondLst>
                                  <p:childTnLst>
                                    <p:set>
                                      <p:cBhvr>
                                        <p:cTn id="3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3">
            <a:extLst>
              <a:ext uri="{FF2B5EF4-FFF2-40B4-BE49-F238E27FC236}">
                <a16:creationId xmlns:a16="http://schemas.microsoft.com/office/drawing/2014/main" id="{645CEC24-E32F-9A4E-BC5F-6D4C7ED7C330}"/>
              </a:ext>
            </a:extLst>
          </p:cNvPr>
          <p:cNvSpPr>
            <a:spLocks noChangeArrowheads="1"/>
          </p:cNvSpPr>
          <p:nvPr/>
        </p:nvSpPr>
        <p:spPr bwMode="auto">
          <a:xfrm>
            <a:off x="2330411" y="2"/>
            <a:ext cx="7498079" cy="7498079"/>
          </a:xfrm>
          <a:prstGeom prst="ellipse">
            <a:avLst/>
          </a:prstGeom>
          <a:solidFill>
            <a:srgbClr val="FFFFFF"/>
          </a:solidFill>
          <a:ln w="304800" cmpd="sng">
            <a:solidFill>
              <a:srgbClr val="EE98CC"/>
            </a:solidFill>
            <a:round/>
            <a:headEnd/>
            <a:tailEnd/>
          </a:ln>
        </p:spPr>
        <p:txBody>
          <a:bodyPr wrap="none" anchor="ctr"/>
          <a:lstStyle/>
          <a:p>
            <a:pPr fontAlgn="base">
              <a:spcBef>
                <a:spcPct val="0"/>
              </a:spcBef>
              <a:spcAft>
                <a:spcPct val="0"/>
              </a:spcAft>
            </a:pPr>
            <a:endParaRPr lang="en-US" dirty="0">
              <a:solidFill>
                <a:srgbClr val="62F7CD"/>
              </a:solidFill>
              <a:latin typeface="Tw Cen MT"/>
            </a:endParaRPr>
          </a:p>
        </p:txBody>
      </p:sp>
      <p:sp>
        <p:nvSpPr>
          <p:cNvPr id="4" name="Text Box 8"/>
          <p:cNvSpPr txBox="1">
            <a:spLocks noChangeArrowheads="1"/>
          </p:cNvSpPr>
          <p:nvPr/>
        </p:nvSpPr>
        <p:spPr bwMode="auto">
          <a:xfrm>
            <a:off x="5247381" y="509201"/>
            <a:ext cx="167238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800" b="1" dirty="0">
                <a:solidFill>
                  <a:schemeClr val="tx2"/>
                </a:solidFill>
                <a:latin typeface="+mj-lt"/>
                <a:cs typeface="Tw Cen MT"/>
              </a:rPr>
              <a:t>DATA</a:t>
            </a:r>
          </a:p>
        </p:txBody>
      </p:sp>
      <p:sp>
        <p:nvSpPr>
          <p:cNvPr id="5" name="Text Box 8"/>
          <p:cNvSpPr txBox="1">
            <a:spLocks noChangeArrowheads="1"/>
          </p:cNvSpPr>
          <p:nvPr/>
        </p:nvSpPr>
        <p:spPr bwMode="auto">
          <a:xfrm>
            <a:off x="3705983" y="1577109"/>
            <a:ext cx="4755174" cy="44319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50838" indent="-350838" fontAlgn="base">
              <a:spcBef>
                <a:spcPct val="0"/>
              </a:spcBef>
              <a:spcAft>
                <a:spcPts val="1200"/>
              </a:spcAft>
              <a:buFont typeface="Arial"/>
              <a:buChar char="•"/>
            </a:pPr>
            <a:r>
              <a:rPr lang="en-US" sz="1750" dirty="0">
                <a:solidFill>
                  <a:srgbClr val="000000"/>
                </a:solidFill>
                <a:latin typeface="Tw Cen MT"/>
                <a:cs typeface="Tw Cen MT"/>
              </a:rPr>
              <a:t>Establish </a:t>
            </a:r>
            <a:r>
              <a:rPr lang="en-US" sz="1750" b="1" dirty="0">
                <a:solidFill>
                  <a:srgbClr val="000000"/>
                </a:solidFill>
                <a:latin typeface="Tw Cen MT"/>
                <a:cs typeface="Tw Cen MT"/>
              </a:rPr>
              <a:t>comprehensive</a:t>
            </a:r>
            <a:r>
              <a:rPr lang="en-US" sz="1750" dirty="0">
                <a:solidFill>
                  <a:srgbClr val="000000"/>
                </a:solidFill>
                <a:latin typeface="Tw Cen MT"/>
                <a:cs typeface="Tw Cen MT"/>
              </a:rPr>
              <a:t> </a:t>
            </a:r>
            <a:r>
              <a:rPr lang="en-US" sz="1750" b="1" dirty="0">
                <a:solidFill>
                  <a:srgbClr val="000000"/>
                </a:solidFill>
                <a:latin typeface="Tw Cen MT"/>
                <a:cs typeface="Tw Cen MT"/>
              </a:rPr>
              <a:t>universal screening </a:t>
            </a:r>
            <a:r>
              <a:rPr lang="en-US" sz="1750" dirty="0">
                <a:solidFill>
                  <a:srgbClr val="000000"/>
                </a:solidFill>
                <a:latin typeface="Tw Cen MT"/>
                <a:cs typeface="Tw Cen MT"/>
              </a:rPr>
              <a:t>measures (entry and exit criteria) for internalizing and externalizing needs</a:t>
            </a:r>
          </a:p>
          <a:p>
            <a:pPr marL="350838" indent="-350838" fontAlgn="base">
              <a:spcBef>
                <a:spcPct val="0"/>
              </a:spcBef>
              <a:spcAft>
                <a:spcPts val="1200"/>
              </a:spcAft>
              <a:buFont typeface="Arial"/>
              <a:buChar char="•"/>
            </a:pPr>
            <a:r>
              <a:rPr lang="en-US" sz="1750" dirty="0">
                <a:solidFill>
                  <a:srgbClr val="000000"/>
                </a:solidFill>
                <a:latin typeface="Tw Cen MT"/>
                <a:cs typeface="Tw Cen MT"/>
              </a:rPr>
              <a:t>Select which evidence-based practices to install</a:t>
            </a:r>
          </a:p>
          <a:p>
            <a:pPr marL="350838" indent="-350838" fontAlgn="base">
              <a:spcBef>
                <a:spcPct val="0"/>
              </a:spcBef>
              <a:spcAft>
                <a:spcPts val="1200"/>
              </a:spcAft>
              <a:buFont typeface="Arial"/>
              <a:buChar char="•"/>
            </a:pPr>
            <a:r>
              <a:rPr lang="en-US" sz="1750" dirty="0">
                <a:solidFill>
                  <a:srgbClr val="000000"/>
                </a:solidFill>
                <a:latin typeface="Tw Cen MT"/>
                <a:cs typeface="Tw Cen MT"/>
              </a:rPr>
              <a:t>Team </a:t>
            </a:r>
            <a:r>
              <a:rPr lang="en-US" sz="1750" b="1" dirty="0">
                <a:solidFill>
                  <a:srgbClr val="000000"/>
                </a:solidFill>
                <a:latin typeface="Tw Cen MT"/>
                <a:cs typeface="Tw Cen MT"/>
              </a:rPr>
              <a:t>data-based problem solving </a:t>
            </a:r>
            <a:r>
              <a:rPr lang="en-US" sz="1750" dirty="0">
                <a:solidFill>
                  <a:srgbClr val="000000"/>
                </a:solidFill>
                <a:latin typeface="Tw Cen MT"/>
                <a:cs typeface="Tw Cen MT"/>
              </a:rPr>
              <a:t>for decision-making</a:t>
            </a:r>
          </a:p>
          <a:p>
            <a:pPr marL="350838" indent="-350838" fontAlgn="base">
              <a:spcBef>
                <a:spcPct val="0"/>
              </a:spcBef>
              <a:spcAft>
                <a:spcPts val="1200"/>
              </a:spcAft>
              <a:buFont typeface="Arial"/>
              <a:buChar char="•"/>
            </a:pPr>
            <a:r>
              <a:rPr lang="en-US" sz="1750" b="1" dirty="0">
                <a:solidFill>
                  <a:srgbClr val="000000"/>
                </a:solidFill>
                <a:latin typeface="Tw Cen MT"/>
                <a:cs typeface="Tw Cen MT"/>
              </a:rPr>
              <a:t>Continuous data-based progress monitoring </a:t>
            </a:r>
            <a:r>
              <a:rPr lang="en-US" sz="1750" dirty="0">
                <a:solidFill>
                  <a:srgbClr val="000000"/>
                </a:solidFill>
                <a:latin typeface="Tw Cen MT"/>
                <a:cs typeface="Tw Cen MT"/>
              </a:rPr>
              <a:t>of organizational and student outcomes (grades, attendance, referrals, perception, equity, etc.)</a:t>
            </a:r>
          </a:p>
          <a:p>
            <a:pPr marL="350838" indent="-350838" fontAlgn="base">
              <a:spcBef>
                <a:spcPct val="0"/>
              </a:spcBef>
              <a:spcAft>
                <a:spcPts val="1200"/>
              </a:spcAft>
              <a:buFont typeface="Arial"/>
              <a:buChar char="•"/>
            </a:pPr>
            <a:r>
              <a:rPr lang="en-US" sz="1750" dirty="0">
                <a:solidFill>
                  <a:srgbClr val="000000"/>
                </a:solidFill>
                <a:latin typeface="Tw Cen MT"/>
                <a:cs typeface="Tw Cen MT"/>
              </a:rPr>
              <a:t>Process for layering up supports</a:t>
            </a:r>
          </a:p>
          <a:p>
            <a:pPr marL="350838" indent="-350838" fontAlgn="base">
              <a:spcBef>
                <a:spcPct val="0"/>
              </a:spcBef>
              <a:spcAft>
                <a:spcPts val="1200"/>
              </a:spcAft>
              <a:buFont typeface="Arial"/>
              <a:buChar char="•"/>
            </a:pPr>
            <a:r>
              <a:rPr lang="en-US" sz="1750" b="1" dirty="0">
                <a:solidFill>
                  <a:srgbClr val="000000"/>
                </a:solidFill>
                <a:latin typeface="Tw Cen MT"/>
                <a:cs typeface="Tw Cen MT"/>
              </a:rPr>
              <a:t>Evaluation of implementation fidelity</a:t>
            </a:r>
          </a:p>
          <a:p>
            <a:pPr marL="571500" indent="-571500" fontAlgn="base">
              <a:spcBef>
                <a:spcPct val="0"/>
              </a:spcBef>
              <a:spcAft>
                <a:spcPct val="0"/>
              </a:spcAft>
              <a:buFont typeface="Arial"/>
              <a:buChar char="•"/>
            </a:pPr>
            <a:endParaRPr lang="en-US" sz="1200" dirty="0">
              <a:solidFill>
                <a:srgbClr val="000000"/>
              </a:solidFill>
              <a:latin typeface="Tw Cen MT"/>
              <a:cs typeface="Tw Cen MT"/>
            </a:endParaRPr>
          </a:p>
        </p:txBody>
      </p:sp>
      <p:grpSp>
        <p:nvGrpSpPr>
          <p:cNvPr id="13" name="Group 12">
            <a:extLst>
              <a:ext uri="{FF2B5EF4-FFF2-40B4-BE49-F238E27FC236}">
                <a16:creationId xmlns:a16="http://schemas.microsoft.com/office/drawing/2014/main" id="{873FBA3E-F971-7942-8A2A-1BF48EB28DDC}"/>
              </a:ext>
            </a:extLst>
          </p:cNvPr>
          <p:cNvGrpSpPr/>
          <p:nvPr/>
        </p:nvGrpSpPr>
        <p:grpSpPr>
          <a:xfrm>
            <a:off x="9275969" y="227420"/>
            <a:ext cx="1138142" cy="1138142"/>
            <a:chOff x="7471949" y="43990"/>
            <a:chExt cx="1478134" cy="1478134"/>
          </a:xfrm>
        </p:grpSpPr>
        <p:sp>
          <p:nvSpPr>
            <p:cNvPr id="14" name="Oval 4">
              <a:extLst>
                <a:ext uri="{FF2B5EF4-FFF2-40B4-BE49-F238E27FC236}">
                  <a16:creationId xmlns:a16="http://schemas.microsoft.com/office/drawing/2014/main" id="{0A188EA4-3647-8547-81D5-207BAE55CA1A}"/>
                </a:ext>
              </a:extLst>
            </p:cNvPr>
            <p:cNvSpPr>
              <a:spLocks noChangeArrowheads="1"/>
            </p:cNvSpPr>
            <p:nvPr/>
          </p:nvSpPr>
          <p:spPr bwMode="auto">
            <a:xfrm>
              <a:off x="7471949" y="43990"/>
              <a:ext cx="1478134" cy="1478134"/>
            </a:xfrm>
            <a:prstGeom prst="ellipse">
              <a:avLst/>
            </a:prstGeom>
            <a:noFill/>
            <a:ln w="38100">
              <a:solidFill>
                <a:srgbClr val="34339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15" name="Oval 2">
              <a:extLst>
                <a:ext uri="{FF2B5EF4-FFF2-40B4-BE49-F238E27FC236}">
                  <a16:creationId xmlns:a16="http://schemas.microsoft.com/office/drawing/2014/main" id="{102E72B2-ABF0-5840-B853-5130A6ABE529}"/>
                </a:ext>
              </a:extLst>
            </p:cNvPr>
            <p:cNvSpPr>
              <a:spLocks noChangeArrowheads="1"/>
            </p:cNvSpPr>
            <p:nvPr/>
          </p:nvSpPr>
          <p:spPr bwMode="auto">
            <a:xfrm>
              <a:off x="7835952" y="664699"/>
              <a:ext cx="763702" cy="714432"/>
            </a:xfrm>
            <a:prstGeom prst="ellipse">
              <a:avLst/>
            </a:prstGeom>
            <a:noFill/>
            <a:ln w="38100">
              <a:solidFill>
                <a:srgbClr val="99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0"/>
                </a:spcBef>
                <a:spcAft>
                  <a:spcPct val="0"/>
                </a:spcAft>
              </a:pPr>
              <a:endParaRPr lang="en-US" sz="2400" dirty="0">
                <a:solidFill>
                  <a:srgbClr val="000000"/>
                </a:solidFill>
                <a:latin typeface="Arial"/>
              </a:endParaRPr>
            </a:p>
          </p:txBody>
        </p:sp>
        <p:sp>
          <p:nvSpPr>
            <p:cNvPr id="16" name="Oval 3">
              <a:extLst>
                <a:ext uri="{FF2B5EF4-FFF2-40B4-BE49-F238E27FC236}">
                  <a16:creationId xmlns:a16="http://schemas.microsoft.com/office/drawing/2014/main" id="{DCD10203-BF78-AB41-B7C9-EB34739F555C}"/>
                </a:ext>
              </a:extLst>
            </p:cNvPr>
            <p:cNvSpPr>
              <a:spLocks noChangeArrowheads="1"/>
            </p:cNvSpPr>
            <p:nvPr/>
          </p:nvSpPr>
          <p:spPr bwMode="auto">
            <a:xfrm>
              <a:off x="8057672" y="295165"/>
              <a:ext cx="739067" cy="714432"/>
            </a:xfrm>
            <a:prstGeom prst="ellipse">
              <a:avLst/>
            </a:prstGeom>
            <a:noFill/>
            <a:ln w="38100">
              <a:solidFill>
                <a:srgbClr val="FF99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17" name="Oval 5">
              <a:extLst>
                <a:ext uri="{FF2B5EF4-FFF2-40B4-BE49-F238E27FC236}">
                  <a16:creationId xmlns:a16="http://schemas.microsoft.com/office/drawing/2014/main" id="{8A269E72-B35B-3549-BF21-7076992DB7A9}"/>
                </a:ext>
              </a:extLst>
            </p:cNvPr>
            <p:cNvSpPr>
              <a:spLocks noChangeArrowheads="1"/>
            </p:cNvSpPr>
            <p:nvPr/>
          </p:nvSpPr>
          <p:spPr bwMode="auto">
            <a:xfrm>
              <a:off x="7638868" y="295165"/>
              <a:ext cx="714432" cy="714432"/>
            </a:xfrm>
            <a:prstGeom prst="ellipse">
              <a:avLst/>
            </a:prstGeom>
            <a:noFill/>
            <a:ln w="38100">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grpSp>
      <p:sp>
        <p:nvSpPr>
          <p:cNvPr id="18" name="Arc 17">
            <a:extLst>
              <a:ext uri="{FF2B5EF4-FFF2-40B4-BE49-F238E27FC236}">
                <a16:creationId xmlns:a16="http://schemas.microsoft.com/office/drawing/2014/main" id="{032647C2-A329-DF4D-8899-7360B6925A67}"/>
              </a:ext>
            </a:extLst>
          </p:cNvPr>
          <p:cNvSpPr/>
          <p:nvPr/>
        </p:nvSpPr>
        <p:spPr>
          <a:xfrm rot="20389430" flipV="1">
            <a:off x="8631715" y="410497"/>
            <a:ext cx="1654986" cy="1580568"/>
          </a:xfrm>
          <a:prstGeom prst="arc">
            <a:avLst/>
          </a:prstGeom>
          <a:ln w="38100" cmpd="sng">
            <a:solidFill>
              <a:srgbClr val="EE98CC"/>
            </a:solidFill>
            <a:headEnd type="triangle" w="med" len="med"/>
            <a:tailEnd type="none" w="lg"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2" name="Picture 11" descr="Logo_Icon_FINAL.png">
            <a:extLst>
              <a:ext uri="{FF2B5EF4-FFF2-40B4-BE49-F238E27FC236}">
                <a16:creationId xmlns:a16="http://schemas.microsoft.com/office/drawing/2014/main" id="{180B12D2-437D-2546-8082-B076FD0038C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124" y="295039"/>
            <a:ext cx="737394" cy="737394"/>
          </a:xfrm>
          <a:prstGeom prst="rect">
            <a:avLst/>
          </a:prstGeom>
        </p:spPr>
      </p:pic>
      <p:sp>
        <p:nvSpPr>
          <p:cNvPr id="21" name="TextBox 20">
            <a:extLst>
              <a:ext uri="{FF2B5EF4-FFF2-40B4-BE49-F238E27FC236}">
                <a16:creationId xmlns:a16="http://schemas.microsoft.com/office/drawing/2014/main" id="{8A9DFEE2-A907-FF43-B0FE-B655EC06CB0D}"/>
              </a:ext>
            </a:extLst>
          </p:cNvPr>
          <p:cNvSpPr txBox="1"/>
          <p:nvPr/>
        </p:nvSpPr>
        <p:spPr>
          <a:xfrm>
            <a:off x="4408672" y="6046085"/>
            <a:ext cx="3365127" cy="615553"/>
          </a:xfrm>
          <a:prstGeom prst="rect">
            <a:avLst/>
          </a:prstGeom>
          <a:noFill/>
        </p:spPr>
        <p:txBody>
          <a:bodyPr wrap="square" rtlCol="0">
            <a:spAutoFit/>
          </a:bodyPr>
          <a:lstStyle/>
          <a:p>
            <a:pPr marL="11113">
              <a:spcBef>
                <a:spcPts val="600"/>
              </a:spcBef>
            </a:pPr>
            <a:r>
              <a:rPr lang="en-US" sz="1100" dirty="0">
                <a:solidFill>
                  <a:srgbClr val="3A54A5"/>
                </a:solidFill>
                <a:latin typeface="Tw Cen MT"/>
                <a:cs typeface="Tw Cen MT"/>
              </a:rPr>
              <a:t>Items in </a:t>
            </a:r>
            <a:r>
              <a:rPr lang="en-US" sz="1100" b="1" dirty="0">
                <a:solidFill>
                  <a:srgbClr val="3A54A5"/>
                </a:solidFill>
                <a:latin typeface="Tw Cen MT"/>
                <a:cs typeface="Tw Cen MT"/>
              </a:rPr>
              <a:t>bold</a:t>
            </a:r>
            <a:r>
              <a:rPr lang="en-US" sz="1100" dirty="0">
                <a:solidFill>
                  <a:srgbClr val="3A54A5"/>
                </a:solidFill>
                <a:latin typeface="Tw Cen MT"/>
                <a:cs typeface="Tw Cen MT"/>
              </a:rPr>
              <a:t> denote core features of MTSS</a:t>
            </a:r>
          </a:p>
          <a:p>
            <a:pPr marL="11113">
              <a:spcBef>
                <a:spcPts val="600"/>
              </a:spcBef>
            </a:pPr>
            <a:r>
              <a:rPr lang="en-US" sz="900" dirty="0">
                <a:solidFill>
                  <a:srgbClr val="1D2A53">
                    <a:lumMod val="40000"/>
                    <a:lumOff val="60000"/>
                  </a:srgbClr>
                </a:solidFill>
                <a:latin typeface="Tw Cen MT"/>
                <a:cs typeface="Tw Cen MT"/>
              </a:rPr>
              <a:t>McIntosh, K.&amp; Goodman, S. (2016). Integrated Multi-Tiered</a:t>
            </a:r>
            <a:br>
              <a:rPr lang="en-US" sz="900" dirty="0">
                <a:solidFill>
                  <a:srgbClr val="1D2A53">
                    <a:lumMod val="40000"/>
                    <a:lumOff val="60000"/>
                  </a:srgbClr>
                </a:solidFill>
                <a:latin typeface="Tw Cen MT"/>
                <a:cs typeface="Tw Cen MT"/>
              </a:rPr>
            </a:br>
            <a:r>
              <a:rPr lang="en-US" sz="900" dirty="0">
                <a:solidFill>
                  <a:srgbClr val="1D2A53">
                    <a:lumMod val="40000"/>
                    <a:lumOff val="60000"/>
                  </a:srgbClr>
                </a:solidFill>
                <a:latin typeface="Tw Cen MT"/>
                <a:cs typeface="Tw Cen MT"/>
              </a:rPr>
              <a:t>Systems of Support: Blending RTI and PBIS. New York: Guilford Press.</a:t>
            </a:r>
          </a:p>
        </p:txBody>
      </p:sp>
    </p:spTree>
    <p:extLst>
      <p:ext uri="{BB962C8B-B14F-4D97-AF65-F5344CB8AC3E}">
        <p14:creationId xmlns:p14="http://schemas.microsoft.com/office/powerpoint/2010/main" val="2296625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3">
            <a:extLst>
              <a:ext uri="{FF2B5EF4-FFF2-40B4-BE49-F238E27FC236}">
                <a16:creationId xmlns:a16="http://schemas.microsoft.com/office/drawing/2014/main" id="{0A65F4DC-9B51-234B-8A1F-5D2F35EBF010}"/>
              </a:ext>
            </a:extLst>
          </p:cNvPr>
          <p:cNvSpPr>
            <a:spLocks noChangeArrowheads="1"/>
          </p:cNvSpPr>
          <p:nvPr/>
        </p:nvSpPr>
        <p:spPr bwMode="auto">
          <a:xfrm>
            <a:off x="2330411" y="1"/>
            <a:ext cx="7498079" cy="7498079"/>
          </a:xfrm>
          <a:prstGeom prst="ellipse">
            <a:avLst/>
          </a:prstGeom>
          <a:solidFill>
            <a:srgbClr val="FFFFFF"/>
          </a:solidFill>
          <a:ln w="304800" cmpd="sng">
            <a:solidFill>
              <a:srgbClr val="61F7CD"/>
            </a:solidFill>
            <a:round/>
            <a:headEnd/>
            <a:tailEnd/>
          </a:ln>
        </p:spPr>
        <p:txBody>
          <a:bodyPr wrap="none" anchor="ctr"/>
          <a:lstStyle/>
          <a:p>
            <a:pPr fontAlgn="base">
              <a:spcBef>
                <a:spcPct val="0"/>
              </a:spcBef>
              <a:spcAft>
                <a:spcPct val="0"/>
              </a:spcAft>
            </a:pPr>
            <a:endParaRPr lang="en-US" dirty="0">
              <a:solidFill>
                <a:srgbClr val="62F7CD"/>
              </a:solidFill>
              <a:latin typeface="Tw Cen MT"/>
            </a:endParaRPr>
          </a:p>
        </p:txBody>
      </p:sp>
      <p:sp>
        <p:nvSpPr>
          <p:cNvPr id="4" name="Text Box 8"/>
          <p:cNvSpPr txBox="1">
            <a:spLocks noChangeArrowheads="1"/>
          </p:cNvSpPr>
          <p:nvPr/>
        </p:nvSpPr>
        <p:spPr bwMode="auto">
          <a:xfrm>
            <a:off x="4833067" y="530169"/>
            <a:ext cx="250100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800" b="1" dirty="0">
                <a:solidFill>
                  <a:schemeClr val="tx2"/>
                </a:solidFill>
                <a:latin typeface="+mn-lt"/>
                <a:cs typeface="Tw Cen MT"/>
              </a:rPr>
              <a:t>SYSTEMS</a:t>
            </a:r>
          </a:p>
        </p:txBody>
      </p:sp>
      <p:sp>
        <p:nvSpPr>
          <p:cNvPr id="5" name="Text Box 8"/>
          <p:cNvSpPr txBox="1">
            <a:spLocks noChangeArrowheads="1"/>
          </p:cNvSpPr>
          <p:nvPr/>
        </p:nvSpPr>
        <p:spPr bwMode="auto">
          <a:xfrm>
            <a:off x="3718560" y="1599066"/>
            <a:ext cx="4754880" cy="4678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50838" indent="-350838" fontAlgn="base">
              <a:spcBef>
                <a:spcPct val="0"/>
              </a:spcBef>
              <a:spcAft>
                <a:spcPts val="1800"/>
              </a:spcAft>
              <a:buFont typeface="Arial"/>
              <a:buChar char="•"/>
            </a:pPr>
            <a:r>
              <a:rPr lang="en-US" sz="1900" b="1" dirty="0">
                <a:solidFill>
                  <a:srgbClr val="000000"/>
                </a:solidFill>
                <a:latin typeface="Tw Cen MT"/>
                <a:cs typeface="Tw Cen MT"/>
              </a:rPr>
              <a:t>Team-based leadership and coordination </a:t>
            </a:r>
            <a:r>
              <a:rPr lang="en-US" sz="1900" dirty="0">
                <a:solidFill>
                  <a:srgbClr val="000000"/>
                </a:solidFill>
                <a:latin typeface="Tw Cen MT"/>
                <a:cs typeface="Tw Cen MT"/>
              </a:rPr>
              <a:t>(District and School)</a:t>
            </a:r>
          </a:p>
          <a:p>
            <a:pPr marL="350838" indent="-350838" fontAlgn="base">
              <a:spcBef>
                <a:spcPct val="0"/>
              </a:spcBef>
              <a:spcAft>
                <a:spcPts val="1800"/>
              </a:spcAft>
              <a:buFont typeface="Arial"/>
              <a:buChar char="•"/>
            </a:pPr>
            <a:r>
              <a:rPr lang="en-US" sz="1900" dirty="0">
                <a:solidFill>
                  <a:srgbClr val="000000"/>
                </a:solidFill>
                <a:latin typeface="Tw Cen MT"/>
                <a:cs typeface="Tw Cen MT"/>
              </a:rPr>
              <a:t>District and School Administrator Commitment</a:t>
            </a:r>
          </a:p>
          <a:p>
            <a:pPr marL="350838" indent="-350838" fontAlgn="base">
              <a:spcBef>
                <a:spcPct val="0"/>
              </a:spcBef>
              <a:spcAft>
                <a:spcPts val="1800"/>
              </a:spcAft>
              <a:buFont typeface="Arial"/>
              <a:buChar char="•"/>
            </a:pPr>
            <a:r>
              <a:rPr lang="en-US" sz="1900" dirty="0">
                <a:solidFill>
                  <a:srgbClr val="000000"/>
                </a:solidFill>
                <a:latin typeface="Tw Cen MT"/>
                <a:cs typeface="Tw Cen MT"/>
              </a:rPr>
              <a:t>Ongoing</a:t>
            </a:r>
            <a:r>
              <a:rPr lang="en-US" sz="1900" b="1" dirty="0">
                <a:solidFill>
                  <a:srgbClr val="000000"/>
                </a:solidFill>
                <a:latin typeface="Tw Cen MT"/>
                <a:cs typeface="Tw Cen MT"/>
              </a:rPr>
              <a:t> professional development including coaching </a:t>
            </a:r>
            <a:r>
              <a:rPr lang="en-US" sz="1900" dirty="0">
                <a:solidFill>
                  <a:srgbClr val="000000"/>
                </a:solidFill>
                <a:latin typeface="Tw Cen MT"/>
                <a:cs typeface="Tw Cen MT"/>
              </a:rPr>
              <a:t>and performance feedback</a:t>
            </a:r>
          </a:p>
          <a:p>
            <a:pPr marL="350838" indent="-350838" fontAlgn="base">
              <a:spcBef>
                <a:spcPct val="0"/>
              </a:spcBef>
              <a:spcAft>
                <a:spcPts val="1800"/>
              </a:spcAft>
              <a:buFont typeface="Arial"/>
              <a:buChar char="•"/>
            </a:pPr>
            <a:r>
              <a:rPr lang="en-US" sz="1900" dirty="0">
                <a:solidFill>
                  <a:srgbClr val="000000"/>
                </a:solidFill>
                <a:latin typeface="Tw Cen MT"/>
                <a:cs typeface="Tw Cen MT"/>
              </a:rPr>
              <a:t>Support for staff in Implementing practices</a:t>
            </a:r>
          </a:p>
          <a:p>
            <a:pPr marL="350838" indent="-350838" fontAlgn="base">
              <a:spcBef>
                <a:spcPct val="0"/>
              </a:spcBef>
              <a:spcAft>
                <a:spcPts val="1800"/>
              </a:spcAft>
              <a:buFont typeface="Arial"/>
              <a:buChar char="•"/>
            </a:pPr>
            <a:r>
              <a:rPr lang="en-US" sz="1900" dirty="0">
                <a:solidFill>
                  <a:srgbClr val="000000"/>
                </a:solidFill>
                <a:latin typeface="Tw Cen MT"/>
                <a:cs typeface="Tw Cen MT"/>
              </a:rPr>
              <a:t>Communication/input from stakeholders</a:t>
            </a:r>
          </a:p>
          <a:p>
            <a:pPr marL="350838" indent="-350838" fontAlgn="base">
              <a:spcBef>
                <a:spcPct val="0"/>
              </a:spcBef>
              <a:spcAft>
                <a:spcPts val="1800"/>
              </a:spcAft>
              <a:buFont typeface="Arial"/>
              <a:buChar char="•"/>
            </a:pPr>
            <a:r>
              <a:rPr lang="en-US" sz="1900" dirty="0">
                <a:solidFill>
                  <a:srgbClr val="000000"/>
                </a:solidFill>
                <a:latin typeface="Tw Cen MT"/>
                <a:cs typeface="Tw Cen MT"/>
              </a:rPr>
              <a:t>Documentation and Policies</a:t>
            </a:r>
          </a:p>
          <a:p>
            <a:pPr marL="463550" indent="-463550" fontAlgn="base">
              <a:spcBef>
                <a:spcPct val="0"/>
              </a:spcBef>
              <a:spcAft>
                <a:spcPct val="0"/>
              </a:spcAft>
              <a:buFont typeface="Arial"/>
              <a:buChar char="•"/>
            </a:pPr>
            <a:endParaRPr lang="en-US" dirty="0">
              <a:solidFill>
                <a:srgbClr val="000000"/>
              </a:solidFill>
              <a:latin typeface="Tw Cen MT"/>
              <a:cs typeface="Tw Cen MT"/>
            </a:endParaRPr>
          </a:p>
        </p:txBody>
      </p:sp>
      <p:grpSp>
        <p:nvGrpSpPr>
          <p:cNvPr id="13" name="Group 12">
            <a:extLst>
              <a:ext uri="{FF2B5EF4-FFF2-40B4-BE49-F238E27FC236}">
                <a16:creationId xmlns:a16="http://schemas.microsoft.com/office/drawing/2014/main" id="{C56B9C04-F487-BF43-85E6-0521699C8319}"/>
              </a:ext>
            </a:extLst>
          </p:cNvPr>
          <p:cNvGrpSpPr/>
          <p:nvPr/>
        </p:nvGrpSpPr>
        <p:grpSpPr>
          <a:xfrm>
            <a:off x="9275969" y="227420"/>
            <a:ext cx="1138142" cy="1138142"/>
            <a:chOff x="7471949" y="43990"/>
            <a:chExt cx="1478134" cy="1478134"/>
          </a:xfrm>
        </p:grpSpPr>
        <p:sp>
          <p:nvSpPr>
            <p:cNvPr id="14" name="Oval 4">
              <a:extLst>
                <a:ext uri="{FF2B5EF4-FFF2-40B4-BE49-F238E27FC236}">
                  <a16:creationId xmlns:a16="http://schemas.microsoft.com/office/drawing/2014/main" id="{289D4D01-F5B9-FA49-997F-955BF5F6EE44}"/>
                </a:ext>
              </a:extLst>
            </p:cNvPr>
            <p:cNvSpPr>
              <a:spLocks noChangeArrowheads="1"/>
            </p:cNvSpPr>
            <p:nvPr/>
          </p:nvSpPr>
          <p:spPr bwMode="auto">
            <a:xfrm>
              <a:off x="7471949" y="43990"/>
              <a:ext cx="1478134" cy="1478134"/>
            </a:xfrm>
            <a:prstGeom prst="ellipse">
              <a:avLst/>
            </a:prstGeom>
            <a:noFill/>
            <a:ln w="38100">
              <a:solidFill>
                <a:srgbClr val="34339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15" name="Oval 2">
              <a:extLst>
                <a:ext uri="{FF2B5EF4-FFF2-40B4-BE49-F238E27FC236}">
                  <a16:creationId xmlns:a16="http://schemas.microsoft.com/office/drawing/2014/main" id="{192A4B28-9EEA-F046-B436-C68292ED0996}"/>
                </a:ext>
              </a:extLst>
            </p:cNvPr>
            <p:cNvSpPr>
              <a:spLocks noChangeArrowheads="1"/>
            </p:cNvSpPr>
            <p:nvPr/>
          </p:nvSpPr>
          <p:spPr bwMode="auto">
            <a:xfrm>
              <a:off x="7835952" y="664699"/>
              <a:ext cx="763702" cy="714432"/>
            </a:xfrm>
            <a:prstGeom prst="ellipse">
              <a:avLst/>
            </a:prstGeom>
            <a:noFill/>
            <a:ln w="38100">
              <a:solidFill>
                <a:srgbClr val="99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0"/>
                </a:spcBef>
                <a:spcAft>
                  <a:spcPct val="0"/>
                </a:spcAft>
              </a:pPr>
              <a:endParaRPr lang="en-US" sz="2400" dirty="0">
                <a:solidFill>
                  <a:srgbClr val="000000"/>
                </a:solidFill>
                <a:latin typeface="Arial"/>
              </a:endParaRPr>
            </a:p>
          </p:txBody>
        </p:sp>
        <p:sp>
          <p:nvSpPr>
            <p:cNvPr id="16" name="Oval 3">
              <a:extLst>
                <a:ext uri="{FF2B5EF4-FFF2-40B4-BE49-F238E27FC236}">
                  <a16:creationId xmlns:a16="http://schemas.microsoft.com/office/drawing/2014/main" id="{ED916FD0-9456-CB45-87BE-D975484B776B}"/>
                </a:ext>
              </a:extLst>
            </p:cNvPr>
            <p:cNvSpPr>
              <a:spLocks noChangeArrowheads="1"/>
            </p:cNvSpPr>
            <p:nvPr/>
          </p:nvSpPr>
          <p:spPr bwMode="auto">
            <a:xfrm>
              <a:off x="8057672" y="295165"/>
              <a:ext cx="739067" cy="714432"/>
            </a:xfrm>
            <a:prstGeom prst="ellipse">
              <a:avLst/>
            </a:prstGeom>
            <a:noFill/>
            <a:ln w="38100">
              <a:solidFill>
                <a:srgbClr val="FF99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sp>
          <p:nvSpPr>
            <p:cNvPr id="17" name="Oval 5">
              <a:extLst>
                <a:ext uri="{FF2B5EF4-FFF2-40B4-BE49-F238E27FC236}">
                  <a16:creationId xmlns:a16="http://schemas.microsoft.com/office/drawing/2014/main" id="{B167D4B8-D755-A841-82A0-35825CC873D5}"/>
                </a:ext>
              </a:extLst>
            </p:cNvPr>
            <p:cNvSpPr>
              <a:spLocks noChangeArrowheads="1"/>
            </p:cNvSpPr>
            <p:nvPr/>
          </p:nvSpPr>
          <p:spPr bwMode="auto">
            <a:xfrm>
              <a:off x="7638868" y="295165"/>
              <a:ext cx="714432" cy="714432"/>
            </a:xfrm>
            <a:prstGeom prst="ellipse">
              <a:avLst/>
            </a:prstGeom>
            <a:noFill/>
            <a:ln w="38100">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Arial"/>
              </a:endParaRPr>
            </a:p>
          </p:txBody>
        </p:sp>
      </p:grpSp>
      <p:sp>
        <p:nvSpPr>
          <p:cNvPr id="18" name="Arc 17">
            <a:extLst>
              <a:ext uri="{FF2B5EF4-FFF2-40B4-BE49-F238E27FC236}">
                <a16:creationId xmlns:a16="http://schemas.microsoft.com/office/drawing/2014/main" id="{6A6EEE4E-505E-FE44-9CCF-7BBAD989339C}"/>
              </a:ext>
            </a:extLst>
          </p:cNvPr>
          <p:cNvSpPr/>
          <p:nvPr/>
        </p:nvSpPr>
        <p:spPr>
          <a:xfrm rot="18195322">
            <a:off x="8552446" y="507191"/>
            <a:ext cx="1072870" cy="1002300"/>
          </a:xfrm>
          <a:prstGeom prst="arc">
            <a:avLst/>
          </a:prstGeom>
          <a:ln w="38100">
            <a:solidFill>
              <a:srgbClr val="61F7CD"/>
            </a:solidFill>
            <a:headEnd type="triangle" w="med" len="med"/>
            <a:tailEnd type="none" w="lg"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2" name="Picture 11" descr="Logo_Icon_FINAL.png">
            <a:extLst>
              <a:ext uri="{FF2B5EF4-FFF2-40B4-BE49-F238E27FC236}">
                <a16:creationId xmlns:a16="http://schemas.microsoft.com/office/drawing/2014/main" id="{514C7FAA-E2D0-0944-8D75-CE6F2C8DBC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124" y="295039"/>
            <a:ext cx="737394" cy="737394"/>
          </a:xfrm>
          <a:prstGeom prst="rect">
            <a:avLst/>
          </a:prstGeom>
        </p:spPr>
      </p:pic>
      <p:sp>
        <p:nvSpPr>
          <p:cNvPr id="20" name="TextBox 19">
            <a:extLst>
              <a:ext uri="{FF2B5EF4-FFF2-40B4-BE49-F238E27FC236}">
                <a16:creationId xmlns:a16="http://schemas.microsoft.com/office/drawing/2014/main" id="{617090A5-B038-0E48-962B-DFF280690A07}"/>
              </a:ext>
            </a:extLst>
          </p:cNvPr>
          <p:cNvSpPr txBox="1"/>
          <p:nvPr/>
        </p:nvSpPr>
        <p:spPr>
          <a:xfrm>
            <a:off x="4408672" y="6046085"/>
            <a:ext cx="3365127" cy="615553"/>
          </a:xfrm>
          <a:prstGeom prst="rect">
            <a:avLst/>
          </a:prstGeom>
          <a:noFill/>
        </p:spPr>
        <p:txBody>
          <a:bodyPr wrap="square" rtlCol="0">
            <a:spAutoFit/>
          </a:bodyPr>
          <a:lstStyle/>
          <a:p>
            <a:pPr marL="11113">
              <a:spcBef>
                <a:spcPts val="600"/>
              </a:spcBef>
            </a:pPr>
            <a:r>
              <a:rPr lang="en-US" sz="1100" dirty="0">
                <a:solidFill>
                  <a:srgbClr val="3A54A5"/>
                </a:solidFill>
                <a:latin typeface="Tw Cen MT"/>
                <a:cs typeface="Tw Cen MT"/>
              </a:rPr>
              <a:t>Items in </a:t>
            </a:r>
            <a:r>
              <a:rPr lang="en-US" sz="1100" b="1" dirty="0">
                <a:solidFill>
                  <a:srgbClr val="3A54A5"/>
                </a:solidFill>
                <a:latin typeface="Tw Cen MT"/>
                <a:cs typeface="Tw Cen MT"/>
              </a:rPr>
              <a:t>bold</a:t>
            </a:r>
            <a:r>
              <a:rPr lang="en-US" sz="1100" dirty="0">
                <a:solidFill>
                  <a:srgbClr val="3A54A5"/>
                </a:solidFill>
                <a:latin typeface="Tw Cen MT"/>
                <a:cs typeface="Tw Cen MT"/>
              </a:rPr>
              <a:t> denote core features of MTSS</a:t>
            </a:r>
          </a:p>
          <a:p>
            <a:pPr marL="11113">
              <a:spcBef>
                <a:spcPts val="600"/>
              </a:spcBef>
            </a:pPr>
            <a:r>
              <a:rPr lang="en-US" sz="900" dirty="0">
                <a:solidFill>
                  <a:srgbClr val="1D2A53">
                    <a:lumMod val="40000"/>
                    <a:lumOff val="60000"/>
                  </a:srgbClr>
                </a:solidFill>
                <a:latin typeface="Tw Cen MT"/>
                <a:cs typeface="Tw Cen MT"/>
              </a:rPr>
              <a:t>McIntosh, K.&amp; Goodman, S. (2016). Integrated Multi-Tiered</a:t>
            </a:r>
            <a:br>
              <a:rPr lang="en-US" sz="900" dirty="0">
                <a:solidFill>
                  <a:srgbClr val="1D2A53">
                    <a:lumMod val="40000"/>
                    <a:lumOff val="60000"/>
                  </a:srgbClr>
                </a:solidFill>
                <a:latin typeface="Tw Cen MT"/>
                <a:cs typeface="Tw Cen MT"/>
              </a:rPr>
            </a:br>
            <a:r>
              <a:rPr lang="en-US" sz="900" dirty="0">
                <a:solidFill>
                  <a:srgbClr val="1D2A53">
                    <a:lumMod val="40000"/>
                    <a:lumOff val="60000"/>
                  </a:srgbClr>
                </a:solidFill>
                <a:latin typeface="Tw Cen MT"/>
                <a:cs typeface="Tw Cen MT"/>
              </a:rPr>
              <a:t>Systems of Support: Blending RTI and PBIS. New York: Guilford Press.</a:t>
            </a:r>
          </a:p>
        </p:txBody>
      </p:sp>
    </p:spTree>
    <p:extLst>
      <p:ext uri="{BB962C8B-B14F-4D97-AF65-F5344CB8AC3E}">
        <p14:creationId xmlns:p14="http://schemas.microsoft.com/office/powerpoint/2010/main" val="910830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3"/>
          <p:cNvSpPr>
            <a:spLocks noChangeArrowheads="1"/>
          </p:cNvSpPr>
          <p:nvPr/>
        </p:nvSpPr>
        <p:spPr bwMode="auto">
          <a:xfrm>
            <a:off x="2346962" y="1"/>
            <a:ext cx="7498079" cy="7498079"/>
          </a:xfrm>
          <a:prstGeom prst="ellipse">
            <a:avLst/>
          </a:prstGeom>
          <a:solidFill>
            <a:srgbClr val="FFFFFF"/>
          </a:solidFill>
          <a:ln w="304800" cmpd="sng">
            <a:solidFill>
              <a:srgbClr val="8AB816"/>
            </a:solidFill>
            <a:round/>
            <a:headEnd/>
            <a:tailEnd/>
          </a:ln>
        </p:spPr>
        <p:txBody>
          <a:bodyPr wrap="none" anchor="ctr"/>
          <a:lstStyle/>
          <a:p>
            <a:pPr fontAlgn="base">
              <a:spcBef>
                <a:spcPct val="0"/>
              </a:spcBef>
              <a:spcAft>
                <a:spcPct val="0"/>
              </a:spcAft>
            </a:pPr>
            <a:endParaRPr lang="en-US" dirty="0">
              <a:solidFill>
                <a:srgbClr val="62F7CD"/>
              </a:solidFill>
              <a:latin typeface="Tw Cen MT"/>
              <a:cs typeface="Tw Cen MT"/>
            </a:endParaRPr>
          </a:p>
        </p:txBody>
      </p:sp>
      <p:sp>
        <p:nvSpPr>
          <p:cNvPr id="4" name="Text Box 8"/>
          <p:cNvSpPr txBox="1">
            <a:spLocks noChangeArrowheads="1"/>
          </p:cNvSpPr>
          <p:nvPr/>
        </p:nvSpPr>
        <p:spPr bwMode="auto">
          <a:xfrm>
            <a:off x="4424774" y="626939"/>
            <a:ext cx="3342454" cy="830997"/>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800" b="1" dirty="0">
                <a:solidFill>
                  <a:schemeClr val="tx2"/>
                </a:solidFill>
                <a:latin typeface="+mj-lt"/>
                <a:cs typeface="Tw Cen MT"/>
              </a:rPr>
              <a:t>PRACTICES</a:t>
            </a:r>
          </a:p>
        </p:txBody>
      </p:sp>
      <p:sp>
        <p:nvSpPr>
          <p:cNvPr id="33" name="Text Box 8">
            <a:extLst>
              <a:ext uri="{FF2B5EF4-FFF2-40B4-BE49-F238E27FC236}">
                <a16:creationId xmlns:a16="http://schemas.microsoft.com/office/drawing/2014/main" id="{0E5AD28C-8FB3-D84B-AE0B-D6B462D9C54C}"/>
              </a:ext>
            </a:extLst>
          </p:cNvPr>
          <p:cNvSpPr txBox="1">
            <a:spLocks noChangeArrowheads="1"/>
          </p:cNvSpPr>
          <p:nvPr/>
        </p:nvSpPr>
        <p:spPr bwMode="auto">
          <a:xfrm>
            <a:off x="3718560" y="1639968"/>
            <a:ext cx="4754880" cy="477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50838" indent="-350838" fontAlgn="base">
              <a:spcBef>
                <a:spcPct val="0"/>
              </a:spcBef>
              <a:spcAft>
                <a:spcPts val="1800"/>
              </a:spcAft>
              <a:buFont typeface="Arial"/>
              <a:buChar char="•"/>
            </a:pPr>
            <a:r>
              <a:rPr lang="en-US" sz="1700" b="1" dirty="0">
                <a:solidFill>
                  <a:srgbClr val="000000"/>
                </a:solidFill>
                <a:latin typeface="Tw Cen MT"/>
                <a:cs typeface="Tw Cen MT"/>
              </a:rPr>
              <a:t>Three-tiered continuum of evidence-based practices</a:t>
            </a:r>
            <a:r>
              <a:rPr lang="en-US" sz="1700" dirty="0">
                <a:solidFill>
                  <a:srgbClr val="000000"/>
                </a:solidFill>
                <a:latin typeface="Tw Cen MT"/>
                <a:cs typeface="Tw Cen MT"/>
              </a:rPr>
              <a:t> and lessons to support community members</a:t>
            </a:r>
            <a:br>
              <a:rPr lang="en-US" sz="1700" dirty="0">
                <a:solidFill>
                  <a:srgbClr val="000000"/>
                </a:solidFill>
                <a:latin typeface="Tw Cen MT"/>
                <a:cs typeface="Tw Cen MT"/>
              </a:rPr>
            </a:br>
            <a:br>
              <a:rPr lang="en-US" sz="1700" dirty="0">
                <a:solidFill>
                  <a:srgbClr val="000000"/>
                </a:solidFill>
                <a:latin typeface="Tw Cen MT"/>
                <a:cs typeface="Tw Cen MT"/>
              </a:rPr>
            </a:br>
            <a:br>
              <a:rPr lang="en-US" sz="1700" dirty="0">
                <a:solidFill>
                  <a:srgbClr val="000000"/>
                </a:solidFill>
                <a:latin typeface="Tw Cen MT"/>
                <a:cs typeface="Tw Cen MT"/>
              </a:rPr>
            </a:br>
            <a:br>
              <a:rPr lang="en-US" sz="1700" dirty="0">
                <a:solidFill>
                  <a:srgbClr val="000000"/>
                </a:solidFill>
                <a:latin typeface="Tw Cen MT"/>
                <a:cs typeface="Tw Cen MT"/>
              </a:rPr>
            </a:br>
            <a:br>
              <a:rPr lang="en-US" sz="1700" dirty="0">
                <a:solidFill>
                  <a:srgbClr val="000000"/>
                </a:solidFill>
                <a:latin typeface="Tw Cen MT"/>
                <a:cs typeface="Tw Cen MT"/>
              </a:rPr>
            </a:br>
            <a:br>
              <a:rPr lang="en-US" sz="1700" dirty="0">
                <a:solidFill>
                  <a:srgbClr val="000000"/>
                </a:solidFill>
                <a:latin typeface="Tw Cen MT"/>
                <a:cs typeface="Tw Cen MT"/>
              </a:rPr>
            </a:br>
            <a:br>
              <a:rPr lang="en-US" sz="1700" dirty="0">
                <a:solidFill>
                  <a:srgbClr val="000000"/>
                </a:solidFill>
                <a:latin typeface="Tw Cen MT"/>
                <a:cs typeface="Tw Cen MT"/>
              </a:rPr>
            </a:br>
            <a:r>
              <a:rPr lang="en-US" sz="1700" dirty="0">
                <a:solidFill>
                  <a:srgbClr val="000000"/>
                </a:solidFill>
                <a:latin typeface="Tw Cen MT"/>
                <a:cs typeface="Tw Cen MT"/>
              </a:rPr>
              <a:t> </a:t>
            </a:r>
          </a:p>
          <a:p>
            <a:pPr marL="350838" indent="-350838" fontAlgn="base">
              <a:spcBef>
                <a:spcPct val="0"/>
              </a:spcBef>
              <a:spcAft>
                <a:spcPts val="1800"/>
              </a:spcAft>
              <a:buFont typeface="Arial"/>
              <a:buChar char="•"/>
            </a:pPr>
            <a:r>
              <a:rPr lang="en-US" dirty="0">
                <a:solidFill>
                  <a:srgbClr val="000000"/>
                </a:solidFill>
                <a:latin typeface="Tw Cen MT"/>
                <a:cs typeface="Tw Cen MT"/>
              </a:rPr>
              <a:t>Interventions to match level of need </a:t>
            </a:r>
          </a:p>
          <a:p>
            <a:pPr marL="350838" indent="-350838" fontAlgn="base">
              <a:spcBef>
                <a:spcPct val="0"/>
              </a:spcBef>
              <a:spcAft>
                <a:spcPts val="1800"/>
              </a:spcAft>
              <a:buFont typeface="Arial"/>
              <a:buChar char="•"/>
            </a:pPr>
            <a:r>
              <a:rPr lang="en-US" dirty="0">
                <a:solidFill>
                  <a:srgbClr val="000000"/>
                </a:solidFill>
                <a:latin typeface="Tw Cen MT"/>
                <a:cs typeface="Tw Cen MT"/>
              </a:rPr>
              <a:t>Practices implemented with fidelity</a:t>
            </a:r>
          </a:p>
          <a:p>
            <a:pPr marL="350838" indent="-350838" fontAlgn="base">
              <a:spcBef>
                <a:spcPct val="0"/>
              </a:spcBef>
              <a:spcAft>
                <a:spcPts val="1800"/>
              </a:spcAft>
              <a:buFont typeface="Arial"/>
              <a:buChar char="•"/>
            </a:pPr>
            <a:r>
              <a:rPr lang="en-US" dirty="0">
                <a:solidFill>
                  <a:srgbClr val="000000"/>
                </a:solidFill>
                <a:latin typeface="Tw Cen MT"/>
                <a:cs typeface="Tw Cen MT"/>
              </a:rPr>
              <a:t>Practices result in improved outcomes</a:t>
            </a:r>
          </a:p>
          <a:p>
            <a:pPr marL="571500" indent="-571500" fontAlgn="base">
              <a:spcBef>
                <a:spcPct val="0"/>
              </a:spcBef>
              <a:spcAft>
                <a:spcPct val="0"/>
              </a:spcAft>
              <a:buFont typeface="Arial"/>
              <a:buChar char="•"/>
            </a:pPr>
            <a:endParaRPr lang="en-US" sz="2000" dirty="0">
              <a:solidFill>
                <a:srgbClr val="000000"/>
              </a:solidFill>
              <a:latin typeface="Tw Cen MT"/>
              <a:cs typeface="Tw Cen MT"/>
            </a:endParaRPr>
          </a:p>
        </p:txBody>
      </p:sp>
      <p:sp>
        <p:nvSpPr>
          <p:cNvPr id="34" name="TextBox 33">
            <a:extLst>
              <a:ext uri="{FF2B5EF4-FFF2-40B4-BE49-F238E27FC236}">
                <a16:creationId xmlns:a16="http://schemas.microsoft.com/office/drawing/2014/main" id="{2AC8E9C8-DFC3-C048-BBE9-B583EDA7AED3}"/>
              </a:ext>
            </a:extLst>
          </p:cNvPr>
          <p:cNvSpPr txBox="1"/>
          <p:nvPr/>
        </p:nvSpPr>
        <p:spPr>
          <a:xfrm>
            <a:off x="4408672" y="6046085"/>
            <a:ext cx="3365127" cy="615553"/>
          </a:xfrm>
          <a:prstGeom prst="rect">
            <a:avLst/>
          </a:prstGeom>
          <a:noFill/>
        </p:spPr>
        <p:txBody>
          <a:bodyPr wrap="square" rtlCol="0">
            <a:spAutoFit/>
          </a:bodyPr>
          <a:lstStyle/>
          <a:p>
            <a:pPr marL="11113">
              <a:spcBef>
                <a:spcPts val="600"/>
              </a:spcBef>
            </a:pPr>
            <a:r>
              <a:rPr lang="en-US" sz="1100" dirty="0">
                <a:solidFill>
                  <a:srgbClr val="3A54A5"/>
                </a:solidFill>
                <a:latin typeface="Tw Cen MT"/>
                <a:cs typeface="Tw Cen MT"/>
              </a:rPr>
              <a:t>Items in </a:t>
            </a:r>
            <a:r>
              <a:rPr lang="en-US" sz="1100" b="1" dirty="0">
                <a:solidFill>
                  <a:srgbClr val="3A54A5"/>
                </a:solidFill>
                <a:latin typeface="Tw Cen MT"/>
                <a:cs typeface="Tw Cen MT"/>
              </a:rPr>
              <a:t>bold</a:t>
            </a:r>
            <a:r>
              <a:rPr lang="en-US" sz="1100" dirty="0">
                <a:solidFill>
                  <a:srgbClr val="3A54A5"/>
                </a:solidFill>
                <a:latin typeface="Tw Cen MT"/>
                <a:cs typeface="Tw Cen MT"/>
              </a:rPr>
              <a:t> denote core features of MTSS</a:t>
            </a:r>
          </a:p>
          <a:p>
            <a:pPr marL="11113">
              <a:spcBef>
                <a:spcPts val="600"/>
              </a:spcBef>
            </a:pPr>
            <a:r>
              <a:rPr lang="en-US" sz="900" dirty="0">
                <a:solidFill>
                  <a:srgbClr val="1D2A53">
                    <a:lumMod val="40000"/>
                    <a:lumOff val="60000"/>
                  </a:srgbClr>
                </a:solidFill>
                <a:latin typeface="Tw Cen MT"/>
                <a:cs typeface="Tw Cen MT"/>
              </a:rPr>
              <a:t>McIntosh, K.&amp; Goodman, S. (2016). Integrated Multi-Tiered</a:t>
            </a:r>
            <a:br>
              <a:rPr lang="en-US" sz="900" dirty="0">
                <a:solidFill>
                  <a:srgbClr val="1D2A53">
                    <a:lumMod val="40000"/>
                    <a:lumOff val="60000"/>
                  </a:srgbClr>
                </a:solidFill>
                <a:latin typeface="Tw Cen MT"/>
                <a:cs typeface="Tw Cen MT"/>
              </a:rPr>
            </a:br>
            <a:r>
              <a:rPr lang="en-US" sz="900" dirty="0">
                <a:solidFill>
                  <a:srgbClr val="1D2A53">
                    <a:lumMod val="40000"/>
                    <a:lumOff val="60000"/>
                  </a:srgbClr>
                </a:solidFill>
                <a:latin typeface="Tw Cen MT"/>
                <a:cs typeface="Tw Cen MT"/>
              </a:rPr>
              <a:t>Systems of Support: Blending RTI and PBIS. New York: Guilford Press.</a:t>
            </a:r>
          </a:p>
        </p:txBody>
      </p:sp>
      <p:grpSp>
        <p:nvGrpSpPr>
          <p:cNvPr id="6" name="Group 5">
            <a:extLst>
              <a:ext uri="{FF2B5EF4-FFF2-40B4-BE49-F238E27FC236}">
                <a16:creationId xmlns:a16="http://schemas.microsoft.com/office/drawing/2014/main" id="{20655AB6-C43D-634A-B720-982337164E6F}"/>
              </a:ext>
            </a:extLst>
          </p:cNvPr>
          <p:cNvGrpSpPr/>
          <p:nvPr/>
        </p:nvGrpSpPr>
        <p:grpSpPr>
          <a:xfrm>
            <a:off x="4502006" y="2329859"/>
            <a:ext cx="3486157" cy="2006644"/>
            <a:chOff x="3514684" y="3730369"/>
            <a:chExt cx="3486157" cy="2006644"/>
          </a:xfrm>
        </p:grpSpPr>
        <p:sp>
          <p:nvSpPr>
            <p:cNvPr id="27" name="AutoShape 18">
              <a:extLst>
                <a:ext uri="{FF2B5EF4-FFF2-40B4-BE49-F238E27FC236}">
                  <a16:creationId xmlns:a16="http://schemas.microsoft.com/office/drawing/2014/main" id="{3AA0702D-2B04-DC45-B2D7-7A45E99A2561}"/>
                </a:ext>
              </a:extLst>
            </p:cNvPr>
            <p:cNvSpPr>
              <a:spLocks noChangeArrowheads="1"/>
            </p:cNvSpPr>
            <p:nvPr/>
          </p:nvSpPr>
          <p:spPr bwMode="auto">
            <a:xfrm>
              <a:off x="3514684" y="3916020"/>
              <a:ext cx="2107096" cy="1749284"/>
            </a:xfrm>
            <a:prstGeom prst="triangle">
              <a:avLst>
                <a:gd name="adj" fmla="val 50000"/>
              </a:avLst>
            </a:prstGeom>
            <a:gradFill>
              <a:gsLst>
                <a:gs pos="5000">
                  <a:srgbClr val="FF0000">
                    <a:alpha val="50000"/>
                  </a:srgbClr>
                </a:gs>
                <a:gs pos="45000">
                  <a:srgbClr val="009900">
                    <a:alpha val="50000"/>
                  </a:srgbClr>
                </a:gs>
                <a:gs pos="25000">
                  <a:srgbClr val="FFFF00">
                    <a:alpha val="50000"/>
                  </a:srgbClr>
                </a:gs>
                <a:gs pos="14000">
                  <a:srgbClr val="FFFF00">
                    <a:alpha val="50000"/>
                  </a:srgbClr>
                </a:gs>
              </a:gsLst>
              <a:lin ang="5400000" scaled="1"/>
            </a:gradFill>
            <a:ln w="25400">
              <a:noFill/>
              <a:miter lim="800000"/>
              <a:headEnd/>
              <a:tailEnd/>
            </a:ln>
          </p:spPr>
          <p:txBody>
            <a:bodyPr wrap="none" anchor="ctr"/>
            <a:lstStyle/>
            <a:p>
              <a:endParaRPr lang="en-US" sz="800" dirty="0">
                <a:solidFill>
                  <a:schemeClr val="tx2"/>
                </a:solidFill>
                <a:latin typeface="Tw Cen MT"/>
                <a:cs typeface="Tw Cen MT"/>
              </a:endParaRPr>
            </a:p>
          </p:txBody>
        </p:sp>
        <p:sp>
          <p:nvSpPr>
            <p:cNvPr id="2" name="TextBox 1">
              <a:extLst>
                <a:ext uri="{FF2B5EF4-FFF2-40B4-BE49-F238E27FC236}">
                  <a16:creationId xmlns:a16="http://schemas.microsoft.com/office/drawing/2014/main" id="{B623A4FC-BBA3-A549-B2E5-D39B77A22261}"/>
                </a:ext>
              </a:extLst>
            </p:cNvPr>
            <p:cNvSpPr txBox="1"/>
            <p:nvPr/>
          </p:nvSpPr>
          <p:spPr>
            <a:xfrm>
              <a:off x="5571522" y="4819282"/>
              <a:ext cx="1429319" cy="553998"/>
            </a:xfrm>
            <a:prstGeom prst="rect">
              <a:avLst/>
            </a:prstGeom>
            <a:noFill/>
          </p:spPr>
          <p:txBody>
            <a:bodyPr wrap="square" rtlCol="0">
              <a:spAutoFit/>
            </a:bodyPr>
            <a:lstStyle/>
            <a:p>
              <a:r>
                <a:rPr lang="en-US" sz="1000" dirty="0">
                  <a:solidFill>
                    <a:schemeClr val="tx2"/>
                  </a:solidFill>
                  <a:latin typeface="Tw Cen MT"/>
                  <a:cs typeface="Tw Cen MT"/>
                </a:rPr>
                <a:t>Tier 1 Prevention for all community members in all settings</a:t>
              </a:r>
            </a:p>
          </p:txBody>
        </p:sp>
        <p:sp>
          <p:nvSpPr>
            <p:cNvPr id="10" name="TextBox 9">
              <a:extLst>
                <a:ext uri="{FF2B5EF4-FFF2-40B4-BE49-F238E27FC236}">
                  <a16:creationId xmlns:a16="http://schemas.microsoft.com/office/drawing/2014/main" id="{51350C71-5023-5145-A2C8-7597468CD7A0}"/>
                </a:ext>
              </a:extLst>
            </p:cNvPr>
            <p:cNvSpPr txBox="1"/>
            <p:nvPr/>
          </p:nvSpPr>
          <p:spPr>
            <a:xfrm>
              <a:off x="5197938" y="4134696"/>
              <a:ext cx="1802903" cy="400110"/>
            </a:xfrm>
            <a:prstGeom prst="rect">
              <a:avLst/>
            </a:prstGeom>
            <a:noFill/>
          </p:spPr>
          <p:txBody>
            <a:bodyPr wrap="square" rtlCol="0">
              <a:spAutoFit/>
            </a:bodyPr>
            <a:lstStyle/>
            <a:p>
              <a:r>
                <a:rPr lang="en-US" sz="1000" dirty="0">
                  <a:solidFill>
                    <a:schemeClr val="tx2"/>
                  </a:solidFill>
                  <a:latin typeface="Tw Cen MT"/>
                  <a:cs typeface="Tw Cen MT"/>
                </a:rPr>
                <a:t>Tier 2 Group-based Prevention for at-risk behaviors</a:t>
              </a:r>
            </a:p>
          </p:txBody>
        </p:sp>
        <p:sp>
          <p:nvSpPr>
            <p:cNvPr id="11" name="TextBox 10">
              <a:extLst>
                <a:ext uri="{FF2B5EF4-FFF2-40B4-BE49-F238E27FC236}">
                  <a16:creationId xmlns:a16="http://schemas.microsoft.com/office/drawing/2014/main" id="{0C8E4BF9-DAAA-D047-8C50-764FA03D0E84}"/>
                </a:ext>
              </a:extLst>
            </p:cNvPr>
            <p:cNvSpPr txBox="1"/>
            <p:nvPr/>
          </p:nvSpPr>
          <p:spPr>
            <a:xfrm>
              <a:off x="5068127" y="3734586"/>
              <a:ext cx="1821506" cy="400110"/>
            </a:xfrm>
            <a:prstGeom prst="rect">
              <a:avLst/>
            </a:prstGeom>
            <a:noFill/>
          </p:spPr>
          <p:txBody>
            <a:bodyPr wrap="square" rtlCol="0">
              <a:spAutoFit/>
            </a:bodyPr>
            <a:lstStyle/>
            <a:p>
              <a:r>
                <a:rPr lang="en-US" sz="1000" dirty="0">
                  <a:solidFill>
                    <a:schemeClr val="tx2"/>
                  </a:solidFill>
                  <a:latin typeface="Tw Cen MT"/>
                  <a:cs typeface="Tw Cen MT"/>
                </a:rPr>
                <a:t>Tier 3 Individualized Prevention for high need behaviors</a:t>
              </a:r>
            </a:p>
          </p:txBody>
        </p:sp>
        <p:sp>
          <p:nvSpPr>
            <p:cNvPr id="12" name="AutoShape 5">
              <a:extLst>
                <a:ext uri="{FF2B5EF4-FFF2-40B4-BE49-F238E27FC236}">
                  <a16:creationId xmlns:a16="http://schemas.microsoft.com/office/drawing/2014/main" id="{D6462E3B-B0B7-9547-96FC-A3B75567715A}"/>
                </a:ext>
              </a:extLst>
            </p:cNvPr>
            <p:cNvSpPr>
              <a:spLocks/>
            </p:cNvSpPr>
            <p:nvPr/>
          </p:nvSpPr>
          <p:spPr bwMode="auto">
            <a:xfrm rot="8936648">
              <a:off x="5103179" y="3730369"/>
              <a:ext cx="197959" cy="2006644"/>
            </a:xfrm>
            <a:prstGeom prst="leftBrace">
              <a:avLst>
                <a:gd name="adj1" fmla="val 103414"/>
                <a:gd name="adj2" fmla="val 27197"/>
              </a:avLst>
            </a:prstGeom>
            <a:ln>
              <a:solidFill>
                <a:schemeClr val="tx2"/>
              </a:solidFill>
              <a:headEnd/>
              <a:tailEnd/>
            </a:ln>
            <a:extLst>
              <a:ext uri="{909E8E84-426E-40dd-AFC4-6F175D3DCCD1}">
                <a14:hiddenFill xmlns:a14="http://schemas.microsoft.com/office/drawing/2010/main" xmlns="">
                  <a:solidFill>
                    <a:srgbClr val="FFFFFF"/>
                  </a:solidFill>
                </a14:hiddenFill>
              </a:ext>
            </a:extLst>
          </p:spPr>
          <p:style>
            <a:lnRef idx="1">
              <a:schemeClr val="dk1"/>
            </a:lnRef>
            <a:fillRef idx="0">
              <a:schemeClr val="dk1"/>
            </a:fillRef>
            <a:effectRef idx="0">
              <a:schemeClr val="dk1"/>
            </a:effectRef>
            <a:fontRef idx="minor">
              <a:schemeClr val="tx1"/>
            </a:fontRef>
          </p:style>
          <p:txBody>
            <a:bodyPr wrap="none" anchor="ctr"/>
            <a:lstStyle/>
            <a:p>
              <a:pPr fontAlgn="base">
                <a:spcBef>
                  <a:spcPct val="0"/>
                </a:spcBef>
                <a:spcAft>
                  <a:spcPct val="0"/>
                </a:spcAft>
              </a:pPr>
              <a:endParaRPr lang="en-US">
                <a:solidFill>
                  <a:srgbClr val="000000"/>
                </a:solidFill>
                <a:latin typeface="Tw Cen MT"/>
                <a:cs typeface="Tw Cen MT"/>
              </a:endParaRPr>
            </a:p>
          </p:txBody>
        </p:sp>
        <p:sp>
          <p:nvSpPr>
            <p:cNvPr id="13" name="AutoShape 5">
              <a:extLst>
                <a:ext uri="{FF2B5EF4-FFF2-40B4-BE49-F238E27FC236}">
                  <a16:creationId xmlns:a16="http://schemas.microsoft.com/office/drawing/2014/main" id="{6D6F577A-EF50-B947-B047-83320A06CB6C}"/>
                </a:ext>
              </a:extLst>
            </p:cNvPr>
            <p:cNvSpPr>
              <a:spLocks/>
            </p:cNvSpPr>
            <p:nvPr/>
          </p:nvSpPr>
          <p:spPr bwMode="auto">
            <a:xfrm rot="8936648">
              <a:off x="4921335" y="3819622"/>
              <a:ext cx="197959" cy="761263"/>
            </a:xfrm>
            <a:prstGeom prst="leftBrace">
              <a:avLst>
                <a:gd name="adj1" fmla="val 103414"/>
                <a:gd name="adj2" fmla="val 23546"/>
              </a:avLst>
            </a:prstGeom>
            <a:ln>
              <a:solidFill>
                <a:schemeClr val="tx2"/>
              </a:solidFill>
              <a:headEnd/>
              <a:tailEnd/>
            </a:ln>
            <a:extLst>
              <a:ext uri="{909E8E84-426E-40dd-AFC4-6F175D3DCCD1}">
                <a14:hiddenFill xmlns:a14="http://schemas.microsoft.com/office/drawing/2010/main" xmlns="">
                  <a:solidFill>
                    <a:srgbClr val="FFFFFF"/>
                  </a:solidFill>
                </a14:hiddenFill>
              </a:ext>
            </a:extLst>
          </p:spPr>
          <p:style>
            <a:lnRef idx="1">
              <a:schemeClr val="dk1"/>
            </a:lnRef>
            <a:fillRef idx="0">
              <a:schemeClr val="dk1"/>
            </a:fillRef>
            <a:effectRef idx="0">
              <a:schemeClr val="dk1"/>
            </a:effectRef>
            <a:fontRef idx="minor">
              <a:schemeClr val="tx1"/>
            </a:fontRef>
          </p:style>
          <p:txBody>
            <a:bodyPr wrap="none" anchor="ctr"/>
            <a:lstStyle/>
            <a:p>
              <a:pPr fontAlgn="base">
                <a:spcBef>
                  <a:spcPct val="0"/>
                </a:spcBef>
                <a:spcAft>
                  <a:spcPct val="0"/>
                </a:spcAft>
              </a:pPr>
              <a:endParaRPr lang="en-US">
                <a:solidFill>
                  <a:srgbClr val="000000"/>
                </a:solidFill>
                <a:latin typeface="Tw Cen MT"/>
                <a:cs typeface="Tw Cen MT"/>
              </a:endParaRPr>
            </a:p>
          </p:txBody>
        </p:sp>
        <p:sp>
          <p:nvSpPr>
            <p:cNvPr id="14" name="AutoShape 5">
              <a:extLst>
                <a:ext uri="{FF2B5EF4-FFF2-40B4-BE49-F238E27FC236}">
                  <a16:creationId xmlns:a16="http://schemas.microsoft.com/office/drawing/2014/main" id="{811668AF-C940-0241-90B7-622631482138}"/>
                </a:ext>
              </a:extLst>
            </p:cNvPr>
            <p:cNvSpPr>
              <a:spLocks/>
            </p:cNvSpPr>
            <p:nvPr/>
          </p:nvSpPr>
          <p:spPr bwMode="auto">
            <a:xfrm rot="8936648">
              <a:off x="4957573" y="3871518"/>
              <a:ext cx="151826" cy="197026"/>
            </a:xfrm>
            <a:prstGeom prst="leftBrace">
              <a:avLst>
                <a:gd name="adj1" fmla="val 103414"/>
                <a:gd name="adj2" fmla="val 46742"/>
              </a:avLst>
            </a:prstGeom>
            <a:ln>
              <a:solidFill>
                <a:schemeClr val="tx2"/>
              </a:solidFill>
              <a:headEnd/>
              <a:tailEnd/>
            </a:ln>
            <a:extLst>
              <a:ext uri="{909E8E84-426E-40dd-AFC4-6F175D3DCCD1}">
                <a14:hiddenFill xmlns:a14="http://schemas.microsoft.com/office/drawing/2010/main" xmlns="">
                  <a:solidFill>
                    <a:srgbClr val="FFFFFF"/>
                  </a:solidFill>
                </a14:hiddenFill>
              </a:ext>
            </a:extLst>
          </p:spPr>
          <p:style>
            <a:lnRef idx="1">
              <a:schemeClr val="dk1"/>
            </a:lnRef>
            <a:fillRef idx="0">
              <a:schemeClr val="dk1"/>
            </a:fillRef>
            <a:effectRef idx="0">
              <a:schemeClr val="dk1"/>
            </a:effectRef>
            <a:fontRef idx="minor">
              <a:schemeClr val="tx1"/>
            </a:fontRef>
          </p:style>
          <p:txBody>
            <a:bodyPr wrap="none" anchor="ctr"/>
            <a:lstStyle/>
            <a:p>
              <a:pPr fontAlgn="base">
                <a:spcBef>
                  <a:spcPct val="0"/>
                </a:spcBef>
                <a:spcAft>
                  <a:spcPct val="0"/>
                </a:spcAft>
              </a:pPr>
              <a:endParaRPr lang="en-US">
                <a:solidFill>
                  <a:srgbClr val="000000"/>
                </a:solidFill>
                <a:latin typeface="Tw Cen MT"/>
                <a:cs typeface="Tw Cen MT"/>
              </a:endParaRPr>
            </a:p>
          </p:txBody>
        </p:sp>
        <p:sp>
          <p:nvSpPr>
            <p:cNvPr id="5" name="Rectangle 4">
              <a:extLst>
                <a:ext uri="{FF2B5EF4-FFF2-40B4-BE49-F238E27FC236}">
                  <a16:creationId xmlns:a16="http://schemas.microsoft.com/office/drawing/2014/main" id="{FA867B09-7874-B14F-9FFD-775AD233F828}"/>
                </a:ext>
              </a:extLst>
            </p:cNvPr>
            <p:cNvSpPr/>
            <p:nvPr/>
          </p:nvSpPr>
          <p:spPr>
            <a:xfrm>
              <a:off x="4031678" y="5329577"/>
              <a:ext cx="1073112" cy="230832"/>
            </a:xfrm>
            <a:prstGeom prst="rect">
              <a:avLst/>
            </a:prstGeom>
          </p:spPr>
          <p:txBody>
            <a:bodyPr wrap="none">
              <a:spAutoFit/>
            </a:bodyPr>
            <a:lstStyle/>
            <a:p>
              <a:pPr algn="ctr"/>
              <a:r>
                <a:rPr lang="en-US" sz="900" dirty="0">
                  <a:solidFill>
                    <a:schemeClr val="tx2"/>
                  </a:solidFill>
                  <a:latin typeface="Tw Cen MT"/>
                  <a:cs typeface="Tw Cen MT"/>
                </a:rPr>
                <a:t>~ 80% Responding</a:t>
              </a:r>
            </a:p>
          </p:txBody>
        </p:sp>
        <p:sp>
          <p:nvSpPr>
            <p:cNvPr id="16" name="Rectangle 15">
              <a:extLst>
                <a:ext uri="{FF2B5EF4-FFF2-40B4-BE49-F238E27FC236}">
                  <a16:creationId xmlns:a16="http://schemas.microsoft.com/office/drawing/2014/main" id="{DEE22762-C049-A14B-AC9F-FD5D45D5887C}"/>
                </a:ext>
              </a:extLst>
            </p:cNvPr>
            <p:cNvSpPr/>
            <p:nvPr/>
          </p:nvSpPr>
          <p:spPr>
            <a:xfrm>
              <a:off x="4309187" y="4168791"/>
              <a:ext cx="518091" cy="230832"/>
            </a:xfrm>
            <a:prstGeom prst="rect">
              <a:avLst/>
            </a:prstGeom>
          </p:spPr>
          <p:txBody>
            <a:bodyPr wrap="none">
              <a:spAutoFit/>
            </a:bodyPr>
            <a:lstStyle/>
            <a:p>
              <a:pPr algn="ctr"/>
              <a:r>
                <a:rPr lang="en-US" sz="900" dirty="0">
                  <a:solidFill>
                    <a:schemeClr val="tx2"/>
                  </a:solidFill>
                  <a:latin typeface="Tw Cen MT"/>
                  <a:cs typeface="Tw Cen MT"/>
                </a:rPr>
                <a:t>~ 15%</a:t>
              </a:r>
            </a:p>
          </p:txBody>
        </p:sp>
        <p:sp>
          <p:nvSpPr>
            <p:cNvPr id="17" name="Rectangle 16">
              <a:extLst>
                <a:ext uri="{FF2B5EF4-FFF2-40B4-BE49-F238E27FC236}">
                  <a16:creationId xmlns:a16="http://schemas.microsoft.com/office/drawing/2014/main" id="{619613C1-810A-0442-ADA0-A744EDD0CAE9}"/>
                </a:ext>
              </a:extLst>
            </p:cNvPr>
            <p:cNvSpPr/>
            <p:nvPr/>
          </p:nvSpPr>
          <p:spPr>
            <a:xfrm>
              <a:off x="4341248" y="3929328"/>
              <a:ext cx="453970" cy="230832"/>
            </a:xfrm>
            <a:prstGeom prst="rect">
              <a:avLst/>
            </a:prstGeom>
          </p:spPr>
          <p:txBody>
            <a:bodyPr wrap="none">
              <a:spAutoFit/>
            </a:bodyPr>
            <a:lstStyle/>
            <a:p>
              <a:pPr algn="ctr"/>
              <a:r>
                <a:rPr lang="en-US" sz="900" dirty="0">
                  <a:solidFill>
                    <a:schemeClr val="tx2"/>
                  </a:solidFill>
                  <a:latin typeface="Tw Cen MT"/>
                  <a:cs typeface="Tw Cen MT"/>
                </a:rPr>
                <a:t>~ 5%</a:t>
              </a:r>
            </a:p>
          </p:txBody>
        </p:sp>
      </p:grpSp>
      <p:grpSp>
        <p:nvGrpSpPr>
          <p:cNvPr id="19" name="Group 18">
            <a:extLst>
              <a:ext uri="{FF2B5EF4-FFF2-40B4-BE49-F238E27FC236}">
                <a16:creationId xmlns:a16="http://schemas.microsoft.com/office/drawing/2014/main" id="{931E6E54-8601-1549-B7F5-37092F4DD1CE}"/>
              </a:ext>
            </a:extLst>
          </p:cNvPr>
          <p:cNvGrpSpPr/>
          <p:nvPr/>
        </p:nvGrpSpPr>
        <p:grpSpPr>
          <a:xfrm>
            <a:off x="9275969" y="227420"/>
            <a:ext cx="1138142" cy="1138142"/>
            <a:chOff x="7471949" y="43990"/>
            <a:chExt cx="1478134" cy="1478134"/>
          </a:xfrm>
        </p:grpSpPr>
        <p:sp>
          <p:nvSpPr>
            <p:cNvPr id="20" name="Oval 4">
              <a:extLst>
                <a:ext uri="{FF2B5EF4-FFF2-40B4-BE49-F238E27FC236}">
                  <a16:creationId xmlns:a16="http://schemas.microsoft.com/office/drawing/2014/main" id="{D517EBD3-7428-0040-B7B4-982B70E22798}"/>
                </a:ext>
              </a:extLst>
            </p:cNvPr>
            <p:cNvSpPr>
              <a:spLocks noChangeArrowheads="1"/>
            </p:cNvSpPr>
            <p:nvPr/>
          </p:nvSpPr>
          <p:spPr bwMode="auto">
            <a:xfrm>
              <a:off x="7471949" y="43990"/>
              <a:ext cx="1478134" cy="1478134"/>
            </a:xfrm>
            <a:prstGeom prst="ellipse">
              <a:avLst/>
            </a:prstGeom>
            <a:noFill/>
            <a:ln w="38100">
              <a:solidFill>
                <a:srgbClr val="343397"/>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Tw Cen MT"/>
                <a:cs typeface="Tw Cen MT"/>
              </a:endParaRPr>
            </a:p>
          </p:txBody>
        </p:sp>
        <p:sp>
          <p:nvSpPr>
            <p:cNvPr id="21" name="Oval 2">
              <a:extLst>
                <a:ext uri="{FF2B5EF4-FFF2-40B4-BE49-F238E27FC236}">
                  <a16:creationId xmlns:a16="http://schemas.microsoft.com/office/drawing/2014/main" id="{8E72C89D-50CE-6E46-8528-473FB9941EF1}"/>
                </a:ext>
              </a:extLst>
            </p:cNvPr>
            <p:cNvSpPr>
              <a:spLocks noChangeArrowheads="1"/>
            </p:cNvSpPr>
            <p:nvPr/>
          </p:nvSpPr>
          <p:spPr bwMode="auto">
            <a:xfrm>
              <a:off x="7835952" y="664699"/>
              <a:ext cx="763702" cy="714432"/>
            </a:xfrm>
            <a:prstGeom prst="ellipse">
              <a:avLst/>
            </a:prstGeom>
            <a:noFill/>
            <a:ln w="38100">
              <a:solidFill>
                <a:srgbClr val="99CC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fontAlgn="base" hangingPunct="0">
                <a:spcBef>
                  <a:spcPct val="0"/>
                </a:spcBef>
                <a:spcAft>
                  <a:spcPct val="0"/>
                </a:spcAft>
              </a:pPr>
              <a:endParaRPr lang="en-US" sz="2400" dirty="0">
                <a:solidFill>
                  <a:srgbClr val="000000"/>
                </a:solidFill>
                <a:latin typeface="Tw Cen MT"/>
                <a:cs typeface="Tw Cen MT"/>
              </a:endParaRPr>
            </a:p>
          </p:txBody>
        </p:sp>
        <p:sp>
          <p:nvSpPr>
            <p:cNvPr id="22" name="Oval 3">
              <a:extLst>
                <a:ext uri="{FF2B5EF4-FFF2-40B4-BE49-F238E27FC236}">
                  <a16:creationId xmlns:a16="http://schemas.microsoft.com/office/drawing/2014/main" id="{46807C54-D973-9849-9CD4-24CD1C8BB73B}"/>
                </a:ext>
              </a:extLst>
            </p:cNvPr>
            <p:cNvSpPr>
              <a:spLocks noChangeArrowheads="1"/>
            </p:cNvSpPr>
            <p:nvPr/>
          </p:nvSpPr>
          <p:spPr bwMode="auto">
            <a:xfrm>
              <a:off x="8057672" y="295165"/>
              <a:ext cx="739067" cy="714432"/>
            </a:xfrm>
            <a:prstGeom prst="ellipse">
              <a:avLst/>
            </a:prstGeom>
            <a:noFill/>
            <a:ln w="38100">
              <a:solidFill>
                <a:srgbClr val="FF99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Tw Cen MT"/>
                <a:cs typeface="Tw Cen MT"/>
              </a:endParaRPr>
            </a:p>
          </p:txBody>
        </p:sp>
        <p:sp>
          <p:nvSpPr>
            <p:cNvPr id="23" name="Oval 5">
              <a:extLst>
                <a:ext uri="{FF2B5EF4-FFF2-40B4-BE49-F238E27FC236}">
                  <a16:creationId xmlns:a16="http://schemas.microsoft.com/office/drawing/2014/main" id="{75FBE277-28FD-D84A-82AF-B161CD48D231}"/>
                </a:ext>
              </a:extLst>
            </p:cNvPr>
            <p:cNvSpPr>
              <a:spLocks noChangeArrowheads="1"/>
            </p:cNvSpPr>
            <p:nvPr/>
          </p:nvSpPr>
          <p:spPr bwMode="auto">
            <a:xfrm>
              <a:off x="7638868" y="295165"/>
              <a:ext cx="714432" cy="714432"/>
            </a:xfrm>
            <a:prstGeom prst="ellipse">
              <a:avLst/>
            </a:prstGeom>
            <a:noFill/>
            <a:ln w="38100">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dirty="0">
                <a:solidFill>
                  <a:srgbClr val="000000"/>
                </a:solidFill>
                <a:latin typeface="Tw Cen MT"/>
                <a:cs typeface="Tw Cen MT"/>
              </a:endParaRPr>
            </a:p>
          </p:txBody>
        </p:sp>
      </p:grpSp>
      <p:sp>
        <p:nvSpPr>
          <p:cNvPr id="25" name="Arc 24">
            <a:extLst>
              <a:ext uri="{FF2B5EF4-FFF2-40B4-BE49-F238E27FC236}">
                <a16:creationId xmlns:a16="http://schemas.microsoft.com/office/drawing/2014/main" id="{F46B1D11-B9AF-EA40-BA5C-7F0BB0B263CD}"/>
              </a:ext>
            </a:extLst>
          </p:cNvPr>
          <p:cNvSpPr/>
          <p:nvPr/>
        </p:nvSpPr>
        <p:spPr>
          <a:xfrm rot="20389430" flipV="1">
            <a:off x="8909292" y="889389"/>
            <a:ext cx="1135423" cy="1137095"/>
          </a:xfrm>
          <a:prstGeom prst="arc">
            <a:avLst/>
          </a:prstGeom>
          <a:ln w="38100" cmpd="sng">
            <a:solidFill>
              <a:srgbClr val="8AB915"/>
            </a:solidFill>
            <a:headEnd type="triangle" w="med" len="med"/>
            <a:tailEnd type="none" w="lg" len="med"/>
          </a:ln>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latin typeface="Tw Cen MT"/>
              <a:cs typeface="Tw Cen MT"/>
            </a:endParaRPr>
          </a:p>
        </p:txBody>
      </p:sp>
      <p:pic>
        <p:nvPicPr>
          <p:cNvPr id="24" name="Picture 23" descr="Logo_Icon_FINAL.png">
            <a:extLst>
              <a:ext uri="{FF2B5EF4-FFF2-40B4-BE49-F238E27FC236}">
                <a16:creationId xmlns:a16="http://schemas.microsoft.com/office/drawing/2014/main" id="{E0C9ABCE-3FE4-334D-9C9A-62D1F0A5254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19124" y="295039"/>
            <a:ext cx="737394" cy="737394"/>
          </a:xfrm>
          <a:prstGeom prst="rect">
            <a:avLst/>
          </a:prstGeom>
        </p:spPr>
      </p:pic>
    </p:spTree>
    <p:extLst>
      <p:ext uri="{BB962C8B-B14F-4D97-AF65-F5344CB8AC3E}">
        <p14:creationId xmlns:p14="http://schemas.microsoft.com/office/powerpoint/2010/main" val="1458742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3">
                                            <p:txEl>
                                              <p:pRg st="1" end="1"/>
                                            </p:txEl>
                                          </p:spTgt>
                                        </p:tgtEl>
                                        <p:attrNameLst>
                                          <p:attrName>style.visibility</p:attrName>
                                        </p:attrNameLst>
                                      </p:cBhvr>
                                      <p:to>
                                        <p:strVal val="visible"/>
                                      </p:to>
                                    </p:set>
                                    <p:animEffect transition="in" filter="wipe(down)">
                                      <p:cBhvr>
                                        <p:cTn id="14" dur="250"/>
                                        <p:tgtEl>
                                          <p:spTgt spid="33">
                                            <p:txEl>
                                              <p:pRg st="1" end="1"/>
                                            </p:txEl>
                                          </p:spTgt>
                                        </p:tgtEl>
                                      </p:cBhvr>
                                    </p:animEffect>
                                  </p:childTnLst>
                                </p:cTn>
                              </p:par>
                            </p:childTnLst>
                          </p:cTn>
                        </p:par>
                        <p:par>
                          <p:cTn id="15" fill="hold">
                            <p:stCondLst>
                              <p:cond delay="250"/>
                            </p:stCondLst>
                            <p:childTnLst>
                              <p:par>
                                <p:cTn id="16" presetID="22" presetClass="entr" presetSubtype="4" fill="hold" nodeType="afterEffect">
                                  <p:stCondLst>
                                    <p:cond delay="0"/>
                                  </p:stCondLst>
                                  <p:childTnLst>
                                    <p:set>
                                      <p:cBhvr>
                                        <p:cTn id="17" dur="1" fill="hold">
                                          <p:stCondLst>
                                            <p:cond delay="0"/>
                                          </p:stCondLst>
                                        </p:cTn>
                                        <p:tgtEl>
                                          <p:spTgt spid="33">
                                            <p:txEl>
                                              <p:pRg st="2" end="2"/>
                                            </p:txEl>
                                          </p:spTgt>
                                        </p:tgtEl>
                                        <p:attrNameLst>
                                          <p:attrName>style.visibility</p:attrName>
                                        </p:attrNameLst>
                                      </p:cBhvr>
                                      <p:to>
                                        <p:strVal val="visible"/>
                                      </p:to>
                                    </p:set>
                                    <p:animEffect transition="in" filter="wipe(down)">
                                      <p:cBhvr>
                                        <p:cTn id="18" dur="250"/>
                                        <p:tgtEl>
                                          <p:spTgt spid="33">
                                            <p:txEl>
                                              <p:pRg st="2" end="2"/>
                                            </p:txEl>
                                          </p:spTgt>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33">
                                            <p:txEl>
                                              <p:pRg st="3" end="3"/>
                                            </p:txEl>
                                          </p:spTgt>
                                        </p:tgtEl>
                                        <p:attrNameLst>
                                          <p:attrName>style.visibility</p:attrName>
                                        </p:attrNameLst>
                                      </p:cBhvr>
                                      <p:to>
                                        <p:strVal val="visible"/>
                                      </p:to>
                                    </p:set>
                                    <p:animEffect transition="in" filter="wipe(down)">
                                      <p:cBhvr>
                                        <p:cTn id="22" dur="250"/>
                                        <p:tgtEl>
                                          <p:spTgt spid="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endCxn id="60" idx="1"/>
          </p:cNvCxnSpPr>
          <p:nvPr/>
        </p:nvCxnSpPr>
        <p:spPr>
          <a:xfrm flipH="1">
            <a:off x="10144158" y="3933890"/>
            <a:ext cx="90792" cy="15025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Line 31"/>
          <p:cNvSpPr>
            <a:spLocks noChangeShapeType="1"/>
          </p:cNvSpPr>
          <p:nvPr/>
        </p:nvSpPr>
        <p:spPr bwMode="auto">
          <a:xfrm>
            <a:off x="2530541" y="1823425"/>
            <a:ext cx="0" cy="37285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1857" name="Text Box 2"/>
          <p:cNvSpPr txBox="1">
            <a:spLocks noChangeArrowheads="1"/>
          </p:cNvSpPr>
          <p:nvPr/>
        </p:nvSpPr>
        <p:spPr bwMode="auto">
          <a:xfrm>
            <a:off x="1965325" y="152401"/>
            <a:ext cx="8166166" cy="954107"/>
          </a:xfrm>
          <a:prstGeom prst="rect">
            <a:avLst/>
          </a:prstGeom>
          <a:solidFill>
            <a:schemeClr val="bg1"/>
          </a:solidFill>
          <a:ln w="28575">
            <a:solidFill>
              <a:srgbClr val="003399"/>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a:solidFill>
                  <a:schemeClr val="tx2"/>
                </a:solidFill>
                <a:latin typeface="Trebuchet MS" panose="020B0603020202020204" pitchFamily="34" charset="0"/>
              </a:rPr>
              <a:t>3-Tiered System of Support </a:t>
            </a:r>
          </a:p>
          <a:p>
            <a:pPr algn="ctr"/>
            <a:r>
              <a:rPr lang="en-US" sz="2800" b="1" dirty="0">
                <a:solidFill>
                  <a:schemeClr val="tx2"/>
                </a:solidFill>
                <a:latin typeface="Trebuchet MS" panose="020B0603020202020204" pitchFamily="34" charset="0"/>
              </a:rPr>
              <a:t>Necessary Conversations (Teams)</a:t>
            </a:r>
            <a:endParaRPr lang="en-US" sz="2800" dirty="0">
              <a:solidFill>
                <a:schemeClr val="tx2"/>
              </a:solidFill>
              <a:latin typeface="Trebuchet MS" panose="020B0603020202020204" pitchFamily="34" charset="0"/>
            </a:endParaRPr>
          </a:p>
        </p:txBody>
      </p:sp>
      <p:sp>
        <p:nvSpPr>
          <p:cNvPr id="121859" name="Text Box 14"/>
          <p:cNvSpPr txBox="1">
            <a:spLocks noChangeArrowheads="1"/>
          </p:cNvSpPr>
          <p:nvPr/>
        </p:nvSpPr>
        <p:spPr bwMode="auto">
          <a:xfrm>
            <a:off x="4816541" y="4179995"/>
            <a:ext cx="2167731" cy="396875"/>
          </a:xfrm>
          <a:prstGeom prst="rect">
            <a:avLst/>
          </a:prstGeom>
          <a:solidFill>
            <a:srgbClr val="FFFF00"/>
          </a:solidFill>
          <a:ln w="9525">
            <a:solidFill>
              <a:srgbClr val="3333CC"/>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b="1" dirty="0">
                <a:latin typeface="Trebuchet MS" panose="020B0603020202020204" pitchFamily="34" charset="0"/>
              </a:rPr>
              <a:t> </a:t>
            </a:r>
            <a:r>
              <a:rPr lang="en-US" sz="1600" b="1" dirty="0">
                <a:latin typeface="Trebuchet MS" panose="020B0603020202020204" pitchFamily="34" charset="0"/>
              </a:rPr>
              <a:t>CICO</a:t>
            </a:r>
          </a:p>
        </p:txBody>
      </p:sp>
      <p:sp>
        <p:nvSpPr>
          <p:cNvPr id="121860" name="Text Box 15"/>
          <p:cNvSpPr txBox="1">
            <a:spLocks noChangeArrowheads="1"/>
          </p:cNvSpPr>
          <p:nvPr/>
        </p:nvSpPr>
        <p:spPr bwMode="auto">
          <a:xfrm>
            <a:off x="4816541" y="4671512"/>
            <a:ext cx="2167730" cy="523220"/>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1600" b="1" dirty="0">
                <a:solidFill>
                  <a:srgbClr val="000000"/>
                </a:solidFill>
                <a:latin typeface="Trebuchet MS" panose="020B0603020202020204" pitchFamily="34" charset="0"/>
                <a:cs typeface="Arial" charset="0"/>
              </a:rPr>
              <a:t>Group interventions</a:t>
            </a:r>
          </a:p>
          <a:p>
            <a:pPr algn="ctr">
              <a:spcBef>
                <a:spcPct val="50000"/>
              </a:spcBef>
            </a:pPr>
            <a:endParaRPr lang="en-US" sz="800" b="1" dirty="0">
              <a:solidFill>
                <a:srgbClr val="000000"/>
              </a:solidFill>
              <a:latin typeface="Trebuchet MS" panose="020B0603020202020204" pitchFamily="34" charset="0"/>
              <a:cs typeface="Arial" charset="0"/>
            </a:endParaRPr>
          </a:p>
        </p:txBody>
      </p:sp>
      <p:sp>
        <p:nvSpPr>
          <p:cNvPr id="121861" name="Text Box 16"/>
          <p:cNvSpPr txBox="1">
            <a:spLocks noChangeArrowheads="1"/>
          </p:cNvSpPr>
          <p:nvPr/>
        </p:nvSpPr>
        <p:spPr bwMode="auto">
          <a:xfrm>
            <a:off x="4816542" y="5284457"/>
            <a:ext cx="2167730" cy="584775"/>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dirty="0">
                <a:solidFill>
                  <a:srgbClr val="000000"/>
                </a:solidFill>
                <a:latin typeface="Trebuchet MS" panose="020B0603020202020204" pitchFamily="34" charset="0"/>
              </a:rPr>
              <a:t>Group w. individual</a:t>
            </a:r>
          </a:p>
          <a:p>
            <a:pPr algn="ctr"/>
            <a:r>
              <a:rPr lang="en-US" sz="1600" b="1" dirty="0">
                <a:solidFill>
                  <a:srgbClr val="000000"/>
                </a:solidFill>
                <a:latin typeface="Trebuchet MS" panose="020B0603020202020204" pitchFamily="34" charset="0"/>
              </a:rPr>
              <a:t>features</a:t>
            </a:r>
          </a:p>
        </p:txBody>
      </p:sp>
      <p:sp>
        <p:nvSpPr>
          <p:cNvPr id="121862" name="Text Box 18"/>
          <p:cNvSpPr txBox="1">
            <a:spLocks noChangeArrowheads="1"/>
          </p:cNvSpPr>
          <p:nvPr/>
        </p:nvSpPr>
        <p:spPr bwMode="auto">
          <a:xfrm>
            <a:off x="8047143" y="5052116"/>
            <a:ext cx="1720024" cy="584775"/>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600" b="1" dirty="0">
                <a:latin typeface="Trebuchet MS" panose="020B0603020202020204" pitchFamily="34" charset="0"/>
              </a:rPr>
              <a:t>FBA/BIP or PTR (Team Based)</a:t>
            </a:r>
          </a:p>
        </p:txBody>
      </p:sp>
      <p:sp>
        <p:nvSpPr>
          <p:cNvPr id="121863" name="Line 31"/>
          <p:cNvSpPr>
            <a:spLocks noChangeShapeType="1"/>
          </p:cNvSpPr>
          <p:nvPr/>
        </p:nvSpPr>
        <p:spPr bwMode="auto">
          <a:xfrm>
            <a:off x="2530541" y="3013206"/>
            <a:ext cx="0" cy="979126"/>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1864" name="Text Box 32"/>
          <p:cNvSpPr txBox="1">
            <a:spLocks noChangeArrowheads="1"/>
          </p:cNvSpPr>
          <p:nvPr/>
        </p:nvSpPr>
        <p:spPr bwMode="auto">
          <a:xfrm>
            <a:off x="1965325" y="1038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sp>
        <p:nvSpPr>
          <p:cNvPr id="121866" name="Text Box 39"/>
          <p:cNvSpPr txBox="1">
            <a:spLocks noChangeArrowheads="1"/>
          </p:cNvSpPr>
          <p:nvPr/>
        </p:nvSpPr>
        <p:spPr bwMode="auto">
          <a:xfrm>
            <a:off x="7543800" y="1476154"/>
            <a:ext cx="1777254" cy="338554"/>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Tier 3 Team</a:t>
            </a:r>
          </a:p>
        </p:txBody>
      </p:sp>
      <p:sp>
        <p:nvSpPr>
          <p:cNvPr id="121870" name="Line 28"/>
          <p:cNvSpPr>
            <a:spLocks noChangeShapeType="1"/>
          </p:cNvSpPr>
          <p:nvPr/>
        </p:nvSpPr>
        <p:spPr bwMode="auto">
          <a:xfrm>
            <a:off x="9205180" y="3502770"/>
            <a:ext cx="15021" cy="6285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1872" name="Text Box 36"/>
          <p:cNvSpPr txBox="1">
            <a:spLocks noChangeArrowheads="1"/>
          </p:cNvSpPr>
          <p:nvPr/>
        </p:nvSpPr>
        <p:spPr bwMode="auto">
          <a:xfrm>
            <a:off x="4816541" y="1470312"/>
            <a:ext cx="1703003" cy="338554"/>
          </a:xfrm>
          <a:prstGeom prst="rect">
            <a:avLst/>
          </a:prstGeom>
          <a:solidFill>
            <a:srgbClr val="FFFF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Tier 2 Team</a:t>
            </a:r>
          </a:p>
        </p:txBody>
      </p:sp>
      <p:sp>
        <p:nvSpPr>
          <p:cNvPr id="121878" name="Text Box 77"/>
          <p:cNvSpPr txBox="1">
            <a:spLocks noChangeArrowheads="1"/>
          </p:cNvSpPr>
          <p:nvPr/>
        </p:nvSpPr>
        <p:spPr bwMode="auto">
          <a:xfrm>
            <a:off x="2073341" y="2243660"/>
            <a:ext cx="1066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en-US" sz="1800"/>
          </a:p>
        </p:txBody>
      </p:sp>
      <p:sp>
        <p:nvSpPr>
          <p:cNvPr id="121879" name="Text Box 78"/>
          <p:cNvSpPr txBox="1">
            <a:spLocks noChangeArrowheads="1"/>
          </p:cNvSpPr>
          <p:nvPr/>
        </p:nvSpPr>
        <p:spPr bwMode="auto">
          <a:xfrm>
            <a:off x="1676400" y="2278945"/>
            <a:ext cx="1600200" cy="738188"/>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400" dirty="0"/>
              <a:t>Plans SW &amp; Class-wide supports</a:t>
            </a:r>
          </a:p>
        </p:txBody>
      </p:sp>
      <p:sp>
        <p:nvSpPr>
          <p:cNvPr id="121881" name="Text Box 80"/>
          <p:cNvSpPr txBox="1">
            <a:spLocks noChangeArrowheads="1"/>
          </p:cNvSpPr>
          <p:nvPr/>
        </p:nvSpPr>
        <p:spPr bwMode="auto">
          <a:xfrm>
            <a:off x="3352799" y="2162704"/>
            <a:ext cx="2301942" cy="1752788"/>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300" b="1" u="sng" dirty="0"/>
              <a:t>System </a:t>
            </a:r>
          </a:p>
          <a:p>
            <a:pPr algn="ctr" eaLnBrk="1" hangingPunct="1">
              <a:spcBef>
                <a:spcPct val="15000"/>
              </a:spcBef>
            </a:pPr>
            <a:r>
              <a:rPr lang="en-US" sz="1300" b="1" u="sng" dirty="0"/>
              <a:t>Conversations</a:t>
            </a:r>
          </a:p>
          <a:p>
            <a:pPr algn="ctr" eaLnBrk="1" hangingPunct="1">
              <a:spcBef>
                <a:spcPct val="15000"/>
              </a:spcBef>
            </a:pPr>
            <a:r>
              <a:rPr lang="en-US" sz="1300" dirty="0"/>
              <a:t>Uses process data; evaluates overall effectiveness; does not involve discussion of individual students</a:t>
            </a:r>
            <a:br>
              <a:rPr lang="en-US" sz="1300" dirty="0"/>
            </a:br>
            <a:endParaRPr lang="en-US" sz="1300" dirty="0"/>
          </a:p>
        </p:txBody>
      </p:sp>
      <p:sp>
        <p:nvSpPr>
          <p:cNvPr id="121882" name="Text Box 81"/>
          <p:cNvSpPr txBox="1">
            <a:spLocks noChangeArrowheads="1"/>
          </p:cNvSpPr>
          <p:nvPr/>
        </p:nvSpPr>
        <p:spPr bwMode="auto">
          <a:xfrm>
            <a:off x="5791200" y="2184355"/>
            <a:ext cx="2159328" cy="1752788"/>
          </a:xfrm>
          <a:prstGeom prst="rect">
            <a:avLst/>
          </a:prstGeom>
          <a:gradFill>
            <a:gsLst>
              <a:gs pos="47000">
                <a:srgbClr val="FFFF00"/>
              </a:gs>
              <a:gs pos="100000">
                <a:srgbClr val="FF0000"/>
              </a:gs>
            </a:gsLst>
            <a:lin ang="0" scaled="1"/>
          </a:gra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300" b="1" u="sng" dirty="0"/>
              <a:t>Problem Solving Conversations</a:t>
            </a:r>
            <a:endParaRPr lang="en-US" sz="1300" dirty="0"/>
          </a:p>
          <a:p>
            <a:pPr algn="ctr" eaLnBrk="1" hangingPunct="1">
              <a:spcBef>
                <a:spcPct val="15000"/>
              </a:spcBef>
            </a:pPr>
            <a:r>
              <a:rPr lang="en-US" sz="1300" dirty="0"/>
              <a:t>Matches students to interventions and monitors progress, making adjustments as needed</a:t>
            </a:r>
          </a:p>
          <a:p>
            <a:pPr algn="ctr" eaLnBrk="1" hangingPunct="1">
              <a:spcBef>
                <a:spcPct val="15000"/>
              </a:spcBef>
            </a:pPr>
            <a:br>
              <a:rPr lang="en-US" sz="1300" dirty="0"/>
            </a:br>
            <a:endParaRPr lang="en-US" sz="1300" dirty="0"/>
          </a:p>
        </p:txBody>
      </p:sp>
      <p:sp>
        <p:nvSpPr>
          <p:cNvPr id="121893" name="Text Box 39"/>
          <p:cNvSpPr txBox="1">
            <a:spLocks noChangeArrowheads="1"/>
          </p:cNvSpPr>
          <p:nvPr/>
        </p:nvSpPr>
        <p:spPr bwMode="auto">
          <a:xfrm>
            <a:off x="1828800" y="4072459"/>
            <a:ext cx="1600200" cy="2185214"/>
          </a:xfrm>
          <a:prstGeom prst="rect">
            <a:avLst/>
          </a:prstGeom>
          <a:solidFill>
            <a:srgbClr val="92D050"/>
          </a:solidFill>
          <a:ln>
            <a:solidFill>
              <a:srgbClr val="3333CC"/>
            </a:solid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Universal Support through SW Program</a:t>
            </a:r>
          </a:p>
          <a:p>
            <a:pPr algn="ctr" eaLnBrk="1" hangingPunct="1">
              <a:spcBef>
                <a:spcPct val="50000"/>
              </a:spcBef>
            </a:pPr>
            <a:endParaRPr lang="en-US" sz="1600" b="1" dirty="0">
              <a:latin typeface="Trebuchet MS" panose="020B0603020202020204" pitchFamily="34" charset="0"/>
            </a:endParaRPr>
          </a:p>
          <a:p>
            <a:pPr algn="ctr" eaLnBrk="1" hangingPunct="1">
              <a:spcBef>
                <a:spcPct val="50000"/>
              </a:spcBef>
            </a:pPr>
            <a:endParaRPr lang="en-US" sz="1600" b="1" dirty="0">
              <a:latin typeface="Trebuchet MS" panose="020B0603020202020204" pitchFamily="34" charset="0"/>
            </a:endParaRPr>
          </a:p>
          <a:p>
            <a:pPr algn="ctr" eaLnBrk="1" hangingPunct="1">
              <a:spcBef>
                <a:spcPct val="50000"/>
              </a:spcBef>
            </a:pPr>
            <a:endParaRPr lang="en-US" sz="1600" b="1" dirty="0">
              <a:latin typeface="Trebuchet MS" panose="020B0603020202020204" pitchFamily="34" charset="0"/>
            </a:endParaRPr>
          </a:p>
        </p:txBody>
      </p:sp>
      <p:sp>
        <p:nvSpPr>
          <p:cNvPr id="121894" name="TextBox 3"/>
          <p:cNvSpPr txBox="1">
            <a:spLocks noChangeArrowheads="1"/>
          </p:cNvSpPr>
          <p:nvPr/>
        </p:nvSpPr>
        <p:spPr bwMode="auto">
          <a:xfrm>
            <a:off x="6737444" y="6533926"/>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400" i="1" dirty="0">
                <a:latin typeface="Candara" charset="0"/>
              </a:rPr>
              <a:t>Adapted from the Illinois PBIS Network </a:t>
            </a:r>
          </a:p>
        </p:txBody>
      </p:sp>
      <p:sp>
        <p:nvSpPr>
          <p:cNvPr id="19" name="Left Brace 18"/>
          <p:cNvSpPr/>
          <p:nvPr/>
        </p:nvSpPr>
        <p:spPr>
          <a:xfrm>
            <a:off x="4391858" y="4072460"/>
            <a:ext cx="424683" cy="1849755"/>
          </a:xfrm>
          <a:prstGeom prst="lef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p:cNvSpPr/>
          <p:nvPr/>
        </p:nvSpPr>
        <p:spPr>
          <a:xfrm>
            <a:off x="6984273" y="4072460"/>
            <a:ext cx="346869" cy="184975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Connector 21"/>
          <p:cNvCxnSpPr>
            <a:endCxn id="19" idx="1"/>
          </p:cNvCxnSpPr>
          <p:nvPr/>
        </p:nvCxnSpPr>
        <p:spPr>
          <a:xfrm>
            <a:off x="4098457" y="3915493"/>
            <a:ext cx="293400" cy="10818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 Box 18"/>
          <p:cNvSpPr txBox="1">
            <a:spLocks noChangeArrowheads="1"/>
          </p:cNvSpPr>
          <p:nvPr/>
        </p:nvSpPr>
        <p:spPr bwMode="auto">
          <a:xfrm>
            <a:off x="8061990" y="4146653"/>
            <a:ext cx="1690330" cy="830997"/>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600" b="1" dirty="0">
                <a:latin typeface="Trebuchet MS" panose="020B0603020202020204" pitchFamily="34" charset="0"/>
              </a:rPr>
              <a:t>Brief FBA/BIP (Consultant Based)</a:t>
            </a:r>
          </a:p>
        </p:txBody>
      </p:sp>
      <p:sp>
        <p:nvSpPr>
          <p:cNvPr id="32" name="Text Box 18"/>
          <p:cNvSpPr txBox="1">
            <a:spLocks noChangeArrowheads="1"/>
          </p:cNvSpPr>
          <p:nvPr/>
        </p:nvSpPr>
        <p:spPr bwMode="auto">
          <a:xfrm>
            <a:off x="8032296" y="5722204"/>
            <a:ext cx="1720024" cy="830997"/>
          </a:xfrm>
          <a:prstGeom prst="rect">
            <a:avLst/>
          </a:prstGeom>
          <a:solidFill>
            <a:srgbClr val="FF000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5000"/>
              </a:spcBef>
            </a:pPr>
            <a:r>
              <a:rPr lang="en-US" sz="1600" b="1" dirty="0">
                <a:latin typeface="Trebuchet MS" panose="020B0603020202020204" pitchFamily="34" charset="0"/>
              </a:rPr>
              <a:t>FBA/BIP or PCP (Wrap Around Based)</a:t>
            </a:r>
          </a:p>
        </p:txBody>
      </p:sp>
      <p:sp>
        <p:nvSpPr>
          <p:cNvPr id="34" name="Right Brace 33"/>
          <p:cNvSpPr/>
          <p:nvPr/>
        </p:nvSpPr>
        <p:spPr>
          <a:xfrm rot="10800000">
            <a:off x="7620002" y="4471327"/>
            <a:ext cx="346869" cy="184975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 name="Straight Connector 34"/>
          <p:cNvCxnSpPr>
            <a:endCxn id="34" idx="1"/>
          </p:cNvCxnSpPr>
          <p:nvPr/>
        </p:nvCxnSpPr>
        <p:spPr>
          <a:xfrm>
            <a:off x="7442965" y="3957956"/>
            <a:ext cx="177036" cy="14382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ight Brace 59"/>
          <p:cNvSpPr/>
          <p:nvPr/>
        </p:nvSpPr>
        <p:spPr>
          <a:xfrm>
            <a:off x="9797290" y="4511557"/>
            <a:ext cx="346869" cy="1849754"/>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 Box 36"/>
          <p:cNvSpPr txBox="1">
            <a:spLocks noChangeArrowheads="1"/>
          </p:cNvSpPr>
          <p:nvPr/>
        </p:nvSpPr>
        <p:spPr bwMode="auto">
          <a:xfrm>
            <a:off x="1881646" y="1487415"/>
            <a:ext cx="1703003" cy="338554"/>
          </a:xfrm>
          <a:prstGeom prst="rect">
            <a:avLst/>
          </a:prstGeom>
          <a:solidFill>
            <a:srgbClr val="92D050"/>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600" b="1" dirty="0">
                <a:latin typeface="Trebuchet MS" panose="020B0603020202020204" pitchFamily="34" charset="0"/>
              </a:rPr>
              <a:t>SW-Team</a:t>
            </a:r>
          </a:p>
        </p:txBody>
      </p:sp>
      <p:sp>
        <p:nvSpPr>
          <p:cNvPr id="63" name="Text Box 80"/>
          <p:cNvSpPr txBox="1">
            <a:spLocks noChangeArrowheads="1"/>
          </p:cNvSpPr>
          <p:nvPr/>
        </p:nvSpPr>
        <p:spPr bwMode="auto">
          <a:xfrm>
            <a:off x="8137458" y="2184355"/>
            <a:ext cx="2301942" cy="1752788"/>
          </a:xfrm>
          <a:prstGeom prst="rect">
            <a:avLst/>
          </a:prstGeom>
          <a:solidFill>
            <a:schemeClr val="bg1"/>
          </a:solidFill>
          <a:ln w="9525">
            <a:solidFill>
              <a:srgbClr val="00000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15000"/>
              </a:spcBef>
            </a:pPr>
            <a:r>
              <a:rPr lang="en-US" sz="1300" b="1" u="sng" dirty="0"/>
              <a:t>System </a:t>
            </a:r>
          </a:p>
          <a:p>
            <a:pPr algn="ctr" eaLnBrk="1" hangingPunct="1">
              <a:spcBef>
                <a:spcPct val="15000"/>
              </a:spcBef>
            </a:pPr>
            <a:r>
              <a:rPr lang="en-US" sz="1300" b="1" u="sng" dirty="0"/>
              <a:t>Conversations</a:t>
            </a:r>
          </a:p>
          <a:p>
            <a:pPr algn="ctr" eaLnBrk="1" hangingPunct="1">
              <a:spcBef>
                <a:spcPct val="15000"/>
              </a:spcBef>
            </a:pPr>
            <a:r>
              <a:rPr lang="en-US" sz="1300" dirty="0"/>
              <a:t>Uses process data; evaluates overall effectiveness; does not involve discussion of individual students</a:t>
            </a:r>
            <a:br>
              <a:rPr lang="en-US" sz="1300" dirty="0"/>
            </a:br>
            <a:endParaRPr lang="en-US" sz="1300" dirty="0"/>
          </a:p>
        </p:txBody>
      </p:sp>
      <p:cxnSp>
        <p:nvCxnSpPr>
          <p:cNvPr id="66" name="Straight Connector 65"/>
          <p:cNvCxnSpPr/>
          <p:nvPr/>
        </p:nvCxnSpPr>
        <p:spPr>
          <a:xfrm flipH="1">
            <a:off x="7366649" y="3957956"/>
            <a:ext cx="76317" cy="1020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5927424" y="1856188"/>
            <a:ext cx="241968" cy="27888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8279492" y="1862818"/>
            <a:ext cx="241968" cy="27888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1856" name="Straight Arrow Connector 121855"/>
          <p:cNvCxnSpPr/>
          <p:nvPr/>
        </p:nvCxnSpPr>
        <p:spPr>
          <a:xfrm flipH="1">
            <a:off x="5351209" y="1845434"/>
            <a:ext cx="228600" cy="31391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flipH="1">
            <a:off x="7829085" y="1852896"/>
            <a:ext cx="228600" cy="313916"/>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21867" name="Straight Arrow Connector 121866"/>
          <p:cNvCxnSpPr/>
          <p:nvPr/>
        </p:nvCxnSpPr>
        <p:spPr>
          <a:xfrm>
            <a:off x="3810000" y="1639589"/>
            <a:ext cx="794198"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p:nvPr/>
        </p:nvCxnSpPr>
        <p:spPr>
          <a:xfrm>
            <a:off x="6610608" y="1659070"/>
            <a:ext cx="794198"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65662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92D050"/>
          </a:solidFill>
          <a:ln w="57150">
            <a:solidFill>
              <a:srgbClr val="00B050"/>
            </a:solidFill>
          </a:ln>
        </p:spPr>
        <p:txBody>
          <a:bodyPr>
            <a:normAutofit/>
          </a:bodyPr>
          <a:lstStyle/>
          <a:p>
            <a:pPr algn="ctr">
              <a:defRPr/>
            </a:pPr>
            <a:r>
              <a:rPr lang="en-US" sz="3000" dirty="0">
                <a:solidFill>
                  <a:srgbClr val="000000"/>
                </a:solidFill>
              </a:rPr>
              <a:t>At the school-wide level: Tier 1</a:t>
            </a:r>
          </a:p>
        </p:txBody>
      </p:sp>
      <p:sp>
        <p:nvSpPr>
          <p:cNvPr id="3" name="Content Placeholder 2"/>
          <p:cNvSpPr>
            <a:spLocks noGrp="1"/>
          </p:cNvSpPr>
          <p:nvPr>
            <p:ph idx="1"/>
          </p:nvPr>
        </p:nvSpPr>
        <p:spPr>
          <a:xfrm>
            <a:off x="1996634" y="1600200"/>
            <a:ext cx="7120035" cy="5105400"/>
          </a:xfrm>
        </p:spPr>
        <p:txBody>
          <a:bodyPr>
            <a:normAutofit fontScale="92500" lnSpcReduction="20000"/>
          </a:bodyPr>
          <a:lstStyle/>
          <a:p>
            <a:pPr marL="0" indent="0">
              <a:buNone/>
              <a:defRPr/>
            </a:pPr>
            <a:endParaRPr lang="en-US" sz="1800" i="1" dirty="0"/>
          </a:p>
          <a:p>
            <a:pPr marL="411480" lvl="1" indent="-257175">
              <a:defRPr/>
            </a:pPr>
            <a:r>
              <a:rPr lang="en-US" sz="2600" dirty="0"/>
              <a:t>Problem-solving leadership team with administration established</a:t>
            </a:r>
          </a:p>
          <a:p>
            <a:pPr marL="411480" lvl="1" indent="-257175">
              <a:defRPr/>
            </a:pPr>
            <a:r>
              <a:rPr lang="en-US" sz="2600" dirty="0"/>
              <a:t>Ongoing data-collection, analysis and action planning</a:t>
            </a:r>
          </a:p>
          <a:p>
            <a:pPr marL="411480" lvl="1" indent="-257175">
              <a:defRPr/>
            </a:pPr>
            <a:r>
              <a:rPr lang="en-US" sz="2600" dirty="0"/>
              <a:t>Prevention through established SW &amp; Classroom systems</a:t>
            </a:r>
          </a:p>
          <a:p>
            <a:pPr marL="411480" lvl="1" indent="-257175">
              <a:defRPr/>
            </a:pPr>
            <a:r>
              <a:rPr lang="en-US" sz="2600" dirty="0"/>
              <a:t>Positive social expectations defined, actively taught, and recognized</a:t>
            </a:r>
          </a:p>
          <a:p>
            <a:pPr marL="411480" lvl="1" indent="-257175">
              <a:defRPr/>
            </a:pPr>
            <a:r>
              <a:rPr lang="en-US" sz="2600" dirty="0"/>
              <a:t>Focus on relationship building (students, staff, home)</a:t>
            </a:r>
          </a:p>
          <a:p>
            <a:pPr marL="411480" lvl="1" indent="-257175">
              <a:defRPr/>
            </a:pPr>
            <a:r>
              <a:rPr lang="en-US" sz="2600" dirty="0"/>
              <a:t>Arrange consistent consequences for problem behavior</a:t>
            </a:r>
          </a:p>
          <a:p>
            <a:pPr marL="411480" lvl="1" indent="-257175">
              <a:defRPr/>
            </a:pPr>
            <a:r>
              <a:rPr lang="en-US" sz="2600" dirty="0"/>
              <a:t>Focus on developing self-discipline</a:t>
            </a:r>
            <a:endParaRPr lang="en-US" sz="2600" dirty="0">
              <a:solidFill>
                <a:srgbClr val="858585"/>
              </a:solidFill>
            </a:endParaRPr>
          </a:p>
          <a:p>
            <a:pPr marL="368618" lvl="1" indent="-257175">
              <a:defRPr/>
            </a:pPr>
            <a:endParaRPr lang="en-US" sz="1425" dirty="0"/>
          </a:p>
        </p:txBody>
      </p:sp>
    </p:spTree>
    <p:extLst>
      <p:ext uri="{BB962C8B-B14F-4D97-AF65-F5344CB8AC3E}">
        <p14:creationId xmlns:p14="http://schemas.microsoft.com/office/powerpoint/2010/main" val="21142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1"/>
            <a:ext cx="7124700" cy="923925"/>
          </a:xfrm>
          <a:solidFill>
            <a:srgbClr val="FFFF00"/>
          </a:solidFill>
          <a:ln w="57150">
            <a:solidFill>
              <a:srgbClr val="FFD900"/>
            </a:solidFill>
          </a:ln>
        </p:spPr>
        <p:txBody>
          <a:bodyPr>
            <a:normAutofit/>
          </a:bodyPr>
          <a:lstStyle/>
          <a:p>
            <a:pPr algn="ctr">
              <a:defRPr/>
            </a:pPr>
            <a:r>
              <a:rPr lang="en-US" sz="4000" dirty="0">
                <a:solidFill>
                  <a:srgbClr val="000000"/>
                </a:solidFill>
              </a:rPr>
              <a:t>At the small group level: Tier 2</a:t>
            </a:r>
          </a:p>
        </p:txBody>
      </p:sp>
      <p:sp>
        <p:nvSpPr>
          <p:cNvPr id="3" name="Content Placeholder 2"/>
          <p:cNvSpPr>
            <a:spLocks noGrp="1"/>
          </p:cNvSpPr>
          <p:nvPr>
            <p:ph idx="1"/>
          </p:nvPr>
        </p:nvSpPr>
        <p:spPr>
          <a:xfrm>
            <a:off x="1371600" y="990600"/>
            <a:ext cx="8343900" cy="5257800"/>
          </a:xfrm>
        </p:spPr>
        <p:txBody>
          <a:bodyPr>
            <a:normAutofit fontScale="92500"/>
          </a:bodyPr>
          <a:lstStyle/>
          <a:p>
            <a:pPr marL="0" indent="0">
              <a:buNone/>
              <a:defRPr/>
            </a:pPr>
            <a:endParaRPr lang="en-US" sz="2400" i="1" dirty="0"/>
          </a:p>
          <a:p>
            <a:pPr lvl="1">
              <a:defRPr/>
            </a:pPr>
            <a:r>
              <a:rPr lang="en-US" sz="2400" dirty="0"/>
              <a:t>Interventions are efficient</a:t>
            </a:r>
          </a:p>
          <a:p>
            <a:pPr lvl="2">
              <a:defRPr/>
            </a:pPr>
            <a:r>
              <a:rPr lang="en-US" sz="2400" dirty="0"/>
              <a:t>Continuously available so students can receive support quickly (optimally-within 2-3 days)</a:t>
            </a:r>
          </a:p>
          <a:p>
            <a:pPr lvl="1">
              <a:defRPr/>
            </a:pPr>
            <a:r>
              <a:rPr lang="en-US" sz="2400" dirty="0"/>
              <a:t>Minimal time commitment required from classroom teachers</a:t>
            </a:r>
          </a:p>
          <a:p>
            <a:pPr lvl="1">
              <a:defRPr/>
            </a:pPr>
            <a:r>
              <a:rPr lang="en-US" sz="2400" dirty="0"/>
              <a:t>Required skill sets needed by teachers easily learned</a:t>
            </a:r>
          </a:p>
          <a:p>
            <a:pPr lvl="1">
              <a:defRPr/>
            </a:pPr>
            <a:r>
              <a:rPr lang="en-US" sz="2400" dirty="0"/>
              <a:t>Aligned with school-wide expectations</a:t>
            </a:r>
          </a:p>
          <a:p>
            <a:pPr lvl="1">
              <a:defRPr/>
            </a:pPr>
            <a:r>
              <a:rPr lang="en-US" sz="2400" dirty="0"/>
              <a:t>Emphasis on intervention designed to support multiple students simultaneously (e.g. Check-In/Check-Out, Social Skills Groups, etc.)</a:t>
            </a:r>
          </a:p>
          <a:p>
            <a:pPr lvl="2">
              <a:defRPr/>
            </a:pPr>
            <a:r>
              <a:rPr lang="en-US" sz="2400" dirty="0"/>
              <a:t>Consistently implemented with most students, some flexibility</a:t>
            </a:r>
          </a:p>
          <a:p>
            <a:pPr lvl="1">
              <a:defRPr/>
            </a:pPr>
            <a:r>
              <a:rPr lang="en-US" sz="2400" dirty="0"/>
              <a:t>Intervention selected matched to function of student behavior</a:t>
            </a:r>
          </a:p>
          <a:p>
            <a:pPr marL="148590" lvl="1" indent="0">
              <a:buNone/>
              <a:defRPr/>
            </a:pPr>
            <a:endParaRPr lang="en-US" sz="1900" dirty="0"/>
          </a:p>
        </p:txBody>
      </p:sp>
      <p:sp>
        <p:nvSpPr>
          <p:cNvPr id="30724" name="TextBox 3"/>
          <p:cNvSpPr txBox="1">
            <a:spLocks noChangeArrowheads="1"/>
          </p:cNvSpPr>
          <p:nvPr/>
        </p:nvSpPr>
        <p:spPr bwMode="auto">
          <a:xfrm>
            <a:off x="5562600" y="6335714"/>
            <a:ext cx="4800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700">
                <a:solidFill>
                  <a:schemeClr val="tx1"/>
                </a:solidFill>
                <a:latin typeface="Georgia" charset="0"/>
                <a:ea typeface="ＭＳ Ｐゴシック" charset="0"/>
                <a:cs typeface="ＭＳ Ｐゴシック" charset="0"/>
              </a:defRPr>
            </a:lvl1pPr>
            <a:lvl2pPr marL="742950" indent="-285750">
              <a:defRPr sz="2200">
                <a:solidFill>
                  <a:schemeClr val="tx2"/>
                </a:solidFill>
                <a:latin typeface="Georgia" charset="0"/>
                <a:ea typeface="ＭＳ Ｐゴシック" charset="0"/>
              </a:defRPr>
            </a:lvl2pPr>
            <a:lvl3pPr marL="1143000">
              <a:defRPr sz="2000">
                <a:solidFill>
                  <a:schemeClr val="tx1"/>
                </a:solidFill>
                <a:latin typeface="Georgia" charset="0"/>
                <a:ea typeface="ＭＳ Ｐゴシック" charset="0"/>
              </a:defRPr>
            </a:lvl3pPr>
            <a:lvl4pPr marL="1600200">
              <a:defRPr sz="2000">
                <a:solidFill>
                  <a:schemeClr val="tx2"/>
                </a:solidFill>
                <a:latin typeface="Georgia" charset="0"/>
                <a:ea typeface="ＭＳ Ｐゴシック" charset="0"/>
              </a:defRPr>
            </a:lvl4pPr>
            <a:lvl5pPr marL="2057400">
              <a:defRPr>
                <a:solidFill>
                  <a:schemeClr val="tx1"/>
                </a:solidFill>
                <a:latin typeface="Georgia" charset="0"/>
                <a:ea typeface="ＭＳ Ｐゴシック" charset="0"/>
              </a:defRPr>
            </a:lvl5pPr>
            <a:lvl6pPr marL="2514600" indent="-228600" eaLnBrk="0" fontAlgn="base" hangingPunct="0">
              <a:spcAft>
                <a:spcPct val="0"/>
              </a:spcAft>
              <a:buClr>
                <a:srgbClr val="4BACC6"/>
              </a:buClr>
              <a:buChar char="•"/>
              <a:defRPr>
                <a:solidFill>
                  <a:schemeClr val="tx1"/>
                </a:solidFill>
                <a:latin typeface="Georgia" charset="0"/>
                <a:ea typeface="ＭＳ Ｐゴシック" charset="0"/>
              </a:defRPr>
            </a:lvl6pPr>
            <a:lvl7pPr marL="2971800" indent="-228600" eaLnBrk="0" fontAlgn="base" hangingPunct="0">
              <a:spcAft>
                <a:spcPct val="0"/>
              </a:spcAft>
              <a:buClr>
                <a:srgbClr val="4BACC6"/>
              </a:buClr>
              <a:defRPr>
                <a:solidFill>
                  <a:schemeClr val="tx1"/>
                </a:solidFill>
                <a:latin typeface="Georgia" charset="0"/>
                <a:ea typeface="ＭＳ Ｐゴシック" charset="0"/>
              </a:defRPr>
            </a:lvl7pPr>
            <a:lvl8pPr marL="3429000" indent="-228600" eaLnBrk="0" fontAlgn="base" hangingPunct="0">
              <a:spcAft>
                <a:spcPct val="0"/>
              </a:spcAft>
              <a:buClr>
                <a:srgbClr val="4BACC6"/>
              </a:buClr>
              <a:defRPr>
                <a:solidFill>
                  <a:schemeClr val="tx1"/>
                </a:solidFill>
                <a:latin typeface="Georgia" charset="0"/>
                <a:ea typeface="ＭＳ Ｐゴシック" charset="0"/>
              </a:defRPr>
            </a:lvl8pPr>
            <a:lvl9pPr marL="3886200" indent="-228600" eaLnBrk="0" fontAlgn="base" hangingPunct="0">
              <a:spcAft>
                <a:spcPct val="0"/>
              </a:spcAft>
              <a:buClr>
                <a:srgbClr val="4BACC6"/>
              </a:buClr>
              <a:defRPr>
                <a:solidFill>
                  <a:schemeClr val="tx1"/>
                </a:solidFill>
                <a:latin typeface="Georgia" charset="0"/>
                <a:ea typeface="ＭＳ Ｐゴシック" charset="0"/>
              </a:defRPr>
            </a:lvl9pPr>
          </a:lstStyle>
          <a:p>
            <a:r>
              <a:rPr lang="en-US" sz="1800" dirty="0">
                <a:latin typeface="Arial" charset="0"/>
              </a:rPr>
              <a:t>Adapted from Rose </a:t>
            </a:r>
            <a:r>
              <a:rPr lang="en-US" sz="1800" dirty="0" err="1">
                <a:latin typeface="Arial" charset="0"/>
              </a:rPr>
              <a:t>Iovannone</a:t>
            </a:r>
            <a:r>
              <a:rPr lang="en-US" sz="1800" dirty="0">
                <a:latin typeface="Arial" charset="0"/>
              </a:rPr>
              <a:t>, Brief PTR</a:t>
            </a:r>
          </a:p>
        </p:txBody>
      </p:sp>
    </p:spTree>
    <p:extLst>
      <p:ext uri="{BB962C8B-B14F-4D97-AF65-F5344CB8AC3E}">
        <p14:creationId xmlns:p14="http://schemas.microsoft.com/office/powerpoint/2010/main" val="21138771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209800" y="228601"/>
            <a:ext cx="7124700" cy="923925"/>
          </a:xfrm>
          <a:solidFill>
            <a:srgbClr val="FF9B9B"/>
          </a:solidFill>
          <a:ln w="57150">
            <a:solidFill>
              <a:srgbClr val="C00000"/>
            </a:solidFill>
          </a:ln>
        </p:spPr>
        <p:txBody>
          <a:bodyPr/>
          <a:lstStyle/>
          <a:p>
            <a:pPr algn="ctr">
              <a:defRPr/>
            </a:pPr>
            <a:r>
              <a:rPr lang="en-US" altLang="en-US" sz="4000" dirty="0">
                <a:solidFill>
                  <a:schemeClr val="tx1"/>
                </a:solidFill>
                <a:ea typeface="ＭＳ Ｐゴシック" pitchFamily="34" charset="-128"/>
              </a:rPr>
              <a:t>At the individual level: Tier 3</a:t>
            </a:r>
          </a:p>
        </p:txBody>
      </p:sp>
      <p:sp>
        <p:nvSpPr>
          <p:cNvPr id="31747" name="Content Placeholder 2"/>
          <p:cNvSpPr>
            <a:spLocks noGrp="1"/>
          </p:cNvSpPr>
          <p:nvPr>
            <p:ph idx="1"/>
          </p:nvPr>
        </p:nvSpPr>
        <p:spPr>
          <a:xfrm>
            <a:off x="1828800" y="1447800"/>
            <a:ext cx="8458200" cy="5257800"/>
          </a:xfrm>
        </p:spPr>
        <p:txBody>
          <a:bodyPr>
            <a:noAutofit/>
          </a:bodyPr>
          <a:lstStyle/>
          <a:p>
            <a:r>
              <a:rPr lang="en-US" dirty="0"/>
              <a:t>Team formed which include those who have knowledge of the student</a:t>
            </a:r>
          </a:p>
          <a:p>
            <a:r>
              <a:rPr lang="en-US" dirty="0"/>
              <a:t>Systematic </a:t>
            </a:r>
            <a:r>
              <a:rPr lang="en-US" b="1" dirty="0"/>
              <a:t>problem solving process </a:t>
            </a:r>
            <a:r>
              <a:rPr lang="en-US" dirty="0"/>
              <a:t>is foundation</a:t>
            </a:r>
          </a:p>
          <a:p>
            <a:r>
              <a:rPr lang="en-US" dirty="0"/>
              <a:t>Target behaviors identified and defined</a:t>
            </a:r>
          </a:p>
          <a:p>
            <a:r>
              <a:rPr lang="en-US" dirty="0"/>
              <a:t>Antecedents (predictors) of problem behavior occurrence</a:t>
            </a:r>
          </a:p>
          <a:p>
            <a:r>
              <a:rPr lang="en-US" dirty="0"/>
              <a:t>Consequences/responses of others following problem behavior</a:t>
            </a:r>
          </a:p>
          <a:p>
            <a:r>
              <a:rPr lang="en-US" dirty="0"/>
              <a:t>Hypothesis generated by data</a:t>
            </a:r>
          </a:p>
          <a:p>
            <a:r>
              <a:rPr lang="en-US" b="1" dirty="0"/>
              <a:t>Function-based </a:t>
            </a:r>
            <a:r>
              <a:rPr lang="en-US" dirty="0"/>
              <a:t>understanding of behavior</a:t>
            </a:r>
          </a:p>
          <a:p>
            <a:r>
              <a:rPr lang="en-US" dirty="0"/>
              <a:t>Multi-component intervention plan built and linked with hypothesis</a:t>
            </a:r>
          </a:p>
          <a:p>
            <a:r>
              <a:rPr lang="en-US" dirty="0"/>
              <a:t>Progress monitoring plan established</a:t>
            </a:r>
          </a:p>
          <a:p>
            <a:r>
              <a:rPr lang="en-US" dirty="0"/>
              <a:t>Fidelity measurement of intervention implementation developed and scheduled</a:t>
            </a:r>
          </a:p>
          <a:p>
            <a:r>
              <a:rPr lang="en-US" dirty="0"/>
              <a:t>Follow-up meeting to make data-based decisions</a:t>
            </a:r>
          </a:p>
        </p:txBody>
      </p:sp>
    </p:spTree>
    <p:extLst>
      <p:ext uri="{BB962C8B-B14F-4D97-AF65-F5344CB8AC3E}">
        <p14:creationId xmlns:p14="http://schemas.microsoft.com/office/powerpoint/2010/main" val="2850397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3608" y="1462405"/>
            <a:ext cx="10515600" cy="1325563"/>
          </a:xfrm>
        </p:spPr>
        <p:txBody>
          <a:bodyPr/>
          <a:lstStyle/>
          <a:p>
            <a:endParaRPr lang="en-US" dirty="0"/>
          </a:p>
        </p:txBody>
      </p:sp>
      <p:pic>
        <p:nvPicPr>
          <p:cNvPr id="7" name="Picture 6"/>
          <p:cNvPicPr>
            <a:picLocks noChangeAspect="1"/>
          </p:cNvPicPr>
          <p:nvPr/>
        </p:nvPicPr>
        <p:blipFill rotWithShape="1">
          <a:blip r:embed="rId3"/>
          <a:srcRect l="65875" t="13919" r="17414" b="30528"/>
          <a:stretch/>
        </p:blipFill>
        <p:spPr>
          <a:xfrm>
            <a:off x="189992" y="365760"/>
            <a:ext cx="4933551" cy="4612640"/>
          </a:xfrm>
          <a:prstGeom prst="rect">
            <a:avLst/>
          </a:prstGeom>
          <a:ln w="88900" cap="sq" cmpd="thickThin">
            <a:solidFill>
              <a:srgbClr val="000000"/>
            </a:solidFill>
            <a:prstDash val="solid"/>
            <a:miter lim="800000"/>
          </a:ln>
          <a:effectLst>
            <a:innerShdw blurRad="76200">
              <a:srgbClr val="000000"/>
            </a:innerShdw>
          </a:effectLst>
        </p:spPr>
      </p:pic>
      <p:sp>
        <p:nvSpPr>
          <p:cNvPr id="8" name="Oval 7"/>
          <p:cNvSpPr/>
          <p:nvPr/>
        </p:nvSpPr>
        <p:spPr>
          <a:xfrm>
            <a:off x="1419062" y="1063109"/>
            <a:ext cx="2020824" cy="1068549"/>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
          <p:cNvPicPr>
            <a:picLocks noGrp="1" noChangeAspect="1"/>
          </p:cNvPicPr>
          <p:nvPr>
            <p:ph idx="1"/>
          </p:nvPr>
        </p:nvPicPr>
        <p:blipFill rotWithShape="1">
          <a:blip r:embed="rId4"/>
          <a:srcRect l="67714" t="10571" r="12000" b="24413"/>
          <a:stretch/>
        </p:blipFill>
        <p:spPr>
          <a:xfrm>
            <a:off x="5552715" y="1063109"/>
            <a:ext cx="5840999" cy="5265120"/>
          </a:xfrm>
          <a:prstGeom prst="rect">
            <a:avLst/>
          </a:prstGeom>
          <a:ln w="88900" cap="sq" cmpd="thickThin">
            <a:solidFill>
              <a:srgbClr val="000000"/>
            </a:solidFill>
            <a:prstDash val="solid"/>
            <a:miter lim="800000"/>
          </a:ln>
          <a:effectLst>
            <a:innerShdw blurRad="76200">
              <a:srgbClr val="000000"/>
            </a:innerShdw>
          </a:effectLst>
        </p:spPr>
      </p:pic>
      <p:sp>
        <p:nvSpPr>
          <p:cNvPr id="12" name="Down Arrow 11"/>
          <p:cNvSpPr/>
          <p:nvPr/>
        </p:nvSpPr>
        <p:spPr>
          <a:xfrm>
            <a:off x="6357693" y="768767"/>
            <a:ext cx="950976" cy="3161211"/>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Oval 10"/>
          <p:cNvSpPr/>
          <p:nvPr/>
        </p:nvSpPr>
        <p:spPr>
          <a:xfrm>
            <a:off x="7308669" y="3878095"/>
            <a:ext cx="2813304" cy="171056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464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8"/>
          <p:cNvSpPr>
            <a:spLocks noGrp="1" noChangeArrowheads="1"/>
          </p:cNvSpPr>
          <p:nvPr>
            <p:ph type="title" idx="4294967295"/>
          </p:nvPr>
        </p:nvSpPr>
        <p:spPr>
          <a:xfrm>
            <a:off x="1524001" y="152400"/>
            <a:ext cx="7688263" cy="762000"/>
          </a:xfrm>
          <a:solidFill>
            <a:srgbClr val="465E9C"/>
          </a:solidFill>
          <a:ln w="28575">
            <a:solidFill>
              <a:srgbClr val="003399"/>
            </a:solidFill>
          </a:ln>
        </p:spPr>
        <p:txBody>
          <a:bodyPr rtlCol="0">
            <a:normAutofit/>
          </a:bodyPr>
          <a:lstStyle/>
          <a:p>
            <a:pPr algn="ctr">
              <a:defRPr/>
            </a:pPr>
            <a:r>
              <a:rPr lang="en-US" sz="3200" b="1" dirty="0">
                <a:solidFill>
                  <a:schemeClr val="bg1"/>
                </a:solidFill>
                <a:latin typeface="Trebuchet MS" panose="020B0603020202020204" pitchFamily="34" charset="0"/>
              </a:rPr>
              <a:t>Reflecting on your school PRACTICES</a:t>
            </a:r>
          </a:p>
        </p:txBody>
      </p:sp>
      <p:sp>
        <p:nvSpPr>
          <p:cNvPr id="115721" name="Text Box 10"/>
          <p:cNvSpPr txBox="1">
            <a:spLocks noChangeArrowheads="1"/>
          </p:cNvSpPr>
          <p:nvPr/>
        </p:nvSpPr>
        <p:spPr bwMode="auto">
          <a:xfrm>
            <a:off x="2843881" y="1052681"/>
            <a:ext cx="74431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dirty="0">
                <a:solidFill>
                  <a:schemeClr val="bg1"/>
                </a:solidFill>
                <a:latin typeface="Century Gothic" charset="0"/>
              </a:rPr>
              <a:t>      Intervention Names  Coordinators        Intent/Outcome Goal</a:t>
            </a:r>
          </a:p>
        </p:txBody>
      </p:sp>
      <p:grpSp>
        <p:nvGrpSpPr>
          <p:cNvPr id="115722" name="Group 11"/>
          <p:cNvGrpSpPr>
            <a:grpSpLocks/>
          </p:cNvGrpSpPr>
          <p:nvPr/>
        </p:nvGrpSpPr>
        <p:grpSpPr bwMode="auto">
          <a:xfrm>
            <a:off x="190500" y="1914539"/>
            <a:ext cx="2667000" cy="4448175"/>
            <a:chOff x="1989" y="1230"/>
            <a:chExt cx="1680" cy="2802"/>
          </a:xfrm>
        </p:grpSpPr>
        <p:grpSp>
          <p:nvGrpSpPr>
            <p:cNvPr id="115724" name="Group 12"/>
            <p:cNvGrpSpPr>
              <a:grpSpLocks/>
            </p:cNvGrpSpPr>
            <p:nvPr/>
          </p:nvGrpSpPr>
          <p:grpSpPr bwMode="auto">
            <a:xfrm>
              <a:off x="1989" y="1230"/>
              <a:ext cx="1680" cy="2802"/>
              <a:chOff x="1989" y="1230"/>
              <a:chExt cx="1680" cy="2802"/>
            </a:xfrm>
          </p:grpSpPr>
          <p:sp>
            <p:nvSpPr>
              <p:cNvPr id="115726"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a:p>
            </p:txBody>
          </p:sp>
          <p:sp>
            <p:nvSpPr>
              <p:cNvPr id="115727"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728"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729"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730"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15725"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aphicFrame>
        <p:nvGraphicFramePr>
          <p:cNvPr id="2" name="Table 1"/>
          <p:cNvGraphicFramePr>
            <a:graphicFrameLocks noGrp="1"/>
          </p:cNvGraphicFramePr>
          <p:nvPr/>
        </p:nvGraphicFramePr>
        <p:xfrm>
          <a:off x="2855913" y="1462316"/>
          <a:ext cx="7662132" cy="5377460"/>
        </p:xfrm>
        <a:graphic>
          <a:graphicData uri="http://schemas.openxmlformats.org/drawingml/2006/table">
            <a:tbl>
              <a:tblPr firstRow="1" bandRow="1">
                <a:tableStyleId>{21E4AEA4-8DFA-4A89-87EB-49C32662AFE0}</a:tableStyleId>
              </a:tblPr>
              <a:tblGrid>
                <a:gridCol w="420687">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3126645">
                  <a:extLst>
                    <a:ext uri="{9D8B030D-6E8A-4147-A177-3AD203B41FA5}">
                      <a16:colId xmlns:a16="http://schemas.microsoft.com/office/drawing/2014/main" val="20003"/>
                    </a:ext>
                  </a:extLst>
                </a:gridCol>
              </a:tblGrid>
              <a:tr h="376444">
                <a:tc rowSpan="4">
                  <a:txBody>
                    <a:bodyPr/>
                    <a:lstStyle/>
                    <a:p>
                      <a:pPr algn="ctr"/>
                      <a:r>
                        <a:rPr lang="en-US" dirty="0">
                          <a:solidFill>
                            <a:sysClr val="windowText" lastClr="000000"/>
                          </a:solidFill>
                        </a:rPr>
                        <a:t>Tier 3</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7644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6444">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6444">
                <a:tc rowSpan="5">
                  <a:txBody>
                    <a:bodyPr/>
                    <a:lstStyle/>
                    <a:p>
                      <a:pPr algn="ctr"/>
                      <a:r>
                        <a:rPr lang="en-US" dirty="0"/>
                        <a:t>Tier 2</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483688">
                <a:tc rowSpan="5">
                  <a:txBody>
                    <a:bodyPr/>
                    <a:lstStyle/>
                    <a:p>
                      <a:pPr algn="ctr"/>
                      <a:r>
                        <a:rPr lang="en-US" dirty="0"/>
                        <a:t>Tier 1</a:t>
                      </a:r>
                    </a:p>
                  </a:txBody>
                  <a:tcPr vert="vert27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76444">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76444">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486787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farmersagent.com/Assets/Agents/akaufman/Images/fe953f4be8514df0a3c5a11d3e998bb8_AdPanel.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3694" y="70343"/>
            <a:ext cx="10673035" cy="7760272"/>
          </a:xfrm>
          <a:prstGeom prst="rect">
            <a:avLst/>
          </a:prstGeom>
          <a:noFill/>
          <a:ln>
            <a:solidFill>
              <a:srgbClr val="021CBD"/>
            </a:solidFill>
          </a:ln>
          <a:extLst>
            <a:ext uri="{909E8E84-426E-40dd-AFC4-6F175D3DCCD1}">
              <a14:hiddenFill xmlns:a14="http://schemas.microsoft.com/office/drawing/2010/main" xmlns="">
                <a:solidFill>
                  <a:srgbClr val="FFFFFF"/>
                </a:solidFill>
              </a14:hiddenFill>
            </a:ext>
          </a:extLst>
        </p:spPr>
      </p:pic>
      <p:pic>
        <p:nvPicPr>
          <p:cNvPr id="1030" name="Picture 6" descr="http://www.swifthausdesign.com/wp-content/uploads/2014/08/profileIcon-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4465" y="4724400"/>
            <a:ext cx="1404264" cy="1404264"/>
          </a:xfrm>
          <a:prstGeom prst="rect">
            <a:avLst/>
          </a:prstGeom>
          <a:noFill/>
          <a:ln w="57150">
            <a:solidFill>
              <a:srgbClr val="021CBD"/>
            </a:solidFill>
          </a:ln>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4198386" y="1650029"/>
            <a:ext cx="4481028"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solidFill>
                  <a:schemeClr val="accent5">
                    <a:lumMod val="75000"/>
                  </a:schemeClr>
                </a:solidFill>
                <a:latin typeface="+mj-lt"/>
              </a:rPr>
              <a:t>SW-PBS</a:t>
            </a:r>
          </a:p>
        </p:txBody>
      </p:sp>
      <p:pic>
        <p:nvPicPr>
          <p:cNvPr id="9" name="Picture 4" descr="http://www.clipartbest.com/cliparts/MiL/rkz/MiLrkzLia.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3219" y="-311732"/>
            <a:ext cx="806479" cy="119011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143000" y="-311732"/>
            <a:ext cx="10591800" cy="11901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http://www.clipartbest.com/cliparts/MiL/rkz/MiLrkzLia.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74389" y="878384"/>
            <a:ext cx="632550" cy="9334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clipartbest.com/cliparts/MiL/rkz/MiLrkzLia.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036928" y="288106"/>
            <a:ext cx="517765" cy="73959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http://www.clipartbest.com/cliparts/MiL/rkz/MiLrkzLia.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527982" y="712053"/>
            <a:ext cx="292378" cy="393205"/>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http://www.clipartbest.com/cliparts/MiL/rkz/MiLrkzLia.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1297" y="778293"/>
            <a:ext cx="806479" cy="119011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http://www.clipartbest.com/cliparts/MiL/rkz/MiLrkzLia.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7337" y="2075471"/>
            <a:ext cx="514454" cy="75917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4" descr="http://www.clipartbest.com/cliparts/MiL/rkz/MiLrkzLia.jpe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33689" y="1345109"/>
            <a:ext cx="738435" cy="1089704"/>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http://www.clipartbest.com/cliparts/MiL/rkz/MiLrkzLia.jpe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646443" y="2819400"/>
            <a:ext cx="796543" cy="1190116"/>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http://www.clipartbest.com/cliparts/MiL/rkz/MiLrkzLia.jpe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48675" y="814908"/>
            <a:ext cx="896106" cy="132237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4" descr="http://www.clipartbest.com/cliparts/MiL/rkz/MiLrkzLia.jpe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2653093" y="2819400"/>
            <a:ext cx="462419" cy="74991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4" descr="http://www.clipartbest.com/cliparts/MiL/rkz/MiLrkzLia.jpe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38601" y="514472"/>
            <a:ext cx="686024" cy="1012361"/>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4" descr="http://www.clipartbest.com/cliparts/MiL/rkz/MiLrkzLia.jpe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215509" y="-554310"/>
            <a:ext cx="833160" cy="1190116"/>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4" descr="http://www.clipartbest.com/cliparts/MiL/rkz/MiLrkzLia.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8360" y="-514432"/>
            <a:ext cx="806479" cy="1190116"/>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 descr="http://www.clipartbest.com/cliparts/MiL/rkz/MiLrkzLia.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73376" y="216944"/>
            <a:ext cx="403240" cy="595059"/>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4" descr="http://www.clipartbest.com/cliparts/MiL/rkz/MiLrkzLia.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8118435" y="395546"/>
            <a:ext cx="403239" cy="595059"/>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descr="http://www.clipartbest.com/cliparts/MiL/rkz/MiLrkzLia.jpe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36326" y="2973045"/>
            <a:ext cx="403240" cy="595059"/>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4" descr="http://www.clipartbest.com/cliparts/MiL/rkz/MiLrkzLia.jpe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H="1">
            <a:off x="3606940" y="1542226"/>
            <a:ext cx="356119" cy="595059"/>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http://www.swifthausdesign.com/wp-content/uploads/2014/08/profileIcon-300x300.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7210" y="4310283"/>
            <a:ext cx="1845057" cy="1845057"/>
          </a:xfrm>
          <a:prstGeom prst="rect">
            <a:avLst/>
          </a:prstGeom>
          <a:noFill/>
          <a:ln w="57150">
            <a:solidFill>
              <a:srgbClr val="021CBD"/>
            </a:solidFill>
          </a:ln>
          <a:extLst>
            <a:ext uri="{909E8E84-426E-40dd-AFC4-6F175D3DCCD1}">
              <a14:hiddenFill xmlns:a14="http://schemas.microsoft.com/office/drawing/2010/main" xmlns="">
                <a:solidFill>
                  <a:srgbClr val="FFFFFF"/>
                </a:solidFill>
              </a14:hiddenFill>
            </a:ext>
          </a:extLst>
        </p:spPr>
      </p:pic>
      <p:sp>
        <p:nvSpPr>
          <p:cNvPr id="26" name="TextBox 25"/>
          <p:cNvSpPr txBox="1"/>
          <p:nvPr/>
        </p:nvSpPr>
        <p:spPr>
          <a:xfrm rot="20823169">
            <a:off x="1931671" y="2131894"/>
            <a:ext cx="1952981" cy="646331"/>
          </a:xfrm>
          <a:prstGeom prst="rect">
            <a:avLst/>
          </a:prstGeom>
          <a:noFill/>
        </p:spPr>
        <p:txBody>
          <a:bodyPr wrap="square" rtlCol="0">
            <a:spAutoFit/>
          </a:bodyPr>
          <a:lstStyle/>
          <a:p>
            <a:pPr algn="ctr"/>
            <a:r>
              <a:rPr lang="en-US" b="1" dirty="0">
                <a:solidFill>
                  <a:srgbClr val="0070C0"/>
                </a:solidFill>
              </a:rPr>
              <a:t>Long-term Traumatic Events</a:t>
            </a:r>
          </a:p>
        </p:txBody>
      </p:sp>
      <p:sp>
        <p:nvSpPr>
          <p:cNvPr id="35" name="TextBox 34"/>
          <p:cNvSpPr txBox="1"/>
          <p:nvPr/>
        </p:nvSpPr>
        <p:spPr>
          <a:xfrm rot="20823169">
            <a:off x="4828620" y="585489"/>
            <a:ext cx="1240218" cy="646331"/>
          </a:xfrm>
          <a:prstGeom prst="rect">
            <a:avLst/>
          </a:prstGeom>
          <a:noFill/>
        </p:spPr>
        <p:txBody>
          <a:bodyPr wrap="square" rtlCol="0">
            <a:spAutoFit/>
          </a:bodyPr>
          <a:lstStyle/>
          <a:p>
            <a:pPr algn="ctr"/>
            <a:r>
              <a:rPr lang="en-US" b="1" dirty="0">
                <a:solidFill>
                  <a:srgbClr val="0070C0"/>
                </a:solidFill>
              </a:rPr>
              <a:t>Family </a:t>
            </a:r>
          </a:p>
          <a:p>
            <a:pPr algn="ctr"/>
            <a:r>
              <a:rPr lang="en-US" b="1" dirty="0">
                <a:solidFill>
                  <a:srgbClr val="0070C0"/>
                </a:solidFill>
              </a:rPr>
              <a:t>Set-backs</a:t>
            </a:r>
          </a:p>
        </p:txBody>
      </p:sp>
      <p:sp>
        <p:nvSpPr>
          <p:cNvPr id="36" name="TextBox 35"/>
          <p:cNvSpPr txBox="1"/>
          <p:nvPr/>
        </p:nvSpPr>
        <p:spPr>
          <a:xfrm rot="1148425">
            <a:off x="8114555" y="1151134"/>
            <a:ext cx="1558594" cy="646331"/>
          </a:xfrm>
          <a:prstGeom prst="rect">
            <a:avLst/>
          </a:prstGeom>
          <a:noFill/>
        </p:spPr>
        <p:txBody>
          <a:bodyPr wrap="square" rtlCol="0">
            <a:spAutoFit/>
          </a:bodyPr>
          <a:lstStyle/>
          <a:p>
            <a:r>
              <a:rPr lang="en-US" b="1" dirty="0">
                <a:solidFill>
                  <a:srgbClr val="0070C0"/>
                </a:solidFill>
              </a:rPr>
              <a:t>Social Isolation</a:t>
            </a:r>
          </a:p>
        </p:txBody>
      </p:sp>
      <p:pic>
        <p:nvPicPr>
          <p:cNvPr id="13" name="Picture 4" descr="http://www.clipartbest.com/cliparts/MiL/rkz/MiLrkzLia.jpe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9847748" y="386042"/>
            <a:ext cx="465782" cy="673055"/>
          </a:xfrm>
          <a:prstGeom prst="rect">
            <a:avLst/>
          </a:prstGeom>
          <a:noFill/>
          <a:extLst>
            <a:ext uri="{909E8E84-426E-40dd-AFC4-6F175D3DCCD1}">
              <a14:hiddenFill xmlns:a14="http://schemas.microsoft.com/office/drawing/2010/main" xmlns="">
                <a:solidFill>
                  <a:srgbClr val="FFFFFF"/>
                </a:solidFill>
              </a14:hiddenFill>
            </a:ext>
          </a:extLst>
        </p:spPr>
      </p:pic>
      <p:sp>
        <p:nvSpPr>
          <p:cNvPr id="37" name="TextBox 36"/>
          <p:cNvSpPr txBox="1"/>
          <p:nvPr/>
        </p:nvSpPr>
        <p:spPr>
          <a:xfrm rot="1160374">
            <a:off x="6553367" y="152250"/>
            <a:ext cx="1683456" cy="646331"/>
          </a:xfrm>
          <a:prstGeom prst="rect">
            <a:avLst/>
          </a:prstGeom>
          <a:noFill/>
        </p:spPr>
        <p:txBody>
          <a:bodyPr wrap="square" rtlCol="0">
            <a:spAutoFit/>
          </a:bodyPr>
          <a:lstStyle/>
          <a:p>
            <a:pPr algn="ctr"/>
            <a:r>
              <a:rPr lang="en-US" b="1" dirty="0">
                <a:solidFill>
                  <a:srgbClr val="0070C0"/>
                </a:solidFill>
              </a:rPr>
              <a:t>Neighborhood Strife</a:t>
            </a:r>
          </a:p>
        </p:txBody>
      </p:sp>
      <p:sp>
        <p:nvSpPr>
          <p:cNvPr id="38" name="TextBox 37"/>
          <p:cNvSpPr txBox="1"/>
          <p:nvPr/>
        </p:nvSpPr>
        <p:spPr>
          <a:xfrm rot="20823169">
            <a:off x="2070323" y="950711"/>
            <a:ext cx="1240218" cy="369332"/>
          </a:xfrm>
          <a:prstGeom prst="rect">
            <a:avLst/>
          </a:prstGeom>
          <a:noFill/>
        </p:spPr>
        <p:txBody>
          <a:bodyPr wrap="square" rtlCol="0">
            <a:spAutoFit/>
          </a:bodyPr>
          <a:lstStyle/>
          <a:p>
            <a:r>
              <a:rPr lang="en-US" b="1" dirty="0">
                <a:solidFill>
                  <a:srgbClr val="0070C0"/>
                </a:solidFill>
              </a:rPr>
              <a:t>Disability</a:t>
            </a:r>
          </a:p>
        </p:txBody>
      </p:sp>
      <p:sp>
        <p:nvSpPr>
          <p:cNvPr id="39" name="TextBox 38"/>
          <p:cNvSpPr txBox="1"/>
          <p:nvPr/>
        </p:nvSpPr>
        <p:spPr>
          <a:xfrm>
            <a:off x="8554205" y="334738"/>
            <a:ext cx="1240218" cy="646331"/>
          </a:xfrm>
          <a:prstGeom prst="rect">
            <a:avLst/>
          </a:prstGeom>
          <a:noFill/>
        </p:spPr>
        <p:txBody>
          <a:bodyPr wrap="square" rtlCol="0">
            <a:spAutoFit/>
          </a:bodyPr>
          <a:lstStyle/>
          <a:p>
            <a:r>
              <a:rPr lang="en-US" b="1" dirty="0">
                <a:solidFill>
                  <a:srgbClr val="0070C0"/>
                </a:solidFill>
              </a:rPr>
              <a:t>Academic Struggles</a:t>
            </a:r>
          </a:p>
        </p:txBody>
      </p:sp>
      <p:sp>
        <p:nvSpPr>
          <p:cNvPr id="27" name="Rectangle 26"/>
          <p:cNvSpPr/>
          <p:nvPr/>
        </p:nvSpPr>
        <p:spPr>
          <a:xfrm rot="367295">
            <a:off x="4049151" y="3314933"/>
            <a:ext cx="3206770" cy="369332"/>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Compassionate  Schools</a:t>
            </a:r>
          </a:p>
        </p:txBody>
      </p:sp>
      <p:sp>
        <p:nvSpPr>
          <p:cNvPr id="41" name="Rectangle 40"/>
          <p:cNvSpPr/>
          <p:nvPr/>
        </p:nvSpPr>
        <p:spPr>
          <a:xfrm rot="864592">
            <a:off x="3536326" y="2707107"/>
            <a:ext cx="1240262" cy="646331"/>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Leader in Me</a:t>
            </a:r>
          </a:p>
        </p:txBody>
      </p:sp>
      <p:sp>
        <p:nvSpPr>
          <p:cNvPr id="42" name="Rectangle 41"/>
          <p:cNvSpPr/>
          <p:nvPr/>
        </p:nvSpPr>
        <p:spPr>
          <a:xfrm rot="288631">
            <a:off x="4741722" y="2960336"/>
            <a:ext cx="2801377" cy="369332"/>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Restorative Practices</a:t>
            </a:r>
          </a:p>
        </p:txBody>
      </p:sp>
      <p:sp>
        <p:nvSpPr>
          <p:cNvPr id="43" name="Rectangle 42"/>
          <p:cNvSpPr/>
          <p:nvPr/>
        </p:nvSpPr>
        <p:spPr>
          <a:xfrm rot="650831">
            <a:off x="3253941" y="3486490"/>
            <a:ext cx="2349938" cy="369332"/>
          </a:xfrm>
          <a:prstGeom prst="rect">
            <a:avLst/>
          </a:prstGeom>
          <a:noFill/>
        </p:spPr>
        <p:txBody>
          <a:bodyPr wrap="non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Responsive Classrooms</a:t>
            </a:r>
          </a:p>
        </p:txBody>
      </p:sp>
      <p:sp>
        <p:nvSpPr>
          <p:cNvPr id="45" name="Rectangle 44"/>
          <p:cNvSpPr/>
          <p:nvPr/>
        </p:nvSpPr>
        <p:spPr>
          <a:xfrm rot="21187386">
            <a:off x="8035005" y="3423594"/>
            <a:ext cx="1605248" cy="369332"/>
          </a:xfrm>
          <a:prstGeom prst="rect">
            <a:avLst/>
          </a:prstGeom>
          <a:noFill/>
        </p:spPr>
        <p:txBody>
          <a:bodyPr wrap="non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Solution Teams</a:t>
            </a:r>
          </a:p>
        </p:txBody>
      </p:sp>
      <p:sp>
        <p:nvSpPr>
          <p:cNvPr id="46" name="Rectangle 45"/>
          <p:cNvSpPr/>
          <p:nvPr/>
        </p:nvSpPr>
        <p:spPr>
          <a:xfrm>
            <a:off x="7049961" y="3275384"/>
            <a:ext cx="873957" cy="646331"/>
          </a:xfrm>
          <a:prstGeom prst="rect">
            <a:avLst/>
          </a:prstGeom>
          <a:noFill/>
        </p:spPr>
        <p:txBody>
          <a:bodyPr wrap="non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Love </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&amp; Logic</a:t>
            </a:r>
          </a:p>
        </p:txBody>
      </p:sp>
      <p:sp>
        <p:nvSpPr>
          <p:cNvPr id="40" name="TextBox 39"/>
          <p:cNvSpPr txBox="1"/>
          <p:nvPr/>
        </p:nvSpPr>
        <p:spPr>
          <a:xfrm>
            <a:off x="4105761" y="5754615"/>
            <a:ext cx="1237729" cy="369332"/>
          </a:xfrm>
          <a:prstGeom prst="rect">
            <a:avLst/>
          </a:prstGeom>
          <a:noFill/>
          <a:ln>
            <a:noFill/>
          </a:ln>
        </p:spPr>
        <p:txBody>
          <a:bodyPr wrap="square" rtlCol="0">
            <a:spAutoFit/>
          </a:bodyPr>
          <a:lstStyle/>
          <a:p>
            <a:pPr algn="ctr"/>
            <a:r>
              <a:rPr lang="en-US" dirty="0">
                <a:solidFill>
                  <a:schemeClr val="bg2">
                    <a:lumMod val="25000"/>
                  </a:schemeClr>
                </a:solidFill>
              </a:rPr>
              <a:t>Staff</a:t>
            </a:r>
          </a:p>
        </p:txBody>
      </p:sp>
      <p:pic>
        <p:nvPicPr>
          <p:cNvPr id="44" name="Picture 6" descr="http://www.swifthausdesign.com/wp-content/uploads/2014/08/profileIcon-300x3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953" y="4751075"/>
            <a:ext cx="1404264" cy="1404264"/>
          </a:xfrm>
          <a:prstGeom prst="rect">
            <a:avLst/>
          </a:prstGeom>
          <a:noFill/>
          <a:ln w="38100">
            <a:solidFill>
              <a:srgbClr val="021CBD"/>
            </a:solidFill>
          </a:ln>
          <a:extLst>
            <a:ext uri="{909E8E84-426E-40dd-AFC4-6F175D3DCCD1}">
              <a14:hiddenFill xmlns:a14="http://schemas.microsoft.com/office/drawing/2010/main" xmlns="">
                <a:solidFill>
                  <a:srgbClr val="FFFFFF"/>
                </a:solidFill>
              </a14:hiddenFill>
            </a:ext>
          </a:extLst>
        </p:spPr>
      </p:pic>
      <p:sp>
        <p:nvSpPr>
          <p:cNvPr id="47" name="TextBox 46"/>
          <p:cNvSpPr txBox="1"/>
          <p:nvPr/>
        </p:nvSpPr>
        <p:spPr>
          <a:xfrm>
            <a:off x="5897960" y="5747279"/>
            <a:ext cx="1237729" cy="369332"/>
          </a:xfrm>
          <a:prstGeom prst="rect">
            <a:avLst/>
          </a:prstGeom>
          <a:noFill/>
          <a:ln>
            <a:noFill/>
          </a:ln>
        </p:spPr>
        <p:txBody>
          <a:bodyPr wrap="square" rtlCol="0">
            <a:spAutoFit/>
          </a:bodyPr>
          <a:lstStyle/>
          <a:p>
            <a:pPr algn="ctr"/>
            <a:r>
              <a:rPr lang="en-US" dirty="0">
                <a:solidFill>
                  <a:schemeClr val="bg2">
                    <a:lumMod val="25000"/>
                  </a:schemeClr>
                </a:solidFill>
              </a:rPr>
              <a:t>Students</a:t>
            </a:r>
          </a:p>
        </p:txBody>
      </p:sp>
      <p:sp>
        <p:nvSpPr>
          <p:cNvPr id="48" name="TextBox 47"/>
          <p:cNvSpPr txBox="1"/>
          <p:nvPr/>
        </p:nvSpPr>
        <p:spPr>
          <a:xfrm>
            <a:off x="7718337" y="5786007"/>
            <a:ext cx="1237729" cy="369332"/>
          </a:xfrm>
          <a:prstGeom prst="rect">
            <a:avLst/>
          </a:prstGeom>
          <a:noFill/>
          <a:ln>
            <a:noFill/>
          </a:ln>
        </p:spPr>
        <p:txBody>
          <a:bodyPr wrap="square" rtlCol="0">
            <a:spAutoFit/>
          </a:bodyPr>
          <a:lstStyle/>
          <a:p>
            <a:pPr algn="ctr"/>
            <a:r>
              <a:rPr lang="en-US" dirty="0">
                <a:solidFill>
                  <a:schemeClr val="bg2">
                    <a:lumMod val="25000"/>
                  </a:schemeClr>
                </a:solidFill>
              </a:rPr>
              <a:t>Families</a:t>
            </a:r>
          </a:p>
        </p:txBody>
      </p:sp>
      <p:sp>
        <p:nvSpPr>
          <p:cNvPr id="49" name="Rectangle 48"/>
          <p:cNvSpPr/>
          <p:nvPr/>
        </p:nvSpPr>
        <p:spPr>
          <a:xfrm rot="21184703">
            <a:off x="7297067" y="2831198"/>
            <a:ext cx="2327075" cy="646331"/>
          </a:xfrm>
          <a:prstGeom prst="rect">
            <a:avLst/>
          </a:prstGeom>
          <a:noFill/>
        </p:spPr>
        <p:txBody>
          <a:bodyPr wrap="square" lIns="91440" tIns="45720" rIns="91440" bIns="45720">
            <a:spAutoFit/>
          </a:bodyPr>
          <a:lstStyle/>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Trauma-Informed </a:t>
            </a:r>
          </a:p>
          <a:p>
            <a:pPr algn="ct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Practices</a:t>
            </a:r>
          </a:p>
        </p:txBody>
      </p:sp>
    </p:spTree>
    <p:extLst>
      <p:ext uri="{BB962C8B-B14F-4D97-AF65-F5344CB8AC3E}">
        <p14:creationId xmlns:p14="http://schemas.microsoft.com/office/powerpoint/2010/main" val="247362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1941" y="242887"/>
            <a:ext cx="7351059" cy="1327969"/>
          </a:xfrm>
        </p:spPr>
        <p:txBody>
          <a:bodyPr>
            <a:normAutofit fontScale="90000"/>
          </a:bodyPr>
          <a:lstStyle/>
          <a:p>
            <a:r>
              <a:rPr lang="en-US" dirty="0"/>
              <a:t>Where are you with Alignment?</a:t>
            </a:r>
          </a:p>
        </p:txBody>
      </p:sp>
      <p:sp>
        <p:nvSpPr>
          <p:cNvPr id="3" name="Content Placeholder 2"/>
          <p:cNvSpPr>
            <a:spLocks noGrp="1"/>
          </p:cNvSpPr>
          <p:nvPr>
            <p:ph idx="1"/>
          </p:nvPr>
        </p:nvSpPr>
        <p:spPr>
          <a:xfrm>
            <a:off x="726141" y="1447800"/>
            <a:ext cx="9421159" cy="2971800"/>
          </a:xfrm>
        </p:spPr>
        <p:txBody>
          <a:bodyPr>
            <a:normAutofit/>
          </a:bodyPr>
          <a:lstStyle/>
          <a:p>
            <a:pPr marL="0" indent="0">
              <a:spcBef>
                <a:spcPts val="450"/>
              </a:spcBef>
              <a:spcAft>
                <a:spcPts val="450"/>
              </a:spcAft>
              <a:buNone/>
            </a:pPr>
            <a:endParaRPr lang="en-US" sz="1650" dirty="0">
              <a:latin typeface="Arial" charset="0"/>
              <a:ea typeface="Arial" charset="0"/>
              <a:cs typeface="Arial" charset="0"/>
            </a:endParaRPr>
          </a:p>
          <a:p>
            <a:pPr marL="114300" indent="0">
              <a:spcBef>
                <a:spcPts val="450"/>
              </a:spcBef>
              <a:spcAft>
                <a:spcPts val="450"/>
              </a:spcAft>
              <a:buNone/>
            </a:pPr>
            <a:r>
              <a:rPr lang="en-US" dirty="0">
                <a:solidFill>
                  <a:schemeClr val="tx1"/>
                </a:solidFill>
                <a:latin typeface="Arial" charset="0"/>
                <a:ea typeface="Arial" charset="0"/>
                <a:cs typeface="Arial" charset="0"/>
              </a:rPr>
              <a:t>“One of the major variables affecting sustained implementation of effective practices is the introduction of new initiatives that either (a) </a:t>
            </a:r>
            <a:r>
              <a:rPr lang="en-US" b="1" dirty="0">
                <a:solidFill>
                  <a:schemeClr val="tx1"/>
                </a:solidFill>
                <a:latin typeface="Arial" charset="0"/>
                <a:ea typeface="Arial" charset="0"/>
                <a:cs typeface="Arial" charset="0"/>
              </a:rPr>
              <a:t>compete with resources </a:t>
            </a:r>
            <a:r>
              <a:rPr lang="en-US" dirty="0">
                <a:solidFill>
                  <a:schemeClr val="tx1"/>
                </a:solidFill>
                <a:latin typeface="Arial" charset="0"/>
                <a:ea typeface="Arial" charset="0"/>
                <a:cs typeface="Arial" charset="0"/>
              </a:rPr>
              <a:t>needed for sustained implementation or (b) </a:t>
            </a:r>
            <a:r>
              <a:rPr lang="en-US" b="1" dirty="0">
                <a:solidFill>
                  <a:schemeClr val="tx1"/>
                </a:solidFill>
                <a:latin typeface="Arial" charset="0"/>
                <a:ea typeface="Arial" charset="0"/>
                <a:cs typeface="Arial" charset="0"/>
              </a:rPr>
              <a:t>contradict</a:t>
            </a:r>
            <a:r>
              <a:rPr lang="en-US" dirty="0">
                <a:solidFill>
                  <a:schemeClr val="tx1"/>
                </a:solidFill>
                <a:latin typeface="Arial" charset="0"/>
                <a:ea typeface="Arial" charset="0"/>
                <a:cs typeface="Arial" charset="0"/>
              </a:rPr>
              <a:t> existing initiatives.”</a:t>
            </a:r>
          </a:p>
          <a:p>
            <a:pPr marL="342900" lvl="1" indent="0">
              <a:spcBef>
                <a:spcPts val="450"/>
              </a:spcBef>
              <a:spcAft>
                <a:spcPts val="450"/>
              </a:spcAft>
              <a:buNone/>
            </a:pPr>
            <a:r>
              <a:rPr lang="en-US" sz="1650" dirty="0">
                <a:latin typeface="Arial" charset="0"/>
                <a:ea typeface="Arial" charset="0"/>
                <a:cs typeface="Arial" charset="0"/>
              </a:rPr>
              <a:t>                                                                      			McIntosh (2015)</a:t>
            </a:r>
          </a:p>
          <a:p>
            <a:pPr lvl="1">
              <a:spcBef>
                <a:spcPts val="450"/>
              </a:spcBef>
              <a:spcAft>
                <a:spcPts val="450"/>
              </a:spcAft>
            </a:pPr>
            <a:endParaRPr lang="en-US" sz="1650" dirty="0">
              <a:latin typeface="Arial" charset="0"/>
              <a:ea typeface="Arial" charset="0"/>
              <a:cs typeface="Arial" charset="0"/>
            </a:endParaRPr>
          </a:p>
          <a:p>
            <a:endParaRPr lang="en-US" dirty="0"/>
          </a:p>
        </p:txBody>
      </p:sp>
      <p:pic>
        <p:nvPicPr>
          <p:cNvPr id="5" name="Picture 4"/>
          <p:cNvPicPr>
            <a:picLocks noChangeAspect="1"/>
          </p:cNvPicPr>
          <p:nvPr/>
        </p:nvPicPr>
        <p:blipFill>
          <a:blip r:embed="rId3"/>
          <a:stretch>
            <a:fillRect/>
          </a:stretch>
        </p:blipFill>
        <p:spPr>
          <a:xfrm>
            <a:off x="3327400" y="3818763"/>
            <a:ext cx="3886200" cy="2895220"/>
          </a:xfrm>
          <a:prstGeom prst="rect">
            <a:avLst/>
          </a:prstGeom>
        </p:spPr>
      </p:pic>
    </p:spTree>
    <p:extLst>
      <p:ext uri="{BB962C8B-B14F-4D97-AF65-F5344CB8AC3E}">
        <p14:creationId xmlns:p14="http://schemas.microsoft.com/office/powerpoint/2010/main" val="240433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459" y="434788"/>
            <a:ext cx="7620000" cy="1143000"/>
          </a:xfrm>
        </p:spPr>
        <p:txBody>
          <a:bodyPr>
            <a:normAutofit fontScale="90000"/>
          </a:bodyPr>
          <a:lstStyle/>
          <a:p>
            <a:r>
              <a:rPr lang="en-US" dirty="0"/>
              <a:t>How Do We Integrate/Align with other Key Initiatives?</a:t>
            </a:r>
          </a:p>
        </p:txBody>
      </p:sp>
      <p:sp>
        <p:nvSpPr>
          <p:cNvPr id="3" name="Content Placeholder 2"/>
          <p:cNvSpPr>
            <a:spLocks noGrp="1"/>
          </p:cNvSpPr>
          <p:nvPr>
            <p:ph idx="1"/>
          </p:nvPr>
        </p:nvSpPr>
        <p:spPr>
          <a:xfrm>
            <a:off x="632011" y="2420471"/>
            <a:ext cx="10502153" cy="3751729"/>
          </a:xfrm>
        </p:spPr>
        <p:txBody>
          <a:bodyPr>
            <a:normAutofit/>
          </a:bodyPr>
          <a:lstStyle/>
          <a:p>
            <a:pPr lvl="0"/>
            <a:r>
              <a:rPr lang="en-US" sz="2400" dirty="0"/>
              <a:t>Identify key components of each intervention or approach</a:t>
            </a:r>
          </a:p>
          <a:p>
            <a:pPr marL="0" indent="0">
              <a:buNone/>
            </a:pPr>
            <a:endParaRPr lang="en-US" sz="2400" dirty="0"/>
          </a:p>
          <a:p>
            <a:pPr lvl="0"/>
            <a:r>
              <a:rPr lang="en-US" sz="2400" dirty="0"/>
              <a:t>Identify areas that share common aims, goals, and practices</a:t>
            </a:r>
          </a:p>
          <a:p>
            <a:pPr marL="0" indent="0">
              <a:buNone/>
            </a:pPr>
            <a:endParaRPr lang="en-US" sz="2400" dirty="0"/>
          </a:p>
          <a:p>
            <a:pPr lvl="0"/>
            <a:r>
              <a:rPr lang="en-US" sz="2400" dirty="0"/>
              <a:t>Identify differences in key components and decide if these can enhance one another or should be modified or negotiated</a:t>
            </a:r>
          </a:p>
          <a:p>
            <a:endParaRPr lang="en-US" dirty="0"/>
          </a:p>
        </p:txBody>
      </p:sp>
    </p:spTree>
    <p:extLst>
      <p:ext uri="{BB962C8B-B14F-4D97-AF65-F5344CB8AC3E}">
        <p14:creationId xmlns:p14="http://schemas.microsoft.com/office/powerpoint/2010/main" val="11686598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950548" y="197896"/>
            <a:ext cx="7861177" cy="872398"/>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Tw Cen MT"/>
                <a:ea typeface="+mj-ea"/>
                <a:cs typeface="Tw Cen MT"/>
              </a:defRPr>
            </a:lvl1pPr>
          </a:lstStyle>
          <a:p>
            <a:r>
              <a:rPr lang="en-US" sz="4000" dirty="0">
                <a:latin typeface="+mj-lt"/>
              </a:rPr>
              <a:t>Impact of Trauma in Our Schools</a:t>
            </a:r>
          </a:p>
        </p:txBody>
      </p:sp>
      <p:sp>
        <p:nvSpPr>
          <p:cNvPr id="4" name="Content Placeholder 3"/>
          <p:cNvSpPr txBox="1">
            <a:spLocks/>
          </p:cNvSpPr>
          <p:nvPr/>
        </p:nvSpPr>
        <p:spPr>
          <a:xfrm>
            <a:off x="1889298" y="1098870"/>
            <a:ext cx="8257568" cy="5259378"/>
          </a:xfrm>
          <a:prstGeom prst="rect">
            <a:avLst/>
          </a:prstGeom>
        </p:spPr>
        <p:txBody>
          <a:bodyPr/>
          <a:lstStyle>
            <a:lvl1pPr marL="342900" indent="-342900" algn="l" defTabSz="457200" rtl="0" eaLnBrk="1" latinLnBrk="0" hangingPunct="1">
              <a:spcBef>
                <a:spcPct val="20000"/>
              </a:spcBef>
              <a:buClr>
                <a:schemeClr val="tx1"/>
              </a:buClr>
              <a:buFont typeface="Wingdings" charset="2"/>
              <a:buChar char="§"/>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Children ages 3 to 5 who have had </a:t>
            </a:r>
            <a:r>
              <a:rPr lang="en-US" sz="2400" u="sng" dirty="0"/>
              <a:t>2 or more ACEs </a:t>
            </a:r>
            <a:r>
              <a:rPr lang="en-US" sz="2400" dirty="0"/>
              <a:t>are </a:t>
            </a:r>
            <a:r>
              <a:rPr lang="en-US" sz="2400" b="1" dirty="0"/>
              <a:t>over 4 times more likely </a:t>
            </a:r>
            <a:r>
              <a:rPr lang="en-US" sz="2400" dirty="0"/>
              <a:t>to</a:t>
            </a:r>
          </a:p>
          <a:p>
            <a:pPr lvl="1"/>
            <a:r>
              <a:rPr lang="en-US" sz="2000" dirty="0"/>
              <a:t>have trouble calming themselves down</a:t>
            </a:r>
          </a:p>
          <a:p>
            <a:pPr lvl="1"/>
            <a:r>
              <a:rPr lang="en-US" sz="2000" dirty="0"/>
              <a:t>be easily distracted</a:t>
            </a:r>
          </a:p>
          <a:p>
            <a:pPr lvl="1"/>
            <a:r>
              <a:rPr lang="en-US" sz="2000" dirty="0"/>
              <a:t>have a hard time making and keeping friends.</a:t>
            </a:r>
            <a:br>
              <a:rPr lang="en-US" sz="2000" dirty="0"/>
            </a:br>
            <a:endParaRPr lang="en-US" sz="2000" dirty="0"/>
          </a:p>
          <a:p>
            <a:r>
              <a:rPr lang="en-US" sz="2400" dirty="0"/>
              <a:t>Students with </a:t>
            </a:r>
            <a:r>
              <a:rPr lang="en-US" sz="2400" u="sng" dirty="0"/>
              <a:t>3 or more ACEs</a:t>
            </a:r>
            <a:r>
              <a:rPr lang="en-US" sz="2400" dirty="0"/>
              <a:t> are </a:t>
            </a:r>
            <a:br>
              <a:rPr lang="en-US" sz="2400" dirty="0"/>
            </a:br>
            <a:r>
              <a:rPr lang="en-US" sz="2400" b="1" dirty="0"/>
              <a:t>2.5 times more likely to fail a grade.</a:t>
            </a:r>
            <a:br>
              <a:rPr lang="en-US" sz="2400" b="1" dirty="0"/>
            </a:br>
            <a:endParaRPr lang="en-US" sz="2400" b="1" dirty="0"/>
          </a:p>
          <a:p>
            <a:r>
              <a:rPr lang="en-US" sz="2400" dirty="0"/>
              <a:t>Students with </a:t>
            </a:r>
            <a:r>
              <a:rPr lang="en-US" sz="2400" u="sng" dirty="0"/>
              <a:t>3 or more ACEs</a:t>
            </a:r>
            <a:r>
              <a:rPr lang="en-US" sz="2400" dirty="0"/>
              <a:t> are significantly more likely to be </a:t>
            </a:r>
            <a:r>
              <a:rPr lang="en-US" sz="2400" b="1" dirty="0"/>
              <a:t>unable to perform at grade level</a:t>
            </a:r>
            <a:r>
              <a:rPr lang="en-US" sz="2400" dirty="0"/>
              <a:t>, receive </a:t>
            </a:r>
            <a:r>
              <a:rPr lang="en-US" sz="2400" b="1" dirty="0"/>
              <a:t>special education </a:t>
            </a:r>
            <a:r>
              <a:rPr lang="en-US" sz="2400" dirty="0"/>
              <a:t>services, be </a:t>
            </a:r>
            <a:r>
              <a:rPr lang="en-US" sz="2400" b="1" dirty="0"/>
              <a:t>suspended</a:t>
            </a:r>
            <a:r>
              <a:rPr lang="en-US" sz="2400" dirty="0"/>
              <a:t>, be </a:t>
            </a:r>
            <a:r>
              <a:rPr lang="en-US" sz="2400" b="1" dirty="0"/>
              <a:t>expelled</a:t>
            </a:r>
            <a:r>
              <a:rPr lang="en-US" sz="2400" dirty="0"/>
              <a:t>, or </a:t>
            </a:r>
            <a:br>
              <a:rPr lang="en-US" sz="2400" dirty="0"/>
            </a:br>
            <a:r>
              <a:rPr lang="en-US" sz="2400" b="1" dirty="0"/>
              <a:t>drop out of school.</a:t>
            </a:r>
          </a:p>
        </p:txBody>
      </p:sp>
      <p:sp>
        <p:nvSpPr>
          <p:cNvPr id="5" name="Title 1"/>
          <p:cNvSpPr txBox="1">
            <a:spLocks/>
          </p:cNvSpPr>
          <p:nvPr/>
        </p:nvSpPr>
        <p:spPr>
          <a:xfrm>
            <a:off x="1950548" y="6358249"/>
            <a:ext cx="4067535" cy="371475"/>
          </a:xfrm>
          <a:prstGeom prst="rect">
            <a:avLst/>
          </a:prstGeom>
        </p:spPr>
        <p:txBody>
          <a:bodyPr>
            <a:noAutofit/>
          </a:bodyPr>
          <a:lstStyle>
            <a:lvl1pPr algn="ctr" defTabSz="457200" rtl="0" eaLnBrk="1" latinLnBrk="0" hangingPunct="1">
              <a:spcBef>
                <a:spcPct val="0"/>
              </a:spcBef>
              <a:buNone/>
              <a:defRPr sz="4400" kern="1200">
                <a:solidFill>
                  <a:schemeClr val="tx2"/>
                </a:solidFill>
                <a:latin typeface="Tw Cen MT"/>
                <a:ea typeface="+mj-ea"/>
                <a:cs typeface="Tw Cen MT"/>
              </a:defRPr>
            </a:lvl1pPr>
          </a:lstStyle>
          <a:p>
            <a:pPr algn="l"/>
            <a:r>
              <a:rPr lang="en-US" sz="1400" dirty="0"/>
              <a:t>The Illinois ACEs Response Collaborative</a:t>
            </a:r>
          </a:p>
        </p:txBody>
      </p:sp>
    </p:spTree>
    <p:extLst>
      <p:ext uri="{BB962C8B-B14F-4D97-AF65-F5344CB8AC3E}">
        <p14:creationId xmlns:p14="http://schemas.microsoft.com/office/powerpoint/2010/main" val="1614610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611" y="1843295"/>
            <a:ext cx="8316533" cy="558113"/>
          </a:xfrm>
        </p:spPr>
        <p:txBody>
          <a:bodyPr>
            <a:noAutofit/>
          </a:bodyPr>
          <a:lstStyle/>
          <a:p>
            <a:r>
              <a:rPr lang="en-US" sz="3000" b="1" dirty="0"/>
              <a:t>Why use the MTSS/PBS framework for trauma-informed schools?</a:t>
            </a:r>
            <a:br>
              <a:rPr lang="en-US" sz="3000" b="1" dirty="0">
                <a:latin typeface="+mn-lt"/>
              </a:rPr>
            </a:br>
            <a:r>
              <a:rPr lang="en-US" sz="3000" b="1" dirty="0">
                <a:latin typeface="+mn-lt"/>
              </a:rPr>
              <a:t> </a:t>
            </a:r>
            <a:br>
              <a:rPr lang="en-US" sz="3000" b="1" dirty="0">
                <a:latin typeface="+mn-lt"/>
              </a:rPr>
            </a:br>
            <a:r>
              <a:rPr lang="en-US" sz="3000" dirty="0">
                <a:latin typeface="+mn-lt"/>
              </a:rPr>
              <a:t>                                                                            </a:t>
            </a:r>
            <a:br>
              <a:rPr lang="en-US" sz="3000" dirty="0">
                <a:latin typeface="+mn-lt"/>
              </a:rPr>
            </a:br>
            <a:endParaRPr lang="en-US" sz="3000" dirty="0">
              <a:latin typeface="+mn-lt"/>
            </a:endParaRPr>
          </a:p>
        </p:txBody>
      </p:sp>
      <p:sp>
        <p:nvSpPr>
          <p:cNvPr id="3" name="Content Placeholder 2"/>
          <p:cNvSpPr>
            <a:spLocks noGrp="1"/>
          </p:cNvSpPr>
          <p:nvPr>
            <p:ph idx="1"/>
          </p:nvPr>
        </p:nvSpPr>
        <p:spPr>
          <a:xfrm>
            <a:off x="3124200" y="2543175"/>
            <a:ext cx="6057900" cy="3371850"/>
          </a:xfrm>
        </p:spPr>
        <p:txBody>
          <a:bodyPr>
            <a:normAutofit/>
          </a:bodyPr>
          <a:lstStyle/>
          <a:p>
            <a:pPr>
              <a:buNone/>
            </a:pPr>
            <a:endParaRPr lang="en-US" sz="2400" b="1" dirty="0"/>
          </a:p>
          <a:p>
            <a:pPr>
              <a:buNone/>
            </a:pPr>
            <a:endParaRPr lang="en-US" b="1" dirty="0"/>
          </a:p>
          <a:p>
            <a:pPr>
              <a:buNone/>
            </a:pPr>
            <a:endParaRPr lang="en-US" sz="2400" b="1" dirty="0"/>
          </a:p>
          <a:p>
            <a:pPr>
              <a:buNone/>
            </a:pPr>
            <a:endParaRPr lang="en-US" b="1" dirty="0"/>
          </a:p>
          <a:p>
            <a:pPr>
              <a:buNone/>
            </a:pPr>
            <a:endParaRPr lang="en-US" sz="2400" b="1" dirty="0"/>
          </a:p>
        </p:txBody>
      </p:sp>
      <p:sp>
        <p:nvSpPr>
          <p:cNvPr id="4" name="Oval 3"/>
          <p:cNvSpPr/>
          <p:nvPr/>
        </p:nvSpPr>
        <p:spPr>
          <a:xfrm>
            <a:off x="3124200" y="3200400"/>
            <a:ext cx="217170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2F2B20"/>
                </a:solidFill>
              </a:rPr>
              <a:t>Predictable</a:t>
            </a:r>
          </a:p>
        </p:txBody>
      </p:sp>
      <p:sp>
        <p:nvSpPr>
          <p:cNvPr id="5" name="Oval 4"/>
          <p:cNvSpPr/>
          <p:nvPr/>
        </p:nvSpPr>
        <p:spPr>
          <a:xfrm>
            <a:off x="4267200" y="4114800"/>
            <a:ext cx="200025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2F2B20"/>
                </a:solidFill>
              </a:rPr>
              <a:t>Consistent</a:t>
            </a:r>
          </a:p>
        </p:txBody>
      </p:sp>
      <p:sp>
        <p:nvSpPr>
          <p:cNvPr id="6" name="Oval 5"/>
          <p:cNvSpPr/>
          <p:nvPr/>
        </p:nvSpPr>
        <p:spPr>
          <a:xfrm>
            <a:off x="5695950" y="3371850"/>
            <a:ext cx="200025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2F2B20"/>
                </a:solidFill>
              </a:rPr>
              <a:t>Positive</a:t>
            </a:r>
          </a:p>
        </p:txBody>
      </p:sp>
      <p:sp>
        <p:nvSpPr>
          <p:cNvPr id="8" name="TextBox 7">
            <a:extLst>
              <a:ext uri="{FF2B5EF4-FFF2-40B4-BE49-F238E27FC236}">
                <a16:creationId xmlns:a16="http://schemas.microsoft.com/office/drawing/2014/main" id="{ADE59B6A-F55A-CD44-8149-8C27528650B5}"/>
              </a:ext>
            </a:extLst>
          </p:cNvPr>
          <p:cNvSpPr txBox="1"/>
          <p:nvPr/>
        </p:nvSpPr>
        <p:spPr>
          <a:xfrm>
            <a:off x="2266448" y="2273252"/>
            <a:ext cx="8122243" cy="1154162"/>
          </a:xfrm>
          <a:prstGeom prst="rect">
            <a:avLst/>
          </a:prstGeom>
          <a:noFill/>
        </p:spPr>
        <p:txBody>
          <a:bodyPr wrap="square" rtlCol="0">
            <a:spAutoFit/>
          </a:bodyPr>
          <a:lstStyle/>
          <a:p>
            <a:r>
              <a:rPr lang="en-US" sz="2100" dirty="0"/>
              <a:t>“The fundamental purpose of PBIS is to make schools more effective &amp; equitable learning environments.” </a:t>
            </a:r>
          </a:p>
          <a:p>
            <a:pPr algn="r"/>
            <a:r>
              <a:rPr lang="en-US" sz="1350" dirty="0"/>
              <a:t>Rob Horner, Co-Director of the OSEP Technical Assistance Center for PBIS</a:t>
            </a:r>
            <a:br>
              <a:rPr lang="en-US" sz="1350" b="1" dirty="0"/>
            </a:br>
            <a:endParaRPr lang="en-US" sz="1350" dirty="0"/>
          </a:p>
        </p:txBody>
      </p:sp>
      <p:sp>
        <p:nvSpPr>
          <p:cNvPr id="9" name="Oval 8"/>
          <p:cNvSpPr/>
          <p:nvPr/>
        </p:nvSpPr>
        <p:spPr>
          <a:xfrm>
            <a:off x="6972950" y="4229100"/>
            <a:ext cx="2000250" cy="1485900"/>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2F2B20"/>
                </a:solidFill>
              </a:rPr>
              <a:t>Safe</a:t>
            </a:r>
          </a:p>
        </p:txBody>
      </p:sp>
    </p:spTree>
    <p:extLst>
      <p:ext uri="{BB962C8B-B14F-4D97-AF65-F5344CB8AC3E}">
        <p14:creationId xmlns:p14="http://schemas.microsoft.com/office/powerpoint/2010/main" val="265295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947553" y="201887"/>
          <a:ext cx="8538359" cy="6447379"/>
        </p:xfrm>
        <a:graphic>
          <a:graphicData uri="http://schemas.openxmlformats.org/drawingml/2006/table">
            <a:tbl>
              <a:tblPr firstRow="1" bandRow="1">
                <a:tableStyleId>{5940675A-B579-460E-94D1-54222C63F5DA}</a:tableStyleId>
              </a:tblPr>
              <a:tblGrid>
                <a:gridCol w="3159059">
                  <a:extLst>
                    <a:ext uri="{9D8B030D-6E8A-4147-A177-3AD203B41FA5}">
                      <a16:colId xmlns:a16="http://schemas.microsoft.com/office/drawing/2014/main" val="20000"/>
                    </a:ext>
                  </a:extLst>
                </a:gridCol>
                <a:gridCol w="5379300">
                  <a:extLst>
                    <a:ext uri="{9D8B030D-6E8A-4147-A177-3AD203B41FA5}">
                      <a16:colId xmlns:a16="http://schemas.microsoft.com/office/drawing/2014/main" val="20001"/>
                    </a:ext>
                  </a:extLst>
                </a:gridCol>
              </a:tblGrid>
              <a:tr h="989994">
                <a:tc>
                  <a:txBody>
                    <a:bodyPr/>
                    <a:lstStyle/>
                    <a:p>
                      <a:pPr algn="ctr"/>
                      <a:r>
                        <a:rPr lang="en-US" sz="2400" dirty="0"/>
                        <a:t>Expectation</a:t>
                      </a:r>
                    </a:p>
                  </a:txBody>
                  <a:tcPr anchor="ctr">
                    <a:solidFill>
                      <a:srgbClr val="D0D8E8"/>
                    </a:solidFill>
                  </a:tcPr>
                </a:tc>
                <a:tc>
                  <a:txBody>
                    <a:bodyPr/>
                    <a:lstStyle/>
                    <a:p>
                      <a:pPr algn="ctr"/>
                      <a:r>
                        <a:rPr lang="en-US" sz="2400" dirty="0"/>
                        <a:t>Mindfulness Skill</a:t>
                      </a:r>
                    </a:p>
                  </a:txBody>
                  <a:tcPr>
                    <a:solidFill>
                      <a:srgbClr val="D0D8E8"/>
                    </a:solidFill>
                  </a:tcPr>
                </a:tc>
                <a:extLst>
                  <a:ext uri="{0D108BD9-81ED-4DB2-BD59-A6C34878D82A}">
                    <a16:rowId xmlns:a16="http://schemas.microsoft.com/office/drawing/2014/main" val="10000"/>
                  </a:ext>
                </a:extLst>
              </a:tr>
              <a:tr h="462503">
                <a:tc rowSpan="2">
                  <a:txBody>
                    <a:bodyPr/>
                    <a:lstStyle/>
                    <a:p>
                      <a:pPr algn="ctr"/>
                      <a:r>
                        <a:rPr lang="en-US" sz="1800" dirty="0"/>
                        <a:t>Be Safe</a:t>
                      </a:r>
                    </a:p>
                  </a:txBody>
                  <a:tcPr anchor="ctr"/>
                </a:tc>
                <a:tc>
                  <a:txBody>
                    <a:bodyPr/>
                    <a:lstStyle/>
                    <a:p>
                      <a:r>
                        <a:rPr lang="en-US" sz="1800" dirty="0"/>
                        <a:t>I use</a:t>
                      </a:r>
                      <a:r>
                        <a:rPr lang="en-US" sz="1800" baseline="0" dirty="0"/>
                        <a:t> 4x4 breathing when I sense strong emotions</a:t>
                      </a:r>
                      <a:endParaRPr lang="en-US" sz="1800" dirty="0"/>
                    </a:p>
                  </a:txBody>
                  <a:tcPr/>
                </a:tc>
                <a:extLst>
                  <a:ext uri="{0D108BD9-81ED-4DB2-BD59-A6C34878D82A}">
                    <a16:rowId xmlns:a16="http://schemas.microsoft.com/office/drawing/2014/main" val="10001"/>
                  </a:ext>
                </a:extLst>
              </a:tr>
              <a:tr h="650095">
                <a:tc vMerge="1">
                  <a:txBody>
                    <a:bodyPr/>
                    <a:lstStyle/>
                    <a:p>
                      <a:endParaRPr lang="en-US" dirty="0"/>
                    </a:p>
                  </a:txBody>
                  <a:tcPr/>
                </a:tc>
                <a:tc>
                  <a:txBody>
                    <a:bodyPr/>
                    <a:lstStyle/>
                    <a:p>
                      <a:r>
                        <a:rPr lang="en-US" sz="1800" dirty="0"/>
                        <a:t>I</a:t>
                      </a:r>
                      <a:r>
                        <a:rPr lang="en-US" sz="1800" baseline="0" dirty="0"/>
                        <a:t> label the size of the problem before I act</a:t>
                      </a:r>
                      <a:endParaRPr lang="en-US" sz="1800" dirty="0"/>
                    </a:p>
                  </a:txBody>
                  <a:tcPr/>
                </a:tc>
                <a:extLst>
                  <a:ext uri="{0D108BD9-81ED-4DB2-BD59-A6C34878D82A}">
                    <a16:rowId xmlns:a16="http://schemas.microsoft.com/office/drawing/2014/main" val="10002"/>
                  </a:ext>
                </a:extLst>
              </a:tr>
              <a:tr h="734512">
                <a:tc rowSpan="4">
                  <a:txBody>
                    <a:bodyPr/>
                    <a:lstStyle/>
                    <a:p>
                      <a:pPr algn="ctr"/>
                      <a:r>
                        <a:rPr lang="en-US" sz="1800" dirty="0"/>
                        <a:t>Be Respectful</a:t>
                      </a:r>
                    </a:p>
                  </a:txBody>
                  <a:tcPr anchor="ctr"/>
                </a:tc>
                <a:tc>
                  <a:txBody>
                    <a:bodyPr/>
                    <a:lstStyle/>
                    <a:p>
                      <a:r>
                        <a:rPr lang="en-US" sz="1800" dirty="0"/>
                        <a:t>I listen</a:t>
                      </a:r>
                      <a:r>
                        <a:rPr lang="en-US" sz="1800" baseline="0" dirty="0"/>
                        <a:t> to others before I react or respond</a:t>
                      </a:r>
                      <a:endParaRPr lang="en-US" sz="1800" dirty="0"/>
                    </a:p>
                  </a:txBody>
                  <a:tcPr/>
                </a:tc>
                <a:extLst>
                  <a:ext uri="{0D108BD9-81ED-4DB2-BD59-A6C34878D82A}">
                    <a16:rowId xmlns:a16="http://schemas.microsoft.com/office/drawing/2014/main" val="10003"/>
                  </a:ext>
                </a:extLst>
              </a:tr>
              <a:tr h="594039">
                <a:tc vMerge="1">
                  <a:txBody>
                    <a:bodyPr/>
                    <a:lstStyle/>
                    <a:p>
                      <a:endParaRPr lang="en-US" dirty="0"/>
                    </a:p>
                  </a:txBody>
                  <a:tcPr/>
                </a:tc>
                <a:tc>
                  <a:txBody>
                    <a:bodyPr/>
                    <a:lstStyle/>
                    <a:p>
                      <a:r>
                        <a:rPr lang="en-US" sz="1800" baseline="0" dirty="0"/>
                        <a:t>I find multiple ways to solve a problem</a:t>
                      </a:r>
                    </a:p>
                  </a:txBody>
                  <a:tcPr/>
                </a:tc>
                <a:extLst>
                  <a:ext uri="{0D108BD9-81ED-4DB2-BD59-A6C34878D82A}">
                    <a16:rowId xmlns:a16="http://schemas.microsoft.com/office/drawing/2014/main" val="10004"/>
                  </a:ext>
                </a:extLst>
              </a:tr>
              <a:tr h="594039">
                <a:tc vMerge="1">
                  <a:txBody>
                    <a:bodyPr/>
                    <a:lstStyle/>
                    <a:p>
                      <a:pPr algn="ctr"/>
                      <a:endParaRPr lang="en-US" sz="2000" dirty="0"/>
                    </a:p>
                  </a:txBody>
                  <a:tcPr anchor="ctr"/>
                </a:tc>
                <a:tc>
                  <a:txBody>
                    <a:bodyPr/>
                    <a:lstStyle/>
                    <a:p>
                      <a:r>
                        <a:rPr lang="en-US" sz="1800" baseline="0" dirty="0"/>
                        <a:t>I look for ways to demonstrate kindness</a:t>
                      </a:r>
                    </a:p>
                  </a:txBody>
                  <a:tcPr/>
                </a:tc>
                <a:extLst>
                  <a:ext uri="{0D108BD9-81ED-4DB2-BD59-A6C34878D82A}">
                    <a16:rowId xmlns:a16="http://schemas.microsoft.com/office/drawing/2014/main" val="10007"/>
                  </a:ext>
                </a:extLst>
              </a:tr>
              <a:tr h="594039">
                <a:tc vMerge="1">
                  <a:txBody>
                    <a:bodyPr/>
                    <a:lstStyle/>
                    <a:p>
                      <a:pPr algn="ctr"/>
                      <a:endParaRPr lang="en-US" sz="1800" dirty="0"/>
                    </a:p>
                  </a:txBody>
                  <a:tcPr anchor="ctr"/>
                </a:tc>
                <a:tc>
                  <a:txBody>
                    <a:bodyPr/>
                    <a:lstStyle/>
                    <a:p>
                      <a:r>
                        <a:rPr lang="en-US" sz="1800" baseline="0" dirty="0"/>
                        <a:t>I care about how others feel and think</a:t>
                      </a:r>
                    </a:p>
                  </a:txBody>
                  <a:tcPr/>
                </a:tc>
                <a:extLst>
                  <a:ext uri="{0D108BD9-81ED-4DB2-BD59-A6C34878D82A}">
                    <a16:rowId xmlns:a16="http://schemas.microsoft.com/office/drawing/2014/main" val="10008"/>
                  </a:ext>
                </a:extLst>
              </a:tr>
              <a:tr h="594039">
                <a:tc rowSpan="3">
                  <a:txBody>
                    <a:bodyPr/>
                    <a:lstStyle/>
                    <a:p>
                      <a:pPr algn="ctr"/>
                      <a:r>
                        <a:rPr lang="en-US" sz="1800" dirty="0"/>
                        <a:t>Be Responsible</a:t>
                      </a:r>
                    </a:p>
                  </a:txBody>
                  <a:tcPr anchor="ctr"/>
                </a:tc>
                <a:tc>
                  <a:txBody>
                    <a:bodyPr/>
                    <a:lstStyle/>
                    <a:p>
                      <a:r>
                        <a:rPr lang="en-US" sz="1800" baseline="0" dirty="0"/>
                        <a:t>I observe my thoughts and emotions when I am learning</a:t>
                      </a:r>
                    </a:p>
                  </a:txBody>
                  <a:tcPr/>
                </a:tc>
                <a:extLst>
                  <a:ext uri="{0D108BD9-81ED-4DB2-BD59-A6C34878D82A}">
                    <a16:rowId xmlns:a16="http://schemas.microsoft.com/office/drawing/2014/main" val="10005"/>
                  </a:ext>
                </a:extLst>
              </a:tr>
              <a:tr h="594039">
                <a:tc vMerge="1">
                  <a:txBody>
                    <a:bodyPr/>
                    <a:lstStyle/>
                    <a:p>
                      <a:pPr algn="ctr"/>
                      <a:endParaRPr lang="en-US" sz="2000" dirty="0"/>
                    </a:p>
                  </a:txBody>
                  <a:tcPr anchor="ctr"/>
                </a:tc>
                <a:tc>
                  <a:txBody>
                    <a:bodyPr/>
                    <a:lstStyle/>
                    <a:p>
                      <a:r>
                        <a:rPr lang="en-US" sz="1800" baseline="0" dirty="0"/>
                        <a:t>I learn from my mistakes</a:t>
                      </a:r>
                    </a:p>
                  </a:txBody>
                  <a:tcPr/>
                </a:tc>
                <a:extLst>
                  <a:ext uri="{0D108BD9-81ED-4DB2-BD59-A6C34878D82A}">
                    <a16:rowId xmlns:a16="http://schemas.microsoft.com/office/drawing/2014/main" val="10006"/>
                  </a:ext>
                </a:extLst>
              </a:tr>
              <a:tr h="594039">
                <a:tc vMerge="1">
                  <a:txBody>
                    <a:bodyPr/>
                    <a:lstStyle/>
                    <a:p>
                      <a:pPr algn="ctr"/>
                      <a:endParaRPr lang="en-US" sz="1800" dirty="0"/>
                    </a:p>
                  </a:txBody>
                  <a:tcPr anchor="ctr"/>
                </a:tc>
                <a:tc>
                  <a:txBody>
                    <a:bodyPr/>
                    <a:lstStyle/>
                    <a:p>
                      <a:r>
                        <a:rPr lang="en-US" sz="1800" baseline="0" dirty="0"/>
                        <a:t>I use my tools to stay tuned-in during class</a:t>
                      </a:r>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3556366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graphicFrame>
        <p:nvGraphicFramePr>
          <p:cNvPr id="369" name="Shape 369"/>
          <p:cNvGraphicFramePr/>
          <p:nvPr/>
        </p:nvGraphicFramePr>
        <p:xfrm>
          <a:off x="1579606" y="1000019"/>
          <a:ext cx="9121346" cy="5752864"/>
        </p:xfrm>
        <a:graphic>
          <a:graphicData uri="http://schemas.openxmlformats.org/drawingml/2006/table">
            <a:tbl>
              <a:tblPr>
                <a:noFill/>
              </a:tblPr>
              <a:tblGrid>
                <a:gridCol w="1810868">
                  <a:extLst>
                    <a:ext uri="{9D8B030D-6E8A-4147-A177-3AD203B41FA5}">
                      <a16:colId xmlns:a16="http://schemas.microsoft.com/office/drawing/2014/main" val="20000"/>
                    </a:ext>
                  </a:extLst>
                </a:gridCol>
                <a:gridCol w="1408432">
                  <a:extLst>
                    <a:ext uri="{9D8B030D-6E8A-4147-A177-3AD203B41FA5}">
                      <a16:colId xmlns:a16="http://schemas.microsoft.com/office/drawing/2014/main" val="20001"/>
                    </a:ext>
                  </a:extLst>
                </a:gridCol>
                <a:gridCol w="1408432">
                  <a:extLst>
                    <a:ext uri="{9D8B030D-6E8A-4147-A177-3AD203B41FA5}">
                      <a16:colId xmlns:a16="http://schemas.microsoft.com/office/drawing/2014/main" val="20002"/>
                    </a:ext>
                  </a:extLst>
                </a:gridCol>
                <a:gridCol w="1542578">
                  <a:extLst>
                    <a:ext uri="{9D8B030D-6E8A-4147-A177-3AD203B41FA5}">
                      <a16:colId xmlns:a16="http://schemas.microsoft.com/office/drawing/2014/main" val="20003"/>
                    </a:ext>
                  </a:extLst>
                </a:gridCol>
                <a:gridCol w="1475518">
                  <a:extLst>
                    <a:ext uri="{9D8B030D-6E8A-4147-A177-3AD203B41FA5}">
                      <a16:colId xmlns:a16="http://schemas.microsoft.com/office/drawing/2014/main" val="20004"/>
                    </a:ext>
                  </a:extLst>
                </a:gridCol>
                <a:gridCol w="1475518">
                  <a:extLst>
                    <a:ext uri="{9D8B030D-6E8A-4147-A177-3AD203B41FA5}">
                      <a16:colId xmlns:a16="http://schemas.microsoft.com/office/drawing/2014/main" val="20005"/>
                    </a:ext>
                  </a:extLst>
                </a:gridCol>
              </a:tblGrid>
              <a:tr h="542530">
                <a:tc rowSpan="2">
                  <a:txBody>
                    <a:bodyPr/>
                    <a:lstStyle/>
                    <a:p>
                      <a:pPr marL="0" marR="0" lvl="0" indent="0" algn="ctr" rtl="0">
                        <a:lnSpc>
                          <a:spcPct val="100000"/>
                        </a:lnSpc>
                        <a:spcBef>
                          <a:spcPts val="400"/>
                        </a:spcBef>
                        <a:spcAft>
                          <a:spcPts val="0"/>
                        </a:spcAft>
                        <a:buClr>
                          <a:schemeClr val="dk1"/>
                        </a:buClr>
                        <a:buSzPct val="25000"/>
                        <a:buFont typeface="Noto Sans Symbols"/>
                        <a:buNone/>
                      </a:pPr>
                      <a:r>
                        <a:rPr lang="en-US" sz="2000" b="1" i="0" u="none" strike="noStrike" cap="none" dirty="0">
                          <a:solidFill>
                            <a:srgbClr val="1D2A53"/>
                          </a:solidFill>
                          <a:latin typeface="Calibri"/>
                          <a:ea typeface="Calibri"/>
                          <a:cs typeface="Calibri"/>
                          <a:sym typeface="Calibri"/>
                        </a:rPr>
                        <a:t>School-wide</a:t>
                      </a:r>
                      <a:endParaRPr sz="2000" b="1" i="0" u="none" strike="noStrike" cap="none" dirty="0">
                        <a:solidFill>
                          <a:srgbClr val="1D2A53"/>
                        </a:solidFill>
                        <a:latin typeface="Calibri"/>
                        <a:ea typeface="Calibri"/>
                        <a:cs typeface="Calibri"/>
                        <a:sym typeface="Calibri"/>
                      </a:endParaRPr>
                    </a:p>
                    <a:p>
                      <a:pPr marL="0" marR="0" lvl="0" indent="0" algn="ctr" rtl="0">
                        <a:lnSpc>
                          <a:spcPct val="100000"/>
                        </a:lnSpc>
                        <a:spcBef>
                          <a:spcPts val="400"/>
                        </a:spcBef>
                        <a:spcAft>
                          <a:spcPts val="0"/>
                        </a:spcAft>
                        <a:buClr>
                          <a:schemeClr val="dk1"/>
                        </a:buClr>
                        <a:buSzPct val="25000"/>
                        <a:buFont typeface="Noto Sans Symbols"/>
                        <a:buNone/>
                      </a:pPr>
                      <a:r>
                        <a:rPr lang="en-US" sz="2000" b="1" i="0" u="none" strike="noStrike" cap="none" dirty="0">
                          <a:solidFill>
                            <a:srgbClr val="1D2A53"/>
                          </a:solidFill>
                          <a:latin typeface="Calibri"/>
                          <a:ea typeface="Calibri"/>
                          <a:cs typeface="Calibri"/>
                          <a:sym typeface="Calibri"/>
                        </a:rPr>
                        <a:t>Expectations</a:t>
                      </a:r>
                    </a:p>
                  </a:txBody>
                  <a:tcPr marL="91450" marR="91450" marT="45725" marB="45725" anchor="ctr" anchorCtr="1">
                    <a:lnL w="9525" cap="flat" cmpd="sng">
                      <a:solidFill>
                        <a:srgbClr val="000000">
                          <a:alpha val="0"/>
                        </a:srgbClr>
                      </a:solidFill>
                      <a:prstDash val="solid"/>
                      <a:round/>
                      <a:headEnd type="none" w="med" len="med"/>
                      <a:tailEnd type="none" w="med" len="med"/>
                    </a:lnL>
                    <a:lnR w="12700" cap="flat" cmpd="sng">
                      <a:solidFill>
                        <a:schemeClr val="dk1"/>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12700" cap="flat" cmpd="sng">
                      <a:solidFill>
                        <a:schemeClr val="dk1"/>
                      </a:solidFill>
                      <a:prstDash val="solid"/>
                      <a:round/>
                      <a:headEnd type="none" w="med" len="med"/>
                      <a:tailEnd type="none" w="med" len="med"/>
                    </a:lnB>
                  </a:tcPr>
                </a:tc>
                <a:tc rowSpan="2">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dirty="0">
                          <a:solidFill>
                            <a:srgbClr val="1D2A53"/>
                          </a:solidFill>
                          <a:latin typeface="Calibri"/>
                          <a:ea typeface="Calibri"/>
                          <a:cs typeface="Calibri"/>
                          <a:sym typeface="Calibri"/>
                        </a:rPr>
                        <a:t>Classroom Rules</a:t>
                      </a:r>
                    </a:p>
                  </a:txBody>
                  <a:tcPr marL="91450" marR="91450" marT="45725" marB="45725" anchor="ctr" anchorCtr="1">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D3DAF0"/>
                    </a:solidFill>
                  </a:tcPr>
                </a:tc>
                <a:tc gridSpan="4">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dirty="0">
                          <a:solidFill>
                            <a:srgbClr val="1D2A53"/>
                          </a:solidFill>
                          <a:latin typeface="Calibri"/>
                          <a:ea typeface="Calibri"/>
                          <a:cs typeface="Calibri"/>
                          <a:sym typeface="Calibri"/>
                        </a:rPr>
                        <a:t>Classroom Routines/Procedures,</a:t>
                      </a:r>
                      <a:r>
                        <a:rPr lang="en-US" sz="1600" b="1" i="0" u="none" strike="noStrike" cap="none" baseline="0" dirty="0">
                          <a:solidFill>
                            <a:srgbClr val="1D2A53"/>
                          </a:solidFill>
                          <a:latin typeface="Calibri"/>
                          <a:ea typeface="Calibri"/>
                          <a:cs typeface="Calibri"/>
                          <a:sym typeface="Calibri"/>
                        </a:rPr>
                        <a:t> Socio Emotional Skills</a:t>
                      </a:r>
                      <a:endParaRPr lang="en-US" sz="1600" b="1" i="0" u="none" strike="noStrike" cap="none" dirty="0">
                        <a:solidFill>
                          <a:srgbClr val="1D2A53"/>
                        </a:solidFill>
                        <a:latin typeface="Calibri"/>
                        <a:ea typeface="Calibri"/>
                        <a:cs typeface="Calibri"/>
                        <a:sym typeface="Calibri"/>
                      </a:endParaRPr>
                    </a:p>
                  </a:txBody>
                  <a:tcPr marL="91450" marR="91450" marT="45725" marB="45725" anchor="ctr" anchorCtr="1">
                    <a:lnL w="12700" cap="flat" cmpd="sng">
                      <a:solidFill>
                        <a:schemeClr val="dk1"/>
                      </a:solidFill>
                      <a:prstDash val="solid"/>
                      <a:round/>
                      <a:headEnd type="none" w="med" len="med"/>
                      <a:tailEnd type="none" w="med" len="med"/>
                    </a:lnL>
                    <a:lnR w="28575" cap="flat" cmpd="sng" algn="ctr">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D3DAF0"/>
                    </a:solidFill>
                  </a:tcPr>
                </a:tc>
                <a:tc hMerge="1">
                  <a:txBody>
                    <a:bodyPr/>
                    <a:lstStyle/>
                    <a:p>
                      <a:pPr marL="0" marR="0" lvl="0" indent="0" algn="ctr" rtl="0">
                        <a:lnSpc>
                          <a:spcPct val="100000"/>
                        </a:lnSpc>
                        <a:spcBef>
                          <a:spcPts val="0"/>
                        </a:spcBef>
                        <a:spcAft>
                          <a:spcPts val="0"/>
                        </a:spcAft>
                        <a:buClr>
                          <a:schemeClr val="dk1"/>
                        </a:buClr>
                        <a:buSzPct val="25000"/>
                        <a:buFont typeface="Noto Sans Symbols"/>
                        <a:buNone/>
                      </a:pPr>
                      <a:endParaRPr lang="en-US" sz="1600" b="1" i="0" u="none" strike="noStrike" cap="none" dirty="0">
                        <a:solidFill>
                          <a:srgbClr val="1D2A53"/>
                        </a:solidFill>
                        <a:latin typeface="Calibri"/>
                        <a:ea typeface="Calibri"/>
                        <a:cs typeface="Calibri"/>
                        <a:sym typeface="Calibri"/>
                      </a:endParaRPr>
                    </a:p>
                  </a:txBody>
                  <a:tcPr marL="91450" marR="9145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D3DAF0"/>
                    </a:solidFill>
                  </a:tcPr>
                </a:tc>
                <a:tc hMerge="1">
                  <a:txBody>
                    <a:bodyPr/>
                    <a:lstStyle/>
                    <a:p>
                      <a:pPr marL="0" marR="0" lvl="0" indent="0" algn="ctr" rtl="0">
                        <a:lnSpc>
                          <a:spcPct val="100000"/>
                        </a:lnSpc>
                        <a:spcBef>
                          <a:spcPts val="0"/>
                        </a:spcBef>
                        <a:spcAft>
                          <a:spcPts val="0"/>
                        </a:spcAft>
                        <a:buClr>
                          <a:schemeClr val="dk1"/>
                        </a:buClr>
                        <a:buSzPct val="25000"/>
                        <a:buFont typeface="Noto Sans Symbols"/>
                        <a:buNone/>
                      </a:pPr>
                      <a:endParaRPr lang="en-US" sz="1600" b="1" i="0" u="none" strike="noStrike" cap="none" dirty="0">
                        <a:solidFill>
                          <a:srgbClr val="1D2A53"/>
                        </a:solidFill>
                        <a:latin typeface="Calibri"/>
                        <a:ea typeface="Calibri"/>
                        <a:cs typeface="Calibri"/>
                        <a:sym typeface="Calibri"/>
                      </a:endParaRPr>
                    </a:p>
                  </a:txBody>
                  <a:tcPr marL="91450" marR="91450" marT="45725" marB="45725" anchor="ctr" anchorCtr="1">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D3DAF0"/>
                    </a:solidFill>
                  </a:tcPr>
                </a:tc>
                <a:tc hMerge="1">
                  <a:txBody>
                    <a:bodyPr/>
                    <a:lstStyle/>
                    <a:p>
                      <a:pPr marL="0" marR="0" lvl="0" indent="0" algn="ctr" rtl="0">
                        <a:lnSpc>
                          <a:spcPct val="100000"/>
                        </a:lnSpc>
                        <a:spcBef>
                          <a:spcPts val="0"/>
                        </a:spcBef>
                        <a:spcAft>
                          <a:spcPts val="0"/>
                        </a:spcAft>
                        <a:buClr>
                          <a:schemeClr val="dk1"/>
                        </a:buClr>
                        <a:buSzPct val="25000"/>
                        <a:buFont typeface="Noto Sans Symbols"/>
                        <a:buNone/>
                      </a:pPr>
                      <a:endParaRPr lang="en-US" sz="1600" b="1" i="0" u="none" strike="noStrike" cap="none" dirty="0">
                        <a:solidFill>
                          <a:srgbClr val="1D2A53"/>
                        </a:solidFill>
                        <a:latin typeface="Calibri"/>
                        <a:ea typeface="Calibri"/>
                        <a:cs typeface="Calibri"/>
                        <a:sym typeface="Calibri"/>
                      </a:endParaRPr>
                    </a:p>
                  </a:txBody>
                  <a:tcPr marL="91450" marR="91450" marT="45725" marB="45725" anchor="ctr" anchorCtr="1">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28575"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D3DAF0"/>
                    </a:solidFill>
                  </a:tcPr>
                </a:tc>
                <a:extLst>
                  <a:ext uri="{0D108BD9-81ED-4DB2-BD59-A6C34878D82A}">
                    <a16:rowId xmlns:a16="http://schemas.microsoft.com/office/drawing/2014/main" val="10000"/>
                  </a:ext>
                </a:extLst>
              </a:tr>
              <a:tr h="788934">
                <a:tc vMerge="1">
                  <a:txBody>
                    <a:bodyPr/>
                    <a:lstStyle/>
                    <a:p>
                      <a:endParaRPr lang="en-US"/>
                    </a:p>
                  </a:txBody>
                  <a:tcPr/>
                </a:tc>
                <a:tc vMerge="1">
                  <a:txBody>
                    <a:bodyPr/>
                    <a:lstStyle/>
                    <a:p>
                      <a:pPr marL="0" marR="0" lvl="0" indent="0" algn="ctr" rtl="0">
                        <a:lnSpc>
                          <a:spcPct val="100000"/>
                        </a:lnSpc>
                        <a:spcBef>
                          <a:spcPts val="0"/>
                        </a:spcBef>
                        <a:spcAft>
                          <a:spcPts val="0"/>
                        </a:spcAft>
                        <a:buClr>
                          <a:schemeClr val="dk1"/>
                        </a:buClr>
                        <a:buSzPct val="25000"/>
                        <a:buFont typeface="Noto Sans Symbols"/>
                        <a:buNone/>
                      </a:pPr>
                      <a:endParaRPr lang="en-US" sz="1600" b="1" i="0" u="none" strike="noStrike" cap="none" dirty="0">
                        <a:solidFill>
                          <a:srgbClr val="1D2A53"/>
                        </a:solidFill>
                        <a:latin typeface="Calibri"/>
                        <a:ea typeface="Calibri"/>
                        <a:cs typeface="Calibri"/>
                        <a:sym typeface="Calibri"/>
                      </a:endParaRPr>
                    </a:p>
                  </a:txBody>
                  <a:tcPr marL="91450" marR="91450" marT="45725" marB="45725" anchor="ctr" anchorCtr="1">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3DAF0"/>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dirty="0">
                          <a:solidFill>
                            <a:srgbClr val="1D2A53"/>
                          </a:solidFill>
                          <a:latin typeface="Calibri"/>
                          <a:ea typeface="Calibri"/>
                          <a:cs typeface="Calibri"/>
                          <a:sym typeface="Calibri"/>
                        </a:rPr>
                        <a:t>Entering Classroom</a:t>
                      </a:r>
                    </a:p>
                  </a:txBody>
                  <a:tcPr marL="91450" marR="91450" marT="45725" marB="45725" anchor="ctr" anchorCtr="1">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3DAF0"/>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dirty="0">
                          <a:solidFill>
                            <a:srgbClr val="1D2A53"/>
                          </a:solidFill>
                          <a:latin typeface="Calibri"/>
                          <a:ea typeface="Calibri"/>
                          <a:cs typeface="Calibri"/>
                          <a:sym typeface="Calibri"/>
                        </a:rPr>
                        <a:t>Resolving</a:t>
                      </a:r>
                      <a:r>
                        <a:rPr lang="en-US" sz="1600" b="1" i="0" u="none" strike="noStrike" cap="none" baseline="0" dirty="0">
                          <a:solidFill>
                            <a:srgbClr val="1D2A53"/>
                          </a:solidFill>
                          <a:latin typeface="Calibri"/>
                          <a:ea typeface="Calibri"/>
                          <a:cs typeface="Calibri"/>
                          <a:sym typeface="Calibri"/>
                        </a:rPr>
                        <a:t> Conflict</a:t>
                      </a:r>
                      <a:endParaRPr lang="en-US" sz="1600" b="1" i="0" u="none" strike="noStrike" cap="none" dirty="0">
                        <a:solidFill>
                          <a:srgbClr val="1D2A53"/>
                        </a:solidFill>
                        <a:latin typeface="Calibri"/>
                        <a:ea typeface="Calibri"/>
                        <a:cs typeface="Calibri"/>
                        <a:sym typeface="Calibri"/>
                      </a:endParaRPr>
                    </a:p>
                  </a:txBody>
                  <a:tcPr marL="91450" marR="91450" marT="45725" marB="45725" anchor="ctr" anchorCtr="1">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3DAF0"/>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dirty="0">
                          <a:solidFill>
                            <a:srgbClr val="1D2A53"/>
                          </a:solidFill>
                          <a:latin typeface="Calibri"/>
                          <a:ea typeface="Calibri"/>
                          <a:cs typeface="Calibri"/>
                          <a:sym typeface="Calibri"/>
                        </a:rPr>
                        <a:t>Making Friends</a:t>
                      </a:r>
                    </a:p>
                  </a:txBody>
                  <a:tcPr marL="91450" marR="91450" marT="45725" marB="45725" anchor="ctr" anchorCtr="1">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3DAF0"/>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1600" b="1" i="0" u="none" strike="noStrike" cap="none" dirty="0">
                          <a:solidFill>
                            <a:srgbClr val="1D2A53"/>
                          </a:solidFill>
                          <a:latin typeface="Calibri"/>
                          <a:ea typeface="Calibri"/>
                          <a:cs typeface="Calibri"/>
                          <a:sym typeface="Calibri"/>
                        </a:rPr>
                        <a:t>Cooperative Learning Groups</a:t>
                      </a:r>
                    </a:p>
                  </a:txBody>
                  <a:tcPr marL="91450" marR="91450" marT="45725" marB="45725" anchor="ctr" anchorCtr="1">
                    <a:lnL w="12700" cap="flat" cmpd="sng" algn="ctr">
                      <a:solidFill>
                        <a:schemeClr val="dk1"/>
                      </a:solidFill>
                      <a:prstDash val="solid"/>
                      <a:round/>
                      <a:headEnd type="none" w="med" len="med"/>
                      <a:tailEnd type="none" w="med" len="med"/>
                    </a:lnL>
                    <a:lnR w="28575"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3DAF0"/>
                    </a:solidFill>
                  </a:tcPr>
                </a:tc>
                <a:extLst>
                  <a:ext uri="{0D108BD9-81ED-4DB2-BD59-A6C34878D82A}">
                    <a16:rowId xmlns:a16="http://schemas.microsoft.com/office/drawing/2014/main" val="2049907706"/>
                  </a:ext>
                </a:extLst>
              </a:tr>
              <a:tr h="379862">
                <a:tc>
                  <a:txBody>
                    <a:bodyPr/>
                    <a:lstStyle/>
                    <a:p>
                      <a:pPr marL="0" marR="0" lvl="0" indent="0" algn="ctr" rtl="0">
                        <a:lnSpc>
                          <a:spcPct val="100000"/>
                        </a:lnSpc>
                        <a:spcBef>
                          <a:spcPts val="0"/>
                        </a:spcBef>
                        <a:spcAft>
                          <a:spcPts val="0"/>
                        </a:spcAft>
                        <a:buClr>
                          <a:schemeClr val="dk1"/>
                        </a:buClr>
                        <a:buSzPct val="25000"/>
                        <a:buFont typeface="Noto Sans Symbols"/>
                        <a:buNone/>
                      </a:pPr>
                      <a:endParaRPr lang="en-US" sz="2000" b="1" i="0" u="none" strike="noStrike" cap="none">
                        <a:solidFill>
                          <a:srgbClr val="1D2A53"/>
                        </a:solidFill>
                        <a:latin typeface="Calibri"/>
                        <a:ea typeface="Calibri"/>
                        <a:cs typeface="Calibri"/>
                        <a:sym typeface="Calibri"/>
                      </a:endParaRPr>
                    </a:p>
                  </a:txBody>
                  <a:tcPr marL="91450" marR="91450" marT="45725" marB="45725" anchor="ctr" anchorCtr="1">
                    <a:lnL w="28575"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D5DBF0"/>
                    </a:solidFill>
                  </a:tcPr>
                </a:tc>
                <a:tc gridSpan="5">
                  <a:txBody>
                    <a:bodyPr/>
                    <a:lstStyle/>
                    <a:p>
                      <a:pPr marL="0" marR="0" lvl="0" indent="38100" algn="l" rtl="0">
                        <a:lnSpc>
                          <a:spcPct val="100000"/>
                        </a:lnSpc>
                        <a:spcBef>
                          <a:spcPts val="0"/>
                        </a:spcBef>
                        <a:spcAft>
                          <a:spcPts val="0"/>
                        </a:spcAft>
                        <a:buClr>
                          <a:schemeClr val="dk1"/>
                        </a:buClr>
                        <a:buSzPct val="25000"/>
                        <a:buFont typeface="Noto Sans Symbols"/>
                        <a:buNone/>
                      </a:pPr>
                      <a:r>
                        <a:rPr lang="en-US" sz="2000" b="1" i="1" u="none" strike="noStrike" cap="none" dirty="0">
                          <a:solidFill>
                            <a:srgbClr val="1D2A53"/>
                          </a:solidFill>
                          <a:latin typeface="Calibri"/>
                          <a:ea typeface="Calibri"/>
                          <a:cs typeface="Calibri"/>
                          <a:sym typeface="Calibri"/>
                        </a:rPr>
                        <a:t>Attention</a:t>
                      </a:r>
                      <a:r>
                        <a:rPr lang="en-US" sz="2000" b="1" i="1" u="none" strike="noStrike" cap="none" dirty="0">
                          <a:solidFill>
                            <a:schemeClr val="dk1"/>
                          </a:solidFill>
                          <a:latin typeface="Calibri"/>
                          <a:ea typeface="Calibri"/>
                          <a:cs typeface="Calibri"/>
                          <a:sym typeface="Calibri"/>
                        </a:rPr>
                        <a:t> Signal :  4</a:t>
                      </a:r>
                      <a:r>
                        <a:rPr lang="en-US" sz="2000" b="1" i="1" u="none" strike="noStrike" cap="none" baseline="0" dirty="0">
                          <a:solidFill>
                            <a:schemeClr val="dk1"/>
                          </a:solidFill>
                          <a:latin typeface="Calibri"/>
                          <a:ea typeface="Calibri"/>
                          <a:cs typeface="Calibri"/>
                          <a:sym typeface="Calibri"/>
                        </a:rPr>
                        <a:t> fingers = 4x4 breathing</a:t>
                      </a:r>
                      <a:endParaRPr sz="2000" b="1" i="1" u="none" strike="noStrike" cap="none"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28575"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c hMerge="1">
                  <a:txBody>
                    <a:bodyPr/>
                    <a:lstStyle/>
                    <a:p>
                      <a:pPr marL="0" marR="0" lvl="0" indent="38100" algn="l" rtl="0">
                        <a:lnSpc>
                          <a:spcPct val="100000"/>
                        </a:lnSpc>
                        <a:spcBef>
                          <a:spcPts val="160"/>
                        </a:spcBef>
                        <a:spcAft>
                          <a:spcPts val="0"/>
                        </a:spcAft>
                        <a:buClr>
                          <a:schemeClr val="dk1"/>
                        </a:buClr>
                        <a:buSzPct val="25000"/>
                        <a:buFont typeface="Noto Sans Symbols"/>
                        <a:buNone/>
                      </a:pPr>
                      <a:endParaRPr sz="800" b="1" i="0" u="none" strike="noStrike" cap="none"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c hMerge="1">
                  <a:txBody>
                    <a:bodyPr/>
                    <a:lstStyle/>
                    <a:p>
                      <a:pPr marL="0" marR="0" lvl="0" indent="0" algn="ctr" rtl="0">
                        <a:lnSpc>
                          <a:spcPct val="100000"/>
                        </a:lnSpc>
                        <a:spcBef>
                          <a:spcPts val="0"/>
                        </a:spcBef>
                        <a:spcAft>
                          <a:spcPts val="0"/>
                        </a:spcAft>
                        <a:buClr>
                          <a:schemeClr val="dk1"/>
                        </a:buClr>
                        <a:buSzPct val="25000"/>
                        <a:buFont typeface="Noto Sans Symbols"/>
                        <a:buNone/>
                      </a:pPr>
                      <a:endParaRPr sz="800" b="1" i="0" u="none" strike="noStrike" cap="none"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c hMerge="1">
                  <a:txBody>
                    <a:bodyPr/>
                    <a:lstStyle/>
                    <a:p>
                      <a:pPr marL="0" marR="0" lvl="0" indent="0" algn="ctr" rtl="0">
                        <a:lnSpc>
                          <a:spcPct val="100000"/>
                        </a:lnSpc>
                        <a:spcBef>
                          <a:spcPts val="0"/>
                        </a:spcBef>
                        <a:spcAft>
                          <a:spcPts val="0"/>
                        </a:spcAft>
                        <a:buClr>
                          <a:schemeClr val="dk1"/>
                        </a:buClr>
                        <a:buSzPct val="25000"/>
                        <a:buFont typeface="Noto Sans Symbols"/>
                        <a:buNone/>
                      </a:pPr>
                      <a:endParaRPr sz="800" b="1" i="0" u="none" strike="noStrike" cap="none"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tc hMerge="1">
                  <a:txBody>
                    <a:bodyPr/>
                    <a:lstStyle/>
                    <a:p>
                      <a:pPr marL="0" marR="0" lvl="0" indent="0" algn="ctr" rtl="0">
                        <a:lnSpc>
                          <a:spcPct val="100000"/>
                        </a:lnSpc>
                        <a:spcBef>
                          <a:spcPts val="0"/>
                        </a:spcBef>
                        <a:spcAft>
                          <a:spcPts val="0"/>
                        </a:spcAft>
                        <a:buClr>
                          <a:schemeClr val="dk1"/>
                        </a:buClr>
                        <a:buSzPct val="25000"/>
                        <a:buFont typeface="Noto Sans Symbols"/>
                        <a:buNone/>
                      </a:pPr>
                      <a:endParaRPr sz="800" b="1" i="0" u="none" strike="noStrike" cap="none"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tcPr>
                </a:tc>
                <a:extLst>
                  <a:ext uri="{0D108BD9-81ED-4DB2-BD59-A6C34878D82A}">
                    <a16:rowId xmlns:a16="http://schemas.microsoft.com/office/drawing/2014/main" val="10001"/>
                  </a:ext>
                </a:extLst>
              </a:tr>
              <a:tr h="1490201">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2000" b="1" dirty="0">
                          <a:solidFill>
                            <a:srgbClr val="1D2A53"/>
                          </a:solidFill>
                        </a:rPr>
                        <a:t>Be </a:t>
                      </a:r>
                      <a:r>
                        <a:rPr lang="en-US" sz="2000" b="1" i="0" u="none" strike="noStrike" cap="none" dirty="0">
                          <a:solidFill>
                            <a:srgbClr val="1D2A53"/>
                          </a:solidFill>
                          <a:latin typeface="Calibri"/>
                          <a:ea typeface="Calibri"/>
                          <a:cs typeface="Calibri"/>
                          <a:sym typeface="Calibri"/>
                        </a:rPr>
                        <a:t>Respectful</a:t>
                      </a:r>
                    </a:p>
                  </a:txBody>
                  <a:tcPr marL="91450" marR="91450" marT="45725" marB="45725" anchor="ctr" anchorCtr="1">
                    <a:lnL w="28575"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5DBF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Calibri" pitchFamily="34" charset="0"/>
                          <a:ea typeface="ＭＳ Ｐゴシック" pitchFamily="-112" charset="-128"/>
                        </a:rPr>
                        <a:t>Use kind words &amp; actions</a:t>
                      </a:r>
                      <a:br>
                        <a:rPr kumimoji="0" lang="en-US" sz="1200" b="1" i="0" u="none" strike="noStrike" cap="none" normalizeH="0" baseline="0" dirty="0">
                          <a:ln>
                            <a:noFill/>
                          </a:ln>
                          <a:solidFill>
                            <a:schemeClr val="tx1"/>
                          </a:solidFill>
                          <a:effectLst/>
                          <a:latin typeface="Calibri" pitchFamily="34" charset="0"/>
                          <a:ea typeface="ＭＳ Ｐゴシック" pitchFamily="-112" charset="-128"/>
                        </a:rPr>
                      </a:br>
                      <a:endParaRPr kumimoji="0" lang="en-US" sz="1200" b="1" i="0" u="none" strike="noStrike" cap="none" normalizeH="0" baseline="0" dirty="0">
                        <a:ln>
                          <a:noFill/>
                        </a:ln>
                        <a:solidFill>
                          <a:schemeClr val="tx1"/>
                        </a:solidFill>
                        <a:effectLst/>
                        <a:latin typeface="Calibri" pitchFamily="34" charset="0"/>
                        <a:ea typeface="ＭＳ Ｐゴシック" pitchFamily="-112" charset="-128"/>
                      </a:endParaRP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Calibri" pitchFamily="34" charset="0"/>
                          <a:ea typeface="ＭＳ Ｐゴシック" pitchFamily="-112" charset="-128"/>
                        </a:rPr>
                        <a:t>Use appropriate voice level</a:t>
                      </a:r>
                    </a:p>
                  </a:txBody>
                  <a:tcPr marL="0" marR="0" marT="0" marB="0" horzOverflow="overflow">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Enter/exit classroom prepared</a:t>
                      </a:r>
                      <a:b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br>
                      <a:endPar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endParaRPr>
                    </a:p>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Use inside voice </a:t>
                      </a:r>
                    </a:p>
                  </a:txBody>
                  <a:tcPr marL="0" marR="0" marT="0" marB="0" horzOverflow="overflow">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171450" marR="0" lvl="0" indent="-171450" algn="ctr" rtl="0">
                        <a:lnSpc>
                          <a:spcPct val="100000"/>
                        </a:lnSpc>
                        <a:spcBef>
                          <a:spcPts val="0"/>
                        </a:spcBef>
                        <a:spcAft>
                          <a:spcPts val="0"/>
                        </a:spcAft>
                        <a:buClr>
                          <a:schemeClr val="dk1"/>
                        </a:buClr>
                        <a:buSzPct val="25000"/>
                        <a:buFont typeface="Arial" panose="020B0604020202020204" pitchFamily="34" charset="0"/>
                        <a:buChar char="•"/>
                      </a:pPr>
                      <a:br>
                        <a:rPr lang="en-US" sz="1200" b="1" i="0" u="none" strike="noStrike" cap="none" dirty="0">
                          <a:solidFill>
                            <a:schemeClr val="dk1"/>
                          </a:solidFill>
                          <a:latin typeface="Calibri"/>
                          <a:ea typeface="Calibri"/>
                          <a:cs typeface="Calibri"/>
                          <a:sym typeface="Calibri"/>
                        </a:rPr>
                      </a:br>
                      <a:r>
                        <a:rPr lang="en-US" sz="1200" b="1" i="0" u="none" strike="noStrike" cap="none" dirty="0">
                          <a:solidFill>
                            <a:schemeClr val="dk1"/>
                          </a:solidFill>
                          <a:latin typeface="Calibri"/>
                          <a:ea typeface="Calibri"/>
                          <a:cs typeface="Calibri"/>
                          <a:sym typeface="Calibri"/>
                        </a:rPr>
                        <a:t>Think of multiple</a:t>
                      </a:r>
                      <a:r>
                        <a:rPr lang="en-US" sz="1200" b="1" i="0" u="none" strike="noStrike" cap="none" baseline="0" dirty="0">
                          <a:solidFill>
                            <a:schemeClr val="dk1"/>
                          </a:solidFill>
                          <a:latin typeface="Calibri"/>
                          <a:ea typeface="Calibri"/>
                          <a:cs typeface="Calibri"/>
                          <a:sym typeface="Calibri"/>
                        </a:rPr>
                        <a:t> ways to solve the problem</a:t>
                      </a:r>
                      <a:br>
                        <a:rPr lang="en-US" sz="1200" b="1" i="0" u="none" strike="noStrike" cap="none" dirty="0">
                          <a:solidFill>
                            <a:schemeClr val="dk1"/>
                          </a:solidFill>
                          <a:latin typeface="Calibri"/>
                          <a:ea typeface="Calibri"/>
                          <a:cs typeface="Calibri"/>
                          <a:sym typeface="Calibri"/>
                        </a:rPr>
                      </a:br>
                      <a:br>
                        <a:rPr lang="en-US" sz="1200" b="1" i="0" u="none" strike="noStrike" cap="none" dirty="0">
                          <a:solidFill>
                            <a:schemeClr val="dk1"/>
                          </a:solidFill>
                          <a:latin typeface="Calibri"/>
                          <a:ea typeface="Calibri"/>
                          <a:cs typeface="Calibri"/>
                          <a:sym typeface="Calibri"/>
                        </a:rPr>
                      </a:br>
                      <a:endParaRPr lang="en-US" sz="1200" b="1" i="0" u="none" strike="noStrike" cap="none" baseline="0" dirty="0">
                        <a:solidFill>
                          <a:schemeClr val="dk1"/>
                        </a:solidFill>
                        <a:latin typeface="Calibri"/>
                        <a:ea typeface="Calibri"/>
                        <a:cs typeface="Calibri"/>
                        <a:sym typeface="Calibri"/>
                      </a:endParaRPr>
                    </a:p>
                    <a:p>
                      <a:pPr marL="171450" marR="0" lvl="0" indent="-171450" algn="ctr" rtl="0">
                        <a:lnSpc>
                          <a:spcPct val="100000"/>
                        </a:lnSpc>
                        <a:spcBef>
                          <a:spcPts val="0"/>
                        </a:spcBef>
                        <a:spcAft>
                          <a:spcPts val="0"/>
                        </a:spcAft>
                        <a:buClr>
                          <a:schemeClr val="dk1"/>
                        </a:buClr>
                        <a:buSzPct val="25000"/>
                        <a:buFont typeface="Arial" panose="020B0604020202020204" pitchFamily="34" charset="0"/>
                        <a:buChar char="•"/>
                      </a:pPr>
                      <a:endParaRPr lang="en-US" sz="1200" b="1" i="0" u="none" strike="noStrike" cap="none" baseline="0"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Noto Sans Symbols"/>
                        <a:buNone/>
                      </a:pPr>
                      <a:endParaRPr sz="800" b="1" i="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Listen to others</a:t>
                      </a:r>
                      <a:endPar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endParaRPr>
                    </a:p>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Accept</a:t>
                      </a: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 </a:t>
                      </a: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mn-cs"/>
                        </a:rPr>
                        <a:t>d</a:t>
                      </a: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ifferences</a:t>
                      </a:r>
                      <a:endPar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endParaRPr>
                    </a:p>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Encourage</a:t>
                      </a: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 </a:t>
                      </a: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mn-cs"/>
                        </a:rPr>
                        <a:t>o</a:t>
                      </a: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thers</a:t>
                      </a:r>
                    </a:p>
                    <a:p>
                      <a:pPr marL="233363" marR="0" lvl="0" indent="-115888"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Wait your turn to speak</a:t>
                      </a:r>
                    </a:p>
                  </a:txBody>
                  <a:tcPr marL="0" marR="0" marT="0" marB="0" horzOverflow="overflow">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2"/>
                  </a:ext>
                </a:extLst>
              </a:tr>
              <a:tr h="1224937">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2000" b="1" dirty="0">
                          <a:solidFill>
                            <a:srgbClr val="1D2A53"/>
                          </a:solidFill>
                        </a:rPr>
                        <a:t>Be </a:t>
                      </a:r>
                      <a:r>
                        <a:rPr lang="en-US" sz="2000" b="1" i="0" u="none" strike="noStrike" cap="none" dirty="0">
                          <a:solidFill>
                            <a:srgbClr val="1D2A53"/>
                          </a:solidFill>
                          <a:latin typeface="Calibri"/>
                          <a:ea typeface="Calibri"/>
                          <a:cs typeface="Calibri"/>
                          <a:sym typeface="Calibri"/>
                        </a:rPr>
                        <a:t>Responsibl</a:t>
                      </a:r>
                      <a:r>
                        <a:rPr lang="en-US" sz="2000" b="1" dirty="0">
                          <a:solidFill>
                            <a:srgbClr val="1D2A53"/>
                          </a:solidFill>
                        </a:rPr>
                        <a:t>e</a:t>
                      </a:r>
                    </a:p>
                  </a:txBody>
                  <a:tcPr marL="91450" marR="91450" marT="45725" marB="45725" anchor="ctr" anchorCtr="1">
                    <a:lnL w="28575"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rgbClr val="D5DBF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Calibri" pitchFamily="34" charset="0"/>
                          <a:ea typeface="ＭＳ Ｐゴシック" pitchFamily="-112" charset="-128"/>
                        </a:rPr>
                        <a:t>Follow adult directions</a:t>
                      </a:r>
                      <a:br>
                        <a:rPr kumimoji="0" lang="en-US" sz="1200" b="1" i="0" u="none" strike="noStrike" cap="none" normalizeH="0" baseline="0" dirty="0">
                          <a:ln>
                            <a:noFill/>
                          </a:ln>
                          <a:solidFill>
                            <a:schemeClr val="tx1"/>
                          </a:solidFill>
                          <a:effectLst/>
                          <a:latin typeface="Calibri" pitchFamily="34" charset="0"/>
                          <a:ea typeface="ＭＳ Ｐゴシック" pitchFamily="-112" charset="-128"/>
                        </a:rPr>
                      </a:br>
                      <a:endParaRPr kumimoji="0" lang="en-US" sz="1200" b="1" i="0" u="none" strike="noStrike" cap="none" normalizeH="0" baseline="0" dirty="0">
                        <a:ln>
                          <a:noFill/>
                        </a:ln>
                        <a:solidFill>
                          <a:schemeClr val="tx1"/>
                        </a:solidFill>
                        <a:effectLst/>
                        <a:latin typeface="Calibri" pitchFamily="34" charset="0"/>
                        <a:ea typeface="ＭＳ Ｐゴシック" pitchFamily="-112" charset="-128"/>
                      </a:endParaRP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Calibri" pitchFamily="34" charset="0"/>
                          <a:ea typeface="ＭＳ Ｐゴシック" pitchFamily="-112" charset="-128"/>
                        </a:rPr>
                        <a:t>Take care of materials/equipment</a:t>
                      </a:r>
                    </a:p>
                  </a:txBody>
                  <a:tcPr marL="0" marR="0" marT="0" marB="0" horzOverflow="overflow">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Place materials in correct area</a:t>
                      </a:r>
                      <a:b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br>
                      <a:endPar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endParaRPr>
                    </a:p>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Begin warm-up promptly</a:t>
                      </a:r>
                    </a:p>
                  </a:txBody>
                  <a:tcPr marL="0" marR="0" marT="0" marB="0" horzOverflow="overflow">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171450" marR="0" lvl="0" indent="-171450" algn="ctr" rtl="0">
                        <a:lnSpc>
                          <a:spcPct val="100000"/>
                        </a:lnSpc>
                        <a:spcBef>
                          <a:spcPts val="0"/>
                        </a:spcBef>
                        <a:spcAft>
                          <a:spcPts val="0"/>
                        </a:spcAft>
                        <a:buClr>
                          <a:schemeClr val="dk1"/>
                        </a:buClr>
                        <a:buSzPct val="25000"/>
                        <a:buFont typeface="Arial" panose="020B0604020202020204" pitchFamily="34" charset="0"/>
                        <a:buChar char="•"/>
                      </a:pPr>
                      <a:r>
                        <a:rPr lang="en-US" sz="1200" b="1" i="0" u="none" strike="noStrike" cap="none" dirty="0">
                          <a:solidFill>
                            <a:schemeClr val="dk1"/>
                          </a:solidFill>
                          <a:latin typeface="Calibri"/>
                          <a:ea typeface="Calibri"/>
                          <a:cs typeface="Calibri"/>
                          <a:sym typeface="Calibri"/>
                        </a:rPr>
                        <a:t>Give an “I” Statement</a:t>
                      </a:r>
                      <a:br>
                        <a:rPr lang="en-US" sz="1200" b="1" i="0" u="none" strike="noStrike" cap="none" dirty="0">
                          <a:solidFill>
                            <a:schemeClr val="dk1"/>
                          </a:solidFill>
                          <a:latin typeface="Calibri"/>
                          <a:ea typeface="Calibri"/>
                          <a:cs typeface="Calibri"/>
                          <a:sym typeface="Calibri"/>
                        </a:rPr>
                      </a:br>
                      <a:endParaRPr lang="en-US" sz="1200" b="1" i="0" u="none" strike="noStrike" cap="none" dirty="0">
                        <a:solidFill>
                          <a:schemeClr val="dk1"/>
                        </a:solidFill>
                        <a:latin typeface="Calibri"/>
                        <a:ea typeface="Calibri"/>
                        <a:cs typeface="Calibri"/>
                        <a:sym typeface="Calibri"/>
                      </a:endParaRPr>
                    </a:p>
                    <a:p>
                      <a:pPr marL="171450" marR="0" lvl="0" indent="-171450" algn="ctr" rtl="0">
                        <a:lnSpc>
                          <a:spcPct val="100000"/>
                        </a:lnSpc>
                        <a:spcBef>
                          <a:spcPts val="0"/>
                        </a:spcBef>
                        <a:spcAft>
                          <a:spcPts val="0"/>
                        </a:spcAft>
                        <a:buClr>
                          <a:schemeClr val="dk1"/>
                        </a:buClr>
                        <a:buSzPct val="25000"/>
                        <a:buFont typeface="Arial" panose="020B0604020202020204" pitchFamily="34" charset="0"/>
                        <a:buChar char="•"/>
                      </a:pPr>
                      <a:r>
                        <a:rPr lang="en-US" sz="1200" b="1" i="0" u="none" strike="noStrike" cap="none" dirty="0">
                          <a:solidFill>
                            <a:schemeClr val="dk1"/>
                          </a:solidFill>
                          <a:latin typeface="Calibri"/>
                          <a:ea typeface="Calibri"/>
                          <a:cs typeface="Calibri"/>
                          <a:sym typeface="Calibri"/>
                        </a:rPr>
                        <a:t>Think about</a:t>
                      </a:r>
                      <a:r>
                        <a:rPr lang="en-US" sz="1200" b="1" i="0" u="none" strike="noStrike" cap="none" baseline="0" dirty="0">
                          <a:solidFill>
                            <a:schemeClr val="dk1"/>
                          </a:solidFill>
                          <a:latin typeface="Calibri"/>
                          <a:ea typeface="Calibri"/>
                          <a:cs typeface="Calibri"/>
                          <a:sym typeface="Calibri"/>
                        </a:rPr>
                        <a:t> how others feel</a:t>
                      </a:r>
                      <a:endParaRPr sz="1200" b="1" i="0" u="none" strike="noStrike" cap="none"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ct val="25000"/>
                        <a:buFont typeface="Noto Sans Symbols"/>
                        <a:buNone/>
                      </a:pPr>
                      <a:endParaRPr sz="800" b="1" i="0" u="none" strike="noStrike" cap="none">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tc>
                  <a:txBody>
                    <a:bodyPr/>
                    <a:lstStyle/>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Use Time Wisely</a:t>
                      </a:r>
                      <a:endPar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endParaRPr>
                    </a:p>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Contribute</a:t>
                      </a:r>
                      <a:endPar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endParaRPr>
                    </a:p>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Complete your     part</a:t>
                      </a:r>
                      <a:endPar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endParaRPr>
                    </a:p>
                  </a:txBody>
                  <a:tcPr marL="0" marR="0" marT="0" marB="0" horzOverflow="overflow">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tcPr>
                </a:tc>
                <a:extLst>
                  <a:ext uri="{0D108BD9-81ED-4DB2-BD59-A6C34878D82A}">
                    <a16:rowId xmlns:a16="http://schemas.microsoft.com/office/drawing/2014/main" val="10003"/>
                  </a:ext>
                </a:extLst>
              </a:tr>
              <a:tr h="1275976">
                <a:tc>
                  <a:txBody>
                    <a:bodyPr/>
                    <a:lstStyle/>
                    <a:p>
                      <a:pPr marL="0" marR="0" lvl="0" indent="0" algn="ctr" rtl="0">
                        <a:lnSpc>
                          <a:spcPct val="100000"/>
                        </a:lnSpc>
                        <a:spcBef>
                          <a:spcPts val="0"/>
                        </a:spcBef>
                        <a:spcAft>
                          <a:spcPts val="0"/>
                        </a:spcAft>
                        <a:buClr>
                          <a:schemeClr val="dk1"/>
                        </a:buClr>
                        <a:buSzPct val="25000"/>
                        <a:buFont typeface="Noto Sans Symbols"/>
                        <a:buNone/>
                      </a:pPr>
                      <a:r>
                        <a:rPr lang="en-US" sz="2000" b="1" dirty="0">
                          <a:solidFill>
                            <a:srgbClr val="1D2A53"/>
                          </a:solidFill>
                        </a:rPr>
                        <a:t>Be </a:t>
                      </a:r>
                      <a:r>
                        <a:rPr lang="en-US" sz="2000" b="1" i="0" u="none" strike="noStrike" cap="none" dirty="0">
                          <a:solidFill>
                            <a:srgbClr val="1D2A53"/>
                          </a:solidFill>
                          <a:latin typeface="Calibri"/>
                          <a:ea typeface="Calibri"/>
                          <a:cs typeface="Calibri"/>
                          <a:sym typeface="Calibri"/>
                        </a:rPr>
                        <a:t>Safe</a:t>
                      </a:r>
                    </a:p>
                  </a:txBody>
                  <a:tcPr marL="91450" marR="91450" marT="45725" marB="45725" anchor="ctr" anchorCtr="1">
                    <a:lnL w="28575"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D5DBF0"/>
                    </a:solidFill>
                  </a:tcPr>
                </a:tc>
                <a:tc>
                  <a:txBody>
                    <a:bodyPr/>
                    <a:lstStyle/>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Calibri" pitchFamily="34" charset="0"/>
                          <a:ea typeface="ＭＳ Ｐゴシック" pitchFamily="-112" charset="-128"/>
                        </a:rPr>
                        <a:t>Keep hands, feet &amp; objects to self</a:t>
                      </a:r>
                      <a:br>
                        <a:rPr kumimoji="0" lang="en-US" sz="1200" b="1" i="0" u="none" strike="noStrike" cap="none" normalizeH="0" baseline="0" dirty="0">
                          <a:ln>
                            <a:noFill/>
                          </a:ln>
                          <a:solidFill>
                            <a:schemeClr val="tx1"/>
                          </a:solidFill>
                          <a:effectLst/>
                          <a:latin typeface="Calibri" pitchFamily="34" charset="0"/>
                          <a:ea typeface="ＭＳ Ｐゴシック" pitchFamily="-112" charset="-128"/>
                        </a:rPr>
                      </a:br>
                      <a:endParaRPr kumimoji="0" lang="en-US" sz="1200" b="1" i="0" u="none" strike="noStrike" cap="none" normalizeH="0" baseline="0" dirty="0">
                        <a:ln>
                          <a:noFill/>
                        </a:ln>
                        <a:solidFill>
                          <a:schemeClr val="tx1"/>
                        </a:solidFill>
                        <a:effectLst/>
                        <a:latin typeface="Calibri" pitchFamily="34" charset="0"/>
                        <a:ea typeface="ＭＳ Ｐゴシック" pitchFamily="-112" charset="-128"/>
                      </a:endParaRPr>
                    </a:p>
                    <a:p>
                      <a:pPr marL="0" marR="0" lvl="0" indent="0" algn="l" defTabSz="4572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Calibri" pitchFamily="34" charset="0"/>
                          <a:ea typeface="ＭＳ Ｐゴシック" pitchFamily="-112" charset="-128"/>
                        </a:rPr>
                        <a:t>Use all equipment &amp; materials appropriately</a:t>
                      </a:r>
                    </a:p>
                  </a:txBody>
                  <a:tcPr marL="0" marR="0" marT="0" marB="0" horzOverflow="overflow">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a:txBody>
                    <a:bodyPr/>
                    <a:lstStyle/>
                    <a:p>
                      <a:pPr marL="233363" marR="0" lvl="0" indent="-115888" algn="l" defTabSz="457200" rtl="0" eaLnBrk="1" fontAlgn="base" latinLnBrk="0" hangingPunct="1">
                        <a:lnSpc>
                          <a:spcPct val="115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Walk</a:t>
                      </a:r>
                    </a:p>
                  </a:txBody>
                  <a:tcPr marL="0" marR="0" marT="0" marB="0" horzOverflow="overflow">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Arial" panose="020B0604020202020204" pitchFamily="34" charset="0"/>
                        <a:buNone/>
                      </a:pPr>
                      <a:r>
                        <a:rPr lang="en-US" sz="1200" b="1" i="0" u="none" strike="noStrike" cap="none" dirty="0">
                          <a:solidFill>
                            <a:schemeClr val="dk1"/>
                          </a:solidFill>
                          <a:latin typeface="Calibri"/>
                          <a:ea typeface="Calibri"/>
                          <a:cs typeface="Calibri"/>
                          <a:sym typeface="Calibri"/>
                        </a:rPr>
                        <a:t>Use</a:t>
                      </a:r>
                      <a:r>
                        <a:rPr lang="en-US" sz="1200" b="1" i="0" u="none" strike="noStrike" cap="none" baseline="0" dirty="0">
                          <a:solidFill>
                            <a:schemeClr val="dk1"/>
                          </a:solidFill>
                          <a:latin typeface="Calibri"/>
                          <a:ea typeface="Calibri"/>
                          <a:cs typeface="Calibri"/>
                          <a:sym typeface="Calibri"/>
                        </a:rPr>
                        <a:t> 4x4 breathing in a safe space</a:t>
                      </a:r>
                    </a:p>
                    <a:p>
                      <a:pPr marL="0" marR="0" lvl="0" indent="0" algn="ctr" rtl="0">
                        <a:lnSpc>
                          <a:spcPct val="100000"/>
                        </a:lnSpc>
                        <a:spcBef>
                          <a:spcPts val="0"/>
                        </a:spcBef>
                        <a:spcAft>
                          <a:spcPts val="0"/>
                        </a:spcAft>
                        <a:buClr>
                          <a:schemeClr val="dk1"/>
                        </a:buClr>
                        <a:buSzPct val="25000"/>
                        <a:buFont typeface="Arial" panose="020B0604020202020204" pitchFamily="34" charset="0"/>
                        <a:buNone/>
                      </a:pPr>
                      <a:endParaRPr lang="en-US" sz="1200" b="1" i="0" u="none" strike="noStrike" cap="none" baseline="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Arial" panose="020B0604020202020204" pitchFamily="34" charset="0"/>
                        <a:buNone/>
                      </a:pPr>
                      <a:r>
                        <a:rPr lang="en-US" sz="1200" b="1" i="0" u="none" strike="noStrike" cap="none" baseline="0" dirty="0">
                          <a:solidFill>
                            <a:schemeClr val="dk1"/>
                          </a:solidFill>
                          <a:latin typeface="Calibri"/>
                          <a:ea typeface="Calibri"/>
                          <a:cs typeface="Calibri"/>
                          <a:sym typeface="Calibri"/>
                        </a:rPr>
                        <a:t>Label the size of the problem before acting</a:t>
                      </a:r>
                      <a:endParaRPr lang="en-US" sz="1200" b="1" i="0" u="none" strike="noStrike" cap="none" dirty="0">
                        <a:solidFill>
                          <a:schemeClr val="dk1"/>
                        </a:solidFill>
                        <a:latin typeface="Calibri"/>
                        <a:ea typeface="Calibri"/>
                        <a:cs typeface="Calibri"/>
                        <a:sym typeface="Calibri"/>
                      </a:endParaRPr>
                    </a:p>
                  </a:txBody>
                  <a:tcPr marL="91450" marR="91450" marT="45725" marB="45725"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a:txBody>
                    <a:bodyPr/>
                    <a:lstStyle/>
                    <a:p>
                      <a:pPr marL="0" marR="0" lvl="0" indent="0" algn="ctr" rtl="0">
                        <a:lnSpc>
                          <a:spcPct val="100000"/>
                        </a:lnSpc>
                        <a:spcBef>
                          <a:spcPts val="0"/>
                        </a:spcBef>
                        <a:spcAft>
                          <a:spcPts val="0"/>
                        </a:spcAft>
                        <a:buClr>
                          <a:schemeClr val="dk1"/>
                        </a:buClr>
                        <a:buSzPct val="25000"/>
                        <a:buFont typeface="Noto Sans Symbols"/>
                        <a:buNone/>
                      </a:pPr>
                      <a:endParaRPr sz="800" b="1" i="0" u="none" strike="noStrike" cap="none" dirty="0">
                        <a:solidFill>
                          <a:schemeClr val="dk1"/>
                        </a:solidFill>
                        <a:latin typeface="Calibri"/>
                        <a:ea typeface="Calibri"/>
                        <a:cs typeface="Calibri"/>
                        <a:sym typeface="Calibri"/>
                      </a:endParaRPr>
                    </a:p>
                  </a:txBody>
                  <a:tcPr marL="91450" marR="91450" marT="45725" marB="45725"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tc>
                  <a:txBody>
                    <a:bodyPr/>
                    <a:lstStyle/>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rPr>
                        <a:t>Use Materials Carefully</a:t>
                      </a:r>
                    </a:p>
                    <a:p>
                      <a:pPr marL="233363" marR="0" lvl="0" indent="-115888" algn="l" defTabSz="457200" rtl="0" eaLnBrk="1" fontAlgn="base" latinLnBrk="0" hangingPunct="1">
                        <a:lnSpc>
                          <a:spcPct val="100000"/>
                        </a:lnSpc>
                        <a:spcBef>
                          <a:spcPct val="0"/>
                        </a:spcBef>
                        <a:spcAft>
                          <a:spcPct val="0"/>
                        </a:spcAft>
                        <a:buClrTx/>
                        <a:buSzTx/>
                        <a:buFont typeface="Times New Roman" pitchFamily="-112" charset="0"/>
                        <a:buChar char="•"/>
                        <a:tabLst/>
                      </a:pPr>
                      <a:r>
                        <a:rPr kumimoji="0" lang="en-US" sz="1200" b="1" i="0" u="none" strike="noStrike" cap="none" normalizeH="0" baseline="0" dirty="0">
                          <a:ln>
                            <a:noFill/>
                          </a:ln>
                          <a:solidFill>
                            <a:schemeClr val="tx1"/>
                          </a:solidFill>
                          <a:effectLst/>
                          <a:latin typeface="Calibri" pitchFamily="-112" charset="0"/>
                          <a:ea typeface="ＭＳ Ｐゴシック" pitchFamily="-112" charset="-128"/>
                          <a:cs typeface="Calibri"/>
                        </a:rPr>
                        <a:t>Stay in your designated area</a:t>
                      </a:r>
                    </a:p>
                  </a:txBody>
                  <a:tcPr marL="0" marR="0" marT="0" marB="0" horzOverflow="overflow">
                    <a:lnL w="12700" cap="flat" cmpd="sng">
                      <a:solidFill>
                        <a:schemeClr val="dk1"/>
                      </a:solidFill>
                      <a:prstDash val="solid"/>
                      <a:round/>
                      <a:headEnd type="none" w="med" len="med"/>
                      <a:tailEnd type="none" w="med" len="med"/>
                    </a:lnL>
                    <a:lnR w="28575"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28575" cap="flat" cmpd="sng">
                      <a:solidFill>
                        <a:schemeClr val="dk1"/>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371" name="Shape 371"/>
          <p:cNvSpPr/>
          <p:nvPr/>
        </p:nvSpPr>
        <p:spPr>
          <a:xfrm rot="5400000">
            <a:off x="2197442" y="2265404"/>
            <a:ext cx="761997" cy="457200"/>
          </a:xfrm>
          <a:prstGeom prst="rightArrow">
            <a:avLst>
              <a:gd name="adj1" fmla="val 43750"/>
              <a:gd name="adj2" fmla="val 46875"/>
            </a:avLst>
          </a:prstGeom>
          <a:solidFill>
            <a:srgbClr val="3A54A5"/>
          </a:solidFill>
          <a:ln w="9525" cap="flat" cmpd="sng">
            <a:solidFill>
              <a:srgbClr val="1D2A53"/>
            </a:solidFill>
            <a:prstDash val="solid"/>
            <a:round/>
            <a:headEnd type="none" w="med" len="med"/>
            <a:tailEnd type="none" w="med" len="med"/>
          </a:ln>
        </p:spPr>
        <p:txBody>
          <a:bodyPr lIns="91425" tIns="45700" rIns="91425" bIns="45700" anchor="ctr" anchorCtr="0">
            <a:noAutofit/>
          </a:bodyPr>
          <a:lstStyle/>
          <a:p>
            <a:pPr>
              <a:buClr>
                <a:schemeClr val="dk1"/>
              </a:buClr>
            </a:pPr>
            <a:endParaRPr>
              <a:solidFill>
                <a:schemeClr val="dk1"/>
              </a:solidFill>
              <a:latin typeface="Calibri"/>
              <a:ea typeface="Calibri"/>
              <a:cs typeface="Calibri"/>
              <a:sym typeface="Calibri"/>
            </a:endParaRPr>
          </a:p>
        </p:txBody>
      </p:sp>
      <p:sp>
        <p:nvSpPr>
          <p:cNvPr id="2" name="Oval 1"/>
          <p:cNvSpPr/>
          <p:nvPr/>
        </p:nvSpPr>
        <p:spPr>
          <a:xfrm>
            <a:off x="6363728" y="1445092"/>
            <a:ext cx="1272746" cy="1025610"/>
          </a:xfrm>
          <a:prstGeom prst="ellipse">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Up Arrow 2"/>
          <p:cNvSpPr/>
          <p:nvPr/>
        </p:nvSpPr>
        <p:spPr>
          <a:xfrm rot="17416943">
            <a:off x="7605583" y="1651400"/>
            <a:ext cx="716692" cy="13180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1225901">
            <a:off x="7522701" y="2370559"/>
            <a:ext cx="2179990" cy="369332"/>
          </a:xfrm>
          <a:prstGeom prst="rect">
            <a:avLst/>
          </a:prstGeom>
          <a:solidFill>
            <a:schemeClr val="accent1"/>
          </a:solidFill>
        </p:spPr>
        <p:txBody>
          <a:bodyPr wrap="square" rtlCol="0">
            <a:spAutoFit/>
          </a:bodyPr>
          <a:lstStyle/>
          <a:p>
            <a:r>
              <a:rPr lang="en-US" dirty="0"/>
              <a:t>SEL Skill</a:t>
            </a:r>
          </a:p>
        </p:txBody>
      </p:sp>
      <p:sp>
        <p:nvSpPr>
          <p:cNvPr id="8" name="Oval 7"/>
          <p:cNvSpPr/>
          <p:nvPr/>
        </p:nvSpPr>
        <p:spPr>
          <a:xfrm rot="10800000">
            <a:off x="6275789" y="4326102"/>
            <a:ext cx="1480451" cy="1256542"/>
          </a:xfrm>
          <a:prstGeom prst="ellipse">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p:cNvSpPr/>
          <p:nvPr/>
        </p:nvSpPr>
        <p:spPr>
          <a:xfrm rot="3677035">
            <a:off x="5610957" y="4903506"/>
            <a:ext cx="716692" cy="13180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rot="19906258">
            <a:off x="4226031" y="5737230"/>
            <a:ext cx="2179990" cy="369332"/>
          </a:xfrm>
          <a:prstGeom prst="rect">
            <a:avLst/>
          </a:prstGeom>
          <a:solidFill>
            <a:schemeClr val="accent1"/>
          </a:solidFill>
        </p:spPr>
        <p:txBody>
          <a:bodyPr wrap="square" rtlCol="0">
            <a:spAutoFit/>
          </a:bodyPr>
          <a:lstStyle/>
          <a:p>
            <a:r>
              <a:rPr lang="en-US" dirty="0"/>
              <a:t>Specific Behaviors</a:t>
            </a:r>
          </a:p>
        </p:txBody>
      </p:sp>
    </p:spTree>
    <p:extLst>
      <p:ext uri="{BB962C8B-B14F-4D97-AF65-F5344CB8AC3E}">
        <p14:creationId xmlns:p14="http://schemas.microsoft.com/office/powerpoint/2010/main" val="3393893614"/>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253" y="240920"/>
            <a:ext cx="10662458" cy="1143000"/>
          </a:xfrm>
        </p:spPr>
        <p:txBody>
          <a:bodyPr/>
          <a:lstStyle/>
          <a:p>
            <a:r>
              <a:rPr lang="en-US" sz="4400" dirty="0"/>
              <a:t>Model for PREVENTION: Structure &amp; Support </a:t>
            </a:r>
          </a:p>
        </p:txBody>
      </p:sp>
      <p:graphicFrame>
        <p:nvGraphicFramePr>
          <p:cNvPr id="4" name="Content Placeholder 3"/>
          <p:cNvGraphicFramePr>
            <a:graphicFrameLocks noGrp="1"/>
          </p:cNvGraphicFramePr>
          <p:nvPr>
            <p:ph idx="1"/>
          </p:nvPr>
        </p:nvGraphicFramePr>
        <p:xfrm>
          <a:off x="2120964" y="1379918"/>
          <a:ext cx="7785036" cy="475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ight Arrow 5"/>
          <p:cNvSpPr/>
          <p:nvPr/>
        </p:nvSpPr>
        <p:spPr>
          <a:xfrm rot="20105064">
            <a:off x="7290576" y="2578594"/>
            <a:ext cx="617220" cy="822960"/>
          </a:xfrm>
          <a:prstGeom prst="rightArrow">
            <a:avLst>
              <a:gd name="adj1" fmla="val 40255"/>
              <a:gd name="adj2" fmla="val 50000"/>
            </a:avLst>
          </a:prstGeom>
          <a:ln/>
        </p:spPr>
        <p:style>
          <a:lnRef idx="1">
            <a:schemeClr val="dk1"/>
          </a:lnRef>
          <a:fillRef idx="3">
            <a:schemeClr val="dk1"/>
          </a:fillRef>
          <a:effectRef idx="2">
            <a:schemeClr val="dk1"/>
          </a:effectRef>
          <a:fontRef idx="minor">
            <a:schemeClr val="lt1"/>
          </a:fontRef>
        </p:style>
        <p:txBody>
          <a:bodyPr/>
          <a:lstStyle/>
          <a:p>
            <a:endParaRPr lang="en-US"/>
          </a:p>
        </p:txBody>
      </p:sp>
      <p:sp>
        <p:nvSpPr>
          <p:cNvPr id="7" name="Right Arrow 6"/>
          <p:cNvSpPr/>
          <p:nvPr/>
        </p:nvSpPr>
        <p:spPr>
          <a:xfrm rot="1445678">
            <a:off x="7078828" y="4396650"/>
            <a:ext cx="666407" cy="842165"/>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Oval 7"/>
          <p:cNvSpPr/>
          <p:nvPr/>
        </p:nvSpPr>
        <p:spPr>
          <a:xfrm>
            <a:off x="7669070" y="1371601"/>
            <a:ext cx="1932131" cy="1706793"/>
          </a:xfrm>
          <a:prstGeom prst="ellipse">
            <a:avLst/>
          </a:prstGeom>
          <a:solidFill>
            <a:schemeClr val="tx2">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8153400" y="1444258"/>
            <a:ext cx="990600" cy="688030"/>
          </a:xfrm>
          <a:prstGeom prst="downArrow">
            <a:avLst/>
          </a:prstGeom>
          <a:solidFill>
            <a:schemeClr val="accent5">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7919254" y="2132289"/>
            <a:ext cx="1456455" cy="646331"/>
          </a:xfrm>
          <a:prstGeom prst="rect">
            <a:avLst/>
          </a:prstGeom>
          <a:noFill/>
        </p:spPr>
        <p:txBody>
          <a:bodyPr wrap="square" rtlCol="0">
            <a:spAutoFit/>
          </a:bodyPr>
          <a:lstStyle/>
          <a:p>
            <a:pPr algn="ctr"/>
            <a:r>
              <a:rPr lang="en-US" b="1" dirty="0"/>
              <a:t>Internalizing Problems</a:t>
            </a:r>
          </a:p>
        </p:txBody>
      </p:sp>
      <p:sp>
        <p:nvSpPr>
          <p:cNvPr id="11" name="Oval 10"/>
          <p:cNvSpPr/>
          <p:nvPr/>
        </p:nvSpPr>
        <p:spPr>
          <a:xfrm>
            <a:off x="7745270" y="4617808"/>
            <a:ext cx="1932131" cy="1706793"/>
          </a:xfrm>
          <a:prstGeom prst="ellipse">
            <a:avLst/>
          </a:prstGeom>
          <a:solidFill>
            <a:schemeClr val="tx2">
              <a:lumMod val="20000"/>
              <a:lumOff val="8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957991" y="5275782"/>
            <a:ext cx="1506687" cy="646331"/>
          </a:xfrm>
          <a:prstGeom prst="rect">
            <a:avLst/>
          </a:prstGeom>
          <a:noFill/>
        </p:spPr>
        <p:txBody>
          <a:bodyPr wrap="square" rtlCol="0">
            <a:spAutoFit/>
          </a:bodyPr>
          <a:lstStyle/>
          <a:p>
            <a:pPr algn="ctr"/>
            <a:r>
              <a:rPr lang="en-US" b="1" dirty="0"/>
              <a:t>Externalizing Problems</a:t>
            </a:r>
          </a:p>
        </p:txBody>
      </p:sp>
      <p:sp>
        <p:nvSpPr>
          <p:cNvPr id="14" name="Down Arrow 13"/>
          <p:cNvSpPr/>
          <p:nvPr/>
        </p:nvSpPr>
        <p:spPr>
          <a:xfrm rot="10643149">
            <a:off x="8216033" y="4622194"/>
            <a:ext cx="990600" cy="688030"/>
          </a:xfrm>
          <a:prstGeom prst="downArrow">
            <a:avLst/>
          </a:prstGeom>
          <a:solidFill>
            <a:schemeClr val="accent5">
              <a:lumMod val="75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437396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698793-834A-0A46-9BAF-6B4FE3143626}"/>
              </a:ext>
            </a:extLst>
          </p:cNvPr>
          <p:cNvPicPr>
            <a:picLocks noChangeAspect="1"/>
          </p:cNvPicPr>
          <p:nvPr/>
        </p:nvPicPr>
        <p:blipFill>
          <a:blip r:embed="rId3"/>
          <a:stretch>
            <a:fillRect/>
          </a:stretch>
        </p:blipFill>
        <p:spPr>
          <a:xfrm>
            <a:off x="2986393" y="1603825"/>
            <a:ext cx="6352678" cy="8221112"/>
          </a:xfrm>
          <a:prstGeom prst="rect">
            <a:avLst/>
          </a:prstGeom>
        </p:spPr>
      </p:pic>
      <p:sp>
        <p:nvSpPr>
          <p:cNvPr id="4" name="Title 1">
            <a:extLst>
              <a:ext uri="{FF2B5EF4-FFF2-40B4-BE49-F238E27FC236}">
                <a16:creationId xmlns:a16="http://schemas.microsoft.com/office/drawing/2014/main" id="{06D3AFC0-340F-2D4D-A109-1560D068CBFB}"/>
              </a:ext>
            </a:extLst>
          </p:cNvPr>
          <p:cNvSpPr txBox="1">
            <a:spLocks/>
          </p:cNvSpPr>
          <p:nvPr/>
        </p:nvSpPr>
        <p:spPr>
          <a:xfrm>
            <a:off x="2351286" y="278262"/>
            <a:ext cx="698778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	CASEL Model for SEL</a:t>
            </a:r>
            <a:endParaRPr lang="en-US" dirty="0"/>
          </a:p>
        </p:txBody>
      </p:sp>
    </p:spTree>
    <p:extLst>
      <p:ext uri="{BB962C8B-B14F-4D97-AF65-F5344CB8AC3E}">
        <p14:creationId xmlns:p14="http://schemas.microsoft.com/office/powerpoint/2010/main" val="998981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3" name="Picture 2"/>
          <p:cNvPicPr>
            <a:picLocks noChangeAspect="1"/>
          </p:cNvPicPr>
          <p:nvPr/>
        </p:nvPicPr>
        <p:blipFill rotWithShape="1">
          <a:blip r:embed="rId3"/>
          <a:srcRect l="68489" t="10929" r="14828" b="17357"/>
          <a:stretch/>
        </p:blipFill>
        <p:spPr>
          <a:xfrm>
            <a:off x="3057434" y="274638"/>
            <a:ext cx="5264331" cy="636450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90397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36" y="152400"/>
            <a:ext cx="9186964" cy="1401762"/>
          </a:xfrm>
        </p:spPr>
        <p:txBody>
          <a:bodyPr>
            <a:normAutofit/>
          </a:bodyPr>
          <a:lstStyle/>
          <a:p>
            <a:r>
              <a:rPr lang="en-US" sz="4000" dirty="0"/>
              <a:t>What does the research say regarding integrating the two approaches? </a:t>
            </a:r>
          </a:p>
        </p:txBody>
      </p:sp>
      <p:sp>
        <p:nvSpPr>
          <p:cNvPr id="65541" name="Rectangle 3"/>
          <p:cNvSpPr>
            <a:spLocks noGrp="1" noRot="1" noChangeArrowheads="1"/>
          </p:cNvSpPr>
          <p:nvPr>
            <p:ph idx="1"/>
          </p:nvPr>
        </p:nvSpPr>
        <p:spPr>
          <a:xfrm>
            <a:off x="1132462" y="1872707"/>
            <a:ext cx="8735438" cy="4267200"/>
          </a:xfrm>
        </p:spPr>
        <p:txBody>
          <a:bodyPr>
            <a:normAutofit fontScale="92500"/>
          </a:bodyPr>
          <a:lstStyle/>
          <a:p>
            <a:pPr marL="0" indent="0">
              <a:buNone/>
            </a:pPr>
            <a:r>
              <a:rPr lang="en-US" sz="2400" dirty="0"/>
              <a:t>For school discipline, classroom management, and childrearing: </a:t>
            </a:r>
            <a:r>
              <a:rPr lang="en-US" sz="3000" b="1" dirty="0">
                <a:solidFill>
                  <a:schemeClr val="accent2"/>
                </a:solidFill>
              </a:rPr>
              <a:t>Authoritative Discipline</a:t>
            </a:r>
            <a:r>
              <a:rPr lang="en-US" sz="3000" dirty="0">
                <a:solidFill>
                  <a:schemeClr val="accent2"/>
                </a:solidFill>
              </a:rPr>
              <a:t> </a:t>
            </a:r>
            <a:r>
              <a:rPr lang="en-US" sz="2400" dirty="0"/>
              <a:t>(combination of structure and support), which </a:t>
            </a:r>
            <a:r>
              <a:rPr lang="en-US" sz="3000" b="1" dirty="0">
                <a:solidFill>
                  <a:schemeClr val="accent2"/>
                </a:solidFill>
              </a:rPr>
              <a:t>blends strategies of SEL and SWPBIS</a:t>
            </a:r>
            <a:r>
              <a:rPr lang="en-US" sz="3000" dirty="0">
                <a:solidFill>
                  <a:schemeClr val="accent2"/>
                </a:solidFill>
              </a:rPr>
              <a:t> </a:t>
            </a:r>
            <a:r>
              <a:rPr lang="en-US" sz="2400" dirty="0"/>
              <a:t>is the best approach.</a:t>
            </a:r>
          </a:p>
          <a:p>
            <a:pPr marL="0" indent="0">
              <a:buNone/>
            </a:pPr>
            <a:endParaRPr lang="en-US" sz="2400" b="1" dirty="0"/>
          </a:p>
          <a:p>
            <a:pPr lvl="1" eaLnBrk="1" hangingPunct="1"/>
            <a:r>
              <a:rPr lang="en-US" sz="2800" dirty="0"/>
              <a:t>Best for achieving compliance </a:t>
            </a:r>
          </a:p>
          <a:p>
            <a:pPr lvl="1" eaLnBrk="1" hangingPunct="1"/>
            <a:r>
              <a:rPr lang="en-US" sz="2800" dirty="0"/>
              <a:t>Best for promoting self-discipline and resilience</a:t>
            </a:r>
          </a:p>
          <a:p>
            <a:pPr lvl="1" eaLnBrk="1" hangingPunct="1"/>
            <a:r>
              <a:rPr lang="en-US" sz="2800" dirty="0"/>
              <a:t>Best for effective prevention and correction</a:t>
            </a:r>
          </a:p>
          <a:p>
            <a:pPr lvl="1"/>
            <a:r>
              <a:rPr lang="en-US" sz="2800" dirty="0"/>
              <a:t>Best for </a:t>
            </a:r>
            <a:r>
              <a:rPr lang="en-US" sz="2800" b="1" i="1" dirty="0">
                <a:solidFill>
                  <a:schemeClr val="accent1"/>
                </a:solidFill>
              </a:rPr>
              <a:t>school climate</a:t>
            </a:r>
          </a:p>
          <a:p>
            <a:pPr lvl="1"/>
            <a:r>
              <a:rPr lang="en-US" sz="2800" dirty="0"/>
              <a:t>Best for </a:t>
            </a:r>
            <a:r>
              <a:rPr lang="en-US" sz="2800" b="1" i="1" dirty="0">
                <a:solidFill>
                  <a:schemeClr val="accent1"/>
                </a:solidFill>
              </a:rPr>
              <a:t>preventing bullying</a:t>
            </a:r>
          </a:p>
          <a:p>
            <a:pPr lvl="1" eaLnBrk="1" hangingPunct="1"/>
            <a:endParaRPr lang="en-US" sz="2400" dirty="0"/>
          </a:p>
          <a:p>
            <a:pPr eaLnBrk="1" hangingPunct="1">
              <a:buFont typeface="Wingdings" pitchFamily="2" charset="2"/>
              <a:buNone/>
            </a:pPr>
            <a:endParaRPr lang="en-US" sz="2400" dirty="0"/>
          </a:p>
          <a:p>
            <a:pPr eaLnBrk="1" hangingPunct="1">
              <a:buFont typeface="Wingdings" pitchFamily="2" charset="2"/>
              <a:buNone/>
            </a:pPr>
            <a:endParaRPr lang="en-US" sz="2400" dirty="0"/>
          </a:p>
          <a:p>
            <a:pPr eaLnBrk="1" hangingPunct="1"/>
            <a:endParaRPr lang="en-US" sz="2000" dirty="0"/>
          </a:p>
        </p:txBody>
      </p:sp>
    </p:spTree>
    <p:extLst>
      <p:ext uri="{BB962C8B-B14F-4D97-AF65-F5344CB8AC3E}">
        <p14:creationId xmlns:p14="http://schemas.microsoft.com/office/powerpoint/2010/main" val="1769459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981200"/>
            <a:ext cx="7620000" cy="4800600"/>
          </a:xfrm>
        </p:spPr>
        <p:txBody>
          <a:bodyPr/>
          <a:lstStyle/>
          <a:p>
            <a:pPr marL="114300" indent="0">
              <a:buNone/>
            </a:pPr>
            <a:endParaRPr lang="en-US" dirty="0"/>
          </a:p>
          <a:p>
            <a:r>
              <a:rPr lang="en-US" sz="2800" dirty="0"/>
              <a:t>Examined change in Black-White Relative Risk Index for suspensions in 46 schools</a:t>
            </a:r>
          </a:p>
          <a:p>
            <a:r>
              <a:rPr lang="en-US" sz="2800" dirty="0"/>
              <a:t>Two key predictors of decreased disproportionality:</a:t>
            </a:r>
          </a:p>
          <a:p>
            <a:pPr lvl="1"/>
            <a:r>
              <a:rPr lang="en-US" sz="2800" b="1" dirty="0">
                <a:solidFill>
                  <a:schemeClr val="accent1">
                    <a:lumMod val="75000"/>
                  </a:schemeClr>
                </a:solidFill>
              </a:rPr>
              <a:t>Regular use of data for decision making</a:t>
            </a:r>
          </a:p>
          <a:p>
            <a:pPr lvl="1"/>
            <a:r>
              <a:rPr lang="en-US" sz="2800" b="1" dirty="0">
                <a:solidFill>
                  <a:schemeClr val="accent1">
                    <a:lumMod val="75000"/>
                  </a:schemeClr>
                </a:solidFill>
              </a:rPr>
              <a:t>Implementation of classroom SWPBIS systems</a:t>
            </a:r>
          </a:p>
          <a:p>
            <a:pPr marL="114300" indent="0">
              <a:buNone/>
            </a:pPr>
            <a:endParaRPr lang="en-US" dirty="0"/>
          </a:p>
        </p:txBody>
      </p:sp>
      <p:sp>
        <p:nvSpPr>
          <p:cNvPr id="3" name="Title 2"/>
          <p:cNvSpPr>
            <a:spLocks noGrp="1"/>
          </p:cNvSpPr>
          <p:nvPr>
            <p:ph type="title"/>
          </p:nvPr>
        </p:nvSpPr>
        <p:spPr>
          <a:xfrm>
            <a:off x="1676400" y="533400"/>
            <a:ext cx="8229600" cy="1143000"/>
          </a:xfrm>
        </p:spPr>
        <p:txBody>
          <a:bodyPr>
            <a:normAutofit fontScale="90000"/>
          </a:bodyPr>
          <a:lstStyle/>
          <a:p>
            <a:r>
              <a:rPr lang="en-US" dirty="0"/>
              <a:t>Which SWPBIS Features are Most Related to Equity? </a:t>
            </a:r>
            <a:br>
              <a:rPr lang="en-US" dirty="0"/>
            </a:br>
            <a:r>
              <a:rPr lang="en-US" sz="2000" dirty="0"/>
              <a:t>(Tobin &amp; Vincent, 2011)</a:t>
            </a:r>
            <a:endParaRPr lang="en-US" dirty="0"/>
          </a:p>
        </p:txBody>
      </p:sp>
    </p:spTree>
    <p:extLst>
      <p:ext uri="{BB962C8B-B14F-4D97-AF65-F5344CB8AC3E}">
        <p14:creationId xmlns:p14="http://schemas.microsoft.com/office/powerpoint/2010/main" val="189172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Grp="1" noChangeArrowheads="1"/>
          </p:cNvSpPr>
          <p:nvPr>
            <p:ph idx="1"/>
          </p:nvPr>
        </p:nvSpPr>
        <p:spPr>
          <a:xfrm>
            <a:off x="1866618" y="1600200"/>
            <a:ext cx="8801382" cy="4495800"/>
          </a:xfrm>
        </p:spPr>
        <p:txBody>
          <a:bodyPr>
            <a:normAutofit/>
          </a:bodyPr>
          <a:lstStyle/>
          <a:p>
            <a:pPr marL="0" indent="0">
              <a:lnSpc>
                <a:spcPct val="115000"/>
              </a:lnSpc>
              <a:buSzPct val="75000"/>
              <a:buNone/>
            </a:pPr>
            <a:r>
              <a:rPr lang="en-US" sz="3400" dirty="0">
                <a:ea typeface="ＭＳ Ｐゴシック" charset="0"/>
              </a:rPr>
              <a:t>You decide… </a:t>
            </a:r>
          </a:p>
          <a:p>
            <a:pPr>
              <a:lnSpc>
                <a:spcPct val="115000"/>
              </a:lnSpc>
              <a:buSzPct val="75000"/>
            </a:pPr>
            <a:r>
              <a:rPr lang="en-US" sz="3400" dirty="0">
                <a:ea typeface="ＭＳ Ｐゴシック" charset="0"/>
              </a:rPr>
              <a:t>what is important to your school community</a:t>
            </a:r>
          </a:p>
          <a:p>
            <a:pPr eaLnBrk="1" hangingPunct="1">
              <a:lnSpc>
                <a:spcPct val="115000"/>
              </a:lnSpc>
              <a:buSzPct val="75000"/>
            </a:pPr>
            <a:r>
              <a:rPr lang="en-US" sz="3400" dirty="0">
                <a:ea typeface="ＭＳ Ｐゴシック" charset="0"/>
              </a:rPr>
              <a:t>how to measure improvement</a:t>
            </a:r>
          </a:p>
          <a:p>
            <a:pPr eaLnBrk="1" hangingPunct="1">
              <a:lnSpc>
                <a:spcPct val="115000"/>
              </a:lnSpc>
              <a:buSzPct val="75000"/>
            </a:pPr>
            <a:r>
              <a:rPr lang="en-US" sz="3400" dirty="0">
                <a:ea typeface="ＭＳ Ｐゴシック" charset="0"/>
              </a:rPr>
              <a:t>what strategies are effective, efficient &amp; relevant</a:t>
            </a:r>
          </a:p>
          <a:p>
            <a:pPr eaLnBrk="1" hangingPunct="1">
              <a:lnSpc>
                <a:spcPct val="115000"/>
              </a:lnSpc>
              <a:buSzPct val="75000"/>
            </a:pPr>
            <a:r>
              <a:rPr lang="en-US" sz="3400" dirty="0">
                <a:ea typeface="ＭＳ Ｐゴシック" charset="0"/>
              </a:rPr>
              <a:t>how to obtain input &amp; feedback from all</a:t>
            </a:r>
          </a:p>
          <a:p>
            <a:pPr eaLnBrk="1" hangingPunct="1">
              <a:buFontTx/>
              <a:buNone/>
            </a:pPr>
            <a:endParaRPr lang="en-US" sz="3400" dirty="0">
              <a:latin typeface="Comic Sans MS" charset="0"/>
              <a:ea typeface="ＭＳ Ｐゴシック" charset="0"/>
              <a:cs typeface="ＭＳ Ｐゴシック" charset="0"/>
            </a:endParaRPr>
          </a:p>
        </p:txBody>
      </p:sp>
      <p:sp>
        <p:nvSpPr>
          <p:cNvPr id="78849" name="Rectangle 2"/>
          <p:cNvSpPr>
            <a:spLocks noGrp="1" noChangeArrowheads="1"/>
          </p:cNvSpPr>
          <p:nvPr>
            <p:ph type="title"/>
          </p:nvPr>
        </p:nvSpPr>
        <p:spPr>
          <a:xfrm>
            <a:off x="1981200" y="289628"/>
            <a:ext cx="7620000" cy="1143000"/>
          </a:xfrm>
        </p:spPr>
        <p:txBody>
          <a:bodyPr/>
          <a:lstStyle/>
          <a:p>
            <a:pPr eaLnBrk="1" hangingPunct="1"/>
            <a:r>
              <a:rPr lang="en-US" sz="4000" b="1" u="sng" dirty="0">
                <a:ea typeface="ＭＳ Ｐゴシック" charset="0"/>
              </a:rPr>
              <a:t>It is a Process…Not a Curriculum</a:t>
            </a:r>
          </a:p>
        </p:txBody>
      </p:sp>
      <p:pic>
        <p:nvPicPr>
          <p:cNvPr id="5" name="Picture 4" descr="Logo_Icon_FINAL.png">
            <a:extLst>
              <a:ext uri="{FF2B5EF4-FFF2-40B4-BE49-F238E27FC236}">
                <a16:creationId xmlns:a16="http://schemas.microsoft.com/office/drawing/2014/main" id="{244BD590-0545-0241-B243-40EBAADCBE3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353801" y="5470636"/>
            <a:ext cx="737394" cy="737394"/>
          </a:xfrm>
          <a:prstGeom prst="rect">
            <a:avLst/>
          </a:prstGeom>
        </p:spPr>
      </p:pic>
    </p:spTree>
    <p:extLst>
      <p:ext uri="{BB962C8B-B14F-4D97-AF65-F5344CB8AC3E}">
        <p14:creationId xmlns:p14="http://schemas.microsoft.com/office/powerpoint/2010/main" val="3149780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827" y="57904"/>
            <a:ext cx="7620000" cy="1143000"/>
          </a:xfrm>
        </p:spPr>
        <p:txBody>
          <a:bodyPr/>
          <a:lstStyle/>
          <a:p>
            <a:r>
              <a:rPr lang="en-US" b="1" dirty="0"/>
              <a:t>Keep in Mind…</a:t>
            </a:r>
            <a:endParaRPr lang="en-US" dirty="0"/>
          </a:p>
        </p:txBody>
      </p:sp>
      <p:sp>
        <p:nvSpPr>
          <p:cNvPr id="3" name="Content Placeholder 2"/>
          <p:cNvSpPr>
            <a:spLocks noGrp="1"/>
          </p:cNvSpPr>
          <p:nvPr>
            <p:ph idx="1"/>
          </p:nvPr>
        </p:nvSpPr>
        <p:spPr>
          <a:xfrm>
            <a:off x="1981200" y="1200904"/>
            <a:ext cx="7620000" cy="5199896"/>
          </a:xfrm>
        </p:spPr>
        <p:txBody>
          <a:bodyPr/>
          <a:lstStyle/>
          <a:p>
            <a:r>
              <a:rPr lang="en-US" sz="2400" dirty="0"/>
              <a:t>MTSS/PBS provides the structure that increases likelihood that specific practices/interventions (e.g., Restorative Practices, Leader in Me, Trauma Informed </a:t>
            </a:r>
            <a:r>
              <a:rPr lang="en-US" sz="2400" dirty="0" err="1"/>
              <a:t>Pracitices</a:t>
            </a:r>
            <a:r>
              <a:rPr lang="en-US" sz="2400" dirty="0"/>
              <a:t>) will be implemented with fidelity.  </a:t>
            </a:r>
          </a:p>
          <a:p>
            <a:endParaRPr lang="en-US" dirty="0"/>
          </a:p>
        </p:txBody>
      </p:sp>
      <p:grpSp>
        <p:nvGrpSpPr>
          <p:cNvPr id="5" name="Group 11"/>
          <p:cNvGrpSpPr>
            <a:grpSpLocks/>
          </p:cNvGrpSpPr>
          <p:nvPr/>
        </p:nvGrpSpPr>
        <p:grpSpPr bwMode="auto">
          <a:xfrm>
            <a:off x="5535156" y="3429001"/>
            <a:ext cx="1348036" cy="2418379"/>
            <a:chOff x="1989" y="1230"/>
            <a:chExt cx="1680" cy="2802"/>
          </a:xfrm>
        </p:grpSpPr>
        <p:grpSp>
          <p:nvGrpSpPr>
            <p:cNvPr id="6" name="Group 12"/>
            <p:cNvGrpSpPr>
              <a:grpSpLocks/>
            </p:cNvGrpSpPr>
            <p:nvPr/>
          </p:nvGrpSpPr>
          <p:grpSpPr bwMode="auto">
            <a:xfrm>
              <a:off x="1989" y="1230"/>
              <a:ext cx="1680" cy="2802"/>
              <a:chOff x="1989" y="1230"/>
              <a:chExt cx="1680" cy="2802"/>
            </a:xfrm>
          </p:grpSpPr>
          <p:sp>
            <p:nvSpPr>
              <p:cNvPr id="8" name="AutoShape 13"/>
              <p:cNvSpPr>
                <a:spLocks noChangeArrowheads="1"/>
              </p:cNvSpPr>
              <p:nvPr/>
            </p:nvSpPr>
            <p:spPr bwMode="auto">
              <a:xfrm>
                <a:off x="2751" y="1230"/>
                <a:ext cx="156" cy="259"/>
              </a:xfrm>
              <a:prstGeom prst="triangle">
                <a:avLst>
                  <a:gd name="adj" fmla="val 50000"/>
                </a:avLst>
              </a:prstGeom>
              <a:solidFill>
                <a:srgbClr val="FF0000"/>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wrap="none" anchor="ctr"/>
              <a:lstStyle/>
              <a:p>
                <a:endParaRPr lang="en-US" sz="1350"/>
              </a:p>
            </p:txBody>
          </p:sp>
          <p:sp>
            <p:nvSpPr>
              <p:cNvPr id="9" name="AutoShape 14"/>
              <p:cNvSpPr>
                <a:spLocks noChangeArrowheads="1"/>
              </p:cNvSpPr>
              <p:nvPr/>
            </p:nvSpPr>
            <p:spPr bwMode="auto">
              <a:xfrm flipV="1">
                <a:off x="1989" y="2112"/>
                <a:ext cx="1680" cy="192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503 w 21600"/>
                  <a:gd name="T13" fmla="*/ 5501 h 21600"/>
                  <a:gd name="T14" fmla="*/ 16097 w 21600"/>
                  <a:gd name="T15" fmla="*/ 16099 h 21600"/>
                </a:gdLst>
                <a:ahLst/>
                <a:cxnLst>
                  <a:cxn ang="T8">
                    <a:pos x="T0" y="T1"/>
                  </a:cxn>
                  <a:cxn ang="T9">
                    <a:pos x="T2" y="T3"/>
                  </a:cxn>
                  <a:cxn ang="T10">
                    <a:pos x="T4" y="T5"/>
                  </a:cxn>
                  <a:cxn ang="T11">
                    <a:pos x="T6" y="T7"/>
                  </a:cxn>
                </a:cxnLst>
                <a:rect l="T12" t="T13" r="T14" b="T15"/>
                <a:pathLst>
                  <a:path w="21600" h="21600">
                    <a:moveTo>
                      <a:pt x="0" y="0"/>
                    </a:moveTo>
                    <a:lnTo>
                      <a:pt x="7405" y="21600"/>
                    </a:lnTo>
                    <a:lnTo>
                      <a:pt x="14195" y="21600"/>
                    </a:lnTo>
                    <a:lnTo>
                      <a:pt x="21600" y="0"/>
                    </a:lnTo>
                    <a:lnTo>
                      <a:pt x="0" y="0"/>
                    </a:lnTo>
                    <a:close/>
                  </a:path>
                </a:pathLst>
              </a:custGeom>
              <a:solidFill>
                <a:srgbClr val="00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350"/>
              </a:p>
            </p:txBody>
          </p:sp>
          <p:sp>
            <p:nvSpPr>
              <p:cNvPr id="10" name="AutoShape 15"/>
              <p:cNvSpPr>
                <a:spLocks noChangeArrowheads="1"/>
              </p:cNvSpPr>
              <p:nvPr/>
            </p:nvSpPr>
            <p:spPr bwMode="auto">
              <a:xfrm flipV="1">
                <a:off x="2552" y="1872"/>
                <a:ext cx="555" cy="28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64 w 21600"/>
                  <a:gd name="T13" fmla="*/ 3474 h 21600"/>
                  <a:gd name="T14" fmla="*/ 18136 w 21600"/>
                  <a:gd name="T15" fmla="*/ 18126 h 21600"/>
                </a:gdLst>
                <a:ahLst/>
                <a:cxnLst>
                  <a:cxn ang="T8">
                    <a:pos x="T0" y="T1"/>
                  </a:cxn>
                  <a:cxn ang="T9">
                    <a:pos x="T2" y="T3"/>
                  </a:cxn>
                  <a:cxn ang="T10">
                    <a:pos x="T4" y="T5"/>
                  </a:cxn>
                  <a:cxn ang="T11">
                    <a:pos x="T6" y="T7"/>
                  </a:cxn>
                </a:cxnLst>
                <a:rect l="T12" t="T13" r="T14" b="T15"/>
                <a:pathLst>
                  <a:path w="21600" h="21600">
                    <a:moveTo>
                      <a:pt x="0" y="0"/>
                    </a:moveTo>
                    <a:lnTo>
                      <a:pt x="3308" y="21600"/>
                    </a:lnTo>
                    <a:lnTo>
                      <a:pt x="18292" y="21600"/>
                    </a:lnTo>
                    <a:lnTo>
                      <a:pt x="21600" y="0"/>
                    </a:lnTo>
                    <a:lnTo>
                      <a:pt x="0" y="0"/>
                    </a:lnTo>
                    <a:close/>
                  </a:path>
                </a:pathLst>
              </a:custGeom>
              <a:gradFill rotWithShape="1">
                <a:gsLst>
                  <a:gs pos="0">
                    <a:srgbClr val="009900"/>
                  </a:gs>
                  <a:gs pos="100000">
                    <a:srgbClr val="FFFF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350"/>
              </a:p>
            </p:txBody>
          </p:sp>
          <p:sp>
            <p:nvSpPr>
              <p:cNvPr id="11" name="AutoShape 16"/>
              <p:cNvSpPr>
                <a:spLocks noChangeArrowheads="1"/>
              </p:cNvSpPr>
              <p:nvPr/>
            </p:nvSpPr>
            <p:spPr bwMode="auto">
              <a:xfrm flipV="1">
                <a:off x="2636" y="1680"/>
                <a:ext cx="387"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49 w 21600"/>
                  <a:gd name="T13" fmla="*/ 3375 h 21600"/>
                  <a:gd name="T14" fmla="*/ 18251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25" y="21600"/>
                    </a:lnTo>
                    <a:lnTo>
                      <a:pt x="18475" y="21600"/>
                    </a:lnTo>
                    <a:lnTo>
                      <a:pt x="21600" y="0"/>
                    </a:lnTo>
                    <a:lnTo>
                      <a:pt x="0" y="0"/>
                    </a:lnTo>
                    <a:close/>
                  </a:path>
                </a:pathLst>
              </a:cu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350"/>
              </a:p>
            </p:txBody>
          </p:sp>
          <p:sp>
            <p:nvSpPr>
              <p:cNvPr id="12" name="AutoShape 17"/>
              <p:cNvSpPr>
                <a:spLocks noChangeArrowheads="1"/>
              </p:cNvSpPr>
              <p:nvPr/>
            </p:nvSpPr>
            <p:spPr bwMode="auto">
              <a:xfrm flipV="1">
                <a:off x="2692" y="1488"/>
                <a:ext cx="273" cy="1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114 w 21600"/>
                  <a:gd name="T13" fmla="*/ 4050 h 21600"/>
                  <a:gd name="T14" fmla="*/ 17486 w 21600"/>
                  <a:gd name="T15" fmla="*/ 17550 h 21600"/>
                </a:gdLst>
                <a:ahLst/>
                <a:cxnLst>
                  <a:cxn ang="T8">
                    <a:pos x="T0" y="T1"/>
                  </a:cxn>
                  <a:cxn ang="T9">
                    <a:pos x="T2" y="T3"/>
                  </a:cxn>
                  <a:cxn ang="T10">
                    <a:pos x="T4" y="T5"/>
                  </a:cxn>
                  <a:cxn ang="T11">
                    <a:pos x="T6" y="T7"/>
                  </a:cxn>
                </a:cxnLst>
                <a:rect l="T12" t="T13" r="T14" b="T15"/>
                <a:pathLst>
                  <a:path w="21600" h="21600">
                    <a:moveTo>
                      <a:pt x="0" y="0"/>
                    </a:moveTo>
                    <a:lnTo>
                      <a:pt x="4589" y="21600"/>
                    </a:lnTo>
                    <a:lnTo>
                      <a:pt x="17011" y="21600"/>
                    </a:lnTo>
                    <a:lnTo>
                      <a:pt x="21600" y="0"/>
                    </a:lnTo>
                    <a:lnTo>
                      <a:pt x="0" y="0"/>
                    </a:lnTo>
                    <a:close/>
                  </a:path>
                </a:pathLst>
              </a:custGeom>
              <a:gradFill rotWithShape="1">
                <a:gsLst>
                  <a:gs pos="0">
                    <a:srgbClr val="FFFF00"/>
                  </a:gs>
                  <a:gs pos="100000">
                    <a:srgbClr val="FF00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350"/>
              </a:p>
            </p:txBody>
          </p:sp>
        </p:grpSp>
        <p:sp>
          <p:nvSpPr>
            <p:cNvPr id="7" name="AutoShape 18"/>
            <p:cNvSpPr>
              <a:spLocks noChangeArrowheads="1"/>
            </p:cNvSpPr>
            <p:nvPr/>
          </p:nvSpPr>
          <p:spPr bwMode="auto">
            <a:xfrm>
              <a:off x="1989" y="1242"/>
              <a:ext cx="1680" cy="2784"/>
            </a:xfrm>
            <a:prstGeom prst="triangle">
              <a:avLst>
                <a:gd name="adj" fmla="val 50000"/>
              </a:avLst>
            </a:prstGeom>
            <a:noFill/>
            <a:ln w="254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350"/>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389" y="4807353"/>
            <a:ext cx="1785684" cy="940274"/>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7707" y="3429001"/>
            <a:ext cx="1314132" cy="1294806"/>
          </a:xfrm>
          <a:prstGeom prst="rect">
            <a:avLst/>
          </a:prstGeom>
        </p:spPr>
      </p:pic>
      <p:pic>
        <p:nvPicPr>
          <p:cNvPr id="15" name="Picture 14"/>
          <p:cNvPicPr>
            <a:picLocks noChangeAspect="1"/>
          </p:cNvPicPr>
          <p:nvPr/>
        </p:nvPicPr>
        <p:blipFill>
          <a:blip r:embed="rId5"/>
          <a:stretch>
            <a:fillRect/>
          </a:stretch>
        </p:blipFill>
        <p:spPr>
          <a:xfrm>
            <a:off x="3260576" y="3926981"/>
            <a:ext cx="1375140" cy="604412"/>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12235" t="11310" r="12171" b="8922"/>
          <a:stretch/>
        </p:blipFill>
        <p:spPr>
          <a:xfrm>
            <a:off x="7661091" y="4586867"/>
            <a:ext cx="1021203" cy="1077590"/>
          </a:xfrm>
          <a:prstGeom prst="rect">
            <a:avLst/>
          </a:prstGeom>
        </p:spPr>
      </p:pic>
      <p:sp>
        <p:nvSpPr>
          <p:cNvPr id="18" name="Right Arrow 17"/>
          <p:cNvSpPr/>
          <p:nvPr/>
        </p:nvSpPr>
        <p:spPr>
          <a:xfrm>
            <a:off x="3711855" y="5281450"/>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ight Arrow 18"/>
          <p:cNvSpPr/>
          <p:nvPr/>
        </p:nvSpPr>
        <p:spPr>
          <a:xfrm rot="786751">
            <a:off x="4708836" y="4213092"/>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ight Arrow 19"/>
          <p:cNvSpPr/>
          <p:nvPr/>
        </p:nvSpPr>
        <p:spPr>
          <a:xfrm rot="9051906">
            <a:off x="7079289" y="4009528"/>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ight Arrow 20"/>
          <p:cNvSpPr/>
          <p:nvPr/>
        </p:nvSpPr>
        <p:spPr>
          <a:xfrm rot="13195337">
            <a:off x="6842178" y="5357881"/>
            <a:ext cx="983775" cy="229484"/>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Content Placeholder 3"/>
          <p:cNvPicPr>
            <a:picLocks noChangeAspect="1"/>
          </p:cNvPicPr>
          <p:nvPr/>
        </p:nvPicPr>
        <p:blipFill rotWithShape="1">
          <a:blip r:embed="rId7"/>
          <a:srcRect l="74949" t="26731" r="14228" b="35360"/>
          <a:stretch/>
        </p:blipFill>
        <p:spPr>
          <a:xfrm>
            <a:off x="5888326" y="4764740"/>
            <a:ext cx="640892" cy="631452"/>
          </a:xfrm>
          <a:prstGeom prst="rect">
            <a:avLst/>
          </a:prstGeom>
        </p:spPr>
      </p:pic>
      <p:pic>
        <p:nvPicPr>
          <p:cNvPr id="16" name="Picture 15">
            <a:extLst>
              <a:ext uri="{FF2B5EF4-FFF2-40B4-BE49-F238E27FC236}">
                <a16:creationId xmlns:a16="http://schemas.microsoft.com/office/drawing/2014/main" id="{F2F69BE2-D687-984E-BEC4-287698E1FC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2610" y="2728952"/>
            <a:ext cx="1600200" cy="723900"/>
          </a:xfrm>
          <a:prstGeom prst="rect">
            <a:avLst/>
          </a:prstGeom>
        </p:spPr>
      </p:pic>
    </p:spTree>
    <p:extLst>
      <p:ext uri="{BB962C8B-B14F-4D97-AF65-F5344CB8AC3E}">
        <p14:creationId xmlns:p14="http://schemas.microsoft.com/office/powerpoint/2010/main" val="3538811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E64536A-7B39-F241-8C1A-46DE34A5E0C5}"/>
              </a:ext>
            </a:extLst>
          </p:cNvPr>
          <p:cNvGraphicFramePr>
            <a:graphicFrameLocks noGrp="1"/>
          </p:cNvGraphicFramePr>
          <p:nvPr/>
        </p:nvGraphicFramePr>
        <p:xfrm>
          <a:off x="1828800" y="685801"/>
          <a:ext cx="8586818" cy="5811092"/>
        </p:xfrm>
        <a:graphic>
          <a:graphicData uri="http://schemas.openxmlformats.org/drawingml/2006/table">
            <a:tbl>
              <a:tblPr firstRow="1" firstCol="1" bandRow="1">
                <a:tableStyleId>{5C22544A-7EE6-4342-B048-85BDC9FD1C3A}</a:tableStyleId>
              </a:tblPr>
              <a:tblGrid>
                <a:gridCol w="4297702">
                  <a:extLst>
                    <a:ext uri="{9D8B030D-6E8A-4147-A177-3AD203B41FA5}">
                      <a16:colId xmlns:a16="http://schemas.microsoft.com/office/drawing/2014/main" val="2420177687"/>
                    </a:ext>
                  </a:extLst>
                </a:gridCol>
                <a:gridCol w="4289116">
                  <a:extLst>
                    <a:ext uri="{9D8B030D-6E8A-4147-A177-3AD203B41FA5}">
                      <a16:colId xmlns:a16="http://schemas.microsoft.com/office/drawing/2014/main" val="3132364145"/>
                    </a:ext>
                  </a:extLst>
                </a:gridCol>
              </a:tblGrid>
              <a:tr h="639840">
                <a:tc gridSpan="2">
                  <a:txBody>
                    <a:bodyPr/>
                    <a:lstStyle/>
                    <a:p>
                      <a:pPr marL="0" marR="0">
                        <a:lnSpc>
                          <a:spcPct val="115000"/>
                        </a:lnSpc>
                        <a:spcBef>
                          <a:spcPts val="0"/>
                        </a:spcBef>
                        <a:spcAft>
                          <a:spcPts val="0"/>
                        </a:spcAft>
                      </a:pPr>
                      <a:r>
                        <a:rPr lang="en-US" sz="800" dirty="0">
                          <a:solidFill>
                            <a:schemeClr val="tx1"/>
                          </a:solidFill>
                          <a:effectLst/>
                        </a:rPr>
                        <a:t> </a:t>
                      </a:r>
                    </a:p>
                    <a:p>
                      <a:pPr marL="0" marR="0" algn="ctr">
                        <a:lnSpc>
                          <a:spcPct val="115000"/>
                        </a:lnSpc>
                        <a:spcBef>
                          <a:spcPts val="0"/>
                        </a:spcBef>
                        <a:spcAft>
                          <a:spcPts val="0"/>
                        </a:spcAft>
                      </a:pPr>
                      <a:r>
                        <a:rPr lang="en-US" sz="2100" u="sng" dirty="0">
                          <a:solidFill>
                            <a:schemeClr val="tx1"/>
                          </a:solidFill>
                          <a:effectLst/>
                          <a:latin typeface="+mj-lt"/>
                        </a:rPr>
                        <a:t>Tier 1 Framework for Delaware </a:t>
                      </a:r>
                      <a:r>
                        <a:rPr lang="en-US" sz="2100" i="0" u="sng" dirty="0">
                          <a:solidFill>
                            <a:schemeClr val="tx1"/>
                          </a:solidFill>
                          <a:effectLst/>
                          <a:latin typeface="+mj-lt"/>
                        </a:rPr>
                        <a:t>Positive </a:t>
                      </a:r>
                      <a:r>
                        <a:rPr lang="en-US" sz="2100" u="sng" dirty="0">
                          <a:solidFill>
                            <a:schemeClr val="tx1"/>
                          </a:solidFill>
                          <a:effectLst/>
                          <a:latin typeface="+mj-lt"/>
                        </a:rPr>
                        <a:t>Behavior Supports and Interventions</a:t>
                      </a:r>
                      <a:endParaRPr lang="en-US" sz="2100" dirty="0">
                        <a:solidFill>
                          <a:schemeClr val="tx1"/>
                        </a:solidFill>
                        <a:effectLst/>
                        <a:latin typeface="+mj-lt"/>
                        <a:ea typeface="Calibri" panose="020F0502020204030204" pitchFamily="34" charset="0"/>
                        <a:cs typeface="Times New Roman" panose="02020603050405020304" pitchFamily="18" charset="0"/>
                      </a:endParaRPr>
                    </a:p>
                  </a:txBody>
                  <a:tcPr marL="44182" marR="44182" marT="6434" marB="0">
                    <a:solidFill>
                      <a:srgbClr val="92D050"/>
                    </a:solidFill>
                  </a:tcPr>
                </a:tc>
                <a:tc hMerge="1">
                  <a:txBody>
                    <a:bodyPr/>
                    <a:lstStyle/>
                    <a:p>
                      <a:endParaRPr lang="en-US"/>
                    </a:p>
                  </a:txBody>
                  <a:tcPr/>
                </a:tc>
                <a:extLst>
                  <a:ext uri="{0D108BD9-81ED-4DB2-BD59-A6C34878D82A}">
                    <a16:rowId xmlns:a16="http://schemas.microsoft.com/office/drawing/2014/main" val="1070975716"/>
                  </a:ext>
                </a:extLst>
              </a:tr>
              <a:tr h="2602713">
                <a:tc>
                  <a:txBody>
                    <a:bodyPr/>
                    <a:lstStyle/>
                    <a:p>
                      <a:pPr marL="0" marR="0">
                        <a:lnSpc>
                          <a:spcPct val="100000"/>
                        </a:lnSpc>
                        <a:spcBef>
                          <a:spcPts val="0"/>
                        </a:spcBef>
                        <a:spcAft>
                          <a:spcPts val="0"/>
                        </a:spcAft>
                      </a:pPr>
                      <a:r>
                        <a:rPr lang="en-US" sz="1500" dirty="0">
                          <a:solidFill>
                            <a:schemeClr val="tx1"/>
                          </a:solidFill>
                          <a:effectLst/>
                        </a:rPr>
                        <a:t>School-wide PBS Tier 1: </a:t>
                      </a:r>
                    </a:p>
                    <a:p>
                      <a:pPr marL="0" marR="0">
                        <a:lnSpc>
                          <a:spcPct val="100000"/>
                        </a:lnSpc>
                        <a:spcBef>
                          <a:spcPts val="0"/>
                        </a:spcBef>
                        <a:spcAft>
                          <a:spcPts val="0"/>
                        </a:spcAft>
                      </a:pPr>
                      <a:r>
                        <a:rPr lang="en-US" sz="1500" dirty="0">
                          <a:solidFill>
                            <a:schemeClr val="tx1"/>
                          </a:solidFill>
                          <a:effectLst/>
                        </a:rPr>
                        <a:t>Program Development &amp; Evaluation</a:t>
                      </a:r>
                    </a:p>
                    <a:p>
                      <a:pPr marL="800100" marR="0" lvl="1" indent="-342900">
                        <a:lnSpc>
                          <a:spcPct val="100000"/>
                        </a:lnSpc>
                        <a:spcBef>
                          <a:spcPts val="0"/>
                        </a:spcBef>
                        <a:spcAft>
                          <a:spcPts val="0"/>
                        </a:spcAft>
                        <a:buFont typeface="Symbol" pitchFamily="2" charset="2"/>
                        <a:buChar char=""/>
                        <a:tabLst>
                          <a:tab pos="457200" algn="l"/>
                        </a:tabLst>
                      </a:pPr>
                      <a:r>
                        <a:rPr lang="en-US" sz="1500" b="0" dirty="0">
                          <a:solidFill>
                            <a:schemeClr val="tx1"/>
                          </a:solidFill>
                          <a:effectLst/>
                        </a:rPr>
                        <a:t>Systematic Collection &amp; Use of Multiple Data Sources</a:t>
                      </a:r>
                    </a:p>
                    <a:p>
                      <a:pPr marL="800100" marR="0" lvl="1" indent="-342900">
                        <a:lnSpc>
                          <a:spcPct val="100000"/>
                        </a:lnSpc>
                        <a:spcBef>
                          <a:spcPts val="0"/>
                        </a:spcBef>
                        <a:spcAft>
                          <a:spcPts val="0"/>
                        </a:spcAft>
                        <a:buFont typeface="Symbol" pitchFamily="2" charset="2"/>
                        <a:buChar char=""/>
                        <a:tabLst>
                          <a:tab pos="457200" algn="l"/>
                        </a:tabLst>
                      </a:pPr>
                      <a:r>
                        <a:rPr lang="en-US" sz="1500" b="0" dirty="0">
                          <a:solidFill>
                            <a:schemeClr val="tx1"/>
                          </a:solidFill>
                          <a:effectLst/>
                        </a:rPr>
                        <a:t>Established Representative Problem-Solving Teams</a:t>
                      </a:r>
                    </a:p>
                    <a:p>
                      <a:pPr marL="800100" marR="0" lvl="1" indent="-342900">
                        <a:lnSpc>
                          <a:spcPct val="100000"/>
                        </a:lnSpc>
                        <a:spcBef>
                          <a:spcPts val="0"/>
                        </a:spcBef>
                        <a:spcAft>
                          <a:spcPts val="0"/>
                        </a:spcAft>
                        <a:buFont typeface="Symbol" pitchFamily="2" charset="2"/>
                        <a:buChar char=""/>
                        <a:tabLst>
                          <a:tab pos="457200" algn="l"/>
                        </a:tabLst>
                      </a:pPr>
                      <a:r>
                        <a:rPr lang="en-US" sz="1500" b="0" dirty="0">
                          <a:solidFill>
                            <a:schemeClr val="tx1"/>
                          </a:solidFill>
                          <a:effectLst/>
                        </a:rPr>
                        <a:t>Ongoing Professional Development &amp; Resources to Sustain Implementation</a:t>
                      </a:r>
                    </a:p>
                    <a:p>
                      <a:pPr marL="0" marR="0">
                        <a:lnSpc>
                          <a:spcPct val="100000"/>
                        </a:lnSpc>
                        <a:spcBef>
                          <a:spcPts val="0"/>
                        </a:spcBef>
                        <a:spcAft>
                          <a:spcPts val="0"/>
                        </a:spcAft>
                      </a:pPr>
                      <a:r>
                        <a:rPr lang="en-US" sz="1500" b="0" dirty="0">
                          <a:solidFill>
                            <a:schemeClr val="tx1"/>
                          </a:solidFill>
                          <a:effectLst/>
                        </a:rPr>
                        <a:t> </a:t>
                      </a:r>
                      <a:endParaRPr lang="en-US"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182" marR="44182" marT="6434" marB="0" anchor="ctr">
                    <a:solidFill>
                      <a:srgbClr val="C0E399"/>
                    </a:solidFill>
                  </a:tcPr>
                </a:tc>
                <a:tc>
                  <a:txBody>
                    <a:bodyPr/>
                    <a:lstStyle/>
                    <a:p>
                      <a:pPr marL="0" marR="0">
                        <a:lnSpc>
                          <a:spcPct val="100000"/>
                        </a:lnSpc>
                        <a:spcBef>
                          <a:spcPts val="0"/>
                        </a:spcBef>
                        <a:spcAft>
                          <a:spcPts val="0"/>
                        </a:spcAft>
                      </a:pPr>
                      <a:endParaRPr lang="en-US" sz="1500" b="1" dirty="0">
                        <a:solidFill>
                          <a:schemeClr val="tx1"/>
                        </a:solidFill>
                        <a:effectLst/>
                      </a:endParaRPr>
                    </a:p>
                    <a:p>
                      <a:pPr marL="0" marR="0">
                        <a:lnSpc>
                          <a:spcPct val="100000"/>
                        </a:lnSpc>
                        <a:spcBef>
                          <a:spcPts val="0"/>
                        </a:spcBef>
                        <a:spcAft>
                          <a:spcPts val="0"/>
                        </a:spcAft>
                      </a:pPr>
                      <a:r>
                        <a:rPr lang="en-US" sz="1500" b="1" dirty="0">
                          <a:solidFill>
                            <a:schemeClr val="tx1"/>
                          </a:solidFill>
                          <a:effectLst/>
                        </a:rPr>
                        <a:t>Prevention: Implementing Schoolwide &amp; </a:t>
                      </a:r>
                    </a:p>
                    <a:p>
                      <a:pPr marL="0" marR="0">
                        <a:lnSpc>
                          <a:spcPct val="100000"/>
                        </a:lnSpc>
                        <a:spcBef>
                          <a:spcPts val="0"/>
                        </a:spcBef>
                        <a:spcAft>
                          <a:spcPts val="0"/>
                        </a:spcAft>
                      </a:pPr>
                      <a:r>
                        <a:rPr lang="en-US" sz="1500" b="1" dirty="0">
                          <a:solidFill>
                            <a:schemeClr val="tx1"/>
                          </a:solidFill>
                          <a:effectLst/>
                        </a:rPr>
                        <a:t>Classroom Systems</a:t>
                      </a:r>
                      <a:endParaRPr lang="en-US" sz="1500" dirty="0">
                        <a:solidFill>
                          <a:schemeClr val="tx1"/>
                        </a:solidFill>
                        <a:effectLst/>
                      </a:endParaRPr>
                    </a:p>
                    <a:p>
                      <a:pPr marL="800100" marR="0" lvl="1" indent="-342900">
                        <a:lnSpc>
                          <a:spcPct val="100000"/>
                        </a:lnSpc>
                        <a:spcBef>
                          <a:spcPts val="0"/>
                        </a:spcBef>
                        <a:spcAft>
                          <a:spcPts val="0"/>
                        </a:spcAft>
                        <a:buFont typeface="Symbol" pitchFamily="2" charset="2"/>
                        <a:buChar char=""/>
                        <a:tabLst>
                          <a:tab pos="457200" algn="l"/>
                        </a:tabLst>
                      </a:pPr>
                      <a:r>
                        <a:rPr lang="en-US" sz="1500" dirty="0">
                          <a:solidFill>
                            <a:schemeClr val="tx1"/>
                          </a:solidFill>
                          <a:effectLst/>
                        </a:rPr>
                        <a:t>Establish Positive Relations (Student, Teacher, Parents)</a:t>
                      </a:r>
                    </a:p>
                    <a:p>
                      <a:pPr marL="800100" marR="0" lvl="1" indent="-342900">
                        <a:lnSpc>
                          <a:spcPct val="100000"/>
                        </a:lnSpc>
                        <a:spcBef>
                          <a:spcPts val="0"/>
                        </a:spcBef>
                        <a:spcAft>
                          <a:spcPts val="0"/>
                        </a:spcAft>
                        <a:buFont typeface="Symbol" pitchFamily="2" charset="2"/>
                        <a:buChar char=""/>
                        <a:tabLst>
                          <a:tab pos="457200" algn="l"/>
                        </a:tabLst>
                      </a:pPr>
                      <a:r>
                        <a:rPr lang="en-US" sz="1500" dirty="0">
                          <a:solidFill>
                            <a:schemeClr val="tx1"/>
                          </a:solidFill>
                          <a:effectLst/>
                        </a:rPr>
                        <a:t>Establish, Teach, and Acknowledge Positive Behavioral Expectations </a:t>
                      </a:r>
                    </a:p>
                    <a:p>
                      <a:pPr marL="800100" marR="0" lvl="1" indent="-342900">
                        <a:lnSpc>
                          <a:spcPct val="100000"/>
                        </a:lnSpc>
                        <a:spcBef>
                          <a:spcPts val="0"/>
                        </a:spcBef>
                        <a:spcAft>
                          <a:spcPts val="0"/>
                        </a:spcAft>
                        <a:buFont typeface="Symbol" pitchFamily="2" charset="2"/>
                        <a:buChar char=""/>
                        <a:tabLst>
                          <a:tab pos="457200" algn="l"/>
                        </a:tabLst>
                      </a:pPr>
                      <a:r>
                        <a:rPr lang="en-US" sz="1500" dirty="0">
                          <a:solidFill>
                            <a:schemeClr val="tx1"/>
                          </a:solidFill>
                          <a:effectLst/>
                        </a:rPr>
                        <a:t>Support a Safe School Environment</a:t>
                      </a:r>
                    </a:p>
                    <a:p>
                      <a:pPr marL="800100" marR="0" lvl="1" indent="-342900">
                        <a:lnSpc>
                          <a:spcPct val="100000"/>
                        </a:lnSpc>
                        <a:spcBef>
                          <a:spcPts val="0"/>
                        </a:spcBef>
                        <a:spcAft>
                          <a:spcPts val="0"/>
                        </a:spcAft>
                        <a:buFont typeface="Symbol" pitchFamily="2" charset="2"/>
                        <a:buChar char=""/>
                        <a:tabLst>
                          <a:tab pos="457200" algn="l"/>
                        </a:tabLst>
                      </a:pPr>
                      <a:r>
                        <a:rPr lang="en-US" sz="1500" dirty="0">
                          <a:solidFill>
                            <a:schemeClr val="tx1"/>
                          </a:solidFill>
                          <a:effectLst/>
                        </a:rPr>
                        <a:t>Ensure classroom management practices for encouraging appropriate behavior</a:t>
                      </a:r>
                    </a:p>
                    <a:p>
                      <a:pPr marL="0" marR="0">
                        <a:lnSpc>
                          <a:spcPct val="115000"/>
                        </a:lnSpc>
                        <a:spcBef>
                          <a:spcPts val="0"/>
                        </a:spcBef>
                        <a:spcAft>
                          <a:spcPts val="100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182" marR="44182" marT="6434" marB="0" anchor="ctr">
                    <a:solidFill>
                      <a:srgbClr val="C0E399"/>
                    </a:solidFill>
                  </a:tcPr>
                </a:tc>
                <a:extLst>
                  <a:ext uri="{0D108BD9-81ED-4DB2-BD59-A6C34878D82A}">
                    <a16:rowId xmlns:a16="http://schemas.microsoft.com/office/drawing/2014/main" val="1075176574"/>
                  </a:ext>
                </a:extLst>
              </a:tr>
              <a:tr h="1921769">
                <a:tc>
                  <a:txBody>
                    <a:bodyPr/>
                    <a:lstStyle/>
                    <a:p>
                      <a:pPr marL="0" marR="0">
                        <a:lnSpc>
                          <a:spcPct val="115000"/>
                        </a:lnSpc>
                        <a:spcBef>
                          <a:spcPts val="0"/>
                        </a:spcBef>
                        <a:spcAft>
                          <a:spcPts val="0"/>
                        </a:spcAft>
                      </a:pPr>
                      <a:r>
                        <a:rPr lang="en-US" sz="1500" dirty="0">
                          <a:solidFill>
                            <a:schemeClr val="tx1"/>
                          </a:solidFill>
                          <a:effectLst/>
                        </a:rPr>
                        <a:t>Correcting Problem Behavior</a:t>
                      </a:r>
                    </a:p>
                    <a:p>
                      <a:pPr marL="800100" marR="0" lvl="1" indent="-342900">
                        <a:lnSpc>
                          <a:spcPct val="115000"/>
                        </a:lnSpc>
                        <a:spcBef>
                          <a:spcPts val="0"/>
                        </a:spcBef>
                        <a:spcAft>
                          <a:spcPts val="0"/>
                        </a:spcAft>
                        <a:buFont typeface="Symbol" pitchFamily="2" charset="2"/>
                        <a:buChar char=""/>
                      </a:pPr>
                      <a:r>
                        <a:rPr lang="en-US" sz="1500" b="0" dirty="0">
                          <a:solidFill>
                            <a:schemeClr val="tx1"/>
                          </a:solidFill>
                          <a:effectLst/>
                        </a:rPr>
                        <a:t>Establish System to Manage Office Discipline Referrals</a:t>
                      </a:r>
                    </a:p>
                    <a:p>
                      <a:pPr marL="800100" marR="0" lvl="1" indent="-342900">
                        <a:lnSpc>
                          <a:spcPct val="115000"/>
                        </a:lnSpc>
                        <a:spcBef>
                          <a:spcPts val="0"/>
                        </a:spcBef>
                        <a:spcAft>
                          <a:spcPts val="0"/>
                        </a:spcAft>
                        <a:buFont typeface="Symbol" pitchFamily="2" charset="2"/>
                        <a:buChar char=""/>
                      </a:pPr>
                      <a:r>
                        <a:rPr lang="en-US" sz="1500" b="0" dirty="0">
                          <a:solidFill>
                            <a:schemeClr val="tx1"/>
                          </a:solidFill>
                          <a:effectLst/>
                        </a:rPr>
                        <a:t>Support Use of Strong Classroom Management Techniques and use of continuum of responses to inappropriate behavior</a:t>
                      </a:r>
                    </a:p>
                    <a:p>
                      <a:pPr marL="800100" marR="0" lvl="1" indent="-342900">
                        <a:lnSpc>
                          <a:spcPct val="115000"/>
                        </a:lnSpc>
                        <a:spcBef>
                          <a:spcPts val="0"/>
                        </a:spcBef>
                        <a:spcAft>
                          <a:spcPts val="0"/>
                        </a:spcAft>
                        <a:buFont typeface="Symbol" pitchFamily="2" charset="2"/>
                        <a:buChar char=""/>
                      </a:pPr>
                      <a:r>
                        <a:rPr lang="en-US" sz="1500" b="0" dirty="0">
                          <a:solidFill>
                            <a:schemeClr val="tx1"/>
                          </a:solidFill>
                          <a:effectLst/>
                        </a:rPr>
                        <a:t>Systematic Response to Behavior Includes Problem-Solving</a:t>
                      </a:r>
                      <a:endParaRPr lang="en-US"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182" marR="44182" marT="6434" marB="0" anchor="ctr">
                    <a:solidFill>
                      <a:srgbClr val="C0E399"/>
                    </a:solidFill>
                  </a:tcPr>
                </a:tc>
                <a:tc>
                  <a:txBody>
                    <a:bodyPr/>
                    <a:lstStyle/>
                    <a:p>
                      <a:pPr marL="0" marR="0">
                        <a:lnSpc>
                          <a:spcPct val="100000"/>
                        </a:lnSpc>
                        <a:spcBef>
                          <a:spcPts val="0"/>
                        </a:spcBef>
                        <a:spcAft>
                          <a:spcPts val="0"/>
                        </a:spcAft>
                      </a:pPr>
                      <a:r>
                        <a:rPr lang="en-US" sz="1200" dirty="0">
                          <a:solidFill>
                            <a:schemeClr val="tx1"/>
                          </a:solidFill>
                          <a:effectLst/>
                        </a:rPr>
                        <a:t> </a:t>
                      </a:r>
                      <a:r>
                        <a:rPr lang="en-US" sz="1500" b="1" dirty="0">
                          <a:solidFill>
                            <a:schemeClr val="tx1"/>
                          </a:solidFill>
                          <a:effectLst/>
                        </a:rPr>
                        <a:t>Developing Self Discipline</a:t>
                      </a:r>
                    </a:p>
                    <a:p>
                      <a:pPr marL="800100" marR="0" lvl="1" indent="-342900">
                        <a:lnSpc>
                          <a:spcPct val="100000"/>
                        </a:lnSpc>
                        <a:spcBef>
                          <a:spcPts val="0"/>
                        </a:spcBef>
                        <a:spcAft>
                          <a:spcPts val="0"/>
                        </a:spcAft>
                        <a:buFont typeface="Symbol" pitchFamily="2" charset="2"/>
                        <a:buChar char=""/>
                      </a:pPr>
                      <a:r>
                        <a:rPr lang="en-US" sz="1500" dirty="0">
                          <a:solidFill>
                            <a:schemeClr val="tx1"/>
                          </a:solidFill>
                          <a:effectLst/>
                        </a:rPr>
                        <a:t>Policy Commitment to Goal of Developing Self-Discipline</a:t>
                      </a:r>
                    </a:p>
                    <a:p>
                      <a:pPr marL="800100" marR="0" lvl="1" indent="-342900">
                        <a:lnSpc>
                          <a:spcPct val="100000"/>
                        </a:lnSpc>
                        <a:spcBef>
                          <a:spcPts val="0"/>
                        </a:spcBef>
                        <a:spcAft>
                          <a:spcPts val="0"/>
                        </a:spcAft>
                        <a:buFont typeface="Symbol" pitchFamily="2" charset="2"/>
                        <a:buChar char=""/>
                      </a:pPr>
                      <a:r>
                        <a:rPr lang="en-US" sz="1500" dirty="0">
                          <a:solidFill>
                            <a:schemeClr val="tx1"/>
                          </a:solidFill>
                          <a:effectLst/>
                        </a:rPr>
                        <a:t>Social Emotional Learning (free standing or integrated within Curriculum)</a:t>
                      </a:r>
                    </a:p>
                    <a:p>
                      <a:pPr marL="800100" marR="0" lvl="1" indent="-342900">
                        <a:lnSpc>
                          <a:spcPct val="100000"/>
                        </a:lnSpc>
                        <a:spcBef>
                          <a:spcPts val="0"/>
                        </a:spcBef>
                        <a:spcAft>
                          <a:spcPts val="0"/>
                        </a:spcAft>
                        <a:buFont typeface="Symbol" pitchFamily="2" charset="2"/>
                        <a:buChar char=""/>
                      </a:pPr>
                      <a:r>
                        <a:rPr lang="en-US" sz="1500" dirty="0">
                          <a:solidFill>
                            <a:schemeClr val="tx1"/>
                          </a:solidFill>
                          <a:effectLst/>
                        </a:rPr>
                        <a:t>Students Active in Decision-making</a:t>
                      </a:r>
                    </a:p>
                    <a:p>
                      <a:pPr marL="0" marR="0">
                        <a:lnSpc>
                          <a:spcPct val="115000"/>
                        </a:lnSpc>
                        <a:spcBef>
                          <a:spcPts val="0"/>
                        </a:spcBef>
                        <a:spcAft>
                          <a:spcPts val="1000"/>
                        </a:spcAft>
                      </a:pPr>
                      <a:r>
                        <a:rPr lang="en-US" sz="1200" dirty="0">
                          <a:solidFill>
                            <a:schemeClr val="tx1"/>
                          </a:solidFill>
                          <a:effectLst/>
                        </a:rPr>
                        <a:t> </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182" marR="44182" marT="6434" marB="0" anchor="ctr">
                    <a:solidFill>
                      <a:srgbClr val="C0E399"/>
                    </a:solidFill>
                  </a:tcPr>
                </a:tc>
                <a:extLst>
                  <a:ext uri="{0D108BD9-81ED-4DB2-BD59-A6C34878D82A}">
                    <a16:rowId xmlns:a16="http://schemas.microsoft.com/office/drawing/2014/main" val="1349240920"/>
                  </a:ext>
                </a:extLst>
              </a:tr>
            </a:tbl>
          </a:graphicData>
        </a:graphic>
      </p:graphicFrame>
    </p:spTree>
    <p:extLst>
      <p:ext uri="{BB962C8B-B14F-4D97-AF65-F5344CB8AC3E}">
        <p14:creationId xmlns:p14="http://schemas.microsoft.com/office/powerpoint/2010/main" val="2175417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rPr>
              <a:t>of School-Wide PBS</a:t>
            </a: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13" name="TextBox 12"/>
          <p:cNvSpPr txBox="1"/>
          <p:nvPr/>
        </p:nvSpPr>
        <p:spPr>
          <a:xfrm>
            <a:off x="1342625" y="385375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14" name="TextBox 13"/>
          <p:cNvSpPr txBox="1"/>
          <p:nvPr/>
        </p:nvSpPr>
        <p:spPr>
          <a:xfrm>
            <a:off x="1291203" y="4718644"/>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5" name="TextBox 14"/>
          <p:cNvSpPr txBox="1"/>
          <p:nvPr/>
        </p:nvSpPr>
        <p:spPr>
          <a:xfrm>
            <a:off x="1291203" y="5548756"/>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17" name="TextBox 16"/>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8" name="TextBox 17"/>
          <p:cNvSpPr txBox="1"/>
          <p:nvPr/>
        </p:nvSpPr>
        <p:spPr>
          <a:xfrm>
            <a:off x="2243764" y="3670887"/>
            <a:ext cx="2382154"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92D050"/>
                </a:solidFill>
                <a:effectLst/>
                <a:uLnTx/>
                <a:uFillTx/>
                <a:latin typeface="Calibri" panose="020F0502020204030204"/>
                <a:ea typeface="+mn-ea"/>
                <a:cs typeface="+mn-cs"/>
              </a:rPr>
              <a:t>MONITOR &amp; ACKNOWLEDGE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19" name="TextBox 18"/>
          <p:cNvSpPr txBox="1"/>
          <p:nvPr/>
        </p:nvSpPr>
        <p:spPr>
          <a:xfrm>
            <a:off x="1916366" y="4619288"/>
            <a:ext cx="3070205" cy="9848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PROVIDE INSTRUCTIONAL CONSEQUENCES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unwanted behavior</a:t>
            </a:r>
          </a:p>
        </p:txBody>
      </p:sp>
      <p:sp>
        <p:nvSpPr>
          <p:cNvPr id="20" name="TextBox 19"/>
          <p:cNvSpPr txBox="1"/>
          <p:nvPr/>
        </p:nvSpPr>
        <p:spPr>
          <a:xfrm>
            <a:off x="2329324" y="5567689"/>
            <a:ext cx="220561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C00CC"/>
                </a:solidFill>
                <a:effectLst/>
                <a:uLnTx/>
                <a:uFillTx/>
                <a:latin typeface="Calibri" panose="020F0502020204030204"/>
                <a:ea typeface="+mn-ea"/>
                <a:cs typeface="+mn-cs"/>
              </a:rPr>
              <a:t>MAKE DECISIONS</a:t>
            </a:r>
            <a:endParaRPr kumimoji="0" lang="en-US" sz="2000" b="0"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Based on information collected</a:t>
            </a:r>
          </a:p>
        </p:txBody>
      </p:sp>
      <p:sp>
        <p:nvSpPr>
          <p:cNvPr id="21" name="Vertical Scroll 20"/>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5887710" y="1781180"/>
            <a:ext cx="4883523"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5 ways we can use systems to support </a:t>
            </a:r>
            <a:r>
              <a:rPr kumimoji="0" lang="en-US" sz="4000" b="0" i="0" u="sng" strike="noStrike" kern="1200" cap="none" spc="0" normalizeH="0" baseline="0" noProof="0" dirty="0">
                <a:ln>
                  <a:noFill/>
                </a:ln>
                <a:solidFill>
                  <a:prstClr val="black"/>
                </a:solidFill>
                <a:effectLst/>
                <a:uLnTx/>
                <a:uFillTx/>
                <a:latin typeface="Calibri" panose="020F0502020204030204"/>
                <a:ea typeface="+mn-ea"/>
                <a:cs typeface="+mn-cs"/>
              </a:rPr>
              <a:t>every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student to be successful in school </a:t>
            </a:r>
          </a:p>
        </p:txBody>
      </p:sp>
      <p:sp>
        <p:nvSpPr>
          <p:cNvPr id="2" name="TextBox 1"/>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179940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2961824" y="4016078"/>
            <a:ext cx="6268350" cy="1162494"/>
          </a:xfrm>
        </p:spPr>
        <p:txBody>
          <a:bodyPr rtlCol="0">
            <a:normAutofit/>
          </a:bodyPr>
          <a:lstStyle/>
          <a:p>
            <a:pPr algn="ctr">
              <a:lnSpc>
                <a:spcPct val="90000"/>
              </a:lnSpc>
              <a:buNone/>
              <a:defRPr/>
            </a:pPr>
            <a:r>
              <a:rPr lang="en-US" sz="2800" dirty="0"/>
              <a:t>We change </a:t>
            </a:r>
            <a:r>
              <a:rPr lang="en-US" sz="2800" b="1" dirty="0">
                <a:solidFill>
                  <a:schemeClr val="accent6"/>
                </a:solidFill>
              </a:rPr>
              <a:t>STUDENT</a:t>
            </a:r>
            <a:r>
              <a:rPr lang="en-US" sz="2800" dirty="0">
                <a:solidFill>
                  <a:schemeClr val="accent6"/>
                </a:solidFill>
              </a:rPr>
              <a:t> </a:t>
            </a:r>
            <a:r>
              <a:rPr lang="en-US" sz="2800" dirty="0"/>
              <a:t>behavior by</a:t>
            </a:r>
          </a:p>
          <a:p>
            <a:pPr algn="ctr">
              <a:defRPr/>
            </a:pPr>
            <a:r>
              <a:rPr lang="en-US" sz="2800" dirty="0"/>
              <a:t>changing </a:t>
            </a:r>
            <a:r>
              <a:rPr lang="en-US" sz="2800" b="1" dirty="0">
                <a:solidFill>
                  <a:schemeClr val="accent6"/>
                </a:solidFill>
              </a:rPr>
              <a:t>ADULT</a:t>
            </a:r>
            <a:r>
              <a:rPr lang="en-US" sz="2800" dirty="0">
                <a:solidFill>
                  <a:schemeClr val="accent6"/>
                </a:solidFill>
              </a:rPr>
              <a:t> </a:t>
            </a:r>
            <a:r>
              <a:rPr lang="en-US" sz="2800" dirty="0"/>
              <a:t>behavior</a:t>
            </a:r>
          </a:p>
        </p:txBody>
      </p:sp>
      <p:sp>
        <p:nvSpPr>
          <p:cNvPr id="14338" name="Rectangle 2"/>
          <p:cNvSpPr>
            <a:spLocks noGrp="1" noChangeArrowheads="1"/>
          </p:cNvSpPr>
          <p:nvPr>
            <p:ph type="title"/>
          </p:nvPr>
        </p:nvSpPr>
        <p:spPr>
          <a:xfrm>
            <a:off x="2057400" y="357335"/>
            <a:ext cx="7420596" cy="1083806"/>
          </a:xfrm>
        </p:spPr>
        <p:txBody>
          <a:bodyPr>
            <a:noAutofit/>
          </a:bodyPr>
          <a:lstStyle/>
          <a:p>
            <a:pPr>
              <a:defRPr/>
            </a:pPr>
            <a:r>
              <a:rPr lang="en-US" sz="2800" dirty="0">
                <a:solidFill>
                  <a:srgbClr val="1D2A53"/>
                </a:solidFill>
              </a:rPr>
              <a:t>Rethinking</a:t>
            </a:r>
            <a:r>
              <a:rPr lang="en-US" sz="2800" b="1" dirty="0"/>
              <a:t> Discipline Behavior Change… </a:t>
            </a:r>
            <a:br>
              <a:rPr lang="en-US" sz="2800" b="1" dirty="0"/>
            </a:br>
            <a:r>
              <a:rPr lang="en-US" sz="2800" dirty="0"/>
              <a:t>as an instructional process</a:t>
            </a:r>
            <a:endParaRPr lang="en-US" sz="2800" b="1" dirty="0"/>
          </a:p>
        </p:txBody>
      </p:sp>
      <p:sp>
        <p:nvSpPr>
          <p:cNvPr id="6" name="Content Placeholder 3">
            <a:extLst>
              <a:ext uri="{FF2B5EF4-FFF2-40B4-BE49-F238E27FC236}">
                <a16:creationId xmlns:a16="http://schemas.microsoft.com/office/drawing/2014/main" id="{731719AE-4DD6-BA4A-9BCB-70BFCC20FAF5}"/>
              </a:ext>
            </a:extLst>
          </p:cNvPr>
          <p:cNvSpPr txBox="1">
            <a:spLocks/>
          </p:cNvSpPr>
          <p:nvPr/>
        </p:nvSpPr>
        <p:spPr>
          <a:xfrm>
            <a:off x="2533717" y="1679428"/>
            <a:ext cx="5705408" cy="2718954"/>
          </a:xfrm>
          <a:prstGeom prst="rect">
            <a:avLst/>
          </a:prstGeom>
        </p:spPr>
        <p:txBody>
          <a:bodyPr vert="horz" lIns="91440" tIns="45720" rIns="91440" bIns="45720" rtlCol="0">
            <a:normAutofit/>
          </a:bodyPr>
          <a:lstStyle>
            <a:lvl1pPr marL="0" indent="0" algn="l" defTabSz="457200" rtl="0" eaLnBrk="1" latinLnBrk="0" hangingPunct="1">
              <a:spcBef>
                <a:spcPct val="20000"/>
              </a:spcBef>
              <a:buClr>
                <a:schemeClr val="tx1"/>
              </a:buClr>
              <a:buFont typeface="Wingdings" charset="2"/>
              <a:buNone/>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bg1"/>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accent2"/>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solidFill>
                  <a:schemeClr val="tx1"/>
                </a:solidFill>
              </a:rPr>
              <a:t>This work is </a:t>
            </a:r>
            <a:r>
              <a:rPr lang="en-US" sz="2000" b="1" u="sng" dirty="0">
                <a:solidFill>
                  <a:schemeClr val="tx1"/>
                </a:solidFill>
              </a:rPr>
              <a:t>not</a:t>
            </a:r>
            <a:r>
              <a:rPr lang="en-US" sz="2000" b="1" dirty="0">
                <a:solidFill>
                  <a:schemeClr val="tx1"/>
                </a:solidFill>
              </a:rPr>
              <a:t> about changing kids.</a:t>
            </a:r>
            <a:br>
              <a:rPr lang="is-IS" sz="2000" b="1" dirty="0">
                <a:solidFill>
                  <a:schemeClr val="tx1"/>
                </a:solidFill>
              </a:rPr>
            </a:br>
            <a:endParaRPr lang="is-IS" sz="2000" b="1" dirty="0">
              <a:solidFill>
                <a:schemeClr val="tx1"/>
              </a:solidFill>
            </a:endParaRPr>
          </a:p>
          <a:p>
            <a:r>
              <a:rPr lang="is-IS" sz="2000" dirty="0">
                <a:solidFill>
                  <a:schemeClr val="tx1"/>
                </a:solidFill>
              </a:rPr>
              <a:t>This work is about changing the </a:t>
            </a:r>
            <a:r>
              <a:rPr lang="is-IS" sz="2000" b="1" u="sng" dirty="0">
                <a:solidFill>
                  <a:schemeClr val="tx1"/>
                </a:solidFill>
              </a:rPr>
              <a:t>environment </a:t>
            </a:r>
            <a:r>
              <a:rPr lang="is-IS" sz="2000" dirty="0">
                <a:solidFill>
                  <a:schemeClr val="tx1"/>
                </a:solidFill>
              </a:rPr>
              <a:t>to make it more likely that kids will succeed (both academically and socially/emotionally).</a:t>
            </a:r>
          </a:p>
        </p:txBody>
      </p:sp>
      <p:sp>
        <p:nvSpPr>
          <p:cNvPr id="8" name="AutoShape 8" descr="https://barfblog.com/wp-content/uploads/2016/09/duh.jpeg">
            <a:extLst>
              <a:ext uri="{FF2B5EF4-FFF2-40B4-BE49-F238E27FC236}">
                <a16:creationId xmlns:a16="http://schemas.microsoft.com/office/drawing/2014/main" id="{36A08503-4083-E447-AF1D-E9FA74099B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4D6E07FF-EA83-664F-A726-4557BBA5DBD4}"/>
              </a:ext>
            </a:extLst>
          </p:cNvPr>
          <p:cNvSpPr/>
          <p:nvPr/>
        </p:nvSpPr>
        <p:spPr>
          <a:xfrm>
            <a:off x="2237686" y="5352739"/>
            <a:ext cx="7716628" cy="461665"/>
          </a:xfrm>
          <a:prstGeom prst="rect">
            <a:avLst/>
          </a:prstGeom>
        </p:spPr>
        <p:txBody>
          <a:bodyPr wrap="square">
            <a:spAutoFit/>
          </a:bodyPr>
          <a:lstStyle/>
          <a:p>
            <a:pPr lvl="0" algn="ctr">
              <a:spcBef>
                <a:spcPct val="20000"/>
              </a:spcBef>
              <a:buClr>
                <a:srgbClr val="3A54A5"/>
              </a:buClr>
              <a:defRPr/>
            </a:pPr>
            <a:r>
              <a:rPr lang="en-US" sz="2400" b="1" dirty="0">
                <a:solidFill>
                  <a:srgbClr val="DD8047"/>
                </a:solidFill>
                <a:latin typeface="Tw Cen MT"/>
              </a:rPr>
              <a:t>INVERVENTIONS </a:t>
            </a:r>
            <a:r>
              <a:rPr lang="en-US" sz="2400" dirty="0">
                <a:solidFill>
                  <a:srgbClr val="1D2A53"/>
                </a:solidFill>
                <a:latin typeface="Tw Cen MT"/>
              </a:rPr>
              <a:t>= changes in staff procedures &amp; practices</a:t>
            </a:r>
          </a:p>
        </p:txBody>
      </p:sp>
      <p:pic>
        <p:nvPicPr>
          <p:cNvPr id="1038" name="Picture 14" descr="Related image">
            <a:extLst>
              <a:ext uri="{FF2B5EF4-FFF2-40B4-BE49-F238E27FC236}">
                <a16:creationId xmlns:a16="http://schemas.microsoft.com/office/drawing/2014/main" id="{2B2C7766-7B7F-FF4B-A07A-C3CEF2D9FA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8150" y="1744095"/>
            <a:ext cx="1593057" cy="1771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100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dissolve">
                                      <p:cBhvr>
                                        <p:cTn id="10" dur="500"/>
                                        <p:tgtEl>
                                          <p:spTgt spid="6">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38"/>
                                        </p:tgtEl>
                                        <p:attrNameLst>
                                          <p:attrName>style.visibility</p:attrName>
                                        </p:attrNameLst>
                                      </p:cBhvr>
                                      <p:to>
                                        <p:strVal val="visible"/>
                                      </p:to>
                                    </p:set>
                                    <p:animEffect transition="in" filter="dissolve">
                                      <p:cBhvr>
                                        <p:cTn id="13" dur="500"/>
                                        <p:tgtEl>
                                          <p:spTgt spid="103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8547">
                                            <p:txEl>
                                              <p:pRg st="0" end="0"/>
                                            </p:txEl>
                                          </p:spTgt>
                                        </p:tgtEl>
                                        <p:attrNameLst>
                                          <p:attrName>style.visibility</p:attrName>
                                        </p:attrNameLst>
                                      </p:cBhvr>
                                      <p:to>
                                        <p:strVal val="visible"/>
                                      </p:to>
                                    </p:set>
                                    <p:animEffect transition="in" filter="fade">
                                      <p:cBhvr>
                                        <p:cTn id="18" dur="1000"/>
                                        <p:tgtEl>
                                          <p:spTgt spid="108547">
                                            <p:txEl>
                                              <p:pRg st="0" end="0"/>
                                            </p:txEl>
                                          </p:spTgt>
                                        </p:tgtEl>
                                      </p:cBhvr>
                                    </p:animEffect>
                                    <p:anim calcmode="lin" valueType="num">
                                      <p:cBhvr>
                                        <p:cTn id="19" dur="10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085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8547">
                                            <p:txEl>
                                              <p:pRg st="1" end="1"/>
                                            </p:txEl>
                                          </p:spTgt>
                                        </p:tgtEl>
                                        <p:attrNameLst>
                                          <p:attrName>style.visibility</p:attrName>
                                        </p:attrNameLst>
                                      </p:cBhvr>
                                      <p:to>
                                        <p:strVal val="visible"/>
                                      </p:to>
                                    </p:set>
                                    <p:animEffect transition="in" filter="fade">
                                      <p:cBhvr>
                                        <p:cTn id="25" dur="1000"/>
                                        <p:tgtEl>
                                          <p:spTgt spid="108547">
                                            <p:txEl>
                                              <p:pRg st="1" end="1"/>
                                            </p:txEl>
                                          </p:spTgt>
                                        </p:tgtEl>
                                      </p:cBhvr>
                                    </p:animEffect>
                                    <p:anim calcmode="lin" valueType="num">
                                      <p:cBhvr>
                                        <p:cTn id="26" dur="10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085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uiExpand="1" build="p"/>
      <p:bldP spid="6" grpId="0" uiExpand="1" build="p"/>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630303" y="76200"/>
            <a:ext cx="7084521" cy="765482"/>
          </a:xfrm>
        </p:spPr>
        <p:txBody>
          <a:bodyPr/>
          <a:lstStyle/>
          <a:p>
            <a:r>
              <a:rPr lang="en-US" sz="4400" b="1" dirty="0"/>
              <a:t>A “Shift” in our Thinking</a:t>
            </a:r>
          </a:p>
        </p:txBody>
      </p:sp>
      <p:pic>
        <p:nvPicPr>
          <p:cNvPr id="20483" name="Content Placeholder 8" descr="skd181913sdc.png"/>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5718" r="-4889"/>
          <a:stretch/>
        </p:blipFill>
        <p:spPr>
          <a:xfrm>
            <a:off x="1195388" y="2275073"/>
            <a:ext cx="4480836" cy="4582927"/>
          </a:xfrm>
        </p:spPr>
      </p:pic>
      <p:sp>
        <p:nvSpPr>
          <p:cNvPr id="20484" name="TextBox 9"/>
          <p:cNvSpPr txBox="1">
            <a:spLocks noChangeArrowheads="1"/>
          </p:cNvSpPr>
          <p:nvPr/>
        </p:nvSpPr>
        <p:spPr bwMode="auto">
          <a:xfrm rot="935627">
            <a:off x="1307784" y="3588534"/>
            <a:ext cx="2921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Calibri" charset="0"/>
                <a:ea typeface="ＭＳ Ｐゴシック" charset="0"/>
                <a:cs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pPr algn="ctr"/>
            <a:r>
              <a:rPr lang="en-US" sz="2000" b="1" dirty="0">
                <a:solidFill>
                  <a:srgbClr val="1D2A53"/>
                </a:solidFill>
                <a:latin typeface="Tw Cen MT"/>
                <a:cs typeface="Tw Cen MT"/>
              </a:rPr>
              <a:t>How are you</a:t>
            </a:r>
          </a:p>
          <a:p>
            <a:pPr algn="ctr"/>
            <a:r>
              <a:rPr lang="en-US" sz="2000" b="1" dirty="0">
                <a:solidFill>
                  <a:srgbClr val="1D2A53"/>
                </a:solidFill>
                <a:latin typeface="Tw Cen MT"/>
                <a:cs typeface="Tw Cen MT"/>
              </a:rPr>
              <a:t>“Rethinking” Discipline?</a:t>
            </a:r>
          </a:p>
        </p:txBody>
      </p:sp>
      <p:sp>
        <p:nvSpPr>
          <p:cNvPr id="8" name="TextBox 7">
            <a:extLst>
              <a:ext uri="{FF2B5EF4-FFF2-40B4-BE49-F238E27FC236}">
                <a16:creationId xmlns:a16="http://schemas.microsoft.com/office/drawing/2014/main" id="{4D793EED-2C3A-4F43-96DB-23FBBF021C50}"/>
              </a:ext>
            </a:extLst>
          </p:cNvPr>
          <p:cNvSpPr txBox="1"/>
          <p:nvPr/>
        </p:nvSpPr>
        <p:spPr>
          <a:xfrm>
            <a:off x="5410201" y="1603445"/>
            <a:ext cx="4495799" cy="5324535"/>
          </a:xfrm>
          <a:prstGeom prst="rect">
            <a:avLst/>
          </a:prstGeom>
          <a:noFill/>
        </p:spPr>
        <p:txBody>
          <a:bodyPr wrap="square" rtlCol="0">
            <a:spAutoFit/>
          </a:bodyPr>
          <a:lstStyle/>
          <a:p>
            <a:pPr marL="285750" indent="-285750">
              <a:buFont typeface="Wingdings" pitchFamily="2" charset="2"/>
              <a:buChar char="ü"/>
            </a:pPr>
            <a:r>
              <a:rPr lang="en-US" sz="2000" dirty="0">
                <a:solidFill>
                  <a:schemeClr val="tx2"/>
                </a:solidFill>
              </a:rPr>
              <a:t>Impact of Relationships?</a:t>
            </a:r>
          </a:p>
          <a:p>
            <a:pPr marL="285750" indent="-285750">
              <a:buFont typeface="Wingdings" pitchFamily="2" charset="2"/>
              <a:buChar char="ü"/>
            </a:pPr>
            <a:r>
              <a:rPr lang="en-US" sz="2000" dirty="0">
                <a:solidFill>
                  <a:schemeClr val="tx2"/>
                </a:solidFill>
              </a:rPr>
              <a:t>Impact of Trauma?</a:t>
            </a:r>
          </a:p>
          <a:p>
            <a:pPr marL="285750" indent="-285750">
              <a:buFont typeface="Wingdings" pitchFamily="2" charset="2"/>
              <a:buChar char="ü"/>
            </a:pPr>
            <a:r>
              <a:rPr lang="en-US" sz="2000" dirty="0">
                <a:solidFill>
                  <a:schemeClr val="tx2"/>
                </a:solidFill>
              </a:rPr>
              <a:t>Growth Mindset?</a:t>
            </a:r>
          </a:p>
          <a:p>
            <a:pPr marL="285750" indent="-285750">
              <a:buFont typeface="Wingdings" pitchFamily="2" charset="2"/>
              <a:buChar char="ü"/>
            </a:pPr>
            <a:r>
              <a:rPr lang="en-US" sz="2000" dirty="0">
                <a:solidFill>
                  <a:schemeClr val="tx2"/>
                </a:solidFill>
              </a:rPr>
              <a:t>Approaching Behavior like Academics?</a:t>
            </a:r>
          </a:p>
          <a:p>
            <a:pPr marL="285750" indent="-285750">
              <a:buFont typeface="Wingdings" pitchFamily="2" charset="2"/>
              <a:buChar char="ü"/>
            </a:pPr>
            <a:r>
              <a:rPr lang="en-US" sz="2000" dirty="0">
                <a:solidFill>
                  <a:schemeClr val="tx2"/>
                </a:solidFill>
              </a:rPr>
              <a:t>Treat students like adults want to be treated?</a:t>
            </a:r>
          </a:p>
          <a:p>
            <a:pPr marL="285750" indent="-285750">
              <a:buFont typeface="Wingdings" pitchFamily="2" charset="2"/>
              <a:buChar char="ü"/>
            </a:pPr>
            <a:r>
              <a:rPr lang="en-US" sz="2000" dirty="0">
                <a:solidFill>
                  <a:schemeClr val="tx2"/>
                </a:solidFill>
              </a:rPr>
              <a:t>Punishment vs Teaching</a:t>
            </a:r>
          </a:p>
          <a:p>
            <a:pPr marL="285750" indent="-285750">
              <a:buFont typeface="Wingdings" pitchFamily="2" charset="2"/>
              <a:buChar char="ü"/>
            </a:pPr>
            <a:r>
              <a:rPr lang="en-US" sz="2000" dirty="0">
                <a:solidFill>
                  <a:schemeClr val="tx2"/>
                </a:solidFill>
              </a:rPr>
              <a:t>Impact of shaming and other Response Cost strategies (e.g. clip-charts, demerits, three-minors equals a major, etc.)</a:t>
            </a:r>
          </a:p>
          <a:p>
            <a:pPr marL="285750" indent="-285750">
              <a:buFont typeface="Wingdings" pitchFamily="2" charset="2"/>
              <a:buChar char="ü"/>
            </a:pPr>
            <a:r>
              <a:rPr lang="en-US" sz="2000" dirty="0">
                <a:solidFill>
                  <a:schemeClr val="tx2"/>
                </a:solidFill>
              </a:rPr>
              <a:t>Skill deficit/function vs defiance</a:t>
            </a:r>
          </a:p>
          <a:p>
            <a:pPr marL="285750" indent="-285750">
              <a:buFont typeface="Wingdings" pitchFamily="2" charset="2"/>
              <a:buChar char="ü"/>
            </a:pPr>
            <a:r>
              <a:rPr lang="en-US" sz="2000" dirty="0">
                <a:solidFill>
                  <a:schemeClr val="tx2"/>
                </a:solidFill>
              </a:rPr>
              <a:t>Restorative Practices?</a:t>
            </a:r>
          </a:p>
          <a:p>
            <a:pPr marL="285750" indent="-285750">
              <a:buFont typeface="Wingdings" pitchFamily="2" charset="2"/>
              <a:buChar char="ü"/>
            </a:pPr>
            <a:r>
              <a:rPr lang="en-US" sz="2000" dirty="0">
                <a:solidFill>
                  <a:schemeClr val="tx2"/>
                </a:solidFill>
              </a:rPr>
              <a:t>All humans have performance deficits, and need tiered supports</a:t>
            </a:r>
          </a:p>
          <a:p>
            <a:pPr marL="285750" indent="-285750">
              <a:buFont typeface="Wingdings" pitchFamily="2" charset="2"/>
              <a:buChar char="ü"/>
            </a:pPr>
            <a:r>
              <a:rPr lang="en-US" sz="2000" dirty="0">
                <a:solidFill>
                  <a:schemeClr val="tx2"/>
                </a:solidFill>
              </a:rPr>
              <a:t>High expectations, High Patience</a:t>
            </a:r>
          </a:p>
          <a:p>
            <a:pPr marL="285750" indent="-285750">
              <a:buFont typeface="Wingdings" pitchFamily="2" charset="2"/>
              <a:buChar char="ü"/>
            </a:pPr>
            <a:r>
              <a:rPr lang="en-US" sz="2000" dirty="0">
                <a:solidFill>
                  <a:schemeClr val="tx2"/>
                </a:solidFill>
              </a:rPr>
              <a:t>Others?</a:t>
            </a:r>
          </a:p>
        </p:txBody>
      </p:sp>
      <p:pic>
        <p:nvPicPr>
          <p:cNvPr id="7" name="Picture 6" descr="Logo_Icon_FINAL.png">
            <a:extLst>
              <a:ext uri="{FF2B5EF4-FFF2-40B4-BE49-F238E27FC236}">
                <a16:creationId xmlns:a16="http://schemas.microsoft.com/office/drawing/2014/main" id="{244BD590-0545-0241-B243-40EBAADCBE3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353801" y="5470636"/>
            <a:ext cx="737394" cy="737394"/>
          </a:xfrm>
          <a:prstGeom prst="rect">
            <a:avLst/>
          </a:prstGeom>
        </p:spPr>
      </p:pic>
      <p:sp>
        <p:nvSpPr>
          <p:cNvPr id="2" name="TextBox 1">
            <a:extLst>
              <a:ext uri="{FF2B5EF4-FFF2-40B4-BE49-F238E27FC236}">
                <a16:creationId xmlns:a16="http://schemas.microsoft.com/office/drawing/2014/main" id="{6D8E8DCC-C7DF-064A-A326-DB151857BFC1}"/>
              </a:ext>
            </a:extLst>
          </p:cNvPr>
          <p:cNvSpPr txBox="1"/>
          <p:nvPr/>
        </p:nvSpPr>
        <p:spPr>
          <a:xfrm>
            <a:off x="3059047" y="824687"/>
            <a:ext cx="6017718" cy="1107996"/>
          </a:xfrm>
          <a:prstGeom prst="rect">
            <a:avLst/>
          </a:prstGeom>
          <a:noFill/>
        </p:spPr>
        <p:txBody>
          <a:bodyPr wrap="square" rtlCol="0">
            <a:spAutoFit/>
          </a:bodyPr>
          <a:lstStyle/>
          <a:p>
            <a:r>
              <a:rPr lang="en-US" sz="2400" b="1" dirty="0">
                <a:solidFill>
                  <a:schemeClr val="accent6"/>
                </a:solidFill>
              </a:rPr>
              <a:t>What is your </a:t>
            </a:r>
            <a:r>
              <a:rPr lang="en-US" sz="2400" b="1" i="1" dirty="0">
                <a:solidFill>
                  <a:schemeClr val="accent6"/>
                </a:solidFill>
              </a:rPr>
              <a:t>WHY for pursuing an educational approach to discipline</a:t>
            </a:r>
            <a:r>
              <a:rPr lang="en-US" sz="2400" b="1" dirty="0">
                <a:solidFill>
                  <a:schemeClr val="accent6"/>
                </a:solidFill>
              </a:rPr>
              <a:t>?</a:t>
            </a:r>
          </a:p>
          <a:p>
            <a:endParaRPr lang="en-US" dirty="0"/>
          </a:p>
        </p:txBody>
      </p:sp>
    </p:spTree>
    <p:extLst>
      <p:ext uri="{BB962C8B-B14F-4D97-AF65-F5344CB8AC3E}">
        <p14:creationId xmlns:p14="http://schemas.microsoft.com/office/powerpoint/2010/main" val="13124184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5082" y="224421"/>
            <a:ext cx="8153400" cy="990600"/>
          </a:xfrm>
        </p:spPr>
        <p:txBody>
          <a:bodyPr/>
          <a:lstStyle/>
          <a:p>
            <a:r>
              <a:rPr lang="en-US" dirty="0"/>
              <a:t>Padlet</a:t>
            </a:r>
          </a:p>
        </p:txBody>
      </p:sp>
      <p:pic>
        <p:nvPicPr>
          <p:cNvPr id="7" name="Picture 6">
            <a:extLst>
              <a:ext uri="{FF2B5EF4-FFF2-40B4-BE49-F238E27FC236}">
                <a16:creationId xmlns:a16="http://schemas.microsoft.com/office/drawing/2014/main" id="{E88801D7-9105-AA42-808C-6287685560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2850" y="0"/>
            <a:ext cx="2032000" cy="2032000"/>
          </a:xfrm>
          <a:prstGeom prst="rect">
            <a:avLst/>
          </a:prstGeom>
        </p:spPr>
      </p:pic>
      <p:sp>
        <p:nvSpPr>
          <p:cNvPr id="3" name="Content Placeholder 2"/>
          <p:cNvSpPr>
            <a:spLocks noGrp="1"/>
          </p:cNvSpPr>
          <p:nvPr>
            <p:ph idx="1"/>
          </p:nvPr>
        </p:nvSpPr>
        <p:spPr>
          <a:xfrm>
            <a:off x="703729" y="1215021"/>
            <a:ext cx="8173571" cy="3067051"/>
          </a:xfrm>
        </p:spPr>
        <p:txBody>
          <a:bodyPr>
            <a:normAutofit/>
          </a:bodyPr>
          <a:lstStyle/>
          <a:p>
            <a:r>
              <a:rPr lang="en-US" sz="2800" dirty="0"/>
              <a:t>What is one big idea you want to share with your Tier 1 Team and/or the staff at your school?</a:t>
            </a:r>
          </a:p>
          <a:p>
            <a:endParaRPr lang="en-US" dirty="0"/>
          </a:p>
        </p:txBody>
      </p:sp>
      <p:pic>
        <p:nvPicPr>
          <p:cNvPr id="5" name="Picture 4">
            <a:extLst>
              <a:ext uri="{FF2B5EF4-FFF2-40B4-BE49-F238E27FC236}">
                <a16:creationId xmlns:a16="http://schemas.microsoft.com/office/drawing/2014/main" id="{E23E41E9-65EF-554D-90BA-03F2A5156E79}"/>
              </a:ext>
            </a:extLst>
          </p:cNvPr>
          <p:cNvPicPr>
            <a:picLocks noChangeAspect="1"/>
          </p:cNvPicPr>
          <p:nvPr/>
        </p:nvPicPr>
        <p:blipFill>
          <a:blip r:embed="rId4"/>
          <a:stretch>
            <a:fillRect/>
          </a:stretch>
        </p:blipFill>
        <p:spPr>
          <a:xfrm>
            <a:off x="3496235" y="2368730"/>
            <a:ext cx="4633470" cy="4323280"/>
          </a:xfrm>
          <a:prstGeom prst="rect">
            <a:avLst/>
          </a:prstGeom>
        </p:spPr>
      </p:pic>
    </p:spTree>
    <p:extLst>
      <p:ext uri="{BB962C8B-B14F-4D97-AF65-F5344CB8AC3E}">
        <p14:creationId xmlns:p14="http://schemas.microsoft.com/office/powerpoint/2010/main" val="28391793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22" name="Vertical Scroll 21"/>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5217460" y="1105287"/>
            <a:ext cx="7209285"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Critical Features of Effective School-Wide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Small number (2-5)</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Memorable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Broad (cover </a:t>
            </a:r>
            <a:r>
              <a:rPr kumimoji="0" lang="en-US" sz="4000" b="0" i="1" u="none" strike="noStrike" kern="1200" cap="none" spc="0" normalizeH="0" baseline="0" noProof="0" dirty="0">
                <a:ln>
                  <a:noFill/>
                </a:ln>
                <a:solidFill>
                  <a:prstClr val="black"/>
                </a:solidFill>
                <a:effectLst/>
                <a:uLnTx/>
                <a:uFillTx/>
                <a:latin typeface="Calibri" panose="020F0502020204030204"/>
                <a:ea typeface="+mn-ea"/>
                <a:cs typeface="+mn-cs"/>
              </a:rPr>
              <a:t>all</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1" u="none" strike="noStrike" kern="1200" cap="none" spc="0" normalizeH="0" baseline="0" noProof="0" dirty="0">
                <a:ln>
                  <a:noFill/>
                </a:ln>
                <a:solidFill>
                  <a:prstClr val="black"/>
                </a:solidFill>
                <a:effectLst/>
                <a:uLnTx/>
                <a:uFillTx/>
                <a:latin typeface="Calibri" panose="020F0502020204030204"/>
                <a:ea typeface="+mn-ea"/>
                <a:cs typeface="+mn-cs"/>
              </a:rPr>
              <a:t>expected behaviors)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Positively stated</a:t>
            </a:r>
          </a:p>
        </p:txBody>
      </p:sp>
      <p:sp>
        <p:nvSpPr>
          <p:cNvPr id="13" name="TextBox 12"/>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137024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981200" y="1779952"/>
            <a:ext cx="7886700" cy="3038094"/>
          </a:xfrm>
        </p:spPr>
        <p:txBody>
          <a:bodyPr>
            <a:noAutofit/>
          </a:bodyPr>
          <a:lstStyle/>
          <a:p>
            <a:pPr marL="0" indent="0" algn="ctr">
              <a:buNone/>
            </a:pPr>
            <a:r>
              <a:rPr lang="en-US" sz="2400" dirty="0"/>
              <a:t>The DE-PBS Project serves as a technical assistance center for the Delaware DOE to actualize the vision to create safe and caring learning environments  that promote the social-emotional and academic development of all children.  </a:t>
            </a:r>
          </a:p>
          <a:p>
            <a:pPr marL="0" indent="0" algn="ctr">
              <a:buNone/>
            </a:pPr>
            <a:r>
              <a:rPr lang="en-US" sz="2400" dirty="0"/>
              <a:t>The statewide initiative is designed to build the knowledge and skills of Delaware educators in the concepts and evidence-based practices of Positive Behavior Support (PBS) as a Multi-tiered System of Support (MTSS).</a:t>
            </a:r>
          </a:p>
        </p:txBody>
      </p:sp>
      <p:pic>
        <p:nvPicPr>
          <p:cNvPr id="4" name="Picture 3"/>
          <p:cNvPicPr>
            <a:picLocks noChangeAspect="1"/>
          </p:cNvPicPr>
          <p:nvPr/>
        </p:nvPicPr>
        <p:blipFill rotWithShape="1">
          <a:blip r:embed="rId3"/>
          <a:srcRect l="83871" t="11603" r="1490" b="50705"/>
          <a:stretch/>
        </p:blipFill>
        <p:spPr>
          <a:xfrm>
            <a:off x="4953001" y="274639"/>
            <a:ext cx="1947659" cy="1410375"/>
          </a:xfrm>
          <a:prstGeom prst="rect">
            <a:avLst/>
          </a:prstGeom>
          <a:ln w="19050" cap="sq">
            <a:solidFill>
              <a:srgbClr val="0070C0"/>
            </a:solidFill>
            <a:miter lim="800000"/>
          </a:ln>
          <a:effectLst>
            <a:outerShdw blurRad="57150" dist="50800" dir="2700000" algn="tl" rotWithShape="0">
              <a:srgbClr val="000000">
                <a:alpha val="40000"/>
              </a:srgbClr>
            </a:outerShdw>
          </a:effectLst>
        </p:spPr>
      </p:pic>
      <p:pic>
        <p:nvPicPr>
          <p:cNvPr id="5" name="Picture 4" descr="H:\Projects\Positive Behavioral Supports\Logos\smallDoelogo.jpg"/>
          <p:cNvPicPr/>
          <p:nvPr/>
        </p:nvPicPr>
        <p:blipFill>
          <a:blip r:embed="rId4">
            <a:extLst>
              <a:ext uri="{28A0092B-C50C-407E-A947-70E740481C1C}">
                <a14:useLocalDpi xmlns:a14="http://schemas.microsoft.com/office/drawing/2010/main" val="0"/>
              </a:ext>
            </a:extLst>
          </a:blip>
          <a:srcRect/>
          <a:stretch>
            <a:fillRect/>
          </a:stretch>
        </p:blipFill>
        <p:spPr bwMode="auto">
          <a:xfrm>
            <a:off x="2895600" y="5440362"/>
            <a:ext cx="1371600" cy="1189038"/>
          </a:xfrm>
          <a:prstGeom prst="rect">
            <a:avLst/>
          </a:prstGeom>
          <a:noFill/>
          <a:ln>
            <a:noFill/>
          </a:ln>
        </p:spPr>
      </p:pic>
      <p:pic>
        <p:nvPicPr>
          <p:cNvPr id="6" name="Picture 5" descr="CDS-UD_logo_rgb.jpg.jpg"/>
          <p:cNvPicPr>
            <a:picLocks noChangeAspect="1"/>
          </p:cNvPicPr>
          <p:nvPr/>
        </p:nvPicPr>
        <p:blipFill>
          <a:blip r:embed="rId5"/>
          <a:stretch>
            <a:fillRect/>
          </a:stretch>
        </p:blipFill>
        <p:spPr>
          <a:xfrm>
            <a:off x="6096000" y="5447736"/>
            <a:ext cx="3352800" cy="914400"/>
          </a:xfrm>
          <a:prstGeom prst="rect">
            <a:avLst/>
          </a:prstGeom>
        </p:spPr>
      </p:pic>
    </p:spTree>
    <p:extLst>
      <p:ext uri="{BB962C8B-B14F-4D97-AF65-F5344CB8AC3E}">
        <p14:creationId xmlns:p14="http://schemas.microsoft.com/office/powerpoint/2010/main" val="4180208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433753" y="445477"/>
            <a:ext cx="8241323" cy="914400"/>
          </a:xfrm>
        </p:spPr>
        <p:txBody>
          <a:bodyPr wrap="square" numCol="1" anchorCtr="0" compatLnSpc="1">
            <a:prstTxWarp prst="textNoShape">
              <a:avLst/>
            </a:prstTxWarp>
          </a:bodyPr>
          <a:lstStyle/>
          <a:p>
            <a:pPr eaLnBrk="1" hangingPunct="1"/>
            <a:br>
              <a:rPr lang="en-US" sz="4000" dirty="0">
                <a:ea typeface="ＭＳ Ｐゴシック" pitchFamily="34" charset="-128"/>
              </a:rPr>
            </a:br>
            <a:r>
              <a:rPr lang="en-US" sz="4000" dirty="0">
                <a:ea typeface="ＭＳ Ｐゴシック" pitchFamily="34" charset="-128"/>
              </a:rPr>
              <a:t>School-wide Expectations Guidelines</a:t>
            </a:r>
          </a:p>
        </p:txBody>
      </p:sp>
      <p:sp>
        <p:nvSpPr>
          <p:cNvPr id="24578" name="Rectangle 3"/>
          <p:cNvSpPr>
            <a:spLocks noGrp="1" noChangeArrowheads="1"/>
          </p:cNvSpPr>
          <p:nvPr>
            <p:ph type="body" idx="1"/>
          </p:nvPr>
        </p:nvSpPr>
        <p:spPr>
          <a:xfrm>
            <a:off x="1137139" y="1827126"/>
            <a:ext cx="7447293" cy="4648200"/>
          </a:xfrm>
        </p:spPr>
        <p:txBody>
          <a:bodyPr>
            <a:normAutofit/>
          </a:bodyPr>
          <a:lstStyle/>
          <a:p>
            <a:pPr eaLnBrk="1" hangingPunct="1">
              <a:buFontTx/>
              <a:buNone/>
            </a:pPr>
            <a:r>
              <a:rPr lang="en-US" sz="2600" dirty="0">
                <a:ea typeface="ＭＳ Ｐゴシック" pitchFamily="34" charset="-128"/>
              </a:rPr>
              <a:t>Expectations are the umbrella for more specific rules:</a:t>
            </a:r>
          </a:p>
          <a:p>
            <a:pPr eaLnBrk="1" hangingPunct="1"/>
            <a:r>
              <a:rPr lang="en-US" sz="2600" dirty="0">
                <a:ea typeface="ＭＳ Ｐゴシック" pitchFamily="34" charset="-128"/>
              </a:rPr>
              <a:t>Identify 3 – 5 positively stated expectations</a:t>
            </a:r>
          </a:p>
          <a:p>
            <a:pPr eaLnBrk="1" hangingPunct="1"/>
            <a:r>
              <a:rPr lang="en-US" sz="2600" dirty="0">
                <a:ea typeface="ＭＳ Ｐゴシック" pitchFamily="34" charset="-128"/>
              </a:rPr>
              <a:t>Use data to determine expectations</a:t>
            </a:r>
          </a:p>
          <a:p>
            <a:pPr eaLnBrk="1" hangingPunct="1"/>
            <a:r>
              <a:rPr lang="en-US" sz="2600" dirty="0">
                <a:ea typeface="ＭＳ Ｐゴシック" pitchFamily="34" charset="-128"/>
              </a:rPr>
              <a:t>Choose positive actions and terms</a:t>
            </a:r>
          </a:p>
          <a:p>
            <a:pPr eaLnBrk="1" hangingPunct="1"/>
            <a:r>
              <a:rPr lang="en-US" sz="2600" dirty="0">
                <a:ea typeface="ＭＳ Ｐゴシック" pitchFamily="34" charset="-128"/>
              </a:rPr>
              <a:t>Keep them simple, broadly stated and easy to remember</a:t>
            </a:r>
          </a:p>
          <a:p>
            <a:pPr eaLnBrk="1" hangingPunct="1"/>
            <a:r>
              <a:rPr lang="en-US" sz="2600" dirty="0">
                <a:ea typeface="ＭＳ Ｐゴシック" pitchFamily="34" charset="-128"/>
              </a:rPr>
              <a:t>Remember to be age appropriate</a:t>
            </a:r>
          </a:p>
          <a:p>
            <a:pPr marL="114300" indent="0">
              <a:buNone/>
            </a:pPr>
            <a:endParaRPr lang="en-US" sz="2600" dirty="0">
              <a:ea typeface="ＭＳ Ｐゴシック" pitchFamily="34" charset="-128"/>
            </a:endParaRPr>
          </a:p>
          <a:p>
            <a:pPr marL="114300" indent="0" algn="ctr">
              <a:buNone/>
            </a:pPr>
            <a:r>
              <a:rPr lang="en-US" sz="2600" dirty="0">
                <a:ea typeface="ＭＳ Ｐゴシック" pitchFamily="34" charset="-128"/>
              </a:rPr>
              <a:t>Overall goal to promote self-discipline, positive social </a:t>
            </a:r>
            <a:r>
              <a:rPr lang="en-US" sz="2600" b="1" i="1" dirty="0">
                <a:solidFill>
                  <a:schemeClr val="tx2"/>
                </a:solidFill>
                <a:ea typeface="ＭＳ Ｐゴシック" pitchFamily="34" charset="-128"/>
              </a:rPr>
              <a:t>and</a:t>
            </a:r>
            <a:r>
              <a:rPr lang="en-US" sz="2600" dirty="0">
                <a:ea typeface="ＭＳ Ｐゴシック" pitchFamily="34" charset="-128"/>
              </a:rPr>
              <a:t> academic outcomes</a:t>
            </a:r>
          </a:p>
        </p:txBody>
      </p:sp>
      <p:pic>
        <p:nvPicPr>
          <p:cNvPr id="2" name="Picture 1" descr="&lt;strong&gt;Umbrella&lt;/strong&gt; by nicubunu - multi-colored &lt;strong&gt;umbrella&lt;/strong&g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3294" y="596203"/>
            <a:ext cx="1461091" cy="1828800"/>
          </a:xfrm>
          <a:prstGeom prst="rect">
            <a:avLst/>
          </a:prstGeom>
        </p:spPr>
      </p:pic>
    </p:spTree>
    <p:extLst>
      <p:ext uri="{BB962C8B-B14F-4D97-AF65-F5344CB8AC3E}">
        <p14:creationId xmlns:p14="http://schemas.microsoft.com/office/powerpoint/2010/main" val="258891767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41827" b="41331"/>
          <a:stretch/>
        </p:blipFill>
        <p:spPr bwMode="auto">
          <a:xfrm>
            <a:off x="2733816" y="759323"/>
            <a:ext cx="6913110" cy="5063066"/>
          </a:xfrm>
          <a:prstGeom prst="rect">
            <a:avLst/>
          </a:prstGeom>
          <a:noFill/>
          <a:ln w="28575"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TextBox 2"/>
          <p:cNvSpPr txBox="1">
            <a:spLocks noChangeArrowheads="1"/>
          </p:cNvSpPr>
          <p:nvPr/>
        </p:nvSpPr>
        <p:spPr bwMode="auto">
          <a:xfrm>
            <a:off x="2733816" y="2413432"/>
            <a:ext cx="6908800" cy="1077210"/>
          </a:xfrm>
          <a:prstGeom prst="rect">
            <a:avLst/>
          </a:prstGeom>
          <a:solidFill>
            <a:srgbClr val="FFFFFF">
              <a:alpha val="80000"/>
            </a:srgbClr>
          </a:solidFill>
          <a:ln w="28575" cmpd="sng">
            <a:noFill/>
            <a:miter lim="800000"/>
            <a:headEnd/>
            <a:tailEnd/>
          </a:ln>
        </p:spPr>
        <p:txBody>
          <a:bodyPr wrap="square" lIns="91436" tIns="45716" rIns="91436" bIns="45716">
            <a:spAutoFit/>
          </a:bodyPr>
          <a:lstStyle>
            <a:lvl1pPr defTabSz="822325" eaLnBrk="0" hangingPunct="0">
              <a:defRPr>
                <a:solidFill>
                  <a:schemeClr val="tx1"/>
                </a:solidFill>
                <a:latin typeface="Calibri" pitchFamily="34" charset="0"/>
                <a:cs typeface="Arial" pitchFamily="34" charset="0"/>
              </a:defRPr>
            </a:lvl1pPr>
            <a:lvl2pPr marL="742950" indent="-285750" defTabSz="822325" eaLnBrk="0" hangingPunct="0">
              <a:defRPr>
                <a:solidFill>
                  <a:schemeClr val="tx1"/>
                </a:solidFill>
                <a:latin typeface="Calibri" pitchFamily="34" charset="0"/>
                <a:cs typeface="Arial" pitchFamily="34" charset="0"/>
              </a:defRPr>
            </a:lvl2pPr>
            <a:lvl3pPr marL="1143000" indent="-228600" defTabSz="822325" eaLnBrk="0" hangingPunct="0">
              <a:defRPr>
                <a:solidFill>
                  <a:schemeClr val="tx1"/>
                </a:solidFill>
                <a:latin typeface="Calibri" pitchFamily="34" charset="0"/>
                <a:cs typeface="Arial" pitchFamily="34" charset="0"/>
              </a:defRPr>
            </a:lvl3pPr>
            <a:lvl4pPr marL="1600200" indent="-228600" defTabSz="822325" eaLnBrk="0" hangingPunct="0">
              <a:defRPr>
                <a:solidFill>
                  <a:schemeClr val="tx1"/>
                </a:solidFill>
                <a:latin typeface="Calibri" pitchFamily="34" charset="0"/>
                <a:cs typeface="Arial" pitchFamily="34" charset="0"/>
              </a:defRPr>
            </a:lvl4pPr>
            <a:lvl5pPr marL="2057400" indent="-228600" defTabSz="822325" eaLnBrk="0" hangingPunct="0">
              <a:defRPr>
                <a:solidFill>
                  <a:schemeClr val="tx1"/>
                </a:solidFill>
                <a:latin typeface="Calibri" pitchFamily="34" charset="0"/>
                <a:cs typeface="Arial" pitchFamily="34" charset="0"/>
              </a:defRPr>
            </a:lvl5pPr>
            <a:lvl6pPr marL="2514600" indent="-228600" defTabSz="822325"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822325"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822325"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822325"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fontAlgn="base" hangingPunct="1">
              <a:spcBef>
                <a:spcPct val="0"/>
              </a:spcBef>
              <a:spcAft>
                <a:spcPct val="0"/>
              </a:spcAft>
            </a:pPr>
            <a:r>
              <a:rPr lang="en-US" sz="4000" b="1" dirty="0">
                <a:solidFill>
                  <a:srgbClr val="1D2A52"/>
                </a:solidFill>
                <a:latin typeface="Tw Cen MT"/>
                <a:ea typeface="MS PGothic" pitchFamily="34" charset="-128"/>
                <a:cs typeface="Tw Cen MT"/>
              </a:rPr>
              <a:t>T H E    DO   NOTs </a:t>
            </a:r>
          </a:p>
          <a:p>
            <a:pPr algn="ctr" eaLnBrk="1" fontAlgn="base" hangingPunct="1">
              <a:spcBef>
                <a:spcPct val="0"/>
              </a:spcBef>
              <a:spcAft>
                <a:spcPct val="0"/>
              </a:spcAft>
            </a:pPr>
            <a:r>
              <a:rPr lang="en-US" sz="2400" b="1" dirty="0">
                <a:solidFill>
                  <a:srgbClr val="1D2A52"/>
                </a:solidFill>
                <a:latin typeface="Tw Cen MT"/>
                <a:ea typeface="MS PGothic" pitchFamily="34" charset="-128"/>
                <a:cs typeface="Tw Cen MT"/>
              </a:rPr>
              <a:t>        (A Non-Example)</a:t>
            </a:r>
            <a:endParaRPr lang="en-US" sz="2000" b="1" u="sng" dirty="0">
              <a:solidFill>
                <a:srgbClr val="1D2A52"/>
              </a:solidFill>
              <a:latin typeface="Tw Cen MT"/>
              <a:ea typeface="MS PGothic" pitchFamily="34" charset="-128"/>
              <a:cs typeface="Tw Cen MT"/>
            </a:endParaRPr>
          </a:p>
        </p:txBody>
      </p:sp>
      <p:pic>
        <p:nvPicPr>
          <p:cNvPr id="4" name="Picture 3"/>
          <p:cNvPicPr>
            <a:picLocks noChangeAspect="1"/>
          </p:cNvPicPr>
          <p:nvPr/>
        </p:nvPicPr>
        <p:blipFill rotWithShape="1">
          <a:blip r:embed="rId4"/>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3913247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Redesign the Learning Environment</a:t>
            </a:r>
          </a:p>
        </p:txBody>
      </p:sp>
      <p:grpSp>
        <p:nvGrpSpPr>
          <p:cNvPr id="6" name="Group 5"/>
          <p:cNvGrpSpPr/>
          <p:nvPr/>
        </p:nvGrpSpPr>
        <p:grpSpPr>
          <a:xfrm>
            <a:off x="2648663" y="1266173"/>
            <a:ext cx="6726420" cy="4844769"/>
            <a:chOff x="1124663" y="1266172"/>
            <a:chExt cx="6726420" cy="4844769"/>
          </a:xfrm>
        </p:grpSpPr>
        <p:pic>
          <p:nvPicPr>
            <p:cNvPr id="151554" name="Picture 2" descr="100-033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4663" y="1266172"/>
              <a:ext cx="6726420" cy="4844769"/>
            </a:xfrm>
            <a:prstGeom prst="rect">
              <a:avLst/>
            </a:prstGeom>
            <a:noFill/>
            <a:ln w="28575"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rot="21480000">
              <a:off x="3352801" y="2754085"/>
              <a:ext cx="2438400" cy="523220"/>
            </a:xfrm>
            <a:prstGeom prst="rect">
              <a:avLst/>
            </a:prstGeom>
            <a:solidFill>
              <a:srgbClr val="ADB1C9"/>
            </a:solidFill>
          </p:spPr>
          <p:txBody>
            <a:bodyPr wrap="square" rtlCol="0">
              <a:spAutoFit/>
            </a:bodyPr>
            <a:lstStyle/>
            <a:p>
              <a:pPr marL="4763"/>
              <a:r>
                <a:rPr lang="en-US" sz="2800" b="1" u="sng" spc="-300" dirty="0">
                  <a:solidFill>
                    <a:srgbClr val="3C666A"/>
                  </a:solidFill>
                </a:rPr>
                <a:t>School Expectations</a:t>
              </a:r>
            </a:p>
          </p:txBody>
        </p:sp>
      </p:grpSp>
      <p:sp>
        <p:nvSpPr>
          <p:cNvPr id="2170883" name="Rectangle 3"/>
          <p:cNvSpPr>
            <a:spLocks noChangeArrowheads="1"/>
          </p:cNvSpPr>
          <p:nvPr/>
        </p:nvSpPr>
        <p:spPr bwMode="auto">
          <a:xfrm rot="-60000">
            <a:off x="4885900" y="2573282"/>
            <a:ext cx="2735406" cy="2027804"/>
          </a:xfrm>
          <a:prstGeom prst="rect">
            <a:avLst/>
          </a:prstGeom>
          <a:solidFill>
            <a:srgbClr val="6699FF"/>
          </a:solidFill>
          <a:ln w="28575" cmpd="sng">
            <a:solidFill>
              <a:srgbClr val="1D2A53"/>
            </a:solidFill>
            <a:miter lim="800000"/>
            <a:headEnd/>
            <a:tailEnd/>
          </a:ln>
        </p:spPr>
        <p:txBody>
          <a:bodyPr wrap="none" lIns="91436" tIns="45716" rIns="91436" bIns="45716" anchor="ctr"/>
          <a:lstStyle/>
          <a:p>
            <a:pPr algn="ctr" defTabSz="822308" fontAlgn="base">
              <a:spcBef>
                <a:spcPct val="0"/>
              </a:spcBef>
              <a:spcAft>
                <a:spcPct val="0"/>
              </a:spcAft>
            </a:pPr>
            <a:r>
              <a:rPr lang="en-US" sz="2000" b="1" u="sng" dirty="0">
                <a:solidFill>
                  <a:srgbClr val="1D2A53"/>
                </a:solidFill>
                <a:latin typeface="Tw Cen MT"/>
                <a:cs typeface="Tw Cen MT"/>
              </a:rPr>
              <a:t>School Rules</a:t>
            </a:r>
          </a:p>
          <a:p>
            <a:pPr algn="ctr" defTabSz="822308" fontAlgn="base">
              <a:spcBef>
                <a:spcPct val="0"/>
              </a:spcBef>
              <a:spcAft>
                <a:spcPct val="0"/>
              </a:spcAft>
            </a:pPr>
            <a:r>
              <a:rPr lang="en-US" sz="2000" b="1" dirty="0">
                <a:solidFill>
                  <a:srgbClr val="FF3300"/>
                </a:solidFill>
                <a:latin typeface="Tw Cen MT"/>
                <a:cs typeface="Tw Cen MT"/>
              </a:rPr>
              <a:t>NO</a:t>
            </a:r>
            <a:r>
              <a:rPr lang="en-US" sz="2000" b="1" dirty="0">
                <a:solidFill>
                  <a:srgbClr val="3333CC"/>
                </a:solidFill>
                <a:latin typeface="Tw Cen MT"/>
                <a:cs typeface="Tw Cen MT"/>
              </a:rPr>
              <a:t> </a:t>
            </a:r>
            <a:r>
              <a:rPr lang="en-US" sz="2000" b="1" dirty="0">
                <a:solidFill>
                  <a:srgbClr val="1D2A53"/>
                </a:solidFill>
                <a:latin typeface="Tw Cen MT"/>
                <a:cs typeface="Tw Cen MT"/>
              </a:rPr>
              <a:t>Food</a:t>
            </a:r>
          </a:p>
          <a:p>
            <a:pPr algn="ctr" defTabSz="822308" fontAlgn="base">
              <a:spcBef>
                <a:spcPct val="0"/>
              </a:spcBef>
              <a:spcAft>
                <a:spcPct val="0"/>
              </a:spcAft>
            </a:pPr>
            <a:r>
              <a:rPr lang="en-US" sz="2000" b="1" dirty="0">
                <a:solidFill>
                  <a:srgbClr val="FF3300"/>
                </a:solidFill>
                <a:latin typeface="Tw Cen MT"/>
                <a:cs typeface="Tw Cen MT"/>
              </a:rPr>
              <a:t>NO</a:t>
            </a:r>
            <a:r>
              <a:rPr lang="en-US" sz="2000" b="1" dirty="0">
                <a:solidFill>
                  <a:srgbClr val="3333CC"/>
                </a:solidFill>
                <a:latin typeface="Tw Cen MT"/>
                <a:cs typeface="Tw Cen MT"/>
              </a:rPr>
              <a:t> </a:t>
            </a:r>
            <a:r>
              <a:rPr lang="en-US" sz="2000" b="1" dirty="0">
                <a:solidFill>
                  <a:srgbClr val="1D2A53"/>
                </a:solidFill>
                <a:latin typeface="Tw Cen MT"/>
                <a:cs typeface="Tw Cen MT"/>
              </a:rPr>
              <a:t>Weapons</a:t>
            </a:r>
          </a:p>
          <a:p>
            <a:pPr algn="ctr" defTabSz="822308" fontAlgn="base">
              <a:spcBef>
                <a:spcPct val="0"/>
              </a:spcBef>
              <a:spcAft>
                <a:spcPct val="0"/>
              </a:spcAft>
            </a:pPr>
            <a:r>
              <a:rPr lang="en-US" sz="2000" b="1" dirty="0">
                <a:solidFill>
                  <a:srgbClr val="FF3300"/>
                </a:solidFill>
                <a:latin typeface="Tw Cen MT"/>
                <a:cs typeface="Tw Cen MT"/>
              </a:rPr>
              <a:t>NO</a:t>
            </a:r>
            <a:r>
              <a:rPr lang="en-US" sz="2000" b="1" dirty="0">
                <a:solidFill>
                  <a:srgbClr val="1D2A53"/>
                </a:solidFill>
                <a:latin typeface="Tw Cen MT"/>
                <a:cs typeface="Tw Cen MT"/>
              </a:rPr>
              <a:t> Backpacks</a:t>
            </a:r>
          </a:p>
          <a:p>
            <a:pPr algn="ctr" defTabSz="822308" fontAlgn="base">
              <a:spcBef>
                <a:spcPct val="0"/>
              </a:spcBef>
              <a:spcAft>
                <a:spcPct val="0"/>
              </a:spcAft>
            </a:pPr>
            <a:r>
              <a:rPr lang="en-US" sz="2000" b="1" dirty="0">
                <a:solidFill>
                  <a:srgbClr val="FF3300"/>
                </a:solidFill>
                <a:latin typeface="Tw Cen MT"/>
                <a:cs typeface="Tw Cen MT"/>
              </a:rPr>
              <a:t>NO</a:t>
            </a:r>
            <a:r>
              <a:rPr lang="en-US" sz="2000" b="1" dirty="0">
                <a:solidFill>
                  <a:srgbClr val="3333CC"/>
                </a:solidFill>
                <a:latin typeface="Tw Cen MT"/>
                <a:cs typeface="Tw Cen MT"/>
              </a:rPr>
              <a:t> </a:t>
            </a:r>
            <a:r>
              <a:rPr lang="en-US" sz="2000" b="1" dirty="0">
                <a:solidFill>
                  <a:srgbClr val="1D2A53"/>
                </a:solidFill>
                <a:latin typeface="Tw Cen MT"/>
                <a:cs typeface="Tw Cen MT"/>
              </a:rPr>
              <a:t>Drugs/Smoking</a:t>
            </a:r>
          </a:p>
          <a:p>
            <a:pPr algn="ctr" defTabSz="822308" fontAlgn="base">
              <a:spcBef>
                <a:spcPct val="0"/>
              </a:spcBef>
              <a:spcAft>
                <a:spcPct val="0"/>
              </a:spcAft>
            </a:pPr>
            <a:r>
              <a:rPr lang="en-US" sz="2000" b="1" dirty="0">
                <a:solidFill>
                  <a:srgbClr val="FF3300"/>
                </a:solidFill>
                <a:latin typeface="Tw Cen MT"/>
                <a:cs typeface="Tw Cen MT"/>
              </a:rPr>
              <a:t>NO</a:t>
            </a:r>
            <a:r>
              <a:rPr lang="en-US" sz="2000" b="1" dirty="0">
                <a:solidFill>
                  <a:srgbClr val="3333CC"/>
                </a:solidFill>
                <a:latin typeface="Tw Cen MT"/>
                <a:cs typeface="Tw Cen MT"/>
              </a:rPr>
              <a:t> </a:t>
            </a:r>
            <a:r>
              <a:rPr lang="en-US" sz="2000" b="1" dirty="0">
                <a:solidFill>
                  <a:schemeClr val="tx2"/>
                </a:solidFill>
                <a:latin typeface="Tw Cen MT"/>
                <a:cs typeface="Tw Cen MT"/>
              </a:rPr>
              <a:t>Bullying</a:t>
            </a:r>
          </a:p>
        </p:txBody>
      </p:sp>
      <p:pic>
        <p:nvPicPr>
          <p:cNvPr id="7" name="Picture 6"/>
          <p:cNvPicPr>
            <a:picLocks noChangeAspect="1"/>
          </p:cNvPicPr>
          <p:nvPr/>
        </p:nvPicPr>
        <p:blipFill rotWithShape="1">
          <a:blip r:embed="rId4"/>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28016486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0" nodeType="clickEffect">
                                  <p:stCondLst>
                                    <p:cond delay="0"/>
                                  </p:stCondLst>
                                  <p:childTnLst>
                                    <p:anim calcmode="lin" valueType="num">
                                      <p:cBhvr additive="base">
                                        <p:cTn id="10" dur="500"/>
                                        <p:tgtEl>
                                          <p:spTgt spid="2170883"/>
                                        </p:tgtEl>
                                        <p:attrNameLst>
                                          <p:attrName>ppt_x</p:attrName>
                                        </p:attrNameLst>
                                      </p:cBhvr>
                                      <p:tavLst>
                                        <p:tav tm="0">
                                          <p:val>
                                            <p:strVal val="ppt_x"/>
                                          </p:val>
                                        </p:tav>
                                        <p:tav tm="100000">
                                          <p:val>
                                            <p:strVal val="ppt_x"/>
                                          </p:val>
                                        </p:tav>
                                      </p:tavLst>
                                    </p:anim>
                                    <p:anim calcmode="lin" valueType="num">
                                      <p:cBhvr additive="base">
                                        <p:cTn id="11" dur="500"/>
                                        <p:tgtEl>
                                          <p:spTgt spid="2170883"/>
                                        </p:tgtEl>
                                        <p:attrNameLst>
                                          <p:attrName>ppt_y</p:attrName>
                                        </p:attrNameLst>
                                      </p:cBhvr>
                                      <p:tavLst>
                                        <p:tav tm="0">
                                          <p:val>
                                            <p:strVal val="ppt_y"/>
                                          </p:val>
                                        </p:tav>
                                        <p:tav tm="100000">
                                          <p:val>
                                            <p:strVal val="1+ppt_h/2"/>
                                          </p:val>
                                        </p:tav>
                                      </p:tavLst>
                                    </p:anim>
                                    <p:set>
                                      <p:cBhvr>
                                        <p:cTn id="12" dur="1" fill="hold">
                                          <p:stCondLst>
                                            <p:cond delay="499"/>
                                          </p:stCondLst>
                                        </p:cTn>
                                        <p:tgtEl>
                                          <p:spTgt spid="21708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7088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209800" y="190500"/>
            <a:ext cx="7239000" cy="762000"/>
          </a:xfrm>
        </p:spPr>
        <p:txBody>
          <a:bodyPr/>
          <a:lstStyle/>
          <a:p>
            <a:pPr eaLnBrk="1" hangingPunct="1"/>
            <a:br>
              <a:rPr lang="en-US" dirty="0"/>
            </a:br>
            <a:r>
              <a:rPr lang="en-US" dirty="0"/>
              <a:t>Expectation Example</a:t>
            </a:r>
            <a:r>
              <a:rPr lang="en-US" sz="4000" dirty="0"/>
              <a:t> </a:t>
            </a:r>
          </a:p>
        </p:txBody>
      </p:sp>
      <p:sp>
        <p:nvSpPr>
          <p:cNvPr id="31747" name="Rectangle 3"/>
          <p:cNvSpPr>
            <a:spLocks noGrp="1" noChangeArrowheads="1"/>
          </p:cNvSpPr>
          <p:nvPr>
            <p:ph type="body" sz="half" idx="1"/>
          </p:nvPr>
        </p:nvSpPr>
        <p:spPr>
          <a:xfrm>
            <a:off x="2212910" y="2973976"/>
            <a:ext cx="6248400" cy="3157325"/>
          </a:xfrm>
        </p:spPr>
        <p:txBody>
          <a:bodyPr>
            <a:normAutofit/>
          </a:bodyPr>
          <a:lstStyle/>
          <a:p>
            <a:pPr eaLnBrk="1" hangingPunct="1">
              <a:lnSpc>
                <a:spcPct val="90000"/>
              </a:lnSpc>
              <a:buFont typeface="Wingdings" panose="05000000000000000000" pitchFamily="2" charset="2"/>
              <a:buChar char="§"/>
            </a:pPr>
            <a:r>
              <a:rPr lang="en-US" sz="3600" dirty="0">
                <a:solidFill>
                  <a:srgbClr val="00B050"/>
                </a:solidFill>
              </a:rPr>
              <a:t>R</a:t>
            </a:r>
            <a:r>
              <a:rPr lang="en-US" sz="3600" dirty="0"/>
              <a:t>espect</a:t>
            </a:r>
          </a:p>
          <a:p>
            <a:pPr eaLnBrk="1" hangingPunct="1">
              <a:lnSpc>
                <a:spcPct val="90000"/>
              </a:lnSpc>
              <a:buFont typeface="Wingdings" panose="05000000000000000000" pitchFamily="2" charset="2"/>
              <a:buChar char="§"/>
            </a:pPr>
            <a:r>
              <a:rPr lang="en-US" sz="3600" dirty="0">
                <a:solidFill>
                  <a:srgbClr val="00B050"/>
                </a:solidFill>
              </a:rPr>
              <a:t>A</a:t>
            </a:r>
            <a:r>
              <a:rPr lang="en-US" sz="3600" dirty="0"/>
              <a:t>ccountable</a:t>
            </a:r>
          </a:p>
          <a:p>
            <a:pPr eaLnBrk="1" hangingPunct="1">
              <a:lnSpc>
                <a:spcPct val="90000"/>
              </a:lnSpc>
              <a:buFont typeface="Wingdings" panose="05000000000000000000" pitchFamily="2" charset="2"/>
              <a:buChar char="§"/>
            </a:pPr>
            <a:r>
              <a:rPr lang="en-US" sz="3600" dirty="0">
                <a:solidFill>
                  <a:srgbClr val="00B050"/>
                </a:solidFill>
              </a:rPr>
              <a:t>P</a:t>
            </a:r>
            <a:r>
              <a:rPr lang="en-US" sz="3600" dirty="0"/>
              <a:t>roductive</a:t>
            </a:r>
          </a:p>
          <a:p>
            <a:pPr marL="114300" indent="0">
              <a:lnSpc>
                <a:spcPct val="90000"/>
              </a:lnSpc>
              <a:buNone/>
            </a:pPr>
            <a:endParaRPr lang="en-US" sz="2800" dirty="0"/>
          </a:p>
        </p:txBody>
      </p:sp>
      <p:sp>
        <p:nvSpPr>
          <p:cNvPr id="31748" name="Text Box 4"/>
          <p:cNvSpPr txBox="1">
            <a:spLocks noChangeArrowheads="1"/>
          </p:cNvSpPr>
          <p:nvPr/>
        </p:nvSpPr>
        <p:spPr bwMode="auto">
          <a:xfrm flipH="1">
            <a:off x="6596063" y="1447800"/>
            <a:ext cx="3465512" cy="457200"/>
          </a:xfrm>
          <a:prstGeom prst="rect">
            <a:avLst/>
          </a:prstGeom>
          <a:noFill/>
          <a:ln w="9525">
            <a:noFill/>
            <a:miter lim="800000"/>
            <a:headEnd/>
            <a:tailEnd/>
          </a:ln>
        </p:spPr>
        <p:txBody>
          <a:bodyPr>
            <a:spAutoFit/>
          </a:bodyPr>
          <a:lstStyle/>
          <a:p>
            <a:endParaRPr lang="en-US" sz="2400">
              <a:solidFill>
                <a:prstClr val="black"/>
              </a:solidFill>
              <a:latin typeface="Times New Roman" pitchFamily="18" charset="0"/>
            </a:endParaRPr>
          </a:p>
        </p:txBody>
      </p:sp>
      <p:sp>
        <p:nvSpPr>
          <p:cNvPr id="31749" name="WordArt 8"/>
          <p:cNvSpPr>
            <a:spLocks noChangeArrowheads="1" noChangeShapeType="1" noTextEdit="1"/>
          </p:cNvSpPr>
          <p:nvPr/>
        </p:nvSpPr>
        <p:spPr bwMode="auto">
          <a:xfrm>
            <a:off x="9067800" y="3429001"/>
            <a:ext cx="533400" cy="79375"/>
          </a:xfrm>
          <a:prstGeom prst="rect">
            <a:avLst/>
          </a:prstGeom>
        </p:spPr>
        <p:txBody>
          <a:bodyPr wrap="none" fromWordArt="1">
            <a:prstTxWarp prst="textCanDown">
              <a:avLst>
                <a:gd name="adj" fmla="val 33333"/>
              </a:avLst>
            </a:prstTxWarp>
          </a:bodyPr>
          <a:lstStyle/>
          <a:p>
            <a:pPr algn="ctr"/>
            <a:r>
              <a:rPr lang="en-US" sz="800" kern="10">
                <a:ln w="9525">
                  <a:solidFill>
                    <a:prstClr val="white"/>
                  </a:solidFill>
                  <a:round/>
                  <a:headEnd/>
                  <a:tailEnd/>
                </a:ln>
                <a:solidFill>
                  <a:srgbClr val="000000"/>
                </a:solidFill>
                <a:latin typeface="Times New Roman"/>
                <a:cs typeface="Times New Roman"/>
              </a:rPr>
              <a:t>Where "Koalaty" Counts</a:t>
            </a:r>
          </a:p>
        </p:txBody>
      </p:sp>
      <p:sp>
        <p:nvSpPr>
          <p:cNvPr id="2" name="TextBox 1"/>
          <p:cNvSpPr txBox="1"/>
          <p:nvPr/>
        </p:nvSpPr>
        <p:spPr>
          <a:xfrm>
            <a:off x="2172085" y="1572183"/>
            <a:ext cx="7010400" cy="1077218"/>
          </a:xfrm>
          <a:prstGeom prst="rect">
            <a:avLst/>
          </a:prstGeom>
          <a:noFill/>
        </p:spPr>
        <p:txBody>
          <a:bodyPr wrap="square" rtlCol="0">
            <a:spAutoFit/>
          </a:bodyPr>
          <a:lstStyle/>
          <a:p>
            <a:pPr algn="ctr"/>
            <a:r>
              <a:rPr lang="en-US" sz="3200" dirty="0">
                <a:solidFill>
                  <a:srgbClr val="00B050"/>
                </a:solidFill>
              </a:rPr>
              <a:t>Dover High and Central Middle</a:t>
            </a:r>
          </a:p>
          <a:p>
            <a:pPr algn="ctr"/>
            <a:r>
              <a:rPr lang="en-US" sz="3200" dirty="0">
                <a:solidFill>
                  <a:srgbClr val="00B050"/>
                </a:solidFill>
              </a:rPr>
              <a:t>RAP Expectations</a:t>
            </a:r>
          </a:p>
        </p:txBody>
      </p:sp>
      <p:sp>
        <p:nvSpPr>
          <p:cNvPr id="4" name="Rectangle 3"/>
          <p:cNvSpPr/>
          <p:nvPr/>
        </p:nvSpPr>
        <p:spPr>
          <a:xfrm>
            <a:off x="5562601" y="2982218"/>
            <a:ext cx="4033935" cy="3494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677286" y="3878213"/>
            <a:ext cx="3804557" cy="2677656"/>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solidFill>
                  <a:schemeClr val="bg1"/>
                </a:solidFill>
              </a:rPr>
              <a:t>Distinct Expectations</a:t>
            </a:r>
          </a:p>
          <a:p>
            <a:pPr marL="342900" indent="-342900">
              <a:buFont typeface="Wingdings" panose="05000000000000000000" pitchFamily="2" charset="2"/>
              <a:buChar char="Ø"/>
            </a:pPr>
            <a:r>
              <a:rPr lang="en-US" sz="2400" dirty="0">
                <a:solidFill>
                  <a:schemeClr val="bg1"/>
                </a:solidFill>
              </a:rPr>
              <a:t>Acronym that works well</a:t>
            </a:r>
          </a:p>
          <a:p>
            <a:pPr marL="342900" indent="-342900">
              <a:buFont typeface="Wingdings" panose="05000000000000000000" pitchFamily="2" charset="2"/>
              <a:buChar char="Ø"/>
            </a:pPr>
            <a:r>
              <a:rPr lang="en-US" sz="2400" dirty="0">
                <a:solidFill>
                  <a:schemeClr val="bg1"/>
                </a:solidFill>
              </a:rPr>
              <a:t>Continuity within district</a:t>
            </a:r>
          </a:p>
          <a:p>
            <a:pPr marL="342900" indent="-342900">
              <a:buFont typeface="Wingdings" panose="05000000000000000000" pitchFamily="2" charset="2"/>
              <a:buChar char="Ø"/>
            </a:pPr>
            <a:r>
              <a:rPr lang="en-US" sz="2400" dirty="0">
                <a:solidFill>
                  <a:schemeClr val="bg1"/>
                </a:solidFill>
              </a:rPr>
              <a:t>Connect to school mottos</a:t>
            </a:r>
          </a:p>
          <a:p>
            <a:pPr marL="342900" indent="-342900">
              <a:buFont typeface="Wingdings" panose="05000000000000000000" pitchFamily="2" charset="2"/>
              <a:buChar char="Ø"/>
            </a:pPr>
            <a:r>
              <a:rPr lang="en-US" sz="2400" dirty="0">
                <a:solidFill>
                  <a:schemeClr val="bg1"/>
                </a:solidFill>
              </a:rPr>
              <a:t>Connect with other behavior initiatives</a:t>
            </a:r>
          </a:p>
          <a:p>
            <a:endParaRPr lang="en-US" sz="2400" dirty="0">
              <a:solidFill>
                <a:schemeClr val="bg1"/>
              </a:solidFill>
            </a:endParaRPr>
          </a:p>
        </p:txBody>
      </p:sp>
      <p:sp>
        <p:nvSpPr>
          <p:cNvPr id="6" name="TextBox 5"/>
          <p:cNvSpPr txBox="1"/>
          <p:nvPr/>
        </p:nvSpPr>
        <p:spPr>
          <a:xfrm>
            <a:off x="6207188" y="3097398"/>
            <a:ext cx="2744755" cy="523220"/>
          </a:xfrm>
          <a:prstGeom prst="rect">
            <a:avLst/>
          </a:prstGeom>
          <a:noFill/>
        </p:spPr>
        <p:txBody>
          <a:bodyPr wrap="square" rtlCol="0">
            <a:spAutoFit/>
          </a:bodyPr>
          <a:lstStyle/>
          <a:p>
            <a:r>
              <a:rPr lang="en-US" sz="2800" dirty="0">
                <a:solidFill>
                  <a:schemeClr val="bg1"/>
                </a:solidFill>
              </a:rPr>
              <a:t>Other Thoughts…</a:t>
            </a:r>
          </a:p>
        </p:txBody>
      </p:sp>
    </p:spTree>
    <p:extLst>
      <p:ext uri="{BB962C8B-B14F-4D97-AF65-F5344CB8AC3E}">
        <p14:creationId xmlns:p14="http://schemas.microsoft.com/office/powerpoint/2010/main" val="42040294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825" y="579438"/>
            <a:ext cx="2477233" cy="1020762"/>
          </a:xfrm>
        </p:spPr>
        <p:txBody>
          <a:bodyPr/>
          <a:lstStyle/>
          <a:p>
            <a:r>
              <a:rPr lang="en-US" dirty="0"/>
              <a:t>Our Goal!</a:t>
            </a:r>
          </a:p>
        </p:txBody>
      </p:sp>
      <p:sp>
        <p:nvSpPr>
          <p:cNvPr id="3" name="Content Placeholder 2"/>
          <p:cNvSpPr>
            <a:spLocks noGrp="1"/>
          </p:cNvSpPr>
          <p:nvPr>
            <p:ph idx="1"/>
          </p:nvPr>
        </p:nvSpPr>
        <p:spPr/>
        <p:txBody>
          <a:bodyPr>
            <a:normAutofit/>
          </a:bodyPr>
          <a:lstStyle/>
          <a:p>
            <a:pPr marL="114300" indent="0">
              <a:buNone/>
            </a:pPr>
            <a:r>
              <a:rPr lang="en-US" sz="3200" dirty="0"/>
              <a:t>Select three to five schoolwide expectations that define success for all students and are applicable in all settings. </a:t>
            </a:r>
            <a:endParaRPr lang="en-US" dirty="0"/>
          </a:p>
          <a:p>
            <a:endParaRPr lang="en-US" dirty="0"/>
          </a:p>
          <a:p>
            <a:pPr marL="777240" lvl="2" indent="0">
              <a:buNone/>
            </a:pPr>
            <a:r>
              <a:rPr lang="en-US" sz="3200" b="1" dirty="0">
                <a:solidFill>
                  <a:schemeClr val="tx2"/>
                </a:solidFill>
              </a:rPr>
              <a:t>Examples: </a:t>
            </a:r>
          </a:p>
          <a:p>
            <a:pPr lvl="2"/>
            <a:r>
              <a:rPr lang="en-US" sz="3200" dirty="0"/>
              <a:t>Respectful</a:t>
            </a:r>
          </a:p>
          <a:p>
            <a:pPr lvl="2"/>
            <a:r>
              <a:rPr lang="en-US" sz="3200" dirty="0"/>
              <a:t>Cooperative</a:t>
            </a:r>
          </a:p>
          <a:p>
            <a:pPr lvl="2"/>
            <a:r>
              <a:rPr lang="en-US" sz="3200" dirty="0"/>
              <a:t>Safe</a:t>
            </a:r>
          </a:p>
          <a:p>
            <a:pPr lvl="2"/>
            <a:r>
              <a:rPr lang="en-US" sz="3200" dirty="0"/>
              <a:t>Kind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4444" y="3976012"/>
            <a:ext cx="3650456" cy="2424788"/>
          </a:xfrm>
          <a:prstGeom prst="rect">
            <a:avLst/>
          </a:prstGeom>
        </p:spPr>
      </p:pic>
    </p:spTree>
    <p:extLst>
      <p:ext uri="{BB962C8B-B14F-4D97-AF65-F5344CB8AC3E}">
        <p14:creationId xmlns:p14="http://schemas.microsoft.com/office/powerpoint/2010/main" val="37998194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hart 1"/>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31445" y="1289334"/>
            <a:ext cx="8911275" cy="5465233"/>
          </a:xfrm>
          <a:prstGeom prst="rect">
            <a:avLst/>
          </a:prstGeom>
          <a:noFill/>
          <a:ln w="28575" cmpd="sng">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3" name="Oval 2"/>
          <p:cNvSpPr/>
          <p:nvPr/>
        </p:nvSpPr>
        <p:spPr>
          <a:xfrm rot="19108052">
            <a:off x="4688505" y="4890803"/>
            <a:ext cx="1999257" cy="322262"/>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5" name="Oval 4"/>
          <p:cNvSpPr/>
          <p:nvPr/>
        </p:nvSpPr>
        <p:spPr>
          <a:xfrm rot="19108052">
            <a:off x="2612024" y="4562330"/>
            <a:ext cx="1506893" cy="328613"/>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6" name="Oval 5"/>
          <p:cNvSpPr/>
          <p:nvPr/>
        </p:nvSpPr>
        <p:spPr>
          <a:xfrm rot="18958099">
            <a:off x="2053824" y="5065968"/>
            <a:ext cx="3045462" cy="40111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7" name="Oval 6"/>
          <p:cNvSpPr/>
          <p:nvPr/>
        </p:nvSpPr>
        <p:spPr>
          <a:xfrm rot="19108052">
            <a:off x="7273697" y="4497508"/>
            <a:ext cx="1244869" cy="304281"/>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4" name="Title 3"/>
          <p:cNvSpPr>
            <a:spLocks noGrp="1"/>
          </p:cNvSpPr>
          <p:nvPr>
            <p:ph type="title"/>
          </p:nvPr>
        </p:nvSpPr>
        <p:spPr>
          <a:xfrm>
            <a:off x="2614143" y="290276"/>
            <a:ext cx="7895124" cy="711075"/>
          </a:xfrm>
        </p:spPr>
        <p:txBody>
          <a:bodyPr>
            <a:noAutofit/>
          </a:bodyPr>
          <a:lstStyle/>
          <a:p>
            <a:r>
              <a:rPr lang="en-US" altLang="en-US" sz="3200" dirty="0">
                <a:solidFill>
                  <a:srgbClr val="1D2A53"/>
                </a:solidFill>
                <a:ea typeface="Osaka"/>
              </a:rPr>
              <a:t>What are the behaviors to target? Got Data?</a:t>
            </a:r>
            <a:endParaRPr lang="en-US" sz="3200" dirty="0"/>
          </a:p>
        </p:txBody>
      </p:sp>
      <p:pic>
        <p:nvPicPr>
          <p:cNvPr id="8" name="Picture 7"/>
          <p:cNvPicPr>
            <a:picLocks noChangeAspect="1"/>
          </p:cNvPicPr>
          <p:nvPr/>
        </p:nvPicPr>
        <p:blipFill rotWithShape="1">
          <a:blip r:embed="rId4"/>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3750258742"/>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22" name="Vertical Scroll 21"/>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5791060" y="920621"/>
            <a:ext cx="5658971"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The Way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They become the common language of the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School personnel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Families</a:t>
            </a:r>
          </a:p>
        </p:txBody>
      </p:sp>
      <p:sp>
        <p:nvSpPr>
          <p:cNvPr id="13" name="TextBox 12"/>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12869551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normAutofit/>
          </a:bodyPr>
          <a:lstStyle/>
          <a:p>
            <a:r>
              <a:rPr lang="en-US" dirty="0">
                <a:solidFill>
                  <a:srgbClr val="1D2A53"/>
                </a:solidFill>
                <a:latin typeface="+mj-lt"/>
              </a:rPr>
              <a:t>Why? … Consistency</a:t>
            </a:r>
            <a:r>
              <a:rPr lang="en-US" sz="4000" b="1" dirty="0">
                <a:solidFill>
                  <a:srgbClr val="1D2A53"/>
                </a:solidFill>
                <a:latin typeface="+mj-lt"/>
              </a:rPr>
              <a:t> </a:t>
            </a:r>
            <a:r>
              <a:rPr lang="en-US" dirty="0">
                <a:solidFill>
                  <a:srgbClr val="1D2A53"/>
                </a:solidFill>
                <a:latin typeface="+mj-lt"/>
              </a:rPr>
              <a:t>Matters</a:t>
            </a:r>
          </a:p>
        </p:txBody>
      </p:sp>
      <p:grpSp>
        <p:nvGrpSpPr>
          <p:cNvPr id="24578" name="Diagram 1028"/>
          <p:cNvGrpSpPr>
            <a:grpSpLocks noGrp="1" noChangeAspect="1"/>
          </p:cNvGrpSpPr>
          <p:nvPr/>
        </p:nvGrpSpPr>
        <p:grpSpPr bwMode="auto">
          <a:xfrm>
            <a:off x="2667001" y="1470026"/>
            <a:ext cx="7466413" cy="5159375"/>
            <a:chOff x="-237" y="1146"/>
            <a:chExt cx="4441" cy="2550"/>
          </a:xfrm>
        </p:grpSpPr>
        <p:sp>
          <p:nvSpPr>
            <p:cNvPr id="24581" name="AutoShape 1029"/>
            <p:cNvSpPr>
              <a:spLocks noChangeAspect="1" noChangeArrowheads="1" noTextEdit="1"/>
            </p:cNvSpPr>
            <p:nvPr/>
          </p:nvSpPr>
          <p:spPr bwMode="auto">
            <a:xfrm>
              <a:off x="1378" y="1248"/>
              <a:ext cx="2544" cy="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16391" name="_s1028"/>
            <p:cNvSpPr>
              <a:spLocks noChangeArrowheads="1" noTextEdit="1"/>
            </p:cNvSpPr>
            <p:nvPr/>
          </p:nvSpPr>
          <p:spPr bwMode="auto">
            <a:xfrm>
              <a:off x="1262" y="1664"/>
              <a:ext cx="1106" cy="918"/>
            </a:xfrm>
            <a:prstGeom prst="ellipse">
              <a:avLst/>
            </a:prstGeom>
            <a:solidFill>
              <a:srgbClr val="FFC000">
                <a:alpha val="50000"/>
              </a:srgbClr>
            </a:solidFill>
            <a:ln w="4699">
              <a:solidFill>
                <a:schemeClr val="accent3">
                  <a:lumMod val="50000"/>
                </a:schemeClr>
              </a:solidFill>
              <a:round/>
              <a:headEnd/>
              <a:tailEnd/>
            </a:ln>
          </p:spPr>
          <p:txBody>
            <a:bodyPr anchor="ctr"/>
            <a:lstStyle/>
            <a:p>
              <a:pPr>
                <a:defRPr/>
              </a:pPr>
              <a:endParaRPr lang="en-US">
                <a:cs typeface="Arial" charset="0"/>
              </a:endParaRPr>
            </a:p>
          </p:txBody>
        </p:sp>
        <p:sp>
          <p:nvSpPr>
            <p:cNvPr id="24583" name="_s1029"/>
            <p:cNvSpPr>
              <a:spLocks noChangeArrowheads="1"/>
            </p:cNvSpPr>
            <p:nvPr/>
          </p:nvSpPr>
          <p:spPr bwMode="auto">
            <a:xfrm>
              <a:off x="772" y="1146"/>
              <a:ext cx="2100" cy="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p>
              <a:pPr algn="ctr"/>
              <a:r>
                <a:rPr lang="en-US" sz="3200" b="1" dirty="0">
                  <a:solidFill>
                    <a:srgbClr val="1D2A53"/>
                  </a:solidFill>
                  <a:latin typeface="Tw Cen MT"/>
                  <a:cs typeface="Tw Cen MT"/>
                </a:rPr>
                <a:t>Common </a:t>
              </a:r>
            </a:p>
            <a:p>
              <a:pPr algn="ctr"/>
              <a:r>
                <a:rPr lang="en-US" sz="3200" b="1" dirty="0">
                  <a:solidFill>
                    <a:srgbClr val="1D2A53"/>
                  </a:solidFill>
                  <a:latin typeface="Tw Cen MT"/>
                  <a:cs typeface="Tw Cen MT"/>
                </a:rPr>
                <a:t>Vision/Expectations</a:t>
              </a:r>
            </a:p>
          </p:txBody>
        </p:sp>
        <p:sp>
          <p:nvSpPr>
            <p:cNvPr id="16393" name="_s1030"/>
            <p:cNvSpPr>
              <a:spLocks noChangeArrowheads="1" noTextEdit="1"/>
            </p:cNvSpPr>
            <p:nvPr/>
          </p:nvSpPr>
          <p:spPr bwMode="auto">
            <a:xfrm>
              <a:off x="1564" y="2187"/>
              <a:ext cx="1107" cy="918"/>
            </a:xfrm>
            <a:prstGeom prst="ellipse">
              <a:avLst/>
            </a:prstGeom>
            <a:solidFill>
              <a:srgbClr val="4B731F">
                <a:alpha val="49804"/>
              </a:srgbClr>
            </a:solidFill>
            <a:ln w="4699">
              <a:solidFill>
                <a:schemeClr val="accent3">
                  <a:lumMod val="50000"/>
                </a:schemeClr>
              </a:solidFill>
              <a:round/>
              <a:headEnd/>
              <a:tailEnd/>
            </a:ln>
          </p:spPr>
          <p:txBody>
            <a:bodyPr anchor="ctr"/>
            <a:lstStyle/>
            <a:p>
              <a:pPr>
                <a:defRPr/>
              </a:pPr>
              <a:endParaRPr lang="en-US">
                <a:cs typeface="Arial" charset="0"/>
              </a:endParaRPr>
            </a:p>
          </p:txBody>
        </p:sp>
        <p:sp>
          <p:nvSpPr>
            <p:cNvPr id="24585" name="_s1031"/>
            <p:cNvSpPr>
              <a:spLocks noChangeArrowheads="1"/>
            </p:cNvSpPr>
            <p:nvPr/>
          </p:nvSpPr>
          <p:spPr bwMode="auto">
            <a:xfrm>
              <a:off x="2155" y="2754"/>
              <a:ext cx="2049" cy="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p>
              <a:pPr algn="ctr"/>
              <a:r>
                <a:rPr lang="en-US" sz="3200" b="1" dirty="0">
                  <a:solidFill>
                    <a:srgbClr val="1D2A53"/>
                  </a:solidFill>
                  <a:latin typeface="Tw Cen MT"/>
                  <a:cs typeface="Tw Cen MT"/>
                </a:rPr>
                <a:t>Common </a:t>
              </a:r>
            </a:p>
            <a:p>
              <a:pPr algn="ctr"/>
              <a:r>
                <a:rPr lang="en-US" sz="3200" b="1" dirty="0">
                  <a:solidFill>
                    <a:srgbClr val="1D2A53"/>
                  </a:solidFill>
                  <a:latin typeface="Tw Cen MT"/>
                  <a:cs typeface="Tw Cen MT"/>
                </a:rPr>
                <a:t>Language </a:t>
              </a:r>
            </a:p>
          </p:txBody>
        </p:sp>
        <p:sp>
          <p:nvSpPr>
            <p:cNvPr id="16395" name="_s1032"/>
            <p:cNvSpPr>
              <a:spLocks noChangeArrowheads="1" noTextEdit="1"/>
            </p:cNvSpPr>
            <p:nvPr/>
          </p:nvSpPr>
          <p:spPr bwMode="auto">
            <a:xfrm>
              <a:off x="960" y="2187"/>
              <a:ext cx="1106" cy="918"/>
            </a:xfrm>
            <a:prstGeom prst="ellipse">
              <a:avLst/>
            </a:prstGeom>
            <a:solidFill>
              <a:srgbClr val="DE3F2E">
                <a:alpha val="49804"/>
              </a:srgbClr>
            </a:solidFill>
            <a:ln w="4699">
              <a:solidFill>
                <a:schemeClr val="accent3">
                  <a:lumMod val="50000"/>
                </a:schemeClr>
              </a:solidFill>
              <a:round/>
              <a:headEnd/>
              <a:tailEnd/>
            </a:ln>
          </p:spPr>
          <p:txBody>
            <a:bodyPr anchor="ctr"/>
            <a:lstStyle/>
            <a:p>
              <a:pPr>
                <a:defRPr/>
              </a:pPr>
              <a:endParaRPr lang="en-US">
                <a:cs typeface="Arial" charset="0"/>
              </a:endParaRPr>
            </a:p>
          </p:txBody>
        </p:sp>
        <p:sp>
          <p:nvSpPr>
            <p:cNvPr id="24587" name="_s1033"/>
            <p:cNvSpPr>
              <a:spLocks noChangeArrowheads="1"/>
            </p:cNvSpPr>
            <p:nvPr/>
          </p:nvSpPr>
          <p:spPr bwMode="auto">
            <a:xfrm>
              <a:off x="-237" y="2905"/>
              <a:ext cx="1090" cy="4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lstStyle/>
            <a:p>
              <a:pPr algn="ctr">
                <a:buFont typeface="Arial" charset="0"/>
                <a:buNone/>
              </a:pPr>
              <a:r>
                <a:rPr lang="en-US" sz="3200" b="1" dirty="0">
                  <a:solidFill>
                    <a:srgbClr val="1D2A53"/>
                  </a:solidFill>
                  <a:latin typeface="Tw Cen MT"/>
                  <a:cs typeface="Tw Cen MT"/>
                </a:rPr>
                <a:t>Common </a:t>
              </a:r>
            </a:p>
            <a:p>
              <a:pPr algn="ctr">
                <a:buFont typeface="Arial" charset="0"/>
                <a:buNone/>
              </a:pPr>
              <a:r>
                <a:rPr lang="en-US" sz="3200" b="1" dirty="0">
                  <a:solidFill>
                    <a:srgbClr val="1D2A53"/>
                  </a:solidFill>
                  <a:latin typeface="Tw Cen MT"/>
                  <a:cs typeface="Tw Cen MT"/>
                </a:rPr>
                <a:t>Practices</a:t>
              </a:r>
            </a:p>
          </p:txBody>
        </p:sp>
      </p:grpSp>
      <p:sp>
        <p:nvSpPr>
          <p:cNvPr id="24579" name="Text Box 12"/>
          <p:cNvSpPr txBox="1">
            <a:spLocks noChangeArrowheads="1"/>
          </p:cNvSpPr>
          <p:nvPr/>
        </p:nvSpPr>
        <p:spPr bwMode="auto">
          <a:xfrm>
            <a:off x="4282643" y="3571016"/>
            <a:ext cx="5029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1D2A53"/>
                </a:solidFill>
                <a:latin typeface="Tw Cen MT"/>
                <a:cs typeface="Tw Cen MT"/>
              </a:rPr>
              <a:t>SCHOOL COMMUNITY</a:t>
            </a:r>
          </a:p>
        </p:txBody>
      </p:sp>
      <p:sp>
        <p:nvSpPr>
          <p:cNvPr id="13" name="TextBox 12"/>
          <p:cNvSpPr txBox="1"/>
          <p:nvPr/>
        </p:nvSpPr>
        <p:spPr>
          <a:xfrm>
            <a:off x="1745734" y="6449843"/>
            <a:ext cx="4696725" cy="369332"/>
          </a:xfrm>
          <a:prstGeom prst="rect">
            <a:avLst/>
          </a:prstGeom>
          <a:noFill/>
        </p:spPr>
        <p:txBody>
          <a:bodyPr wrap="square" rtlCol="0">
            <a:spAutoFit/>
          </a:bodyPr>
          <a:lstStyle/>
          <a:p>
            <a:r>
              <a:rPr lang="en-US" dirty="0"/>
              <a:t>(USDOE OSEP PBIS TA Center, 2010)</a:t>
            </a:r>
          </a:p>
        </p:txBody>
      </p:sp>
      <p:pic>
        <p:nvPicPr>
          <p:cNvPr id="14" name="Picture 13"/>
          <p:cNvPicPr>
            <a:picLocks noChangeAspect="1"/>
          </p:cNvPicPr>
          <p:nvPr/>
        </p:nvPicPr>
        <p:blipFill rotWithShape="1">
          <a:blip r:embed="rId3"/>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1691113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395046" y="392113"/>
            <a:ext cx="8358554" cy="1143000"/>
          </a:xfrm>
        </p:spPr>
        <p:txBody>
          <a:bodyPr/>
          <a:lstStyle/>
          <a:p>
            <a:r>
              <a:rPr lang="en-US" altLang="en-US" dirty="0"/>
              <a:t>School-wide Expectations &amp; Rules</a:t>
            </a:r>
          </a:p>
        </p:txBody>
      </p:sp>
      <p:sp>
        <p:nvSpPr>
          <p:cNvPr id="252931" name="Rectangle 3"/>
          <p:cNvSpPr>
            <a:spLocks noGrp="1" noChangeArrowheads="1"/>
          </p:cNvSpPr>
          <p:nvPr>
            <p:ph type="body" idx="1"/>
          </p:nvPr>
        </p:nvSpPr>
        <p:spPr>
          <a:xfrm>
            <a:off x="1981200" y="1535113"/>
            <a:ext cx="3657600" cy="639762"/>
          </a:xfrm>
        </p:spPr>
        <p:txBody>
          <a:bodyPr>
            <a:normAutofit/>
          </a:bodyPr>
          <a:lstStyle/>
          <a:p>
            <a:pPr>
              <a:lnSpc>
                <a:spcPct val="90000"/>
              </a:lnSpc>
            </a:pPr>
            <a:r>
              <a:rPr lang="en-US" altLang="en-US" sz="3200" dirty="0"/>
              <a:t>Expectations</a:t>
            </a:r>
          </a:p>
        </p:txBody>
      </p:sp>
      <p:sp>
        <p:nvSpPr>
          <p:cNvPr id="3" name="Content Placeholder 2"/>
          <p:cNvSpPr>
            <a:spLocks noGrp="1"/>
          </p:cNvSpPr>
          <p:nvPr>
            <p:ph sz="half" idx="2"/>
          </p:nvPr>
        </p:nvSpPr>
        <p:spPr>
          <a:xfrm>
            <a:off x="1289538" y="2197100"/>
            <a:ext cx="4806462" cy="3951288"/>
          </a:xfrm>
        </p:spPr>
        <p:txBody>
          <a:bodyPr>
            <a:normAutofit lnSpcReduction="10000"/>
          </a:bodyPr>
          <a:lstStyle/>
          <a:p>
            <a:pPr>
              <a:lnSpc>
                <a:spcPct val="90000"/>
              </a:lnSpc>
              <a:buFontTx/>
              <a:buChar char="•"/>
            </a:pPr>
            <a:r>
              <a:rPr lang="en-US" altLang="en-US" sz="3000" dirty="0">
                <a:cs typeface="Times New Roman" panose="02020603050405020304" pitchFamily="18" charset="0"/>
              </a:rPr>
              <a:t>A list of specific, positively stated behaviors that are desired of all faculty and students </a:t>
            </a:r>
          </a:p>
          <a:p>
            <a:pPr>
              <a:lnSpc>
                <a:spcPct val="90000"/>
              </a:lnSpc>
              <a:buFontTx/>
              <a:buChar char="•"/>
            </a:pPr>
            <a:r>
              <a:rPr lang="en-US" altLang="en-US" sz="3000" dirty="0"/>
              <a:t>These expectations should be in line with the school’s mission statement and should be taught to all faculty, students, and families </a:t>
            </a:r>
          </a:p>
          <a:p>
            <a:endParaRPr lang="en-US" dirty="0"/>
          </a:p>
        </p:txBody>
      </p:sp>
      <p:sp>
        <p:nvSpPr>
          <p:cNvPr id="4" name="Text Placeholder 3"/>
          <p:cNvSpPr>
            <a:spLocks noGrp="1"/>
          </p:cNvSpPr>
          <p:nvPr>
            <p:ph type="body" sz="quarter" idx="3"/>
          </p:nvPr>
        </p:nvSpPr>
        <p:spPr/>
        <p:txBody>
          <a:bodyPr/>
          <a:lstStyle/>
          <a:p>
            <a:r>
              <a:rPr lang="en-US" sz="3200" dirty="0"/>
              <a:t>Rules/Examples</a:t>
            </a:r>
          </a:p>
        </p:txBody>
      </p:sp>
      <p:sp>
        <p:nvSpPr>
          <p:cNvPr id="6" name="Content Placeholder 5"/>
          <p:cNvSpPr>
            <a:spLocks noGrp="1"/>
          </p:cNvSpPr>
          <p:nvPr>
            <p:ph sz="quarter" idx="4"/>
          </p:nvPr>
        </p:nvSpPr>
        <p:spPr>
          <a:xfrm>
            <a:off x="6096000" y="2197100"/>
            <a:ext cx="4161692" cy="3951288"/>
          </a:xfrm>
        </p:spPr>
        <p:txBody>
          <a:bodyPr/>
          <a:lstStyle/>
          <a:p>
            <a:r>
              <a:rPr lang="en-US" altLang="en-US" sz="3000" dirty="0"/>
              <a:t>Specific skills you want students to exhibit and the procedures you want students to follow in specific settings</a:t>
            </a:r>
          </a:p>
          <a:p>
            <a:endParaRPr lang="en-US" dirty="0"/>
          </a:p>
        </p:txBody>
      </p:sp>
      <p:sp>
        <p:nvSpPr>
          <p:cNvPr id="2" name="TextBox 1"/>
          <p:cNvSpPr txBox="1"/>
          <p:nvPr/>
        </p:nvSpPr>
        <p:spPr>
          <a:xfrm>
            <a:off x="7954108" y="6057424"/>
            <a:ext cx="1951892" cy="738664"/>
          </a:xfrm>
          <a:prstGeom prst="rect">
            <a:avLst/>
          </a:prstGeom>
          <a:noFill/>
        </p:spPr>
        <p:txBody>
          <a:bodyPr wrap="square" rtlCol="0">
            <a:spAutoFit/>
          </a:bodyPr>
          <a:lstStyle/>
          <a:p>
            <a:r>
              <a:rPr lang="en-US" sz="2400" dirty="0">
                <a:hlinkClick r:id="rId3"/>
              </a:rPr>
              <a:t>www.pbis.org</a:t>
            </a:r>
            <a:r>
              <a:rPr lang="en-US" sz="2400" dirty="0"/>
              <a:t> </a:t>
            </a:r>
          </a:p>
          <a:p>
            <a:endParaRPr lang="en-US" dirty="0"/>
          </a:p>
        </p:txBody>
      </p:sp>
    </p:spTree>
    <p:extLst>
      <p:ext uri="{BB962C8B-B14F-4D97-AF65-F5344CB8AC3E}">
        <p14:creationId xmlns:p14="http://schemas.microsoft.com/office/powerpoint/2010/main" val="904026095"/>
      </p:ext>
    </p:extLst>
  </p:cSld>
  <p:clrMapOvr>
    <a:masterClrMapping/>
  </p:clrMapOvr>
  <p:transition advTm="2100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5549" y="457200"/>
            <a:ext cx="3014664" cy="1143000"/>
          </a:xfrm>
        </p:spPr>
        <p:txBody>
          <a:bodyPr/>
          <a:lstStyle/>
          <a:p>
            <a:r>
              <a:rPr lang="en-US" dirty="0"/>
              <a:t>Our Goal!</a:t>
            </a:r>
          </a:p>
        </p:txBody>
      </p:sp>
      <p:sp>
        <p:nvSpPr>
          <p:cNvPr id="3" name="Content Placeholder 2"/>
          <p:cNvSpPr>
            <a:spLocks noGrp="1"/>
          </p:cNvSpPr>
          <p:nvPr>
            <p:ph idx="1"/>
          </p:nvPr>
        </p:nvSpPr>
        <p:spPr>
          <a:xfrm>
            <a:off x="1312986" y="1562100"/>
            <a:ext cx="7647660" cy="3886200"/>
          </a:xfrm>
        </p:spPr>
        <p:txBody>
          <a:bodyPr/>
          <a:lstStyle/>
          <a:p>
            <a:pPr marL="114300" indent="0">
              <a:buNone/>
            </a:pPr>
            <a:r>
              <a:rPr lang="en-US" sz="3600" dirty="0"/>
              <a:t>Create a </a:t>
            </a:r>
            <a:r>
              <a:rPr lang="en-US" sz="3600" b="1" dirty="0"/>
              <a:t>teaching matrix </a:t>
            </a:r>
            <a:r>
              <a:rPr lang="en-US" sz="3600" dirty="0"/>
              <a:t>of specific pro-social behaviors/rules to further clarify each schoolwide expectation for every setting.</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6376" y="3785616"/>
            <a:ext cx="2057400" cy="2767584"/>
          </a:xfrm>
          <a:prstGeom prst="rect">
            <a:avLst/>
          </a:prstGeom>
        </p:spPr>
      </p:pic>
    </p:spTree>
    <p:extLst>
      <p:ext uri="{BB962C8B-B14F-4D97-AF65-F5344CB8AC3E}">
        <p14:creationId xmlns:p14="http://schemas.microsoft.com/office/powerpoint/2010/main" val="3083877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2D050"/>
                </a:solidFill>
              </a:rPr>
              <a:t>Who’s here today?</a:t>
            </a:r>
          </a:p>
        </p:txBody>
      </p:sp>
      <p:sp>
        <p:nvSpPr>
          <p:cNvPr id="3" name="Content Placeholder 2"/>
          <p:cNvSpPr>
            <a:spLocks noGrp="1"/>
          </p:cNvSpPr>
          <p:nvPr>
            <p:ph idx="1"/>
          </p:nvPr>
        </p:nvSpPr>
        <p:spPr>
          <a:xfrm>
            <a:off x="760379" y="2117455"/>
            <a:ext cx="4805855" cy="4351338"/>
          </a:xfrm>
        </p:spPr>
        <p:txBody>
          <a:bodyPr/>
          <a:lstStyle/>
          <a:p>
            <a:r>
              <a:rPr lang="en-US" dirty="0"/>
              <a:t>Cedar Lane Elementary</a:t>
            </a:r>
          </a:p>
          <a:p>
            <a:r>
              <a:rPr lang="en-US" dirty="0" err="1"/>
              <a:t>Lorewood</a:t>
            </a:r>
            <a:r>
              <a:rPr lang="en-US" dirty="0"/>
              <a:t> Grove Elementary</a:t>
            </a:r>
          </a:p>
          <a:p>
            <a:r>
              <a:rPr lang="en-US" dirty="0"/>
              <a:t>Redding Middle</a:t>
            </a:r>
          </a:p>
          <a:p>
            <a:r>
              <a:rPr lang="en-US" dirty="0"/>
              <a:t>Silver Lake Elementary</a:t>
            </a:r>
          </a:p>
          <a:p>
            <a:r>
              <a:rPr lang="en-US" dirty="0"/>
              <a:t>Townsend Elementary</a:t>
            </a:r>
          </a:p>
          <a:p>
            <a:r>
              <a:rPr lang="en-US" dirty="0"/>
              <a:t>Claymont Elementary</a:t>
            </a:r>
          </a:p>
          <a:p>
            <a:r>
              <a:rPr lang="en-US" dirty="0"/>
              <a:t>Concord High</a:t>
            </a:r>
          </a:p>
          <a:p>
            <a:r>
              <a:rPr lang="en-US" dirty="0"/>
              <a:t>PS DuPont Middle</a:t>
            </a:r>
          </a:p>
        </p:txBody>
      </p:sp>
      <p:sp>
        <p:nvSpPr>
          <p:cNvPr id="4" name="Content Placeholder 2"/>
          <p:cNvSpPr txBox="1">
            <a:spLocks/>
          </p:cNvSpPr>
          <p:nvPr/>
        </p:nvSpPr>
        <p:spPr>
          <a:xfrm>
            <a:off x="5964462" y="2143463"/>
            <a:ext cx="480585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Hanby</a:t>
            </a:r>
            <a:r>
              <a:rPr lang="en-US" dirty="0"/>
              <a:t> Elementary</a:t>
            </a:r>
          </a:p>
          <a:p>
            <a:r>
              <a:rPr lang="en-US" dirty="0"/>
              <a:t>Brandywine ECAP</a:t>
            </a:r>
          </a:p>
          <a:p>
            <a:r>
              <a:rPr lang="en-US" dirty="0"/>
              <a:t>Lombardy</a:t>
            </a:r>
          </a:p>
          <a:p>
            <a:r>
              <a:rPr lang="en-US" dirty="0"/>
              <a:t>Mount Pleasant Elementary</a:t>
            </a:r>
          </a:p>
          <a:p>
            <a:r>
              <a:rPr lang="en-US" dirty="0"/>
              <a:t>Mount Pleasant High</a:t>
            </a:r>
          </a:p>
          <a:p>
            <a:r>
              <a:rPr lang="en-US" dirty="0"/>
              <a:t>Tally Middle School</a:t>
            </a:r>
          </a:p>
          <a:p>
            <a:r>
              <a:rPr lang="en-US" dirty="0" err="1"/>
              <a:t>McIlvaine</a:t>
            </a:r>
            <a:r>
              <a:rPr lang="en-US" dirty="0"/>
              <a:t> ECC</a:t>
            </a:r>
          </a:p>
          <a:p>
            <a:r>
              <a:rPr lang="en-US" dirty="0" err="1"/>
              <a:t>Postlethwait</a:t>
            </a:r>
            <a:r>
              <a:rPr lang="en-US" dirty="0"/>
              <a:t> Middle</a:t>
            </a:r>
          </a:p>
        </p:txBody>
      </p:sp>
      <p:pic>
        <p:nvPicPr>
          <p:cNvPr id="8" name="Picture 7">
            <a:extLst>
              <a:ext uri="{FF2B5EF4-FFF2-40B4-BE49-F238E27FC236}">
                <a16:creationId xmlns:a16="http://schemas.microsoft.com/office/drawing/2014/main" id="{D3FB614D-DD06-3144-84DA-AD564AF7FE70}"/>
              </a:ext>
            </a:extLst>
          </p:cNvPr>
          <p:cNvPicPr>
            <a:picLocks noChangeAspect="1"/>
          </p:cNvPicPr>
          <p:nvPr/>
        </p:nvPicPr>
        <p:blipFill>
          <a:blip r:embed="rId3"/>
          <a:stretch>
            <a:fillRect/>
          </a:stretch>
        </p:blipFill>
        <p:spPr>
          <a:xfrm>
            <a:off x="9338570" y="-51864"/>
            <a:ext cx="2853430" cy="2853430"/>
          </a:xfrm>
          <a:prstGeom prst="rect">
            <a:avLst/>
          </a:prstGeom>
        </p:spPr>
      </p:pic>
    </p:spTree>
    <p:extLst>
      <p:ext uri="{BB962C8B-B14F-4D97-AF65-F5344CB8AC3E}">
        <p14:creationId xmlns:p14="http://schemas.microsoft.com/office/powerpoint/2010/main" val="40879487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395046" y="504092"/>
            <a:ext cx="8639908" cy="609600"/>
          </a:xfrm>
        </p:spPr>
        <p:txBody>
          <a:bodyPr/>
          <a:lstStyle/>
          <a:p>
            <a:pPr>
              <a:defRPr/>
            </a:pPr>
            <a:r>
              <a:rPr lang="en-US" sz="3600" dirty="0"/>
              <a:t>Why Develop a School-wide Teaching Matrix? </a:t>
            </a:r>
          </a:p>
        </p:txBody>
      </p:sp>
      <p:sp>
        <p:nvSpPr>
          <p:cNvPr id="32770" name="Rectangle 3"/>
          <p:cNvSpPr>
            <a:spLocks noGrp="1" noChangeArrowheads="1"/>
          </p:cNvSpPr>
          <p:nvPr>
            <p:ph type="body" idx="1"/>
          </p:nvPr>
        </p:nvSpPr>
        <p:spPr>
          <a:xfrm>
            <a:off x="1752600" y="1607574"/>
            <a:ext cx="8600768" cy="4704736"/>
          </a:xfrm>
        </p:spPr>
        <p:txBody>
          <a:bodyPr>
            <a:normAutofit lnSpcReduction="10000"/>
          </a:bodyPr>
          <a:lstStyle/>
          <a:p>
            <a:pPr>
              <a:lnSpc>
                <a:spcPct val="80000"/>
              </a:lnSpc>
            </a:pPr>
            <a:r>
              <a:rPr lang="en-US" sz="2800" b="1" dirty="0">
                <a:solidFill>
                  <a:schemeClr val="accent2"/>
                </a:solidFill>
                <a:ea typeface="ＭＳ Ｐゴシック" pitchFamily="34" charset="-128"/>
              </a:rPr>
              <a:t>Defines</a:t>
            </a:r>
            <a:r>
              <a:rPr lang="en-US" sz="2800" dirty="0">
                <a:ea typeface="ＭＳ Ｐゴシック" pitchFamily="34" charset="-128"/>
              </a:rPr>
              <a:t> the expected behaviors for specific settings:</a:t>
            </a:r>
          </a:p>
          <a:p>
            <a:pPr lvl="1" eaLnBrk="1" hangingPunct="1">
              <a:lnSpc>
                <a:spcPct val="80000"/>
              </a:lnSpc>
              <a:buFont typeface="Wingdings" pitchFamily="2" charset="2"/>
              <a:buChar char="ü"/>
            </a:pPr>
            <a:r>
              <a:rPr lang="en-US" sz="2600" dirty="0">
                <a:ea typeface="ＭＳ Ｐゴシック" pitchFamily="34" charset="-128"/>
              </a:rPr>
              <a:t>hallways, classrooms, gym, cafeteria, bus loading, bathrooms, assemblies</a:t>
            </a:r>
          </a:p>
          <a:p>
            <a:pPr lvl="2">
              <a:buFont typeface="Wingdings" pitchFamily="2" charset="2"/>
              <a:buChar char="ü"/>
            </a:pPr>
            <a:r>
              <a:rPr lang="en-US" sz="2600" dirty="0">
                <a:ea typeface="ＭＳ Ｐゴシック" pitchFamily="34" charset="-128"/>
              </a:rPr>
              <a:t>State definitions </a:t>
            </a:r>
            <a:r>
              <a:rPr lang="en-US" sz="2600" b="1" dirty="0">
                <a:solidFill>
                  <a:schemeClr val="accent2"/>
                </a:solidFill>
                <a:ea typeface="ＭＳ Ｐゴシック" pitchFamily="34" charset="-128"/>
              </a:rPr>
              <a:t>positively</a:t>
            </a:r>
          </a:p>
          <a:p>
            <a:pPr lvl="2">
              <a:buFont typeface="Wingdings" pitchFamily="2" charset="2"/>
              <a:buChar char="ü"/>
            </a:pPr>
            <a:r>
              <a:rPr lang="en-US" sz="2600" dirty="0">
                <a:ea typeface="ＭＳ Ｐゴシック" pitchFamily="34" charset="-128"/>
              </a:rPr>
              <a:t>Use a few common words</a:t>
            </a:r>
          </a:p>
          <a:p>
            <a:pPr lvl="2">
              <a:buFont typeface="Wingdings" pitchFamily="2" charset="2"/>
              <a:buChar char="ü"/>
            </a:pPr>
            <a:r>
              <a:rPr lang="en-US" sz="2600" dirty="0">
                <a:ea typeface="ＭＳ Ｐゴシック" pitchFamily="34" charset="-128"/>
              </a:rPr>
              <a:t>Show what the behavior </a:t>
            </a:r>
            <a:r>
              <a:rPr lang="ja-JP" altLang="en-US" sz="2600" dirty="0">
                <a:ea typeface="ＭＳ Ｐゴシック" pitchFamily="34" charset="-128"/>
              </a:rPr>
              <a:t>“</a:t>
            </a:r>
            <a:r>
              <a:rPr lang="en-US" altLang="ja-JP" sz="2600" dirty="0">
                <a:ea typeface="ＭＳ Ｐゴシック" pitchFamily="34" charset="-128"/>
              </a:rPr>
              <a:t>looks like</a:t>
            </a:r>
            <a:r>
              <a:rPr lang="ja-JP" altLang="en-US" sz="2600" dirty="0">
                <a:ea typeface="ＭＳ Ｐゴシック" pitchFamily="34" charset="-128"/>
              </a:rPr>
              <a:t>”</a:t>
            </a:r>
            <a:endParaRPr lang="en-US" altLang="ja-JP" sz="2600" dirty="0">
              <a:ea typeface="ＭＳ Ｐゴシック" pitchFamily="34" charset="-128"/>
            </a:endParaRPr>
          </a:p>
          <a:p>
            <a:pPr eaLnBrk="1" hangingPunct="1">
              <a:lnSpc>
                <a:spcPct val="80000"/>
              </a:lnSpc>
              <a:buFont typeface="Wingdings" pitchFamily="2" charset="2"/>
              <a:buNone/>
            </a:pPr>
            <a:endParaRPr lang="en-US" sz="2800" dirty="0">
              <a:ea typeface="ＭＳ Ｐゴシック" pitchFamily="34" charset="-128"/>
            </a:endParaRPr>
          </a:p>
          <a:p>
            <a:pPr>
              <a:lnSpc>
                <a:spcPct val="80000"/>
              </a:lnSpc>
            </a:pPr>
            <a:r>
              <a:rPr lang="en-US" sz="2800" dirty="0">
                <a:ea typeface="ＭＳ Ｐゴシック" pitchFamily="34" charset="-128"/>
              </a:rPr>
              <a:t>Creates the </a:t>
            </a:r>
            <a:r>
              <a:rPr lang="ja-JP" altLang="en-US" sz="2800" dirty="0">
                <a:solidFill>
                  <a:schemeClr val="accent2"/>
                </a:solidFill>
                <a:ea typeface="ＭＳ Ｐゴシック" pitchFamily="34" charset="-128"/>
              </a:rPr>
              <a:t>“</a:t>
            </a:r>
            <a:r>
              <a:rPr lang="en-US" altLang="ja-JP" sz="2800" b="1" dirty="0">
                <a:solidFill>
                  <a:schemeClr val="accent2"/>
                </a:solidFill>
                <a:ea typeface="ＭＳ Ｐゴシック" pitchFamily="34" charset="-128"/>
              </a:rPr>
              <a:t>Curriculum</a:t>
            </a:r>
            <a:r>
              <a:rPr lang="ja-JP" altLang="en-US" sz="2800" dirty="0">
                <a:solidFill>
                  <a:schemeClr val="accent2"/>
                </a:solidFill>
                <a:ea typeface="ＭＳ Ｐゴシック" pitchFamily="34" charset="-128"/>
              </a:rPr>
              <a:t>”</a:t>
            </a:r>
            <a:r>
              <a:rPr lang="en-US" altLang="ja-JP" sz="2800" dirty="0">
                <a:solidFill>
                  <a:schemeClr val="accent2"/>
                </a:solidFill>
                <a:ea typeface="ＭＳ Ｐゴシック" pitchFamily="34" charset="-128"/>
              </a:rPr>
              <a:t> </a:t>
            </a:r>
            <a:r>
              <a:rPr lang="en-US" altLang="ja-JP" sz="2800" dirty="0">
                <a:ea typeface="ＭＳ Ｐゴシック" pitchFamily="34" charset="-128"/>
              </a:rPr>
              <a:t>that will guide the teaching of expected behaviors across settings &amp; programs.</a:t>
            </a:r>
          </a:p>
          <a:p>
            <a:pPr eaLnBrk="1" hangingPunct="1">
              <a:lnSpc>
                <a:spcPct val="80000"/>
              </a:lnSpc>
              <a:buFont typeface="Wingdings" pitchFamily="2" charset="2"/>
              <a:buChar char="ü"/>
            </a:pPr>
            <a:endParaRPr lang="en-US" sz="2800" dirty="0">
              <a:ea typeface="ＭＳ Ｐゴシック" pitchFamily="34" charset="-128"/>
            </a:endParaRPr>
          </a:p>
          <a:p>
            <a:pPr>
              <a:lnSpc>
                <a:spcPct val="80000"/>
              </a:lnSpc>
            </a:pPr>
            <a:r>
              <a:rPr lang="en-US" sz="2800" dirty="0">
                <a:ea typeface="ＭＳ Ｐゴシック" pitchFamily="34" charset="-128"/>
              </a:rPr>
              <a:t>Enhances</a:t>
            </a:r>
            <a:r>
              <a:rPr lang="en-US" sz="2800" dirty="0">
                <a:solidFill>
                  <a:srgbClr val="C00000"/>
                </a:solidFill>
                <a:ea typeface="ＭＳ Ｐゴシック" pitchFamily="34" charset="-128"/>
              </a:rPr>
              <a:t> </a:t>
            </a:r>
            <a:r>
              <a:rPr lang="en-US" sz="2800" b="1" dirty="0">
                <a:solidFill>
                  <a:schemeClr val="accent2"/>
                </a:solidFill>
                <a:ea typeface="ＭＳ Ｐゴシック" pitchFamily="34" charset="-128"/>
              </a:rPr>
              <a:t>communication</a:t>
            </a:r>
            <a:r>
              <a:rPr lang="en-US" sz="2800" dirty="0">
                <a:solidFill>
                  <a:schemeClr val="accent2"/>
                </a:solidFill>
                <a:ea typeface="ＭＳ Ｐゴシック" pitchFamily="34" charset="-128"/>
              </a:rPr>
              <a:t> </a:t>
            </a:r>
            <a:r>
              <a:rPr lang="en-US" sz="2800" dirty="0">
                <a:ea typeface="ＭＳ Ｐゴシック" pitchFamily="34" charset="-128"/>
              </a:rPr>
              <a:t>among staff, students and parents/community.  </a:t>
            </a:r>
          </a:p>
          <a:p>
            <a:pPr eaLnBrk="1" hangingPunct="1">
              <a:lnSpc>
                <a:spcPct val="80000"/>
              </a:lnSpc>
              <a:buFontTx/>
              <a:buNone/>
            </a:pPr>
            <a:endParaRPr lang="en-US" sz="2600" dirty="0">
              <a:ea typeface="ＭＳ Ｐゴシック" pitchFamily="34" charset="-128"/>
            </a:endParaRPr>
          </a:p>
        </p:txBody>
      </p:sp>
    </p:spTree>
    <p:extLst>
      <p:ext uri="{BB962C8B-B14F-4D97-AF65-F5344CB8AC3E}">
        <p14:creationId xmlns:p14="http://schemas.microsoft.com/office/powerpoint/2010/main" val="228042208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53714"/>
            <a:ext cx="7620000" cy="1143000"/>
          </a:xfrm>
        </p:spPr>
        <p:txBody>
          <a:bodyPr/>
          <a:lstStyle/>
          <a:p>
            <a:r>
              <a:rPr lang="en-US" dirty="0"/>
              <a:t>Teaching Matrix Guidelines</a:t>
            </a:r>
          </a:p>
        </p:txBody>
      </p:sp>
      <p:sp>
        <p:nvSpPr>
          <p:cNvPr id="3" name="Content Placeholder 2"/>
          <p:cNvSpPr>
            <a:spLocks noGrp="1"/>
          </p:cNvSpPr>
          <p:nvPr>
            <p:ph idx="1"/>
          </p:nvPr>
        </p:nvSpPr>
        <p:spPr>
          <a:xfrm>
            <a:off x="1981200" y="1294546"/>
            <a:ext cx="6815138" cy="4983162"/>
          </a:xfrm>
        </p:spPr>
        <p:txBody>
          <a:bodyPr>
            <a:normAutofit fontScale="85000" lnSpcReduction="20000"/>
          </a:bodyPr>
          <a:lstStyle/>
          <a:p>
            <a:endParaRPr lang="en-US" dirty="0"/>
          </a:p>
          <a:p>
            <a:pPr marL="114300" indent="0">
              <a:buNone/>
            </a:pPr>
            <a:r>
              <a:rPr lang="en-US" sz="2800" dirty="0"/>
              <a:t>Remember our behaviors/rules are specific tasks students are to do to demonstrate the schoolwide expectations</a:t>
            </a:r>
          </a:p>
          <a:p>
            <a:endParaRPr lang="en-US" sz="2400" dirty="0"/>
          </a:p>
          <a:p>
            <a:pPr marL="114300" indent="0">
              <a:buNone/>
            </a:pPr>
            <a:r>
              <a:rPr lang="en-US" sz="2800" dirty="0"/>
              <a:t>When defining specific behaviors/rules they should be: </a:t>
            </a:r>
          </a:p>
          <a:p>
            <a:pPr marL="628650" indent="-514350">
              <a:buFont typeface="+mj-lt"/>
              <a:buAutoNum type="arabicPeriod"/>
            </a:pPr>
            <a:r>
              <a:rPr lang="en-US" sz="2800" b="1" dirty="0">
                <a:solidFill>
                  <a:schemeClr val="tx2"/>
                </a:solidFill>
              </a:rPr>
              <a:t>Observable</a:t>
            </a:r>
            <a:r>
              <a:rPr lang="en-US" sz="2800" b="1" dirty="0"/>
              <a:t> </a:t>
            </a:r>
            <a:r>
              <a:rPr lang="en-US" sz="2800" dirty="0"/>
              <a:t>– behaviors that we can see, </a:t>
            </a:r>
          </a:p>
          <a:p>
            <a:pPr marL="628650" indent="-514350">
              <a:buFont typeface="+mj-lt"/>
              <a:buAutoNum type="arabicPeriod"/>
            </a:pPr>
            <a:r>
              <a:rPr lang="en-US" sz="2800" b="1" dirty="0">
                <a:solidFill>
                  <a:schemeClr val="tx2"/>
                </a:solidFill>
              </a:rPr>
              <a:t>Measureable</a:t>
            </a:r>
            <a:r>
              <a:rPr lang="en-US" sz="2800" b="1" dirty="0"/>
              <a:t> </a:t>
            </a:r>
            <a:r>
              <a:rPr lang="en-US" sz="2800" dirty="0"/>
              <a:t>– we could actually count the occurrence of the behavior, </a:t>
            </a:r>
          </a:p>
          <a:p>
            <a:pPr marL="628650" indent="-514350">
              <a:buFont typeface="+mj-lt"/>
              <a:buAutoNum type="arabicPeriod"/>
            </a:pPr>
            <a:r>
              <a:rPr lang="en-US" sz="2800" b="1" dirty="0">
                <a:solidFill>
                  <a:schemeClr val="tx2"/>
                </a:solidFill>
              </a:rPr>
              <a:t>Positively Stated</a:t>
            </a:r>
            <a:r>
              <a:rPr lang="en-US" sz="2800" dirty="0">
                <a:solidFill>
                  <a:schemeClr val="tx2"/>
                </a:solidFill>
              </a:rPr>
              <a:t> </a:t>
            </a:r>
            <a:r>
              <a:rPr lang="en-US" sz="2800" dirty="0"/>
              <a:t>– things to do to be successful, </a:t>
            </a:r>
          </a:p>
          <a:p>
            <a:pPr marL="628650" indent="-514350">
              <a:buFont typeface="+mj-lt"/>
              <a:buAutoNum type="arabicPeriod"/>
            </a:pPr>
            <a:r>
              <a:rPr lang="en-US" sz="2800" b="1" dirty="0">
                <a:solidFill>
                  <a:schemeClr val="tx2"/>
                </a:solidFill>
              </a:rPr>
              <a:t>Understandable</a:t>
            </a:r>
            <a:r>
              <a:rPr lang="en-US" sz="2800" b="1" dirty="0"/>
              <a:t> </a:t>
            </a:r>
            <a:r>
              <a:rPr lang="en-US" sz="2800" dirty="0"/>
              <a:t>– student-friendly language, and </a:t>
            </a:r>
          </a:p>
          <a:p>
            <a:pPr marL="628650" indent="-514350">
              <a:buFont typeface="+mj-lt"/>
              <a:buAutoNum type="arabicPeriod"/>
            </a:pPr>
            <a:r>
              <a:rPr lang="en-US" sz="2800" b="1" dirty="0">
                <a:solidFill>
                  <a:schemeClr val="tx2"/>
                </a:solidFill>
              </a:rPr>
              <a:t>Always Applicable</a:t>
            </a:r>
            <a:r>
              <a:rPr lang="en-US" sz="2800" dirty="0"/>
              <a:t>.</a:t>
            </a:r>
          </a:p>
          <a:p>
            <a:endParaRPr lang="en-US" dirty="0"/>
          </a:p>
        </p:txBody>
      </p:sp>
      <p:sp>
        <p:nvSpPr>
          <p:cNvPr id="4" name="TextBox 3"/>
          <p:cNvSpPr txBox="1"/>
          <p:nvPr/>
        </p:nvSpPr>
        <p:spPr>
          <a:xfrm>
            <a:off x="7419242" y="6277708"/>
            <a:ext cx="2400300" cy="369332"/>
          </a:xfrm>
          <a:prstGeom prst="rect">
            <a:avLst/>
          </a:prstGeom>
          <a:noFill/>
        </p:spPr>
        <p:txBody>
          <a:bodyPr wrap="square" rtlCol="0">
            <a:spAutoFit/>
          </a:bodyPr>
          <a:lstStyle/>
          <a:p>
            <a:r>
              <a:rPr lang="en-US" dirty="0">
                <a:hlinkClick r:id="rId3"/>
              </a:rPr>
              <a:t>http://pbismissouri.org</a:t>
            </a:r>
            <a:r>
              <a:rPr lang="en-US" dirty="0"/>
              <a:t> </a:t>
            </a:r>
          </a:p>
        </p:txBody>
      </p:sp>
    </p:spTree>
    <p:extLst>
      <p:ext uri="{BB962C8B-B14F-4D97-AF65-F5344CB8AC3E}">
        <p14:creationId xmlns:p14="http://schemas.microsoft.com/office/powerpoint/2010/main" val="363247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title" idx="4294967295"/>
          </p:nvPr>
        </p:nvSpPr>
        <p:spPr>
          <a:xfrm>
            <a:off x="2226835" y="157161"/>
            <a:ext cx="7820758" cy="914400"/>
          </a:xfrm>
          <a:prstGeom prst="rect">
            <a:avLst/>
          </a:prstGeom>
          <a:noFill/>
          <a:ln>
            <a:noFill/>
          </a:ln>
        </p:spPr>
        <p:txBody>
          <a:bodyPr vert="horz" lIns="91425" tIns="45700" rIns="91425" bIns="45700" rtlCol="0" anchor="ctr" anchorCtr="0">
            <a:noAutofit/>
          </a:bodyPr>
          <a:lstStyle/>
          <a:p>
            <a:pPr>
              <a:buClr>
                <a:srgbClr val="1D2A53"/>
              </a:buClr>
              <a:buSzPct val="25000"/>
            </a:pPr>
            <a:r>
              <a:rPr lang="en-US" dirty="0">
                <a:latin typeface="+mj-lt"/>
              </a:rPr>
              <a:t>Example of Rules Following Guidelines</a:t>
            </a:r>
          </a:p>
        </p:txBody>
      </p:sp>
      <p:graphicFrame>
        <p:nvGraphicFramePr>
          <p:cNvPr id="186" name="Shape 186"/>
          <p:cNvGraphicFramePr/>
          <p:nvPr/>
        </p:nvGraphicFramePr>
        <p:xfrm>
          <a:off x="1981198" y="1415700"/>
          <a:ext cx="7807960" cy="4954933"/>
        </p:xfrm>
        <a:graphic>
          <a:graphicData uri="http://schemas.openxmlformats.org/drawingml/2006/table">
            <a:tbl>
              <a:tblPr>
                <a:noFill/>
              </a:tblPr>
              <a:tblGrid>
                <a:gridCol w="1951990">
                  <a:extLst>
                    <a:ext uri="{9D8B030D-6E8A-4147-A177-3AD203B41FA5}">
                      <a16:colId xmlns:a16="http://schemas.microsoft.com/office/drawing/2014/main" val="20000"/>
                    </a:ext>
                  </a:extLst>
                </a:gridCol>
                <a:gridCol w="1951990">
                  <a:extLst>
                    <a:ext uri="{9D8B030D-6E8A-4147-A177-3AD203B41FA5}">
                      <a16:colId xmlns:a16="http://schemas.microsoft.com/office/drawing/2014/main" val="20001"/>
                    </a:ext>
                  </a:extLst>
                </a:gridCol>
                <a:gridCol w="1951990">
                  <a:extLst>
                    <a:ext uri="{9D8B030D-6E8A-4147-A177-3AD203B41FA5}">
                      <a16:colId xmlns:a16="http://schemas.microsoft.com/office/drawing/2014/main" val="20002"/>
                    </a:ext>
                  </a:extLst>
                </a:gridCol>
                <a:gridCol w="1951990">
                  <a:extLst>
                    <a:ext uri="{9D8B030D-6E8A-4147-A177-3AD203B41FA5}">
                      <a16:colId xmlns:a16="http://schemas.microsoft.com/office/drawing/2014/main" val="20003"/>
                    </a:ext>
                  </a:extLst>
                </a:gridCol>
              </a:tblGrid>
              <a:tr h="427999">
                <a:tc>
                  <a:txBody>
                    <a:bodyPr/>
                    <a:lstStyle/>
                    <a:p>
                      <a:pPr marL="0" marR="0" lvl="0" indent="0" algn="l" rtl="0">
                        <a:spcBef>
                          <a:spcPts val="0"/>
                        </a:spcBef>
                        <a:buClr>
                          <a:schemeClr val="dk1"/>
                        </a:buClr>
                        <a:buSzPct val="25000"/>
                        <a:buFont typeface="Calibri"/>
                        <a:buNone/>
                      </a:pPr>
                      <a:r>
                        <a:rPr lang="en-US" sz="1800" b="1" u="none" strike="noStrike" cap="none" dirty="0">
                          <a:solidFill>
                            <a:schemeClr val="dk1"/>
                          </a:solidFill>
                          <a:latin typeface="Calibri"/>
                          <a:ea typeface="Calibri"/>
                          <a:cs typeface="Calibri"/>
                          <a:sym typeface="Calibri"/>
                        </a:rPr>
                        <a:t>Guidelines</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This Means</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Example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Non-Example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852910">
                <a:tc>
                  <a:txBody>
                    <a:bodyPr/>
                    <a:lstStyle/>
                    <a:p>
                      <a:pPr marL="0" marR="0" lvl="0" indent="0" algn="l" rtl="0">
                        <a:spcBef>
                          <a:spcPts val="0"/>
                        </a:spcBef>
                        <a:buClr>
                          <a:schemeClr val="dk1"/>
                        </a:buClr>
                        <a:buSzPct val="25000"/>
                        <a:buFont typeface="Calibri"/>
                        <a:buNone/>
                      </a:pPr>
                      <a:r>
                        <a:rPr lang="en-US" sz="1800" b="1" u="none" strike="noStrike" cap="none" dirty="0">
                          <a:solidFill>
                            <a:schemeClr val="dk1"/>
                          </a:solidFill>
                          <a:latin typeface="Calibri"/>
                          <a:ea typeface="Calibri"/>
                          <a:cs typeface="Calibri"/>
                          <a:sym typeface="Calibri"/>
                        </a:rPr>
                        <a:t>Observable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I can see it.</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Raise hand and wait to be called on.</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Be your best.</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597040">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Measurable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I can count it.</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Bring materials.</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Be ready to learn.</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752187">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Positively Stated</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I tell students what TO do.</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Hands and feet to self.</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No fighting.</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074567">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Understandable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The vocabulary is age and grade appropriate.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Hands and feet to self.</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Maintain personal space (K-1 rule)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1108780">
                <a:tc>
                  <a:txBody>
                    <a:bodyPr/>
                    <a:lstStyle/>
                    <a:p>
                      <a:pPr marL="0" marR="0" lvl="0" indent="0" algn="l" rtl="0">
                        <a:spcBef>
                          <a:spcPts val="0"/>
                        </a:spcBef>
                        <a:buClr>
                          <a:schemeClr val="dk1"/>
                        </a:buClr>
                        <a:buSzPct val="25000"/>
                        <a:buFont typeface="Calibri"/>
                        <a:buNone/>
                      </a:pPr>
                      <a:r>
                        <a:rPr lang="en-US" sz="1800" b="1" u="none" strike="noStrike" cap="none">
                          <a:solidFill>
                            <a:schemeClr val="dk1"/>
                          </a:solidFill>
                          <a:latin typeface="Calibri"/>
                          <a:ea typeface="Calibri"/>
                          <a:cs typeface="Calibri"/>
                          <a:sym typeface="Calibri"/>
                        </a:rPr>
                        <a:t>Always Applicable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I am to consistently enforce.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a:solidFill>
                            <a:schemeClr val="dk1"/>
                          </a:solidFill>
                          <a:latin typeface="Calibri"/>
                          <a:ea typeface="Calibri"/>
                          <a:cs typeface="Calibri"/>
                          <a:sym typeface="Calibri"/>
                        </a:rPr>
                        <a:t>Stay in assigned area.</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tc>
                  <a:txBody>
                    <a:bodyPr/>
                    <a:lstStyle/>
                    <a:p>
                      <a:pPr marL="0" marR="0" lvl="0" indent="0" algn="l" rtl="0">
                        <a:spcBef>
                          <a:spcPts val="0"/>
                        </a:spcBef>
                        <a:buClr>
                          <a:schemeClr val="dk1"/>
                        </a:buClr>
                        <a:buSzPct val="25000"/>
                        <a:buFont typeface="Calibri"/>
                        <a:buNone/>
                      </a:pPr>
                      <a:r>
                        <a:rPr lang="en-US" sz="1800" u="none" strike="noStrike" cap="none" dirty="0">
                          <a:solidFill>
                            <a:schemeClr val="dk1"/>
                          </a:solidFill>
                          <a:latin typeface="Calibri"/>
                          <a:ea typeface="Calibri"/>
                          <a:cs typeface="Calibri"/>
                          <a:sym typeface="Calibri"/>
                        </a:rPr>
                        <a:t>Remain seated until given permission to leave.</a:t>
                      </a:r>
                    </a:p>
                  </a:txBody>
                  <a:tcPr marL="68813" marR="68813" marT="45725" marB="457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5" name="TextBox 4"/>
          <p:cNvSpPr txBox="1"/>
          <p:nvPr/>
        </p:nvSpPr>
        <p:spPr>
          <a:xfrm>
            <a:off x="6436361" y="6462374"/>
            <a:ext cx="3352799" cy="369332"/>
          </a:xfrm>
          <a:prstGeom prst="rect">
            <a:avLst/>
          </a:prstGeom>
          <a:noFill/>
        </p:spPr>
        <p:txBody>
          <a:bodyPr wrap="square" rtlCol="0">
            <a:spAutoFit/>
          </a:bodyPr>
          <a:lstStyle/>
          <a:p>
            <a:r>
              <a:rPr lang="en-US" dirty="0">
                <a:hlinkClick r:id="rId3"/>
              </a:rPr>
              <a:t>http://www.midatlanticpbis.org</a:t>
            </a:r>
            <a:r>
              <a:rPr lang="en-US" dirty="0"/>
              <a:t> </a:t>
            </a:r>
          </a:p>
        </p:txBody>
      </p:sp>
    </p:spTree>
    <p:extLst>
      <p:ext uri="{BB962C8B-B14F-4D97-AF65-F5344CB8AC3E}">
        <p14:creationId xmlns:p14="http://schemas.microsoft.com/office/powerpoint/2010/main" val="3117838844"/>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4400" dirty="0"/>
              <a:t>Including Pro-social skills on your matrix</a:t>
            </a:r>
          </a:p>
        </p:txBody>
      </p:sp>
      <p:sp>
        <p:nvSpPr>
          <p:cNvPr id="4" name="Content Placeholder 3"/>
          <p:cNvSpPr>
            <a:spLocks noGrp="1"/>
          </p:cNvSpPr>
          <p:nvPr>
            <p:ph idx="1"/>
          </p:nvPr>
        </p:nvSpPr>
        <p:spPr/>
        <p:txBody>
          <a:bodyPr>
            <a:normAutofit/>
          </a:bodyPr>
          <a:lstStyle/>
          <a:p>
            <a:r>
              <a:rPr lang="en-US" sz="2800" dirty="0"/>
              <a:t>What modifications can be made to your matrix to increase the effectiveness of school-wide PBS supports for students in your building who exhibit internalizing behaviors?</a:t>
            </a:r>
          </a:p>
          <a:p>
            <a:pPr marL="0" indent="0">
              <a:buNone/>
            </a:pPr>
            <a:endParaRPr lang="en-US" sz="2000" dirty="0"/>
          </a:p>
          <a:p>
            <a:pPr lvl="1">
              <a:lnSpc>
                <a:spcPct val="80000"/>
              </a:lnSpc>
            </a:pPr>
            <a:r>
              <a:rPr lang="en-US" sz="3200" dirty="0"/>
              <a:t>Not talking with other children</a:t>
            </a:r>
          </a:p>
          <a:p>
            <a:pPr lvl="1">
              <a:lnSpc>
                <a:spcPct val="80000"/>
              </a:lnSpc>
            </a:pPr>
            <a:r>
              <a:rPr lang="en-US" sz="3200" dirty="0"/>
              <a:t>Being shy</a:t>
            </a:r>
          </a:p>
          <a:p>
            <a:pPr lvl="1">
              <a:lnSpc>
                <a:spcPct val="80000"/>
              </a:lnSpc>
            </a:pPr>
            <a:r>
              <a:rPr lang="en-US" sz="3200" dirty="0"/>
              <a:t>Timid and/or unassertive</a:t>
            </a:r>
          </a:p>
          <a:p>
            <a:pPr lvl="1">
              <a:lnSpc>
                <a:spcPct val="80000"/>
              </a:lnSpc>
            </a:pPr>
            <a:r>
              <a:rPr lang="en-US" sz="3200" dirty="0"/>
              <a:t>Avoiding or withdrawing from social situations</a:t>
            </a:r>
          </a:p>
          <a:p>
            <a:pPr lvl="1">
              <a:lnSpc>
                <a:spcPct val="80000"/>
              </a:lnSpc>
            </a:pPr>
            <a:r>
              <a:rPr lang="en-US" sz="3200" dirty="0"/>
              <a:t>Not standing up for one’s self</a:t>
            </a:r>
          </a:p>
          <a:p>
            <a:pPr lvl="1">
              <a:lnSpc>
                <a:spcPct val="80000"/>
              </a:lnSpc>
              <a:buFontTx/>
              <a:buNone/>
            </a:pPr>
            <a:endParaRPr lang="en-US" sz="1800" dirty="0"/>
          </a:p>
          <a:p>
            <a:pPr lvl="1">
              <a:lnSpc>
                <a:spcPct val="80000"/>
              </a:lnSpc>
              <a:buFontTx/>
              <a:buNone/>
            </a:pPr>
            <a:r>
              <a:rPr lang="en-US" sz="1800" dirty="0"/>
              <a:t>Source: Walker and Severson, 1992</a:t>
            </a:r>
            <a:endParaRPr lang="en-US" sz="2800" dirty="0"/>
          </a:p>
          <a:p>
            <a:endParaRPr lang="en-US" dirty="0"/>
          </a:p>
          <a:p>
            <a:endParaRPr lang="en-US" dirty="0"/>
          </a:p>
        </p:txBody>
      </p:sp>
      <p:pic>
        <p:nvPicPr>
          <p:cNvPr id="5" name="Picture 4"/>
          <p:cNvPicPr>
            <a:picLocks noChangeAspect="1"/>
          </p:cNvPicPr>
          <p:nvPr/>
        </p:nvPicPr>
        <p:blipFill rotWithShape="1">
          <a:blip r:embed="rId3"/>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41136567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024" y="141287"/>
            <a:ext cx="8599976" cy="1143000"/>
          </a:xfrm>
        </p:spPr>
        <p:txBody>
          <a:bodyPr>
            <a:noAutofit/>
          </a:bodyPr>
          <a:lstStyle/>
          <a:p>
            <a:pPr>
              <a:buClr>
                <a:schemeClr val="dk2"/>
              </a:buClr>
              <a:buSzPct val="25000"/>
              <a:defRPr/>
            </a:pPr>
            <a:r>
              <a:rPr lang="en-US" sz="4400" dirty="0"/>
              <a:t>Specific Behaviors + Social-Emotional Skills</a:t>
            </a:r>
          </a:p>
        </p:txBody>
      </p:sp>
      <p:graphicFrame>
        <p:nvGraphicFramePr>
          <p:cNvPr id="4" name="Content Placeholder 3"/>
          <p:cNvGraphicFramePr>
            <a:graphicFrameLocks noGrp="1"/>
          </p:cNvGraphicFramePr>
          <p:nvPr>
            <p:ph idx="4294967295"/>
          </p:nvPr>
        </p:nvGraphicFramePr>
        <p:xfrm>
          <a:off x="914401" y="1535722"/>
          <a:ext cx="8839200" cy="4701459"/>
        </p:xfrm>
        <a:graphic>
          <a:graphicData uri="http://schemas.openxmlformats.org/drawingml/2006/table">
            <a:tbl>
              <a:tblPr firstRow="1" bandRow="1">
                <a:tableStyleId>{5940675A-B579-460E-94D1-54222C63F5DA}</a:tableStyleId>
              </a:tblPr>
              <a:tblGrid>
                <a:gridCol w="3270367">
                  <a:extLst>
                    <a:ext uri="{9D8B030D-6E8A-4147-A177-3AD203B41FA5}">
                      <a16:colId xmlns:a16="http://schemas.microsoft.com/office/drawing/2014/main" val="20000"/>
                    </a:ext>
                  </a:extLst>
                </a:gridCol>
                <a:gridCol w="5568833">
                  <a:extLst>
                    <a:ext uri="{9D8B030D-6E8A-4147-A177-3AD203B41FA5}">
                      <a16:colId xmlns:a16="http://schemas.microsoft.com/office/drawing/2014/main" val="20001"/>
                    </a:ext>
                  </a:extLst>
                </a:gridCol>
              </a:tblGrid>
              <a:tr h="929957">
                <a:tc>
                  <a:txBody>
                    <a:bodyPr/>
                    <a:lstStyle/>
                    <a:p>
                      <a:pPr algn="ctr"/>
                      <a:r>
                        <a:rPr lang="en-US" sz="2800" dirty="0"/>
                        <a:t>Expectation</a:t>
                      </a:r>
                    </a:p>
                  </a:txBody>
                  <a:tcPr marL="68580" marR="68580" anchor="ctr">
                    <a:solidFill>
                      <a:srgbClr val="D0D8E8"/>
                    </a:solidFill>
                  </a:tcPr>
                </a:tc>
                <a:tc>
                  <a:txBody>
                    <a:bodyPr/>
                    <a:lstStyle/>
                    <a:p>
                      <a:pPr algn="ctr"/>
                      <a:r>
                        <a:rPr lang="en-US" sz="2800" dirty="0"/>
                        <a:t>Specific Behavior or </a:t>
                      </a:r>
                    </a:p>
                    <a:p>
                      <a:pPr algn="ctr"/>
                      <a:r>
                        <a:rPr lang="en-US" sz="2800" dirty="0"/>
                        <a:t>Social Emotional Skill</a:t>
                      </a:r>
                    </a:p>
                  </a:txBody>
                  <a:tcPr marL="68580" marR="68580">
                    <a:solidFill>
                      <a:srgbClr val="D0D8E8"/>
                    </a:solidFill>
                  </a:tcPr>
                </a:tc>
                <a:extLst>
                  <a:ext uri="{0D108BD9-81ED-4DB2-BD59-A6C34878D82A}">
                    <a16:rowId xmlns:a16="http://schemas.microsoft.com/office/drawing/2014/main" val="10000"/>
                  </a:ext>
                </a:extLst>
              </a:tr>
              <a:tr h="434089">
                <a:tc rowSpan="2">
                  <a:txBody>
                    <a:bodyPr/>
                    <a:lstStyle/>
                    <a:p>
                      <a:pPr algn="ctr"/>
                      <a:r>
                        <a:rPr lang="en-US" sz="2400" dirty="0"/>
                        <a:t>Be Safe</a:t>
                      </a:r>
                    </a:p>
                  </a:txBody>
                  <a:tcPr marL="68580" marR="68580" anchor="ctr"/>
                </a:tc>
                <a:tc>
                  <a:txBody>
                    <a:bodyPr/>
                    <a:lstStyle/>
                    <a:p>
                      <a:r>
                        <a:rPr lang="en-US" sz="2400" dirty="0"/>
                        <a:t>Keep hands</a:t>
                      </a:r>
                      <a:r>
                        <a:rPr lang="en-US" sz="2400" baseline="0" dirty="0"/>
                        <a:t> and feet to self</a:t>
                      </a:r>
                      <a:endParaRPr lang="en-US" sz="2400" dirty="0"/>
                    </a:p>
                  </a:txBody>
                  <a:tcPr marL="68580" marR="68580"/>
                </a:tc>
                <a:extLst>
                  <a:ext uri="{0D108BD9-81ED-4DB2-BD59-A6C34878D82A}">
                    <a16:rowId xmlns:a16="http://schemas.microsoft.com/office/drawing/2014/main" val="10001"/>
                  </a:ext>
                </a:extLst>
              </a:tr>
              <a:tr h="781360">
                <a:tc vMerge="1">
                  <a:txBody>
                    <a:bodyPr/>
                    <a:lstStyle/>
                    <a:p>
                      <a:endParaRPr lang="en-US" dirty="0"/>
                    </a:p>
                  </a:txBody>
                  <a:tcPr/>
                </a:tc>
                <a:tc>
                  <a:txBody>
                    <a:bodyPr/>
                    <a:lstStyle/>
                    <a:p>
                      <a:r>
                        <a:rPr lang="en-US" sz="2400" dirty="0"/>
                        <a:t>I tell</a:t>
                      </a:r>
                      <a:r>
                        <a:rPr lang="en-US" sz="2400" baseline="0" dirty="0"/>
                        <a:t> an adult when I am worried about a friend.</a:t>
                      </a:r>
                      <a:endParaRPr lang="en-US" sz="2400" dirty="0"/>
                    </a:p>
                  </a:txBody>
                  <a:tcPr marL="68580" marR="68580"/>
                </a:tc>
                <a:extLst>
                  <a:ext uri="{0D108BD9-81ED-4DB2-BD59-A6C34878D82A}">
                    <a16:rowId xmlns:a16="http://schemas.microsoft.com/office/drawing/2014/main" val="10002"/>
                  </a:ext>
                </a:extLst>
              </a:tr>
              <a:tr h="781360">
                <a:tc rowSpan="2">
                  <a:txBody>
                    <a:bodyPr/>
                    <a:lstStyle/>
                    <a:p>
                      <a:pPr algn="ctr"/>
                      <a:r>
                        <a:rPr lang="en-US" sz="2400" dirty="0"/>
                        <a:t>Be Respectful</a:t>
                      </a:r>
                    </a:p>
                  </a:txBody>
                  <a:tcPr marL="68580" marR="68580" anchor="ctr"/>
                </a:tc>
                <a:tc>
                  <a:txBody>
                    <a:bodyPr/>
                    <a:lstStyle/>
                    <a:p>
                      <a:r>
                        <a:rPr lang="en-US" sz="2400" dirty="0"/>
                        <a:t>Use the signal</a:t>
                      </a:r>
                      <a:r>
                        <a:rPr lang="en-US" sz="2400" baseline="0" dirty="0"/>
                        <a:t> to ask a public or private question.</a:t>
                      </a:r>
                      <a:endParaRPr lang="en-US" sz="2400" dirty="0"/>
                    </a:p>
                  </a:txBody>
                  <a:tcPr marL="68580" marR="68580"/>
                </a:tc>
                <a:extLst>
                  <a:ext uri="{0D108BD9-81ED-4DB2-BD59-A6C34878D82A}">
                    <a16:rowId xmlns:a16="http://schemas.microsoft.com/office/drawing/2014/main" val="10003"/>
                  </a:ext>
                </a:extLst>
              </a:tr>
              <a:tr h="551153">
                <a:tc vMerge="1">
                  <a:txBody>
                    <a:bodyPr/>
                    <a:lstStyle/>
                    <a:p>
                      <a:endParaRPr lang="en-US" dirty="0"/>
                    </a:p>
                  </a:txBody>
                  <a:tcPr/>
                </a:tc>
                <a:tc>
                  <a:txBody>
                    <a:bodyPr/>
                    <a:lstStyle/>
                    <a:p>
                      <a:r>
                        <a:rPr lang="en-US" sz="2400" dirty="0"/>
                        <a:t>Make</a:t>
                      </a:r>
                      <a:r>
                        <a:rPr lang="en-US" sz="2400" baseline="0" dirty="0"/>
                        <a:t> sure everyone gets a turn.</a:t>
                      </a:r>
                    </a:p>
                  </a:txBody>
                  <a:tcPr marL="68580" marR="68580"/>
                </a:tc>
                <a:extLst>
                  <a:ext uri="{0D108BD9-81ED-4DB2-BD59-A6C34878D82A}">
                    <a16:rowId xmlns:a16="http://schemas.microsoft.com/office/drawing/2014/main" val="10004"/>
                  </a:ext>
                </a:extLst>
              </a:tr>
              <a:tr h="551153">
                <a:tc rowSpan="2">
                  <a:txBody>
                    <a:bodyPr/>
                    <a:lstStyle/>
                    <a:p>
                      <a:pPr algn="ctr"/>
                      <a:r>
                        <a:rPr lang="en-US" sz="2400" dirty="0"/>
                        <a:t>Be Responsible</a:t>
                      </a:r>
                    </a:p>
                  </a:txBody>
                  <a:tcPr marL="68580" marR="68580" anchor="ctr"/>
                </a:tc>
                <a:tc>
                  <a:txBody>
                    <a:bodyPr/>
                    <a:lstStyle/>
                    <a:p>
                      <a:r>
                        <a:rPr lang="en-US" sz="2400" baseline="0" dirty="0"/>
                        <a:t>Turn in all work on time</a:t>
                      </a:r>
                    </a:p>
                  </a:txBody>
                  <a:tcPr marL="68580" marR="68580"/>
                </a:tc>
                <a:extLst>
                  <a:ext uri="{0D108BD9-81ED-4DB2-BD59-A6C34878D82A}">
                    <a16:rowId xmlns:a16="http://schemas.microsoft.com/office/drawing/2014/main" val="10005"/>
                  </a:ext>
                </a:extLst>
              </a:tr>
              <a:tr h="551153">
                <a:tc vMerge="1">
                  <a:txBody>
                    <a:bodyPr/>
                    <a:lstStyle/>
                    <a:p>
                      <a:pPr algn="ctr"/>
                      <a:endParaRPr lang="en-US" sz="2000" dirty="0"/>
                    </a:p>
                  </a:txBody>
                  <a:tcPr anchor="ctr"/>
                </a:tc>
                <a:tc>
                  <a:txBody>
                    <a:bodyPr/>
                    <a:lstStyle/>
                    <a:p>
                      <a:r>
                        <a:rPr lang="en-US" sz="2400" baseline="0" dirty="0"/>
                        <a:t>Check in with my feelings during the day</a:t>
                      </a:r>
                    </a:p>
                  </a:txBody>
                  <a:tcPr marL="68580" marR="68580"/>
                </a:tc>
                <a:extLst>
                  <a:ext uri="{0D108BD9-81ED-4DB2-BD59-A6C34878D82A}">
                    <a16:rowId xmlns:a16="http://schemas.microsoft.com/office/drawing/2014/main" val="10006"/>
                  </a:ext>
                </a:extLst>
              </a:tr>
            </a:tbl>
          </a:graphicData>
        </a:graphic>
      </p:graphicFrame>
      <p:sp>
        <p:nvSpPr>
          <p:cNvPr id="5" name="TextBox 4"/>
          <p:cNvSpPr txBox="1"/>
          <p:nvPr/>
        </p:nvSpPr>
        <p:spPr>
          <a:xfrm>
            <a:off x="6781800" y="6412468"/>
            <a:ext cx="3886200" cy="369332"/>
          </a:xfrm>
          <a:prstGeom prst="rect">
            <a:avLst/>
          </a:prstGeom>
          <a:noFill/>
        </p:spPr>
        <p:txBody>
          <a:bodyPr wrap="square" rtlCol="0">
            <a:spAutoFit/>
          </a:bodyPr>
          <a:lstStyle/>
          <a:p>
            <a:r>
              <a:rPr lang="en-US" dirty="0">
                <a:hlinkClick r:id="rId3"/>
              </a:rPr>
              <a:t>http://www.midatlanticpbis.org</a:t>
            </a:r>
            <a:r>
              <a:rPr lang="en-US" dirty="0"/>
              <a:t> </a:t>
            </a:r>
          </a:p>
        </p:txBody>
      </p:sp>
    </p:spTree>
    <p:extLst>
      <p:ext uri="{BB962C8B-B14F-4D97-AF65-F5344CB8AC3E}">
        <p14:creationId xmlns:p14="http://schemas.microsoft.com/office/powerpoint/2010/main" val="29371648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2400" dirty="0"/>
              <a:t>Specific Behaviors</a:t>
            </a:r>
          </a:p>
        </p:txBody>
      </p:sp>
      <p:sp>
        <p:nvSpPr>
          <p:cNvPr id="4" name="Content Placeholder 3"/>
          <p:cNvSpPr>
            <a:spLocks noGrp="1"/>
          </p:cNvSpPr>
          <p:nvPr>
            <p:ph sz="half" idx="2"/>
          </p:nvPr>
        </p:nvSpPr>
        <p:spPr/>
        <p:txBody>
          <a:bodyPr/>
          <a:lstStyle/>
          <a:p>
            <a:pPr indent="-342900">
              <a:buFont typeface="Wingdings" charset="2"/>
              <a:buChar char="§"/>
            </a:pPr>
            <a:r>
              <a:rPr lang="en-US" dirty="0"/>
              <a:t>Throw paper in the waste can</a:t>
            </a:r>
          </a:p>
          <a:p>
            <a:pPr indent="-342900">
              <a:buFont typeface="Wingdings" charset="2"/>
              <a:buChar char="§"/>
            </a:pPr>
            <a:r>
              <a:rPr lang="en-US" dirty="0"/>
              <a:t>Use the right side of the stairway</a:t>
            </a:r>
          </a:p>
          <a:p>
            <a:pPr indent="-342900">
              <a:buFont typeface="Wingdings" charset="2"/>
              <a:buChar char="§"/>
            </a:pPr>
            <a:r>
              <a:rPr lang="en-US" dirty="0"/>
              <a:t>Bring all materials to class</a:t>
            </a:r>
          </a:p>
          <a:p>
            <a:pPr indent="-342900">
              <a:buFont typeface="Wingdings" charset="2"/>
              <a:buChar char="§"/>
            </a:pPr>
            <a:r>
              <a:rPr lang="en-US" dirty="0"/>
              <a:t>Keep hands, feet, and other objects to yourself</a:t>
            </a:r>
          </a:p>
          <a:p>
            <a:endParaRPr lang="en-US" dirty="0"/>
          </a:p>
        </p:txBody>
      </p:sp>
      <p:sp>
        <p:nvSpPr>
          <p:cNvPr id="5" name="Text Placeholder 4"/>
          <p:cNvSpPr>
            <a:spLocks noGrp="1"/>
          </p:cNvSpPr>
          <p:nvPr>
            <p:ph type="body" sz="quarter" idx="3"/>
          </p:nvPr>
        </p:nvSpPr>
        <p:spPr/>
        <p:txBody>
          <a:bodyPr/>
          <a:lstStyle/>
          <a:p>
            <a:r>
              <a:rPr lang="en-US" sz="2400" dirty="0"/>
              <a:t>Pro-Social Skills</a:t>
            </a:r>
          </a:p>
        </p:txBody>
      </p:sp>
      <p:sp>
        <p:nvSpPr>
          <p:cNvPr id="7" name="Content Placeholder 6"/>
          <p:cNvSpPr>
            <a:spLocks noGrp="1"/>
          </p:cNvSpPr>
          <p:nvPr>
            <p:ph sz="quarter" idx="4"/>
          </p:nvPr>
        </p:nvSpPr>
        <p:spPr/>
        <p:txBody>
          <a:bodyPr/>
          <a:lstStyle/>
          <a:p>
            <a:pPr indent="-342900">
              <a:buFont typeface="Arial"/>
              <a:buChar char="•"/>
            </a:pPr>
            <a:r>
              <a:rPr lang="en-US" dirty="0"/>
              <a:t>Do an act of kindness</a:t>
            </a:r>
          </a:p>
          <a:p>
            <a:pPr indent="-342900">
              <a:buFont typeface="Arial"/>
              <a:buChar char="•"/>
            </a:pPr>
            <a:r>
              <a:rPr lang="en-US" dirty="0"/>
              <a:t>Pick up trash even if it isn’t yours</a:t>
            </a:r>
          </a:p>
          <a:p>
            <a:pPr indent="-342900">
              <a:buFont typeface="Arial"/>
              <a:buChar char="•"/>
            </a:pPr>
            <a:r>
              <a:rPr lang="en-US" dirty="0"/>
              <a:t>Use encouraging words with others </a:t>
            </a:r>
          </a:p>
          <a:p>
            <a:pPr indent="-342900">
              <a:buFont typeface="Arial"/>
              <a:buChar char="•"/>
            </a:pPr>
            <a:r>
              <a:rPr lang="en-US" dirty="0"/>
              <a:t>Tell peer they did a good job</a:t>
            </a:r>
          </a:p>
        </p:txBody>
      </p:sp>
      <p:sp>
        <p:nvSpPr>
          <p:cNvPr id="2" name="Title 1"/>
          <p:cNvSpPr>
            <a:spLocks noGrp="1"/>
          </p:cNvSpPr>
          <p:nvPr>
            <p:ph type="title"/>
          </p:nvPr>
        </p:nvSpPr>
        <p:spPr>
          <a:xfrm>
            <a:off x="2780681" y="288119"/>
            <a:ext cx="7297840" cy="713232"/>
          </a:xfrm>
        </p:spPr>
        <p:txBody>
          <a:bodyPr>
            <a:noAutofit/>
          </a:bodyPr>
          <a:lstStyle/>
          <a:p>
            <a:r>
              <a:rPr lang="en-US" sz="3600" dirty="0"/>
              <a:t>Specific Behaviors + Pro-Social Skills</a:t>
            </a:r>
          </a:p>
        </p:txBody>
      </p:sp>
      <p:pic>
        <p:nvPicPr>
          <p:cNvPr id="8" name="Picture 7"/>
          <p:cNvPicPr>
            <a:picLocks noChangeAspect="1"/>
          </p:cNvPicPr>
          <p:nvPr/>
        </p:nvPicPr>
        <p:blipFill rotWithShape="1">
          <a:blip r:embed="rId3"/>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9051360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1472979" y="655019"/>
          <a:ext cx="9248587" cy="5660774"/>
        </p:xfrm>
        <a:graphic>
          <a:graphicData uri="http://schemas.openxmlformats.org/drawingml/2006/table">
            <a:tbl>
              <a:tblPr/>
              <a:tblGrid>
                <a:gridCol w="760236">
                  <a:extLst>
                    <a:ext uri="{9D8B030D-6E8A-4147-A177-3AD203B41FA5}">
                      <a16:colId xmlns:a16="http://schemas.microsoft.com/office/drawing/2014/main" val="20000"/>
                    </a:ext>
                  </a:extLst>
                </a:gridCol>
                <a:gridCol w="1748846">
                  <a:extLst>
                    <a:ext uri="{9D8B030D-6E8A-4147-A177-3AD203B41FA5}">
                      <a16:colId xmlns:a16="http://schemas.microsoft.com/office/drawing/2014/main" val="20001"/>
                    </a:ext>
                  </a:extLst>
                </a:gridCol>
                <a:gridCol w="1427425">
                  <a:extLst>
                    <a:ext uri="{9D8B030D-6E8A-4147-A177-3AD203B41FA5}">
                      <a16:colId xmlns:a16="http://schemas.microsoft.com/office/drawing/2014/main" val="20002"/>
                    </a:ext>
                  </a:extLst>
                </a:gridCol>
                <a:gridCol w="1416078">
                  <a:extLst>
                    <a:ext uri="{9D8B030D-6E8A-4147-A177-3AD203B41FA5}">
                      <a16:colId xmlns:a16="http://schemas.microsoft.com/office/drawing/2014/main" val="20003"/>
                    </a:ext>
                  </a:extLst>
                </a:gridCol>
                <a:gridCol w="1336650">
                  <a:extLst>
                    <a:ext uri="{9D8B030D-6E8A-4147-A177-3AD203B41FA5}">
                      <a16:colId xmlns:a16="http://schemas.microsoft.com/office/drawing/2014/main" val="20004"/>
                    </a:ext>
                  </a:extLst>
                </a:gridCol>
                <a:gridCol w="1273060">
                  <a:extLst>
                    <a:ext uri="{9D8B030D-6E8A-4147-A177-3AD203B41FA5}">
                      <a16:colId xmlns:a16="http://schemas.microsoft.com/office/drawing/2014/main" val="20005"/>
                    </a:ext>
                  </a:extLst>
                </a:gridCol>
                <a:gridCol w="1286292">
                  <a:extLst>
                    <a:ext uri="{9D8B030D-6E8A-4147-A177-3AD203B41FA5}">
                      <a16:colId xmlns:a16="http://schemas.microsoft.com/office/drawing/2014/main" val="20006"/>
                    </a:ext>
                  </a:extLst>
                </a:gridCol>
              </a:tblGrid>
              <a:tr h="536718">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dirty="0">
                          <a:ln>
                            <a:noFill/>
                          </a:ln>
                          <a:solidFill>
                            <a:schemeClr val="tx1"/>
                          </a:solidFill>
                          <a:effectLst/>
                          <a:latin typeface="Arial" pitchFamily="31" charset="0"/>
                          <a:ea typeface="Arial" pitchFamily="31" charset="0"/>
                          <a:cs typeface="Arial" pitchFamily="31" charset="0"/>
                        </a:rPr>
                        <a:t>Teaching Matrix</a:t>
                      </a:r>
                    </a:p>
                  </a:txBody>
                  <a:tcPr marL="91445" marR="91445" marT="45721" marB="45721"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1" charset="0"/>
                          <a:ea typeface="Arial" pitchFamily="31" charset="0"/>
                          <a:cs typeface="Arial" pitchFamily="31" charset="0"/>
                        </a:rPr>
                        <a:t>SETTING</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72610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Hallways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Cafeteria</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Library/</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Computer Lab</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Bus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Arial" pitchFamily="31" charset="0"/>
                          <a:cs typeface="Arial" pitchFamily="31" charset="0"/>
                        </a:rPr>
                        <a:t>Classroom</a:t>
                      </a: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361450">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Respectful</a:t>
                      </a:r>
                      <a:endParaRPr kumimoji="0" lang="en-US" sz="24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Keep hands feet and other objects to self</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Eat only your food</a:t>
                      </a:r>
                      <a:endParaRPr kumimoji="0" lang="en-US" sz="16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Study, read, compute</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54297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Responsible</a:t>
                      </a:r>
                      <a:endParaRPr kumimoji="0" lang="en-US" sz="24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quiet voice</a:t>
                      </a:r>
                      <a:endParaRPr kumimoji="0" lang="en-US" sz="16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Replace trays &amp; utensils</a:t>
                      </a:r>
                      <a:endParaRPr kumimoji="0" lang="en-US" sz="16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Push in chairs.</a:t>
                      </a:r>
                      <a:endParaRPr kumimoji="0" lang="en-US" sz="16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6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Sit appropriately</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401837">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Safe</a:t>
                      </a:r>
                      <a:endParaRPr kumimoji="0" lang="en-US" sz="24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Maintain your own physical space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Stay to the right</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Clean up your eating area</a:t>
                      </a:r>
                      <a:endPar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8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 quiet voice</a:t>
                      </a:r>
                      <a:endParaRPr kumimoji="0" lang="en-US" sz="16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Stay in your seat</a:t>
                      </a:r>
                      <a:endParaRPr kumimoji="0" lang="en-US" sz="28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102453" name="Rectangle 59"/>
          <p:cNvSpPr>
            <a:spLocks noChangeArrowheads="1"/>
          </p:cNvSpPr>
          <p:nvPr/>
        </p:nvSpPr>
        <p:spPr bwMode="auto">
          <a:xfrm>
            <a:off x="1735455" y="8043863"/>
            <a:ext cx="185738" cy="645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8" rIns="91438" bIns="45718" anchor="ctr">
            <a:spAutoFit/>
          </a:bodyPr>
          <a:lstStyle/>
          <a:p>
            <a:br>
              <a:rPr lang="en-US" sz="1200">
                <a:solidFill>
                  <a:srgbClr val="000000"/>
                </a:solidFill>
                <a:latin typeface="Calibri" pitchFamily="34" charset="0"/>
                <a:cs typeface="Times New Roman" pitchFamily="18" charset="0"/>
              </a:rPr>
            </a:br>
            <a:endParaRPr lang="en-US" sz="2400">
              <a:solidFill>
                <a:srgbClr val="000000"/>
              </a:solidFill>
              <a:latin typeface="Calibri" pitchFamily="34" charset="0"/>
            </a:endParaRPr>
          </a:p>
        </p:txBody>
      </p:sp>
      <p:sp>
        <p:nvSpPr>
          <p:cNvPr id="102454" name="Text Box 60"/>
          <p:cNvSpPr txBox="1">
            <a:spLocks noChangeArrowheads="1"/>
          </p:cNvSpPr>
          <p:nvPr/>
        </p:nvSpPr>
        <p:spPr bwMode="auto">
          <a:xfrm rot="-5400000">
            <a:off x="627460" y="3595451"/>
            <a:ext cx="2590324"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8" rIns="91438" bIns="45718">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ct val="90000"/>
              </a:lnSpc>
              <a:spcBef>
                <a:spcPct val="50000"/>
              </a:spcBef>
              <a:spcAft>
                <a:spcPct val="25000"/>
              </a:spcAft>
              <a:buClr>
                <a:srgbClr val="000000"/>
              </a:buClr>
            </a:pPr>
            <a:r>
              <a:rPr lang="en-US">
                <a:solidFill>
                  <a:srgbClr val="000000"/>
                </a:solidFill>
                <a:latin typeface="Calibri" pitchFamily="34" charset="0"/>
              </a:rPr>
              <a:t>Expectations</a:t>
            </a:r>
          </a:p>
        </p:txBody>
      </p:sp>
      <p:pic>
        <p:nvPicPr>
          <p:cNvPr id="102458"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053" y="0"/>
            <a:ext cx="0" cy="1645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988B3972-72B2-B648-84BB-90AA92D1FF4C}"/>
              </a:ext>
            </a:extLst>
          </p:cNvPr>
          <p:cNvGrpSpPr/>
          <p:nvPr/>
        </p:nvGrpSpPr>
        <p:grpSpPr>
          <a:xfrm rot="21426321">
            <a:off x="6350352" y="2345029"/>
            <a:ext cx="3662899" cy="2280756"/>
            <a:chOff x="4977294" y="2726883"/>
            <a:chExt cx="3662899" cy="2280756"/>
          </a:xfrm>
          <a:solidFill>
            <a:schemeClr val="accent6"/>
          </a:solidFill>
          <a:effectLst>
            <a:outerShdw blurRad="50800" dist="38100" dir="2700000" algn="tl" rotWithShape="0">
              <a:prstClr val="black">
                <a:alpha val="40000"/>
              </a:prstClr>
            </a:outerShdw>
          </a:effectLst>
        </p:grpSpPr>
        <p:sp>
          <p:nvSpPr>
            <p:cNvPr id="10" name="Left Arrow 9">
              <a:extLst>
                <a:ext uri="{FF2B5EF4-FFF2-40B4-BE49-F238E27FC236}">
                  <a16:creationId xmlns:a16="http://schemas.microsoft.com/office/drawing/2014/main" id="{861488C3-AAC7-E84A-B1E7-1C0FAC2F5B0C}"/>
                </a:ext>
              </a:extLst>
            </p:cNvPr>
            <p:cNvSpPr/>
            <p:nvPr/>
          </p:nvSpPr>
          <p:spPr>
            <a:xfrm rot="20755598">
              <a:off x="4977294" y="2726883"/>
              <a:ext cx="3662899" cy="2280756"/>
            </a:xfrm>
            <a:prstGeom prst="leftArrow">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835B55D-A8F6-2448-8312-6D8F3476D8D2}"/>
                </a:ext>
              </a:extLst>
            </p:cNvPr>
            <p:cNvSpPr txBox="1"/>
            <p:nvPr/>
          </p:nvSpPr>
          <p:spPr>
            <a:xfrm rot="20738188">
              <a:off x="5850325" y="3287565"/>
              <a:ext cx="2726458" cy="1200329"/>
            </a:xfrm>
            <a:prstGeom prst="rect">
              <a:avLst/>
            </a:prstGeom>
            <a:noFill/>
          </p:spPr>
          <p:txBody>
            <a:bodyPr wrap="square" rtlCol="0">
              <a:spAutoFit/>
            </a:bodyPr>
            <a:lstStyle/>
            <a:p>
              <a:r>
                <a:rPr lang="en-US" b="1" dirty="0">
                  <a:solidFill>
                    <a:srgbClr val="1D2A53"/>
                  </a:solidFill>
                  <a:latin typeface="Tw Cen MT"/>
                  <a:cs typeface="Tw Cen MT"/>
                </a:rPr>
                <a:t>Rules</a:t>
              </a:r>
              <a:r>
                <a:rPr lang="en-US" dirty="0">
                  <a:solidFill>
                    <a:srgbClr val="1D2A53"/>
                  </a:solidFill>
                  <a:latin typeface="Tw Cen MT"/>
                  <a:cs typeface="Tw Cen MT"/>
                </a:rPr>
                <a:t> (specific behaviors) operationally define your expectations</a:t>
              </a:r>
              <a:endParaRPr lang="en-US" b="1" dirty="0">
                <a:solidFill>
                  <a:srgbClr val="1D2A53"/>
                </a:solidFill>
                <a:latin typeface="Tw Cen MT"/>
                <a:cs typeface="Tw Cen MT"/>
              </a:endParaRPr>
            </a:p>
            <a:p>
              <a:endParaRPr lang="en-US" b="1" dirty="0">
                <a:solidFill>
                  <a:srgbClr val="1D2A53"/>
                </a:solidFill>
                <a:latin typeface="Tw Cen MT"/>
                <a:cs typeface="Tw Cen MT"/>
              </a:endParaRPr>
            </a:p>
          </p:txBody>
        </p:sp>
      </p:grpSp>
    </p:spTree>
    <p:extLst>
      <p:ext uri="{BB962C8B-B14F-4D97-AF65-F5344CB8AC3E}">
        <p14:creationId xmlns:p14="http://schemas.microsoft.com/office/powerpoint/2010/main" val="264428833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1100418" y="856691"/>
            <a:ext cx="3177988"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t>CORE FEATURES </a:t>
            </a:r>
            <a:br>
              <a:rPr kumimoji="0" lang="en-US" sz="3000" b="1" i="0" u="none" strike="noStrike" kern="1200" cap="none" spc="0" normalizeH="0" baseline="0" noProof="0">
                <a:ln>
                  <a:noFill/>
                </a:ln>
                <a:solidFill>
                  <a:prstClr val="black"/>
                </a:solidFill>
                <a:effectLst/>
                <a:uLnTx/>
                <a:uFillTx/>
                <a:latin typeface="Calibri Light" panose="020F0302020204030204"/>
                <a:ea typeface="+mj-ea"/>
                <a:cs typeface="+mj-cs"/>
              </a:rPr>
            </a:br>
            <a:r>
              <a:rPr kumimoji="0" lang="en-US" sz="3000" b="0" i="0" u="none" strike="noStrike" kern="1200" cap="none" spc="0" normalizeH="0" baseline="0" noProof="0">
                <a:ln>
                  <a:noFill/>
                </a:ln>
                <a:solidFill>
                  <a:prstClr val="black"/>
                </a:solidFill>
                <a:effectLst/>
                <a:uLnTx/>
                <a:uFillTx/>
                <a:latin typeface="Calibri Light" panose="020F0302020204030204"/>
                <a:ea typeface="+mj-ea"/>
                <a:cs typeface="+mj-cs"/>
              </a:rPr>
              <a:t>of School-Wide PBS</a:t>
            </a:r>
            <a:endParaRPr kumimoji="0" lang="en-US" sz="3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5" name="Rectangle 4"/>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ounded Rectangle 5"/>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6" name="TextBox 15"/>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22" name="Vertical Scroll 21"/>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5597391" y="1454091"/>
            <a:ext cx="5892054"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Supporting </a:t>
            </a:r>
            <a:r>
              <a:rPr kumimoji="0" lang="en-US" sz="4000" b="1" i="0" u="sng" strike="noStrike" kern="1200" cap="none" spc="0" normalizeH="0" baseline="0" noProof="0" dirty="0">
                <a:ln>
                  <a:noFill/>
                </a:ln>
                <a:solidFill>
                  <a:prstClr val="black"/>
                </a:solidFill>
                <a:effectLst/>
                <a:uLnTx/>
                <a:uFillTx/>
                <a:latin typeface="Calibri" panose="020F0502020204030204"/>
                <a:ea typeface="+mn-ea"/>
                <a:cs typeface="+mn-cs"/>
              </a:rPr>
              <a:t>Every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Student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Get and use meaningful input from: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1018658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AE4C-36B2-4DFE-BA7D-B3F01E16A699}"/>
              </a:ext>
            </a:extLst>
          </p:cNvPr>
          <p:cNvSpPr>
            <a:spLocks noGrp="1"/>
          </p:cNvSpPr>
          <p:nvPr>
            <p:ph type="title"/>
          </p:nvPr>
        </p:nvSpPr>
        <p:spPr/>
        <p:txBody>
          <a:bodyPr/>
          <a:lstStyle/>
          <a:p>
            <a:r>
              <a:rPr lang="en-US" dirty="0"/>
              <a:t>Matrix Review Activity</a:t>
            </a:r>
          </a:p>
        </p:txBody>
      </p:sp>
      <p:sp>
        <p:nvSpPr>
          <p:cNvPr id="3" name="Content Placeholder 2">
            <a:extLst>
              <a:ext uri="{FF2B5EF4-FFF2-40B4-BE49-F238E27FC236}">
                <a16:creationId xmlns:a16="http://schemas.microsoft.com/office/drawing/2014/main" id="{4683B4FC-2DB4-41A5-8E9C-56E728811541}"/>
              </a:ext>
            </a:extLst>
          </p:cNvPr>
          <p:cNvSpPr>
            <a:spLocks noGrp="1"/>
          </p:cNvSpPr>
          <p:nvPr>
            <p:ph idx="1"/>
          </p:nvPr>
        </p:nvSpPr>
        <p:spPr>
          <a:xfrm>
            <a:off x="508000" y="1417638"/>
            <a:ext cx="10160000" cy="4800600"/>
          </a:xfrm>
        </p:spPr>
        <p:txBody>
          <a:bodyPr/>
          <a:lstStyle/>
          <a:p>
            <a:r>
              <a:rPr lang="en-US" sz="2800" dirty="0"/>
              <a:t>Are current expectations still meeting needs &amp; context of our school? </a:t>
            </a:r>
          </a:p>
          <a:p>
            <a:r>
              <a:rPr lang="en-US" sz="2800" dirty="0"/>
              <a:t>Does our teaching matrix need refinement based on the guidelines? </a:t>
            </a:r>
          </a:p>
          <a:p>
            <a:r>
              <a:rPr lang="en-US" sz="2800" dirty="0"/>
              <a:t>Are prosocial skills embedded in our matrix?   </a:t>
            </a:r>
          </a:p>
          <a:p>
            <a:r>
              <a:rPr lang="en-US" sz="2800" dirty="0"/>
              <a:t>If a Social-Emotional Learning (SEL) curriculum is used in our school, how are skills	                                                                    embedded in our matrix?   </a:t>
            </a:r>
          </a:p>
          <a:p>
            <a:endParaRPr lang="en-US" dirty="0"/>
          </a:p>
        </p:txBody>
      </p:sp>
      <p:sp>
        <p:nvSpPr>
          <p:cNvPr id="4" name="Oval 3"/>
          <p:cNvSpPr/>
          <p:nvPr/>
        </p:nvSpPr>
        <p:spPr>
          <a:xfrm>
            <a:off x="5529943" y="4339770"/>
            <a:ext cx="1957614" cy="1320801"/>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2F2B20"/>
                </a:solidFill>
              </a:rPr>
              <a:t>Predictable</a:t>
            </a:r>
          </a:p>
        </p:txBody>
      </p:sp>
      <p:sp>
        <p:nvSpPr>
          <p:cNvPr id="5" name="Oval 4"/>
          <p:cNvSpPr/>
          <p:nvPr/>
        </p:nvSpPr>
        <p:spPr>
          <a:xfrm>
            <a:off x="6656041" y="5254170"/>
            <a:ext cx="1803066" cy="1320801"/>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50" b="1" dirty="0">
                <a:solidFill>
                  <a:srgbClr val="2F2B20"/>
                </a:solidFill>
              </a:rPr>
              <a:t>Consistent</a:t>
            </a:r>
          </a:p>
        </p:txBody>
      </p:sp>
      <p:sp>
        <p:nvSpPr>
          <p:cNvPr id="6" name="Oval 5"/>
          <p:cNvSpPr/>
          <p:nvPr/>
        </p:nvSpPr>
        <p:spPr>
          <a:xfrm>
            <a:off x="8084791" y="4511220"/>
            <a:ext cx="1803066" cy="1320801"/>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2F2B20"/>
                </a:solidFill>
              </a:rPr>
              <a:t>Positive</a:t>
            </a:r>
          </a:p>
        </p:txBody>
      </p:sp>
      <p:sp>
        <p:nvSpPr>
          <p:cNvPr id="7" name="Oval 6"/>
          <p:cNvSpPr/>
          <p:nvPr/>
        </p:nvSpPr>
        <p:spPr>
          <a:xfrm>
            <a:off x="9361791" y="5368470"/>
            <a:ext cx="1803066" cy="1320801"/>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38100" cmpd="sng">
            <a:solidFill>
              <a:srgbClr val="2795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2F2B20"/>
                </a:solidFill>
              </a:rPr>
              <a:t>Safe</a:t>
            </a:r>
          </a:p>
        </p:txBody>
      </p:sp>
    </p:spTree>
    <p:extLst>
      <p:ext uri="{BB962C8B-B14F-4D97-AF65-F5344CB8AC3E}">
        <p14:creationId xmlns:p14="http://schemas.microsoft.com/office/powerpoint/2010/main" val="148335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1289539" y="822960"/>
          <a:ext cx="9143999" cy="5473947"/>
        </p:xfrm>
        <a:graphic>
          <a:graphicData uri="http://schemas.openxmlformats.org/drawingml/2006/table">
            <a:tbl>
              <a:tblPr/>
              <a:tblGrid>
                <a:gridCol w="751639">
                  <a:extLst>
                    <a:ext uri="{9D8B030D-6E8A-4147-A177-3AD203B41FA5}">
                      <a16:colId xmlns:a16="http://schemas.microsoft.com/office/drawing/2014/main" val="20000"/>
                    </a:ext>
                  </a:extLst>
                </a:gridCol>
                <a:gridCol w="1729069">
                  <a:extLst>
                    <a:ext uri="{9D8B030D-6E8A-4147-A177-3AD203B41FA5}">
                      <a16:colId xmlns:a16="http://schemas.microsoft.com/office/drawing/2014/main" val="20001"/>
                    </a:ext>
                  </a:extLst>
                </a:gridCol>
                <a:gridCol w="1411283">
                  <a:extLst>
                    <a:ext uri="{9D8B030D-6E8A-4147-A177-3AD203B41FA5}">
                      <a16:colId xmlns:a16="http://schemas.microsoft.com/office/drawing/2014/main" val="20002"/>
                    </a:ext>
                  </a:extLst>
                </a:gridCol>
                <a:gridCol w="1400064">
                  <a:extLst>
                    <a:ext uri="{9D8B030D-6E8A-4147-A177-3AD203B41FA5}">
                      <a16:colId xmlns:a16="http://schemas.microsoft.com/office/drawing/2014/main" val="20003"/>
                    </a:ext>
                  </a:extLst>
                </a:gridCol>
                <a:gridCol w="1321534">
                  <a:extLst>
                    <a:ext uri="{9D8B030D-6E8A-4147-A177-3AD203B41FA5}">
                      <a16:colId xmlns:a16="http://schemas.microsoft.com/office/drawing/2014/main" val="20004"/>
                    </a:ext>
                  </a:extLst>
                </a:gridCol>
                <a:gridCol w="1258664">
                  <a:extLst>
                    <a:ext uri="{9D8B030D-6E8A-4147-A177-3AD203B41FA5}">
                      <a16:colId xmlns:a16="http://schemas.microsoft.com/office/drawing/2014/main" val="20005"/>
                    </a:ext>
                  </a:extLst>
                </a:gridCol>
                <a:gridCol w="1271746">
                  <a:extLst>
                    <a:ext uri="{9D8B030D-6E8A-4147-A177-3AD203B41FA5}">
                      <a16:colId xmlns:a16="http://schemas.microsoft.com/office/drawing/2014/main" val="20006"/>
                    </a:ext>
                  </a:extLst>
                </a:gridCol>
              </a:tblGrid>
              <a:tr h="527549">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dirty="0">
                          <a:ln>
                            <a:noFill/>
                          </a:ln>
                          <a:solidFill>
                            <a:schemeClr val="tx1"/>
                          </a:solidFill>
                          <a:effectLst/>
                          <a:latin typeface="Arial" pitchFamily="31" charset="0"/>
                          <a:ea typeface="Arial" pitchFamily="31" charset="0"/>
                          <a:cs typeface="Arial" pitchFamily="31" charset="0"/>
                        </a:rPr>
                        <a:t>Teaching Matrix</a:t>
                      </a:r>
                    </a:p>
                  </a:txBody>
                  <a:tcPr marL="91445" marR="91445" marT="45721" marB="45721"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pitchFamily="31" charset="0"/>
                          <a:ea typeface="Arial" pitchFamily="31" charset="0"/>
                          <a:cs typeface="Arial" pitchFamily="31" charset="0"/>
                        </a:rPr>
                        <a:t>SETTING</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713703">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Hallways</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pitchFamily="31" charset="0"/>
                          <a:ea typeface="Times New Roman" pitchFamily="31" charset="0"/>
                          <a:cs typeface="Times New Roman" pitchFamily="31" charset="0"/>
                        </a:rPr>
                        <a:t>Cafeteria</a:t>
                      </a: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Library/</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Computer Lab</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Bus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Arial" pitchFamily="31" charset="0"/>
                          <a:cs typeface="Arial" pitchFamily="31" charset="0"/>
                        </a:rPr>
                        <a:t>Classroom</a:t>
                      </a: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338191">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Respectful</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Keep hands feet and other objects to self</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Eat only your food</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Study, read, compute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Watch for your stop</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151661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Responsible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quiet voice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Replace trays &amp; utensils</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Push in chairs.</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Treat books carefully.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Wipe your feet</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Sit appropriately</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1377888">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Be Safe</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Maintain your own physical space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Stay to the right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Clean up your eating area</a:t>
                      </a:r>
                      <a:endPar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Arial" pitchFamily="31" charset="0"/>
                          <a:cs typeface="Arial" pitchFamily="31" charset="0"/>
                        </a:rPr>
                        <a:t>Whisper.</a:t>
                      </a:r>
                      <a:endParaRPr kumimoji="0" lang="en-US" sz="14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Return books</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Use a quiet voice</a:t>
                      </a:r>
                      <a:endParaRPr kumimoji="0" lang="en-US" sz="1200" b="0" i="0" u="none" strike="noStrike" cap="none" normalizeH="0" baseline="0" dirty="0">
                        <a:ln>
                          <a:noFill/>
                        </a:ln>
                        <a:solidFill>
                          <a:schemeClr val="tx1"/>
                        </a:solidFill>
                        <a:effectLst/>
                        <a:latin typeface="Times New Roman" pitchFamily="31" charset="0"/>
                        <a:ea typeface="Times New Roman" pitchFamily="31" charset="0"/>
                        <a:cs typeface="Times New Roman" pitchFamily="31"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1" charset="0"/>
                          <a:ea typeface="Times New Roman" pitchFamily="31" charset="0"/>
                          <a:cs typeface="Times New Roman" pitchFamily="31" charset="0"/>
                        </a:rPr>
                        <a:t>Stay in your seat</a:t>
                      </a: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pitchFamily="31" charset="0"/>
                        <a:ea typeface="Arial" pitchFamily="31" charset="0"/>
                        <a:cs typeface="Arial" pitchFamily="31" charset="0"/>
                      </a:endParaRPr>
                    </a:p>
                  </a:txBody>
                  <a:tcPr marL="91445" marR="91445" marT="45721" marB="457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bl>
          </a:graphicData>
        </a:graphic>
      </p:graphicFrame>
      <p:sp>
        <p:nvSpPr>
          <p:cNvPr id="102453" name="Rectangle 59"/>
          <p:cNvSpPr>
            <a:spLocks noChangeArrowheads="1"/>
          </p:cNvSpPr>
          <p:nvPr/>
        </p:nvSpPr>
        <p:spPr bwMode="auto">
          <a:xfrm>
            <a:off x="1735455" y="8043863"/>
            <a:ext cx="185738" cy="6457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8" rIns="91438" bIns="45718" anchor="ctr">
            <a:spAutoFit/>
          </a:bodyPr>
          <a:lstStyle/>
          <a:p>
            <a:br>
              <a:rPr lang="en-US" sz="1200">
                <a:solidFill>
                  <a:srgbClr val="000000"/>
                </a:solidFill>
                <a:latin typeface="Calibri" pitchFamily="34" charset="0"/>
                <a:cs typeface="Times New Roman" pitchFamily="18" charset="0"/>
              </a:rPr>
            </a:br>
            <a:endParaRPr lang="en-US" sz="2400">
              <a:solidFill>
                <a:srgbClr val="000000"/>
              </a:solidFill>
              <a:latin typeface="Calibri" pitchFamily="34" charset="0"/>
            </a:endParaRPr>
          </a:p>
        </p:txBody>
      </p:sp>
      <p:sp>
        <p:nvSpPr>
          <p:cNvPr id="102454" name="Text Box 60"/>
          <p:cNvSpPr txBox="1">
            <a:spLocks noChangeArrowheads="1"/>
          </p:cNvSpPr>
          <p:nvPr/>
        </p:nvSpPr>
        <p:spPr bwMode="auto">
          <a:xfrm rot="-5400000">
            <a:off x="627460" y="3595451"/>
            <a:ext cx="2590324"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8" rIns="91438" bIns="45718">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lnSpc>
                <a:spcPct val="90000"/>
              </a:lnSpc>
              <a:spcBef>
                <a:spcPct val="50000"/>
              </a:spcBef>
              <a:spcAft>
                <a:spcPct val="25000"/>
              </a:spcAft>
              <a:buClr>
                <a:srgbClr val="000000"/>
              </a:buClr>
            </a:pPr>
            <a:r>
              <a:rPr lang="en-US">
                <a:solidFill>
                  <a:srgbClr val="000000"/>
                </a:solidFill>
                <a:latin typeface="Calibri" pitchFamily="34" charset="0"/>
              </a:rPr>
              <a:t>Expectations</a:t>
            </a:r>
          </a:p>
        </p:txBody>
      </p:sp>
      <p:pic>
        <p:nvPicPr>
          <p:cNvPr id="102458"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053" y="0"/>
            <a:ext cx="0" cy="1645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5374990" y="2102819"/>
            <a:ext cx="4267676" cy="2253778"/>
            <a:chOff x="3378390" y="1097944"/>
            <a:chExt cx="4267676" cy="1981676"/>
          </a:xfrm>
        </p:grpSpPr>
        <p:sp>
          <p:nvSpPr>
            <p:cNvPr id="6" name="Left Arrow 5"/>
            <p:cNvSpPr>
              <a:spLocks noChangeArrowheads="1"/>
            </p:cNvSpPr>
            <p:nvPr/>
          </p:nvSpPr>
          <p:spPr bwMode="auto">
            <a:xfrm rot="9710362">
              <a:off x="3378390" y="1097944"/>
              <a:ext cx="4267676" cy="1981676"/>
            </a:xfrm>
            <a:prstGeom prst="leftArrow">
              <a:avLst>
                <a:gd name="adj1" fmla="val 50000"/>
                <a:gd name="adj2" fmla="val 49991"/>
              </a:avLst>
            </a:prstGeom>
            <a:solidFill>
              <a:srgbClr val="FFFF00"/>
            </a:solidFill>
            <a:ln w="9525">
              <a:solidFill>
                <a:schemeClr val="tx1"/>
              </a:solidFill>
              <a:round/>
              <a:headEnd/>
              <a:tailEnd/>
            </a:ln>
          </p:spPr>
          <p:txBody>
            <a:bodyPr vert="vert270" lIns="91438" tIns="45718" rIns="91438" bIns="45718" anchor="ctr"/>
            <a:lstStyle/>
            <a:p>
              <a:pPr algn="ctr"/>
              <a:endParaRPr lang="en-US" sz="3200" dirty="0">
                <a:solidFill>
                  <a:srgbClr val="000000"/>
                </a:solidFill>
                <a:latin typeface="Calibri" pitchFamily="34" charset="0"/>
              </a:endParaRPr>
            </a:p>
          </p:txBody>
        </p:sp>
        <p:sp>
          <p:nvSpPr>
            <p:cNvPr id="2" name="TextBox 1"/>
            <p:cNvSpPr txBox="1"/>
            <p:nvPr/>
          </p:nvSpPr>
          <p:spPr>
            <a:xfrm rot="20416471">
              <a:off x="3965268" y="1552783"/>
              <a:ext cx="3501081" cy="947164"/>
            </a:xfrm>
            <a:prstGeom prst="rect">
              <a:avLst/>
            </a:prstGeom>
            <a:noFill/>
          </p:spPr>
          <p:txBody>
            <a:bodyPr wrap="square" rtlCol="0">
              <a:spAutoFit/>
            </a:bodyPr>
            <a:lstStyle/>
            <a:p>
              <a:r>
                <a:rPr lang="en-US" sz="3200" dirty="0"/>
                <a:t>What about the classroom?</a:t>
              </a:r>
            </a:p>
          </p:txBody>
        </p:sp>
      </p:grpSp>
      <p:pic>
        <p:nvPicPr>
          <p:cNvPr id="9" name="Picture 8"/>
          <p:cNvPicPr>
            <a:picLocks noChangeAspect="1"/>
          </p:cNvPicPr>
          <p:nvPr/>
        </p:nvPicPr>
        <p:blipFill rotWithShape="1">
          <a:blip r:embed="rId4"/>
          <a:srcRect l="41470" t="91521" r="56807" b="2710"/>
          <a:stretch/>
        </p:blipFill>
        <p:spPr>
          <a:xfrm>
            <a:off x="11439743" y="5526303"/>
            <a:ext cx="634953" cy="597876"/>
          </a:xfrm>
          <a:prstGeom prst="rect">
            <a:avLst/>
          </a:prstGeom>
        </p:spPr>
      </p:pic>
    </p:spTree>
    <p:extLst>
      <p:ext uri="{BB962C8B-B14F-4D97-AF65-F5344CB8AC3E}">
        <p14:creationId xmlns:p14="http://schemas.microsoft.com/office/powerpoint/2010/main" val="237892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2D050"/>
                </a:solidFill>
              </a:rPr>
              <a:t>Who’s here today?</a:t>
            </a:r>
          </a:p>
        </p:txBody>
      </p:sp>
      <p:sp>
        <p:nvSpPr>
          <p:cNvPr id="3" name="Content Placeholder 2"/>
          <p:cNvSpPr>
            <a:spLocks noGrp="1"/>
          </p:cNvSpPr>
          <p:nvPr>
            <p:ph idx="1"/>
          </p:nvPr>
        </p:nvSpPr>
        <p:spPr>
          <a:xfrm>
            <a:off x="595009" y="1952084"/>
            <a:ext cx="4805855" cy="4351338"/>
          </a:xfrm>
        </p:spPr>
        <p:txBody>
          <a:bodyPr/>
          <a:lstStyle/>
          <a:p>
            <a:r>
              <a:rPr lang="en-US" dirty="0"/>
              <a:t>Star Hill Elementary</a:t>
            </a:r>
          </a:p>
          <a:p>
            <a:r>
              <a:rPr lang="en-US" dirty="0"/>
              <a:t>Central Middle </a:t>
            </a:r>
          </a:p>
          <a:p>
            <a:r>
              <a:rPr lang="en-US" dirty="0"/>
              <a:t>Early College High School at Del State</a:t>
            </a:r>
          </a:p>
          <a:p>
            <a:r>
              <a:rPr lang="en-US" dirty="0"/>
              <a:t>Bancroft Elementary</a:t>
            </a:r>
          </a:p>
          <a:p>
            <a:r>
              <a:rPr lang="en-US" dirty="0" err="1"/>
              <a:t>Gauger</a:t>
            </a:r>
            <a:r>
              <a:rPr lang="en-US" dirty="0"/>
              <a:t> Cobbs Middle</a:t>
            </a:r>
          </a:p>
          <a:p>
            <a:r>
              <a:rPr lang="en-US" dirty="0" err="1"/>
              <a:t>Oberle</a:t>
            </a:r>
            <a:r>
              <a:rPr lang="en-US" dirty="0"/>
              <a:t> Elementary</a:t>
            </a:r>
          </a:p>
          <a:p>
            <a:r>
              <a:rPr lang="en-US" dirty="0" err="1"/>
              <a:t>Shue</a:t>
            </a:r>
            <a:r>
              <a:rPr lang="en-US" dirty="0"/>
              <a:t>-Medill Middle</a:t>
            </a:r>
          </a:p>
        </p:txBody>
      </p:sp>
      <p:sp>
        <p:nvSpPr>
          <p:cNvPr id="4" name="Content Placeholder 2"/>
          <p:cNvSpPr txBox="1">
            <a:spLocks/>
          </p:cNvSpPr>
          <p:nvPr/>
        </p:nvSpPr>
        <p:spPr>
          <a:xfrm>
            <a:off x="5633545" y="1952084"/>
            <a:ext cx="480585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William Penn High</a:t>
            </a:r>
          </a:p>
          <a:p>
            <a:r>
              <a:rPr lang="en-US" dirty="0"/>
              <a:t>Wilbur Elementary</a:t>
            </a:r>
          </a:p>
          <a:p>
            <a:r>
              <a:rPr lang="en-US" dirty="0"/>
              <a:t>Howard T. Ennis School</a:t>
            </a:r>
          </a:p>
          <a:p>
            <a:r>
              <a:rPr lang="en-US" dirty="0"/>
              <a:t>Millsboro Middle</a:t>
            </a:r>
          </a:p>
          <a:p>
            <a:r>
              <a:rPr lang="en-US" dirty="0"/>
              <a:t>Morris Early Childhood Center</a:t>
            </a:r>
          </a:p>
          <a:p>
            <a:r>
              <a:rPr lang="en-US" dirty="0"/>
              <a:t>Brandywine Springs School</a:t>
            </a:r>
          </a:p>
          <a:p>
            <a:r>
              <a:rPr lang="en-US" dirty="0"/>
              <a:t>Cooke Elementary</a:t>
            </a:r>
          </a:p>
          <a:p>
            <a:r>
              <a:rPr lang="en-US" dirty="0"/>
              <a:t>Highlands Elementary</a:t>
            </a:r>
          </a:p>
        </p:txBody>
      </p:sp>
    </p:spTree>
    <p:extLst>
      <p:ext uri="{BB962C8B-B14F-4D97-AF65-F5344CB8AC3E}">
        <p14:creationId xmlns:p14="http://schemas.microsoft.com/office/powerpoint/2010/main" val="3961818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6" name="Shape 216"/>
          <p:cNvSpPr txBox="1">
            <a:spLocks noGrp="1"/>
          </p:cNvSpPr>
          <p:nvPr>
            <p:ph idx="1"/>
          </p:nvPr>
        </p:nvSpPr>
        <p:spPr>
          <a:xfrm>
            <a:off x="1055077" y="1805354"/>
            <a:ext cx="6351387" cy="4485916"/>
          </a:xfrm>
          <a:prstGeom prst="rect">
            <a:avLst/>
          </a:prstGeom>
          <a:noFill/>
          <a:ln>
            <a:noFill/>
          </a:ln>
        </p:spPr>
        <p:txBody>
          <a:bodyPr vert="horz" lIns="91425" tIns="45700" rIns="91425" bIns="45700" rtlCol="0" anchor="t" anchorCtr="0">
            <a:noAutofit/>
          </a:bodyPr>
          <a:lstStyle/>
          <a:p>
            <a:pPr marL="0" indent="0">
              <a:spcBef>
                <a:spcPts val="0"/>
              </a:spcBef>
              <a:buClr>
                <a:schemeClr val="dk1"/>
              </a:buClr>
              <a:buSzPct val="25000"/>
              <a:buNone/>
            </a:pPr>
            <a:r>
              <a:rPr lang="en-US" sz="2800" dirty="0">
                <a:solidFill>
                  <a:schemeClr val="dk2"/>
                </a:solidFill>
                <a:ea typeface="Arial"/>
                <a:sym typeface="Arial"/>
              </a:rPr>
              <a:t>Staff members should use the School-wide Expectations as the foundation for their classroom expectations.  </a:t>
            </a:r>
          </a:p>
          <a:p>
            <a:pPr marL="0" indent="0">
              <a:spcBef>
                <a:spcPts val="0"/>
              </a:spcBef>
              <a:buClr>
                <a:schemeClr val="dk1"/>
              </a:buClr>
              <a:buSzPct val="25000"/>
              <a:buNone/>
            </a:pPr>
            <a:endParaRPr lang="en-US" sz="2800" dirty="0">
              <a:solidFill>
                <a:schemeClr val="dk2"/>
              </a:solidFill>
              <a:ea typeface="Arial"/>
              <a:sym typeface="Arial"/>
            </a:endParaRPr>
          </a:p>
          <a:p>
            <a:pPr marL="0" indent="0">
              <a:spcBef>
                <a:spcPts val="0"/>
              </a:spcBef>
              <a:buClr>
                <a:schemeClr val="dk1"/>
              </a:buClr>
              <a:buSzPct val="25000"/>
              <a:buNone/>
            </a:pPr>
            <a:r>
              <a:rPr lang="en-US" sz="2800" dirty="0">
                <a:solidFill>
                  <a:schemeClr val="dk2"/>
                </a:solidFill>
                <a:ea typeface="Arial"/>
                <a:sym typeface="Arial"/>
              </a:rPr>
              <a:t>It will be less confusing for the students and should be easy for the teachers to show the connection from the expected school-wide behavior to what is expected in the classroom at all times.</a:t>
            </a:r>
          </a:p>
        </p:txBody>
      </p:sp>
      <p:sp>
        <p:nvSpPr>
          <p:cNvPr id="215" name="Shape 215"/>
          <p:cNvSpPr txBox="1">
            <a:spLocks noGrp="1"/>
          </p:cNvSpPr>
          <p:nvPr>
            <p:ph type="title"/>
          </p:nvPr>
        </p:nvSpPr>
        <p:spPr>
          <a:xfrm>
            <a:off x="1899829" y="397709"/>
            <a:ext cx="7605059" cy="915357"/>
          </a:xfrm>
          <a:prstGeom prst="rect">
            <a:avLst/>
          </a:prstGeom>
          <a:noFill/>
          <a:ln>
            <a:noFill/>
          </a:ln>
        </p:spPr>
        <p:txBody>
          <a:bodyPr vert="horz" lIns="91425" tIns="45700" rIns="91425" bIns="45700" rtlCol="0" anchor="ctr" anchorCtr="0">
            <a:noAutofit/>
          </a:bodyPr>
          <a:lstStyle/>
          <a:p>
            <a:pPr algn="ctr">
              <a:spcBef>
                <a:spcPts val="0"/>
              </a:spcBef>
              <a:buClr>
                <a:srgbClr val="1D2A53"/>
              </a:buClr>
              <a:buSzPct val="25000"/>
            </a:pPr>
            <a:r>
              <a:rPr lang="en-US" dirty="0">
                <a:solidFill>
                  <a:srgbClr val="1D2A53"/>
                </a:solidFill>
              </a:rPr>
              <a:t>Creating </a:t>
            </a:r>
            <a:r>
              <a:rPr lang="en-US" i="0" u="none" strike="noStrike" cap="none" baseline="0" dirty="0">
                <a:solidFill>
                  <a:srgbClr val="1D2A53"/>
                </a:solidFill>
                <a:ea typeface="Arial"/>
                <a:sym typeface="Arial"/>
              </a:rPr>
              <a:t>Classroom Expectations</a:t>
            </a:r>
          </a:p>
        </p:txBody>
      </p:sp>
      <p:pic>
        <p:nvPicPr>
          <p:cNvPr id="217" name="Shape 217"/>
          <p:cNvPicPr preferRelativeResize="0"/>
          <p:nvPr/>
        </p:nvPicPr>
        <p:blipFill rotWithShape="1">
          <a:blip r:embed="rId3">
            <a:alphaModFix/>
          </a:blip>
          <a:srcRect/>
          <a:stretch/>
        </p:blipFill>
        <p:spPr>
          <a:xfrm>
            <a:off x="7496080" y="2318890"/>
            <a:ext cx="2359499" cy="2331000"/>
          </a:xfrm>
          <a:prstGeom prst="rect">
            <a:avLst/>
          </a:prstGeom>
          <a:noFill/>
          <a:ln w="28575" cap="flat">
            <a:solidFill>
              <a:schemeClr val="dk1"/>
            </a:solidFill>
            <a:prstDash val="solid"/>
            <a:round/>
            <a:headEnd type="none" w="med" len="med"/>
            <a:tailEnd type="none" w="med" len="med"/>
          </a:ln>
        </p:spPr>
      </p:pic>
      <p:pic>
        <p:nvPicPr>
          <p:cNvPr id="5" name="Picture 4"/>
          <p:cNvPicPr>
            <a:picLocks noChangeAspect="1"/>
          </p:cNvPicPr>
          <p:nvPr/>
        </p:nvPicPr>
        <p:blipFill rotWithShape="1">
          <a:blip r:embed="rId4"/>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709775936"/>
      </p:ext>
    </p:extLst>
  </p:cSld>
  <p:clrMapOvr>
    <a:masterClrMapping/>
  </p:clrMapOvr>
  <p:transition spd="slow">
    <p:cu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Specific Matrix</a:t>
            </a:r>
          </a:p>
        </p:txBody>
      </p:sp>
      <p:sp>
        <p:nvSpPr>
          <p:cNvPr id="3" name="Content Placeholder 2"/>
          <p:cNvSpPr>
            <a:spLocks noGrp="1"/>
          </p:cNvSpPr>
          <p:nvPr>
            <p:ph idx="1"/>
          </p:nvPr>
        </p:nvSpPr>
        <p:spPr>
          <a:xfrm>
            <a:off x="609600" y="2057401"/>
            <a:ext cx="9284677" cy="4068763"/>
          </a:xfrm>
        </p:spPr>
        <p:txBody>
          <a:bodyPr>
            <a:normAutofit/>
          </a:bodyPr>
          <a:lstStyle/>
          <a:p>
            <a:pPr marL="457200" indent="-457200">
              <a:buFont typeface="Arial"/>
              <a:buChar char="•"/>
            </a:pPr>
            <a:r>
              <a:rPr lang="en-US" sz="2800" dirty="0"/>
              <a:t>The School-wide matrix includes the rules for classrooms.</a:t>
            </a:r>
          </a:p>
          <a:p>
            <a:pPr marL="457200" indent="-457200">
              <a:buFont typeface="Arial"/>
              <a:buChar char="•"/>
            </a:pPr>
            <a:endParaRPr lang="en-US" sz="2800" dirty="0"/>
          </a:p>
          <a:p>
            <a:pPr marL="457200" indent="-457200">
              <a:buFont typeface="Arial"/>
              <a:buChar char="•"/>
            </a:pPr>
            <a:r>
              <a:rPr lang="en-US" sz="2800" dirty="0"/>
              <a:t>Classrooms then expand their matrix to also include the routines/procedures for common routines (mapped to the school-wide expectations).</a:t>
            </a:r>
          </a:p>
          <a:p>
            <a:endParaRPr lang="en-US" sz="2800" dirty="0"/>
          </a:p>
          <a:p>
            <a:pPr algn="ctr"/>
            <a:r>
              <a:rPr lang="en-US" sz="2800" dirty="0"/>
              <a:t>What are three routines used daily in your classroom?</a:t>
            </a:r>
          </a:p>
        </p:txBody>
      </p:sp>
      <p:pic>
        <p:nvPicPr>
          <p:cNvPr id="5" name="Picture 4"/>
          <p:cNvPicPr>
            <a:picLocks noChangeAspect="1"/>
          </p:cNvPicPr>
          <p:nvPr/>
        </p:nvPicPr>
        <p:blipFill rotWithShape="1">
          <a:blip r:embed="rId3"/>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17321279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Content Placeholder 4"/>
          <p:cNvSpPr>
            <a:spLocks noGrp="1"/>
          </p:cNvSpPr>
          <p:nvPr>
            <p:ph idx="1"/>
          </p:nvPr>
        </p:nvSpPr>
        <p:spPr/>
        <p:txBody>
          <a:bodyPr>
            <a:normAutofit/>
          </a:bodyPr>
          <a:lstStyle/>
          <a:p>
            <a:r>
              <a:rPr lang="en-US" sz="2400" dirty="0"/>
              <a:t>Procedures explain the accepted process for carrying out a specific activity such as</a:t>
            </a:r>
          </a:p>
          <a:p>
            <a:pPr lvl="2"/>
            <a:r>
              <a:rPr lang="en-US" sz="2400" dirty="0"/>
              <a:t>walking in the hallway</a:t>
            </a:r>
          </a:p>
          <a:p>
            <a:pPr lvl="2"/>
            <a:r>
              <a:rPr lang="en-US" sz="2400" dirty="0"/>
              <a:t>using lockers</a:t>
            </a:r>
          </a:p>
          <a:p>
            <a:pPr lvl="2"/>
            <a:r>
              <a:rPr lang="en-US" sz="2400" dirty="0"/>
              <a:t>sharpening pencils </a:t>
            </a:r>
          </a:p>
          <a:p>
            <a:pPr lvl="2"/>
            <a:r>
              <a:rPr lang="en-US" sz="2400" dirty="0"/>
              <a:t>attending an assembly</a:t>
            </a:r>
          </a:p>
          <a:p>
            <a:pPr lvl="2"/>
            <a:r>
              <a:rPr lang="en-US" sz="2400" dirty="0"/>
              <a:t>setting up chemistry lab stations </a:t>
            </a:r>
          </a:p>
          <a:p>
            <a:pPr lvl="2"/>
            <a:r>
              <a:rPr lang="en-US" sz="2400" dirty="0"/>
              <a:t>going to the restroom</a:t>
            </a:r>
          </a:p>
          <a:p>
            <a:r>
              <a:rPr lang="en-US" sz="2400" dirty="0"/>
              <a:t>Classroom procedures are patterns for accomplishing classroom tasks</a:t>
            </a:r>
          </a:p>
          <a:p>
            <a:r>
              <a:rPr lang="en-US" sz="2400" dirty="0"/>
              <a:t>Procedures form routines when practiced and help students meet expectations stated in the rules</a:t>
            </a:r>
          </a:p>
          <a:p>
            <a:endParaRPr lang="en-US" dirty="0"/>
          </a:p>
        </p:txBody>
      </p:sp>
      <p:sp>
        <p:nvSpPr>
          <p:cNvPr id="77825" name="Title 3"/>
          <p:cNvSpPr>
            <a:spLocks noGrp="1"/>
          </p:cNvSpPr>
          <p:nvPr>
            <p:ph type="title"/>
          </p:nvPr>
        </p:nvSpPr>
        <p:spPr/>
        <p:txBody>
          <a:bodyPr>
            <a:normAutofit/>
          </a:bodyPr>
          <a:lstStyle/>
          <a:p>
            <a:r>
              <a:rPr lang="en-US"/>
              <a:t>What Are Procedures &amp; Routines?</a:t>
            </a:r>
            <a:endParaRPr lang="en-US" dirty="0"/>
          </a:p>
        </p:txBody>
      </p:sp>
      <p:pic>
        <p:nvPicPr>
          <p:cNvPr id="4" name="Picture 3"/>
          <p:cNvPicPr>
            <a:picLocks noChangeAspect="1"/>
          </p:cNvPicPr>
          <p:nvPr/>
        </p:nvPicPr>
        <p:blipFill rotWithShape="1">
          <a:blip r:embed="rId3"/>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3608216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5415" y="1132140"/>
            <a:ext cx="9272954" cy="4595539"/>
          </a:xfrm>
        </p:spPr>
        <p:txBody>
          <a:bodyPr>
            <a:noAutofit/>
          </a:bodyPr>
          <a:lstStyle/>
          <a:p>
            <a:r>
              <a:rPr lang="en-US" sz="2800" dirty="0"/>
              <a:t>Having Procedures and Routines in place will:</a:t>
            </a:r>
          </a:p>
          <a:p>
            <a:pPr lvl="1"/>
            <a:r>
              <a:rPr lang="en-US" sz="2400" dirty="0"/>
              <a:t>Increase instructional time by preventing problem behavior</a:t>
            </a:r>
          </a:p>
          <a:p>
            <a:pPr lvl="1"/>
            <a:r>
              <a:rPr lang="en-US" sz="2400" dirty="0"/>
              <a:t>Free teachers from correcting misbehavior</a:t>
            </a:r>
          </a:p>
          <a:p>
            <a:pPr lvl="1"/>
            <a:r>
              <a:rPr lang="en-US" sz="2400" dirty="0"/>
              <a:t>Improve classroom climate</a:t>
            </a:r>
          </a:p>
          <a:p>
            <a:pPr lvl="1"/>
            <a:r>
              <a:rPr lang="en-US" sz="2400" dirty="0"/>
              <a:t>Create shared ownership of the classroom</a:t>
            </a:r>
          </a:p>
          <a:p>
            <a:pPr lvl="1"/>
            <a:r>
              <a:rPr lang="en-US" sz="2400" dirty="0"/>
              <a:t>Develop self-discipline</a:t>
            </a:r>
            <a:br>
              <a:rPr lang="en-US" sz="2400" dirty="0"/>
            </a:br>
            <a:endParaRPr lang="en-US" sz="1200" dirty="0"/>
          </a:p>
          <a:p>
            <a:pPr lvl="0"/>
            <a:r>
              <a:rPr lang="en-US" sz="2000" dirty="0"/>
              <a:t>Effective teaching includes teaching functional routines and procedures to students at the beginning of the year and using these routines to efficiently move through the school day. </a:t>
            </a:r>
          </a:p>
          <a:p>
            <a:pPr lvl="0" algn="r"/>
            <a:r>
              <a:rPr lang="en-US" sz="1800" dirty="0">
                <a:solidFill>
                  <a:schemeClr val="accent6"/>
                </a:solidFill>
              </a:rPr>
              <a:t>(</a:t>
            </a:r>
            <a:r>
              <a:rPr lang="en-US" sz="1800" dirty="0" err="1">
                <a:solidFill>
                  <a:schemeClr val="accent6"/>
                </a:solidFill>
              </a:rPr>
              <a:t>Leinhardt</a:t>
            </a:r>
            <a:r>
              <a:rPr lang="en-US" sz="1800" dirty="0">
                <a:solidFill>
                  <a:schemeClr val="accent6"/>
                </a:solidFill>
              </a:rPr>
              <a:t>, Weidman, &amp; Hammond, 1987)</a:t>
            </a:r>
            <a:br>
              <a:rPr lang="en-US" sz="1800" dirty="0">
                <a:solidFill>
                  <a:schemeClr val="accent6"/>
                </a:solidFill>
              </a:rPr>
            </a:br>
            <a:endParaRPr lang="en-US" sz="1800" dirty="0">
              <a:solidFill>
                <a:schemeClr val="accent6"/>
              </a:solidFill>
            </a:endParaRPr>
          </a:p>
          <a:p>
            <a:r>
              <a:rPr lang="en-US" sz="2000" dirty="0"/>
              <a:t>As students become more familiar with classroom routines and procedures, additional instructional formats and more challenging work can be incorporated</a:t>
            </a:r>
          </a:p>
          <a:p>
            <a:pPr algn="r"/>
            <a:r>
              <a:rPr lang="en-US" sz="1800" dirty="0">
                <a:solidFill>
                  <a:schemeClr val="accent6"/>
                </a:solidFill>
              </a:rPr>
              <a:t>(</a:t>
            </a:r>
            <a:r>
              <a:rPr lang="en-US" sz="1800" dirty="0" err="1">
                <a:solidFill>
                  <a:schemeClr val="accent6"/>
                </a:solidFill>
              </a:rPr>
              <a:t>Evertson</a:t>
            </a:r>
            <a:r>
              <a:rPr lang="en-US" sz="1800" dirty="0">
                <a:solidFill>
                  <a:schemeClr val="accent6"/>
                </a:solidFill>
              </a:rPr>
              <a:t>, Emmer, &amp; </a:t>
            </a:r>
            <a:r>
              <a:rPr lang="en-US" sz="1800" dirty="0" err="1">
                <a:solidFill>
                  <a:schemeClr val="accent6"/>
                </a:solidFill>
              </a:rPr>
              <a:t>Worsham</a:t>
            </a:r>
            <a:r>
              <a:rPr lang="en-US" sz="1800" dirty="0">
                <a:solidFill>
                  <a:schemeClr val="accent6"/>
                </a:solidFill>
              </a:rPr>
              <a:t>, 2003; Good &amp; Brophy, 2003)</a:t>
            </a:r>
          </a:p>
          <a:p>
            <a:endParaRPr lang="en-US" sz="1600" dirty="0"/>
          </a:p>
        </p:txBody>
      </p:sp>
      <p:sp>
        <p:nvSpPr>
          <p:cNvPr id="2" name="Title 1"/>
          <p:cNvSpPr>
            <a:spLocks noGrp="1"/>
          </p:cNvSpPr>
          <p:nvPr>
            <p:ph type="title"/>
          </p:nvPr>
        </p:nvSpPr>
        <p:spPr>
          <a:xfrm>
            <a:off x="2846737" y="288119"/>
            <a:ext cx="6987106" cy="713232"/>
          </a:xfrm>
        </p:spPr>
        <p:txBody>
          <a:bodyPr>
            <a:normAutofit fontScale="90000"/>
          </a:bodyPr>
          <a:lstStyle/>
          <a:p>
            <a:r>
              <a:rPr lang="en-US"/>
              <a:t>Research Studies Found… </a:t>
            </a:r>
            <a:endParaRPr lang="en-US" dirty="0"/>
          </a:p>
        </p:txBody>
      </p:sp>
      <p:pic>
        <p:nvPicPr>
          <p:cNvPr id="4" name="Picture 3"/>
          <p:cNvPicPr>
            <a:picLocks noChangeAspect="1"/>
          </p:cNvPicPr>
          <p:nvPr/>
        </p:nvPicPr>
        <p:blipFill rotWithShape="1">
          <a:blip r:embed="rId3"/>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17960209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294967295"/>
          </p:nvPr>
        </p:nvSpPr>
        <p:spPr>
          <a:xfrm>
            <a:off x="8077200" y="6356351"/>
            <a:ext cx="2133600" cy="365125"/>
          </a:xfrm>
          <a:prstGeom prst="rect">
            <a:avLst/>
          </a:prstGeom>
        </p:spPr>
        <p:txBody>
          <a:bodyPr/>
          <a:lstStyle/>
          <a:p>
            <a:pPr>
              <a:defRPr/>
            </a:pPr>
            <a:fld id="{3AFBD68D-5A69-4039-811E-F19E86B2DF8B}" type="slidenum">
              <a:rPr lang="en-US" smtClean="0"/>
              <a:pPr>
                <a:defRPr/>
              </a:pPr>
              <a:t>74</a:t>
            </a:fld>
            <a:endParaRPr lang="en-US"/>
          </a:p>
        </p:txBody>
      </p:sp>
      <p:graphicFrame>
        <p:nvGraphicFramePr>
          <p:cNvPr id="2" name="Diagram 1"/>
          <p:cNvGraphicFramePr/>
          <p:nvPr/>
        </p:nvGraphicFramePr>
        <p:xfrm>
          <a:off x="1524000" y="116417"/>
          <a:ext cx="9144000" cy="66050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4783667" y="2777067"/>
            <a:ext cx="2819400" cy="1754326"/>
          </a:xfrm>
          <a:prstGeom prst="rect">
            <a:avLst/>
          </a:prstGeom>
          <a:noFill/>
        </p:spPr>
        <p:txBody>
          <a:bodyPr wrap="square" rtlCol="0">
            <a:spAutoFit/>
          </a:bodyPr>
          <a:lstStyle/>
          <a:p>
            <a:pPr algn="ctr"/>
            <a:r>
              <a:rPr lang="en-US" sz="3600" b="1" dirty="0">
                <a:latin typeface="Gill Sans MT" pitchFamily="34" charset="0"/>
              </a:rPr>
              <a:t>Routines and Procedures</a:t>
            </a:r>
          </a:p>
        </p:txBody>
      </p:sp>
      <p:sp>
        <p:nvSpPr>
          <p:cNvPr id="6" name="TextBox 5"/>
          <p:cNvSpPr txBox="1"/>
          <p:nvPr/>
        </p:nvSpPr>
        <p:spPr>
          <a:xfrm>
            <a:off x="7690731" y="6488668"/>
            <a:ext cx="3352799" cy="369332"/>
          </a:xfrm>
          <a:prstGeom prst="rect">
            <a:avLst/>
          </a:prstGeom>
          <a:noFill/>
        </p:spPr>
        <p:txBody>
          <a:bodyPr wrap="square" rtlCol="0">
            <a:spAutoFit/>
          </a:bodyPr>
          <a:lstStyle/>
          <a:p>
            <a:r>
              <a:rPr lang="en-US" dirty="0">
                <a:hlinkClick r:id="rId8"/>
              </a:rPr>
              <a:t>http://www.midatlanticpbis.org</a:t>
            </a:r>
            <a:r>
              <a:rPr lang="en-US" dirty="0"/>
              <a:t> </a:t>
            </a:r>
          </a:p>
        </p:txBody>
      </p:sp>
    </p:spTree>
    <p:extLst>
      <p:ext uri="{BB962C8B-B14F-4D97-AF65-F5344CB8AC3E}">
        <p14:creationId xmlns:p14="http://schemas.microsoft.com/office/powerpoint/2010/main" val="1375009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Classroom Routines</a:t>
            </a:r>
          </a:p>
        </p:txBody>
      </p:sp>
      <p:pic>
        <p:nvPicPr>
          <p:cNvPr id="6" name="Content Placeholder 5" descr="IMG_7021.jpg"/>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934121" y="1266173"/>
            <a:ext cx="8257568" cy="4660153"/>
          </a:xfrm>
        </p:spPr>
      </p:pic>
      <p:sp>
        <p:nvSpPr>
          <p:cNvPr id="2" name="TextBox 1"/>
          <p:cNvSpPr txBox="1"/>
          <p:nvPr/>
        </p:nvSpPr>
        <p:spPr>
          <a:xfrm>
            <a:off x="2244645" y="3926719"/>
            <a:ext cx="1737360" cy="1138773"/>
          </a:xfrm>
          <a:prstGeom prst="rect">
            <a:avLst/>
          </a:prstGeom>
          <a:solidFill>
            <a:srgbClr val="D3D1C5"/>
          </a:solidFill>
          <a:ln w="82550" cmpd="thickThin">
            <a:solidFill>
              <a:srgbClr val="000000"/>
            </a:solidFill>
            <a:prstDash val="solid"/>
          </a:ln>
        </p:spPr>
        <p:txBody>
          <a:bodyPr wrap="square" rtlCol="0" anchor="ctr" anchorCtr="0">
            <a:spAutoFit/>
          </a:bodyPr>
          <a:lstStyle/>
          <a:p>
            <a:pPr algn="ctr">
              <a:spcBef>
                <a:spcPts val="600"/>
              </a:spcBef>
              <a:spcAft>
                <a:spcPts val="600"/>
              </a:spcAft>
            </a:pPr>
            <a:r>
              <a:rPr lang="en-US" sz="1600" b="1" dirty="0">
                <a:solidFill>
                  <a:srgbClr val="218D90"/>
                </a:solidFill>
                <a:latin typeface="Noteworthy Light" charset="0"/>
                <a:ea typeface="Noteworthy Light" charset="0"/>
                <a:cs typeface="Noteworthy Light" charset="0"/>
              </a:rPr>
              <a:t>Be Respectful</a:t>
            </a:r>
          </a:p>
          <a:p>
            <a:pPr algn="ctr">
              <a:spcBef>
                <a:spcPts val="600"/>
              </a:spcBef>
              <a:spcAft>
                <a:spcPts val="600"/>
              </a:spcAft>
            </a:pPr>
            <a:r>
              <a:rPr lang="en-US" sz="1600" b="1" dirty="0">
                <a:solidFill>
                  <a:srgbClr val="218D90"/>
                </a:solidFill>
                <a:latin typeface="Noteworthy Light" charset="0"/>
                <a:ea typeface="Noteworthy Light" charset="0"/>
                <a:cs typeface="Noteworthy Light" charset="0"/>
              </a:rPr>
              <a:t>Responsible</a:t>
            </a:r>
          </a:p>
          <a:p>
            <a:pPr algn="ctr">
              <a:spcBef>
                <a:spcPts val="600"/>
              </a:spcBef>
              <a:spcAft>
                <a:spcPts val="600"/>
              </a:spcAft>
            </a:pPr>
            <a:r>
              <a:rPr lang="en-US" sz="1600" b="1" dirty="0">
                <a:solidFill>
                  <a:srgbClr val="218D90"/>
                </a:solidFill>
                <a:latin typeface="Noteworthy Light" charset="0"/>
                <a:ea typeface="Noteworthy Light" charset="0"/>
                <a:cs typeface="Noteworthy Light" charset="0"/>
              </a:rPr>
              <a:t>Ready</a:t>
            </a:r>
          </a:p>
        </p:txBody>
      </p:sp>
      <p:sp>
        <p:nvSpPr>
          <p:cNvPr id="20" name="TextBox 19"/>
          <p:cNvSpPr txBox="1"/>
          <p:nvPr/>
        </p:nvSpPr>
        <p:spPr>
          <a:xfrm>
            <a:off x="2395450" y="2127379"/>
            <a:ext cx="1325486" cy="30777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1400" b="1" dirty="0">
                <a:solidFill>
                  <a:srgbClr val="424242"/>
                </a:solidFill>
                <a:latin typeface="Noteworthy Light" charset="0"/>
                <a:ea typeface="Noteworthy Light" charset="0"/>
                <a:cs typeface="Noteworthy Light" charset="0"/>
              </a:rPr>
              <a:t>Respectful</a:t>
            </a:r>
          </a:p>
        </p:txBody>
      </p:sp>
      <p:sp>
        <p:nvSpPr>
          <p:cNvPr id="21" name="TextBox 20"/>
          <p:cNvSpPr txBox="1"/>
          <p:nvPr/>
        </p:nvSpPr>
        <p:spPr>
          <a:xfrm>
            <a:off x="4325740" y="3625896"/>
            <a:ext cx="1366500" cy="30777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1400" b="1" dirty="0">
                <a:solidFill>
                  <a:srgbClr val="424242"/>
                </a:solidFill>
                <a:latin typeface="Noteworthy Light" charset="0"/>
                <a:ea typeface="Noteworthy Light" charset="0"/>
                <a:cs typeface="Noteworthy Light" charset="0"/>
              </a:rPr>
              <a:t>Responsible</a:t>
            </a:r>
          </a:p>
        </p:txBody>
      </p:sp>
      <p:sp>
        <p:nvSpPr>
          <p:cNvPr id="22" name="TextBox 21"/>
          <p:cNvSpPr txBox="1"/>
          <p:nvPr/>
        </p:nvSpPr>
        <p:spPr>
          <a:xfrm>
            <a:off x="4376264" y="2140826"/>
            <a:ext cx="1198212" cy="30777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1400" b="1">
                <a:solidFill>
                  <a:srgbClr val="424242"/>
                </a:solidFill>
                <a:latin typeface="Noteworthy Light" charset="0"/>
                <a:ea typeface="Noteworthy Light" charset="0"/>
                <a:cs typeface="Noteworthy Light" charset="0"/>
              </a:rPr>
              <a:t>Ready</a:t>
            </a:r>
            <a:endParaRPr lang="en-US" sz="1400" b="1" dirty="0">
              <a:solidFill>
                <a:srgbClr val="424242"/>
              </a:solidFill>
              <a:latin typeface="Noteworthy Light" charset="0"/>
              <a:ea typeface="Noteworthy Light" charset="0"/>
              <a:cs typeface="Noteworthy Light" charset="0"/>
            </a:endParaRPr>
          </a:p>
        </p:txBody>
      </p:sp>
      <p:sp>
        <p:nvSpPr>
          <p:cNvPr id="24" name="TextBox 23"/>
          <p:cNvSpPr txBox="1"/>
          <p:nvPr/>
        </p:nvSpPr>
        <p:spPr>
          <a:xfrm>
            <a:off x="8088632" y="3653950"/>
            <a:ext cx="1368086" cy="30777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1400" b="1">
                <a:solidFill>
                  <a:srgbClr val="424242"/>
                </a:solidFill>
                <a:latin typeface="Noteworthy Light" charset="0"/>
                <a:ea typeface="Noteworthy Light" charset="0"/>
                <a:cs typeface="Noteworthy Light" charset="0"/>
              </a:rPr>
              <a:t>Responsible</a:t>
            </a:r>
            <a:endParaRPr lang="en-US" sz="1400" b="1" dirty="0">
              <a:solidFill>
                <a:srgbClr val="424242"/>
              </a:solidFill>
              <a:latin typeface="Noteworthy Light" charset="0"/>
              <a:ea typeface="Noteworthy Light" charset="0"/>
              <a:cs typeface="Noteworthy Light" charset="0"/>
            </a:endParaRPr>
          </a:p>
        </p:txBody>
      </p:sp>
      <p:sp>
        <p:nvSpPr>
          <p:cNvPr id="25" name="TextBox 24"/>
          <p:cNvSpPr txBox="1"/>
          <p:nvPr/>
        </p:nvSpPr>
        <p:spPr>
          <a:xfrm>
            <a:off x="8181265" y="2159400"/>
            <a:ext cx="1275452" cy="30777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1400" b="1">
                <a:solidFill>
                  <a:srgbClr val="424242"/>
                </a:solidFill>
                <a:latin typeface="Noteworthy Light" charset="0"/>
                <a:ea typeface="Noteworthy Light" charset="0"/>
                <a:cs typeface="Noteworthy Light" charset="0"/>
              </a:rPr>
              <a:t>Ready</a:t>
            </a:r>
            <a:endParaRPr lang="en-US" sz="1400" b="1" dirty="0">
              <a:solidFill>
                <a:srgbClr val="424242"/>
              </a:solidFill>
              <a:latin typeface="Noteworthy Light" charset="0"/>
              <a:ea typeface="Noteworthy Light" charset="0"/>
              <a:cs typeface="Noteworthy Light" charset="0"/>
            </a:endParaRPr>
          </a:p>
        </p:txBody>
      </p:sp>
      <p:sp>
        <p:nvSpPr>
          <p:cNvPr id="26" name="TextBox 25"/>
          <p:cNvSpPr txBox="1"/>
          <p:nvPr/>
        </p:nvSpPr>
        <p:spPr>
          <a:xfrm>
            <a:off x="6228462" y="2154272"/>
            <a:ext cx="1328204" cy="30777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1400" b="1" dirty="0">
                <a:solidFill>
                  <a:srgbClr val="424242"/>
                </a:solidFill>
                <a:latin typeface="Noteworthy Light" charset="0"/>
                <a:ea typeface="Noteworthy Light" charset="0"/>
                <a:cs typeface="Noteworthy Light" charset="0"/>
              </a:rPr>
              <a:t>Respectful</a:t>
            </a:r>
          </a:p>
        </p:txBody>
      </p:sp>
      <p:sp>
        <p:nvSpPr>
          <p:cNvPr id="27" name="TextBox 26"/>
          <p:cNvSpPr txBox="1"/>
          <p:nvPr/>
        </p:nvSpPr>
        <p:spPr>
          <a:xfrm>
            <a:off x="6241909" y="3632183"/>
            <a:ext cx="1314758" cy="30777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1400" b="1" dirty="0">
                <a:solidFill>
                  <a:srgbClr val="424242"/>
                </a:solidFill>
                <a:latin typeface="Noteworthy Light" charset="0"/>
                <a:ea typeface="Noteworthy Light" charset="0"/>
                <a:cs typeface="Noteworthy Light" charset="0"/>
              </a:rPr>
              <a:t>Respectful</a:t>
            </a:r>
          </a:p>
        </p:txBody>
      </p:sp>
      <p:pic>
        <p:nvPicPr>
          <p:cNvPr id="12" name="Picture 11"/>
          <p:cNvPicPr>
            <a:picLocks noChangeAspect="1"/>
          </p:cNvPicPr>
          <p:nvPr/>
        </p:nvPicPr>
        <p:blipFill rotWithShape="1">
          <a:blip r:embed="rId4"/>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11432599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9760" y="350816"/>
            <a:ext cx="6082852" cy="650535"/>
          </a:xfrm>
        </p:spPr>
        <p:txBody>
          <a:bodyPr>
            <a:normAutofit fontScale="90000"/>
          </a:bodyPr>
          <a:lstStyle/>
          <a:p>
            <a:r>
              <a:rPr lang="en-US" dirty="0"/>
              <a:t>Classroom Routines</a:t>
            </a:r>
          </a:p>
        </p:txBody>
      </p:sp>
      <p:grpSp>
        <p:nvGrpSpPr>
          <p:cNvPr id="3" name="Group 2"/>
          <p:cNvGrpSpPr/>
          <p:nvPr/>
        </p:nvGrpSpPr>
        <p:grpSpPr>
          <a:xfrm>
            <a:off x="2533718" y="986879"/>
            <a:ext cx="7354354" cy="5307845"/>
            <a:chOff x="1009718" y="986878"/>
            <a:chExt cx="7354354" cy="5307845"/>
          </a:xfrm>
        </p:grpSpPr>
        <p:pic>
          <p:nvPicPr>
            <p:cNvPr id="5" name="Content Placeholder 5" descr="IMG_702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32654" y="1297647"/>
              <a:ext cx="7194932" cy="4997076"/>
            </a:xfrm>
            <a:prstGeom prst="rect">
              <a:avLst/>
            </a:prstGeom>
          </p:spPr>
        </p:pic>
        <p:sp>
          <p:nvSpPr>
            <p:cNvPr id="7" name="TextBox 6"/>
            <p:cNvSpPr txBox="1"/>
            <p:nvPr/>
          </p:nvSpPr>
          <p:spPr>
            <a:xfrm>
              <a:off x="2669939" y="1107906"/>
              <a:ext cx="3920866" cy="830997"/>
            </a:xfrm>
            <a:prstGeom prst="rect">
              <a:avLst/>
            </a:prstGeom>
            <a:solidFill>
              <a:srgbClr val="218D90"/>
            </a:solidFill>
            <a:ln w="38100" cmpd="thickThin">
              <a:solidFill>
                <a:srgbClr val="000000"/>
              </a:solidFill>
              <a:prstDash val="solid"/>
            </a:ln>
          </p:spPr>
          <p:txBody>
            <a:bodyPr wrap="square" rtlCol="0">
              <a:spAutoFit/>
            </a:bodyPr>
            <a:lstStyle/>
            <a:p>
              <a:pPr algn="ctr">
                <a:spcBef>
                  <a:spcPts val="600"/>
                </a:spcBef>
                <a:spcAft>
                  <a:spcPts val="600"/>
                </a:spcAft>
              </a:pPr>
              <a:r>
                <a:rPr lang="en-US" sz="4800" b="1" dirty="0">
                  <a:solidFill>
                    <a:srgbClr val="424242"/>
                  </a:solidFill>
                  <a:latin typeface="Noteworthy Light" charset="0"/>
                  <a:ea typeface="Noteworthy Light" charset="0"/>
                  <a:cs typeface="Noteworthy Light" charset="0"/>
                </a:rPr>
                <a:t>Respectful</a:t>
              </a:r>
            </a:p>
          </p:txBody>
        </p:sp>
        <p:sp>
          <p:nvSpPr>
            <p:cNvPr id="2" name="Rectangle 1"/>
            <p:cNvSpPr/>
            <p:nvPr/>
          </p:nvSpPr>
          <p:spPr>
            <a:xfrm>
              <a:off x="1009718" y="986878"/>
              <a:ext cx="7354354" cy="310758"/>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rotWithShape="1">
          <a:blip r:embed="rId4"/>
          <a:srcRect l="41470" t="91521" r="56807" b="2710"/>
          <a:stretch/>
        </p:blipFill>
        <p:spPr>
          <a:xfrm>
            <a:off x="11439742" y="5524687"/>
            <a:ext cx="634953" cy="597876"/>
          </a:xfrm>
          <a:prstGeom prst="rect">
            <a:avLst/>
          </a:prstGeom>
        </p:spPr>
      </p:pic>
    </p:spTree>
    <p:extLst>
      <p:ext uri="{BB962C8B-B14F-4D97-AF65-F5344CB8AC3E}">
        <p14:creationId xmlns:p14="http://schemas.microsoft.com/office/powerpoint/2010/main" val="26471338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5820229" y="3018970"/>
            <a:ext cx="1785257" cy="18723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graphicFrame>
        <p:nvGraphicFramePr>
          <p:cNvPr id="8" name="Content Placeholder 4">
            <a:extLst>
              <a:ext uri="{FF2B5EF4-FFF2-40B4-BE49-F238E27FC236}">
                <a16:creationId xmlns:a16="http://schemas.microsoft.com/office/drawing/2014/main" id="{854A4087-C8A2-5247-8D85-97BA0339DAFC}"/>
              </a:ext>
            </a:extLst>
          </p:cNvPr>
          <p:cNvGraphicFramePr>
            <a:graphicFrameLocks/>
          </p:cNvGraphicFramePr>
          <p:nvPr>
            <p:extLst>
              <p:ext uri="{D42A27DB-BD31-4B8C-83A1-F6EECF244321}">
                <p14:modId xmlns:p14="http://schemas.microsoft.com/office/powerpoint/2010/main" val="1960788341"/>
              </p:ext>
            </p:extLst>
          </p:nvPr>
        </p:nvGraphicFramePr>
        <p:xfrm>
          <a:off x="335987" y="1169300"/>
          <a:ext cx="10139546" cy="5571681"/>
        </p:xfrm>
        <a:graphic>
          <a:graphicData uri="http://schemas.openxmlformats.org/drawingml/2006/table">
            <a:tbl>
              <a:tblPr firstRow="1" bandRow="1">
                <a:tableStyleId>{5940675A-B579-460E-94D1-54222C63F5DA}</a:tableStyleId>
              </a:tblPr>
              <a:tblGrid>
                <a:gridCol w="1291907">
                  <a:extLst>
                    <a:ext uri="{9D8B030D-6E8A-4147-A177-3AD203B41FA5}">
                      <a16:colId xmlns:a16="http://schemas.microsoft.com/office/drawing/2014/main" val="20000"/>
                    </a:ext>
                  </a:extLst>
                </a:gridCol>
                <a:gridCol w="1616623">
                  <a:extLst>
                    <a:ext uri="{9D8B030D-6E8A-4147-A177-3AD203B41FA5}">
                      <a16:colId xmlns:a16="http://schemas.microsoft.com/office/drawing/2014/main" val="20001"/>
                    </a:ext>
                  </a:extLst>
                </a:gridCol>
                <a:gridCol w="1454265">
                  <a:extLst>
                    <a:ext uri="{9D8B030D-6E8A-4147-A177-3AD203B41FA5}">
                      <a16:colId xmlns:a16="http://schemas.microsoft.com/office/drawing/2014/main" val="20002"/>
                    </a:ext>
                  </a:extLst>
                </a:gridCol>
                <a:gridCol w="1273954">
                  <a:extLst>
                    <a:ext uri="{9D8B030D-6E8A-4147-A177-3AD203B41FA5}">
                      <a16:colId xmlns:a16="http://schemas.microsoft.com/office/drawing/2014/main" val="20003"/>
                    </a:ext>
                  </a:extLst>
                </a:gridCol>
                <a:gridCol w="1351293">
                  <a:extLst>
                    <a:ext uri="{9D8B030D-6E8A-4147-A177-3AD203B41FA5}">
                      <a16:colId xmlns:a16="http://schemas.microsoft.com/office/drawing/2014/main" val="4143879340"/>
                    </a:ext>
                  </a:extLst>
                </a:gridCol>
                <a:gridCol w="1837886">
                  <a:extLst>
                    <a:ext uri="{9D8B030D-6E8A-4147-A177-3AD203B41FA5}">
                      <a16:colId xmlns:a16="http://schemas.microsoft.com/office/drawing/2014/main" val="20004"/>
                    </a:ext>
                  </a:extLst>
                </a:gridCol>
                <a:gridCol w="1313618">
                  <a:extLst>
                    <a:ext uri="{9D8B030D-6E8A-4147-A177-3AD203B41FA5}">
                      <a16:colId xmlns:a16="http://schemas.microsoft.com/office/drawing/2014/main" val="20005"/>
                    </a:ext>
                  </a:extLst>
                </a:gridCol>
              </a:tblGrid>
              <a:tr h="360622">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2"/>
                          </a:solidFill>
                          <a:effectLst/>
                          <a:latin typeface="Tw Cen MT"/>
                          <a:cs typeface="Tw Cen MT"/>
                        </a:rPr>
                        <a:t>The Winhall Way</a:t>
                      </a:r>
                      <a:endParaRPr kumimoji="0" lang="en-US" sz="1800" b="1"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ea typeface="Arial" pitchFamily="-111" charset="0"/>
                          <a:cs typeface="Tw Cen MT"/>
                        </a:rPr>
                        <a:t>Classroom Examples (Rules)</a:t>
                      </a:r>
                    </a:p>
                  </a:txBody>
                  <a:tcPr marL="91028" marR="91028" anchor="b" horzOverflow="overflow">
                    <a:solidFill>
                      <a:srgbClr val="C4CDEA"/>
                    </a:solidFill>
                  </a:tcPr>
                </a:tc>
                <a:tc gridSpan="5">
                  <a:txBody>
                    <a:bodyPr/>
                    <a:lstStyle/>
                    <a:p>
                      <a:pPr marL="0" marR="0" lvl="0" indent="0" algn="l" defTabSz="914400" rtl="0" eaLnBrk="1" fontAlgn="base" latinLnBrk="0" hangingPunct="1">
                        <a:lnSpc>
                          <a:spcPct val="100000"/>
                        </a:lnSpc>
                        <a:spcBef>
                          <a:spcPct val="0"/>
                        </a:spcBef>
                        <a:spcAft>
                          <a:spcPct val="0"/>
                        </a:spcAft>
                        <a:buClrTx/>
                        <a:buSzTx/>
                        <a:buFontTx/>
                        <a:buNone/>
                        <a:tabLst>
                          <a:tab pos="3135313" algn="ctr"/>
                          <a:tab pos="5597525" algn="l"/>
                        </a:tabLst>
                      </a:pPr>
                      <a:r>
                        <a:rPr kumimoji="0" lang="en-US" sz="1400" b="0" i="0" u="none" strike="noStrike" cap="none" normalizeH="0" baseline="0" dirty="0">
                          <a:ln>
                            <a:noFill/>
                          </a:ln>
                          <a:solidFill>
                            <a:schemeClr val="tx2"/>
                          </a:solidFill>
                          <a:effectLst/>
                          <a:latin typeface="Tw Cen MT"/>
                          <a:ea typeface="Arial" pitchFamily="-111" charset="0"/>
                          <a:cs typeface="Tw Cen MT"/>
                        </a:rPr>
                        <a:t>	Winhall HS – Classroom 214 Routines	</a:t>
                      </a:r>
                      <a:r>
                        <a:rPr kumimoji="0" lang="en-US" sz="1000" b="0" i="0" u="none" strike="noStrike" cap="none" normalizeH="0" baseline="0" dirty="0">
                          <a:ln>
                            <a:noFill/>
                          </a:ln>
                          <a:solidFill>
                            <a:schemeClr val="tx2"/>
                          </a:solidFill>
                          <a:effectLst/>
                          <a:latin typeface="Tw Cen MT"/>
                          <a:ea typeface="Arial" pitchFamily="-111" charset="0"/>
                          <a:cs typeface="Tw Cen MT"/>
                        </a:rPr>
                        <a:t>rev4-16-19</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rgbClr val="C4CDEA"/>
                    </a:solidFill>
                  </a:tcPr>
                </a:tc>
                <a:extLst>
                  <a:ext uri="{0D108BD9-81ED-4DB2-BD59-A6C34878D82A}">
                    <a16:rowId xmlns:a16="http://schemas.microsoft.com/office/drawing/2014/main" val="10000"/>
                  </a:ext>
                </a:extLst>
              </a:tr>
              <a:tr h="721245">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cap="none" normalizeH="0" baseline="0" dirty="0">
                          <a:ln>
                            <a:noFill/>
                          </a:ln>
                          <a:solidFill>
                            <a:schemeClr val="tx2"/>
                          </a:solidFill>
                          <a:effectLst/>
                          <a:latin typeface="Tw Cen MT"/>
                          <a:cs typeface="Tw Cen MT"/>
                        </a:rPr>
                        <a:t>Welcome</a:t>
                      </a:r>
                      <a:endParaRPr kumimoji="0" lang="en-US" sz="1400" b="0"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rgbClr val="C4CD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Group Work</a:t>
                      </a:r>
                    </a:p>
                  </a:txBody>
                  <a:tcPr marL="91028" marR="91028" anchor="ctr" horzOverflow="overflow">
                    <a:solidFill>
                      <a:srgbClr val="C4CD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2"/>
                          </a:solidFill>
                          <a:effectLst/>
                          <a:latin typeface="Tw Cen MT"/>
                          <a:cs typeface="Tw Cen MT"/>
                        </a:rPr>
                        <a:t>Online</a:t>
                      </a:r>
                    </a:p>
                  </a:txBody>
                  <a:tcPr marL="91028" marR="91028" anchor="ctr" horzOverflow="overflow">
                    <a:solidFill>
                      <a:srgbClr val="C4CDEA"/>
                    </a:solidFill>
                  </a:tcPr>
                </a:tc>
                <a:tc>
                  <a:txBody>
                    <a:bodyPr/>
                    <a:lstStyle/>
                    <a:p>
                      <a:pPr marL="0" marR="0" algn="ctr">
                        <a:spcBef>
                          <a:spcPts val="0"/>
                        </a:spcBef>
                        <a:spcAft>
                          <a:spcPts val="0"/>
                        </a:spcAft>
                      </a:pPr>
                      <a:r>
                        <a:rPr kumimoji="0" lang="en-US" sz="1400" b="0" i="0" u="none" strike="noStrike" kern="1200" cap="none" normalizeH="0" baseline="0" dirty="0">
                          <a:ln>
                            <a:noFill/>
                          </a:ln>
                          <a:solidFill>
                            <a:schemeClr val="tx2"/>
                          </a:solidFill>
                          <a:effectLst/>
                          <a:latin typeface="Tw Cen MT"/>
                          <a:ea typeface="+mn-ea"/>
                          <a:cs typeface="Cambria" panose="02040503050406030204" pitchFamily="18" charset="0"/>
                        </a:rPr>
                        <a:t>When you feel upset…</a:t>
                      </a:r>
                    </a:p>
                  </a:txBody>
                  <a:tcPr marL="90805" marR="90805">
                    <a:solidFill>
                      <a:srgbClr val="C4CD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kern="1200" cap="none" normalizeH="0" baseline="0" dirty="0">
                          <a:ln>
                            <a:noFill/>
                          </a:ln>
                          <a:solidFill>
                            <a:schemeClr val="tx2"/>
                          </a:solidFill>
                          <a:effectLst/>
                          <a:latin typeface="Tw Cen MT"/>
                          <a:ea typeface="+mn-ea"/>
                          <a:cs typeface="Tw Cen MT"/>
                        </a:rPr>
                        <a:t>How to Transition</a:t>
                      </a:r>
                    </a:p>
                  </a:txBody>
                  <a:tcPr marL="91028" marR="91028" anchor="ctr" horzOverflow="overflow">
                    <a:solidFill>
                      <a:srgbClr val="C4CDEA"/>
                    </a:solidFill>
                  </a:tcPr>
                </a:tc>
                <a:extLst>
                  <a:ext uri="{0D108BD9-81ED-4DB2-BD59-A6C34878D82A}">
                    <a16:rowId xmlns:a16="http://schemas.microsoft.com/office/drawing/2014/main" val="10001"/>
                  </a:ext>
                </a:extLst>
              </a:tr>
              <a:tr h="128020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2"/>
                          </a:solidFill>
                          <a:effectLst/>
                          <a:latin typeface="Tw Cen MT"/>
                          <a:cs typeface="Tw Cen MT"/>
                        </a:rPr>
                        <a:t>Be Responsible</a:t>
                      </a:r>
                      <a:endParaRPr kumimoji="0" lang="en-US" sz="1600" b="0" i="0" u="none" strike="noStrike" cap="none" normalizeH="0" baseline="0" dirty="0">
                        <a:ln>
                          <a:noFill/>
                        </a:ln>
                        <a:solidFill>
                          <a:schemeClr val="tx2"/>
                        </a:solidFill>
                        <a:effectLst/>
                        <a:latin typeface="Tw Cen MT"/>
                        <a:ea typeface="Arial" pitchFamily="-111" charset="0"/>
                        <a:cs typeface="Tw Cen MT"/>
                      </a:endParaRPr>
                    </a:p>
                  </a:txBody>
                  <a:tcPr marL="91028" marR="91028" anchor="ctr" horzOverflow="overflow">
                    <a:solidFill>
                      <a:schemeClr val="tx2">
                        <a:lumMod val="20000"/>
                        <a:lumOff val="80000"/>
                      </a:schemeClr>
                    </a:solidFill>
                  </a:tcPr>
                </a:tc>
                <a:tc>
                  <a:txBody>
                    <a:bodyPr/>
                    <a:lstStyle/>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Stay on task</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Offer to help</a:t>
                      </a:r>
                    </a:p>
                    <a:p>
                      <a:pPr marL="173038" marR="0" lvl="0" indent="-173038" algn="l" defTabSz="914400" rtl="0" eaLnBrk="1" fontAlgn="base" latinLnBrk="0" hangingPunct="1">
                        <a:lnSpc>
                          <a:spcPct val="100000"/>
                        </a:lnSpc>
                        <a:spcBef>
                          <a:spcPct val="0"/>
                        </a:spcBef>
                        <a:spcAft>
                          <a:spcPct val="0"/>
                        </a:spcAft>
                        <a:buClrTx/>
                        <a:buSzTx/>
                        <a:buFont typeface="Arial"/>
                        <a:buChar char="•"/>
                        <a:tabLst/>
                      </a:pPr>
                      <a:r>
                        <a:rPr kumimoji="0" lang="en-US" sz="1400" b="0" i="0" u="none" strike="noStrike" cap="none" normalizeH="0" baseline="0" dirty="0">
                          <a:ln>
                            <a:noFill/>
                          </a:ln>
                          <a:solidFill>
                            <a:schemeClr val="tx2"/>
                          </a:solidFill>
                          <a:effectLst/>
                          <a:latin typeface="Tw Cen MT"/>
                          <a:ea typeface="Arial" pitchFamily="-111" charset="0"/>
                          <a:cs typeface="Tw Cen MT"/>
                        </a:rPr>
                        <a:t>Apologize for mistakes</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Turn in homework</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Put materials in desk</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cap="none" normalizeH="0" baseline="0" dirty="0">
                          <a:ln>
                            <a:noFill/>
                          </a:ln>
                          <a:solidFill>
                            <a:schemeClr val="tx2"/>
                          </a:solidFill>
                          <a:effectLst/>
                          <a:latin typeface="Tw Cen MT"/>
                          <a:cs typeface="Tw Cen MT"/>
                        </a:rPr>
                        <a:t>Begin work</a:t>
                      </a:r>
                      <a:endParaRPr kumimoji="0" lang="en-US" sz="13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Do your fair share</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Manage time carefully</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Double check sources before I post</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Think before I forward</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defRPr/>
                      </a:pPr>
                      <a:r>
                        <a:rPr kumimoji="0" lang="en-US" sz="1300" b="0" i="0" u="none" strike="noStrike" kern="1200" cap="none" normalizeH="0" baseline="0" dirty="0">
                          <a:ln>
                            <a:noFill/>
                          </a:ln>
                          <a:solidFill>
                            <a:schemeClr val="tx2"/>
                          </a:solidFill>
                          <a:effectLst/>
                          <a:latin typeface="Tw Cen MT"/>
                          <a:ea typeface="+mn-ea"/>
                          <a:cs typeface="Cambria" panose="02040503050406030204" pitchFamily="18" charset="0"/>
                        </a:rPr>
                        <a:t>Stop and take a few deep breaths</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Cambria" panose="02040503050406030204" pitchFamily="18" charset="0"/>
                        </a:rPr>
                        <a:t>Recognize what you’re feeling “I feel…”</a:t>
                      </a:r>
                    </a:p>
                  </a:txBody>
                  <a:tcPr marL="90805" marR="90805"/>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Clean up your area</a:t>
                      </a:r>
                    </a:p>
                  </a:txBody>
                  <a:tcPr marL="91028" marR="91028" horzOverflow="overflow"/>
                </a:tc>
                <a:extLst>
                  <a:ext uri="{0D108BD9-81ED-4DB2-BD59-A6C34878D82A}">
                    <a16:rowId xmlns:a16="http://schemas.microsoft.com/office/drawing/2014/main" val="10002"/>
                  </a:ext>
                </a:extLst>
              </a:tr>
              <a:tr h="174901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2"/>
                        </a:solidFill>
                        <a:effectLst/>
                        <a:latin typeface="Tw Cen MT"/>
                        <a:cs typeface="Tw Cen M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2"/>
                          </a:solidFill>
                          <a:effectLst/>
                          <a:latin typeface="Tw Cen MT"/>
                          <a:cs typeface="Tw Cen MT"/>
                        </a:rPr>
                        <a:t>Be Respectful</a:t>
                      </a:r>
                      <a:endParaRPr kumimoji="0" lang="en-US" sz="16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tx2">
                        <a:lumMod val="20000"/>
                        <a:lumOff val="80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Raise hand</a:t>
                      </a:r>
                    </a:p>
                    <a:p>
                      <a:pPr marL="173038" indent="-173038">
                        <a:buFont typeface="Arial"/>
                        <a:buChar char="•"/>
                      </a:pPr>
                      <a:r>
                        <a:rPr lang="en-US" sz="1400" b="0" i="0" dirty="0">
                          <a:ln>
                            <a:noFill/>
                          </a:ln>
                          <a:solidFill>
                            <a:schemeClr val="tx2"/>
                          </a:solidFill>
                          <a:latin typeface="Tw Cen MT"/>
                          <a:cs typeface="Tw Cen MT"/>
                        </a:rPr>
                        <a:t>Track the speaker</a:t>
                      </a:r>
                    </a:p>
                    <a:p>
                      <a:pPr marL="173038" indent="-173038">
                        <a:buFont typeface="Arial"/>
                        <a:buChar char="•"/>
                      </a:pPr>
                      <a:r>
                        <a:rPr lang="en-US" sz="1400" b="0" i="0" dirty="0">
                          <a:ln>
                            <a:noFill/>
                          </a:ln>
                          <a:solidFill>
                            <a:schemeClr val="tx2"/>
                          </a:solidFill>
                          <a:latin typeface="Tw Cen MT"/>
                          <a:cs typeface="Tw Cen MT"/>
                        </a:rPr>
                        <a:t>Follow directions</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Say “good morning” to teacher and classmates</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Talk in soft voices</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Listen to your peers </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Take turns speaking</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Say “I like that idea, AND</a:t>
                      </a:r>
                      <a:r>
                        <a:rPr kumimoji="0" lang="is-IS" sz="1300" b="0" i="0" u="none" strike="noStrike" kern="1200" cap="none" normalizeH="0" baseline="0" dirty="0">
                          <a:ln>
                            <a:noFill/>
                          </a:ln>
                          <a:solidFill>
                            <a:schemeClr val="tx2"/>
                          </a:solidFill>
                          <a:effectLst/>
                          <a:latin typeface="Tw Cen MT"/>
                          <a:ea typeface="+mn-ea"/>
                          <a:cs typeface="Tw Cen MT"/>
                        </a:rPr>
                        <a:t>…”</a:t>
                      </a:r>
                      <a:endParaRPr kumimoji="0" lang="en-US" sz="1300" b="0" i="0" u="none" strike="noStrike" kern="1200" cap="none" normalizeH="0" baseline="0" dirty="0">
                        <a:ln>
                          <a:noFill/>
                        </a:ln>
                        <a:solidFill>
                          <a:schemeClr val="tx2"/>
                        </a:solidFill>
                        <a:effectLst/>
                        <a:latin typeface="Tw Cen MT"/>
                        <a:ea typeface="+mn-ea"/>
                        <a:cs typeface="Tw Cen MT"/>
                      </a:endParaRP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Consider feelings of others before I post</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Upstanders speak for others</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Cambria" panose="02040503050406030204" pitchFamily="18" charset="0"/>
                        </a:rPr>
                        <a:t>Ask for a break if you need a moment</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Cambria" panose="02040503050406030204" pitchFamily="18" charset="0"/>
                        </a:rPr>
                        <a:t>Express your feelings appropriately</a:t>
                      </a:r>
                    </a:p>
                  </a:txBody>
                  <a:tcPr marL="90805" marR="90805"/>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defRPr/>
                      </a:pPr>
                      <a:r>
                        <a:rPr kumimoji="0" lang="en-US" sz="1300" b="0" i="0" u="none" strike="noStrike" kern="1200" cap="none" normalizeH="0" baseline="0" dirty="0">
                          <a:ln>
                            <a:noFill/>
                          </a:ln>
                          <a:solidFill>
                            <a:schemeClr val="tx2"/>
                          </a:solidFill>
                          <a:effectLst/>
                          <a:latin typeface="Tw Cen MT"/>
                          <a:ea typeface="+mn-ea"/>
                          <a:cs typeface="Tw Cen MT"/>
                        </a:rPr>
                        <a:t>Stand and Push in your Chair</a:t>
                      </a:r>
                    </a:p>
                    <a:p>
                      <a:pPr marL="0" marR="0" lvl="0" indent="0" algn="ctr" defTabSz="914400" rtl="0" eaLnBrk="1" fontAlgn="base" latinLnBrk="0" hangingPunct="1">
                        <a:lnSpc>
                          <a:spcPct val="100000"/>
                        </a:lnSpc>
                        <a:spcBef>
                          <a:spcPct val="0"/>
                        </a:spcBef>
                        <a:spcAft>
                          <a:spcPct val="0"/>
                        </a:spcAft>
                        <a:buClrTx/>
                        <a:buSzTx/>
                        <a:buFont typeface="Wingdings" charset="2"/>
                        <a:buNone/>
                        <a:tabLst/>
                        <a:defRPr/>
                      </a:pPr>
                      <a:r>
                        <a:rPr kumimoji="0" lang="en-US" sz="1300" b="0" i="1" u="none" strike="noStrike" kern="1200" cap="none" normalizeH="0" baseline="0" dirty="0">
                          <a:ln>
                            <a:noFill/>
                          </a:ln>
                          <a:solidFill>
                            <a:schemeClr val="tx2"/>
                          </a:solidFill>
                          <a:effectLst/>
                          <a:latin typeface="Tw Cen MT"/>
                          <a:ea typeface="+mn-ea"/>
                          <a:cs typeface="Tw Cen MT"/>
                        </a:rPr>
                        <a:t>OR</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Listen for direction to next activity</a:t>
                      </a:r>
                    </a:p>
                  </a:txBody>
                  <a:tcPr marL="91028" marR="91028" horzOverflow="overflow"/>
                </a:tc>
                <a:extLst>
                  <a:ext uri="{0D108BD9-81ED-4DB2-BD59-A6C34878D82A}">
                    <a16:rowId xmlns:a16="http://schemas.microsoft.com/office/drawing/2014/main" val="10003"/>
                  </a:ext>
                </a:extLst>
              </a:tr>
              <a:tr h="14605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2"/>
                        </a:solidFill>
                        <a:effectLst/>
                        <a:latin typeface="Tw Cen MT"/>
                        <a:cs typeface="Tw Cen MT"/>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2"/>
                          </a:solidFill>
                          <a:effectLst/>
                          <a:latin typeface="Tw Cen MT"/>
                          <a:cs typeface="Tw Cen MT"/>
                        </a:rPr>
                        <a:t>Be Safe</a:t>
                      </a:r>
                      <a:endParaRPr kumimoji="0" lang="en-US" sz="1600" b="0" i="0" u="none" strike="noStrike" cap="none" normalizeH="0" baseline="0" dirty="0">
                        <a:ln>
                          <a:noFill/>
                        </a:ln>
                        <a:solidFill>
                          <a:schemeClr val="tx2"/>
                        </a:solidFill>
                        <a:effectLst/>
                        <a:latin typeface="Tw Cen MT"/>
                        <a:ea typeface="Arial" pitchFamily="-111" charset="0"/>
                        <a:cs typeface="Tw Cen MT"/>
                      </a:endParaRPr>
                    </a:p>
                  </a:txBody>
                  <a:tcPr marL="91028" marR="91028" horzOverflow="overflow">
                    <a:solidFill>
                      <a:schemeClr val="tx2">
                        <a:lumMod val="20000"/>
                        <a:lumOff val="80000"/>
                      </a:schemeClr>
                    </a:solidFill>
                  </a:tcPr>
                </a:tc>
                <a:tc>
                  <a:txBody>
                    <a:bodyPr/>
                    <a:lstStyle/>
                    <a:p>
                      <a:pPr marL="173038" indent="-173038">
                        <a:buFont typeface="Arial"/>
                        <a:buChar char="•"/>
                      </a:pPr>
                      <a:r>
                        <a:rPr lang="en-US" sz="1400" b="0" i="0" dirty="0">
                          <a:ln>
                            <a:noFill/>
                          </a:ln>
                          <a:solidFill>
                            <a:schemeClr val="tx2"/>
                          </a:solidFill>
                          <a:latin typeface="Tw Cen MT"/>
                          <a:cs typeface="Tw Cen MT"/>
                        </a:rPr>
                        <a:t>Walk quietly</a:t>
                      </a:r>
                    </a:p>
                    <a:p>
                      <a:pPr marL="173038" indent="-173038">
                        <a:buFont typeface="Arial"/>
                        <a:buChar char="•"/>
                      </a:pPr>
                      <a:r>
                        <a:rPr lang="en-US" sz="1400" b="0" i="0" dirty="0">
                          <a:ln>
                            <a:noFill/>
                          </a:ln>
                          <a:solidFill>
                            <a:schemeClr val="tx2"/>
                          </a:solidFill>
                          <a:latin typeface="Tw Cen MT"/>
                          <a:cs typeface="Tw Cen MT"/>
                        </a:rPr>
                        <a:t>Keep hands and feet to self</a:t>
                      </a:r>
                    </a:p>
                    <a:p>
                      <a:pPr marL="173038" indent="-173038">
                        <a:buFont typeface="Arial"/>
                        <a:buChar char="•"/>
                      </a:pPr>
                      <a:endParaRPr lang="en-US" sz="1400" b="0" i="0" dirty="0">
                        <a:ln>
                          <a:noFill/>
                        </a:ln>
                        <a:solidFill>
                          <a:schemeClr val="tx2"/>
                        </a:solidFill>
                        <a:latin typeface="Tw Cen MT"/>
                        <a:cs typeface="Tw Cen MT"/>
                      </a:endParaRP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Put personal belongings in designated areas</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Take your seat</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Clean up area when time is up</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Turn on privacy controls</a:t>
                      </a:r>
                    </a:p>
                  </a:txBody>
                  <a:tcPr marL="91028" marR="91028" horzOverflow="overflow"/>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imes New Roman" panose="02020603050405020304" pitchFamily="18" charset="0"/>
                        </a:rPr>
                        <a:t>Talk to someone if you need help</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imes New Roman" panose="02020603050405020304" pitchFamily="18" charset="0"/>
                        </a:rPr>
                        <a:t>Talk to someone if it will make you feel better</a:t>
                      </a:r>
                    </a:p>
                  </a:txBody>
                  <a:tcPr marL="90805" marR="90805"/>
                </a:tc>
                <a:tc>
                  <a:txBody>
                    <a:bodyPr/>
                    <a:lstStyle/>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Eye’s on me</a:t>
                      </a:r>
                    </a:p>
                    <a:p>
                      <a:pPr marL="119063" marR="0" lvl="0" indent="-119063" algn="l" defTabSz="914400" rtl="0" eaLnBrk="1" fontAlgn="base" latinLnBrk="0" hangingPunct="1">
                        <a:lnSpc>
                          <a:spcPct val="100000"/>
                        </a:lnSpc>
                        <a:spcBef>
                          <a:spcPct val="0"/>
                        </a:spcBef>
                        <a:spcAft>
                          <a:spcPct val="0"/>
                        </a:spcAft>
                        <a:buClrTx/>
                        <a:buSzTx/>
                        <a:buFont typeface="Wingdings" charset="2"/>
                        <a:buChar char="§"/>
                        <a:tabLst/>
                      </a:pPr>
                      <a:r>
                        <a:rPr kumimoji="0" lang="en-US" sz="1300" b="0" i="0" u="none" strike="noStrike" kern="1200" cap="none" normalizeH="0" baseline="0" dirty="0">
                          <a:ln>
                            <a:noFill/>
                          </a:ln>
                          <a:solidFill>
                            <a:schemeClr val="tx2"/>
                          </a:solidFill>
                          <a:effectLst/>
                          <a:latin typeface="Tw Cen MT"/>
                          <a:ea typeface="+mn-ea"/>
                          <a:cs typeface="Tw Cen MT"/>
                        </a:rPr>
                        <a:t>Wait to be called</a:t>
                      </a:r>
                    </a:p>
                  </a:txBody>
                  <a:tcPr marL="91028" marR="91028" horzOverflow="overflow"/>
                </a:tc>
                <a:extLst>
                  <a:ext uri="{0D108BD9-81ED-4DB2-BD59-A6C34878D82A}">
                    <a16:rowId xmlns:a16="http://schemas.microsoft.com/office/drawing/2014/main" val="10004"/>
                  </a:ext>
                </a:extLst>
              </a:tr>
            </a:tbl>
          </a:graphicData>
        </a:graphic>
      </p:graphicFrame>
      <p:sp>
        <p:nvSpPr>
          <p:cNvPr id="2" name="Title 1"/>
          <p:cNvSpPr>
            <a:spLocks noGrp="1"/>
          </p:cNvSpPr>
          <p:nvPr>
            <p:ph type="title"/>
          </p:nvPr>
        </p:nvSpPr>
        <p:spPr>
          <a:xfrm>
            <a:off x="2181923" y="252"/>
            <a:ext cx="8006575" cy="534285"/>
          </a:xfrm>
        </p:spPr>
        <p:txBody>
          <a:bodyPr>
            <a:noAutofit/>
          </a:bodyPr>
          <a:lstStyle/>
          <a:p>
            <a:r>
              <a:rPr lang="en-US" sz="3600" dirty="0">
                <a:solidFill>
                  <a:schemeClr val="accent6"/>
                </a:solidFill>
              </a:rPr>
              <a:t>Example of a Classroom Teaching Matrix</a:t>
            </a:r>
          </a:p>
        </p:txBody>
      </p:sp>
      <p:sp>
        <p:nvSpPr>
          <p:cNvPr id="3" name="Frame 2"/>
          <p:cNvSpPr/>
          <p:nvPr/>
        </p:nvSpPr>
        <p:spPr>
          <a:xfrm>
            <a:off x="1571479" y="1169300"/>
            <a:ext cx="1699845" cy="5557184"/>
          </a:xfrm>
          <a:prstGeom prst="frame">
            <a:avLst>
              <a:gd name="adj1" fmla="val 4878"/>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5" name="Picture 4"/>
          <p:cNvPicPr>
            <a:picLocks noChangeAspect="1"/>
          </p:cNvPicPr>
          <p:nvPr/>
        </p:nvPicPr>
        <p:blipFill rotWithShape="1">
          <a:blip r:embed="rId3"/>
          <a:srcRect l="41470" t="91521" r="56807" b="2710"/>
          <a:stretch/>
        </p:blipFill>
        <p:spPr>
          <a:xfrm>
            <a:off x="11439742" y="5524687"/>
            <a:ext cx="634953" cy="597876"/>
          </a:xfrm>
          <a:prstGeom prst="rect">
            <a:avLst/>
          </a:prstGeom>
        </p:spPr>
      </p:pic>
      <p:sp>
        <p:nvSpPr>
          <p:cNvPr id="4" name="Oval Callout 3"/>
          <p:cNvSpPr/>
          <p:nvPr/>
        </p:nvSpPr>
        <p:spPr>
          <a:xfrm>
            <a:off x="448180" y="2323541"/>
            <a:ext cx="9392506" cy="372193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422263" y="2930742"/>
            <a:ext cx="6415314" cy="2308324"/>
          </a:xfrm>
          <a:prstGeom prst="rect">
            <a:avLst/>
          </a:prstGeom>
          <a:noFill/>
        </p:spPr>
        <p:txBody>
          <a:bodyPr wrap="square" rtlCol="0">
            <a:spAutoFit/>
          </a:bodyPr>
          <a:lstStyle/>
          <a:p>
            <a:r>
              <a:rPr lang="en-US" sz="3600" dirty="0"/>
              <a:t>Have any of your schools engaged in supporting teachers to establish a classroom teaching matrix?   </a:t>
            </a:r>
          </a:p>
        </p:txBody>
      </p:sp>
      <p:sp>
        <p:nvSpPr>
          <p:cNvPr id="7" name="Oval 6"/>
          <p:cNvSpPr/>
          <p:nvPr/>
        </p:nvSpPr>
        <p:spPr>
          <a:xfrm>
            <a:off x="7097485" y="1360990"/>
            <a:ext cx="2177143" cy="1146628"/>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352949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500"/>
                                        <p:tgtEl>
                                          <p:spTgt spid="4"/>
                                        </p:tgtEl>
                                      </p:cBhvr>
                                    </p:animEffect>
                                    <p:anim calcmode="lin" valueType="num">
                                      <p:cBhvr>
                                        <p:cTn id="23" dur="1500" fill="hold"/>
                                        <p:tgtEl>
                                          <p:spTgt spid="4"/>
                                        </p:tgtEl>
                                        <p:attrNameLst>
                                          <p:attrName>ppt_x</p:attrName>
                                        </p:attrNameLst>
                                      </p:cBhvr>
                                      <p:tavLst>
                                        <p:tav tm="0">
                                          <p:val>
                                            <p:strVal val="#ppt_x"/>
                                          </p:val>
                                        </p:tav>
                                        <p:tav tm="100000">
                                          <p:val>
                                            <p:strVal val="#ppt_x"/>
                                          </p:val>
                                        </p:tav>
                                      </p:tavLst>
                                    </p:anim>
                                    <p:anim calcmode="lin" valueType="num">
                                      <p:cBhvr>
                                        <p:cTn id="24" dur="15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500"/>
                                        <p:tgtEl>
                                          <p:spTgt spid="6"/>
                                        </p:tgtEl>
                                      </p:cBhvr>
                                    </p:animEffect>
                                    <p:anim calcmode="lin" valueType="num">
                                      <p:cBhvr>
                                        <p:cTn id="28" dur="1500" fill="hold"/>
                                        <p:tgtEl>
                                          <p:spTgt spid="6"/>
                                        </p:tgtEl>
                                        <p:attrNameLst>
                                          <p:attrName>ppt_x</p:attrName>
                                        </p:attrNameLst>
                                      </p:cBhvr>
                                      <p:tavLst>
                                        <p:tav tm="0">
                                          <p:val>
                                            <p:strVal val="#ppt_x"/>
                                          </p:val>
                                        </p:tav>
                                        <p:tav tm="100000">
                                          <p:val>
                                            <p:strVal val="#ppt_x"/>
                                          </p:val>
                                        </p:tav>
                                      </p:tavLst>
                                    </p:anim>
                                    <p:anim calcmode="lin" valueType="num">
                                      <p:cBhvr>
                                        <p:cTn id="29" dur="1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4" grpId="0" animBg="1"/>
      <p:bldP spid="6" grpId="0"/>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 in Building a Strong Foundation</a:t>
            </a:r>
          </a:p>
        </p:txBody>
      </p:sp>
      <p:sp>
        <p:nvSpPr>
          <p:cNvPr id="3" name="Content Placeholder 2"/>
          <p:cNvSpPr>
            <a:spLocks noGrp="1"/>
          </p:cNvSpPr>
          <p:nvPr>
            <p:ph idx="1"/>
          </p:nvPr>
        </p:nvSpPr>
        <p:spPr>
          <a:xfrm>
            <a:off x="1137138" y="1600200"/>
            <a:ext cx="6940061" cy="4800600"/>
          </a:xfrm>
        </p:spPr>
        <p:txBody>
          <a:bodyPr>
            <a:normAutofit/>
          </a:bodyPr>
          <a:lstStyle/>
          <a:p>
            <a:r>
              <a:rPr lang="en-US" sz="3200" dirty="0"/>
              <a:t>The teaching matrix is foundation for </a:t>
            </a:r>
          </a:p>
          <a:p>
            <a:pPr lvl="1"/>
            <a:r>
              <a:rPr lang="en-US" sz="3200" dirty="0"/>
              <a:t>TEACHING behavior &amp; social skills</a:t>
            </a:r>
          </a:p>
          <a:p>
            <a:pPr lvl="1"/>
            <a:r>
              <a:rPr lang="en-US" sz="3200" dirty="0"/>
              <a:t>ACKNOWLEDGING/REINFORCING skills</a:t>
            </a:r>
          </a:p>
          <a:p>
            <a:pPr lvl="1"/>
            <a:r>
              <a:rPr lang="en-US" sz="3200" dirty="0"/>
              <a:t>PRE-CORRECTING for desired behaviors, and</a:t>
            </a:r>
          </a:p>
          <a:p>
            <a:pPr lvl="1"/>
            <a:r>
              <a:rPr lang="en-US" sz="3200" dirty="0"/>
              <a:t>CORRECTING behavioral missteps through re-teaching. </a:t>
            </a:r>
          </a:p>
        </p:txBody>
      </p:sp>
      <p:pic>
        <p:nvPicPr>
          <p:cNvPr id="4" name="Picture 3" descr="House &lt;strong&gt;Foundation&lt;/strong&gt; Free Stock Photo HD - Public Domain Pictures"/>
          <p:cNvPicPr>
            <a:picLocks noChangeAspect="1"/>
          </p:cNvPicPr>
          <p:nvPr/>
        </p:nvPicPr>
        <p:blipFill rotWithShape="1">
          <a:blip r:embed="rId3" cstate="print">
            <a:extLst>
              <a:ext uri="{28A0092B-C50C-407E-A947-70E740481C1C}">
                <a14:useLocalDpi xmlns:a14="http://schemas.microsoft.com/office/drawing/2010/main" val="0"/>
              </a:ext>
            </a:extLst>
          </a:blip>
          <a:srcRect b="19337"/>
          <a:stretch/>
        </p:blipFill>
        <p:spPr>
          <a:xfrm>
            <a:off x="8077200" y="2004647"/>
            <a:ext cx="2590801" cy="2284876"/>
          </a:xfrm>
          <a:prstGeom prst="rect">
            <a:avLst/>
          </a:prstGeom>
        </p:spPr>
      </p:pic>
    </p:spTree>
    <p:extLst>
      <p:ext uri="{BB962C8B-B14F-4D97-AF65-F5344CB8AC3E}">
        <p14:creationId xmlns:p14="http://schemas.microsoft.com/office/powerpoint/2010/main" val="23501327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They’re Alive! </a:t>
            </a:r>
          </a:p>
        </p:txBody>
      </p:sp>
      <p:sp>
        <p:nvSpPr>
          <p:cNvPr id="3" name="Content Placeholder 2"/>
          <p:cNvSpPr>
            <a:spLocks noGrp="1"/>
          </p:cNvSpPr>
          <p:nvPr>
            <p:ph idx="1"/>
          </p:nvPr>
        </p:nvSpPr>
        <p:spPr>
          <a:xfrm>
            <a:off x="4419600" y="1600200"/>
            <a:ext cx="5462953" cy="4800600"/>
          </a:xfrm>
        </p:spPr>
        <p:txBody>
          <a:bodyPr>
            <a:normAutofit lnSpcReduction="10000"/>
          </a:bodyPr>
          <a:lstStyle/>
          <a:p>
            <a:r>
              <a:rPr lang="en-US" sz="3200" dirty="0"/>
              <a:t>Think of your School-wide and Classroom Teaching Matrices as living, fluid documents.  If being responsive to your data and needs of your school &amp; community, then teams and schools need to be flexible and willing to revisit expectations and rules.   </a:t>
            </a:r>
          </a:p>
        </p:txBody>
      </p:sp>
      <p:pic>
        <p:nvPicPr>
          <p:cNvPr id="5" name="Picture 4" descr="esco alla prossima • Se tu non cambi nulla, nulla camb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1828800"/>
            <a:ext cx="2682779" cy="3810000"/>
          </a:xfrm>
          <a:prstGeom prst="rect">
            <a:avLst/>
          </a:prstGeom>
        </p:spPr>
      </p:pic>
    </p:spTree>
    <p:extLst>
      <p:ext uri="{BB962C8B-B14F-4D97-AF65-F5344CB8AC3E}">
        <p14:creationId xmlns:p14="http://schemas.microsoft.com/office/powerpoint/2010/main" val="949340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92D050"/>
                </a:solidFill>
              </a:rPr>
              <a:t>Who’s here today?</a:t>
            </a:r>
          </a:p>
        </p:txBody>
      </p:sp>
      <p:sp>
        <p:nvSpPr>
          <p:cNvPr id="3" name="Content Placeholder 2"/>
          <p:cNvSpPr>
            <a:spLocks noGrp="1"/>
          </p:cNvSpPr>
          <p:nvPr>
            <p:ph sz="half" idx="1"/>
          </p:nvPr>
        </p:nvSpPr>
        <p:spPr/>
        <p:txBody>
          <a:bodyPr>
            <a:normAutofit/>
          </a:bodyPr>
          <a:lstStyle/>
          <a:p>
            <a:r>
              <a:rPr lang="en-US" dirty="0"/>
              <a:t>Lewis Dual Language Elementary</a:t>
            </a:r>
          </a:p>
          <a:p>
            <a:r>
              <a:rPr lang="en-US" dirty="0" err="1"/>
              <a:t>Shortlidge</a:t>
            </a:r>
            <a:r>
              <a:rPr lang="en-US" dirty="0"/>
              <a:t> Academy</a:t>
            </a:r>
          </a:p>
          <a:p>
            <a:r>
              <a:rPr lang="en-US" dirty="0"/>
              <a:t>Skyline Middle</a:t>
            </a:r>
          </a:p>
          <a:p>
            <a:r>
              <a:rPr lang="en-US" dirty="0"/>
              <a:t>Stanton Middle</a:t>
            </a:r>
          </a:p>
          <a:p>
            <a:r>
              <a:rPr lang="en-US" dirty="0"/>
              <a:t>John Bassett Moore School</a:t>
            </a:r>
          </a:p>
          <a:p>
            <a:r>
              <a:rPr lang="en-US" dirty="0"/>
              <a:t>Sunnyside Elementary</a:t>
            </a:r>
          </a:p>
          <a:p>
            <a:r>
              <a:rPr lang="en-US" dirty="0"/>
              <a:t>Phillis Wheatley Elementary</a:t>
            </a:r>
          </a:p>
          <a:p>
            <a:r>
              <a:rPr lang="en-US" dirty="0"/>
              <a:t>Woodbridge High</a:t>
            </a:r>
          </a:p>
        </p:txBody>
      </p:sp>
      <p:sp>
        <p:nvSpPr>
          <p:cNvPr id="4" name="Content Placeholder 2"/>
          <p:cNvSpPr txBox="1">
            <a:spLocks/>
          </p:cNvSpPr>
          <p:nvPr/>
        </p:nvSpPr>
        <p:spPr>
          <a:xfrm>
            <a:off x="6547945" y="1825625"/>
            <a:ext cx="4805855"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6" name="Picture 5">
            <a:extLst>
              <a:ext uri="{FF2B5EF4-FFF2-40B4-BE49-F238E27FC236}">
                <a16:creationId xmlns:a16="http://schemas.microsoft.com/office/drawing/2014/main" id="{9106F73F-E399-8C4B-9ED8-2A64B9466C52}"/>
              </a:ext>
            </a:extLst>
          </p:cNvPr>
          <p:cNvPicPr>
            <a:picLocks noChangeAspect="1"/>
          </p:cNvPicPr>
          <p:nvPr/>
        </p:nvPicPr>
        <p:blipFill>
          <a:blip r:embed="rId3"/>
          <a:stretch>
            <a:fillRect/>
          </a:stretch>
        </p:blipFill>
        <p:spPr>
          <a:xfrm>
            <a:off x="6449240" y="1536192"/>
            <a:ext cx="4640771" cy="4640771"/>
          </a:xfrm>
          <a:prstGeom prst="rect">
            <a:avLst/>
          </a:prstGeom>
        </p:spPr>
      </p:pic>
    </p:spTree>
    <p:extLst>
      <p:ext uri="{BB962C8B-B14F-4D97-AF65-F5344CB8AC3E}">
        <p14:creationId xmlns:p14="http://schemas.microsoft.com/office/powerpoint/2010/main" val="14977647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100418" y="856691"/>
            <a:ext cx="3177988" cy="1325563"/>
          </a:xfrm>
        </p:spPr>
        <p:txBody>
          <a:bodyPr>
            <a:normAutofit/>
          </a:bodyPr>
          <a:lstStyle/>
          <a:p>
            <a:pPr algn="ctr"/>
            <a:r>
              <a:rPr lang="en-US" sz="3000" b="1"/>
              <a:t>CORE FEATURES </a:t>
            </a:r>
            <a:br>
              <a:rPr lang="en-US" sz="3000" b="1"/>
            </a:br>
            <a:r>
              <a:rPr lang="en-US" sz="3000"/>
              <a:t>of School-Wide PBS</a:t>
            </a:r>
            <a:endParaRPr lang="en-US" sz="3000" dirty="0"/>
          </a:p>
        </p:txBody>
      </p:sp>
      <p:sp>
        <p:nvSpPr>
          <p:cNvPr id="4" name="Rectangle 3"/>
          <p:cNvSpPr/>
          <p:nvPr/>
        </p:nvSpPr>
        <p:spPr>
          <a:xfrm>
            <a:off x="5977217" y="32443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Vertical Scroll 1"/>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2"/>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51291" y="2084183"/>
            <a:ext cx="757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0" name="TextBox 19"/>
          <p:cNvSpPr txBox="1"/>
          <p:nvPr/>
        </p:nvSpPr>
        <p:spPr>
          <a:xfrm>
            <a:off x="2075669" y="2022994"/>
            <a:ext cx="276112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C000"/>
                </a:solidFill>
                <a:effectLst/>
                <a:uLnTx/>
                <a:uFillTx/>
                <a:latin typeface="Calibri" panose="020F0502020204030204"/>
                <a:ea typeface="+mn-ea"/>
                <a:cs typeface="+mn-cs"/>
              </a:rPr>
              <a:t>DEFINE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School-wide expectations (i.e. social competencies)</a:t>
            </a:r>
          </a:p>
        </p:txBody>
      </p:sp>
      <p:sp>
        <p:nvSpPr>
          <p:cNvPr id="24" name="TextBox 23"/>
          <p:cNvSpPr txBox="1"/>
          <p:nvPr/>
        </p:nvSpPr>
        <p:spPr>
          <a:xfrm>
            <a:off x="2217245" y="2993779"/>
            <a:ext cx="2427050"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TEACH &amp; PRACTICE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Prosocial behaviors</a:t>
            </a:r>
          </a:p>
        </p:txBody>
      </p:sp>
      <p:sp>
        <p:nvSpPr>
          <p:cNvPr id="29" name="TextBox 28"/>
          <p:cNvSpPr txBox="1"/>
          <p:nvPr/>
        </p:nvSpPr>
        <p:spPr>
          <a:xfrm>
            <a:off x="5540187" y="1165627"/>
            <a:ext cx="5844988"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The Way it Works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Explicit instruction ensures everyone is clear on what is desired, without assuming everyone knows what to do</a:t>
            </a:r>
          </a:p>
        </p:txBody>
      </p:sp>
      <p:sp>
        <p:nvSpPr>
          <p:cNvPr id="15" name="TextBox 14"/>
          <p:cNvSpPr txBox="1"/>
          <p:nvPr/>
        </p:nvSpPr>
        <p:spPr>
          <a:xfrm>
            <a:off x="9037468" y="6333237"/>
            <a:ext cx="284973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Courtesy of K. McIntosh; U of Oregon</a:t>
            </a:r>
          </a:p>
        </p:txBody>
      </p:sp>
    </p:spTree>
    <p:extLst>
      <p:ext uri="{BB962C8B-B14F-4D97-AF65-F5344CB8AC3E}">
        <p14:creationId xmlns:p14="http://schemas.microsoft.com/office/powerpoint/2010/main" val="3649512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57150" indent="0">
              <a:spcBef>
                <a:spcPts val="0"/>
              </a:spcBef>
              <a:spcAft>
                <a:spcPts val="600"/>
              </a:spcAft>
              <a:buNone/>
            </a:pPr>
            <a:r>
              <a:rPr lang="en-US" sz="2400" b="1" dirty="0"/>
              <a:t>Purpose: </a:t>
            </a:r>
          </a:p>
          <a:p>
            <a:pPr marL="514350">
              <a:spcBef>
                <a:spcPts val="0"/>
              </a:spcBef>
              <a:spcAft>
                <a:spcPts val="600"/>
              </a:spcAft>
              <a:buNone/>
            </a:pPr>
            <a:r>
              <a:rPr lang="en-US" dirty="0"/>
              <a:t>Prepare and plan for facilitating implementation </a:t>
            </a:r>
          </a:p>
          <a:p>
            <a:pPr marL="514350">
              <a:spcBef>
                <a:spcPts val="0"/>
              </a:spcBef>
              <a:spcAft>
                <a:spcPts val="600"/>
              </a:spcAft>
              <a:buNone/>
            </a:pPr>
            <a:r>
              <a:rPr lang="en-US" dirty="0"/>
              <a:t>of teaching the </a:t>
            </a:r>
            <a:r>
              <a:rPr lang="en-US" dirty="0">
                <a:solidFill>
                  <a:srgbClr val="1D2A52"/>
                </a:solidFill>
              </a:rPr>
              <a:t>school-wide and classroom-</a:t>
            </a:r>
            <a:r>
              <a:rPr lang="en-US" dirty="0"/>
              <a:t>wide</a:t>
            </a:r>
            <a:r>
              <a:rPr lang="en-US" dirty="0">
                <a:solidFill>
                  <a:srgbClr val="0000FF"/>
                </a:solidFill>
              </a:rPr>
              <a:t> </a:t>
            </a:r>
          </a:p>
          <a:p>
            <a:pPr marL="514350">
              <a:spcBef>
                <a:spcPts val="0"/>
              </a:spcBef>
              <a:spcAft>
                <a:spcPts val="600"/>
              </a:spcAft>
              <a:buNone/>
            </a:pPr>
            <a:r>
              <a:rPr lang="en-US" dirty="0"/>
              <a:t>expectations</a:t>
            </a:r>
          </a:p>
          <a:p>
            <a:pPr marL="514350">
              <a:spcBef>
                <a:spcPts val="0"/>
              </a:spcBef>
              <a:spcAft>
                <a:spcPts val="600"/>
              </a:spcAft>
              <a:buNone/>
            </a:pPr>
            <a:endParaRPr lang="en-US" i="1" dirty="0">
              <a:solidFill>
                <a:srgbClr val="1D2A52"/>
              </a:solidFill>
            </a:endParaRPr>
          </a:p>
          <a:p>
            <a:pPr marL="57150" indent="0">
              <a:spcBef>
                <a:spcPts val="0"/>
              </a:spcBef>
              <a:spcAft>
                <a:spcPts val="600"/>
              </a:spcAft>
              <a:buNone/>
            </a:pPr>
            <a:r>
              <a:rPr lang="en-US" sz="2400" b="1" dirty="0"/>
              <a:t>Outcomes and Fidelity:</a:t>
            </a:r>
          </a:p>
          <a:p>
            <a:pPr marL="457200"/>
            <a:r>
              <a:rPr lang="en-US" b="1" dirty="0"/>
              <a:t>Teaching Expectations</a:t>
            </a:r>
            <a:endParaRPr lang="en-US" b="1" dirty="0">
              <a:solidFill>
                <a:srgbClr val="FF0000"/>
              </a:solidFill>
            </a:endParaRPr>
          </a:p>
          <a:p>
            <a:pPr marL="754380" lvl="1"/>
            <a:r>
              <a:rPr lang="en-US" dirty="0"/>
              <a:t>Expected academic and social behaviors are taught</a:t>
            </a:r>
          </a:p>
          <a:p>
            <a:pPr marL="754380" lvl="1"/>
            <a:r>
              <a:rPr lang="en-US" dirty="0"/>
              <a:t>directly to all students in classrooms</a:t>
            </a:r>
          </a:p>
          <a:p>
            <a:pPr marL="754380" lvl="1"/>
            <a:r>
              <a:rPr lang="en-US" dirty="0"/>
              <a:t>across all settings/locations</a:t>
            </a:r>
          </a:p>
        </p:txBody>
      </p:sp>
      <p:sp>
        <p:nvSpPr>
          <p:cNvPr id="5" name="Title 4"/>
          <p:cNvSpPr>
            <a:spLocks noGrp="1"/>
          </p:cNvSpPr>
          <p:nvPr>
            <p:ph type="title"/>
          </p:nvPr>
        </p:nvSpPr>
        <p:spPr>
          <a:xfrm>
            <a:off x="3159760" y="335091"/>
            <a:ext cx="6987106" cy="915357"/>
          </a:xfrm>
        </p:spPr>
        <p:txBody>
          <a:bodyPr>
            <a:normAutofit fontScale="90000"/>
          </a:bodyPr>
          <a:lstStyle/>
          <a:p>
            <a:br>
              <a:rPr lang="en-US" dirty="0">
                <a:solidFill>
                  <a:schemeClr val="accent6"/>
                </a:solidFill>
              </a:rPr>
            </a:br>
            <a:r>
              <a:rPr lang="en-US" dirty="0">
                <a:solidFill>
                  <a:schemeClr val="accent6"/>
                </a:solidFill>
              </a:rPr>
              <a:t>Purpose &amp; Outcomes</a:t>
            </a:r>
            <a:br>
              <a:rPr lang="en-US" dirty="0"/>
            </a:br>
            <a:endParaRPr 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99534" y="1646423"/>
            <a:ext cx="1947333" cy="1617133"/>
          </a:xfrm>
          <a:prstGeom prst="rect">
            <a:avLst/>
          </a:prstGeom>
          <a:ln w="28575" cmpd="sng">
            <a:solidFill>
              <a:schemeClr val="tx1"/>
            </a:solidFill>
          </a:ln>
          <a:effectLst>
            <a:outerShdw blurRad="292100" dist="139700" dir="2700000" algn="tl" rotWithShape="0">
              <a:srgbClr val="333333">
                <a:alpha val="65000"/>
              </a:srgbClr>
            </a:outerShdw>
          </a:effectLst>
        </p:spPr>
      </p:pic>
      <p:sp>
        <p:nvSpPr>
          <p:cNvPr id="9" name="Title 1"/>
          <p:cNvSpPr txBox="1">
            <a:spLocks/>
          </p:cNvSpPr>
          <p:nvPr/>
        </p:nvSpPr>
        <p:spPr>
          <a:xfrm>
            <a:off x="3514228" y="925276"/>
            <a:ext cx="7153773" cy="721147"/>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2"/>
                </a:solidFill>
                <a:latin typeface="Tw Cen MT"/>
                <a:ea typeface="+mj-ea"/>
                <a:cs typeface="Tw Cen MT"/>
              </a:defRPr>
            </a:lvl1pPr>
          </a:lstStyle>
          <a:p>
            <a:endParaRPr lang="en-US" dirty="0"/>
          </a:p>
        </p:txBody>
      </p:sp>
    </p:spTree>
    <p:extLst>
      <p:ext uri="{BB962C8B-B14F-4D97-AF65-F5344CB8AC3E}">
        <p14:creationId xmlns:p14="http://schemas.microsoft.com/office/powerpoint/2010/main" val="38565646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cs typeface="ＭＳ Ｐゴシック" pitchFamily="-112" charset="-128"/>
              </a:rPr>
              <a:t>Why Develop a System for Teaching Behavior?</a:t>
            </a:r>
            <a:endParaRPr lang="en-US" sz="4400" dirty="0"/>
          </a:p>
        </p:txBody>
      </p:sp>
      <p:sp>
        <p:nvSpPr>
          <p:cNvPr id="3" name="Content Placeholder 2"/>
          <p:cNvSpPr>
            <a:spLocks noGrp="1"/>
          </p:cNvSpPr>
          <p:nvPr>
            <p:ph idx="1"/>
          </p:nvPr>
        </p:nvSpPr>
        <p:spPr>
          <a:xfrm>
            <a:off x="2133600" y="1600200"/>
            <a:ext cx="7620000" cy="4800600"/>
          </a:xfrm>
        </p:spPr>
        <p:txBody>
          <a:bodyPr/>
          <a:lstStyle/>
          <a:p>
            <a:r>
              <a:rPr lang="en-US" dirty="0"/>
              <a:t>Behaviors are prerequisites for academics</a:t>
            </a:r>
          </a:p>
          <a:p>
            <a:r>
              <a:rPr lang="en-US" dirty="0"/>
              <a:t>Procedures and routines create structure</a:t>
            </a:r>
          </a:p>
          <a:p>
            <a:r>
              <a:rPr lang="en-US" dirty="0"/>
              <a:t>Repetition is key to learning new skills</a:t>
            </a:r>
          </a:p>
          <a:p>
            <a:endParaRPr lang="en-US" dirty="0"/>
          </a:p>
          <a:p>
            <a:r>
              <a:rPr lang="en-US" dirty="0"/>
              <a:t>For a youth to learn something new, it needs to be repeated on average of            times (Joyce and Showers, 2006)</a:t>
            </a:r>
          </a:p>
          <a:p>
            <a:r>
              <a:rPr lang="en-US" dirty="0"/>
              <a:t>Adults average 	 (Joyce and Showers, 2006)</a:t>
            </a:r>
          </a:p>
          <a:p>
            <a:endParaRPr lang="en-US" dirty="0"/>
          </a:p>
          <a:p>
            <a:r>
              <a:rPr lang="en-US" dirty="0"/>
              <a:t>For youth to unlearn an old behavior and replace with a new behavior, the new behavior must be repeated on average  times (Harry Wong)</a:t>
            </a:r>
          </a:p>
        </p:txBody>
      </p:sp>
      <p:sp>
        <p:nvSpPr>
          <p:cNvPr id="5" name="8-Point Star 4"/>
          <p:cNvSpPr/>
          <p:nvPr/>
        </p:nvSpPr>
        <p:spPr>
          <a:xfrm>
            <a:off x="4191000" y="3581400"/>
            <a:ext cx="533400" cy="4572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TextBox 5"/>
          <p:cNvSpPr txBox="1"/>
          <p:nvPr/>
        </p:nvSpPr>
        <p:spPr>
          <a:xfrm>
            <a:off x="4343400" y="3646714"/>
            <a:ext cx="228600" cy="381000"/>
          </a:xfrm>
          <a:prstGeom prst="rect">
            <a:avLst/>
          </a:prstGeom>
          <a:noFill/>
        </p:spPr>
        <p:txBody>
          <a:bodyPr wrap="square" rtlCol="0">
            <a:spAutoFit/>
          </a:bodyPr>
          <a:lstStyle/>
          <a:p>
            <a:pPr algn="ctr"/>
            <a:r>
              <a:rPr lang="en-US" dirty="0">
                <a:solidFill>
                  <a:prstClr val="black"/>
                </a:solidFill>
                <a:latin typeface="Calibri"/>
              </a:rPr>
              <a:t>8</a:t>
            </a:r>
          </a:p>
        </p:txBody>
      </p:sp>
      <p:sp>
        <p:nvSpPr>
          <p:cNvPr id="8" name="8-Point Star 7"/>
          <p:cNvSpPr/>
          <p:nvPr/>
        </p:nvSpPr>
        <p:spPr>
          <a:xfrm>
            <a:off x="4348843" y="4027714"/>
            <a:ext cx="533400" cy="4572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TextBox 8"/>
          <p:cNvSpPr txBox="1"/>
          <p:nvPr/>
        </p:nvSpPr>
        <p:spPr>
          <a:xfrm>
            <a:off x="4425043" y="4102426"/>
            <a:ext cx="381000" cy="307777"/>
          </a:xfrm>
          <a:prstGeom prst="rect">
            <a:avLst/>
          </a:prstGeom>
          <a:noFill/>
        </p:spPr>
        <p:txBody>
          <a:bodyPr wrap="square" rtlCol="0">
            <a:spAutoFit/>
          </a:bodyPr>
          <a:lstStyle/>
          <a:p>
            <a:pPr algn="ctr"/>
            <a:r>
              <a:rPr lang="en-US" sz="1400" dirty="0">
                <a:solidFill>
                  <a:prstClr val="black"/>
                </a:solidFill>
                <a:latin typeface="Calibri"/>
              </a:rPr>
              <a:t>25</a:t>
            </a:r>
          </a:p>
        </p:txBody>
      </p:sp>
      <p:sp>
        <p:nvSpPr>
          <p:cNvPr id="10" name="8-Point Star 9"/>
          <p:cNvSpPr/>
          <p:nvPr/>
        </p:nvSpPr>
        <p:spPr>
          <a:xfrm>
            <a:off x="9144000" y="5106889"/>
            <a:ext cx="533400" cy="457200"/>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TextBox 10"/>
          <p:cNvSpPr txBox="1"/>
          <p:nvPr/>
        </p:nvSpPr>
        <p:spPr>
          <a:xfrm>
            <a:off x="9220200" y="5181601"/>
            <a:ext cx="381000" cy="307777"/>
          </a:xfrm>
          <a:prstGeom prst="rect">
            <a:avLst/>
          </a:prstGeom>
          <a:noFill/>
        </p:spPr>
        <p:txBody>
          <a:bodyPr wrap="square" rtlCol="0">
            <a:spAutoFit/>
          </a:bodyPr>
          <a:lstStyle/>
          <a:p>
            <a:pPr algn="ctr"/>
            <a:r>
              <a:rPr lang="en-US" sz="1400" dirty="0">
                <a:solidFill>
                  <a:prstClr val="black"/>
                </a:solidFill>
                <a:latin typeface="Calibri"/>
              </a:rPr>
              <a:t>28</a:t>
            </a:r>
          </a:p>
        </p:txBody>
      </p:sp>
      <p:sp>
        <p:nvSpPr>
          <p:cNvPr id="12" name="TextBox 11"/>
          <p:cNvSpPr txBox="1"/>
          <p:nvPr/>
        </p:nvSpPr>
        <p:spPr>
          <a:xfrm>
            <a:off x="7848600" y="6477000"/>
            <a:ext cx="1600200" cy="369332"/>
          </a:xfrm>
          <a:prstGeom prst="rect">
            <a:avLst/>
          </a:prstGeom>
          <a:noFill/>
        </p:spPr>
        <p:txBody>
          <a:bodyPr wrap="square" rtlCol="0">
            <a:spAutoFit/>
          </a:bodyPr>
          <a:lstStyle/>
          <a:p>
            <a:r>
              <a:rPr lang="en-US" i="1" dirty="0">
                <a:solidFill>
                  <a:prstClr val="black"/>
                </a:solidFill>
                <a:latin typeface="Calibri"/>
              </a:rPr>
              <a:t>www.pbis.org</a:t>
            </a:r>
          </a:p>
        </p:txBody>
      </p:sp>
    </p:spTree>
    <p:extLst>
      <p:ext uri="{BB962C8B-B14F-4D97-AF65-F5344CB8AC3E}">
        <p14:creationId xmlns:p14="http://schemas.microsoft.com/office/powerpoint/2010/main" val="218931564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2362200" y="1143001"/>
            <a:ext cx="7620000" cy="540147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33363" indent="-233363" defTabSz="457200" eaLnBrk="0" hangingPunct="0">
              <a:spcBef>
                <a:spcPct val="50000"/>
              </a:spcBef>
              <a:buClr>
                <a:srgbClr val="CC0000"/>
              </a:buClr>
              <a:buSzPct val="75000"/>
            </a:pPr>
            <a:r>
              <a:rPr lang="ja-JP" altLang="en-US" sz="2400" b="1" dirty="0">
                <a:solidFill>
                  <a:prstClr val="black"/>
                </a:solidFill>
                <a:latin typeface="Calibri"/>
                <a:ea typeface="ＭＳ Ｐゴシック"/>
              </a:rPr>
              <a:t>“</a:t>
            </a:r>
            <a:r>
              <a:rPr lang="en-US" sz="2400" b="1" dirty="0">
                <a:solidFill>
                  <a:prstClr val="black"/>
                </a:solidFill>
                <a:latin typeface="Calibri"/>
              </a:rPr>
              <a:t>If a child doesn</a:t>
            </a:r>
            <a:r>
              <a:rPr lang="en-US" sz="2400" b="1" dirty="0">
                <a:solidFill>
                  <a:prstClr val="black"/>
                </a:solidFill>
                <a:latin typeface="Calibri"/>
                <a:ea typeface="ＭＳ Ｐゴシック"/>
              </a:rPr>
              <a:t>’</a:t>
            </a:r>
            <a:r>
              <a:rPr lang="en-US" sz="2400" b="1" dirty="0">
                <a:solidFill>
                  <a:prstClr val="black"/>
                </a:solidFill>
                <a:latin typeface="Calibri"/>
              </a:rPr>
              <a:t>t know how to read, </a:t>
            </a:r>
            <a:r>
              <a:rPr lang="en-US" sz="2400" b="1" dirty="0">
                <a:solidFill>
                  <a:srgbClr val="800080"/>
                </a:solidFill>
                <a:latin typeface="Calibri"/>
              </a:rPr>
              <a:t>we teach</a:t>
            </a:r>
            <a:r>
              <a:rPr lang="en-US" sz="2400" b="1" dirty="0">
                <a:solidFill>
                  <a:prstClr val="black"/>
                </a:solidFill>
                <a:latin typeface="Calibri"/>
              </a:rPr>
              <a:t>.</a:t>
            </a:r>
            <a:r>
              <a:rPr lang="ja-JP" altLang="en-US" sz="2400" b="1" dirty="0">
                <a:solidFill>
                  <a:prstClr val="black"/>
                </a:solidFill>
                <a:latin typeface="Calibri"/>
                <a:ea typeface="ＭＳ Ｐゴシック"/>
              </a:rPr>
              <a:t>”</a:t>
            </a:r>
            <a:endParaRPr lang="en-US" sz="2400" b="1" dirty="0">
              <a:solidFill>
                <a:prstClr val="black"/>
              </a:solidFill>
              <a:latin typeface="Calibri"/>
            </a:endParaRPr>
          </a:p>
          <a:p>
            <a:pPr marL="233363" indent="-233363" defTabSz="457200" eaLnBrk="0" hangingPunct="0">
              <a:spcBef>
                <a:spcPct val="50000"/>
              </a:spcBef>
              <a:buClr>
                <a:srgbClr val="CC0000"/>
              </a:buClr>
              <a:buSzPct val="75000"/>
            </a:pPr>
            <a:r>
              <a:rPr lang="ja-JP" altLang="en-US" sz="2400" b="1" dirty="0">
                <a:solidFill>
                  <a:prstClr val="black"/>
                </a:solidFill>
                <a:latin typeface="Calibri"/>
                <a:ea typeface="ＭＳ Ｐゴシック"/>
              </a:rPr>
              <a:t>“</a:t>
            </a:r>
            <a:r>
              <a:rPr lang="en-US" sz="2400" b="1" dirty="0">
                <a:solidFill>
                  <a:prstClr val="black"/>
                </a:solidFill>
                <a:latin typeface="Calibri"/>
              </a:rPr>
              <a:t>If a child doesn</a:t>
            </a:r>
            <a:r>
              <a:rPr lang="en-US" sz="2400" b="1" dirty="0">
                <a:solidFill>
                  <a:prstClr val="black"/>
                </a:solidFill>
                <a:latin typeface="Calibri"/>
                <a:ea typeface="ＭＳ Ｐゴシック"/>
              </a:rPr>
              <a:t>’</a:t>
            </a:r>
            <a:r>
              <a:rPr lang="en-US" sz="2400" b="1" dirty="0">
                <a:solidFill>
                  <a:prstClr val="black"/>
                </a:solidFill>
                <a:latin typeface="Calibri"/>
              </a:rPr>
              <a:t>t know how to swim, </a:t>
            </a:r>
            <a:r>
              <a:rPr lang="en-US" sz="2400" b="1" dirty="0">
                <a:solidFill>
                  <a:srgbClr val="800080"/>
                </a:solidFill>
                <a:latin typeface="Calibri"/>
              </a:rPr>
              <a:t>we teach</a:t>
            </a:r>
            <a:r>
              <a:rPr lang="en-US" sz="2400" b="1" dirty="0">
                <a:solidFill>
                  <a:prstClr val="black"/>
                </a:solidFill>
                <a:latin typeface="Calibri"/>
              </a:rPr>
              <a:t>.</a:t>
            </a:r>
            <a:r>
              <a:rPr lang="ja-JP" altLang="en-US" sz="2400" b="1" dirty="0">
                <a:solidFill>
                  <a:prstClr val="black"/>
                </a:solidFill>
                <a:latin typeface="Calibri"/>
                <a:ea typeface="ＭＳ Ｐゴシック"/>
              </a:rPr>
              <a:t>”</a:t>
            </a:r>
            <a:endParaRPr lang="en-US" sz="2400" b="1" dirty="0">
              <a:solidFill>
                <a:prstClr val="black"/>
              </a:solidFill>
              <a:latin typeface="Calibri"/>
            </a:endParaRPr>
          </a:p>
          <a:p>
            <a:pPr marL="233363" indent="-233363" defTabSz="457200" eaLnBrk="0" hangingPunct="0">
              <a:spcBef>
                <a:spcPct val="50000"/>
              </a:spcBef>
              <a:buClr>
                <a:srgbClr val="CC0000"/>
              </a:buClr>
              <a:buSzPct val="75000"/>
            </a:pPr>
            <a:r>
              <a:rPr lang="ja-JP" altLang="en-US" sz="2400" b="1" dirty="0">
                <a:solidFill>
                  <a:prstClr val="black"/>
                </a:solidFill>
                <a:latin typeface="Calibri"/>
                <a:ea typeface="ＭＳ Ｐゴシック"/>
              </a:rPr>
              <a:t>“</a:t>
            </a:r>
            <a:r>
              <a:rPr lang="en-US" sz="2400" b="1" dirty="0">
                <a:solidFill>
                  <a:prstClr val="black"/>
                </a:solidFill>
                <a:latin typeface="Calibri"/>
              </a:rPr>
              <a:t>If a child doesn</a:t>
            </a:r>
            <a:r>
              <a:rPr lang="en-US" sz="2400" b="1" dirty="0">
                <a:solidFill>
                  <a:prstClr val="black"/>
                </a:solidFill>
                <a:latin typeface="Calibri"/>
                <a:ea typeface="ＭＳ Ｐゴシック"/>
              </a:rPr>
              <a:t>’</a:t>
            </a:r>
            <a:r>
              <a:rPr lang="en-US" sz="2400" b="1" dirty="0">
                <a:solidFill>
                  <a:prstClr val="black"/>
                </a:solidFill>
                <a:latin typeface="Calibri"/>
              </a:rPr>
              <a:t>t know how to multiply, </a:t>
            </a:r>
            <a:r>
              <a:rPr lang="en-US" sz="2400" b="1" dirty="0">
                <a:solidFill>
                  <a:srgbClr val="800080"/>
                </a:solidFill>
                <a:latin typeface="Calibri"/>
              </a:rPr>
              <a:t>we teach</a:t>
            </a:r>
            <a:r>
              <a:rPr lang="en-US" sz="2400" b="1" dirty="0">
                <a:solidFill>
                  <a:prstClr val="black"/>
                </a:solidFill>
                <a:latin typeface="Calibri"/>
              </a:rPr>
              <a:t>.</a:t>
            </a:r>
            <a:r>
              <a:rPr lang="ja-JP" altLang="en-US" sz="2400" b="1" dirty="0">
                <a:solidFill>
                  <a:prstClr val="black"/>
                </a:solidFill>
                <a:latin typeface="Calibri"/>
                <a:ea typeface="ＭＳ Ｐゴシック"/>
              </a:rPr>
              <a:t>”</a:t>
            </a:r>
            <a:endParaRPr lang="en-US" sz="2400" b="1" dirty="0">
              <a:solidFill>
                <a:prstClr val="black"/>
              </a:solidFill>
              <a:latin typeface="Calibri"/>
            </a:endParaRPr>
          </a:p>
          <a:p>
            <a:pPr marL="233363" indent="-233363" defTabSz="457200" eaLnBrk="0" hangingPunct="0">
              <a:spcBef>
                <a:spcPct val="50000"/>
              </a:spcBef>
              <a:buClr>
                <a:srgbClr val="CC0000"/>
              </a:buClr>
              <a:buSzPct val="75000"/>
            </a:pPr>
            <a:r>
              <a:rPr lang="ja-JP" altLang="en-US" sz="2400" b="1" dirty="0">
                <a:solidFill>
                  <a:prstClr val="black"/>
                </a:solidFill>
                <a:latin typeface="Calibri"/>
                <a:ea typeface="ＭＳ Ｐゴシック"/>
              </a:rPr>
              <a:t>“</a:t>
            </a:r>
            <a:r>
              <a:rPr lang="en-US" sz="2400" b="1" dirty="0">
                <a:solidFill>
                  <a:prstClr val="black"/>
                </a:solidFill>
                <a:latin typeface="Calibri"/>
              </a:rPr>
              <a:t>If a child doesn</a:t>
            </a:r>
            <a:r>
              <a:rPr lang="en-US" sz="2400" b="1" dirty="0">
                <a:solidFill>
                  <a:prstClr val="black"/>
                </a:solidFill>
                <a:latin typeface="Calibri"/>
                <a:ea typeface="ＭＳ Ｐゴシック"/>
              </a:rPr>
              <a:t>’</a:t>
            </a:r>
            <a:r>
              <a:rPr lang="en-US" sz="2400" b="1" dirty="0">
                <a:solidFill>
                  <a:prstClr val="black"/>
                </a:solidFill>
                <a:latin typeface="Calibri"/>
              </a:rPr>
              <a:t>t know how to drive, </a:t>
            </a:r>
            <a:r>
              <a:rPr lang="en-US" sz="2400" b="1" dirty="0">
                <a:solidFill>
                  <a:srgbClr val="800080"/>
                </a:solidFill>
                <a:latin typeface="Calibri"/>
              </a:rPr>
              <a:t>we teach</a:t>
            </a:r>
            <a:r>
              <a:rPr lang="en-US" sz="2400" b="1" dirty="0">
                <a:solidFill>
                  <a:prstClr val="black"/>
                </a:solidFill>
                <a:latin typeface="Calibri"/>
              </a:rPr>
              <a:t>.</a:t>
            </a:r>
            <a:r>
              <a:rPr lang="ja-JP" altLang="en-US" sz="2400" b="1" dirty="0">
                <a:solidFill>
                  <a:prstClr val="black"/>
                </a:solidFill>
                <a:latin typeface="Calibri"/>
                <a:ea typeface="ＭＳ Ｐゴシック"/>
              </a:rPr>
              <a:t>”</a:t>
            </a:r>
            <a:endParaRPr lang="en-US" sz="2400" b="1" dirty="0">
              <a:solidFill>
                <a:prstClr val="black"/>
              </a:solidFill>
              <a:latin typeface="Calibri"/>
            </a:endParaRPr>
          </a:p>
          <a:p>
            <a:pPr marL="233363" indent="-233363" defTabSz="457200" eaLnBrk="0" hangingPunct="0">
              <a:spcBef>
                <a:spcPct val="50000"/>
              </a:spcBef>
              <a:buClr>
                <a:srgbClr val="CC0000"/>
              </a:buClr>
              <a:buSzPct val="75000"/>
            </a:pPr>
            <a:r>
              <a:rPr lang="ja-JP" altLang="en-US" sz="2400" b="1" dirty="0">
                <a:solidFill>
                  <a:prstClr val="black"/>
                </a:solidFill>
                <a:latin typeface="Calibri"/>
                <a:ea typeface="ＭＳ Ｐゴシック"/>
              </a:rPr>
              <a:t>“</a:t>
            </a:r>
            <a:r>
              <a:rPr lang="en-US" sz="2400" b="1" dirty="0">
                <a:solidFill>
                  <a:prstClr val="black"/>
                </a:solidFill>
                <a:latin typeface="Calibri"/>
              </a:rPr>
              <a:t>If a child doesn</a:t>
            </a:r>
            <a:r>
              <a:rPr lang="en-US" sz="2400" b="1" dirty="0">
                <a:solidFill>
                  <a:prstClr val="black"/>
                </a:solidFill>
                <a:latin typeface="Calibri"/>
                <a:ea typeface="ＭＳ Ｐゴシック"/>
              </a:rPr>
              <a:t>’</a:t>
            </a:r>
            <a:r>
              <a:rPr lang="en-US" sz="2400" b="1" dirty="0">
                <a:solidFill>
                  <a:prstClr val="black"/>
                </a:solidFill>
                <a:latin typeface="Calibri"/>
              </a:rPr>
              <a:t>t know how to behave,  </a:t>
            </a:r>
            <a:r>
              <a:rPr lang="en-US" sz="2400" b="1" dirty="0">
                <a:solidFill>
                  <a:srgbClr val="800080"/>
                </a:solidFill>
                <a:latin typeface="Calibri"/>
              </a:rPr>
              <a:t>we…</a:t>
            </a:r>
          </a:p>
          <a:p>
            <a:pPr marL="233363" indent="-233363" defTabSz="457200" eaLnBrk="0" hangingPunct="0">
              <a:spcBef>
                <a:spcPct val="50000"/>
              </a:spcBef>
              <a:buClr>
                <a:srgbClr val="CC0000"/>
              </a:buClr>
              <a:buSzPct val="75000"/>
            </a:pPr>
            <a:r>
              <a:rPr lang="en-US" sz="2400" b="1" dirty="0">
                <a:solidFill>
                  <a:srgbClr val="C0504D"/>
                </a:solidFill>
                <a:latin typeface="Calibri"/>
              </a:rPr>
              <a:t>   </a:t>
            </a:r>
            <a:r>
              <a:rPr lang="en-US" sz="2400" b="1" dirty="0">
                <a:solidFill>
                  <a:srgbClr val="FF9933"/>
                </a:solidFill>
                <a:latin typeface="Calibri"/>
              </a:rPr>
              <a:t>...teach?  	…punish?</a:t>
            </a:r>
            <a:r>
              <a:rPr lang="ja-JP" altLang="en-US" sz="2400" b="1" dirty="0">
                <a:solidFill>
                  <a:srgbClr val="FF9933"/>
                </a:solidFill>
                <a:latin typeface="Calibri"/>
                <a:ea typeface="ＭＳ Ｐゴシック"/>
              </a:rPr>
              <a:t>”</a:t>
            </a:r>
            <a:endParaRPr lang="en-US" altLang="ja-JP" sz="2400" b="1" dirty="0">
              <a:solidFill>
                <a:srgbClr val="FF9933"/>
              </a:solidFill>
              <a:latin typeface="Calibri"/>
              <a:ea typeface="ＭＳ Ｐゴシック"/>
            </a:endParaRPr>
          </a:p>
          <a:p>
            <a:pPr marL="233363" indent="-233363" defTabSz="457200" eaLnBrk="0" hangingPunct="0">
              <a:spcBef>
                <a:spcPct val="50000"/>
              </a:spcBef>
              <a:buClr>
                <a:srgbClr val="CC0000"/>
              </a:buClr>
              <a:buSzPct val="75000"/>
            </a:pPr>
            <a:endParaRPr lang="en-US" sz="2400" b="1" dirty="0">
              <a:solidFill>
                <a:srgbClr val="FF9933"/>
              </a:solidFill>
              <a:latin typeface="Calibri"/>
            </a:endParaRPr>
          </a:p>
          <a:p>
            <a:pPr marL="233363" indent="-233363" defTabSz="457200" eaLnBrk="0" hangingPunct="0">
              <a:spcBef>
                <a:spcPct val="50000"/>
              </a:spcBef>
              <a:buClr>
                <a:srgbClr val="CC0000"/>
              </a:buClr>
              <a:buSzPct val="75000"/>
            </a:pPr>
            <a:r>
              <a:rPr lang="en-US" sz="2400" b="1" dirty="0">
                <a:solidFill>
                  <a:prstClr val="black"/>
                </a:solidFill>
                <a:latin typeface="Calibri"/>
              </a:rPr>
              <a:t> </a:t>
            </a:r>
            <a:r>
              <a:rPr lang="ja-JP" altLang="en-US" sz="2400" b="1" dirty="0">
                <a:solidFill>
                  <a:prstClr val="black"/>
                </a:solidFill>
                <a:latin typeface="Calibri"/>
                <a:ea typeface="ＭＳ Ｐゴシック"/>
              </a:rPr>
              <a:t>“</a:t>
            </a:r>
            <a:r>
              <a:rPr lang="en-US" sz="2400" b="1" dirty="0">
                <a:solidFill>
                  <a:prstClr val="black"/>
                </a:solidFill>
                <a:latin typeface="Calibri"/>
              </a:rPr>
              <a:t>Why can</a:t>
            </a:r>
            <a:r>
              <a:rPr lang="en-US" sz="2400" b="1" dirty="0">
                <a:solidFill>
                  <a:prstClr val="black"/>
                </a:solidFill>
                <a:latin typeface="Calibri"/>
                <a:ea typeface="ＭＳ Ｐゴシック"/>
              </a:rPr>
              <a:t>’</a:t>
            </a:r>
            <a:r>
              <a:rPr lang="en-US" sz="2400" b="1" dirty="0">
                <a:solidFill>
                  <a:prstClr val="black"/>
                </a:solidFill>
                <a:latin typeface="Calibri"/>
              </a:rPr>
              <a:t>t we finish the last sentence as automatically as we do the others?</a:t>
            </a:r>
            <a:r>
              <a:rPr lang="ja-JP" altLang="en-US" sz="2400" b="1" dirty="0">
                <a:solidFill>
                  <a:prstClr val="black"/>
                </a:solidFill>
                <a:latin typeface="Calibri"/>
                <a:ea typeface="ＭＳ Ｐゴシック"/>
              </a:rPr>
              <a:t>”</a:t>
            </a:r>
            <a:endParaRPr lang="en-US" sz="2400" b="1" dirty="0">
              <a:solidFill>
                <a:prstClr val="black"/>
              </a:solidFill>
              <a:latin typeface="Calibri"/>
            </a:endParaRPr>
          </a:p>
          <a:p>
            <a:pPr marL="233363" indent="-233363" defTabSz="457200" eaLnBrk="0" hangingPunct="0">
              <a:spcBef>
                <a:spcPct val="50000"/>
              </a:spcBef>
              <a:buClr>
                <a:srgbClr val="CC0000"/>
              </a:buClr>
              <a:buSzPct val="75000"/>
            </a:pPr>
            <a:endParaRPr lang="en-US" sz="1400" b="1" dirty="0">
              <a:solidFill>
                <a:srgbClr val="C0504D"/>
              </a:solidFill>
              <a:latin typeface="Calibri"/>
            </a:endParaRPr>
          </a:p>
          <a:p>
            <a:pPr marL="233363" indent="-233363" defTabSz="457200" eaLnBrk="0" hangingPunct="0">
              <a:spcBef>
                <a:spcPct val="50000"/>
              </a:spcBef>
              <a:buClr>
                <a:srgbClr val="CC0000"/>
              </a:buClr>
              <a:buSzPct val="75000"/>
            </a:pPr>
            <a:r>
              <a:rPr lang="en-US" sz="1600" b="1" dirty="0">
                <a:solidFill>
                  <a:prstClr val="black"/>
                </a:solidFill>
                <a:latin typeface="Calibri"/>
              </a:rPr>
              <a:t>	Tom </a:t>
            </a:r>
            <a:r>
              <a:rPr lang="en-US" sz="1600" b="1" dirty="0" err="1">
                <a:solidFill>
                  <a:prstClr val="black"/>
                </a:solidFill>
                <a:latin typeface="Calibri"/>
              </a:rPr>
              <a:t>Herner</a:t>
            </a:r>
            <a:r>
              <a:rPr lang="en-US" sz="1600" b="1" dirty="0">
                <a:solidFill>
                  <a:prstClr val="black"/>
                </a:solidFill>
                <a:latin typeface="Calibri"/>
              </a:rPr>
              <a:t> (NASDE President ) Counterpoint 1998, p.2</a:t>
            </a:r>
          </a:p>
        </p:txBody>
      </p:sp>
    </p:spTree>
    <p:extLst>
      <p:ext uri="{BB962C8B-B14F-4D97-AF65-F5344CB8AC3E}">
        <p14:creationId xmlns:p14="http://schemas.microsoft.com/office/powerpoint/2010/main" val="48306449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p:cNvSpPr txBox="1">
            <a:spLocks noChangeArrowheads="1"/>
          </p:cNvSpPr>
          <p:nvPr/>
        </p:nvSpPr>
        <p:spPr bwMode="auto">
          <a:xfrm>
            <a:off x="2123612" y="718741"/>
            <a:ext cx="74676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3200" dirty="0">
                <a:solidFill>
                  <a:prstClr val="black"/>
                </a:solidFill>
                <a:latin typeface="Calibri"/>
              </a:rPr>
              <a:t>Once you have developed school-wide expectations, it is not enough to just post the words on the walls of the classroom, or simply tell students what they are…</a:t>
            </a:r>
          </a:p>
          <a:p>
            <a:pPr eaLnBrk="1" hangingPunct="1"/>
            <a:endParaRPr lang="en-US" sz="3200" dirty="0">
              <a:solidFill>
                <a:prstClr val="black"/>
              </a:solidFill>
              <a:latin typeface="Calibri"/>
            </a:endParaRPr>
          </a:p>
          <a:p>
            <a:pPr algn="ctr" eaLnBrk="1" hangingPunct="1"/>
            <a:r>
              <a:rPr lang="en-US" sz="3200" dirty="0">
                <a:solidFill>
                  <a:prstClr val="black"/>
                </a:solidFill>
                <a:latin typeface="Calibri"/>
              </a:rPr>
              <a:t>   YOU MUST TEACH THEM!</a:t>
            </a:r>
          </a:p>
        </p:txBody>
      </p:sp>
      <p:sp>
        <p:nvSpPr>
          <p:cNvPr id="3" name="Title 1"/>
          <p:cNvSpPr txBox="1">
            <a:spLocks/>
          </p:cNvSpPr>
          <p:nvPr/>
        </p:nvSpPr>
        <p:spPr>
          <a:xfrm>
            <a:off x="1677108" y="4134828"/>
            <a:ext cx="3804013" cy="21741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buClr>
                <a:srgbClr val="1D2A53"/>
              </a:buClr>
              <a:buSzPct val="25000"/>
            </a:pPr>
            <a:r>
              <a:rPr lang="en-US" sz="2000" b="1" dirty="0">
                <a:solidFill>
                  <a:srgbClr val="1F497D"/>
                </a:solidFill>
                <a:latin typeface="Calibri"/>
              </a:rPr>
              <a:t>I </a:t>
            </a:r>
            <a:r>
              <a:rPr lang="en-US" sz="2000" b="1" i="1" dirty="0">
                <a:solidFill>
                  <a:srgbClr val="F79646">
                    <a:lumMod val="75000"/>
                  </a:srgbClr>
                </a:solidFill>
                <a:latin typeface="Calibri"/>
              </a:rPr>
              <a:t>went over </a:t>
            </a:r>
            <a:r>
              <a:rPr lang="en-US" sz="2000" b="1" dirty="0">
                <a:solidFill>
                  <a:srgbClr val="1F497D"/>
                </a:solidFill>
                <a:latin typeface="Calibri"/>
              </a:rPr>
              <a:t>the behaviors defined on my classroom matrix using explicit instruction</a:t>
            </a:r>
          </a:p>
        </p:txBody>
      </p:sp>
      <p:sp>
        <p:nvSpPr>
          <p:cNvPr id="4" name="&quot;No&quot; Symbol 3"/>
          <p:cNvSpPr/>
          <p:nvPr/>
        </p:nvSpPr>
        <p:spPr>
          <a:xfrm>
            <a:off x="2123612" y="3950279"/>
            <a:ext cx="2758603" cy="2543287"/>
          </a:xfrm>
          <a:prstGeom prst="noSmoking">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1"/>
          <p:cNvSpPr txBox="1">
            <a:spLocks/>
          </p:cNvSpPr>
          <p:nvPr/>
        </p:nvSpPr>
        <p:spPr>
          <a:xfrm>
            <a:off x="6864003" y="3988379"/>
            <a:ext cx="2858621" cy="262548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buClr>
                <a:srgbClr val="1D2A53"/>
              </a:buClr>
              <a:buSzPct val="25000"/>
            </a:pPr>
            <a:r>
              <a:rPr lang="en-US" sz="2000" b="1" dirty="0">
                <a:solidFill>
                  <a:srgbClr val="1F497D"/>
                </a:solidFill>
              </a:rPr>
              <a:t>I</a:t>
            </a:r>
            <a:r>
              <a:rPr lang="en-US" sz="2000" b="1" i="1" dirty="0">
                <a:solidFill>
                  <a:srgbClr val="1F497D"/>
                </a:solidFill>
              </a:rPr>
              <a:t> </a:t>
            </a:r>
            <a:r>
              <a:rPr lang="en-US" sz="2000" b="1" i="1" dirty="0">
                <a:solidFill>
                  <a:srgbClr val="E46C0A"/>
                </a:solidFill>
              </a:rPr>
              <a:t>taught</a:t>
            </a:r>
            <a:r>
              <a:rPr lang="en-US" sz="2000" b="1" i="1" dirty="0">
                <a:solidFill>
                  <a:srgbClr val="1F497D"/>
                </a:solidFill>
              </a:rPr>
              <a:t> </a:t>
            </a:r>
            <a:r>
              <a:rPr lang="en-US" sz="2000" b="1" dirty="0">
                <a:solidFill>
                  <a:srgbClr val="1F497D"/>
                </a:solidFill>
              </a:rPr>
              <a:t>the behaviors defined on my classroom matrix using explicit instruction</a:t>
            </a:r>
          </a:p>
        </p:txBody>
      </p:sp>
      <p:sp>
        <p:nvSpPr>
          <p:cNvPr id="6" name="Right Arrow 5"/>
          <p:cNvSpPr/>
          <p:nvPr/>
        </p:nvSpPr>
        <p:spPr>
          <a:xfrm>
            <a:off x="5407073" y="5178288"/>
            <a:ext cx="1297366" cy="2683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8624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011" y="287069"/>
            <a:ext cx="9316141" cy="915357"/>
          </a:xfrm>
        </p:spPr>
        <p:txBody>
          <a:bodyPr>
            <a:normAutofit/>
          </a:bodyPr>
          <a:lstStyle/>
          <a:p>
            <a:r>
              <a:rPr lang="en-US" dirty="0"/>
              <a:t>Teaching </a:t>
            </a:r>
            <a:r>
              <a:rPr lang="en-US" u="sng" dirty="0"/>
              <a:t>Academics</a:t>
            </a:r>
            <a:endParaRPr lang="en-US" b="1" u="sng" dirty="0"/>
          </a:p>
        </p:txBody>
      </p:sp>
      <p:graphicFrame>
        <p:nvGraphicFramePr>
          <p:cNvPr id="6" name="Content Placeholder 3"/>
          <p:cNvGraphicFramePr>
            <a:graphicFrameLocks noGrp="1"/>
          </p:cNvGraphicFramePr>
          <p:nvPr>
            <p:ph idx="1"/>
          </p:nvPr>
        </p:nvGraphicFramePr>
        <p:xfrm>
          <a:off x="1081041" y="1365473"/>
          <a:ext cx="9876260" cy="5160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1733722" y="287069"/>
            <a:ext cx="7084521" cy="915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2"/>
                </a:solidFill>
                <a:latin typeface="Tw Cen MT"/>
                <a:ea typeface="+mj-ea"/>
                <a:cs typeface="Tw Cen MT"/>
              </a:defRPr>
            </a:lvl1pPr>
          </a:lstStyle>
          <a:p>
            <a:endParaRPr lang="en-US" dirty="0"/>
          </a:p>
        </p:txBody>
      </p:sp>
      <p:sp>
        <p:nvSpPr>
          <p:cNvPr id="10" name="TextBox 9"/>
          <p:cNvSpPr txBox="1"/>
          <p:nvPr/>
        </p:nvSpPr>
        <p:spPr>
          <a:xfrm>
            <a:off x="4937232" y="3945735"/>
            <a:ext cx="2553283" cy="738664"/>
          </a:xfrm>
          <a:prstGeom prst="rect">
            <a:avLst/>
          </a:prstGeom>
          <a:noFill/>
        </p:spPr>
        <p:txBody>
          <a:bodyPr wrap="square" rtlCol="0">
            <a:spAutoFit/>
          </a:bodyPr>
          <a:lstStyle/>
          <a:p>
            <a:r>
              <a:rPr lang="en-US" sz="2400" b="1" dirty="0">
                <a:solidFill>
                  <a:srgbClr val="DD8047"/>
                </a:solidFill>
                <a:latin typeface="Tw Cen MT"/>
              </a:rPr>
              <a:t>BE CONSISTENT</a:t>
            </a:r>
          </a:p>
          <a:p>
            <a:endParaRPr lang="en-US" dirty="0">
              <a:solidFill>
                <a:srgbClr val="3A54A5"/>
              </a:solidFill>
              <a:latin typeface="Tw Cen MT"/>
            </a:endParaRPr>
          </a:p>
        </p:txBody>
      </p:sp>
    </p:spTree>
    <p:extLst>
      <p:ext uri="{BB962C8B-B14F-4D97-AF65-F5344CB8AC3E}">
        <p14:creationId xmlns:p14="http://schemas.microsoft.com/office/powerpoint/2010/main" val="42114697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391" y="402655"/>
            <a:ext cx="9316141" cy="915357"/>
          </a:xfrm>
        </p:spPr>
        <p:txBody>
          <a:bodyPr>
            <a:normAutofit/>
          </a:bodyPr>
          <a:lstStyle/>
          <a:p>
            <a:r>
              <a:rPr lang="en-US" dirty="0"/>
              <a:t>Teaching </a:t>
            </a:r>
            <a:r>
              <a:rPr lang="en-US" u="sng" dirty="0"/>
              <a:t>Behavior</a:t>
            </a:r>
            <a:endParaRPr lang="en-US" b="1" u="sng" dirty="0"/>
          </a:p>
        </p:txBody>
      </p:sp>
      <p:graphicFrame>
        <p:nvGraphicFramePr>
          <p:cNvPr id="6" name="Content Placeholder 3"/>
          <p:cNvGraphicFramePr>
            <a:graphicFrameLocks noGrp="1"/>
          </p:cNvGraphicFramePr>
          <p:nvPr>
            <p:ph idx="1"/>
          </p:nvPr>
        </p:nvGraphicFramePr>
        <p:xfrm>
          <a:off x="1542208" y="1318012"/>
          <a:ext cx="9052505" cy="5252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2526202" y="402656"/>
            <a:ext cx="7084521" cy="915357"/>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b="1" kern="1200">
                <a:solidFill>
                  <a:schemeClr val="tx2"/>
                </a:solidFill>
                <a:latin typeface="Tw Cen MT"/>
                <a:ea typeface="+mj-ea"/>
                <a:cs typeface="Tw Cen MT"/>
              </a:defRPr>
            </a:lvl1pPr>
          </a:lstStyle>
          <a:p>
            <a:endParaRPr lang="en-US" dirty="0"/>
          </a:p>
        </p:txBody>
      </p:sp>
      <p:sp>
        <p:nvSpPr>
          <p:cNvPr id="10" name="TextBox 9"/>
          <p:cNvSpPr txBox="1"/>
          <p:nvPr/>
        </p:nvSpPr>
        <p:spPr>
          <a:xfrm>
            <a:off x="4977872" y="3835400"/>
            <a:ext cx="2553283" cy="738664"/>
          </a:xfrm>
          <a:prstGeom prst="rect">
            <a:avLst/>
          </a:prstGeom>
          <a:noFill/>
        </p:spPr>
        <p:txBody>
          <a:bodyPr wrap="square" rtlCol="0">
            <a:spAutoFit/>
          </a:bodyPr>
          <a:lstStyle/>
          <a:p>
            <a:r>
              <a:rPr lang="en-US" sz="2400" b="1" dirty="0">
                <a:solidFill>
                  <a:srgbClr val="DD8047"/>
                </a:solidFill>
                <a:latin typeface="Tw Cen MT"/>
              </a:rPr>
              <a:t>BE CONSISTENT</a:t>
            </a:r>
          </a:p>
          <a:p>
            <a:endParaRPr lang="en-US" dirty="0">
              <a:solidFill>
                <a:srgbClr val="3A54A5"/>
              </a:solidFill>
              <a:latin typeface="Tw Cen MT"/>
            </a:endParaRPr>
          </a:p>
        </p:txBody>
      </p:sp>
    </p:spTree>
    <p:extLst>
      <p:ext uri="{BB962C8B-B14F-4D97-AF65-F5344CB8AC3E}">
        <p14:creationId xmlns:p14="http://schemas.microsoft.com/office/powerpoint/2010/main" val="5944930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Diagram 4"/>
          <p:cNvGrpSpPr>
            <a:grpSpLocks noGrp="1" noChangeAspect="1"/>
          </p:cNvGrpSpPr>
          <p:nvPr/>
        </p:nvGrpSpPr>
        <p:grpSpPr bwMode="auto">
          <a:xfrm>
            <a:off x="3817939" y="1590675"/>
            <a:ext cx="5729287" cy="4668838"/>
            <a:chOff x="816" y="1002"/>
            <a:chExt cx="3609" cy="2941"/>
          </a:xfrm>
        </p:grpSpPr>
        <p:sp>
          <p:nvSpPr>
            <p:cNvPr id="85003" name="AutoShape 5"/>
            <p:cNvSpPr>
              <a:spLocks noChangeAspect="1" noChangeArrowheads="1" noTextEdit="1"/>
            </p:cNvSpPr>
            <p:nvPr/>
          </p:nvSpPr>
          <p:spPr bwMode="auto">
            <a:xfrm>
              <a:off x="816" y="1002"/>
              <a:ext cx="3609" cy="2941"/>
            </a:xfrm>
            <a:prstGeom prst="rect">
              <a:avLst/>
            </a:prstGeom>
            <a:noFill/>
            <a:ln w="9525">
              <a:noFill/>
              <a:miter lim="800000"/>
              <a:headEnd/>
              <a:tailEnd/>
            </a:ln>
          </p:spPr>
          <p:txBody>
            <a:bodyPr>
              <a:prstTxWarp prst="textNoShape">
                <a:avLst/>
              </a:prstTxWarp>
            </a:bodyPr>
            <a:lstStyle/>
            <a:p>
              <a:endParaRPr lang="en-US">
                <a:latin typeface="+mj-lt"/>
              </a:endParaRPr>
            </a:p>
          </p:txBody>
        </p:sp>
        <p:sp>
          <p:nvSpPr>
            <p:cNvPr id="85004" name="_s16388"/>
            <p:cNvSpPr>
              <a:spLocks noChangeArrowheads="1" noTextEdit="1"/>
            </p:cNvSpPr>
            <p:nvPr/>
          </p:nvSpPr>
          <p:spPr bwMode="auto">
            <a:xfrm>
              <a:off x="1559" y="1203"/>
              <a:ext cx="1871" cy="155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61 h 21600"/>
                <a:gd name="T20" fmla="*/ 18437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85005" name="_s16389"/>
            <p:cNvSpPr>
              <a:spLocks noChangeArrowheads="1" noTextEdit="1"/>
            </p:cNvSpPr>
            <p:nvPr/>
          </p:nvSpPr>
          <p:spPr bwMode="auto">
            <a:xfrm rot="4320000">
              <a:off x="2312" y="1400"/>
              <a:ext cx="1551" cy="187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2 h 21600"/>
                <a:gd name="T20" fmla="*/ 18439 w 21600"/>
                <a:gd name="T21" fmla="*/ 1843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85006" name="_s16390"/>
            <p:cNvSpPr>
              <a:spLocks noChangeArrowheads="1" noTextEdit="1"/>
            </p:cNvSpPr>
            <p:nvPr/>
          </p:nvSpPr>
          <p:spPr bwMode="auto">
            <a:xfrm rot="8640000">
              <a:off x="1927" y="2138"/>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85007" name="_s16391"/>
            <p:cNvSpPr>
              <a:spLocks noChangeArrowheads="1" noTextEdit="1"/>
            </p:cNvSpPr>
            <p:nvPr/>
          </p:nvSpPr>
          <p:spPr bwMode="auto">
            <a:xfrm rot="-8640000">
              <a:off x="1192" y="2139"/>
              <a:ext cx="1871" cy="15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3 w 21600"/>
                <a:gd name="T19" fmla="*/ 3159 h 21600"/>
                <a:gd name="T20" fmla="*/ 18437 w 21600"/>
                <a:gd name="T21" fmla="*/ 1844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85008" name="_s16392"/>
            <p:cNvSpPr>
              <a:spLocks noChangeArrowheads="1" noTextEdit="1"/>
            </p:cNvSpPr>
            <p:nvPr/>
          </p:nvSpPr>
          <p:spPr bwMode="auto">
            <a:xfrm rot="-4320000">
              <a:off x="1125" y="1401"/>
              <a:ext cx="1551" cy="187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1 w 21600"/>
                <a:gd name="T19" fmla="*/ 3163 h 21600"/>
                <a:gd name="T20" fmla="*/ 18439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1552" y="3639"/>
                  </a:moveTo>
                  <a:cubicBezTo>
                    <a:pt x="11302" y="3613"/>
                    <a:pt x="11051" y="3599"/>
                    <a:pt x="10800" y="3599"/>
                  </a:cubicBezTo>
                  <a:cubicBezTo>
                    <a:pt x="9790" y="3599"/>
                    <a:pt x="8793" y="3812"/>
                    <a:pt x="7871" y="4222"/>
                  </a:cubicBezTo>
                  <a:lnTo>
                    <a:pt x="6407" y="933"/>
                  </a:lnTo>
                  <a:cubicBezTo>
                    <a:pt x="7789" y="318"/>
                    <a:pt x="9286" y="-1"/>
                    <a:pt x="10800" y="-1"/>
                  </a:cubicBezTo>
                  <a:cubicBezTo>
                    <a:pt x="11177" y="-1"/>
                    <a:pt x="11553" y="19"/>
                    <a:pt x="11928" y="59"/>
                  </a:cubicBezTo>
                  <a:lnTo>
                    <a:pt x="12211" y="-2627"/>
                  </a:lnTo>
                  <a:lnTo>
                    <a:pt x="16215" y="2319"/>
                  </a:lnTo>
                  <a:lnTo>
                    <a:pt x="11270" y="6324"/>
                  </a:lnTo>
                  <a:lnTo>
                    <a:pt x="11552" y="3639"/>
                  </a:lnTo>
                  <a:close/>
                </a:path>
              </a:pathLst>
            </a:custGeom>
            <a:solidFill>
              <a:srgbClr val="008000"/>
            </a:solidFill>
            <a:ln w="9525">
              <a:solidFill>
                <a:schemeClr val="accent1"/>
              </a:solidFill>
              <a:miter lim="800000"/>
              <a:headEnd/>
              <a:tailEnd/>
            </a:ln>
          </p:spPr>
          <p:txBody>
            <a:bodyPr anchor="ctr">
              <a:prstTxWarp prst="textNoShape">
                <a:avLst/>
              </a:prstTxWarp>
            </a:bodyPr>
            <a:lstStyle/>
            <a:p>
              <a:endParaRPr lang="en-US">
                <a:latin typeface="+mj-lt"/>
              </a:endParaRPr>
            </a:p>
          </p:txBody>
        </p:sp>
        <p:sp>
          <p:nvSpPr>
            <p:cNvPr id="34" name="_s16393"/>
            <p:cNvSpPr>
              <a:spLocks noChangeArrowheads="1"/>
            </p:cNvSpPr>
            <p:nvPr/>
          </p:nvSpPr>
          <p:spPr bwMode="auto">
            <a:xfrm>
              <a:off x="2974" y="1268"/>
              <a:ext cx="910"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defRPr/>
              </a:pPr>
              <a:r>
                <a:rPr lang="en-US" b="1">
                  <a:solidFill>
                    <a:srgbClr val="000000"/>
                  </a:solidFill>
                  <a:latin typeface="+mj-lt"/>
                  <a:ea typeface="Arial" pitchFamily="31" charset="0"/>
                  <a:cs typeface="Arial" pitchFamily="31" charset="0"/>
                </a:rPr>
                <a:t>DEFINE</a:t>
              </a:r>
            </a:p>
            <a:p>
              <a:pPr>
                <a:defRPr/>
              </a:pPr>
              <a:r>
                <a:rPr lang="en-US" b="1">
                  <a:solidFill>
                    <a:srgbClr val="000000"/>
                  </a:solidFill>
                  <a:latin typeface="+mj-lt"/>
                  <a:ea typeface="Arial" pitchFamily="31" charset="0"/>
                  <a:cs typeface="Arial" pitchFamily="31" charset="0"/>
                </a:rPr>
                <a:t>Simply</a:t>
              </a:r>
            </a:p>
          </p:txBody>
        </p:sp>
        <p:sp>
          <p:nvSpPr>
            <p:cNvPr id="35" name="_s16394"/>
            <p:cNvSpPr>
              <a:spLocks noChangeArrowheads="1"/>
            </p:cNvSpPr>
            <p:nvPr/>
          </p:nvSpPr>
          <p:spPr bwMode="auto">
            <a:xfrm>
              <a:off x="3485" y="2568"/>
              <a:ext cx="909"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defRPr/>
              </a:pPr>
              <a:r>
                <a:rPr lang="en-US" b="1">
                  <a:solidFill>
                    <a:srgbClr val="000000"/>
                  </a:solidFill>
                  <a:latin typeface="+mj-lt"/>
                  <a:ea typeface="Arial" pitchFamily="31" charset="0"/>
                  <a:cs typeface="Arial" pitchFamily="31" charset="0"/>
                </a:rPr>
                <a:t>MODEL</a:t>
              </a:r>
            </a:p>
          </p:txBody>
        </p:sp>
        <p:sp>
          <p:nvSpPr>
            <p:cNvPr id="36" name="_s16395"/>
            <p:cNvSpPr>
              <a:spLocks noChangeArrowheads="1"/>
            </p:cNvSpPr>
            <p:nvPr/>
          </p:nvSpPr>
          <p:spPr bwMode="auto">
            <a:xfrm>
              <a:off x="1963" y="3373"/>
              <a:ext cx="983"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defRPr/>
              </a:pPr>
              <a:r>
                <a:rPr lang="en-US" b="1">
                  <a:solidFill>
                    <a:srgbClr val="000000"/>
                  </a:solidFill>
                  <a:latin typeface="+mj-lt"/>
                  <a:ea typeface="Arial" pitchFamily="31" charset="0"/>
                  <a:cs typeface="Arial" pitchFamily="31" charset="0"/>
                </a:rPr>
                <a:t>PRACTICE</a:t>
              </a:r>
            </a:p>
            <a:p>
              <a:pPr>
                <a:defRPr/>
              </a:pPr>
              <a:r>
                <a:rPr lang="en-US" b="1">
                  <a:solidFill>
                    <a:srgbClr val="000000"/>
                  </a:solidFill>
                  <a:latin typeface="+mj-lt"/>
                  <a:ea typeface="Arial" pitchFamily="31" charset="0"/>
                  <a:cs typeface="Arial" pitchFamily="31" charset="0"/>
                </a:rPr>
                <a:t>In Setting</a:t>
              </a:r>
            </a:p>
          </p:txBody>
        </p:sp>
        <p:sp>
          <p:nvSpPr>
            <p:cNvPr id="37" name="_s16396"/>
            <p:cNvSpPr>
              <a:spLocks noChangeArrowheads="1"/>
            </p:cNvSpPr>
            <p:nvPr/>
          </p:nvSpPr>
          <p:spPr bwMode="auto">
            <a:xfrm>
              <a:off x="1324" y="1269"/>
              <a:ext cx="910" cy="570"/>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defRPr/>
              </a:pPr>
              <a:r>
                <a:rPr lang="en-US" b="1" dirty="0">
                  <a:solidFill>
                    <a:srgbClr val="000000"/>
                  </a:solidFill>
                  <a:latin typeface="+mj-lt"/>
                  <a:ea typeface="Arial" pitchFamily="31" charset="0"/>
                  <a:cs typeface="Arial" pitchFamily="31" charset="0"/>
                </a:rPr>
                <a:t>ADJUST for</a:t>
              </a:r>
            </a:p>
            <a:p>
              <a:pPr>
                <a:defRPr/>
              </a:pPr>
              <a:r>
                <a:rPr lang="en-US" b="1" dirty="0">
                  <a:solidFill>
                    <a:srgbClr val="000000"/>
                  </a:solidFill>
                  <a:latin typeface="+mj-lt"/>
                  <a:ea typeface="Arial" pitchFamily="31" charset="0"/>
                  <a:cs typeface="Arial" pitchFamily="31" charset="0"/>
                </a:rPr>
                <a:t>Efficiency</a:t>
              </a:r>
            </a:p>
          </p:txBody>
        </p:sp>
        <p:sp>
          <p:nvSpPr>
            <p:cNvPr id="38" name="_s16397"/>
            <p:cNvSpPr>
              <a:spLocks noChangeArrowheads="1"/>
            </p:cNvSpPr>
            <p:nvPr/>
          </p:nvSpPr>
          <p:spPr bwMode="auto">
            <a:xfrm>
              <a:off x="816" y="2435"/>
              <a:ext cx="1350" cy="685"/>
            </a:xfrm>
            <a:prstGeom prst="rect">
              <a:avLst/>
            </a:prstGeom>
            <a:solidFill>
              <a:schemeClr val="accent3">
                <a:lumMod val="60000"/>
                <a:lumOff val="40000"/>
              </a:schemeClr>
            </a:solidFill>
            <a:ln w="9525">
              <a:noFill/>
              <a:miter lim="800000"/>
              <a:headEnd/>
              <a:tailEnd/>
            </a:ln>
            <a:effectLst>
              <a:outerShdw blurRad="63500" dist="53882" dir="18900000" algn="ctr" rotWithShape="0">
                <a:schemeClr val="accent2">
                  <a:alpha val="74998"/>
                </a:schemeClr>
              </a:outerShdw>
            </a:effectLst>
          </p:spPr>
          <p:txBody>
            <a:bodyPr wrap="none" lIns="0" tIns="0" rIns="0" bIns="0" anchor="ctr"/>
            <a:lstStyle/>
            <a:p>
              <a:pPr>
                <a:defRPr/>
              </a:pPr>
              <a:r>
                <a:rPr lang="en-US" b="1" dirty="0">
                  <a:solidFill>
                    <a:srgbClr val="000000"/>
                  </a:solidFill>
                  <a:latin typeface="+mj-lt"/>
                  <a:ea typeface="Arial" pitchFamily="31" charset="0"/>
                  <a:cs typeface="Arial" pitchFamily="31" charset="0"/>
                </a:rPr>
                <a:t>MONITOR &amp;</a:t>
              </a:r>
            </a:p>
            <a:p>
              <a:pPr>
                <a:defRPr/>
              </a:pPr>
              <a:r>
                <a:rPr lang="en-US" b="1" dirty="0">
                  <a:solidFill>
                    <a:srgbClr val="000000"/>
                  </a:solidFill>
                  <a:latin typeface="+mj-lt"/>
                  <a:ea typeface="Arial" pitchFamily="31" charset="0"/>
                  <a:cs typeface="Arial" pitchFamily="31" charset="0"/>
                </a:rPr>
                <a:t>ACKNOWLEDGE</a:t>
              </a:r>
            </a:p>
            <a:p>
              <a:pPr>
                <a:defRPr/>
              </a:pPr>
              <a:r>
                <a:rPr lang="en-US" b="1" dirty="0">
                  <a:solidFill>
                    <a:srgbClr val="000000"/>
                  </a:solidFill>
                  <a:latin typeface="+mj-lt"/>
                  <a:ea typeface="Arial" pitchFamily="31" charset="0"/>
                  <a:cs typeface="Arial" pitchFamily="31" charset="0"/>
                </a:rPr>
                <a:t>Continuously</a:t>
              </a:r>
            </a:p>
          </p:txBody>
        </p:sp>
      </p:grpSp>
      <p:sp>
        <p:nvSpPr>
          <p:cNvPr id="380930" name="Rectangle 2"/>
          <p:cNvSpPr>
            <a:spLocks noGrp="1" noChangeArrowheads="1"/>
          </p:cNvSpPr>
          <p:nvPr>
            <p:ph type="title"/>
          </p:nvPr>
        </p:nvSpPr>
        <p:spPr>
          <a:xfrm>
            <a:off x="2209800" y="228600"/>
            <a:ext cx="7772400" cy="990600"/>
          </a:xfrm>
          <a:solidFill>
            <a:srgbClr val="FFFFFF"/>
          </a:solidFill>
        </p:spPr>
        <p:txBody>
          <a:bodyPr>
            <a:normAutofit/>
          </a:bodyPr>
          <a:lstStyle/>
          <a:p>
            <a:pPr eaLnBrk="1" hangingPunct="1">
              <a:defRPr/>
            </a:pPr>
            <a:r>
              <a:rPr lang="en-US" sz="3200" dirty="0">
                <a:solidFill>
                  <a:srgbClr val="008000"/>
                </a:solidFill>
                <a:ea typeface="ＭＳ Ｐゴシック" pitchFamily="-108" charset="-128"/>
                <a:cs typeface="ＭＳ Ｐゴシック" pitchFamily="-108" charset="-128"/>
              </a:rPr>
              <a:t>Teaching social behaviors like academic skills</a:t>
            </a:r>
          </a:p>
        </p:txBody>
      </p:sp>
      <p:sp>
        <p:nvSpPr>
          <p:cNvPr id="84996" name="Rectangle 3"/>
          <p:cNvSpPr>
            <a:spLocks noGrp="1" noChangeArrowheads="1"/>
          </p:cNvSpPr>
          <p:nvPr>
            <p:ph type="body" sz="half" idx="4294967295"/>
          </p:nvPr>
        </p:nvSpPr>
        <p:spPr>
          <a:xfrm>
            <a:off x="6858000" y="1981200"/>
            <a:ext cx="3810000" cy="4114800"/>
          </a:xfrm>
        </p:spPr>
        <p:txBody>
          <a:bodyPr/>
          <a:lstStyle/>
          <a:p>
            <a:pPr algn="ctr" eaLnBrk="1" hangingPunct="1">
              <a:buFontTx/>
              <a:buNone/>
            </a:pPr>
            <a:endParaRPr lang="en-US">
              <a:latin typeface="+mj-lt"/>
              <a:ea typeface="ＭＳ Ｐゴシック" pitchFamily="-108" charset="-128"/>
              <a:cs typeface="ＭＳ Ｐゴシック" pitchFamily="-108" charset="-128"/>
            </a:endParaRPr>
          </a:p>
          <a:p>
            <a:pPr lvl="1" algn="ctr" eaLnBrk="1" hangingPunct="1"/>
            <a:endParaRPr lang="en-US" sz="2600">
              <a:latin typeface="+mj-lt"/>
            </a:endParaRPr>
          </a:p>
          <a:p>
            <a:pPr lvl="1" algn="ctr" eaLnBrk="1" hangingPunct="1"/>
            <a:endParaRPr lang="en-US" sz="2600">
              <a:latin typeface="+mj-lt"/>
            </a:endParaRPr>
          </a:p>
        </p:txBody>
      </p:sp>
      <p:sp>
        <p:nvSpPr>
          <p:cNvPr id="23" name="Rectangle 22"/>
          <p:cNvSpPr>
            <a:spLocks noChangeArrowheads="1"/>
          </p:cNvSpPr>
          <p:nvPr/>
        </p:nvSpPr>
        <p:spPr bwMode="auto">
          <a:xfrm>
            <a:off x="6600826" y="1557339"/>
            <a:ext cx="3490913" cy="1584325"/>
          </a:xfrm>
          <a:prstGeom prst="rect">
            <a:avLst/>
          </a:prstGeom>
          <a:solidFill>
            <a:srgbClr val="E6A98D"/>
          </a:solidFill>
          <a:ln w="9525">
            <a:solidFill>
              <a:schemeClr val="tx1"/>
            </a:solidFill>
            <a:round/>
            <a:headEnd/>
            <a:tailEnd/>
          </a:ln>
        </p:spPr>
        <p:txBody>
          <a:bodyPr anchor="ctr">
            <a:prstTxWarp prst="textNoShape">
              <a:avLst/>
            </a:prstTxWarp>
          </a:bodyPr>
          <a:lstStyle/>
          <a:p>
            <a:r>
              <a:rPr lang="en-US" sz="2200" i="1">
                <a:solidFill>
                  <a:srgbClr val="000000"/>
                </a:solidFill>
                <a:latin typeface="+mj-lt"/>
                <a:ea typeface="Arial" pitchFamily="-1" charset="0"/>
                <a:cs typeface="Arial" pitchFamily="-1" charset="0"/>
              </a:rPr>
              <a:t>“If someone won’t stop teasing your friend, you should look cool &amp; walk away w/ your friend…”</a:t>
            </a:r>
          </a:p>
        </p:txBody>
      </p:sp>
      <p:sp>
        <p:nvSpPr>
          <p:cNvPr id="24" name="Rectangle 23"/>
          <p:cNvSpPr>
            <a:spLocks noChangeArrowheads="1"/>
          </p:cNvSpPr>
          <p:nvPr/>
        </p:nvSpPr>
        <p:spPr bwMode="auto">
          <a:xfrm>
            <a:off x="7032626" y="3752851"/>
            <a:ext cx="2879725" cy="1584325"/>
          </a:xfrm>
          <a:prstGeom prst="rect">
            <a:avLst/>
          </a:prstGeom>
          <a:solidFill>
            <a:srgbClr val="E6A98D"/>
          </a:solidFill>
          <a:ln w="9525">
            <a:solidFill>
              <a:schemeClr val="tx1"/>
            </a:solidFill>
            <a:round/>
            <a:headEnd/>
            <a:tailEnd/>
          </a:ln>
        </p:spPr>
        <p:txBody>
          <a:bodyPr anchor="ctr">
            <a:prstTxWarp prst="textNoShape">
              <a:avLst/>
            </a:prstTxWarp>
          </a:bodyPr>
          <a:lstStyle/>
          <a:p>
            <a:r>
              <a:rPr lang="en-US" sz="2200" i="1">
                <a:solidFill>
                  <a:srgbClr val="000000"/>
                </a:solidFill>
                <a:latin typeface="+mj-lt"/>
                <a:ea typeface="Arial" pitchFamily="-1" charset="0"/>
                <a:cs typeface="Arial" pitchFamily="-1" charset="0"/>
              </a:rPr>
              <a:t>“Watch. This is how I would do it at a concert.”</a:t>
            </a:r>
          </a:p>
        </p:txBody>
      </p:sp>
      <p:sp>
        <p:nvSpPr>
          <p:cNvPr id="26" name="Rectangle 25"/>
          <p:cNvSpPr>
            <a:spLocks noChangeArrowheads="1"/>
          </p:cNvSpPr>
          <p:nvPr/>
        </p:nvSpPr>
        <p:spPr bwMode="auto">
          <a:xfrm>
            <a:off x="3200400" y="3200401"/>
            <a:ext cx="3097212" cy="1908175"/>
          </a:xfrm>
          <a:prstGeom prst="rect">
            <a:avLst/>
          </a:prstGeom>
          <a:solidFill>
            <a:srgbClr val="E6A98D"/>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“That was great. What would that look like if you were stuck on the bus? In the classroom?”</a:t>
            </a:r>
          </a:p>
        </p:txBody>
      </p:sp>
      <p:sp>
        <p:nvSpPr>
          <p:cNvPr id="27" name="Rectangle 26"/>
          <p:cNvSpPr>
            <a:spLocks noChangeArrowheads="1"/>
          </p:cNvSpPr>
          <p:nvPr/>
        </p:nvSpPr>
        <p:spPr bwMode="auto">
          <a:xfrm>
            <a:off x="3048001" y="1371601"/>
            <a:ext cx="3457575" cy="1584325"/>
          </a:xfrm>
          <a:prstGeom prst="rect">
            <a:avLst/>
          </a:prstGeom>
          <a:solidFill>
            <a:srgbClr val="E6A98D"/>
          </a:solidFill>
          <a:ln w="9525">
            <a:solidFill>
              <a:schemeClr val="tx1"/>
            </a:solidFill>
            <a:round/>
            <a:headEnd/>
            <a:tailEnd/>
          </a:ln>
        </p:spPr>
        <p:txBody>
          <a:bodyPr anchor="ctr">
            <a:prstTxWarp prst="textNoShape">
              <a:avLst/>
            </a:prstTxWarp>
          </a:bodyPr>
          <a:lstStyle/>
          <a:p>
            <a:r>
              <a:rPr lang="en-US" sz="2200" i="1" dirty="0">
                <a:solidFill>
                  <a:srgbClr val="000000"/>
                </a:solidFill>
                <a:latin typeface="+mj-lt"/>
                <a:ea typeface="Arial" pitchFamily="-1" charset="0"/>
                <a:cs typeface="Arial" pitchFamily="-1" charset="0"/>
              </a:rPr>
              <a:t>“You got it. Tomorrow let’s figure out how to handle cyber-teasing.”</a:t>
            </a:r>
          </a:p>
        </p:txBody>
      </p:sp>
      <p:sp>
        <p:nvSpPr>
          <p:cNvPr id="25" name="Rectangle 24"/>
          <p:cNvSpPr>
            <a:spLocks noChangeArrowheads="1"/>
          </p:cNvSpPr>
          <p:nvPr/>
        </p:nvSpPr>
        <p:spPr bwMode="auto">
          <a:xfrm>
            <a:off x="4495800" y="4760912"/>
            <a:ext cx="3205162" cy="2097088"/>
          </a:xfrm>
          <a:prstGeom prst="rect">
            <a:avLst/>
          </a:prstGeom>
          <a:solidFill>
            <a:srgbClr val="E6A98D"/>
          </a:solidFill>
          <a:ln w="9525">
            <a:solidFill>
              <a:schemeClr val="tx1"/>
            </a:solidFill>
            <a:round/>
            <a:headEnd/>
            <a:tailEnd/>
          </a:ln>
        </p:spPr>
        <p:txBody>
          <a:bodyPr anchor="ctr">
            <a:prstTxWarp prst="textNoShape">
              <a:avLst/>
            </a:prstTxWarp>
          </a:bodyPr>
          <a:lstStyle/>
          <a:p>
            <a:r>
              <a:rPr lang="en-US" sz="2200" i="1">
                <a:solidFill>
                  <a:srgbClr val="000000"/>
                </a:solidFill>
                <a:latin typeface="+mj-lt"/>
                <a:ea typeface="Arial" pitchFamily="-1" charset="0"/>
                <a:cs typeface="Arial" pitchFamily="-1" charset="0"/>
              </a:rPr>
              <a:t>“Tell me how you would do it if you were in hallway.” “At school dance.”</a:t>
            </a:r>
          </a:p>
        </p:txBody>
      </p:sp>
    </p:spTree>
    <p:extLst>
      <p:ext uri="{BB962C8B-B14F-4D97-AF65-F5344CB8AC3E}">
        <p14:creationId xmlns:p14="http://schemas.microsoft.com/office/powerpoint/2010/main" val="37026692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6" grpId="0" animBg="1"/>
      <p:bldP spid="26" grpId="1" animBg="1"/>
      <p:bldP spid="27" grpId="0" animBg="1"/>
      <p:bldP spid="27" grpId="1" animBg="1"/>
      <p:bldP spid="25" grpId="0" animBg="1"/>
      <p:bldP spid="25"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nvGraphicFramePr>
        <p:xfrm>
          <a:off x="6884504" y="1775791"/>
          <a:ext cx="4038600" cy="388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1" name="Rectangle 1"/>
          <p:cNvSpPr>
            <a:spLocks noGrp="1" noChangeArrowheads="1"/>
          </p:cNvSpPr>
          <p:nvPr>
            <p:ph type="title"/>
          </p:nvPr>
        </p:nvSpPr>
        <p:spPr>
          <a:xfrm>
            <a:off x="2117271" y="443056"/>
            <a:ext cx="8153400" cy="1144587"/>
          </a:xfrm>
        </p:spPr>
        <p:txBody>
          <a:bodyPr vert="horz" lIns="0" tIns="0" rIns="0" bIns="0" rtlCol="0" anchor="t">
            <a:normAutofit fontScale="90000"/>
          </a:bodyPr>
          <a:lstStyle/>
          <a:p>
            <a:pPr>
              <a:lnSpc>
                <a:spcPct val="95000"/>
              </a:lnSpc>
              <a:defRPr/>
            </a:pPr>
            <a:r>
              <a:rPr lang="en-US" sz="4000" dirty="0">
                <a:ea typeface="Arial Unicode MS" pitchFamily="34" charset="-128"/>
                <a:cs typeface="Times New Roman" pitchFamily="18" charset="0"/>
              </a:rPr>
              <a:t>How do you teach </a:t>
            </a:r>
            <a:r>
              <a:rPr lang="en-US" sz="4400" dirty="0">
                <a:ea typeface="Arial Unicode MS" pitchFamily="34" charset="-128"/>
                <a:cs typeface="Times New Roman" pitchFamily="18" charset="0"/>
              </a:rPr>
              <a:t>behavioral</a:t>
            </a:r>
            <a:r>
              <a:rPr lang="en-US" sz="4000" dirty="0">
                <a:ea typeface="Arial Unicode MS" pitchFamily="34" charset="-128"/>
                <a:cs typeface="Times New Roman" pitchFamily="18" charset="0"/>
              </a:rPr>
              <a:t> expectations?</a:t>
            </a:r>
          </a:p>
        </p:txBody>
      </p:sp>
      <p:sp>
        <p:nvSpPr>
          <p:cNvPr id="56323" name="Content Placeholder 4"/>
          <p:cNvSpPr>
            <a:spLocks noGrp="1"/>
          </p:cNvSpPr>
          <p:nvPr>
            <p:ph sz="half" idx="1"/>
          </p:nvPr>
        </p:nvSpPr>
        <p:spPr>
          <a:xfrm>
            <a:off x="1828800" y="1905001"/>
            <a:ext cx="5181600" cy="5692775"/>
          </a:xfrm>
        </p:spPr>
        <p:txBody>
          <a:bodyPr>
            <a:normAutofit/>
          </a:bodyPr>
          <a:lstStyle/>
          <a:p>
            <a:pPr lvl="1" indent="-307975">
              <a:lnSpc>
                <a:spcPct val="95000"/>
              </a:lnSpc>
              <a:buFontTx/>
              <a:buChar char="•"/>
            </a:pPr>
            <a:r>
              <a:rPr lang="en-US" dirty="0">
                <a:ea typeface="Arial Unicode MS" pitchFamily="34" charset="-128"/>
                <a:cs typeface="Arial Unicode MS" pitchFamily="34" charset="-128"/>
              </a:rPr>
              <a:t>Teach in the actual settings where behaviors are to occur</a:t>
            </a:r>
          </a:p>
          <a:p>
            <a:pPr lvl="1" indent="-307975">
              <a:lnSpc>
                <a:spcPct val="95000"/>
              </a:lnSpc>
              <a:buFontTx/>
              <a:buChar char="•"/>
            </a:pPr>
            <a:r>
              <a:rPr lang="en-US" dirty="0">
                <a:ea typeface="Arial Unicode MS" pitchFamily="34" charset="-128"/>
                <a:cs typeface="Arial Unicode MS" pitchFamily="34" charset="-128"/>
              </a:rPr>
              <a:t>Teach the words by demonstrating the actions using examples and non-examples.</a:t>
            </a:r>
          </a:p>
          <a:p>
            <a:pPr lvl="1" indent="-307975">
              <a:lnSpc>
                <a:spcPct val="95000"/>
              </a:lnSpc>
              <a:buFontTx/>
              <a:buChar char="•"/>
            </a:pPr>
            <a:r>
              <a:rPr lang="en-US" dirty="0">
                <a:ea typeface="Arial Unicode MS" pitchFamily="34" charset="-128"/>
                <a:cs typeface="Arial Unicode MS" pitchFamily="34" charset="-128"/>
              </a:rPr>
              <a:t>Model and practice to fluency</a:t>
            </a:r>
          </a:p>
          <a:p>
            <a:pPr lvl="1" indent="-307975">
              <a:lnSpc>
                <a:spcPct val="95000"/>
              </a:lnSpc>
              <a:buFontTx/>
              <a:buChar char="•"/>
            </a:pPr>
            <a:r>
              <a:rPr lang="en-US" dirty="0">
                <a:ea typeface="Arial Unicode MS" pitchFamily="34" charset="-128"/>
                <a:cs typeface="Arial Unicode MS" pitchFamily="34" charset="-128"/>
              </a:rPr>
              <a:t>Build a social culture that is predictable and focused on student success</a:t>
            </a:r>
          </a:p>
          <a:p>
            <a:pPr eaLnBrk="1" hangingPunct="1"/>
            <a:endParaRPr lang="en-US" sz="2000" dirty="0">
              <a:ea typeface="ＭＳ Ｐゴシック" pitchFamily="34" charset="-128"/>
              <a:cs typeface="Times New Roman" pitchFamily="18" charset="0"/>
            </a:endParaRPr>
          </a:p>
        </p:txBody>
      </p:sp>
    </p:spTree>
    <p:extLst>
      <p:ext uri="{BB962C8B-B14F-4D97-AF65-F5344CB8AC3E}">
        <p14:creationId xmlns:p14="http://schemas.microsoft.com/office/powerpoint/2010/main" val="9308550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D2A53"/>
                </a:solidFill>
              </a:rPr>
              <a:t>Creating Behavior Lesson Plans</a:t>
            </a:r>
            <a:endParaRPr lang="en-US" b="1" dirty="0">
              <a:latin typeface="Tw Cen MT"/>
              <a:cs typeface="Tw Cen MT"/>
            </a:endParaRPr>
          </a:p>
        </p:txBody>
      </p:sp>
      <p:sp>
        <p:nvSpPr>
          <p:cNvPr id="9" name="Content Placeholder 2"/>
          <p:cNvSpPr txBox="1">
            <a:spLocks/>
          </p:cNvSpPr>
          <p:nvPr/>
        </p:nvSpPr>
        <p:spPr>
          <a:xfrm>
            <a:off x="1889298" y="1480672"/>
            <a:ext cx="8257568" cy="469106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chemeClr val="tx1">
                  <a:lumMod val="75000"/>
                </a:schemeClr>
              </a:buClr>
              <a:buFont typeface="Wingdings" charset="2"/>
              <a:buChar char="§"/>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accent6"/>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tx1">
                  <a:lumMod val="60000"/>
                  <a:lumOff val="40000"/>
                </a:schemeClr>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ClrTx/>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Teachers create lesson plans for each desired behavior from the matrix</a:t>
            </a:r>
          </a:p>
          <a:p>
            <a:endParaRPr lang="en-US" sz="2800" dirty="0"/>
          </a:p>
          <a:p>
            <a:r>
              <a:rPr lang="en-US" sz="2800" dirty="0"/>
              <a:t>Students are taught the expectations, rules and routines for both the school-wide system and the classroom-wide system.</a:t>
            </a:r>
          </a:p>
          <a:p>
            <a:endParaRPr lang="en-US" sz="2800" dirty="0"/>
          </a:p>
          <a:p>
            <a:pPr marL="0" indent="0" algn="ctr">
              <a:buNone/>
            </a:pPr>
            <a:r>
              <a:rPr lang="en-US" sz="2800" dirty="0"/>
              <a:t>Remember… If you are seeing problematic behavior, ask, “Have I taught the desired and acknowledged the behavior I want to see?”  </a:t>
            </a:r>
          </a:p>
          <a:p>
            <a:endParaRPr lang="en-US" sz="2400" dirty="0">
              <a:solidFill>
                <a:srgbClr val="B95B22"/>
              </a:solidFill>
            </a:endParaRPr>
          </a:p>
        </p:txBody>
      </p:sp>
    </p:spTree>
    <p:extLst>
      <p:ext uri="{BB962C8B-B14F-4D97-AF65-F5344CB8AC3E}">
        <p14:creationId xmlns:p14="http://schemas.microsoft.com/office/powerpoint/2010/main" val="2649666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507" y="1242035"/>
            <a:ext cx="10160000" cy="4800600"/>
          </a:xfrm>
        </p:spPr>
        <p:txBody>
          <a:bodyPr>
            <a:noAutofit/>
          </a:bodyPr>
          <a:lstStyle/>
          <a:p>
            <a:r>
              <a:rPr lang="en-US" sz="2400" dirty="0"/>
              <a:t>Morning </a:t>
            </a:r>
          </a:p>
          <a:p>
            <a:pPr lvl="1"/>
            <a:r>
              <a:rPr lang="en-US" sz="2400" dirty="0"/>
              <a:t>MTSS Overview</a:t>
            </a:r>
          </a:p>
          <a:p>
            <a:pPr lvl="1"/>
            <a:r>
              <a:rPr lang="en-US" sz="2400" dirty="0"/>
              <a:t>Establishing/updating Behavior Expectations</a:t>
            </a:r>
          </a:p>
          <a:p>
            <a:pPr lvl="1"/>
            <a:r>
              <a:rPr lang="en-US" dirty="0"/>
              <a:t>Teaching and Practicing </a:t>
            </a:r>
            <a:endParaRPr lang="en-US" sz="2400" dirty="0"/>
          </a:p>
          <a:p>
            <a:pPr lvl="1"/>
            <a:endParaRPr lang="en-US" sz="2400" dirty="0"/>
          </a:p>
          <a:p>
            <a:r>
              <a:rPr lang="en-US" sz="2400" dirty="0"/>
              <a:t>Lunch 11:45 – 12:00</a:t>
            </a:r>
          </a:p>
          <a:p>
            <a:endParaRPr lang="en-US" sz="2400" dirty="0"/>
          </a:p>
          <a:p>
            <a:r>
              <a:rPr lang="en-US" sz="2400" dirty="0"/>
              <a:t>Afternoon</a:t>
            </a:r>
          </a:p>
          <a:p>
            <a:pPr lvl="1"/>
            <a:r>
              <a:rPr lang="en-US" dirty="0"/>
              <a:t>Responding with Instructional consequences</a:t>
            </a:r>
          </a:p>
          <a:p>
            <a:pPr lvl="1"/>
            <a:r>
              <a:rPr lang="en-US" dirty="0"/>
              <a:t>Making decisions using Data Sources &amp; Problem Solving</a:t>
            </a:r>
            <a:endParaRPr lang="en-US" sz="2400" dirty="0"/>
          </a:p>
          <a:p>
            <a:pPr lvl="1"/>
            <a:r>
              <a:rPr lang="en-US" sz="2400" dirty="0"/>
              <a:t>Team Action Planning</a:t>
            </a:r>
          </a:p>
        </p:txBody>
      </p:sp>
      <p:pic>
        <p:nvPicPr>
          <p:cNvPr id="4" name="Picture 3" descr="AusbilderWissen"/>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73210" y="177361"/>
            <a:ext cx="4803043" cy="2129349"/>
          </a:xfrm>
          <a:prstGeom prst="rect">
            <a:avLst/>
          </a:prstGeom>
        </p:spPr>
      </p:pic>
    </p:spTree>
    <p:extLst>
      <p:ext uri="{BB962C8B-B14F-4D97-AF65-F5344CB8AC3E}">
        <p14:creationId xmlns:p14="http://schemas.microsoft.com/office/powerpoint/2010/main" val="18050821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1628775" y="595203"/>
          <a:ext cx="8839200" cy="5751513"/>
        </p:xfrm>
        <a:graphic>
          <a:graphicData uri="http://schemas.openxmlformats.org/drawingml/2006/table">
            <a:tbl>
              <a:tblPr/>
              <a:tblGrid>
                <a:gridCol w="531813">
                  <a:extLst>
                    <a:ext uri="{9D8B030D-6E8A-4147-A177-3AD203B41FA5}">
                      <a16:colId xmlns:a16="http://schemas.microsoft.com/office/drawing/2014/main" val="20000"/>
                    </a:ext>
                  </a:extLst>
                </a:gridCol>
                <a:gridCol w="1068387">
                  <a:extLst>
                    <a:ext uri="{9D8B030D-6E8A-4147-A177-3AD203B41FA5}">
                      <a16:colId xmlns:a16="http://schemas.microsoft.com/office/drawing/2014/main" val="20001"/>
                    </a:ext>
                  </a:extLst>
                </a:gridCol>
                <a:gridCol w="947738">
                  <a:extLst>
                    <a:ext uri="{9D8B030D-6E8A-4147-A177-3AD203B41FA5}">
                      <a16:colId xmlns:a16="http://schemas.microsoft.com/office/drawing/2014/main" val="20002"/>
                    </a:ext>
                  </a:extLst>
                </a:gridCol>
                <a:gridCol w="998537">
                  <a:extLst>
                    <a:ext uri="{9D8B030D-6E8A-4147-A177-3AD203B41FA5}">
                      <a16:colId xmlns:a16="http://schemas.microsoft.com/office/drawing/2014/main" val="20003"/>
                    </a:ext>
                  </a:extLst>
                </a:gridCol>
                <a:gridCol w="1177925">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35038">
                  <a:extLst>
                    <a:ext uri="{9D8B030D-6E8A-4147-A177-3AD203B41FA5}">
                      <a16:colId xmlns:a16="http://schemas.microsoft.com/office/drawing/2014/main" val="20006"/>
                    </a:ext>
                  </a:extLst>
                </a:gridCol>
                <a:gridCol w="1093787">
                  <a:extLst>
                    <a:ext uri="{9D8B030D-6E8A-4147-A177-3AD203B41FA5}">
                      <a16:colId xmlns:a16="http://schemas.microsoft.com/office/drawing/2014/main" val="20007"/>
                    </a:ext>
                  </a:extLst>
                </a:gridCol>
                <a:gridCol w="1095375">
                  <a:extLst>
                    <a:ext uri="{9D8B030D-6E8A-4147-A177-3AD203B41FA5}">
                      <a16:colId xmlns:a16="http://schemas.microsoft.com/office/drawing/2014/main" val="20008"/>
                    </a:ext>
                  </a:extLst>
                </a:gridCol>
              </a:tblGrid>
              <a:tr h="609600">
                <a:tc rowSpan="2" gridSpan="2">
                  <a:txBody>
                    <a:body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sz="2200" b="1" i="0" u="none" strike="noStrike" cap="none" normalizeH="0" baseline="0">
                          <a:ln>
                            <a:noFill/>
                          </a:ln>
                          <a:solidFill>
                            <a:schemeClr val="tx1"/>
                          </a:solidFill>
                          <a:effectLst/>
                          <a:latin typeface="Arial" charset="0"/>
                          <a:ea typeface="ＭＳ Ｐゴシック" charset="-128"/>
                          <a:cs typeface="Arial" charset="0"/>
                        </a:rPr>
                        <a:t>Teaching Matrix</a:t>
                      </a:r>
                    </a:p>
                  </a:txBody>
                  <a:tcPr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128"/>
                          <a:cs typeface="Arial" charset="0"/>
                        </a:rPr>
                        <a:t>SETTING</a:t>
                      </a:r>
                      <a:endParaRPr kumimoji="0" lang="en-US" sz="1400" b="0" i="0" u="none" strike="noStrike" cap="none" normalizeH="0" baseline="0" dirty="0">
                        <a:ln>
                          <a:noFill/>
                        </a:ln>
                        <a:solidFill>
                          <a:schemeClr val="tx1"/>
                        </a:solidFill>
                        <a:effectLst/>
                        <a:latin typeface="Times New Roman" charset="0"/>
                        <a:ea typeface="ＭＳ Ｐゴシック" charset="-128"/>
                        <a:cs typeface="Times New Roman"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49300">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All Settings</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Hallways</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Playgrounds</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Cafeteria</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Library/</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Computer Lab</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Assembly</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128"/>
                          <a:cs typeface="Times New Roman" charset="0"/>
                        </a:rPr>
                        <a:t>Bus</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46367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128"/>
                          <a:cs typeface="Times New Roman" charset="0"/>
                        </a:rPr>
                        <a:t>Respect Ourselves</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Be on task.</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Give your best effort.</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Be prepared.</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Walk.</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Have a plan.</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Eat all your healthy food first.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Study, read, compute.</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Sit in one spot.</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Watch for your stop.</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52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128"/>
                          <a:cs typeface="Times New Roman" charset="0"/>
                        </a:rPr>
                        <a:t>Respect Others</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Be kind.</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Hands/feet to self.</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Help/share with others.</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Use normal voice volume.</a:t>
                      </a:r>
                      <a:endParaRPr kumimoji="0" lang="en-US" sz="1200" b="0" i="0" u="none" strike="noStrike" cap="none" normalizeH="0" baseline="0" dirty="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Walk to right.</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Play safe.</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Include others.</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Share equipment.</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Invite those sitting alone to join you.</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Arial" charset="0"/>
                        </a:rPr>
                        <a:t>Whisper.</a:t>
                      </a:r>
                      <a:endParaRPr kumimoji="0" lang="en-US" sz="14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Return books.</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Listen/watch.</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Use appropriate applause.</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Use a quiet voice.</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Stay in your seat.</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6367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128"/>
                          <a:cs typeface="Times New Roman" charset="0"/>
                        </a:rPr>
                        <a:t>Respect Property</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Recycle.</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Clean up after self.</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Pick up litter.</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Maintain physical space.</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Use equipment properly.</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Put litter in garbage can.</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Replace trays &amp; utensils.</a:t>
                      </a:r>
                      <a:endParaRPr kumimoji="0" lang="en-US" sz="1200" b="0" i="0" u="none" strike="noStrike" cap="none" normalizeH="0" baseline="0" dirty="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Clean up eating area.</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Push in chairs.</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Treat books carefully.</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Pick up.</a:t>
                      </a:r>
                      <a:endParaRPr kumimoji="0" lang="en-US" sz="1200" b="0" i="0" u="none" strike="noStrike" cap="none" normalizeH="0" baseline="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Arial" charset="0"/>
                          <a:ea typeface="ＭＳ Ｐゴシック" charset="-128"/>
                          <a:cs typeface="Times New Roman" charset="0"/>
                        </a:rPr>
                        <a:t>Treat chairs appropriately.</a:t>
                      </a:r>
                      <a:endParaRPr kumimoji="0" lang="en-US" sz="2000" b="0" i="0" u="none" strike="noStrike" cap="none" normalizeH="0" baseline="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Wipe your feet.</a:t>
                      </a:r>
                      <a:endParaRPr kumimoji="0" lang="en-US" sz="1200" b="0" i="0" u="none" strike="noStrike" cap="none" normalizeH="0" baseline="0" dirty="0">
                        <a:ln>
                          <a:noFill/>
                        </a:ln>
                        <a:solidFill>
                          <a:schemeClr val="tx1"/>
                        </a:solidFill>
                        <a:effectLst/>
                        <a:latin typeface="Times New Roman" charset="0"/>
                        <a:ea typeface="ＭＳ Ｐゴシック" charset="-128"/>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ea typeface="ＭＳ Ｐゴシック" charset="-128"/>
                          <a:cs typeface="Times New Roman" charset="0"/>
                        </a:rPr>
                        <a:t>Sit appropriately.</a:t>
                      </a:r>
                      <a:endParaRPr kumimoji="0" lang="en-US" sz="2000" b="0" i="0" u="none" strike="noStrike" cap="none" normalizeH="0" baseline="0" dirty="0">
                        <a:ln>
                          <a:noFill/>
                        </a:ln>
                        <a:solidFill>
                          <a:schemeClr val="tx1"/>
                        </a:solidFill>
                        <a:effectLst/>
                        <a:latin typeface="Arial" charset="0"/>
                        <a:ea typeface="ＭＳ Ｐゴシック" charset="-128"/>
                        <a:cs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60468" name="Rectangle 59"/>
          <p:cNvSpPr>
            <a:spLocks noChangeArrowheads="1"/>
          </p:cNvSpPr>
          <p:nvPr/>
        </p:nvSpPr>
        <p:spPr bwMode="auto">
          <a:xfrm>
            <a:off x="1735139" y="8044548"/>
            <a:ext cx="184729" cy="64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9" tIns="45719" rIns="91439" bIns="45719" anchor="ctr">
            <a:spAutoFit/>
          </a:bodyPr>
          <a:lstStyle/>
          <a:p>
            <a:br>
              <a:rPr lang="en-US" sz="1200">
                <a:solidFill>
                  <a:srgbClr val="000000"/>
                </a:solidFill>
                <a:latin typeface="Calibri"/>
                <a:cs typeface="Times New Roman" pitchFamily="18" charset="0"/>
              </a:rPr>
            </a:br>
            <a:endParaRPr lang="en-US" sz="2400">
              <a:solidFill>
                <a:srgbClr val="000000"/>
              </a:solidFill>
              <a:latin typeface="Calibri"/>
            </a:endParaRPr>
          </a:p>
        </p:txBody>
      </p:sp>
      <p:sp>
        <p:nvSpPr>
          <p:cNvPr id="60469" name="Text Box 60"/>
          <p:cNvSpPr txBox="1">
            <a:spLocks noChangeArrowheads="1"/>
          </p:cNvSpPr>
          <p:nvPr/>
        </p:nvSpPr>
        <p:spPr bwMode="auto">
          <a:xfrm rot="-5400000">
            <a:off x="627063" y="3595688"/>
            <a:ext cx="2590800"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lnSpc>
                <a:spcPct val="90000"/>
              </a:lnSpc>
              <a:spcBef>
                <a:spcPct val="50000"/>
              </a:spcBef>
              <a:spcAft>
                <a:spcPct val="25000"/>
              </a:spcAft>
              <a:buClr>
                <a:srgbClr val="000000"/>
              </a:buClr>
            </a:pPr>
            <a:r>
              <a:rPr lang="en-US">
                <a:solidFill>
                  <a:srgbClr val="000000"/>
                </a:solidFill>
                <a:latin typeface="Calibri" pitchFamily="34" charset="0"/>
              </a:rPr>
              <a:t>Expectations</a:t>
            </a:r>
          </a:p>
        </p:txBody>
      </p:sp>
      <p:pic>
        <p:nvPicPr>
          <p:cNvPr id="60473" name="Rectangl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2688" y="0"/>
            <a:ext cx="0" cy="164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A61B4E6A-A2E8-C947-B6B0-0057BDF9D9A9}"/>
              </a:ext>
            </a:extLst>
          </p:cNvPr>
          <p:cNvSpPr/>
          <p:nvPr/>
        </p:nvSpPr>
        <p:spPr>
          <a:xfrm>
            <a:off x="5972588" y="3197022"/>
            <a:ext cx="1684964" cy="1781175"/>
          </a:xfrm>
          <a:prstGeom prst="ellipse">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 name="Right Arrow 6"/>
          <p:cNvSpPr/>
          <p:nvPr/>
        </p:nvSpPr>
        <p:spPr>
          <a:xfrm rot="10800000">
            <a:off x="7246603" y="1418926"/>
            <a:ext cx="1308793"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926666" y="1271972"/>
            <a:ext cx="1585019" cy="646331"/>
          </a:xfrm>
          <a:prstGeom prst="rect">
            <a:avLst/>
          </a:prstGeom>
          <a:solidFill>
            <a:schemeClr val="accent1">
              <a:lumMod val="20000"/>
              <a:lumOff val="80000"/>
            </a:schemeClr>
          </a:solidFill>
          <a:ln>
            <a:solidFill>
              <a:schemeClr val="accent2"/>
            </a:solidFill>
          </a:ln>
        </p:spPr>
        <p:txBody>
          <a:bodyPr wrap="square" rtlCol="0">
            <a:spAutoFit/>
          </a:bodyPr>
          <a:lstStyle/>
          <a:p>
            <a:pPr algn="ctr"/>
            <a:r>
              <a:rPr lang="en-US" dirty="0"/>
              <a:t>Teach in one location</a:t>
            </a:r>
          </a:p>
        </p:txBody>
      </p:sp>
      <p:sp>
        <p:nvSpPr>
          <p:cNvPr id="12" name="Right Arrow 11"/>
          <p:cNvSpPr/>
          <p:nvPr/>
        </p:nvSpPr>
        <p:spPr>
          <a:xfrm rot="10800000">
            <a:off x="2995948" y="3512881"/>
            <a:ext cx="1411646" cy="3524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701770" y="3429981"/>
            <a:ext cx="1758436" cy="646331"/>
          </a:xfrm>
          <a:prstGeom prst="rect">
            <a:avLst/>
          </a:prstGeom>
          <a:solidFill>
            <a:schemeClr val="accent1">
              <a:lumMod val="20000"/>
              <a:lumOff val="80000"/>
            </a:schemeClr>
          </a:solidFill>
          <a:ln>
            <a:solidFill>
              <a:schemeClr val="accent2"/>
            </a:solidFill>
          </a:ln>
        </p:spPr>
        <p:txBody>
          <a:bodyPr wrap="square" rtlCol="0">
            <a:spAutoFit/>
          </a:bodyPr>
          <a:lstStyle/>
          <a:p>
            <a:pPr algn="ctr"/>
            <a:r>
              <a:rPr lang="en-US" dirty="0"/>
              <a:t>Teach one expectation</a:t>
            </a:r>
          </a:p>
        </p:txBody>
      </p:sp>
    </p:spTree>
    <p:extLst>
      <p:ext uri="{BB962C8B-B14F-4D97-AF65-F5344CB8AC3E}">
        <p14:creationId xmlns:p14="http://schemas.microsoft.com/office/powerpoint/2010/main" val="73232669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752600" y="457200"/>
            <a:ext cx="7467600" cy="685800"/>
          </a:xfrm>
        </p:spPr>
        <p:txBody>
          <a:bodyPr/>
          <a:lstStyle/>
          <a:p>
            <a:pPr>
              <a:defRPr/>
            </a:pPr>
            <a:r>
              <a:rPr lang="en-US" sz="4000" dirty="0"/>
              <a:t>Designing a Behavior Lesson Plan (Cool Tool)</a:t>
            </a:r>
          </a:p>
        </p:txBody>
      </p:sp>
      <p:sp>
        <p:nvSpPr>
          <p:cNvPr id="74754" name="Rectangle 3"/>
          <p:cNvSpPr>
            <a:spLocks noGrp="1" noChangeArrowheads="1"/>
          </p:cNvSpPr>
          <p:nvPr>
            <p:ph type="body" idx="1"/>
          </p:nvPr>
        </p:nvSpPr>
        <p:spPr>
          <a:xfrm>
            <a:off x="1524000" y="1600200"/>
            <a:ext cx="8915400" cy="5105400"/>
          </a:xfrm>
        </p:spPr>
        <p:txBody>
          <a:bodyPr>
            <a:normAutofit fontScale="92500" lnSpcReduction="20000"/>
          </a:bodyPr>
          <a:lstStyle/>
          <a:p>
            <a:pPr marL="457200" lvl="1" indent="0">
              <a:buNone/>
            </a:pPr>
            <a:r>
              <a:rPr lang="en-US" sz="2400" dirty="0">
                <a:solidFill>
                  <a:schemeClr val="accent1"/>
                </a:solidFill>
              </a:rPr>
              <a:t>Step one: Select the skill to be taught</a:t>
            </a:r>
          </a:p>
          <a:p>
            <a:pPr marL="914400" lvl="1" indent="-457200">
              <a:buFont typeface="Wingdings" pitchFamily="2" charset="2"/>
              <a:buChar char="ü"/>
            </a:pPr>
            <a:r>
              <a:rPr lang="en-US" sz="2600" dirty="0">
                <a:ea typeface="ＭＳ Ｐゴシック" pitchFamily="34" charset="-128"/>
              </a:rPr>
              <a:t>Skills are taken directly from the behavioral matrix</a:t>
            </a:r>
          </a:p>
          <a:p>
            <a:pPr marL="914400" lvl="1" indent="-457200">
              <a:buFont typeface="Wingdings" pitchFamily="2" charset="2"/>
              <a:buChar char="ü"/>
            </a:pPr>
            <a:r>
              <a:rPr lang="en-US" sz="2600" dirty="0">
                <a:ea typeface="ＭＳ Ｐゴシック" pitchFamily="34" charset="-128"/>
              </a:rPr>
              <a:t>Select skills based on the trends in your data</a:t>
            </a:r>
          </a:p>
          <a:p>
            <a:pPr marL="914400" lvl="1" indent="-457200">
              <a:buNone/>
            </a:pPr>
            <a:r>
              <a:rPr lang="en-US" sz="2400" dirty="0">
                <a:solidFill>
                  <a:schemeClr val="accent1"/>
                </a:solidFill>
              </a:rPr>
              <a:t>Step two: Write the lesson plan</a:t>
            </a:r>
          </a:p>
          <a:p>
            <a:pPr marL="914400" lvl="1" indent="-457200">
              <a:buFont typeface="Wingdings" pitchFamily="2" charset="2"/>
              <a:buChar char="ü"/>
            </a:pPr>
            <a:r>
              <a:rPr lang="en-US" sz="2800" dirty="0"/>
              <a:t>Name the skill &amp; align to school-wide expectation </a:t>
            </a:r>
          </a:p>
          <a:p>
            <a:pPr marL="914400" lvl="1" indent="-457200">
              <a:buFont typeface="Wingdings" pitchFamily="2" charset="2"/>
              <a:buChar char="ü"/>
            </a:pPr>
            <a:r>
              <a:rPr lang="en-US" sz="2800" dirty="0"/>
              <a:t>Also align with SEL standards</a:t>
            </a:r>
          </a:p>
          <a:p>
            <a:pPr marL="914400" lvl="1" indent="-457200">
              <a:buNone/>
            </a:pPr>
            <a:r>
              <a:rPr lang="en-US" sz="2600" b="1" u="sng" dirty="0">
                <a:solidFill>
                  <a:schemeClr val="accent2"/>
                </a:solidFill>
                <a:ea typeface="ＭＳ Ｐゴシック" pitchFamily="34" charset="-128"/>
              </a:rPr>
              <a:t>Responsibility</a:t>
            </a:r>
            <a:r>
              <a:rPr lang="en-US" sz="2600" dirty="0">
                <a:solidFill>
                  <a:schemeClr val="accent2"/>
                </a:solidFill>
                <a:ea typeface="ＭＳ Ｐゴシック" pitchFamily="34" charset="-128"/>
              </a:rPr>
              <a:t> </a:t>
            </a:r>
            <a:r>
              <a:rPr lang="en-US" sz="2600" dirty="0">
                <a:ea typeface="ＭＳ Ｐゴシック" pitchFamily="34" charset="-128"/>
              </a:rPr>
              <a:t>is the expectation</a:t>
            </a:r>
          </a:p>
          <a:p>
            <a:pPr marL="914400" lvl="1" indent="-457200"/>
            <a:r>
              <a:rPr lang="en-US" sz="2600" dirty="0">
                <a:ea typeface="ＭＳ Ｐゴシック" pitchFamily="34" charset="-128"/>
              </a:rPr>
              <a:t>Name the expectation:  </a:t>
            </a:r>
            <a:r>
              <a:rPr lang="en-US" sz="2600" b="1" dirty="0">
                <a:solidFill>
                  <a:schemeClr val="accent2"/>
                </a:solidFill>
                <a:ea typeface="ＭＳ Ｐゴシック" pitchFamily="34" charset="-128"/>
              </a:rPr>
              <a:t>Be</a:t>
            </a:r>
            <a:r>
              <a:rPr lang="en-US" sz="2600" dirty="0">
                <a:ea typeface="ＭＳ Ｐゴシック" pitchFamily="34" charset="-128"/>
              </a:rPr>
              <a:t> </a:t>
            </a:r>
            <a:r>
              <a:rPr lang="en-US" sz="2600" b="1" dirty="0">
                <a:solidFill>
                  <a:schemeClr val="accent2"/>
                </a:solidFill>
                <a:ea typeface="ＭＳ Ｐゴシック" pitchFamily="34" charset="-128"/>
              </a:rPr>
              <a:t>Responsible </a:t>
            </a:r>
            <a:r>
              <a:rPr lang="en-US" sz="2600" dirty="0">
                <a:solidFill>
                  <a:schemeClr val="folHlink"/>
                </a:solidFill>
                <a:ea typeface="ＭＳ Ｐゴシック" pitchFamily="34" charset="-128"/>
              </a:rPr>
              <a:t>	</a:t>
            </a:r>
          </a:p>
          <a:p>
            <a:pPr marL="914400" lvl="1" indent="-457200"/>
            <a:r>
              <a:rPr lang="en-US" sz="2600" dirty="0">
                <a:ea typeface="ＭＳ Ｐゴシック" pitchFamily="34" charset="-128"/>
              </a:rPr>
              <a:t>Name the location: </a:t>
            </a:r>
            <a:r>
              <a:rPr lang="en-US" sz="2600" b="1" dirty="0">
                <a:solidFill>
                  <a:schemeClr val="accent2"/>
                </a:solidFill>
                <a:ea typeface="ＭＳ Ｐゴシック" pitchFamily="34" charset="-128"/>
              </a:rPr>
              <a:t>Hallway</a:t>
            </a:r>
          </a:p>
          <a:p>
            <a:pPr marL="914400" lvl="1" indent="-457200"/>
            <a:r>
              <a:rPr lang="en-US" sz="2600" dirty="0">
                <a:ea typeface="ＭＳ Ｐゴシック" pitchFamily="34" charset="-128"/>
              </a:rPr>
              <a:t>Name the skills: </a:t>
            </a:r>
            <a:r>
              <a:rPr lang="en-US" sz="2600" b="1" dirty="0">
                <a:solidFill>
                  <a:schemeClr val="accent2"/>
                </a:solidFill>
                <a:ea typeface="ＭＳ Ｐゴシック" pitchFamily="34" charset="-128"/>
              </a:rPr>
              <a:t>Students who are responsible: </a:t>
            </a:r>
          </a:p>
          <a:p>
            <a:pPr marL="1295400" lvl="2" indent="-381000">
              <a:buFontTx/>
              <a:buChar char="–"/>
            </a:pPr>
            <a:r>
              <a:rPr lang="en-US" sz="2600" b="1" dirty="0">
                <a:solidFill>
                  <a:schemeClr val="accent2"/>
                </a:solidFill>
                <a:ea typeface="ＭＳ Ｐゴシック" pitchFamily="34" charset="-128"/>
              </a:rPr>
              <a:t>Move silently</a:t>
            </a:r>
          </a:p>
          <a:p>
            <a:pPr marL="1295400" lvl="2" indent="-381000">
              <a:buFontTx/>
              <a:buChar char="–"/>
            </a:pPr>
            <a:r>
              <a:rPr lang="en-US" sz="2600" b="1" dirty="0">
                <a:solidFill>
                  <a:schemeClr val="accent2"/>
                </a:solidFill>
                <a:ea typeface="ＭＳ Ｐゴシック" pitchFamily="34" charset="-128"/>
              </a:rPr>
              <a:t>Walk with hands at your sides</a:t>
            </a:r>
          </a:p>
          <a:p>
            <a:pPr marL="1295400" lvl="2" indent="-381000">
              <a:buFontTx/>
              <a:buChar char="–"/>
            </a:pPr>
            <a:r>
              <a:rPr lang="en-US" sz="2600" b="1" dirty="0">
                <a:solidFill>
                  <a:schemeClr val="accent2"/>
                </a:solidFill>
                <a:ea typeface="ＭＳ Ｐゴシック" pitchFamily="34" charset="-128"/>
              </a:rPr>
              <a:t>Stay to the right</a:t>
            </a:r>
            <a:endParaRPr lang="en-US" sz="2200" dirty="0">
              <a:solidFill>
                <a:schemeClr val="accent2"/>
              </a:solidFill>
              <a:ea typeface="ＭＳ Ｐゴシック" pitchFamily="34" charset="-128"/>
            </a:endParaRPr>
          </a:p>
          <a:p>
            <a:pPr marL="914400" lvl="1" indent="-457200">
              <a:buNone/>
            </a:pPr>
            <a:endParaRPr lang="en-US" sz="2600" dirty="0">
              <a:ea typeface="ＭＳ Ｐゴシック" pitchFamily="34" charset="-128"/>
            </a:endParaRPr>
          </a:p>
        </p:txBody>
      </p:sp>
    </p:spTree>
    <p:extLst>
      <p:ext uri="{BB962C8B-B14F-4D97-AF65-F5344CB8AC3E}">
        <p14:creationId xmlns:p14="http://schemas.microsoft.com/office/powerpoint/2010/main" val="155350396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8894" y="288119"/>
            <a:ext cx="6987106" cy="915357"/>
          </a:xfrm>
        </p:spPr>
        <p:txBody>
          <a:bodyPr>
            <a:noAutofit/>
          </a:bodyPr>
          <a:lstStyle/>
          <a:p>
            <a:r>
              <a:rPr lang="en-US" sz="2800" dirty="0"/>
              <a:t>Example: Teaching students how stop their behavior </a:t>
            </a:r>
            <a:r>
              <a:rPr lang="en-US" sz="2800"/>
              <a:t>when asked (showing respect)</a:t>
            </a:r>
            <a:endParaRPr lang="en-US" sz="2800" dirty="0"/>
          </a:p>
        </p:txBody>
      </p:sp>
      <p:pic>
        <p:nvPicPr>
          <p:cNvPr id="4" name="Skill 2-Stopp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130426" y="1600201"/>
            <a:ext cx="7775575" cy="4373563"/>
          </a:xfrm>
        </p:spPr>
      </p:pic>
    </p:spTree>
    <p:extLst>
      <p:ext uri="{BB962C8B-B14F-4D97-AF65-F5344CB8AC3E}">
        <p14:creationId xmlns:p14="http://schemas.microsoft.com/office/powerpoint/2010/main" val="17048266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100418" y="856691"/>
            <a:ext cx="3177988" cy="1325563"/>
          </a:xfrm>
        </p:spPr>
        <p:txBody>
          <a:bodyPr>
            <a:normAutofit/>
          </a:bodyPr>
          <a:lstStyle/>
          <a:p>
            <a:pPr algn="ctr"/>
            <a:r>
              <a:rPr lang="en-US" sz="3000" b="1" dirty="0"/>
              <a:t>CORE FEATURES </a:t>
            </a:r>
            <a:br>
              <a:rPr lang="en-US" sz="3000" b="1" dirty="0"/>
            </a:br>
            <a:r>
              <a:rPr lang="en-US" sz="3000" dirty="0"/>
              <a:t>of School-Wide PBS</a:t>
            </a:r>
          </a:p>
        </p:txBody>
      </p:sp>
      <p:sp>
        <p:nvSpPr>
          <p:cNvPr id="4" name="Rectangle 3"/>
          <p:cNvSpPr/>
          <p:nvPr/>
        </p:nvSpPr>
        <p:spPr>
          <a:xfrm>
            <a:off x="5977217" y="3244334"/>
            <a:ext cx="237566" cy="369332"/>
          </a:xfrm>
          <a:prstGeom prst="rect">
            <a:avLst/>
          </a:prstGeom>
        </p:spPr>
        <p:txBody>
          <a:bodyPr wrap="none">
            <a:spAutoFit/>
          </a:bodyPr>
          <a:lstStyle/>
          <a:p>
            <a:r>
              <a:rPr lang="en-US" dirty="0"/>
              <a:t> </a:t>
            </a:r>
          </a:p>
        </p:txBody>
      </p:sp>
      <p:sp>
        <p:nvSpPr>
          <p:cNvPr id="2" name="Vertical Scroll 1"/>
          <p:cNvSpPr/>
          <p:nvPr/>
        </p:nvSpPr>
        <p:spPr>
          <a:xfrm>
            <a:off x="161364" y="365125"/>
            <a:ext cx="5378823" cy="6096000"/>
          </a:xfrm>
          <a:prstGeom prst="verticalScroll">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118072" y="2981512"/>
            <a:ext cx="894787" cy="73081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123678" y="2109274"/>
            <a:ext cx="894787" cy="73081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1118072" y="5602426"/>
            <a:ext cx="894787" cy="730811"/>
          </a:xfrm>
          <a:prstGeom prst="roundRect">
            <a:avLst/>
          </a:prstGeom>
          <a:solidFill>
            <a:srgbClr val="CC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118072" y="3855150"/>
            <a:ext cx="894787" cy="730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18072" y="4728788"/>
            <a:ext cx="894787" cy="73081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51291" y="2084183"/>
            <a:ext cx="757800" cy="769441"/>
          </a:xfrm>
          <a:prstGeom prst="rect">
            <a:avLst/>
          </a:prstGeom>
          <a:noFill/>
        </p:spPr>
        <p:txBody>
          <a:bodyPr wrap="square" rtlCol="0">
            <a:spAutoFit/>
          </a:bodyPr>
          <a:lstStyle/>
          <a:p>
            <a:r>
              <a:rPr lang="en-US" sz="4400" b="1" dirty="0">
                <a:solidFill>
                  <a:schemeClr val="bg1"/>
                </a:solidFill>
              </a:rPr>
              <a:t>1</a:t>
            </a:r>
          </a:p>
        </p:txBody>
      </p:sp>
      <p:sp>
        <p:nvSpPr>
          <p:cNvPr id="12" name="TextBox 11"/>
          <p:cNvSpPr txBox="1"/>
          <p:nvPr/>
        </p:nvSpPr>
        <p:spPr>
          <a:xfrm>
            <a:off x="1342625" y="2981510"/>
            <a:ext cx="1147482" cy="769441"/>
          </a:xfrm>
          <a:prstGeom prst="rect">
            <a:avLst/>
          </a:prstGeom>
          <a:noFill/>
        </p:spPr>
        <p:txBody>
          <a:bodyPr wrap="square" rtlCol="0">
            <a:spAutoFit/>
          </a:bodyPr>
          <a:lstStyle/>
          <a:p>
            <a:r>
              <a:rPr lang="en-US" sz="4400" b="1" dirty="0">
                <a:solidFill>
                  <a:schemeClr val="bg1"/>
                </a:solidFill>
              </a:rPr>
              <a:t>2</a:t>
            </a:r>
          </a:p>
        </p:txBody>
      </p:sp>
      <p:sp>
        <p:nvSpPr>
          <p:cNvPr id="20" name="TextBox 19"/>
          <p:cNvSpPr txBox="1"/>
          <p:nvPr/>
        </p:nvSpPr>
        <p:spPr>
          <a:xfrm>
            <a:off x="2075669" y="2022994"/>
            <a:ext cx="2761129" cy="954107"/>
          </a:xfrm>
          <a:prstGeom prst="rect">
            <a:avLst/>
          </a:prstGeom>
          <a:noFill/>
        </p:spPr>
        <p:txBody>
          <a:bodyPr wrap="square" rtlCol="0">
            <a:spAutoFit/>
          </a:bodyPr>
          <a:lstStyle/>
          <a:p>
            <a:pPr algn="ctr"/>
            <a:r>
              <a:rPr lang="en-US" sz="2000" b="1" dirty="0">
                <a:solidFill>
                  <a:srgbClr val="FFC000"/>
                </a:solidFill>
              </a:rPr>
              <a:t>DEFINE</a:t>
            </a:r>
          </a:p>
          <a:p>
            <a:pPr algn="ctr"/>
            <a:r>
              <a:rPr lang="en-US" dirty="0"/>
              <a:t>School-wide expectations (i.e. social competencies)</a:t>
            </a:r>
          </a:p>
        </p:txBody>
      </p:sp>
      <p:sp>
        <p:nvSpPr>
          <p:cNvPr id="24" name="TextBox 23"/>
          <p:cNvSpPr txBox="1"/>
          <p:nvPr/>
        </p:nvSpPr>
        <p:spPr>
          <a:xfrm>
            <a:off x="2217245" y="2993779"/>
            <a:ext cx="2427050" cy="677108"/>
          </a:xfrm>
          <a:prstGeom prst="rect">
            <a:avLst/>
          </a:prstGeom>
          <a:noFill/>
        </p:spPr>
        <p:txBody>
          <a:bodyPr wrap="square" rtlCol="0">
            <a:spAutoFit/>
          </a:bodyPr>
          <a:lstStyle/>
          <a:p>
            <a:pPr algn="ctr"/>
            <a:r>
              <a:rPr lang="en-US" sz="2000" b="1" dirty="0">
                <a:solidFill>
                  <a:srgbClr val="FF0000"/>
                </a:solidFill>
              </a:rPr>
              <a:t>TEACH &amp; PRACTICE</a:t>
            </a:r>
          </a:p>
          <a:p>
            <a:pPr algn="ctr"/>
            <a:r>
              <a:rPr lang="en-US" dirty="0"/>
              <a:t>Prosocial behaviors</a:t>
            </a:r>
          </a:p>
        </p:txBody>
      </p:sp>
      <p:sp>
        <p:nvSpPr>
          <p:cNvPr id="7" name="TextBox 6"/>
          <p:cNvSpPr txBox="1"/>
          <p:nvPr/>
        </p:nvSpPr>
        <p:spPr>
          <a:xfrm>
            <a:off x="5459667" y="1967061"/>
            <a:ext cx="6203578" cy="2554545"/>
          </a:xfrm>
          <a:prstGeom prst="rect">
            <a:avLst/>
          </a:prstGeom>
          <a:noFill/>
        </p:spPr>
        <p:txBody>
          <a:bodyPr wrap="square" rtlCol="0">
            <a:spAutoFit/>
          </a:bodyPr>
          <a:lstStyle/>
          <a:p>
            <a:r>
              <a:rPr lang="en-US" sz="4000" b="1" dirty="0"/>
              <a:t>Supporting </a:t>
            </a:r>
            <a:r>
              <a:rPr lang="en-US" sz="4000" b="1" u="sng" dirty="0"/>
              <a:t>Every</a:t>
            </a:r>
            <a:r>
              <a:rPr lang="en-US" sz="4000" b="1" dirty="0"/>
              <a:t> Student</a:t>
            </a:r>
          </a:p>
          <a:p>
            <a:endParaRPr lang="en-US" sz="4000" b="1" dirty="0"/>
          </a:p>
          <a:p>
            <a:r>
              <a:rPr lang="en-US" sz="4000" dirty="0"/>
              <a:t>Empower students to design and teach PBIS lessons</a:t>
            </a:r>
          </a:p>
        </p:txBody>
      </p:sp>
      <p:sp>
        <p:nvSpPr>
          <p:cNvPr id="15" name="TextBox 14"/>
          <p:cNvSpPr txBox="1"/>
          <p:nvPr/>
        </p:nvSpPr>
        <p:spPr>
          <a:xfrm>
            <a:off x="9037468" y="6333237"/>
            <a:ext cx="2849732" cy="307777"/>
          </a:xfrm>
          <a:prstGeom prst="rect">
            <a:avLst/>
          </a:prstGeom>
          <a:noFill/>
        </p:spPr>
        <p:txBody>
          <a:bodyPr wrap="square" rtlCol="0">
            <a:spAutoFit/>
          </a:bodyPr>
          <a:lstStyle/>
          <a:p>
            <a:r>
              <a:rPr lang="en-US" sz="1400" i="1" dirty="0"/>
              <a:t>Courtesy of K. McIntosh; U of Oregon</a:t>
            </a:r>
          </a:p>
        </p:txBody>
      </p:sp>
    </p:spTree>
    <p:extLst>
      <p:ext uri="{BB962C8B-B14F-4D97-AF65-F5344CB8AC3E}">
        <p14:creationId xmlns:p14="http://schemas.microsoft.com/office/powerpoint/2010/main" val="311091852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147" y="1851171"/>
            <a:ext cx="3237733" cy="1759934"/>
          </a:xfrm>
        </p:spPr>
        <p:txBody>
          <a:bodyPr>
            <a:normAutofit/>
          </a:bodyPr>
          <a:lstStyle/>
          <a:p>
            <a:pPr algn="ctr"/>
            <a:r>
              <a:rPr lang="en-US" sz="3200" dirty="0">
                <a:solidFill>
                  <a:srgbClr val="1D2A53"/>
                </a:solidFill>
              </a:rPr>
              <a:t>Behavior Lesson Plan Form</a:t>
            </a:r>
            <a:endParaRPr lang="en-US" sz="3200" b="1" dirty="0"/>
          </a:p>
        </p:txBody>
      </p:sp>
      <p:graphicFrame>
        <p:nvGraphicFramePr>
          <p:cNvPr id="3" name="Table 2"/>
          <p:cNvGraphicFramePr>
            <a:graphicFrameLocks noGrp="1"/>
          </p:cNvGraphicFramePr>
          <p:nvPr/>
        </p:nvGraphicFramePr>
        <p:xfrm>
          <a:off x="4366260" y="340337"/>
          <a:ext cx="6275070" cy="6278880"/>
        </p:xfrm>
        <a:graphic>
          <a:graphicData uri="http://schemas.openxmlformats.org/drawingml/2006/table">
            <a:tbl>
              <a:tblPr firstRow="1" firstCol="1" bandRow="1"/>
              <a:tblGrid>
                <a:gridCol w="2091690">
                  <a:extLst>
                    <a:ext uri="{9D8B030D-6E8A-4147-A177-3AD203B41FA5}">
                      <a16:colId xmlns:a16="http://schemas.microsoft.com/office/drawing/2014/main" val="2482336532"/>
                    </a:ext>
                  </a:extLst>
                </a:gridCol>
                <a:gridCol w="2228850">
                  <a:extLst>
                    <a:ext uri="{9D8B030D-6E8A-4147-A177-3AD203B41FA5}">
                      <a16:colId xmlns:a16="http://schemas.microsoft.com/office/drawing/2014/main" val="3175596360"/>
                    </a:ext>
                  </a:extLst>
                </a:gridCol>
                <a:gridCol w="1954530">
                  <a:extLst>
                    <a:ext uri="{9D8B030D-6E8A-4147-A177-3AD203B41FA5}">
                      <a16:colId xmlns:a16="http://schemas.microsoft.com/office/drawing/2014/main" val="3542489097"/>
                    </a:ext>
                  </a:extLst>
                </a:gridCol>
              </a:tblGrid>
              <a:tr h="0">
                <a:tc>
                  <a:txBody>
                    <a:bodyPr/>
                    <a:lstStyle/>
                    <a:p>
                      <a:pPr marL="0" marR="0">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Expectation: </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40018342"/>
                  </a:ext>
                </a:extLst>
              </a:tr>
              <a:tr h="297017">
                <a:tc>
                  <a:txBody>
                    <a:bodyPr/>
                    <a:lstStyle/>
                    <a:p>
                      <a:pPr marL="0" marR="0">
                        <a:spcBef>
                          <a:spcPts val="0"/>
                        </a:spcBef>
                        <a:spcAft>
                          <a:spcPts val="0"/>
                        </a:spcAft>
                      </a:pPr>
                      <a:r>
                        <a:rPr lang="en-US" sz="2000" b="1">
                          <a:effectLst/>
                          <a:latin typeface="Calibri" panose="020F0502020204030204" pitchFamily="34" charset="0"/>
                          <a:ea typeface="Times New Roman" panose="02020603050405020304" pitchFamily="18" charset="0"/>
                          <a:cs typeface="Times New Roman" panose="02020603050405020304" pitchFamily="18" charset="0"/>
                        </a:rPr>
                        <a:t>Location:</a:t>
                      </a:r>
                      <a:endParaRPr lang="en-US" sz="200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99475002"/>
                  </a:ext>
                </a:extLst>
              </a:tr>
              <a:tr h="297017">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Establish/Define Expectation: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Introduce the skill(s) and why is important.  Be sure to list when the behavior is expected:</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2922535"/>
                  </a:ext>
                </a:extLst>
              </a:tr>
              <a:tr h="378146">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Teach:  </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Teacher demonstrates or models the appropriate behavior.  Discuss non-examples and examples.</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0451" marR="404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270797340"/>
                  </a:ext>
                </a:extLst>
              </a:tr>
              <a:tr h="375536">
                <a:tc gridSpan="3">
                  <a:txBody>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Monitor and Reinforce: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Increase the likelihood that students will demonstrate the skill.  Provide examples if appropriate. </a:t>
                      </a: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04040306"/>
                  </a:ext>
                </a:extLst>
              </a:tr>
              <a:tr h="375536">
                <a:tc gridSpan="2">
                  <a:txBody>
                    <a:bodyPr/>
                    <a:lstStyle/>
                    <a:p>
                      <a:pPr marL="0" marR="0" lvl="0" indent="0">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Pre-Correct/Remind:  Provide anticipated time of day/activities to pre-correct.</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br>
                        <a:rPr lang="en-US" sz="18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0624680"/>
                  </a:ext>
                </a:extLst>
              </a:tr>
              <a:tr h="375536">
                <a:tc gridSpan="2">
                  <a:txBody>
                    <a:bodyPr/>
                    <a:lstStyle/>
                    <a:p>
                      <a:pPr marL="0" marR="0" lvl="0" indent="0">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Feedback:  Observe student performance and give positive, specific feedback to students.  Provide an example or specific praise and error correction.</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981218"/>
                  </a:ext>
                </a:extLst>
              </a:tr>
              <a:tr h="375536">
                <a:tc gridSpan="2">
                  <a:txBody>
                    <a:bodyPr/>
                    <a:lstStyle/>
                    <a:p>
                      <a:pPr marL="0" marR="0" lvl="0" indent="0">
                        <a:spcBef>
                          <a:spcPts val="0"/>
                        </a:spcBef>
                        <a:spcAft>
                          <a:spcPts val="0"/>
                        </a:spcAft>
                        <a:buFont typeface="+mj-l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Reteach:  Provide examples of times throughout the day and school year to provide booster lessons.</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1940207"/>
                  </a:ext>
                </a:extLst>
              </a:tr>
              <a:tr h="375536">
                <a:tc gridSpan="3">
                  <a:txBody>
                    <a:bodyPr/>
                    <a:lstStyle/>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Supervise:  Don’t forget to move, scan and interact with students!</a:t>
                      </a:r>
                    </a:p>
                    <a:p>
                      <a:pPr marL="0" marR="0" algn="ctr">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753571378"/>
                  </a:ext>
                </a:extLst>
              </a:tr>
            </a:tbl>
          </a:graphicData>
        </a:graphic>
      </p:graphicFrame>
    </p:spTree>
    <p:extLst>
      <p:ext uri="{BB962C8B-B14F-4D97-AF65-F5344CB8AC3E}">
        <p14:creationId xmlns:p14="http://schemas.microsoft.com/office/powerpoint/2010/main" val="14171308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6998" y="2644259"/>
            <a:ext cx="2560077" cy="1384995"/>
          </a:xfrm>
          <a:prstGeom prst="rect">
            <a:avLst/>
          </a:prstGeom>
        </p:spPr>
        <p:txBody>
          <a:bodyPr wrap="square">
            <a:spAutoFit/>
          </a:bodyPr>
          <a:lstStyle/>
          <a:p>
            <a:r>
              <a:rPr lang="en-US" sz="2800" dirty="0">
                <a:solidFill>
                  <a:srgbClr val="1D2A53"/>
                </a:solidFill>
              </a:rPr>
              <a:t>Sample Behavior Lesson Plan</a:t>
            </a:r>
            <a:endParaRPr lang="en-US" sz="2800" dirty="0"/>
          </a:p>
        </p:txBody>
      </p:sp>
      <p:graphicFrame>
        <p:nvGraphicFramePr>
          <p:cNvPr id="4" name="Table 3"/>
          <p:cNvGraphicFramePr>
            <a:graphicFrameLocks noGrp="1"/>
          </p:cNvGraphicFramePr>
          <p:nvPr/>
        </p:nvGraphicFramePr>
        <p:xfrm>
          <a:off x="4563207" y="333375"/>
          <a:ext cx="5656069" cy="6258739"/>
        </p:xfrm>
        <a:graphic>
          <a:graphicData uri="http://schemas.openxmlformats.org/drawingml/2006/table">
            <a:tbl>
              <a:tblPr firstRow="1" firstCol="1" bandRow="1"/>
              <a:tblGrid>
                <a:gridCol w="2333668">
                  <a:extLst>
                    <a:ext uri="{9D8B030D-6E8A-4147-A177-3AD203B41FA5}">
                      <a16:colId xmlns:a16="http://schemas.microsoft.com/office/drawing/2014/main" val="3017962140"/>
                    </a:ext>
                  </a:extLst>
                </a:gridCol>
                <a:gridCol w="89969">
                  <a:extLst>
                    <a:ext uri="{9D8B030D-6E8A-4147-A177-3AD203B41FA5}">
                      <a16:colId xmlns:a16="http://schemas.microsoft.com/office/drawing/2014/main" val="3991131460"/>
                    </a:ext>
                  </a:extLst>
                </a:gridCol>
                <a:gridCol w="3232432">
                  <a:extLst>
                    <a:ext uri="{9D8B030D-6E8A-4147-A177-3AD203B41FA5}">
                      <a16:colId xmlns:a16="http://schemas.microsoft.com/office/drawing/2014/main" val="1793570374"/>
                    </a:ext>
                  </a:extLst>
                </a:gridCol>
              </a:tblGrid>
              <a:tr h="226968">
                <a:tc gridSpan="2">
                  <a:txBody>
                    <a:bodyPr/>
                    <a:lstStyle/>
                    <a:p>
                      <a:pPr marL="0" marR="0">
                        <a:spcBef>
                          <a:spcPts val="0"/>
                        </a:spcBef>
                        <a:spcAft>
                          <a:spcPts val="0"/>
                        </a:spcAft>
                      </a:pPr>
                      <a:r>
                        <a:rPr lang="en-US" sz="1000" b="1">
                          <a:effectLst/>
                          <a:latin typeface="Calibri" panose="020F0502020204030204" pitchFamily="34" charset="0"/>
                          <a:ea typeface="Times New Roman" panose="02020603050405020304" pitchFamily="18" charset="0"/>
                          <a:cs typeface="Times New Roman" panose="02020603050405020304" pitchFamily="18" charset="0"/>
                        </a:rPr>
                        <a:t>Expectation:   Respect Others</a:t>
                      </a:r>
                      <a:br>
                        <a:rPr lang="en-US" sz="1000">
                          <a:effectLst/>
                          <a:latin typeface="Calibri" panose="020F0502020204030204" pitchFamily="34" charset="0"/>
                          <a:ea typeface="Times New Roman" panose="02020603050405020304" pitchFamily="18" charset="0"/>
                          <a:cs typeface="Times New Roman" panose="02020603050405020304" pitchFamily="18" charset="0"/>
                        </a:rPr>
                      </a:b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000" b="1">
                          <a:effectLst/>
                          <a:latin typeface="Calibri" panose="020F0502020204030204" pitchFamily="34" charset="0"/>
                          <a:ea typeface="Times New Roman" panose="02020603050405020304" pitchFamily="18" charset="0"/>
                          <a:cs typeface="Times New Roman" panose="02020603050405020304" pitchFamily="18" charset="0"/>
                        </a:rPr>
                        <a:t>Location:    Cafeteria</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245930"/>
                  </a:ext>
                </a:extLst>
              </a:tr>
              <a:tr h="226968">
                <a:tc gridSpan="3">
                  <a:txBody>
                    <a:bodyPr/>
                    <a:lstStyle/>
                    <a:p>
                      <a:pPr marL="0" marR="0">
                        <a:spcBef>
                          <a:spcPts val="0"/>
                        </a:spcBef>
                        <a:spcAft>
                          <a:spcPts val="0"/>
                        </a:spcAft>
                      </a:pPr>
                      <a:r>
                        <a:rPr lang="en-US" sz="1000" b="1">
                          <a:effectLst/>
                          <a:latin typeface="Calibri" panose="020F0502020204030204" pitchFamily="34" charset="0"/>
                          <a:ea typeface="Times New Roman" panose="02020603050405020304" pitchFamily="18" charset="0"/>
                          <a:cs typeface="Times New Roman" panose="02020603050405020304" pitchFamily="18" charset="0"/>
                        </a:rPr>
                        <a:t>Establish/Define Skill or Procedure:  </a:t>
                      </a:r>
                      <a:r>
                        <a:rPr lang="en-US" sz="1000">
                          <a:effectLst/>
                          <a:latin typeface="Calibri" panose="020F0502020204030204" pitchFamily="34" charset="0"/>
                          <a:ea typeface="Times New Roman" panose="02020603050405020304" pitchFamily="18" charset="0"/>
                          <a:cs typeface="Times New Roman" panose="02020603050405020304" pitchFamily="18" charset="0"/>
                        </a:rPr>
                        <a:t>Define the behavior and why it is important.  Be sure to list when the behavior is expected</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04959729"/>
                  </a:ext>
                </a:extLst>
              </a:tr>
              <a:tr h="907870">
                <a:tc gridSpan="3">
                  <a:txBody>
                    <a:bodyPr/>
                    <a:lstStyle/>
                    <a:p>
                      <a:pPr marL="0" marR="0">
                        <a:spcBef>
                          <a:spcPts val="0"/>
                        </a:spcBef>
                        <a:spcAft>
                          <a:spcPts val="0"/>
                        </a:spcAft>
                      </a:pPr>
                      <a:r>
                        <a:rPr lang="en-US" sz="1000" i="1">
                          <a:effectLst/>
                          <a:latin typeface="Calibri" panose="020F0502020204030204" pitchFamily="34" charset="0"/>
                          <a:ea typeface="Times New Roman" panose="02020603050405020304" pitchFamily="18" charset="0"/>
                          <a:cs typeface="Times New Roman" panose="02020603050405020304" pitchFamily="18" charset="0"/>
                        </a:rPr>
                        <a:t>Definition:   </a:t>
                      </a:r>
                      <a:r>
                        <a:rPr lang="en-US" sz="1000">
                          <a:effectLst/>
                          <a:latin typeface="Calibri" panose="020F0502020204030204" pitchFamily="34" charset="0"/>
                          <a:ea typeface="Times New Roman" panose="02020603050405020304" pitchFamily="18" charset="0"/>
                          <a:cs typeface="Times New Roman" panose="02020603050405020304" pitchFamily="18" charset="0"/>
                        </a:rPr>
                        <a:t>we respect others in the cafeteria by making sure everyone feels comfortable and has someone to sit with.</a:t>
                      </a:r>
                    </a:p>
                    <a:p>
                      <a:pPr marL="0" marR="0">
                        <a:spcBef>
                          <a:spcPts val="0"/>
                        </a:spcBef>
                        <a:spcAft>
                          <a:spcPts val="0"/>
                        </a:spcAft>
                      </a:pPr>
                      <a:r>
                        <a:rPr lang="en-US" sz="1000" i="1">
                          <a:effectLst/>
                          <a:latin typeface="Calibri" panose="020F0502020204030204" pitchFamily="34" charset="0"/>
                          <a:ea typeface="Times New Roman" panose="02020603050405020304" pitchFamily="18" charset="0"/>
                          <a:cs typeface="Times New Roman" panose="02020603050405020304" pitchFamily="18" charset="0"/>
                        </a:rPr>
                        <a:t> </a:t>
                      </a: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i="1">
                          <a:effectLst/>
                          <a:latin typeface="Calibri" panose="020F0502020204030204" pitchFamily="34" charset="0"/>
                          <a:ea typeface="Times New Roman" panose="02020603050405020304" pitchFamily="18" charset="0"/>
                          <a:cs typeface="Times New Roman" panose="02020603050405020304" pitchFamily="18" charset="0"/>
                        </a:rPr>
                        <a:t>Why Important</a:t>
                      </a:r>
                      <a:r>
                        <a:rPr lang="en-US" sz="1000">
                          <a:effectLst/>
                          <a:latin typeface="Calibri" panose="020F0502020204030204" pitchFamily="34" charset="0"/>
                          <a:ea typeface="Times New Roman" panose="02020603050405020304" pitchFamily="18" charset="0"/>
                          <a:cs typeface="Times New Roman" panose="02020603050405020304" pitchFamily="18" charset="0"/>
                        </a:rPr>
                        <a:t>:  Being respectful of others in the cafeteria helps everyone feel like they belong.    </a:t>
                      </a:r>
                    </a:p>
                    <a:p>
                      <a:pPr marL="0" marR="0">
                        <a:spcBef>
                          <a:spcPts val="0"/>
                        </a:spcBef>
                        <a:spcAft>
                          <a:spcPts val="0"/>
                        </a:spcAft>
                      </a:pPr>
                      <a:r>
                        <a:rPr lang="en-US" sz="100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000" i="1">
                          <a:effectLst/>
                          <a:latin typeface="Calibri" panose="020F0502020204030204" pitchFamily="34" charset="0"/>
                          <a:ea typeface="Times New Roman" panose="02020603050405020304" pitchFamily="18" charset="0"/>
                          <a:cs typeface="Times New Roman" panose="02020603050405020304" pitchFamily="18" charset="0"/>
                        </a:rPr>
                        <a:t>When Expected:</a:t>
                      </a:r>
                      <a:r>
                        <a:rPr lang="en-US" sz="1000">
                          <a:effectLst/>
                          <a:latin typeface="Calibri" panose="020F0502020204030204" pitchFamily="34" charset="0"/>
                          <a:ea typeface="Times New Roman" panose="02020603050405020304" pitchFamily="18" charset="0"/>
                          <a:cs typeface="Times New Roman" panose="02020603050405020304" pitchFamily="18" charset="0"/>
                        </a:rPr>
                        <a:t>    If you notice a student is sitting alone, you can ask a teacher to sit with them or invite them to sit with you and your friends.</a:t>
                      </a:r>
                      <a:br>
                        <a:rPr lang="en-US" sz="1000">
                          <a:effectLst/>
                          <a:latin typeface="Calibri" panose="020F0502020204030204" pitchFamily="34" charset="0"/>
                          <a:ea typeface="Times New Roman" panose="02020603050405020304" pitchFamily="18" charset="0"/>
                          <a:cs typeface="Times New Roman" panose="02020603050405020304" pitchFamily="18" charset="0"/>
                        </a:rPr>
                      </a:b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5121810"/>
                  </a:ext>
                </a:extLst>
              </a:tr>
              <a:tr h="162739">
                <a:tc gridSpan="3">
                  <a:txBody>
                    <a:bodyPr/>
                    <a:lstStyle/>
                    <a:p>
                      <a:pPr marL="0" marR="0">
                        <a:spcBef>
                          <a:spcPts val="0"/>
                        </a:spcBef>
                        <a:spcAft>
                          <a:spcPts val="0"/>
                        </a:spcAft>
                      </a:pPr>
                      <a:r>
                        <a:rPr lang="en-US" sz="1000" b="1">
                          <a:effectLst/>
                          <a:latin typeface="Calibri" panose="020F0502020204030204" pitchFamily="34" charset="0"/>
                          <a:ea typeface="Times New Roman" panose="02020603050405020304" pitchFamily="18" charset="0"/>
                          <a:cs typeface="Times New Roman" panose="02020603050405020304" pitchFamily="18" charset="0"/>
                        </a:rPr>
                        <a:t>Teach:  </a:t>
                      </a:r>
                      <a:r>
                        <a:rPr lang="en-US" sz="1000">
                          <a:effectLst/>
                          <a:latin typeface="Calibri" panose="020F0502020204030204" pitchFamily="34" charset="0"/>
                          <a:ea typeface="Times New Roman" panose="02020603050405020304" pitchFamily="18" charset="0"/>
                          <a:cs typeface="Times New Roman" panose="02020603050405020304" pitchFamily="18" charset="0"/>
                        </a:rPr>
                        <a:t>Teacher demonstrates or models the appropriate behavior.  Provide non-examples and examples.</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39166923"/>
                  </a:ext>
                </a:extLst>
              </a:tr>
              <a:tr h="794386">
                <a:tc gridSpan="3">
                  <a:txBody>
                    <a:bodyPr/>
                    <a:lstStyle/>
                    <a:p>
                      <a:pPr marL="0" marR="0">
                        <a:spcBef>
                          <a:spcPts val="0"/>
                        </a:spcBef>
                        <a:spcAft>
                          <a:spcPts val="0"/>
                        </a:spcAft>
                      </a:pPr>
                      <a:r>
                        <a:rPr lang="en-US" sz="1000">
                          <a:effectLst/>
                          <a:latin typeface="Calibri" panose="020F0502020204030204" pitchFamily="34" charset="0"/>
                          <a:ea typeface="Times New Roman" panose="02020603050405020304" pitchFamily="18" charset="0"/>
                          <a:cs typeface="Times New Roman" panose="02020603050405020304" pitchFamily="18" charset="0"/>
                        </a:rPr>
                        <a:t>Example:  Debby notices that Niki, a student in her class is sitting alone.  She notices because Niki is not talking to any of the other students sitting near her.  She raises her hand to ask the teacher if she can invite Niki to sit at their table.  If Niki agrees, the two sit together.</a:t>
                      </a:r>
                    </a:p>
                    <a:p>
                      <a:pPr marL="0" marR="0">
                        <a:spcBef>
                          <a:spcPts val="0"/>
                        </a:spcBef>
                        <a:spcAft>
                          <a:spcPts val="0"/>
                        </a:spcAft>
                      </a:pPr>
                      <a:r>
                        <a:rPr lang="en-US" sz="100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sz="1000">
                          <a:effectLst/>
                          <a:latin typeface="Calibri" panose="020F0502020204030204" pitchFamily="34" charset="0"/>
                          <a:ea typeface="Times New Roman" panose="02020603050405020304" pitchFamily="18" charset="0"/>
                          <a:cs typeface="Times New Roman" panose="02020603050405020304" pitchFamily="18" charset="0"/>
                        </a:rPr>
                        <a:t>Non-Example:  Debby notices that Niki is not talking to anyone at her table.  She whispers to her friend that it looks like Niki doesn’t have any friends, the two laugh.</a:t>
                      </a:r>
                      <a:br>
                        <a:rPr lang="en-US" sz="1000">
                          <a:effectLst/>
                          <a:latin typeface="Calibri" panose="020F0502020204030204" pitchFamily="34" charset="0"/>
                          <a:ea typeface="Times New Roman" panose="02020603050405020304" pitchFamily="18" charset="0"/>
                          <a:cs typeface="Times New Roman" panose="02020603050405020304" pitchFamily="18" charset="0"/>
                        </a:rPr>
                      </a:b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576748"/>
                  </a:ext>
                </a:extLst>
              </a:tr>
              <a:tr h="137914">
                <a:tc gridSpan="3">
                  <a:txBody>
                    <a:bodyPr/>
                    <a:lstStyle/>
                    <a:p>
                      <a:pPr marL="0" marR="0">
                        <a:spcBef>
                          <a:spcPts val="0"/>
                        </a:spcBef>
                        <a:spcAft>
                          <a:spcPts val="0"/>
                        </a:spcAft>
                      </a:pPr>
                      <a:r>
                        <a:rPr lang="en-US" sz="1000" b="1">
                          <a:effectLst/>
                          <a:latin typeface="Calibri" panose="020F0502020204030204" pitchFamily="34" charset="0"/>
                          <a:ea typeface="Times New Roman" panose="02020603050405020304" pitchFamily="18" charset="0"/>
                          <a:cs typeface="Times New Roman" panose="02020603050405020304" pitchFamily="18" charset="0"/>
                        </a:rPr>
                        <a:t>Practice:  </a:t>
                      </a:r>
                      <a:r>
                        <a:rPr lang="en-US" sz="1000">
                          <a:effectLst/>
                          <a:latin typeface="Calibri" panose="020F0502020204030204" pitchFamily="34" charset="0"/>
                          <a:ea typeface="Times New Roman" panose="02020603050405020304" pitchFamily="18" charset="0"/>
                          <a:cs typeface="Times New Roman" panose="02020603050405020304" pitchFamily="18" charset="0"/>
                        </a:rPr>
                        <a:t>Give students opportunities to role-play the appropriate behaviors across all relevant settings.</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9060888"/>
                  </a:ext>
                </a:extLst>
              </a:tr>
              <a:tr h="453935">
                <a:tc gridSpan="3">
                  <a:txBody>
                    <a:bodyPr/>
                    <a:lstStyle/>
                    <a:p>
                      <a:pPr marL="0" marR="0">
                        <a:spcBef>
                          <a:spcPts val="0"/>
                        </a:spcBef>
                        <a:spcAft>
                          <a:spcPts val="0"/>
                        </a:spcAft>
                      </a:pPr>
                      <a:r>
                        <a:rPr lang="en-US" sz="1000">
                          <a:effectLst/>
                          <a:latin typeface="Calibri" panose="020F0502020204030204" pitchFamily="34" charset="0"/>
                          <a:ea typeface="Times New Roman" panose="02020603050405020304" pitchFamily="18" charset="0"/>
                          <a:cs typeface="Times New Roman" panose="02020603050405020304" pitchFamily="18" charset="0"/>
                        </a:rPr>
                        <a:t>All students have the opportunity to role play inviting a student to join them in the cafeteria.  Repeat several times so that everyone has different roles to role-play.  Make sure all students understand the expectation and behavior.</a:t>
                      </a:r>
                      <a:br>
                        <a:rPr lang="en-US" sz="1000">
                          <a:effectLst/>
                          <a:latin typeface="Calibri" panose="020F0502020204030204" pitchFamily="34" charset="0"/>
                          <a:ea typeface="Times New Roman" panose="02020603050405020304" pitchFamily="18" charset="0"/>
                          <a:cs typeface="Times New Roman" panose="02020603050405020304" pitchFamily="18" charset="0"/>
                        </a:rPr>
                      </a:b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4514575"/>
                  </a:ext>
                </a:extLst>
              </a:tr>
              <a:tr h="340451">
                <a:tc gridSpan="3">
                  <a:txBody>
                    <a:bodyPr/>
                    <a:lstStyle/>
                    <a:p>
                      <a:pPr marL="0" marR="0">
                        <a:spcBef>
                          <a:spcPts val="0"/>
                        </a:spcBef>
                        <a:spcAft>
                          <a:spcPts val="0"/>
                        </a:spcAft>
                      </a:pPr>
                      <a:r>
                        <a:rPr lang="en-US" sz="1000" b="1">
                          <a:effectLst/>
                          <a:latin typeface="Calibri" panose="020F0502020204030204" pitchFamily="34" charset="0"/>
                          <a:ea typeface="Times New Roman" panose="02020603050405020304" pitchFamily="18" charset="0"/>
                          <a:cs typeface="Times New Roman" panose="02020603050405020304" pitchFamily="18" charset="0"/>
                        </a:rPr>
                        <a:t>Monitor and Reinforce:  </a:t>
                      </a:r>
                      <a:r>
                        <a:rPr lang="en-US" sz="1000">
                          <a:effectLst/>
                          <a:latin typeface="Calibri" panose="020F0502020204030204" pitchFamily="34" charset="0"/>
                          <a:ea typeface="Times New Roman" panose="02020603050405020304" pitchFamily="18" charset="0"/>
                          <a:cs typeface="Times New Roman" panose="02020603050405020304" pitchFamily="18" charset="0"/>
                        </a:rPr>
                        <a:t>Increase the likelihood that students will demonstrate the skill.  Provide examples if appropriate. </a:t>
                      </a:r>
                      <a:br>
                        <a:rPr lang="en-US" sz="1000">
                          <a:effectLst/>
                          <a:latin typeface="Calibri" panose="020F0502020204030204" pitchFamily="34" charset="0"/>
                          <a:ea typeface="Times New Roman" panose="02020603050405020304" pitchFamily="18" charset="0"/>
                          <a:cs typeface="Times New Roman" panose="02020603050405020304" pitchFamily="18" charset="0"/>
                        </a:rPr>
                      </a:br>
                      <a:endParaRPr lang="en-US"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62798333"/>
                  </a:ext>
                </a:extLst>
              </a:tr>
              <a:tr h="340451">
                <a:tc>
                  <a:txBody>
                    <a:bodyPr/>
                    <a:lstStyle/>
                    <a:p>
                      <a:pPr marL="171450" marR="0" lvl="0" indent="-171450">
                        <a:spcBef>
                          <a:spcPts val="0"/>
                        </a:spcBef>
                        <a:spcAft>
                          <a:spcPts val="0"/>
                        </a:spcAft>
                        <a:buFont typeface="Arial" panose="020B0604020202020204" pitchFamily="34" charset="0"/>
                        <a:buChar cha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Pre-Correct/Remind:  Provide anticipated time of day/activities to pre-correct.</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Provide</a:t>
                      </a:r>
                      <a:r>
                        <a:rPr lang="en-US" sz="10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prompts right before lunch.</a:t>
                      </a:r>
                      <a:br>
                        <a:rPr lang="en-US" sz="1000" dirty="0">
                          <a:effectLst/>
                          <a:latin typeface="Calibri" panose="020F0502020204030204" pitchFamily="34" charset="0"/>
                          <a:ea typeface="Times New Roman" panose="02020603050405020304" pitchFamily="18" charset="0"/>
                          <a:cs typeface="Times New Roman" panose="02020603050405020304" pitchFamily="18" charset="0"/>
                        </a:rPr>
                      </a:b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828080625"/>
                  </a:ext>
                </a:extLst>
              </a:tr>
              <a:tr h="641499">
                <a:tc>
                  <a:txBody>
                    <a:bodyPr/>
                    <a:lstStyle/>
                    <a:p>
                      <a:pPr marL="171450" marR="0" lvl="0" indent="-171450">
                        <a:spcBef>
                          <a:spcPts val="0"/>
                        </a:spcBef>
                        <a:spcAft>
                          <a:spcPts val="0"/>
                        </a:spcAft>
                        <a:buFont typeface="Arial" panose="020B0604020202020204" pitchFamily="34" charset="0"/>
                        <a:buChar cha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Feedback:  Observe student performance and give positive, specific feedback to students.  Provide an example or specific praise and error correction.</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Privately (to Debby) say:  “I noticed that you invited a new friend, </a:t>
                      </a:r>
                      <a:r>
                        <a:rPr lang="en-US" sz="1000" dirty="0" err="1">
                          <a:effectLst/>
                          <a:latin typeface="Calibri" panose="020F0502020204030204" pitchFamily="34" charset="0"/>
                          <a:ea typeface="Times New Roman" panose="02020603050405020304" pitchFamily="18" charset="0"/>
                          <a:cs typeface="Times New Roman" panose="02020603050405020304" pitchFamily="18" charset="0"/>
                        </a:rPr>
                        <a:t>Niki</a:t>
                      </a: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to sit with you at lunch.  Way to respect your classmate!”</a:t>
                      </a:r>
                    </a:p>
                    <a:p>
                      <a:pPr marL="0" marR="0">
                        <a:spcBef>
                          <a:spcPts val="0"/>
                        </a:spcBef>
                        <a:spcAft>
                          <a:spcPts val="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74375632"/>
                  </a:ext>
                </a:extLst>
              </a:tr>
              <a:tr h="340451">
                <a:tc>
                  <a:txBody>
                    <a:bodyPr/>
                    <a:lstStyle/>
                    <a:p>
                      <a:pPr marL="171450" marR="0" lvl="0" indent="-171450">
                        <a:spcBef>
                          <a:spcPts val="0"/>
                        </a:spcBef>
                        <a:spcAft>
                          <a:spcPts val="0"/>
                        </a:spcAft>
                        <a:buFont typeface="Arial" panose="020B0604020202020204" pitchFamily="34" charset="0"/>
                        <a:buChar char="•"/>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Reteach:  Provide examples of times throughout the day and school year to provide booster lessons.</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In the beginning of the year when students are first getting to know each other</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88460120"/>
                  </a:ext>
                </a:extLst>
              </a:tr>
              <a:tr h="226968">
                <a:tc gridSpan="3">
                  <a:txBody>
                    <a:bodyPr/>
                    <a:lstStyle/>
                    <a:p>
                      <a:pPr marL="0" marR="0" algn="ctr">
                        <a:spcBef>
                          <a:spcPts val="0"/>
                        </a:spcBef>
                        <a:spcAft>
                          <a:spcPts val="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Supervise:  Don’t forget to move, scan and interact with students!</a:t>
                      </a:r>
                    </a:p>
                    <a:p>
                      <a:pPr marL="0" marR="0" algn="ctr">
                        <a:spcBef>
                          <a:spcPts val="0"/>
                        </a:spcBef>
                        <a:spcAft>
                          <a:spcPts val="0"/>
                        </a:spcAft>
                      </a:pPr>
                      <a:r>
                        <a:rPr lang="en-US" sz="10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42556" marR="4255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67781278"/>
                  </a:ext>
                </a:extLst>
              </a:tr>
            </a:tbl>
          </a:graphicData>
        </a:graphic>
      </p:graphicFrame>
    </p:spTree>
    <p:extLst>
      <p:ext uri="{BB962C8B-B14F-4D97-AF65-F5344CB8AC3E}">
        <p14:creationId xmlns:p14="http://schemas.microsoft.com/office/powerpoint/2010/main" val="16749263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     Lesson Plan Activity</a:t>
            </a:r>
          </a:p>
        </p:txBody>
      </p:sp>
      <p:sp>
        <p:nvSpPr>
          <p:cNvPr id="4" name="Content Placeholder 3"/>
          <p:cNvSpPr>
            <a:spLocks noGrp="1"/>
          </p:cNvSpPr>
          <p:nvPr>
            <p:ph idx="1"/>
          </p:nvPr>
        </p:nvSpPr>
        <p:spPr>
          <a:xfrm>
            <a:off x="1866619" y="1417835"/>
            <a:ext cx="6907235" cy="5014554"/>
          </a:xfrm>
        </p:spPr>
        <p:txBody>
          <a:bodyPr>
            <a:noAutofit/>
          </a:bodyPr>
          <a:lstStyle/>
          <a:p>
            <a:pPr marL="514350" indent="-514350">
              <a:buFont typeface="+mj-lt"/>
              <a:buAutoNum type="arabicPeriod"/>
            </a:pPr>
            <a:r>
              <a:rPr lang="en-US" sz="2800" dirty="0"/>
              <a:t>Choose one expectation in one location.</a:t>
            </a:r>
          </a:p>
          <a:p>
            <a:pPr marL="514350" indent="-514350">
              <a:buFont typeface="+mj-lt"/>
              <a:buAutoNum type="arabicPeriod"/>
            </a:pPr>
            <a:r>
              <a:rPr lang="en-US" sz="2800" dirty="0"/>
              <a:t>Work with your shoulder partner and complete the behavior lesson plan template.</a:t>
            </a:r>
          </a:p>
          <a:p>
            <a:pPr marL="514350" indent="-514350">
              <a:buFont typeface="+mj-lt"/>
              <a:buAutoNum type="arabicPeriod"/>
            </a:pPr>
            <a:r>
              <a:rPr lang="en-US" sz="2800" dirty="0"/>
              <a:t>Be ready to describe your lesson to the group, describe the non-example if needed, and role play the correct example.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3854" y="2371783"/>
            <a:ext cx="2223506" cy="1869731"/>
          </a:xfrm>
          <a:prstGeom prst="rect">
            <a:avLst/>
          </a:prstGeom>
        </p:spPr>
      </p:pic>
    </p:spTree>
    <p:extLst>
      <p:ext uri="{BB962C8B-B14F-4D97-AF65-F5344CB8AC3E}">
        <p14:creationId xmlns:p14="http://schemas.microsoft.com/office/powerpoint/2010/main" val="175559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733425" y="228600"/>
            <a:ext cx="10163175" cy="1371600"/>
          </a:xfrm>
        </p:spPr>
        <p:txBody>
          <a:bodyPr/>
          <a:lstStyle/>
          <a:p>
            <a:pPr>
              <a:defRPr/>
            </a:pPr>
            <a:r>
              <a:rPr lang="en-US" dirty="0">
                <a:ea typeface="+mj-ea"/>
              </a:rPr>
              <a:t>Develop a Plan for Teaching Expectations</a:t>
            </a:r>
          </a:p>
        </p:txBody>
      </p:sp>
      <p:sp>
        <p:nvSpPr>
          <p:cNvPr id="66562" name="Rectangle 3"/>
          <p:cNvSpPr>
            <a:spLocks noGrp="1" noChangeArrowheads="1"/>
          </p:cNvSpPr>
          <p:nvPr>
            <p:ph type="body" idx="1"/>
          </p:nvPr>
        </p:nvSpPr>
        <p:spPr>
          <a:xfrm>
            <a:off x="1708365" y="2117295"/>
            <a:ext cx="7861300" cy="3328261"/>
          </a:xfrm>
        </p:spPr>
        <p:txBody>
          <a:bodyPr>
            <a:noAutofit/>
          </a:bodyPr>
          <a:lstStyle/>
          <a:p>
            <a:r>
              <a:rPr lang="en-US" sz="2400" dirty="0"/>
              <a:t>Once the behavior lesson plans are created it is important to take time to decide </a:t>
            </a:r>
            <a:r>
              <a:rPr lang="en-US" sz="2400" i="1" dirty="0"/>
              <a:t>how</a:t>
            </a:r>
            <a:r>
              <a:rPr lang="en-US" sz="2400" dirty="0"/>
              <a:t> and </a:t>
            </a:r>
            <a:r>
              <a:rPr lang="en-US" sz="2400" i="1" dirty="0"/>
              <a:t>when</a:t>
            </a:r>
            <a:r>
              <a:rPr lang="en-US" sz="2400" dirty="0"/>
              <a:t> the lessons will be taught</a:t>
            </a:r>
            <a:endParaRPr lang="en-US" sz="2400" dirty="0">
              <a:ea typeface="ＭＳ Ｐゴシック" pitchFamily="34" charset="-128"/>
            </a:endParaRPr>
          </a:p>
          <a:p>
            <a:pPr eaLnBrk="1" hangingPunct="1"/>
            <a:r>
              <a:rPr lang="en-US" sz="2400" dirty="0">
                <a:ea typeface="ＭＳ Ｐゴシック" pitchFamily="34" charset="-128"/>
              </a:rPr>
              <a:t>Provide </a:t>
            </a:r>
            <a:r>
              <a:rPr lang="en-US" sz="2400" u="sng" dirty="0">
                <a:ea typeface="ＭＳ Ｐゴシック" pitchFamily="34" charset="-128"/>
              </a:rPr>
              <a:t>initial</a:t>
            </a:r>
            <a:r>
              <a:rPr lang="en-US" sz="2400" dirty="0">
                <a:ea typeface="ＭＳ Ｐゴシック" pitchFamily="34" charset="-128"/>
              </a:rPr>
              <a:t> lesson plans to begin teaching behavior</a:t>
            </a:r>
          </a:p>
          <a:p>
            <a:pPr eaLnBrk="1" hangingPunct="1"/>
            <a:r>
              <a:rPr lang="en-US" sz="2400" dirty="0">
                <a:ea typeface="ＭＳ Ｐゴシック" pitchFamily="34" charset="-128"/>
              </a:rPr>
              <a:t>Build on what you have (i.e. character ed.)</a:t>
            </a:r>
          </a:p>
          <a:p>
            <a:pPr eaLnBrk="1" hangingPunct="1"/>
            <a:r>
              <a:rPr lang="en-US" sz="2400" dirty="0">
                <a:ea typeface="ＭＳ Ｐゴシック" pitchFamily="34" charset="-128"/>
              </a:rPr>
              <a:t>Develop a system for expanding behavior lesson plan ideas throughout the year</a:t>
            </a:r>
          </a:p>
          <a:p>
            <a:pPr lvl="1" eaLnBrk="1" hangingPunct="1"/>
            <a:r>
              <a:rPr lang="en-US" sz="2400" dirty="0">
                <a:ea typeface="ＭＳ Ｐゴシック" pitchFamily="34" charset="-128"/>
              </a:rPr>
              <a:t>Skill of the month, Booster Sessions</a:t>
            </a:r>
          </a:p>
          <a:p>
            <a:pPr eaLnBrk="1" hangingPunct="1"/>
            <a:r>
              <a:rPr lang="en-US" sz="2400" dirty="0">
                <a:ea typeface="ＭＳ Ｐゴシック" pitchFamily="34" charset="-128"/>
              </a:rPr>
              <a:t>Determine the minimum requirements for teaching behavior (i.e. how often)</a:t>
            </a:r>
          </a:p>
        </p:txBody>
      </p:sp>
    </p:spTree>
    <p:extLst>
      <p:ext uri="{BB962C8B-B14F-4D97-AF65-F5344CB8AC3E}">
        <p14:creationId xmlns:p14="http://schemas.microsoft.com/office/powerpoint/2010/main" val="41566289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4295" y="140716"/>
            <a:ext cx="6987106" cy="915357"/>
          </a:xfrm>
        </p:spPr>
        <p:txBody>
          <a:bodyPr>
            <a:noAutofit/>
          </a:bodyPr>
          <a:lstStyle/>
          <a:p>
            <a:r>
              <a:rPr lang="en-US" sz="3200" dirty="0">
                <a:solidFill>
                  <a:schemeClr val="accent6"/>
                </a:solidFill>
              </a:rPr>
              <a:t>When </a:t>
            </a:r>
            <a:r>
              <a:rPr lang="en-US" sz="3200" dirty="0">
                <a:solidFill>
                  <a:srgbClr val="1D2A53"/>
                </a:solidFill>
              </a:rPr>
              <a:t>and </a:t>
            </a:r>
            <a:r>
              <a:rPr lang="en-US" sz="3200" dirty="0">
                <a:solidFill>
                  <a:schemeClr val="accent6"/>
                </a:solidFill>
              </a:rPr>
              <a:t>How</a:t>
            </a:r>
            <a:r>
              <a:rPr lang="en-US" sz="3200" dirty="0">
                <a:solidFill>
                  <a:srgbClr val="1D2A53"/>
                </a:solidFill>
              </a:rPr>
              <a:t> will we teach behavior?  </a:t>
            </a:r>
            <a:endParaRPr lang="en-US" sz="3200" b="1" dirty="0"/>
          </a:p>
        </p:txBody>
      </p:sp>
      <p:sp>
        <p:nvSpPr>
          <p:cNvPr id="5" name="Rectangle 3"/>
          <p:cNvSpPr txBox="1">
            <a:spLocks noChangeArrowheads="1"/>
          </p:cNvSpPr>
          <p:nvPr>
            <p:custDataLst>
              <p:tags r:id="rId1"/>
            </p:custDataLst>
          </p:nvPr>
        </p:nvSpPr>
        <p:spPr>
          <a:xfrm>
            <a:off x="986964" y="1056073"/>
            <a:ext cx="7467600" cy="4919194"/>
          </a:xfrm>
          <a:prstGeom prst="rect">
            <a:avLst/>
          </a:prstGeom>
        </p:spPr>
        <p:txBody>
          <a:bodyPr vert="horz" lIns="91436" tIns="45716" rIns="91436" bIns="45716" rtlCol="0">
            <a:noAutofit/>
          </a:bodyPr>
          <a:lstStyle>
            <a:lvl1pPr marL="342900" indent="-342900" algn="l" defTabSz="457200" rtl="0" eaLnBrk="1" latinLnBrk="0" hangingPunct="1">
              <a:spcBef>
                <a:spcPct val="20000"/>
              </a:spcBef>
              <a:buClr>
                <a:schemeClr val="tx1">
                  <a:lumMod val="75000"/>
                </a:schemeClr>
              </a:buClr>
              <a:buFont typeface="Wingdings" charset="2"/>
              <a:buChar char="§"/>
              <a:defRPr sz="3200" kern="1200">
                <a:solidFill>
                  <a:schemeClr val="tx2"/>
                </a:solidFill>
                <a:latin typeface="Tw Cen MT"/>
                <a:ea typeface="+mn-ea"/>
                <a:cs typeface="Tw Cen MT"/>
              </a:defRPr>
            </a:lvl1pPr>
            <a:lvl2pPr marL="742950" indent="-285750" algn="l" defTabSz="457200" rtl="0" eaLnBrk="1" latinLnBrk="0" hangingPunct="1">
              <a:spcBef>
                <a:spcPct val="20000"/>
              </a:spcBef>
              <a:buClr>
                <a:schemeClr val="accent6"/>
              </a:buClr>
              <a:buFont typeface="Wingdings" charset="2"/>
              <a:buChar char="§"/>
              <a:defRPr sz="2800" kern="1200">
                <a:solidFill>
                  <a:schemeClr val="tx2"/>
                </a:solidFill>
                <a:latin typeface="Tw Cen MT"/>
                <a:ea typeface="+mn-ea"/>
                <a:cs typeface="Tw Cen MT"/>
              </a:defRPr>
            </a:lvl2pPr>
            <a:lvl3pPr marL="1143000" indent="-228600" algn="l" defTabSz="457200" rtl="0" eaLnBrk="1" latinLnBrk="0" hangingPunct="1">
              <a:spcBef>
                <a:spcPct val="20000"/>
              </a:spcBef>
              <a:buClr>
                <a:schemeClr val="tx1">
                  <a:lumMod val="60000"/>
                  <a:lumOff val="40000"/>
                </a:schemeClr>
              </a:buClr>
              <a:buFont typeface="Wingdings" charset="2"/>
              <a:buChar char="§"/>
              <a:defRPr sz="2400" kern="1200">
                <a:solidFill>
                  <a:schemeClr val="tx2"/>
                </a:solidFill>
                <a:latin typeface="Tw Cen MT"/>
                <a:ea typeface="+mn-ea"/>
                <a:cs typeface="Tw Cen MT"/>
              </a:defRPr>
            </a:lvl3pPr>
            <a:lvl4pPr marL="1600200" indent="-228600" algn="l" defTabSz="457200" rtl="0" eaLnBrk="1" latinLnBrk="0" hangingPunct="1">
              <a:spcBef>
                <a:spcPct val="20000"/>
              </a:spcBef>
              <a:buClrTx/>
              <a:buFont typeface="Arial"/>
              <a:buChar char="•"/>
              <a:defRPr sz="2000" kern="1200">
                <a:solidFill>
                  <a:schemeClr val="tx2"/>
                </a:solidFill>
                <a:latin typeface="Tw Cen MT"/>
                <a:ea typeface="+mn-ea"/>
                <a:cs typeface="Tw Cen MT"/>
              </a:defRPr>
            </a:lvl4pPr>
            <a:lvl5pPr marL="2057400" indent="-228600" algn="l" defTabSz="457200" rtl="0" eaLnBrk="1" latinLnBrk="0" hangingPunct="1">
              <a:spcBef>
                <a:spcPct val="20000"/>
              </a:spcBef>
              <a:buFont typeface="Arial"/>
              <a:buChar char="•"/>
              <a:defRPr sz="2000" kern="1200">
                <a:solidFill>
                  <a:schemeClr val="tx2"/>
                </a:solidFill>
                <a:latin typeface="Tw Cen MT"/>
                <a:ea typeface="+mn-ea"/>
                <a:cs typeface="Tw Cen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defRPr/>
            </a:pPr>
            <a:r>
              <a:rPr lang="en-US" sz="2400" dirty="0">
                <a:latin typeface="+mn-lt"/>
              </a:rPr>
              <a:t>Kick-off events</a:t>
            </a:r>
          </a:p>
          <a:p>
            <a:pPr marL="754155" lvl="1" indent="-342900">
              <a:lnSpc>
                <a:spcPct val="80000"/>
              </a:lnSpc>
              <a:buFont typeface="Arial"/>
              <a:buChar char="•"/>
              <a:defRPr/>
            </a:pPr>
            <a:r>
              <a:rPr lang="en-US" sz="1800" dirty="0">
                <a:latin typeface="+mn-lt"/>
              </a:rPr>
              <a:t>Teaching staff, students, and families the </a:t>
            </a:r>
            <a:br>
              <a:rPr lang="en-US" sz="1800" dirty="0">
                <a:latin typeface="+mn-lt"/>
              </a:rPr>
            </a:br>
            <a:r>
              <a:rPr lang="en-US" sz="1800" dirty="0">
                <a:latin typeface="+mn-lt"/>
              </a:rPr>
              <a:t>expectations and rules</a:t>
            </a:r>
          </a:p>
          <a:p>
            <a:pPr marL="754155" lvl="1" indent="-342900">
              <a:lnSpc>
                <a:spcPct val="80000"/>
              </a:lnSpc>
              <a:buFont typeface="Arial"/>
              <a:buChar char="•"/>
              <a:defRPr/>
            </a:pPr>
            <a:r>
              <a:rPr lang="en-US" sz="1800" dirty="0">
                <a:latin typeface="+mn-lt"/>
              </a:rPr>
              <a:t>Beginning and mid-year;  more often as needed</a:t>
            </a:r>
          </a:p>
          <a:p>
            <a:pPr marL="754155" lvl="1" indent="-342900">
              <a:lnSpc>
                <a:spcPct val="80000"/>
              </a:lnSpc>
              <a:buFont typeface="Arial"/>
              <a:buChar char="•"/>
              <a:defRPr/>
            </a:pPr>
            <a:r>
              <a:rPr lang="en-US" sz="1800" dirty="0">
                <a:latin typeface="+mn-lt"/>
                <a:ea typeface="ＭＳ Ｐゴシック" charset="0"/>
              </a:rPr>
              <a:t>Teach rules for all areas of school, </a:t>
            </a:r>
            <a:r>
              <a:rPr lang="en-US" sz="1800" b="1" i="1" dirty="0">
                <a:latin typeface="+mn-lt"/>
                <a:ea typeface="ＭＳ Ｐゴシック" charset="0"/>
              </a:rPr>
              <a:t>including individual classrooms</a:t>
            </a:r>
            <a:endParaRPr lang="en-US" sz="1800" dirty="0">
              <a:latin typeface="+mn-lt"/>
            </a:endParaRPr>
          </a:p>
          <a:p>
            <a:pPr marL="0" indent="0">
              <a:lnSpc>
                <a:spcPct val="80000"/>
              </a:lnSpc>
              <a:buNone/>
              <a:defRPr/>
            </a:pPr>
            <a:endParaRPr lang="en-US" sz="1050" dirty="0">
              <a:latin typeface="+mn-lt"/>
            </a:endParaRPr>
          </a:p>
          <a:p>
            <a:pPr marL="0" indent="0">
              <a:lnSpc>
                <a:spcPct val="80000"/>
              </a:lnSpc>
              <a:buNone/>
              <a:defRPr/>
            </a:pPr>
            <a:r>
              <a:rPr lang="en-US" sz="2400" dirty="0">
                <a:latin typeface="+mn-lt"/>
              </a:rPr>
              <a:t>On-going Direct Instruction</a:t>
            </a:r>
            <a:endParaRPr lang="en-US" sz="1800" dirty="0">
              <a:latin typeface="+mn-lt"/>
            </a:endParaRPr>
          </a:p>
          <a:p>
            <a:pPr marL="754155" lvl="1" indent="-342900">
              <a:lnSpc>
                <a:spcPct val="80000"/>
              </a:lnSpc>
              <a:buFont typeface="Arial"/>
              <a:buChar char="•"/>
              <a:defRPr/>
            </a:pPr>
            <a:r>
              <a:rPr lang="en-US" sz="2000" dirty="0">
                <a:latin typeface="+mn-lt"/>
              </a:rPr>
              <a:t>Daily or Weekly schedule?</a:t>
            </a:r>
          </a:p>
          <a:p>
            <a:pPr marL="754155" lvl="1" indent="-342900">
              <a:lnSpc>
                <a:spcPct val="80000"/>
              </a:lnSpc>
              <a:buFont typeface="Arial"/>
              <a:buChar char="•"/>
              <a:defRPr/>
            </a:pPr>
            <a:r>
              <a:rPr lang="en-US" sz="2000" dirty="0">
                <a:latin typeface="+mn-lt"/>
              </a:rPr>
              <a:t>Data-driven and scheduled designed lessons</a:t>
            </a:r>
          </a:p>
          <a:p>
            <a:pPr marL="754155" lvl="1" indent="-342900">
              <a:lnSpc>
                <a:spcPct val="80000"/>
              </a:lnSpc>
              <a:buFont typeface="Arial"/>
              <a:buChar char="•"/>
              <a:defRPr/>
            </a:pPr>
            <a:r>
              <a:rPr lang="en-US" sz="2000" dirty="0">
                <a:latin typeface="+mn-lt"/>
              </a:rPr>
              <a:t>Pre-correction</a:t>
            </a:r>
          </a:p>
          <a:p>
            <a:pPr marL="754155" lvl="1" indent="-342900">
              <a:lnSpc>
                <a:spcPct val="80000"/>
              </a:lnSpc>
              <a:buFont typeface="Arial"/>
              <a:buChar char="•"/>
              <a:defRPr/>
            </a:pPr>
            <a:r>
              <a:rPr lang="en-US" sz="2000" dirty="0">
                <a:latin typeface="+mn-lt"/>
              </a:rPr>
              <a:t>Re-teaching immediately after behavioral errors</a:t>
            </a:r>
          </a:p>
          <a:p>
            <a:pPr marL="0" indent="0">
              <a:lnSpc>
                <a:spcPct val="80000"/>
              </a:lnSpc>
              <a:buNone/>
              <a:defRPr/>
            </a:pPr>
            <a:endParaRPr lang="en-US" sz="1050" dirty="0">
              <a:latin typeface="+mn-lt"/>
            </a:endParaRPr>
          </a:p>
          <a:p>
            <a:pPr marL="0" indent="0">
              <a:lnSpc>
                <a:spcPct val="80000"/>
              </a:lnSpc>
              <a:buNone/>
              <a:defRPr/>
            </a:pPr>
            <a:r>
              <a:rPr lang="en-US" sz="2400" dirty="0">
                <a:latin typeface="+mn-lt"/>
              </a:rPr>
              <a:t>Embedding into curriculum</a:t>
            </a:r>
          </a:p>
          <a:p>
            <a:pPr marL="308448" indent="-308448">
              <a:lnSpc>
                <a:spcPct val="80000"/>
              </a:lnSpc>
              <a:defRPr/>
            </a:pPr>
            <a:endParaRPr lang="en-US" sz="1000" dirty="0">
              <a:latin typeface="+mn-lt"/>
            </a:endParaRPr>
          </a:p>
          <a:p>
            <a:pPr marL="0" indent="0">
              <a:lnSpc>
                <a:spcPct val="80000"/>
              </a:lnSpc>
              <a:buNone/>
              <a:defRPr/>
            </a:pPr>
            <a:r>
              <a:rPr lang="en-US" sz="2400" dirty="0">
                <a:latin typeface="+mn-lt"/>
              </a:rPr>
              <a:t>Booster trainings</a:t>
            </a:r>
          </a:p>
          <a:p>
            <a:pPr marL="868455" lvl="1" indent="-457200">
              <a:lnSpc>
                <a:spcPct val="80000"/>
              </a:lnSpc>
              <a:buFont typeface="Arial"/>
              <a:buChar char="•"/>
              <a:defRPr/>
            </a:pPr>
            <a:r>
              <a:rPr lang="en-US" sz="1800" dirty="0">
                <a:latin typeface="+mn-lt"/>
              </a:rPr>
              <a:t>Scheduled and data-driven</a:t>
            </a:r>
          </a:p>
          <a:p>
            <a:pPr marL="308448" indent="-308448">
              <a:lnSpc>
                <a:spcPct val="80000"/>
              </a:lnSpc>
              <a:defRPr/>
            </a:pPr>
            <a:endParaRPr lang="en-US" sz="600" dirty="0">
              <a:latin typeface="+mn-lt"/>
            </a:endParaRPr>
          </a:p>
          <a:p>
            <a:pPr marL="0" indent="0">
              <a:lnSpc>
                <a:spcPct val="80000"/>
              </a:lnSpc>
              <a:buNone/>
              <a:defRPr/>
            </a:pPr>
            <a:r>
              <a:rPr lang="en-US" sz="2400" dirty="0">
                <a:latin typeface="+mn-lt"/>
              </a:rPr>
              <a:t>Continued visibility</a:t>
            </a:r>
          </a:p>
          <a:p>
            <a:pPr marL="754155" lvl="1" indent="-342900">
              <a:lnSpc>
                <a:spcPct val="80000"/>
              </a:lnSpc>
              <a:buFont typeface="Arial"/>
              <a:buChar char="•"/>
              <a:defRPr/>
            </a:pPr>
            <a:r>
              <a:rPr lang="en-US" sz="1800" dirty="0">
                <a:latin typeface="+mn-lt"/>
              </a:rPr>
              <a:t>Visual Displays – posters, agenda covers</a:t>
            </a:r>
          </a:p>
          <a:p>
            <a:pPr marL="754155" lvl="1" indent="-342900">
              <a:lnSpc>
                <a:spcPct val="80000"/>
              </a:lnSpc>
              <a:buFont typeface="Arial"/>
              <a:buChar char="•"/>
              <a:defRPr/>
            </a:pPr>
            <a:r>
              <a:rPr lang="en-US" sz="1800" dirty="0">
                <a:latin typeface="+mn-lt"/>
              </a:rPr>
              <a:t>Daily announcements</a:t>
            </a:r>
          </a:p>
          <a:p>
            <a:pPr marL="754155" lvl="1" indent="-342900">
              <a:lnSpc>
                <a:spcPct val="80000"/>
              </a:lnSpc>
              <a:buFont typeface="Arial"/>
              <a:buChar char="•"/>
              <a:defRPr/>
            </a:pPr>
            <a:r>
              <a:rPr lang="en-US" sz="1800" dirty="0">
                <a:latin typeface="+mn-lt"/>
              </a:rPr>
              <a:t>Newsletters</a:t>
            </a:r>
          </a:p>
        </p:txBody>
      </p:sp>
      <p:pic>
        <p:nvPicPr>
          <p:cNvPr id="7" name="Picture 6" descr="imgre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12627" y="2958143"/>
            <a:ext cx="2100410" cy="1439946"/>
          </a:xfrm>
          <a:prstGeom prst="rect">
            <a:avLst/>
          </a:prstGeom>
          <a:ln w="28575" cmpd="sng">
            <a:solidFill>
              <a:srgbClr val="1D2A53"/>
            </a:solidFill>
          </a:ln>
        </p:spPr>
      </p:pic>
      <p:pic>
        <p:nvPicPr>
          <p:cNvPr id="9" name="Picture 8" descr="IMG_657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83518" y="1173018"/>
            <a:ext cx="1981389" cy="1419928"/>
          </a:xfrm>
          <a:prstGeom prst="rect">
            <a:avLst/>
          </a:prstGeom>
          <a:ln w="28575" cmpd="sng">
            <a:solidFill>
              <a:srgbClr val="1D2A53"/>
            </a:solidFill>
          </a:ln>
        </p:spPr>
      </p:pic>
      <p:pic>
        <p:nvPicPr>
          <p:cNvPr id="10" name="Picture 9" descr="url.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65193" y="4763286"/>
            <a:ext cx="1999714" cy="1576917"/>
          </a:xfrm>
          <a:prstGeom prst="rect">
            <a:avLst/>
          </a:prstGeom>
          <a:ln w="28575" cmpd="sng">
            <a:solidFill>
              <a:srgbClr val="1D2A53"/>
            </a:solidFill>
          </a:ln>
        </p:spPr>
      </p:pic>
    </p:spTree>
    <p:extLst>
      <p:ext uri="{BB962C8B-B14F-4D97-AF65-F5344CB8AC3E}">
        <p14:creationId xmlns:p14="http://schemas.microsoft.com/office/powerpoint/2010/main" val="4948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8" end="8"/>
                                            </p:txEl>
                                          </p:spTgt>
                                        </p:tgtEl>
                                        <p:attrNameLst>
                                          <p:attrName>style.visibility</p:attrName>
                                        </p:attrNameLst>
                                      </p:cBhvr>
                                      <p:to>
                                        <p:strVal val="visible"/>
                                      </p:to>
                                    </p:set>
                                    <p:animEffect transition="in" filter="fade">
                                      <p:cBhvr>
                                        <p:cTn id="30" dur="500"/>
                                        <p:tgtEl>
                                          <p:spTgt spid="5">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animEffect transition="in" filter="fade">
                                      <p:cBhvr>
                                        <p:cTn id="33" dur="500"/>
                                        <p:tgtEl>
                                          <p:spTgt spid="5">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xEl>
                                              <p:pRg st="11" end="11"/>
                                            </p:txEl>
                                          </p:spTgt>
                                        </p:tgtEl>
                                        <p:attrNameLst>
                                          <p:attrName>style.visibility</p:attrName>
                                        </p:attrNameLst>
                                      </p:cBhvr>
                                      <p:to>
                                        <p:strVal val="visible"/>
                                      </p:to>
                                    </p:set>
                                    <p:animEffect transition="in" filter="fade">
                                      <p:cBhvr>
                                        <p:cTn id="38" dur="500"/>
                                        <p:tgtEl>
                                          <p:spTgt spid="5">
                                            <p:txEl>
                                              <p:pRg st="11" end="1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animEffect transition="in" filter="fade">
                                      <p:cBhvr>
                                        <p:cTn id="43" dur="500"/>
                                        <p:tgtEl>
                                          <p:spTgt spid="5">
                                            <p:txEl>
                                              <p:pRg st="13" end="1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
                                            <p:txEl>
                                              <p:pRg st="14" end="14"/>
                                            </p:txEl>
                                          </p:spTgt>
                                        </p:tgtEl>
                                        <p:attrNameLst>
                                          <p:attrName>style.visibility</p:attrName>
                                        </p:attrNameLst>
                                      </p:cBhvr>
                                      <p:to>
                                        <p:strVal val="visible"/>
                                      </p:to>
                                    </p:set>
                                    <p:animEffect transition="in" filter="fade">
                                      <p:cBhvr>
                                        <p:cTn id="46" dur="500"/>
                                        <p:tgtEl>
                                          <p:spTgt spid="5">
                                            <p:txEl>
                                              <p:pRg st="14" end="1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xEl>
                                              <p:pRg st="16" end="16"/>
                                            </p:txEl>
                                          </p:spTgt>
                                        </p:tgtEl>
                                        <p:attrNameLst>
                                          <p:attrName>style.visibility</p:attrName>
                                        </p:attrNameLst>
                                      </p:cBhvr>
                                      <p:to>
                                        <p:strVal val="visible"/>
                                      </p:to>
                                    </p:set>
                                    <p:animEffect transition="in" filter="fade">
                                      <p:cBhvr>
                                        <p:cTn id="51" dur="500"/>
                                        <p:tgtEl>
                                          <p:spTgt spid="5">
                                            <p:txEl>
                                              <p:pRg st="16" end="16"/>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
                                            <p:txEl>
                                              <p:pRg st="17" end="17"/>
                                            </p:txEl>
                                          </p:spTgt>
                                        </p:tgtEl>
                                        <p:attrNameLst>
                                          <p:attrName>style.visibility</p:attrName>
                                        </p:attrNameLst>
                                      </p:cBhvr>
                                      <p:to>
                                        <p:strVal val="visible"/>
                                      </p:to>
                                    </p:set>
                                    <p:animEffect transition="in" filter="fade">
                                      <p:cBhvr>
                                        <p:cTn id="54" dur="500"/>
                                        <p:tgtEl>
                                          <p:spTgt spid="5">
                                            <p:txEl>
                                              <p:pRg st="17" end="17"/>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
                                            <p:txEl>
                                              <p:pRg st="18" end="18"/>
                                            </p:txEl>
                                          </p:spTgt>
                                        </p:tgtEl>
                                        <p:attrNameLst>
                                          <p:attrName>style.visibility</p:attrName>
                                        </p:attrNameLst>
                                      </p:cBhvr>
                                      <p:to>
                                        <p:strVal val="visible"/>
                                      </p:to>
                                    </p:set>
                                    <p:animEffect transition="in" filter="fade">
                                      <p:cBhvr>
                                        <p:cTn id="57" dur="500"/>
                                        <p:tgtEl>
                                          <p:spTgt spid="5">
                                            <p:txEl>
                                              <p:pRg st="18" end="18"/>
                                            </p:tx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xEl>
                                              <p:pRg st="19" end="19"/>
                                            </p:txEl>
                                          </p:spTgt>
                                        </p:tgtEl>
                                        <p:attrNameLst>
                                          <p:attrName>style.visibility</p:attrName>
                                        </p:attrNameLst>
                                      </p:cBhvr>
                                      <p:to>
                                        <p:strVal val="visible"/>
                                      </p:to>
                                    </p:set>
                                    <p:animEffect transition="in" filter="fade">
                                      <p:cBhvr>
                                        <p:cTn id="60" dur="500"/>
                                        <p:tgtEl>
                                          <p:spTgt spid="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953050" y="0"/>
            <a:ext cx="7772400" cy="1295400"/>
          </a:xfrm>
        </p:spPr>
        <p:txBody>
          <a:bodyPr/>
          <a:lstStyle/>
          <a:p>
            <a:pPr>
              <a:defRPr/>
            </a:pPr>
            <a:r>
              <a:rPr lang="en-US" dirty="0">
                <a:ea typeface="+mj-ea"/>
                <a:cs typeface="+mj-cs"/>
              </a:rPr>
              <a:t>Introductory Events/</a:t>
            </a:r>
            <a:r>
              <a:rPr lang="en-US" dirty="0">
                <a:cs typeface="+mj-cs"/>
              </a:rPr>
              <a:t>Kick off </a:t>
            </a:r>
            <a:endParaRPr lang="en-US" dirty="0">
              <a:ea typeface="+mj-ea"/>
              <a:cs typeface="+mj-cs"/>
            </a:endParaRPr>
          </a:p>
        </p:txBody>
      </p:sp>
      <p:sp>
        <p:nvSpPr>
          <p:cNvPr id="90115" name="Rectangle 3"/>
          <p:cNvSpPr>
            <a:spLocks noGrp="1" noChangeArrowheads="1"/>
          </p:cNvSpPr>
          <p:nvPr>
            <p:ph type="body" idx="1"/>
          </p:nvPr>
        </p:nvSpPr>
        <p:spPr>
          <a:xfrm>
            <a:off x="1601858" y="1669132"/>
            <a:ext cx="7913618" cy="2468672"/>
          </a:xfrm>
        </p:spPr>
        <p:txBody>
          <a:bodyPr/>
          <a:lstStyle/>
          <a:p>
            <a:pPr eaLnBrk="1" hangingPunct="1"/>
            <a:r>
              <a:rPr lang="en-US" sz="2400" dirty="0">
                <a:latin typeface="Calibri" charset="0"/>
              </a:rPr>
              <a:t>All faculty and students participate</a:t>
            </a:r>
          </a:p>
          <a:p>
            <a:pPr eaLnBrk="1" hangingPunct="1"/>
            <a:r>
              <a:rPr lang="en-US" sz="2400" dirty="0">
                <a:latin typeface="Calibri" charset="0"/>
              </a:rPr>
              <a:t>Decide on method that will be most effective for your school</a:t>
            </a:r>
          </a:p>
          <a:p>
            <a:pPr eaLnBrk="1" hangingPunct="1"/>
            <a:r>
              <a:rPr lang="en-US" sz="2400" dirty="0">
                <a:latin typeface="Calibri" charset="0"/>
              </a:rPr>
              <a:t>Consider Importance/Impact -  Activity/event should be </a:t>
            </a:r>
            <a:r>
              <a:rPr lang="en-US" sz="2400" u="sng" dirty="0">
                <a:latin typeface="Calibri" charset="0"/>
              </a:rPr>
              <a:t>a high priority</a:t>
            </a:r>
            <a:r>
              <a:rPr lang="en-US" sz="2400" dirty="0">
                <a:latin typeface="Calibri" charset="0"/>
              </a:rPr>
              <a:t>… not given a few minutes in some other activity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275" y="4042554"/>
            <a:ext cx="2857500" cy="2314575"/>
          </a:xfrm>
          <a:prstGeom prst="rect">
            <a:avLst/>
          </a:prstGeom>
        </p:spPr>
      </p:pic>
    </p:spTree>
    <p:extLst>
      <p:ext uri="{BB962C8B-B14F-4D97-AF65-F5344CB8AC3E}">
        <p14:creationId xmlns:p14="http://schemas.microsoft.com/office/powerpoint/2010/main" val="273041694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VSHAPEID" val="AjAfRjJilGez7KxZUkJpw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7">
      <a:dk1>
        <a:sysClr val="windowText" lastClr="000000"/>
      </a:dk1>
      <a:lt1>
        <a:sysClr val="window" lastClr="FFFFFF"/>
      </a:lt1>
      <a:dk2>
        <a:srgbClr val="4E5B6F"/>
      </a:dk2>
      <a:lt2>
        <a:srgbClr val="D6ECFF"/>
      </a:lt2>
      <a:accent1>
        <a:srgbClr val="00B050"/>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2771</TotalTime>
  <Words>9976</Words>
  <Application>Microsoft Macintosh PowerPoint</Application>
  <PresentationFormat>Widescreen</PresentationFormat>
  <Paragraphs>1954</Paragraphs>
  <Slides>192</Slides>
  <Notes>192</Notes>
  <HiddenSlides>0</HiddenSlides>
  <MMClips>2</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192</vt:i4>
      </vt:variant>
    </vt:vector>
  </HeadingPairs>
  <TitlesOfParts>
    <vt:vector size="217" baseType="lpstr">
      <vt:lpstr>Gungsuh</vt:lpstr>
      <vt:lpstr>Arial</vt:lpstr>
      <vt:lpstr>Arial Narrow</vt:lpstr>
      <vt:lpstr>Bradley Hand</vt:lpstr>
      <vt:lpstr>Calibri</vt:lpstr>
      <vt:lpstr>Calibri Light</vt:lpstr>
      <vt:lpstr>Cambria</vt:lpstr>
      <vt:lpstr>Candara</vt:lpstr>
      <vt:lpstr>Century Gothic</vt:lpstr>
      <vt:lpstr>Chalkboard</vt:lpstr>
      <vt:lpstr>Comic Sans MS</vt:lpstr>
      <vt:lpstr>Georgia</vt:lpstr>
      <vt:lpstr>Gill Sans MT</vt:lpstr>
      <vt:lpstr>Helvetica</vt:lpstr>
      <vt:lpstr>Leelawadee</vt:lpstr>
      <vt:lpstr>Noteworthy Light</vt:lpstr>
      <vt:lpstr>Noto Sans Symbols</vt:lpstr>
      <vt:lpstr>Symbol</vt:lpstr>
      <vt:lpstr>Times</vt:lpstr>
      <vt:lpstr>Times New Roman</vt:lpstr>
      <vt:lpstr>Trebuchet MS</vt:lpstr>
      <vt:lpstr>Tw Cen MT</vt:lpstr>
      <vt:lpstr>Wingdings</vt:lpstr>
      <vt:lpstr>Adjacency</vt:lpstr>
      <vt:lpstr>Office Theme</vt:lpstr>
      <vt:lpstr>MTSS Tier 1:  School-wide PBS Leadership Workshop</vt:lpstr>
      <vt:lpstr>Welcome! </vt:lpstr>
      <vt:lpstr>PowerPoint Presentation</vt:lpstr>
      <vt:lpstr>PowerPoint Presentation</vt:lpstr>
      <vt:lpstr>PowerPoint Presentation</vt:lpstr>
      <vt:lpstr>Who’s here today?</vt:lpstr>
      <vt:lpstr>Who’s here today?</vt:lpstr>
      <vt:lpstr>Who’s here today?</vt:lpstr>
      <vt:lpstr>PowerPoint Presentation</vt:lpstr>
      <vt:lpstr>Expectations</vt:lpstr>
      <vt:lpstr>How to Participate Using Padlet</vt:lpstr>
      <vt:lpstr>Burning Questions</vt:lpstr>
      <vt:lpstr>What is MTSS?</vt:lpstr>
      <vt:lpstr>What is MTSS?</vt:lpstr>
      <vt:lpstr>Multi-Tiered System of Support</vt:lpstr>
      <vt:lpstr>MTSS simplified</vt:lpstr>
      <vt:lpstr>Positive Behavioral Interventions &amp; Supports (PBIS) is… </vt:lpstr>
      <vt:lpstr>Multi-Tiered Systems of Support  (MTSS) for Student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 the school-wide level: Tier 1</vt:lpstr>
      <vt:lpstr>At the small group level: Tier 2</vt:lpstr>
      <vt:lpstr>At the individual level: Tier 3</vt:lpstr>
      <vt:lpstr>Reflecting on your school PRACTICES</vt:lpstr>
      <vt:lpstr>PowerPoint Presentation</vt:lpstr>
      <vt:lpstr>Where are you with Alignment?</vt:lpstr>
      <vt:lpstr>How Do We Integrate/Align with other Key Initiatives?</vt:lpstr>
      <vt:lpstr>PowerPoint Presentation</vt:lpstr>
      <vt:lpstr>Why use the MTSS/PBS framework for trauma-informed schools?                                                                                </vt:lpstr>
      <vt:lpstr>PowerPoint Presentation</vt:lpstr>
      <vt:lpstr>PowerPoint Presentation</vt:lpstr>
      <vt:lpstr>Model for PREVENTION: Structure &amp; Support </vt:lpstr>
      <vt:lpstr>PowerPoint Presentation</vt:lpstr>
      <vt:lpstr>What does the research say regarding integrating the two approaches? </vt:lpstr>
      <vt:lpstr>Which SWPBIS Features are Most Related to Equity?  (Tobin &amp; Vincent, 2011)</vt:lpstr>
      <vt:lpstr>It is a Process…Not a Curriculum</vt:lpstr>
      <vt:lpstr>Keep in Mind…</vt:lpstr>
      <vt:lpstr>PowerPoint Presentation</vt:lpstr>
      <vt:lpstr>PowerPoint Presentation</vt:lpstr>
      <vt:lpstr>Rethinking Discipline Behavior Change…  as an instructional process</vt:lpstr>
      <vt:lpstr>A “Shift” in our Thinking</vt:lpstr>
      <vt:lpstr>Padlet</vt:lpstr>
      <vt:lpstr>PowerPoint Presentation</vt:lpstr>
      <vt:lpstr> School-wide Expectations Guidelines</vt:lpstr>
      <vt:lpstr>PowerPoint Presentation</vt:lpstr>
      <vt:lpstr>Redesign the Learning Environment</vt:lpstr>
      <vt:lpstr> Expectation Example </vt:lpstr>
      <vt:lpstr>Our Goal!</vt:lpstr>
      <vt:lpstr>What are the behaviors to target? Got Data?</vt:lpstr>
      <vt:lpstr>PowerPoint Presentation</vt:lpstr>
      <vt:lpstr>Why? … Consistency Matters</vt:lpstr>
      <vt:lpstr>School-wide Expectations &amp; Rules</vt:lpstr>
      <vt:lpstr>Our Goal!</vt:lpstr>
      <vt:lpstr>Why Develop a School-wide Teaching Matrix? </vt:lpstr>
      <vt:lpstr>Teaching Matrix Guidelines</vt:lpstr>
      <vt:lpstr>Example of Rules Following Guidelines</vt:lpstr>
      <vt:lpstr>Including Pro-social skills on your matrix</vt:lpstr>
      <vt:lpstr>Specific Behaviors + Social-Emotional Skills</vt:lpstr>
      <vt:lpstr>Specific Behaviors + Pro-Social Skills</vt:lpstr>
      <vt:lpstr>PowerPoint Presentation</vt:lpstr>
      <vt:lpstr>PowerPoint Presentation</vt:lpstr>
      <vt:lpstr>Matrix Review Activity</vt:lpstr>
      <vt:lpstr>PowerPoint Presentation</vt:lpstr>
      <vt:lpstr>Creating Classroom Expectations</vt:lpstr>
      <vt:lpstr>Classroom Specific Matrix</vt:lpstr>
      <vt:lpstr>What Are Procedures &amp; Routines?</vt:lpstr>
      <vt:lpstr>Research Studies Found… </vt:lpstr>
      <vt:lpstr>PowerPoint Presentation</vt:lpstr>
      <vt:lpstr>Classroom Routines</vt:lpstr>
      <vt:lpstr>Classroom Routines</vt:lpstr>
      <vt:lpstr>Example of a Classroom Teaching Matrix</vt:lpstr>
      <vt:lpstr>Invest in Building a Strong Foundation</vt:lpstr>
      <vt:lpstr>They’re Alive! </vt:lpstr>
      <vt:lpstr>CORE FEATURES  of School-Wide PBS</vt:lpstr>
      <vt:lpstr> Purpose &amp; Outcomes </vt:lpstr>
      <vt:lpstr>Why Develop a System for Teaching Behavior?</vt:lpstr>
      <vt:lpstr>PowerPoint Presentation</vt:lpstr>
      <vt:lpstr>PowerPoint Presentation</vt:lpstr>
      <vt:lpstr>Teaching Academics</vt:lpstr>
      <vt:lpstr>Teaching Behavior</vt:lpstr>
      <vt:lpstr>Teaching social behaviors like academic skills</vt:lpstr>
      <vt:lpstr>How do you teach behavioral expectations?</vt:lpstr>
      <vt:lpstr>Creating Behavior Lesson Plans</vt:lpstr>
      <vt:lpstr>PowerPoint Presentation</vt:lpstr>
      <vt:lpstr>Designing a Behavior Lesson Plan (Cool Tool)</vt:lpstr>
      <vt:lpstr>Example: Teaching students how stop their behavior when asked (showing respect)</vt:lpstr>
      <vt:lpstr>CORE FEATURES  of School-Wide PBS</vt:lpstr>
      <vt:lpstr>Behavior Lesson Plan Form</vt:lpstr>
      <vt:lpstr>PowerPoint Presentation</vt:lpstr>
      <vt:lpstr>     Lesson Plan Activity</vt:lpstr>
      <vt:lpstr>Develop a Plan for Teaching Expectations</vt:lpstr>
      <vt:lpstr>When and How will we teach behavior?  </vt:lpstr>
      <vt:lpstr>Introductory Events/Kick off </vt:lpstr>
      <vt:lpstr>Embed into Daily Curriculum</vt:lpstr>
      <vt:lpstr>Will you teach through Videos? Important Considerations When Making Teaching Videos</vt:lpstr>
      <vt:lpstr>Using Instructional Videos-  Arrive on Time</vt:lpstr>
      <vt:lpstr>School-wide Expectation Visibility</vt:lpstr>
      <vt:lpstr>Remember… </vt:lpstr>
      <vt:lpstr>Sample Plan for Teaching Expectations</vt:lpstr>
      <vt:lpstr>PowerPoint Presentation</vt:lpstr>
      <vt:lpstr>PowerPoint Presentation</vt:lpstr>
      <vt:lpstr>PowerPoint Presentation</vt:lpstr>
      <vt:lpstr>Growing our our relationship-building  intents…recognition  is one method.</vt:lpstr>
      <vt:lpstr>PowerPoint Presentation</vt:lpstr>
      <vt:lpstr>PowerPoint Presentation</vt:lpstr>
      <vt:lpstr>Purpose of Reinforcers/ Acknowledgement Systems</vt:lpstr>
      <vt:lpstr>Feedback (Still) Matters  </vt:lpstr>
      <vt:lpstr>A Debate As Old As Time…</vt:lpstr>
      <vt:lpstr>How to avoid rewards negatively impacting  interest and performance: </vt:lpstr>
      <vt:lpstr>PowerPoint Presentation</vt:lpstr>
      <vt:lpstr>PowerPoint Presentation</vt:lpstr>
      <vt:lpstr>PowerPoint Presentation</vt:lpstr>
      <vt:lpstr>PowerPoint Presentation</vt:lpstr>
      <vt:lpstr>PowerPoint Presentation</vt:lpstr>
      <vt:lpstr>PowerPoint Presentation</vt:lpstr>
      <vt:lpstr>High Frequency Acknowledgements</vt:lpstr>
      <vt:lpstr>High Frequency Acknowledgements</vt:lpstr>
      <vt:lpstr>Delivery Matters…</vt:lpstr>
      <vt:lpstr>Strategic Use of Praise</vt:lpstr>
      <vt:lpstr>Sample Teaching Tool for Teachers</vt:lpstr>
      <vt:lpstr>PowerPoint Presentation</vt:lpstr>
      <vt:lpstr>PowerPoint Presentation</vt:lpstr>
      <vt:lpstr>PowerPoint Presentation</vt:lpstr>
      <vt:lpstr>PowerPoint Presentation</vt:lpstr>
      <vt:lpstr>Recognition Systems - Redemption</vt:lpstr>
      <vt:lpstr>PowerPoint Presentation</vt:lpstr>
      <vt:lpstr>PowerPoint Presentation</vt:lpstr>
      <vt:lpstr>System for Responding to/ Correcting Problem Behaviors </vt:lpstr>
      <vt:lpstr>Consistent  &amp; Clear Procedures: Classroom vs. Office Managed</vt:lpstr>
      <vt:lpstr>Learning Opportunities: Response to Problem Behaviors include problem solving/skill building</vt:lpstr>
      <vt:lpstr>PowerPoint Presentation</vt:lpstr>
      <vt:lpstr>PowerPoint Presentation</vt:lpstr>
      <vt:lpstr>PowerPoint Presentation</vt:lpstr>
      <vt:lpstr>Praise can be public……</vt:lpstr>
      <vt:lpstr>Classwide “Reset” Routine</vt:lpstr>
      <vt:lpstr>PowerPoint Presentation</vt:lpstr>
      <vt:lpstr>Recommendation to eradicate disparities in school discipline</vt:lpstr>
      <vt:lpstr>Disciplinary encounters: 2-part problem solving process </vt:lpstr>
      <vt:lpstr>Problem Solving with Students</vt:lpstr>
      <vt:lpstr>Example Problem Solving Questions</vt:lpstr>
      <vt:lpstr>Strategies to Support Consistency</vt:lpstr>
      <vt:lpstr>Behavior Response Reflection</vt:lpstr>
      <vt:lpstr>PowerPoint Presentation</vt:lpstr>
      <vt:lpstr>Understanding &amp; Using Data</vt:lpstr>
      <vt:lpstr>Definition</vt:lpstr>
      <vt:lpstr>Why Use Data For Decision Making?</vt:lpstr>
      <vt:lpstr>Office Discipline Referral Data (ODR)</vt:lpstr>
      <vt:lpstr>Multiple Data Sources</vt:lpstr>
      <vt:lpstr>PowerPoint Presentation</vt:lpstr>
      <vt:lpstr>Improving Decision-Making</vt:lpstr>
      <vt:lpstr>Improving Decision-Making</vt:lpstr>
      <vt:lpstr>Improving Decision-Making</vt:lpstr>
      <vt:lpstr>Improving Decision-Making</vt:lpstr>
      <vt:lpstr>Data-based Decision Making</vt:lpstr>
      <vt:lpstr>Primary to Precise (Disaggregating with Purpose):</vt:lpstr>
      <vt:lpstr>Going from Primary to Precise:  Ask the Right Questions…</vt:lpstr>
      <vt:lpstr>The data to move from a Primary to a Precise Statement?</vt:lpstr>
      <vt:lpstr>Primary vs. Precision Statements</vt:lpstr>
      <vt:lpstr>Primary vs. Precision Statements</vt:lpstr>
      <vt:lpstr>Primary vs. Precision Statements</vt:lpstr>
      <vt:lpstr>Next Steps…</vt:lpstr>
      <vt:lpstr>Team Problem Solving:  From primary to Precision Problem Statement</vt:lpstr>
      <vt:lpstr>Next Step…</vt:lpstr>
      <vt:lpstr>Team Problem Solving:   Set a Measurable Goal</vt:lpstr>
      <vt:lpstr>Next Step…</vt:lpstr>
      <vt:lpstr>Team Problem Solving: :  Develop a Solution &amp; Action Plan</vt:lpstr>
      <vt:lpstr>Next Step…</vt:lpstr>
      <vt:lpstr>Team Problem Solving:  Monitor Fidelity of Plan</vt:lpstr>
      <vt:lpstr>Next Step…</vt:lpstr>
      <vt:lpstr>Team Problem Solving: Monitor Outcome Data vs Goal</vt:lpstr>
      <vt:lpstr>What do we do with all this data?</vt:lpstr>
      <vt:lpstr>Something to consider in regard to</vt:lpstr>
      <vt:lpstr>Something to consider in regard to</vt:lpstr>
      <vt:lpstr>PowerPoint Presentation</vt:lpstr>
      <vt:lpstr>PowerPoint Presentation</vt:lpstr>
      <vt:lpstr>Leaders and advocates are important and inspire...</vt:lpstr>
      <vt:lpstr>...but they are human, too.</vt:lpstr>
      <vt:lpstr>1. Focus on Systems</vt:lpstr>
      <vt:lpstr>...and create supportive and colloborative teams and communities!</vt:lpstr>
      <vt:lpstr>2. Our systems cannot be considered effective until they are effective for every student</vt:lpstr>
      <vt:lpstr>PowerPoint Presentation</vt:lpstr>
      <vt:lpstr>3. Address challenges with a framework, not isolated, standalone programs</vt:lpstr>
      <vt:lpstr>Standalone programs can be impressive...</vt:lpstr>
      <vt:lpstr>...but coordinated  frameworks  are amazing!</vt:lpstr>
      <vt:lpstr>Key Feature Status Tracker –  Putting it all together! A team resource.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DE-PBS MTSS Framework Components</dc:title>
  <dc:creator>Hearn, Sarah</dc:creator>
  <cp:lastModifiedBy>Boyer, Deborah E</cp:lastModifiedBy>
  <cp:revision>143</cp:revision>
  <cp:lastPrinted>2019-10-28T22:28:32Z</cp:lastPrinted>
  <dcterms:created xsi:type="dcterms:W3CDTF">2019-06-12T15:13:48Z</dcterms:created>
  <dcterms:modified xsi:type="dcterms:W3CDTF">2019-10-29T12:31:29Z</dcterms:modified>
</cp:coreProperties>
</file>