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5" r:id="rId2"/>
    <p:sldMasterId id="2147483881" r:id="rId3"/>
    <p:sldMasterId id="2147483895" r:id="rId4"/>
    <p:sldMasterId id="2147483909" r:id="rId5"/>
    <p:sldMasterId id="2147483923" r:id="rId6"/>
    <p:sldMasterId id="2147483936" r:id="rId7"/>
    <p:sldMasterId id="2147483948" r:id="rId8"/>
  </p:sldMasterIdLst>
  <p:notesMasterIdLst>
    <p:notesMasterId r:id="rId122"/>
  </p:notesMasterIdLst>
  <p:handoutMasterIdLst>
    <p:handoutMasterId r:id="rId123"/>
  </p:handoutMasterIdLst>
  <p:sldIdLst>
    <p:sldId id="259" r:id="rId9"/>
    <p:sldId id="260" r:id="rId10"/>
    <p:sldId id="257" r:id="rId11"/>
    <p:sldId id="264" r:id="rId12"/>
    <p:sldId id="263" r:id="rId13"/>
    <p:sldId id="446" r:id="rId14"/>
    <p:sldId id="483" r:id="rId15"/>
    <p:sldId id="265" r:id="rId16"/>
    <p:sldId id="266" r:id="rId17"/>
    <p:sldId id="327" r:id="rId18"/>
    <p:sldId id="449" r:id="rId19"/>
    <p:sldId id="450" r:id="rId20"/>
    <p:sldId id="451" r:id="rId21"/>
    <p:sldId id="452" r:id="rId22"/>
    <p:sldId id="453" r:id="rId23"/>
    <p:sldId id="455" r:id="rId24"/>
    <p:sldId id="456" r:id="rId25"/>
    <p:sldId id="457" r:id="rId26"/>
    <p:sldId id="461" r:id="rId27"/>
    <p:sldId id="479" r:id="rId28"/>
    <p:sldId id="460" r:id="rId29"/>
    <p:sldId id="459" r:id="rId30"/>
    <p:sldId id="277" r:id="rId31"/>
    <p:sldId id="279" r:id="rId32"/>
    <p:sldId id="284" r:id="rId33"/>
    <p:sldId id="285" r:id="rId34"/>
    <p:sldId id="315" r:id="rId35"/>
    <p:sldId id="317" r:id="rId36"/>
    <p:sldId id="463" r:id="rId37"/>
    <p:sldId id="314" r:id="rId38"/>
    <p:sldId id="287" r:id="rId39"/>
    <p:sldId id="288" r:id="rId40"/>
    <p:sldId id="289" r:id="rId41"/>
    <p:sldId id="290" r:id="rId42"/>
    <p:sldId id="291" r:id="rId43"/>
    <p:sldId id="292" r:id="rId44"/>
    <p:sldId id="296" r:id="rId45"/>
    <p:sldId id="297" r:id="rId46"/>
    <p:sldId id="316" r:id="rId47"/>
    <p:sldId id="298" r:id="rId48"/>
    <p:sldId id="299" r:id="rId49"/>
    <p:sldId id="478" r:id="rId50"/>
    <p:sldId id="324" r:id="rId51"/>
    <p:sldId id="275" r:id="rId52"/>
    <p:sldId id="272" r:id="rId53"/>
    <p:sldId id="313" r:id="rId54"/>
    <p:sldId id="307" r:id="rId55"/>
    <p:sldId id="308" r:id="rId56"/>
    <p:sldId id="310" r:id="rId57"/>
    <p:sldId id="422" r:id="rId58"/>
    <p:sldId id="323" r:id="rId59"/>
    <p:sldId id="414" r:id="rId60"/>
    <p:sldId id="415" r:id="rId61"/>
    <p:sldId id="480" r:id="rId62"/>
    <p:sldId id="328" r:id="rId63"/>
    <p:sldId id="424" r:id="rId64"/>
    <p:sldId id="487" r:id="rId65"/>
    <p:sldId id="355" r:id="rId66"/>
    <p:sldId id="471" r:id="rId67"/>
    <p:sldId id="371" r:id="rId68"/>
    <p:sldId id="376" r:id="rId69"/>
    <p:sldId id="370" r:id="rId70"/>
    <p:sldId id="410" r:id="rId71"/>
    <p:sldId id="329" r:id="rId72"/>
    <p:sldId id="334" r:id="rId73"/>
    <p:sldId id="485" r:id="rId74"/>
    <p:sldId id="476" r:id="rId75"/>
    <p:sldId id="486" r:id="rId76"/>
    <p:sldId id="404" r:id="rId77"/>
    <p:sldId id="405" r:id="rId78"/>
    <p:sldId id="336" r:id="rId79"/>
    <p:sldId id="340" r:id="rId80"/>
    <p:sldId id="341" r:id="rId81"/>
    <p:sldId id="344" r:id="rId82"/>
    <p:sldId id="345" r:id="rId83"/>
    <p:sldId id="346" r:id="rId84"/>
    <p:sldId id="347" r:id="rId85"/>
    <p:sldId id="348" r:id="rId86"/>
    <p:sldId id="349" r:id="rId87"/>
    <p:sldId id="350" r:id="rId88"/>
    <p:sldId id="338" r:id="rId89"/>
    <p:sldId id="339" r:id="rId90"/>
    <p:sldId id="343" r:id="rId91"/>
    <p:sldId id="426" r:id="rId92"/>
    <p:sldId id="481" r:id="rId93"/>
    <p:sldId id="362" r:id="rId94"/>
    <p:sldId id="408" r:id="rId95"/>
    <p:sldId id="409" r:id="rId96"/>
    <p:sldId id="383" r:id="rId97"/>
    <p:sldId id="400" r:id="rId98"/>
    <p:sldId id="395" r:id="rId99"/>
    <p:sldId id="477" r:id="rId100"/>
    <p:sldId id="369" r:id="rId101"/>
    <p:sldId id="472" r:id="rId102"/>
    <p:sldId id="387" r:id="rId103"/>
    <p:sldId id="437" r:id="rId104"/>
    <p:sldId id="388" r:id="rId105"/>
    <p:sldId id="433" r:id="rId106"/>
    <p:sldId id="439" r:id="rId107"/>
    <p:sldId id="443" r:id="rId108"/>
    <p:sldId id="444" r:id="rId109"/>
    <p:sldId id="475" r:id="rId110"/>
    <p:sldId id="434" r:id="rId111"/>
    <p:sldId id="441" r:id="rId112"/>
    <p:sldId id="384" r:id="rId113"/>
    <p:sldId id="393" r:id="rId114"/>
    <p:sldId id="394" r:id="rId115"/>
    <p:sldId id="397" r:id="rId116"/>
    <p:sldId id="398" r:id="rId117"/>
    <p:sldId id="430" r:id="rId118"/>
    <p:sldId id="482" r:id="rId119"/>
    <p:sldId id="484" r:id="rId120"/>
    <p:sldId id="379" r:id="rId1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36" autoAdjust="0"/>
    <p:restoredTop sz="80408" autoAdjust="0"/>
  </p:normalViewPr>
  <p:slideViewPr>
    <p:cSldViewPr snapToGrid="0">
      <p:cViewPr varScale="1">
        <p:scale>
          <a:sx n="53" d="100"/>
          <a:sy n="53" d="100"/>
        </p:scale>
        <p:origin x="7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presProps" Target="presProps.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7AC8-40C6-B243-2B59D94DC84D}"/>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7AC8-40C6-B243-2B59D94DC84D}"/>
              </c:ext>
            </c:extLst>
          </c:dPt>
          <c:val>
            <c:numRef>
              <c:f>Sheet1!$C$1:$C$2</c:f>
              <c:numCache>
                <c:formatCode>General</c:formatCode>
                <c:ptCount val="2"/>
                <c:pt idx="0">
                  <c:v>12</c:v>
                </c:pt>
                <c:pt idx="1">
                  <c:v>88</c:v>
                </c:pt>
              </c:numCache>
            </c:numRef>
          </c:val>
          <c:extLst>
            <c:ext xmlns:c16="http://schemas.microsoft.com/office/drawing/2014/chart" uri="{C3380CC4-5D6E-409C-BE32-E72D297353CC}">
              <c16:uniqueId val="{00000004-7AC8-40C6-B243-2B59D94DC84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2416-432B-9D7C-18ECA23682EC}"/>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2416-432B-9D7C-18ECA23682EC}"/>
              </c:ext>
            </c:extLst>
          </c:dPt>
          <c:val>
            <c:numRef>
              <c:f>Sheet1!$E$1:$E$2</c:f>
              <c:numCache>
                <c:formatCode>General</c:formatCode>
                <c:ptCount val="2"/>
                <c:pt idx="0">
                  <c:v>50</c:v>
                </c:pt>
                <c:pt idx="1">
                  <c:v>50</c:v>
                </c:pt>
              </c:numCache>
            </c:numRef>
          </c:val>
          <c:extLst>
            <c:ext xmlns:c16="http://schemas.microsoft.com/office/drawing/2014/chart" uri="{C3380CC4-5D6E-409C-BE32-E72D297353CC}">
              <c16:uniqueId val="{00000004-2416-432B-9D7C-18ECA23682E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3_2" csCatId="accent3" phldr="1"/>
      <dgm:spPr/>
      <dgm:t>
        <a:bodyPr/>
        <a:lstStyle/>
        <a:p>
          <a:endParaRPr lang="en-US"/>
        </a:p>
      </dgm:t>
    </dgm:pt>
    <dgm:pt modelId="{BE3534B4-36D7-1A49-AE71-DF3ABBC5FE00}">
      <dgm:prSet phldrT="[Text]" custT="1"/>
      <dgm:spPr>
        <a:solidFill>
          <a:schemeClr val="accent3"/>
        </a:solidFill>
      </dgm:spPr>
      <dgm:t>
        <a:bodyPr/>
        <a:lstStyle/>
        <a:p>
          <a:r>
            <a:rPr lang="en-US" sz="1800" dirty="0"/>
            <a:t>Student Acts Out</a:t>
          </a:r>
        </a:p>
      </dgm:t>
      <dgm:extLst>
        <a:ext uri="{E40237B7-FDA0-4F09-8148-C483321AD2D9}">
          <dgm14:cNvPr xmlns:dgm14="http://schemas.microsoft.com/office/drawing/2010/diagram" id="0" name="" descr="An image of a diagram detailing &quot;acting tough&quot; education practices. Student Acts out leads to teacher says no and gives initial consequence leads to student becomes disrespectful leads to teacher sends students to office leads to student escapes class.  "/>
        </a:ext>
      </dgm:extLs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solidFill>
              <a:schemeClr val="bg1"/>
            </a:solidFill>
          </a:endParaRPr>
        </a:p>
      </dgm:t>
    </dgm:pt>
    <dgm:pt modelId="{D935E56D-65CD-A545-8CE1-1C6E6A9FB29C}">
      <dgm:prSet phldrT="[Text]" custT="1"/>
      <dgm:spPr>
        <a:solidFill>
          <a:schemeClr val="accent3"/>
        </a:solidFill>
      </dgm:spPr>
      <dgm:t>
        <a:bodyPr/>
        <a:lstStyle/>
        <a:p>
          <a:r>
            <a:rPr lang="en-US" sz="1800"/>
            <a:t>Teacher says no and gives initial consequence</a:t>
          </a:r>
          <a:endParaRPr lang="en-US" sz="1800" dirty="0"/>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solidFill>
              <a:schemeClr val="bg1"/>
            </a:solidFill>
          </a:endParaRPr>
        </a:p>
      </dgm:t>
    </dgm:pt>
    <dgm:pt modelId="{8592BB65-81E1-C247-B4B6-304E2409F4DF}">
      <dgm:prSet phldrT="[Text]" custT="1"/>
      <dgm:spPr>
        <a:solidFill>
          <a:schemeClr val="accent3"/>
        </a:solidFill>
      </dgm:spPr>
      <dgm:t>
        <a:bodyPr/>
        <a:lstStyle/>
        <a:p>
          <a:r>
            <a:rPr lang="en-US" sz="1800"/>
            <a:t>Student becomes disrespectful</a:t>
          </a:r>
          <a:endParaRPr lang="en-US" sz="1800" dirty="0"/>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solidFill>
              <a:schemeClr val="bg1"/>
            </a:solidFill>
          </a:endParaRPr>
        </a:p>
      </dgm:t>
    </dgm:pt>
    <dgm:pt modelId="{77A14A61-2D80-214F-8C5D-904CF72605CE}">
      <dgm:prSet phldrT="[Text]" custT="1"/>
      <dgm:spPr>
        <a:solidFill>
          <a:schemeClr val="accent3"/>
        </a:solidFill>
      </dgm:spPr>
      <dgm:t>
        <a:bodyPr/>
        <a:lstStyle/>
        <a:p>
          <a:r>
            <a:rPr lang="en-US" sz="1800"/>
            <a:t>Teacher sends student to office</a:t>
          </a:r>
          <a:endParaRPr lang="en-US" sz="1800" dirty="0"/>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solidFill>
              <a:schemeClr val="bg1"/>
            </a:solidFill>
          </a:endParaRPr>
        </a:p>
      </dgm:t>
    </dgm:pt>
    <dgm:pt modelId="{84A82C0B-9048-7C4C-B74A-DB76019E358B}">
      <dgm:prSet phldrT="[Text]" custT="1"/>
      <dgm:spPr>
        <a:solidFill>
          <a:schemeClr val="accent3"/>
        </a:solidFill>
      </dgm:spPr>
      <dgm:t>
        <a:bodyPr/>
        <a:lstStyle/>
        <a:p>
          <a:r>
            <a:rPr lang="en-US" sz="1800" dirty="0"/>
            <a:t>Student escapes class</a:t>
          </a: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solidFill>
              <a:schemeClr val="bg1"/>
            </a:solidFill>
          </a:endParaRPr>
        </a:p>
      </dgm:t>
    </dgm:pt>
    <dgm:pt modelId="{A2EAEB57-78BF-FE4C-9AFB-670F41957CE8}" type="pres">
      <dgm:prSet presAssocID="{1BF69184-1599-304F-AA0A-BEB08C25F01A}" presName="cycle" presStyleCnt="0">
        <dgm:presLayoutVars>
          <dgm:dir/>
          <dgm:resizeHandles val="exact"/>
        </dgm:presLayoutVars>
      </dgm:prSet>
      <dgm:spPr/>
    </dgm:pt>
    <dgm:pt modelId="{E57A8204-8D78-434A-A44E-2669EC618A5B}" type="pres">
      <dgm:prSet presAssocID="{BE3534B4-36D7-1A49-AE71-DF3ABBC5FE00}" presName="node" presStyleLbl="node1" presStyleIdx="0" presStyleCnt="5" custScaleX="134340">
        <dgm:presLayoutVars>
          <dgm:bulletEnabled val="1"/>
        </dgm:presLayoutVars>
      </dgm:prSet>
      <dgm:spPr/>
    </dgm:pt>
    <dgm:pt modelId="{5C57F074-0E3D-2D4C-BD2E-A97D65D6430F}" type="pres">
      <dgm:prSet presAssocID="{61844F1D-1925-E347-BB6F-E3D53CBE664C}" presName="sibTrans" presStyleLbl="sibTrans2D1" presStyleIdx="0" presStyleCnt="5"/>
      <dgm:spPr/>
    </dgm:pt>
    <dgm:pt modelId="{5E37DCD1-EAE6-F64E-AD45-EA5DAADDED95}" type="pres">
      <dgm:prSet presAssocID="{61844F1D-1925-E347-BB6F-E3D53CBE664C}" presName="connectorText" presStyleLbl="sibTrans2D1" presStyleIdx="0" presStyleCnt="5"/>
      <dgm:spPr/>
    </dgm:pt>
    <dgm:pt modelId="{8B82BCBF-0F48-BB45-A0F6-19B973E440DA}" type="pres">
      <dgm:prSet presAssocID="{D935E56D-65CD-A545-8CE1-1C6E6A9FB29C}" presName="node" presStyleLbl="node1" presStyleIdx="1" presStyleCnt="5" custScaleX="156191">
        <dgm:presLayoutVars>
          <dgm:bulletEnabled val="1"/>
        </dgm:presLayoutVars>
      </dgm:prSet>
      <dgm:spPr/>
    </dgm:pt>
    <dgm:pt modelId="{CA2A8D19-1740-8E4A-8F85-1502257AC241}" type="pres">
      <dgm:prSet presAssocID="{3F8FCC46-A84F-DB40-8371-DAA84658F170}" presName="sibTrans" presStyleLbl="sibTrans2D1" presStyleIdx="1" presStyleCnt="5"/>
      <dgm:spPr/>
    </dgm:pt>
    <dgm:pt modelId="{686BDF86-02AF-EC4A-98CB-080A00F6D649}" type="pres">
      <dgm:prSet presAssocID="{3F8FCC46-A84F-DB40-8371-DAA84658F170}" presName="connectorText" presStyleLbl="sibTrans2D1" presStyleIdx="1" presStyleCnt="5"/>
      <dgm:spPr/>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pt>
    <dgm:pt modelId="{045E8825-8393-0341-AF8A-7B8127E87655}" type="pres">
      <dgm:prSet presAssocID="{0B88908D-DAEC-F145-BFDB-38503D741B2C}" presName="sibTrans" presStyleLbl="sibTrans2D1" presStyleIdx="2" presStyleCnt="5"/>
      <dgm:spPr/>
    </dgm:pt>
    <dgm:pt modelId="{1F26B68A-5044-004A-97AA-1E87C0F3C025}" type="pres">
      <dgm:prSet presAssocID="{0B88908D-DAEC-F145-BFDB-38503D741B2C}" presName="connectorText" presStyleLbl="sibTrans2D1" presStyleIdx="2" presStyleCnt="5"/>
      <dgm:spPr/>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pt>
    <dgm:pt modelId="{03AF8BFA-E670-5A4C-B477-2CD414C770ED}" type="pres">
      <dgm:prSet presAssocID="{B7009D96-302D-7844-B06A-7B7EEE6A8903}" presName="sibTrans" presStyleLbl="sibTrans2D1" presStyleIdx="3" presStyleCnt="5"/>
      <dgm:spPr/>
    </dgm:pt>
    <dgm:pt modelId="{8F7297D2-33E5-8244-A16B-92ABDFAE856A}" type="pres">
      <dgm:prSet presAssocID="{B7009D96-302D-7844-B06A-7B7EEE6A8903}" presName="connectorText" presStyleLbl="sibTrans2D1" presStyleIdx="3" presStyleCnt="5"/>
      <dgm:spPr/>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pt>
    <dgm:pt modelId="{61B41178-907C-7945-9283-C63CA499865D}" type="pres">
      <dgm:prSet presAssocID="{47B735BB-3685-7E4E-8B36-278BF1688E33}" presName="sibTrans" presStyleLbl="sibTrans2D1" presStyleIdx="4" presStyleCnt="5"/>
      <dgm:spPr/>
    </dgm:pt>
    <dgm:pt modelId="{335A2342-15AB-E24A-8395-F82A3BC9A0A1}" type="pres">
      <dgm:prSet presAssocID="{47B735BB-3685-7E4E-8B36-278BF1688E33}" presName="connectorText" presStyleLbl="sibTrans2D1" presStyleIdx="4" presStyleCnt="5"/>
      <dgm:spPr/>
    </dgm:pt>
  </dgm:ptLst>
  <dgm:cxnLst>
    <dgm:cxn modelId="{61066808-0014-594E-A312-987C4A805C29}" type="presOf" srcId="{B7009D96-302D-7844-B06A-7B7EEE6A8903}" destId="{03AF8BFA-E670-5A4C-B477-2CD414C770ED}" srcOrd="0" destOrd="0" presId="urn:microsoft.com/office/officeart/2005/8/layout/cycle2"/>
    <dgm:cxn modelId="{E20B9415-A775-EC48-8A2F-04663BFA6213}" srcId="{1BF69184-1599-304F-AA0A-BEB08C25F01A}" destId="{D935E56D-65CD-A545-8CE1-1C6E6A9FB29C}" srcOrd="1" destOrd="0" parTransId="{7B4A11B7-226C-2949-9645-3F6FE0B48DA7}" sibTransId="{3F8FCC46-A84F-DB40-8371-DAA84658F170}"/>
    <dgm:cxn modelId="{99903C23-D4E7-5340-8A31-63AD0D64FD52}" type="presOf" srcId="{D935E56D-65CD-A545-8CE1-1C6E6A9FB29C}" destId="{8B82BCBF-0F48-BB45-A0F6-19B973E440DA}" srcOrd="0" destOrd="0" presId="urn:microsoft.com/office/officeart/2005/8/layout/cycle2"/>
    <dgm:cxn modelId="{D8DEF824-7480-1A4D-A7A0-7676213A9028}" type="presOf" srcId="{3F8FCC46-A84F-DB40-8371-DAA84658F170}" destId="{686BDF86-02AF-EC4A-98CB-080A00F6D649}" srcOrd="1" destOrd="0" presId="urn:microsoft.com/office/officeart/2005/8/layout/cycle2"/>
    <dgm:cxn modelId="{C9DB1B28-9FA0-B843-8F50-0D7068BAC0C6}" type="presOf" srcId="{BE3534B4-36D7-1A49-AE71-DF3ABBC5FE00}" destId="{E57A8204-8D78-434A-A44E-2669EC618A5B}" srcOrd="0" destOrd="0" presId="urn:microsoft.com/office/officeart/2005/8/layout/cycle2"/>
    <dgm:cxn modelId="{40B3C12C-A4B2-0243-85D8-23908DADF64A}" srcId="{1BF69184-1599-304F-AA0A-BEB08C25F01A}" destId="{77A14A61-2D80-214F-8C5D-904CF72605CE}" srcOrd="3" destOrd="0" parTransId="{CCBFFBD4-1F55-F144-A2E6-2B08C973803F}" sibTransId="{B7009D96-302D-7844-B06A-7B7EEE6A8903}"/>
    <dgm:cxn modelId="{E39B6C34-88BB-D44C-AC29-3CAC249076BB}" type="presOf" srcId="{8592BB65-81E1-C247-B4B6-304E2409F4DF}" destId="{17F7FFF6-5099-4240-B597-7C85FD0BB66C}" srcOrd="0" destOrd="0" presId="urn:microsoft.com/office/officeart/2005/8/layout/cycle2"/>
    <dgm:cxn modelId="{D2CC4D39-08D4-8547-B0D7-298616FDBC18}" type="presOf" srcId="{1BF69184-1599-304F-AA0A-BEB08C25F01A}" destId="{A2EAEB57-78BF-FE4C-9AFB-670F41957CE8}" srcOrd="0" destOrd="0" presId="urn:microsoft.com/office/officeart/2005/8/layout/cycle2"/>
    <dgm:cxn modelId="{EFE86D5B-405B-A84D-AF05-043AC46CB202}" type="presOf" srcId="{0B88908D-DAEC-F145-BFDB-38503D741B2C}" destId="{1F26B68A-5044-004A-97AA-1E87C0F3C025}" srcOrd="1" destOrd="0" presId="urn:microsoft.com/office/officeart/2005/8/layout/cycle2"/>
    <dgm:cxn modelId="{504AA36A-10CD-D541-9021-CAFE56433D0B}" type="presOf" srcId="{84A82C0B-9048-7C4C-B74A-DB76019E358B}" destId="{15579AF4-3170-AA46-9413-405197912853}" srcOrd="0" destOrd="0" presId="urn:microsoft.com/office/officeart/2005/8/layout/cycle2"/>
    <dgm:cxn modelId="{3C30486D-DCCF-D449-A6AC-6A3A31226BA6}" type="presOf" srcId="{B7009D96-302D-7844-B06A-7B7EEE6A8903}" destId="{8F7297D2-33E5-8244-A16B-92ABDFAE856A}" srcOrd="1" destOrd="0" presId="urn:microsoft.com/office/officeart/2005/8/layout/cycle2"/>
    <dgm:cxn modelId="{48D74E4D-B222-844A-BF42-8EF20DDB47A9}" type="presOf" srcId="{47B735BB-3685-7E4E-8B36-278BF1688E33}" destId="{61B41178-907C-7945-9283-C63CA499865D}" srcOrd="0"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350D7D6E-2590-0749-9D83-C4D7F14488DE}" type="presOf" srcId="{61844F1D-1925-E347-BB6F-E3D53CBE664C}" destId="{5E37DCD1-EAE6-F64E-AD45-EA5DAADDED95}" srcOrd="1" destOrd="0" presId="urn:microsoft.com/office/officeart/2005/8/layout/cycle2"/>
    <dgm:cxn modelId="{EE6F527D-7C91-0A43-91AE-BF7C2CAF1A17}" type="presOf" srcId="{77A14A61-2D80-214F-8C5D-904CF72605CE}" destId="{B73BF548-F6C2-7442-AD18-EF0C0FDC86A9}" srcOrd="0" destOrd="0" presId="urn:microsoft.com/office/officeart/2005/8/layout/cycle2"/>
    <dgm:cxn modelId="{23856E9B-F195-CE41-9B6C-9EE253315503}" type="presOf" srcId="{0B88908D-DAEC-F145-BFDB-38503D741B2C}" destId="{045E8825-8393-0341-AF8A-7B8127E87655}" srcOrd="0"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DD6C51B1-EE72-9940-9EBC-B4D13DED322B}" type="presOf" srcId="{61844F1D-1925-E347-BB6F-E3D53CBE664C}" destId="{5C57F074-0E3D-2D4C-BD2E-A97D65D6430F}" srcOrd="0" destOrd="0" presId="urn:microsoft.com/office/officeart/2005/8/layout/cycle2"/>
    <dgm:cxn modelId="{40FCF9B7-3233-2144-9620-C3DC6BB86997}" type="presOf" srcId="{3F8FCC46-A84F-DB40-8371-DAA84658F170}" destId="{CA2A8D19-1740-8E4A-8F85-1502257AC241}" srcOrd="0" destOrd="0" presId="urn:microsoft.com/office/officeart/2005/8/layout/cycle2"/>
    <dgm:cxn modelId="{0CAE60E2-A0A0-3045-A5FE-7EAA466B1AAF}" type="presOf" srcId="{47B735BB-3685-7E4E-8B36-278BF1688E33}" destId="{335A2342-15AB-E24A-8395-F82A3BC9A0A1}" srcOrd="1"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33254EBA-52E6-0C40-942A-18B8B16BCA02}" type="presParOf" srcId="{A2EAEB57-78BF-FE4C-9AFB-670F41957CE8}" destId="{E57A8204-8D78-434A-A44E-2669EC618A5B}" srcOrd="0" destOrd="0" presId="urn:microsoft.com/office/officeart/2005/8/layout/cycle2"/>
    <dgm:cxn modelId="{E09E80DF-F030-1245-8C7F-B551748E5F97}" type="presParOf" srcId="{A2EAEB57-78BF-FE4C-9AFB-670F41957CE8}" destId="{5C57F074-0E3D-2D4C-BD2E-A97D65D6430F}" srcOrd="1" destOrd="0" presId="urn:microsoft.com/office/officeart/2005/8/layout/cycle2"/>
    <dgm:cxn modelId="{A1E668C5-B61E-504A-8540-E13CCFC7073D}" type="presParOf" srcId="{5C57F074-0E3D-2D4C-BD2E-A97D65D6430F}" destId="{5E37DCD1-EAE6-F64E-AD45-EA5DAADDED95}" srcOrd="0" destOrd="0" presId="urn:microsoft.com/office/officeart/2005/8/layout/cycle2"/>
    <dgm:cxn modelId="{8E57CA40-5839-944F-937C-3E934A4684CA}" type="presParOf" srcId="{A2EAEB57-78BF-FE4C-9AFB-670F41957CE8}" destId="{8B82BCBF-0F48-BB45-A0F6-19B973E440DA}" srcOrd="2" destOrd="0" presId="urn:microsoft.com/office/officeart/2005/8/layout/cycle2"/>
    <dgm:cxn modelId="{56CC58E8-B57C-FC48-BE2C-C31B0709B14F}" type="presParOf" srcId="{A2EAEB57-78BF-FE4C-9AFB-670F41957CE8}" destId="{CA2A8D19-1740-8E4A-8F85-1502257AC241}" srcOrd="3" destOrd="0" presId="urn:microsoft.com/office/officeart/2005/8/layout/cycle2"/>
    <dgm:cxn modelId="{7B48A49C-4A9E-144E-A21C-769AF80FB30F}" type="presParOf" srcId="{CA2A8D19-1740-8E4A-8F85-1502257AC241}" destId="{686BDF86-02AF-EC4A-98CB-080A00F6D649}" srcOrd="0" destOrd="0" presId="urn:microsoft.com/office/officeart/2005/8/layout/cycle2"/>
    <dgm:cxn modelId="{F7DA4FA2-1316-6946-984A-00B8287D938C}" type="presParOf" srcId="{A2EAEB57-78BF-FE4C-9AFB-670F41957CE8}" destId="{17F7FFF6-5099-4240-B597-7C85FD0BB66C}" srcOrd="4" destOrd="0" presId="urn:microsoft.com/office/officeart/2005/8/layout/cycle2"/>
    <dgm:cxn modelId="{00F1A784-35BD-D144-AFC8-A30F5D73E937}" type="presParOf" srcId="{A2EAEB57-78BF-FE4C-9AFB-670F41957CE8}" destId="{045E8825-8393-0341-AF8A-7B8127E87655}" srcOrd="5" destOrd="0" presId="urn:microsoft.com/office/officeart/2005/8/layout/cycle2"/>
    <dgm:cxn modelId="{5818ECDC-286C-2F4C-ADA6-A8101831037D}" type="presParOf" srcId="{045E8825-8393-0341-AF8A-7B8127E87655}" destId="{1F26B68A-5044-004A-97AA-1E87C0F3C025}" srcOrd="0" destOrd="0" presId="urn:microsoft.com/office/officeart/2005/8/layout/cycle2"/>
    <dgm:cxn modelId="{EF9878CD-0874-474F-879D-8E0FC06C7CC8}" type="presParOf" srcId="{A2EAEB57-78BF-FE4C-9AFB-670F41957CE8}" destId="{B73BF548-F6C2-7442-AD18-EF0C0FDC86A9}" srcOrd="6" destOrd="0" presId="urn:microsoft.com/office/officeart/2005/8/layout/cycle2"/>
    <dgm:cxn modelId="{6787AB5E-508F-854B-82DE-C6FA46A23D21}" type="presParOf" srcId="{A2EAEB57-78BF-FE4C-9AFB-670F41957CE8}" destId="{03AF8BFA-E670-5A4C-B477-2CD414C770ED}" srcOrd="7" destOrd="0" presId="urn:microsoft.com/office/officeart/2005/8/layout/cycle2"/>
    <dgm:cxn modelId="{E8BDA254-1D2F-974D-8C79-FD00B9828CEA}" type="presParOf" srcId="{03AF8BFA-E670-5A4C-B477-2CD414C770ED}" destId="{8F7297D2-33E5-8244-A16B-92ABDFAE856A}" srcOrd="0" destOrd="0" presId="urn:microsoft.com/office/officeart/2005/8/layout/cycle2"/>
    <dgm:cxn modelId="{59D10A1E-F9C2-3541-A527-46D6A33BA895}" type="presParOf" srcId="{A2EAEB57-78BF-FE4C-9AFB-670F41957CE8}" destId="{15579AF4-3170-AA46-9413-405197912853}" srcOrd="8" destOrd="0" presId="urn:microsoft.com/office/officeart/2005/8/layout/cycle2"/>
    <dgm:cxn modelId="{5D1F1856-1080-CC41-B1E7-EB6996F29FE1}" type="presParOf" srcId="{A2EAEB57-78BF-FE4C-9AFB-670F41957CE8}" destId="{61B41178-907C-7945-9283-C63CA499865D}" srcOrd="9" destOrd="0" presId="urn:microsoft.com/office/officeart/2005/8/layout/cycle2"/>
    <dgm:cxn modelId="{CBA2573E-0B2F-634E-947B-2B18B717B29D}"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475A8-946D-4264-9114-395B3D7B4F4B}" type="doc">
      <dgm:prSet loTypeId="urn:microsoft.com/office/officeart/2005/8/layout/pyramid2" loCatId="pyramid" qsTypeId="urn:microsoft.com/office/officeart/2005/8/quickstyle/simple1" qsCatId="simple" csTypeId="urn:microsoft.com/office/officeart/2005/8/colors/accent6_4" csCatId="accent6" phldr="1"/>
      <dgm:spPr/>
    </dgm:pt>
    <dgm:pt modelId="{3472D8E8-EBF0-4166-B6A0-F95E2CF0B9AD}">
      <dgm:prSet phldrT="[Text]"/>
      <dgm:spPr/>
      <dgm:t>
        <a:bodyPr/>
        <a:lstStyle/>
        <a:p>
          <a:r>
            <a:rPr lang="en-US" dirty="0"/>
            <a:t>Wraparound based (Person-centered plans, functional analysis, multiple expertise)</a:t>
          </a:r>
        </a:p>
      </dgm:t>
    </dgm:pt>
    <dgm:pt modelId="{F5D31154-FA79-4CB4-BC62-64FDAD4ECD8A}" type="parTrans" cxnId="{0967ECFE-541E-495C-8A9D-634B25C3C19D}">
      <dgm:prSet/>
      <dgm:spPr/>
      <dgm:t>
        <a:bodyPr/>
        <a:lstStyle/>
        <a:p>
          <a:endParaRPr lang="en-US"/>
        </a:p>
      </dgm:t>
    </dgm:pt>
    <dgm:pt modelId="{CB3361FE-D92D-4B41-8B24-8C8F1BC9DFE2}" type="sibTrans" cxnId="{0967ECFE-541E-495C-8A9D-634B25C3C19D}">
      <dgm:prSet/>
      <dgm:spPr/>
      <dgm:t>
        <a:bodyPr/>
        <a:lstStyle/>
        <a:p>
          <a:endParaRPr lang="en-US"/>
        </a:p>
      </dgm:t>
    </dgm:pt>
    <dgm:pt modelId="{CDCC7B93-6DBB-4BDA-841E-C6272BD10225}">
      <dgm:prSet phldrT="[Text]"/>
      <dgm:spPr/>
      <dgm:t>
        <a:bodyPr/>
        <a:lstStyle/>
        <a:p>
          <a:r>
            <a:rPr lang="en-US" dirty="0"/>
            <a:t>Comprehensive FBA and BIP</a:t>
          </a:r>
        </a:p>
      </dgm:t>
    </dgm:pt>
    <dgm:pt modelId="{89C0B479-7374-4165-9312-F79B65DE89DA}" type="parTrans" cxnId="{AB72555D-FE3F-4F94-8EC0-FB443CFBBD94}">
      <dgm:prSet/>
      <dgm:spPr/>
      <dgm:t>
        <a:bodyPr/>
        <a:lstStyle/>
        <a:p>
          <a:endParaRPr lang="en-US"/>
        </a:p>
      </dgm:t>
    </dgm:pt>
    <dgm:pt modelId="{41295B27-2E2D-4314-98F3-49CB7EC99A4C}" type="sibTrans" cxnId="{AB72555D-FE3F-4F94-8EC0-FB443CFBBD94}">
      <dgm:prSet/>
      <dgm:spPr/>
      <dgm:t>
        <a:bodyPr/>
        <a:lstStyle/>
        <a:p>
          <a:endParaRPr lang="en-US"/>
        </a:p>
      </dgm:t>
    </dgm:pt>
    <dgm:pt modelId="{DA0E81D8-F32C-4746-8C2A-B36C9FF2C078}">
      <dgm:prSet phldrT="[Text]"/>
      <dgm:spPr/>
      <dgm:t>
        <a:bodyPr/>
        <a:lstStyle/>
        <a:p>
          <a:r>
            <a:rPr lang="en-US" dirty="0"/>
            <a:t>Efficient FBA and BIP</a:t>
          </a:r>
        </a:p>
      </dgm:t>
    </dgm:pt>
    <dgm:pt modelId="{5CCC96FE-885C-4C17-95BF-4B7FCAA5DBEB}" type="parTrans" cxnId="{3FB90E04-D211-4FDD-9E76-5F939C493338}">
      <dgm:prSet/>
      <dgm:spPr/>
      <dgm:t>
        <a:bodyPr/>
        <a:lstStyle/>
        <a:p>
          <a:endParaRPr lang="en-US"/>
        </a:p>
      </dgm:t>
    </dgm:pt>
    <dgm:pt modelId="{3EB50E04-8BFA-4343-9DA5-1789CD8B234E}" type="sibTrans" cxnId="{3FB90E04-D211-4FDD-9E76-5F939C493338}">
      <dgm:prSet/>
      <dgm:spPr/>
      <dgm:t>
        <a:bodyPr/>
        <a:lstStyle/>
        <a:p>
          <a:endParaRPr lang="en-US"/>
        </a:p>
      </dgm:t>
    </dgm:pt>
    <dgm:pt modelId="{175D57C3-7757-4E36-AC69-2BA2B29FA577}" type="pres">
      <dgm:prSet presAssocID="{B19475A8-946D-4264-9114-395B3D7B4F4B}" presName="compositeShape" presStyleCnt="0">
        <dgm:presLayoutVars>
          <dgm:dir/>
          <dgm:resizeHandles/>
        </dgm:presLayoutVars>
      </dgm:prSet>
      <dgm:spPr/>
    </dgm:pt>
    <dgm:pt modelId="{9C9C4B7D-42E6-4B02-BB3D-A17338148842}" type="pres">
      <dgm:prSet presAssocID="{B19475A8-946D-4264-9114-395B3D7B4F4B}" presName="pyramid" presStyleLbl="node1" presStyleIdx="0" presStyleCnt="1" custLinFactNeighborX="542" custLinFactNeighborY="-12872"/>
      <dgm:spPr>
        <a:solidFill>
          <a:srgbClr val="FF0000"/>
        </a:solidFill>
      </dgm:spPr>
    </dgm:pt>
    <dgm:pt modelId="{A5F89F03-292C-4B4B-A936-FE039202B26E}" type="pres">
      <dgm:prSet presAssocID="{B19475A8-946D-4264-9114-395B3D7B4F4B}" presName="theList" presStyleCnt="0"/>
      <dgm:spPr/>
    </dgm:pt>
    <dgm:pt modelId="{82237467-8E4E-4EDB-98A7-E94EC7516CA8}" type="pres">
      <dgm:prSet presAssocID="{3472D8E8-EBF0-4166-B6A0-F95E2CF0B9AD}" presName="aNode" presStyleLbl="fgAcc1" presStyleIdx="0" presStyleCnt="3" custLinFactNeighborX="0" custLinFactNeighborY="-5643">
        <dgm:presLayoutVars>
          <dgm:bulletEnabled val="1"/>
        </dgm:presLayoutVars>
      </dgm:prSet>
      <dgm:spPr/>
    </dgm:pt>
    <dgm:pt modelId="{E1BE8C8F-8FFB-47BD-9A7B-14448826A74E}" type="pres">
      <dgm:prSet presAssocID="{3472D8E8-EBF0-4166-B6A0-F95E2CF0B9AD}" presName="aSpace" presStyleCnt="0"/>
      <dgm:spPr/>
    </dgm:pt>
    <dgm:pt modelId="{BF5E6E49-5D5F-419A-9449-D6F79006882A}" type="pres">
      <dgm:prSet presAssocID="{CDCC7B93-6DBB-4BDA-841E-C6272BD10225}" presName="aNode" presStyleLbl="fgAcc1" presStyleIdx="1" presStyleCnt="3">
        <dgm:presLayoutVars>
          <dgm:bulletEnabled val="1"/>
        </dgm:presLayoutVars>
      </dgm:prSet>
      <dgm:spPr/>
    </dgm:pt>
    <dgm:pt modelId="{13910015-9B31-43D4-9478-F0724BDC300A}" type="pres">
      <dgm:prSet presAssocID="{CDCC7B93-6DBB-4BDA-841E-C6272BD10225}" presName="aSpace" presStyleCnt="0"/>
      <dgm:spPr/>
    </dgm:pt>
    <dgm:pt modelId="{6D80FB82-6075-46C2-B85E-DC6274E9A0E4}" type="pres">
      <dgm:prSet presAssocID="{DA0E81D8-F32C-4746-8C2A-B36C9FF2C078}" presName="aNode" presStyleLbl="fgAcc1" presStyleIdx="2" presStyleCnt="3">
        <dgm:presLayoutVars>
          <dgm:bulletEnabled val="1"/>
        </dgm:presLayoutVars>
      </dgm:prSet>
      <dgm:spPr/>
    </dgm:pt>
    <dgm:pt modelId="{812971CB-1A1E-4515-8535-DA92795FB236}" type="pres">
      <dgm:prSet presAssocID="{DA0E81D8-F32C-4746-8C2A-B36C9FF2C078}" presName="aSpace" presStyleCnt="0"/>
      <dgm:spPr/>
    </dgm:pt>
  </dgm:ptLst>
  <dgm:cxnLst>
    <dgm:cxn modelId="{3FB90E04-D211-4FDD-9E76-5F939C493338}" srcId="{B19475A8-946D-4264-9114-395B3D7B4F4B}" destId="{DA0E81D8-F32C-4746-8C2A-B36C9FF2C078}" srcOrd="2" destOrd="0" parTransId="{5CCC96FE-885C-4C17-95BF-4B7FCAA5DBEB}" sibTransId="{3EB50E04-8BFA-4343-9DA5-1789CD8B234E}"/>
    <dgm:cxn modelId="{B625E010-56DB-7447-A142-0D7197BF5E30}" type="presOf" srcId="{3472D8E8-EBF0-4166-B6A0-F95E2CF0B9AD}" destId="{82237467-8E4E-4EDB-98A7-E94EC7516CA8}" srcOrd="0" destOrd="0" presId="urn:microsoft.com/office/officeart/2005/8/layout/pyramid2"/>
    <dgm:cxn modelId="{2C348020-7F38-7C4E-A36A-9B98845F1AC9}" type="presOf" srcId="{DA0E81D8-F32C-4746-8C2A-B36C9FF2C078}" destId="{6D80FB82-6075-46C2-B85E-DC6274E9A0E4}" srcOrd="0" destOrd="0" presId="urn:microsoft.com/office/officeart/2005/8/layout/pyramid2"/>
    <dgm:cxn modelId="{AB72555D-FE3F-4F94-8EC0-FB443CFBBD94}" srcId="{B19475A8-946D-4264-9114-395B3D7B4F4B}" destId="{CDCC7B93-6DBB-4BDA-841E-C6272BD10225}" srcOrd="1" destOrd="0" parTransId="{89C0B479-7374-4165-9312-F79B65DE89DA}" sibTransId="{41295B27-2E2D-4314-98F3-49CB7EC99A4C}"/>
    <dgm:cxn modelId="{470B0F70-6975-5F47-9A3B-B1FCCA30CEFB}" type="presOf" srcId="{B19475A8-946D-4264-9114-395B3D7B4F4B}" destId="{175D57C3-7757-4E36-AC69-2BA2B29FA577}" srcOrd="0" destOrd="0" presId="urn:microsoft.com/office/officeart/2005/8/layout/pyramid2"/>
    <dgm:cxn modelId="{23202592-A1E3-BF4E-9D2A-BD17EFF76C52}" type="presOf" srcId="{CDCC7B93-6DBB-4BDA-841E-C6272BD10225}" destId="{BF5E6E49-5D5F-419A-9449-D6F79006882A}" srcOrd="0" destOrd="0" presId="urn:microsoft.com/office/officeart/2005/8/layout/pyramid2"/>
    <dgm:cxn modelId="{0967ECFE-541E-495C-8A9D-634B25C3C19D}" srcId="{B19475A8-946D-4264-9114-395B3D7B4F4B}" destId="{3472D8E8-EBF0-4166-B6A0-F95E2CF0B9AD}" srcOrd="0" destOrd="0" parTransId="{F5D31154-FA79-4CB4-BC62-64FDAD4ECD8A}" sibTransId="{CB3361FE-D92D-4B41-8B24-8C8F1BC9DFE2}"/>
    <dgm:cxn modelId="{62EB32BB-F5DA-1341-871D-D6A2A1C8CE37}" type="presParOf" srcId="{175D57C3-7757-4E36-AC69-2BA2B29FA577}" destId="{9C9C4B7D-42E6-4B02-BB3D-A17338148842}" srcOrd="0" destOrd="0" presId="urn:microsoft.com/office/officeart/2005/8/layout/pyramid2"/>
    <dgm:cxn modelId="{8835FF3C-1666-F243-9C22-E032D01C30BF}" type="presParOf" srcId="{175D57C3-7757-4E36-AC69-2BA2B29FA577}" destId="{A5F89F03-292C-4B4B-A936-FE039202B26E}" srcOrd="1" destOrd="0" presId="urn:microsoft.com/office/officeart/2005/8/layout/pyramid2"/>
    <dgm:cxn modelId="{C2A0BAF0-783E-8B45-B1A8-F5AA929E8CBA}" type="presParOf" srcId="{A5F89F03-292C-4B4B-A936-FE039202B26E}" destId="{82237467-8E4E-4EDB-98A7-E94EC7516CA8}" srcOrd="0" destOrd="0" presId="urn:microsoft.com/office/officeart/2005/8/layout/pyramid2"/>
    <dgm:cxn modelId="{8176BA9D-88F8-0C44-8931-6BD78DE7F740}" type="presParOf" srcId="{A5F89F03-292C-4B4B-A936-FE039202B26E}" destId="{E1BE8C8F-8FFB-47BD-9A7B-14448826A74E}" srcOrd="1" destOrd="0" presId="urn:microsoft.com/office/officeart/2005/8/layout/pyramid2"/>
    <dgm:cxn modelId="{D84641E5-BAAA-8E49-BB0F-0CBB149DE802}" type="presParOf" srcId="{A5F89F03-292C-4B4B-A936-FE039202B26E}" destId="{BF5E6E49-5D5F-419A-9449-D6F79006882A}" srcOrd="2" destOrd="0" presId="urn:microsoft.com/office/officeart/2005/8/layout/pyramid2"/>
    <dgm:cxn modelId="{7DD86154-2C2C-CB4B-8DB3-BFFA21834D13}" type="presParOf" srcId="{A5F89F03-292C-4B4B-A936-FE039202B26E}" destId="{13910015-9B31-43D4-9478-F0724BDC300A}" srcOrd="3" destOrd="0" presId="urn:microsoft.com/office/officeart/2005/8/layout/pyramid2"/>
    <dgm:cxn modelId="{B7425A1E-55B7-EA42-B248-773286573C28}" type="presParOf" srcId="{A5F89F03-292C-4B4B-A936-FE039202B26E}" destId="{6D80FB82-6075-46C2-B85E-DC6274E9A0E4}" srcOrd="4" destOrd="0" presId="urn:microsoft.com/office/officeart/2005/8/layout/pyramid2"/>
    <dgm:cxn modelId="{C14F7FA5-60C6-4349-B32D-D8BE960D7E5F}" type="presParOf" srcId="{A5F89F03-292C-4B4B-A936-FE039202B26E}" destId="{812971CB-1A1E-4515-8535-DA92795FB23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789367" y="941"/>
          <a:ext cx="1812646"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 Acts Out</a:t>
          </a:r>
        </a:p>
      </dsp:txBody>
      <dsp:txXfrm>
        <a:off x="4054823" y="198541"/>
        <a:ext cx="1281734" cy="954097"/>
      </dsp:txXfrm>
    </dsp:sp>
    <dsp:sp modelId="{5C57F074-0E3D-2D4C-BD2E-A97D65D6430F}">
      <dsp:nvSpPr>
        <dsp:cNvPr id="0" name=""/>
        <dsp:cNvSpPr/>
      </dsp:nvSpPr>
      <dsp:spPr>
        <a:xfrm rot="2160000">
          <a:off x="5390295" y="1022108"/>
          <a:ext cx="191459"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a:off x="5395780" y="1096305"/>
        <a:ext cx="134021" cy="273232"/>
      </dsp:txXfrm>
    </dsp:sp>
    <dsp:sp modelId="{8B82BCBF-0F48-BB45-A0F6-19B973E440DA}">
      <dsp:nvSpPr>
        <dsp:cNvPr id="0" name=""/>
        <dsp:cNvSpPr/>
      </dsp:nvSpPr>
      <dsp:spPr>
        <a:xfrm>
          <a:off x="5279467" y="1190667"/>
          <a:ext cx="21074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Teacher says no and gives initial consequence</a:t>
          </a:r>
          <a:endParaRPr lang="en-US" sz="1800" kern="1200" dirty="0"/>
        </a:p>
      </dsp:txBody>
      <dsp:txXfrm>
        <a:off x="5588100" y="1388267"/>
        <a:ext cx="1490215" cy="954097"/>
      </dsp:txXfrm>
    </dsp:sp>
    <dsp:sp modelId="{CA2A8D19-1740-8E4A-8F85-1502257AC241}">
      <dsp:nvSpPr>
        <dsp:cNvPr id="0" name=""/>
        <dsp:cNvSpPr/>
      </dsp:nvSpPr>
      <dsp:spPr>
        <a:xfrm rot="6135195">
          <a:off x="5966052" y="2591851"/>
          <a:ext cx="319831"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6024208" y="2636047"/>
        <a:ext cx="223882" cy="273232"/>
      </dsp:txXfrm>
    </dsp:sp>
    <dsp:sp modelId="{17F7FFF6-5099-4240-B597-7C85FD0BB66C}">
      <dsp:nvSpPr>
        <dsp:cNvPr id="0" name=""/>
        <dsp:cNvSpPr/>
      </dsp:nvSpPr>
      <dsp:spPr>
        <a:xfrm>
          <a:off x="4904976" y="3116256"/>
          <a:ext cx="2020060"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Student becomes disrespectful</a:t>
          </a:r>
          <a:endParaRPr lang="en-US" sz="1800" kern="1200" dirty="0"/>
        </a:p>
      </dsp:txBody>
      <dsp:txXfrm>
        <a:off x="5200807" y="3313856"/>
        <a:ext cx="1428398" cy="954097"/>
      </dsp:txXfrm>
    </dsp:sp>
    <dsp:sp modelId="{045E8825-8393-0341-AF8A-7B8127E87655}">
      <dsp:nvSpPr>
        <dsp:cNvPr id="0" name=""/>
        <dsp:cNvSpPr/>
      </dsp:nvSpPr>
      <dsp:spPr>
        <a:xfrm rot="10799985">
          <a:off x="4372581" y="3563217"/>
          <a:ext cx="3762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4485449" y="3654295"/>
        <a:ext cx="263358" cy="273232"/>
      </dsp:txXfrm>
    </dsp:sp>
    <dsp:sp modelId="{B73BF548-F6C2-7442-AD18-EF0C0FDC86A9}">
      <dsp:nvSpPr>
        <dsp:cNvPr id="0" name=""/>
        <dsp:cNvSpPr/>
      </dsp:nvSpPr>
      <dsp:spPr>
        <a:xfrm>
          <a:off x="2305397" y="3116268"/>
          <a:ext cx="1889718"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Teacher sends student to office</a:t>
          </a:r>
          <a:endParaRPr lang="en-US" sz="1800" kern="1200" dirty="0"/>
        </a:p>
      </dsp:txBody>
      <dsp:txXfrm>
        <a:off x="2582140" y="3313868"/>
        <a:ext cx="1336232" cy="954097"/>
      </dsp:txXfrm>
    </dsp:sp>
    <dsp:sp modelId="{03AF8BFA-E670-5A4C-B477-2CD414C770ED}">
      <dsp:nvSpPr>
        <dsp:cNvPr id="0" name=""/>
        <dsp:cNvSpPr/>
      </dsp:nvSpPr>
      <dsp:spPr>
        <a:xfrm rot="15858210">
          <a:off x="3000808" y="2609290"/>
          <a:ext cx="308583"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3051690" y="2746427"/>
        <a:ext cx="216008" cy="273232"/>
      </dsp:txXfrm>
    </dsp:sp>
    <dsp:sp modelId="{15579AF4-3170-AA46-9413-405197912853}">
      <dsp:nvSpPr>
        <dsp:cNvPr id="0" name=""/>
        <dsp:cNvSpPr/>
      </dsp:nvSpPr>
      <dsp:spPr>
        <a:xfrm>
          <a:off x="1996283" y="1190667"/>
          <a:ext cx="21237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 escapes class</a:t>
          </a:r>
        </a:p>
      </dsp:txBody>
      <dsp:txXfrm>
        <a:off x="2307304" y="1388267"/>
        <a:ext cx="1501739" cy="954097"/>
      </dsp:txXfrm>
    </dsp:sp>
    <dsp:sp modelId="{61B41178-907C-7945-9283-C63CA499865D}">
      <dsp:nvSpPr>
        <dsp:cNvPr id="0" name=""/>
        <dsp:cNvSpPr/>
      </dsp:nvSpPr>
      <dsp:spPr>
        <a:xfrm rot="19440000">
          <a:off x="3802831" y="1027602"/>
          <a:ext cx="1899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a:off x="3808272" y="1135425"/>
        <a:ext cx="132948" cy="273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C4B7D-42E6-4B02-BB3D-A17338148842}">
      <dsp:nvSpPr>
        <dsp:cNvPr id="0" name=""/>
        <dsp:cNvSpPr/>
      </dsp:nvSpPr>
      <dsp:spPr>
        <a:xfrm>
          <a:off x="19034" y="0"/>
          <a:ext cx="3511826" cy="4038600"/>
        </a:xfrm>
        <a:prstGeom prst="triangl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37467-8E4E-4EDB-98A7-E94EC7516CA8}">
      <dsp:nvSpPr>
        <dsp:cNvPr id="0" name=""/>
        <dsp:cNvSpPr/>
      </dsp:nvSpPr>
      <dsp:spPr>
        <a:xfrm>
          <a:off x="1755913" y="399285"/>
          <a:ext cx="2282686" cy="956012"/>
        </a:xfrm>
        <a:prstGeom prst="roundRect">
          <a:avLst/>
        </a:prstGeom>
        <a:solidFill>
          <a:schemeClr val="lt1">
            <a:alpha val="90000"/>
            <a:hueOff val="0"/>
            <a:satOff val="0"/>
            <a:lumOff val="0"/>
            <a:alphaOff val="0"/>
          </a:schemeClr>
        </a:solidFill>
        <a:ln w="1905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Wraparound based (Person-centered plans, functional analysis, multiple expertise)</a:t>
          </a:r>
        </a:p>
      </dsp:txBody>
      <dsp:txXfrm>
        <a:off x="1802582" y="445954"/>
        <a:ext cx="2189348" cy="862674"/>
      </dsp:txXfrm>
    </dsp:sp>
    <dsp:sp modelId="{BF5E6E49-5D5F-419A-9449-D6F79006882A}">
      <dsp:nvSpPr>
        <dsp:cNvPr id="0" name=""/>
        <dsp:cNvSpPr/>
      </dsp:nvSpPr>
      <dsp:spPr>
        <a:xfrm>
          <a:off x="1755913" y="1481543"/>
          <a:ext cx="2282686" cy="956012"/>
        </a:xfrm>
        <a:prstGeom prst="roundRect">
          <a:avLst/>
        </a:prstGeom>
        <a:solidFill>
          <a:schemeClr val="lt1">
            <a:alpha val="90000"/>
            <a:hueOff val="0"/>
            <a:satOff val="0"/>
            <a:lumOff val="0"/>
            <a:alphaOff val="0"/>
          </a:schemeClr>
        </a:solidFill>
        <a:ln w="19050" cap="flat" cmpd="sng" algn="ctr">
          <a:solidFill>
            <a:schemeClr val="accent6">
              <a:shade val="50000"/>
              <a:hueOff val="-17711"/>
              <a:satOff val="468"/>
              <a:lumOff val="252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Comprehensive FBA and BIP</a:t>
          </a:r>
        </a:p>
      </dsp:txBody>
      <dsp:txXfrm>
        <a:off x="1802582" y="1528212"/>
        <a:ext cx="2189348" cy="862674"/>
      </dsp:txXfrm>
    </dsp:sp>
    <dsp:sp modelId="{6D80FB82-6075-46C2-B85E-DC6274E9A0E4}">
      <dsp:nvSpPr>
        <dsp:cNvPr id="0" name=""/>
        <dsp:cNvSpPr/>
      </dsp:nvSpPr>
      <dsp:spPr>
        <a:xfrm>
          <a:off x="1755913" y="2557056"/>
          <a:ext cx="2282686" cy="956012"/>
        </a:xfrm>
        <a:prstGeom prst="roundRect">
          <a:avLst/>
        </a:prstGeom>
        <a:solidFill>
          <a:schemeClr val="lt1">
            <a:alpha val="90000"/>
            <a:hueOff val="0"/>
            <a:satOff val="0"/>
            <a:lumOff val="0"/>
            <a:alphaOff val="0"/>
          </a:schemeClr>
        </a:solidFill>
        <a:ln w="19050" cap="flat" cmpd="sng" algn="ctr">
          <a:solidFill>
            <a:schemeClr val="accent6">
              <a:shade val="50000"/>
              <a:hueOff val="-17711"/>
              <a:satOff val="468"/>
              <a:lumOff val="252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Efficient FBA and BIP</a:t>
          </a:r>
        </a:p>
      </dsp:txBody>
      <dsp:txXfrm>
        <a:off x="1802582" y="2603725"/>
        <a:ext cx="2189348" cy="8626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4115B57-16D5-473F-810B-3C7F75B2FD75}" type="datetimeFigureOut">
              <a:rPr lang="en-US" smtClean="0"/>
              <a:t>1/22/2020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A3C70F-6A1B-46D6-BD42-256B6A6109BE}" type="slidenum">
              <a:rPr lang="en-US" smtClean="0"/>
              <a:t>‹#›</a:t>
            </a:fld>
            <a:endParaRPr lang="en-US"/>
          </a:p>
        </p:txBody>
      </p:sp>
    </p:spTree>
    <p:extLst>
      <p:ext uri="{BB962C8B-B14F-4D97-AF65-F5344CB8AC3E}">
        <p14:creationId xmlns:p14="http://schemas.microsoft.com/office/powerpoint/2010/main" val="294414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508B6F-05D5-49F8-89C5-1A58F5B44A4A}" type="datetimeFigureOut">
              <a:rPr lang="en-US" smtClean="0"/>
              <a:t>1/22/2020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4B86E6-1DD7-47A8-B9D5-692197004D3C}" type="slidenum">
              <a:rPr lang="en-US" smtClean="0"/>
              <a:t>‹#›</a:t>
            </a:fld>
            <a:endParaRPr lang="en-US"/>
          </a:p>
        </p:txBody>
      </p:sp>
    </p:spTree>
    <p:extLst>
      <p:ext uri="{BB962C8B-B14F-4D97-AF65-F5344CB8AC3E}">
        <p14:creationId xmlns:p14="http://schemas.microsoft.com/office/powerpoint/2010/main" val="210404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jTs88SdbBY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a:t>
            </a:fld>
            <a:endParaRPr lang="en-US"/>
          </a:p>
        </p:txBody>
      </p:sp>
    </p:spTree>
    <p:extLst>
      <p:ext uri="{BB962C8B-B14F-4D97-AF65-F5344CB8AC3E}">
        <p14:creationId xmlns:p14="http://schemas.microsoft.com/office/powerpoint/2010/main" val="63166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a:t>
            </a:fld>
            <a:endParaRPr lang="en-US"/>
          </a:p>
        </p:txBody>
      </p:sp>
    </p:spTree>
    <p:extLst>
      <p:ext uri="{BB962C8B-B14F-4D97-AF65-F5344CB8AC3E}">
        <p14:creationId xmlns:p14="http://schemas.microsoft.com/office/powerpoint/2010/main" val="7125230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100</a:t>
            </a:fld>
            <a:endParaRPr lang="en-US"/>
          </a:p>
        </p:txBody>
      </p:sp>
    </p:spTree>
    <p:extLst>
      <p:ext uri="{BB962C8B-B14F-4D97-AF65-F5344CB8AC3E}">
        <p14:creationId xmlns:p14="http://schemas.microsoft.com/office/powerpoint/2010/main" val="42902455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101</a:t>
            </a:fld>
            <a:endParaRPr lang="en-US"/>
          </a:p>
        </p:txBody>
      </p:sp>
    </p:spTree>
    <p:extLst>
      <p:ext uri="{BB962C8B-B14F-4D97-AF65-F5344CB8AC3E}">
        <p14:creationId xmlns:p14="http://schemas.microsoft.com/office/powerpoint/2010/main" val="15209419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a:t>
            </a:r>
          </a:p>
          <a:p>
            <a:endParaRPr lang="en-US" dirty="0"/>
          </a:p>
          <a:p>
            <a:r>
              <a:rPr lang="en-US" dirty="0"/>
              <a:t>Example of a data</a:t>
            </a:r>
            <a:r>
              <a:rPr lang="en-US" baseline="0" dirty="0"/>
              <a:t> sheet for the CICO intervention</a:t>
            </a:r>
          </a:p>
          <a:p>
            <a:endParaRPr lang="en-US" baseline="0" dirty="0"/>
          </a:p>
          <a:p>
            <a:r>
              <a:rPr lang="en-US" baseline="0" dirty="0"/>
              <a:t>At Tier 3, added the use of strategies (replacement behaviors) to John’s card</a:t>
            </a:r>
            <a:endParaRPr lang="en-US" dirty="0"/>
          </a:p>
        </p:txBody>
      </p:sp>
      <p:sp>
        <p:nvSpPr>
          <p:cNvPr id="4" name="Slide Number Placeholder 3"/>
          <p:cNvSpPr>
            <a:spLocks noGrp="1"/>
          </p:cNvSpPr>
          <p:nvPr>
            <p:ph type="sldNum" sz="quarter" idx="10"/>
          </p:nvPr>
        </p:nvSpPr>
        <p:spPr/>
        <p:txBody>
          <a:bodyPr/>
          <a:lstStyle/>
          <a:p>
            <a:pPr defTabSz="465887"/>
            <a:fld id="{B94B86E6-1DD7-47A8-B9D5-692197004D3C}" type="slidenum">
              <a:rPr lang="en-US">
                <a:solidFill>
                  <a:prstClr val="black"/>
                </a:solidFill>
                <a:latin typeface="Calibri" panose="020F0502020204030204"/>
              </a:rPr>
              <a:pPr defTabSz="465887"/>
              <a:t>102</a:t>
            </a:fld>
            <a:endParaRPr lang="en-US">
              <a:solidFill>
                <a:prstClr val="black"/>
              </a:solidFill>
              <a:latin typeface="Calibri" panose="020F0502020204030204"/>
            </a:endParaRPr>
          </a:p>
        </p:txBody>
      </p:sp>
    </p:spTree>
    <p:extLst>
      <p:ext uri="{BB962C8B-B14F-4D97-AF65-F5344CB8AC3E}">
        <p14:creationId xmlns:p14="http://schemas.microsoft.com/office/powerpoint/2010/main" val="36649697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103</a:t>
            </a:fld>
            <a:endParaRPr lang="en-US"/>
          </a:p>
        </p:txBody>
      </p:sp>
    </p:spTree>
    <p:extLst>
      <p:ext uri="{BB962C8B-B14F-4D97-AF65-F5344CB8AC3E}">
        <p14:creationId xmlns:p14="http://schemas.microsoft.com/office/powerpoint/2010/main" val="1292493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104</a:t>
            </a:fld>
            <a:endParaRPr lang="en-US"/>
          </a:p>
        </p:txBody>
      </p:sp>
    </p:spTree>
    <p:extLst>
      <p:ext uri="{BB962C8B-B14F-4D97-AF65-F5344CB8AC3E}">
        <p14:creationId xmlns:p14="http://schemas.microsoft.com/office/powerpoint/2010/main" val="23696948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systems support this technical process. </a:t>
            </a:r>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105</a:t>
            </a:fld>
            <a:endParaRPr lang="en-US" dirty="0">
              <a:solidFill>
                <a:prstClr val="black"/>
              </a:solidFill>
              <a:latin typeface="Calibri"/>
            </a:endParaRPr>
          </a:p>
        </p:txBody>
      </p:sp>
    </p:spTree>
    <p:extLst>
      <p:ext uri="{BB962C8B-B14F-4D97-AF65-F5344CB8AC3E}">
        <p14:creationId xmlns:p14="http://schemas.microsoft.com/office/powerpoint/2010/main" val="29563262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106</a:t>
            </a:fld>
            <a:endParaRPr lang="en-US"/>
          </a:p>
        </p:txBody>
      </p:sp>
    </p:spTree>
    <p:extLst>
      <p:ext uri="{BB962C8B-B14F-4D97-AF65-F5344CB8AC3E}">
        <p14:creationId xmlns:p14="http://schemas.microsoft.com/office/powerpoint/2010/main" val="15299130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107</a:t>
            </a:fld>
            <a:endParaRPr lang="en-US"/>
          </a:p>
        </p:txBody>
      </p:sp>
    </p:spTree>
    <p:extLst>
      <p:ext uri="{BB962C8B-B14F-4D97-AF65-F5344CB8AC3E}">
        <p14:creationId xmlns:p14="http://schemas.microsoft.com/office/powerpoint/2010/main" val="42710638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80">
              <a:spcBef>
                <a:spcPct val="30000"/>
              </a:spcBef>
              <a:defRPr sz="1200">
                <a:solidFill>
                  <a:schemeClr val="tx1"/>
                </a:solidFill>
                <a:latin typeface="Arial" panose="020B0604020202020204" pitchFamily="34" charset="0"/>
                <a:ea typeface="MS PGothic" panose="020B0600070205080204" pitchFamily="34" charset="-128"/>
              </a:defRPr>
            </a:lvl1pPr>
            <a:lvl2pPr marL="748978" indent="-287944" defTabSz="941480">
              <a:spcBef>
                <a:spcPct val="30000"/>
              </a:spcBef>
              <a:defRPr sz="1200">
                <a:solidFill>
                  <a:schemeClr val="tx1"/>
                </a:solidFill>
                <a:latin typeface="Arial" panose="020B0604020202020204" pitchFamily="34" charset="0"/>
                <a:ea typeface="MS PGothic" panose="020B0600070205080204" pitchFamily="34" charset="-128"/>
              </a:defRPr>
            </a:lvl2pPr>
            <a:lvl3pPr marL="1153394" indent="-229708" defTabSz="941480">
              <a:spcBef>
                <a:spcPct val="30000"/>
              </a:spcBef>
              <a:defRPr sz="1200">
                <a:solidFill>
                  <a:schemeClr val="tx1"/>
                </a:solidFill>
                <a:latin typeface="Arial" panose="020B0604020202020204" pitchFamily="34" charset="0"/>
                <a:ea typeface="MS PGothic" panose="020B0600070205080204" pitchFamily="34" charset="-128"/>
              </a:defRPr>
            </a:lvl3pPr>
            <a:lvl4pPr marL="1614427" indent="-229708" defTabSz="941480">
              <a:spcBef>
                <a:spcPct val="30000"/>
              </a:spcBef>
              <a:defRPr sz="1200">
                <a:solidFill>
                  <a:schemeClr val="tx1"/>
                </a:solidFill>
                <a:latin typeface="Arial" panose="020B0604020202020204" pitchFamily="34" charset="0"/>
                <a:ea typeface="MS PGothic" panose="020B0600070205080204" pitchFamily="34" charset="-128"/>
              </a:defRPr>
            </a:lvl4pPr>
            <a:lvl5pPr marL="2075461" indent="-229708" defTabSz="941480">
              <a:spcBef>
                <a:spcPct val="30000"/>
              </a:spcBef>
              <a:defRPr sz="1200">
                <a:solidFill>
                  <a:schemeClr val="tx1"/>
                </a:solidFill>
                <a:latin typeface="Arial" panose="020B0604020202020204" pitchFamily="34" charset="0"/>
                <a:ea typeface="MS PGothic" panose="020B0600070205080204" pitchFamily="34" charset="-128"/>
              </a:defRPr>
            </a:lvl5pPr>
            <a:lvl6pPr marL="2541348"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07235"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73122"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39009" indent="-229708" defTabSz="94148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0" hangingPunct="0">
              <a:spcBef>
                <a:spcPct val="0"/>
              </a:spcBef>
            </a:pPr>
            <a:fld id="{A300AF1D-DD83-47AB-9C38-3C069C1FC0F5}" type="slidenum">
              <a:rPr lang="en-US" altLang="en-US">
                <a:latin typeface="Bookman Old Style" panose="02050604050505020204" pitchFamily="18" charset="0"/>
              </a:rPr>
              <a:pPr eaLnBrk="0" hangingPunct="0">
                <a:spcBef>
                  <a:spcPct val="0"/>
                </a:spcBef>
              </a:pPr>
              <a:t>108</a:t>
            </a:fld>
            <a:endParaRPr lang="en-US" altLang="en-US">
              <a:latin typeface="Bookman Old Style" panose="02050604050505020204" pitchFamily="18" charset="0"/>
            </a:endParaRPr>
          </a:p>
        </p:txBody>
      </p:sp>
      <p:sp>
        <p:nvSpPr>
          <p:cNvPr id="201731" name="Rectangle 7"/>
          <p:cNvSpPr txBox="1">
            <a:spLocks noGrp="1" noChangeArrowheads="1"/>
          </p:cNvSpPr>
          <p:nvPr/>
        </p:nvSpPr>
        <p:spPr bwMode="auto">
          <a:xfrm>
            <a:off x="3985543" y="8975223"/>
            <a:ext cx="3047577" cy="47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5" tIns="47094" rIns="94185" bIns="47094" anchor="b"/>
          <a:lstStyle>
            <a:lvl1pPr defTabSz="93345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34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345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3345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3345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B8CA3F07-2047-4721-AD1A-445772EA2C79}" type="slidenum">
              <a:rPr lang="en-US" altLang="en-US"/>
              <a:pPr algn="r" eaLnBrk="1" hangingPunct="1">
                <a:spcBef>
                  <a:spcPct val="0"/>
                </a:spcBef>
              </a:pPr>
              <a:t>108</a:t>
            </a:fld>
            <a:endParaRPr lang="en-US" altLang="en-US"/>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316952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109</a:t>
            </a:fld>
            <a:endParaRPr lang="en-US"/>
          </a:p>
        </p:txBody>
      </p:sp>
    </p:spTree>
    <p:extLst>
      <p:ext uri="{BB962C8B-B14F-4D97-AF65-F5344CB8AC3E}">
        <p14:creationId xmlns:p14="http://schemas.microsoft.com/office/powerpoint/2010/main" val="137314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11</a:t>
            </a:fld>
            <a:endParaRPr lang="en-US"/>
          </a:p>
        </p:txBody>
      </p:sp>
    </p:spTree>
    <p:extLst>
      <p:ext uri="{BB962C8B-B14F-4D97-AF65-F5344CB8AC3E}">
        <p14:creationId xmlns:p14="http://schemas.microsoft.com/office/powerpoint/2010/main" val="21125656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also take a break</a:t>
            </a:r>
          </a:p>
        </p:txBody>
      </p:sp>
      <p:sp>
        <p:nvSpPr>
          <p:cNvPr id="4" name="Slide Number Placeholder 3"/>
          <p:cNvSpPr>
            <a:spLocks noGrp="1"/>
          </p:cNvSpPr>
          <p:nvPr>
            <p:ph type="sldNum" sz="quarter" idx="10"/>
          </p:nvPr>
        </p:nvSpPr>
        <p:spPr/>
        <p:txBody>
          <a:bodyPr/>
          <a:lstStyle/>
          <a:p>
            <a:fld id="{B94B86E6-1DD7-47A8-B9D5-692197004D3C}" type="slidenum">
              <a:rPr lang="en-US" smtClean="0"/>
              <a:t>110</a:t>
            </a:fld>
            <a:endParaRPr lang="en-US"/>
          </a:p>
        </p:txBody>
      </p:sp>
    </p:spTree>
    <p:extLst>
      <p:ext uri="{BB962C8B-B14F-4D97-AF65-F5344CB8AC3E}">
        <p14:creationId xmlns:p14="http://schemas.microsoft.com/office/powerpoint/2010/main" val="9973810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111</a:t>
            </a:fld>
            <a:endParaRPr lang="en-US"/>
          </a:p>
        </p:txBody>
      </p:sp>
    </p:spTree>
    <p:extLst>
      <p:ext uri="{BB962C8B-B14F-4D97-AF65-F5344CB8AC3E}">
        <p14:creationId xmlns:p14="http://schemas.microsoft.com/office/powerpoint/2010/main" val="356781227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Poll created</a:t>
            </a:r>
          </a:p>
        </p:txBody>
      </p:sp>
      <p:sp>
        <p:nvSpPr>
          <p:cNvPr id="4" name="Slide Number Placeholder 3"/>
          <p:cNvSpPr>
            <a:spLocks noGrp="1"/>
          </p:cNvSpPr>
          <p:nvPr>
            <p:ph type="sldNum" sz="quarter" idx="10"/>
          </p:nvPr>
        </p:nvSpPr>
        <p:spPr/>
        <p:txBody>
          <a:bodyPr/>
          <a:lstStyle/>
          <a:p>
            <a:fld id="{B94B86E6-1DD7-47A8-B9D5-692197004D3C}" type="slidenum">
              <a:rPr lang="en-US" smtClean="0"/>
              <a:t>112</a:t>
            </a:fld>
            <a:endParaRPr lang="en-US"/>
          </a:p>
        </p:txBody>
      </p:sp>
    </p:spTree>
    <p:extLst>
      <p:ext uri="{BB962C8B-B14F-4D97-AF65-F5344CB8AC3E}">
        <p14:creationId xmlns:p14="http://schemas.microsoft.com/office/powerpoint/2010/main" val="17940862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113</a:t>
            </a:fld>
            <a:endParaRPr lang="en-US"/>
          </a:p>
        </p:txBody>
      </p:sp>
    </p:spTree>
    <p:extLst>
      <p:ext uri="{BB962C8B-B14F-4D97-AF65-F5344CB8AC3E}">
        <p14:creationId xmlns:p14="http://schemas.microsoft.com/office/powerpoint/2010/main" val="24035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often cite</a:t>
            </a:r>
            <a:r>
              <a:rPr lang="en-US" baseline="0" dirty="0"/>
              <a:t> – low engagement, student discipline and lack of motivation</a:t>
            </a:r>
          </a:p>
          <a:p>
            <a:endParaRPr lang="en-US" baseline="0" dirty="0"/>
          </a:p>
          <a:p>
            <a:r>
              <a:rPr lang="en-US" baseline="0" dirty="0"/>
              <a:t>Teachers stay when they feel included in decision making and problem solving process.  </a:t>
            </a:r>
            <a:endParaRPr lang="en-US" dirty="0"/>
          </a:p>
        </p:txBody>
      </p:sp>
      <p:sp>
        <p:nvSpPr>
          <p:cNvPr id="4" name="Slide Number Placeholder 3"/>
          <p:cNvSpPr>
            <a:spLocks noGrp="1"/>
          </p:cNvSpPr>
          <p:nvPr>
            <p:ph type="sldNum" sz="quarter" idx="10"/>
          </p:nvPr>
        </p:nvSpPr>
        <p:spPr/>
        <p:txBody>
          <a:bodyPr/>
          <a:lstStyle/>
          <a:p>
            <a:pPr defTabSz="465887">
              <a:defRPr/>
            </a:pPr>
            <a:fld id="{6B494DFA-F14B-D046-A3D0-662D0F8CAD53}" type="slidenum">
              <a:rPr lang="en-US">
                <a:solidFill>
                  <a:srgbClr val="000000"/>
                </a:solidFill>
                <a:latin typeface="Calibri" panose="020F0502020204030204"/>
              </a:rPr>
              <a:pPr defTabSz="465887">
                <a:defRPr/>
              </a:pPr>
              <a:t>12</a:t>
            </a:fld>
            <a:endParaRPr lang="en-US">
              <a:solidFill>
                <a:srgbClr val="000000"/>
              </a:solidFill>
              <a:latin typeface="Calibri" panose="020F0502020204030204"/>
            </a:endParaRPr>
          </a:p>
        </p:txBody>
      </p:sp>
    </p:spTree>
    <p:extLst>
      <p:ext uri="{BB962C8B-B14F-4D97-AF65-F5344CB8AC3E}">
        <p14:creationId xmlns:p14="http://schemas.microsoft.com/office/powerpoint/2010/main" val="8911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13</a:t>
            </a:fld>
            <a:endParaRPr lang="en-US"/>
          </a:p>
        </p:txBody>
      </p:sp>
    </p:spTree>
    <p:extLst>
      <p:ext uri="{BB962C8B-B14F-4D97-AF65-F5344CB8AC3E}">
        <p14:creationId xmlns:p14="http://schemas.microsoft.com/office/powerpoint/2010/main" val="308135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https://youtu.be/jTs88SdbBYc</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14</a:t>
            </a:fld>
            <a:endParaRPr lang="en-US"/>
          </a:p>
        </p:txBody>
      </p:sp>
    </p:spTree>
    <p:extLst>
      <p:ext uri="{BB962C8B-B14F-4D97-AF65-F5344CB8AC3E}">
        <p14:creationId xmlns:p14="http://schemas.microsoft.com/office/powerpoint/2010/main" val="50879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15</a:t>
            </a:fld>
            <a:endParaRPr lang="en-US"/>
          </a:p>
        </p:txBody>
      </p:sp>
    </p:spTree>
    <p:extLst>
      <p:ext uri="{BB962C8B-B14F-4D97-AF65-F5344CB8AC3E}">
        <p14:creationId xmlns:p14="http://schemas.microsoft.com/office/powerpoint/2010/main" val="214851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16</a:t>
            </a:fld>
            <a:endParaRPr lang="en-US"/>
          </a:p>
        </p:txBody>
      </p:sp>
    </p:spTree>
    <p:extLst>
      <p:ext uri="{BB962C8B-B14F-4D97-AF65-F5344CB8AC3E}">
        <p14:creationId xmlns:p14="http://schemas.microsoft.com/office/powerpoint/2010/main" val="310176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fld id="{66FECD15-AB40-2142-8B78-EE8E94AEA372}" type="slidenum">
              <a:rPr lang="en-US">
                <a:solidFill>
                  <a:prstClr val="black"/>
                </a:solidFill>
                <a:latin typeface="Calibri" panose="020F0502020204030204"/>
              </a:rPr>
              <a:pPr defTabSz="465887"/>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62118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465887"/>
            <a:fld id="{EC2A3D25-1F75-E04D-887D-FEF01FB8269C}" type="slidenum">
              <a:rPr lang="en-US">
                <a:solidFill>
                  <a:prstClr val="black"/>
                </a:solidFill>
                <a:latin typeface="Arial" pitchFamily="-1" charset="0"/>
              </a:rPr>
              <a:pPr defTabSz="465887"/>
              <a:t>18</a:t>
            </a:fld>
            <a:endParaRPr lang="en-US">
              <a:solidFill>
                <a:prstClr val="black"/>
              </a:solidFill>
              <a:latin typeface="Arial" pitchFamily="-1"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4720" y="4415790"/>
            <a:ext cx="5140960" cy="418338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8940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19</a:t>
            </a:fld>
            <a:endParaRPr lang="en-US"/>
          </a:p>
        </p:txBody>
      </p:sp>
    </p:spTree>
    <p:extLst>
      <p:ext uri="{BB962C8B-B14F-4D97-AF65-F5344CB8AC3E}">
        <p14:creationId xmlns:p14="http://schemas.microsoft.com/office/powerpoint/2010/main" val="220400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a:t>
            </a:fld>
            <a:endParaRPr lang="en-US"/>
          </a:p>
        </p:txBody>
      </p:sp>
    </p:spTree>
    <p:extLst>
      <p:ext uri="{BB962C8B-B14F-4D97-AF65-F5344CB8AC3E}">
        <p14:creationId xmlns:p14="http://schemas.microsoft.com/office/powerpoint/2010/main" val="1392376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20</a:t>
            </a:fld>
            <a:endParaRPr lang="en-US"/>
          </a:p>
        </p:txBody>
      </p:sp>
    </p:spTree>
    <p:extLst>
      <p:ext uri="{BB962C8B-B14F-4D97-AF65-F5344CB8AC3E}">
        <p14:creationId xmlns:p14="http://schemas.microsoft.com/office/powerpoint/2010/main" val="217106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21</a:t>
            </a:fld>
            <a:endParaRPr lang="en-US"/>
          </a:p>
        </p:txBody>
      </p:sp>
    </p:spTree>
    <p:extLst>
      <p:ext uri="{BB962C8B-B14F-4D97-AF65-F5344CB8AC3E}">
        <p14:creationId xmlns:p14="http://schemas.microsoft.com/office/powerpoint/2010/main" val="164932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22</a:t>
            </a:fld>
            <a:endParaRPr lang="en-US"/>
          </a:p>
        </p:txBody>
      </p:sp>
    </p:spTree>
    <p:extLst>
      <p:ext uri="{BB962C8B-B14F-4D97-AF65-F5344CB8AC3E}">
        <p14:creationId xmlns:p14="http://schemas.microsoft.com/office/powerpoint/2010/main" val="3811626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23</a:t>
            </a:fld>
            <a:endParaRPr lang="en-US"/>
          </a:p>
        </p:txBody>
      </p:sp>
    </p:spTree>
    <p:extLst>
      <p:ext uri="{BB962C8B-B14F-4D97-AF65-F5344CB8AC3E}">
        <p14:creationId xmlns:p14="http://schemas.microsoft.com/office/powerpoint/2010/main" val="1634160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a:t>
            </a:r>
          </a:p>
        </p:txBody>
      </p:sp>
      <p:sp>
        <p:nvSpPr>
          <p:cNvPr id="4" name="Slide Number Placeholder 3"/>
          <p:cNvSpPr>
            <a:spLocks noGrp="1"/>
          </p:cNvSpPr>
          <p:nvPr>
            <p:ph type="sldNum" sz="quarter" idx="10"/>
          </p:nvPr>
        </p:nvSpPr>
        <p:spPr/>
        <p:txBody>
          <a:bodyPr/>
          <a:lstStyle/>
          <a:p>
            <a:fld id="{B94B86E6-1DD7-47A8-B9D5-692197004D3C}" type="slidenum">
              <a:rPr lang="en-US" smtClean="0"/>
              <a:t>24</a:t>
            </a:fld>
            <a:endParaRPr lang="en-US"/>
          </a:p>
        </p:txBody>
      </p:sp>
    </p:spTree>
    <p:extLst>
      <p:ext uri="{BB962C8B-B14F-4D97-AF65-F5344CB8AC3E}">
        <p14:creationId xmlns:p14="http://schemas.microsoft.com/office/powerpoint/2010/main" val="2376499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25</a:t>
            </a:fld>
            <a:endParaRPr lang="en-US"/>
          </a:p>
        </p:txBody>
      </p:sp>
    </p:spTree>
    <p:extLst>
      <p:ext uri="{BB962C8B-B14F-4D97-AF65-F5344CB8AC3E}">
        <p14:creationId xmlns:p14="http://schemas.microsoft.com/office/powerpoint/2010/main" val="1734804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26</a:t>
            </a:fld>
            <a:endParaRPr lang="en-US"/>
          </a:p>
        </p:txBody>
      </p:sp>
    </p:spTree>
    <p:extLst>
      <p:ext uri="{BB962C8B-B14F-4D97-AF65-F5344CB8AC3E}">
        <p14:creationId xmlns:p14="http://schemas.microsoft.com/office/powerpoint/2010/main" val="214220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to pin point what</a:t>
            </a:r>
            <a:r>
              <a:rPr lang="en-US" baseline="0" dirty="0"/>
              <a:t> is setting the behavior in motion!</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27</a:t>
            </a:fld>
            <a:endParaRPr lang="en-US"/>
          </a:p>
        </p:txBody>
      </p:sp>
    </p:spTree>
    <p:extLst>
      <p:ext uri="{BB962C8B-B14F-4D97-AF65-F5344CB8AC3E}">
        <p14:creationId xmlns:p14="http://schemas.microsoft.com/office/powerpoint/2010/main" val="108219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28</a:t>
            </a:fld>
            <a:endParaRPr lang="en-US"/>
          </a:p>
        </p:txBody>
      </p:sp>
    </p:spTree>
    <p:extLst>
      <p:ext uri="{BB962C8B-B14F-4D97-AF65-F5344CB8AC3E}">
        <p14:creationId xmlns:p14="http://schemas.microsoft.com/office/powerpoint/2010/main" val="743325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29</a:t>
            </a:fld>
            <a:endParaRPr lang="en-US"/>
          </a:p>
        </p:txBody>
      </p:sp>
    </p:spTree>
    <p:extLst>
      <p:ext uri="{BB962C8B-B14F-4D97-AF65-F5344CB8AC3E}">
        <p14:creationId xmlns:p14="http://schemas.microsoft.com/office/powerpoint/2010/main" val="101292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a:t>
            </a:fld>
            <a:endParaRPr lang="en-US"/>
          </a:p>
        </p:txBody>
      </p:sp>
    </p:spTree>
    <p:extLst>
      <p:ext uri="{BB962C8B-B14F-4D97-AF65-F5344CB8AC3E}">
        <p14:creationId xmlns:p14="http://schemas.microsoft.com/office/powerpoint/2010/main" val="1503196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30</a:t>
            </a:fld>
            <a:endParaRPr lang="en-US"/>
          </a:p>
        </p:txBody>
      </p:sp>
    </p:spTree>
    <p:extLst>
      <p:ext uri="{BB962C8B-B14F-4D97-AF65-F5344CB8AC3E}">
        <p14:creationId xmlns:p14="http://schemas.microsoft.com/office/powerpoint/2010/main" val="1936201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reinforcement</a:t>
            </a:r>
            <a:r>
              <a:rPr lang="en-US" baseline="0" dirty="0"/>
              <a:t> example= nagging son to clean room and will stop nagging contingent on her son cleaning the room (takes nagging away – but increases the behavior)</a:t>
            </a:r>
          </a:p>
          <a:p>
            <a:endParaRPr lang="en-US" baseline="0" dirty="0"/>
          </a:p>
          <a:p>
            <a:r>
              <a:rPr lang="en-US" baseline="0" dirty="0"/>
              <a:t>Positive punishment example= praising a student who doesn’t want to be praised – student stops working</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465887">
              <a:defRPr/>
            </a:pPr>
            <a:fld id="{040B2C0D-DAEC-BD44-9099-31A75B9A8326}" type="slidenum">
              <a:rPr lang="en-US">
                <a:solidFill>
                  <a:prstClr val="black"/>
                </a:solidFill>
                <a:latin typeface="Calibri" panose="020F0502020204030204"/>
              </a:rPr>
              <a:pPr defTabSz="46588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731307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32</a:t>
            </a:fld>
            <a:endParaRPr lang="en-US"/>
          </a:p>
        </p:txBody>
      </p:sp>
    </p:spTree>
    <p:extLst>
      <p:ext uri="{BB962C8B-B14F-4D97-AF65-F5344CB8AC3E}">
        <p14:creationId xmlns:p14="http://schemas.microsoft.com/office/powerpoint/2010/main" val="334236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33</a:t>
            </a:fld>
            <a:endParaRPr lang="en-US"/>
          </a:p>
        </p:txBody>
      </p:sp>
    </p:spTree>
    <p:extLst>
      <p:ext uri="{BB962C8B-B14F-4D97-AF65-F5344CB8AC3E}">
        <p14:creationId xmlns:p14="http://schemas.microsoft.com/office/powerpoint/2010/main" val="81853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34</a:t>
            </a:fld>
            <a:endParaRPr lang="en-US"/>
          </a:p>
        </p:txBody>
      </p:sp>
    </p:spTree>
    <p:extLst>
      <p:ext uri="{BB962C8B-B14F-4D97-AF65-F5344CB8AC3E}">
        <p14:creationId xmlns:p14="http://schemas.microsoft.com/office/powerpoint/2010/main" val="1630078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35</a:t>
            </a:fld>
            <a:endParaRPr lang="en-US"/>
          </a:p>
        </p:txBody>
      </p:sp>
    </p:spTree>
    <p:extLst>
      <p:ext uri="{BB962C8B-B14F-4D97-AF65-F5344CB8AC3E}">
        <p14:creationId xmlns:p14="http://schemas.microsoft.com/office/powerpoint/2010/main" val="3562727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36</a:t>
            </a:fld>
            <a:endParaRPr lang="en-US"/>
          </a:p>
        </p:txBody>
      </p:sp>
    </p:spTree>
    <p:extLst>
      <p:ext uri="{BB962C8B-B14F-4D97-AF65-F5344CB8AC3E}">
        <p14:creationId xmlns:p14="http://schemas.microsoft.com/office/powerpoint/2010/main" val="2174630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37</a:t>
            </a:fld>
            <a:endParaRPr lang="en-US"/>
          </a:p>
        </p:txBody>
      </p:sp>
    </p:spTree>
    <p:extLst>
      <p:ext uri="{BB962C8B-B14F-4D97-AF65-F5344CB8AC3E}">
        <p14:creationId xmlns:p14="http://schemas.microsoft.com/office/powerpoint/2010/main" val="661044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38</a:t>
            </a:fld>
            <a:endParaRPr lang="en-US"/>
          </a:p>
        </p:txBody>
      </p:sp>
    </p:spTree>
    <p:extLst>
      <p:ext uri="{BB962C8B-B14F-4D97-AF65-F5344CB8AC3E}">
        <p14:creationId xmlns:p14="http://schemas.microsoft.com/office/powerpoint/2010/main" val="631451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39</a:t>
            </a:fld>
            <a:endParaRPr lang="en-US"/>
          </a:p>
        </p:txBody>
      </p:sp>
    </p:spTree>
    <p:extLst>
      <p:ext uri="{BB962C8B-B14F-4D97-AF65-F5344CB8AC3E}">
        <p14:creationId xmlns:p14="http://schemas.microsoft.com/office/powerpoint/2010/main" val="229595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citations from</a:t>
            </a:r>
            <a:r>
              <a:rPr lang="en-US" baseline="0" dirty="0"/>
              <a:t> behavior </a:t>
            </a:r>
            <a:r>
              <a:rPr lang="en-US" baseline="0" dirty="0" err="1"/>
              <a:t>bootcamp</a:t>
            </a:r>
            <a:endParaRPr lang="en-US" dirty="0"/>
          </a:p>
        </p:txBody>
      </p:sp>
      <p:sp>
        <p:nvSpPr>
          <p:cNvPr id="4" name="Slide Number Placeholder 3"/>
          <p:cNvSpPr>
            <a:spLocks noGrp="1"/>
          </p:cNvSpPr>
          <p:nvPr>
            <p:ph type="sldNum" sz="quarter" idx="10"/>
          </p:nvPr>
        </p:nvSpPr>
        <p:spPr/>
        <p:txBody>
          <a:bodyPr/>
          <a:lstStyle/>
          <a:p>
            <a:fld id="{C9F66688-449C-43BF-B7BB-A74119CDDC52}" type="slidenum">
              <a:rPr lang="en-US" smtClean="0"/>
              <a:t>4</a:t>
            </a:fld>
            <a:endParaRPr lang="en-US"/>
          </a:p>
        </p:txBody>
      </p:sp>
    </p:spTree>
    <p:extLst>
      <p:ext uri="{BB962C8B-B14F-4D97-AF65-F5344CB8AC3E}">
        <p14:creationId xmlns:p14="http://schemas.microsoft.com/office/powerpoint/2010/main" val="320795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40</a:t>
            </a:fld>
            <a:endParaRPr lang="en-US"/>
          </a:p>
        </p:txBody>
      </p:sp>
    </p:spTree>
    <p:extLst>
      <p:ext uri="{BB962C8B-B14F-4D97-AF65-F5344CB8AC3E}">
        <p14:creationId xmlns:p14="http://schemas.microsoft.com/office/powerpoint/2010/main" val="2121417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235450" y="9270577"/>
            <a:ext cx="3240688" cy="4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66" tIns="48783" rIns="97566" bIns="48783"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465887">
              <a:defRPr/>
            </a:pPr>
            <a:fld id="{60DCD744-F318-4458-8829-4F4641A1B2EC}" type="slidenum">
              <a:rPr lang="en-US" altLang="en-US" sz="1300">
                <a:solidFill>
                  <a:prstClr val="black"/>
                </a:solidFill>
                <a:cs typeface="Arial" pitchFamily="34" charset="0"/>
              </a:rPr>
              <a:pPr algn="r" defTabSz="465887">
                <a:defRPr/>
              </a:pPr>
              <a:t>41</a:t>
            </a:fld>
            <a:endParaRPr lang="en-US" altLang="en-US" sz="1300">
              <a:solidFill>
                <a:prstClr val="black"/>
              </a:solidFill>
              <a:cs typeface="Arial" pitchFamily="34" charset="0"/>
            </a:endParaRPr>
          </a:p>
        </p:txBody>
      </p:sp>
      <p:sp>
        <p:nvSpPr>
          <p:cNvPr id="10854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Highlight lack of rapport </a:t>
            </a:r>
            <a:r>
              <a:rPr lang="en-US" altLang="en-US" dirty="0">
                <a:sym typeface="Wingdings" panose="05000000000000000000" pitchFamily="2" charset="2"/>
              </a:rPr>
              <a:t>  student does not have</a:t>
            </a:r>
            <a:r>
              <a:rPr lang="en-US" altLang="en-US" baseline="0" dirty="0">
                <a:sym typeface="Wingdings" panose="05000000000000000000" pitchFamily="2" charset="2"/>
              </a:rPr>
              <a:t> positive relationship with staff giving the task demand, it makes the task demand MORE aversive and the extent to which negative behavior results in escape will make it more likely to occur.</a:t>
            </a:r>
            <a:endParaRPr lang="en-US" altLang="en-US" dirty="0"/>
          </a:p>
        </p:txBody>
      </p:sp>
      <p:sp>
        <p:nvSpPr>
          <p:cNvPr id="108549" name="Slide Number Placeholder 3"/>
          <p:cNvSpPr txBox="1">
            <a:spLocks noGrp="1"/>
          </p:cNvSpPr>
          <p:nvPr/>
        </p:nvSpPr>
        <p:spPr bwMode="auto">
          <a:xfrm>
            <a:off x="4235450" y="9270577"/>
            <a:ext cx="3240688" cy="4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66" tIns="48783" rIns="97566" bIns="48783" anchor="b"/>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defTabSz="465887">
              <a:defRPr/>
            </a:pPr>
            <a:fld id="{7AB92366-7B86-475E-97FC-3D8B4E93FFFA}" type="slidenum">
              <a:rPr lang="en-US" altLang="en-US" sz="1300">
                <a:solidFill>
                  <a:prstClr val="black"/>
                </a:solidFill>
                <a:latin typeface="Calibri" pitchFamily="34" charset="0"/>
              </a:rPr>
              <a:pPr algn="r" defTabSz="465887">
                <a:defRPr/>
              </a:pPr>
              <a:t>41</a:t>
            </a:fld>
            <a:endParaRPr lang="en-US" altLang="en-US" sz="1300">
              <a:solidFill>
                <a:prstClr val="black"/>
              </a:solidFill>
              <a:latin typeface="Calibri" pitchFamily="34" charset="0"/>
            </a:endParaRPr>
          </a:p>
        </p:txBody>
      </p:sp>
    </p:spTree>
    <p:extLst>
      <p:ext uri="{BB962C8B-B14F-4D97-AF65-F5344CB8AC3E}">
        <p14:creationId xmlns:p14="http://schemas.microsoft.com/office/powerpoint/2010/main" val="3803123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42</a:t>
            </a:fld>
            <a:endParaRPr lang="en-US"/>
          </a:p>
        </p:txBody>
      </p:sp>
    </p:spTree>
    <p:extLst>
      <p:ext uri="{BB962C8B-B14F-4D97-AF65-F5344CB8AC3E}">
        <p14:creationId xmlns:p14="http://schemas.microsoft.com/office/powerpoint/2010/main" val="1047582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43</a:t>
            </a:fld>
            <a:endParaRPr lang="en-US"/>
          </a:p>
        </p:txBody>
      </p:sp>
    </p:spTree>
    <p:extLst>
      <p:ext uri="{BB962C8B-B14F-4D97-AF65-F5344CB8AC3E}">
        <p14:creationId xmlns:p14="http://schemas.microsoft.com/office/powerpoint/2010/main" val="1272577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the same logic to encourage and teach NEW and more positive behaviors to help students get their needs met.  This is a Tier</a:t>
            </a:r>
            <a:r>
              <a:rPr lang="en-US" baseline="0" dirty="0"/>
              <a:t> 1 application of the “Science of behavior”</a:t>
            </a:r>
            <a:endParaRPr lang="en-US" b="0" u="none"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44</a:t>
            </a:fld>
            <a:endParaRPr lang="en-US" dirty="0"/>
          </a:p>
        </p:txBody>
      </p:sp>
    </p:spTree>
    <p:extLst>
      <p:ext uri="{BB962C8B-B14F-4D97-AF65-F5344CB8AC3E}">
        <p14:creationId xmlns:p14="http://schemas.microsoft.com/office/powerpoint/2010/main" val="2505697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AF663672-EE1F-4BF7-B0B3-1D9085396D8C}" type="slidenum">
              <a:rPr lang="en-US">
                <a:solidFill>
                  <a:prstClr val="black"/>
                </a:solidFill>
                <a:latin typeface="Tw Cen MT"/>
              </a:rPr>
              <a:pPr eaLnBrk="1" hangingPunct="1"/>
              <a:t>45</a:t>
            </a:fld>
            <a:endParaRPr lang="en-US" dirty="0">
              <a:solidFill>
                <a:prstClr val="black"/>
              </a:solidFill>
              <a:latin typeface="Tw Cen MT"/>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w Cen MT"/>
              </a:rPr>
              <a:t>Within a multi-tiered system we embed</a:t>
            </a:r>
            <a:r>
              <a:rPr lang="en-US" baseline="0" dirty="0">
                <a:latin typeface="Tw Cen MT"/>
              </a:rPr>
              <a:t> best practices at Tier 1 and intensify as student need dictates.  </a:t>
            </a:r>
          </a:p>
          <a:p>
            <a:endParaRPr lang="en-US" baseline="0" dirty="0">
              <a:latin typeface="Tw Cen MT"/>
            </a:endParaRPr>
          </a:p>
          <a:p>
            <a:r>
              <a:rPr lang="en-US" baseline="0" dirty="0">
                <a:latin typeface="Tw Cen MT"/>
              </a:rPr>
              <a:t>Understanding function is important for our teachers and support staff, not just those of us that facilitate the formal FBA-BIP process. </a:t>
            </a:r>
            <a:endParaRPr lang="en-US" dirty="0">
              <a:latin typeface="Tw Cen MT"/>
            </a:endParaRPr>
          </a:p>
        </p:txBody>
      </p:sp>
    </p:spTree>
    <p:extLst>
      <p:ext uri="{BB962C8B-B14F-4D97-AF65-F5344CB8AC3E}">
        <p14:creationId xmlns:p14="http://schemas.microsoft.com/office/powerpoint/2010/main" val="1876289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46</a:t>
            </a:fld>
            <a:endParaRPr lang="en-US"/>
          </a:p>
        </p:txBody>
      </p:sp>
    </p:spTree>
    <p:extLst>
      <p:ext uri="{BB962C8B-B14F-4D97-AF65-F5344CB8AC3E}">
        <p14:creationId xmlns:p14="http://schemas.microsoft.com/office/powerpoint/2010/main" val="2646967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47</a:t>
            </a:fld>
            <a:endParaRPr lang="en-US"/>
          </a:p>
        </p:txBody>
      </p:sp>
    </p:spTree>
    <p:extLst>
      <p:ext uri="{BB962C8B-B14F-4D97-AF65-F5344CB8AC3E}">
        <p14:creationId xmlns:p14="http://schemas.microsoft.com/office/powerpoint/2010/main" val="3039188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When choosing supports for classrooms- refer to positive</a:t>
            </a:r>
            <a:r>
              <a:rPr lang="en-US" baseline="0" dirty="0"/>
              <a:t> classroom behavior supports.  Can we layer, individualize or intensify these supports as move </a:t>
            </a:r>
            <a:r>
              <a:rPr lang="en-US" baseline="0" dirty="0" err="1"/>
              <a:t>move</a:t>
            </a:r>
            <a:r>
              <a:rPr lang="en-US" baseline="0" dirty="0"/>
              <a:t> up the continuum?</a:t>
            </a:r>
            <a:endParaRPr dirty="0"/>
          </a:p>
        </p:txBody>
      </p:sp>
      <p:sp>
        <p:nvSpPr>
          <p:cNvPr id="263" name="Shape 2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824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your table, answer the questions by thinking functional about behavior.  Remember,</a:t>
            </a:r>
            <a:r>
              <a:rPr lang="en-US" baseline="0" dirty="0"/>
              <a:t> function helps us to answer “why” the behaviors are occurring.</a:t>
            </a:r>
          </a:p>
          <a:p>
            <a:endParaRPr lang="en-US" baseline="0" dirty="0"/>
          </a:p>
          <a:p>
            <a:endParaRPr lang="en-US" baseline="0" dirty="0"/>
          </a:p>
          <a:p>
            <a:r>
              <a:rPr lang="en-US" b="1" baseline="0" dirty="0"/>
              <a:t>Should we do a classroom problem solving sheet of some kind?</a:t>
            </a:r>
            <a:endParaRPr lang="en-US" b="1" dirty="0"/>
          </a:p>
        </p:txBody>
      </p:sp>
      <p:sp>
        <p:nvSpPr>
          <p:cNvPr id="4" name="Slide Number Placeholder 3"/>
          <p:cNvSpPr>
            <a:spLocks noGrp="1"/>
          </p:cNvSpPr>
          <p:nvPr>
            <p:ph type="sldNum" sz="quarter" idx="10"/>
          </p:nvPr>
        </p:nvSpPr>
        <p:spPr/>
        <p:txBody>
          <a:bodyPr/>
          <a:lstStyle/>
          <a:p>
            <a:fld id="{B94B86E6-1DD7-47A8-B9D5-692197004D3C}" type="slidenum">
              <a:rPr lang="en-US" smtClean="0"/>
              <a:t>49</a:t>
            </a:fld>
            <a:endParaRPr lang="en-US"/>
          </a:p>
        </p:txBody>
      </p:sp>
    </p:spTree>
    <p:extLst>
      <p:ext uri="{BB962C8B-B14F-4D97-AF65-F5344CB8AC3E}">
        <p14:creationId xmlns:p14="http://schemas.microsoft.com/office/powerpoint/2010/main" val="31783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a:t>
            </a:fld>
            <a:endParaRPr lang="en-US"/>
          </a:p>
        </p:txBody>
      </p:sp>
    </p:spTree>
    <p:extLst>
      <p:ext uri="{BB962C8B-B14F-4D97-AF65-F5344CB8AC3E}">
        <p14:creationId xmlns:p14="http://schemas.microsoft.com/office/powerpoint/2010/main" val="1725440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50</a:t>
            </a:fld>
            <a:endParaRPr lang="en-US"/>
          </a:p>
        </p:txBody>
      </p:sp>
    </p:spTree>
    <p:extLst>
      <p:ext uri="{BB962C8B-B14F-4D97-AF65-F5344CB8AC3E}">
        <p14:creationId xmlns:p14="http://schemas.microsoft.com/office/powerpoint/2010/main" val="31349924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51</a:t>
            </a:fld>
            <a:endParaRPr lang="en-US"/>
          </a:p>
        </p:txBody>
      </p:sp>
    </p:spTree>
    <p:extLst>
      <p:ext uri="{BB962C8B-B14F-4D97-AF65-F5344CB8AC3E}">
        <p14:creationId xmlns:p14="http://schemas.microsoft.com/office/powerpoint/2010/main" val="426780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receiving Tier 2 have access to Tier 1</a:t>
            </a:r>
          </a:p>
        </p:txBody>
      </p:sp>
      <p:sp>
        <p:nvSpPr>
          <p:cNvPr id="4" name="Slide Number Placeholder 3"/>
          <p:cNvSpPr>
            <a:spLocks noGrp="1"/>
          </p:cNvSpPr>
          <p:nvPr>
            <p:ph type="sldNum" sz="quarter" idx="10"/>
          </p:nvPr>
        </p:nvSpPr>
        <p:spPr/>
        <p:txBody>
          <a:bodyPr/>
          <a:lstStyle/>
          <a:p>
            <a:fld id="{B94B86E6-1DD7-47A8-B9D5-692197004D3C}" type="slidenum">
              <a:rPr lang="en-US" smtClean="0"/>
              <a:t>52</a:t>
            </a:fld>
            <a:endParaRPr lang="en-US"/>
          </a:p>
        </p:txBody>
      </p:sp>
    </p:spTree>
    <p:extLst>
      <p:ext uri="{BB962C8B-B14F-4D97-AF65-F5344CB8AC3E}">
        <p14:creationId xmlns:p14="http://schemas.microsoft.com/office/powerpoint/2010/main" val="2273534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the importance of matching</a:t>
            </a:r>
            <a:r>
              <a:rPr lang="en-US" baseline="0" dirty="0"/>
              <a:t> Tier 2 interventions to function.</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53</a:t>
            </a:fld>
            <a:endParaRPr lang="en-US"/>
          </a:p>
        </p:txBody>
      </p:sp>
    </p:spTree>
    <p:extLst>
      <p:ext uri="{BB962C8B-B14F-4D97-AF65-F5344CB8AC3E}">
        <p14:creationId xmlns:p14="http://schemas.microsoft.com/office/powerpoint/2010/main" val="17955399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54</a:t>
            </a:fld>
            <a:endParaRPr lang="en-US"/>
          </a:p>
        </p:txBody>
      </p:sp>
    </p:spTree>
    <p:extLst>
      <p:ext uri="{BB962C8B-B14F-4D97-AF65-F5344CB8AC3E}">
        <p14:creationId xmlns:p14="http://schemas.microsoft.com/office/powerpoint/2010/main" val="38759919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55</a:t>
            </a:fld>
            <a:endParaRPr lang="en-US"/>
          </a:p>
        </p:txBody>
      </p:sp>
    </p:spTree>
    <p:extLst>
      <p:ext uri="{BB962C8B-B14F-4D97-AF65-F5344CB8AC3E}">
        <p14:creationId xmlns:p14="http://schemas.microsoft.com/office/powerpoint/2010/main" val="1617044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56</a:t>
            </a:fld>
            <a:endParaRPr lang="en-US"/>
          </a:p>
        </p:txBody>
      </p:sp>
    </p:spTree>
    <p:extLst>
      <p:ext uri="{BB962C8B-B14F-4D97-AF65-F5344CB8AC3E}">
        <p14:creationId xmlns:p14="http://schemas.microsoft.com/office/powerpoint/2010/main" val="3123055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Narrative</a:t>
            </a:r>
            <a:r>
              <a:rPr lang="en-US" dirty="0"/>
              <a:t>:  The FBA/BIP process represents a continuum from </a:t>
            </a:r>
            <a:r>
              <a:rPr lang="en-US" baseline="0" dirty="0"/>
              <a:t>(efficient FBA/BIP) to most complex (wrap around supports).  As you move up the continuum, the resources required and student needs intensify.  Mo</a:t>
            </a:r>
            <a:r>
              <a:rPr lang="en-US" dirty="0"/>
              <a:t>re on this </a:t>
            </a:r>
            <a:r>
              <a:rPr lang="en-US" baseline="0" dirty="0"/>
              <a:t>later… for now, it is important to remember that not all FBA’s will or should look exactly the same.   Remember, the FBA is an assessment and requires the gathering of student data from (sometimes) multiple sources to understand student behavior.   That being said, the process will look differently depending on the nature of the student’s behavior.  Sometimes, you may use data that already exists such as interviews or school discipline data and other times you may need to also collect additional data such as student observations.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668D5C-AB97-F54D-97E0-359A0037D5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7444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58</a:t>
            </a:fld>
            <a:endParaRPr lang="en-US"/>
          </a:p>
        </p:txBody>
      </p:sp>
    </p:spTree>
    <p:extLst>
      <p:ext uri="{BB962C8B-B14F-4D97-AF65-F5344CB8AC3E}">
        <p14:creationId xmlns:p14="http://schemas.microsoft.com/office/powerpoint/2010/main" val="4086645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should</a:t>
            </a:r>
            <a:r>
              <a:rPr lang="en-US" baseline="0" dirty="0"/>
              <a:t> include student/family input about strengths and intervention preference</a:t>
            </a:r>
          </a:p>
          <a:p>
            <a:endParaRPr lang="en-US" baseline="0" dirty="0"/>
          </a:p>
          <a:p>
            <a:r>
              <a:rPr lang="en-US" baseline="0" dirty="0"/>
              <a:t>You want to know another reason teachers STAY at schools?   Positive staff relations.  When staff feel included in the problem solving process and able to develop trusting, working relationships – they feel comfortable seeking advice.  </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59</a:t>
            </a:fld>
            <a:endParaRPr lang="en-US"/>
          </a:p>
        </p:txBody>
      </p:sp>
    </p:spTree>
    <p:extLst>
      <p:ext uri="{BB962C8B-B14F-4D97-AF65-F5344CB8AC3E}">
        <p14:creationId xmlns:p14="http://schemas.microsoft.com/office/powerpoint/2010/main" val="312528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a:t>
            </a:fld>
            <a:endParaRPr lang="en-US"/>
          </a:p>
        </p:txBody>
      </p:sp>
    </p:spTree>
    <p:extLst>
      <p:ext uri="{BB962C8B-B14F-4D97-AF65-F5344CB8AC3E}">
        <p14:creationId xmlns:p14="http://schemas.microsoft.com/office/powerpoint/2010/main" val="2029308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60</a:t>
            </a:fld>
            <a:endParaRPr lang="en-US"/>
          </a:p>
        </p:txBody>
      </p:sp>
    </p:spTree>
    <p:extLst>
      <p:ext uri="{BB962C8B-B14F-4D97-AF65-F5344CB8AC3E}">
        <p14:creationId xmlns:p14="http://schemas.microsoft.com/office/powerpoint/2010/main" val="2820536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61</a:t>
            </a:fld>
            <a:endParaRPr lang="en-US"/>
          </a:p>
        </p:txBody>
      </p:sp>
    </p:spTree>
    <p:extLst>
      <p:ext uri="{BB962C8B-B14F-4D97-AF65-F5344CB8AC3E}">
        <p14:creationId xmlns:p14="http://schemas.microsoft.com/office/powerpoint/2010/main" val="1106985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62</a:t>
            </a:fld>
            <a:endParaRPr lang="en-US"/>
          </a:p>
        </p:txBody>
      </p:sp>
    </p:spTree>
    <p:extLst>
      <p:ext uri="{BB962C8B-B14F-4D97-AF65-F5344CB8AC3E}">
        <p14:creationId xmlns:p14="http://schemas.microsoft.com/office/powerpoint/2010/main" val="5885714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systems support this technical process. </a:t>
            </a:r>
          </a:p>
          <a:p>
            <a:endParaRPr lang="en-US" dirty="0"/>
          </a:p>
          <a:p>
            <a:r>
              <a:rPr lang="en-US" b="1" dirty="0"/>
              <a:t>Think about baseline data</a:t>
            </a:r>
            <a:r>
              <a:rPr lang="en-US" b="1" baseline="0" dirty="0"/>
              <a:t> and where it can go…</a:t>
            </a:r>
            <a:endParaRPr lang="en-US" b="1" dirty="0"/>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63</a:t>
            </a:fld>
            <a:endParaRPr lang="en-US" dirty="0">
              <a:solidFill>
                <a:prstClr val="black"/>
              </a:solidFill>
              <a:latin typeface="Calibri"/>
            </a:endParaRPr>
          </a:p>
        </p:txBody>
      </p:sp>
    </p:spTree>
    <p:extLst>
      <p:ext uri="{BB962C8B-B14F-4D97-AF65-F5344CB8AC3E}">
        <p14:creationId xmlns:p14="http://schemas.microsoft.com/office/powerpoint/2010/main" val="15010745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a:t>
            </a:r>
            <a:r>
              <a:rPr lang="en-US" dirty="0" err="1"/>
              <a:t>fba</a:t>
            </a:r>
            <a:endParaRPr lang="en-US" dirty="0"/>
          </a:p>
        </p:txBody>
      </p:sp>
      <p:sp>
        <p:nvSpPr>
          <p:cNvPr id="4" name="Slide Number Placeholder 3"/>
          <p:cNvSpPr>
            <a:spLocks noGrp="1"/>
          </p:cNvSpPr>
          <p:nvPr>
            <p:ph type="sldNum" sz="quarter" idx="10"/>
          </p:nvPr>
        </p:nvSpPr>
        <p:spPr/>
        <p:txBody>
          <a:bodyPr/>
          <a:lstStyle/>
          <a:p>
            <a:fld id="{C9F66688-449C-43BF-B7BB-A74119CDDC52}" type="slidenum">
              <a:rPr lang="en-US" smtClean="0"/>
              <a:t>64</a:t>
            </a:fld>
            <a:endParaRPr lang="en-US"/>
          </a:p>
        </p:txBody>
      </p:sp>
    </p:spTree>
    <p:extLst>
      <p:ext uri="{BB962C8B-B14F-4D97-AF65-F5344CB8AC3E}">
        <p14:creationId xmlns:p14="http://schemas.microsoft.com/office/powerpoint/2010/main" val="17603676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Basic </a:t>
            </a:r>
            <a:r>
              <a:rPr lang="en-US" altLang="en-US" dirty="0" err="1"/>
              <a:t>fba</a:t>
            </a:r>
            <a:endParaRPr lang="en-US" altLang="en-US" dirty="0"/>
          </a:p>
        </p:txBody>
      </p:sp>
    </p:spTree>
    <p:extLst>
      <p:ext uri="{BB962C8B-B14F-4D97-AF65-F5344CB8AC3E}">
        <p14:creationId xmlns:p14="http://schemas.microsoft.com/office/powerpoint/2010/main" val="12672508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CAE8F-018C-4117-914D-FFFDD94A4B11}" type="slidenum">
              <a:rPr lang="en-US" smtClean="0"/>
              <a:t>66</a:t>
            </a:fld>
            <a:endParaRPr lang="en-US"/>
          </a:p>
        </p:txBody>
      </p:sp>
    </p:spTree>
    <p:extLst>
      <p:ext uri="{BB962C8B-B14F-4D97-AF65-F5344CB8AC3E}">
        <p14:creationId xmlns:p14="http://schemas.microsoft.com/office/powerpoint/2010/main" val="19110408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systems support this technical process. </a:t>
            </a:r>
          </a:p>
          <a:p>
            <a:endParaRPr lang="en-US" dirty="0"/>
          </a:p>
          <a:p>
            <a:r>
              <a:rPr lang="en-US" b="1" dirty="0"/>
              <a:t>Think about baseline data</a:t>
            </a:r>
            <a:r>
              <a:rPr lang="en-US" b="1" baseline="0" dirty="0"/>
              <a:t> and where it can go…</a:t>
            </a:r>
            <a:endParaRPr lang="en-US" b="1" dirty="0"/>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67</a:t>
            </a:fld>
            <a:endParaRPr lang="en-US" dirty="0">
              <a:solidFill>
                <a:prstClr val="black"/>
              </a:solidFill>
              <a:latin typeface="Calibri"/>
            </a:endParaRPr>
          </a:p>
        </p:txBody>
      </p:sp>
    </p:spTree>
    <p:extLst>
      <p:ext uri="{BB962C8B-B14F-4D97-AF65-F5344CB8AC3E}">
        <p14:creationId xmlns:p14="http://schemas.microsoft.com/office/powerpoint/2010/main" val="30001385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a:t>
            </a:r>
            <a:r>
              <a:rPr lang="en-US" baseline="0" dirty="0"/>
              <a:t> to begin collecting data to determine the severity and establish baseline for change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4B86E6-1DD7-47A8-B9D5-692197004D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9424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NIKI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eorgia" panose="02040502050405020303" pitchFamily="18" charset="0"/>
                <a:ea typeface="MS PGothic" panose="020B0600070205080204" pitchFamily="34" charset="-128"/>
              </a:defRPr>
            </a:lvl1pPr>
            <a:lvl2pPr marL="770007" indent="-296033">
              <a:spcBef>
                <a:spcPct val="30000"/>
              </a:spcBef>
              <a:defRPr sz="1200">
                <a:solidFill>
                  <a:schemeClr val="tx1"/>
                </a:solidFill>
                <a:latin typeface="Georgia" panose="02040502050405020303" pitchFamily="18" charset="0"/>
                <a:ea typeface="MS PGothic" panose="020B0600070205080204" pitchFamily="34" charset="-128"/>
              </a:defRPr>
            </a:lvl2pPr>
            <a:lvl3pPr marL="1185747" indent="-236179">
              <a:spcBef>
                <a:spcPct val="30000"/>
              </a:spcBef>
              <a:defRPr sz="1200">
                <a:solidFill>
                  <a:schemeClr val="tx1"/>
                </a:solidFill>
                <a:latin typeface="Georgia" panose="02040502050405020303" pitchFamily="18" charset="0"/>
                <a:ea typeface="MS PGothic" panose="020B0600070205080204" pitchFamily="34" charset="-128"/>
              </a:defRPr>
            </a:lvl3pPr>
            <a:lvl4pPr marL="1661340" indent="-236179">
              <a:spcBef>
                <a:spcPct val="30000"/>
              </a:spcBef>
              <a:defRPr sz="1200">
                <a:solidFill>
                  <a:schemeClr val="tx1"/>
                </a:solidFill>
                <a:latin typeface="Georgia" panose="02040502050405020303" pitchFamily="18" charset="0"/>
                <a:ea typeface="MS PGothic" panose="020B0600070205080204" pitchFamily="34" charset="-128"/>
              </a:defRPr>
            </a:lvl4pPr>
            <a:lvl5pPr marL="2135315" indent="-236179">
              <a:spcBef>
                <a:spcPct val="30000"/>
              </a:spcBef>
              <a:defRPr sz="1200">
                <a:solidFill>
                  <a:schemeClr val="tx1"/>
                </a:solidFill>
                <a:latin typeface="Georgia" panose="02040502050405020303" pitchFamily="18" charset="0"/>
                <a:ea typeface="MS PGothic" panose="020B0600070205080204" pitchFamily="34" charset="-128"/>
              </a:defRPr>
            </a:lvl5pPr>
            <a:lvl6pPr marL="2601201"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6pPr>
            <a:lvl7pPr marL="3067088"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7pPr>
            <a:lvl8pPr marL="3532975"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8pPr>
            <a:lvl9pPr marL="3998862" indent="-236179" eaLnBrk="0" fontAlgn="base" hangingPunct="0">
              <a:spcBef>
                <a:spcPct val="30000"/>
              </a:spcBef>
              <a:spcAft>
                <a:spcPct val="0"/>
              </a:spcAft>
              <a:defRPr sz="1200">
                <a:solidFill>
                  <a:schemeClr val="tx1"/>
                </a:solidFill>
                <a:latin typeface="Georgia" panose="02040502050405020303" pitchFamily="18" charset="0"/>
                <a:ea typeface="MS PGothic" panose="020B0600070205080204" pitchFamily="34" charset="-128"/>
              </a:defRPr>
            </a:lvl9pPr>
          </a:lstStyle>
          <a:p>
            <a:pPr>
              <a:spcBef>
                <a:spcPct val="0"/>
              </a:spcBef>
            </a:pPr>
            <a:endParaRPr lang="en-US" altLang="en-US">
              <a:solidFill>
                <a:srgbClr val="000000"/>
              </a:solidFill>
            </a:endParaRPr>
          </a:p>
        </p:txBody>
      </p:sp>
    </p:spTree>
    <p:extLst>
      <p:ext uri="{BB962C8B-B14F-4D97-AF65-F5344CB8AC3E}">
        <p14:creationId xmlns:p14="http://schemas.microsoft.com/office/powerpoint/2010/main" val="387806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a:t>
            </a:fld>
            <a:endParaRPr lang="en-US"/>
          </a:p>
        </p:txBody>
      </p:sp>
    </p:spTree>
    <p:extLst>
      <p:ext uri="{BB962C8B-B14F-4D97-AF65-F5344CB8AC3E}">
        <p14:creationId xmlns:p14="http://schemas.microsoft.com/office/powerpoint/2010/main" val="14179963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70</a:t>
            </a:fld>
            <a:endParaRPr lang="en-US"/>
          </a:p>
        </p:txBody>
      </p:sp>
    </p:spTree>
    <p:extLst>
      <p:ext uri="{BB962C8B-B14F-4D97-AF65-F5344CB8AC3E}">
        <p14:creationId xmlns:p14="http://schemas.microsoft.com/office/powerpoint/2010/main" val="9473054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71</a:t>
            </a:fld>
            <a:endParaRPr lang="en-US"/>
          </a:p>
        </p:txBody>
      </p:sp>
    </p:spTree>
    <p:extLst>
      <p:ext uri="{BB962C8B-B14F-4D97-AF65-F5344CB8AC3E}">
        <p14:creationId xmlns:p14="http://schemas.microsoft.com/office/powerpoint/2010/main" val="4052904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Add some additional questions to ensure all areas covered.</a:t>
            </a:r>
            <a:r>
              <a:rPr lang="en-US" altLang="en-US" baseline="0" dirty="0">
                <a:ea typeface="ＭＳ Ｐゴシック" panose="020B0600070205080204" pitchFamily="34" charset="-128"/>
              </a:rPr>
              <a:t>  Perhaps a sample interview?</a:t>
            </a:r>
            <a:endParaRPr lang="en-US" altLang="en-US" dirty="0">
              <a:ea typeface="ＭＳ Ｐゴシック" panose="020B0600070205080204" pitchFamily="34" charset="-128"/>
            </a:endParaRPr>
          </a:p>
        </p:txBody>
      </p:sp>
      <p:sp>
        <p:nvSpPr>
          <p:cNvPr id="222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sz="2400">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sz="2400">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sz="2400">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sz="24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latin typeface="Georgia" panose="02040502050405020303" pitchFamily="18" charset="0"/>
            </a:endParaRPr>
          </a:p>
        </p:txBody>
      </p:sp>
    </p:spTree>
    <p:extLst>
      <p:ext uri="{BB962C8B-B14F-4D97-AF65-F5344CB8AC3E}">
        <p14:creationId xmlns:p14="http://schemas.microsoft.com/office/powerpoint/2010/main" val="34241438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73</a:t>
            </a:fld>
            <a:endParaRPr lang="en-US"/>
          </a:p>
        </p:txBody>
      </p:sp>
    </p:spTree>
    <p:extLst>
      <p:ext uri="{BB962C8B-B14F-4D97-AF65-F5344CB8AC3E}">
        <p14:creationId xmlns:p14="http://schemas.microsoft.com/office/powerpoint/2010/main" val="24188321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74</a:t>
            </a:fld>
            <a:endParaRPr lang="en-US"/>
          </a:p>
        </p:txBody>
      </p:sp>
    </p:spTree>
    <p:extLst>
      <p:ext uri="{BB962C8B-B14F-4D97-AF65-F5344CB8AC3E}">
        <p14:creationId xmlns:p14="http://schemas.microsoft.com/office/powerpoint/2010/main" val="6328625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75</a:t>
            </a:fld>
            <a:endParaRPr lang="en-US"/>
          </a:p>
        </p:txBody>
      </p:sp>
    </p:spTree>
    <p:extLst>
      <p:ext uri="{BB962C8B-B14F-4D97-AF65-F5344CB8AC3E}">
        <p14:creationId xmlns:p14="http://schemas.microsoft.com/office/powerpoint/2010/main" val="3229098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76</a:t>
            </a:fld>
            <a:endParaRPr lang="en-US"/>
          </a:p>
        </p:txBody>
      </p:sp>
    </p:spTree>
    <p:extLst>
      <p:ext uri="{BB962C8B-B14F-4D97-AF65-F5344CB8AC3E}">
        <p14:creationId xmlns:p14="http://schemas.microsoft.com/office/powerpoint/2010/main" val="1643442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77</a:t>
            </a:fld>
            <a:endParaRPr lang="en-US"/>
          </a:p>
        </p:txBody>
      </p:sp>
    </p:spTree>
    <p:extLst>
      <p:ext uri="{BB962C8B-B14F-4D97-AF65-F5344CB8AC3E}">
        <p14:creationId xmlns:p14="http://schemas.microsoft.com/office/powerpoint/2010/main" val="3178945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78</a:t>
            </a:fld>
            <a:endParaRPr lang="en-US"/>
          </a:p>
        </p:txBody>
      </p:sp>
    </p:spTree>
    <p:extLst>
      <p:ext uri="{BB962C8B-B14F-4D97-AF65-F5344CB8AC3E}">
        <p14:creationId xmlns:p14="http://schemas.microsoft.com/office/powerpoint/2010/main" val="25732560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79</a:t>
            </a:fld>
            <a:endParaRPr lang="en-US"/>
          </a:p>
        </p:txBody>
      </p:sp>
    </p:spTree>
    <p:extLst>
      <p:ext uri="{BB962C8B-B14F-4D97-AF65-F5344CB8AC3E}">
        <p14:creationId xmlns:p14="http://schemas.microsoft.com/office/powerpoint/2010/main" val="251289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created</a:t>
            </a:r>
          </a:p>
        </p:txBody>
      </p:sp>
      <p:sp>
        <p:nvSpPr>
          <p:cNvPr id="4" name="Slide Number Placeholder 3"/>
          <p:cNvSpPr>
            <a:spLocks noGrp="1"/>
          </p:cNvSpPr>
          <p:nvPr>
            <p:ph type="sldNum" sz="quarter" idx="10"/>
          </p:nvPr>
        </p:nvSpPr>
        <p:spPr/>
        <p:txBody>
          <a:bodyPr/>
          <a:lstStyle/>
          <a:p>
            <a:fld id="{B94B86E6-1DD7-47A8-B9D5-692197004D3C}" type="slidenum">
              <a:rPr lang="en-US" smtClean="0"/>
              <a:t>8</a:t>
            </a:fld>
            <a:endParaRPr lang="en-US"/>
          </a:p>
        </p:txBody>
      </p:sp>
    </p:spTree>
    <p:extLst>
      <p:ext uri="{BB962C8B-B14F-4D97-AF65-F5344CB8AC3E}">
        <p14:creationId xmlns:p14="http://schemas.microsoft.com/office/powerpoint/2010/main" val="18110844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80</a:t>
            </a:fld>
            <a:endParaRPr lang="en-US"/>
          </a:p>
        </p:txBody>
      </p:sp>
    </p:spTree>
    <p:extLst>
      <p:ext uri="{BB962C8B-B14F-4D97-AF65-F5344CB8AC3E}">
        <p14:creationId xmlns:p14="http://schemas.microsoft.com/office/powerpoint/2010/main" val="23892947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 may or may not occur depending</a:t>
            </a:r>
            <a:r>
              <a:rPr lang="en-US" baseline="0" dirty="0"/>
              <a:t> on whether or not the hypothesis is confirmed by the team</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81</a:t>
            </a:fld>
            <a:endParaRPr lang="en-US"/>
          </a:p>
        </p:txBody>
      </p:sp>
    </p:spTree>
    <p:extLst>
      <p:ext uri="{BB962C8B-B14F-4D97-AF65-F5344CB8AC3E}">
        <p14:creationId xmlns:p14="http://schemas.microsoft.com/office/powerpoint/2010/main" val="7801277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82</a:t>
            </a:fld>
            <a:endParaRPr lang="en-US"/>
          </a:p>
        </p:txBody>
      </p:sp>
    </p:spTree>
    <p:extLst>
      <p:ext uri="{BB962C8B-B14F-4D97-AF65-F5344CB8AC3E}">
        <p14:creationId xmlns:p14="http://schemas.microsoft.com/office/powerpoint/2010/main" val="21277647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83</a:t>
            </a:fld>
            <a:endParaRPr lang="en-US"/>
          </a:p>
        </p:txBody>
      </p:sp>
    </p:spTree>
    <p:extLst>
      <p:ext uri="{BB962C8B-B14F-4D97-AF65-F5344CB8AC3E}">
        <p14:creationId xmlns:p14="http://schemas.microsoft.com/office/powerpoint/2010/main" val="38414494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also take a break</a:t>
            </a:r>
          </a:p>
        </p:txBody>
      </p:sp>
      <p:sp>
        <p:nvSpPr>
          <p:cNvPr id="4" name="Slide Number Placeholder 3"/>
          <p:cNvSpPr>
            <a:spLocks noGrp="1"/>
          </p:cNvSpPr>
          <p:nvPr>
            <p:ph type="sldNum" sz="quarter" idx="10"/>
          </p:nvPr>
        </p:nvSpPr>
        <p:spPr/>
        <p:txBody>
          <a:bodyPr/>
          <a:lstStyle/>
          <a:p>
            <a:fld id="{B94B86E6-1DD7-47A8-B9D5-692197004D3C}" type="slidenum">
              <a:rPr lang="en-US" smtClean="0"/>
              <a:t>84</a:t>
            </a:fld>
            <a:endParaRPr lang="en-US"/>
          </a:p>
        </p:txBody>
      </p:sp>
    </p:spTree>
    <p:extLst>
      <p:ext uri="{BB962C8B-B14F-4D97-AF65-F5344CB8AC3E}">
        <p14:creationId xmlns:p14="http://schemas.microsoft.com/office/powerpoint/2010/main" val="24662920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85</a:t>
            </a:fld>
            <a:endParaRPr lang="en-US"/>
          </a:p>
        </p:txBody>
      </p:sp>
    </p:spTree>
    <p:extLst>
      <p:ext uri="{BB962C8B-B14F-4D97-AF65-F5344CB8AC3E}">
        <p14:creationId xmlns:p14="http://schemas.microsoft.com/office/powerpoint/2010/main" val="7954714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86</a:t>
            </a:fld>
            <a:endParaRPr lang="en-US"/>
          </a:p>
        </p:txBody>
      </p:sp>
    </p:spTree>
    <p:extLst>
      <p:ext uri="{BB962C8B-B14F-4D97-AF65-F5344CB8AC3E}">
        <p14:creationId xmlns:p14="http://schemas.microsoft.com/office/powerpoint/2010/main" val="19613114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FALSE!</a:t>
            </a:r>
            <a:r>
              <a:rPr lang="en-US" baseline="0" dirty="0"/>
              <a:t>   A BIP is:  a behavior intervention plan designed by a team that includes interventions based on student function</a:t>
            </a:r>
            <a:r>
              <a:rPr lang="mr-IN" baseline="0" dirty="0"/>
              <a:t>…</a:t>
            </a:r>
            <a:r>
              <a:rPr lang="en-US" baseline="0" dirty="0"/>
              <a:t>. </a:t>
            </a:r>
            <a:r>
              <a:rPr lang="en-US" baseline="0" dirty="0" err="1"/>
              <a:t>Rifel’s</a:t>
            </a:r>
            <a:r>
              <a:rPr lang="en-US" baseline="0" dirty="0"/>
              <a:t> </a:t>
            </a:r>
            <a:r>
              <a:rPr lang="en-US" baseline="0" dirty="0" err="1"/>
              <a:t>defintion</a:t>
            </a:r>
            <a:endParaRPr lang="en-US" dirty="0"/>
          </a:p>
          <a:p>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87</a:t>
            </a:fld>
            <a:endParaRPr lang="en-US"/>
          </a:p>
        </p:txBody>
      </p:sp>
    </p:spTree>
    <p:extLst>
      <p:ext uri="{BB962C8B-B14F-4D97-AF65-F5344CB8AC3E}">
        <p14:creationId xmlns:p14="http://schemas.microsoft.com/office/powerpoint/2010/main" val="31889182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88</a:t>
            </a:fld>
            <a:endParaRPr lang="en-US"/>
          </a:p>
        </p:txBody>
      </p:sp>
    </p:spTree>
    <p:extLst>
      <p:ext uri="{BB962C8B-B14F-4D97-AF65-F5344CB8AC3E}">
        <p14:creationId xmlns:p14="http://schemas.microsoft.com/office/powerpoint/2010/main" val="19398963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systems support this technical process. </a:t>
            </a:r>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89</a:t>
            </a:fld>
            <a:endParaRPr lang="en-US" dirty="0">
              <a:solidFill>
                <a:prstClr val="black"/>
              </a:solidFill>
              <a:latin typeface="Calibri"/>
            </a:endParaRPr>
          </a:p>
        </p:txBody>
      </p:sp>
    </p:spTree>
    <p:extLst>
      <p:ext uri="{BB962C8B-B14F-4D97-AF65-F5344CB8AC3E}">
        <p14:creationId xmlns:p14="http://schemas.microsoft.com/office/powerpoint/2010/main" val="404329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Poll created</a:t>
            </a:r>
          </a:p>
        </p:txBody>
      </p:sp>
      <p:sp>
        <p:nvSpPr>
          <p:cNvPr id="4" name="Slide Number Placeholder 3"/>
          <p:cNvSpPr>
            <a:spLocks noGrp="1"/>
          </p:cNvSpPr>
          <p:nvPr>
            <p:ph type="sldNum" sz="quarter" idx="10"/>
          </p:nvPr>
        </p:nvSpPr>
        <p:spPr/>
        <p:txBody>
          <a:bodyPr/>
          <a:lstStyle/>
          <a:p>
            <a:fld id="{B94B86E6-1DD7-47A8-B9D5-692197004D3C}" type="slidenum">
              <a:rPr lang="en-US" smtClean="0"/>
              <a:t>9</a:t>
            </a:fld>
            <a:endParaRPr lang="en-US"/>
          </a:p>
        </p:txBody>
      </p:sp>
    </p:spTree>
    <p:extLst>
      <p:ext uri="{BB962C8B-B14F-4D97-AF65-F5344CB8AC3E}">
        <p14:creationId xmlns:p14="http://schemas.microsoft.com/office/powerpoint/2010/main" val="42795724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the question to the audience.   As a teacher, what would</a:t>
            </a:r>
            <a:r>
              <a:rPr lang="en-US" baseline="0" dirty="0"/>
              <a:t> interfere with your ability to implement an intervention as planned?</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90</a:t>
            </a:fld>
            <a:endParaRPr lang="en-US"/>
          </a:p>
        </p:txBody>
      </p:sp>
    </p:spTree>
    <p:extLst>
      <p:ext uri="{BB962C8B-B14F-4D97-AF65-F5344CB8AC3E}">
        <p14:creationId xmlns:p14="http://schemas.microsoft.com/office/powerpoint/2010/main" val="1978808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coach</a:t>
            </a:r>
            <a:r>
              <a:rPr lang="en-US" baseline="0" dirty="0"/>
              <a:t> the student!</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91</a:t>
            </a:fld>
            <a:endParaRPr lang="en-US"/>
          </a:p>
        </p:txBody>
      </p:sp>
    </p:spTree>
    <p:extLst>
      <p:ext uri="{BB962C8B-B14F-4D97-AF65-F5344CB8AC3E}">
        <p14:creationId xmlns:p14="http://schemas.microsoft.com/office/powerpoint/2010/main" val="3011894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systems support this technical process. </a:t>
            </a:r>
          </a:p>
        </p:txBody>
      </p:sp>
      <p:sp>
        <p:nvSpPr>
          <p:cNvPr id="4" name="Slide Number Placeholder 3"/>
          <p:cNvSpPr>
            <a:spLocks noGrp="1"/>
          </p:cNvSpPr>
          <p:nvPr>
            <p:ph type="sldNum" sz="quarter" idx="10"/>
          </p:nvPr>
        </p:nvSpPr>
        <p:spPr/>
        <p:txBody>
          <a:bodyPr/>
          <a:lstStyle/>
          <a:p>
            <a:pPr defTabSz="465887">
              <a:defRPr/>
            </a:pPr>
            <a:fld id="{A5C04D7D-6BCF-BF47-8CAA-5C91DED02858}" type="slidenum">
              <a:rPr lang="en-US">
                <a:solidFill>
                  <a:prstClr val="black"/>
                </a:solidFill>
                <a:latin typeface="Calibri"/>
              </a:rPr>
              <a:pPr defTabSz="465887">
                <a:defRPr/>
              </a:pPr>
              <a:t>92</a:t>
            </a:fld>
            <a:endParaRPr lang="en-US" dirty="0">
              <a:solidFill>
                <a:prstClr val="black"/>
              </a:solidFill>
              <a:latin typeface="Calibri"/>
            </a:endParaRPr>
          </a:p>
        </p:txBody>
      </p:sp>
    </p:spTree>
    <p:extLst>
      <p:ext uri="{BB962C8B-B14F-4D97-AF65-F5344CB8AC3E}">
        <p14:creationId xmlns:p14="http://schemas.microsoft.com/office/powerpoint/2010/main" val="40796717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these the same or different?</a:t>
            </a:r>
          </a:p>
        </p:txBody>
      </p:sp>
      <p:sp>
        <p:nvSpPr>
          <p:cNvPr id="4" name="Slide Number Placeholder 3"/>
          <p:cNvSpPr>
            <a:spLocks noGrp="1"/>
          </p:cNvSpPr>
          <p:nvPr>
            <p:ph type="sldNum" sz="quarter" idx="10"/>
          </p:nvPr>
        </p:nvSpPr>
        <p:spPr/>
        <p:txBody>
          <a:bodyPr/>
          <a:lstStyle/>
          <a:p>
            <a:fld id="{B94B86E6-1DD7-47A8-B9D5-692197004D3C}" type="slidenum">
              <a:rPr lang="en-US" smtClean="0"/>
              <a:t>93</a:t>
            </a:fld>
            <a:endParaRPr lang="en-US"/>
          </a:p>
        </p:txBody>
      </p:sp>
    </p:spTree>
    <p:extLst>
      <p:ext uri="{BB962C8B-B14F-4D97-AF65-F5344CB8AC3E}">
        <p14:creationId xmlns:p14="http://schemas.microsoft.com/office/powerpoint/2010/main" val="5553219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adequacy</a:t>
            </a:r>
            <a:r>
              <a:rPr lang="en-US" baseline="0" dirty="0"/>
              <a:t> is ensured if the science of behavior is applied to the problem solving process.</a:t>
            </a:r>
            <a:endParaRPr lang="en-US" dirty="0"/>
          </a:p>
        </p:txBody>
      </p:sp>
      <p:sp>
        <p:nvSpPr>
          <p:cNvPr id="4" name="Slide Number Placeholder 3"/>
          <p:cNvSpPr>
            <a:spLocks noGrp="1"/>
          </p:cNvSpPr>
          <p:nvPr>
            <p:ph type="sldNum" sz="quarter" idx="10"/>
          </p:nvPr>
        </p:nvSpPr>
        <p:spPr/>
        <p:txBody>
          <a:bodyPr/>
          <a:lstStyle/>
          <a:p>
            <a:fld id="{B94B86E6-1DD7-47A8-B9D5-692197004D3C}" type="slidenum">
              <a:rPr lang="en-US" smtClean="0"/>
              <a:t>94</a:t>
            </a:fld>
            <a:endParaRPr lang="en-US"/>
          </a:p>
        </p:txBody>
      </p:sp>
    </p:spTree>
    <p:extLst>
      <p:ext uri="{BB962C8B-B14F-4D97-AF65-F5344CB8AC3E}">
        <p14:creationId xmlns:p14="http://schemas.microsoft.com/office/powerpoint/2010/main" val="19586639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95</a:t>
            </a:fld>
            <a:endParaRPr lang="en-US"/>
          </a:p>
        </p:txBody>
      </p:sp>
    </p:spTree>
    <p:extLst>
      <p:ext uri="{BB962C8B-B14F-4D97-AF65-F5344CB8AC3E}">
        <p14:creationId xmlns:p14="http://schemas.microsoft.com/office/powerpoint/2010/main" val="37183122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defTabSz="931774">
              <a:spcBef>
                <a:spcPct val="0"/>
              </a:spcBef>
              <a:defRPr/>
            </a:pPr>
            <a:fld id="{7A404B30-B297-4B52-B8FA-6328154C8D56}" type="slidenum">
              <a:rPr lang="en-US" altLang="en-US">
                <a:solidFill>
                  <a:prstClr val="black"/>
                </a:solidFill>
              </a:rPr>
              <a:pPr defTabSz="931774">
                <a:spcBef>
                  <a:spcPct val="0"/>
                </a:spcBef>
                <a:defRPr/>
              </a:pPr>
              <a:t>96</a:t>
            </a:fld>
            <a:endParaRPr lang="en-US" altLang="en-US">
              <a:solidFill>
                <a:prstClr val="black"/>
              </a:solidFill>
            </a:endParaRPr>
          </a:p>
        </p:txBody>
      </p:sp>
      <p:sp>
        <p:nvSpPr>
          <p:cNvPr id="100357"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31774">
              <a:defRPr/>
            </a:pPr>
            <a:r>
              <a:rPr lang="en-US" altLang="en-US">
                <a:solidFill>
                  <a:prstClr val="black"/>
                </a:solidFill>
                <a:latin typeface="Calibri" panose="020F0502020204030204" pitchFamily="34" charset="0"/>
              </a:rPr>
              <a:t>5/12/2017</a:t>
            </a:r>
          </a:p>
        </p:txBody>
      </p:sp>
    </p:spTree>
    <p:extLst>
      <p:ext uri="{BB962C8B-B14F-4D97-AF65-F5344CB8AC3E}">
        <p14:creationId xmlns:p14="http://schemas.microsoft.com/office/powerpoint/2010/main" val="6832225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4B86E6-1DD7-47A8-B9D5-692197004D3C}" type="slidenum">
              <a:rPr lang="en-US" smtClean="0"/>
              <a:t>97</a:t>
            </a:fld>
            <a:endParaRPr lang="en-US"/>
          </a:p>
        </p:txBody>
      </p:sp>
    </p:spTree>
    <p:extLst>
      <p:ext uri="{BB962C8B-B14F-4D97-AF65-F5344CB8AC3E}">
        <p14:creationId xmlns:p14="http://schemas.microsoft.com/office/powerpoint/2010/main" val="36867535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1811" eaLnBrk="0" hangingPunct="0">
              <a:defRPr sz="2400">
                <a:solidFill>
                  <a:schemeClr val="tx1"/>
                </a:solidFill>
                <a:latin typeface="Arial" pitchFamily="34" charset="0"/>
                <a:ea typeface="ＭＳ Ｐゴシック" charset="-128"/>
              </a:defRPr>
            </a:lvl1pPr>
            <a:lvl2pPr marL="742909" indent="-285734" defTabSz="931811" eaLnBrk="0" hangingPunct="0">
              <a:defRPr sz="2400">
                <a:solidFill>
                  <a:schemeClr val="tx1"/>
                </a:solidFill>
                <a:latin typeface="Arial" pitchFamily="34" charset="0"/>
                <a:ea typeface="ＭＳ Ｐゴシック" charset="-128"/>
              </a:defRPr>
            </a:lvl2pPr>
            <a:lvl3pPr marL="1142937" indent="-228587" defTabSz="931811" eaLnBrk="0" hangingPunct="0">
              <a:defRPr sz="2400">
                <a:solidFill>
                  <a:schemeClr val="tx1"/>
                </a:solidFill>
                <a:latin typeface="Arial" pitchFamily="34" charset="0"/>
                <a:ea typeface="ＭＳ Ｐゴシック" charset="-128"/>
              </a:defRPr>
            </a:lvl3pPr>
            <a:lvl4pPr marL="1600111" indent="-228587" defTabSz="931811" eaLnBrk="0" hangingPunct="0">
              <a:defRPr sz="2400">
                <a:solidFill>
                  <a:schemeClr val="tx1"/>
                </a:solidFill>
                <a:latin typeface="Arial" pitchFamily="34" charset="0"/>
                <a:ea typeface="ＭＳ Ｐゴシック" charset="-128"/>
              </a:defRPr>
            </a:lvl4pPr>
            <a:lvl5pPr marL="2057287" indent="-228587" defTabSz="931811" eaLnBrk="0" hangingPunct="0">
              <a:defRPr sz="2400">
                <a:solidFill>
                  <a:schemeClr val="tx1"/>
                </a:solidFill>
                <a:latin typeface="Arial" pitchFamily="34" charset="0"/>
                <a:ea typeface="ＭＳ Ｐゴシック" charset="-128"/>
              </a:defRPr>
            </a:lvl5pPr>
            <a:lvl6pPr marL="2514461"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6pPr>
            <a:lvl7pPr marL="2971635"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7pPr>
            <a:lvl8pPr marL="3428811"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8pPr>
            <a:lvl9pPr marL="3885985" indent="-228587" defTabSz="931811"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44BD3463-262D-45B1-AC32-7FBAE99E0096}" type="slidenum">
              <a:rPr lang="en-US" sz="1300">
                <a:solidFill>
                  <a:srgbClr val="000000"/>
                </a:solidFill>
              </a:rPr>
              <a:pPr eaLnBrk="1" hangingPunct="1">
                <a:defRPr/>
              </a:pPr>
              <a:t>98</a:t>
            </a:fld>
            <a:endParaRPr lang="en-US" sz="130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a:t>Identifying Replacement behaviors are closely tied to the FBA as well as the BIP process. We are going to cover this in both training days;</a:t>
            </a:r>
          </a:p>
          <a:p>
            <a:pPr eaLnBrk="1" hangingPunct="1">
              <a:defRPr/>
            </a:pPr>
            <a:endParaRPr lang="en-US"/>
          </a:p>
        </p:txBody>
      </p:sp>
    </p:spTree>
    <p:extLst>
      <p:ext uri="{BB962C8B-B14F-4D97-AF65-F5344CB8AC3E}">
        <p14:creationId xmlns:p14="http://schemas.microsoft.com/office/powerpoint/2010/main" val="19339541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7066" indent="-291179">
              <a:spcBef>
                <a:spcPct val="30000"/>
              </a:spcBef>
              <a:defRPr sz="1200">
                <a:solidFill>
                  <a:schemeClr val="tx1"/>
                </a:solidFill>
                <a:latin typeface="Calibri" panose="020F0502020204030204" pitchFamily="34" charset="0"/>
                <a:ea typeface="MS PGothic" panose="020B0600070205080204" pitchFamily="34" charset="-128"/>
              </a:defRPr>
            </a:lvl2pPr>
            <a:lvl3pPr marL="1164717" indent="-232943">
              <a:spcBef>
                <a:spcPct val="30000"/>
              </a:spcBef>
              <a:defRPr sz="1200">
                <a:solidFill>
                  <a:schemeClr val="tx1"/>
                </a:solidFill>
                <a:latin typeface="Calibri" panose="020F0502020204030204" pitchFamily="34" charset="0"/>
                <a:ea typeface="MS PGothic" panose="020B0600070205080204" pitchFamily="34" charset="-128"/>
              </a:defRPr>
            </a:lvl3pPr>
            <a:lvl4pPr marL="1630604" indent="-232943">
              <a:spcBef>
                <a:spcPct val="30000"/>
              </a:spcBef>
              <a:defRPr sz="1200">
                <a:solidFill>
                  <a:schemeClr val="tx1"/>
                </a:solidFill>
                <a:latin typeface="Calibri" panose="020F0502020204030204" pitchFamily="34" charset="0"/>
                <a:ea typeface="MS PGothic" panose="020B0600070205080204" pitchFamily="34" charset="-128"/>
              </a:defRPr>
            </a:lvl4pPr>
            <a:lvl5pPr marL="2096491" indent="-232943">
              <a:spcBef>
                <a:spcPct val="30000"/>
              </a:spcBef>
              <a:defRPr sz="1200">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31774">
              <a:spcBef>
                <a:spcPct val="0"/>
              </a:spcBef>
              <a:defRPr/>
            </a:pPr>
            <a:fld id="{146A74CE-E2D0-4333-8008-EEB1DFE695E3}" type="slidenum">
              <a:rPr lang="en-US" altLang="en-US" sz="1300">
                <a:solidFill>
                  <a:prstClr val="black"/>
                </a:solidFill>
              </a:rPr>
              <a:pPr defTabSz="931774">
                <a:spcBef>
                  <a:spcPct val="0"/>
                </a:spcBef>
                <a:defRPr/>
              </a:pPr>
              <a:t>99</a:t>
            </a:fld>
            <a:endParaRPr lang="en-US" altLang="en-US" sz="1300">
              <a:solidFill>
                <a:prstClr val="black"/>
              </a:solidFill>
            </a:endParaRPr>
          </a:p>
        </p:txBody>
      </p:sp>
      <p:sp>
        <p:nvSpPr>
          <p:cNvPr id="99331" name="Rectangle 7"/>
          <p:cNvSpPr txBox="1">
            <a:spLocks noGrp="1" noChangeArrowheads="1"/>
          </p:cNvSpPr>
          <p:nvPr/>
        </p:nvSpPr>
        <p:spPr bwMode="auto">
          <a:xfrm>
            <a:off x="4235450" y="9272192"/>
            <a:ext cx="3240688" cy="48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2" tIns="49241" rIns="98482" bIns="49241"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defTabSz="931774">
              <a:spcBef>
                <a:spcPct val="0"/>
              </a:spcBef>
              <a:defRPr/>
            </a:pPr>
            <a:fld id="{F42BB780-8063-4010-BE0B-08D766FC9E81}" type="slidenum">
              <a:rPr lang="en-US" altLang="en-US">
                <a:solidFill>
                  <a:prstClr val="black"/>
                </a:solidFill>
                <a:latin typeface="Arial" panose="020B0604020202020204" pitchFamily="34" charset="0"/>
              </a:rPr>
              <a:pPr algn="r" defTabSz="931774">
                <a:spcBef>
                  <a:spcPct val="0"/>
                </a:spcBef>
                <a:defRPr/>
              </a:pPr>
              <a:t>99</a:t>
            </a:fld>
            <a:endParaRPr lang="en-US" altLang="en-US">
              <a:solidFill>
                <a:prstClr val="black"/>
              </a:solidFill>
              <a:latin typeface="Arial" panose="020B0604020202020204" pitchFamily="34" charset="0"/>
            </a:endParaRPr>
          </a:p>
        </p:txBody>
      </p:sp>
      <p:sp>
        <p:nvSpPr>
          <p:cNvPr id="99332" name="Rectangle 2"/>
          <p:cNvSpPr>
            <a:spLocks noGrp="1" noRot="1" noChangeAspect="1" noChangeArrowheads="1" noTextEdit="1"/>
          </p:cNvSpPr>
          <p:nvPr>
            <p:ph type="sldImg"/>
          </p:nvPr>
        </p:nvSpPr>
        <p:spPr bwMode="auto">
          <a:xfrm>
            <a:off x="487363" y="731838"/>
            <a:ext cx="6505575" cy="3659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82" tIns="49241" rIns="98482" bIns="49241" numCol="1" anchor="t" anchorCtr="0" compatLnSpc="1">
            <a:prstTxWarp prst="textNoShape">
              <a:avLst/>
            </a:prstTxWarp>
          </a:bodyPr>
          <a:lstStyle/>
          <a:p>
            <a:pPr eaLnBrk="1" hangingPunct="1"/>
            <a:endParaRPr lang="en-US" altLang="en-US" dirty="0"/>
          </a:p>
        </p:txBody>
      </p:sp>
      <p:sp>
        <p:nvSpPr>
          <p:cNvPr id="2" name="Date Placeholder 1"/>
          <p:cNvSpPr>
            <a:spLocks noGrp="1"/>
          </p:cNvSpPr>
          <p:nvPr>
            <p:ph type="dt" sz="quarter" idx="1"/>
          </p:nvPr>
        </p:nvSpPr>
        <p:spPr/>
        <p:txBody>
          <a:bodyPr/>
          <a:lstStyle/>
          <a:p>
            <a:pPr defTabSz="93177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98608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accent5"/>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1608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411300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39863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7"/>
            <a:ext cx="10972801"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399" b="0" i="0" u="none" strike="noStrike" cap="none">
                <a:solidFill>
                  <a:schemeClr val="dk1"/>
                </a:solidFill>
                <a:latin typeface="Calibri"/>
                <a:ea typeface="Calibri"/>
                <a:cs typeface="Calibri"/>
                <a:sym typeface="Calibri"/>
              </a:defRPr>
            </a:lvl1pPr>
            <a:lvl2pPr lvl="1" indent="0">
              <a:spcBef>
                <a:spcPts val="0"/>
              </a:spcBef>
              <a:buNone/>
              <a:defRPr sz="1799"/>
            </a:lvl2pPr>
            <a:lvl3pPr lvl="2" indent="0">
              <a:spcBef>
                <a:spcPts val="0"/>
              </a:spcBef>
              <a:buNone/>
              <a:defRPr sz="1799"/>
            </a:lvl3pPr>
            <a:lvl4pPr lvl="3" indent="0">
              <a:spcBef>
                <a:spcPts val="0"/>
              </a:spcBef>
              <a:buNone/>
              <a:defRPr sz="1799"/>
            </a:lvl4pPr>
            <a:lvl5pPr lvl="4" indent="0">
              <a:spcBef>
                <a:spcPts val="0"/>
              </a:spcBef>
              <a:buNone/>
              <a:defRPr sz="1799"/>
            </a:lvl5pPr>
            <a:lvl6pPr lvl="5" indent="0">
              <a:spcBef>
                <a:spcPts val="0"/>
              </a:spcBef>
              <a:buNone/>
              <a:defRPr sz="1799"/>
            </a:lvl6pPr>
            <a:lvl7pPr lvl="6" indent="0">
              <a:spcBef>
                <a:spcPts val="0"/>
              </a:spcBef>
              <a:buNone/>
              <a:defRPr sz="1799"/>
            </a:lvl7pPr>
            <a:lvl8pPr lvl="7" indent="0">
              <a:spcBef>
                <a:spcPts val="0"/>
              </a:spcBef>
              <a:buNone/>
              <a:defRPr sz="1799"/>
            </a:lvl8pPr>
            <a:lvl9pPr lvl="8" indent="0">
              <a:spcBef>
                <a:spcPts val="0"/>
              </a:spcBef>
              <a:buNone/>
              <a:defRPr sz="1799"/>
            </a:lvl9pPr>
          </a:lstStyle>
          <a:p>
            <a:endParaRPr/>
          </a:p>
        </p:txBody>
      </p:sp>
    </p:spTree>
    <p:extLst>
      <p:ext uri="{BB962C8B-B14F-4D97-AF65-F5344CB8AC3E}">
        <p14:creationId xmlns:p14="http://schemas.microsoft.com/office/powerpoint/2010/main" val="423698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Trebuchet MS" charset="0"/>
                <a:ea typeface="Trebuchet MS" charset="0"/>
                <a:cs typeface="Trebuchet MS"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191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p:cNvSpPr/>
          <p:nvPr userDrawn="1"/>
        </p:nvSpPr>
        <p:spPr>
          <a:xfrm>
            <a:off x="530087" y="-1060173"/>
            <a:ext cx="10944732" cy="652007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ounded Rectangle 3"/>
          <p:cNvSpPr>
            <a:spLocks noChangeAspect="1"/>
          </p:cNvSpPr>
          <p:nvPr userDrawn="1"/>
        </p:nvSpPr>
        <p:spPr>
          <a:xfrm>
            <a:off x="804060" y="-2106699"/>
            <a:ext cx="10363200" cy="739449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dirty="0">
              <a:solidFill>
                <a:srgbClr val="E2AC00"/>
              </a:solidFill>
              <a:latin typeface="Tw Cen MT"/>
            </a:endParaRPr>
          </a:p>
        </p:txBody>
      </p:sp>
      <p:sp>
        <p:nvSpPr>
          <p:cNvPr id="2" name="Title 1"/>
          <p:cNvSpPr>
            <a:spLocks noGrp="1"/>
          </p:cNvSpPr>
          <p:nvPr>
            <p:ph type="title" hasCustomPrompt="1"/>
          </p:nvPr>
        </p:nvSpPr>
        <p:spPr>
          <a:xfrm>
            <a:off x="1629848" y="3799000"/>
            <a:ext cx="9615269"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2277901" y="4630384"/>
            <a:ext cx="10170833"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74697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grpSp>
        <p:nvGrpSpPr>
          <p:cNvPr id="6" name="Group 5"/>
          <p:cNvGrpSpPr/>
          <p:nvPr userDrawn="1"/>
        </p:nvGrpSpPr>
        <p:grpSpPr>
          <a:xfrm>
            <a:off x="549689" y="807757"/>
            <a:ext cx="7226852" cy="5128591"/>
            <a:chOff x="412266" y="807756"/>
            <a:chExt cx="5420139" cy="5128591"/>
          </a:xfrm>
        </p:grpSpPr>
        <p:sp>
          <p:nvSpPr>
            <p:cNvPr id="5" name="Rectangle 4"/>
            <p:cNvSpPr/>
            <p:nvPr userDrawn="1"/>
          </p:nvSpPr>
          <p:spPr>
            <a:xfrm>
              <a:off x="412266" y="807756"/>
              <a:ext cx="5420139" cy="512859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ounded Rectangle 3"/>
            <p:cNvSpPr>
              <a:spLocks noChangeAspect="1"/>
            </p:cNvSpPr>
            <p:nvPr userDrawn="1"/>
          </p:nvSpPr>
          <p:spPr>
            <a:xfrm>
              <a:off x="530223" y="960103"/>
              <a:ext cx="5185667" cy="4875250"/>
            </a:xfrm>
            <a:prstGeom prst="roundRect">
              <a:avLst/>
            </a:prstGeom>
            <a:solidFill>
              <a:schemeClr val="accent1">
                <a:lumMod val="20000"/>
                <a:lumOff val="80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E2AC00"/>
                </a:solidFill>
                <a:latin typeface="Tw Cen MT"/>
              </a:endParaRPr>
            </a:p>
          </p:txBody>
        </p:sp>
      </p:grpSp>
      <p:sp>
        <p:nvSpPr>
          <p:cNvPr id="2" name="Title 1"/>
          <p:cNvSpPr>
            <a:spLocks noGrp="1"/>
          </p:cNvSpPr>
          <p:nvPr>
            <p:ph type="title"/>
          </p:nvPr>
        </p:nvSpPr>
        <p:spPr>
          <a:xfrm>
            <a:off x="1431238" y="4729217"/>
            <a:ext cx="5989981" cy="455093"/>
          </a:xfrm>
          <a:ln>
            <a:noFill/>
          </a:ln>
        </p:spPr>
        <p:txBody>
          <a:bodyPr anchor="t">
            <a:normAutofit/>
          </a:bodyPr>
          <a:lstStyle>
            <a:lvl1pPr algn="l">
              <a:defRPr sz="2000" b="1" cap="all">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1438071" y="5192538"/>
            <a:ext cx="5755373" cy="651044"/>
          </a:xfrm>
          <a:ln>
            <a:noFill/>
          </a:ln>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74940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01133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907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6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74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32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575" y="502281"/>
            <a:ext cx="9730453"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3227" y="152188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3227" y="2161645"/>
            <a:ext cx="5386917"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6994" y="152188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16994" y="2161645"/>
            <a:ext cx="5389033"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2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167011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60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17600" y="6356351"/>
            <a:ext cx="2336800" cy="365125"/>
          </a:xfrm>
          <a:prstGeom prst="rect">
            <a:avLst/>
          </a:prstGeom>
        </p:spPr>
        <p:txBody>
          <a:bodyPr/>
          <a:lstStyle>
            <a:lvl1pPr>
              <a:defRPr>
                <a:latin typeface="Tw Cen MT"/>
              </a:defRPr>
            </a:lvl1pPr>
          </a:lstStyle>
          <a:p>
            <a:fld id="{C64BE57B-3479-4ECD-B061-2CF2C6641C9F}" type="datetimeFigureOut">
              <a:rPr lang="en-US" smtClean="0">
                <a:solidFill>
                  <a:srgbClr val="3A54A5"/>
                </a:solidFill>
              </a:rPr>
              <a:pPr/>
              <a:t>1/22/2020</a:t>
            </a:fld>
            <a:endParaRPr lang="en-US" dirty="0">
              <a:solidFill>
                <a:srgbClr val="3A54A5"/>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Tw Cen MT"/>
              </a:defRPr>
            </a:lvl1pPr>
          </a:lstStyle>
          <a:p>
            <a:endParaRPr lang="en-US" dirty="0">
              <a:solidFill>
                <a:srgbClr val="3A54A5"/>
              </a:solidFill>
            </a:endParaRPr>
          </a:p>
        </p:txBody>
      </p:sp>
      <p:sp>
        <p:nvSpPr>
          <p:cNvPr id="5" name="Slide Number Placeholder 4"/>
          <p:cNvSpPr>
            <a:spLocks noGrp="1"/>
          </p:cNvSpPr>
          <p:nvPr>
            <p:ph type="sldNum" sz="quarter" idx="12"/>
          </p:nvPr>
        </p:nvSpPr>
        <p:spPr>
          <a:xfrm>
            <a:off x="8737600" y="6356351"/>
            <a:ext cx="2336800" cy="365125"/>
          </a:xfrm>
          <a:prstGeom prst="rect">
            <a:avLst/>
          </a:prstGeom>
        </p:spPr>
        <p:txBody>
          <a:bodyPr/>
          <a:lstStyle>
            <a:lvl1pPr>
              <a:defRPr>
                <a:latin typeface="Tw Cen MT"/>
              </a:defRPr>
            </a:lvl1pPr>
          </a:lstStyle>
          <a:p>
            <a:fld id="{4063524D-6D94-472D-B108-6EED7E3E691E}" type="slidenum">
              <a:rPr lang="en-US" smtClean="0">
                <a:solidFill>
                  <a:srgbClr val="3A54A5"/>
                </a:solidFill>
              </a:rPr>
              <a:pPr/>
              <a:t>‹#›</a:t>
            </a:fld>
            <a:endParaRPr lang="en-US" dirty="0">
              <a:solidFill>
                <a:srgbClr val="3A54A5"/>
              </a:solidFill>
            </a:endParaRPr>
          </a:p>
        </p:txBody>
      </p:sp>
    </p:spTree>
    <p:extLst>
      <p:ext uri="{BB962C8B-B14F-4D97-AF65-F5344CB8AC3E}">
        <p14:creationId xmlns:p14="http://schemas.microsoft.com/office/powerpoint/2010/main" val="251365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60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10769600" cy="3505200"/>
          </a:xfrm>
        </p:spPr>
        <p:txBody>
          <a:bodyPr>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2032000" y="5257800"/>
            <a:ext cx="8534400" cy="914400"/>
          </a:xfrm>
        </p:spPr>
        <p:txBody>
          <a:bodyPr>
            <a:normAutofit/>
          </a:bodyPr>
          <a:lstStyle>
            <a:lvl1pPr marL="0" indent="0" algn="ctr">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625600" y="685800"/>
            <a:ext cx="10058400" cy="381000"/>
          </a:xfrm>
        </p:spPr>
        <p:txBody>
          <a:bodyPr>
            <a:normAutofit/>
          </a:bodyPr>
          <a:lstStyle>
            <a:lvl1pPr marL="0" indent="0">
              <a:buFontTx/>
              <a:buNone/>
              <a:defRPr sz="1800" i="1">
                <a:solidFill>
                  <a:schemeClr val="accent1"/>
                </a:solidFill>
                <a:latin typeface="Tw Cen MT"/>
                <a:cs typeface="Tw Cen MT"/>
              </a:defRPr>
            </a:lvl1pPr>
          </a:lstStyle>
          <a:p>
            <a:pPr lvl="0"/>
            <a:r>
              <a:rPr lang="en-US" dirty="0"/>
              <a:t>Click to edit Master text styles</a:t>
            </a:r>
          </a:p>
        </p:txBody>
      </p:sp>
    </p:spTree>
    <p:extLst>
      <p:ext uri="{BB962C8B-B14F-4D97-AF65-F5344CB8AC3E}">
        <p14:creationId xmlns:p14="http://schemas.microsoft.com/office/powerpoint/2010/main" val="1691575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56202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51A77F3-4854-4CE4-B83F-731F3E61B426}" type="datetimeFigureOut">
              <a:rPr lang="en-US" smtClean="0"/>
              <a:t>1/22/2020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1C980E3-9F03-42DE-BB33-E1A318CBEEC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285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A77F3-4854-4CE4-B83F-731F3E61B42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2795093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1A77F3-4854-4CE4-B83F-731F3E61B42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754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1A77F3-4854-4CE4-B83F-731F3E61B42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827112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1A77F3-4854-4CE4-B83F-731F3E61B426}"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187826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815383"/>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1315193"/>
            <a:ext cx="10363200" cy="1500187"/>
          </a:xfrm>
        </p:spPr>
        <p:txBody>
          <a:bodyPr anchor="b"/>
          <a:lstStyle>
            <a:lvl1pPr marL="0" indent="0">
              <a:buNone/>
              <a:defRPr sz="1999">
                <a:solidFill>
                  <a:schemeClr val="accent5"/>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007864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1A77F3-4854-4CE4-B83F-731F3E61B426}"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1484767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A77F3-4854-4CE4-B83F-731F3E61B426}"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2078270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1A77F3-4854-4CE4-B83F-731F3E61B42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3907693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1A77F3-4854-4CE4-B83F-731F3E61B42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3691536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A77F3-4854-4CE4-B83F-731F3E61B42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1890562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A77F3-4854-4CE4-B83F-731F3E61B42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80E3-9F03-42DE-BB33-E1A318CBEEC8}" type="slidenum">
              <a:rPr lang="en-US" smtClean="0"/>
              <a:t>‹#›</a:t>
            </a:fld>
            <a:endParaRPr lang="en-US"/>
          </a:p>
        </p:txBody>
      </p:sp>
    </p:spTree>
    <p:extLst>
      <p:ext uri="{BB962C8B-B14F-4D97-AF65-F5344CB8AC3E}">
        <p14:creationId xmlns:p14="http://schemas.microsoft.com/office/powerpoint/2010/main" val="2087112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0251" y="1"/>
            <a:ext cx="11461749" cy="747713"/>
          </a:xfrm>
        </p:spPr>
        <p:txBody>
          <a:bodyPr/>
          <a:lstStyle/>
          <a:p>
            <a:r>
              <a:rPr lang="en-US"/>
              <a:t>Click to edit Master title style</a:t>
            </a:r>
          </a:p>
        </p:txBody>
      </p:sp>
      <p:sp>
        <p:nvSpPr>
          <p:cNvPr id="3" name="Table Placeholder 2"/>
          <p:cNvSpPr>
            <a:spLocks noGrp="1"/>
          </p:cNvSpPr>
          <p:nvPr>
            <p:ph type="tbl" idx="1"/>
          </p:nvPr>
        </p:nvSpPr>
        <p:spPr>
          <a:xfrm>
            <a:off x="812800" y="1143000"/>
            <a:ext cx="10972800" cy="5029200"/>
          </a:xfrm>
        </p:spPr>
        <p:txBody>
          <a:bodyPr rtlCol="0">
            <a:normAutofit/>
          </a:bodyPr>
          <a:lstStyle/>
          <a:p>
            <a:pPr lvl="0"/>
            <a:endParaRPr lang="en-US" noProof="0"/>
          </a:p>
        </p:txBody>
      </p:sp>
      <p:sp>
        <p:nvSpPr>
          <p:cNvPr id="4" name="Date Placeholder 3"/>
          <p:cNvSpPr>
            <a:spLocks noGrp="1"/>
          </p:cNvSpPr>
          <p:nvPr>
            <p:ph type="dt" sz="half" idx="10"/>
          </p:nvPr>
        </p:nvSpPr>
        <p:spPr>
          <a:xfrm>
            <a:off x="1422400" y="6324600"/>
            <a:ext cx="2540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673600" y="63246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245600" y="6324600"/>
            <a:ext cx="2540000" cy="457200"/>
          </a:xfrm>
        </p:spPr>
        <p:txBody>
          <a:bodyPr/>
          <a:lstStyle>
            <a:lvl1pPr>
              <a:defRPr/>
            </a:lvl1pPr>
          </a:lstStyle>
          <a:p>
            <a:fld id="{CC3C1D5D-7EBD-344E-A47F-B898AD3C5980}" type="slidenum">
              <a:rPr lang="en-US" altLang="x-none"/>
              <a:pPr/>
              <a:t>‹#›</a:t>
            </a:fld>
            <a:endParaRPr lang="en-US" altLang="x-none"/>
          </a:p>
        </p:txBody>
      </p:sp>
    </p:spTree>
    <p:extLst>
      <p:ext uri="{BB962C8B-B14F-4D97-AF65-F5344CB8AC3E}">
        <p14:creationId xmlns:p14="http://schemas.microsoft.com/office/powerpoint/2010/main" val="396154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28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88E9E372-8BCB-4BF0-962F-090EBA94A1E7}" type="datetime1">
              <a:rPr lang="en-US"/>
              <a:pPr>
                <a:defRPr/>
              </a:pPr>
              <a:t>1/22/2020</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D6CD0B2-F655-45AA-B9EA-62BCC49C6BD2}" type="slidenum">
              <a:rPr lang="en-US" altLang="en-US"/>
              <a:pPr>
                <a:defRPr/>
              </a:pPr>
              <a:t>‹#›</a:t>
            </a:fld>
            <a:endParaRPr lang="en-US" altLang="en-US"/>
          </a:p>
        </p:txBody>
      </p:sp>
    </p:spTree>
    <p:extLst>
      <p:ext uri="{BB962C8B-B14F-4D97-AF65-F5344CB8AC3E}">
        <p14:creationId xmlns:p14="http://schemas.microsoft.com/office/powerpoint/2010/main" val="3654744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B150D5BF-A4CD-4E05-873C-DC9709D41A68}" type="datetime1">
              <a:rPr lang="en-US"/>
              <a:pPr>
                <a:defRPr/>
              </a:pPr>
              <a:t>1/22/2020</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8560BD-B36A-45AD-83A8-AEA12B573B14}" type="slidenum">
              <a:rPr lang="en-US" altLang="en-US"/>
              <a:pPr>
                <a:defRPr/>
              </a:pPr>
              <a:t>‹#›</a:t>
            </a:fld>
            <a:endParaRPr lang="en-US" altLang="en-US"/>
          </a:p>
        </p:txBody>
      </p:sp>
    </p:spTree>
    <p:extLst>
      <p:ext uri="{BB962C8B-B14F-4D97-AF65-F5344CB8AC3E}">
        <p14:creationId xmlns:p14="http://schemas.microsoft.com/office/powerpoint/2010/main" val="271645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66010"/>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66010"/>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
        <p:nvSpPr>
          <p:cNvPr id="9" name="Title 1"/>
          <p:cNvSpPr>
            <a:spLocks noGrp="1"/>
          </p:cNvSpPr>
          <p:nvPr>
            <p:ph type="title"/>
          </p:nvPr>
        </p:nvSpPr>
        <p:spPr>
          <a:xfrm>
            <a:off x="609600" y="929543"/>
            <a:ext cx="10972801" cy="88683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12724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FA35A3F0-0161-4063-9081-09826DE2680E}" type="datetime1">
              <a:rPr lang="en-US"/>
              <a:pPr>
                <a:defRPr/>
              </a:pPr>
              <a:t>1/22/2020</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F738672-22C9-41CD-A76A-BBCB342A14C6}" type="slidenum">
              <a:rPr lang="en-US" altLang="en-US"/>
              <a:pPr>
                <a:defRPr/>
              </a:pPr>
              <a:t>‹#›</a:t>
            </a:fld>
            <a:endParaRPr lang="en-US" altLang="en-US"/>
          </a:p>
        </p:txBody>
      </p:sp>
    </p:spTree>
    <p:extLst>
      <p:ext uri="{BB962C8B-B14F-4D97-AF65-F5344CB8AC3E}">
        <p14:creationId xmlns:p14="http://schemas.microsoft.com/office/powerpoint/2010/main" val="279656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9681CDA7-07EE-47A2-87B3-D3C98D2E5695}" type="datetime1">
              <a:rPr lang="en-US"/>
              <a:pPr>
                <a:defRPr/>
              </a:pPr>
              <a:t>1/22/2020</a:t>
            </a:fld>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F737C5A-7E3F-4A6C-B0FD-8583C979502C}" type="slidenum">
              <a:rPr lang="en-US" altLang="en-US"/>
              <a:pPr>
                <a:defRPr/>
              </a:pPr>
              <a:t>‹#›</a:t>
            </a:fld>
            <a:endParaRPr lang="en-US" altLang="en-US"/>
          </a:p>
        </p:txBody>
      </p:sp>
    </p:spTree>
    <p:extLst>
      <p:ext uri="{BB962C8B-B14F-4D97-AF65-F5344CB8AC3E}">
        <p14:creationId xmlns:p14="http://schemas.microsoft.com/office/powerpoint/2010/main" val="1608898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59F1532A-DD0C-4F52-8259-19658D77CA40}" type="datetime1">
              <a:rPr lang="en-US"/>
              <a:pPr>
                <a:defRPr/>
              </a:pPr>
              <a:t>1/22/2020</a:t>
            </a:fld>
            <a:endParaRPr lang="en-US"/>
          </a:p>
        </p:txBody>
      </p:sp>
      <p:sp>
        <p:nvSpPr>
          <p:cNvPr id="8"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E17BC30-45CB-442D-AE00-54D78795D27F}" type="slidenum">
              <a:rPr lang="en-US" altLang="en-US"/>
              <a:pPr>
                <a:defRPr/>
              </a:pPr>
              <a:t>‹#›</a:t>
            </a:fld>
            <a:endParaRPr lang="en-US" altLang="en-US"/>
          </a:p>
        </p:txBody>
      </p:sp>
    </p:spTree>
    <p:extLst>
      <p:ext uri="{BB962C8B-B14F-4D97-AF65-F5344CB8AC3E}">
        <p14:creationId xmlns:p14="http://schemas.microsoft.com/office/powerpoint/2010/main" val="548988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F86081F5-3ECA-4F3A-A10B-3BCA6580B84B}" type="datetime1">
              <a:rPr lang="en-US"/>
              <a:pPr>
                <a:defRPr/>
              </a:pPr>
              <a:t>1/22/2020</a:t>
            </a:fld>
            <a:endParaRPr lang="en-US"/>
          </a:p>
        </p:txBody>
      </p:sp>
      <p:sp>
        <p:nvSpPr>
          <p:cNvPr id="4"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98A5CF7-ACE5-4785-BBFD-C0B2C82ECF08}" type="slidenum">
              <a:rPr lang="en-US" altLang="en-US"/>
              <a:pPr>
                <a:defRPr/>
              </a:pPr>
              <a:t>‹#›</a:t>
            </a:fld>
            <a:endParaRPr lang="en-US" altLang="en-US"/>
          </a:p>
        </p:txBody>
      </p:sp>
    </p:spTree>
    <p:extLst>
      <p:ext uri="{BB962C8B-B14F-4D97-AF65-F5344CB8AC3E}">
        <p14:creationId xmlns:p14="http://schemas.microsoft.com/office/powerpoint/2010/main" val="3919335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3DB819CD-4B70-4F28-9BEE-F8D7A40A5AE2}" type="datetime1">
              <a:rPr lang="en-US"/>
              <a:pPr>
                <a:defRPr/>
              </a:pPr>
              <a:t>1/22/2020</a:t>
            </a:fld>
            <a:endParaRPr lang="en-US"/>
          </a:p>
        </p:txBody>
      </p:sp>
      <p:sp>
        <p:nvSpPr>
          <p:cNvPr id="3"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10F5124-CDEB-4193-86A6-823E986A1C98}" type="slidenum">
              <a:rPr lang="en-US" altLang="en-US"/>
              <a:pPr>
                <a:defRPr/>
              </a:pPr>
              <a:t>‹#›</a:t>
            </a:fld>
            <a:endParaRPr lang="en-US" altLang="en-US"/>
          </a:p>
        </p:txBody>
      </p:sp>
    </p:spTree>
    <p:extLst>
      <p:ext uri="{BB962C8B-B14F-4D97-AF65-F5344CB8AC3E}">
        <p14:creationId xmlns:p14="http://schemas.microsoft.com/office/powerpoint/2010/main" val="2205353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F73D2464-513E-4B28-B2C6-ECEF4F514DCD}" type="datetime1">
              <a:rPr lang="en-US"/>
              <a:pPr>
                <a:defRPr/>
              </a:pPr>
              <a:t>1/22/2020</a:t>
            </a:fld>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0CFC928-CF74-4AE6-BD67-4A890284CF87}" type="slidenum">
              <a:rPr lang="en-US" altLang="en-US"/>
              <a:pPr>
                <a:defRPr/>
              </a:pPr>
              <a:t>‹#›</a:t>
            </a:fld>
            <a:endParaRPr lang="en-US" altLang="en-US"/>
          </a:p>
        </p:txBody>
      </p:sp>
    </p:spTree>
    <p:extLst>
      <p:ext uri="{BB962C8B-B14F-4D97-AF65-F5344CB8AC3E}">
        <p14:creationId xmlns:p14="http://schemas.microsoft.com/office/powerpoint/2010/main" val="3447019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56CFC425-CAA6-41A9-B89E-1A8DA72A675D}" type="datetime1">
              <a:rPr lang="en-US"/>
              <a:pPr>
                <a:defRPr/>
              </a:pPr>
              <a:t>1/22/2020</a:t>
            </a:fld>
            <a:endParaRPr lang="en-US"/>
          </a:p>
        </p:txBody>
      </p:sp>
      <p:sp>
        <p:nvSpPr>
          <p:cNvPr id="6"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3E62FA2-D0C7-422A-9CE8-DCA1ED54B175}" type="slidenum">
              <a:rPr lang="en-US" altLang="en-US"/>
              <a:pPr>
                <a:defRPr/>
              </a:pPr>
              <a:t>‹#›</a:t>
            </a:fld>
            <a:endParaRPr lang="en-US" altLang="en-US"/>
          </a:p>
        </p:txBody>
      </p:sp>
    </p:spTree>
    <p:extLst>
      <p:ext uri="{BB962C8B-B14F-4D97-AF65-F5344CB8AC3E}">
        <p14:creationId xmlns:p14="http://schemas.microsoft.com/office/powerpoint/2010/main" val="4079506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D1C25983-EB89-4C22-B05E-B8C707B6A3FD}" type="datetime1">
              <a:rPr lang="en-US"/>
              <a:pPr>
                <a:defRPr/>
              </a:pPr>
              <a:t>1/22/2020</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D15AA9-CB94-42EC-81E9-F3E4B473AE7E}" type="slidenum">
              <a:rPr lang="en-US" altLang="en-US"/>
              <a:pPr>
                <a:defRPr/>
              </a:pPr>
              <a:t>‹#›</a:t>
            </a:fld>
            <a:endParaRPr lang="en-US" altLang="en-US"/>
          </a:p>
        </p:txBody>
      </p:sp>
    </p:spTree>
    <p:extLst>
      <p:ext uri="{BB962C8B-B14F-4D97-AF65-F5344CB8AC3E}">
        <p14:creationId xmlns:p14="http://schemas.microsoft.com/office/powerpoint/2010/main" val="4083015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9E23F5EF-9E68-407F-8B19-9C153818D70C}" type="datetime1">
              <a:rPr lang="en-US"/>
              <a:pPr>
                <a:defRPr/>
              </a:pPr>
              <a:t>1/22/2020</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0BE9CDE-F7A7-443F-B616-9776443484B2}" type="slidenum">
              <a:rPr lang="en-US" altLang="en-US"/>
              <a:pPr>
                <a:defRPr/>
              </a:pPr>
              <a:t>‹#›</a:t>
            </a:fld>
            <a:endParaRPr lang="en-US" altLang="en-US"/>
          </a:p>
        </p:txBody>
      </p:sp>
    </p:spTree>
    <p:extLst>
      <p:ext uri="{BB962C8B-B14F-4D97-AF65-F5344CB8AC3E}">
        <p14:creationId xmlns:p14="http://schemas.microsoft.com/office/powerpoint/2010/main" val="1313290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DDA9F867-23DF-43C5-9BF4-D33AD9F0A123}" type="datetime1">
              <a:rPr lang="en-US"/>
              <a:pPr>
                <a:defRPr/>
              </a:pPr>
              <a:t>1/22/2020</a:t>
            </a:fld>
            <a:endParaRPr lang="en-US"/>
          </a:p>
        </p:txBody>
      </p:sp>
      <p:sp>
        <p:nvSpPr>
          <p:cNvPr id="4"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364CF68-BF65-4F14-AA98-F4739EF2F78F}" type="slidenum">
              <a:rPr lang="en-US" altLang="en-US"/>
              <a:pPr>
                <a:defRPr/>
              </a:pPr>
              <a:t>‹#›</a:t>
            </a:fld>
            <a:endParaRPr lang="en-US" altLang="en-US"/>
          </a:p>
        </p:txBody>
      </p:sp>
    </p:spTree>
    <p:extLst>
      <p:ext uri="{BB962C8B-B14F-4D97-AF65-F5344CB8AC3E}">
        <p14:creationId xmlns:p14="http://schemas.microsoft.com/office/powerpoint/2010/main" val="62632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96015"/>
            <a:ext cx="10972801"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749645"/>
            <a:ext cx="5386917" cy="524309"/>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2273952"/>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49645"/>
            <a:ext cx="5389033" cy="524309"/>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3952"/>
            <a:ext cx="5389033"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779092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atin typeface="Arial" pitchFamily="34" charset="0"/>
                <a:ea typeface="MS PGothic" pitchFamily="34" charset="-128"/>
              </a:defRPr>
            </a:lvl1pPr>
          </a:lstStyle>
          <a:p>
            <a:pPr>
              <a:defRPr/>
            </a:pPr>
            <a:fld id="{2D98BE80-6476-490D-B79C-641859BEC644}" type="datetime1">
              <a:rPr lang="en-US"/>
              <a:pPr>
                <a:defRPr/>
              </a:pPr>
              <a:t>1/22/2020</a:t>
            </a:fld>
            <a:endParaRPr lang="en-US"/>
          </a:p>
        </p:txBody>
      </p:sp>
      <p:sp>
        <p:nvSpPr>
          <p:cNvPr id="5" name="Rectangle 5"/>
          <p:cNvSpPr>
            <a:spLocks noGrp="1" noChangeArrowheads="1"/>
          </p:cNvSpPr>
          <p:nvPr>
            <p:ph type="ftr" sz="quarter" idx="11"/>
          </p:nvPr>
        </p:nvSpPr>
        <p:spPr/>
        <p:txBody>
          <a:bodyPr/>
          <a:lstStyle>
            <a:lvl1pPr>
              <a:defRPr>
                <a:latin typeface="Arial" pitchFamily="34" charset="0"/>
                <a:ea typeface="MS PGothic"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5153E4A-7797-473B-A17B-4FE53EB65C1A}" type="slidenum">
              <a:rPr lang="en-US" altLang="en-US"/>
              <a:pPr>
                <a:defRPr/>
              </a:pPr>
              <a:t>‹#›</a:t>
            </a:fld>
            <a:endParaRPr lang="en-US" altLang="en-US"/>
          </a:p>
        </p:txBody>
      </p:sp>
    </p:spTree>
    <p:extLst>
      <p:ext uri="{BB962C8B-B14F-4D97-AF65-F5344CB8AC3E}">
        <p14:creationId xmlns:p14="http://schemas.microsoft.com/office/powerpoint/2010/main" val="1801943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2962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517961" y="-254000"/>
            <a:ext cx="5697569"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6" name="Rounded Rectangle 5"/>
          <p:cNvSpPr>
            <a:spLocks noChangeAspect="1"/>
          </p:cNvSpPr>
          <p:nvPr userDrawn="1"/>
        </p:nvSpPr>
        <p:spPr>
          <a:xfrm>
            <a:off x="743945" y="-2443850"/>
            <a:ext cx="10770724"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BCC6E8"/>
              </a:solidFill>
              <a:latin typeface="Tw Cen MT"/>
            </a:endParaRPr>
          </a:p>
        </p:txBody>
      </p:sp>
      <p:sp>
        <p:nvSpPr>
          <p:cNvPr id="4" name="Rounded Rectangle 3"/>
          <p:cNvSpPr>
            <a:spLocks noChangeAspect="1"/>
          </p:cNvSpPr>
          <p:nvPr userDrawn="1"/>
        </p:nvSpPr>
        <p:spPr>
          <a:xfrm>
            <a:off x="963084" y="-2106699"/>
            <a:ext cx="103632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 name="Title 1"/>
          <p:cNvSpPr>
            <a:spLocks noGrp="1"/>
          </p:cNvSpPr>
          <p:nvPr>
            <p:ph type="title" hasCustomPrompt="1"/>
          </p:nvPr>
        </p:nvSpPr>
        <p:spPr>
          <a:xfrm>
            <a:off x="1859549" y="3799000"/>
            <a:ext cx="9615269"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2277901" y="4630384"/>
            <a:ext cx="10170833"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4190984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987746" y="1557077"/>
            <a:ext cx="6914223"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 name="Title 1"/>
          <p:cNvSpPr>
            <a:spLocks noGrp="1"/>
          </p:cNvSpPr>
          <p:nvPr>
            <p:ph type="title"/>
          </p:nvPr>
        </p:nvSpPr>
        <p:spPr>
          <a:xfrm>
            <a:off x="1602817" y="4558619"/>
            <a:ext cx="6173724" cy="838419"/>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2021167" y="5285303"/>
            <a:ext cx="5755373"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
        <p:nvSpPr>
          <p:cNvPr id="7" name="Rounded Rectangle 6"/>
          <p:cNvSpPr>
            <a:spLocks noChangeAspect="1"/>
          </p:cNvSpPr>
          <p:nvPr userDrawn="1"/>
        </p:nvSpPr>
        <p:spPr>
          <a:xfrm>
            <a:off x="1232410" y="1479300"/>
            <a:ext cx="6914223"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Tree>
    <p:extLst>
      <p:ext uri="{BB962C8B-B14F-4D97-AF65-F5344CB8AC3E}">
        <p14:creationId xmlns:p14="http://schemas.microsoft.com/office/powerpoint/2010/main" val="1278553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55762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822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6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74139" y="1600201"/>
            <a:ext cx="53848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39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575" y="502281"/>
            <a:ext cx="9730453"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3227" y="152188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3227" y="2161645"/>
            <a:ext cx="5386917"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16994" y="152188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16994" y="2161645"/>
            <a:ext cx="5389033"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638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8629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4440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802513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4" name="Picture 6" descr="1193_KM-Early-Learning-Curr-PPT-Art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311183"/>
            <a:ext cx="10972800" cy="876547"/>
          </a:xfrm>
          <a:prstGeom prst="rect">
            <a:avLst/>
          </a:prstGeom>
        </p:spPr>
        <p:txBody>
          <a:bodyPr/>
          <a:lstStyle>
            <a:lvl1pPr algn="l">
              <a:defRPr sz="3200">
                <a:solidFill>
                  <a:srgbClr val="C30C21"/>
                </a:solidFill>
                <a:latin typeface="Arial"/>
                <a:cs typeface="Arial"/>
              </a:defRPr>
            </a:lvl1pPr>
          </a:lstStyle>
          <a:p>
            <a:r>
              <a:rPr lang="en-US" dirty="0"/>
              <a:t>Click to edit Master title style</a:t>
            </a:r>
          </a:p>
        </p:txBody>
      </p:sp>
      <p:sp>
        <p:nvSpPr>
          <p:cNvPr id="3" name="Content Placeholder 2"/>
          <p:cNvSpPr>
            <a:spLocks noGrp="1"/>
          </p:cNvSpPr>
          <p:nvPr>
            <p:ph sz="half" idx="1"/>
          </p:nvPr>
        </p:nvSpPr>
        <p:spPr>
          <a:xfrm>
            <a:off x="2220217" y="1452685"/>
            <a:ext cx="7187432" cy="4083966"/>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9144000" y="649287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fld id="{B5D38AE2-583F-0745-8611-BF3C7717E866}" type="slidenum">
              <a:rPr lang="en-US"/>
              <a:pPr/>
              <a:t>‹#›</a:t>
            </a:fld>
            <a:endParaRPr lang="en-US"/>
          </a:p>
        </p:txBody>
      </p:sp>
    </p:spTree>
    <p:extLst>
      <p:ext uri="{BB962C8B-B14F-4D97-AF65-F5344CB8AC3E}">
        <p14:creationId xmlns:p14="http://schemas.microsoft.com/office/powerpoint/2010/main" val="3726045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7696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76401"/>
            <a:ext cx="5384800" cy="4449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6401"/>
            <a:ext cx="5384800" cy="4449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1"/>
          </p:nvPr>
        </p:nvSpPr>
        <p:spPr>
          <a:xfrm>
            <a:off x="5384800" y="76200"/>
            <a:ext cx="6705600" cy="381000"/>
          </a:xfrm>
          <a:prstGeom prst="rect">
            <a:avLst/>
          </a:prstGeom>
        </p:spPr>
        <p:txBody>
          <a:bodyPr>
            <a:noAutofit/>
          </a:bodyPr>
          <a:lstStyle>
            <a:lvl1pPr marL="0" indent="0" algn="r">
              <a:buNone/>
              <a:defRPr sz="1400" b="1">
                <a:solidFill>
                  <a:schemeClr val="bg1"/>
                </a:solidFill>
                <a:latin typeface="+mn-lt"/>
              </a:defRPr>
            </a:lvl1pPr>
          </a:lstStyle>
          <a:p>
            <a:pPr lvl="0"/>
            <a:r>
              <a:rPr lang="en-US"/>
              <a:t>Click to edit Master text styles</a:t>
            </a:r>
          </a:p>
        </p:txBody>
      </p:sp>
      <p:sp>
        <p:nvSpPr>
          <p:cNvPr id="6" name="Slide Number Placeholder 5"/>
          <p:cNvSpPr>
            <a:spLocks noGrp="1"/>
          </p:cNvSpPr>
          <p:nvPr>
            <p:ph type="sldNum" sz="quarter" idx="12"/>
          </p:nvPr>
        </p:nvSpPr>
        <p:spPr>
          <a:xfrm>
            <a:off x="9652000" y="6629400"/>
            <a:ext cx="2540000" cy="228600"/>
          </a:xfrm>
          <a:prstGeom prst="rect">
            <a:avLst/>
          </a:prstGeom>
        </p:spPr>
        <p:txBody>
          <a:bodyPr/>
          <a:lstStyle>
            <a:lvl1pPr>
              <a:defRPr/>
            </a:lvl1pPr>
          </a:lstStyle>
          <a:p>
            <a:pPr>
              <a:defRPr/>
            </a:pPr>
            <a:fld id="{5730B603-4F52-4DE0-B52D-0AC35BE482ED}" type="slidenum">
              <a:rPr lang="en-US"/>
              <a:pPr>
                <a:defRPr/>
              </a:pPr>
              <a:t>‹#›</a:t>
            </a:fld>
            <a:endParaRPr lang="en-US" dirty="0"/>
          </a:p>
        </p:txBody>
      </p:sp>
    </p:spTree>
    <p:extLst>
      <p:ext uri="{BB962C8B-B14F-4D97-AF65-F5344CB8AC3E}">
        <p14:creationId xmlns:p14="http://schemas.microsoft.com/office/powerpoint/2010/main" val="2574096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4380C271-EB76-4FEC-BF14-A9ABEF53B5A1}" type="datetime1">
              <a:rPr lang="en-US" smtClean="0"/>
              <a:pPr>
                <a:defRPr/>
              </a:pPr>
              <a:t>1/22/2020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16D527A-FCB6-4A6D-B080-9FB4F53C6CAE}" type="slidenum">
              <a:rPr lang="en-US" altLang="en-US" smtClean="0"/>
              <a:pPr>
                <a:defRPr/>
              </a:pPr>
              <a:t>‹#›</a:t>
            </a:fld>
            <a:endParaRPr lang="en-US"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381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4E7A71C-46C0-469E-AB4C-92826093EF3A}" type="datetime1">
              <a:rPr lang="en-US" smtClean="0"/>
              <a:pPr>
                <a:defRPr/>
              </a:pPr>
              <a:t>1/22/2020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430FB24-8C75-493B-9E7D-8012FE42603D}" type="slidenum">
              <a:rPr lang="en-US" altLang="en-US" smtClean="0"/>
              <a:pPr>
                <a:defRPr/>
              </a:pPr>
              <a:t>‹#›</a:t>
            </a:fld>
            <a:endParaRPr lang="en-US" altLang="en-US"/>
          </a:p>
        </p:txBody>
      </p:sp>
    </p:spTree>
    <p:extLst>
      <p:ext uri="{BB962C8B-B14F-4D97-AF65-F5344CB8AC3E}">
        <p14:creationId xmlns:p14="http://schemas.microsoft.com/office/powerpoint/2010/main" val="2676324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3F1DBE4-E69B-4D2B-9B69-346C3E9A6EDC}" type="datetime1">
              <a:rPr lang="en-US" smtClean="0"/>
              <a:pPr>
                <a:defRPr/>
              </a:pPr>
              <a:t>1/22/2020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DACC8F3-C377-410B-A541-9D096D7B9AEE}" type="slidenum">
              <a:rPr lang="en-US" altLang="en-US" smtClean="0"/>
              <a:pPr>
                <a:defRPr/>
              </a:pPr>
              <a:t>‹#›</a:t>
            </a:fld>
            <a:endParaRPr lang="en-US"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143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A69602C-E624-49C4-BFAF-FC511982BA5D}" type="datetime1">
              <a:rPr lang="en-US" smtClean="0"/>
              <a:pPr>
                <a:defRPr/>
              </a:pPr>
              <a:t>1/22/2020</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DCA6657-F260-4FA5-A50B-40437A4749CB}" type="slidenum">
              <a:rPr lang="en-US" altLang="en-US" smtClean="0"/>
              <a:pPr>
                <a:defRPr/>
              </a:pPr>
              <a:t>‹#›</a:t>
            </a:fld>
            <a:endParaRPr lang="en-US" altLang="en-US"/>
          </a:p>
        </p:txBody>
      </p:sp>
    </p:spTree>
    <p:extLst>
      <p:ext uri="{BB962C8B-B14F-4D97-AF65-F5344CB8AC3E}">
        <p14:creationId xmlns:p14="http://schemas.microsoft.com/office/powerpoint/2010/main" val="2932162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D1A8DEB-55DE-4FA3-AE63-2D8C1EFBDCD9}" type="datetime1">
              <a:rPr lang="en-US" smtClean="0"/>
              <a:pPr>
                <a:defRPr/>
              </a:pPr>
              <a:t>1/22/2020</a:t>
            </a:fld>
            <a:endParaRPr lang="en-US"/>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51BF999-9F50-4559-A04C-03FD78E33AD7}" type="slidenum">
              <a:rPr lang="en-US" altLang="en-US" smtClean="0"/>
              <a:pPr>
                <a:defRPr/>
              </a:pPr>
              <a:t>‹#›</a:t>
            </a:fld>
            <a:endParaRPr lang="en-US" altLang="en-US"/>
          </a:p>
        </p:txBody>
      </p:sp>
    </p:spTree>
    <p:extLst>
      <p:ext uri="{BB962C8B-B14F-4D97-AF65-F5344CB8AC3E}">
        <p14:creationId xmlns:p14="http://schemas.microsoft.com/office/powerpoint/2010/main" val="848866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55FC9D3-51D4-4842-B072-BCF7313F662D}" type="datetime1">
              <a:rPr lang="en-US" smtClean="0"/>
              <a:pPr>
                <a:defRPr/>
              </a:pPr>
              <a:t>1/22/2020</a:t>
            </a:fld>
            <a:endParaRPr lang="en-US"/>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798733D-49A7-4399-B2C3-2D26BDD700DF}" type="slidenum">
              <a:rPr lang="en-US" altLang="en-US" smtClean="0"/>
              <a:pPr>
                <a:defRPr/>
              </a:pPr>
              <a:t>‹#›</a:t>
            </a:fld>
            <a:endParaRPr lang="en-US" altLang="en-US"/>
          </a:p>
        </p:txBody>
      </p:sp>
    </p:spTree>
    <p:extLst>
      <p:ext uri="{BB962C8B-B14F-4D97-AF65-F5344CB8AC3E}">
        <p14:creationId xmlns:p14="http://schemas.microsoft.com/office/powerpoint/2010/main" val="71849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3DB529-8996-4ACC-9079-B4B1D0C8C5EF}" type="datetime1">
              <a:rPr lang="en-US" smtClean="0"/>
              <a:pPr>
                <a:defRPr/>
              </a:pPr>
              <a:t>1/22/2020</a:t>
            </a:fld>
            <a:endParaRPr lang="en-US"/>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405B85C-2C50-4344-9CA1-8AC4839B6BE3}" type="slidenum">
              <a:rPr lang="en-US" altLang="en-US" smtClean="0"/>
              <a:pPr>
                <a:defRPr/>
              </a:pPr>
              <a:t>‹#›</a:t>
            </a:fld>
            <a:endParaRPr lang="en-US" altLang="en-US"/>
          </a:p>
        </p:txBody>
      </p:sp>
    </p:spTree>
    <p:extLst>
      <p:ext uri="{BB962C8B-B14F-4D97-AF65-F5344CB8AC3E}">
        <p14:creationId xmlns:p14="http://schemas.microsoft.com/office/powerpoint/2010/main" val="3496277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0A33454-4368-42C4-ADE3-2615FD3E2754}" type="datetime1">
              <a:rPr lang="en-US" smtClean="0"/>
              <a:pPr>
                <a:defRPr/>
              </a:pPr>
              <a:t>1/22/2020</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05CED85-A4C8-4C82-911D-C1EA559C288F}" type="slidenum">
              <a:rPr lang="en-US" altLang="en-US" smtClean="0"/>
              <a:pPr>
                <a:defRPr/>
              </a:pPr>
              <a:t>‹#›</a:t>
            </a:fld>
            <a:endParaRPr lang="en-US" altLang="en-US"/>
          </a:p>
        </p:txBody>
      </p:sp>
    </p:spTree>
    <p:extLst>
      <p:ext uri="{BB962C8B-B14F-4D97-AF65-F5344CB8AC3E}">
        <p14:creationId xmlns:p14="http://schemas.microsoft.com/office/powerpoint/2010/main" val="198530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2078011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FC265B5-8AE0-4964-9FED-60DBBBC1FE90}" type="datetime1">
              <a:rPr lang="en-US" smtClean="0"/>
              <a:pPr>
                <a:defRPr/>
              </a:pPr>
              <a:t>1/22/2020</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A041F71-2BDA-469C-B415-91B6D48D3EBA}" type="slidenum">
              <a:rPr lang="en-US" altLang="en-US" smtClean="0"/>
              <a:pPr>
                <a:defRPr/>
              </a:pPr>
              <a:t>‹#›</a:t>
            </a:fld>
            <a:endParaRPr lang="en-US" altLang="en-US"/>
          </a:p>
        </p:txBody>
      </p:sp>
    </p:spTree>
    <p:extLst>
      <p:ext uri="{BB962C8B-B14F-4D97-AF65-F5344CB8AC3E}">
        <p14:creationId xmlns:p14="http://schemas.microsoft.com/office/powerpoint/2010/main" val="741949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5081912-A9C5-4C2B-8A2A-606D12818BBB}" type="datetime1">
              <a:rPr lang="en-US" smtClean="0"/>
              <a:pPr>
                <a:defRPr/>
              </a:pPr>
              <a:t>1/22/2020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9BD9175-BE32-4DA2-B832-76FA47EF74B5}" type="slidenum">
              <a:rPr lang="en-US" altLang="en-US" smtClean="0"/>
              <a:pPr>
                <a:defRPr/>
              </a:pPr>
              <a:t>‹#›</a:t>
            </a:fld>
            <a:endParaRPr lang="en-US" altLang="en-US"/>
          </a:p>
        </p:txBody>
      </p:sp>
    </p:spTree>
    <p:extLst>
      <p:ext uri="{BB962C8B-B14F-4D97-AF65-F5344CB8AC3E}">
        <p14:creationId xmlns:p14="http://schemas.microsoft.com/office/powerpoint/2010/main" val="48200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C7EAC1D-0CDA-4A45-BAD4-205501162AE3}" type="datetime1">
              <a:rPr lang="en-US" smtClean="0"/>
              <a:pPr>
                <a:defRPr/>
              </a:pPr>
              <a:t>1/22/2020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2DF84F-FA7E-4C5A-815F-043927AF9739}" type="slidenum">
              <a:rPr lang="en-US" altLang="en-US" smtClean="0"/>
              <a:pPr>
                <a:defRPr/>
              </a:pPr>
              <a:t>‹#›</a:t>
            </a:fld>
            <a:endParaRPr lang="en-US" altLang="en-US"/>
          </a:p>
        </p:txBody>
      </p:sp>
    </p:spTree>
    <p:extLst>
      <p:ext uri="{BB962C8B-B14F-4D97-AF65-F5344CB8AC3E}">
        <p14:creationId xmlns:p14="http://schemas.microsoft.com/office/powerpoint/2010/main" val="2525861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latin typeface="Georgia" pitchFamily="18" charset="0"/>
            </a:endParaRPr>
          </a:p>
        </p:txBody>
      </p:sp>
      <p:sp>
        <p:nvSpPr>
          <p:cNvPr id="5"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latin typeface="Georgia" pitchFamily="18" charset="0"/>
            </a:endParaRPr>
          </a:p>
        </p:txBody>
      </p:sp>
      <p:sp>
        <p:nvSpPr>
          <p:cNvPr id="6" name="Rectangle 5"/>
          <p:cNvSpPr>
            <a:spLocks noChangeArrowheads="1"/>
          </p:cNvSpPr>
          <p:nvPr/>
        </p:nvSpPr>
        <p:spPr bwMode="white">
          <a:xfrm>
            <a:off x="0" y="0"/>
            <a:ext cx="203200" cy="6858000"/>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latin typeface="Georgia" pitchFamily="18" charset="0"/>
            </a:endParaRPr>
          </a:p>
        </p:txBody>
      </p:sp>
      <p:sp>
        <p:nvSpPr>
          <p:cNvPr id="7" name="Rectangle 6"/>
          <p:cNvSpPr>
            <a:spLocks noChangeArrowheads="1"/>
          </p:cNvSpPr>
          <p:nvPr/>
        </p:nvSpPr>
        <p:spPr bwMode="white">
          <a:xfrm>
            <a:off x="11988800" y="0"/>
            <a:ext cx="203200" cy="6858000"/>
          </a:xfrm>
          <a:prstGeom prst="rect">
            <a:avLst/>
          </a:prstGeom>
          <a:solidFill>
            <a:srgbClr val="FFFFFF"/>
          </a:solidFill>
          <a:ln>
            <a:noFill/>
          </a:ln>
          <a:extLst>
            <a:ext uri="{91240B29-F687-4f45-9708-019B960494DF}"/>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latin typeface="Georgia" pitchFamily="18"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latin typeface="+mn-lt"/>
              <a:ea typeface="+mn-ea"/>
            </a:endParaRPr>
          </a:p>
        </p:txBody>
      </p:sp>
      <p:sp>
        <p:nvSpPr>
          <p:cNvPr id="10" name="Rectangle 9"/>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latin typeface="+mn-lt"/>
              <a:ea typeface="+mn-ea"/>
            </a:endParaRPr>
          </a:p>
        </p:txBody>
      </p:sp>
      <p:sp>
        <p:nvSpPr>
          <p:cNvPr id="11" name="Straight Connector 10"/>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latin typeface="+mn-lt"/>
              <a:ea typeface="+mn-ea"/>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3" name="Oval 12"/>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Content Placeholder 7"/>
          <p:cNvSpPr>
            <a:spLocks noGrp="1"/>
          </p:cNvSpPr>
          <p:nvPr>
            <p:ph sz="quarter" idx="1"/>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3974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12192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356173" y="5645649"/>
            <a:ext cx="5239820" cy="1001731"/>
          </a:xfrm>
          <a:prstGeom prst="rect">
            <a:avLst/>
          </a:prstGeom>
        </p:spPr>
      </p:pic>
      <p:sp>
        <p:nvSpPr>
          <p:cNvPr id="11" name="Rectangle 10"/>
          <p:cNvSpPr/>
          <p:nvPr userDrawn="1"/>
        </p:nvSpPr>
        <p:spPr>
          <a:xfrm>
            <a:off x="6280935" y="4592548"/>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370724" y="4677233"/>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725" y="4677234"/>
            <a:ext cx="6051260" cy="926801"/>
          </a:xfrm>
          <a:prstGeom prst="rect">
            <a:avLst/>
          </a:prstGeom>
        </p:spPr>
      </p:pic>
      <p:sp>
        <p:nvSpPr>
          <p:cNvPr id="15" name="Text Placeholder 14"/>
          <p:cNvSpPr>
            <a:spLocks noGrp="1"/>
          </p:cNvSpPr>
          <p:nvPr>
            <p:ph type="body" sz="quarter" idx="13" hasCustomPrompt="1"/>
          </p:nvPr>
        </p:nvSpPr>
        <p:spPr>
          <a:xfrm>
            <a:off x="370724" y="739793"/>
            <a:ext cx="11382912"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370724" y="2689361"/>
            <a:ext cx="11382912"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1341806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066265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6851" y="5204861"/>
            <a:ext cx="12192000" cy="1658278"/>
          </a:xfrm>
          <a:prstGeom prst="rect">
            <a:avLst/>
          </a:prstGeom>
        </p:spPr>
      </p:pic>
      <p:sp>
        <p:nvSpPr>
          <p:cNvPr id="3" name="Text Placeholder 2"/>
          <p:cNvSpPr>
            <a:spLocks noGrp="1"/>
          </p:cNvSpPr>
          <p:nvPr>
            <p:ph type="body" sz="quarter" idx="14" hasCustomPrompt="1"/>
          </p:nvPr>
        </p:nvSpPr>
        <p:spPr>
          <a:xfrm>
            <a:off x="355314" y="1638728"/>
            <a:ext cx="11495927"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340760" y="2746592"/>
            <a:ext cx="1151048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12285142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55245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0044107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6756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32459"/>
            <a:ext cx="4011084" cy="1039025"/>
          </a:xfrm>
        </p:spPr>
        <p:txBody>
          <a:bodyPr anchor="b"/>
          <a:lstStyle>
            <a:lvl1pPr algn="l">
              <a:defRPr sz="1999" b="1"/>
            </a:lvl1pPr>
          </a:lstStyle>
          <a:p>
            <a:r>
              <a:rPr lang="en-US" dirty="0"/>
              <a:t>Click to edit Master title style</a:t>
            </a:r>
          </a:p>
        </p:txBody>
      </p:sp>
      <p:sp>
        <p:nvSpPr>
          <p:cNvPr id="3" name="Content Placeholder 2"/>
          <p:cNvSpPr>
            <a:spLocks noGrp="1"/>
          </p:cNvSpPr>
          <p:nvPr>
            <p:ph idx="1"/>
          </p:nvPr>
        </p:nvSpPr>
        <p:spPr>
          <a:xfrm>
            <a:off x="4766733" y="932459"/>
            <a:ext cx="6815667" cy="5193707"/>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71481"/>
            <a:ext cx="4011084" cy="415468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8546715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924068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425983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266373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13666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702202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12192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356173" y="5645649"/>
            <a:ext cx="5239820" cy="1001731"/>
          </a:xfrm>
          <a:prstGeom prst="rect">
            <a:avLst/>
          </a:prstGeom>
        </p:spPr>
      </p:pic>
      <p:sp>
        <p:nvSpPr>
          <p:cNvPr id="11" name="Rectangle 10"/>
          <p:cNvSpPr/>
          <p:nvPr userDrawn="1"/>
        </p:nvSpPr>
        <p:spPr>
          <a:xfrm>
            <a:off x="6280935" y="4592548"/>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370724" y="4677233"/>
            <a:ext cx="5472701"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0725" y="4677234"/>
            <a:ext cx="6051260" cy="926801"/>
          </a:xfrm>
          <a:prstGeom prst="rect">
            <a:avLst/>
          </a:prstGeom>
        </p:spPr>
      </p:pic>
      <p:sp>
        <p:nvSpPr>
          <p:cNvPr id="15" name="Text Placeholder 14"/>
          <p:cNvSpPr>
            <a:spLocks noGrp="1"/>
          </p:cNvSpPr>
          <p:nvPr>
            <p:ph type="body" sz="quarter" idx="13" hasCustomPrompt="1"/>
          </p:nvPr>
        </p:nvSpPr>
        <p:spPr>
          <a:xfrm>
            <a:off x="370724" y="739793"/>
            <a:ext cx="11382912"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370724" y="2689361"/>
            <a:ext cx="11382912"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3030790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6669"/>
            <a:ext cx="10515600" cy="1113416"/>
          </a:xfrm>
        </p:spPr>
        <p:txBody>
          <a:bodyPr/>
          <a:lstStyle/>
          <a:p>
            <a:r>
              <a:rPr lang="en-US" dirty="0"/>
              <a:t>Click to edit Master title style</a:t>
            </a:r>
          </a:p>
        </p:txBody>
      </p:sp>
      <p:sp>
        <p:nvSpPr>
          <p:cNvPr id="3" name="Content Placeholder 2"/>
          <p:cNvSpPr>
            <a:spLocks noGrp="1"/>
          </p:cNvSpPr>
          <p:nvPr>
            <p:ph idx="1"/>
          </p:nvPr>
        </p:nvSpPr>
        <p:spPr>
          <a:xfrm>
            <a:off x="838200" y="1446904"/>
            <a:ext cx="105156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0426892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6851" y="5204861"/>
            <a:ext cx="12192000" cy="1658278"/>
          </a:xfrm>
          <a:prstGeom prst="rect">
            <a:avLst/>
          </a:prstGeom>
        </p:spPr>
      </p:pic>
      <p:sp>
        <p:nvSpPr>
          <p:cNvPr id="3" name="Text Placeholder 2"/>
          <p:cNvSpPr>
            <a:spLocks noGrp="1"/>
          </p:cNvSpPr>
          <p:nvPr>
            <p:ph type="body" sz="quarter" idx="14" hasCustomPrompt="1"/>
          </p:nvPr>
        </p:nvSpPr>
        <p:spPr>
          <a:xfrm>
            <a:off x="355314" y="1638728"/>
            <a:ext cx="11495927"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340760" y="2746592"/>
            <a:ext cx="1151048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7253686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309994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28297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718" y="1189993"/>
            <a:ext cx="7315200" cy="3537582"/>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solidFill>
                  <a:schemeClr val="accent5"/>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a:p>
        </p:txBody>
      </p:sp>
    </p:spTree>
    <p:extLst>
      <p:ext uri="{BB962C8B-B14F-4D97-AF65-F5344CB8AC3E}">
        <p14:creationId xmlns:p14="http://schemas.microsoft.com/office/powerpoint/2010/main" val="3090734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2389242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69778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40549209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39721944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1687410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12192000" cy="678784"/>
          </a:xfrm>
          <a:prstGeom prst="rect">
            <a:avLst/>
          </a:prstGeom>
        </p:spPr>
      </p:pic>
    </p:spTree>
    <p:extLst>
      <p:ext uri="{BB962C8B-B14F-4D97-AF65-F5344CB8AC3E}">
        <p14:creationId xmlns:p14="http://schemas.microsoft.com/office/powerpoint/2010/main" val="9244363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340761" y="365126"/>
            <a:ext cx="1151048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340761" y="2746594"/>
            <a:ext cx="1151048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6851" y="5204861"/>
            <a:ext cx="12192000" cy="1658278"/>
          </a:xfrm>
          <a:prstGeom prst="rect">
            <a:avLst/>
          </a:prstGeom>
        </p:spPr>
      </p:pic>
    </p:spTree>
    <p:extLst>
      <p:ext uri="{BB962C8B-B14F-4D97-AF65-F5344CB8AC3E}">
        <p14:creationId xmlns:p14="http://schemas.microsoft.com/office/powerpoint/2010/main" val="31565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36710"/>
            <a:ext cx="10972801"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646404"/>
            <a:ext cx="10972801"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pPr/>
              <a:t>1/22/2020</a:t>
            </a:fld>
            <a:endParaRPr lang="en-US"/>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pPr/>
              <a:t>‹#›</a:t>
            </a:fld>
            <a:endParaRPr lang="en-US"/>
          </a:p>
        </p:txBody>
      </p:sp>
    </p:spTree>
    <p:extLst>
      <p:ext uri="{BB962C8B-B14F-4D97-AF65-F5344CB8AC3E}">
        <p14:creationId xmlns:p14="http://schemas.microsoft.com/office/powerpoint/2010/main" val="428682316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defTabSz="457063" rtl="0" eaLnBrk="1" latinLnBrk="0" hangingPunct="1">
        <a:spcBef>
          <a:spcPct val="0"/>
        </a:spcBef>
        <a:buNone/>
        <a:defRPr sz="4399" kern="1200">
          <a:solidFill>
            <a:schemeClr val="tx2"/>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2"/>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2"/>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2"/>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2"/>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2"/>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5">
                <a:lumMod val="40000"/>
                <a:lumOff val="60000"/>
              </a:schemeClr>
            </a:gs>
            <a:gs pos="50000">
              <a:schemeClr val="accent1">
                <a:lumMod val="20000"/>
                <a:lumOff val="80000"/>
              </a:schemeClr>
            </a:gs>
            <a:gs pos="99000">
              <a:srgbClr val="FFFFFF"/>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0174" y="350816"/>
            <a:ext cx="10436981" cy="9153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7064" y="1600201"/>
            <a:ext cx="11010091" cy="46910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6257" y="6310243"/>
            <a:ext cx="4060319" cy="312452"/>
          </a:xfrm>
          <a:prstGeom prst="rect">
            <a:avLst/>
          </a:prstGeom>
        </p:spPr>
      </p:pic>
    </p:spTree>
    <p:extLst>
      <p:ext uri="{BB962C8B-B14F-4D97-AF65-F5344CB8AC3E}">
        <p14:creationId xmlns:p14="http://schemas.microsoft.com/office/powerpoint/2010/main" val="78554512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7" r:id="rId10"/>
    <p:sldLayoutId id="2147483878" r:id="rId11"/>
    <p:sldLayoutId id="2147483880" r:id="rId12"/>
  </p:sldLayoutIdLst>
  <p:txStyles>
    <p:titleStyle>
      <a:lvl1pPr algn="ctr" defTabSz="457200" rtl="0" eaLnBrk="1" latinLnBrk="0" hangingPunct="1">
        <a:spcBef>
          <a:spcPct val="0"/>
        </a:spcBef>
        <a:buNone/>
        <a:defRPr sz="4400" kern="1200">
          <a:solidFill>
            <a:schemeClr val="tx2"/>
          </a:solidFill>
          <a:latin typeface="Trebuchet MS" charset="0"/>
          <a:ea typeface="Trebuchet MS" charset="0"/>
          <a:cs typeface="Trebuchet MS" charset="0"/>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rebuchet MS" charset="0"/>
          <a:ea typeface="Trebuchet MS" charset="0"/>
          <a:cs typeface="Trebuchet MS" charset="0"/>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rebuchet MS" charset="0"/>
          <a:ea typeface="Trebuchet MS" charset="0"/>
          <a:cs typeface="Trebuchet MS" charset="0"/>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rebuchet MS" charset="0"/>
          <a:ea typeface="Trebuchet MS" charset="0"/>
          <a:cs typeface="Trebuchet MS" charset="0"/>
        </a:defRPr>
      </a:lvl3pPr>
      <a:lvl4pPr marL="1600200" indent="-228600" algn="l" defTabSz="457200" rtl="0" eaLnBrk="1" latinLnBrk="0" hangingPunct="1">
        <a:spcBef>
          <a:spcPct val="20000"/>
        </a:spcBef>
        <a:buFont typeface="Arial"/>
        <a:buChar char="•"/>
        <a:defRPr sz="2000" kern="1200">
          <a:solidFill>
            <a:schemeClr val="tx2"/>
          </a:solidFill>
          <a:latin typeface="Trebuchet MS" charset="0"/>
          <a:ea typeface="Trebuchet MS" charset="0"/>
          <a:cs typeface="Trebuchet MS" charset="0"/>
        </a:defRPr>
      </a:lvl4pPr>
      <a:lvl5pPr marL="2057400" indent="-228600" algn="l" defTabSz="457200" rtl="0" eaLnBrk="1" latinLnBrk="0" hangingPunct="1">
        <a:spcBef>
          <a:spcPct val="20000"/>
        </a:spcBef>
        <a:buFont typeface="Arial"/>
        <a:buChar char="•"/>
        <a:defRPr sz="2000" kern="1200">
          <a:solidFill>
            <a:schemeClr val="tx2"/>
          </a:solidFill>
          <a:latin typeface="Trebuchet MS" charset="0"/>
          <a:ea typeface="Trebuchet MS" charset="0"/>
          <a:cs typeface="Trebuchet M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51A77F3-4854-4CE4-B83F-731F3E61B426}" type="datetimeFigureOut">
              <a:rPr lang="en-US" smtClean="0"/>
              <a:t>1/22/2020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1C980E3-9F03-42DE-BB33-E1A318CBEEC8}" type="slidenum">
              <a:rPr lang="en-US" smtClean="0"/>
              <a:t>‹#›</a:t>
            </a:fld>
            <a:endParaRPr lang="en-US"/>
          </a:p>
        </p:txBody>
      </p:sp>
    </p:spTree>
    <p:extLst>
      <p:ext uri="{BB962C8B-B14F-4D97-AF65-F5344CB8AC3E}">
        <p14:creationId xmlns:p14="http://schemas.microsoft.com/office/powerpoint/2010/main" val="297510825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cs typeface="+mn-cs"/>
              </a:defRPr>
            </a:lvl1pPr>
          </a:lstStyle>
          <a:p>
            <a:pPr algn="l">
              <a:defRPr/>
            </a:pPr>
            <a:fld id="{8A074D7B-E431-4E30-9B1B-CC862C21B30A}" type="datetime1">
              <a:rPr lang="en-US"/>
              <a:pPr algn="l">
                <a:defRPr/>
              </a:pPr>
              <a:t>1/22/2020</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685D779-73CF-4B86-BB36-9FB4F8260EF8}" type="slidenum">
              <a:rPr lang="en-US" altLang="en-US">
                <a:latin typeface="Arial" panose="020B0604020202020204" pitchFamily="34" charset="0"/>
                <a:ea typeface="MS PGothic" panose="020B0600070205080204" pitchFamily="34" charset="-128"/>
              </a:rPr>
              <a:pPr>
                <a:defRPr/>
              </a:pPr>
              <a:t>‹#›</a:t>
            </a:fld>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3891660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sldNum="0"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1014" y="350816"/>
            <a:ext cx="9316141"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7064" y="1600201"/>
            <a:ext cx="11010091" cy="46910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p:nvGrpSpPr>
        <p:grpSpPr>
          <a:xfrm>
            <a:off x="11030633" y="5973863"/>
            <a:ext cx="887137" cy="653098"/>
            <a:chOff x="8272974" y="5973863"/>
            <a:chExt cx="665353" cy="653098"/>
          </a:xfrm>
        </p:grpSpPr>
        <p:grpSp>
          <p:nvGrpSpPr>
            <p:cNvPr id="5" name="Group 4"/>
            <p:cNvGrpSpPr/>
            <p:nvPr/>
          </p:nvGrpSpPr>
          <p:grpSpPr>
            <a:xfrm>
              <a:off x="8272974" y="5973863"/>
              <a:ext cx="665353" cy="653098"/>
              <a:chOff x="8272974" y="5973863"/>
              <a:chExt cx="665353" cy="653098"/>
            </a:xfrm>
          </p:grpSpPr>
          <p:grpSp>
            <p:nvGrpSpPr>
              <p:cNvPr id="6" name="Group 5"/>
              <p:cNvGrpSpPr/>
              <p:nvPr userDrawn="1"/>
            </p:nvGrpSpPr>
            <p:grpSpPr>
              <a:xfrm>
                <a:off x="8272974" y="5973863"/>
                <a:ext cx="665353" cy="653098"/>
                <a:chOff x="541585" y="730453"/>
                <a:chExt cx="665353" cy="653098"/>
              </a:xfrm>
            </p:grpSpPr>
            <p:sp>
              <p:nvSpPr>
                <p:cNvPr id="19" name="Rounded Rectangle 18"/>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22" name="Rounded Rectangle 21"/>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3" name="Rounded Rectangle 22"/>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4" name="Rounded Rectangle 23"/>
                <p:cNvSpPr>
                  <a:spLocks noChangeAspect="1"/>
                </p:cNvSpPr>
                <p:nvPr userDrawn="1"/>
              </p:nvSpPr>
              <p:spPr>
                <a:xfrm>
                  <a:off x="891477" y="106926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dist">
                    <a:lnSpc>
                      <a:spcPct val="80000"/>
                    </a:lnSpc>
                  </a:pPr>
                  <a:r>
                    <a:rPr lang="en-US" sz="550" b="0" spc="-400" dirty="0">
                      <a:solidFill>
                        <a:srgbClr val="FFFFFF"/>
                      </a:solidFill>
                      <a:latin typeface="Perpetua"/>
                      <a:cs typeface="Perpetua"/>
                    </a:rPr>
                    <a:t>MIDWEST</a:t>
                  </a:r>
                </a:p>
                <a:p>
                  <a:pPr algn="dist">
                    <a:lnSpc>
                      <a:spcPct val="80000"/>
                    </a:lnSpc>
                  </a:pPr>
                  <a:r>
                    <a:rPr lang="en-US" sz="1000" spc="-400" dirty="0">
                      <a:solidFill>
                        <a:srgbClr val="FFFFFF"/>
                      </a:solidFill>
                      <a:latin typeface="Perpetua"/>
                      <a:cs typeface="Perpetua"/>
                    </a:rPr>
                    <a:t> </a:t>
                  </a:r>
                  <a:r>
                    <a:rPr lang="en-US" sz="500" spc="-400" dirty="0">
                      <a:solidFill>
                        <a:srgbClr val="FFFFFF"/>
                      </a:solidFill>
                      <a:latin typeface="Perpetua"/>
                      <a:cs typeface="Perpetua"/>
                    </a:rPr>
                    <a:t>  NETWORK</a:t>
                  </a:r>
                </a:p>
              </p:txBody>
            </p:sp>
          </p:grpSp>
          <p:sp>
            <p:nvSpPr>
              <p:cNvPr id="21" name="Rounded Rectangle 20"/>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grpSp>
        <p:grpSp>
          <p:nvGrpSpPr>
            <p:cNvPr id="9" name="Group 8"/>
            <p:cNvGrpSpPr/>
            <p:nvPr userDrawn="1"/>
          </p:nvGrpSpPr>
          <p:grpSpPr>
            <a:xfrm>
              <a:off x="8642350" y="6385525"/>
              <a:ext cx="270142" cy="138499"/>
              <a:chOff x="8645525" y="6391875"/>
              <a:chExt cx="270142" cy="138499"/>
            </a:xfrm>
          </p:grpSpPr>
          <p:sp>
            <p:nvSpPr>
              <p:cNvPr id="8" name="TextBox 7"/>
              <p:cNvSpPr txBox="1"/>
              <p:nvPr userDrawn="1"/>
            </p:nvSpPr>
            <p:spPr>
              <a:xfrm>
                <a:off x="8645525" y="6391875"/>
                <a:ext cx="270142" cy="138499"/>
              </a:xfrm>
              <a:prstGeom prst="rect">
                <a:avLst/>
              </a:prstGeom>
              <a:noFill/>
            </p:spPr>
            <p:txBody>
              <a:bodyPr wrap="square" lIns="0" tIns="0" rIns="0" bIns="0" rtlCol="0" anchor="ctr" anchorCtr="0">
                <a:spAutoFit/>
              </a:bodyPr>
              <a:lstStyle/>
              <a:p>
                <a:pPr algn="dist"/>
                <a:r>
                  <a:rPr lang="en-US" sz="900" spc="-300" dirty="0">
                    <a:solidFill>
                      <a:srgbClr val="FFFFFF"/>
                    </a:solidFill>
                    <a:latin typeface="Perpetua"/>
                    <a:cs typeface="Perpetua"/>
                  </a:rPr>
                  <a:t>PBIS</a:t>
                </a:r>
                <a:endParaRPr lang="en-US" sz="900" dirty="0">
                  <a:latin typeface="Tw Cen MT"/>
                </a:endParaRPr>
              </a:p>
            </p:txBody>
          </p:sp>
          <p:sp>
            <p:nvSpPr>
              <p:cNvPr id="7" name="5-Point Star 6"/>
              <p:cNvSpPr>
                <a:spLocks noChangeAspect="1"/>
              </p:cNvSpPr>
              <p:nvPr userDrawn="1"/>
            </p:nvSpPr>
            <p:spPr>
              <a:xfrm>
                <a:off x="8794022" y="6407883"/>
                <a:ext cx="70279" cy="70274"/>
              </a:xfrm>
              <a:prstGeom prst="star5">
                <a:avLst/>
              </a:prstGeom>
              <a:solidFill>
                <a:srgbClr val="FFFFFF"/>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grpSp>
      </p:grpSp>
      <p:grpSp>
        <p:nvGrpSpPr>
          <p:cNvPr id="11" name="Group 10"/>
          <p:cNvGrpSpPr/>
          <p:nvPr/>
        </p:nvGrpSpPr>
        <p:grpSpPr>
          <a:xfrm>
            <a:off x="-62480" y="-82678"/>
            <a:ext cx="2281824"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w Cen MT"/>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lt1"/>
                </a:solidFill>
                <a:latin typeface="Tw Cen MT"/>
              </a:endParaRPr>
            </a:p>
          </p:txBody>
        </p:sp>
      </p:grpSp>
    </p:spTree>
    <p:extLst>
      <p:ext uri="{BB962C8B-B14F-4D97-AF65-F5344CB8AC3E}">
        <p14:creationId xmlns:p14="http://schemas.microsoft.com/office/powerpoint/2010/main" val="697560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8" r:id="rId8"/>
    <p:sldLayoutId id="2147483920" r:id="rId9"/>
    <p:sldLayoutId id="2147483921" r:id="rId10"/>
    <p:sldLayoutId id="2147483922" r:id="rId11"/>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1/22/2020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982324"/>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1/22/2020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86820723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1/22/2020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311117492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3.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4.xml"/><Relationship Id="rId1" Type="http://schemas.openxmlformats.org/officeDocument/2006/relationships/slideLayout" Target="../slideLayouts/slideLayout6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hyperlink" Target="https://www.interventioncentral.org/teacher-resources/behavior-rating-scales-report-card-maker"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6.xml"/><Relationship Id="rId4" Type="http://schemas.openxmlformats.org/officeDocument/2006/relationships/chart" Target="../charts/char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flpbis.cbcs.usf.edu/" TargetMode="External"/><Relationship Id="rId7" Type="http://schemas.openxmlformats.org/officeDocument/2006/relationships/hyperlink" Target="http://www.basicfb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idwestpbis.org/" TargetMode="External"/><Relationship Id="rId5" Type="http://schemas.openxmlformats.org/officeDocument/2006/relationships/hyperlink" Target="https://intensiveintervention.org/intensive-intervention-behavior-course" TargetMode="External"/><Relationship Id="rId4" Type="http://schemas.openxmlformats.org/officeDocument/2006/relationships/hyperlink" Target="http://neswpbs.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5.xml"/><Relationship Id="rId1" Type="http://schemas.openxmlformats.org/officeDocument/2006/relationships/slideLayout" Target="../slideLayouts/slideLayout44.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6.xml"/><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9942" y="198434"/>
            <a:ext cx="7770376" cy="1603519"/>
          </a:xfrm>
        </p:spPr>
        <p:txBody>
          <a:bodyPr>
            <a:noAutofit/>
          </a:bodyPr>
          <a:lstStyle/>
          <a:p>
            <a:r>
              <a:rPr lang="en-US" sz="3599" b="1" dirty="0">
                <a:solidFill>
                  <a:schemeClr val="bg1"/>
                </a:solidFill>
              </a:rPr>
              <a:t>FBA and BIP for Educators</a:t>
            </a:r>
            <a:endParaRPr lang="en-US" sz="3599" b="1" dirty="0">
              <a:solidFill>
                <a:schemeClr val="bg1"/>
              </a:solidFill>
              <a:latin typeface="Calibri"/>
              <a:cs typeface="Calibri"/>
            </a:endParaRPr>
          </a:p>
        </p:txBody>
      </p:sp>
      <p:sp>
        <p:nvSpPr>
          <p:cNvPr id="3" name="Subtitle 2"/>
          <p:cNvSpPr>
            <a:spLocks noGrp="1"/>
          </p:cNvSpPr>
          <p:nvPr>
            <p:ph type="subTitle" idx="1"/>
          </p:nvPr>
        </p:nvSpPr>
        <p:spPr>
          <a:xfrm>
            <a:off x="1954442" y="4276250"/>
            <a:ext cx="8848157" cy="1752144"/>
          </a:xfrm>
        </p:spPr>
        <p:txBody>
          <a:bodyPr/>
          <a:lstStyle/>
          <a:p>
            <a:pPr lvl="0"/>
            <a:r>
              <a:rPr lang="en-US" sz="2799" dirty="0" err="1">
                <a:solidFill>
                  <a:schemeClr val="tx2">
                    <a:lumMod val="20000"/>
                    <a:lumOff val="80000"/>
                  </a:schemeClr>
                </a:solidFill>
                <a:latin typeface="Calibri"/>
                <a:cs typeface="Calibri"/>
              </a:rPr>
              <a:t>Niki</a:t>
            </a:r>
            <a:r>
              <a:rPr lang="en-US" sz="2799" dirty="0">
                <a:solidFill>
                  <a:schemeClr val="tx2">
                    <a:lumMod val="20000"/>
                    <a:lumOff val="80000"/>
                  </a:schemeClr>
                </a:solidFill>
                <a:latin typeface="Calibri"/>
                <a:cs typeface="Calibri"/>
              </a:rPr>
              <a:t> Kendall, Delaware PBS Project</a:t>
            </a:r>
          </a:p>
          <a:p>
            <a:endParaRPr lang="en-US" dirty="0"/>
          </a:p>
        </p:txBody>
      </p:sp>
      <p:sp>
        <p:nvSpPr>
          <p:cNvPr id="5" name="Title 1"/>
          <p:cNvSpPr txBox="1">
            <a:spLocks/>
          </p:cNvSpPr>
          <p:nvPr/>
        </p:nvSpPr>
        <p:spPr>
          <a:xfrm>
            <a:off x="2210812" y="2109195"/>
            <a:ext cx="7770376" cy="1469642"/>
          </a:xfrm>
          <a:prstGeom prst="rect">
            <a:avLst/>
          </a:prstGeom>
        </p:spPr>
        <p:txBody>
          <a:bodyPr vert="horz" lIns="91416" tIns="45708" rIns="91416" bIns="45708" rtlCol="0" anchor="ctr">
            <a:normAutofit/>
          </a:bodyPr>
          <a:lstStyle/>
          <a:p>
            <a:pPr algn="ctr" defTabSz="457063">
              <a:spcBef>
                <a:spcPct val="0"/>
              </a:spcBef>
              <a:defRPr/>
            </a:pPr>
            <a:endParaRPr lang="en-US" sz="4799" dirty="0">
              <a:solidFill>
                <a:prstClr val="white"/>
              </a:solidFill>
              <a:latin typeface="Trebuchet MS"/>
              <a:cs typeface="Trebuchet MS"/>
            </a:endParaRPr>
          </a:p>
        </p:txBody>
      </p:sp>
      <p:sp>
        <p:nvSpPr>
          <p:cNvPr id="6" name="Subtitle 2"/>
          <p:cNvSpPr txBox="1">
            <a:spLocks/>
          </p:cNvSpPr>
          <p:nvPr/>
        </p:nvSpPr>
        <p:spPr>
          <a:xfrm>
            <a:off x="2896435" y="3886081"/>
            <a:ext cx="6399133" cy="1752144"/>
          </a:xfrm>
          <a:prstGeom prst="rect">
            <a:avLst/>
          </a:prstGeom>
        </p:spPr>
        <p:txBody>
          <a:bodyPr vert="horz" lIns="91416" tIns="45708" rIns="91416" bIns="45708" rtlCol="0">
            <a:normAutofit/>
          </a:bodyPr>
          <a:lstStyle/>
          <a:p>
            <a:pPr algn="ctr" defTabSz="457063">
              <a:spcBef>
                <a:spcPct val="20000"/>
              </a:spcBef>
              <a:defRPr/>
            </a:pPr>
            <a:endParaRPr lang="en-US" sz="2799" dirty="0">
              <a:solidFill>
                <a:srgbClr val="1F497D">
                  <a:lumMod val="20000"/>
                  <a:lumOff val="80000"/>
                </a:srgbClr>
              </a:solidFill>
              <a:latin typeface="Trebuchet MS"/>
              <a:cs typeface="Trebuchet MS"/>
            </a:endParaRPr>
          </a:p>
        </p:txBody>
      </p:sp>
      <p:sp>
        <p:nvSpPr>
          <p:cNvPr id="4" name="Rectangle 3"/>
          <p:cNvSpPr/>
          <p:nvPr/>
        </p:nvSpPr>
        <p:spPr>
          <a:xfrm>
            <a:off x="3814954" y="1395860"/>
            <a:ext cx="4340352" cy="646331"/>
          </a:xfrm>
          <a:prstGeom prst="rect">
            <a:avLst/>
          </a:prstGeom>
        </p:spPr>
        <p:txBody>
          <a:bodyPr wrap="square">
            <a:spAutoFit/>
          </a:bodyPr>
          <a:lstStyle/>
          <a:p>
            <a:pPr algn="ctr"/>
            <a:r>
              <a:rPr lang="en-US" dirty="0">
                <a:solidFill>
                  <a:schemeClr val="bg1"/>
                </a:solidFill>
                <a:latin typeface="Calibri Light" panose="020F0302020204030204" pitchFamily="34" charset="0"/>
                <a:ea typeface="Calibri" panose="020F0502020204030204" pitchFamily="34" charset="0"/>
              </a:rPr>
              <a:t>Friday, </a:t>
            </a:r>
            <a:r>
              <a:rPr lang="en-US" b="1" dirty="0">
                <a:solidFill>
                  <a:schemeClr val="bg1"/>
                </a:solidFill>
                <a:latin typeface="Calibri Light" panose="020F0302020204030204" pitchFamily="34" charset="0"/>
                <a:ea typeface="Calibri" panose="020F0502020204030204" pitchFamily="34" charset="0"/>
              </a:rPr>
              <a:t>October 11</a:t>
            </a:r>
            <a:r>
              <a:rPr lang="en-US" dirty="0">
                <a:solidFill>
                  <a:schemeClr val="bg1"/>
                </a:solidFill>
                <a:latin typeface="Calibri Light" panose="020F0302020204030204" pitchFamily="34" charset="0"/>
                <a:ea typeface="Calibri" panose="020F0502020204030204" pitchFamily="34" charset="0"/>
              </a:rPr>
              <a:t>, 2019 – </a:t>
            </a:r>
            <a:br>
              <a:rPr lang="en-US" dirty="0">
                <a:solidFill>
                  <a:schemeClr val="bg1"/>
                </a:solidFill>
                <a:latin typeface="Calibri Light" panose="020F0302020204030204" pitchFamily="34" charset="0"/>
                <a:ea typeface="Calibri" panose="020F0502020204030204" pitchFamily="34" charset="0"/>
              </a:rPr>
            </a:br>
            <a:r>
              <a:rPr lang="en-US" dirty="0">
                <a:solidFill>
                  <a:schemeClr val="bg1"/>
                </a:solidFill>
                <a:latin typeface="Calibri Light" panose="020F0302020204030204" pitchFamily="34" charset="0"/>
                <a:ea typeface="Calibri" panose="020F0502020204030204" pitchFamily="34" charset="0"/>
              </a:rPr>
              <a:t>8:45 a.m. to 3:30 p.m. </a:t>
            </a:r>
            <a:endParaRPr lang="en-US" dirty="0">
              <a:solidFill>
                <a:schemeClr val="bg1"/>
              </a:solidFill>
            </a:endParaRPr>
          </a:p>
        </p:txBody>
      </p:sp>
    </p:spTree>
    <p:extLst>
      <p:ext uri="{BB962C8B-B14F-4D97-AF65-F5344CB8AC3E}">
        <p14:creationId xmlns:p14="http://schemas.microsoft.com/office/powerpoint/2010/main" val="298530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a:solidFill>
                  <a:schemeClr val="bg1"/>
                </a:solidFill>
              </a:rPr>
              <a:t>Understanding Behavioral Theory:  </a:t>
            </a:r>
            <a:br>
              <a:rPr lang="en-US" dirty="0">
                <a:solidFill>
                  <a:schemeClr val="bg1"/>
                </a:solidFill>
              </a:rPr>
            </a:br>
            <a:r>
              <a:rPr lang="en-US" dirty="0">
                <a:solidFill>
                  <a:schemeClr val="bg1"/>
                </a:solidFill>
              </a:rPr>
              <a:t>Why Do We/You Care?</a:t>
            </a:r>
            <a:br>
              <a:rPr lang="en-US" dirty="0"/>
            </a:br>
            <a:endParaRPr lang="en-US" dirty="0"/>
          </a:p>
        </p:txBody>
      </p:sp>
    </p:spTree>
    <p:extLst>
      <p:ext uri="{BB962C8B-B14F-4D97-AF65-F5344CB8AC3E}">
        <p14:creationId xmlns:p14="http://schemas.microsoft.com/office/powerpoint/2010/main" val="2590065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98291" y="649225"/>
            <a:ext cx="8229600" cy="1143000"/>
          </a:xfrm>
        </p:spPr>
        <p:txBody>
          <a:bodyPr>
            <a:normAutofit fontScale="90000"/>
          </a:bodyPr>
          <a:lstStyle/>
          <a:p>
            <a:pPr marL="342900" indent="-342900"/>
            <a:r>
              <a:rPr lang="en-US" altLang="en-US" sz="3600" dirty="0"/>
              <a:t>Reinforce the </a:t>
            </a:r>
            <a:r>
              <a:rPr lang="en-US" altLang="en-US" sz="3600" b="1" u="sng" dirty="0">
                <a:solidFill>
                  <a:srgbClr val="FF3300"/>
                </a:solidFill>
              </a:rPr>
              <a:t>Replacement Behavior</a:t>
            </a:r>
            <a:br>
              <a:rPr lang="en-US" altLang="en-US" sz="2400" b="1" u="sng" dirty="0">
                <a:solidFill>
                  <a:srgbClr val="FF3300"/>
                </a:solidFill>
              </a:rPr>
            </a:br>
            <a:endParaRPr lang="en-US" altLang="en-US" dirty="0"/>
          </a:p>
        </p:txBody>
      </p:sp>
      <p:sp>
        <p:nvSpPr>
          <p:cNvPr id="128003" name="Content Placeholder 2"/>
          <p:cNvSpPr>
            <a:spLocks noGrp="1"/>
          </p:cNvSpPr>
          <p:nvPr>
            <p:ph idx="1"/>
          </p:nvPr>
        </p:nvSpPr>
        <p:spPr>
          <a:xfrm>
            <a:off x="676656" y="2130552"/>
            <a:ext cx="9872871" cy="3453063"/>
          </a:xfrm>
        </p:spPr>
        <p:txBody>
          <a:bodyPr/>
          <a:lstStyle/>
          <a:p>
            <a:pPr marL="1371600" lvl="2" indent="-457200" eaLnBrk="1" hangingPunct="1">
              <a:lnSpc>
                <a:spcPct val="90000"/>
              </a:lnSpc>
              <a:buFont typeface="Wingdings" panose="05000000000000000000" pitchFamily="2" charset="2"/>
              <a:buChar char="¨"/>
            </a:pPr>
            <a:r>
              <a:rPr lang="en-US" altLang="en-US" sz="2800" dirty="0"/>
              <a:t>When the student engages in the </a:t>
            </a:r>
            <a:r>
              <a:rPr lang="en-US" altLang="en-US" sz="2800" dirty="0">
                <a:solidFill>
                  <a:srgbClr val="FF0000"/>
                </a:solidFill>
              </a:rPr>
              <a:t>replacement behavior</a:t>
            </a:r>
            <a:r>
              <a:rPr lang="en-US" altLang="en-US" sz="2800" dirty="0"/>
              <a:t>, quickly provide the student with an outcome that matches the outcome/ function of the problem behavior </a:t>
            </a:r>
          </a:p>
          <a:p>
            <a:pPr marL="1371600" lvl="2" indent="-457200" eaLnBrk="1" hangingPunct="1">
              <a:lnSpc>
                <a:spcPct val="90000"/>
              </a:lnSpc>
              <a:buFont typeface="Wingdings" panose="05000000000000000000" pitchFamily="2" charset="2"/>
              <a:buChar char="¨"/>
            </a:pPr>
            <a:endParaRPr lang="en-US" altLang="en-US" sz="2800" dirty="0"/>
          </a:p>
          <a:p>
            <a:pPr marL="1371600" lvl="2" indent="-457200" eaLnBrk="1" hangingPunct="1">
              <a:lnSpc>
                <a:spcPct val="90000"/>
              </a:lnSpc>
              <a:buFont typeface="Wingdings" panose="05000000000000000000" pitchFamily="2" charset="2"/>
              <a:buChar char="¨"/>
            </a:pPr>
            <a:r>
              <a:rPr lang="en-US" altLang="en-US" sz="2800" dirty="0"/>
              <a:t>E.g. if student </a:t>
            </a:r>
            <a:r>
              <a:rPr lang="en-US" altLang="en-US" sz="2800" u="sng" dirty="0"/>
              <a:t>raises hand to request an easier, substitute assignment</a:t>
            </a:r>
            <a:r>
              <a:rPr lang="en-US" altLang="en-US" sz="2800" dirty="0"/>
              <a:t>; in order to escape difficult tasks </a:t>
            </a:r>
            <a:r>
              <a:rPr lang="en-US" altLang="en-US" sz="2800" dirty="0">
                <a:sym typeface="Wingdings" panose="05000000000000000000" pitchFamily="2" charset="2"/>
              </a:rPr>
              <a:t> then quickly provide the student with the easier assignment</a:t>
            </a:r>
            <a:endParaRPr lang="en-US" altLang="en-US" sz="2800" dirty="0"/>
          </a:p>
          <a:p>
            <a:endParaRPr lang="en-US" altLang="en-US" dirty="0"/>
          </a:p>
        </p:txBody>
      </p:sp>
      <p:sp>
        <p:nvSpPr>
          <p:cNvPr id="4" name="Rectangle 3"/>
          <p:cNvSpPr/>
          <p:nvPr/>
        </p:nvSpPr>
        <p:spPr>
          <a:xfrm>
            <a:off x="9727891" y="5003422"/>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Tree>
    <p:extLst>
      <p:ext uri="{BB962C8B-B14F-4D97-AF65-F5344CB8AC3E}">
        <p14:creationId xmlns:p14="http://schemas.microsoft.com/office/powerpoint/2010/main" val="14600030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057400" y="304800"/>
            <a:ext cx="8229600" cy="1143000"/>
          </a:xfrm>
        </p:spPr>
        <p:txBody>
          <a:bodyPr/>
          <a:lstStyle/>
          <a:p>
            <a:pPr eaLnBrk="1" hangingPunct="1"/>
            <a:r>
              <a:rPr lang="en-US" altLang="en-US" sz="4000" dirty="0"/>
              <a:t>Reinforce </a:t>
            </a:r>
            <a:r>
              <a:rPr lang="en-US" altLang="en-US" sz="4000" b="1" dirty="0">
                <a:solidFill>
                  <a:srgbClr val="2C2CE0"/>
                </a:solidFill>
              </a:rPr>
              <a:t>Desired Behaviors</a:t>
            </a:r>
            <a:endParaRPr lang="en-US" altLang="en-US" sz="3200" b="1" dirty="0">
              <a:solidFill>
                <a:srgbClr val="2C2CE0"/>
              </a:solidFill>
            </a:endParaRPr>
          </a:p>
        </p:txBody>
      </p:sp>
      <p:sp>
        <p:nvSpPr>
          <p:cNvPr id="47107" name="Rectangle 3"/>
          <p:cNvSpPr>
            <a:spLocks noGrp="1" noChangeArrowheads="1"/>
          </p:cNvSpPr>
          <p:nvPr>
            <p:ph idx="1"/>
          </p:nvPr>
        </p:nvSpPr>
        <p:spPr>
          <a:xfrm>
            <a:off x="1186318" y="1559006"/>
            <a:ext cx="9167091" cy="4572000"/>
          </a:xfrm>
        </p:spPr>
        <p:txBody>
          <a:bodyPr/>
          <a:lstStyle/>
          <a:p>
            <a:pPr marL="457200" lvl="1" indent="0" eaLnBrk="1" hangingPunct="1">
              <a:buNone/>
              <a:defRPr/>
            </a:pPr>
            <a:endParaRPr lang="en-US" sz="2400" dirty="0">
              <a:ea typeface="+mn-ea"/>
            </a:endParaRPr>
          </a:p>
          <a:p>
            <a:pPr marL="1371600" lvl="2" indent="-457200" eaLnBrk="1" hangingPunct="1">
              <a:buFont typeface="Wingdings" pitchFamily="2" charset="2"/>
              <a:buChar char="¨"/>
              <a:defRPr/>
            </a:pPr>
            <a:r>
              <a:rPr lang="en-US" sz="3200" dirty="0">
                <a:ea typeface="+mn-ea"/>
              </a:rPr>
              <a:t>The ultimate plan is to have the student move beyond the replacement behavior to using the desired behavior (e.g. </a:t>
            </a:r>
            <a:r>
              <a:rPr lang="en-US" sz="3200" i="1" dirty="0"/>
              <a:t>following typical classroom expectations</a:t>
            </a:r>
            <a:r>
              <a:rPr lang="en-US" sz="3200" dirty="0">
                <a:ea typeface="+mn-ea"/>
              </a:rPr>
              <a:t>)</a:t>
            </a:r>
          </a:p>
          <a:p>
            <a:pPr marL="914400" lvl="2" indent="0" eaLnBrk="1" hangingPunct="1">
              <a:buNone/>
              <a:defRPr/>
            </a:pPr>
            <a:endParaRPr lang="en-US" sz="3200" dirty="0">
              <a:ea typeface="+mn-ea"/>
            </a:endParaRPr>
          </a:p>
          <a:p>
            <a:pPr marL="1371600" lvl="2" indent="-457200" eaLnBrk="1" hangingPunct="1">
              <a:buFont typeface="Wingdings" pitchFamily="2" charset="2"/>
              <a:buChar char="¨"/>
              <a:defRPr/>
            </a:pPr>
            <a:r>
              <a:rPr lang="en-US" sz="3200" dirty="0">
                <a:ea typeface="+mn-ea"/>
              </a:rPr>
              <a:t>Reinforcing this progression should start from the beginning of the intervention</a:t>
            </a:r>
          </a:p>
        </p:txBody>
      </p:sp>
      <p:sp>
        <p:nvSpPr>
          <p:cNvPr id="4" name="Rectangle 3"/>
          <p:cNvSpPr/>
          <p:nvPr/>
        </p:nvSpPr>
        <p:spPr>
          <a:xfrm>
            <a:off x="9711029" y="4994278"/>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Tree>
    <p:extLst>
      <p:ext uri="{BB962C8B-B14F-4D97-AF65-F5344CB8AC3E}">
        <p14:creationId xmlns:p14="http://schemas.microsoft.com/office/powerpoint/2010/main" val="14365452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4168074"/>
              </p:ext>
            </p:extLst>
          </p:nvPr>
        </p:nvGraphicFramePr>
        <p:xfrm>
          <a:off x="288517" y="1505328"/>
          <a:ext cx="5115332" cy="3967012"/>
        </p:xfrm>
        <a:graphic>
          <a:graphicData uri="http://schemas.openxmlformats.org/drawingml/2006/table">
            <a:tbl>
              <a:tblPr firstRow="1" bandRow="1">
                <a:tableStyleId>{5C22544A-7EE6-4342-B048-85BDC9FD1C3A}</a:tableStyleId>
              </a:tblPr>
              <a:tblGrid>
                <a:gridCol w="1278833">
                  <a:extLst>
                    <a:ext uri="{9D8B030D-6E8A-4147-A177-3AD203B41FA5}">
                      <a16:colId xmlns:a16="http://schemas.microsoft.com/office/drawing/2014/main" val="726399053"/>
                    </a:ext>
                  </a:extLst>
                </a:gridCol>
                <a:gridCol w="1278833">
                  <a:extLst>
                    <a:ext uri="{9D8B030D-6E8A-4147-A177-3AD203B41FA5}">
                      <a16:colId xmlns:a16="http://schemas.microsoft.com/office/drawing/2014/main" val="3907358318"/>
                    </a:ext>
                  </a:extLst>
                </a:gridCol>
                <a:gridCol w="1278833">
                  <a:extLst>
                    <a:ext uri="{9D8B030D-6E8A-4147-A177-3AD203B41FA5}">
                      <a16:colId xmlns:a16="http://schemas.microsoft.com/office/drawing/2014/main" val="2354524875"/>
                    </a:ext>
                  </a:extLst>
                </a:gridCol>
                <a:gridCol w="1278833">
                  <a:extLst>
                    <a:ext uri="{9D8B030D-6E8A-4147-A177-3AD203B41FA5}">
                      <a16:colId xmlns:a16="http://schemas.microsoft.com/office/drawing/2014/main" val="364329233"/>
                    </a:ext>
                  </a:extLst>
                </a:gridCol>
              </a:tblGrid>
              <a:tr h="636812">
                <a:tc gridSpan="4">
                  <a:txBody>
                    <a:bodyPr/>
                    <a:lstStyle/>
                    <a:p>
                      <a:pPr algn="ctr"/>
                      <a:r>
                        <a:rPr lang="en-US" sz="2400" dirty="0"/>
                        <a:t>John’s Tier</a:t>
                      </a:r>
                      <a:r>
                        <a:rPr lang="en-US" sz="2400" baseline="0" dirty="0"/>
                        <a:t> 2 CICO Card</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21378687"/>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Goals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AM to Lunch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Lunch to Recess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Recess to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473322548"/>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Responsible</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63967916"/>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Respectful</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2525315683"/>
                  </a:ext>
                </a:extLst>
              </a:tr>
              <a:tr h="681340">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Ready</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99551199"/>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Total Points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2196011161"/>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604508396"/>
              </p:ext>
            </p:extLst>
          </p:nvPr>
        </p:nvGraphicFramePr>
        <p:xfrm>
          <a:off x="5870575" y="1505328"/>
          <a:ext cx="5664200" cy="3947886"/>
        </p:xfrm>
        <a:graphic>
          <a:graphicData uri="http://schemas.openxmlformats.org/drawingml/2006/table">
            <a:tbl>
              <a:tblPr firstRow="1" bandRow="1">
                <a:tableStyleId>{5C22544A-7EE6-4342-B048-85BDC9FD1C3A}</a:tableStyleId>
              </a:tblPr>
              <a:tblGrid>
                <a:gridCol w="1416050">
                  <a:extLst>
                    <a:ext uri="{9D8B030D-6E8A-4147-A177-3AD203B41FA5}">
                      <a16:colId xmlns:a16="http://schemas.microsoft.com/office/drawing/2014/main" val="726399053"/>
                    </a:ext>
                  </a:extLst>
                </a:gridCol>
                <a:gridCol w="1416050">
                  <a:extLst>
                    <a:ext uri="{9D8B030D-6E8A-4147-A177-3AD203B41FA5}">
                      <a16:colId xmlns:a16="http://schemas.microsoft.com/office/drawing/2014/main" val="3907358318"/>
                    </a:ext>
                  </a:extLst>
                </a:gridCol>
                <a:gridCol w="1416050">
                  <a:extLst>
                    <a:ext uri="{9D8B030D-6E8A-4147-A177-3AD203B41FA5}">
                      <a16:colId xmlns:a16="http://schemas.microsoft.com/office/drawing/2014/main" val="2354524875"/>
                    </a:ext>
                  </a:extLst>
                </a:gridCol>
                <a:gridCol w="1416050">
                  <a:extLst>
                    <a:ext uri="{9D8B030D-6E8A-4147-A177-3AD203B41FA5}">
                      <a16:colId xmlns:a16="http://schemas.microsoft.com/office/drawing/2014/main" val="364329233"/>
                    </a:ext>
                  </a:extLst>
                </a:gridCol>
              </a:tblGrid>
              <a:tr h="695160">
                <a:tc gridSpan="4">
                  <a:txBody>
                    <a:bodyPr/>
                    <a:lstStyle/>
                    <a:p>
                      <a:pPr algn="ctr"/>
                      <a:r>
                        <a:rPr lang="en-US" sz="2400" dirty="0"/>
                        <a:t>John’s</a:t>
                      </a:r>
                      <a:r>
                        <a:rPr lang="en-US" sz="2400" baseline="0" dirty="0"/>
                        <a:t> updated Tier 3 CICO Card</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21378687"/>
                  </a:ext>
                </a:extLst>
              </a:tr>
              <a:tr h="645872">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Goals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AM to Lunch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Lunch to Recess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Recess to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473322548"/>
                  </a:ext>
                </a:extLst>
              </a:tr>
              <a:tr h="657663">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Responsible</a:t>
                      </a:r>
                    </a:p>
                    <a:p>
                      <a:pPr marL="0" marR="0" lvl="0" indent="0" algn="l" defTabSz="457063" rtl="0" eaLnBrk="1" fontAlgn="auto" latinLnBrk="0" hangingPunct="1">
                        <a:lnSpc>
                          <a:spcPct val="115000"/>
                        </a:lnSpc>
                        <a:spcBef>
                          <a:spcPts val="0"/>
                        </a:spcBef>
                        <a:spcAft>
                          <a:spcPts val="1000"/>
                        </a:spcAft>
                        <a:buClrTx/>
                        <a:buSzTx/>
                        <a:buFontTx/>
                        <a:buNone/>
                        <a:tabLst/>
                        <a:defRPr/>
                      </a:pPr>
                      <a:r>
                        <a:rPr lang="en-US" sz="1400" baseline="0" dirty="0">
                          <a:effectLst/>
                          <a:latin typeface="Calibri" panose="020F0502020204030204" pitchFamily="34" charset="0"/>
                          <a:ea typeface="Times New Roman" panose="02020603050405020304" pitchFamily="18" charset="0"/>
                          <a:cs typeface="Times New Roman" panose="02020603050405020304" pitchFamily="18" charset="0"/>
                        </a:rPr>
                        <a:t>Ask for help</a:t>
                      </a: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63967916"/>
                  </a:ext>
                </a:extLst>
              </a:tr>
              <a:tr h="913627">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Respectful</a:t>
                      </a:r>
                    </a:p>
                    <a:p>
                      <a:pPr marL="0" marR="0" lvl="0" indent="0" algn="l" defTabSz="457063" rtl="0" eaLnBrk="1" fontAlgn="auto" latinLnBrk="0" hangingPunct="1">
                        <a:lnSpc>
                          <a:spcPct val="115000"/>
                        </a:lnSpc>
                        <a:spcBef>
                          <a:spcPts val="0"/>
                        </a:spcBef>
                        <a:spcAft>
                          <a:spcPts val="1000"/>
                        </a:spcAft>
                        <a:buClrTx/>
                        <a:buSzTx/>
                        <a:buFontTx/>
                        <a:buNone/>
                        <a:tabLst/>
                        <a:defRPr/>
                      </a:pPr>
                      <a:r>
                        <a:rPr lang="en-US" sz="1400" baseline="0" dirty="0">
                          <a:effectLst/>
                          <a:latin typeface="Calibri" panose="020F0502020204030204" pitchFamily="34" charset="0"/>
                          <a:ea typeface="Times New Roman" panose="02020603050405020304" pitchFamily="18" charset="0"/>
                          <a:cs typeface="Times New Roman" panose="02020603050405020304" pitchFamily="18" charset="0"/>
                        </a:rPr>
                        <a:t>Ask for 2 more minutes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2525315683"/>
                  </a:ext>
                </a:extLst>
              </a:tr>
              <a:tr h="517782">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Be Ready</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99551199"/>
                  </a:ext>
                </a:extLst>
              </a:tr>
              <a:tr h="517782">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Total Points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2196011161"/>
                  </a:ext>
                </a:extLst>
              </a:tr>
            </a:tbl>
          </a:graphicData>
        </a:graphic>
      </p:graphicFrame>
      <p:sp>
        <p:nvSpPr>
          <p:cNvPr id="5" name="Up Arrow 4"/>
          <p:cNvSpPr/>
          <p:nvPr/>
        </p:nvSpPr>
        <p:spPr>
          <a:xfrm>
            <a:off x="542925" y="4819650"/>
            <a:ext cx="428625" cy="15049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6105525" y="4933950"/>
            <a:ext cx="428625" cy="13906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41388" y="6039686"/>
            <a:ext cx="1952625" cy="369332"/>
          </a:xfrm>
          <a:prstGeom prst="rect">
            <a:avLst/>
          </a:prstGeom>
          <a:noFill/>
        </p:spPr>
        <p:txBody>
          <a:bodyPr wrap="square" rtlCol="0">
            <a:spAutoFit/>
          </a:bodyPr>
          <a:lstStyle/>
          <a:p>
            <a:r>
              <a:rPr lang="en-US" dirty="0"/>
              <a:t>Desired Behaviors</a:t>
            </a:r>
          </a:p>
        </p:txBody>
      </p:sp>
      <p:sp>
        <p:nvSpPr>
          <p:cNvPr id="9" name="TextBox 8"/>
          <p:cNvSpPr txBox="1"/>
          <p:nvPr/>
        </p:nvSpPr>
        <p:spPr>
          <a:xfrm>
            <a:off x="6769100" y="5494832"/>
            <a:ext cx="3295650" cy="923330"/>
          </a:xfrm>
          <a:prstGeom prst="rect">
            <a:avLst/>
          </a:prstGeom>
          <a:noFill/>
        </p:spPr>
        <p:txBody>
          <a:bodyPr wrap="square" rtlCol="0">
            <a:spAutoFit/>
          </a:bodyPr>
          <a:lstStyle/>
          <a:p>
            <a:r>
              <a:rPr lang="en-US" dirty="0"/>
              <a:t>Replacement Behaviors that Support the Development of Desired Behaviors</a:t>
            </a:r>
          </a:p>
        </p:txBody>
      </p:sp>
      <p:sp>
        <p:nvSpPr>
          <p:cNvPr id="10" name="Rectangle 9"/>
          <p:cNvSpPr/>
          <p:nvPr/>
        </p:nvSpPr>
        <p:spPr>
          <a:xfrm>
            <a:off x="10144125" y="5259455"/>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Tree>
    <p:extLst>
      <p:ext uri="{BB962C8B-B14F-4D97-AF65-F5344CB8AC3E}">
        <p14:creationId xmlns:p14="http://schemas.microsoft.com/office/powerpoint/2010/main" val="23977248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Removing Reinforcement for Problem Behavior</a:t>
            </a:r>
          </a:p>
        </p:txBody>
      </p:sp>
      <p:pic>
        <p:nvPicPr>
          <p:cNvPr id="4" name="Content Placeholder 3"/>
          <p:cNvPicPr>
            <a:picLocks noGrp="1" noChangeAspect="1"/>
          </p:cNvPicPr>
          <p:nvPr>
            <p:ph idx="1"/>
          </p:nvPr>
        </p:nvPicPr>
        <p:blipFill>
          <a:blip r:embed="rId3"/>
          <a:stretch>
            <a:fillRect/>
          </a:stretch>
        </p:blipFill>
        <p:spPr>
          <a:xfrm>
            <a:off x="8256729" y="2879877"/>
            <a:ext cx="3499407" cy="1883827"/>
          </a:xfrm>
          <a:prstGeom prst="rect">
            <a:avLst/>
          </a:prstGeom>
        </p:spPr>
      </p:pic>
      <p:sp>
        <p:nvSpPr>
          <p:cNvPr id="7" name="Rectangle 6"/>
          <p:cNvSpPr/>
          <p:nvPr/>
        </p:nvSpPr>
        <p:spPr>
          <a:xfrm>
            <a:off x="355814" y="1961968"/>
            <a:ext cx="6959386" cy="3970318"/>
          </a:xfrm>
          <a:prstGeom prst="rect">
            <a:avLst/>
          </a:prstGeom>
        </p:spPr>
        <p:txBody>
          <a:bodyPr wrap="square">
            <a:spAutoFit/>
          </a:bodyPr>
          <a:lstStyle/>
          <a:p>
            <a:pPr marL="1009650" lvl="1" indent="-609600">
              <a:lnSpc>
                <a:spcPct val="90000"/>
              </a:lnSpc>
              <a:buFont typeface="+mj-lt"/>
              <a:buAutoNum type="arabicPeriod"/>
              <a:defRPr/>
            </a:pPr>
            <a:r>
              <a:rPr lang="en-US" sz="4000" b="1" u="sng" dirty="0">
                <a:sym typeface="Wingdings" panose="05000000000000000000" pitchFamily="2" charset="2"/>
              </a:rPr>
              <a:t>Redirect</a:t>
            </a:r>
            <a:r>
              <a:rPr lang="en-US" sz="4000" dirty="0">
                <a:sym typeface="Wingdings" panose="05000000000000000000" pitchFamily="2" charset="2"/>
              </a:rPr>
              <a:t> to the </a:t>
            </a:r>
            <a:r>
              <a:rPr lang="en-US" sz="4000" u="sng" dirty="0">
                <a:solidFill>
                  <a:srgbClr val="FF3300"/>
                </a:solidFill>
                <a:sym typeface="Wingdings" panose="05000000000000000000" pitchFamily="2" charset="2"/>
              </a:rPr>
              <a:t>Replacement Behavior</a:t>
            </a:r>
          </a:p>
          <a:p>
            <a:pPr marL="1009650" lvl="1" indent="-609600">
              <a:lnSpc>
                <a:spcPct val="90000"/>
              </a:lnSpc>
              <a:buFont typeface="+mj-lt"/>
              <a:buAutoNum type="arabicPeriod"/>
              <a:defRPr/>
            </a:pPr>
            <a:endParaRPr lang="en-US" sz="4000" u="sng" dirty="0">
              <a:solidFill>
                <a:srgbClr val="FF3300"/>
              </a:solidFill>
              <a:sym typeface="Wingdings" panose="05000000000000000000" pitchFamily="2" charset="2"/>
            </a:endParaRPr>
          </a:p>
          <a:p>
            <a:pPr marL="1009650" lvl="1" indent="-609600">
              <a:lnSpc>
                <a:spcPct val="90000"/>
              </a:lnSpc>
              <a:buFont typeface="+mj-lt"/>
              <a:buAutoNum type="arabicPeriod"/>
              <a:defRPr/>
            </a:pPr>
            <a:r>
              <a:rPr lang="en-US" sz="4000" b="1" u="sng" dirty="0">
                <a:sym typeface="Wingdings" panose="05000000000000000000" pitchFamily="2" charset="2"/>
              </a:rPr>
              <a:t>Minimize </a:t>
            </a:r>
            <a:r>
              <a:rPr lang="en-US" sz="4000" dirty="0"/>
              <a:t>the pay-off the student has been receiving for the problem behavior </a:t>
            </a:r>
          </a:p>
        </p:txBody>
      </p:sp>
      <p:sp>
        <p:nvSpPr>
          <p:cNvPr id="5" name="Rectangle 4"/>
          <p:cNvSpPr/>
          <p:nvPr/>
        </p:nvSpPr>
        <p:spPr>
          <a:xfrm>
            <a:off x="9912197" y="5235243"/>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Tree>
    <p:extLst>
      <p:ext uri="{BB962C8B-B14F-4D97-AF65-F5344CB8AC3E}">
        <p14:creationId xmlns:p14="http://schemas.microsoft.com/office/powerpoint/2010/main" val="8811371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Correction Example…</a:t>
            </a:r>
          </a:p>
        </p:txBody>
      </p:sp>
      <p:grpSp>
        <p:nvGrpSpPr>
          <p:cNvPr id="4" name="Group 3"/>
          <p:cNvGrpSpPr/>
          <p:nvPr/>
        </p:nvGrpSpPr>
        <p:grpSpPr>
          <a:xfrm>
            <a:off x="2496297" y="2133368"/>
            <a:ext cx="5338184" cy="699599"/>
            <a:chOff x="0" y="0"/>
            <a:chExt cx="5338184" cy="699599"/>
          </a:xfrm>
        </p:grpSpPr>
        <p:sp>
          <p:nvSpPr>
            <p:cNvPr id="17" name="Rounded Rectangle 16"/>
            <p:cNvSpPr/>
            <p:nvPr/>
          </p:nvSpPr>
          <p:spPr>
            <a:xfrm>
              <a:off x="0" y="0"/>
              <a:ext cx="5338184" cy="69959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Rounded Rectangle 4"/>
            <p:cNvSpPr txBox="1"/>
            <p:nvPr/>
          </p:nvSpPr>
          <p:spPr>
            <a:xfrm>
              <a:off x="20491" y="20491"/>
              <a:ext cx="4501407"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orbel" panose="020B0503020204020204"/>
                  <a:ea typeface="+mn-ea"/>
                  <a:cs typeface="+mn-cs"/>
                </a:rPr>
                <a:t>Niki</a:t>
              </a:r>
              <a:endParaRPr kumimoji="0" lang="en-US" sz="2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5" name="Group 4"/>
          <p:cNvGrpSpPr/>
          <p:nvPr/>
        </p:nvGrpSpPr>
        <p:grpSpPr>
          <a:xfrm>
            <a:off x="2894927" y="2930134"/>
            <a:ext cx="5338184" cy="699599"/>
            <a:chOff x="398630" y="796766"/>
            <a:chExt cx="5338184" cy="699599"/>
          </a:xfrm>
        </p:grpSpPr>
        <p:sp>
          <p:nvSpPr>
            <p:cNvPr id="15" name="Rounded Rectangle 14"/>
            <p:cNvSpPr/>
            <p:nvPr/>
          </p:nvSpPr>
          <p:spPr>
            <a:xfrm>
              <a:off x="398630" y="796766"/>
              <a:ext cx="5338184" cy="699599"/>
            </a:xfrm>
            <a:prstGeom prst="roundRect">
              <a:avLst>
                <a:gd name="adj" fmla="val 10000"/>
              </a:avLst>
            </a:prstGeom>
          </p:spPr>
          <p:style>
            <a:lnRef idx="0">
              <a:schemeClr val="lt1">
                <a:hueOff val="0"/>
                <a:satOff val="0"/>
                <a:lumOff val="0"/>
                <a:alphaOff val="0"/>
              </a:schemeClr>
            </a:lnRef>
            <a:fillRef idx="3">
              <a:schemeClr val="accent3">
                <a:hueOff val="107142"/>
                <a:satOff val="-12023"/>
                <a:lumOff val="2059"/>
                <a:alphaOff val="0"/>
              </a:schemeClr>
            </a:fillRef>
            <a:effectRef idx="2">
              <a:schemeClr val="accent3">
                <a:hueOff val="107142"/>
                <a:satOff val="-12023"/>
                <a:lumOff val="2059"/>
                <a:alphaOff val="0"/>
              </a:schemeClr>
            </a:effectRef>
            <a:fontRef idx="minor">
              <a:schemeClr val="lt1"/>
            </a:fontRef>
          </p:style>
        </p:sp>
        <p:sp>
          <p:nvSpPr>
            <p:cNvPr id="16" name="Rounded Rectangle 6"/>
            <p:cNvSpPr txBox="1"/>
            <p:nvPr/>
          </p:nvSpPr>
          <p:spPr>
            <a:xfrm>
              <a:off x="419121" y="817257"/>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you are not completing your math job,  </a:t>
              </a:r>
            </a:p>
          </p:txBody>
        </p:sp>
      </p:grpSp>
      <p:grpSp>
        <p:nvGrpSpPr>
          <p:cNvPr id="6" name="Group 5"/>
          <p:cNvGrpSpPr/>
          <p:nvPr/>
        </p:nvGrpSpPr>
        <p:grpSpPr>
          <a:xfrm>
            <a:off x="3293558" y="3726900"/>
            <a:ext cx="5338184" cy="699599"/>
            <a:chOff x="797261" y="1593532"/>
            <a:chExt cx="5338184" cy="699599"/>
          </a:xfrm>
        </p:grpSpPr>
        <p:sp>
          <p:nvSpPr>
            <p:cNvPr id="13" name="Rounded Rectangle 12"/>
            <p:cNvSpPr/>
            <p:nvPr/>
          </p:nvSpPr>
          <p:spPr>
            <a:xfrm>
              <a:off x="797261" y="1593532"/>
              <a:ext cx="5338184" cy="699599"/>
            </a:xfrm>
            <a:prstGeom prst="roundRect">
              <a:avLst>
                <a:gd name="adj" fmla="val 10000"/>
              </a:avLst>
            </a:prstGeom>
          </p:spPr>
          <p:style>
            <a:lnRef idx="0">
              <a:schemeClr val="lt1">
                <a:hueOff val="0"/>
                <a:satOff val="0"/>
                <a:lumOff val="0"/>
                <a:alphaOff val="0"/>
              </a:schemeClr>
            </a:lnRef>
            <a:fillRef idx="3">
              <a:schemeClr val="accent3">
                <a:hueOff val="214284"/>
                <a:satOff val="-24046"/>
                <a:lumOff val="4118"/>
                <a:alphaOff val="0"/>
              </a:schemeClr>
            </a:fillRef>
            <a:effectRef idx="2">
              <a:schemeClr val="accent3">
                <a:hueOff val="214284"/>
                <a:satOff val="-24046"/>
                <a:lumOff val="4118"/>
                <a:alphaOff val="0"/>
              </a:schemeClr>
            </a:effectRef>
            <a:fontRef idx="minor">
              <a:schemeClr val="lt1"/>
            </a:fontRef>
          </p:style>
        </p:sp>
        <p:sp>
          <p:nvSpPr>
            <p:cNvPr id="14" name="Rounded Rectangle 8"/>
            <p:cNvSpPr txBox="1"/>
            <p:nvPr/>
          </p:nvSpPr>
          <p:spPr>
            <a:xfrm>
              <a:off x="817752" y="1614023"/>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if you need a break don’t forget to use your break card,   </a:t>
              </a:r>
            </a:p>
          </p:txBody>
        </p:sp>
      </p:grpSp>
      <p:grpSp>
        <p:nvGrpSpPr>
          <p:cNvPr id="7" name="Group 6"/>
          <p:cNvGrpSpPr/>
          <p:nvPr/>
        </p:nvGrpSpPr>
        <p:grpSpPr>
          <a:xfrm>
            <a:off x="3692188" y="4523666"/>
            <a:ext cx="5338184" cy="699599"/>
            <a:chOff x="1195891" y="2390298"/>
            <a:chExt cx="5338184" cy="699599"/>
          </a:xfrm>
        </p:grpSpPr>
        <p:sp>
          <p:nvSpPr>
            <p:cNvPr id="11" name="Rounded Rectangle 10"/>
            <p:cNvSpPr/>
            <p:nvPr/>
          </p:nvSpPr>
          <p:spPr>
            <a:xfrm>
              <a:off x="1195891" y="2390298"/>
              <a:ext cx="5338184" cy="699599"/>
            </a:xfrm>
            <a:prstGeom prst="roundRect">
              <a:avLst>
                <a:gd name="adj" fmla="val 10000"/>
              </a:avLst>
            </a:prstGeom>
          </p:spPr>
          <p:style>
            <a:lnRef idx="0">
              <a:schemeClr val="lt1">
                <a:hueOff val="0"/>
                <a:satOff val="0"/>
                <a:lumOff val="0"/>
                <a:alphaOff val="0"/>
              </a:schemeClr>
            </a:lnRef>
            <a:fillRef idx="3">
              <a:schemeClr val="accent3">
                <a:hueOff val="321426"/>
                <a:satOff val="-36069"/>
                <a:lumOff val="6177"/>
                <a:alphaOff val="0"/>
              </a:schemeClr>
            </a:fillRef>
            <a:effectRef idx="2">
              <a:schemeClr val="accent3">
                <a:hueOff val="321426"/>
                <a:satOff val="-36069"/>
                <a:lumOff val="6177"/>
                <a:alphaOff val="0"/>
              </a:schemeClr>
            </a:effectRef>
            <a:fontRef idx="minor">
              <a:schemeClr val="lt1"/>
            </a:fontRef>
          </p:style>
        </p:sp>
        <p:sp>
          <p:nvSpPr>
            <p:cNvPr id="12" name="Rounded Rectangle 10"/>
            <p:cNvSpPr txBox="1"/>
            <p:nvPr/>
          </p:nvSpPr>
          <p:spPr>
            <a:xfrm>
              <a:off x="1216382" y="2410789"/>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working on our math and taking breaks is responsible, </a:t>
              </a:r>
            </a:p>
          </p:txBody>
        </p:sp>
      </p:grpSp>
      <p:grpSp>
        <p:nvGrpSpPr>
          <p:cNvPr id="8" name="Group 7"/>
          <p:cNvGrpSpPr/>
          <p:nvPr/>
        </p:nvGrpSpPr>
        <p:grpSpPr>
          <a:xfrm>
            <a:off x="4090819" y="5320433"/>
            <a:ext cx="5338184" cy="699599"/>
            <a:chOff x="1594522" y="3187065"/>
            <a:chExt cx="5338184" cy="699599"/>
          </a:xfrm>
        </p:grpSpPr>
        <p:sp>
          <p:nvSpPr>
            <p:cNvPr id="9" name="Rounded Rectangle 8"/>
            <p:cNvSpPr/>
            <p:nvPr/>
          </p:nvSpPr>
          <p:spPr>
            <a:xfrm>
              <a:off x="1594522" y="3187065"/>
              <a:ext cx="5338184" cy="699599"/>
            </a:xfrm>
            <a:prstGeom prst="roundRect">
              <a:avLst>
                <a:gd name="adj" fmla="val 10000"/>
              </a:avLst>
            </a:prstGeom>
          </p:spPr>
          <p:style>
            <a:lnRef idx="0">
              <a:schemeClr val="lt1">
                <a:hueOff val="0"/>
                <a:satOff val="0"/>
                <a:lumOff val="0"/>
                <a:alphaOff val="0"/>
              </a:schemeClr>
            </a:lnRef>
            <a:fillRef idx="3">
              <a:schemeClr val="accent3">
                <a:hueOff val="428568"/>
                <a:satOff val="-48092"/>
                <a:lumOff val="8236"/>
                <a:alphaOff val="0"/>
              </a:schemeClr>
            </a:fillRef>
            <a:effectRef idx="2">
              <a:schemeClr val="accent3">
                <a:hueOff val="428568"/>
                <a:satOff val="-48092"/>
                <a:lumOff val="8236"/>
                <a:alphaOff val="0"/>
              </a:schemeClr>
            </a:effectRef>
            <a:fontRef idx="minor">
              <a:schemeClr val="lt1"/>
            </a:fontRef>
          </p:style>
        </p:sp>
        <p:sp>
          <p:nvSpPr>
            <p:cNvPr id="10" name="Rounded Rectangle 12"/>
            <p:cNvSpPr txBox="1"/>
            <p:nvPr/>
          </p:nvSpPr>
          <p:spPr>
            <a:xfrm>
              <a:off x="1615013" y="3207556"/>
              <a:ext cx="4443831" cy="658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rPr>
                <a:t>thanks for starting your math work!</a:t>
              </a:r>
            </a:p>
          </p:txBody>
        </p:sp>
      </p:grpSp>
      <p:grpSp>
        <p:nvGrpSpPr>
          <p:cNvPr id="19" name="Group 18"/>
          <p:cNvGrpSpPr/>
          <p:nvPr/>
        </p:nvGrpSpPr>
        <p:grpSpPr>
          <a:xfrm>
            <a:off x="7142126" y="2853458"/>
            <a:ext cx="454739" cy="454739"/>
            <a:chOff x="4883444" y="511096"/>
            <a:chExt cx="454739" cy="454739"/>
          </a:xfrm>
        </p:grpSpPr>
        <p:sp>
          <p:nvSpPr>
            <p:cNvPr id="29" name="Down Arrow 28"/>
            <p:cNvSpPr/>
            <p:nvPr/>
          </p:nvSpPr>
          <p:spPr>
            <a:xfrm>
              <a:off x="4883444" y="511096"/>
              <a:ext cx="454739" cy="454739"/>
            </a:xfrm>
            <a:prstGeom prst="downArrow">
              <a:avLst>
                <a:gd name="adj1" fmla="val 55000"/>
                <a:gd name="adj2" fmla="val 45000"/>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0" name="Down Arrow 4"/>
            <p:cNvSpPr txBox="1"/>
            <p:nvPr/>
          </p:nvSpPr>
          <p:spPr>
            <a:xfrm>
              <a:off x="4985760" y="511096"/>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grpSp>
        <p:nvGrpSpPr>
          <p:cNvPr id="20" name="Group 19"/>
          <p:cNvGrpSpPr/>
          <p:nvPr/>
        </p:nvGrpSpPr>
        <p:grpSpPr>
          <a:xfrm>
            <a:off x="7540757" y="3650224"/>
            <a:ext cx="454739" cy="454739"/>
            <a:chOff x="5282075" y="1307862"/>
            <a:chExt cx="454739" cy="454739"/>
          </a:xfrm>
        </p:grpSpPr>
        <p:sp>
          <p:nvSpPr>
            <p:cNvPr id="27" name="Down Arrow 26"/>
            <p:cNvSpPr/>
            <p:nvPr/>
          </p:nvSpPr>
          <p:spPr>
            <a:xfrm>
              <a:off x="5282075" y="1307862"/>
              <a:ext cx="454739" cy="454739"/>
            </a:xfrm>
            <a:prstGeom prst="downArrow">
              <a:avLst>
                <a:gd name="adj1" fmla="val 55000"/>
                <a:gd name="adj2" fmla="val 45000"/>
              </a:avLst>
            </a:prstGeom>
          </p:spPr>
          <p:style>
            <a:lnRef idx="1">
              <a:schemeClr val="accent3">
                <a:tint val="40000"/>
                <a:alpha val="90000"/>
                <a:hueOff val="-33077"/>
                <a:satOff val="-12640"/>
                <a:lumOff val="-171"/>
                <a:alphaOff val="0"/>
              </a:schemeClr>
            </a:lnRef>
            <a:fillRef idx="1">
              <a:schemeClr val="accent3">
                <a:tint val="40000"/>
                <a:alpha val="90000"/>
                <a:hueOff val="-33077"/>
                <a:satOff val="-12640"/>
                <a:lumOff val="-171"/>
                <a:alphaOff val="0"/>
              </a:schemeClr>
            </a:fillRef>
            <a:effectRef idx="0">
              <a:schemeClr val="accent3">
                <a:tint val="40000"/>
                <a:alpha val="90000"/>
                <a:hueOff val="-33077"/>
                <a:satOff val="-12640"/>
                <a:lumOff val="-171"/>
                <a:alphaOff val="0"/>
              </a:schemeClr>
            </a:effectRef>
            <a:fontRef idx="minor">
              <a:schemeClr val="dk1">
                <a:hueOff val="0"/>
                <a:satOff val="0"/>
                <a:lumOff val="0"/>
                <a:alphaOff val="0"/>
              </a:schemeClr>
            </a:fontRef>
          </p:style>
        </p:sp>
        <p:sp>
          <p:nvSpPr>
            <p:cNvPr id="28" name="Down Arrow 6"/>
            <p:cNvSpPr txBox="1"/>
            <p:nvPr/>
          </p:nvSpPr>
          <p:spPr>
            <a:xfrm>
              <a:off x="5384391" y="1307862"/>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grpSp>
        <p:nvGrpSpPr>
          <p:cNvPr id="21" name="Group 20"/>
          <p:cNvGrpSpPr/>
          <p:nvPr/>
        </p:nvGrpSpPr>
        <p:grpSpPr>
          <a:xfrm>
            <a:off x="7939387" y="4435331"/>
            <a:ext cx="454739" cy="454739"/>
            <a:chOff x="5680705" y="2092969"/>
            <a:chExt cx="454739" cy="454739"/>
          </a:xfrm>
        </p:grpSpPr>
        <p:sp>
          <p:nvSpPr>
            <p:cNvPr id="25" name="Down Arrow 24"/>
            <p:cNvSpPr/>
            <p:nvPr/>
          </p:nvSpPr>
          <p:spPr>
            <a:xfrm>
              <a:off x="5680705" y="2092969"/>
              <a:ext cx="454739" cy="454739"/>
            </a:xfrm>
            <a:prstGeom prst="downArrow">
              <a:avLst>
                <a:gd name="adj1" fmla="val 55000"/>
                <a:gd name="adj2" fmla="val 45000"/>
              </a:avLst>
            </a:prstGeom>
          </p:spPr>
          <p:style>
            <a:lnRef idx="1">
              <a:schemeClr val="accent3">
                <a:tint val="40000"/>
                <a:alpha val="90000"/>
                <a:hueOff val="-66154"/>
                <a:satOff val="-25281"/>
                <a:lumOff val="-342"/>
                <a:alphaOff val="0"/>
              </a:schemeClr>
            </a:lnRef>
            <a:fillRef idx="1">
              <a:schemeClr val="accent3">
                <a:tint val="40000"/>
                <a:alpha val="90000"/>
                <a:hueOff val="-66154"/>
                <a:satOff val="-25281"/>
                <a:lumOff val="-342"/>
                <a:alphaOff val="0"/>
              </a:schemeClr>
            </a:fillRef>
            <a:effectRef idx="0">
              <a:schemeClr val="accent3">
                <a:tint val="40000"/>
                <a:alpha val="90000"/>
                <a:hueOff val="-66154"/>
                <a:satOff val="-25281"/>
                <a:lumOff val="-342"/>
                <a:alphaOff val="0"/>
              </a:schemeClr>
            </a:effectRef>
            <a:fontRef idx="minor">
              <a:schemeClr val="dk1">
                <a:hueOff val="0"/>
                <a:satOff val="0"/>
                <a:lumOff val="0"/>
                <a:alphaOff val="0"/>
              </a:schemeClr>
            </a:fontRef>
          </p:style>
        </p:sp>
        <p:sp>
          <p:nvSpPr>
            <p:cNvPr id="26" name="Down Arrow 8"/>
            <p:cNvSpPr txBox="1"/>
            <p:nvPr/>
          </p:nvSpPr>
          <p:spPr>
            <a:xfrm>
              <a:off x="5783021" y="2092969"/>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grpSp>
        <p:nvGrpSpPr>
          <p:cNvPr id="22" name="Group 21"/>
          <p:cNvGrpSpPr/>
          <p:nvPr/>
        </p:nvGrpSpPr>
        <p:grpSpPr>
          <a:xfrm>
            <a:off x="8338018" y="5239870"/>
            <a:ext cx="454739" cy="454739"/>
            <a:chOff x="6079336" y="2897508"/>
            <a:chExt cx="454739" cy="454739"/>
          </a:xfrm>
        </p:grpSpPr>
        <p:sp>
          <p:nvSpPr>
            <p:cNvPr id="23" name="Down Arrow 22"/>
            <p:cNvSpPr/>
            <p:nvPr/>
          </p:nvSpPr>
          <p:spPr>
            <a:xfrm>
              <a:off x="6079336" y="2897508"/>
              <a:ext cx="454739" cy="454739"/>
            </a:xfrm>
            <a:prstGeom prst="downArrow">
              <a:avLst>
                <a:gd name="adj1" fmla="val 55000"/>
                <a:gd name="adj2" fmla="val 45000"/>
              </a:avLst>
            </a:prstGeom>
          </p:spPr>
          <p:style>
            <a:lnRef idx="1">
              <a:schemeClr val="accent3">
                <a:tint val="40000"/>
                <a:alpha val="90000"/>
                <a:hueOff val="-99230"/>
                <a:satOff val="-37921"/>
                <a:lumOff val="-513"/>
                <a:alphaOff val="0"/>
              </a:schemeClr>
            </a:lnRef>
            <a:fillRef idx="1">
              <a:schemeClr val="accent3">
                <a:tint val="40000"/>
                <a:alpha val="90000"/>
                <a:hueOff val="-99230"/>
                <a:satOff val="-37921"/>
                <a:lumOff val="-513"/>
                <a:alphaOff val="0"/>
              </a:schemeClr>
            </a:fillRef>
            <a:effectRef idx="0">
              <a:schemeClr val="accent3">
                <a:tint val="40000"/>
                <a:alpha val="90000"/>
                <a:hueOff val="-99230"/>
                <a:satOff val="-37921"/>
                <a:lumOff val="-513"/>
                <a:alphaOff val="0"/>
              </a:schemeClr>
            </a:effectRef>
            <a:fontRef idx="minor">
              <a:schemeClr val="dk1">
                <a:hueOff val="0"/>
                <a:satOff val="0"/>
                <a:lumOff val="0"/>
                <a:alphaOff val="0"/>
              </a:schemeClr>
            </a:fontRef>
          </p:style>
        </p:sp>
        <p:sp>
          <p:nvSpPr>
            <p:cNvPr id="24" name="Down Arrow 10"/>
            <p:cNvSpPr txBox="1"/>
            <p:nvPr/>
          </p:nvSpPr>
          <p:spPr>
            <a:xfrm>
              <a:off x="6181652" y="2897508"/>
              <a:ext cx="250107" cy="342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grpSp>
      <p:sp>
        <p:nvSpPr>
          <p:cNvPr id="31" name="Rectangle 30"/>
          <p:cNvSpPr/>
          <p:nvPr/>
        </p:nvSpPr>
        <p:spPr>
          <a:xfrm>
            <a:off x="9893909" y="5085718"/>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3" name="TextBox 2"/>
          <p:cNvSpPr txBox="1"/>
          <p:nvPr/>
        </p:nvSpPr>
        <p:spPr>
          <a:xfrm>
            <a:off x="5174629" y="2898229"/>
            <a:ext cx="5943272" cy="954107"/>
          </a:xfrm>
          <a:prstGeom prst="rect">
            <a:avLst/>
          </a:prstGeom>
          <a:solidFill>
            <a:schemeClr val="bg1"/>
          </a:solidFill>
          <a:ln>
            <a:solidFill>
              <a:schemeClr val="bg2"/>
            </a:solidFill>
          </a:ln>
        </p:spPr>
        <p:txBody>
          <a:bodyPr wrap="square" rtlCol="0">
            <a:spAutoFit/>
          </a:bodyPr>
          <a:lstStyle/>
          <a:p>
            <a:pPr algn="ctr"/>
            <a:r>
              <a:rPr lang="en-US" sz="2800" b="1" dirty="0"/>
              <a:t>Remember:  Praise can be public, correction should be private</a:t>
            </a:r>
          </a:p>
        </p:txBody>
      </p:sp>
      <p:pic>
        <p:nvPicPr>
          <p:cNvPr id="32" name="Picture 31"/>
          <p:cNvPicPr>
            <a:picLocks noChangeAspect="1"/>
          </p:cNvPicPr>
          <p:nvPr/>
        </p:nvPicPr>
        <p:blipFill>
          <a:blip r:embed="rId3"/>
          <a:stretch>
            <a:fillRect/>
          </a:stretch>
        </p:blipFill>
        <p:spPr>
          <a:xfrm>
            <a:off x="1213764" y="706439"/>
            <a:ext cx="3362325" cy="5638800"/>
          </a:xfrm>
          <a:prstGeom prst="rect">
            <a:avLst/>
          </a:prstGeom>
        </p:spPr>
      </p:pic>
      <p:sp>
        <p:nvSpPr>
          <p:cNvPr id="33" name="&quot;No&quot; Symbol 32"/>
          <p:cNvSpPr/>
          <p:nvPr/>
        </p:nvSpPr>
        <p:spPr>
          <a:xfrm>
            <a:off x="1349465" y="1824507"/>
            <a:ext cx="3045266" cy="319535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10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Behavior</a:t>
            </a:r>
          </a:p>
        </p:txBody>
      </p:sp>
      <p:sp>
        <p:nvSpPr>
          <p:cNvPr id="5" name="TextBox 4"/>
          <p:cNvSpPr txBox="1"/>
          <p:nvPr/>
        </p:nvSpPr>
        <p:spPr>
          <a:xfrm>
            <a:off x="2840038" y="1848042"/>
            <a:ext cx="7446962" cy="138499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planning (Functional Behavioral Assessment) </a:t>
            </a:r>
          </a:p>
          <a:p>
            <a:pPr>
              <a:defRPr/>
            </a:pPr>
            <a:r>
              <a:rPr lang="en-US" sz="1400" dirty="0">
                <a:solidFill>
                  <a:srgbClr val="000000"/>
                </a:solidFill>
                <a:latin typeface="Arial" charset="0"/>
                <a:cs typeface="Arial" charset="0"/>
              </a:rPr>
              <a:t>	• Defining behavior in observable &amp; measureable terms</a:t>
            </a:r>
          </a:p>
          <a:p>
            <a:pPr>
              <a:defRPr/>
            </a:pPr>
            <a:r>
              <a:rPr lang="en-US" sz="1400" dirty="0">
                <a:solidFill>
                  <a:srgbClr val="000000"/>
                </a:solidFill>
                <a:latin typeface="Arial" charset="0"/>
                <a:cs typeface="Arial" charset="0"/>
              </a:rPr>
              <a:t> 	• </a:t>
            </a:r>
            <a:r>
              <a:rPr lang="en-US" sz="1400" b="1" dirty="0">
                <a:solidFill>
                  <a:srgbClr val="000000"/>
                </a:solidFill>
                <a:latin typeface="Arial" charset="0"/>
                <a:cs typeface="Arial" charset="0"/>
              </a:rPr>
              <a:t>Ask staff, student and family about where, when, &amp; why behavior occur AND 		what interventions have already been attempted</a:t>
            </a:r>
          </a:p>
          <a:p>
            <a:pPr>
              <a:defRPr/>
            </a:pPr>
            <a:r>
              <a:rPr lang="en-US" sz="1400" dirty="0">
                <a:solidFill>
                  <a:srgbClr val="000000"/>
                </a:solidFill>
                <a:latin typeface="Arial" charset="0"/>
                <a:cs typeface="Arial" charset="0"/>
              </a:rPr>
              <a:t>	• See the behavior during specified routines</a:t>
            </a:r>
          </a:p>
          <a:p>
            <a:pPr>
              <a:defRPr/>
            </a:pPr>
            <a:r>
              <a:rPr lang="en-US" sz="1400" dirty="0">
                <a:solidFill>
                  <a:srgbClr val="000000"/>
                </a:solidFill>
                <a:latin typeface="Arial" charset="0"/>
                <a:cs typeface="Arial" charset="0"/>
              </a:rPr>
              <a:t>	• Hypothesize a final summary of where, when, &amp; why behavior occurs </a:t>
            </a:r>
          </a:p>
        </p:txBody>
      </p:sp>
      <p:sp>
        <p:nvSpPr>
          <p:cNvPr id="6" name="TextBox 5"/>
          <p:cNvSpPr txBox="1"/>
          <p:nvPr/>
        </p:nvSpPr>
        <p:spPr>
          <a:xfrm>
            <a:off x="3068638" y="3484753"/>
            <a:ext cx="6400800" cy="738188"/>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a:solidFill>
                  <a:srgbClr val="000000"/>
                </a:solidFill>
                <a:latin typeface="Arial" charset="0"/>
                <a:cs typeface="Arial" charset="0"/>
              </a:rPr>
              <a:t>)</a:t>
            </a:r>
          </a:p>
          <a:p>
            <a:pPr>
              <a:defRPr/>
            </a:pPr>
            <a:r>
              <a:rPr lang="en-US" sz="1400" dirty="0">
                <a:solidFill>
                  <a:srgbClr val="000000"/>
                </a:solidFill>
                <a:latin typeface="Arial" charset="0"/>
                <a:cs typeface="Arial" charset="0"/>
              </a:rPr>
              <a:t>     • Ensure technical adequacy </a:t>
            </a:r>
          </a:p>
          <a:p>
            <a:pPr>
              <a:defRPr/>
            </a:pPr>
            <a:r>
              <a:rPr lang="en-US" sz="1400" dirty="0">
                <a:solidFill>
                  <a:srgbClr val="000000"/>
                </a:solidFill>
                <a:latin typeface="Arial" charset="0"/>
                <a:cs typeface="Arial" charset="0"/>
              </a:rPr>
              <a:t>     • Ensure contextual fit</a:t>
            </a:r>
          </a:p>
        </p:txBody>
      </p:sp>
      <p:sp>
        <p:nvSpPr>
          <p:cNvPr id="7" name="TextBox 6"/>
          <p:cNvSpPr txBox="1"/>
          <p:nvPr/>
        </p:nvSpPr>
        <p:spPr>
          <a:xfrm>
            <a:off x="3352800" y="4475354"/>
            <a:ext cx="4648200" cy="314325"/>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1622749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857" y="1399533"/>
            <a:ext cx="10301555" cy="4381119"/>
          </a:xfrm>
        </p:spPr>
        <p:txBody>
          <a:bodyPr>
            <a:normAutofit lnSpcReduction="10000"/>
          </a:bodyPr>
          <a:lstStyle/>
          <a:p>
            <a:r>
              <a:rPr lang="en-US" dirty="0"/>
              <a:t>Possible sources of progress monitoring data:</a:t>
            </a:r>
          </a:p>
          <a:p>
            <a:pPr lvl="1"/>
            <a:r>
              <a:rPr lang="en-US" dirty="0"/>
              <a:t>Daily Behavior Ratings (DBRs):  </a:t>
            </a:r>
            <a:r>
              <a:rPr lang="en-US" dirty="0">
                <a:hlinkClick r:id="rId3"/>
              </a:rPr>
              <a:t>https://www.interventioncentral.org/teacher-resources/behavior-rating-scales-report-card-maker</a:t>
            </a:r>
            <a:endParaRPr lang="en-US" dirty="0"/>
          </a:p>
          <a:p>
            <a:pPr lvl="1"/>
            <a:r>
              <a:rPr lang="en-US" dirty="0"/>
              <a:t>Individual Behavior Rating Scale (IBRST)</a:t>
            </a:r>
          </a:p>
          <a:p>
            <a:pPr lvl="1"/>
            <a:r>
              <a:rPr lang="en-US" dirty="0"/>
              <a:t>Formal observations</a:t>
            </a:r>
            <a:br>
              <a:rPr lang="en-US" dirty="0"/>
            </a:br>
            <a:endParaRPr lang="en-US" dirty="0"/>
          </a:p>
          <a:p>
            <a:r>
              <a:rPr lang="en-US" dirty="0">
                <a:solidFill>
                  <a:srgbClr val="FF0000"/>
                </a:solidFill>
              </a:rPr>
              <a:t>Set Decision Points</a:t>
            </a:r>
            <a:r>
              <a:rPr lang="en-US" dirty="0"/>
              <a:t>:  how will you know if the intervention was successful?</a:t>
            </a:r>
          </a:p>
          <a:p>
            <a:pPr marL="457063" lvl="1" indent="0">
              <a:buNone/>
            </a:pPr>
            <a:endParaRPr lang="en-US" dirty="0"/>
          </a:p>
        </p:txBody>
      </p:sp>
    </p:spTree>
    <p:extLst>
      <p:ext uri="{BB962C8B-B14F-4D97-AF65-F5344CB8AC3E}">
        <p14:creationId xmlns:p14="http://schemas.microsoft.com/office/powerpoint/2010/main" val="18443131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Without fidelity…</a:t>
            </a:r>
          </a:p>
        </p:txBody>
      </p:sp>
      <p:sp>
        <p:nvSpPr>
          <p:cNvPr id="3" name="Content Placeholder 2"/>
          <p:cNvSpPr>
            <a:spLocks noGrp="1"/>
          </p:cNvSpPr>
          <p:nvPr>
            <p:ph idx="1"/>
          </p:nvPr>
        </p:nvSpPr>
        <p:spPr>
          <a:xfrm>
            <a:off x="609600" y="2682226"/>
            <a:ext cx="10972801" cy="3479761"/>
          </a:xfrm>
        </p:spPr>
        <p:txBody>
          <a:bodyPr/>
          <a:lstStyle/>
          <a:p>
            <a:pPr marL="0" indent="0" algn="ctr">
              <a:buNone/>
            </a:pPr>
            <a:r>
              <a:rPr lang="en-US" i="1" dirty="0"/>
              <a:t>We cannot draw conclusions and plan next steps for interventions that don’t seem to be working.</a:t>
            </a:r>
            <a:br>
              <a:rPr lang="en-US" i="1" dirty="0"/>
            </a:br>
            <a:endParaRPr lang="en-US" i="1" dirty="0"/>
          </a:p>
          <a:p>
            <a:pPr marL="0" indent="0" algn="ctr">
              <a:buNone/>
            </a:pPr>
            <a:r>
              <a:rPr lang="en-US" i="1" dirty="0"/>
              <a:t>We cannot say that a student is resistant to intervention without showing that the intervention happened as designed.</a:t>
            </a:r>
          </a:p>
        </p:txBody>
      </p:sp>
    </p:spTree>
    <p:extLst>
      <p:ext uri="{BB962C8B-B14F-4D97-AF65-F5344CB8AC3E}">
        <p14:creationId xmlns:p14="http://schemas.microsoft.com/office/powerpoint/2010/main" val="31935626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a:latin typeface="Century Gothic" panose="020B0502020202020204" pitchFamily="34" charset="0"/>
              </a:rPr>
              <a:t>Writing the Intervention Plan</a:t>
            </a:r>
          </a:p>
        </p:txBody>
      </p:sp>
      <p:sp>
        <p:nvSpPr>
          <p:cNvPr id="126979" name="Rectangle 3"/>
          <p:cNvSpPr>
            <a:spLocks noGrp="1" noChangeArrowheads="1"/>
          </p:cNvSpPr>
          <p:nvPr>
            <p:ph idx="1"/>
          </p:nvPr>
        </p:nvSpPr>
        <p:spPr/>
        <p:txBody>
          <a:bodyPr>
            <a:normAutofit lnSpcReduction="10000"/>
          </a:bodyPr>
          <a:lstStyle/>
          <a:p>
            <a:pPr eaLnBrk="1" hangingPunct="1">
              <a:lnSpc>
                <a:spcPct val="90000"/>
              </a:lnSpc>
              <a:buFontTx/>
              <a:buChar char="•"/>
            </a:pPr>
            <a:r>
              <a:rPr lang="en-US" altLang="en-US" sz="2800">
                <a:latin typeface="Century Gothic" panose="020B0502020202020204" pitchFamily="34" charset="0"/>
              </a:rPr>
              <a:t>Task analyze each step of the plan</a:t>
            </a:r>
          </a:p>
          <a:p>
            <a:pPr lvl="1" eaLnBrk="1" hangingPunct="1">
              <a:lnSpc>
                <a:spcPct val="90000"/>
              </a:lnSpc>
              <a:buFontTx/>
              <a:buChar char="•"/>
            </a:pPr>
            <a:r>
              <a:rPr lang="en-US" altLang="en-US" sz="2400" b="1">
                <a:latin typeface="Century Gothic" panose="020B0502020202020204" pitchFamily="34" charset="0"/>
              </a:rPr>
              <a:t>Non-Example</a:t>
            </a:r>
            <a:r>
              <a:rPr lang="en-US" altLang="en-US" sz="2400">
                <a:latin typeface="Century Gothic" panose="020B0502020202020204" pitchFamily="34" charset="0"/>
              </a:rPr>
              <a:t>: Give student choices</a:t>
            </a:r>
          </a:p>
          <a:p>
            <a:pPr lvl="1" eaLnBrk="1" hangingPunct="1">
              <a:lnSpc>
                <a:spcPct val="90000"/>
              </a:lnSpc>
              <a:buFontTx/>
              <a:buChar char="•"/>
            </a:pPr>
            <a:r>
              <a:rPr lang="en-US" altLang="en-US" sz="2400" b="1">
                <a:latin typeface="Century Gothic" panose="020B0502020202020204" pitchFamily="34" charset="0"/>
              </a:rPr>
              <a:t>Example:</a:t>
            </a:r>
            <a:r>
              <a:rPr lang="en-US" altLang="en-US" sz="2400">
                <a:latin typeface="Century Gothic" panose="020B0502020202020204" pitchFamily="34" charset="0"/>
              </a:rPr>
              <a:t> </a:t>
            </a:r>
          </a:p>
          <a:p>
            <a:pPr lvl="2" eaLnBrk="1" hangingPunct="1">
              <a:lnSpc>
                <a:spcPct val="90000"/>
              </a:lnSpc>
              <a:buFontTx/>
              <a:buChar char="•"/>
            </a:pPr>
            <a:r>
              <a:rPr lang="en-US" altLang="en-US">
                <a:latin typeface="Century Gothic" panose="020B0502020202020204" pitchFamily="34" charset="0"/>
              </a:rPr>
              <a:t>Prior to the start of independent reading, tell the student, </a:t>
            </a:r>
            <a:r>
              <a:rPr lang="ja-JP" altLang="en-US">
                <a:latin typeface="Century Gothic" panose="020B0502020202020204" pitchFamily="34" charset="0"/>
              </a:rPr>
              <a:t>“</a:t>
            </a:r>
            <a:r>
              <a:rPr lang="en-US" altLang="ja-JP">
                <a:latin typeface="Century Gothic" panose="020B0502020202020204" pitchFamily="34" charset="0"/>
              </a:rPr>
              <a:t>We have 2 worksheets today.</a:t>
            </a:r>
            <a:r>
              <a:rPr lang="ja-JP" altLang="en-US">
                <a:latin typeface="Century Gothic" panose="020B0502020202020204" pitchFamily="34" charset="0"/>
              </a:rPr>
              <a:t>”</a:t>
            </a:r>
            <a:r>
              <a:rPr lang="en-US" altLang="ja-JP">
                <a:latin typeface="Century Gothic" panose="020B0502020202020204" pitchFamily="34" charset="0"/>
              </a:rPr>
              <a:t> </a:t>
            </a:r>
          </a:p>
          <a:p>
            <a:pPr lvl="2" eaLnBrk="1" hangingPunct="1">
              <a:lnSpc>
                <a:spcPct val="90000"/>
              </a:lnSpc>
              <a:buFontTx/>
              <a:buChar char="•"/>
            </a:pPr>
            <a:r>
              <a:rPr lang="en-US" altLang="en-US">
                <a:latin typeface="Century Gothic" panose="020B0502020202020204" pitchFamily="34" charset="0"/>
              </a:rPr>
              <a:t>Show student both worksheets</a:t>
            </a:r>
          </a:p>
          <a:p>
            <a:pPr lvl="2" eaLnBrk="1" hangingPunct="1">
              <a:lnSpc>
                <a:spcPct val="90000"/>
              </a:lnSpc>
              <a:buFontTx/>
              <a:buChar char="•"/>
            </a:pPr>
            <a:r>
              <a:rPr lang="en-US" altLang="en-US">
                <a:latin typeface="Century Gothic" panose="020B0502020202020204" pitchFamily="34" charset="0"/>
              </a:rPr>
              <a:t>Say, </a:t>
            </a:r>
            <a:r>
              <a:rPr lang="ja-JP" altLang="en-US">
                <a:latin typeface="Century Gothic" panose="020B0502020202020204" pitchFamily="34" charset="0"/>
              </a:rPr>
              <a:t>“</a:t>
            </a:r>
            <a:r>
              <a:rPr lang="en-US" altLang="ja-JP">
                <a:latin typeface="Century Gothic" panose="020B0502020202020204" pitchFamily="34" charset="0"/>
              </a:rPr>
              <a:t>Which worksheet would you like to do first?</a:t>
            </a:r>
            <a:r>
              <a:rPr lang="ja-JP" altLang="en-US">
                <a:latin typeface="Century Gothic" panose="020B0502020202020204" pitchFamily="34" charset="0"/>
              </a:rPr>
              <a:t>”</a:t>
            </a:r>
            <a:endParaRPr lang="en-US" altLang="ja-JP">
              <a:latin typeface="Century Gothic" panose="020B0502020202020204" pitchFamily="34" charset="0"/>
            </a:endParaRPr>
          </a:p>
          <a:p>
            <a:pPr eaLnBrk="1" hangingPunct="1">
              <a:lnSpc>
                <a:spcPct val="90000"/>
              </a:lnSpc>
              <a:buFontTx/>
              <a:buChar char="•"/>
            </a:pPr>
            <a:r>
              <a:rPr lang="en-US" altLang="en-US" sz="2800">
                <a:latin typeface="Century Gothic" panose="020B0502020202020204" pitchFamily="34" charset="0"/>
              </a:rPr>
              <a:t>Teachers need to know exactly what to do or the intervention may not be implemented as intended.</a:t>
            </a:r>
          </a:p>
          <a:p>
            <a:pPr eaLnBrk="1" hangingPunct="1">
              <a:lnSpc>
                <a:spcPct val="90000"/>
              </a:lnSpc>
              <a:buFontTx/>
              <a:buChar char="•"/>
            </a:pPr>
            <a:endParaRPr lang="en-US" altLang="en-US">
              <a:latin typeface="Century Gothic" panose="020B0502020202020204" pitchFamily="34" charset="0"/>
            </a:endParaRPr>
          </a:p>
          <a:p>
            <a:pPr lvl="1" eaLnBrk="1" hangingPunct="1">
              <a:lnSpc>
                <a:spcPct val="90000"/>
              </a:lnSpc>
            </a:pPr>
            <a:endParaRPr lang="en-US" altLang="en-US">
              <a:latin typeface="Century Gothic" panose="020B0502020202020204" pitchFamily="34" charset="0"/>
            </a:endParaRPr>
          </a:p>
        </p:txBody>
      </p:sp>
    </p:spTree>
    <p:extLst>
      <p:ext uri="{BB962C8B-B14F-4D97-AF65-F5344CB8AC3E}">
        <p14:creationId xmlns:p14="http://schemas.microsoft.com/office/powerpoint/2010/main" val="294526077"/>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p:cNvSpPr>
            <a:spLocks noGrp="1"/>
          </p:cNvSpPr>
          <p:nvPr>
            <p:ph type="title"/>
          </p:nvPr>
        </p:nvSpPr>
        <p:spPr>
          <a:xfrm>
            <a:off x="761999" y="626054"/>
            <a:ext cx="10972801" cy="886833"/>
          </a:xfrm>
        </p:spPr>
        <p:txBody>
          <a:bodyPr>
            <a:normAutofit fontScale="90000"/>
          </a:bodyPr>
          <a:lstStyle/>
          <a:p>
            <a:pPr eaLnBrk="1" hangingPunct="1"/>
            <a:r>
              <a:rPr lang="en-US" altLang="en-US" sz="3600" dirty="0"/>
              <a:t>Which One Will More Likely be Consistently Implemented?</a:t>
            </a:r>
          </a:p>
        </p:txBody>
      </p:sp>
      <p:sp>
        <p:nvSpPr>
          <p:cNvPr id="128003" name="Content Placeholder 5"/>
          <p:cNvSpPr>
            <a:spLocks noGrp="1"/>
          </p:cNvSpPr>
          <p:nvPr>
            <p:ph sz="half" idx="1"/>
          </p:nvPr>
        </p:nvSpPr>
        <p:spPr>
          <a:xfrm>
            <a:off x="1752600" y="2209801"/>
            <a:ext cx="2971800" cy="3927475"/>
          </a:xfrm>
        </p:spPr>
        <p:txBody>
          <a:bodyPr/>
          <a:lstStyle/>
          <a:p>
            <a:pPr eaLnBrk="1" hangingPunct="1"/>
            <a:r>
              <a:rPr lang="en-US" altLang="en-US"/>
              <a:t>Provide choices of where to sit</a:t>
            </a:r>
          </a:p>
        </p:txBody>
      </p:sp>
      <p:sp>
        <p:nvSpPr>
          <p:cNvPr id="128004" name="Content Placeholder 7"/>
          <p:cNvSpPr>
            <a:spLocks noGrp="1"/>
          </p:cNvSpPr>
          <p:nvPr>
            <p:ph sz="half" idx="2"/>
          </p:nvPr>
        </p:nvSpPr>
        <p:spPr>
          <a:xfrm>
            <a:off x="6400800" y="1905000"/>
            <a:ext cx="3962400" cy="4495800"/>
          </a:xfrm>
        </p:spPr>
        <p:txBody>
          <a:bodyPr>
            <a:normAutofit lnSpcReduction="10000"/>
          </a:bodyPr>
          <a:lstStyle/>
          <a:p>
            <a:pPr eaLnBrk="1" hangingPunct="1"/>
            <a:r>
              <a:rPr lang="en-US" altLang="en-US" sz="1600" b="1" u="sng"/>
              <a:t>Provide Choices:  </a:t>
            </a:r>
            <a:r>
              <a:rPr lang="en-US" altLang="en-US" sz="1600"/>
              <a:t>The teacher will provide Don with a choice prior to assigning him independent work in class.  Choice options are: (a) materials to use for assignment; choice of leadership activities; (b) where to sit; (c) who to do the assignment with</a:t>
            </a:r>
          </a:p>
          <a:p>
            <a:pPr eaLnBrk="1" hangingPunct="1">
              <a:buFont typeface="Arial" panose="020B0604020202020204" pitchFamily="34" charset="0"/>
              <a:buNone/>
            </a:pPr>
            <a:r>
              <a:rPr lang="en-US" altLang="en-US" sz="1600"/>
              <a:t>Steps:</a:t>
            </a:r>
          </a:p>
          <a:p>
            <a:pPr eaLnBrk="1" hangingPunct="1">
              <a:buFont typeface="Arial" panose="020B0604020202020204" pitchFamily="34" charset="0"/>
              <a:buAutoNum type="arabicPeriod"/>
            </a:pPr>
            <a:r>
              <a:rPr lang="en-US" altLang="en-US" sz="1600"/>
              <a:t>Immediately after giving the class the independent math assignment, go over to Don and present him with a choice option.</a:t>
            </a:r>
          </a:p>
          <a:p>
            <a:pPr eaLnBrk="1" hangingPunct="1">
              <a:buFont typeface="Arial" panose="020B0604020202020204" pitchFamily="34" charset="0"/>
              <a:buAutoNum type="arabicPeriod"/>
            </a:pPr>
            <a:r>
              <a:rPr lang="en-US" altLang="en-US" sz="1600"/>
              <a:t>When presenting him with a choice, say </a:t>
            </a:r>
            <a:r>
              <a:rPr lang="ja-JP" altLang="en-US" sz="1600"/>
              <a:t>“</a:t>
            </a:r>
            <a:r>
              <a:rPr lang="en-US" altLang="ja-JP" sz="1600"/>
              <a:t>Don, where do you want to sit?  X or X?</a:t>
            </a:r>
            <a:r>
              <a:rPr lang="ja-JP" altLang="en-US" sz="1600"/>
              <a:t>”</a:t>
            </a:r>
            <a:endParaRPr lang="en-US" altLang="ja-JP" sz="1600"/>
          </a:p>
          <a:p>
            <a:pPr eaLnBrk="1" hangingPunct="1">
              <a:buFont typeface="Arial" panose="020B0604020202020204" pitchFamily="34" charset="0"/>
              <a:buAutoNum type="arabicPeriod"/>
            </a:pPr>
            <a:r>
              <a:rPr lang="en-US" altLang="en-US" sz="1600"/>
              <a:t>After Don makes his choice, say, </a:t>
            </a:r>
            <a:r>
              <a:rPr lang="ja-JP" altLang="en-US" sz="1600"/>
              <a:t>“</a:t>
            </a:r>
            <a:r>
              <a:rPr lang="en-US" altLang="ja-JP" sz="1600"/>
              <a:t>Thanks for making a great choice</a:t>
            </a:r>
            <a:r>
              <a:rPr lang="ja-JP" altLang="en-US" sz="1600"/>
              <a:t>”</a:t>
            </a:r>
            <a:r>
              <a:rPr lang="en-US" altLang="ja-JP" sz="1600"/>
              <a:t> and release him to his choice.</a:t>
            </a:r>
            <a:endParaRPr lang="en-US" altLang="en-US" sz="1600"/>
          </a:p>
        </p:txBody>
      </p:sp>
      <p:sp>
        <p:nvSpPr>
          <p:cNvPr id="5" name="Text Placeholder 4"/>
          <p:cNvSpPr>
            <a:spLocks noGrp="1"/>
          </p:cNvSpPr>
          <p:nvPr>
            <p:ph type="body" idx="4294967295"/>
          </p:nvPr>
        </p:nvSpPr>
        <p:spPr>
          <a:xfrm>
            <a:off x="1789113" y="1484313"/>
            <a:ext cx="3124200" cy="639762"/>
          </a:xfrm>
        </p:spPr>
        <p:txBody>
          <a:bodyPr rtlCol="0">
            <a:normAutofit fontScale="70000" lnSpcReduction="20000"/>
          </a:bodyPr>
          <a:lstStyle/>
          <a:p>
            <a:pPr marL="0" indent="0">
              <a:buNone/>
              <a:defRPr/>
            </a:pPr>
            <a:r>
              <a:rPr lang="en-US" dirty="0">
                <a:ea typeface="+mn-ea"/>
                <a:cs typeface="+mn-cs"/>
              </a:rPr>
              <a:t>BIP-Prevention Strategies</a:t>
            </a:r>
          </a:p>
        </p:txBody>
      </p:sp>
      <p:sp>
        <p:nvSpPr>
          <p:cNvPr id="7" name="Text Placeholder 6"/>
          <p:cNvSpPr>
            <a:spLocks noGrp="1"/>
          </p:cNvSpPr>
          <p:nvPr>
            <p:ph type="body" sz="quarter" idx="4294967295"/>
          </p:nvPr>
        </p:nvSpPr>
        <p:spPr>
          <a:xfrm>
            <a:off x="6553200" y="1447801"/>
            <a:ext cx="3657600" cy="639763"/>
          </a:xfrm>
        </p:spPr>
        <p:txBody>
          <a:bodyPr rtlCol="0">
            <a:normAutofit fontScale="77500" lnSpcReduction="20000"/>
          </a:bodyPr>
          <a:lstStyle/>
          <a:p>
            <a:pPr marL="0" indent="0">
              <a:buNone/>
              <a:defRPr/>
            </a:pPr>
            <a:r>
              <a:rPr lang="en-US" dirty="0">
                <a:ea typeface="+mn-ea"/>
                <a:cs typeface="+mn-cs"/>
              </a:rPr>
              <a:t>BIP-Prevention Strategies</a:t>
            </a:r>
          </a:p>
        </p:txBody>
      </p:sp>
      <p:sp>
        <p:nvSpPr>
          <p:cNvPr id="128007" name="TextBox 8"/>
          <p:cNvSpPr txBox="1">
            <a:spLocks noChangeArrowheads="1"/>
          </p:cNvSpPr>
          <p:nvPr/>
        </p:nvSpPr>
        <p:spPr bwMode="auto">
          <a:xfrm>
            <a:off x="5257800" y="1447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a:latin typeface="Arial" panose="020B0604020202020204" pitchFamily="34" charset="0"/>
              </a:rPr>
              <a:t>OR</a:t>
            </a:r>
          </a:p>
        </p:txBody>
      </p:sp>
      <p:sp>
        <p:nvSpPr>
          <p:cNvPr id="11" name="Rectangle 10"/>
          <p:cNvSpPr/>
          <p:nvPr/>
        </p:nvSpPr>
        <p:spPr>
          <a:xfrm>
            <a:off x="1708150" y="1425575"/>
            <a:ext cx="3473450" cy="5202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6302375" y="1447800"/>
            <a:ext cx="4211638" cy="5246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06215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United States, we have a problem!</a:t>
            </a:r>
            <a:endParaRPr lang="en-US" dirty="0"/>
          </a:p>
        </p:txBody>
      </p:sp>
      <p:sp>
        <p:nvSpPr>
          <p:cNvPr id="3" name="Content Placeholder 2"/>
          <p:cNvSpPr>
            <a:spLocks noGrp="1"/>
          </p:cNvSpPr>
          <p:nvPr>
            <p:ph idx="1"/>
          </p:nvPr>
        </p:nvSpPr>
        <p:spPr>
          <a:xfrm>
            <a:off x="2152651" y="1446905"/>
            <a:ext cx="4787825" cy="4730059"/>
          </a:xfrm>
        </p:spPr>
        <p:txBody>
          <a:bodyPr>
            <a:normAutofit/>
          </a:bodyPr>
          <a:lstStyle/>
          <a:p>
            <a:pPr marL="0" indent="0">
              <a:buNone/>
            </a:pPr>
            <a:r>
              <a:rPr lang="en-US" sz="4000" b="1" dirty="0">
                <a:solidFill>
                  <a:schemeClr val="bg1"/>
                </a:solidFill>
              </a:rPr>
              <a:t>12% </a:t>
            </a:r>
            <a:r>
              <a:rPr lang="en-US" sz="3200" dirty="0">
                <a:solidFill>
                  <a:schemeClr val="bg1"/>
                </a:solidFill>
              </a:rPr>
              <a:t>of beginning public school teachers leave within their first 2 years </a:t>
            </a:r>
          </a:p>
          <a:p>
            <a:pPr marL="0" indent="0">
              <a:buNone/>
            </a:pPr>
            <a:endParaRPr lang="en-US" sz="2400" dirty="0">
              <a:solidFill>
                <a:schemeClr val="bg1"/>
              </a:solidFill>
            </a:endParaRPr>
          </a:p>
          <a:p>
            <a:pPr marL="0" indent="0">
              <a:buNone/>
            </a:pPr>
            <a:r>
              <a:rPr lang="en-US" sz="4000" b="1" dirty="0">
                <a:solidFill>
                  <a:schemeClr val="bg1"/>
                </a:solidFill>
              </a:rPr>
              <a:t>50% </a:t>
            </a:r>
            <a:r>
              <a:rPr lang="en-US" sz="3200" dirty="0">
                <a:solidFill>
                  <a:schemeClr val="bg1"/>
                </a:solidFill>
              </a:rPr>
              <a:t>leave within their first 5 years</a:t>
            </a:r>
          </a:p>
        </p:txBody>
      </p:sp>
      <p:graphicFrame>
        <p:nvGraphicFramePr>
          <p:cNvPr id="5" name="Chart 4" descr="A pie chart split into two equal parts."/>
          <p:cNvGraphicFramePr/>
          <p:nvPr/>
        </p:nvGraphicFramePr>
        <p:xfrm>
          <a:off x="6564254" y="1722922"/>
          <a:ext cx="4429920" cy="2940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 pie chart split into two equal parts. "/>
          <p:cNvGraphicFramePr/>
          <p:nvPr/>
        </p:nvGraphicFramePr>
        <p:xfrm>
          <a:off x="6056324" y="1609080"/>
          <a:ext cx="5445782" cy="305480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630758" y="5548141"/>
            <a:ext cx="9143999" cy="600164"/>
          </a:xfrm>
          <a:prstGeom prst="rect">
            <a:avLst/>
          </a:prstGeom>
          <a:noFill/>
        </p:spPr>
        <p:txBody>
          <a:bodyPr wrap="square" rtlCol="0">
            <a:spAutoFit/>
          </a:bodyPr>
          <a:lstStyle/>
          <a:p>
            <a:r>
              <a:rPr lang="en-US" sz="1100" dirty="0">
                <a:solidFill>
                  <a:prstClr val="white"/>
                </a:solidFill>
                <a:latin typeface="Franklin Gothic Book" panose="020B0503020102020204"/>
                <a:ea typeface="ＭＳ Ｐゴシック" pitchFamily="34" charset="-128"/>
                <a:cs typeface="ＭＳ Ｐゴシック" pitchFamily="34" charset="-128"/>
              </a:rPr>
              <a:t>(Boyd, Grossman, </a:t>
            </a:r>
            <a:r>
              <a:rPr lang="en-US" sz="1100" dirty="0" err="1">
                <a:solidFill>
                  <a:prstClr val="white"/>
                </a:solidFill>
                <a:latin typeface="Franklin Gothic Book" panose="020B0503020102020204"/>
                <a:ea typeface="ＭＳ Ｐゴシック" pitchFamily="34" charset="-128"/>
                <a:cs typeface="ＭＳ Ｐゴシック" pitchFamily="34" charset="-128"/>
              </a:rPr>
              <a:t>Ing</a:t>
            </a:r>
            <a:r>
              <a:rPr lang="en-US" sz="1100" dirty="0">
                <a:solidFill>
                  <a:prstClr val="white"/>
                </a:solidFill>
                <a:latin typeface="Franklin Gothic Book" panose="020B0503020102020204"/>
                <a:ea typeface="ＭＳ Ｐゴシック" pitchFamily="34" charset="-128"/>
                <a:cs typeface="ＭＳ Ｐゴシック" pitchFamily="34" charset="-128"/>
              </a:rPr>
              <a:t>, Lankford, Loeb, &amp; Wyckoff, 2011; </a:t>
            </a:r>
            <a:r>
              <a:rPr lang="en-US" sz="1100" dirty="0" err="1">
                <a:solidFill>
                  <a:prstClr val="white"/>
                </a:solidFill>
                <a:latin typeface="Franklin Gothic Book" panose="020B0503020102020204"/>
                <a:ea typeface="ＭＳ Ｐゴシック" pitchFamily="34" charset="-128"/>
                <a:cs typeface="ＭＳ Ｐゴシック" pitchFamily="34" charset="-128"/>
              </a:rPr>
              <a:t>DeAngelis</a:t>
            </a:r>
            <a:r>
              <a:rPr lang="en-US" sz="1100" dirty="0">
                <a:solidFill>
                  <a:prstClr val="white"/>
                </a:solidFill>
                <a:latin typeface="Franklin Gothic Book" panose="020B0503020102020204"/>
                <a:ea typeface="ＭＳ Ｐゴシック" pitchFamily="34" charset="-128"/>
                <a:cs typeface="ＭＳ Ｐゴシック" pitchFamily="34" charset="-128"/>
              </a:rPr>
              <a:t>, &amp; Presley, 2011; Feng, 2006; Henke, Zahn, &amp; Carroll, 2001; Ingersoll, 2001; </a:t>
            </a:r>
            <a:r>
              <a:rPr lang="en-US" sz="1100" dirty="0" err="1">
                <a:solidFill>
                  <a:prstClr val="white"/>
                </a:solidFill>
                <a:latin typeface="Franklin Gothic Book" panose="020B0503020102020204"/>
                <a:ea typeface="ＭＳ Ｐゴシック" pitchFamily="34" charset="-128"/>
                <a:cs typeface="ＭＳ Ｐゴシック" pitchFamily="34" charset="-128"/>
              </a:rPr>
              <a:t>Ingersol</a:t>
            </a:r>
            <a:r>
              <a:rPr lang="en-US" sz="1100" dirty="0">
                <a:solidFill>
                  <a:prstClr val="white"/>
                </a:solidFill>
                <a:latin typeface="Franklin Gothic Book" panose="020B0503020102020204"/>
                <a:ea typeface="ＭＳ Ｐゴシック" pitchFamily="34" charset="-128"/>
                <a:cs typeface="ＭＳ Ｐゴシック" pitchFamily="34" charset="-128"/>
              </a:rPr>
              <a:t>, </a:t>
            </a:r>
            <a:r>
              <a:rPr lang="en-US" sz="1100" dirty="0" err="1">
                <a:solidFill>
                  <a:prstClr val="white"/>
                </a:solidFill>
                <a:latin typeface="Franklin Gothic Book" panose="020B0503020102020204"/>
                <a:ea typeface="ＭＳ Ｐゴシック" pitchFamily="34" charset="-128"/>
                <a:cs typeface="ＭＳ Ｐゴシック" pitchFamily="34" charset="-128"/>
              </a:rPr>
              <a:t>Merril</a:t>
            </a:r>
            <a:r>
              <a:rPr lang="en-US" sz="1100" dirty="0">
                <a:solidFill>
                  <a:prstClr val="white"/>
                </a:solidFill>
                <a:latin typeface="Franklin Gothic Book" panose="020B0503020102020204"/>
                <a:ea typeface="ＭＳ Ｐゴシック" pitchFamily="34" charset="-128"/>
                <a:cs typeface="ＭＳ Ｐゴシック" pitchFamily="34" charset="-128"/>
              </a:rPr>
              <a:t>, May, 2012; Johnson &amp; </a:t>
            </a:r>
            <a:r>
              <a:rPr lang="en-US" sz="1100" dirty="0" err="1">
                <a:solidFill>
                  <a:prstClr val="white"/>
                </a:solidFill>
                <a:latin typeface="Franklin Gothic Book" panose="020B0503020102020204"/>
                <a:ea typeface="ＭＳ Ｐゴシック" pitchFamily="34" charset="-128"/>
                <a:cs typeface="ＭＳ Ｐゴシック" pitchFamily="34" charset="-128"/>
              </a:rPr>
              <a:t>Birkeland</a:t>
            </a:r>
            <a:r>
              <a:rPr lang="en-US" sz="1100" dirty="0">
                <a:solidFill>
                  <a:prstClr val="white"/>
                </a:solidFill>
                <a:latin typeface="Franklin Gothic Book" panose="020B0503020102020204"/>
                <a:ea typeface="ＭＳ Ｐゴシック" pitchFamily="34" charset="-128"/>
                <a:cs typeface="ＭＳ Ｐゴシック" pitchFamily="34" charset="-128"/>
              </a:rPr>
              <a:t>, 2003; Ingersoll &amp; Smith, 2003; Kaiser &amp; National Center for Educational Statistics, 2011; </a:t>
            </a:r>
            <a:r>
              <a:rPr lang="en-US" sz="1100" dirty="0" err="1">
                <a:solidFill>
                  <a:prstClr val="white"/>
                </a:solidFill>
                <a:latin typeface="Franklin Gothic Book" panose="020B0503020102020204"/>
                <a:ea typeface="ＭＳ Ｐゴシック" pitchFamily="34" charset="-128"/>
                <a:cs typeface="ＭＳ Ｐゴシック" pitchFamily="34" charset="-128"/>
              </a:rPr>
              <a:t>Kukla</a:t>
            </a:r>
            <a:r>
              <a:rPr lang="en-US" sz="1100" dirty="0">
                <a:solidFill>
                  <a:prstClr val="white"/>
                </a:solidFill>
                <a:latin typeface="Franklin Gothic Book" panose="020B0503020102020204"/>
                <a:ea typeface="ＭＳ Ｐゴシック" pitchFamily="34" charset="-128"/>
                <a:cs typeface="ＭＳ Ｐゴシック" pitchFamily="34" charset="-128"/>
              </a:rPr>
              <a:t>-Acevedo, 2009; </a:t>
            </a:r>
            <a:r>
              <a:rPr lang="en-US" sz="1100" dirty="0" err="1">
                <a:solidFill>
                  <a:prstClr val="white"/>
                </a:solidFill>
                <a:latin typeface="Franklin Gothic Book" panose="020B0503020102020204"/>
                <a:ea typeface="ＭＳ Ｐゴシック" pitchFamily="34" charset="-128"/>
                <a:cs typeface="ＭＳ Ｐゴシック" pitchFamily="34" charset="-128"/>
              </a:rPr>
              <a:t>Luekens</a:t>
            </a:r>
            <a:r>
              <a:rPr lang="en-US" sz="1100" dirty="0">
                <a:solidFill>
                  <a:prstClr val="white"/>
                </a:solidFill>
                <a:latin typeface="Franklin Gothic Book" panose="020B0503020102020204"/>
                <a:ea typeface="ＭＳ Ｐゴシック" pitchFamily="34" charset="-128"/>
                <a:cs typeface="ＭＳ Ｐゴシック" pitchFamily="34" charset="-128"/>
              </a:rPr>
              <a:t>, </a:t>
            </a:r>
            <a:r>
              <a:rPr lang="en-US" sz="1100" dirty="0" err="1">
                <a:solidFill>
                  <a:prstClr val="white"/>
                </a:solidFill>
                <a:latin typeface="Franklin Gothic Book" panose="020B0503020102020204"/>
                <a:ea typeface="ＭＳ Ｐゴシック" pitchFamily="34" charset="-128"/>
                <a:cs typeface="ＭＳ Ｐゴシック" pitchFamily="34" charset="-128"/>
              </a:rPr>
              <a:t>Lyter</a:t>
            </a:r>
            <a:r>
              <a:rPr lang="en-US" sz="1100" dirty="0">
                <a:solidFill>
                  <a:prstClr val="white"/>
                </a:solidFill>
                <a:latin typeface="Franklin Gothic Book" panose="020B0503020102020204"/>
                <a:ea typeface="ＭＳ Ｐゴシック" pitchFamily="34" charset="-128"/>
                <a:cs typeface="ＭＳ Ｐゴシック" pitchFamily="34" charset="-128"/>
              </a:rPr>
              <a:t>, Fox, &amp; </a:t>
            </a:r>
            <a:r>
              <a:rPr lang="en-US" sz="1100" dirty="0" err="1">
                <a:solidFill>
                  <a:prstClr val="white"/>
                </a:solidFill>
                <a:latin typeface="Franklin Gothic Book" panose="020B0503020102020204"/>
                <a:ea typeface="ＭＳ Ｐゴシック" pitchFamily="34" charset="-128"/>
                <a:cs typeface="ＭＳ Ｐゴシック" pitchFamily="34" charset="-128"/>
              </a:rPr>
              <a:t>Changler</a:t>
            </a:r>
            <a:r>
              <a:rPr lang="en-US" sz="1100" dirty="0">
                <a:solidFill>
                  <a:prstClr val="white"/>
                </a:solidFill>
                <a:latin typeface="Franklin Gothic Book" panose="020B0503020102020204"/>
                <a:ea typeface="ＭＳ Ｐゴシック" pitchFamily="34" charset="-128"/>
                <a:cs typeface="ＭＳ Ｐゴシック" pitchFamily="34" charset="-128"/>
              </a:rPr>
              <a:t>, 2004; Smith &amp; Ingersoll, 2004; Torres, 2012; </a:t>
            </a:r>
            <a:r>
              <a:rPr lang="en-US" sz="1100" dirty="0" err="1">
                <a:solidFill>
                  <a:prstClr val="white"/>
                </a:solidFill>
                <a:latin typeface="Franklin Gothic Book" panose="020B0503020102020204"/>
                <a:ea typeface="ＭＳ Ｐゴシック" pitchFamily="34" charset="-128"/>
                <a:cs typeface="ＭＳ Ｐゴシック" pitchFamily="34" charset="-128"/>
              </a:rPr>
              <a:t>Zabel</a:t>
            </a:r>
            <a:r>
              <a:rPr lang="en-US" sz="1100" dirty="0">
                <a:solidFill>
                  <a:prstClr val="white"/>
                </a:solidFill>
                <a:latin typeface="Franklin Gothic Book" panose="020B0503020102020204"/>
                <a:ea typeface="ＭＳ Ｐゴシック" pitchFamily="34" charset="-128"/>
                <a:cs typeface="ＭＳ Ｐゴシック" pitchFamily="34" charset="-128"/>
              </a:rPr>
              <a:t> &amp; </a:t>
            </a:r>
            <a:r>
              <a:rPr lang="en-US" sz="1100" dirty="0" err="1">
                <a:solidFill>
                  <a:prstClr val="white"/>
                </a:solidFill>
                <a:latin typeface="Franklin Gothic Book" panose="020B0503020102020204"/>
                <a:ea typeface="ＭＳ Ｐゴシック" pitchFamily="34" charset="-128"/>
                <a:cs typeface="ＭＳ Ｐゴシック" pitchFamily="34" charset="-128"/>
              </a:rPr>
              <a:t>Zabel</a:t>
            </a:r>
            <a:r>
              <a:rPr lang="en-US" sz="1100" dirty="0">
                <a:solidFill>
                  <a:prstClr val="white"/>
                </a:solidFill>
                <a:latin typeface="Franklin Gothic Book" panose="020B0503020102020204"/>
                <a:ea typeface="ＭＳ Ｐゴシック" pitchFamily="34" charset="-128"/>
                <a:cs typeface="ＭＳ Ｐゴシック" pitchFamily="34" charset="-128"/>
              </a:rPr>
              <a:t>, 2002)</a:t>
            </a:r>
            <a:endParaRPr lang="en-US" sz="1100" dirty="0">
              <a:solidFill>
                <a:prstClr val="white"/>
              </a:solidFill>
              <a:latin typeface="Franklin Gothic Book" panose="020B0503020102020204"/>
            </a:endParaRPr>
          </a:p>
        </p:txBody>
      </p:sp>
    </p:spTree>
    <p:extLst>
      <p:ext uri="{BB962C8B-B14F-4D97-AF65-F5344CB8AC3E}">
        <p14:creationId xmlns:p14="http://schemas.microsoft.com/office/powerpoint/2010/main" val="27692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uiExpand="1">
        <p:bldAsOne/>
      </p:bldGraphic>
      <p:bldGraphic spid="6"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609599" y="3256005"/>
            <a:ext cx="10972801" cy="858796"/>
          </a:xfrm>
        </p:spPr>
        <p:txBody>
          <a:bodyPr/>
          <a:lstStyle/>
          <a:p>
            <a:pPr marL="0" indent="0" algn="ctr">
              <a:buNone/>
            </a:pPr>
            <a:r>
              <a:rPr lang="en-US" dirty="0"/>
              <a:t>Evaluate sample BIP</a:t>
            </a:r>
          </a:p>
        </p:txBody>
      </p:sp>
    </p:spTree>
    <p:extLst>
      <p:ext uri="{BB962C8B-B14F-4D97-AF65-F5344CB8AC3E}">
        <p14:creationId xmlns:p14="http://schemas.microsoft.com/office/powerpoint/2010/main" val="35304091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a:t>What questions are still circling?</a:t>
            </a:r>
          </a:p>
          <a:p>
            <a:r>
              <a:rPr lang="en-US" sz="3200" dirty="0"/>
              <a:t>What do you have squared away?</a:t>
            </a:r>
          </a:p>
          <a:p>
            <a:r>
              <a:rPr lang="en-US" sz="3200" dirty="0"/>
              <a:t>What was one good point made?</a:t>
            </a:r>
          </a:p>
          <a:p>
            <a:endParaRPr lang="en-US" dirty="0"/>
          </a:p>
          <a:p>
            <a:endParaRPr lang="en-US" dirty="0"/>
          </a:p>
        </p:txBody>
      </p:sp>
    </p:spTree>
    <p:extLst>
      <p:ext uri="{BB962C8B-B14F-4D97-AF65-F5344CB8AC3E}">
        <p14:creationId xmlns:p14="http://schemas.microsoft.com/office/powerpoint/2010/main" val="4245682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48" y="560240"/>
            <a:ext cx="10972801" cy="1261036"/>
          </a:xfrm>
        </p:spPr>
        <p:txBody>
          <a:bodyPr/>
          <a:lstStyle/>
          <a:p>
            <a:r>
              <a:rPr lang="en-US" dirty="0"/>
              <a:t>Please answer the following:</a:t>
            </a:r>
          </a:p>
        </p:txBody>
      </p:sp>
      <p:sp>
        <p:nvSpPr>
          <p:cNvPr id="3" name="Content Placeholder 2"/>
          <p:cNvSpPr>
            <a:spLocks noGrp="1"/>
          </p:cNvSpPr>
          <p:nvPr>
            <p:ph idx="1"/>
          </p:nvPr>
        </p:nvSpPr>
        <p:spPr>
          <a:xfrm>
            <a:off x="520148" y="1712126"/>
            <a:ext cx="10972801" cy="3479761"/>
          </a:xfrm>
        </p:spPr>
        <p:txBody>
          <a:bodyPr/>
          <a:lstStyle/>
          <a:p>
            <a:pPr marL="0" indent="0" algn="ctr">
              <a:buNone/>
            </a:pPr>
            <a:r>
              <a:rPr lang="en-US" sz="2800" dirty="0"/>
              <a:t>When thinking about individualizing behavior interventions I feel:</a:t>
            </a:r>
          </a:p>
          <a:p>
            <a:pPr marL="0" indent="0">
              <a:buNone/>
            </a:pPr>
            <a:endParaRPr lang="en-US" dirty="0"/>
          </a:p>
        </p:txBody>
      </p:sp>
      <p:pic>
        <p:nvPicPr>
          <p:cNvPr id="5" name="Picture 4"/>
          <p:cNvPicPr>
            <a:picLocks noChangeAspect="1"/>
          </p:cNvPicPr>
          <p:nvPr/>
        </p:nvPicPr>
        <p:blipFill>
          <a:blip r:embed="rId3"/>
          <a:stretch>
            <a:fillRect/>
          </a:stretch>
        </p:blipFill>
        <p:spPr>
          <a:xfrm>
            <a:off x="4079496" y="2307198"/>
            <a:ext cx="3854104" cy="4411861"/>
          </a:xfrm>
          <a:prstGeom prst="rect">
            <a:avLst/>
          </a:prstGeom>
        </p:spPr>
      </p:pic>
    </p:spTree>
    <p:extLst>
      <p:ext uri="{BB962C8B-B14F-4D97-AF65-F5344CB8AC3E}">
        <p14:creationId xmlns:p14="http://schemas.microsoft.com/office/powerpoint/2010/main" val="38089176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Concerns?</a:t>
            </a:r>
          </a:p>
        </p:txBody>
      </p:sp>
      <p:pic>
        <p:nvPicPr>
          <p:cNvPr id="4" name="Picture 4" descr="MPj043836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8818" y="1965960"/>
            <a:ext cx="6075257"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033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solidFill>
                  <a:schemeClr val="accent2"/>
                </a:solidFill>
              </a:rPr>
              <a:t>Why do teachers leave?</a:t>
            </a:r>
          </a:p>
        </p:txBody>
      </p:sp>
      <p:sp>
        <p:nvSpPr>
          <p:cNvPr id="3" name="Content Placeholder 2"/>
          <p:cNvSpPr>
            <a:spLocks noGrp="1"/>
          </p:cNvSpPr>
          <p:nvPr>
            <p:ph idx="1"/>
          </p:nvPr>
        </p:nvSpPr>
        <p:spPr>
          <a:xfrm>
            <a:off x="2152650" y="1296297"/>
            <a:ext cx="7886700" cy="4730059"/>
          </a:xfrm>
        </p:spPr>
        <p:txBody>
          <a:bodyPr>
            <a:noAutofit/>
          </a:bodyPr>
          <a:lstStyle/>
          <a:p>
            <a:pPr marL="0" indent="0">
              <a:buNone/>
            </a:pPr>
            <a:r>
              <a:rPr lang="en-US" b="1" dirty="0">
                <a:solidFill>
                  <a:schemeClr val="bg1"/>
                </a:solidFill>
              </a:rPr>
              <a:t>Most consistently listed factors:</a:t>
            </a:r>
          </a:p>
          <a:p>
            <a:pPr marL="457200" lvl="1" indent="0">
              <a:buNone/>
            </a:pPr>
            <a:endParaRPr lang="en-US" sz="1200" dirty="0">
              <a:solidFill>
                <a:schemeClr val="bg1"/>
              </a:solidFill>
            </a:endParaRPr>
          </a:p>
          <a:p>
            <a:pPr lvl="1">
              <a:lnSpc>
                <a:spcPct val="120000"/>
              </a:lnSpc>
            </a:pPr>
            <a:r>
              <a:rPr lang="en-US" dirty="0">
                <a:solidFill>
                  <a:schemeClr val="bg1"/>
                </a:solidFill>
              </a:rPr>
              <a:t>Lack of pedagogical training </a:t>
            </a:r>
          </a:p>
          <a:p>
            <a:pPr lvl="1">
              <a:lnSpc>
                <a:spcPct val="120000"/>
              </a:lnSpc>
            </a:pPr>
            <a:r>
              <a:rPr lang="en-US" dirty="0">
                <a:solidFill>
                  <a:schemeClr val="bg1"/>
                </a:solidFill>
              </a:rPr>
              <a:t>School environment</a:t>
            </a:r>
          </a:p>
          <a:p>
            <a:pPr lvl="1">
              <a:lnSpc>
                <a:spcPct val="120000"/>
              </a:lnSpc>
            </a:pPr>
            <a:r>
              <a:rPr lang="en-US" dirty="0">
                <a:solidFill>
                  <a:schemeClr val="bg1"/>
                </a:solidFill>
              </a:rPr>
              <a:t>Poor student behavior and motivation </a:t>
            </a:r>
            <a:endParaRPr lang="en-US" sz="2800" dirty="0">
              <a:solidFill>
                <a:schemeClr val="bg1"/>
              </a:solidFill>
            </a:endParaRPr>
          </a:p>
          <a:p>
            <a:pPr lvl="1">
              <a:lnSpc>
                <a:spcPct val="120000"/>
              </a:lnSpc>
            </a:pPr>
            <a:r>
              <a:rPr lang="en-US" dirty="0">
                <a:solidFill>
                  <a:schemeClr val="bg1"/>
                </a:solidFill>
              </a:rPr>
              <a:t>Inadequate pre-service training on classroom management </a:t>
            </a:r>
          </a:p>
          <a:p>
            <a:pPr lvl="1">
              <a:lnSpc>
                <a:spcPct val="120000"/>
              </a:lnSpc>
            </a:pPr>
            <a:r>
              <a:rPr lang="en-US" dirty="0">
                <a:solidFill>
                  <a:schemeClr val="bg1"/>
                </a:solidFill>
              </a:rPr>
              <a:t>Lack of support and training for handling student behaviors </a:t>
            </a:r>
          </a:p>
          <a:p>
            <a:pPr>
              <a:buNone/>
            </a:pPr>
            <a:endParaRPr lang="en-US" dirty="0">
              <a:solidFill>
                <a:schemeClr val="bg1"/>
              </a:solidFill>
            </a:endParaRPr>
          </a:p>
        </p:txBody>
      </p:sp>
      <p:sp>
        <p:nvSpPr>
          <p:cNvPr id="4" name="TextBox 3"/>
          <p:cNvSpPr txBox="1"/>
          <p:nvPr/>
        </p:nvSpPr>
        <p:spPr>
          <a:xfrm>
            <a:off x="1490134" y="5502815"/>
            <a:ext cx="9211732" cy="646331"/>
          </a:xfrm>
          <a:prstGeom prst="rect">
            <a:avLst/>
          </a:prstGeom>
          <a:noFill/>
        </p:spPr>
        <p:txBody>
          <a:bodyPr wrap="square" rtlCol="0">
            <a:spAutoFit/>
          </a:bodyPr>
          <a:lstStyle/>
          <a:p>
            <a:pPr fontAlgn="base">
              <a:spcBef>
                <a:spcPct val="0"/>
              </a:spcBef>
              <a:spcAft>
                <a:spcPct val="0"/>
              </a:spcAft>
            </a:pPr>
            <a:r>
              <a:rPr lang="en-US" sz="1200" dirty="0">
                <a:solidFill>
                  <a:prstClr val="white"/>
                </a:solidFill>
                <a:latin typeface="Franklin Gothic Book" panose="020B0503020102020204"/>
                <a:ea typeface="ＭＳ Ｐゴシック" pitchFamily="34" charset="-128"/>
                <a:cs typeface="ＭＳ Ｐゴシック" pitchFamily="34" charset="-128"/>
              </a:rPr>
              <a:t>(Boyd, Grossman, </a:t>
            </a:r>
            <a:r>
              <a:rPr lang="en-US" sz="1200" dirty="0" err="1">
                <a:solidFill>
                  <a:prstClr val="white"/>
                </a:solidFill>
                <a:latin typeface="Franklin Gothic Book" panose="020B0503020102020204"/>
                <a:ea typeface="ＭＳ Ｐゴシック" pitchFamily="34" charset="-128"/>
                <a:cs typeface="ＭＳ Ｐゴシック" pitchFamily="34" charset="-128"/>
              </a:rPr>
              <a:t>Ing</a:t>
            </a:r>
            <a:r>
              <a:rPr lang="en-US" sz="1200" dirty="0">
                <a:solidFill>
                  <a:prstClr val="white"/>
                </a:solidFill>
                <a:latin typeface="Franklin Gothic Book" panose="020B0503020102020204"/>
                <a:ea typeface="ＭＳ Ｐゴシック" pitchFamily="34" charset="-128"/>
                <a:cs typeface="ＭＳ Ｐゴシック" pitchFamily="34" charset="-128"/>
              </a:rPr>
              <a:t>, Lankford, Loeb, &amp; Wyckoff, 2011; </a:t>
            </a:r>
            <a:r>
              <a:rPr lang="en-US" sz="1200" dirty="0" err="1">
                <a:solidFill>
                  <a:prstClr val="white"/>
                </a:solidFill>
                <a:latin typeface="Franklin Gothic Book" panose="020B0503020102020204"/>
                <a:ea typeface="ＭＳ Ｐゴシック" pitchFamily="34" charset="-128"/>
                <a:cs typeface="ＭＳ Ｐゴシック" pitchFamily="34" charset="-128"/>
              </a:rPr>
              <a:t>Chesley</a:t>
            </a:r>
            <a:r>
              <a:rPr lang="en-US" sz="1200" dirty="0">
                <a:solidFill>
                  <a:prstClr val="white"/>
                </a:solidFill>
                <a:latin typeface="Franklin Gothic Book" panose="020B0503020102020204"/>
                <a:ea typeface="ＭＳ Ｐゴシック" pitchFamily="34" charset="-128"/>
                <a:cs typeface="ＭＳ Ｐゴシック" pitchFamily="34" charset="-128"/>
              </a:rPr>
              <a:t> &amp; Jordan, 2012; </a:t>
            </a:r>
            <a:r>
              <a:rPr lang="en-US" sz="1200" dirty="0" err="1">
                <a:solidFill>
                  <a:prstClr val="white"/>
                </a:solidFill>
                <a:latin typeface="Franklin Gothic Book" panose="020B0503020102020204"/>
                <a:ea typeface="ＭＳ Ｐゴシック" pitchFamily="34" charset="-128"/>
                <a:cs typeface="ＭＳ Ｐゴシック" pitchFamily="34" charset="-128"/>
              </a:rPr>
              <a:t>Feng</a:t>
            </a:r>
            <a:r>
              <a:rPr lang="en-US" sz="1200" dirty="0">
                <a:solidFill>
                  <a:prstClr val="white"/>
                </a:solidFill>
                <a:latin typeface="Franklin Gothic Book" panose="020B0503020102020204"/>
                <a:ea typeface="ＭＳ Ｐゴシック" pitchFamily="34" charset="-128"/>
                <a:cs typeface="ＭＳ Ｐゴシック" pitchFamily="34" charset="-128"/>
              </a:rPr>
              <a:t>, 2006; </a:t>
            </a:r>
            <a:r>
              <a:rPr lang="en-US" sz="1200" dirty="0" err="1">
                <a:solidFill>
                  <a:prstClr val="white"/>
                </a:solidFill>
                <a:latin typeface="Franklin Gothic Book" panose="020B0503020102020204"/>
                <a:ea typeface="ＭＳ Ｐゴシック" pitchFamily="34" charset="-128"/>
                <a:cs typeface="ＭＳ Ｐゴシック" pitchFamily="34" charset="-128"/>
              </a:rPr>
              <a:t>Halford</a:t>
            </a:r>
            <a:r>
              <a:rPr lang="en-US" sz="1200" dirty="0">
                <a:solidFill>
                  <a:prstClr val="white"/>
                </a:solidFill>
                <a:latin typeface="Franklin Gothic Book" panose="020B0503020102020204"/>
                <a:ea typeface="ＭＳ Ｐゴシック" pitchFamily="34" charset="-128"/>
                <a:cs typeface="ＭＳ Ｐゴシック" pitchFamily="34" charset="-128"/>
              </a:rPr>
              <a:t>, 1998; Henke, Zahn, &amp; Carroll, 2001; Ingersoll, 2001; </a:t>
            </a:r>
            <a:r>
              <a:rPr lang="en-US" sz="1200" dirty="0" err="1">
                <a:solidFill>
                  <a:prstClr val="white"/>
                </a:solidFill>
                <a:latin typeface="Franklin Gothic Book" panose="020B0503020102020204"/>
                <a:ea typeface="ＭＳ Ｐゴシック" pitchFamily="34" charset="-128"/>
                <a:cs typeface="ＭＳ Ｐゴシック" pitchFamily="34" charset="-128"/>
              </a:rPr>
              <a:t>Ingersol</a:t>
            </a:r>
            <a:r>
              <a:rPr lang="en-US" sz="1200" dirty="0">
                <a:solidFill>
                  <a:prstClr val="white"/>
                </a:solidFill>
                <a:latin typeface="Franklin Gothic Book" panose="020B0503020102020204"/>
                <a:ea typeface="ＭＳ Ｐゴシック" pitchFamily="34" charset="-128"/>
                <a:cs typeface="ＭＳ Ｐゴシック" pitchFamily="34" charset="-128"/>
              </a:rPr>
              <a:t>, </a:t>
            </a:r>
            <a:r>
              <a:rPr lang="en-US" sz="1200" dirty="0" err="1">
                <a:solidFill>
                  <a:prstClr val="white"/>
                </a:solidFill>
                <a:latin typeface="Franklin Gothic Book" panose="020B0503020102020204"/>
                <a:ea typeface="ＭＳ Ｐゴシック" pitchFamily="34" charset="-128"/>
                <a:cs typeface="ＭＳ Ｐゴシック" pitchFamily="34" charset="-128"/>
              </a:rPr>
              <a:t>Merril</a:t>
            </a:r>
            <a:r>
              <a:rPr lang="en-US" sz="1200" dirty="0">
                <a:solidFill>
                  <a:prstClr val="white"/>
                </a:solidFill>
                <a:latin typeface="Franklin Gothic Book" panose="020B0503020102020204"/>
                <a:ea typeface="ＭＳ Ｐゴシック" pitchFamily="34" charset="-128"/>
                <a:cs typeface="ＭＳ Ｐゴシック" pitchFamily="34" charset="-128"/>
              </a:rPr>
              <a:t>, May, 2012; Johnson &amp; </a:t>
            </a:r>
            <a:r>
              <a:rPr lang="en-US" sz="1200" dirty="0" err="1">
                <a:solidFill>
                  <a:prstClr val="white"/>
                </a:solidFill>
                <a:latin typeface="Franklin Gothic Book" panose="020B0503020102020204"/>
                <a:ea typeface="ＭＳ Ｐゴシック" pitchFamily="34" charset="-128"/>
                <a:cs typeface="ＭＳ Ｐゴシック" pitchFamily="34" charset="-128"/>
              </a:rPr>
              <a:t>Birkeland</a:t>
            </a:r>
            <a:r>
              <a:rPr lang="en-US" sz="1200" dirty="0">
                <a:solidFill>
                  <a:prstClr val="white"/>
                </a:solidFill>
                <a:latin typeface="Franklin Gothic Book" panose="020B0503020102020204"/>
                <a:ea typeface="ＭＳ Ｐゴシック" pitchFamily="34" charset="-128"/>
                <a:cs typeface="ＭＳ Ｐゴシック" pitchFamily="34" charset="-128"/>
              </a:rPr>
              <a:t>, 2003; </a:t>
            </a:r>
            <a:r>
              <a:rPr lang="en-US" sz="1200" dirty="0" err="1">
                <a:solidFill>
                  <a:prstClr val="white"/>
                </a:solidFill>
                <a:latin typeface="Franklin Gothic Book" panose="020B0503020102020204"/>
                <a:ea typeface="ＭＳ Ｐゴシック" pitchFamily="34" charset="-128"/>
                <a:cs typeface="ＭＳ Ｐゴシック" pitchFamily="34" charset="-128"/>
              </a:rPr>
              <a:t>Kukla</a:t>
            </a:r>
            <a:r>
              <a:rPr lang="en-US" sz="1200" dirty="0">
                <a:solidFill>
                  <a:prstClr val="white"/>
                </a:solidFill>
                <a:latin typeface="Franklin Gothic Book" panose="020B0503020102020204"/>
                <a:ea typeface="ＭＳ Ｐゴシック" pitchFamily="34" charset="-128"/>
                <a:cs typeface="ＭＳ Ｐゴシック" pitchFamily="34" charset="-128"/>
              </a:rPr>
              <a:t>-Acevedo, 2009; Lane, </a:t>
            </a:r>
            <a:r>
              <a:rPr lang="en-US" sz="1200" dirty="0" err="1">
                <a:solidFill>
                  <a:prstClr val="white"/>
                </a:solidFill>
                <a:latin typeface="Franklin Gothic Book" panose="020B0503020102020204"/>
                <a:ea typeface="ＭＳ Ｐゴシック" pitchFamily="34" charset="-128"/>
                <a:cs typeface="ＭＳ Ｐゴシック" pitchFamily="34" charset="-128"/>
              </a:rPr>
              <a:t>Wehby</a:t>
            </a:r>
            <a:r>
              <a:rPr lang="en-US" sz="1200" dirty="0">
                <a:solidFill>
                  <a:prstClr val="white"/>
                </a:solidFill>
                <a:latin typeface="Franklin Gothic Book" panose="020B0503020102020204"/>
                <a:ea typeface="ＭＳ Ｐゴシック" pitchFamily="34" charset="-128"/>
                <a:cs typeface="ＭＳ Ｐゴシック" pitchFamily="34" charset="-128"/>
              </a:rPr>
              <a:t>, &amp; Barton-</a:t>
            </a:r>
            <a:r>
              <a:rPr lang="en-US" sz="1200" dirty="0" err="1">
                <a:solidFill>
                  <a:prstClr val="white"/>
                </a:solidFill>
                <a:latin typeface="Franklin Gothic Book" panose="020B0503020102020204"/>
                <a:ea typeface="ＭＳ Ｐゴシック" pitchFamily="34" charset="-128"/>
                <a:cs typeface="ＭＳ Ｐゴシック" pitchFamily="34" charset="-128"/>
              </a:rPr>
              <a:t>Arwood</a:t>
            </a:r>
            <a:r>
              <a:rPr lang="en-US" sz="1200" dirty="0">
                <a:solidFill>
                  <a:prstClr val="white"/>
                </a:solidFill>
                <a:latin typeface="Franklin Gothic Book" panose="020B0503020102020204"/>
                <a:ea typeface="ＭＳ Ｐゴシック" pitchFamily="34" charset="-128"/>
                <a:cs typeface="ＭＳ Ｐゴシック" pitchFamily="34" charset="-128"/>
              </a:rPr>
              <a:t>, 2005; </a:t>
            </a:r>
            <a:r>
              <a:rPr lang="en-US" sz="1200" dirty="0" err="1">
                <a:solidFill>
                  <a:prstClr val="white"/>
                </a:solidFill>
                <a:latin typeface="Franklin Gothic Book" panose="020B0503020102020204"/>
                <a:ea typeface="ＭＳ Ｐゴシック" pitchFamily="34" charset="-128"/>
                <a:cs typeface="ＭＳ Ｐゴシック" pitchFamily="34" charset="-128"/>
              </a:rPr>
              <a:t>Luekens</a:t>
            </a:r>
            <a:r>
              <a:rPr lang="en-US" sz="1200" dirty="0">
                <a:solidFill>
                  <a:prstClr val="white"/>
                </a:solidFill>
                <a:latin typeface="Franklin Gothic Book" panose="020B0503020102020204"/>
                <a:ea typeface="ＭＳ Ｐゴシック" pitchFamily="34" charset="-128"/>
                <a:cs typeface="ＭＳ Ｐゴシック" pitchFamily="34" charset="-128"/>
              </a:rPr>
              <a:t>, </a:t>
            </a:r>
            <a:r>
              <a:rPr lang="en-US" sz="1200" dirty="0" err="1">
                <a:solidFill>
                  <a:prstClr val="white"/>
                </a:solidFill>
                <a:latin typeface="Franklin Gothic Book" panose="020B0503020102020204"/>
                <a:ea typeface="ＭＳ Ｐゴシック" pitchFamily="34" charset="-128"/>
                <a:cs typeface="ＭＳ Ｐゴシック" pitchFamily="34" charset="-128"/>
              </a:rPr>
              <a:t>Lyter</a:t>
            </a:r>
            <a:r>
              <a:rPr lang="en-US" sz="1200" dirty="0">
                <a:solidFill>
                  <a:prstClr val="white"/>
                </a:solidFill>
                <a:latin typeface="Franklin Gothic Book" panose="020B0503020102020204"/>
                <a:ea typeface="ＭＳ Ｐゴシック" pitchFamily="34" charset="-128"/>
                <a:cs typeface="ＭＳ Ｐゴシック" pitchFamily="34" charset="-128"/>
              </a:rPr>
              <a:t>, Fox, &amp; </a:t>
            </a:r>
            <a:r>
              <a:rPr lang="en-US" sz="1200" dirty="0" err="1">
                <a:solidFill>
                  <a:prstClr val="white"/>
                </a:solidFill>
                <a:latin typeface="Franklin Gothic Book" panose="020B0503020102020204"/>
                <a:ea typeface="ＭＳ Ｐゴシック" pitchFamily="34" charset="-128"/>
                <a:cs typeface="ＭＳ Ｐゴシック" pitchFamily="34" charset="-128"/>
              </a:rPr>
              <a:t>Changler</a:t>
            </a:r>
            <a:r>
              <a:rPr lang="en-US" sz="1200" dirty="0">
                <a:solidFill>
                  <a:prstClr val="white"/>
                </a:solidFill>
                <a:latin typeface="Franklin Gothic Book" panose="020B0503020102020204"/>
                <a:ea typeface="ＭＳ Ｐゴシック" pitchFamily="34" charset="-128"/>
                <a:cs typeface="ＭＳ Ｐゴシック" pitchFamily="34" charset="-128"/>
              </a:rPr>
              <a:t>, 2004; </a:t>
            </a:r>
            <a:r>
              <a:rPr lang="en-US" sz="1200" dirty="0" err="1">
                <a:solidFill>
                  <a:prstClr val="white"/>
                </a:solidFill>
                <a:latin typeface="Franklin Gothic Book" panose="020B0503020102020204"/>
                <a:ea typeface="ＭＳ Ｐゴシック" pitchFamily="34" charset="-128"/>
                <a:cs typeface="ＭＳ Ｐゴシック" pitchFamily="34" charset="-128"/>
              </a:rPr>
              <a:t>Stough</a:t>
            </a:r>
            <a:r>
              <a:rPr lang="en-US" sz="1200" dirty="0">
                <a:solidFill>
                  <a:prstClr val="white"/>
                </a:solidFill>
                <a:latin typeface="Franklin Gothic Book" panose="020B0503020102020204"/>
                <a:ea typeface="ＭＳ Ｐゴシック" pitchFamily="34" charset="-128"/>
                <a:cs typeface="ＭＳ Ｐゴシック" pitchFamily="34" charset="-128"/>
              </a:rPr>
              <a:t>, 2006; Torres, 2012; </a:t>
            </a:r>
            <a:r>
              <a:rPr lang="en-US" sz="1200" dirty="0" err="1">
                <a:solidFill>
                  <a:prstClr val="white"/>
                </a:solidFill>
                <a:latin typeface="Franklin Gothic Book" panose="020B0503020102020204"/>
                <a:ea typeface="ＭＳ Ｐゴシック" pitchFamily="34" charset="-128"/>
                <a:cs typeface="ＭＳ Ｐゴシック" pitchFamily="34" charset="-128"/>
              </a:rPr>
              <a:t>Zabel</a:t>
            </a:r>
            <a:r>
              <a:rPr lang="en-US" sz="1200" dirty="0">
                <a:solidFill>
                  <a:prstClr val="white"/>
                </a:solidFill>
                <a:latin typeface="Franklin Gothic Book" panose="020B0503020102020204"/>
                <a:ea typeface="ＭＳ Ｐゴシック" pitchFamily="34" charset="-128"/>
                <a:cs typeface="ＭＳ Ｐゴシック" pitchFamily="34" charset="-128"/>
              </a:rPr>
              <a:t> &amp; </a:t>
            </a:r>
            <a:r>
              <a:rPr lang="en-US" sz="1200" dirty="0" err="1">
                <a:solidFill>
                  <a:prstClr val="white"/>
                </a:solidFill>
                <a:latin typeface="Franklin Gothic Book" panose="020B0503020102020204"/>
                <a:ea typeface="ＭＳ Ｐゴシック" pitchFamily="34" charset="-128"/>
                <a:cs typeface="ＭＳ Ｐゴシック" pitchFamily="34" charset="-128"/>
              </a:rPr>
              <a:t>Zabel</a:t>
            </a:r>
            <a:r>
              <a:rPr lang="en-US" sz="1200" dirty="0">
                <a:solidFill>
                  <a:prstClr val="white"/>
                </a:solidFill>
                <a:latin typeface="Franklin Gothic Book" panose="020B0503020102020204"/>
                <a:ea typeface="ＭＳ Ｐゴシック" pitchFamily="34" charset="-128"/>
                <a:cs typeface="ＭＳ Ｐゴシック" pitchFamily="34" charset="-128"/>
              </a:rPr>
              <a:t>, 2002)</a:t>
            </a:r>
          </a:p>
        </p:txBody>
      </p:sp>
    </p:spTree>
    <p:extLst>
      <p:ext uri="{BB962C8B-B14F-4D97-AF65-F5344CB8AC3E}">
        <p14:creationId xmlns:p14="http://schemas.microsoft.com/office/powerpoint/2010/main" val="4592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mn-lt"/>
              </a:rPr>
              <a:t>So teaching is hard</a:t>
            </a:r>
            <a:r>
              <a:rPr lang="mr-IN" b="1" dirty="0">
                <a:solidFill>
                  <a:schemeClr val="bg1"/>
                </a:solidFill>
                <a:latin typeface="+mn-lt"/>
              </a:rPr>
              <a:t>…</a:t>
            </a:r>
            <a:r>
              <a:rPr lang="en-US" b="1" dirty="0">
                <a:solidFill>
                  <a:schemeClr val="bg1"/>
                </a:solidFill>
                <a:latin typeface="+mn-lt"/>
              </a:rPr>
              <a:t>.</a:t>
            </a:r>
          </a:p>
        </p:txBody>
      </p:sp>
      <p:sp>
        <p:nvSpPr>
          <p:cNvPr id="3" name="Content Placeholder 2"/>
          <p:cNvSpPr>
            <a:spLocks noGrp="1"/>
          </p:cNvSpPr>
          <p:nvPr>
            <p:ph idx="1"/>
          </p:nvPr>
        </p:nvSpPr>
        <p:spPr/>
        <p:txBody>
          <a:bodyPr>
            <a:normAutofit/>
          </a:bodyPr>
          <a:lstStyle/>
          <a:p>
            <a:pPr marL="0" indent="0" algn="ctr">
              <a:buNone/>
            </a:pPr>
            <a:r>
              <a:rPr lang="en-US" sz="4400" b="1" spc="-50" dirty="0">
                <a:solidFill>
                  <a:schemeClr val="bg1"/>
                </a:solidFill>
              </a:rPr>
              <a:t>…why do you do it? </a:t>
            </a:r>
            <a:endParaRPr lang="en-US" sz="2400" b="1" dirty="0">
              <a:solidFill>
                <a:schemeClr val="bg1"/>
              </a:solidFill>
            </a:endParaRPr>
          </a:p>
        </p:txBody>
      </p:sp>
      <p:pic>
        <p:nvPicPr>
          <p:cNvPr id="4" name="Picture 3" descr="An image of a Nelson Mandela quote. &quot;Education is the most powerful weapon which you can use to change the world.&quot;"/>
          <p:cNvPicPr>
            <a:picLocks noChangeAspect="1"/>
          </p:cNvPicPr>
          <p:nvPr/>
        </p:nvPicPr>
        <p:blipFill>
          <a:blip r:embed="rId3"/>
          <a:stretch>
            <a:fillRect/>
          </a:stretch>
        </p:blipFill>
        <p:spPr>
          <a:xfrm>
            <a:off x="3689033" y="2677846"/>
            <a:ext cx="4827786" cy="3191248"/>
          </a:xfrm>
          <a:prstGeom prst="rect">
            <a:avLst/>
          </a:prstGeom>
        </p:spPr>
      </p:pic>
    </p:spTree>
    <p:extLst>
      <p:ext uri="{BB962C8B-B14F-4D97-AF65-F5344CB8AC3E}">
        <p14:creationId xmlns:p14="http://schemas.microsoft.com/office/powerpoint/2010/main" val="17257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5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Effective teacher behaviors</a:t>
            </a:r>
            <a:endParaRPr lang="en-US" sz="3600" dirty="0"/>
          </a:p>
        </p:txBody>
      </p:sp>
      <p:sp>
        <p:nvSpPr>
          <p:cNvPr id="177155" name="Rectangle 3"/>
          <p:cNvSpPr>
            <a:spLocks noGrp="1" noChangeArrowheads="1"/>
          </p:cNvSpPr>
          <p:nvPr>
            <p:ph idx="1"/>
          </p:nvPr>
        </p:nvSpPr>
        <p:spPr>
          <a:xfrm>
            <a:off x="3243522" y="1779348"/>
            <a:ext cx="5842581" cy="3372153"/>
          </a:xfrm>
          <a:ln>
            <a:solidFill>
              <a:schemeClr val="tx1"/>
            </a:solidFill>
          </a:ln>
        </p:spPr>
        <p:txBody>
          <a:bodyPr>
            <a:noAutofit/>
          </a:bodyPr>
          <a:lstStyle/>
          <a:p>
            <a:pPr marL="0" indent="0">
              <a:buNone/>
            </a:pPr>
            <a:br>
              <a:rPr lang="en-US" sz="3200" dirty="0">
                <a:solidFill>
                  <a:schemeClr val="bg1"/>
                </a:solidFill>
              </a:rPr>
            </a:br>
            <a:endParaRPr lang="en-US" sz="1800" dirty="0">
              <a:solidFill>
                <a:schemeClr val="bg1"/>
              </a:solidFill>
            </a:endParaRPr>
          </a:p>
          <a:p>
            <a:pPr marL="0" indent="0" algn="ctr">
              <a:buNone/>
            </a:pPr>
            <a:r>
              <a:rPr lang="en-US" sz="3200" i="1" dirty="0">
                <a:solidFill>
                  <a:schemeClr val="bg1"/>
                </a:solidFill>
              </a:rPr>
              <a:t>What 3 words would you use     to describe the classroom environment of the most </a:t>
            </a:r>
            <a:r>
              <a:rPr lang="en-US" sz="3200" i="1" u="sng" dirty="0">
                <a:solidFill>
                  <a:schemeClr val="bg1"/>
                </a:solidFill>
              </a:rPr>
              <a:t>effective</a:t>
            </a:r>
            <a:r>
              <a:rPr lang="en-US" sz="3200" i="1" dirty="0">
                <a:solidFill>
                  <a:schemeClr val="bg1"/>
                </a:solidFill>
              </a:rPr>
              <a:t> teacher you’ve had?</a:t>
            </a: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806" y="285080"/>
            <a:ext cx="937527" cy="892884"/>
          </a:xfrm>
          <a:prstGeom prst="rect">
            <a:avLst/>
          </a:prstGeom>
        </p:spPr>
      </p:pic>
    </p:spTree>
    <p:extLst>
      <p:ext uri="{BB962C8B-B14F-4D97-AF65-F5344CB8AC3E}">
        <p14:creationId xmlns:p14="http://schemas.microsoft.com/office/powerpoint/2010/main" val="182053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mage of a word cloud with big concepts. "/>
          <p:cNvPicPr>
            <a:picLocks noChangeAspect="1"/>
          </p:cNvPicPr>
          <p:nvPr/>
        </p:nvPicPr>
        <p:blipFill>
          <a:blip r:embed="rId3"/>
          <a:stretch>
            <a:fillRect/>
          </a:stretch>
        </p:blipFill>
        <p:spPr>
          <a:xfrm>
            <a:off x="2447415" y="330952"/>
            <a:ext cx="7297173" cy="3881936"/>
          </a:xfrm>
          <a:prstGeom prst="rect">
            <a:avLst/>
          </a:prstGeom>
          <a:ln>
            <a:noFill/>
          </a:ln>
        </p:spPr>
      </p:pic>
      <p:sp>
        <p:nvSpPr>
          <p:cNvPr id="2" name="Title 1"/>
          <p:cNvSpPr>
            <a:spLocks noGrp="1"/>
          </p:cNvSpPr>
          <p:nvPr>
            <p:ph type="title"/>
          </p:nvPr>
        </p:nvSpPr>
        <p:spPr>
          <a:xfrm>
            <a:off x="1999571" y="4340646"/>
            <a:ext cx="8192861" cy="1768198"/>
          </a:xfrm>
          <a:noFill/>
        </p:spPr>
        <p:txBody>
          <a:bodyPr>
            <a:noAutofit/>
          </a:bodyPr>
          <a:lstStyle/>
          <a:p>
            <a:pPr algn="ctr"/>
            <a:r>
              <a:rPr lang="en-US" sz="2800" dirty="0">
                <a:solidFill>
                  <a:schemeClr val="bg1"/>
                </a:solidFill>
                <a:latin typeface="+mn-lt"/>
              </a:rPr>
              <a:t>Our job in this PD is to boil down some of these big concepts into concrete skills, which when implemented translate back into great teaching</a:t>
            </a:r>
          </a:p>
        </p:txBody>
      </p:sp>
    </p:spTree>
    <p:extLst>
      <p:ext uri="{BB962C8B-B14F-4D97-AF65-F5344CB8AC3E}">
        <p14:creationId xmlns:p14="http://schemas.microsoft.com/office/powerpoint/2010/main" val="13185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noAutofit/>
          </a:bodyPr>
          <a:lstStyle/>
          <a:p>
            <a:pPr eaLnBrk="1" hangingPunct="1"/>
            <a:r>
              <a:rPr lang="en-US" b="1" dirty="0">
                <a:solidFill>
                  <a:schemeClr val="accent2"/>
                </a:solidFill>
                <a:ea typeface="ＭＳ Ｐゴシック" charset="0"/>
                <a:cs typeface="ＭＳ Ｐゴシック" charset="0"/>
              </a:rPr>
              <a:t>Research-Based Classroom Management</a:t>
            </a:r>
          </a:p>
        </p:txBody>
      </p:sp>
      <p:sp>
        <p:nvSpPr>
          <p:cNvPr id="218115" name="Rectangle 3"/>
          <p:cNvSpPr>
            <a:spLocks noGrp="1" noChangeArrowheads="1"/>
          </p:cNvSpPr>
          <p:nvPr>
            <p:ph idx="1"/>
          </p:nvPr>
        </p:nvSpPr>
        <p:spPr>
          <a:xfrm>
            <a:off x="2085975" y="1350085"/>
            <a:ext cx="7886700" cy="4730059"/>
          </a:xfrm>
          <a:noFill/>
        </p:spPr>
        <p:txBody>
          <a:bodyPr>
            <a:noAutofit/>
          </a:bodyPr>
          <a:lstStyle/>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Maximize structure in your classroom. </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Post, teach, review, monitor, and reinforce a small number of positively stated expectations.</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Actively engage students in observable ways.</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Establish a continuum of strategies to acknowledge appropriate behavior.</a:t>
            </a:r>
          </a:p>
          <a:p>
            <a:pPr>
              <a:lnSpc>
                <a:spcPct val="100000"/>
              </a:lnSpc>
              <a:spcBef>
                <a:spcPts val="0"/>
              </a:spcBef>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b="1" dirty="0">
                <a:solidFill>
                  <a:schemeClr val="bg1"/>
                </a:solidFill>
                <a:ea typeface="ＭＳ Ｐゴシック" charset="0"/>
                <a:cs typeface="ＭＳ Ｐゴシック" charset="0"/>
              </a:rPr>
              <a:t>Establish a continuum of strategies to               respond to inappropriate behavior.</a:t>
            </a:r>
          </a:p>
          <a:p>
            <a:pPr marL="0" indent="0">
              <a:lnSpc>
                <a:spcPct val="100000"/>
              </a:lnSpc>
              <a:spcBef>
                <a:spcPts val="0"/>
              </a:spcBef>
              <a:buClr>
                <a:schemeClr val="accent2"/>
              </a:buClr>
            </a:pPr>
            <a:endParaRPr lang="en-US" b="1" dirty="0">
              <a:solidFill>
                <a:schemeClr val="bg1"/>
              </a:solidFill>
              <a:ea typeface="ＭＳ Ｐゴシック" charset="0"/>
              <a:cs typeface="ＭＳ Ｐゴシック" charset="0"/>
            </a:endParaRPr>
          </a:p>
        </p:txBody>
      </p:sp>
      <p:sp>
        <p:nvSpPr>
          <p:cNvPr id="50180" name="Text Box 5"/>
          <p:cNvSpPr txBox="1">
            <a:spLocks noChangeArrowheads="1"/>
          </p:cNvSpPr>
          <p:nvPr/>
        </p:nvSpPr>
        <p:spPr bwMode="auto">
          <a:xfrm>
            <a:off x="1385776" y="5908230"/>
            <a:ext cx="4053857" cy="276999"/>
          </a:xfrm>
          <a:prstGeom prst="rect">
            <a:avLst/>
          </a:prstGeom>
          <a:noFill/>
          <a:ln w="9525">
            <a:noFill/>
            <a:miter lim="800000"/>
            <a:headEnd/>
            <a:tailEnd/>
          </a:ln>
        </p:spPr>
        <p:txBody>
          <a:bodyPr wrap="square">
            <a:spAutoFit/>
          </a:bodyPr>
          <a:lstStyle/>
          <a:p>
            <a:pPr algn="ctr">
              <a:spcBef>
                <a:spcPct val="50000"/>
              </a:spcBef>
              <a:defRPr/>
            </a:pPr>
            <a:r>
              <a:rPr lang="en-US" sz="1200" dirty="0">
                <a:solidFill>
                  <a:prstClr val="white"/>
                </a:solidFill>
                <a:latin typeface="Franklin Gothic Book" panose="020B0503020102020204"/>
                <a:ea typeface="ＭＳ Ｐゴシック" pitchFamily="-111" charset="-128"/>
              </a:rPr>
              <a:t>(Simonsen, Fairbanks, </a:t>
            </a:r>
            <a:r>
              <a:rPr lang="en-US" sz="1200" dirty="0" err="1">
                <a:solidFill>
                  <a:prstClr val="white"/>
                </a:solidFill>
                <a:latin typeface="Franklin Gothic Book" panose="020B0503020102020204"/>
                <a:ea typeface="ＭＳ Ｐゴシック" pitchFamily="-111" charset="-128"/>
              </a:rPr>
              <a:t>Briesch</a:t>
            </a:r>
            <a:r>
              <a:rPr lang="en-US" sz="1200" dirty="0">
                <a:solidFill>
                  <a:prstClr val="white"/>
                </a:solidFill>
                <a:latin typeface="Franklin Gothic Book" panose="020B0503020102020204"/>
                <a:ea typeface="ＭＳ Ｐゴシック" pitchFamily="-111" charset="-128"/>
              </a:rPr>
              <a:t>, Myers, &amp; Sugai, 2008)</a:t>
            </a:r>
          </a:p>
        </p:txBody>
      </p:sp>
    </p:spTree>
    <p:extLst>
      <p:ext uri="{BB962C8B-B14F-4D97-AF65-F5344CB8AC3E}">
        <p14:creationId xmlns:p14="http://schemas.microsoft.com/office/powerpoint/2010/main" val="38254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C183D7F6-B498-43B3-948B-1728B52AA6E4}">
                <adec:decorative xmlns:adec="http://schemas.microsoft.com/office/drawing/2017/decorative" val="1"/>
              </a:ext>
            </a:extLst>
          </p:cNvPr>
          <p:cNvGraphicFramePr/>
          <p:nvPr/>
        </p:nvGraphicFramePr>
        <p:xfrm>
          <a:off x="161977" y="1350085"/>
          <a:ext cx="9383233" cy="446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5EFFC02E-2D7A-6F40-A0D4-DAE4E5B82C2C}"/>
              </a:ext>
            </a:extLst>
          </p:cNvPr>
          <p:cNvSpPr/>
          <p:nvPr/>
        </p:nvSpPr>
        <p:spPr>
          <a:xfrm>
            <a:off x="7593446" y="1723853"/>
            <a:ext cx="2912229" cy="161721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rgbClr val="FFFFFF"/>
                </a:solidFill>
                <a:latin typeface="Franklin Gothic Book" panose="020B0503020102020204"/>
              </a:rPr>
              <a:t>What did the student learn?</a:t>
            </a:r>
          </a:p>
        </p:txBody>
      </p:sp>
      <p:sp>
        <p:nvSpPr>
          <p:cNvPr id="7" name="Rounded Rectangle 6">
            <a:extLst>
              <a:ext uri="{FF2B5EF4-FFF2-40B4-BE49-F238E27FC236}">
                <a16:creationId xmlns:a16="http://schemas.microsoft.com/office/drawing/2014/main" id="{690BCA3F-CB8C-574C-9A4E-C3F2DDD189F9}"/>
              </a:ext>
            </a:extLst>
          </p:cNvPr>
          <p:cNvSpPr/>
          <p:nvPr/>
        </p:nvSpPr>
        <p:spPr>
          <a:xfrm>
            <a:off x="7677129" y="3925533"/>
            <a:ext cx="2828545" cy="151670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rgbClr val="FFFFFF"/>
                </a:solidFill>
                <a:latin typeface="Franklin Gothic Book" panose="020B0503020102020204"/>
              </a:rPr>
              <a:t>What did the teacher learn?</a:t>
            </a:r>
          </a:p>
        </p:txBody>
      </p:sp>
      <p:sp>
        <p:nvSpPr>
          <p:cNvPr id="9" name="Title 1">
            <a:extLst>
              <a:ext uri="{FF2B5EF4-FFF2-40B4-BE49-F238E27FC236}">
                <a16:creationId xmlns:a16="http://schemas.microsoft.com/office/drawing/2014/main" id="{8D33055A-4549-A84A-91D9-37A8E3FBFCAE}"/>
              </a:ext>
            </a:extLst>
          </p:cNvPr>
          <p:cNvSpPr txBox="1">
            <a:spLocks/>
          </p:cNvSpPr>
          <p:nvPr/>
        </p:nvSpPr>
        <p:spPr>
          <a:xfrm>
            <a:off x="1658510" y="208910"/>
            <a:ext cx="7886700" cy="1113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1295F"/>
                </a:solidFill>
                <a:latin typeface="Franklin Gothic Medium" panose="020B0603020102020204"/>
              </a:rPr>
              <a:t>“Get Tough” Doesn’t Work</a:t>
            </a:r>
            <a:br>
              <a:rPr lang="en-US" b="1" dirty="0">
                <a:solidFill>
                  <a:srgbClr val="01295F"/>
                </a:solidFill>
                <a:latin typeface="Franklin Gothic Medium" panose="020B0603020102020204"/>
              </a:rPr>
            </a:br>
            <a:r>
              <a:rPr lang="en-US" sz="3200" b="1" dirty="0">
                <a:solidFill>
                  <a:srgbClr val="01295F"/>
                </a:solidFill>
                <a:latin typeface="Franklin Gothic Medium" panose="020B0603020102020204"/>
              </a:rPr>
              <a:t>So why do we keep doing it?</a:t>
            </a:r>
          </a:p>
        </p:txBody>
      </p:sp>
      <p:sp>
        <p:nvSpPr>
          <p:cNvPr id="2" name="Title 1" hidden="1">
            <a:extLst>
              <a:ext uri="{FF2B5EF4-FFF2-40B4-BE49-F238E27FC236}">
                <a16:creationId xmlns:a16="http://schemas.microsoft.com/office/drawing/2014/main" id="{B85AD022-ADE1-4B54-8FA4-1FAD96373609}"/>
              </a:ext>
            </a:extLst>
          </p:cNvPr>
          <p:cNvSpPr>
            <a:spLocks noGrp="1"/>
          </p:cNvSpPr>
          <p:nvPr>
            <p:ph type="title"/>
          </p:nvPr>
        </p:nvSpPr>
        <p:spPr/>
        <p:txBody>
          <a:bodyPr/>
          <a:lstStyle/>
          <a:p>
            <a:r>
              <a:rPr lang="en-US" dirty="0"/>
              <a:t>Get tough slide doesn’t work</a:t>
            </a:r>
          </a:p>
        </p:txBody>
      </p:sp>
      <p:sp>
        <p:nvSpPr>
          <p:cNvPr id="3" name="Content Placeholder 2" hidden="1">
            <a:extLst>
              <a:ext uri="{FF2B5EF4-FFF2-40B4-BE49-F238E27FC236}">
                <a16:creationId xmlns:a16="http://schemas.microsoft.com/office/drawing/2014/main" id="{B7015BD3-074F-4CA5-A9AD-620A1683A8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2085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57A8204-8D78-434A-A44E-2669EC618A5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57F074-0E3D-2D4C-BD2E-A97D65D64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B82BCBF-0F48-BB45-A0F6-19B973E440D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A2A8D19-1740-8E4A-8F85-1502257AC24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7F7FFF6-5099-4240-B597-7C85FD0BB6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5E8825-8393-0341-AF8A-7B8127E8765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73BF548-F6C2-7442-AD18-EF0C0FDC86A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3AF8BFA-E670-5A4C-B477-2CD414C770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5579AF4-3170-AA46-9413-4051979128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61B41178-907C-7945-9283-C63CA499865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Science of behavior has taught us that students….</a:t>
            </a:r>
          </a:p>
        </p:txBody>
      </p:sp>
      <p:sp>
        <p:nvSpPr>
          <p:cNvPr id="415747" name="Rectangle 3"/>
          <p:cNvSpPr>
            <a:spLocks noGrp="1" noChangeArrowheads="1"/>
          </p:cNvSpPr>
          <p:nvPr>
            <p:ph idx="1"/>
          </p:nvPr>
        </p:nvSpPr>
        <p:spPr>
          <a:xfrm>
            <a:off x="2152650" y="1561673"/>
            <a:ext cx="3985880" cy="4615291"/>
          </a:xfrm>
        </p:spPr>
        <p:txBody>
          <a:bodyPr vert="horz" lIns="0" tIns="45720" rIns="0" bIns="45720" rtlCol="0" anchor="t">
            <a:normAutofit/>
          </a:bodyPr>
          <a:lstStyle/>
          <a:p>
            <a:pPr marL="0" indent="0">
              <a:buNone/>
            </a:pPr>
            <a:r>
              <a:rPr lang="en-US" sz="2400" dirty="0">
                <a:solidFill>
                  <a:schemeClr val="bg1"/>
                </a:solidFill>
                <a:latin typeface="+mj-lt"/>
              </a:rPr>
              <a:t>…are NOT born with “bad behaviors”</a:t>
            </a:r>
          </a:p>
          <a:p>
            <a:pPr marL="0" indent="0">
              <a:buNone/>
            </a:pPr>
            <a:endParaRPr lang="en-US" sz="1200" dirty="0">
              <a:solidFill>
                <a:schemeClr val="bg1"/>
              </a:solidFill>
              <a:latin typeface="+mj-lt"/>
            </a:endParaRPr>
          </a:p>
          <a:p>
            <a:pPr marL="0" indent="0">
              <a:buNone/>
            </a:pPr>
            <a:r>
              <a:rPr lang="en-US" sz="2400" dirty="0">
                <a:solidFill>
                  <a:schemeClr val="bg1"/>
                </a:solidFill>
                <a:latin typeface="+mj-lt"/>
              </a:rPr>
              <a:t>…do NOT learn when presented contingent aversive consequences</a:t>
            </a:r>
          </a:p>
          <a:p>
            <a:pPr>
              <a:spcAft>
                <a:spcPts val="100"/>
              </a:spcAft>
            </a:pPr>
            <a:endParaRPr lang="en-US" sz="2400" dirty="0">
              <a:solidFill>
                <a:schemeClr val="bg1"/>
              </a:solidFill>
              <a:latin typeface="+mj-lt"/>
            </a:endParaRPr>
          </a:p>
          <a:p>
            <a:pPr>
              <a:spcAft>
                <a:spcPts val="100"/>
              </a:spcAft>
              <a:buFont typeface="Calibri" panose="020F0502020204030204" pitchFamily="34" charset="0"/>
              <a:buChar char=" "/>
            </a:pPr>
            <a:endParaRPr lang="en-US" sz="2400" dirty="0">
              <a:solidFill>
                <a:schemeClr val="bg1"/>
              </a:solidFill>
              <a:latin typeface="+mj-lt"/>
            </a:endParaRPr>
          </a:p>
          <a:p>
            <a:pPr marL="0" indent="0">
              <a:buNone/>
            </a:pPr>
            <a:endParaRPr lang="en-US" sz="2400" i="1" dirty="0">
              <a:solidFill>
                <a:schemeClr val="bg1"/>
              </a:solidFill>
              <a:latin typeface="+mj-lt"/>
            </a:endParaRPr>
          </a:p>
        </p:txBody>
      </p:sp>
      <p:pic>
        <p:nvPicPr>
          <p:cNvPr id="3" name="Picture 3" descr="Image result for school discipline">
            <a:extLst>
              <a:ext uri="{FF2B5EF4-FFF2-40B4-BE49-F238E27FC236}">
                <a16:creationId xmlns:a16="http://schemas.microsoft.com/office/drawing/2014/main" id="{E258D93B-E8DB-4E80-991B-20E477AF559D}"/>
              </a:ext>
            </a:extLst>
          </p:cNvPr>
          <p:cNvPicPr>
            <a:picLocks noChangeAspect="1"/>
          </p:cNvPicPr>
          <p:nvPr/>
        </p:nvPicPr>
        <p:blipFill>
          <a:blip r:embed="rId3"/>
          <a:stretch>
            <a:fillRect/>
          </a:stretch>
        </p:blipFill>
        <p:spPr>
          <a:xfrm>
            <a:off x="2732065" y="4018590"/>
            <a:ext cx="2032390" cy="1518880"/>
          </a:xfrm>
          <a:prstGeom prst="rect">
            <a:avLst/>
          </a:prstGeom>
        </p:spPr>
      </p:pic>
      <p:sp>
        <p:nvSpPr>
          <p:cNvPr id="4" name="Rectangle 3"/>
          <p:cNvSpPr/>
          <p:nvPr/>
        </p:nvSpPr>
        <p:spPr>
          <a:xfrm>
            <a:off x="6604570" y="1561672"/>
            <a:ext cx="3585682" cy="1569660"/>
          </a:xfrm>
          <a:prstGeom prst="rect">
            <a:avLst/>
          </a:prstGeom>
        </p:spPr>
        <p:txBody>
          <a:bodyPr wrap="square">
            <a:spAutoFit/>
          </a:bodyPr>
          <a:lstStyle/>
          <a:p>
            <a:r>
              <a:rPr lang="en-US" sz="2400" b="1" dirty="0">
                <a:solidFill>
                  <a:srgbClr val="FFFFFF"/>
                </a:solidFill>
                <a:latin typeface="Franklin Gothic Book" panose="020B0503020102020204"/>
              </a:rPr>
              <a:t>...DO LEARN better ways of behaving by being </a:t>
            </a:r>
            <a:r>
              <a:rPr lang="en-US" sz="2400" b="1" i="1" dirty="0">
                <a:solidFill>
                  <a:srgbClr val="FFFFFF"/>
                </a:solidFill>
                <a:latin typeface="Franklin Gothic Book" panose="020B0503020102020204"/>
              </a:rPr>
              <a:t>taught directly &amp; receiving positive feedback</a:t>
            </a:r>
          </a:p>
        </p:txBody>
      </p:sp>
      <p:sp>
        <p:nvSpPr>
          <p:cNvPr id="5" name="Rectangle 4"/>
          <p:cNvSpPr/>
          <p:nvPr/>
        </p:nvSpPr>
        <p:spPr>
          <a:xfrm>
            <a:off x="6516080" y="1101078"/>
            <a:ext cx="3991510" cy="45052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3200" dirty="0">
                <a:solidFill>
                  <a:srgbClr val="FFFFFF"/>
                </a:solidFill>
                <a:latin typeface="Franklin Gothic Book" panose="020B0503020102020204"/>
              </a:rPr>
              <a:t>The power of PBIS is    not in the rewards; </a:t>
            </a:r>
          </a:p>
          <a:p>
            <a:pPr algn="ctr" defTabSz="342900"/>
            <a:r>
              <a:rPr lang="en-US" sz="3200" dirty="0">
                <a:solidFill>
                  <a:srgbClr val="FFFFFF"/>
                </a:solidFill>
                <a:latin typeface="Franklin Gothic Book" panose="020B0503020102020204"/>
              </a:rPr>
              <a:t>it is in the teaching!</a:t>
            </a:r>
          </a:p>
        </p:txBody>
      </p:sp>
    </p:spTree>
    <p:extLst>
      <p:ext uri="{BB962C8B-B14F-4D97-AF65-F5344CB8AC3E}">
        <p14:creationId xmlns:p14="http://schemas.microsoft.com/office/powerpoint/2010/main" val="2567817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uiExpand="1" build="p"/>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Why does this matter? </a:t>
            </a:r>
          </a:p>
        </p:txBody>
      </p:sp>
      <p:sp>
        <p:nvSpPr>
          <p:cNvPr id="3" name="Content Placeholder 2"/>
          <p:cNvSpPr>
            <a:spLocks noGrp="1"/>
          </p:cNvSpPr>
          <p:nvPr>
            <p:ph idx="1"/>
          </p:nvPr>
        </p:nvSpPr>
        <p:spPr>
          <a:xfrm>
            <a:off x="838200" y="1446905"/>
            <a:ext cx="10515600" cy="3239396"/>
          </a:xfrm>
        </p:spPr>
        <p:txBody>
          <a:bodyPr>
            <a:normAutofit/>
          </a:bodyPr>
          <a:lstStyle/>
          <a:p>
            <a:r>
              <a:rPr lang="en-US" sz="2400" dirty="0">
                <a:solidFill>
                  <a:schemeClr val="bg1"/>
                </a:solidFill>
              </a:rPr>
              <a:t>A basic understanding of the science of behavior change gives us tools to observe, measure, teach, and correct behaviors </a:t>
            </a:r>
            <a:r>
              <a:rPr lang="en-US" sz="2400" b="1" u="sng" dirty="0">
                <a:solidFill>
                  <a:schemeClr val="bg1"/>
                </a:solidFill>
              </a:rPr>
              <a:t>effectively</a:t>
            </a:r>
            <a:r>
              <a:rPr lang="en-US" sz="2400" dirty="0">
                <a:solidFill>
                  <a:schemeClr val="bg1"/>
                </a:solidFill>
              </a:rPr>
              <a:t> and </a:t>
            </a:r>
            <a:r>
              <a:rPr lang="en-US" sz="2400" b="1" u="sng" dirty="0">
                <a:solidFill>
                  <a:schemeClr val="bg1"/>
                </a:solidFill>
              </a:rPr>
              <a:t>efficiently</a:t>
            </a:r>
            <a:r>
              <a:rPr lang="en-US" sz="2400" dirty="0">
                <a:solidFill>
                  <a:schemeClr val="bg1"/>
                </a:solidFill>
              </a:rPr>
              <a:t>.</a:t>
            </a:r>
            <a:br>
              <a:rPr lang="en-US" sz="2400" dirty="0">
                <a:solidFill>
                  <a:schemeClr val="bg1"/>
                </a:solidFill>
              </a:rPr>
            </a:br>
            <a:endParaRPr lang="en-US" sz="2400" dirty="0">
              <a:solidFill>
                <a:schemeClr val="bg1"/>
              </a:solidFill>
            </a:endParaRPr>
          </a:p>
          <a:p>
            <a:r>
              <a:rPr lang="en-US" sz="2400" dirty="0">
                <a:solidFill>
                  <a:schemeClr val="bg1"/>
                </a:solidFill>
              </a:rPr>
              <a:t>Moves us away from perceptions, opinions, and assumptions about motivations or intentions to a conversation that recognizes that</a:t>
            </a:r>
          </a:p>
          <a:p>
            <a:pPr lvl="1"/>
            <a:r>
              <a:rPr lang="en-US" dirty="0">
                <a:solidFill>
                  <a:schemeClr val="bg1"/>
                </a:solidFill>
              </a:rPr>
              <a:t>Behavior is communication, and</a:t>
            </a:r>
          </a:p>
          <a:p>
            <a:pPr lvl="1"/>
            <a:r>
              <a:rPr lang="en-US" dirty="0">
                <a:solidFill>
                  <a:schemeClr val="bg1"/>
                </a:solidFill>
              </a:rPr>
              <a:t>Behavior occurs in the context of an antecedent and consequence. </a:t>
            </a:r>
          </a:p>
        </p:txBody>
      </p:sp>
    </p:spTree>
    <p:extLst>
      <p:ext uri="{BB962C8B-B14F-4D97-AF65-F5344CB8AC3E}">
        <p14:creationId xmlns:p14="http://schemas.microsoft.com/office/powerpoint/2010/main" val="6522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210812" y="2130764"/>
            <a:ext cx="7770376" cy="905616"/>
          </a:xfrm>
          <a:prstGeom prst="rect">
            <a:avLst/>
          </a:prstGeom>
        </p:spPr>
        <p:txBody>
          <a:bodyPr vert="horz" lIns="91416" tIns="45708" rIns="91416" bIns="45708" rtlCol="0" anchor="ctr">
            <a:normAutofit/>
          </a:bodyPr>
          <a:lstStyle/>
          <a:p>
            <a:pPr algn="ctr" defTabSz="457063">
              <a:spcBef>
                <a:spcPct val="0"/>
              </a:spcBef>
              <a:defRPr/>
            </a:pPr>
            <a:endParaRPr lang="en-US" sz="4799" dirty="0">
              <a:solidFill>
                <a:prstClr val="white"/>
              </a:solidFill>
              <a:latin typeface="Trebuchet MS"/>
              <a:cs typeface="Trebuchet MS"/>
            </a:endParaRPr>
          </a:p>
        </p:txBody>
      </p:sp>
      <p:sp>
        <p:nvSpPr>
          <p:cNvPr id="6" name="Subtitle 2"/>
          <p:cNvSpPr txBox="1">
            <a:spLocks/>
          </p:cNvSpPr>
          <p:nvPr/>
        </p:nvSpPr>
        <p:spPr>
          <a:xfrm>
            <a:off x="2896435" y="3886081"/>
            <a:ext cx="6399133" cy="1752144"/>
          </a:xfrm>
          <a:prstGeom prst="rect">
            <a:avLst/>
          </a:prstGeom>
        </p:spPr>
        <p:txBody>
          <a:bodyPr vert="horz" lIns="91416" tIns="45708" rIns="91416" bIns="45708" rtlCol="0">
            <a:normAutofit/>
          </a:bodyPr>
          <a:lstStyle/>
          <a:p>
            <a:pPr algn="ctr" defTabSz="457063">
              <a:spcBef>
                <a:spcPct val="20000"/>
              </a:spcBef>
              <a:defRPr/>
            </a:pPr>
            <a:endParaRPr lang="en-US" sz="2799" dirty="0">
              <a:solidFill>
                <a:srgbClr val="1F497D">
                  <a:lumMod val="20000"/>
                  <a:lumOff val="80000"/>
                </a:srgbClr>
              </a:solidFill>
              <a:latin typeface="Trebuchet MS"/>
              <a:cs typeface="Trebuchet MS"/>
            </a:endParaRPr>
          </a:p>
        </p:txBody>
      </p:sp>
      <p:sp>
        <p:nvSpPr>
          <p:cNvPr id="4" name="Title 3"/>
          <p:cNvSpPr>
            <a:spLocks noGrp="1"/>
          </p:cNvSpPr>
          <p:nvPr>
            <p:ph type="ctrTitle"/>
          </p:nvPr>
        </p:nvSpPr>
        <p:spPr>
          <a:xfrm>
            <a:off x="2629803" y="816810"/>
            <a:ext cx="6932394" cy="1469642"/>
          </a:xfrm>
        </p:spPr>
        <p:txBody>
          <a:bodyPr>
            <a:noAutofit/>
          </a:bodyPr>
          <a:lstStyle/>
          <a:p>
            <a:r>
              <a:rPr lang="en-US" sz="3999" dirty="0">
                <a:solidFill>
                  <a:schemeClr val="bg1"/>
                </a:solidFill>
              </a:rPr>
              <a:t>DE-PBS Project</a:t>
            </a:r>
            <a:br>
              <a:rPr lang="en-US" sz="2799" dirty="0">
                <a:solidFill>
                  <a:schemeClr val="bg1"/>
                </a:solidFill>
              </a:rPr>
            </a:br>
            <a:r>
              <a:rPr lang="en-US" sz="2799" dirty="0">
                <a:solidFill>
                  <a:schemeClr val="bg1"/>
                </a:solidFill>
              </a:rPr>
              <a:t>is on going collaboration between the Delaware Department of Education and the UD Center for Disabilities Studies</a:t>
            </a:r>
          </a:p>
        </p:txBody>
      </p:sp>
      <p:pic>
        <p:nvPicPr>
          <p:cNvPr id="8" name="Picture 7"/>
          <p:cNvPicPr>
            <a:picLocks noChangeAspect="1"/>
          </p:cNvPicPr>
          <p:nvPr/>
        </p:nvPicPr>
        <p:blipFill>
          <a:blip r:embed="rId4"/>
          <a:stretch>
            <a:fillRect/>
          </a:stretch>
        </p:blipFill>
        <p:spPr>
          <a:xfrm>
            <a:off x="1999592" y="5748403"/>
            <a:ext cx="2603449" cy="716134"/>
          </a:xfrm>
          <a:prstGeom prst="rect">
            <a:avLst/>
          </a:prstGeom>
          <a:ln>
            <a:solidFill>
              <a:srgbClr val="0070C0"/>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3717" y="5770465"/>
            <a:ext cx="3143052" cy="672011"/>
          </a:xfrm>
          <a:prstGeom prst="rect">
            <a:avLst/>
          </a:prstGeom>
          <a:ln>
            <a:solidFill>
              <a:srgbClr val="0070C0"/>
            </a:solidFill>
          </a:ln>
        </p:spPr>
      </p:pic>
      <p:pic>
        <p:nvPicPr>
          <p:cNvPr id="1026" name="Picture 2" descr="http://wh1.oet.udel.edu/pbs/wp-content/uploads/2011/06/Triangle-Update-2.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040" y="2711302"/>
            <a:ext cx="2899364" cy="2776067"/>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9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a:t>What questions are still circling?</a:t>
            </a:r>
          </a:p>
          <a:p>
            <a:r>
              <a:rPr lang="en-US" sz="3200" dirty="0"/>
              <a:t>What do you have squared away?</a:t>
            </a:r>
          </a:p>
          <a:p>
            <a:r>
              <a:rPr lang="en-US" sz="3200" dirty="0"/>
              <a:t>What was one good point made?</a:t>
            </a:r>
          </a:p>
          <a:p>
            <a:endParaRPr lang="en-US" dirty="0"/>
          </a:p>
          <a:p>
            <a:endParaRPr lang="en-US" dirty="0"/>
          </a:p>
        </p:txBody>
      </p:sp>
    </p:spTree>
    <p:extLst>
      <p:ext uri="{BB962C8B-B14F-4D97-AF65-F5344CB8AC3E}">
        <p14:creationId xmlns:p14="http://schemas.microsoft.com/office/powerpoint/2010/main" val="339364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a:solidFill>
                  <a:schemeClr val="bg1"/>
                </a:solidFill>
              </a:rPr>
              <a:t>Understanding the Science of Behavior</a:t>
            </a:r>
            <a:br>
              <a:rPr lang="en-US" dirty="0"/>
            </a:br>
            <a:endParaRPr lang="en-US" dirty="0"/>
          </a:p>
        </p:txBody>
      </p:sp>
    </p:spTree>
    <p:extLst>
      <p:ext uri="{BB962C8B-B14F-4D97-AF65-F5344CB8AC3E}">
        <p14:creationId xmlns:p14="http://schemas.microsoft.com/office/powerpoint/2010/main" val="256817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14450" y="4514850"/>
            <a:ext cx="10229850" cy="1981033"/>
          </a:xfrm>
        </p:spPr>
        <p:txBody>
          <a:bodyPr>
            <a:normAutofit/>
          </a:bodyPr>
          <a:lstStyle/>
          <a:p>
            <a:pPr marL="0" indent="0" algn="ctr">
              <a:buNone/>
            </a:pPr>
            <a:r>
              <a:rPr lang="en-US" sz="4000" i="1" dirty="0"/>
              <a:t>Let’s explore the </a:t>
            </a:r>
            <a:r>
              <a:rPr lang="en-US" sz="4000" i="1" u="sng" dirty="0"/>
              <a:t>science</a:t>
            </a:r>
            <a:r>
              <a:rPr lang="en-US" sz="4000" i="1" dirty="0"/>
              <a:t> behind behavior to help us better understand why students and teachers behave the way they do.</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150" y="1142002"/>
            <a:ext cx="4660900" cy="307853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403" y="1248518"/>
            <a:ext cx="4466147" cy="2972018"/>
          </a:xfrm>
          <a:prstGeom prst="rect">
            <a:avLst/>
          </a:prstGeom>
        </p:spPr>
      </p:pic>
    </p:spTree>
    <p:extLst>
      <p:ext uri="{BB962C8B-B14F-4D97-AF65-F5344CB8AC3E}">
        <p14:creationId xmlns:p14="http://schemas.microsoft.com/office/powerpoint/2010/main" val="384567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Just using the term “function” may be less effective than saying…</a:t>
            </a:r>
          </a:p>
        </p:txBody>
      </p:sp>
      <p:sp>
        <p:nvSpPr>
          <p:cNvPr id="3" name="Content Placeholder 2"/>
          <p:cNvSpPr>
            <a:spLocks noGrp="1"/>
          </p:cNvSpPr>
          <p:nvPr>
            <p:ph idx="1"/>
          </p:nvPr>
        </p:nvSpPr>
        <p:spPr>
          <a:xfrm>
            <a:off x="609599" y="3073125"/>
            <a:ext cx="10972801" cy="1763036"/>
          </a:xfrm>
        </p:spPr>
        <p:txBody>
          <a:bodyPr>
            <a:normAutofit/>
          </a:bodyPr>
          <a:lstStyle/>
          <a:p>
            <a:r>
              <a:rPr lang="en-US" dirty="0"/>
              <a:t>“</a:t>
            </a:r>
            <a:r>
              <a:rPr lang="en-US" i="1" dirty="0"/>
              <a:t>how behavior meets a student</a:t>
            </a:r>
            <a:r>
              <a:rPr lang="en-US" dirty="0"/>
              <a:t>’</a:t>
            </a:r>
            <a:r>
              <a:rPr lang="en-US" i="1" dirty="0"/>
              <a:t>s needs</a:t>
            </a:r>
            <a:r>
              <a:rPr lang="en-US" dirty="0"/>
              <a:t>” or “</a:t>
            </a:r>
            <a:r>
              <a:rPr lang="en-US" i="1" dirty="0"/>
              <a:t>how behavior helps the student communicate</a:t>
            </a:r>
            <a:r>
              <a:rPr lang="en-US" dirty="0"/>
              <a:t>” or “</a:t>
            </a:r>
            <a:r>
              <a:rPr lang="en-US" sz="3600" b="1" i="1" u="sng" dirty="0"/>
              <a:t>why </a:t>
            </a:r>
            <a:r>
              <a:rPr lang="en-US" i="1" dirty="0"/>
              <a:t>they</a:t>
            </a:r>
            <a:r>
              <a:rPr lang="en-US" dirty="0"/>
              <a:t>’</a:t>
            </a:r>
            <a:r>
              <a:rPr lang="en-US" i="1" dirty="0"/>
              <a:t>d want to do it</a:t>
            </a:r>
            <a:r>
              <a:rPr lang="en-US" dirty="0"/>
              <a:t>” or “</a:t>
            </a:r>
            <a:r>
              <a:rPr lang="en-US" i="1" dirty="0"/>
              <a:t>purpose</a:t>
            </a:r>
            <a:r>
              <a:rPr lang="en-US" dirty="0"/>
              <a:t>” or “</a:t>
            </a:r>
            <a:r>
              <a:rPr lang="en-US" i="1" dirty="0"/>
              <a:t>what</a:t>
            </a:r>
            <a:r>
              <a:rPr lang="en-US" dirty="0"/>
              <a:t>’</a:t>
            </a:r>
            <a:r>
              <a:rPr lang="en-US" i="1" dirty="0"/>
              <a:t>s in it for them?</a:t>
            </a:r>
            <a:r>
              <a:rPr lang="en-US" dirty="0"/>
              <a:t>”  others?</a:t>
            </a:r>
          </a:p>
        </p:txBody>
      </p:sp>
    </p:spTree>
    <p:extLst>
      <p:ext uri="{BB962C8B-B14F-4D97-AF65-F5344CB8AC3E}">
        <p14:creationId xmlns:p14="http://schemas.microsoft.com/office/powerpoint/2010/main" val="385577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Examples of functions in schools…</a:t>
            </a:r>
          </a:p>
        </p:txBody>
      </p:sp>
      <p:sp>
        <p:nvSpPr>
          <p:cNvPr id="4" name="Content Placeholder 2"/>
          <p:cNvSpPr>
            <a:spLocks noGrp="1"/>
          </p:cNvSpPr>
          <p:nvPr>
            <p:ph idx="1"/>
          </p:nvPr>
        </p:nvSpPr>
        <p:spPr>
          <a:xfrm>
            <a:off x="1165860" y="2397746"/>
            <a:ext cx="9696451" cy="4073845"/>
          </a:xfrm>
        </p:spPr>
        <p:txBody>
          <a:bodyPr>
            <a:normAutofit lnSpcReduction="10000"/>
          </a:bodyPr>
          <a:lstStyle/>
          <a:p>
            <a:pPr marL="0" indent="0">
              <a:buNone/>
            </a:pPr>
            <a:endParaRPr lang="en-US" sz="2800" dirty="0"/>
          </a:p>
          <a:p>
            <a:pPr marL="0" indent="0">
              <a:buNone/>
            </a:pPr>
            <a:r>
              <a:rPr lang="en-US" sz="2800" dirty="0"/>
              <a:t>To obtain:</a:t>
            </a:r>
            <a:br>
              <a:rPr lang="en-US" sz="2800" dirty="0"/>
            </a:br>
            <a:r>
              <a:rPr lang="en-US" sz="2400" dirty="0"/>
              <a:t>I shout out because it takes the attention off the task and onto me</a:t>
            </a:r>
            <a:br>
              <a:rPr lang="en-US" sz="2400" dirty="0"/>
            </a:br>
            <a:r>
              <a:rPr lang="en-US" sz="2400" dirty="0"/>
              <a:t>I disagree with the teacher to get access to an activity or prevent a transition</a:t>
            </a:r>
          </a:p>
          <a:p>
            <a:pPr marL="0" indent="0">
              <a:buNone/>
            </a:pPr>
            <a:r>
              <a:rPr lang="en-US" sz="2400" dirty="0"/>
              <a:t>I wander because I am bored and I can stimulate myself somewhere else</a:t>
            </a:r>
          </a:p>
          <a:p>
            <a:pPr marL="0" indent="0">
              <a:buNone/>
            </a:pPr>
            <a:endParaRPr lang="en-US" sz="2400" dirty="0"/>
          </a:p>
          <a:p>
            <a:pPr marL="0" indent="0">
              <a:buNone/>
            </a:pPr>
            <a:r>
              <a:rPr lang="en-US" sz="2800" dirty="0"/>
              <a:t>Escape:</a:t>
            </a:r>
            <a:br>
              <a:rPr lang="en-US" sz="2400" dirty="0"/>
            </a:br>
            <a:r>
              <a:rPr lang="en-US" sz="2400" dirty="0"/>
              <a:t>I will take a walk around the room because someone will tell me to get to work and help me</a:t>
            </a:r>
            <a:br>
              <a:rPr lang="en-US" sz="2400" dirty="0"/>
            </a:br>
            <a:r>
              <a:rPr lang="en-US" sz="2400" dirty="0"/>
              <a:t>I ask to go to the nurse because I can get a break from class</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21952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Blocks of Behavior</a:t>
            </a:r>
          </a:p>
        </p:txBody>
      </p:sp>
      <p:sp>
        <p:nvSpPr>
          <p:cNvPr id="3" name="Rectangle 2"/>
          <p:cNvSpPr/>
          <p:nvPr/>
        </p:nvSpPr>
        <p:spPr>
          <a:xfrm>
            <a:off x="4034851" y="1828806"/>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
        <p:nvSpPr>
          <p:cNvPr id="6" name="Rectangle 5"/>
          <p:cNvSpPr/>
          <p:nvPr/>
        </p:nvSpPr>
        <p:spPr>
          <a:xfrm>
            <a:off x="6210924" y="1821311"/>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
        <p:nvSpPr>
          <p:cNvPr id="7" name="Rectangle 6"/>
          <p:cNvSpPr/>
          <p:nvPr/>
        </p:nvSpPr>
        <p:spPr>
          <a:xfrm>
            <a:off x="8386997" y="1821310"/>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8" name="Rectangle 7"/>
          <p:cNvSpPr/>
          <p:nvPr/>
        </p:nvSpPr>
        <p:spPr>
          <a:xfrm>
            <a:off x="1858778" y="1828806"/>
            <a:ext cx="1928734" cy="1394085"/>
          </a:xfrm>
          <a:prstGeom prst="rect">
            <a:avLst/>
          </a:prstGeom>
          <a:solidFill>
            <a:srgbClr val="0091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Setting Event</a:t>
            </a:r>
          </a:p>
        </p:txBody>
      </p:sp>
      <p:sp>
        <p:nvSpPr>
          <p:cNvPr id="4" name="Right Arrow 3"/>
          <p:cNvSpPr/>
          <p:nvPr/>
        </p:nvSpPr>
        <p:spPr>
          <a:xfrm>
            <a:off x="3682583" y="2338466"/>
            <a:ext cx="479687" cy="434715"/>
          </a:xfrm>
          <a:prstGeom prst="rightArrow">
            <a:avLst/>
          </a:prstGeom>
          <a:gradFill flip="none" rotWithShape="1">
            <a:gsLst>
              <a:gs pos="0">
                <a:srgbClr val="009193"/>
              </a:gs>
              <a:gs pos="86000">
                <a:srgbClr val="00549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ight Arrow 9"/>
          <p:cNvSpPr/>
          <p:nvPr/>
        </p:nvSpPr>
        <p:spPr>
          <a:xfrm>
            <a:off x="5847412" y="2338465"/>
            <a:ext cx="479687" cy="434715"/>
          </a:xfrm>
          <a:prstGeom prst="rightArrow">
            <a:avLst/>
          </a:prstGeom>
          <a:gradFill flip="none" rotWithShape="1">
            <a:gsLst>
              <a:gs pos="0">
                <a:srgbClr val="005493"/>
              </a:gs>
              <a:gs pos="86000">
                <a:srgbClr val="7030A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ight Arrow 10"/>
          <p:cNvSpPr/>
          <p:nvPr/>
        </p:nvSpPr>
        <p:spPr>
          <a:xfrm>
            <a:off x="8033478" y="2338465"/>
            <a:ext cx="479687" cy="434715"/>
          </a:xfrm>
          <a:prstGeom prst="rightArrow">
            <a:avLst/>
          </a:prstGeom>
          <a:gradFill flip="none" rotWithShape="1">
            <a:gsLst>
              <a:gs pos="0">
                <a:srgbClr val="7030A0"/>
              </a:gs>
              <a:gs pos="86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p:cNvSpPr/>
          <p:nvPr/>
        </p:nvSpPr>
        <p:spPr>
          <a:xfrm>
            <a:off x="6193436" y="3290333"/>
            <a:ext cx="1946223" cy="193899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 ”observable and measurable act of an individual (also called a response).”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3" name="Rectangle 12"/>
          <p:cNvSpPr/>
          <p:nvPr/>
        </p:nvSpPr>
        <p:spPr>
          <a:xfrm>
            <a:off x="4053588" y="3328852"/>
            <a:ext cx="1946223" cy="1015663"/>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 “stimulus that precedes a behavior.”</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4" name="Rectangle 13"/>
          <p:cNvSpPr/>
          <p:nvPr/>
        </p:nvSpPr>
        <p:spPr>
          <a:xfrm>
            <a:off x="8386998" y="3338747"/>
            <a:ext cx="1946223" cy="1631216"/>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 “stimulus change that occurs contingent on a behavior.”</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5" name="Rectangle 14"/>
          <p:cNvSpPr/>
          <p:nvPr/>
        </p:nvSpPr>
        <p:spPr>
          <a:xfrm>
            <a:off x="1860026" y="3338748"/>
            <a:ext cx="1946223" cy="224676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Antecedent condition or event that temporarily alters the value of the consequence.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2" name="Text Box 11"/>
          <p:cNvSpPr txBox="1">
            <a:spLocks noChangeArrowheads="1"/>
          </p:cNvSpPr>
          <p:nvPr/>
        </p:nvSpPr>
        <p:spPr bwMode="auto">
          <a:xfrm>
            <a:off x="588365" y="6138435"/>
            <a:ext cx="7924800" cy="369332"/>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(Alberto &amp; Troutman, 2006)</a:t>
            </a:r>
          </a:p>
        </p:txBody>
      </p:sp>
    </p:spTree>
    <p:extLst>
      <p:ext uri="{BB962C8B-B14F-4D97-AF65-F5344CB8AC3E}">
        <p14:creationId xmlns:p14="http://schemas.microsoft.com/office/powerpoint/2010/main" val="41965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1"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
                                        <p:tgtEl>
                                          <p:spTgt spid="7"/>
                                        </p:tgtEl>
                                      </p:cBhvr>
                                    </p:animEffec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dissolv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dissolve">
                                      <p:cBhvr>
                                        <p:cTn id="55" dur="500"/>
                                        <p:tgtEl>
                                          <p:spTgt spid="8"/>
                                        </p:tgtEl>
                                      </p:cBhvr>
                                    </p:animEffect>
                                  </p:childTnLst>
                                </p:cTn>
                              </p:par>
                              <p:par>
                                <p:cTn id="56" presetID="9" presetClass="entr" presetSubtype="0" fill="hold" grpId="1"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dissolve">
                                      <p:cBhvr>
                                        <p:cTn id="58" dur="500"/>
                                        <p:tgtEl>
                                          <p:spTgt spid="4"/>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4" grpId="0" animBg="1"/>
      <p:bldP spid="4" grpId="1" animBg="1"/>
      <p:bldP spid="10" grpId="0" animBg="1"/>
      <p:bldP spid="10" grpId="1" animBg="1"/>
      <p:bldP spid="11" grpId="0" animBg="1"/>
      <p:bldP spid="11" grpId="1" animBg="1"/>
      <p:bldP spid="5"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33600" y="570877"/>
            <a:ext cx="8229600" cy="868363"/>
          </a:xfrm>
          <a:noFill/>
        </p:spPr>
        <p:txBody>
          <a:bodyPr>
            <a:noAutofit/>
          </a:bodyPr>
          <a:lstStyle/>
          <a:p>
            <a:pPr eaLnBrk="1" hangingPunct="1">
              <a:defRPr/>
            </a:pPr>
            <a:r>
              <a:rPr lang="en-US" sz="5400" b="1" dirty="0"/>
              <a:t>Say it together…</a:t>
            </a:r>
          </a:p>
        </p:txBody>
      </p:sp>
      <p:sp>
        <p:nvSpPr>
          <p:cNvPr id="174083" name="Rectangle 3"/>
          <p:cNvSpPr>
            <a:spLocks noGrp="1" noChangeArrowheads="1"/>
          </p:cNvSpPr>
          <p:nvPr>
            <p:ph idx="1"/>
          </p:nvPr>
        </p:nvSpPr>
        <p:spPr>
          <a:xfrm>
            <a:off x="2133600" y="1648919"/>
            <a:ext cx="8229600" cy="5209081"/>
          </a:xfrm>
        </p:spPr>
        <p:txBody>
          <a:bodyPr/>
          <a:lstStyle/>
          <a:p>
            <a:pPr eaLnBrk="1" hangingPunct="1">
              <a:lnSpc>
                <a:spcPct val="90000"/>
              </a:lnSpc>
            </a:pPr>
            <a:r>
              <a:rPr lang="en-US" b="1" dirty="0">
                <a:solidFill>
                  <a:schemeClr val="accent2"/>
                </a:solidFill>
                <a:ea typeface="ヒラギノ角ゴ Pro W3" pitchFamily="-65" charset="-128"/>
                <a:cs typeface="ヒラギノ角ゴ Pro W3" pitchFamily="-65" charset="-128"/>
              </a:rPr>
              <a:t>OBSERVABLE AND MEASURABLE</a:t>
            </a:r>
          </a:p>
          <a:p>
            <a:pPr lvl="1" eaLnBrk="1" hangingPunct="1">
              <a:lnSpc>
                <a:spcPct val="90000"/>
              </a:lnSpc>
            </a:pPr>
            <a:endParaRPr lang="en-US" sz="1000" dirty="0"/>
          </a:p>
          <a:p>
            <a:pPr lvl="1" eaLnBrk="1" hangingPunct="1">
              <a:lnSpc>
                <a:spcPct val="90000"/>
              </a:lnSpc>
            </a:pPr>
            <a:r>
              <a:rPr lang="en-US" dirty="0"/>
              <a:t>Antecedents are typically </a:t>
            </a:r>
            <a:r>
              <a:rPr lang="en-US" b="1" dirty="0">
                <a:solidFill>
                  <a:schemeClr val="accent2"/>
                </a:solidFill>
              </a:rPr>
              <a:t>observable and measurable</a:t>
            </a:r>
            <a:r>
              <a:rPr lang="en-US" dirty="0">
                <a:solidFill>
                  <a:schemeClr val="accent2"/>
                </a:solidFill>
              </a:rPr>
              <a:t> </a:t>
            </a:r>
            <a:r>
              <a:rPr lang="en-US" dirty="0"/>
              <a:t>stimuli that precede a behavior</a:t>
            </a:r>
          </a:p>
          <a:p>
            <a:pPr lvl="1" eaLnBrk="1" hangingPunct="1">
              <a:lnSpc>
                <a:spcPct val="90000"/>
              </a:lnSpc>
            </a:pPr>
            <a:endParaRPr lang="en-US" sz="1000" dirty="0"/>
          </a:p>
          <a:p>
            <a:pPr lvl="1">
              <a:lnSpc>
                <a:spcPct val="90000"/>
              </a:lnSpc>
            </a:pPr>
            <a:r>
              <a:rPr lang="en-US" dirty="0"/>
              <a:t>Behaviors are typically </a:t>
            </a:r>
            <a:r>
              <a:rPr lang="en-US" b="1" dirty="0">
                <a:solidFill>
                  <a:schemeClr val="accent2"/>
                </a:solidFill>
              </a:rPr>
              <a:t>observable and measurable</a:t>
            </a:r>
            <a:r>
              <a:rPr lang="en-US" dirty="0">
                <a:solidFill>
                  <a:schemeClr val="accent2"/>
                </a:solidFill>
              </a:rPr>
              <a:t> </a:t>
            </a:r>
            <a:r>
              <a:rPr lang="en-US" dirty="0"/>
              <a:t>acts</a:t>
            </a:r>
          </a:p>
          <a:p>
            <a:pPr lvl="1" eaLnBrk="1" hangingPunct="1">
              <a:lnSpc>
                <a:spcPct val="90000"/>
              </a:lnSpc>
            </a:pPr>
            <a:endParaRPr lang="en-US" sz="1000" dirty="0"/>
          </a:p>
          <a:p>
            <a:pPr lvl="1">
              <a:lnSpc>
                <a:spcPct val="90000"/>
              </a:lnSpc>
            </a:pPr>
            <a:r>
              <a:rPr lang="en-US" dirty="0"/>
              <a:t>Consequences are typically </a:t>
            </a:r>
            <a:r>
              <a:rPr lang="en-US" b="1" dirty="0">
                <a:solidFill>
                  <a:schemeClr val="accent2"/>
                </a:solidFill>
              </a:rPr>
              <a:t>observable and measurable</a:t>
            </a:r>
            <a:r>
              <a:rPr lang="en-US" dirty="0">
                <a:solidFill>
                  <a:schemeClr val="accent2"/>
                </a:solidFill>
              </a:rPr>
              <a:t> </a:t>
            </a:r>
            <a:r>
              <a:rPr lang="en-US" dirty="0"/>
              <a:t>stimuli that contingently follow a behavior</a:t>
            </a:r>
          </a:p>
          <a:p>
            <a:pPr eaLnBrk="1" hangingPunct="1">
              <a:lnSpc>
                <a:spcPct val="90000"/>
              </a:lnSpc>
            </a:pPr>
            <a:endParaRPr lang="en-US" sz="1050" dirty="0">
              <a:ea typeface="ヒラギノ角ゴ Pro W3" pitchFamily="-65" charset="-128"/>
              <a:cs typeface="ヒラギノ角ゴ Pro W3" pitchFamily="-65" charset="-128"/>
            </a:endParaRPr>
          </a:p>
          <a:p>
            <a:pPr eaLnBrk="1" hangingPunct="1">
              <a:lnSpc>
                <a:spcPct val="90000"/>
              </a:lnSpc>
            </a:pPr>
            <a:endParaRPr lang="en-US" sz="1050" dirty="0">
              <a:ea typeface="ヒラギノ角ゴ Pro W3" pitchFamily="-65" charset="-128"/>
              <a:cs typeface="ヒラギノ角ゴ Pro W3" pitchFamily="-65" charset="-128"/>
            </a:endParaRPr>
          </a:p>
          <a:p>
            <a:pPr eaLnBrk="1" hangingPunct="1">
              <a:lnSpc>
                <a:spcPct val="90000"/>
              </a:lnSpc>
            </a:pPr>
            <a:r>
              <a:rPr lang="en-US" dirty="0">
                <a:ea typeface="ヒラギノ角ゴ Pro W3" pitchFamily="-65" charset="-128"/>
                <a:cs typeface="ヒラギノ角ゴ Pro W3" pitchFamily="-65" charset="-128"/>
              </a:rPr>
              <a:t>So, the key questions to ask are: </a:t>
            </a:r>
          </a:p>
          <a:p>
            <a:pPr lvl="1" eaLnBrk="1" hangingPunct="1">
              <a:lnSpc>
                <a:spcPct val="90000"/>
              </a:lnSpc>
            </a:pPr>
            <a:r>
              <a:rPr lang="en-US" dirty="0"/>
              <a:t>Can you </a:t>
            </a:r>
            <a:r>
              <a:rPr lang="en-US" b="1" dirty="0">
                <a:solidFill>
                  <a:schemeClr val="accent2"/>
                </a:solidFill>
              </a:rPr>
              <a:t>see (or sense)</a:t>
            </a:r>
            <a:r>
              <a:rPr lang="en-US" dirty="0">
                <a:solidFill>
                  <a:schemeClr val="accent2"/>
                </a:solidFill>
              </a:rPr>
              <a:t> </a:t>
            </a:r>
            <a:r>
              <a:rPr lang="en-US" dirty="0"/>
              <a:t>it? </a:t>
            </a:r>
          </a:p>
          <a:p>
            <a:pPr lvl="1" eaLnBrk="1" hangingPunct="1">
              <a:lnSpc>
                <a:spcPct val="90000"/>
              </a:lnSpc>
            </a:pPr>
            <a:r>
              <a:rPr lang="en-US" dirty="0"/>
              <a:t>Can you </a:t>
            </a:r>
            <a:r>
              <a:rPr lang="en-US" b="1" dirty="0">
                <a:solidFill>
                  <a:schemeClr val="accent2"/>
                </a:solidFill>
              </a:rPr>
              <a:t>measure</a:t>
            </a:r>
            <a:r>
              <a:rPr lang="en-US" dirty="0">
                <a:solidFill>
                  <a:schemeClr val="accent2"/>
                </a:solidFill>
              </a:rPr>
              <a:t> </a:t>
            </a:r>
            <a:r>
              <a:rPr lang="en-US" dirty="0"/>
              <a:t>it?</a:t>
            </a:r>
          </a:p>
        </p:txBody>
      </p:sp>
    </p:spTree>
    <p:extLst>
      <p:ext uri="{BB962C8B-B14F-4D97-AF65-F5344CB8AC3E}">
        <p14:creationId xmlns:p14="http://schemas.microsoft.com/office/powerpoint/2010/main" val="26054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0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08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Antecedents: Questions to Answer</a:t>
            </a:r>
          </a:p>
        </p:txBody>
      </p:sp>
      <p:sp>
        <p:nvSpPr>
          <p:cNvPr id="3" name="Content Placeholder 2"/>
          <p:cNvSpPr>
            <a:spLocks noGrp="1"/>
          </p:cNvSpPr>
          <p:nvPr>
            <p:ph idx="1"/>
          </p:nvPr>
        </p:nvSpPr>
        <p:spPr>
          <a:xfrm>
            <a:off x="1145649" y="2983230"/>
            <a:ext cx="9872871" cy="1885950"/>
          </a:xfrm>
        </p:spPr>
        <p:txBody>
          <a:bodyPr>
            <a:normAutofit/>
          </a:bodyPr>
          <a:lstStyle/>
          <a:p>
            <a:pPr marL="45720" indent="0" algn="ctr">
              <a:buNone/>
            </a:pPr>
            <a:r>
              <a:rPr lang="en-US" sz="4000" dirty="0"/>
              <a:t>Where, when and whom is the problem behavior more likely?</a:t>
            </a:r>
          </a:p>
        </p:txBody>
      </p:sp>
    </p:spTree>
    <p:extLst>
      <p:ext uri="{BB962C8B-B14F-4D97-AF65-F5344CB8AC3E}">
        <p14:creationId xmlns:p14="http://schemas.microsoft.com/office/powerpoint/2010/main" val="1018587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Antecedents:</a:t>
            </a:r>
          </a:p>
        </p:txBody>
      </p:sp>
      <p:sp>
        <p:nvSpPr>
          <p:cNvPr id="6" name="Content Placeholder 5"/>
          <p:cNvSpPr>
            <a:spLocks noGrp="1"/>
          </p:cNvSpPr>
          <p:nvPr>
            <p:ph idx="1"/>
          </p:nvPr>
        </p:nvSpPr>
        <p:spPr/>
        <p:txBody>
          <a:bodyPr>
            <a:normAutofit/>
          </a:bodyPr>
          <a:lstStyle/>
          <a:p>
            <a:pPr marL="45720" indent="0">
              <a:buNone/>
            </a:pPr>
            <a:r>
              <a:rPr lang="en-US" sz="4000" u="sng" dirty="0"/>
              <a:t>Routines/activities</a:t>
            </a:r>
            <a:r>
              <a:rPr lang="en-US" sz="4000" dirty="0"/>
              <a:t> (e.g. transitions, recess, independent work, bathroom, discussions etc.)</a:t>
            </a:r>
          </a:p>
          <a:p>
            <a:pPr marL="45720" indent="0">
              <a:buNone/>
            </a:pPr>
            <a:r>
              <a:rPr lang="en-US" sz="4000" u="sng" dirty="0"/>
              <a:t>Circumstances</a:t>
            </a:r>
            <a:r>
              <a:rPr lang="en-US" sz="4000" dirty="0"/>
              <a:t> (e.g. reprimanded or corrected, task is too difficult, end of preferred activity, specific adults or peers)</a:t>
            </a:r>
          </a:p>
        </p:txBody>
      </p:sp>
    </p:spTree>
    <p:extLst>
      <p:ext uri="{BB962C8B-B14F-4D97-AF65-F5344CB8AC3E}">
        <p14:creationId xmlns:p14="http://schemas.microsoft.com/office/powerpoint/2010/main" val="4098462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5691" y="179520"/>
            <a:ext cx="5825494" cy="537919"/>
          </a:xfrm>
        </p:spPr>
        <p:txBody>
          <a:bodyPr>
            <a:normAutofit fontScale="90000"/>
          </a:bodyPr>
          <a:lstStyle/>
          <a:p>
            <a:pPr algn="ct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What’s the “antecedent”?</a:t>
            </a:r>
            <a:endParaRPr lang="en-US" sz="3600" dirty="0"/>
          </a:p>
        </p:txBody>
      </p:sp>
      <p:sp>
        <p:nvSpPr>
          <p:cNvPr id="7" name="Rectangle 3"/>
          <p:cNvSpPr txBox="1">
            <a:spLocks noChangeArrowheads="1"/>
          </p:cNvSpPr>
          <p:nvPr/>
        </p:nvSpPr>
        <p:spPr>
          <a:xfrm>
            <a:off x="821875" y="1291980"/>
            <a:ext cx="8306718" cy="4685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Font typeface="+mj-lt"/>
              <a:buAutoNum type="arabicPeriod"/>
            </a:pPr>
            <a:r>
              <a:rPr lang="en-US" sz="2400" dirty="0">
                <a:solidFill>
                  <a:srgbClr val="FFFFFF"/>
                </a:solidFill>
                <a:latin typeface="Franklin Gothic Book" panose="020B0503020102020204"/>
                <a:ea typeface="ヒラギノ角ゴ Pro W3" pitchFamily="-65" charset="-128"/>
                <a:cs typeface="ヒラギノ角ゴ Pro W3" pitchFamily="-65" charset="-128"/>
              </a:rPr>
              <a:t>The teacher said, “line up,” and the students pushed in their chairs and made a line at the door. </a:t>
            </a:r>
          </a:p>
          <a:p>
            <a:pPr marL="457200" indent="-457200">
              <a:lnSpc>
                <a:spcPct val="120000"/>
              </a:lnSpc>
              <a:buFont typeface="+mj-lt"/>
              <a:buAutoNum type="arabicPeriod"/>
            </a:pPr>
            <a:r>
              <a:rPr lang="en-US" altLang="x-none" sz="2400" dirty="0">
                <a:solidFill>
                  <a:srgbClr val="FFFFFF"/>
                </a:solidFill>
                <a:latin typeface="Franklin Gothic Book" panose="020B0503020102020204"/>
                <a:ea typeface="ヒラギノ角ゴ Pro W3" charset="-128"/>
              </a:rPr>
              <a:t>The teacher said, </a:t>
            </a:r>
            <a:r>
              <a:rPr lang="ja-JP" altLang="en-US" sz="2400" dirty="0">
                <a:solidFill>
                  <a:srgbClr val="FFFFFF"/>
                </a:solidFill>
                <a:latin typeface="Franklin Gothic Book" panose="020B0503020102020204"/>
                <a:ea typeface="ヒラギノ角ゴ Pro W3" charset="-128"/>
              </a:rPr>
              <a:t>“</a:t>
            </a:r>
            <a:r>
              <a:rPr lang="en-US" altLang="ja-JP" sz="2400" dirty="0">
                <a:solidFill>
                  <a:srgbClr val="FFFFFF"/>
                </a:solidFill>
                <a:latin typeface="Franklin Gothic Book" panose="020B0503020102020204"/>
                <a:ea typeface="ヒラギノ角ゴ Pro W3" charset="-128"/>
              </a:rPr>
              <a:t>put your books away,</a:t>
            </a:r>
            <a:r>
              <a:rPr lang="ja-JP" altLang="en-US" sz="2400" dirty="0">
                <a:solidFill>
                  <a:srgbClr val="FFFFFF"/>
                </a:solidFill>
                <a:latin typeface="Franklin Gothic Book" panose="020B0503020102020204"/>
                <a:ea typeface="ヒラギノ角ゴ Pro W3" charset="-128"/>
              </a:rPr>
              <a:t>”</a:t>
            </a:r>
            <a:r>
              <a:rPr lang="en-US" altLang="ja-JP" sz="2400" dirty="0">
                <a:solidFill>
                  <a:srgbClr val="FFFFFF"/>
                </a:solidFill>
                <a:latin typeface="Franklin Gothic Book" panose="020B0503020102020204"/>
                <a:ea typeface="ヒラギノ角ゴ Pro W3" charset="-128"/>
              </a:rPr>
              <a:t> and the students put their books back in their backpacks.</a:t>
            </a:r>
            <a:endParaRPr lang="en-US" altLang="x-none" sz="2400" dirty="0">
              <a:solidFill>
                <a:srgbClr val="FFFFFF"/>
              </a:solidFill>
              <a:latin typeface="Franklin Gothic Book" panose="020B0503020102020204"/>
              <a:ea typeface="ヒラギノ角ゴ Pro W3" charset="-128"/>
            </a:endParaRPr>
          </a:p>
          <a:p>
            <a:pPr marL="457200" indent="-457200">
              <a:lnSpc>
                <a:spcPct val="120000"/>
              </a:lnSpc>
              <a:buFont typeface="+mj-lt"/>
              <a:buAutoNum type="arabicPeriod"/>
            </a:pPr>
            <a:r>
              <a:rPr lang="en-US" altLang="x-none" sz="2400" dirty="0">
                <a:solidFill>
                  <a:srgbClr val="FFFFFF"/>
                </a:solidFill>
                <a:latin typeface="Franklin Gothic Book" panose="020B0503020102020204"/>
                <a:ea typeface="ヒラギノ角ゴ Pro W3" charset="-128"/>
              </a:rPr>
              <a:t>When he was given a difficult math assignment, he put is head down and refused to begin the work.</a:t>
            </a:r>
            <a:endParaRPr lang="en-US" sz="2400" dirty="0">
              <a:solidFill>
                <a:srgbClr val="FFFFFF"/>
              </a:solidFill>
              <a:latin typeface="Franklin Gothic Book" panose="020B0503020102020204"/>
              <a:ea typeface="ヒラギノ角ゴ Pro W3" pitchFamily="-65" charset="-128"/>
              <a:cs typeface="ヒラギノ角ゴ Pro W3" pitchFamily="-65" charset="-128"/>
            </a:endParaRPr>
          </a:p>
          <a:p>
            <a:pPr marL="457200" indent="-457200">
              <a:lnSpc>
                <a:spcPct val="120000"/>
              </a:lnSpc>
              <a:buFont typeface="+mj-lt"/>
              <a:buAutoNum type="arabicPeriod"/>
            </a:pPr>
            <a:r>
              <a:rPr lang="en-US" sz="2400" dirty="0">
                <a:solidFill>
                  <a:srgbClr val="FFFFFF"/>
                </a:solidFill>
                <a:latin typeface="Franklin Gothic Book" panose="020B0503020102020204"/>
                <a:ea typeface="ヒラギノ角ゴ Pro W3" pitchFamily="-65" charset="-128"/>
                <a:cs typeface="ヒラギノ角ゴ Pro W3" pitchFamily="-65" charset="-128"/>
              </a:rPr>
              <a:t>The principal entered the room to observe math instruction, and the teacher provided more opportunities to respond.</a:t>
            </a:r>
          </a:p>
          <a:p>
            <a:pPr marL="457200" indent="-457200">
              <a:lnSpc>
                <a:spcPct val="120000"/>
              </a:lnSpc>
              <a:buFont typeface="+mj-lt"/>
              <a:buAutoNum type="arabicPeriod"/>
            </a:pPr>
            <a:r>
              <a:rPr lang="en-US" sz="2400" dirty="0">
                <a:solidFill>
                  <a:srgbClr val="FFFFFF"/>
                </a:solidFill>
                <a:latin typeface="Franklin Gothic Book" panose="020B0503020102020204"/>
                <a:ea typeface="ヒラギノ角ゴ Pro W3" pitchFamily="-65" charset="-128"/>
                <a:cs typeface="ヒラギノ角ゴ Pro W3" pitchFamily="-65" charset="-128"/>
              </a:rPr>
              <a:t>She felt mad, so she hit. </a:t>
            </a:r>
            <a:endParaRPr lang="en-US" sz="2400" dirty="0">
              <a:solidFill>
                <a:srgbClr val="FF0000"/>
              </a:solidFill>
              <a:latin typeface="Franklin Gothic Book" panose="020B0503020102020204"/>
              <a:ea typeface="ヒラギノ角ゴ Pro W3" pitchFamily="-65" charset="-128"/>
              <a:cs typeface="ヒラギノ角ゴ Pro W3" pitchFamily="-65" charset="-128"/>
            </a:endParaRPr>
          </a:p>
        </p:txBody>
      </p:sp>
      <p:sp>
        <p:nvSpPr>
          <p:cNvPr id="10" name="Rectangle 9">
            <a:extLst>
              <a:ext uri="{FF2B5EF4-FFF2-40B4-BE49-F238E27FC236}">
                <a16:creationId xmlns:a16="http://schemas.microsoft.com/office/drawing/2014/main" id="{C8C049F9-0654-AC4E-9D3F-4AD9EA0C5B63}"/>
              </a:ext>
            </a:extLst>
          </p:cNvPr>
          <p:cNvSpPr/>
          <p:nvPr/>
        </p:nvSpPr>
        <p:spPr>
          <a:xfrm>
            <a:off x="9853821" y="179520"/>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solidFill>
                  <a:srgbClr val="FFFFFF"/>
                </a:solidFill>
                <a:latin typeface="Franklin Gothic Medium"/>
              </a:rPr>
              <a:t>Antecedent</a:t>
            </a:r>
          </a:p>
        </p:txBody>
      </p:sp>
    </p:spTree>
    <p:extLst>
      <p:ext uri="{BB962C8B-B14F-4D97-AF65-F5344CB8AC3E}">
        <p14:creationId xmlns:p14="http://schemas.microsoft.com/office/powerpoint/2010/main" val="32626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a:xfrm>
            <a:off x="609600" y="2646405"/>
            <a:ext cx="10972801" cy="3331486"/>
          </a:xfrm>
        </p:spPr>
        <p:txBody>
          <a:bodyPr>
            <a:normAutofit lnSpcReduction="10000"/>
          </a:bodyPr>
          <a:lstStyle/>
          <a:p>
            <a:pPr lvl="0"/>
            <a:r>
              <a:rPr lang="en-US" dirty="0"/>
              <a:t>Understand the Science of Behavior (ABCs) </a:t>
            </a:r>
          </a:p>
          <a:p>
            <a:pPr lvl="0"/>
            <a:r>
              <a:rPr lang="en-US" dirty="0"/>
              <a:t>Apply the science of behavior across all tiers of support</a:t>
            </a:r>
          </a:p>
          <a:p>
            <a:pPr lvl="0"/>
            <a:r>
              <a:rPr lang="en-US" dirty="0"/>
              <a:t>Identify the steps for conducting an FBA</a:t>
            </a:r>
          </a:p>
          <a:p>
            <a:pPr lvl="0"/>
            <a:r>
              <a:rPr lang="en-US" dirty="0"/>
              <a:t>Understand the critical components of function based BIPs</a:t>
            </a:r>
          </a:p>
          <a:p>
            <a:pPr lvl="0"/>
            <a:r>
              <a:rPr lang="en-US" dirty="0"/>
              <a:t>Identify who needs an FBA/BIP and the role of the problem solving team in the process</a:t>
            </a:r>
          </a:p>
        </p:txBody>
      </p:sp>
    </p:spTree>
    <p:extLst>
      <p:ext uri="{BB962C8B-B14F-4D97-AF65-F5344CB8AC3E}">
        <p14:creationId xmlns:p14="http://schemas.microsoft.com/office/powerpoint/2010/main" val="2786175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Consequences: Questions to Answer</a:t>
            </a:r>
          </a:p>
        </p:txBody>
      </p:sp>
      <p:sp>
        <p:nvSpPr>
          <p:cNvPr id="6" name="Content Placeholder 5"/>
          <p:cNvSpPr>
            <a:spLocks noGrp="1"/>
          </p:cNvSpPr>
          <p:nvPr>
            <p:ph idx="1"/>
          </p:nvPr>
        </p:nvSpPr>
        <p:spPr>
          <a:xfrm>
            <a:off x="2114550" y="2446020"/>
            <a:ext cx="7635241" cy="1131570"/>
          </a:xfrm>
        </p:spPr>
        <p:txBody>
          <a:bodyPr>
            <a:noAutofit/>
          </a:bodyPr>
          <a:lstStyle/>
          <a:p>
            <a:pPr marL="45720" indent="0">
              <a:buNone/>
            </a:pPr>
            <a:r>
              <a:rPr lang="en-US" sz="4000" dirty="0"/>
              <a:t>What do others (adults, peers) most often do or say immediately after the behavior occurs (e.g. what interventions have been attempted)? </a:t>
            </a:r>
          </a:p>
        </p:txBody>
      </p:sp>
    </p:spTree>
    <p:extLst>
      <p:ext uri="{BB962C8B-B14F-4D97-AF65-F5344CB8AC3E}">
        <p14:creationId xmlns:p14="http://schemas.microsoft.com/office/powerpoint/2010/main" val="487995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651968" y="89941"/>
            <a:ext cx="8596312" cy="747713"/>
          </a:xfrm>
        </p:spPr>
        <p:txBody>
          <a:bodyPr rtlCol="0">
            <a:noAutofit/>
          </a:bodyPr>
          <a:lstStyle/>
          <a:p>
            <a:pPr>
              <a:defRPr/>
            </a:pPr>
            <a:r>
              <a:rPr lang="en-US" sz="4800"/>
              <a:t>Reinforcement and Punishment</a:t>
            </a:r>
          </a:p>
        </p:txBody>
      </p:sp>
      <p:graphicFrame>
        <p:nvGraphicFramePr>
          <p:cNvPr id="172035" name="Group 3"/>
          <p:cNvGraphicFramePr>
            <a:graphicFrameLocks noGrp="1"/>
          </p:cNvGraphicFramePr>
          <p:nvPr>
            <p:ph type="tbl" idx="1"/>
          </p:nvPr>
        </p:nvGraphicFramePr>
        <p:xfrm>
          <a:off x="1893760" y="1066801"/>
          <a:ext cx="8305800" cy="5124451"/>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639888">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Comic Sans MS" charset="0"/>
                        <a:ea typeface="ヒラギノ角ゴ Pro W3"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200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2000"/>
                    </a:solidFill>
                  </a:tcPr>
                </a:tc>
                <a:extLst>
                  <a:ext uri="{0D108BD9-81ED-4DB2-BD59-A6C34878D82A}">
                    <a16:rowId xmlns:a16="http://schemas.microsoft.com/office/drawing/2014/main" val="10000"/>
                  </a:ext>
                </a:extLst>
              </a:tr>
              <a:tr h="1741488">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3075">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dirty="0">
                        <a:ln>
                          <a:noFill/>
                        </a:ln>
                        <a:solidFill>
                          <a:schemeClr val="tx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2059" name="Text Box 27"/>
          <p:cNvSpPr txBox="1">
            <a:spLocks noChangeArrowheads="1"/>
          </p:cNvSpPr>
          <p:nvPr/>
        </p:nvSpPr>
        <p:spPr bwMode="auto">
          <a:xfrm>
            <a:off x="1893760" y="6232283"/>
            <a:ext cx="7772400" cy="461665"/>
          </a:xfrm>
          <a:prstGeom prst="rect">
            <a:avLst/>
          </a:prstGeom>
          <a:noFill/>
          <a:ln w="9525">
            <a:noFill/>
            <a:miter lim="800000"/>
            <a:headEnd/>
            <a:tailEnd/>
          </a:ln>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 Future probability of behavior</a:t>
            </a:r>
          </a:p>
        </p:txBody>
      </p:sp>
      <p:grpSp>
        <p:nvGrpSpPr>
          <p:cNvPr id="2" name="Group 30"/>
          <p:cNvGrpSpPr>
            <a:grpSpLocks/>
          </p:cNvGrpSpPr>
          <p:nvPr/>
        </p:nvGrpSpPr>
        <p:grpSpPr bwMode="auto">
          <a:xfrm>
            <a:off x="1969960" y="3276606"/>
            <a:ext cx="2590800" cy="708026"/>
            <a:chOff x="432" y="2064"/>
            <a:chExt cx="1632" cy="446"/>
          </a:xfrm>
          <a:noFill/>
        </p:grpSpPr>
        <p:sp>
          <p:nvSpPr>
            <p:cNvPr id="172060" name="Text Box 28"/>
            <p:cNvSpPr txBox="1">
              <a:spLocks noChangeArrowheads="1"/>
            </p:cNvSpPr>
            <p:nvPr/>
          </p:nvSpPr>
          <p:spPr bwMode="auto">
            <a:xfrm>
              <a:off x="432" y="2064"/>
              <a:ext cx="1632" cy="446"/>
            </a:xfrm>
            <a:prstGeom prst="rect">
              <a:avLst/>
            </a:prstGeom>
            <a:grp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Inc. (   )*</a:t>
              </a:r>
            </a:p>
          </p:txBody>
        </p:sp>
        <p:sp>
          <p:nvSpPr>
            <p:cNvPr id="172061" name="AutoShape 29"/>
            <p:cNvSpPr>
              <a:spLocks noChangeArrowheads="1"/>
            </p:cNvSpPr>
            <p:nvPr/>
          </p:nvSpPr>
          <p:spPr bwMode="auto">
            <a:xfrm>
              <a:off x="1318" y="2188"/>
              <a:ext cx="240" cy="240"/>
            </a:xfrm>
            <a:prstGeom prst="upArrow">
              <a:avLst>
                <a:gd name="adj1" fmla="val 50000"/>
                <a:gd name="adj2" fmla="val 49706"/>
              </a:avLst>
            </a:prstGeom>
            <a:grpFill/>
            <a:ln w="9525">
              <a:solidFill>
                <a:schemeClr val="bg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3" name="Group 31"/>
          <p:cNvGrpSpPr>
            <a:grpSpLocks/>
          </p:cNvGrpSpPr>
          <p:nvPr/>
        </p:nvGrpSpPr>
        <p:grpSpPr bwMode="auto">
          <a:xfrm>
            <a:off x="1969960" y="4953001"/>
            <a:ext cx="2590800" cy="708025"/>
            <a:chOff x="432" y="2064"/>
            <a:chExt cx="1632" cy="446"/>
          </a:xfrm>
          <a:noFill/>
        </p:grpSpPr>
        <p:sp>
          <p:nvSpPr>
            <p:cNvPr id="172064" name="Text Box 32"/>
            <p:cNvSpPr txBox="1">
              <a:spLocks noChangeArrowheads="1"/>
            </p:cNvSpPr>
            <p:nvPr/>
          </p:nvSpPr>
          <p:spPr bwMode="auto">
            <a:xfrm>
              <a:off x="432" y="2064"/>
              <a:ext cx="1632" cy="446"/>
            </a:xfrm>
            <a:prstGeom prst="rect">
              <a:avLst/>
            </a:prstGeom>
            <a:grp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Dec. (   )*</a:t>
              </a:r>
            </a:p>
          </p:txBody>
        </p:sp>
        <p:sp>
          <p:nvSpPr>
            <p:cNvPr id="172065" name="AutoShape 33"/>
            <p:cNvSpPr>
              <a:spLocks noChangeArrowheads="1"/>
            </p:cNvSpPr>
            <p:nvPr/>
          </p:nvSpPr>
          <p:spPr bwMode="auto">
            <a:xfrm flipH="1" flipV="1">
              <a:off x="1416" y="2160"/>
              <a:ext cx="192" cy="240"/>
            </a:xfrm>
            <a:prstGeom prst="upArrow">
              <a:avLst>
                <a:gd name="adj1" fmla="val 50000"/>
                <a:gd name="adj2" fmla="val 49706"/>
              </a:avLst>
            </a:prstGeom>
            <a:grpFill/>
            <a:ln w="9525">
              <a:solidFill>
                <a:schemeClr val="bg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172066" name="Text Box 34"/>
          <p:cNvSpPr txBox="1">
            <a:spLocks noChangeArrowheads="1"/>
          </p:cNvSpPr>
          <p:nvPr/>
        </p:nvSpPr>
        <p:spPr bwMode="auto">
          <a:xfrm>
            <a:off x="4636960" y="33528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Reinforcement</a:t>
            </a:r>
          </a:p>
        </p:txBody>
      </p:sp>
      <p:sp>
        <p:nvSpPr>
          <p:cNvPr id="172067" name="Text Box 35"/>
          <p:cNvSpPr txBox="1">
            <a:spLocks noChangeArrowheads="1"/>
          </p:cNvSpPr>
          <p:nvPr/>
        </p:nvSpPr>
        <p:spPr bwMode="auto">
          <a:xfrm>
            <a:off x="7456360" y="33528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Reinforcement</a:t>
            </a:r>
          </a:p>
        </p:txBody>
      </p:sp>
      <p:sp>
        <p:nvSpPr>
          <p:cNvPr id="172068" name="Text Box 36"/>
          <p:cNvSpPr txBox="1">
            <a:spLocks noChangeArrowheads="1"/>
          </p:cNvSpPr>
          <p:nvPr/>
        </p:nvSpPr>
        <p:spPr bwMode="auto">
          <a:xfrm>
            <a:off x="4636960" y="51054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Punishment</a:t>
            </a:r>
          </a:p>
        </p:txBody>
      </p:sp>
      <p:sp>
        <p:nvSpPr>
          <p:cNvPr id="172069" name="Text Box 37"/>
          <p:cNvSpPr txBox="1">
            <a:spLocks noChangeArrowheads="1"/>
          </p:cNvSpPr>
          <p:nvPr/>
        </p:nvSpPr>
        <p:spPr bwMode="auto">
          <a:xfrm>
            <a:off x="7456360" y="51054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Punishment</a:t>
            </a:r>
          </a:p>
        </p:txBody>
      </p:sp>
      <p:sp>
        <p:nvSpPr>
          <p:cNvPr id="172071" name="Text Box 39"/>
          <p:cNvSpPr txBox="1">
            <a:spLocks noChangeArrowheads="1"/>
          </p:cNvSpPr>
          <p:nvPr/>
        </p:nvSpPr>
        <p:spPr bwMode="auto">
          <a:xfrm>
            <a:off x="4713160" y="1219201"/>
            <a:ext cx="2590800" cy="1015663"/>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Give (</a:t>
            </a:r>
            <a:r>
              <a:rPr kumimoji="0" lang="en-US" sz="6000" b="1" i="0" u="none" strike="noStrike" kern="1200" cap="none" spc="0" normalizeH="0" baseline="0" noProof="0" dirty="0">
                <a:ln>
                  <a:noFill/>
                </a:ln>
                <a:solidFill>
                  <a:prstClr val="white"/>
                </a:solidFill>
                <a:effectLst/>
                <a:uLnTx/>
                <a:uFillTx/>
                <a:latin typeface="Corbel" panose="020B0503020204020204"/>
                <a:ea typeface="+mn-ea"/>
                <a:cs typeface="+mn-cs"/>
              </a:rPr>
              <a:t>+</a:t>
            </a: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a:t>
            </a:r>
          </a:p>
        </p:txBody>
      </p:sp>
      <p:sp>
        <p:nvSpPr>
          <p:cNvPr id="172073" name="Text Box 41"/>
          <p:cNvSpPr txBox="1">
            <a:spLocks noChangeArrowheads="1"/>
          </p:cNvSpPr>
          <p:nvPr/>
        </p:nvSpPr>
        <p:spPr bwMode="auto">
          <a:xfrm>
            <a:off x="7532560" y="1219201"/>
            <a:ext cx="2590800" cy="1015663"/>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Take (</a:t>
            </a:r>
            <a:r>
              <a:rPr kumimoji="0" lang="en-US" sz="6000" b="1" i="0" u="none" strike="noStrike" kern="1200" cap="none" spc="0" normalizeH="0" baseline="0" noProof="0" dirty="0">
                <a:ln>
                  <a:noFill/>
                </a:ln>
                <a:solidFill>
                  <a:prstClr val="white"/>
                </a:solidFill>
                <a:effectLst/>
                <a:uLnTx/>
                <a:uFillTx/>
                <a:latin typeface="Corbel" panose="020B0503020204020204"/>
                <a:ea typeface="+mn-ea"/>
                <a:cs typeface="+mn-cs"/>
              </a:rPr>
              <a:t>-</a:t>
            </a:r>
            <a:r>
              <a:rPr kumimoji="0" lang="en-US" sz="4000" b="1" i="0" u="none" strike="noStrike" kern="1200" cap="none" spc="0" normalizeH="0" baseline="0" noProof="0" dirty="0">
                <a:ln>
                  <a:noFill/>
                </a:ln>
                <a:solidFill>
                  <a:prstClr val="white"/>
                </a:solidFill>
                <a:effectLst/>
                <a:uLnTx/>
                <a:uFillTx/>
                <a:latin typeface="Corbel" panose="020B0503020204020204"/>
                <a:ea typeface="+mn-ea"/>
                <a:cs typeface="+mn-cs"/>
              </a:rPr>
              <a:t>)</a:t>
            </a:r>
          </a:p>
        </p:txBody>
      </p:sp>
      <p:sp>
        <p:nvSpPr>
          <p:cNvPr id="172074" name="Text Box 42"/>
          <p:cNvSpPr txBox="1">
            <a:spLocks noChangeArrowheads="1"/>
          </p:cNvSpPr>
          <p:nvPr/>
        </p:nvSpPr>
        <p:spPr bwMode="auto">
          <a:xfrm>
            <a:off x="4636960" y="28956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Positive</a:t>
            </a:r>
          </a:p>
        </p:txBody>
      </p:sp>
      <p:sp>
        <p:nvSpPr>
          <p:cNvPr id="172075" name="Text Box 43"/>
          <p:cNvSpPr txBox="1">
            <a:spLocks noChangeArrowheads="1"/>
          </p:cNvSpPr>
          <p:nvPr/>
        </p:nvSpPr>
        <p:spPr bwMode="auto">
          <a:xfrm>
            <a:off x="4636960" y="46482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Positive</a:t>
            </a:r>
          </a:p>
        </p:txBody>
      </p:sp>
      <p:sp>
        <p:nvSpPr>
          <p:cNvPr id="172076" name="Text Box 44"/>
          <p:cNvSpPr txBox="1">
            <a:spLocks noChangeArrowheads="1"/>
          </p:cNvSpPr>
          <p:nvPr/>
        </p:nvSpPr>
        <p:spPr bwMode="auto">
          <a:xfrm>
            <a:off x="7380160" y="28956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Negative</a:t>
            </a:r>
          </a:p>
        </p:txBody>
      </p:sp>
      <p:sp>
        <p:nvSpPr>
          <p:cNvPr id="172077" name="Text Box 45"/>
          <p:cNvSpPr txBox="1">
            <a:spLocks noChangeArrowheads="1"/>
          </p:cNvSpPr>
          <p:nvPr/>
        </p:nvSpPr>
        <p:spPr bwMode="auto">
          <a:xfrm>
            <a:off x="7380160" y="4648201"/>
            <a:ext cx="2743200" cy="46166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Negative</a:t>
            </a:r>
          </a:p>
        </p:txBody>
      </p:sp>
      <p:sp>
        <p:nvSpPr>
          <p:cNvPr id="58407" name="WordArt 50"/>
          <p:cNvSpPr>
            <a:spLocks noChangeArrowheads="1" noChangeShapeType="1" noTextEdit="1"/>
          </p:cNvSpPr>
          <p:nvPr/>
        </p:nvSpPr>
        <p:spPr bwMode="auto">
          <a:xfrm>
            <a:off x="1969960" y="2133601"/>
            <a:ext cx="1447800" cy="56197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7030A0"/>
                </a:solidFill>
                <a:effectLst/>
                <a:uLnTx/>
                <a:uFillTx/>
                <a:latin typeface="Corbel" panose="020B0503020204020204"/>
                <a:ea typeface="+mn-lt"/>
                <a:cs typeface="+mn-lt"/>
              </a:rPr>
              <a:t>Effect</a:t>
            </a:r>
          </a:p>
        </p:txBody>
      </p:sp>
      <p:sp>
        <p:nvSpPr>
          <p:cNvPr id="58408" name="WordArt 51"/>
          <p:cNvSpPr>
            <a:spLocks noChangeArrowheads="1" noChangeShapeType="1" noTextEdit="1"/>
          </p:cNvSpPr>
          <p:nvPr/>
        </p:nvSpPr>
        <p:spPr bwMode="auto">
          <a:xfrm rot="-5400000">
            <a:off x="3660648" y="1585913"/>
            <a:ext cx="1447800" cy="561975"/>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srgbClr val="000000"/>
                  </a:solidFill>
                  <a:round/>
                  <a:headEnd/>
                  <a:tailEnd/>
                </a:ln>
                <a:solidFill>
                  <a:srgbClr val="D82000"/>
                </a:solidFill>
                <a:effectLst/>
                <a:uLnTx/>
                <a:uFillTx/>
                <a:latin typeface="Corbel" panose="020B0503020204020204"/>
                <a:ea typeface="+mn-lt"/>
                <a:cs typeface="+mn-lt"/>
              </a:rPr>
              <a:t>Action</a:t>
            </a:r>
          </a:p>
        </p:txBody>
      </p:sp>
    </p:spTree>
    <p:extLst>
      <p:ext uri="{BB962C8B-B14F-4D97-AF65-F5344CB8AC3E}">
        <p14:creationId xmlns:p14="http://schemas.microsoft.com/office/powerpoint/2010/main" val="8540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0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20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0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0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20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207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20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20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07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20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2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9" grpId="0"/>
      <p:bldP spid="172066" grpId="0"/>
      <p:bldP spid="172067" grpId="0"/>
      <p:bldP spid="172068" grpId="0"/>
      <p:bldP spid="172069" grpId="0"/>
      <p:bldP spid="172071" grpId="0"/>
      <p:bldP spid="172073" grpId="0"/>
      <p:bldP spid="172074" grpId="0"/>
      <p:bldP spid="172075" grpId="0"/>
      <p:bldP spid="172076" grpId="0"/>
      <p:bldP spid="1720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consequence?</a:t>
            </a:r>
          </a:p>
        </p:txBody>
      </p:sp>
      <p:sp>
        <p:nvSpPr>
          <p:cNvPr id="4" name="Content Placeholder 3"/>
          <p:cNvSpPr>
            <a:spLocks noGrp="1"/>
          </p:cNvSpPr>
          <p:nvPr>
            <p:ph idx="1"/>
          </p:nvPr>
        </p:nvSpPr>
        <p:spPr>
          <a:xfrm>
            <a:off x="1143000" y="2083279"/>
            <a:ext cx="9872871" cy="4038600"/>
          </a:xfrm>
        </p:spPr>
        <p:txBody>
          <a:bodyPr/>
          <a:lstStyle/>
          <a:p>
            <a:r>
              <a:rPr lang="en-US" dirty="0"/>
              <a:t>Provide specific praise to a student who enjoys attention following a behavior</a:t>
            </a:r>
          </a:p>
          <a:p>
            <a:r>
              <a:rPr lang="en-US" dirty="0"/>
              <a:t>Assign a quiz at the end of every week; for students who turn in their homework, the quiz is cancelled</a:t>
            </a:r>
          </a:p>
          <a:p>
            <a:r>
              <a:rPr lang="en-US" dirty="0"/>
              <a:t>Provide specific and immediate feedback following unwanted behavior</a:t>
            </a:r>
          </a:p>
          <a:p>
            <a:r>
              <a:rPr lang="en-US" dirty="0"/>
              <a:t>Ask a student to stay in from recess to finish a homework assignment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2607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408421" y="274638"/>
            <a:ext cx="7802380" cy="1143000"/>
          </a:xfrm>
          <a:solidFill>
            <a:schemeClr val="bg1"/>
          </a:solidFill>
        </p:spPr>
        <p:txBody>
          <a:bodyPr/>
          <a:lstStyle/>
          <a:p>
            <a:pPr eaLnBrk="1" hangingPunct="1"/>
            <a:r>
              <a:rPr lang="en-US" altLang="x-none" sz="4800" b="1" dirty="0">
                <a:solidFill>
                  <a:schemeClr val="accent2"/>
                </a:solidFill>
                <a:ea typeface="ヒラギノ角ゴ Pro W3" charset="-128"/>
              </a:rPr>
              <a:t>“Adam”</a:t>
            </a:r>
          </a:p>
        </p:txBody>
      </p:sp>
      <p:sp>
        <p:nvSpPr>
          <p:cNvPr id="62466" name="Rectangle 3"/>
          <p:cNvSpPr>
            <a:spLocks noGrp="1" noChangeArrowheads="1"/>
          </p:cNvSpPr>
          <p:nvPr>
            <p:ph idx="1"/>
          </p:nvPr>
        </p:nvSpPr>
        <p:spPr>
          <a:xfrm>
            <a:off x="2408421" y="1603948"/>
            <a:ext cx="7802380" cy="4632260"/>
          </a:xfrm>
          <a:solidFill>
            <a:schemeClr val="bg1"/>
          </a:solidFill>
        </p:spPr>
        <p:txBody>
          <a:bodyPr/>
          <a:lstStyle/>
          <a:p>
            <a:pPr eaLnBrk="1" hangingPunct="1">
              <a:buFontTx/>
              <a:buNone/>
            </a:pPr>
            <a:r>
              <a:rPr lang="en-US" altLang="x-none" sz="3200" dirty="0">
                <a:ea typeface="ヒラギノ角ゴ Pro W3" charset="-128"/>
              </a:rPr>
              <a:t>	When Adam is told that he must wait for a favorite activity, he </a:t>
            </a:r>
            <a:r>
              <a:rPr lang="en-US" altLang="x-none" sz="3200" i="1" dirty="0">
                <a:ea typeface="ヒラギノ角ゴ Pro W3" charset="-128"/>
              </a:rPr>
              <a:t>screams, hits, kicks, head-butts, and destroys property</a:t>
            </a:r>
            <a:r>
              <a:rPr lang="en-US" altLang="x-none" sz="3200" dirty="0">
                <a:ea typeface="ヒラギノ角ゴ Pro W3" charset="-128"/>
              </a:rPr>
              <a:t>.  After this behavior, staff immediately allow him to do his favorite activity.  In the future, Adam continues to scream, hit, etc., whenever he is told to wait.</a:t>
            </a:r>
          </a:p>
        </p:txBody>
      </p:sp>
      <p:pic>
        <p:nvPicPr>
          <p:cNvPr id="62467" name="Picture 4" descr="PE000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4648200"/>
            <a:ext cx="28813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32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209800" y="1042416"/>
            <a:ext cx="7873584" cy="5373974"/>
          </a:xfrm>
          <a:prstGeom prst="rect">
            <a:avLst/>
          </a:prstGeom>
          <a:solidFill>
            <a:schemeClr val="bg1"/>
          </a:solidFill>
          <a:ln w="9525">
            <a:noFill/>
            <a:miter lim="800000"/>
            <a:headEnd/>
            <a:tailEnd/>
          </a:ln>
          <a:effectLst/>
        </p:spPr>
        <p:txBody>
          <a:body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Antecedent:</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Behavior(s):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Consequence: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Action(+ or -):</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Effect(</a:t>
            </a: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sym typeface="Wingdings" pitchFamily="2" charset="2"/>
              </a:rPr>
              <a:t> or )</a:t>
            </a: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prstClr val="black"/>
              </a:solidFill>
              <a:effectLst/>
              <a:uLnTx/>
              <a:uFillTx/>
              <a:latin typeface="Corbel" panose="020B0503020204020204"/>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orbel" panose="020B0503020204020204"/>
                <a:ea typeface="+mn-ea"/>
                <a:cs typeface="+mn-cs"/>
              </a:rPr>
              <a:t>So it is:</a:t>
            </a:r>
          </a:p>
        </p:txBody>
      </p:sp>
      <p:sp>
        <p:nvSpPr>
          <p:cNvPr id="63492" name="Rectangle 2"/>
          <p:cNvSpPr>
            <a:spLocks noGrp="1" noChangeArrowheads="1"/>
          </p:cNvSpPr>
          <p:nvPr>
            <p:ph type="title"/>
          </p:nvPr>
        </p:nvSpPr>
        <p:spPr>
          <a:xfrm>
            <a:off x="2206050" y="274638"/>
            <a:ext cx="7877334" cy="752188"/>
          </a:xfrm>
          <a:solidFill>
            <a:schemeClr val="bg1"/>
          </a:solidFill>
        </p:spPr>
        <p:txBody>
          <a:bodyPr>
            <a:normAutofit/>
          </a:bodyPr>
          <a:lstStyle/>
          <a:p>
            <a:pPr eaLnBrk="1" hangingPunct="1"/>
            <a:r>
              <a:rPr lang="en-US" altLang="x-none" b="1" dirty="0">
                <a:solidFill>
                  <a:schemeClr val="accent2"/>
                </a:solidFill>
                <a:ea typeface="ヒラギノ角ゴ Pro W3" charset="-128"/>
              </a:rPr>
              <a:t>Breakdown of Example: Adam</a:t>
            </a:r>
          </a:p>
        </p:txBody>
      </p:sp>
      <p:pic>
        <p:nvPicPr>
          <p:cNvPr id="63493" name="Picture 4" descr="PE000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671" y="5370354"/>
            <a:ext cx="15859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2667000" y="1575816"/>
            <a:ext cx="6400800" cy="457200"/>
          </a:xfrm>
          <a:prstGeom prst="rect">
            <a:avLst/>
          </a:prstGeom>
          <a:solidFill>
            <a:schemeClr val="bg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rbel" panose="020B0503020204020204"/>
                <a:ea typeface="+mn-ea"/>
                <a:cs typeface="+mn-cs"/>
              </a:rPr>
              <a:t>When Adam is told to wait</a:t>
            </a:r>
          </a:p>
        </p:txBody>
      </p:sp>
      <p:sp>
        <p:nvSpPr>
          <p:cNvPr id="8" name="Rectangle 7"/>
          <p:cNvSpPr>
            <a:spLocks noChangeArrowheads="1"/>
          </p:cNvSpPr>
          <p:nvPr/>
        </p:nvSpPr>
        <p:spPr bwMode="auto">
          <a:xfrm>
            <a:off x="2667000" y="2490216"/>
            <a:ext cx="6400800" cy="457200"/>
          </a:xfrm>
          <a:prstGeom prst="rect">
            <a:avLst/>
          </a:prstGeom>
          <a:solidFill>
            <a:schemeClr val="bg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he </a:t>
            </a:r>
            <a:r>
              <a:rPr kumimoji="0" lang="en-US" sz="2000" b="1" i="0" u="none" strike="noStrike" kern="1200" cap="none" spc="0" normalizeH="0" baseline="0" noProof="0" dirty="0">
                <a:ln>
                  <a:noFill/>
                </a:ln>
                <a:solidFill>
                  <a:prstClr val="black"/>
                </a:solidFill>
                <a:effectLst/>
                <a:uLnTx/>
                <a:uFillTx/>
                <a:latin typeface="Corbel" panose="020B0503020204020204"/>
                <a:ea typeface="+mn-ea"/>
                <a:cs typeface="+mn-cs"/>
              </a:rPr>
              <a:t>screams</a:t>
            </a:r>
            <a:r>
              <a:rPr kumimoji="0" lang="en-US" sz="2000" b="1" i="0" u="none" strike="noStrike" kern="1200" cap="none" spc="0" normalizeH="0" baseline="0" noProof="0" dirty="0">
                <a:ln>
                  <a:noFill/>
                </a:ln>
                <a:solidFill>
                  <a:prstClr val="white"/>
                </a:solidFill>
                <a:effectLst/>
                <a:uLnTx/>
                <a:uFillTx/>
                <a:latin typeface="Corbel" panose="020B0503020204020204"/>
                <a:ea typeface="+mn-ea"/>
                <a:cs typeface="+mn-cs"/>
              </a:rPr>
              <a:t>, kicks, head-butts, and destroys property</a:t>
            </a:r>
          </a:p>
        </p:txBody>
      </p:sp>
      <p:sp>
        <p:nvSpPr>
          <p:cNvPr id="9" name="Rectangle 8"/>
          <p:cNvSpPr>
            <a:spLocks noChangeArrowheads="1"/>
          </p:cNvSpPr>
          <p:nvPr/>
        </p:nvSpPr>
        <p:spPr bwMode="auto">
          <a:xfrm>
            <a:off x="2667000" y="3328416"/>
            <a:ext cx="6400800" cy="457200"/>
          </a:xfrm>
          <a:prstGeom prst="rect">
            <a:avLst/>
          </a:prstGeom>
          <a:solidFill>
            <a:schemeClr val="bg1"/>
          </a:solidFill>
          <a:ln w="9525">
            <a:solidFill>
              <a:schemeClr val="tx1"/>
            </a:solidFill>
            <a:miter lim="800000"/>
            <a:headEnd/>
            <a:tailEnd/>
          </a:ln>
          <a:effectLst/>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Adam</a:t>
            </a:r>
            <a:r>
              <a:rPr kumimoji="0" lang="en-US" altLang="en-US"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t>
            </a: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s staff allow him to access </a:t>
            </a:r>
            <a:r>
              <a:rPr kumimoji="0" lang="en-US" altLang="x-none" sz="2000" b="1"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his favorite activity</a:t>
            </a:r>
          </a:p>
        </p:txBody>
      </p:sp>
      <p:sp>
        <p:nvSpPr>
          <p:cNvPr id="10" name="Rectangle 9"/>
          <p:cNvSpPr>
            <a:spLocks noChangeArrowheads="1"/>
          </p:cNvSpPr>
          <p:nvPr/>
        </p:nvSpPr>
        <p:spPr bwMode="auto">
          <a:xfrm>
            <a:off x="3048000" y="5004816"/>
            <a:ext cx="6019800" cy="457200"/>
          </a:xfrm>
          <a:prstGeom prst="rect">
            <a:avLst/>
          </a:prstGeom>
          <a:solidFill>
            <a:schemeClr val="bg1"/>
          </a:solidFill>
          <a:ln w="9525">
            <a:solidFill>
              <a:schemeClr val="tx1"/>
            </a:solidFill>
            <a:miter lim="800000"/>
            <a:headEnd/>
            <a:tailEnd/>
          </a:ln>
          <a:effectLst/>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In the future, Adam continues to </a:t>
            </a:r>
            <a:r>
              <a:rPr kumimoji="0" lang="ja-JP" altLang="en-US"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t>
            </a:r>
            <a:r>
              <a:rPr kumimoji="0" lang="en-US" altLang="ja-JP"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tantrum”</a:t>
            </a:r>
            <a:r>
              <a:rPr kumimoji="0" lang="ja-JP" altLang="en-US" sz="2000" b="1"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a:t>
            </a:r>
            <a:endParaRPr kumimoji="0" lang="en-US" altLang="x-none" sz="2000" b="1"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endParaRPr>
          </a:p>
        </p:txBody>
      </p:sp>
      <p:sp>
        <p:nvSpPr>
          <p:cNvPr id="11" name="Rectangle 10"/>
          <p:cNvSpPr>
            <a:spLocks noChangeArrowheads="1"/>
          </p:cNvSpPr>
          <p:nvPr/>
        </p:nvSpPr>
        <p:spPr bwMode="auto">
          <a:xfrm>
            <a:off x="3048000" y="4166616"/>
            <a:ext cx="6019800" cy="457200"/>
          </a:xfrm>
          <a:prstGeom prst="rect">
            <a:avLst/>
          </a:prstGeom>
          <a:solidFill>
            <a:schemeClr val="bg1"/>
          </a:solidFill>
          <a:ln w="9525">
            <a:solidFill>
              <a:schemeClr val="tx1"/>
            </a:solidFill>
            <a:miter lim="800000"/>
            <a:headEnd/>
            <a:tailEnd/>
          </a:ln>
          <a:effectLst/>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Adam</a:t>
            </a:r>
            <a:r>
              <a:rPr kumimoji="0" lang="en-US" altLang="en-US"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a:t>
            </a: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s staff…</a:t>
            </a:r>
            <a:r>
              <a:rPr kumimoji="0" lang="en-US" altLang="x-none" sz="28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give</a:t>
            </a:r>
            <a:r>
              <a:rPr kumimoji="0" lang="en-US" altLang="x-none" sz="2000" b="1" i="0" u="none" strike="noStrike" kern="1200" cap="none" spc="0" normalizeH="0" baseline="0" noProof="0" dirty="0">
                <a:ln>
                  <a:noFill/>
                </a:ln>
                <a:solidFill>
                  <a:prstClr val="black"/>
                </a:solidFill>
                <a:effectLst/>
                <a:uLnTx/>
                <a:uFillTx/>
                <a:latin typeface="Corbel" panose="020B0503020204020204"/>
                <a:ea typeface="ヒラギノ角ゴ Pro W3" charset="-128"/>
                <a:cs typeface="+mn-cs"/>
              </a:rPr>
              <a:t> him access to the activity</a:t>
            </a:r>
          </a:p>
        </p:txBody>
      </p:sp>
      <p:sp>
        <p:nvSpPr>
          <p:cNvPr id="12" name="Rectangle 11"/>
          <p:cNvSpPr>
            <a:spLocks noChangeArrowheads="1"/>
          </p:cNvSpPr>
          <p:nvPr/>
        </p:nvSpPr>
        <p:spPr bwMode="auto">
          <a:xfrm>
            <a:off x="3048000" y="5843016"/>
            <a:ext cx="6019800" cy="457200"/>
          </a:xfrm>
          <a:prstGeom prst="rect">
            <a:avLst/>
          </a:prstGeom>
          <a:solidFill>
            <a:schemeClr val="bg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rbel" panose="020B0503020204020204"/>
                <a:ea typeface="+mn-ea"/>
                <a:cs typeface="+mn-cs"/>
              </a:rPr>
              <a:t>Positive reinforcement</a:t>
            </a:r>
          </a:p>
        </p:txBody>
      </p:sp>
    </p:spTree>
    <p:extLst>
      <p:ext uri="{BB962C8B-B14F-4D97-AF65-F5344CB8AC3E}">
        <p14:creationId xmlns:p14="http://schemas.microsoft.com/office/powerpoint/2010/main" val="201516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198559" y="274638"/>
            <a:ext cx="7817370" cy="1143000"/>
          </a:xfrm>
          <a:solidFill>
            <a:schemeClr val="bg1"/>
          </a:solidFill>
        </p:spPr>
        <p:txBody>
          <a:bodyPr/>
          <a:lstStyle/>
          <a:p>
            <a:pPr eaLnBrk="1" hangingPunct="1"/>
            <a:r>
              <a:rPr lang="en-US" altLang="ja-JP" b="1" dirty="0">
                <a:solidFill>
                  <a:srgbClr val="0070C0"/>
                </a:solidFill>
                <a:ea typeface="ヒラギノ角ゴ Pro W3" charset="-128"/>
              </a:rPr>
              <a:t>Bus Duty</a:t>
            </a:r>
            <a:endParaRPr lang="en-US" altLang="x-none" b="1" dirty="0">
              <a:solidFill>
                <a:srgbClr val="0070C0"/>
              </a:solidFill>
              <a:ea typeface="ヒラギノ角ゴ Pro W3" charset="-128"/>
            </a:endParaRPr>
          </a:p>
        </p:txBody>
      </p:sp>
      <p:sp>
        <p:nvSpPr>
          <p:cNvPr id="66562" name="Rectangle 3"/>
          <p:cNvSpPr>
            <a:spLocks noGrp="1" noChangeArrowheads="1"/>
          </p:cNvSpPr>
          <p:nvPr>
            <p:ph idx="1"/>
          </p:nvPr>
        </p:nvSpPr>
        <p:spPr>
          <a:xfrm>
            <a:off x="2198559" y="1752600"/>
            <a:ext cx="7817370" cy="4501896"/>
          </a:xfrm>
          <a:solidFill>
            <a:schemeClr val="bg1"/>
          </a:solidFill>
        </p:spPr>
        <p:txBody>
          <a:bodyPr>
            <a:normAutofit/>
          </a:bodyPr>
          <a:lstStyle/>
          <a:p>
            <a:pPr eaLnBrk="1" hangingPunct="1">
              <a:buFontTx/>
              <a:buNone/>
            </a:pPr>
            <a:r>
              <a:rPr lang="en-US" altLang="x-none" sz="4000" dirty="0">
                <a:ea typeface="ヒラギノ角ゴ Pro W3" charset="-128"/>
              </a:rPr>
              <a:t>	When the teacher is given an extra bus duty on a rainy day, he complains loudly to the principal. The principal covers the bus duty. In the future the teacher is more likely to complain loudly when asked to do an extra duty.  </a:t>
            </a:r>
          </a:p>
        </p:txBody>
      </p:sp>
      <p:pic>
        <p:nvPicPr>
          <p:cNvPr id="66563" name="Picture 6" descr="j0232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1" y="76200"/>
            <a:ext cx="13827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0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2269760" y="1042416"/>
            <a:ext cx="7620000" cy="5373974"/>
          </a:xfrm>
          <a:prstGeom prst="rect">
            <a:avLst/>
          </a:prstGeom>
          <a:solidFill>
            <a:schemeClr val="bg1"/>
          </a:solidFill>
          <a:ln w="9525">
            <a:noFill/>
            <a:miter lim="800000"/>
            <a:headEnd/>
            <a:tailEnd/>
          </a:ln>
          <a:effectLst/>
        </p:spPr>
        <p:txBody>
          <a:body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Antecedent:</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Behavior(s):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Consequence:</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Action(+ or -):</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Effect(</a:t>
            </a:r>
            <a:r>
              <a:rPr kumimoji="0" lang="en-US" sz="3200" b="0" i="0" u="none" strike="noStrike" kern="0" cap="none" spc="0" normalizeH="0" baseline="0" noProof="0" dirty="0">
                <a:ln>
                  <a:noFill/>
                </a:ln>
                <a:solidFill>
                  <a:srgbClr val="000000"/>
                </a:solidFill>
                <a:effectLst/>
                <a:uLnTx/>
                <a:uFillTx/>
                <a:latin typeface="Franklin Gothic Medium"/>
                <a:ea typeface="+mn-ea"/>
                <a:cs typeface="+mn-cs"/>
                <a:sym typeface="Wingdings" pitchFamily="2" charset="2"/>
              </a:rPr>
              <a:t> or )</a:t>
            </a: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Franklin Gothic Medium"/>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Franklin Gothic Medium"/>
                <a:ea typeface="+mn-ea"/>
                <a:cs typeface="+mn-cs"/>
              </a:rPr>
              <a:t>So it is:</a:t>
            </a:r>
          </a:p>
        </p:txBody>
      </p:sp>
      <p:sp>
        <p:nvSpPr>
          <p:cNvPr id="67587" name="Rectangle 2"/>
          <p:cNvSpPr>
            <a:spLocks noGrp="1" noChangeArrowheads="1"/>
          </p:cNvSpPr>
          <p:nvPr>
            <p:ph type="title"/>
          </p:nvPr>
        </p:nvSpPr>
        <p:spPr>
          <a:xfrm>
            <a:off x="2269760" y="274638"/>
            <a:ext cx="7620000" cy="904588"/>
          </a:xfrm>
          <a:solidFill>
            <a:schemeClr val="bg1"/>
          </a:solidFill>
        </p:spPr>
        <p:txBody>
          <a:bodyPr>
            <a:normAutofit/>
          </a:bodyPr>
          <a:lstStyle/>
          <a:p>
            <a:pPr eaLnBrk="1" hangingPunct="1"/>
            <a:r>
              <a:rPr lang="en-US" altLang="x-none" sz="4000" b="1" dirty="0">
                <a:solidFill>
                  <a:srgbClr val="0070C0"/>
                </a:solidFill>
                <a:ea typeface="ヒラギノ角ゴ Pro W3" charset="-128"/>
              </a:rPr>
              <a:t>Breakdown of Example: Bus Duty</a:t>
            </a:r>
          </a:p>
        </p:txBody>
      </p:sp>
      <p:pic>
        <p:nvPicPr>
          <p:cNvPr id="67588" name="Picture 5" descr="j0232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560" y="5149278"/>
            <a:ext cx="10953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2574560" y="15758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teacher is given an extra bus duty</a:t>
            </a:r>
          </a:p>
        </p:txBody>
      </p:sp>
      <p:sp>
        <p:nvSpPr>
          <p:cNvPr id="28679" name="Rectangle 7"/>
          <p:cNvSpPr>
            <a:spLocks noChangeArrowheads="1"/>
          </p:cNvSpPr>
          <p:nvPr/>
        </p:nvSpPr>
        <p:spPr bwMode="auto">
          <a:xfrm>
            <a:off x="2574560" y="24902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He complains loudly to the principal</a:t>
            </a:r>
          </a:p>
        </p:txBody>
      </p:sp>
      <p:sp>
        <p:nvSpPr>
          <p:cNvPr id="28680" name="Rectangle 8"/>
          <p:cNvSpPr>
            <a:spLocks noChangeArrowheads="1"/>
          </p:cNvSpPr>
          <p:nvPr/>
        </p:nvSpPr>
        <p:spPr bwMode="auto">
          <a:xfrm>
            <a:off x="2574560" y="3328416"/>
            <a:ext cx="6400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principal takes the bus duty away</a:t>
            </a:r>
          </a:p>
        </p:txBody>
      </p:sp>
      <p:sp>
        <p:nvSpPr>
          <p:cNvPr id="28681" name="Rectangle 9"/>
          <p:cNvSpPr>
            <a:spLocks noChangeArrowheads="1"/>
          </p:cNvSpPr>
          <p:nvPr/>
        </p:nvSpPr>
        <p:spPr bwMode="auto">
          <a:xfrm>
            <a:off x="2955560" y="5004816"/>
            <a:ext cx="6340841"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In the future, the teacher </a:t>
            </a:r>
            <a:r>
              <a:rPr kumimoji="0" lang="en-US" altLang="x-none" sz="2400" b="1" i="0" u="none" strike="noStrike" kern="1200" cap="none" spc="0" normalizeH="0" baseline="0" noProof="0" dirty="0">
                <a:ln>
                  <a:noFill/>
                </a:ln>
                <a:solidFill>
                  <a:prstClr val="black"/>
                </a:solidFill>
                <a:effectLst/>
                <a:uLnTx/>
                <a:uFillTx/>
                <a:latin typeface="Franklin Gothic Medium"/>
                <a:ea typeface="ヒラギノ角ゴ Pro W3" charset="-128"/>
                <a:cs typeface="+mn-cs"/>
              </a:rPr>
              <a:t>continues</a:t>
            </a: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 to complain</a:t>
            </a:r>
          </a:p>
        </p:txBody>
      </p:sp>
      <p:sp>
        <p:nvSpPr>
          <p:cNvPr id="28682" name="Rectangle 10"/>
          <p:cNvSpPr>
            <a:spLocks noChangeArrowheads="1"/>
          </p:cNvSpPr>
          <p:nvPr/>
        </p:nvSpPr>
        <p:spPr bwMode="auto">
          <a:xfrm>
            <a:off x="2955560" y="4166616"/>
            <a:ext cx="6019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The principal…</a:t>
            </a:r>
            <a:r>
              <a:rPr kumimoji="0" lang="en-US" altLang="ja-JP" sz="32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takes</a:t>
            </a:r>
            <a:r>
              <a:rPr kumimoji="0" lang="en-US" altLang="ja-JP"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 the duty away</a:t>
            </a:r>
            <a:endPar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endParaRPr>
          </a:p>
        </p:txBody>
      </p:sp>
      <p:sp>
        <p:nvSpPr>
          <p:cNvPr id="28683" name="Rectangle 11"/>
          <p:cNvSpPr>
            <a:spLocks noChangeArrowheads="1"/>
          </p:cNvSpPr>
          <p:nvPr/>
        </p:nvSpPr>
        <p:spPr bwMode="auto">
          <a:xfrm>
            <a:off x="2955560" y="5843016"/>
            <a:ext cx="6019800" cy="45720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400" b="0" i="0" u="none" strike="noStrike" kern="1200" cap="none" spc="0" normalizeH="0" baseline="0" noProof="0" dirty="0">
                <a:ln>
                  <a:noFill/>
                </a:ln>
                <a:solidFill>
                  <a:prstClr val="black"/>
                </a:solidFill>
                <a:effectLst/>
                <a:uLnTx/>
                <a:uFillTx/>
                <a:latin typeface="Franklin Gothic Medium"/>
                <a:ea typeface="ヒラギノ角ゴ Pro W3" charset="-128"/>
                <a:cs typeface="+mn-cs"/>
              </a:rPr>
              <a:t>Negative reinforcement</a:t>
            </a:r>
          </a:p>
        </p:txBody>
      </p:sp>
    </p:spTree>
    <p:extLst>
      <p:ext uri="{BB962C8B-B14F-4D97-AF65-F5344CB8AC3E}">
        <p14:creationId xmlns:p14="http://schemas.microsoft.com/office/powerpoint/2010/main" val="2289555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animEffect transition="in" filter="fade">
                                      <p:cBhvr>
                                        <p:cTn id="9" dur="500"/>
                                        <p:tgtEl>
                                          <p:spTgt spid="286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79"/>
                                        </p:tgtEl>
                                        <p:attrNameLst>
                                          <p:attrName>style.visibility</p:attrName>
                                        </p:attrNameLst>
                                      </p:cBhvr>
                                      <p:to>
                                        <p:strVal val="visible"/>
                                      </p:to>
                                    </p:set>
                                    <p:anim calcmode="lin" valueType="num">
                                      <p:cBhvr>
                                        <p:cTn id="14" dur="500" fill="hold"/>
                                        <p:tgtEl>
                                          <p:spTgt spid="28679"/>
                                        </p:tgtEl>
                                        <p:attrNameLst>
                                          <p:attrName>ppt_w</p:attrName>
                                        </p:attrNameLst>
                                      </p:cBhvr>
                                      <p:tavLst>
                                        <p:tav tm="0">
                                          <p:val>
                                            <p:fltVal val="0"/>
                                          </p:val>
                                        </p:tav>
                                        <p:tav tm="100000">
                                          <p:val>
                                            <p:strVal val="#ppt_w"/>
                                          </p:val>
                                        </p:tav>
                                      </p:tavLst>
                                    </p:anim>
                                    <p:anim calcmode="lin" valueType="num">
                                      <p:cBhvr>
                                        <p:cTn id="15" dur="500" fill="hold"/>
                                        <p:tgtEl>
                                          <p:spTgt spid="28679"/>
                                        </p:tgtEl>
                                        <p:attrNameLst>
                                          <p:attrName>ppt_h</p:attrName>
                                        </p:attrNameLst>
                                      </p:cBhvr>
                                      <p:tavLst>
                                        <p:tav tm="0">
                                          <p:val>
                                            <p:fltVal val="0"/>
                                          </p:val>
                                        </p:tav>
                                        <p:tav tm="100000">
                                          <p:val>
                                            <p:strVal val="#ppt_h"/>
                                          </p:val>
                                        </p:tav>
                                      </p:tavLst>
                                    </p:anim>
                                    <p:animEffect transition="in" filter="fade">
                                      <p:cBhvr>
                                        <p:cTn id="16" dur="500"/>
                                        <p:tgtEl>
                                          <p:spTgt spid="286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8680"/>
                                        </p:tgtEl>
                                        <p:attrNameLst>
                                          <p:attrName>style.visibility</p:attrName>
                                        </p:attrNameLst>
                                      </p:cBhvr>
                                      <p:to>
                                        <p:strVal val="visible"/>
                                      </p:to>
                                    </p:set>
                                    <p:anim calcmode="lin" valueType="num">
                                      <p:cBhvr>
                                        <p:cTn id="21" dur="500" fill="hold"/>
                                        <p:tgtEl>
                                          <p:spTgt spid="28680"/>
                                        </p:tgtEl>
                                        <p:attrNameLst>
                                          <p:attrName>ppt_w</p:attrName>
                                        </p:attrNameLst>
                                      </p:cBhvr>
                                      <p:tavLst>
                                        <p:tav tm="0">
                                          <p:val>
                                            <p:fltVal val="0"/>
                                          </p:val>
                                        </p:tav>
                                        <p:tav tm="100000">
                                          <p:val>
                                            <p:strVal val="#ppt_w"/>
                                          </p:val>
                                        </p:tav>
                                      </p:tavLst>
                                    </p:anim>
                                    <p:anim calcmode="lin" valueType="num">
                                      <p:cBhvr>
                                        <p:cTn id="22" dur="500" fill="hold"/>
                                        <p:tgtEl>
                                          <p:spTgt spid="28680"/>
                                        </p:tgtEl>
                                        <p:attrNameLst>
                                          <p:attrName>ppt_h</p:attrName>
                                        </p:attrNameLst>
                                      </p:cBhvr>
                                      <p:tavLst>
                                        <p:tav tm="0">
                                          <p:val>
                                            <p:fltVal val="0"/>
                                          </p:val>
                                        </p:tav>
                                        <p:tav tm="100000">
                                          <p:val>
                                            <p:strVal val="#ppt_h"/>
                                          </p:val>
                                        </p:tav>
                                      </p:tavLst>
                                    </p:anim>
                                    <p:animEffect transition="in" filter="fade">
                                      <p:cBhvr>
                                        <p:cTn id="23" dur="500"/>
                                        <p:tgtEl>
                                          <p:spTgt spid="286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8682"/>
                                        </p:tgtEl>
                                        <p:attrNameLst>
                                          <p:attrName>style.visibility</p:attrName>
                                        </p:attrNameLst>
                                      </p:cBhvr>
                                      <p:to>
                                        <p:strVal val="visible"/>
                                      </p:to>
                                    </p:set>
                                    <p:anim calcmode="lin" valueType="num">
                                      <p:cBhvr>
                                        <p:cTn id="28" dur="500" fill="hold"/>
                                        <p:tgtEl>
                                          <p:spTgt spid="28682"/>
                                        </p:tgtEl>
                                        <p:attrNameLst>
                                          <p:attrName>ppt_w</p:attrName>
                                        </p:attrNameLst>
                                      </p:cBhvr>
                                      <p:tavLst>
                                        <p:tav tm="0">
                                          <p:val>
                                            <p:fltVal val="0"/>
                                          </p:val>
                                        </p:tav>
                                        <p:tav tm="100000">
                                          <p:val>
                                            <p:strVal val="#ppt_w"/>
                                          </p:val>
                                        </p:tav>
                                      </p:tavLst>
                                    </p:anim>
                                    <p:anim calcmode="lin" valueType="num">
                                      <p:cBhvr>
                                        <p:cTn id="29" dur="500" fill="hold"/>
                                        <p:tgtEl>
                                          <p:spTgt spid="28682"/>
                                        </p:tgtEl>
                                        <p:attrNameLst>
                                          <p:attrName>ppt_h</p:attrName>
                                        </p:attrNameLst>
                                      </p:cBhvr>
                                      <p:tavLst>
                                        <p:tav tm="0">
                                          <p:val>
                                            <p:fltVal val="0"/>
                                          </p:val>
                                        </p:tav>
                                        <p:tav tm="100000">
                                          <p:val>
                                            <p:strVal val="#ppt_h"/>
                                          </p:val>
                                        </p:tav>
                                      </p:tavLst>
                                    </p:anim>
                                    <p:animEffect transition="in" filter="fade">
                                      <p:cBhvr>
                                        <p:cTn id="30" dur="500"/>
                                        <p:tgtEl>
                                          <p:spTgt spid="286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8681"/>
                                        </p:tgtEl>
                                        <p:attrNameLst>
                                          <p:attrName>style.visibility</p:attrName>
                                        </p:attrNameLst>
                                      </p:cBhvr>
                                      <p:to>
                                        <p:strVal val="visible"/>
                                      </p:to>
                                    </p:set>
                                    <p:anim calcmode="lin" valueType="num">
                                      <p:cBhvr>
                                        <p:cTn id="35" dur="500" fill="hold"/>
                                        <p:tgtEl>
                                          <p:spTgt spid="28681"/>
                                        </p:tgtEl>
                                        <p:attrNameLst>
                                          <p:attrName>ppt_w</p:attrName>
                                        </p:attrNameLst>
                                      </p:cBhvr>
                                      <p:tavLst>
                                        <p:tav tm="0">
                                          <p:val>
                                            <p:fltVal val="0"/>
                                          </p:val>
                                        </p:tav>
                                        <p:tav tm="100000">
                                          <p:val>
                                            <p:strVal val="#ppt_w"/>
                                          </p:val>
                                        </p:tav>
                                      </p:tavLst>
                                    </p:anim>
                                    <p:anim calcmode="lin" valueType="num">
                                      <p:cBhvr>
                                        <p:cTn id="36" dur="500" fill="hold"/>
                                        <p:tgtEl>
                                          <p:spTgt spid="28681"/>
                                        </p:tgtEl>
                                        <p:attrNameLst>
                                          <p:attrName>ppt_h</p:attrName>
                                        </p:attrNameLst>
                                      </p:cBhvr>
                                      <p:tavLst>
                                        <p:tav tm="0">
                                          <p:val>
                                            <p:fltVal val="0"/>
                                          </p:val>
                                        </p:tav>
                                        <p:tav tm="100000">
                                          <p:val>
                                            <p:strVal val="#ppt_h"/>
                                          </p:val>
                                        </p:tav>
                                      </p:tavLst>
                                    </p:anim>
                                    <p:animEffect transition="in" filter="fade">
                                      <p:cBhvr>
                                        <p:cTn id="37" dur="500"/>
                                        <p:tgtEl>
                                          <p:spTgt spid="286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8683"/>
                                        </p:tgtEl>
                                        <p:attrNameLst>
                                          <p:attrName>style.visibility</p:attrName>
                                        </p:attrNameLst>
                                      </p:cBhvr>
                                      <p:to>
                                        <p:strVal val="visible"/>
                                      </p:to>
                                    </p:set>
                                    <p:anim calcmode="lin" valueType="num">
                                      <p:cBhvr>
                                        <p:cTn id="42" dur="500" fill="hold"/>
                                        <p:tgtEl>
                                          <p:spTgt spid="28683"/>
                                        </p:tgtEl>
                                        <p:attrNameLst>
                                          <p:attrName>ppt_w</p:attrName>
                                        </p:attrNameLst>
                                      </p:cBhvr>
                                      <p:tavLst>
                                        <p:tav tm="0">
                                          <p:val>
                                            <p:fltVal val="0"/>
                                          </p:val>
                                        </p:tav>
                                        <p:tav tm="100000">
                                          <p:val>
                                            <p:strVal val="#ppt_w"/>
                                          </p:val>
                                        </p:tav>
                                      </p:tavLst>
                                    </p:anim>
                                    <p:anim calcmode="lin" valueType="num">
                                      <p:cBhvr>
                                        <p:cTn id="43" dur="500" fill="hold"/>
                                        <p:tgtEl>
                                          <p:spTgt spid="28683"/>
                                        </p:tgtEl>
                                        <p:attrNameLst>
                                          <p:attrName>ppt_h</p:attrName>
                                        </p:attrNameLst>
                                      </p:cBhvr>
                                      <p:tavLst>
                                        <p:tav tm="0">
                                          <p:val>
                                            <p:fltVal val="0"/>
                                          </p:val>
                                        </p:tav>
                                        <p:tav tm="100000">
                                          <p:val>
                                            <p:strVal val="#ppt_h"/>
                                          </p:val>
                                        </p:tav>
                                      </p:tavLst>
                                    </p:anim>
                                    <p:animEffect transition="in" filter="fade">
                                      <p:cBhvr>
                                        <p:cTn id="44"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P spid="28680" grpId="0" animBg="1"/>
      <p:bldP spid="28681" grpId="0" animBg="1"/>
      <p:bldP spid="28682" grpId="0" animBg="1"/>
      <p:bldP spid="2868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408421" y="274638"/>
            <a:ext cx="7802380" cy="1143000"/>
          </a:xfrm>
          <a:solidFill>
            <a:schemeClr val="bg1"/>
          </a:solidFill>
        </p:spPr>
        <p:txBody>
          <a:bodyPr/>
          <a:lstStyle/>
          <a:p>
            <a:pPr eaLnBrk="1" hangingPunct="1"/>
            <a:r>
              <a:rPr lang="en-US" altLang="x-none" sz="4800" b="1" dirty="0">
                <a:solidFill>
                  <a:schemeClr val="accent2"/>
                </a:solidFill>
                <a:ea typeface="ヒラギノ角ゴ Pro W3" charset="-128"/>
              </a:rPr>
              <a:t>“Adam”</a:t>
            </a:r>
          </a:p>
        </p:txBody>
      </p:sp>
      <p:sp>
        <p:nvSpPr>
          <p:cNvPr id="62466" name="Rectangle 3"/>
          <p:cNvSpPr>
            <a:spLocks noGrp="1" noChangeArrowheads="1"/>
          </p:cNvSpPr>
          <p:nvPr>
            <p:ph idx="1"/>
          </p:nvPr>
        </p:nvSpPr>
        <p:spPr>
          <a:xfrm>
            <a:off x="2408421" y="1603948"/>
            <a:ext cx="7802380" cy="4613972"/>
          </a:xfrm>
          <a:solidFill>
            <a:schemeClr val="bg1"/>
          </a:solidFill>
        </p:spPr>
        <p:txBody>
          <a:bodyPr/>
          <a:lstStyle/>
          <a:p>
            <a:pPr eaLnBrk="1" hangingPunct="1">
              <a:buFontTx/>
              <a:buNone/>
            </a:pPr>
            <a:r>
              <a:rPr lang="en-US" altLang="x-none" sz="3200" dirty="0">
                <a:ea typeface="ヒラギノ角ゴ Pro W3" charset="-128"/>
              </a:rPr>
              <a:t>	When Adam is told that he must wait for a favorite activity, he </a:t>
            </a:r>
            <a:r>
              <a:rPr lang="en-US" altLang="x-none" sz="3200" i="1" dirty="0">
                <a:ea typeface="ヒラギノ角ゴ Pro W3" charset="-128"/>
              </a:rPr>
              <a:t>screams, hits, kicks, head-butts, and destroys property</a:t>
            </a:r>
            <a:r>
              <a:rPr lang="en-US" altLang="x-none" sz="3200" dirty="0">
                <a:ea typeface="ヒラギノ角ゴ Pro W3" charset="-128"/>
              </a:rPr>
              <a:t>.  After this behavior, staff immediately allow him to do his favorite activity.  In the future, Adam continues to scream, hit, etc., whenever he is told to wait.</a:t>
            </a:r>
          </a:p>
        </p:txBody>
      </p:sp>
      <p:sp>
        <p:nvSpPr>
          <p:cNvPr id="5" name="Rounded Rectangle 4"/>
          <p:cNvSpPr/>
          <p:nvPr/>
        </p:nvSpPr>
        <p:spPr>
          <a:xfrm>
            <a:off x="1449118" y="4635887"/>
            <a:ext cx="7135318" cy="18297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Assuming this is a consistent pattern…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What is the function of Adam</a:t>
            </a:r>
            <a:r>
              <a:rPr kumimoji="0" lang="en-US" altLang="en-US"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a:t>
            </a:r>
            <a:r>
              <a:rPr kumimoji="0" lang="en-US" altLang="x-none" sz="3200" b="0" i="0" u="none" strike="noStrike" kern="1200" cap="none" spc="0" normalizeH="0" baseline="0" noProof="0" dirty="0">
                <a:ln>
                  <a:noFill/>
                </a:ln>
                <a:solidFill>
                  <a:prstClr val="white"/>
                </a:solidFill>
                <a:effectLst/>
                <a:uLnTx/>
                <a:uFillTx/>
                <a:latin typeface="Corbel" panose="020B0503020204020204"/>
                <a:ea typeface="ヒラギノ角ゴ Pro W3" charset="-128"/>
                <a:cs typeface="+mn-cs"/>
              </a:rPr>
              <a:t>s behavior?</a:t>
            </a:r>
          </a:p>
        </p:txBody>
      </p:sp>
      <p:sp>
        <p:nvSpPr>
          <p:cNvPr id="6" name="Rounded Rectangle 5"/>
          <p:cNvSpPr/>
          <p:nvPr/>
        </p:nvSpPr>
        <p:spPr>
          <a:xfrm rot="19750373">
            <a:off x="3568434" y="1642124"/>
            <a:ext cx="5883275"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CCBF9"/>
                </a:solidFill>
                <a:effectLst/>
                <a:uLnTx/>
                <a:uFillTx/>
                <a:latin typeface="Corbel" panose="020B0503020204020204"/>
                <a:ea typeface="+mn-ea"/>
                <a:cs typeface="+mn-cs"/>
              </a:rPr>
              <a:t>Get/Obtain Activity</a:t>
            </a:r>
          </a:p>
        </p:txBody>
      </p:sp>
      <p:pic>
        <p:nvPicPr>
          <p:cNvPr id="62467" name="Picture 4" descr="PE0001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436" y="4501888"/>
            <a:ext cx="28813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5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198559" y="274638"/>
            <a:ext cx="7817370" cy="1143000"/>
          </a:xfrm>
          <a:solidFill>
            <a:schemeClr val="bg1"/>
          </a:solidFill>
        </p:spPr>
        <p:txBody>
          <a:bodyPr/>
          <a:lstStyle/>
          <a:p>
            <a:pPr eaLnBrk="1" hangingPunct="1"/>
            <a:r>
              <a:rPr lang="en-US" altLang="ja-JP" b="1" dirty="0">
                <a:solidFill>
                  <a:srgbClr val="0070C0"/>
                </a:solidFill>
                <a:ea typeface="ヒラギノ角ゴ Pro W3" charset="-128"/>
              </a:rPr>
              <a:t>Bus Duty</a:t>
            </a:r>
            <a:endParaRPr lang="en-US" altLang="x-none" b="1" dirty="0">
              <a:solidFill>
                <a:srgbClr val="0070C0"/>
              </a:solidFill>
              <a:ea typeface="ヒラギノ角ゴ Pro W3" charset="-128"/>
            </a:endParaRPr>
          </a:p>
        </p:txBody>
      </p:sp>
      <p:sp>
        <p:nvSpPr>
          <p:cNvPr id="66562" name="Rectangle 3"/>
          <p:cNvSpPr>
            <a:spLocks noGrp="1" noChangeArrowheads="1"/>
          </p:cNvSpPr>
          <p:nvPr>
            <p:ph idx="1"/>
          </p:nvPr>
        </p:nvSpPr>
        <p:spPr>
          <a:xfrm>
            <a:off x="2094187" y="1173939"/>
            <a:ext cx="7817370" cy="4953000"/>
          </a:xfrm>
          <a:solidFill>
            <a:schemeClr val="bg1"/>
          </a:solidFill>
        </p:spPr>
        <p:txBody>
          <a:bodyPr>
            <a:normAutofit/>
          </a:bodyPr>
          <a:lstStyle/>
          <a:p>
            <a:pPr eaLnBrk="1" hangingPunct="1">
              <a:buFontTx/>
              <a:buNone/>
            </a:pPr>
            <a:r>
              <a:rPr lang="en-US" altLang="x-none" sz="4000" dirty="0">
                <a:ea typeface="ヒラギノ角ゴ Pro W3" charset="-128"/>
              </a:rPr>
              <a:t>	When the teacher is presented with bus duty, he complains loudly. </a:t>
            </a:r>
            <a:r>
              <a:rPr lang="en-US" altLang="ja-JP" sz="4000" dirty="0">
                <a:ea typeface="ヒラギノ角ゴ Pro W3" charset="-128"/>
              </a:rPr>
              <a:t>In the past, the principal gets frustrated and takes the duty away.  In the future, the teacher continues to complain whenever he is presented with a duty.</a:t>
            </a:r>
            <a:endParaRPr lang="en-US" altLang="x-none" sz="4000" dirty="0">
              <a:ea typeface="ヒラギノ角ゴ Pro W3" charset="-128"/>
            </a:endParaRPr>
          </a:p>
        </p:txBody>
      </p:sp>
      <p:pic>
        <p:nvPicPr>
          <p:cNvPr id="66563" name="Picture 6" descr="j0232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588" y="2126014"/>
            <a:ext cx="13827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21918" y="4586990"/>
            <a:ext cx="7135318" cy="18297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srgbClr val="FFFFFF"/>
                </a:solidFill>
                <a:effectLst/>
                <a:uLnTx/>
                <a:uFillTx/>
                <a:latin typeface="Franklin Gothic Medium"/>
                <a:ea typeface="ヒラギノ角ゴ Pro W3" charset="-128"/>
                <a:cs typeface="+mn-cs"/>
              </a:rPr>
              <a:t>Assuming this is a consistent pattern…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3200" b="0" i="0" u="none" strike="noStrike" kern="1200" cap="none" spc="0" normalizeH="0" baseline="0" noProof="0" dirty="0">
                <a:ln>
                  <a:noFill/>
                </a:ln>
                <a:solidFill>
                  <a:srgbClr val="FFFFFF"/>
                </a:solidFill>
                <a:effectLst/>
                <a:uLnTx/>
                <a:uFillTx/>
                <a:latin typeface="Franklin Gothic Medium"/>
                <a:ea typeface="ヒラギノ角ゴ Pro W3" charset="-128"/>
                <a:cs typeface="+mn-cs"/>
              </a:rPr>
              <a:t>What is the function of the teacher’s behavior?</a:t>
            </a:r>
          </a:p>
        </p:txBody>
      </p:sp>
      <p:sp>
        <p:nvSpPr>
          <p:cNvPr id="6" name="Rounded Rectangle 5"/>
          <p:cNvSpPr/>
          <p:nvPr/>
        </p:nvSpPr>
        <p:spPr>
          <a:xfrm rot="19750373">
            <a:off x="3165606" y="1642124"/>
            <a:ext cx="5883275"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CCBF9"/>
                </a:solidFill>
                <a:effectLst/>
                <a:uLnTx/>
                <a:uFillTx/>
                <a:latin typeface="Franklin Gothic Medium"/>
                <a:ea typeface="+mn-ea"/>
                <a:cs typeface="+mn-cs"/>
              </a:rPr>
              <a:t>Escape/Avoid Activity</a:t>
            </a:r>
          </a:p>
        </p:txBody>
      </p:sp>
    </p:spTree>
    <p:extLst>
      <p:ext uri="{BB962C8B-B14F-4D97-AF65-F5344CB8AC3E}">
        <p14:creationId xmlns:p14="http://schemas.microsoft.com/office/powerpoint/2010/main" val="41756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Setting Events: Questions to Answer</a:t>
            </a:r>
          </a:p>
        </p:txBody>
      </p:sp>
      <p:sp>
        <p:nvSpPr>
          <p:cNvPr id="3" name="Content Placeholder 2"/>
          <p:cNvSpPr>
            <a:spLocks noGrp="1"/>
          </p:cNvSpPr>
          <p:nvPr>
            <p:ph idx="1"/>
          </p:nvPr>
        </p:nvSpPr>
        <p:spPr/>
        <p:txBody>
          <a:bodyPr>
            <a:normAutofit/>
          </a:bodyPr>
          <a:lstStyle/>
          <a:p>
            <a:pPr marL="45720" indent="0">
              <a:buNone/>
            </a:pPr>
            <a:r>
              <a:rPr lang="en-US" sz="4000" dirty="0"/>
              <a:t>Are there specific circumstances unrelated to the school setting (or happen outside of the immediate routine) that occur some days but not on other days that may make problem behavior more likely or worse?</a:t>
            </a:r>
          </a:p>
        </p:txBody>
      </p:sp>
    </p:spTree>
    <p:extLst>
      <p:ext uri="{BB962C8B-B14F-4D97-AF65-F5344CB8AC3E}">
        <p14:creationId xmlns:p14="http://schemas.microsoft.com/office/powerpoint/2010/main" val="51620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graphicFrame>
        <p:nvGraphicFramePr>
          <p:cNvPr id="4" name="Table 3"/>
          <p:cNvGraphicFramePr>
            <a:graphicFrameLocks noGrp="1"/>
          </p:cNvGraphicFramePr>
          <p:nvPr>
            <p:extLst>
              <p:ext uri="{D42A27DB-BD31-4B8C-83A1-F6EECF244321}">
                <p14:modId xmlns:p14="http://schemas.microsoft.com/office/powerpoint/2010/main" val="3205260545"/>
              </p:ext>
            </p:extLst>
          </p:nvPr>
        </p:nvGraphicFramePr>
        <p:xfrm>
          <a:off x="1381538" y="2767127"/>
          <a:ext cx="8875646" cy="2010791"/>
        </p:xfrm>
        <a:graphic>
          <a:graphicData uri="http://schemas.openxmlformats.org/drawingml/2006/table">
            <a:tbl>
              <a:tblPr firstRow="1" bandRow="1">
                <a:tableStyleId>{5C22544A-7EE6-4342-B048-85BDC9FD1C3A}</a:tableStyleId>
              </a:tblPr>
              <a:tblGrid>
                <a:gridCol w="4437823">
                  <a:extLst>
                    <a:ext uri="{9D8B030D-6E8A-4147-A177-3AD203B41FA5}">
                      <a16:colId xmlns:a16="http://schemas.microsoft.com/office/drawing/2014/main" val="502288151"/>
                    </a:ext>
                  </a:extLst>
                </a:gridCol>
                <a:gridCol w="4437823">
                  <a:extLst>
                    <a:ext uri="{9D8B030D-6E8A-4147-A177-3AD203B41FA5}">
                      <a16:colId xmlns:a16="http://schemas.microsoft.com/office/drawing/2014/main" val="2632614963"/>
                    </a:ext>
                  </a:extLst>
                </a:gridCol>
              </a:tblGrid>
              <a:tr h="1725360">
                <a:tc>
                  <a:txBody>
                    <a:bodyPr/>
                    <a:lstStyle/>
                    <a:p>
                      <a:r>
                        <a:rPr lang="en-US" dirty="0"/>
                        <a:t>Dr. Rose </a:t>
                      </a:r>
                      <a:r>
                        <a:rPr lang="en-US" dirty="0" err="1"/>
                        <a:t>Iovannone</a:t>
                      </a:r>
                      <a:r>
                        <a:rPr lang="en-US" dirty="0"/>
                        <a:t> and </a:t>
                      </a:r>
                      <a:r>
                        <a:rPr lang="en-US" dirty="0" err="1">
                          <a:hlinkClick r:id="rId3"/>
                        </a:rPr>
                        <a:t>FLPBiS</a:t>
                      </a:r>
                      <a:endParaRPr lang="en-US" dirty="0"/>
                    </a:p>
                    <a:p>
                      <a:endParaRPr lang="en-US" dirty="0"/>
                    </a:p>
                    <a:p>
                      <a:r>
                        <a:rPr lang="en-US" dirty="0">
                          <a:hlinkClick r:id="rId4"/>
                        </a:rPr>
                        <a:t>Northeast PBIS</a:t>
                      </a:r>
                      <a:endParaRPr lang="en-US" dirty="0"/>
                    </a:p>
                    <a:p>
                      <a:endParaRPr lang="en-US" dirty="0"/>
                    </a:p>
                    <a:p>
                      <a:r>
                        <a:rPr lang="en-US" sz="1799" b="1" u="sng" kern="1200" dirty="0">
                          <a:solidFill>
                            <a:schemeClr val="lt1"/>
                          </a:solidFill>
                          <a:effectLst/>
                          <a:latin typeface="+mn-lt"/>
                          <a:ea typeface="+mn-ea"/>
                          <a:cs typeface="+mn-cs"/>
                          <a:hlinkClick r:id="rId5"/>
                        </a:rPr>
                        <a:t>National Center on Intensive Interventions</a:t>
                      </a:r>
                      <a:endParaRPr lang="en-US" sz="1799" b="1" u="sng" kern="1200" dirty="0">
                        <a:solidFill>
                          <a:schemeClr val="lt1"/>
                        </a:solidFill>
                        <a:effectLst/>
                        <a:latin typeface="+mn-lt"/>
                        <a:ea typeface="+mn-ea"/>
                        <a:cs typeface="+mn-cs"/>
                      </a:endParaRPr>
                    </a:p>
                    <a:p>
                      <a:endParaRPr lang="en-US" dirty="0"/>
                    </a:p>
                    <a:p>
                      <a:endParaRPr lang="en-US" dirty="0"/>
                    </a:p>
                  </a:txBody>
                  <a:tcPr/>
                </a:tc>
                <a:tc>
                  <a:txBody>
                    <a:bodyPr/>
                    <a:lstStyle/>
                    <a:p>
                      <a:r>
                        <a:rPr lang="en-US" dirty="0">
                          <a:hlinkClick r:id="rId6"/>
                        </a:rPr>
                        <a:t>Midwest PBIS Network</a:t>
                      </a:r>
                      <a:br>
                        <a:rPr lang="en-US" dirty="0"/>
                      </a:br>
                      <a:endParaRPr lang="en-US" dirty="0"/>
                    </a:p>
                    <a:p>
                      <a:r>
                        <a:rPr lang="en-US" dirty="0"/>
                        <a:t>Portland State University: </a:t>
                      </a:r>
                      <a:r>
                        <a:rPr lang="en-US" dirty="0">
                          <a:solidFill>
                            <a:srgbClr val="000000"/>
                          </a:solidFill>
                          <a:hlinkClick r:id="rId7"/>
                        </a:rPr>
                        <a:t>www.basicfba.com</a:t>
                      </a:r>
                      <a:r>
                        <a:rPr lang="en-US" dirty="0">
                          <a:solidFill>
                            <a:srgbClr val="000000"/>
                          </a:solidFill>
                        </a:rPr>
                        <a:t> </a:t>
                      </a:r>
                    </a:p>
                    <a:p>
                      <a:endParaRPr lang="en-US" dirty="0"/>
                    </a:p>
                  </a:txBody>
                  <a:tcPr/>
                </a:tc>
                <a:extLst>
                  <a:ext uri="{0D108BD9-81ED-4DB2-BD59-A6C34878D82A}">
                    <a16:rowId xmlns:a16="http://schemas.microsoft.com/office/drawing/2014/main" val="827049178"/>
                  </a:ext>
                </a:extLst>
              </a:tr>
            </a:tbl>
          </a:graphicData>
        </a:graphic>
      </p:graphicFrame>
    </p:spTree>
    <p:extLst>
      <p:ext uri="{BB962C8B-B14F-4D97-AF65-F5344CB8AC3E}">
        <p14:creationId xmlns:p14="http://schemas.microsoft.com/office/powerpoint/2010/main" val="2162252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4851" y="1828806"/>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
        <p:nvSpPr>
          <p:cNvPr id="6" name="Rectangle 5"/>
          <p:cNvSpPr/>
          <p:nvPr/>
        </p:nvSpPr>
        <p:spPr>
          <a:xfrm>
            <a:off x="6210924" y="1821311"/>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
        <p:nvSpPr>
          <p:cNvPr id="7" name="Rectangle 6"/>
          <p:cNvSpPr/>
          <p:nvPr/>
        </p:nvSpPr>
        <p:spPr>
          <a:xfrm>
            <a:off x="8386997" y="1821310"/>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8" name="Rectangle 7"/>
          <p:cNvSpPr/>
          <p:nvPr/>
        </p:nvSpPr>
        <p:spPr>
          <a:xfrm>
            <a:off x="1858778" y="1828806"/>
            <a:ext cx="1928734" cy="1394085"/>
          </a:xfrm>
          <a:prstGeom prst="rect">
            <a:avLst/>
          </a:prstGeom>
          <a:solidFill>
            <a:srgbClr val="0091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Setting Event</a:t>
            </a:r>
          </a:p>
        </p:txBody>
      </p:sp>
      <p:sp>
        <p:nvSpPr>
          <p:cNvPr id="4" name="Right Arrow 3"/>
          <p:cNvSpPr/>
          <p:nvPr/>
        </p:nvSpPr>
        <p:spPr>
          <a:xfrm>
            <a:off x="3682583" y="2338466"/>
            <a:ext cx="479687" cy="434715"/>
          </a:xfrm>
          <a:prstGeom prst="rightArrow">
            <a:avLst/>
          </a:prstGeom>
          <a:gradFill flip="none" rotWithShape="1">
            <a:gsLst>
              <a:gs pos="0">
                <a:srgbClr val="009193"/>
              </a:gs>
              <a:gs pos="86000">
                <a:srgbClr val="00549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ight Arrow 9"/>
          <p:cNvSpPr/>
          <p:nvPr/>
        </p:nvSpPr>
        <p:spPr>
          <a:xfrm>
            <a:off x="5847412" y="2338465"/>
            <a:ext cx="479687" cy="434715"/>
          </a:xfrm>
          <a:prstGeom prst="rightArrow">
            <a:avLst/>
          </a:prstGeom>
          <a:gradFill flip="none" rotWithShape="1">
            <a:gsLst>
              <a:gs pos="0">
                <a:srgbClr val="005493"/>
              </a:gs>
              <a:gs pos="86000">
                <a:srgbClr val="7030A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ight Arrow 10"/>
          <p:cNvSpPr/>
          <p:nvPr/>
        </p:nvSpPr>
        <p:spPr>
          <a:xfrm>
            <a:off x="8033478" y="2338465"/>
            <a:ext cx="479687" cy="434715"/>
          </a:xfrm>
          <a:prstGeom prst="rightArrow">
            <a:avLst/>
          </a:prstGeom>
          <a:gradFill flip="none" rotWithShape="1">
            <a:gsLst>
              <a:gs pos="0">
                <a:srgbClr val="7030A0"/>
              </a:gs>
              <a:gs pos="86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Title 1"/>
          <p:cNvSpPr txBox="1">
            <a:spLocks/>
          </p:cNvSpPr>
          <p:nvPr/>
        </p:nvSpPr>
        <p:spPr bwMode="auto">
          <a:xfrm>
            <a:off x="2513350" y="292128"/>
            <a:ext cx="763749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242852"/>
                </a:solidFill>
                <a:effectLst/>
                <a:uLnTx/>
                <a:uFillTx/>
                <a:latin typeface="Corbel" panose="020B0503020204020204"/>
                <a:ea typeface="ＭＳ Ｐゴシック" pitchFamily="-108" charset="-128"/>
              </a:rPr>
              <a:t>Focus on Setting Events</a:t>
            </a:r>
          </a:p>
        </p:txBody>
      </p:sp>
      <p:sp>
        <p:nvSpPr>
          <p:cNvPr id="13" name="Rectangle 12"/>
          <p:cNvSpPr/>
          <p:nvPr/>
        </p:nvSpPr>
        <p:spPr>
          <a:xfrm>
            <a:off x="4034852" y="3491148"/>
            <a:ext cx="1946223" cy="132343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Can occur at the same time and/or same place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5" name="Rounded Rectangle 4"/>
          <p:cNvSpPr/>
          <p:nvPr/>
        </p:nvSpPr>
        <p:spPr>
          <a:xfrm>
            <a:off x="1673902" y="1678899"/>
            <a:ext cx="4422098" cy="1659849"/>
          </a:xfrm>
          <a:prstGeom prst="roundRect">
            <a:avLst/>
          </a:prstGeom>
          <a:noFill/>
          <a:ln w="57150">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Rectangle 13"/>
          <p:cNvSpPr/>
          <p:nvPr/>
        </p:nvSpPr>
        <p:spPr>
          <a:xfrm>
            <a:off x="2012426" y="3491148"/>
            <a:ext cx="1946223" cy="224676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Antecedent condition or event that temporarily alters the value of the consequence.</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5" name="Rectangle 14"/>
          <p:cNvSpPr/>
          <p:nvPr/>
        </p:nvSpPr>
        <p:spPr>
          <a:xfrm>
            <a:off x="4034852" y="5036615"/>
            <a:ext cx="1946223" cy="1323439"/>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Can occur earlier and/or in a different location</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6" name="Rectangle 15"/>
          <p:cNvSpPr/>
          <p:nvPr/>
        </p:nvSpPr>
        <p:spPr>
          <a:xfrm>
            <a:off x="6210924" y="3601576"/>
            <a:ext cx="4104807" cy="1213011"/>
          </a:xfrm>
          <a:prstGeom prst="rect">
            <a:avLst/>
          </a:prstGeom>
          <a:solidFill>
            <a:schemeClr val="bg1"/>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193"/>
                </a:solidFill>
                <a:effectLst/>
                <a:uLnTx/>
                <a:uFillTx/>
                <a:latin typeface="Corbel" panose="020B0503020204020204"/>
                <a:ea typeface="+mn-ea"/>
                <a:cs typeface="+mn-cs"/>
              </a:rPr>
              <a:t>You may be sick or tired in school when given a task, which may decrease the value of typical </a:t>
            </a:r>
            <a:r>
              <a:rPr kumimoji="0" lang="en-US" sz="1800" b="0" i="0" u="none" strike="noStrike" kern="1200" cap="none" spc="0" normalizeH="0" baseline="0" noProof="0" dirty="0" err="1">
                <a:ln>
                  <a:noFill/>
                </a:ln>
                <a:solidFill>
                  <a:srgbClr val="009193"/>
                </a:solidFill>
                <a:effectLst/>
                <a:uLnTx/>
                <a:uFillTx/>
                <a:latin typeface="Corbel" panose="020B0503020204020204"/>
                <a:ea typeface="+mn-ea"/>
                <a:cs typeface="+mn-cs"/>
              </a:rPr>
              <a:t>reinforcers</a:t>
            </a:r>
            <a:r>
              <a:rPr kumimoji="0" lang="en-US" sz="1800" b="0" i="0" u="none" strike="noStrike" kern="1200" cap="none" spc="0" normalizeH="0" baseline="0" noProof="0" dirty="0">
                <a:ln>
                  <a:noFill/>
                </a:ln>
                <a:solidFill>
                  <a:srgbClr val="009193"/>
                </a:solidFill>
                <a:effectLst/>
                <a:uLnTx/>
                <a:uFillTx/>
                <a:latin typeface="Corbel" panose="020B0503020204020204"/>
                <a:ea typeface="+mn-ea"/>
                <a:cs typeface="+mn-cs"/>
              </a:rPr>
              <a:t> for task completion (and increase value of nap)</a:t>
            </a:r>
          </a:p>
        </p:txBody>
      </p:sp>
      <p:sp>
        <p:nvSpPr>
          <p:cNvPr id="18" name="Rectangle 17"/>
          <p:cNvSpPr/>
          <p:nvPr/>
        </p:nvSpPr>
        <p:spPr>
          <a:xfrm>
            <a:off x="6210924" y="5023689"/>
            <a:ext cx="4104807" cy="1213011"/>
          </a:xfrm>
          <a:prstGeom prst="rect">
            <a:avLst/>
          </a:prstGeom>
          <a:solidFill>
            <a:schemeClr val="bg1"/>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193"/>
                </a:solidFill>
                <a:effectLst/>
                <a:uLnTx/>
                <a:uFillTx/>
                <a:latin typeface="Corbel" panose="020B0503020204020204"/>
                <a:ea typeface="+mn-ea"/>
                <a:cs typeface="+mn-cs"/>
              </a:rPr>
              <a:t>If you fight with a family member before school, it may decrease the value of adult attention for appropriate social skills (and increase value of escape)</a:t>
            </a:r>
          </a:p>
        </p:txBody>
      </p:sp>
      <p:sp>
        <p:nvSpPr>
          <p:cNvPr id="19" name="Rectangle 18"/>
          <p:cNvSpPr/>
          <p:nvPr/>
        </p:nvSpPr>
        <p:spPr>
          <a:xfrm>
            <a:off x="4683849" y="3560776"/>
            <a:ext cx="6280879" cy="2688851"/>
          </a:xfrm>
          <a:prstGeom prst="rect">
            <a:avLst/>
          </a:prstGeom>
          <a:solidFill>
            <a:schemeClr val="bg1"/>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rPr>
              <a:t>Setting events may be environmental, physiological, or social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rPr>
              <a:t>Setting events help explain variations in behavior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x-none" sz="2200" b="0" i="0" u="none" strike="noStrike" kern="1200" cap="none" spc="0" normalizeH="0" baseline="0" noProof="0" dirty="0">
              <a:ln>
                <a:noFill/>
              </a:ln>
              <a:solidFill>
                <a:srgbClr val="009193"/>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9054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xit" presetSubtype="0" fill="hold" grpId="1" nodeType="withEffect">
                                  <p:stCondLst>
                                    <p:cond delay="0"/>
                                  </p:stCondLst>
                                  <p:childTnLst>
                                    <p:animEffect transition="out" filter="dissolv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3" grpId="1"/>
      <p:bldP spid="5" grpId="0" animBg="1"/>
      <p:bldP spid="14" grpId="0"/>
      <p:bldP spid="15" grpId="0"/>
      <p:bldP spid="15" grpId="1"/>
      <p:bldP spid="16" grpId="0" animBg="1"/>
      <p:bldP spid="16" grpId="1" animBg="1"/>
      <p:bldP spid="18" grpId="0" animBg="1"/>
      <p:bldP spid="18" grpId="1"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80545" y="567559"/>
            <a:ext cx="9875520" cy="1356360"/>
          </a:xfrm>
        </p:spPr>
        <p:txBody>
          <a:bodyPr/>
          <a:lstStyle/>
          <a:p>
            <a:pPr eaLnBrk="1" hangingPunct="1"/>
            <a:r>
              <a:rPr lang="en-US" altLang="en-US" dirty="0"/>
              <a:t>Common Setting Events: </a:t>
            </a:r>
            <a:br>
              <a:rPr lang="en-US" altLang="en-US" dirty="0"/>
            </a:br>
            <a:endParaRPr lang="en-US" altLang="en-US" dirty="0"/>
          </a:p>
        </p:txBody>
      </p:sp>
      <p:sp>
        <p:nvSpPr>
          <p:cNvPr id="86019" name="Rectangle 3"/>
          <p:cNvSpPr>
            <a:spLocks noGrp="1" noChangeArrowheads="1"/>
          </p:cNvSpPr>
          <p:nvPr>
            <p:ph type="body" idx="4294967295"/>
          </p:nvPr>
        </p:nvSpPr>
        <p:spPr>
          <a:xfrm>
            <a:off x="1503505" y="1510862"/>
            <a:ext cx="8229600" cy="4876800"/>
          </a:xfrm>
        </p:spPr>
        <p:txBody>
          <a:bodyPr>
            <a:normAutofit fontScale="70000" lnSpcReduction="20000"/>
          </a:bodyPr>
          <a:lstStyle/>
          <a:p>
            <a:pPr eaLnBrk="1" hangingPunct="1">
              <a:lnSpc>
                <a:spcPct val="80000"/>
              </a:lnSpc>
            </a:pPr>
            <a:r>
              <a:rPr lang="en-US" altLang="en-US" sz="2400" dirty="0">
                <a:solidFill>
                  <a:srgbClr val="000000"/>
                </a:solidFill>
              </a:rPr>
              <a:t>Lack of sleep or food</a:t>
            </a:r>
          </a:p>
          <a:p>
            <a:pPr eaLnBrk="1" hangingPunct="1">
              <a:lnSpc>
                <a:spcPct val="80000"/>
              </a:lnSpc>
            </a:pPr>
            <a:r>
              <a:rPr lang="en-US" altLang="en-US" sz="2400" dirty="0">
                <a:solidFill>
                  <a:srgbClr val="000000"/>
                </a:solidFill>
              </a:rPr>
              <a:t>Illness</a:t>
            </a:r>
          </a:p>
          <a:p>
            <a:pPr eaLnBrk="1" hangingPunct="1">
              <a:lnSpc>
                <a:spcPct val="80000"/>
              </a:lnSpc>
            </a:pPr>
            <a:r>
              <a:rPr lang="en-US" altLang="en-US" sz="2400" dirty="0">
                <a:solidFill>
                  <a:srgbClr val="000000"/>
                </a:solidFill>
              </a:rPr>
              <a:t>Having a fight on the way to school</a:t>
            </a:r>
          </a:p>
          <a:p>
            <a:pPr eaLnBrk="1" hangingPunct="1">
              <a:lnSpc>
                <a:spcPct val="80000"/>
              </a:lnSpc>
            </a:pPr>
            <a:r>
              <a:rPr lang="en-US" altLang="en-US" sz="2400" dirty="0">
                <a:solidFill>
                  <a:srgbClr val="000000"/>
                </a:solidFill>
              </a:rPr>
              <a:t>Bad grade on a test / reprimands</a:t>
            </a:r>
          </a:p>
          <a:p>
            <a:pPr eaLnBrk="1" hangingPunct="1">
              <a:lnSpc>
                <a:spcPct val="80000"/>
              </a:lnSpc>
            </a:pPr>
            <a:r>
              <a:rPr lang="en-US" altLang="en-US" sz="2400" dirty="0">
                <a:solidFill>
                  <a:srgbClr val="000000"/>
                </a:solidFill>
              </a:rPr>
              <a:t>Forgetting to take medication</a:t>
            </a:r>
          </a:p>
          <a:p>
            <a:pPr eaLnBrk="1" hangingPunct="1">
              <a:lnSpc>
                <a:spcPct val="80000"/>
              </a:lnSpc>
            </a:pPr>
            <a:r>
              <a:rPr lang="en-US" altLang="en-US" sz="2400" dirty="0">
                <a:solidFill>
                  <a:srgbClr val="000000"/>
                </a:solidFill>
              </a:rPr>
              <a:t>Substitute teacher / changes in routine</a:t>
            </a:r>
          </a:p>
          <a:p>
            <a:pPr eaLnBrk="1" hangingPunct="1">
              <a:lnSpc>
                <a:spcPct val="80000"/>
              </a:lnSpc>
            </a:pPr>
            <a:r>
              <a:rPr lang="en-US" altLang="en-US" sz="2400" dirty="0">
                <a:solidFill>
                  <a:srgbClr val="FF0000"/>
                </a:solidFill>
              </a:rPr>
              <a:t>Lack of rapport with staff</a:t>
            </a:r>
          </a:p>
          <a:p>
            <a:pPr eaLnBrk="1" hangingPunct="1">
              <a:lnSpc>
                <a:spcPct val="80000"/>
              </a:lnSpc>
            </a:pPr>
            <a:r>
              <a:rPr lang="en-US" altLang="en-US" sz="2400" dirty="0">
                <a:solidFill>
                  <a:srgbClr val="000000"/>
                </a:solidFill>
              </a:rPr>
              <a:t>History of bad grades in a subject area</a:t>
            </a:r>
          </a:p>
          <a:p>
            <a:pPr eaLnBrk="1" hangingPunct="1">
              <a:lnSpc>
                <a:spcPct val="80000"/>
              </a:lnSpc>
              <a:buFontTx/>
              <a:buNone/>
            </a:pPr>
            <a:endParaRPr lang="en-US" altLang="en-US" sz="2800" dirty="0"/>
          </a:p>
          <a:p>
            <a:pPr eaLnBrk="1" hangingPunct="1">
              <a:lnSpc>
                <a:spcPct val="80000"/>
              </a:lnSpc>
              <a:buFontTx/>
              <a:buNone/>
            </a:pPr>
            <a:r>
              <a:rPr lang="en-US" altLang="en-US" sz="2800" u="sng" dirty="0"/>
              <a:t>Non-examples:</a:t>
            </a:r>
          </a:p>
          <a:p>
            <a:pPr eaLnBrk="1" hangingPunct="1">
              <a:lnSpc>
                <a:spcPct val="80000"/>
              </a:lnSpc>
            </a:pPr>
            <a:r>
              <a:rPr lang="en-US" altLang="en-US" sz="2400" dirty="0"/>
              <a:t>Diagnosis of autism or ADHD</a:t>
            </a:r>
          </a:p>
          <a:p>
            <a:pPr eaLnBrk="1" hangingPunct="1">
              <a:lnSpc>
                <a:spcPct val="80000"/>
              </a:lnSpc>
            </a:pPr>
            <a:r>
              <a:rPr lang="en-US" altLang="ja-JP" sz="2400" dirty="0"/>
              <a:t>“Bad” home life</a:t>
            </a:r>
          </a:p>
          <a:p>
            <a:pPr eaLnBrk="1" hangingPunct="1">
              <a:lnSpc>
                <a:spcPct val="80000"/>
              </a:lnSpc>
              <a:buFontTx/>
              <a:buNone/>
            </a:pPr>
            <a:endParaRPr lang="en-US" altLang="en-US" sz="2400" dirty="0"/>
          </a:p>
          <a:p>
            <a:pPr eaLnBrk="1" hangingPunct="1">
              <a:lnSpc>
                <a:spcPct val="80000"/>
              </a:lnSpc>
              <a:buFontTx/>
              <a:buNone/>
            </a:pPr>
            <a:r>
              <a:rPr lang="en-US" altLang="en-US" sz="2400" dirty="0"/>
              <a:t>* </a:t>
            </a:r>
            <a:r>
              <a:rPr lang="en-US" altLang="en-US" sz="2400" u="sng" dirty="0"/>
              <a:t>Note: Setting Events can be difficult to identify, are often unknown.</a:t>
            </a:r>
            <a:r>
              <a:rPr lang="en-US" altLang="en-US" sz="2400" dirty="0"/>
              <a:t> </a:t>
            </a:r>
          </a:p>
          <a:p>
            <a:pPr eaLnBrk="1" hangingPunct="1">
              <a:lnSpc>
                <a:spcPct val="80000"/>
              </a:lnSpc>
              <a:buFontTx/>
              <a:buNone/>
            </a:pPr>
            <a:endParaRPr lang="en-US" altLang="en-US" sz="2400" dirty="0"/>
          </a:p>
          <a:p>
            <a:pPr eaLnBrk="1" hangingPunct="1">
              <a:lnSpc>
                <a:spcPct val="80000"/>
              </a:lnSpc>
              <a:buFontTx/>
              <a:buNone/>
            </a:pPr>
            <a:endParaRPr lang="en-US" altLang="en-US" sz="2800" dirty="0"/>
          </a:p>
        </p:txBody>
      </p:sp>
    </p:spTree>
    <p:extLst>
      <p:ext uri="{BB962C8B-B14F-4D97-AF65-F5344CB8AC3E}">
        <p14:creationId xmlns:p14="http://schemas.microsoft.com/office/powerpoint/2010/main" val="1046930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19">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a:t>What questions are still circling?</a:t>
            </a:r>
          </a:p>
          <a:p>
            <a:r>
              <a:rPr lang="en-US" sz="3200" dirty="0"/>
              <a:t>What do you have squared away?</a:t>
            </a:r>
          </a:p>
          <a:p>
            <a:r>
              <a:rPr lang="en-US" sz="3200" dirty="0"/>
              <a:t>What was one good point made?</a:t>
            </a:r>
          </a:p>
          <a:p>
            <a:endParaRPr lang="en-US" dirty="0"/>
          </a:p>
          <a:p>
            <a:endParaRPr lang="en-US" dirty="0"/>
          </a:p>
        </p:txBody>
      </p:sp>
    </p:spTree>
    <p:extLst>
      <p:ext uri="{BB962C8B-B14F-4D97-AF65-F5344CB8AC3E}">
        <p14:creationId xmlns:p14="http://schemas.microsoft.com/office/powerpoint/2010/main" val="2336593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a:solidFill>
                  <a:schemeClr val="bg1"/>
                </a:solidFill>
              </a:rPr>
              <a:t>Recognize the role of function based thinking across all tiers of support</a:t>
            </a:r>
            <a:br>
              <a:rPr lang="en-US" dirty="0"/>
            </a:br>
            <a:endParaRPr lang="en-US" dirty="0"/>
          </a:p>
        </p:txBody>
      </p:sp>
    </p:spTree>
    <p:extLst>
      <p:ext uri="{BB962C8B-B14F-4D97-AF65-F5344CB8AC3E}">
        <p14:creationId xmlns:p14="http://schemas.microsoft.com/office/powerpoint/2010/main" val="2910280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1878" y="1230305"/>
            <a:ext cx="6987106" cy="915357"/>
          </a:xfrm>
        </p:spPr>
        <p:txBody>
          <a:bodyPr>
            <a:normAutofit fontScale="90000"/>
          </a:bodyPr>
          <a:lstStyle/>
          <a:p>
            <a:r>
              <a:rPr lang="en-US" dirty="0"/>
              <a:t>Understanding and Influencing Behavior</a:t>
            </a:r>
            <a:br>
              <a:rPr lang="en-US" dirty="0"/>
            </a:br>
            <a:r>
              <a:rPr lang="en-US" sz="2800" dirty="0"/>
              <a:t>…and leading others to do the same</a:t>
            </a:r>
            <a:endParaRPr lang="en-US" dirty="0"/>
          </a:p>
        </p:txBody>
      </p:sp>
      <p:sp>
        <p:nvSpPr>
          <p:cNvPr id="5" name="Content Placeholder 4"/>
          <p:cNvSpPr>
            <a:spLocks noGrp="1"/>
          </p:cNvSpPr>
          <p:nvPr>
            <p:ph idx="1"/>
          </p:nvPr>
        </p:nvSpPr>
        <p:spPr>
          <a:xfrm>
            <a:off x="2038709" y="4413567"/>
            <a:ext cx="8257568" cy="2466328"/>
          </a:xfrm>
        </p:spPr>
        <p:txBody>
          <a:bodyPr/>
          <a:lstStyle/>
          <a:p>
            <a:pPr marL="0" indent="0" algn="ctr">
              <a:buNone/>
            </a:pPr>
            <a:r>
              <a:rPr lang="en-US" dirty="0">
                <a:solidFill>
                  <a:schemeClr val="accent6"/>
                </a:solidFill>
              </a:rPr>
              <a:t>https://</a:t>
            </a:r>
            <a:r>
              <a:rPr lang="en-US" dirty="0" err="1">
                <a:solidFill>
                  <a:schemeClr val="accent6"/>
                </a:solidFill>
              </a:rPr>
              <a:t>www.youtube.com</a:t>
            </a:r>
            <a:r>
              <a:rPr lang="en-US" dirty="0">
                <a:solidFill>
                  <a:schemeClr val="accent6"/>
                </a:solidFill>
              </a:rPr>
              <a:t>/</a:t>
            </a:r>
            <a:r>
              <a:rPr lang="en-US" dirty="0" err="1">
                <a:solidFill>
                  <a:schemeClr val="accent6"/>
                </a:solidFill>
              </a:rPr>
              <a:t>watch?v</a:t>
            </a:r>
            <a:r>
              <a:rPr lang="en-US" dirty="0">
                <a:solidFill>
                  <a:schemeClr val="accent6"/>
                </a:solidFill>
              </a:rPr>
              <a:t>=SByymar3bds</a:t>
            </a:r>
          </a:p>
        </p:txBody>
      </p:sp>
    </p:spTree>
    <p:extLst>
      <p:ext uri="{BB962C8B-B14F-4D97-AF65-F5344CB8AC3E}">
        <p14:creationId xmlns:p14="http://schemas.microsoft.com/office/powerpoint/2010/main" val="2218898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4724400" y="1143000"/>
            <a:ext cx="3657600" cy="5257800"/>
          </a:xfrm>
          <a:prstGeom prst="triangle">
            <a:avLst>
              <a:gd name="adj" fmla="val 50000"/>
            </a:avLst>
          </a:prstGeom>
          <a:solidFill>
            <a:srgbClr val="339966"/>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795" name="AutoShape 3"/>
          <p:cNvSpPr>
            <a:spLocks noChangeArrowheads="1"/>
          </p:cNvSpPr>
          <p:nvPr/>
        </p:nvSpPr>
        <p:spPr bwMode="auto">
          <a:xfrm>
            <a:off x="6096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796" name="AutoShape 4"/>
          <p:cNvSpPr>
            <a:spLocks noChangeArrowheads="1"/>
          </p:cNvSpPr>
          <p:nvPr/>
        </p:nvSpPr>
        <p:spPr bwMode="auto">
          <a:xfrm>
            <a:off x="6354763" y="1066800"/>
            <a:ext cx="406400" cy="609600"/>
          </a:xfrm>
          <a:prstGeom prst="triangle">
            <a:avLst>
              <a:gd name="adj" fmla="val 50000"/>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28677" name="AutoShape 5"/>
          <p:cNvSpPr>
            <a:spLocks/>
          </p:cNvSpPr>
          <p:nvPr/>
        </p:nvSpPr>
        <p:spPr bwMode="auto">
          <a:xfrm rot="1095234">
            <a:off x="5077401" y="839698"/>
            <a:ext cx="457200" cy="5614229"/>
          </a:xfrm>
          <a:prstGeom prst="leftBrace">
            <a:avLst>
              <a:gd name="adj1" fmla="val 103414"/>
              <a:gd name="adj2" fmla="val 50000"/>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28678" name="Text Box 6"/>
          <p:cNvSpPr txBox="1">
            <a:spLocks noChangeArrowheads="1"/>
          </p:cNvSpPr>
          <p:nvPr/>
        </p:nvSpPr>
        <p:spPr bwMode="auto">
          <a:xfrm>
            <a:off x="2696127" y="2967038"/>
            <a:ext cx="2072170" cy="1477328"/>
          </a:xfrm>
          <a:prstGeom prst="rect">
            <a:avLst/>
          </a:prstGeom>
          <a:solidFill>
            <a:srgbClr val="64996B"/>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000000"/>
                </a:solidFill>
                <a:latin typeface="Tw Cen MT"/>
              </a:rPr>
              <a:t>Primary Prevention</a:t>
            </a:r>
            <a:r>
              <a:rPr lang="en-US" dirty="0">
                <a:solidFill>
                  <a:srgbClr val="000000"/>
                </a:solidFill>
                <a:latin typeface="Tw Cen MT"/>
              </a:rPr>
              <a:t>:</a:t>
            </a:r>
          </a:p>
          <a:p>
            <a:pPr algn="ctr" eaLnBrk="1" fontAlgn="base" hangingPunct="1">
              <a:spcBef>
                <a:spcPct val="0"/>
              </a:spcBef>
              <a:spcAft>
                <a:spcPct val="0"/>
              </a:spcAft>
            </a:pPr>
            <a:r>
              <a:rPr lang="en-US" dirty="0">
                <a:solidFill>
                  <a:srgbClr val="000000"/>
                </a:solidFill>
                <a:latin typeface="Tw Cen MT"/>
              </a:rPr>
              <a:t>School-/Classroom-</a:t>
            </a:r>
          </a:p>
          <a:p>
            <a:pPr algn="ctr" eaLnBrk="1" fontAlgn="base" hangingPunct="1">
              <a:spcBef>
                <a:spcPct val="0"/>
              </a:spcBef>
              <a:spcAft>
                <a:spcPct val="0"/>
              </a:spcAft>
            </a:pPr>
            <a:r>
              <a:rPr lang="en-US" dirty="0">
                <a:solidFill>
                  <a:srgbClr val="000000"/>
                </a:solidFill>
                <a:latin typeface="Tw Cen MT"/>
              </a:rPr>
              <a:t>Wide Systems for</a:t>
            </a:r>
          </a:p>
          <a:p>
            <a:pPr algn="ctr" eaLnBrk="1" fontAlgn="base" hangingPunct="1">
              <a:spcBef>
                <a:spcPct val="0"/>
              </a:spcBef>
              <a:spcAft>
                <a:spcPct val="0"/>
              </a:spcAft>
            </a:pPr>
            <a:r>
              <a:rPr lang="en-US" dirty="0">
                <a:solidFill>
                  <a:srgbClr val="000000"/>
                </a:solidFill>
                <a:latin typeface="Tw Cen MT"/>
              </a:rPr>
              <a:t>All Students,</a:t>
            </a:r>
          </a:p>
          <a:p>
            <a:pPr algn="ctr" eaLnBrk="1" fontAlgn="base" hangingPunct="1">
              <a:spcBef>
                <a:spcPct val="0"/>
              </a:spcBef>
              <a:spcAft>
                <a:spcPct val="0"/>
              </a:spcAft>
            </a:pPr>
            <a:r>
              <a:rPr lang="en-US" dirty="0">
                <a:solidFill>
                  <a:srgbClr val="000000"/>
                </a:solidFill>
                <a:latin typeface="Tw Cen MT"/>
              </a:rPr>
              <a:t>Staff, &amp; Settings</a:t>
            </a:r>
          </a:p>
        </p:txBody>
      </p:sp>
      <p:sp>
        <p:nvSpPr>
          <p:cNvPr id="33799" name="AutoShape 7"/>
          <p:cNvSpPr>
            <a:spLocks/>
          </p:cNvSpPr>
          <p:nvPr/>
        </p:nvSpPr>
        <p:spPr bwMode="auto">
          <a:xfrm rot="-1184886">
            <a:off x="7086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800" name="AutoShape 8"/>
          <p:cNvSpPr>
            <a:spLocks/>
          </p:cNvSpPr>
          <p:nvPr/>
        </p:nvSpPr>
        <p:spPr bwMode="auto">
          <a:xfrm rot="-1243991">
            <a:off x="6908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801" name="Text Box 9"/>
          <p:cNvSpPr txBox="1">
            <a:spLocks noChangeArrowheads="1"/>
          </p:cNvSpPr>
          <p:nvPr/>
        </p:nvSpPr>
        <p:spPr bwMode="auto">
          <a:xfrm>
            <a:off x="7523164" y="1905000"/>
            <a:ext cx="2687637" cy="1200150"/>
          </a:xfrm>
          <a:prstGeom prst="rect">
            <a:avLst/>
          </a:prstGeom>
          <a:solidFill>
            <a:srgbClr val="FFF95A"/>
          </a:solidFill>
          <a:ln w="9525">
            <a:solidFill>
              <a:schemeClr val="tx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000000"/>
                </a:solidFill>
                <a:latin typeface="Tw Cen MT"/>
              </a:rPr>
              <a:t>Secondary Prevention</a:t>
            </a:r>
            <a:r>
              <a:rPr lang="en-US" dirty="0">
                <a:solidFill>
                  <a:srgbClr val="000000"/>
                </a:solidFill>
                <a:latin typeface="Tw Cen MT"/>
              </a:rPr>
              <a:t>:</a:t>
            </a:r>
          </a:p>
          <a:p>
            <a:pPr algn="ctr" eaLnBrk="1" fontAlgn="base" hangingPunct="1">
              <a:spcBef>
                <a:spcPct val="0"/>
              </a:spcBef>
              <a:spcAft>
                <a:spcPct val="0"/>
              </a:spcAft>
            </a:pPr>
            <a:r>
              <a:rPr lang="en-US" dirty="0">
                <a:solidFill>
                  <a:srgbClr val="000000"/>
                </a:solidFill>
                <a:latin typeface="Tw Cen MT"/>
              </a:rPr>
              <a:t>Specialized Group</a:t>
            </a:r>
          </a:p>
          <a:p>
            <a:pPr algn="ctr" eaLnBrk="1" fontAlgn="base" hangingPunct="1">
              <a:spcBef>
                <a:spcPct val="0"/>
              </a:spcBef>
              <a:spcAft>
                <a:spcPct val="0"/>
              </a:spcAft>
            </a:pPr>
            <a:r>
              <a:rPr lang="en-US" dirty="0">
                <a:solidFill>
                  <a:srgbClr val="000000"/>
                </a:solidFill>
                <a:latin typeface="Tw Cen MT"/>
              </a:rPr>
              <a:t>Systems for Students with At-Risk Behavior</a:t>
            </a:r>
          </a:p>
        </p:txBody>
      </p:sp>
      <p:sp>
        <p:nvSpPr>
          <p:cNvPr id="33802" name="Text Box 10"/>
          <p:cNvSpPr txBox="1">
            <a:spLocks noChangeArrowheads="1"/>
          </p:cNvSpPr>
          <p:nvPr/>
        </p:nvSpPr>
        <p:spPr bwMode="auto">
          <a:xfrm>
            <a:off x="7543800" y="304800"/>
            <a:ext cx="2667000" cy="1474788"/>
          </a:xfrm>
          <a:prstGeom prst="rect">
            <a:avLst/>
          </a:prstGeom>
          <a:solidFill>
            <a:srgbClr val="FF8A7D"/>
          </a:solidFill>
          <a:ln w="9525">
            <a:solidFill>
              <a:schemeClr val="tx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000000"/>
                </a:solidFill>
                <a:latin typeface="Tw Cen MT"/>
              </a:rPr>
              <a:t>Tertiary Prevention</a:t>
            </a:r>
            <a:r>
              <a:rPr lang="en-US" dirty="0">
                <a:solidFill>
                  <a:srgbClr val="000000"/>
                </a:solidFill>
                <a:latin typeface="Tw Cen MT"/>
              </a:rPr>
              <a:t>:</a:t>
            </a:r>
          </a:p>
          <a:p>
            <a:pPr algn="ctr" eaLnBrk="1" fontAlgn="base" hangingPunct="1">
              <a:spcBef>
                <a:spcPct val="0"/>
              </a:spcBef>
              <a:spcAft>
                <a:spcPct val="0"/>
              </a:spcAft>
            </a:pPr>
            <a:r>
              <a:rPr lang="en-US" dirty="0">
                <a:solidFill>
                  <a:srgbClr val="000000"/>
                </a:solidFill>
                <a:latin typeface="Tw Cen MT"/>
              </a:rPr>
              <a:t>Specialized </a:t>
            </a:r>
          </a:p>
          <a:p>
            <a:pPr algn="ctr" eaLnBrk="1" fontAlgn="base" hangingPunct="1">
              <a:spcBef>
                <a:spcPct val="0"/>
              </a:spcBef>
              <a:spcAft>
                <a:spcPct val="0"/>
              </a:spcAft>
            </a:pPr>
            <a:r>
              <a:rPr lang="en-US" dirty="0">
                <a:solidFill>
                  <a:srgbClr val="000000"/>
                </a:solidFill>
                <a:latin typeface="Tw Cen MT"/>
              </a:rPr>
              <a:t>Individualized</a:t>
            </a:r>
          </a:p>
          <a:p>
            <a:pPr algn="ctr" eaLnBrk="1" fontAlgn="base" hangingPunct="1">
              <a:spcBef>
                <a:spcPct val="0"/>
              </a:spcBef>
              <a:spcAft>
                <a:spcPct val="0"/>
              </a:spcAft>
            </a:pPr>
            <a:r>
              <a:rPr lang="en-US" dirty="0">
                <a:solidFill>
                  <a:srgbClr val="000000"/>
                </a:solidFill>
                <a:latin typeface="Tw Cen MT"/>
              </a:rPr>
              <a:t>Systems for Students with High-Risk Behavior</a:t>
            </a:r>
          </a:p>
        </p:txBody>
      </p:sp>
      <p:sp>
        <p:nvSpPr>
          <p:cNvPr id="28683" name="Text Box 11"/>
          <p:cNvSpPr txBox="1">
            <a:spLocks noChangeArrowheads="1"/>
          </p:cNvSpPr>
          <p:nvPr/>
        </p:nvSpPr>
        <p:spPr bwMode="auto">
          <a:xfrm>
            <a:off x="5410200" y="5943601"/>
            <a:ext cx="2362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a:solidFill>
                  <a:srgbClr val="000000"/>
                </a:solidFill>
                <a:latin typeface="Tw Cen MT"/>
              </a:rPr>
              <a:t>~80% of Students</a:t>
            </a:r>
          </a:p>
        </p:txBody>
      </p:sp>
      <p:sp>
        <p:nvSpPr>
          <p:cNvPr id="33804" name="Text Box 12"/>
          <p:cNvSpPr txBox="1">
            <a:spLocks noChangeArrowheads="1"/>
          </p:cNvSpPr>
          <p:nvPr/>
        </p:nvSpPr>
        <p:spPr bwMode="auto">
          <a:xfrm>
            <a:off x="6151563" y="2057401"/>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a:solidFill>
                  <a:srgbClr val="000000"/>
                </a:solidFill>
                <a:latin typeface="Tw Cen MT"/>
              </a:rPr>
              <a:t>~15% </a:t>
            </a:r>
          </a:p>
        </p:txBody>
      </p:sp>
      <p:sp>
        <p:nvSpPr>
          <p:cNvPr id="33805" name="Text Box 13"/>
          <p:cNvSpPr txBox="1">
            <a:spLocks noChangeArrowheads="1"/>
          </p:cNvSpPr>
          <p:nvPr/>
        </p:nvSpPr>
        <p:spPr bwMode="auto">
          <a:xfrm>
            <a:off x="6140450" y="1295401"/>
            <a:ext cx="838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dirty="0">
                <a:solidFill>
                  <a:srgbClr val="000000"/>
                </a:solidFill>
                <a:latin typeface="Tw Cen MT"/>
              </a:rPr>
              <a:t>~5% </a:t>
            </a:r>
          </a:p>
        </p:txBody>
      </p:sp>
      <p:sp>
        <p:nvSpPr>
          <p:cNvPr id="28686" name="Text Box 14"/>
          <p:cNvSpPr txBox="1">
            <a:spLocks noChangeArrowheads="1"/>
          </p:cNvSpPr>
          <p:nvPr/>
        </p:nvSpPr>
        <p:spPr bwMode="auto">
          <a:xfrm>
            <a:off x="1959404" y="295870"/>
            <a:ext cx="2895600" cy="923330"/>
          </a:xfrm>
          <a:prstGeom prst="rect">
            <a:avLst/>
          </a:prstGeom>
          <a:solidFill>
            <a:srgbClr val="BCC6E8"/>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1D2A53"/>
                </a:solidFill>
                <a:latin typeface="Tw Cen MT"/>
                <a:cs typeface="Tw Cen MT"/>
              </a:rPr>
              <a:t>MULTI-TIERED SYSTEM </a:t>
            </a:r>
            <a:br>
              <a:rPr lang="en-US" b="1" dirty="0">
                <a:solidFill>
                  <a:srgbClr val="1D2A53"/>
                </a:solidFill>
                <a:latin typeface="Tw Cen MT"/>
                <a:cs typeface="Tw Cen MT"/>
              </a:rPr>
            </a:br>
            <a:r>
              <a:rPr lang="en-US" b="1" dirty="0">
                <a:solidFill>
                  <a:srgbClr val="1D2A53"/>
                </a:solidFill>
                <a:latin typeface="Tw Cen MT"/>
                <a:cs typeface="Tw Cen MT"/>
              </a:rPr>
              <a:t>OF SUPPORTS FOR BEHAVIOR</a:t>
            </a:r>
            <a:endParaRPr lang="en-US" b="1" dirty="0">
              <a:solidFill>
                <a:srgbClr val="1D2A53"/>
              </a:solidFill>
              <a:latin typeface="Tw Cen MT"/>
            </a:endParaRPr>
          </a:p>
        </p:txBody>
      </p:sp>
      <p:sp>
        <p:nvSpPr>
          <p:cNvPr id="15" name="Text Box 9"/>
          <p:cNvSpPr txBox="1">
            <a:spLocks noChangeArrowheads="1"/>
          </p:cNvSpPr>
          <p:nvPr/>
        </p:nvSpPr>
        <p:spPr bwMode="auto">
          <a:xfrm>
            <a:off x="8397240" y="3989686"/>
            <a:ext cx="1813560"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Students</a:t>
            </a:r>
          </a:p>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Staff</a:t>
            </a:r>
          </a:p>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Parents</a:t>
            </a:r>
          </a:p>
          <a:p>
            <a:pPr marL="285750" indent="-285750" eaLnBrk="1" fontAlgn="base" hangingPunct="1">
              <a:spcBef>
                <a:spcPct val="0"/>
              </a:spcBef>
              <a:spcAft>
                <a:spcPct val="0"/>
              </a:spcAft>
              <a:buFont typeface="Arial" pitchFamily="34" charset="0"/>
              <a:buChar char="•"/>
            </a:pPr>
            <a:r>
              <a:rPr lang="en-US" sz="2400" b="1" dirty="0">
                <a:solidFill>
                  <a:srgbClr val="000000"/>
                </a:solidFill>
                <a:latin typeface="Tw Cen MT"/>
                <a:cs typeface="Tw Cen MT"/>
              </a:rPr>
              <a:t>Families</a:t>
            </a:r>
          </a:p>
          <a:p>
            <a:pPr marL="285750" indent="-285750" eaLnBrk="1" fontAlgn="base" hangingPunct="1">
              <a:spcBef>
                <a:spcPct val="0"/>
              </a:spcBef>
              <a:spcAft>
                <a:spcPct val="0"/>
              </a:spcAft>
              <a:buFont typeface="Arial" pitchFamily="34" charset="0"/>
              <a:buChar char="•"/>
            </a:pPr>
            <a:endParaRPr lang="en-US" b="1" dirty="0">
              <a:solidFill>
                <a:srgbClr val="000000"/>
              </a:solidFill>
              <a:latin typeface="Tw Cen MT"/>
              <a:cs typeface="Tw Cen MT"/>
            </a:endParaRPr>
          </a:p>
        </p:txBody>
      </p:sp>
      <p:sp>
        <p:nvSpPr>
          <p:cNvPr id="2" name="TextBox 1"/>
          <p:cNvSpPr txBox="1"/>
          <p:nvPr/>
        </p:nvSpPr>
        <p:spPr>
          <a:xfrm>
            <a:off x="4381500" y="3066356"/>
            <a:ext cx="4343400" cy="923330"/>
          </a:xfrm>
          <a:prstGeom prst="rect">
            <a:avLst/>
          </a:prstGeom>
          <a:solidFill>
            <a:schemeClr val="bg1"/>
          </a:solidFill>
          <a:ln>
            <a:solidFill>
              <a:schemeClr val="accent2"/>
            </a:solidFill>
          </a:ln>
        </p:spPr>
        <p:txBody>
          <a:bodyPr wrap="square" rtlCol="0">
            <a:spAutoFit/>
          </a:bodyPr>
          <a:lstStyle/>
          <a:p>
            <a:pPr algn="ctr"/>
            <a:r>
              <a:rPr lang="en-US" dirty="0" err="1"/>
              <a:t>PBiS</a:t>
            </a:r>
            <a:r>
              <a:rPr lang="en-US" dirty="0"/>
              <a:t> is not a program but a problem solving model based on a foundation of behavioral science</a:t>
            </a:r>
          </a:p>
        </p:txBody>
      </p:sp>
    </p:spTree>
    <p:extLst>
      <p:ext uri="{BB962C8B-B14F-4D97-AF65-F5344CB8AC3E}">
        <p14:creationId xmlns:p14="http://schemas.microsoft.com/office/powerpoint/2010/main" val="16848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380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67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379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380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867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33799" grpId="0" animBg="1"/>
      <p:bldP spid="33800" grpId="0" animBg="1"/>
      <p:bldP spid="33801" grpId="0" animBg="1"/>
      <p:bldP spid="33802" grpId="0" animBg="1"/>
      <p:bldP spid="15"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Across all Tiers of Support Behavior Science Helps us…</a:t>
            </a:r>
          </a:p>
        </p:txBody>
      </p:sp>
      <p:sp>
        <p:nvSpPr>
          <p:cNvPr id="3" name="Content Placeholder 2"/>
          <p:cNvSpPr>
            <a:spLocks noGrp="1"/>
          </p:cNvSpPr>
          <p:nvPr>
            <p:ph idx="1"/>
          </p:nvPr>
        </p:nvSpPr>
        <p:spPr>
          <a:xfrm>
            <a:off x="2197100" y="2624814"/>
            <a:ext cx="8409939" cy="2942865"/>
          </a:xfrm>
        </p:spPr>
        <p:txBody>
          <a:bodyPr/>
          <a:lstStyle/>
          <a:p>
            <a:pPr marL="0" indent="0" algn="ctr">
              <a:buNone/>
            </a:pPr>
            <a:r>
              <a:rPr lang="en-US" sz="3600" i="1" dirty="0"/>
              <a:t>Take a best guess about function &amp; choose strategies that are function based to prevent problem behavior and increase positive behaviors!</a:t>
            </a:r>
          </a:p>
          <a:p>
            <a:endParaRPr lang="en-US" dirty="0"/>
          </a:p>
        </p:txBody>
      </p:sp>
    </p:spTree>
    <p:extLst>
      <p:ext uri="{BB962C8B-B14F-4D97-AF65-F5344CB8AC3E}">
        <p14:creationId xmlns:p14="http://schemas.microsoft.com/office/powerpoint/2010/main" val="1991429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03040" y="1306513"/>
            <a:ext cx="4198620" cy="5073967"/>
            <a:chOff x="1989" y="1230"/>
            <a:chExt cx="1680" cy="2802"/>
          </a:xfrm>
        </p:grpSpPr>
        <p:grpSp>
          <p:nvGrpSpPr>
            <p:cNvPr id="3" name="Group 2"/>
            <p:cNvGrpSpPr>
              <a:grpSpLocks/>
            </p:cNvGrpSpPr>
            <p:nvPr/>
          </p:nvGrpSpPr>
          <p:grpSpPr bwMode="auto">
            <a:xfrm>
              <a:off x="1989" y="1230"/>
              <a:ext cx="1680" cy="2802"/>
              <a:chOff x="1989" y="1230"/>
              <a:chExt cx="1680" cy="2802"/>
            </a:xfrm>
          </p:grpSpPr>
          <p:sp>
            <p:nvSpPr>
              <p:cNvPr id="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sp>
            <p:nvSpPr>
              <p:cNvPr id="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grpSp>
        <p:sp>
          <p:nvSpPr>
            <p:cNvPr id="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grpSp>
      <p:sp>
        <p:nvSpPr>
          <p:cNvPr id="11" name="Oval 10"/>
          <p:cNvSpPr/>
          <p:nvPr/>
        </p:nvSpPr>
        <p:spPr>
          <a:xfrm>
            <a:off x="6797122" y="4642076"/>
            <a:ext cx="2765778" cy="2029370"/>
          </a:xfrm>
          <a:prstGeom prst="ellipse">
            <a:avLst/>
          </a:prstGeom>
          <a:solidFill>
            <a:schemeClr val="accent4">
              <a:lumMod val="20000"/>
              <a:lumOff val="80000"/>
            </a:schemeClr>
          </a:solidFill>
          <a:ln>
            <a:solidFill>
              <a:schemeClr val="accent4"/>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50000"/>
              </a:spcBef>
              <a:spcAft>
                <a:spcPct val="0"/>
              </a:spcAft>
            </a:pPr>
            <a:r>
              <a:rPr lang="en-US" dirty="0">
                <a:solidFill>
                  <a:schemeClr val="tx2"/>
                </a:solidFill>
                <a:latin typeface="Tw Cen MT"/>
                <a:cs typeface="Tw Cen MT"/>
              </a:rPr>
              <a:t>Classroom Management Strategies</a:t>
            </a:r>
          </a:p>
          <a:p>
            <a:pPr algn="ctr" fontAlgn="base">
              <a:spcBef>
                <a:spcPct val="50000"/>
              </a:spcBef>
              <a:spcAft>
                <a:spcPct val="0"/>
              </a:spcAft>
            </a:pPr>
            <a:r>
              <a:rPr lang="en-US" dirty="0">
                <a:solidFill>
                  <a:schemeClr val="tx2"/>
                </a:solidFill>
                <a:latin typeface="Tw Cen MT"/>
                <a:cs typeface="Tw Cen MT"/>
              </a:rPr>
              <a:t>Function-based Problem Solving </a:t>
            </a:r>
          </a:p>
        </p:txBody>
      </p:sp>
      <p:sp>
        <p:nvSpPr>
          <p:cNvPr id="12" name="Title 11"/>
          <p:cNvSpPr>
            <a:spLocks noGrp="1"/>
          </p:cNvSpPr>
          <p:nvPr>
            <p:ph type="title"/>
          </p:nvPr>
        </p:nvSpPr>
        <p:spPr>
          <a:xfrm>
            <a:off x="252884" y="2082428"/>
            <a:ext cx="4348710" cy="773286"/>
          </a:xfrm>
        </p:spPr>
        <p:txBody>
          <a:bodyPr>
            <a:noAutofit/>
          </a:bodyPr>
          <a:lstStyle/>
          <a:p>
            <a:r>
              <a:rPr lang="en-US" sz="3200" i="1" dirty="0"/>
              <a:t>When we find ourselves frequently searching for interventions – that is a key indication we should focus on prevention.</a:t>
            </a:r>
          </a:p>
        </p:txBody>
      </p:sp>
      <p:sp>
        <p:nvSpPr>
          <p:cNvPr id="13" name="Rectangle 12"/>
          <p:cNvSpPr/>
          <p:nvPr/>
        </p:nvSpPr>
        <p:spPr>
          <a:xfrm>
            <a:off x="194805" y="6402249"/>
            <a:ext cx="5477974" cy="369332"/>
          </a:xfrm>
          <a:prstGeom prst="rect">
            <a:avLst/>
          </a:prstGeom>
        </p:spPr>
        <p:txBody>
          <a:bodyPr wrap="none">
            <a:spAutoFit/>
          </a:bodyPr>
          <a:lstStyle/>
          <a:p>
            <a:r>
              <a:rPr lang="en-US" dirty="0">
                <a:latin typeface="Franklin Gothic Book" panose="020B0503020102020204"/>
                <a:ea typeface="ＭＳ Ｐゴシック" pitchFamily="34" charset="-128"/>
                <a:cs typeface="ＭＳ Ｐゴシック" pitchFamily="34" charset="-128"/>
              </a:rPr>
              <a:t>Boyd, Grossman, </a:t>
            </a:r>
            <a:r>
              <a:rPr lang="en-US" dirty="0" err="1">
                <a:latin typeface="Franklin Gothic Book" panose="020B0503020102020204"/>
                <a:ea typeface="ＭＳ Ｐゴシック" pitchFamily="34" charset="-128"/>
                <a:cs typeface="ＭＳ Ｐゴシック" pitchFamily="34" charset="-128"/>
              </a:rPr>
              <a:t>Ing</a:t>
            </a:r>
            <a:r>
              <a:rPr lang="en-US" dirty="0">
                <a:latin typeface="Franklin Gothic Book" panose="020B0503020102020204"/>
                <a:ea typeface="ＭＳ Ｐゴシック" pitchFamily="34" charset="-128"/>
                <a:cs typeface="ＭＳ Ｐゴシック" pitchFamily="34" charset="-128"/>
              </a:rPr>
              <a:t>, Lankford, Loeb, &amp; Wyckoff, 2011</a:t>
            </a:r>
            <a:endParaRPr lang="en-US" dirty="0"/>
          </a:p>
        </p:txBody>
      </p:sp>
    </p:spTree>
    <p:extLst>
      <p:ext uri="{BB962C8B-B14F-4D97-AF65-F5344CB8AC3E}">
        <p14:creationId xmlns:p14="http://schemas.microsoft.com/office/powerpoint/2010/main" val="9398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739526" y="1014964"/>
            <a:ext cx="9875520" cy="1356360"/>
          </a:xfrm>
        </p:spPr>
        <p:txBody>
          <a:bodyPr>
            <a:noAutofit/>
          </a:bodyPr>
          <a:lstStyle/>
          <a:p>
            <a:r>
              <a:rPr lang="en-US" b="1" dirty="0">
                <a:solidFill>
                  <a:schemeClr val="bg2">
                    <a:lumMod val="75000"/>
                  </a:schemeClr>
                </a:solidFill>
              </a:rPr>
              <a:t>5 Positive Classroom Behavioral Supports for </a:t>
            </a:r>
            <a:r>
              <a:rPr lang="en-US" b="1" dirty="0">
                <a:solidFill>
                  <a:srgbClr val="92D050"/>
                </a:solidFill>
              </a:rPr>
              <a:t>ALL</a:t>
            </a:r>
          </a:p>
        </p:txBody>
      </p:sp>
      <p:sp>
        <p:nvSpPr>
          <p:cNvPr id="8" name="Isosceles Triangle 7"/>
          <p:cNvSpPr/>
          <p:nvPr/>
        </p:nvSpPr>
        <p:spPr>
          <a:xfrm>
            <a:off x="788274" y="2779783"/>
            <a:ext cx="2295423" cy="2342022"/>
          </a:xfrm>
          <a:prstGeom prst="triangle">
            <a:avLst/>
          </a:prstGeom>
          <a:gradFill flip="none" rotWithShape="1">
            <a:gsLst>
              <a:gs pos="0">
                <a:srgbClr val="00B050"/>
              </a:gs>
              <a:gs pos="65000">
                <a:srgbClr val="FFFF00"/>
              </a:gs>
              <a:gs pos="83000">
                <a:srgbClr val="FF0000"/>
              </a:gs>
              <a:gs pos="100000">
                <a:srgbClr val="FF0000"/>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ight Arrow 8"/>
          <p:cNvSpPr/>
          <p:nvPr/>
        </p:nvSpPr>
        <p:spPr>
          <a:xfrm>
            <a:off x="960807" y="5288481"/>
            <a:ext cx="2070340" cy="4744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39526" y="5371818"/>
            <a:ext cx="1164566" cy="307777"/>
          </a:xfrm>
          <a:prstGeom prst="rect">
            <a:avLst/>
          </a:prstGeom>
          <a:noFill/>
        </p:spPr>
        <p:txBody>
          <a:bodyPr wrap="square" rtlCol="0">
            <a:spAutoFit/>
          </a:bodyPr>
          <a:lstStyle/>
          <a:p>
            <a:r>
              <a:rPr lang="en-US" sz="1400" b="1" dirty="0"/>
              <a:t>ALL</a:t>
            </a:r>
          </a:p>
        </p:txBody>
      </p:sp>
      <p:sp>
        <p:nvSpPr>
          <p:cNvPr id="11" name="Rectangle 3"/>
          <p:cNvSpPr>
            <a:spLocks noGrp="1" noChangeArrowheads="1"/>
          </p:cNvSpPr>
          <p:nvPr>
            <p:ph idx="1"/>
          </p:nvPr>
        </p:nvSpPr>
        <p:spPr>
          <a:xfrm>
            <a:off x="3372464" y="2892211"/>
            <a:ext cx="7639666" cy="3479761"/>
          </a:xfrm>
          <a:noFill/>
        </p:spPr>
        <p:txBody>
          <a:bodyPr>
            <a:noAutofit/>
          </a:bodyPr>
          <a:lstStyle/>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Maximize structure in your classroom. </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Post, teach, review, monitor, and reinforce a small number of positively stated expectations.</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Actively engage students in observable ways.</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Establish a continuum of strategies to acknowledge appropriate behavior.</a:t>
            </a:r>
          </a:p>
          <a:p>
            <a:pPr>
              <a:lnSpc>
                <a:spcPct val="100000"/>
              </a:lnSpc>
              <a:spcBef>
                <a:spcPts val="0"/>
              </a:spcBef>
              <a:buClr>
                <a:schemeClr val="accent1"/>
              </a:buClr>
              <a:buFont typeface="+mj-lt"/>
              <a:buAutoNum type="arabicPeriod"/>
            </a:pPr>
            <a:endParaRPr lang="en-US" sz="1800" b="1" dirty="0">
              <a:ea typeface="ＭＳ Ｐゴシック" charset="0"/>
              <a:cs typeface="ＭＳ Ｐゴシック" charset="0"/>
            </a:endParaRPr>
          </a:p>
          <a:p>
            <a:pPr marL="514350" indent="-514350">
              <a:lnSpc>
                <a:spcPct val="100000"/>
              </a:lnSpc>
              <a:spcBef>
                <a:spcPts val="0"/>
              </a:spcBef>
              <a:buClr>
                <a:schemeClr val="accent1"/>
              </a:buClr>
              <a:buFont typeface="+mj-lt"/>
              <a:buAutoNum type="arabicPeriod"/>
            </a:pPr>
            <a:r>
              <a:rPr lang="en-US" sz="1800" b="1" dirty="0">
                <a:ea typeface="ＭＳ Ｐゴシック" charset="0"/>
                <a:cs typeface="ＭＳ Ｐゴシック" charset="0"/>
              </a:rPr>
              <a:t>Establish a continuum of strategies to respond to inappropriate behavior.</a:t>
            </a:r>
          </a:p>
          <a:p>
            <a:pPr marL="0" indent="0">
              <a:lnSpc>
                <a:spcPct val="100000"/>
              </a:lnSpc>
              <a:spcBef>
                <a:spcPts val="0"/>
              </a:spcBef>
              <a:buClr>
                <a:schemeClr val="accent2"/>
              </a:buClr>
            </a:pPr>
            <a:endParaRPr lang="en-US" sz="1800" b="1" dirty="0">
              <a:ea typeface="ＭＳ Ｐゴシック" charset="0"/>
              <a:cs typeface="ＭＳ Ｐゴシック" charset="0"/>
            </a:endParaRPr>
          </a:p>
        </p:txBody>
      </p:sp>
      <p:sp>
        <p:nvSpPr>
          <p:cNvPr id="3" name="TextBox 2"/>
          <p:cNvSpPr txBox="1"/>
          <p:nvPr/>
        </p:nvSpPr>
        <p:spPr>
          <a:xfrm>
            <a:off x="1081492" y="2809142"/>
            <a:ext cx="1822600" cy="1477328"/>
          </a:xfrm>
          <a:prstGeom prst="rect">
            <a:avLst/>
          </a:prstGeom>
          <a:solidFill>
            <a:schemeClr val="bg1"/>
          </a:solidFill>
          <a:ln>
            <a:solidFill>
              <a:schemeClr val="accent2"/>
            </a:solidFill>
          </a:ln>
        </p:spPr>
        <p:txBody>
          <a:bodyPr wrap="square" rtlCol="0">
            <a:spAutoFit/>
          </a:bodyPr>
          <a:lstStyle/>
          <a:p>
            <a:pPr algn="ctr"/>
            <a:r>
              <a:rPr lang="en-US" dirty="0"/>
              <a:t>Which of these will increase the likelihood of positive behavior?</a:t>
            </a:r>
          </a:p>
        </p:txBody>
      </p:sp>
      <p:sp>
        <p:nvSpPr>
          <p:cNvPr id="12" name="TextBox 11"/>
          <p:cNvSpPr txBox="1"/>
          <p:nvPr/>
        </p:nvSpPr>
        <p:spPr>
          <a:xfrm>
            <a:off x="1043559" y="4633154"/>
            <a:ext cx="1822600" cy="1477328"/>
          </a:xfrm>
          <a:prstGeom prst="rect">
            <a:avLst/>
          </a:prstGeom>
          <a:solidFill>
            <a:schemeClr val="bg1"/>
          </a:solidFill>
          <a:ln>
            <a:solidFill>
              <a:schemeClr val="accent2"/>
            </a:solidFill>
          </a:ln>
        </p:spPr>
        <p:txBody>
          <a:bodyPr wrap="square" rtlCol="0">
            <a:spAutoFit/>
          </a:bodyPr>
          <a:lstStyle/>
          <a:p>
            <a:pPr algn="ctr"/>
            <a:r>
              <a:rPr lang="en-US" dirty="0"/>
              <a:t>Which of these will decrease the likelihood of problem behavior?</a:t>
            </a:r>
          </a:p>
        </p:txBody>
      </p:sp>
    </p:spTree>
    <p:extLst>
      <p:ext uri="{BB962C8B-B14F-4D97-AF65-F5344CB8AC3E}">
        <p14:creationId xmlns:p14="http://schemas.microsoft.com/office/powerpoint/2010/main" val="2259597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26648"/>
            <a:ext cx="10972801" cy="1261036"/>
          </a:xfrm>
        </p:spPr>
        <p:txBody>
          <a:bodyPr>
            <a:normAutofit/>
          </a:bodyPr>
          <a:lstStyle/>
          <a:p>
            <a:r>
              <a:rPr lang="en-US" sz="3600" dirty="0"/>
              <a:t>Problem solve using the science of behavior at Tier 1…</a:t>
            </a:r>
          </a:p>
        </p:txBody>
      </p:sp>
      <p:sp>
        <p:nvSpPr>
          <p:cNvPr id="3" name="Content Placeholder 2"/>
          <p:cNvSpPr>
            <a:spLocks noGrp="1"/>
          </p:cNvSpPr>
          <p:nvPr>
            <p:ph idx="1"/>
          </p:nvPr>
        </p:nvSpPr>
        <p:spPr>
          <a:xfrm>
            <a:off x="403122" y="1779652"/>
            <a:ext cx="5336540" cy="2798930"/>
          </a:xfrm>
        </p:spPr>
        <p:txBody>
          <a:bodyPr>
            <a:noAutofit/>
          </a:bodyPr>
          <a:lstStyle/>
          <a:p>
            <a:pPr marL="0" indent="0">
              <a:buNone/>
            </a:pPr>
            <a:r>
              <a:rPr lang="en-US" sz="2800" b="1" dirty="0"/>
              <a:t>What is the problem? </a:t>
            </a:r>
            <a:br>
              <a:rPr lang="en-US" sz="2800" b="1" dirty="0"/>
            </a:br>
            <a:br>
              <a:rPr lang="en-US" sz="2800" b="1" dirty="0"/>
            </a:br>
            <a:r>
              <a:rPr lang="en-US" sz="2800" b="1" dirty="0"/>
              <a:t>Diagnose the problem, why is it happening? </a:t>
            </a:r>
            <a:r>
              <a:rPr lang="en-US" sz="2400" i="1" dirty="0"/>
              <a:t>Think about antecedents and consequences</a:t>
            </a:r>
            <a:br>
              <a:rPr lang="en-US" sz="2400" i="1" dirty="0"/>
            </a:br>
            <a:endParaRPr lang="en-US" sz="2400" dirty="0"/>
          </a:p>
          <a:p>
            <a:pPr marL="0" indent="0">
              <a:buNone/>
            </a:pPr>
            <a:r>
              <a:rPr lang="en-US" sz="2800" b="1" dirty="0"/>
              <a:t>In what ways can you:</a:t>
            </a:r>
            <a:br>
              <a:rPr lang="en-US" sz="2400" dirty="0">
                <a:latin typeface="Franklin Gothic Book" panose="020B0503020102020204"/>
              </a:rPr>
            </a:br>
            <a:r>
              <a:rPr lang="en-US" sz="2400" dirty="0">
                <a:latin typeface="Franklin Gothic Book" panose="020B0503020102020204"/>
              </a:rPr>
              <a:t>Increase the frequency, duration, or precision of 5 Critical Features of Classroom Management to address the problem</a:t>
            </a:r>
            <a:r>
              <a:rPr lang="en-US" sz="2400" b="1" dirty="0"/>
              <a:t>? </a:t>
            </a:r>
          </a:p>
        </p:txBody>
      </p:sp>
      <p:sp>
        <p:nvSpPr>
          <p:cNvPr id="4" name="TextBox 3"/>
          <p:cNvSpPr txBox="1"/>
          <p:nvPr/>
        </p:nvSpPr>
        <p:spPr>
          <a:xfrm>
            <a:off x="6096000" y="1779652"/>
            <a:ext cx="4674870" cy="4678204"/>
          </a:xfrm>
          <a:prstGeom prst="rect">
            <a:avLst/>
          </a:prstGeom>
          <a:noFill/>
        </p:spPr>
        <p:txBody>
          <a:bodyPr wrap="square" rtlCol="0">
            <a:spAutoFit/>
          </a:bodyPr>
          <a:lstStyle/>
          <a:p>
            <a:pPr algn="ctr"/>
            <a:r>
              <a:rPr lang="en-US" sz="2000" dirty="0">
                <a:solidFill>
                  <a:srgbClr val="0070C0"/>
                </a:solidFill>
              </a:rPr>
              <a:t>Review the Tier 1 classroom progress monitoring data and answer the questions using behavior science logic:</a:t>
            </a:r>
          </a:p>
          <a:p>
            <a:endParaRPr lang="en-US" sz="2000" dirty="0">
              <a:solidFill>
                <a:srgbClr val="0070C0"/>
              </a:solidFill>
            </a:endParaRPr>
          </a:p>
          <a:p>
            <a:pPr marL="742950" lvl="1" indent="-285750">
              <a:buFont typeface="Arial" panose="020B0604020202020204" pitchFamily="34" charset="0"/>
              <a:buChar char="•"/>
            </a:pPr>
            <a:r>
              <a:rPr lang="en-US" sz="2000" dirty="0">
                <a:solidFill>
                  <a:srgbClr val="0070C0"/>
                </a:solidFill>
              </a:rPr>
              <a:t>4</a:t>
            </a:r>
            <a:r>
              <a:rPr lang="en-US" sz="2000" baseline="30000" dirty="0">
                <a:solidFill>
                  <a:srgbClr val="0070C0"/>
                </a:solidFill>
              </a:rPr>
              <a:t>th</a:t>
            </a:r>
            <a:r>
              <a:rPr lang="en-US" sz="2000" dirty="0">
                <a:solidFill>
                  <a:srgbClr val="0070C0"/>
                </a:solidFill>
              </a:rPr>
              <a:t> grade class</a:t>
            </a:r>
          </a:p>
          <a:p>
            <a:pPr marL="742950" lvl="1" indent="-285750">
              <a:buFont typeface="Arial" panose="020B0604020202020204" pitchFamily="34" charset="0"/>
              <a:buChar char="•"/>
            </a:pPr>
            <a:r>
              <a:rPr lang="en-US" sz="2000" dirty="0">
                <a:solidFill>
                  <a:srgbClr val="0070C0"/>
                </a:solidFill>
              </a:rPr>
              <a:t>29 students</a:t>
            </a:r>
          </a:p>
          <a:p>
            <a:pPr marL="742950" lvl="1" indent="-285750">
              <a:buFont typeface="Arial" panose="020B0604020202020204" pitchFamily="34" charset="0"/>
              <a:buChar char="•"/>
            </a:pPr>
            <a:r>
              <a:rPr lang="en-US" sz="2000" dirty="0">
                <a:solidFill>
                  <a:srgbClr val="0070C0"/>
                </a:solidFill>
              </a:rPr>
              <a:t>15 discipline referrals (in the classroom)</a:t>
            </a:r>
          </a:p>
          <a:p>
            <a:pPr marL="742950" lvl="1" indent="-285750">
              <a:buFont typeface="Arial" panose="020B0604020202020204" pitchFamily="34" charset="0"/>
              <a:buChar char="•"/>
            </a:pPr>
            <a:r>
              <a:rPr lang="en-US" sz="2000" dirty="0">
                <a:solidFill>
                  <a:srgbClr val="0070C0"/>
                </a:solidFill>
              </a:rPr>
              <a:t>Referrals received in October and November </a:t>
            </a:r>
          </a:p>
          <a:p>
            <a:pPr marL="742950" lvl="1" indent="-285750">
              <a:buFont typeface="Arial" panose="020B0604020202020204" pitchFamily="34" charset="0"/>
              <a:buChar char="•"/>
            </a:pPr>
            <a:r>
              <a:rPr lang="en-US" sz="2000" dirty="0">
                <a:solidFill>
                  <a:srgbClr val="0070C0"/>
                </a:solidFill>
              </a:rPr>
              <a:t>Referrals for disruptive and disrespectful behavior</a:t>
            </a:r>
          </a:p>
          <a:p>
            <a:pPr marL="742950" lvl="1" indent="-285750">
              <a:buFont typeface="Arial" panose="020B0604020202020204" pitchFamily="34" charset="0"/>
              <a:buChar char="•"/>
            </a:pPr>
            <a:r>
              <a:rPr lang="en-US" sz="2000" dirty="0">
                <a:solidFill>
                  <a:srgbClr val="0070C0"/>
                </a:solidFill>
              </a:rPr>
              <a:t>9/15 referrals occurred between 1:00-3:00 pm</a:t>
            </a:r>
          </a:p>
          <a:p>
            <a:endParaRPr lang="en-US" dirty="0"/>
          </a:p>
        </p:txBody>
      </p:sp>
      <p:sp>
        <p:nvSpPr>
          <p:cNvPr id="5" name="TextBox 4"/>
          <p:cNvSpPr txBox="1"/>
          <p:nvPr/>
        </p:nvSpPr>
        <p:spPr>
          <a:xfrm>
            <a:off x="2155315" y="2345227"/>
            <a:ext cx="7168694" cy="2554545"/>
          </a:xfrm>
          <a:prstGeom prst="rect">
            <a:avLst/>
          </a:prstGeom>
          <a:solidFill>
            <a:schemeClr val="tx2"/>
          </a:solidFill>
        </p:spPr>
        <p:txBody>
          <a:bodyPr wrap="square" rtlCol="0">
            <a:spAutoFit/>
          </a:bodyPr>
          <a:lstStyle/>
          <a:p>
            <a:pPr algn="ctr"/>
            <a:r>
              <a:rPr lang="en-US" sz="4000" dirty="0">
                <a:solidFill>
                  <a:schemeClr val="bg1"/>
                </a:solidFill>
              </a:rPr>
              <a:t>In other words, go back to the basics (</a:t>
            </a:r>
            <a:r>
              <a:rPr lang="en-US" sz="4000" i="1" dirty="0">
                <a:solidFill>
                  <a:schemeClr val="bg1"/>
                </a:solidFill>
              </a:rPr>
              <a:t>practices and structures to increase positive and decrease undesirable behavior!)</a:t>
            </a:r>
          </a:p>
        </p:txBody>
      </p:sp>
    </p:spTree>
    <p:extLst>
      <p:ext uri="{BB962C8B-B14F-4D97-AF65-F5344CB8AC3E}">
        <p14:creationId xmlns:p14="http://schemas.microsoft.com/office/powerpoint/2010/main" val="14295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111114" y="2520904"/>
            <a:ext cx="3581400" cy="4062413"/>
          </a:xfrm>
          <a:prstGeom prst="rect">
            <a:avLst/>
          </a:prstGeom>
        </p:spPr>
      </p:pic>
      <p:pic>
        <p:nvPicPr>
          <p:cNvPr id="3" name="Picture 2"/>
          <p:cNvPicPr>
            <a:picLocks noChangeAspect="1"/>
          </p:cNvPicPr>
          <p:nvPr/>
        </p:nvPicPr>
        <p:blipFill>
          <a:blip r:embed="rId4"/>
          <a:stretch>
            <a:fillRect/>
          </a:stretch>
        </p:blipFill>
        <p:spPr>
          <a:xfrm>
            <a:off x="7537984" y="1259868"/>
            <a:ext cx="4311065" cy="2800350"/>
          </a:xfrm>
          <a:prstGeom prst="rect">
            <a:avLst/>
          </a:prstGeom>
        </p:spPr>
      </p:pic>
      <p:sp>
        <p:nvSpPr>
          <p:cNvPr id="13" name="Left Arrow 12"/>
          <p:cNvSpPr/>
          <p:nvPr/>
        </p:nvSpPr>
        <p:spPr>
          <a:xfrm rot="10800000">
            <a:off x="6420349" y="2357139"/>
            <a:ext cx="2007705" cy="4671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Resources</a:t>
            </a:r>
          </a:p>
        </p:txBody>
      </p:sp>
      <p:pic>
        <p:nvPicPr>
          <p:cNvPr id="4" name="Picture 3"/>
          <p:cNvPicPr>
            <a:picLocks noChangeAspect="1"/>
          </p:cNvPicPr>
          <p:nvPr/>
        </p:nvPicPr>
        <p:blipFill>
          <a:blip r:embed="rId5"/>
          <a:stretch>
            <a:fillRect/>
          </a:stretch>
        </p:blipFill>
        <p:spPr>
          <a:xfrm>
            <a:off x="228089" y="1074165"/>
            <a:ext cx="4156834" cy="3845704"/>
          </a:xfrm>
          <a:prstGeom prst="rect">
            <a:avLst/>
          </a:prstGeom>
        </p:spPr>
      </p:pic>
      <p:sp>
        <p:nvSpPr>
          <p:cNvPr id="7" name="Left Arrow 6"/>
          <p:cNvSpPr/>
          <p:nvPr/>
        </p:nvSpPr>
        <p:spPr>
          <a:xfrm>
            <a:off x="3066514" y="3141972"/>
            <a:ext cx="1977886" cy="51683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58671" y="3215723"/>
            <a:ext cx="1858617" cy="369332"/>
          </a:xfrm>
          <a:prstGeom prst="rect">
            <a:avLst/>
          </a:prstGeom>
          <a:noFill/>
        </p:spPr>
        <p:txBody>
          <a:bodyPr wrap="square" rtlCol="0">
            <a:spAutoFit/>
          </a:bodyPr>
          <a:lstStyle/>
          <a:p>
            <a:r>
              <a:rPr lang="en-US" dirty="0"/>
              <a:t>Delawarepbs.org</a:t>
            </a:r>
          </a:p>
        </p:txBody>
      </p:sp>
      <p:sp>
        <p:nvSpPr>
          <p:cNvPr id="10" name="Left Arrow 9"/>
          <p:cNvSpPr/>
          <p:nvPr/>
        </p:nvSpPr>
        <p:spPr>
          <a:xfrm rot="10800000">
            <a:off x="2608191" y="5590867"/>
            <a:ext cx="2007705" cy="4671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rot="21559106">
            <a:off x="2645642" y="5602439"/>
            <a:ext cx="1858617" cy="369332"/>
          </a:xfrm>
          <a:prstGeom prst="rect">
            <a:avLst/>
          </a:prstGeom>
          <a:noFill/>
        </p:spPr>
        <p:txBody>
          <a:bodyPr wrap="square" rtlCol="0">
            <a:spAutoFit/>
          </a:bodyPr>
          <a:lstStyle/>
          <a:p>
            <a:pPr algn="ctr"/>
            <a:r>
              <a:rPr lang="en-US" dirty="0"/>
              <a:t>Pbis.org</a:t>
            </a:r>
          </a:p>
        </p:txBody>
      </p:sp>
      <p:sp>
        <p:nvSpPr>
          <p:cNvPr id="14" name="TextBox 13"/>
          <p:cNvSpPr txBox="1"/>
          <p:nvPr/>
        </p:nvSpPr>
        <p:spPr>
          <a:xfrm>
            <a:off x="6460631" y="2406043"/>
            <a:ext cx="1858617" cy="369332"/>
          </a:xfrm>
          <a:prstGeom prst="rect">
            <a:avLst/>
          </a:prstGeom>
          <a:noFill/>
        </p:spPr>
        <p:txBody>
          <a:bodyPr wrap="square" rtlCol="0">
            <a:spAutoFit/>
          </a:bodyPr>
          <a:lstStyle/>
          <a:p>
            <a:pPr algn="ctr"/>
            <a:r>
              <a:rPr lang="en-US" dirty="0"/>
              <a:t>NCII at AIR </a:t>
            </a:r>
          </a:p>
        </p:txBody>
      </p:sp>
    </p:spTree>
    <p:extLst>
      <p:ext uri="{BB962C8B-B14F-4D97-AF65-F5344CB8AC3E}">
        <p14:creationId xmlns:p14="http://schemas.microsoft.com/office/powerpoint/2010/main" val="3762524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03040" y="1306513"/>
            <a:ext cx="4198620" cy="5073967"/>
            <a:chOff x="1989" y="1230"/>
            <a:chExt cx="1680" cy="2802"/>
          </a:xfrm>
        </p:grpSpPr>
        <p:grpSp>
          <p:nvGrpSpPr>
            <p:cNvPr id="3" name="Group 2"/>
            <p:cNvGrpSpPr>
              <a:grpSpLocks/>
            </p:cNvGrpSpPr>
            <p:nvPr/>
          </p:nvGrpSpPr>
          <p:grpSpPr bwMode="auto">
            <a:xfrm>
              <a:off x="1989" y="1230"/>
              <a:ext cx="1680" cy="2802"/>
              <a:chOff x="1989" y="1230"/>
              <a:chExt cx="1680" cy="2802"/>
            </a:xfrm>
          </p:grpSpPr>
          <p:sp>
            <p:nvSpPr>
              <p:cNvPr id="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sp>
            <p:nvSpPr>
              <p:cNvPr id="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grpSp>
        <p:sp>
          <p:nvSpPr>
            <p:cNvPr id="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grpSp>
      <p:sp>
        <p:nvSpPr>
          <p:cNvPr id="10" name="Title 9"/>
          <p:cNvSpPr>
            <a:spLocks noGrp="1"/>
          </p:cNvSpPr>
          <p:nvPr>
            <p:ph type="title"/>
          </p:nvPr>
        </p:nvSpPr>
        <p:spPr>
          <a:xfrm>
            <a:off x="979549" y="1306513"/>
            <a:ext cx="2682239" cy="5063102"/>
          </a:xfrm>
        </p:spPr>
        <p:txBody>
          <a:bodyPr/>
          <a:lstStyle/>
          <a:p>
            <a:r>
              <a:rPr lang="en-US" dirty="0"/>
              <a:t>Functional thinking across all tiers</a:t>
            </a:r>
          </a:p>
        </p:txBody>
      </p:sp>
      <p:sp>
        <p:nvSpPr>
          <p:cNvPr id="11" name="Oval 10"/>
          <p:cNvSpPr/>
          <p:nvPr/>
        </p:nvSpPr>
        <p:spPr>
          <a:xfrm>
            <a:off x="6221468" y="1888987"/>
            <a:ext cx="2765778" cy="202937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50000"/>
              </a:spcBef>
              <a:spcAft>
                <a:spcPct val="0"/>
              </a:spcAft>
            </a:pPr>
            <a:r>
              <a:rPr lang="en-US" dirty="0">
                <a:solidFill>
                  <a:schemeClr val="tx2"/>
                </a:solidFill>
                <a:latin typeface="Tw Cen MT"/>
                <a:cs typeface="Tw Cen MT"/>
              </a:rPr>
              <a:t>Small group interventions</a:t>
            </a:r>
          </a:p>
          <a:p>
            <a:pPr algn="ctr" fontAlgn="base">
              <a:spcBef>
                <a:spcPct val="50000"/>
              </a:spcBef>
              <a:spcAft>
                <a:spcPct val="0"/>
              </a:spcAft>
            </a:pPr>
            <a:r>
              <a:rPr lang="en-US" dirty="0">
                <a:solidFill>
                  <a:schemeClr val="tx2"/>
                </a:solidFill>
                <a:latin typeface="Tw Cen MT"/>
                <a:cs typeface="Tw Cen MT"/>
              </a:rPr>
              <a:t>Function-based Problem Solving </a:t>
            </a:r>
          </a:p>
        </p:txBody>
      </p:sp>
    </p:spTree>
    <p:extLst>
      <p:ext uri="{BB962C8B-B14F-4D97-AF65-F5344CB8AC3E}">
        <p14:creationId xmlns:p14="http://schemas.microsoft.com/office/powerpoint/2010/main" val="24011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90" y="1285536"/>
            <a:ext cx="8396111" cy="915357"/>
          </a:xfrm>
        </p:spPr>
        <p:txBody>
          <a:bodyPr>
            <a:normAutofit/>
          </a:bodyPr>
          <a:lstStyle/>
          <a:p>
            <a:r>
              <a:rPr lang="en-US" dirty="0">
                <a:solidFill>
                  <a:schemeClr val="accent6"/>
                </a:solidFill>
                <a:latin typeface="Tw Cen MT" charset="0"/>
              </a:rPr>
              <a:t>Remember…</a:t>
            </a:r>
            <a:endParaRPr lang="en-US" dirty="0"/>
          </a:p>
        </p:txBody>
      </p:sp>
      <p:sp>
        <p:nvSpPr>
          <p:cNvPr id="3" name="Content Placeholder 2"/>
          <p:cNvSpPr>
            <a:spLocks noGrp="1"/>
          </p:cNvSpPr>
          <p:nvPr>
            <p:ph idx="1"/>
          </p:nvPr>
        </p:nvSpPr>
        <p:spPr/>
        <p:txBody>
          <a:bodyPr>
            <a:normAutofit/>
          </a:bodyPr>
          <a:lstStyle/>
          <a:p>
            <a:r>
              <a:rPr lang="en-US" dirty="0">
                <a:latin typeface="Tw Cen MT" charset="0"/>
              </a:rPr>
              <a:t>As the needs of the student increase:</a:t>
            </a:r>
          </a:p>
          <a:p>
            <a:pPr lvl="1"/>
            <a:r>
              <a:rPr lang="en-US" dirty="0">
                <a:latin typeface="Tw Cen MT" charset="0"/>
              </a:rPr>
              <a:t>The process involves more adults for problem solving</a:t>
            </a:r>
          </a:p>
          <a:p>
            <a:pPr lvl="1"/>
            <a:r>
              <a:rPr lang="en-US" dirty="0">
                <a:latin typeface="Tw Cen MT" charset="0"/>
              </a:rPr>
              <a:t>The data collection increases and becomes more specific </a:t>
            </a:r>
          </a:p>
          <a:p>
            <a:pPr lvl="1"/>
            <a:r>
              <a:rPr lang="en-US" dirty="0">
                <a:latin typeface="Tw Cen MT" charset="0"/>
              </a:rPr>
              <a:t>Individualization of the interventions increase</a:t>
            </a:r>
          </a:p>
          <a:p>
            <a:endParaRPr lang="en-US" dirty="0"/>
          </a:p>
        </p:txBody>
      </p:sp>
    </p:spTree>
    <p:extLst>
      <p:ext uri="{BB962C8B-B14F-4D97-AF65-F5344CB8AC3E}">
        <p14:creationId xmlns:p14="http://schemas.microsoft.com/office/powerpoint/2010/main" val="1529539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Tier II Interventions Based on the Science of Behavior</a:t>
            </a:r>
          </a:p>
        </p:txBody>
      </p:sp>
      <p:sp>
        <p:nvSpPr>
          <p:cNvPr id="3" name="Content Placeholder 2"/>
          <p:cNvSpPr>
            <a:spLocks noGrp="1"/>
          </p:cNvSpPr>
          <p:nvPr>
            <p:ph idx="1"/>
          </p:nvPr>
        </p:nvSpPr>
        <p:spPr>
          <a:xfrm>
            <a:off x="609600" y="2646404"/>
            <a:ext cx="10972801" cy="4019439"/>
          </a:xfrm>
        </p:spPr>
        <p:txBody>
          <a:bodyPr>
            <a:normAutofit fontScale="85000" lnSpcReduction="20000"/>
          </a:bodyPr>
          <a:lstStyle/>
          <a:p>
            <a:r>
              <a:rPr lang="en-US" dirty="0"/>
              <a:t>Tier I supports are explicitly linked to Tier II supports</a:t>
            </a:r>
          </a:p>
          <a:p>
            <a:r>
              <a:rPr lang="en-US" dirty="0"/>
              <a:t>Tier II behavior interventions should be ongoing, evidence-based (supported by research), and address </a:t>
            </a:r>
            <a:r>
              <a:rPr lang="en-US" dirty="0">
                <a:solidFill>
                  <a:srgbClr val="0070C0"/>
                </a:solidFill>
              </a:rPr>
              <a:t>attention seeking and escape maintained behaviors</a:t>
            </a:r>
            <a:r>
              <a:rPr lang="en-US" dirty="0"/>
              <a:t> (i.e., function).</a:t>
            </a:r>
          </a:p>
          <a:p>
            <a:r>
              <a:rPr lang="en-US" dirty="0"/>
              <a:t>Interventions provide:</a:t>
            </a:r>
          </a:p>
          <a:p>
            <a:pPr lvl="1"/>
            <a:r>
              <a:rPr lang="en-US" dirty="0"/>
              <a:t>Additional instruction/time for student skill development</a:t>
            </a:r>
          </a:p>
          <a:p>
            <a:pPr lvl="1"/>
            <a:r>
              <a:rPr lang="en-US" dirty="0"/>
              <a:t>Additional structure/predictability (focus on prevention)</a:t>
            </a:r>
          </a:p>
          <a:p>
            <a:pPr lvl="1"/>
            <a:r>
              <a:rPr lang="en-US" dirty="0"/>
              <a:t>Increased opportunity for feedback (e.g., daily progress report)</a:t>
            </a:r>
          </a:p>
          <a:p>
            <a:pPr lvl="1"/>
            <a:r>
              <a:rPr lang="en-US" sz="2800" dirty="0"/>
              <a:t>Include additional progress monitoring</a:t>
            </a:r>
          </a:p>
          <a:p>
            <a:pPr lvl="1"/>
            <a:r>
              <a:rPr lang="en-US" sz="2800" dirty="0"/>
              <a:t>May involve community: parents, teachers, school staff</a:t>
            </a:r>
            <a:endParaRPr lang="en-US" dirty="0"/>
          </a:p>
        </p:txBody>
      </p:sp>
    </p:spTree>
    <p:extLst>
      <p:ext uri="{BB962C8B-B14F-4D97-AF65-F5344CB8AC3E}">
        <p14:creationId xmlns:p14="http://schemas.microsoft.com/office/powerpoint/2010/main" val="2380564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Tier II Interventions Based on the Science of Behavior</a:t>
            </a:r>
          </a:p>
        </p:txBody>
      </p:sp>
      <p:sp>
        <p:nvSpPr>
          <p:cNvPr id="3" name="Content Placeholder 2"/>
          <p:cNvSpPr>
            <a:spLocks noGrp="1"/>
          </p:cNvSpPr>
          <p:nvPr>
            <p:ph idx="1"/>
          </p:nvPr>
        </p:nvSpPr>
        <p:spPr>
          <a:xfrm>
            <a:off x="609600" y="2497540"/>
            <a:ext cx="10972801" cy="3903260"/>
          </a:xfrm>
        </p:spPr>
        <p:txBody>
          <a:bodyPr>
            <a:normAutofit fontScale="92500"/>
          </a:bodyPr>
          <a:lstStyle/>
          <a:p>
            <a:pPr marL="0" indent="0">
              <a:buNone/>
            </a:pPr>
            <a:r>
              <a:rPr lang="en-US" sz="3200" b="1" dirty="0">
                <a:latin typeface="Trebuchet MS" panose="020B0603020202020204" pitchFamily="34" charset="0"/>
              </a:rPr>
              <a:t>Example (CICO):</a:t>
            </a:r>
          </a:p>
          <a:p>
            <a:pPr marL="285750" indent="-285750">
              <a:spcBef>
                <a:spcPts val="600"/>
              </a:spcBef>
              <a:buFont typeface="Arial" charset="0"/>
              <a:buChar char="•"/>
            </a:pPr>
            <a:r>
              <a:rPr lang="en-US" sz="3200" dirty="0"/>
              <a:t>Research study found that for students with </a:t>
            </a:r>
            <a:r>
              <a:rPr lang="en-US" sz="3200" i="1" dirty="0">
                <a:solidFill>
                  <a:srgbClr val="0070C0"/>
                </a:solidFill>
              </a:rPr>
              <a:t>attention-maintained behavior</a:t>
            </a:r>
            <a:r>
              <a:rPr lang="en-US" sz="3200" dirty="0"/>
              <a:t>, participating in the Check-In/Check-Out intervention was associated with improvements </a:t>
            </a:r>
            <a:r>
              <a:rPr lang="en-US" sz="3200" i="1" dirty="0">
                <a:solidFill>
                  <a:srgbClr val="0070C0"/>
                </a:solidFill>
              </a:rPr>
              <a:t>in ratings of problem behavior, prosocial behavior, and office discipline referrals</a:t>
            </a:r>
            <a:r>
              <a:rPr lang="en-US" sz="3200" dirty="0"/>
              <a:t>. </a:t>
            </a:r>
          </a:p>
          <a:p>
            <a:pPr marL="285750" indent="-285750">
              <a:spcBef>
                <a:spcPts val="600"/>
              </a:spcBef>
              <a:buFont typeface="Arial" charset="0"/>
              <a:buChar char="•"/>
            </a:pPr>
            <a:endParaRPr lang="en-US" sz="1000" dirty="0"/>
          </a:p>
          <a:p>
            <a:pPr marL="285750" indent="-285750">
              <a:spcBef>
                <a:spcPts val="600"/>
              </a:spcBef>
              <a:buFont typeface="Arial" charset="0"/>
              <a:buChar char="•"/>
            </a:pPr>
            <a:r>
              <a:rPr lang="en-US" sz="3200" dirty="0"/>
              <a:t>*For students with </a:t>
            </a:r>
            <a:r>
              <a:rPr lang="en-US" sz="3200" i="1" dirty="0">
                <a:solidFill>
                  <a:srgbClr val="0070C0"/>
                </a:solidFill>
              </a:rPr>
              <a:t>escape-maintained</a:t>
            </a:r>
            <a:r>
              <a:rPr lang="en-US" sz="3200" i="1" dirty="0"/>
              <a:t> </a:t>
            </a:r>
            <a:r>
              <a:rPr lang="en-US" sz="3200" dirty="0"/>
              <a:t>behavior, no effects or improvements were found.</a:t>
            </a:r>
          </a:p>
          <a:p>
            <a:pPr lvl="1"/>
            <a:endParaRPr lang="en-US" b="1" dirty="0"/>
          </a:p>
        </p:txBody>
      </p:sp>
    </p:spTree>
    <p:extLst>
      <p:ext uri="{BB962C8B-B14F-4D97-AF65-F5344CB8AC3E}">
        <p14:creationId xmlns:p14="http://schemas.microsoft.com/office/powerpoint/2010/main" val="1970332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a:t>What questions are still circling?</a:t>
            </a:r>
          </a:p>
          <a:p>
            <a:r>
              <a:rPr lang="en-US" sz="3200" dirty="0"/>
              <a:t>What do you have squared away?</a:t>
            </a:r>
          </a:p>
          <a:p>
            <a:r>
              <a:rPr lang="en-US" sz="3200" dirty="0"/>
              <a:t>What was one good point made?</a:t>
            </a:r>
          </a:p>
          <a:p>
            <a:endParaRPr lang="en-US" dirty="0"/>
          </a:p>
          <a:p>
            <a:endParaRPr lang="en-US" dirty="0"/>
          </a:p>
        </p:txBody>
      </p:sp>
    </p:spTree>
    <p:extLst>
      <p:ext uri="{BB962C8B-B14F-4D97-AF65-F5344CB8AC3E}">
        <p14:creationId xmlns:p14="http://schemas.microsoft.com/office/powerpoint/2010/main" val="666541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r>
              <a:rPr lang="en-US" dirty="0">
                <a:solidFill>
                  <a:schemeClr val="bg1"/>
                </a:solidFill>
              </a:rPr>
              <a:t>Identify the steps for conducting an FBA</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955449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307840" y="1397165"/>
            <a:ext cx="4198620" cy="5073967"/>
            <a:chOff x="1989" y="1230"/>
            <a:chExt cx="1680" cy="2802"/>
          </a:xfrm>
        </p:grpSpPr>
        <p:grpSp>
          <p:nvGrpSpPr>
            <p:cNvPr id="3" name="Group 2"/>
            <p:cNvGrpSpPr>
              <a:grpSpLocks/>
            </p:cNvGrpSpPr>
            <p:nvPr/>
          </p:nvGrpSpPr>
          <p:grpSpPr bwMode="auto">
            <a:xfrm>
              <a:off x="1989" y="1230"/>
              <a:ext cx="1680" cy="2802"/>
              <a:chOff x="1989" y="1230"/>
              <a:chExt cx="1680" cy="2802"/>
            </a:xfrm>
          </p:grpSpPr>
          <p:sp>
            <p:nvSpPr>
              <p:cNvPr id="5"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sp>
            <p:nvSpPr>
              <p:cNvPr id="6"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7"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8"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sp>
            <p:nvSpPr>
              <p:cNvPr id="9"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Tw Cen MT"/>
                </a:endParaRPr>
              </a:p>
            </p:txBody>
          </p:sp>
        </p:grpSp>
        <p:sp>
          <p:nvSpPr>
            <p:cNvPr id="4"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00000"/>
                </a:solidFill>
                <a:latin typeface="Tw Cen MT" charset="0"/>
              </a:endParaRPr>
            </a:p>
          </p:txBody>
        </p:sp>
      </p:grpSp>
      <p:sp>
        <p:nvSpPr>
          <p:cNvPr id="10" name="Title 9"/>
          <p:cNvSpPr>
            <a:spLocks noGrp="1"/>
          </p:cNvSpPr>
          <p:nvPr>
            <p:ph type="title"/>
          </p:nvPr>
        </p:nvSpPr>
        <p:spPr>
          <a:xfrm>
            <a:off x="634069" y="2212042"/>
            <a:ext cx="3398664" cy="2899727"/>
          </a:xfrm>
          <a:ln>
            <a:solidFill>
              <a:schemeClr val="tx2"/>
            </a:solidFill>
          </a:ln>
        </p:spPr>
        <p:txBody>
          <a:bodyPr>
            <a:normAutofit/>
          </a:bodyPr>
          <a:lstStyle/>
          <a:p>
            <a:r>
              <a:rPr lang="en-US" sz="3200" dirty="0"/>
              <a:t>The FBA/BIP process supports students by working to change adult practices</a:t>
            </a:r>
          </a:p>
        </p:txBody>
      </p:sp>
      <p:sp>
        <p:nvSpPr>
          <p:cNvPr id="11" name="Oval 10"/>
          <p:cNvSpPr/>
          <p:nvPr/>
        </p:nvSpPr>
        <p:spPr>
          <a:xfrm>
            <a:off x="6475024" y="1551141"/>
            <a:ext cx="1463727" cy="974119"/>
          </a:xfrm>
          <a:prstGeom prst="ellipse">
            <a:avLst/>
          </a:prstGeom>
          <a:solidFill>
            <a:schemeClr val="accent2">
              <a:lumMod val="40000"/>
              <a:lumOff val="60000"/>
            </a:schemeClr>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50000"/>
              </a:spcBef>
              <a:spcAft>
                <a:spcPct val="0"/>
              </a:spcAft>
            </a:pPr>
            <a:r>
              <a:rPr lang="en-US" b="1" dirty="0">
                <a:solidFill>
                  <a:schemeClr val="tx2"/>
                </a:solidFill>
                <a:latin typeface="Tw Cen MT"/>
                <a:cs typeface="Tw Cen MT"/>
              </a:rPr>
              <a:t>FBA/BIP</a:t>
            </a:r>
          </a:p>
        </p:txBody>
      </p:sp>
    </p:spTree>
    <p:extLst>
      <p:ext uri="{BB962C8B-B14F-4D97-AF65-F5344CB8AC3E}">
        <p14:creationId xmlns:p14="http://schemas.microsoft.com/office/powerpoint/2010/main" val="40821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951" y="887857"/>
            <a:ext cx="9720072" cy="825295"/>
          </a:xfrm>
        </p:spPr>
        <p:txBody>
          <a:bodyPr>
            <a:normAutofit fontScale="90000"/>
          </a:bodyPr>
          <a:lstStyle/>
          <a:p>
            <a:r>
              <a:rPr lang="en-US" sz="6000" dirty="0"/>
              <a:t>Tier 3 Continuum of Supports</a:t>
            </a:r>
            <a:endParaRPr lang="en-US" dirty="0"/>
          </a:p>
        </p:txBody>
      </p:sp>
      <p:sp>
        <p:nvSpPr>
          <p:cNvPr id="3" name="Rectangle 2"/>
          <p:cNvSpPr/>
          <p:nvPr/>
        </p:nvSpPr>
        <p:spPr>
          <a:xfrm>
            <a:off x="5062373" y="2159117"/>
            <a:ext cx="6096000" cy="452431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Wrap-Around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Long-standing, extremely intense behaviors, mental health concerns, complex life events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Multiple services, agencies or institutions </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Person-Centered-Planning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Comprehensive FBA – (Prevent Teach Reinforce)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More intensive FBA/BIP process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Multiple meetings (2-4) or one long meeting (&gt;2 hours)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Additional data collection (e.g. behavioral observations)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Best for chronic, durable, intense behaviors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Efficient FBA</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FBA/BIP developed in one meeting (~60 minutes)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Indirect data collection (e.g. interviews, record review)</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Best for high frequency/low intensity behaviors</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Noncompliance, minor disruptions</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p:cNvGraphicFramePr>
            <a:graphicFrameLocks/>
          </p:cNvGraphicFramePr>
          <p:nvPr/>
        </p:nvGraphicFramePr>
        <p:xfrm>
          <a:off x="627179" y="2401975"/>
          <a:ext cx="403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137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65326" y="350816"/>
            <a:ext cx="7927540" cy="915357"/>
          </a:xfrm>
        </p:spPr>
        <p:txBody>
          <a:bodyPr>
            <a:normAutofit fontScale="90000"/>
          </a:bodyPr>
          <a:lstStyle/>
          <a:p>
            <a:pPr eaLnBrk="1" hangingPunct="1"/>
            <a:r>
              <a:rPr lang="en-US" altLang="en-US" sz="4000" dirty="0">
                <a:solidFill>
                  <a:srgbClr val="1D2A53"/>
                </a:solidFill>
              </a:rPr>
              <a:t>When do we consider a Tier 3 approach?</a:t>
            </a:r>
          </a:p>
        </p:txBody>
      </p:sp>
      <p:sp>
        <p:nvSpPr>
          <p:cNvPr id="25603" name="Rectangle 3"/>
          <p:cNvSpPr>
            <a:spLocks noGrp="1" noChangeArrowheads="1"/>
          </p:cNvSpPr>
          <p:nvPr>
            <p:ph sz="quarter" idx="1"/>
          </p:nvPr>
        </p:nvSpPr>
        <p:spPr>
          <a:xfrm>
            <a:off x="1230630" y="1550670"/>
            <a:ext cx="9872871" cy="4038600"/>
          </a:xfrm>
        </p:spPr>
        <p:txBody>
          <a:bodyPr>
            <a:normAutofit fontScale="92500" lnSpcReduction="10000"/>
          </a:bodyPr>
          <a:lstStyle/>
          <a:p>
            <a:pPr eaLnBrk="1" hangingPunct="1"/>
            <a:endParaRPr lang="en-US" altLang="en-US" sz="1200" dirty="0"/>
          </a:p>
          <a:p>
            <a:r>
              <a:rPr lang="en-US" altLang="en-US" dirty="0"/>
              <a:t>Any student not responding adequately to Tier I/II interventions </a:t>
            </a:r>
            <a:endParaRPr lang="en-US" altLang="en-US" sz="1600" dirty="0"/>
          </a:p>
          <a:p>
            <a:r>
              <a:rPr lang="en-US" altLang="en-US" dirty="0"/>
              <a:t>Request for Assistance made by teacher, parent, or student</a:t>
            </a:r>
          </a:p>
          <a:p>
            <a:r>
              <a:rPr lang="en-US" altLang="en-US" dirty="0"/>
              <a:t>Adult perceives youth as in urgent need (lower-level support not seen as adequate) </a:t>
            </a:r>
          </a:p>
          <a:p>
            <a:r>
              <a:rPr lang="en-US" altLang="en-US" dirty="0"/>
              <a:t>Data identifies student as in need (# of ODRs, suspensions, absences, etc..).</a:t>
            </a:r>
          </a:p>
          <a:p>
            <a:r>
              <a:rPr lang="en-US" altLang="en-US" dirty="0"/>
              <a:t>Student comes into the district with function-based or behavioral needs indicated in their records</a:t>
            </a:r>
          </a:p>
          <a:p>
            <a:pPr>
              <a:buFont typeface="Wingdings" charset="2"/>
              <a:buChar char="§"/>
            </a:pPr>
            <a:r>
              <a:rPr lang="en-US" dirty="0">
                <a:ea typeface="Tahoma" panose="020B0604030504040204" pitchFamily="34" charset="0"/>
                <a:cs typeface="Tahoma" panose="020B0604030504040204" pitchFamily="34" charset="0"/>
              </a:rPr>
              <a:t>IDEA requires an FBA whenever a child with a disability has his or her current placement changed for disciplinary reasons and during the manifestation process, if needed.</a:t>
            </a:r>
          </a:p>
          <a:p>
            <a:r>
              <a:rPr lang="en-US" altLang="en-US" i="1" dirty="0">
                <a:solidFill>
                  <a:srgbClr val="FF0000"/>
                </a:solidFill>
              </a:rPr>
              <a:t>ALL students </a:t>
            </a:r>
            <a:r>
              <a:rPr lang="en-US" altLang="en-US" dirty="0">
                <a:solidFill>
                  <a:srgbClr val="FF0000"/>
                </a:solidFill>
              </a:rPr>
              <a:t>in both general and special education are eligible for the FBA-BIP process and supports!</a:t>
            </a:r>
          </a:p>
          <a:p>
            <a:pPr>
              <a:buFontTx/>
              <a:buNone/>
            </a:pPr>
            <a:endParaRPr lang="en-US" altLang="en-US" dirty="0"/>
          </a:p>
        </p:txBody>
      </p:sp>
      <p:sp>
        <p:nvSpPr>
          <p:cNvPr id="25604" name="Text Box 4"/>
          <p:cNvSpPr txBox="1">
            <a:spLocks noChangeArrowheads="1"/>
          </p:cNvSpPr>
          <p:nvPr/>
        </p:nvSpPr>
        <p:spPr bwMode="auto">
          <a:xfrm>
            <a:off x="1965326" y="6438900"/>
            <a:ext cx="32162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sz="1200"/>
          </a:p>
        </p:txBody>
      </p:sp>
    </p:spTree>
    <p:extLst>
      <p:ext uri="{BB962C8B-B14F-4D97-AF65-F5344CB8AC3E}">
        <p14:creationId xmlns:p14="http://schemas.microsoft.com/office/powerpoint/2010/main" val="3523115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Critical Feature of the FBA-BIP</a:t>
            </a:r>
          </a:p>
        </p:txBody>
      </p:sp>
      <p:pic>
        <p:nvPicPr>
          <p:cNvPr id="4" name="Picture 3"/>
          <p:cNvPicPr>
            <a:picLocks noChangeAspect="1"/>
          </p:cNvPicPr>
          <p:nvPr/>
        </p:nvPicPr>
        <p:blipFill>
          <a:blip r:embed="rId3"/>
          <a:stretch>
            <a:fillRect/>
          </a:stretch>
        </p:blipFill>
        <p:spPr>
          <a:xfrm>
            <a:off x="7109194" y="2619375"/>
            <a:ext cx="4363336" cy="2552700"/>
          </a:xfrm>
          <a:prstGeom prst="rect">
            <a:avLst/>
          </a:prstGeom>
        </p:spPr>
      </p:pic>
      <p:sp>
        <p:nvSpPr>
          <p:cNvPr id="5" name="TextBox 4"/>
          <p:cNvSpPr txBox="1"/>
          <p:nvPr/>
        </p:nvSpPr>
        <p:spPr>
          <a:xfrm>
            <a:off x="847725" y="3658284"/>
            <a:ext cx="6086475" cy="646331"/>
          </a:xfrm>
          <a:prstGeom prst="rect">
            <a:avLst/>
          </a:prstGeom>
          <a:noFill/>
          <a:ln>
            <a:solidFill>
              <a:schemeClr val="accent1"/>
            </a:solidFill>
          </a:ln>
        </p:spPr>
        <p:txBody>
          <a:bodyPr wrap="square" rtlCol="0">
            <a:spAutoFit/>
          </a:bodyPr>
          <a:lstStyle/>
          <a:p>
            <a:r>
              <a:rPr lang="en-US" sz="3600" dirty="0"/>
              <a:t>Unique STUDENT- CENTERED</a:t>
            </a:r>
          </a:p>
        </p:txBody>
      </p:sp>
      <p:sp>
        <p:nvSpPr>
          <p:cNvPr id="3" name="TextBox 2"/>
          <p:cNvSpPr txBox="1"/>
          <p:nvPr/>
        </p:nvSpPr>
        <p:spPr>
          <a:xfrm>
            <a:off x="1758462" y="2215662"/>
            <a:ext cx="774895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13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Most Out of Today…</a:t>
            </a:r>
          </a:p>
        </p:txBody>
      </p:sp>
      <p:sp>
        <p:nvSpPr>
          <p:cNvPr id="3" name="Content Placeholder 2"/>
          <p:cNvSpPr>
            <a:spLocks noGrp="1"/>
          </p:cNvSpPr>
          <p:nvPr>
            <p:ph idx="1"/>
          </p:nvPr>
        </p:nvSpPr>
        <p:spPr/>
        <p:txBody>
          <a:bodyPr/>
          <a:lstStyle/>
          <a:p>
            <a:pPr lvl="0"/>
            <a:r>
              <a:rPr lang="en-US" dirty="0"/>
              <a:t>Focus on moving from knowledge to practice</a:t>
            </a:r>
          </a:p>
          <a:p>
            <a:pPr lvl="0"/>
            <a:r>
              <a:rPr lang="en-US" dirty="0"/>
              <a:t>Set implementation goals and either self-monitor or ask for peer/coach feedback on your use of key skills</a:t>
            </a:r>
          </a:p>
          <a:p>
            <a:pPr lvl="0"/>
            <a:r>
              <a:rPr lang="en-US" dirty="0"/>
              <a:t>When a practice isn’t working, use your understanding of theory to help you modify or intensify a practice to improve outcomes</a:t>
            </a:r>
          </a:p>
          <a:p>
            <a:endParaRPr lang="en-US" dirty="0"/>
          </a:p>
        </p:txBody>
      </p:sp>
    </p:spTree>
    <p:extLst>
      <p:ext uri="{BB962C8B-B14F-4D97-AF65-F5344CB8AC3E}">
        <p14:creationId xmlns:p14="http://schemas.microsoft.com/office/powerpoint/2010/main" val="3381576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106" y="1263862"/>
            <a:ext cx="9318266" cy="915357"/>
          </a:xfrm>
        </p:spPr>
        <p:txBody>
          <a:bodyPr>
            <a:normAutofit fontScale="90000"/>
          </a:bodyPr>
          <a:lstStyle/>
          <a:p>
            <a:r>
              <a:rPr lang="en-US" dirty="0"/>
              <a:t>The FBA Process is always the same but becomes more complex as the student’s needs increase</a:t>
            </a:r>
          </a:p>
        </p:txBody>
      </p:sp>
      <p:graphicFrame>
        <p:nvGraphicFramePr>
          <p:cNvPr id="8" name="Table 7"/>
          <p:cNvGraphicFramePr>
            <a:graphicFrameLocks noGrp="1"/>
          </p:cNvGraphicFramePr>
          <p:nvPr>
            <p:extLst>
              <p:ext uri="{D42A27DB-BD31-4B8C-83A1-F6EECF244321}">
                <p14:modId xmlns:p14="http://schemas.microsoft.com/office/powerpoint/2010/main" val="1230459169"/>
              </p:ext>
            </p:extLst>
          </p:nvPr>
        </p:nvGraphicFramePr>
        <p:xfrm>
          <a:off x="3556946" y="2697480"/>
          <a:ext cx="5169116" cy="2674620"/>
        </p:xfrm>
        <a:graphic>
          <a:graphicData uri="http://schemas.openxmlformats.org/drawingml/2006/table">
            <a:tbl>
              <a:tblPr firstRow="1" bandRow="1">
                <a:tableStyleId>{5C22544A-7EE6-4342-B048-85BDC9FD1C3A}</a:tableStyleId>
              </a:tblPr>
              <a:tblGrid>
                <a:gridCol w="5169116">
                  <a:extLst>
                    <a:ext uri="{9D8B030D-6E8A-4147-A177-3AD203B41FA5}">
                      <a16:colId xmlns:a16="http://schemas.microsoft.com/office/drawing/2014/main" val="3265988913"/>
                    </a:ext>
                  </a:extLst>
                </a:gridCol>
              </a:tblGrid>
              <a:tr h="2674620">
                <a:tc>
                  <a:txBody>
                    <a:bodyPr/>
                    <a:lstStyle/>
                    <a:p>
                      <a:endParaRPr lang="en-US" dirty="0"/>
                    </a:p>
                  </a:txBody>
                  <a:tcPr/>
                </a:tc>
                <a:extLst>
                  <a:ext uri="{0D108BD9-81ED-4DB2-BD59-A6C34878D82A}">
                    <a16:rowId xmlns:a16="http://schemas.microsoft.com/office/drawing/2014/main" val="393410648"/>
                  </a:ext>
                </a:extLst>
              </a:tr>
            </a:tbl>
          </a:graphicData>
        </a:graphic>
      </p:graphicFrame>
      <p:sp>
        <p:nvSpPr>
          <p:cNvPr id="9" name="TextBox 8"/>
          <p:cNvSpPr txBox="1"/>
          <p:nvPr/>
        </p:nvSpPr>
        <p:spPr>
          <a:xfrm rot="16200000">
            <a:off x="2240710" y="3644383"/>
            <a:ext cx="2263140" cy="369332"/>
          </a:xfrm>
          <a:prstGeom prst="rect">
            <a:avLst/>
          </a:prstGeom>
          <a:noFill/>
        </p:spPr>
        <p:txBody>
          <a:bodyPr wrap="square" rtlCol="0">
            <a:spAutoFit/>
          </a:bodyPr>
          <a:lstStyle/>
          <a:p>
            <a:r>
              <a:rPr lang="en-US" dirty="0"/>
              <a:t>Complexity of FBA</a:t>
            </a:r>
          </a:p>
        </p:txBody>
      </p:sp>
      <p:sp>
        <p:nvSpPr>
          <p:cNvPr id="10" name="TextBox 9"/>
          <p:cNvSpPr txBox="1"/>
          <p:nvPr/>
        </p:nvSpPr>
        <p:spPr>
          <a:xfrm rot="5400000">
            <a:off x="5932876" y="4370690"/>
            <a:ext cx="461665" cy="2309284"/>
          </a:xfrm>
          <a:prstGeom prst="rect">
            <a:avLst/>
          </a:prstGeom>
          <a:noFill/>
        </p:spPr>
        <p:txBody>
          <a:bodyPr vert="vert270" wrap="square" rtlCol="0">
            <a:spAutoFit/>
          </a:bodyPr>
          <a:lstStyle/>
          <a:p>
            <a:r>
              <a:rPr lang="en-US" dirty="0"/>
              <a:t>Intensity of Behavior(s)</a:t>
            </a:r>
          </a:p>
        </p:txBody>
      </p:sp>
      <p:sp>
        <p:nvSpPr>
          <p:cNvPr id="11" name="Rectangle 10"/>
          <p:cNvSpPr/>
          <p:nvPr/>
        </p:nvSpPr>
        <p:spPr>
          <a:xfrm>
            <a:off x="8442164" y="2030479"/>
            <a:ext cx="2970047" cy="2031325"/>
          </a:xfrm>
          <a:prstGeom prst="rect">
            <a:avLst/>
          </a:prstGeom>
          <a:solidFill>
            <a:srgbClr val="FFC000"/>
          </a:solidFill>
        </p:spPr>
        <p:txBody>
          <a:bodyPr wrap="square">
            <a:spAutoFit/>
          </a:bodyPr>
          <a:lstStyle/>
          <a:p>
            <a:pPr marL="342900" indent="-342900">
              <a:buFont typeface="Arial"/>
              <a:buChar char="•"/>
            </a:pPr>
            <a:r>
              <a:rPr lang="en-US" dirty="0">
                <a:solidFill>
                  <a:schemeClr val="tx2"/>
                </a:solidFill>
                <a:latin typeface="Tw Cen MT" charset="0"/>
                <a:cs typeface="Tw Cen MT" charset="0"/>
              </a:rPr>
              <a:t>More data gathered (including observations of behavior)</a:t>
            </a:r>
          </a:p>
          <a:p>
            <a:pPr marL="342900" indent="-342900">
              <a:buFont typeface="Arial"/>
              <a:buChar char="•"/>
            </a:pPr>
            <a:r>
              <a:rPr lang="en-US" dirty="0">
                <a:solidFill>
                  <a:schemeClr val="tx2"/>
                </a:solidFill>
                <a:latin typeface="Tw Cen MT" charset="0"/>
                <a:cs typeface="Tw Cen MT" charset="0"/>
              </a:rPr>
              <a:t>Larger problem solving team</a:t>
            </a:r>
          </a:p>
          <a:p>
            <a:pPr marL="342900" indent="-342900">
              <a:buFont typeface="Arial"/>
              <a:buChar char="•"/>
            </a:pPr>
            <a:r>
              <a:rPr lang="en-US" dirty="0">
                <a:solidFill>
                  <a:schemeClr val="tx2"/>
                </a:solidFill>
                <a:latin typeface="Tw Cen MT" charset="0"/>
                <a:cs typeface="Tw Cen MT" charset="0"/>
              </a:rPr>
              <a:t>More life domains considered</a:t>
            </a:r>
          </a:p>
        </p:txBody>
      </p:sp>
      <p:sp>
        <p:nvSpPr>
          <p:cNvPr id="14" name="Up Arrow 13"/>
          <p:cNvSpPr/>
          <p:nvPr/>
        </p:nvSpPr>
        <p:spPr>
          <a:xfrm rot="3790715">
            <a:off x="5940823" y="1747467"/>
            <a:ext cx="445770" cy="4628675"/>
          </a:xfrm>
          <a:prstGeom prst="upArrow">
            <a:avLst>
              <a:gd name="adj1" fmla="val 24359"/>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Rectangle 14"/>
          <p:cNvSpPr/>
          <p:nvPr/>
        </p:nvSpPr>
        <p:spPr>
          <a:xfrm>
            <a:off x="1653106" y="5259248"/>
            <a:ext cx="2452225" cy="1477328"/>
          </a:xfrm>
          <a:prstGeom prst="rect">
            <a:avLst/>
          </a:prstGeom>
          <a:solidFill>
            <a:srgbClr val="FFC000"/>
          </a:solidFill>
        </p:spPr>
        <p:txBody>
          <a:bodyPr wrap="square">
            <a:spAutoFit/>
          </a:bodyPr>
          <a:lstStyle/>
          <a:p>
            <a:pPr marL="342900" indent="-342900">
              <a:buFont typeface="Arial"/>
              <a:buChar char="•"/>
            </a:pPr>
            <a:r>
              <a:rPr lang="en-US" dirty="0">
                <a:solidFill>
                  <a:schemeClr val="tx2"/>
                </a:solidFill>
                <a:latin typeface="Tw Cen MT" charset="0"/>
                <a:cs typeface="Tw Cen MT" charset="0"/>
              </a:rPr>
              <a:t>Less data gathered</a:t>
            </a:r>
          </a:p>
          <a:p>
            <a:pPr marL="342900" indent="-342900">
              <a:buFont typeface="Arial"/>
              <a:buChar char="•"/>
            </a:pPr>
            <a:r>
              <a:rPr lang="en-US" dirty="0">
                <a:solidFill>
                  <a:schemeClr val="tx2"/>
                </a:solidFill>
                <a:latin typeface="Tw Cen MT" charset="0"/>
                <a:cs typeface="Tw Cen MT" charset="0"/>
              </a:rPr>
              <a:t>Small problem solving team</a:t>
            </a:r>
          </a:p>
          <a:p>
            <a:pPr marL="342900" indent="-342900">
              <a:buFont typeface="Arial"/>
              <a:buChar char="•"/>
            </a:pPr>
            <a:r>
              <a:rPr lang="en-US" dirty="0">
                <a:solidFill>
                  <a:schemeClr val="tx2"/>
                </a:solidFill>
                <a:latin typeface="Tw Cen MT" charset="0"/>
                <a:cs typeface="Tw Cen MT" charset="0"/>
              </a:rPr>
              <a:t>Fewer settings considered</a:t>
            </a:r>
          </a:p>
        </p:txBody>
      </p:sp>
    </p:spTree>
    <p:extLst>
      <p:ext uri="{BB962C8B-B14F-4D97-AF65-F5344CB8AC3E}">
        <p14:creationId xmlns:p14="http://schemas.microsoft.com/office/powerpoint/2010/main" val="1606877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07" y="242299"/>
            <a:ext cx="9875520" cy="602751"/>
          </a:xfrm>
        </p:spPr>
        <p:txBody>
          <a:bodyPr>
            <a:normAutofit fontScale="90000"/>
          </a:bodyPr>
          <a:lstStyle/>
          <a:p>
            <a:pPr algn="ctr"/>
            <a:r>
              <a:rPr lang="en-US" dirty="0"/>
              <a:t>FBA-BIP Team Roles and Responsibilities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987059"/>
              </p:ext>
            </p:extLst>
          </p:nvPr>
        </p:nvGraphicFramePr>
        <p:xfrm>
          <a:off x="875871" y="1194371"/>
          <a:ext cx="9999356" cy="4757928"/>
        </p:xfrm>
        <a:graphic>
          <a:graphicData uri="http://schemas.openxmlformats.org/drawingml/2006/table">
            <a:tbl>
              <a:tblPr firstRow="1" bandRow="1">
                <a:tableStyleId>{5C22544A-7EE6-4342-B048-85BDC9FD1C3A}</a:tableStyleId>
              </a:tblPr>
              <a:tblGrid>
                <a:gridCol w="757719">
                  <a:extLst>
                    <a:ext uri="{9D8B030D-6E8A-4147-A177-3AD203B41FA5}">
                      <a16:colId xmlns:a16="http://schemas.microsoft.com/office/drawing/2014/main" val="1713094110"/>
                    </a:ext>
                  </a:extLst>
                </a:gridCol>
                <a:gridCol w="3184989">
                  <a:extLst>
                    <a:ext uri="{9D8B030D-6E8A-4147-A177-3AD203B41FA5}">
                      <a16:colId xmlns:a16="http://schemas.microsoft.com/office/drawing/2014/main" val="1419105488"/>
                    </a:ext>
                  </a:extLst>
                </a:gridCol>
                <a:gridCol w="3267182">
                  <a:extLst>
                    <a:ext uri="{9D8B030D-6E8A-4147-A177-3AD203B41FA5}">
                      <a16:colId xmlns:a16="http://schemas.microsoft.com/office/drawing/2014/main" val="4018777766"/>
                    </a:ext>
                  </a:extLst>
                </a:gridCol>
                <a:gridCol w="2789466">
                  <a:extLst>
                    <a:ext uri="{9D8B030D-6E8A-4147-A177-3AD203B41FA5}">
                      <a16:colId xmlns:a16="http://schemas.microsoft.com/office/drawing/2014/main" val="3540960452"/>
                    </a:ext>
                  </a:extLst>
                </a:gridCol>
              </a:tblGrid>
              <a:tr h="370840">
                <a:tc>
                  <a:txBody>
                    <a:bodyPr/>
                    <a:lstStyle/>
                    <a:p>
                      <a:endParaRPr lang="en-US" dirty="0"/>
                    </a:p>
                  </a:txBody>
                  <a:tcPr/>
                </a:tc>
                <a:tc>
                  <a:txBody>
                    <a:bodyPr/>
                    <a:lstStyle/>
                    <a:p>
                      <a:r>
                        <a:rPr lang="en-US" dirty="0"/>
                        <a:t>Facilitator</a:t>
                      </a:r>
                    </a:p>
                  </a:txBody>
                  <a:tcPr/>
                </a:tc>
                <a:tc>
                  <a:txBody>
                    <a:bodyPr/>
                    <a:lstStyle/>
                    <a:p>
                      <a:r>
                        <a:rPr lang="en-US" dirty="0"/>
                        <a:t>Team</a:t>
                      </a:r>
                      <a:r>
                        <a:rPr lang="en-US" baseline="0" dirty="0"/>
                        <a:t> Members</a:t>
                      </a:r>
                      <a:endParaRPr lang="en-US" dirty="0"/>
                    </a:p>
                  </a:txBody>
                  <a:tcPr/>
                </a:tc>
                <a:tc>
                  <a:txBody>
                    <a:bodyPr/>
                    <a:lstStyle/>
                    <a:p>
                      <a:r>
                        <a:rPr lang="en-US" dirty="0"/>
                        <a:t>Student</a:t>
                      </a:r>
                      <a:r>
                        <a:rPr lang="en-US" baseline="0" dirty="0"/>
                        <a:t> and Family</a:t>
                      </a:r>
                      <a:endParaRPr lang="en-US" dirty="0"/>
                    </a:p>
                  </a:txBody>
                  <a:tcPr/>
                </a:tc>
                <a:extLst>
                  <a:ext uri="{0D108BD9-81ED-4DB2-BD59-A6C34878D82A}">
                    <a16:rowId xmlns:a16="http://schemas.microsoft.com/office/drawing/2014/main" val="1541797182"/>
                  </a:ext>
                </a:extLst>
              </a:tr>
              <a:tr h="370840">
                <a:tc>
                  <a:txBody>
                    <a:bodyPr/>
                    <a:lstStyle/>
                    <a:p>
                      <a:r>
                        <a:rPr lang="en-US" sz="1600" dirty="0">
                          <a:solidFill>
                            <a:schemeClr val="tx1"/>
                          </a:solidFill>
                        </a:rPr>
                        <a:t>Who</a:t>
                      </a:r>
                    </a:p>
                  </a:txBody>
                  <a:tcPr>
                    <a:solidFill>
                      <a:schemeClr val="bg2"/>
                    </a:solidFill>
                  </a:tcPr>
                </a:tc>
                <a:tc>
                  <a:txBody>
                    <a:bodyPr/>
                    <a:lstStyle/>
                    <a:p>
                      <a:r>
                        <a:rPr lang="en-US" sz="1200" dirty="0">
                          <a:solidFill>
                            <a:schemeClr val="tx1"/>
                          </a:solidFill>
                        </a:rPr>
                        <a:t>Team member with:  expertise in facilitating problem solving process, knowledge of behavioral principles,</a:t>
                      </a:r>
                      <a:r>
                        <a:rPr lang="en-US" sz="1200" baseline="0" dirty="0">
                          <a:solidFill>
                            <a:schemeClr val="tx1"/>
                          </a:solidFill>
                        </a:rPr>
                        <a:t> supervised experience in conducting FBA/BIPs in schools</a:t>
                      </a:r>
                      <a:endParaRPr lang="en-US" sz="1200" dirty="0">
                        <a:solidFill>
                          <a:schemeClr val="tx1"/>
                        </a:solidFill>
                      </a:endParaRPr>
                    </a:p>
                  </a:txBody>
                  <a:tcPr>
                    <a:solidFill>
                      <a:schemeClr val="bg2"/>
                    </a:solidFill>
                  </a:tcPr>
                </a:tc>
                <a:tc>
                  <a:txBody>
                    <a:bodyPr/>
                    <a:lstStyle/>
                    <a:p>
                      <a:r>
                        <a:rPr lang="en-US" sz="1200" dirty="0">
                          <a:solidFill>
                            <a:schemeClr val="tx1"/>
                          </a:solidFill>
                        </a:rPr>
                        <a:t>Unique</a:t>
                      </a:r>
                      <a:r>
                        <a:rPr lang="en-US" sz="1200" baseline="0" dirty="0">
                          <a:solidFill>
                            <a:schemeClr val="tx1"/>
                          </a:solidFill>
                        </a:rPr>
                        <a:t> to student (e.g. teacher, specialist, paraprofessional, counselor etc.)</a:t>
                      </a:r>
                      <a:endParaRPr lang="en-US" sz="1200" dirty="0">
                        <a:solidFill>
                          <a:schemeClr val="tx1"/>
                        </a:solidFill>
                      </a:endParaRPr>
                    </a:p>
                  </a:txBody>
                  <a:tcPr>
                    <a:solidFill>
                      <a:schemeClr val="bg2"/>
                    </a:solidFill>
                  </a:tcPr>
                </a:tc>
                <a:tc>
                  <a:txBody>
                    <a:bodyPr/>
                    <a:lstStyle/>
                    <a:p>
                      <a:r>
                        <a:rPr lang="en-US" sz="1200" dirty="0">
                          <a:solidFill>
                            <a:schemeClr val="tx1"/>
                          </a:solidFill>
                        </a:rPr>
                        <a:t>Unique</a:t>
                      </a:r>
                      <a:r>
                        <a:rPr lang="en-US" sz="1200" baseline="0" dirty="0">
                          <a:solidFill>
                            <a:schemeClr val="tx1"/>
                          </a:solidFill>
                        </a:rPr>
                        <a:t> to student (provides input on who is a member of the team)</a:t>
                      </a:r>
                      <a:endParaRPr lang="en-US" sz="1200" dirty="0">
                        <a:solidFill>
                          <a:schemeClr val="tx1"/>
                        </a:solidFill>
                      </a:endParaRPr>
                    </a:p>
                  </a:txBody>
                  <a:tcPr>
                    <a:solidFill>
                      <a:schemeClr val="bg2"/>
                    </a:solidFill>
                  </a:tcPr>
                </a:tc>
                <a:extLst>
                  <a:ext uri="{0D108BD9-81ED-4DB2-BD59-A6C34878D82A}">
                    <a16:rowId xmlns:a16="http://schemas.microsoft.com/office/drawing/2014/main" val="29896935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rPr>
                        <a:t>FBA</a:t>
                      </a: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aseline="0" dirty="0">
                          <a:solidFill>
                            <a:schemeClr val="tx1"/>
                          </a:solidFill>
                          <a:ea typeface="ＭＳ Ｐゴシック" pitchFamily="34" charset="-128"/>
                        </a:rPr>
                        <a:t>Ensures relevant information is gathered by team</a:t>
                      </a:r>
                      <a:br>
                        <a:rPr lang="en-US" altLang="en-US" sz="1200" baseline="0" dirty="0">
                          <a:solidFill>
                            <a:schemeClr val="tx1"/>
                          </a:solidFill>
                          <a:ea typeface="ＭＳ Ｐゴシック" pitchFamily="34" charset="-128"/>
                        </a:rPr>
                      </a:br>
                      <a:endParaRPr lang="en-US" altLang="en-US" sz="1200" baseline="0" dirty="0">
                        <a:solidFill>
                          <a:schemeClr val="tx1"/>
                        </a:solidFill>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aseline="0" dirty="0">
                          <a:solidFill>
                            <a:schemeClr val="tx1"/>
                          </a:solidFill>
                          <a:ea typeface="ＭＳ Ｐゴシック" pitchFamily="34" charset="-128"/>
                        </a:rPr>
                        <a:t>Ensures the team comes to consensus on a hypothesis that includes operational definition of problem behavior, antecedents and function</a:t>
                      </a:r>
                      <a:endParaRPr lang="en-US" sz="1200" dirty="0">
                        <a:solidFill>
                          <a:schemeClr val="tx1"/>
                        </a:solidFill>
                      </a:endParaRPr>
                    </a:p>
                  </a:txBody>
                  <a:tcPr>
                    <a:solidFill>
                      <a:srgbClr val="FFC000"/>
                    </a:solidFill>
                  </a:tcPr>
                </a:tc>
                <a:tc>
                  <a:txBody>
                    <a:bodyPr/>
                    <a:lstStyle/>
                    <a:p>
                      <a:pPr marL="0" lvl="1" indent="0">
                        <a:lnSpc>
                          <a:spcPct val="80000"/>
                        </a:lnSpc>
                        <a:buClr>
                          <a:schemeClr val="tx1"/>
                        </a:buClr>
                        <a:buFont typeface="+mj-lt"/>
                        <a:buNone/>
                      </a:pPr>
                      <a:r>
                        <a:rPr lang="en-US" altLang="en-US" sz="1200" dirty="0">
                          <a:solidFill>
                            <a:schemeClr val="tx1"/>
                          </a:solidFill>
                          <a:ea typeface="ＭＳ Ｐゴシック" pitchFamily="34" charset="-128"/>
                        </a:rPr>
                        <a:t>Provides and gathers information (data)  </a:t>
                      </a:r>
                    </a:p>
                    <a:p>
                      <a:pPr marL="0" lvl="1" indent="0">
                        <a:lnSpc>
                          <a:spcPct val="80000"/>
                        </a:lnSpc>
                        <a:buClr>
                          <a:schemeClr val="tx1"/>
                        </a:buClr>
                        <a:buFont typeface="+mj-lt"/>
                        <a:buNone/>
                      </a:pPr>
                      <a:endParaRPr lang="en-US" altLang="en-US" sz="1200" dirty="0">
                        <a:solidFill>
                          <a:schemeClr val="tx1"/>
                        </a:solidFill>
                        <a:ea typeface="ＭＳ Ｐゴシック" pitchFamily="34" charset="-128"/>
                      </a:endParaRPr>
                    </a:p>
                    <a:p>
                      <a:pPr marL="0" lvl="1" indent="0">
                        <a:lnSpc>
                          <a:spcPct val="80000"/>
                        </a:lnSpc>
                        <a:buClr>
                          <a:schemeClr val="tx1"/>
                        </a:buClr>
                        <a:buFont typeface="+mj-lt"/>
                        <a:buNone/>
                      </a:pPr>
                      <a:r>
                        <a:rPr lang="en-US" altLang="en-US" sz="1200" dirty="0">
                          <a:solidFill>
                            <a:schemeClr val="tx1"/>
                          </a:solidFill>
                          <a:ea typeface="ＭＳ Ｐゴシック" pitchFamily="34" charset="-128"/>
                        </a:rPr>
                        <a:t>Ask questions for clarification</a:t>
                      </a:r>
                    </a:p>
                    <a:p>
                      <a:pPr marL="0" lvl="1" indent="0">
                        <a:lnSpc>
                          <a:spcPct val="80000"/>
                        </a:lnSpc>
                        <a:buClr>
                          <a:schemeClr val="tx1"/>
                        </a:buClr>
                        <a:buFont typeface="+mj-lt"/>
                        <a:buNone/>
                      </a:pPr>
                      <a:br>
                        <a:rPr lang="en-US" altLang="en-US" sz="1200" dirty="0">
                          <a:solidFill>
                            <a:schemeClr val="tx1"/>
                          </a:solidFill>
                          <a:ea typeface="ＭＳ Ｐゴシック" pitchFamily="34" charset="-128"/>
                        </a:rPr>
                      </a:br>
                      <a:r>
                        <a:rPr lang="en-US" altLang="en-US" sz="1200" dirty="0">
                          <a:solidFill>
                            <a:schemeClr val="tx1"/>
                          </a:solidFill>
                          <a:ea typeface="ＭＳ Ｐゴシック" pitchFamily="34" charset="-128"/>
                        </a:rPr>
                        <a:t>Using data available, problem solve unclear components of the hypothesis statement</a:t>
                      </a:r>
                      <a:br>
                        <a:rPr lang="en-US" altLang="en-US" sz="1200" dirty="0">
                          <a:solidFill>
                            <a:schemeClr val="tx1"/>
                          </a:solidFill>
                          <a:ea typeface="ＭＳ Ｐゴシック" pitchFamily="34" charset="-128"/>
                        </a:rPr>
                      </a:br>
                      <a:br>
                        <a:rPr lang="en-US" altLang="en-US" sz="1200" dirty="0">
                          <a:solidFill>
                            <a:schemeClr val="tx1"/>
                          </a:solidFill>
                          <a:ea typeface="ＭＳ Ｐゴシック" pitchFamily="34" charset="-128"/>
                        </a:rPr>
                      </a:br>
                      <a:r>
                        <a:rPr lang="en-US" altLang="en-US" sz="1200" dirty="0">
                          <a:solidFill>
                            <a:schemeClr val="tx1"/>
                          </a:solidFill>
                          <a:ea typeface="ＭＳ Ｐゴシック" pitchFamily="34" charset="-128"/>
                        </a:rPr>
                        <a:t>Brainstorm additional sources of data that may clarify the process</a:t>
                      </a:r>
                      <a:endParaRPr lang="en-US" sz="1200" dirty="0">
                        <a:solidFill>
                          <a:schemeClr val="tx1"/>
                        </a:solidFill>
                      </a:endParaRPr>
                    </a:p>
                  </a:txBody>
                  <a:tcPr>
                    <a:solidFill>
                      <a:srgbClr val="FFC000"/>
                    </a:solidFill>
                  </a:tcPr>
                </a:tc>
                <a:tc>
                  <a:txBody>
                    <a:bodyPr/>
                    <a:lstStyle/>
                    <a:p>
                      <a:r>
                        <a:rPr lang="en-US" sz="1200" dirty="0">
                          <a:solidFill>
                            <a:schemeClr val="tx1"/>
                          </a:solidFill>
                        </a:rPr>
                        <a:t>Provide input about strengths, preferences and goals</a:t>
                      </a:r>
                    </a:p>
                    <a:p>
                      <a:endParaRPr lang="en-US" sz="1200" dirty="0">
                        <a:solidFill>
                          <a:schemeClr val="tx1"/>
                        </a:solidFill>
                      </a:endParaRPr>
                    </a:p>
                    <a:p>
                      <a:r>
                        <a:rPr lang="en-US" sz="1200" dirty="0">
                          <a:solidFill>
                            <a:schemeClr val="tx1"/>
                          </a:solidFill>
                        </a:rPr>
                        <a:t>Provides</a:t>
                      </a:r>
                      <a:r>
                        <a:rPr lang="en-US" sz="1200" baseline="0" dirty="0">
                          <a:solidFill>
                            <a:schemeClr val="tx1"/>
                          </a:solidFill>
                        </a:rPr>
                        <a:t> additional sources of data as appropriate</a:t>
                      </a:r>
                      <a:endParaRPr lang="en-US" sz="1200" dirty="0">
                        <a:solidFill>
                          <a:schemeClr val="tx1"/>
                        </a:solidFill>
                      </a:endParaRPr>
                    </a:p>
                    <a:p>
                      <a:endParaRPr lang="en-US" sz="1200" dirty="0">
                        <a:solidFill>
                          <a:schemeClr val="tx1"/>
                        </a:solidFill>
                      </a:endParaRPr>
                    </a:p>
                    <a:p>
                      <a:endParaRPr lang="en-US" sz="1200" dirty="0">
                        <a:solidFill>
                          <a:schemeClr val="tx1"/>
                        </a:solidFill>
                      </a:endParaRPr>
                    </a:p>
                  </a:txBody>
                  <a:tcPr>
                    <a:solidFill>
                      <a:srgbClr val="FFC000"/>
                    </a:solidFill>
                  </a:tcPr>
                </a:tc>
                <a:extLst>
                  <a:ext uri="{0D108BD9-81ED-4DB2-BD59-A6C34878D82A}">
                    <a16:rowId xmlns:a16="http://schemas.microsoft.com/office/drawing/2014/main" val="3327249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solidFill>
                            <a:schemeClr val="tx1"/>
                          </a:solidFill>
                        </a:rPr>
                        <a:t>BIP</a:t>
                      </a:r>
                    </a:p>
                  </a:txBody>
                  <a:tcPr>
                    <a:solidFill>
                      <a:schemeClr val="accent5">
                        <a:lumMod val="40000"/>
                        <a:lumOff val="60000"/>
                      </a:schemeClr>
                    </a:solidFill>
                  </a:tcPr>
                </a:tc>
                <a:tc>
                  <a:txBody>
                    <a:bodyPr/>
                    <a:lstStyle/>
                    <a:p>
                      <a:pPr marL="0" marR="0" lvl="0" indent="0" algn="l" defTabSz="914400" rtl="0" eaLnBrk="1" fontAlgn="auto" latinLnBrk="0" hangingPunct="1">
                        <a:lnSpc>
                          <a:spcPct val="80000"/>
                        </a:lnSpc>
                        <a:spcBef>
                          <a:spcPts val="1400"/>
                        </a:spcBef>
                        <a:spcAft>
                          <a:spcPts val="0"/>
                        </a:spcAft>
                        <a:buClr>
                          <a:srgbClr val="4A66AC"/>
                        </a:buClr>
                        <a:buSzPct val="80000"/>
                        <a:buFont typeface="+mj-lt"/>
                        <a:buNone/>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Leads the team in creating a BIP </a:t>
                      </a:r>
                    </a:p>
                    <a:p>
                      <a:pPr marL="285750" marR="0" lvl="0" indent="-28575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Ensures all stakeholders give input </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Keeps team focused on the hypothesized function</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Ensures the identified function-based strategies are a good fit for the classroom / implementation setting</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Ensures all stakeholders agree with aspects of the plan that require their action</a:t>
                      </a:r>
                    </a:p>
                    <a:p>
                      <a:pPr marL="285750" marR="0" lvl="0" indent="-285750" algn="l" defTabSz="914400" rtl="0" eaLnBrk="1" fontAlgn="auto" latinLnBrk="0" hangingPunct="1">
                        <a:lnSpc>
                          <a:spcPct val="80000"/>
                        </a:lnSpc>
                        <a:spcBef>
                          <a:spcPts val="200"/>
                        </a:spcBef>
                        <a:spcAft>
                          <a:spcPts val="400"/>
                        </a:spcAft>
                        <a:buClr>
                          <a:srgbClr val="4A66AC"/>
                        </a:buClr>
                        <a:buSzPct val="80000"/>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Ensures there are follow-up procedures in place (coaching, progress monitoring)</a:t>
                      </a:r>
                      <a:endParaRPr lang="en-US" sz="1200" dirty="0">
                        <a:solidFill>
                          <a:schemeClr val="tx1"/>
                        </a:solidFill>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80000"/>
                        </a:lnSpc>
                        <a:spcBef>
                          <a:spcPts val="1400"/>
                        </a:spcBef>
                        <a:spcAft>
                          <a:spcPts val="0"/>
                        </a:spcAft>
                        <a:buClr>
                          <a:srgbClr val="4A66AC"/>
                        </a:buClr>
                        <a:buSzPct val="80000"/>
                        <a:buFont typeface="+mj-lt"/>
                        <a:buNone/>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Work with Facilitator in creating the BIP </a:t>
                      </a: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ja-JP"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Identify function based interventions matched to hypothesis</a:t>
                      </a:r>
                      <a:endParaRPr kumimoji="0"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Provide feedback on feasibility of the proposed function-based strategies</a:t>
                      </a: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Implement interventions</a:t>
                      </a:r>
                    </a:p>
                    <a:p>
                      <a:pPr marL="342900" marR="0" lvl="0" indent="-342900" algn="l" defTabSz="914400" rtl="0" eaLnBrk="1" fontAlgn="auto" latinLnBrk="0" hangingPunct="1">
                        <a:lnSpc>
                          <a:spcPct val="80000"/>
                        </a:lnSpc>
                        <a:spcBef>
                          <a:spcPts val="1400"/>
                        </a:spcBef>
                        <a:spcAft>
                          <a:spcPts val="0"/>
                        </a:spcAft>
                        <a:buClr>
                          <a:srgbClr val="4A66AC"/>
                        </a:buClr>
                        <a:buSzPct val="80000"/>
                        <a:buFont typeface="Arial" panose="020B0604020202020204" pitchFamily="34" charset="0"/>
                        <a:buChar char="•"/>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Support the collection of progress monitoring data </a:t>
                      </a:r>
                    </a:p>
                    <a:p>
                      <a:pPr marL="0" indent="0">
                        <a:buFont typeface="Arial" panose="020B0604020202020204" pitchFamily="34" charset="0"/>
                        <a:buNone/>
                      </a:pPr>
                      <a:endParaRPr lang="en-US" sz="1200" dirty="0">
                        <a:solidFill>
                          <a:schemeClr val="tx1"/>
                        </a:solidFill>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mn-lt"/>
                          <a:ea typeface="ＭＳ Ｐゴシック" pitchFamily="34" charset="-128"/>
                          <a:cs typeface="+mn-cs"/>
                        </a:rPr>
                        <a:t>Work with Facilitator in creating the BIP </a:t>
                      </a:r>
                    </a:p>
                    <a:p>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Provide preferences/input for individual support options to meet their stated needs and goals across life domains (e.g. academics, health, career and social)</a:t>
                      </a:r>
                      <a:endParaRPr lang="en-US" sz="120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299523252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00" y="3894324"/>
            <a:ext cx="4352925" cy="2524125"/>
          </a:xfrm>
          <a:prstGeom prst="rect">
            <a:avLst/>
          </a:prstGeom>
        </p:spPr>
      </p:pic>
    </p:spTree>
    <p:extLst>
      <p:ext uri="{BB962C8B-B14F-4D97-AF65-F5344CB8AC3E}">
        <p14:creationId xmlns:p14="http://schemas.microsoft.com/office/powerpoint/2010/main" val="165923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Features of the FBA</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Assessment Includes:</a:t>
            </a:r>
          </a:p>
          <a:p>
            <a:pPr lvl="1"/>
            <a:r>
              <a:rPr lang="en-US" dirty="0"/>
              <a:t>Problem behaviors (academic, social, emotional, etc.) identified and defined in observable and measurable terms</a:t>
            </a:r>
          </a:p>
          <a:p>
            <a:pPr lvl="1"/>
            <a:r>
              <a:rPr lang="en-US" dirty="0"/>
              <a:t>Relevant medical, behavioral (attendance, discipline data), mental health strengths and needs, academic data</a:t>
            </a:r>
          </a:p>
          <a:p>
            <a:pPr lvl="1"/>
            <a:r>
              <a:rPr lang="en-US" dirty="0"/>
              <a:t>Response to current/previous academic and behavioral interventions</a:t>
            </a:r>
          </a:p>
          <a:p>
            <a:pPr lvl="1"/>
            <a:r>
              <a:rPr lang="en-US" dirty="0"/>
              <a:t>Baseline data collected for problem behavior(s)</a:t>
            </a:r>
          </a:p>
          <a:p>
            <a:pPr lvl="1"/>
            <a:r>
              <a:rPr lang="en-US" dirty="0"/>
              <a:t>Identification of antecedents and consequences</a:t>
            </a:r>
          </a:p>
          <a:p>
            <a:pPr lvl="1"/>
            <a:r>
              <a:rPr lang="en-US" dirty="0"/>
              <a:t>Identification of behavioral function</a:t>
            </a:r>
          </a:p>
        </p:txBody>
      </p:sp>
    </p:spTree>
    <p:extLst>
      <p:ext uri="{BB962C8B-B14F-4D97-AF65-F5344CB8AC3E}">
        <p14:creationId xmlns:p14="http://schemas.microsoft.com/office/powerpoint/2010/main" val="2119922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Behavior in Observable and Measurable Terms</a:t>
            </a:r>
          </a:p>
        </p:txBody>
      </p:sp>
      <p:sp>
        <p:nvSpPr>
          <p:cNvPr id="5" name="TextBox 4"/>
          <p:cNvSpPr txBox="1"/>
          <p:nvPr/>
        </p:nvSpPr>
        <p:spPr>
          <a:xfrm>
            <a:off x="2840038" y="1848042"/>
            <a:ext cx="7446962" cy="1384995"/>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planning (Functional Behavioral Assessment) </a:t>
            </a:r>
          </a:p>
          <a:p>
            <a:pPr marL="285750" indent="-285750">
              <a:buFont typeface="Arial" panose="020B0604020202020204" pitchFamily="34" charset="0"/>
              <a:buChar char="•"/>
              <a:defRPr/>
            </a:pPr>
            <a:r>
              <a:rPr lang="en-US" sz="1400" b="1" dirty="0">
                <a:solidFill>
                  <a:srgbClr val="000000"/>
                </a:solidFill>
                <a:latin typeface="Arial" charset="0"/>
                <a:cs typeface="Arial" charset="0"/>
              </a:rPr>
              <a:t>Collect Baseline Data</a:t>
            </a:r>
          </a:p>
          <a:p>
            <a:pPr marL="285750" indent="-285750">
              <a:buFont typeface="Arial" panose="020B0604020202020204" pitchFamily="34" charset="0"/>
              <a:buChar char="•"/>
              <a:defRPr/>
            </a:pPr>
            <a:r>
              <a:rPr lang="en-US" sz="1400" b="1" dirty="0">
                <a:solidFill>
                  <a:srgbClr val="000000"/>
                </a:solidFill>
                <a:latin typeface="Arial" charset="0"/>
                <a:cs typeface="Arial" charset="0"/>
              </a:rPr>
              <a:t>Ask staff, student and family about where, when, &amp; why behavior occur AND 		what interventions have already been attempted</a:t>
            </a:r>
          </a:p>
          <a:p>
            <a:pPr marL="285750" indent="-285750">
              <a:buFont typeface="Arial" panose="020B0604020202020204" pitchFamily="34" charset="0"/>
              <a:buChar char="•"/>
              <a:defRPr/>
            </a:pPr>
            <a:r>
              <a:rPr lang="en-US" sz="1400" dirty="0">
                <a:solidFill>
                  <a:srgbClr val="000000"/>
                </a:solidFill>
                <a:latin typeface="Arial" charset="0"/>
                <a:cs typeface="Arial" charset="0"/>
              </a:rPr>
              <a:t>Hypothesize a final summary of where, when, &amp; why behavior occurs </a:t>
            </a:r>
          </a:p>
          <a:p>
            <a:pPr marL="285750" indent="-285750">
              <a:buFont typeface="Arial" panose="020B0604020202020204" pitchFamily="34" charset="0"/>
              <a:buChar char="•"/>
              <a:defRPr/>
            </a:pPr>
            <a:r>
              <a:rPr lang="en-US" sz="1400" dirty="0">
                <a:solidFill>
                  <a:srgbClr val="000000"/>
                </a:solidFill>
                <a:latin typeface="Arial" charset="0"/>
                <a:cs typeface="Arial" charset="0"/>
              </a:rPr>
              <a:t>See the behavior during specified routines (to confirm hypothesis)</a:t>
            </a:r>
          </a:p>
        </p:txBody>
      </p:sp>
      <p:sp>
        <p:nvSpPr>
          <p:cNvPr id="6" name="TextBox 5"/>
          <p:cNvSpPr txBox="1"/>
          <p:nvPr/>
        </p:nvSpPr>
        <p:spPr>
          <a:xfrm>
            <a:off x="3068638" y="3484753"/>
            <a:ext cx="6400800" cy="738188"/>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a:solidFill>
                  <a:srgbClr val="000000"/>
                </a:solidFill>
                <a:latin typeface="Arial" charset="0"/>
                <a:cs typeface="Arial" charset="0"/>
              </a:rPr>
              <a:t>)</a:t>
            </a:r>
          </a:p>
          <a:p>
            <a:pPr>
              <a:defRPr/>
            </a:pPr>
            <a:r>
              <a:rPr lang="en-US" sz="1400" dirty="0">
                <a:solidFill>
                  <a:srgbClr val="000000"/>
                </a:solidFill>
                <a:latin typeface="Arial" charset="0"/>
                <a:cs typeface="Arial" charset="0"/>
              </a:rPr>
              <a:t>     • Ensure technical adequacy </a:t>
            </a:r>
          </a:p>
          <a:p>
            <a:pPr>
              <a:defRPr/>
            </a:pPr>
            <a:r>
              <a:rPr lang="en-US" sz="1400" dirty="0">
                <a:solidFill>
                  <a:srgbClr val="000000"/>
                </a:solidFill>
                <a:latin typeface="Arial" charset="0"/>
                <a:cs typeface="Arial" charset="0"/>
              </a:rPr>
              <a:t>     • Ensure contextual fit</a:t>
            </a: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3734664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030" y="2186162"/>
            <a:ext cx="7635240" cy="4453255"/>
          </a:xfrm>
        </p:spPr>
        <p:txBody>
          <a:bodyPr>
            <a:normAutofit fontScale="77500" lnSpcReduction="20000"/>
          </a:bodyPr>
          <a:lstStyle/>
          <a:p>
            <a:pPr marL="0" indent="0">
              <a:buNone/>
            </a:pPr>
            <a:r>
              <a:rPr lang="en-US" dirty="0"/>
              <a:t>Definitions of behaviors need to be:</a:t>
            </a:r>
            <a:br>
              <a:rPr lang="en-US" dirty="0"/>
            </a:br>
            <a:endParaRPr lang="en-US" dirty="0"/>
          </a:p>
          <a:p>
            <a:pPr lvl="1"/>
            <a:r>
              <a:rPr lang="en-US" b="1" dirty="0"/>
              <a:t>OBSERVABLE</a:t>
            </a:r>
            <a:r>
              <a:rPr lang="en-US" dirty="0"/>
              <a:t>:  the behavior is an action that can be seen</a:t>
            </a:r>
            <a:br>
              <a:rPr lang="en-US" dirty="0"/>
            </a:br>
            <a:endParaRPr lang="en-US" dirty="0"/>
          </a:p>
          <a:p>
            <a:pPr lvl="1"/>
            <a:r>
              <a:rPr lang="en-US" b="1" dirty="0"/>
              <a:t>MEASURABLE</a:t>
            </a:r>
            <a:r>
              <a:rPr lang="en-US" dirty="0"/>
              <a:t>:  The behavior can be counted or timed</a:t>
            </a:r>
            <a:br>
              <a:rPr lang="en-US" dirty="0"/>
            </a:br>
            <a:br>
              <a:rPr lang="en-US" dirty="0"/>
            </a:br>
            <a:br>
              <a:rPr lang="en-US" dirty="0"/>
            </a:br>
            <a:br>
              <a:rPr lang="en-US" dirty="0"/>
            </a:br>
            <a:br>
              <a:rPr lang="en-US" dirty="0"/>
            </a:br>
            <a:br>
              <a:rPr lang="en-US" dirty="0"/>
            </a:br>
            <a:endParaRPr lang="en-US" dirty="0"/>
          </a:p>
          <a:p>
            <a:pPr marL="274320" lvl="1" indent="0">
              <a:buNone/>
            </a:pPr>
            <a:r>
              <a:rPr lang="en-US" b="1" dirty="0"/>
              <a:t>Defined so clearly that a person unfamiliar with the student could recognize the behavior without any doubts</a:t>
            </a:r>
          </a:p>
        </p:txBody>
      </p:sp>
      <p:pic>
        <p:nvPicPr>
          <p:cNvPr id="4" name="Picture 3" descr="Rec of the Week: The Last Stretch Pt. 1 | with.subtitles.ple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943" y="2004060"/>
            <a:ext cx="1837860" cy="2250440"/>
          </a:xfrm>
          <a:prstGeom prst="rect">
            <a:avLst/>
          </a:prstGeom>
        </p:spPr>
      </p:pic>
      <p:pic>
        <p:nvPicPr>
          <p:cNvPr id="5" name="Picture 4" descr="Public goods &lt;strong&gt;measurement&lt;/strong&gt; concerns in the CAP post 2013 | CAP Refor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0591" y="4631864"/>
            <a:ext cx="3053240" cy="2035493"/>
          </a:xfrm>
          <a:prstGeom prst="rect">
            <a:avLst/>
          </a:prstGeom>
        </p:spPr>
      </p:pic>
      <p:sp>
        <p:nvSpPr>
          <p:cNvPr id="7" name="Title 3"/>
          <p:cNvSpPr txBox="1">
            <a:spLocks noGrp="1"/>
          </p:cNvSpPr>
          <p:nvPr>
            <p:ph type="title"/>
          </p:nvPr>
        </p:nvSpPr>
        <p:spPr>
          <a:xfrm>
            <a:off x="664368" y="1081862"/>
            <a:ext cx="10972801" cy="646331"/>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br>
              <a:rPr lang="en-US" sz="1800" dirty="0">
                <a:solidFill>
                  <a:srgbClr val="000000"/>
                </a:solidFill>
                <a:latin typeface="Arial" charset="0"/>
                <a:cs typeface="Arial" charset="0"/>
              </a:rPr>
            </a:br>
            <a:endParaRPr lang="en-US" sz="1800" dirty="0">
              <a:solidFill>
                <a:srgbClr val="000000"/>
              </a:solidFill>
              <a:latin typeface="Arial" charset="0"/>
              <a:cs typeface="Arial" charset="0"/>
            </a:endParaRPr>
          </a:p>
        </p:txBody>
      </p:sp>
      <p:sp>
        <p:nvSpPr>
          <p:cNvPr id="6" name="TextBox 5"/>
          <p:cNvSpPr txBox="1"/>
          <p:nvPr/>
        </p:nvSpPr>
        <p:spPr>
          <a:xfrm>
            <a:off x="947738" y="1220362"/>
            <a:ext cx="10406062" cy="369332"/>
          </a:xfrm>
          <a:prstGeom prst="rect">
            <a:avLst/>
          </a:prstGeom>
          <a:solidFill>
            <a:srgbClr val="92D050"/>
          </a:solidFill>
          <a:ln w="9525">
            <a:no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a:solidFill>
                  <a:srgbClr val="000000"/>
                </a:solidFill>
                <a:latin typeface="Arial" charset="0"/>
                <a:cs typeface="Arial" charset="0"/>
              </a:rPr>
              <a:t>1</a:t>
            </a:r>
            <a:r>
              <a:rPr lang="en-US" b="1" dirty="0">
                <a:solidFill>
                  <a:srgbClr val="000000"/>
                </a:solidFill>
                <a:latin typeface="Arial" charset="0"/>
                <a:cs typeface="Arial" charset="0"/>
              </a:rPr>
              <a:t>. Define </a:t>
            </a:r>
            <a:r>
              <a:rPr lang="en-US" dirty="0">
                <a:solidFill>
                  <a:srgbClr val="000000"/>
                </a:solidFill>
                <a:latin typeface="Arial" charset="0"/>
                <a:cs typeface="Arial" charset="0"/>
              </a:rPr>
              <a:t>the Problem Behavior</a:t>
            </a:r>
          </a:p>
        </p:txBody>
      </p:sp>
    </p:spTree>
    <p:extLst>
      <p:ext uri="{BB962C8B-B14F-4D97-AF65-F5344CB8AC3E}">
        <p14:creationId xmlns:p14="http://schemas.microsoft.com/office/powerpoint/2010/main" val="2740264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598" y="614272"/>
            <a:ext cx="10972801" cy="1261036"/>
          </a:xfrm>
        </p:spPr>
        <p:txBody>
          <a:bodyPr/>
          <a:lstStyle/>
          <a:p>
            <a:pPr eaLnBrk="1" hangingPunct="1"/>
            <a:r>
              <a:rPr lang="en-US" altLang="en-US" dirty="0"/>
              <a:t>Are these observable, &amp; measurable?</a:t>
            </a:r>
            <a:endParaRPr lang="en-US" altLang="en-US" i="1" dirty="0"/>
          </a:p>
        </p:txBody>
      </p:sp>
      <p:sp>
        <p:nvSpPr>
          <p:cNvPr id="116739" name="Rectangle 3"/>
          <p:cNvSpPr>
            <a:spLocks noGrp="1" noChangeArrowheads="1"/>
          </p:cNvSpPr>
          <p:nvPr>
            <p:ph type="body" idx="1"/>
          </p:nvPr>
        </p:nvSpPr>
        <p:spPr>
          <a:xfrm>
            <a:off x="1981199" y="2038668"/>
            <a:ext cx="8229600" cy="4525962"/>
          </a:xfrm>
        </p:spPr>
        <p:txBody>
          <a:bodyPr/>
          <a:lstStyle/>
          <a:p>
            <a:pPr eaLnBrk="1" hangingPunct="1"/>
            <a:r>
              <a:rPr lang="en-US" altLang="en-US" dirty="0"/>
              <a:t>Gets out of desk and hits other students</a:t>
            </a:r>
          </a:p>
          <a:p>
            <a:pPr eaLnBrk="1" hangingPunct="1"/>
            <a:r>
              <a:rPr lang="en-US" altLang="en-US" dirty="0"/>
              <a:t>Has separation anxiety (from parent)</a:t>
            </a:r>
          </a:p>
          <a:p>
            <a:pPr eaLnBrk="1" hangingPunct="1"/>
            <a:r>
              <a:rPr lang="en-US" altLang="en-US" dirty="0"/>
              <a:t>Spacey </a:t>
            </a:r>
          </a:p>
          <a:p>
            <a:pPr eaLnBrk="1" hangingPunct="1"/>
            <a:r>
              <a:rPr lang="en-US" altLang="en-US" dirty="0"/>
              <a:t>Reads 120 wpm</a:t>
            </a:r>
          </a:p>
          <a:p>
            <a:pPr eaLnBrk="1" hangingPunct="1"/>
            <a:r>
              <a:rPr lang="en-US" altLang="en-US" dirty="0"/>
              <a:t>Says she hears voices</a:t>
            </a:r>
          </a:p>
          <a:p>
            <a:pPr eaLnBrk="1" hangingPunct="1"/>
            <a:r>
              <a:rPr lang="en-US" altLang="en-US" dirty="0"/>
              <a:t>Emotionally disturbed</a:t>
            </a:r>
          </a:p>
          <a:p>
            <a:pPr eaLnBrk="1" hangingPunct="1"/>
            <a:r>
              <a:rPr lang="en-US" altLang="en-US" dirty="0"/>
              <a:t>Doesn’</a:t>
            </a:r>
            <a:r>
              <a:rPr lang="en-US" altLang="ja-JP" dirty="0"/>
              <a:t>t like classmates</a:t>
            </a:r>
            <a:endParaRPr lang="en-US" altLang="en-US" i="1" dirty="0">
              <a:solidFill>
                <a:srgbClr val="CC3300"/>
              </a:solidFill>
            </a:endParaRPr>
          </a:p>
        </p:txBody>
      </p:sp>
      <p:sp>
        <p:nvSpPr>
          <p:cNvPr id="21509" name="Line 5"/>
          <p:cNvSpPr>
            <a:spLocks noChangeShapeType="1"/>
          </p:cNvSpPr>
          <p:nvPr/>
        </p:nvSpPr>
        <p:spPr bwMode="auto">
          <a:xfrm>
            <a:off x="2209799" y="1711946"/>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MS PGothic" charset="0"/>
              <a:cs typeface="MS PGothic" charset="0"/>
            </a:endParaRPr>
          </a:p>
        </p:txBody>
      </p:sp>
    </p:spTree>
    <p:extLst>
      <p:ext uri="{BB962C8B-B14F-4D97-AF65-F5344CB8AC3E}">
        <p14:creationId xmlns:p14="http://schemas.microsoft.com/office/powerpoint/2010/main" val="499449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6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6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67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67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67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6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information do you already collect that can be compiled to begin forming a picture of the student?</a:t>
            </a:r>
          </a:p>
        </p:txBody>
      </p:sp>
      <p:sp>
        <p:nvSpPr>
          <p:cNvPr id="3" name="Content Placeholder 2"/>
          <p:cNvSpPr>
            <a:spLocks noGrp="1"/>
          </p:cNvSpPr>
          <p:nvPr>
            <p:ph idx="1"/>
          </p:nvPr>
        </p:nvSpPr>
        <p:spPr>
          <a:xfrm>
            <a:off x="609599" y="2760704"/>
            <a:ext cx="10972801" cy="3479761"/>
          </a:xfrm>
        </p:spPr>
        <p:txBody>
          <a:bodyPr/>
          <a:lstStyle/>
          <a:p>
            <a:endParaRPr lang="en-US" dirty="0"/>
          </a:p>
          <a:p>
            <a:pPr marL="0" indent="0">
              <a:buNone/>
            </a:pPr>
            <a:endParaRPr lang="en-US" dirty="0"/>
          </a:p>
        </p:txBody>
      </p:sp>
      <p:graphicFrame>
        <p:nvGraphicFramePr>
          <p:cNvPr id="4" name="Table 3"/>
          <p:cNvGraphicFramePr>
            <a:graphicFrameLocks noGrp="1"/>
          </p:cNvGraphicFramePr>
          <p:nvPr/>
        </p:nvGraphicFramePr>
        <p:xfrm>
          <a:off x="1552574" y="2596856"/>
          <a:ext cx="9115426" cy="4005504"/>
        </p:xfrm>
        <a:graphic>
          <a:graphicData uri="http://schemas.openxmlformats.org/drawingml/2006/table">
            <a:tbl>
              <a:tblPr firstRow="1" bandRow="1">
                <a:tableStyleId>{5C22544A-7EE6-4342-B048-85BDC9FD1C3A}</a:tableStyleId>
              </a:tblPr>
              <a:tblGrid>
                <a:gridCol w="4557713">
                  <a:extLst>
                    <a:ext uri="{9D8B030D-6E8A-4147-A177-3AD203B41FA5}">
                      <a16:colId xmlns:a16="http://schemas.microsoft.com/office/drawing/2014/main" val="3008771775"/>
                    </a:ext>
                  </a:extLst>
                </a:gridCol>
                <a:gridCol w="4557713">
                  <a:extLst>
                    <a:ext uri="{9D8B030D-6E8A-4147-A177-3AD203B41FA5}">
                      <a16:colId xmlns:a16="http://schemas.microsoft.com/office/drawing/2014/main" val="2185716313"/>
                    </a:ext>
                  </a:extLst>
                </a:gridCol>
              </a:tblGrid>
              <a:tr h="345033">
                <a:tc>
                  <a:txBody>
                    <a:bodyPr/>
                    <a:lstStyle/>
                    <a:p>
                      <a:r>
                        <a:rPr lang="en-US" dirty="0"/>
                        <a:t>Regularly Collected Data</a:t>
                      </a:r>
                    </a:p>
                  </a:txBody>
                  <a:tcPr/>
                </a:tc>
                <a:tc>
                  <a:txBody>
                    <a:bodyPr/>
                    <a:lstStyle/>
                    <a:p>
                      <a:r>
                        <a:rPr lang="en-US" dirty="0"/>
                        <a:t>Other Helpful Information</a:t>
                      </a:r>
                    </a:p>
                  </a:txBody>
                  <a:tcPr/>
                </a:tc>
                <a:extLst>
                  <a:ext uri="{0D108BD9-81ED-4DB2-BD59-A6C34878D82A}">
                    <a16:rowId xmlns:a16="http://schemas.microsoft.com/office/drawing/2014/main" val="1038652787"/>
                  </a:ext>
                </a:extLst>
              </a:tr>
              <a:tr h="877262">
                <a:tc gridSpan="2">
                  <a:txBody>
                    <a:bodyPr/>
                    <a:lstStyle/>
                    <a:p>
                      <a:pPr rtl="0" fontAlgn="t">
                        <a:spcBef>
                          <a:spcPts val="0"/>
                        </a:spcBef>
                        <a:spcAft>
                          <a:spcPts val="0"/>
                        </a:spcAft>
                      </a:pPr>
                      <a:r>
                        <a:rPr lang="en-US" sz="1400" b="0" i="0" u="none" strike="noStrike" dirty="0">
                          <a:solidFill>
                            <a:srgbClr val="000000"/>
                          </a:solidFill>
                          <a:effectLst/>
                          <a:latin typeface="Calibri" panose="020F0502020204030204" pitchFamily="34" charset="0"/>
                        </a:rPr>
                        <a:t>Data Considerations:</a:t>
                      </a:r>
                      <a:endParaRPr lang="en-US" sz="2000" dirty="0">
                        <a:effectLst/>
                      </a:endParaRP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information do you already collect that can be compiled to begin forming a picture of the student?</a:t>
                      </a:r>
                    </a:p>
                    <a:p>
                      <a:pPr rtl="0" fontAlgn="base">
                        <a:spcBef>
                          <a:spcPts val="0"/>
                        </a:spcBef>
                        <a:spcAft>
                          <a:spcPts val="80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What do you see in the existing student data that can begin forming a picture of the student?</a:t>
                      </a:r>
                      <a:br>
                        <a:rPr lang="en-US" sz="1400" b="0" i="0" u="none" strike="noStrike" dirty="0">
                          <a:solidFill>
                            <a:srgbClr val="000000"/>
                          </a:solidFill>
                          <a:effectLst/>
                          <a:latin typeface="Calibri" panose="020F0502020204030204" pitchFamily="34" charset="0"/>
                        </a:rPr>
                      </a:br>
                      <a:br>
                        <a:rPr lang="en-US" sz="1400" b="0" i="0" u="none" strike="no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txBody>
                  <a:tcPr marL="68580" marR="68580"/>
                </a:tc>
                <a:tc hMerge="1">
                  <a:txBody>
                    <a:bodyPr/>
                    <a:lstStyle/>
                    <a:p>
                      <a:endParaRPr lang="en-US"/>
                    </a:p>
                  </a:txBody>
                  <a:tcPr/>
                </a:tc>
                <a:extLst>
                  <a:ext uri="{0D108BD9-81ED-4DB2-BD59-A6C34878D82A}">
                    <a16:rowId xmlns:a16="http://schemas.microsoft.com/office/drawing/2014/main" val="784997330"/>
                  </a:ext>
                </a:extLst>
              </a:tr>
              <a:tr h="244483">
                <a:tc>
                  <a:txBody>
                    <a:bodyPr/>
                    <a:lstStyle/>
                    <a:p>
                      <a:pPr algn="ctr" rtl="0" fontAlgn="t">
                        <a:spcBef>
                          <a:spcPts val="0"/>
                        </a:spcBef>
                        <a:spcAft>
                          <a:spcPts val="0"/>
                        </a:spcAft>
                      </a:pPr>
                      <a:r>
                        <a:rPr lang="en-US" sz="1400" b="1" i="0" u="none" strike="noStrike">
                          <a:solidFill>
                            <a:srgbClr val="000000"/>
                          </a:solidFill>
                          <a:effectLst/>
                          <a:latin typeface="Calibri" panose="020F0502020204030204" pitchFamily="34" charset="0"/>
                        </a:rPr>
                        <a:t>Regularly Collected Data Sources</a:t>
                      </a:r>
                      <a:endParaRPr lang="en-US" sz="2000">
                        <a:effectLst/>
                      </a:endParaRPr>
                    </a:p>
                  </a:txBody>
                  <a:tcPr marL="68580" marR="68580"/>
                </a:tc>
                <a:tc>
                  <a:txBody>
                    <a:bodyPr/>
                    <a:lstStyle/>
                    <a:p>
                      <a:pPr algn="ctr" rtl="0" fontAlgn="t">
                        <a:spcBef>
                          <a:spcPts val="0"/>
                        </a:spcBef>
                        <a:spcAft>
                          <a:spcPts val="0"/>
                        </a:spcAft>
                      </a:pPr>
                      <a:r>
                        <a:rPr lang="en-US" sz="1400" b="1" i="0" u="none" strike="noStrike">
                          <a:solidFill>
                            <a:srgbClr val="000000"/>
                          </a:solidFill>
                          <a:effectLst/>
                          <a:latin typeface="Calibri" panose="020F0502020204030204" pitchFamily="34" charset="0"/>
                        </a:rPr>
                        <a:t>Other Helpful Data Sources</a:t>
                      </a:r>
                      <a:endParaRPr lang="en-US" sz="2000">
                        <a:effectLst/>
                      </a:endParaRPr>
                    </a:p>
                  </a:txBody>
                  <a:tcPr marL="68580" marR="68580"/>
                </a:tc>
                <a:extLst>
                  <a:ext uri="{0D108BD9-81ED-4DB2-BD59-A6C34878D82A}">
                    <a16:rowId xmlns:a16="http://schemas.microsoft.com/office/drawing/2014/main" val="2967442890"/>
                  </a:ext>
                </a:extLst>
              </a:tr>
              <a:tr h="2176831">
                <a:tc>
                  <a:txBody>
                    <a:bodyPr/>
                    <a:lstStyle/>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Office discipline referrals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Classroom discipline data ISS/OSS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Attendance/Tardy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Grades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Assessment Performance (CBM, STAR, DIBELS etc.)</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IEP Data (IEP Plus, Student Record)</a:t>
                      </a:r>
                      <a:endParaRPr lang="en-US" sz="1400" b="0" i="0" u="none" strike="noStrike" dirty="0">
                        <a:solidFill>
                          <a:srgbClr val="000000"/>
                        </a:solidFill>
                        <a:effectLst/>
                        <a:latin typeface="Noto Sans Symbols"/>
                      </a:endParaRPr>
                    </a:p>
                  </a:txBody>
                  <a:tcPr marL="68580" marR="68580"/>
                </a:tc>
                <a:tc>
                  <a:txBody>
                    <a:bodyPr/>
                    <a:lstStyle/>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Nurse visits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Counselor visits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Current or previous classroom supports for student behavior or academic performance </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Current or previous participation in behavior or academic interventions </a:t>
                      </a:r>
                      <a:endParaRPr lang="en-US" sz="1400" b="0" i="0" u="none" strike="noStrike" dirty="0">
                        <a:solidFill>
                          <a:srgbClr val="000000"/>
                        </a:solidFill>
                        <a:effectLst/>
                        <a:latin typeface="Noto Sans Symbols"/>
                      </a:endParaRPr>
                    </a:p>
                  </a:txBody>
                  <a:tcPr marL="68580" marR="68580"/>
                </a:tc>
                <a:extLst>
                  <a:ext uri="{0D108BD9-81ED-4DB2-BD59-A6C34878D82A}">
                    <a16:rowId xmlns:a16="http://schemas.microsoft.com/office/drawing/2014/main" val="4132085403"/>
                  </a:ext>
                </a:extLst>
              </a:tr>
            </a:tbl>
          </a:graphicData>
        </a:graphic>
      </p:graphicFrame>
    </p:spTree>
    <p:extLst>
      <p:ext uri="{BB962C8B-B14F-4D97-AF65-F5344CB8AC3E}">
        <p14:creationId xmlns:p14="http://schemas.microsoft.com/office/powerpoint/2010/main" val="863591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Behavior in Observable and Measurable Terms</a:t>
            </a:r>
          </a:p>
        </p:txBody>
      </p:sp>
      <p:sp>
        <p:nvSpPr>
          <p:cNvPr id="5" name="TextBox 4"/>
          <p:cNvSpPr txBox="1"/>
          <p:nvPr/>
        </p:nvSpPr>
        <p:spPr>
          <a:xfrm>
            <a:off x="2840038" y="1848042"/>
            <a:ext cx="7446962" cy="1384995"/>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planning (Functional Behavioral Assessment) </a:t>
            </a:r>
          </a:p>
          <a:p>
            <a:pPr marL="285750" indent="-285750">
              <a:buFont typeface="Arial" panose="020B0604020202020204" pitchFamily="34" charset="0"/>
              <a:buChar char="•"/>
              <a:defRPr/>
            </a:pPr>
            <a:r>
              <a:rPr lang="en-US" sz="1400" b="1" dirty="0">
                <a:solidFill>
                  <a:srgbClr val="000000"/>
                </a:solidFill>
                <a:latin typeface="Arial" charset="0"/>
                <a:cs typeface="Arial" charset="0"/>
              </a:rPr>
              <a:t>Collect Baseline Data</a:t>
            </a:r>
          </a:p>
          <a:p>
            <a:pPr marL="285750" indent="-285750">
              <a:buFont typeface="Arial" panose="020B0604020202020204" pitchFamily="34" charset="0"/>
              <a:buChar char="•"/>
              <a:defRPr/>
            </a:pPr>
            <a:r>
              <a:rPr lang="en-US" sz="1400" b="1" dirty="0">
                <a:solidFill>
                  <a:srgbClr val="000000"/>
                </a:solidFill>
                <a:latin typeface="Arial" charset="0"/>
                <a:cs typeface="Arial" charset="0"/>
              </a:rPr>
              <a:t>Ask staff, student and family about where, when, &amp; why behavior occur AND 		what interventions have already been attempted</a:t>
            </a:r>
          </a:p>
          <a:p>
            <a:pPr marL="285750" indent="-285750">
              <a:buFont typeface="Arial" panose="020B0604020202020204" pitchFamily="34" charset="0"/>
              <a:buChar char="•"/>
              <a:defRPr/>
            </a:pPr>
            <a:r>
              <a:rPr lang="en-US" sz="1400" dirty="0">
                <a:solidFill>
                  <a:srgbClr val="000000"/>
                </a:solidFill>
                <a:latin typeface="Arial" charset="0"/>
                <a:cs typeface="Arial" charset="0"/>
              </a:rPr>
              <a:t>Hypothesize a final summary of where, when, &amp; why behavior occurs </a:t>
            </a:r>
          </a:p>
          <a:p>
            <a:pPr marL="285750" indent="-285750">
              <a:buFont typeface="Arial" panose="020B0604020202020204" pitchFamily="34" charset="0"/>
              <a:buChar char="•"/>
              <a:defRPr/>
            </a:pPr>
            <a:r>
              <a:rPr lang="en-US" sz="1400" dirty="0">
                <a:solidFill>
                  <a:srgbClr val="000000"/>
                </a:solidFill>
                <a:latin typeface="Arial" charset="0"/>
                <a:cs typeface="Arial" charset="0"/>
              </a:rPr>
              <a:t>See the behavior during specified routines (to confirm hypothesis)</a:t>
            </a:r>
          </a:p>
        </p:txBody>
      </p:sp>
      <p:sp>
        <p:nvSpPr>
          <p:cNvPr id="6" name="TextBox 5"/>
          <p:cNvSpPr txBox="1"/>
          <p:nvPr/>
        </p:nvSpPr>
        <p:spPr>
          <a:xfrm>
            <a:off x="3068638" y="3484753"/>
            <a:ext cx="6400800" cy="738188"/>
          </a:xfrm>
          <a:prstGeom prst="rect">
            <a:avLst/>
          </a:prstGeom>
          <a:solidFill>
            <a:schemeClr val="tx2">
              <a:lumMod val="20000"/>
              <a:lumOff val="80000"/>
            </a:schemeClr>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a:solidFill>
                  <a:srgbClr val="000000"/>
                </a:solidFill>
                <a:latin typeface="Arial" charset="0"/>
                <a:cs typeface="Arial" charset="0"/>
              </a:rPr>
              <a:t>)</a:t>
            </a:r>
          </a:p>
          <a:p>
            <a:pPr>
              <a:defRPr/>
            </a:pPr>
            <a:r>
              <a:rPr lang="en-US" sz="1400" dirty="0">
                <a:solidFill>
                  <a:srgbClr val="000000"/>
                </a:solidFill>
                <a:latin typeface="Arial" charset="0"/>
                <a:cs typeface="Arial" charset="0"/>
              </a:rPr>
              <a:t>     • Ensure technical adequacy </a:t>
            </a:r>
          </a:p>
          <a:p>
            <a:pPr>
              <a:defRPr/>
            </a:pPr>
            <a:r>
              <a:rPr lang="en-US" sz="1400" dirty="0">
                <a:solidFill>
                  <a:srgbClr val="000000"/>
                </a:solidFill>
                <a:latin typeface="Arial" charset="0"/>
                <a:cs typeface="Arial" charset="0"/>
              </a:rPr>
              <a:t>     • Ensure contextual fit</a:t>
            </a: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1857152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Collect Baseline Data on Problem Behavior</a:t>
            </a:r>
          </a:p>
        </p:txBody>
      </p:sp>
      <p:pic>
        <p:nvPicPr>
          <p:cNvPr id="5" name="Content Placeholder 4"/>
          <p:cNvPicPr>
            <a:picLocks noGrp="1" noChangeAspect="1"/>
          </p:cNvPicPr>
          <p:nvPr>
            <p:ph idx="1"/>
          </p:nvPr>
        </p:nvPicPr>
        <p:blipFill>
          <a:blip r:embed="rId3"/>
          <a:stretch>
            <a:fillRect/>
          </a:stretch>
        </p:blipFill>
        <p:spPr>
          <a:xfrm>
            <a:off x="609600" y="3043238"/>
            <a:ext cx="11141831" cy="2062162"/>
          </a:xfrm>
          <a:prstGeom prst="rect">
            <a:avLst/>
          </a:prstGeom>
        </p:spPr>
      </p:pic>
    </p:spTree>
    <p:extLst>
      <p:ext uri="{BB962C8B-B14F-4D97-AF65-F5344CB8AC3E}">
        <p14:creationId xmlns:p14="http://schemas.microsoft.com/office/powerpoint/2010/main" val="8253483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t="3304"/>
          <a:stretch>
            <a:fillRect/>
          </a:stretch>
        </p:blipFill>
        <p:spPr bwMode="auto">
          <a:xfrm>
            <a:off x="1787525" y="0"/>
            <a:ext cx="8636000" cy="525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691" name="TextBox 3"/>
          <p:cNvSpPr txBox="1">
            <a:spLocks noChangeArrowheads="1"/>
          </p:cNvSpPr>
          <p:nvPr/>
        </p:nvSpPr>
        <p:spPr bwMode="auto">
          <a:xfrm>
            <a:off x="1787525" y="5196007"/>
            <a:ext cx="90106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9BBB59"/>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064A2"/>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4BACC6"/>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4BACC6"/>
              </a:buClr>
              <a:buChar char="•"/>
              <a:defRPr>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en-US" altLang="en-US" sz="1200" b="1" dirty="0">
                <a:solidFill>
                  <a:srgbClr val="000000"/>
                </a:solidFill>
              </a:rPr>
              <a:t>Angry Outbursts </a:t>
            </a:r>
            <a:r>
              <a:rPr lang="en-US" altLang="en-US" sz="1200" dirty="0">
                <a:solidFill>
                  <a:srgbClr val="000000"/>
                </a:solidFill>
              </a:rPr>
              <a:t>– any behavior defined as yelling, talking back, angry words directed at teacher – measured in times of occurrence per day </a:t>
            </a:r>
          </a:p>
          <a:p>
            <a:pPr eaLnBrk="1" hangingPunct="1">
              <a:spcBef>
                <a:spcPct val="0"/>
              </a:spcBef>
              <a:buClrTx/>
              <a:buSzTx/>
              <a:buFontTx/>
              <a:buNone/>
            </a:pPr>
            <a:endParaRPr lang="en-US" altLang="en-US" sz="600" b="1" dirty="0">
              <a:solidFill>
                <a:srgbClr val="000000"/>
              </a:solidFill>
            </a:endParaRPr>
          </a:p>
          <a:p>
            <a:pPr eaLnBrk="1" hangingPunct="1">
              <a:spcBef>
                <a:spcPct val="0"/>
              </a:spcBef>
              <a:buClrTx/>
              <a:buSzTx/>
              <a:buFontTx/>
              <a:buNone/>
            </a:pPr>
            <a:r>
              <a:rPr lang="en-US" altLang="en-US" sz="1200" b="1" dirty="0">
                <a:solidFill>
                  <a:srgbClr val="000000"/>
                </a:solidFill>
              </a:rPr>
              <a:t>Going to the nurse </a:t>
            </a:r>
            <a:r>
              <a:rPr lang="en-US" altLang="en-US" sz="1200" dirty="0">
                <a:solidFill>
                  <a:srgbClr val="000000"/>
                </a:solidFill>
              </a:rPr>
              <a:t>– times that Robbie requests to go to the nurse per day</a:t>
            </a:r>
          </a:p>
          <a:p>
            <a:pPr eaLnBrk="1" hangingPunct="1">
              <a:spcBef>
                <a:spcPct val="0"/>
              </a:spcBef>
              <a:buClrTx/>
              <a:buSzTx/>
              <a:buFontTx/>
              <a:buNone/>
            </a:pPr>
            <a:endParaRPr lang="en-US" altLang="en-US" sz="600" b="1" dirty="0">
              <a:solidFill>
                <a:srgbClr val="000000"/>
              </a:solidFill>
            </a:endParaRPr>
          </a:p>
          <a:p>
            <a:pPr eaLnBrk="1" hangingPunct="1">
              <a:spcBef>
                <a:spcPct val="0"/>
              </a:spcBef>
              <a:buClrTx/>
              <a:buSzTx/>
              <a:buFontTx/>
              <a:buNone/>
            </a:pPr>
            <a:r>
              <a:rPr lang="en-US" altLang="en-US" sz="1200" b="1" dirty="0">
                <a:solidFill>
                  <a:srgbClr val="000000"/>
                </a:solidFill>
              </a:rPr>
              <a:t>Stating feelings </a:t>
            </a:r>
            <a:r>
              <a:rPr lang="en-US" altLang="en-US" sz="1200" dirty="0">
                <a:solidFill>
                  <a:srgbClr val="000000"/>
                </a:solidFill>
              </a:rPr>
              <a:t>– anytime that Robbie expresses how he feels (i.e. nervous, scared, worried, anxious, angry, mad) either using picture cues or words.  This is also measured in times per day.</a:t>
            </a:r>
          </a:p>
          <a:p>
            <a:pPr eaLnBrk="1" hangingPunct="1">
              <a:spcBef>
                <a:spcPct val="0"/>
              </a:spcBef>
              <a:buClrTx/>
              <a:buSzTx/>
              <a:buFontTx/>
              <a:buNone/>
            </a:pPr>
            <a:endParaRPr lang="en-US" altLang="en-US" sz="600" b="1" dirty="0">
              <a:solidFill>
                <a:srgbClr val="000000"/>
              </a:solidFill>
            </a:endParaRPr>
          </a:p>
          <a:p>
            <a:pPr eaLnBrk="1" hangingPunct="1">
              <a:spcBef>
                <a:spcPct val="0"/>
              </a:spcBef>
              <a:buClrTx/>
              <a:buSzTx/>
              <a:buFontTx/>
              <a:buNone/>
            </a:pPr>
            <a:r>
              <a:rPr lang="en-US" altLang="en-US" sz="1200" b="1" dirty="0">
                <a:solidFill>
                  <a:srgbClr val="000000"/>
                </a:solidFill>
              </a:rPr>
              <a:t>Requesting a break </a:t>
            </a:r>
            <a:r>
              <a:rPr lang="en-US" altLang="en-US" sz="1200" dirty="0">
                <a:solidFill>
                  <a:srgbClr val="000000"/>
                </a:solidFill>
              </a:rPr>
              <a:t>– the number of times Robbie requests a break either by words or picture</a:t>
            </a:r>
          </a:p>
          <a:p>
            <a:pPr eaLnBrk="1" hangingPunct="1">
              <a:spcBef>
                <a:spcPct val="0"/>
              </a:spcBef>
              <a:buClrTx/>
              <a:buSzTx/>
              <a:buFontTx/>
              <a:buNone/>
            </a:pPr>
            <a:endParaRPr lang="en-US" altLang="en-US" sz="1200" dirty="0">
              <a:solidFill>
                <a:srgbClr val="000000"/>
              </a:solidFill>
            </a:endParaRPr>
          </a:p>
        </p:txBody>
      </p:sp>
      <p:sp>
        <p:nvSpPr>
          <p:cNvPr id="2" name="TextBox 1"/>
          <p:cNvSpPr txBox="1"/>
          <p:nvPr/>
        </p:nvSpPr>
        <p:spPr>
          <a:xfrm>
            <a:off x="858877" y="839894"/>
            <a:ext cx="553998" cy="5847644"/>
          </a:xfrm>
          <a:prstGeom prst="rect">
            <a:avLst/>
          </a:prstGeom>
          <a:noFill/>
        </p:spPr>
        <p:txBody>
          <a:bodyPr vert="vert270" wrap="square" rtlCol="0">
            <a:spAutoFit/>
          </a:bodyPr>
          <a:lstStyle/>
          <a:p>
            <a:pPr algn="ctr"/>
            <a:r>
              <a:rPr lang="en-US" sz="2400" b="1" dirty="0"/>
              <a:t>Individualized Behavior Rating Scale (IBRST)</a:t>
            </a:r>
          </a:p>
        </p:txBody>
      </p:sp>
    </p:spTree>
    <p:extLst>
      <p:ext uri="{BB962C8B-B14F-4D97-AF65-F5344CB8AC3E}">
        <p14:creationId xmlns:p14="http://schemas.microsoft.com/office/powerpoint/2010/main" val="37442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r>
              <a:rPr lang="en-US" sz="3200" dirty="0"/>
              <a:t>Throughout today consider…</a:t>
            </a:r>
          </a:p>
          <a:p>
            <a:r>
              <a:rPr lang="en-US" sz="3200" dirty="0"/>
              <a:t>What questions are still circling?</a:t>
            </a:r>
          </a:p>
          <a:p>
            <a:r>
              <a:rPr lang="en-US" sz="3200" dirty="0"/>
              <a:t>What do you have squared away?</a:t>
            </a:r>
          </a:p>
          <a:p>
            <a:r>
              <a:rPr lang="en-US" sz="3200" dirty="0"/>
              <a:t>What was one good point made?</a:t>
            </a:r>
          </a:p>
          <a:p>
            <a:endParaRPr lang="en-US" dirty="0"/>
          </a:p>
          <a:p>
            <a:endParaRPr lang="en-US" dirty="0"/>
          </a:p>
        </p:txBody>
      </p:sp>
    </p:spTree>
    <p:extLst>
      <p:ext uri="{BB962C8B-B14F-4D97-AF65-F5344CB8AC3E}">
        <p14:creationId xmlns:p14="http://schemas.microsoft.com/office/powerpoint/2010/main" val="37128147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00" y="444243"/>
            <a:ext cx="10605999" cy="1508760"/>
          </a:xfrm>
        </p:spPr>
        <p:txBody>
          <a:bodyPr/>
          <a:lstStyle/>
          <a:p>
            <a:r>
              <a:rPr lang="en-US" dirty="0"/>
              <a:t>CICO Card Front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0147443"/>
              </p:ext>
            </p:extLst>
          </p:nvPr>
        </p:nvGraphicFramePr>
        <p:xfrm>
          <a:off x="5727292" y="1743075"/>
          <a:ext cx="5115332" cy="4629152"/>
        </p:xfrm>
        <a:graphic>
          <a:graphicData uri="http://schemas.openxmlformats.org/drawingml/2006/table">
            <a:tbl>
              <a:tblPr firstRow="1" bandRow="1">
                <a:tableStyleId>{5C22544A-7EE6-4342-B048-85BDC9FD1C3A}</a:tableStyleId>
              </a:tblPr>
              <a:tblGrid>
                <a:gridCol w="1278833">
                  <a:extLst>
                    <a:ext uri="{9D8B030D-6E8A-4147-A177-3AD203B41FA5}">
                      <a16:colId xmlns:a16="http://schemas.microsoft.com/office/drawing/2014/main" val="726399053"/>
                    </a:ext>
                  </a:extLst>
                </a:gridCol>
                <a:gridCol w="1278833">
                  <a:extLst>
                    <a:ext uri="{9D8B030D-6E8A-4147-A177-3AD203B41FA5}">
                      <a16:colId xmlns:a16="http://schemas.microsoft.com/office/drawing/2014/main" val="3907358318"/>
                    </a:ext>
                  </a:extLst>
                </a:gridCol>
                <a:gridCol w="1278833">
                  <a:extLst>
                    <a:ext uri="{9D8B030D-6E8A-4147-A177-3AD203B41FA5}">
                      <a16:colId xmlns:a16="http://schemas.microsoft.com/office/drawing/2014/main" val="2354524875"/>
                    </a:ext>
                  </a:extLst>
                </a:gridCol>
                <a:gridCol w="1278833">
                  <a:extLst>
                    <a:ext uri="{9D8B030D-6E8A-4147-A177-3AD203B41FA5}">
                      <a16:colId xmlns:a16="http://schemas.microsoft.com/office/drawing/2014/main" val="364329233"/>
                    </a:ext>
                  </a:extLst>
                </a:gridCol>
              </a:tblGrid>
              <a:tr h="655862">
                <a:tc gridSpan="4">
                  <a:txBody>
                    <a:bodyPr/>
                    <a:lstStyle/>
                    <a:p>
                      <a:pPr algn="ctr"/>
                      <a:r>
                        <a:rPr lang="en-US" sz="2400" dirty="0"/>
                        <a:t>John’s Tier</a:t>
                      </a:r>
                      <a:r>
                        <a:rPr lang="en-US" sz="2400" baseline="0" dirty="0"/>
                        <a:t> 2 CICO Card</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21378687"/>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Goals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AM to Lunch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Lunch to Recess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Recess to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473322548"/>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Be Responsible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63967916"/>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Be Respectful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2525315683"/>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Be Ready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a:effectLst/>
                          <a:latin typeface="Wingdings" panose="05000000000000000000" pitchFamily="2" charset="2"/>
                          <a:ea typeface="Times New Roman" panose="02020603050405020304" pitchFamily="18" charset="0"/>
                          <a:cs typeface="Arial" panose="020B0604020202020204" pitchFamily="34" charset="0"/>
                        </a:rPr>
                        <a:t>J K 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tc>
                  <a:txBody>
                    <a:bodyPr/>
                    <a:lstStyle/>
                    <a:p>
                      <a:pPr marL="0" marR="0" algn="ctr">
                        <a:lnSpc>
                          <a:spcPct val="115000"/>
                        </a:lnSpc>
                        <a:spcBef>
                          <a:spcPts val="0"/>
                        </a:spcBef>
                        <a:spcAft>
                          <a:spcPts val="0"/>
                        </a:spcAft>
                      </a:pPr>
                      <a:r>
                        <a:rPr lang="en-US" sz="1600" dirty="0">
                          <a:effectLst/>
                          <a:latin typeface="Wingdings" panose="05000000000000000000" pitchFamily="2" charset="2"/>
                          <a:ea typeface="Times New Roman" panose="02020603050405020304" pitchFamily="18" charset="0"/>
                          <a:cs typeface="Arial" panose="020B0604020202020204" pitchFamily="34" charset="0"/>
                        </a:rPr>
                        <a:t>J K 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ctr"/>
                </a:tc>
                <a:extLst>
                  <a:ext uri="{0D108BD9-81ED-4DB2-BD59-A6C34878D82A}">
                    <a16:rowId xmlns:a16="http://schemas.microsoft.com/office/drawing/2014/main" val="399551199"/>
                  </a:ext>
                </a:extLst>
              </a:tr>
              <a:tr h="662215">
                <a:tc>
                  <a:txBody>
                    <a:bodyPr/>
                    <a:lstStyle/>
                    <a:p>
                      <a:pPr marL="0" marR="0">
                        <a:lnSpc>
                          <a:spcPct val="115000"/>
                        </a:lnSpc>
                        <a:spcBef>
                          <a:spcPts val="0"/>
                        </a:spcBef>
                        <a:spcAft>
                          <a:spcPts val="100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Total Points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2196011161"/>
                  </a:ext>
                </a:extLst>
              </a:tr>
              <a:tr h="662215">
                <a:tc>
                  <a:txBody>
                    <a:bodyPr/>
                    <a:lstStyle/>
                    <a:p>
                      <a:pPr marL="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Teacher Initials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tc>
                  <a:txBody>
                    <a:bodyPr/>
                    <a:lstStyle/>
                    <a:p>
                      <a:pPr marL="0" marR="0">
                        <a:lnSpc>
                          <a:spcPct val="115000"/>
                        </a:lnSpc>
                        <a:spcBef>
                          <a:spcPts val="0"/>
                        </a:spcBef>
                        <a:spcAft>
                          <a:spcPts val="100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val="1867184810"/>
                  </a:ext>
                </a:extLst>
              </a:tr>
            </a:tbl>
          </a:graphicData>
        </a:graphic>
      </p:graphicFrame>
      <p:sp>
        <p:nvSpPr>
          <p:cNvPr id="3" name="Right Arrow 2"/>
          <p:cNvSpPr/>
          <p:nvPr/>
        </p:nvSpPr>
        <p:spPr>
          <a:xfrm>
            <a:off x="3352800" y="3629026"/>
            <a:ext cx="193357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55267" y="3351997"/>
            <a:ext cx="2397533" cy="954107"/>
          </a:xfrm>
          <a:prstGeom prst="rect">
            <a:avLst/>
          </a:prstGeom>
          <a:noFill/>
        </p:spPr>
        <p:txBody>
          <a:bodyPr wrap="square" rtlCol="0">
            <a:spAutoFit/>
          </a:bodyPr>
          <a:lstStyle/>
          <a:p>
            <a:pPr algn="ctr"/>
            <a:r>
              <a:rPr lang="en-US" sz="2800" dirty="0"/>
              <a:t>Also Baseline Data</a:t>
            </a:r>
          </a:p>
        </p:txBody>
      </p:sp>
    </p:spTree>
    <p:extLst>
      <p:ext uri="{BB962C8B-B14F-4D97-AF65-F5344CB8AC3E}">
        <p14:creationId xmlns:p14="http://schemas.microsoft.com/office/powerpoint/2010/main" val="33899235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80745"/>
            <a:ext cx="10972801" cy="1811296"/>
          </a:xfrm>
        </p:spPr>
        <p:txBody>
          <a:bodyPr/>
          <a:lstStyle/>
          <a:p>
            <a:pPr marL="0" indent="0" algn="ctr">
              <a:buNone/>
            </a:pPr>
            <a:r>
              <a:rPr lang="en-US" sz="3200" dirty="0">
                <a:solidFill>
                  <a:srgbClr val="000000"/>
                </a:solidFill>
                <a:latin typeface="Arial" charset="0"/>
                <a:cs typeface="Arial" charset="0"/>
              </a:rPr>
              <a:t>Ask staff, student and family about where, when, &amp; why behavior occur AND what interventions have already been attempted</a:t>
            </a:r>
            <a:endParaRPr lang="en-US" dirty="0"/>
          </a:p>
        </p:txBody>
      </p:sp>
      <p:sp>
        <p:nvSpPr>
          <p:cNvPr id="4" name="Title 3"/>
          <p:cNvSpPr txBox="1">
            <a:spLocks noGrp="1"/>
          </p:cNvSpPr>
          <p:nvPr>
            <p:ph type="title"/>
          </p:nvPr>
        </p:nvSpPr>
        <p:spPr>
          <a:xfrm>
            <a:off x="609600" y="1305563"/>
            <a:ext cx="10972801" cy="923330"/>
          </a:xfrm>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br>
              <a:rPr lang="en-US" sz="1800" dirty="0">
                <a:solidFill>
                  <a:srgbClr val="000000"/>
                </a:solidFill>
                <a:latin typeface="Arial" charset="0"/>
                <a:cs typeface="Arial" charset="0"/>
              </a:rPr>
            </a:br>
            <a:r>
              <a:rPr lang="en-US" sz="1800" dirty="0">
                <a:solidFill>
                  <a:srgbClr val="000000"/>
                </a:solidFill>
                <a:latin typeface="Arial" charset="0"/>
                <a:cs typeface="Arial" charset="0"/>
              </a:rPr>
              <a:t>2. </a:t>
            </a:r>
            <a:r>
              <a:rPr lang="en-US" sz="1800" b="1" dirty="0">
                <a:solidFill>
                  <a:srgbClr val="000000"/>
                </a:solidFill>
                <a:latin typeface="Arial" charset="0"/>
                <a:cs typeface="Arial" charset="0"/>
              </a:rPr>
              <a:t>Conduct assessment </a:t>
            </a:r>
            <a:r>
              <a:rPr lang="en-US" sz="1800" dirty="0">
                <a:solidFill>
                  <a:srgbClr val="000000"/>
                </a:solidFill>
                <a:latin typeface="Arial" charset="0"/>
                <a:cs typeface="Arial" charset="0"/>
              </a:rPr>
              <a:t>for behavior support planning (Functional Behavioral Assessment) </a:t>
            </a:r>
            <a:br>
              <a:rPr lang="en-US" sz="1800" dirty="0">
                <a:solidFill>
                  <a:srgbClr val="000000"/>
                </a:solidFill>
                <a:latin typeface="Arial" charset="0"/>
                <a:cs typeface="Arial" charset="0"/>
              </a:rPr>
            </a:b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49305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3"/>
          <p:cNvSpPr>
            <a:spLocks noGrp="1"/>
          </p:cNvSpPr>
          <p:nvPr>
            <p:ph type="title"/>
          </p:nvPr>
        </p:nvSpPr>
        <p:spPr>
          <a:xfrm>
            <a:off x="701040" y="850960"/>
            <a:ext cx="10972801" cy="1261036"/>
          </a:xfrm>
        </p:spPr>
        <p:txBody>
          <a:bodyPr/>
          <a:lstStyle/>
          <a:p>
            <a:pPr eaLnBrk="1" hangingPunct="1"/>
            <a:r>
              <a:rPr lang="en-US" altLang="en-US" sz="3000" dirty="0">
                <a:solidFill>
                  <a:srgbClr val="88A44D"/>
                </a:solidFill>
                <a:ea typeface="ＭＳ Ｐゴシック" panose="020B0600070205080204" pitchFamily="34" charset="-128"/>
              </a:rPr>
              <a:t>ANALYZE the Nature of the Behavior– Questions to keep in mind</a:t>
            </a:r>
          </a:p>
        </p:txBody>
      </p:sp>
      <p:sp>
        <p:nvSpPr>
          <p:cNvPr id="221186" name="Content Placeholder 1"/>
          <p:cNvSpPr>
            <a:spLocks noGrp="1"/>
          </p:cNvSpPr>
          <p:nvPr>
            <p:ph sz="quarter" idx="1"/>
          </p:nvPr>
        </p:nvSpPr>
        <p:spPr>
          <a:xfrm>
            <a:off x="1828641" y="1965960"/>
            <a:ext cx="8504238" cy="4572000"/>
          </a:xfrm>
        </p:spPr>
        <p:txBody>
          <a:bodyPr>
            <a:normAutofit fontScale="92500" lnSpcReduction="10000"/>
          </a:bodyPr>
          <a:lstStyle/>
          <a:p>
            <a:pPr eaLnBrk="1" hangingPunct="1"/>
            <a:r>
              <a:rPr lang="en-US" altLang="en-US" dirty="0">
                <a:ea typeface="ＭＳ Ｐゴシック" panose="020B0600070205080204" pitchFamily="34" charset="-128"/>
              </a:rPr>
              <a:t>When is the behavior more likely to occur?</a:t>
            </a:r>
          </a:p>
          <a:p>
            <a:pPr lvl="1" eaLnBrk="1" hangingPunct="1"/>
            <a:r>
              <a:rPr lang="en-US" altLang="en-US" dirty="0">
                <a:ea typeface="ＭＳ Ｐゴシック" panose="020B0600070205080204" pitchFamily="34" charset="-128"/>
              </a:rPr>
              <a:t>Consider time of day, day of week</a:t>
            </a:r>
          </a:p>
          <a:p>
            <a:pPr eaLnBrk="1" hangingPunct="1"/>
            <a:r>
              <a:rPr lang="en-US" altLang="en-US" dirty="0">
                <a:ea typeface="ＭＳ Ｐゴシック" panose="020B0600070205080204" pitchFamily="34" charset="-128"/>
              </a:rPr>
              <a:t>Where is the target behavior more likely to occur?</a:t>
            </a:r>
          </a:p>
          <a:p>
            <a:pPr lvl="1" eaLnBrk="1" hangingPunct="1"/>
            <a:r>
              <a:rPr lang="en-US" altLang="en-US" dirty="0">
                <a:ea typeface="ＭＳ Ｐゴシック" panose="020B0600070205080204" pitchFamily="34" charset="-128"/>
              </a:rPr>
              <a:t>Consider location, subject, activity</a:t>
            </a:r>
          </a:p>
          <a:p>
            <a:pPr eaLnBrk="1" hangingPunct="1"/>
            <a:r>
              <a:rPr lang="en-US" altLang="en-US" dirty="0">
                <a:ea typeface="ＭＳ Ｐゴシック" panose="020B0600070205080204" pitchFamily="34" charset="-128"/>
              </a:rPr>
              <a:t>What is happening before the behavior occurs? (Antecedents)</a:t>
            </a:r>
          </a:p>
          <a:p>
            <a:pPr eaLnBrk="1" hangingPunct="1"/>
            <a:r>
              <a:rPr lang="en-US" altLang="en-US" dirty="0">
                <a:ea typeface="ＭＳ Ｐゴシック" panose="020B0600070205080204" pitchFamily="34" charset="-128"/>
              </a:rPr>
              <a:t>How often is the behavior occurring? (Behavior)</a:t>
            </a:r>
          </a:p>
          <a:p>
            <a:pPr eaLnBrk="1" hangingPunct="1"/>
            <a:r>
              <a:rPr lang="en-US" altLang="en-US" dirty="0">
                <a:ea typeface="ＭＳ Ｐゴシック" panose="020B0600070205080204" pitchFamily="34" charset="-128"/>
              </a:rPr>
              <a:t>What is happening after the behavior occurs? (Consequence)</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41584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97915"/>
            <a:ext cx="10972801" cy="1171216"/>
          </a:xfrm>
        </p:spPr>
        <p:txBody>
          <a:bodyPr/>
          <a:lstStyle/>
          <a:p>
            <a:pPr marL="0" indent="0" algn="ctr">
              <a:buNone/>
            </a:pPr>
            <a:r>
              <a:rPr lang="en-US" sz="3200" dirty="0">
                <a:solidFill>
                  <a:srgbClr val="000000"/>
                </a:solidFill>
                <a:latin typeface="Arial" charset="0"/>
                <a:cs typeface="Arial" charset="0"/>
              </a:rPr>
              <a:t>Hypothesize a final summary of where, when, &amp; why behavior occurs </a:t>
            </a:r>
          </a:p>
          <a:p>
            <a:endParaRPr lang="en-US" dirty="0"/>
          </a:p>
        </p:txBody>
      </p:sp>
      <p:sp>
        <p:nvSpPr>
          <p:cNvPr id="4" name="Title 3"/>
          <p:cNvSpPr txBox="1">
            <a:spLocks noGrp="1"/>
          </p:cNvSpPr>
          <p:nvPr>
            <p:ph type="title"/>
          </p:nvPr>
        </p:nvSpPr>
        <p:spPr>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br>
              <a:rPr lang="en-US" sz="1800" dirty="0">
                <a:solidFill>
                  <a:srgbClr val="000000"/>
                </a:solidFill>
                <a:latin typeface="Arial" charset="0"/>
                <a:cs typeface="Arial" charset="0"/>
              </a:rPr>
            </a:br>
            <a:r>
              <a:rPr lang="en-US" sz="1800" dirty="0">
                <a:solidFill>
                  <a:srgbClr val="000000"/>
                </a:solidFill>
                <a:latin typeface="Arial" charset="0"/>
                <a:cs typeface="Arial" charset="0"/>
              </a:rPr>
              <a:t>2. </a:t>
            </a:r>
            <a:r>
              <a:rPr lang="en-US" sz="1800" b="1" dirty="0">
                <a:solidFill>
                  <a:srgbClr val="000000"/>
                </a:solidFill>
                <a:latin typeface="Arial" charset="0"/>
                <a:cs typeface="Arial" charset="0"/>
              </a:rPr>
              <a:t>Conduct assessment </a:t>
            </a:r>
            <a:r>
              <a:rPr lang="en-US" sz="1800" dirty="0">
                <a:solidFill>
                  <a:srgbClr val="000000"/>
                </a:solidFill>
                <a:latin typeface="Arial" charset="0"/>
                <a:cs typeface="Arial" charset="0"/>
              </a:rPr>
              <a:t>for behavior support planning (Functional Behavioral Assessment) </a:t>
            </a:r>
            <a:br>
              <a:rPr lang="en-US" sz="1800" dirty="0">
                <a:solidFill>
                  <a:srgbClr val="000000"/>
                </a:solidFill>
                <a:latin typeface="Arial" charset="0"/>
                <a:cs typeface="Arial" charset="0"/>
              </a:rPr>
            </a:b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1824042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 it all together…</a:t>
            </a:r>
          </a:p>
        </p:txBody>
      </p:sp>
      <p:sp>
        <p:nvSpPr>
          <p:cNvPr id="3" name="Content Placeholder 2"/>
          <p:cNvSpPr>
            <a:spLocks noGrp="1"/>
          </p:cNvSpPr>
          <p:nvPr>
            <p:ph idx="1"/>
          </p:nvPr>
        </p:nvSpPr>
        <p:spPr>
          <a:xfrm>
            <a:off x="1028700" y="2654300"/>
            <a:ext cx="9872871" cy="1981200"/>
          </a:xfrm>
        </p:spPr>
        <p:txBody>
          <a:bodyPr/>
          <a:lstStyle/>
          <a:p>
            <a:pPr marL="45720" indent="0" algn="ctr">
              <a:buNone/>
            </a:pPr>
            <a:r>
              <a:rPr lang="en-US" sz="4000" dirty="0"/>
              <a:t>Develop a </a:t>
            </a:r>
            <a:r>
              <a:rPr lang="en-US" sz="4000" dirty="0">
                <a:solidFill>
                  <a:srgbClr val="C00000"/>
                </a:solidFill>
              </a:rPr>
              <a:t>summary</a:t>
            </a:r>
            <a:r>
              <a:rPr lang="en-US" sz="4000" dirty="0"/>
              <a:t> statement…otherwise known as a </a:t>
            </a:r>
            <a:r>
              <a:rPr lang="en-US" sz="4000" dirty="0">
                <a:solidFill>
                  <a:srgbClr val="C00000"/>
                </a:solidFill>
              </a:rPr>
              <a:t>hypothesis</a:t>
            </a:r>
            <a:r>
              <a:rPr lang="en-US" sz="4000" dirty="0"/>
              <a:t> statement</a:t>
            </a:r>
          </a:p>
          <a:p>
            <a:pPr marL="45720" indent="0" algn="ctr">
              <a:buNone/>
            </a:pPr>
            <a:endParaRPr lang="en-US" dirty="0"/>
          </a:p>
          <a:p>
            <a:pPr marL="45720" indent="0" algn="ctr">
              <a:buNone/>
            </a:pPr>
            <a:endParaRPr lang="en-US" dirty="0"/>
          </a:p>
        </p:txBody>
      </p:sp>
    </p:spTree>
    <p:extLst>
      <p:ext uri="{BB962C8B-B14F-4D97-AF65-F5344CB8AC3E}">
        <p14:creationId xmlns:p14="http://schemas.microsoft.com/office/powerpoint/2010/main" val="18059891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4E02-6435-4A71-A2EE-3907A5DBA649}"/>
              </a:ext>
            </a:extLst>
          </p:cNvPr>
          <p:cNvSpPr>
            <a:spLocks noGrp="1"/>
          </p:cNvSpPr>
          <p:nvPr>
            <p:ph type="title" idx="4294967295"/>
          </p:nvPr>
        </p:nvSpPr>
        <p:spPr>
          <a:xfrm>
            <a:off x="618490" y="618154"/>
            <a:ext cx="9875520" cy="1356360"/>
          </a:xfrm>
        </p:spPr>
        <p:txBody>
          <a:bodyPr/>
          <a:lstStyle/>
          <a:p>
            <a:r>
              <a:rPr lang="en-US" dirty="0"/>
              <a:t>What started the behavior in motion?</a:t>
            </a:r>
          </a:p>
        </p:txBody>
      </p:sp>
      <p:graphicFrame>
        <p:nvGraphicFramePr>
          <p:cNvPr id="4" name="Content Placeholder 3">
            <a:extLst>
              <a:ext uri="{FF2B5EF4-FFF2-40B4-BE49-F238E27FC236}">
                <a16:creationId xmlns:a16="http://schemas.microsoft.com/office/drawing/2014/main" id="{7E523F63-B738-488F-AE9F-C7DAC2C1EDE4}"/>
              </a:ext>
            </a:extLst>
          </p:cNvPr>
          <p:cNvGraphicFramePr>
            <a:graphicFrameLocks noGrp="1"/>
          </p:cNvGraphicFramePr>
          <p:nvPr>
            <p:ph idx="4294967295"/>
          </p:nvPr>
        </p:nvGraphicFramePr>
        <p:xfrm>
          <a:off x="2587625" y="2234330"/>
          <a:ext cx="7439244" cy="2665225"/>
        </p:xfrm>
        <a:graphic>
          <a:graphicData uri="http://schemas.openxmlformats.org/drawingml/2006/table">
            <a:tbl>
              <a:tblPr firstRow="1" firstCol="1" bandRow="1">
                <a:tableStyleId>{5C22544A-7EE6-4342-B048-85BDC9FD1C3A}</a:tableStyleId>
              </a:tblPr>
              <a:tblGrid>
                <a:gridCol w="2479218">
                  <a:extLst>
                    <a:ext uri="{9D8B030D-6E8A-4147-A177-3AD203B41FA5}">
                      <a16:colId xmlns:a16="http://schemas.microsoft.com/office/drawing/2014/main" val="3708303485"/>
                    </a:ext>
                  </a:extLst>
                </a:gridCol>
                <a:gridCol w="2480013">
                  <a:extLst>
                    <a:ext uri="{9D8B030D-6E8A-4147-A177-3AD203B41FA5}">
                      <a16:colId xmlns:a16="http://schemas.microsoft.com/office/drawing/2014/main" val="594649908"/>
                    </a:ext>
                  </a:extLst>
                </a:gridCol>
                <a:gridCol w="2480013">
                  <a:extLst>
                    <a:ext uri="{9D8B030D-6E8A-4147-A177-3AD203B41FA5}">
                      <a16:colId xmlns:a16="http://schemas.microsoft.com/office/drawing/2014/main" val="3078062857"/>
                    </a:ext>
                  </a:extLst>
                </a:gridCol>
              </a:tblGrid>
              <a:tr h="1050737">
                <a:tc>
                  <a:txBody>
                    <a:bodyPr/>
                    <a:lstStyle/>
                    <a:p>
                      <a:pPr marL="0" marR="0" algn="ctr">
                        <a:lnSpc>
                          <a:spcPct val="107000"/>
                        </a:lnSpc>
                        <a:spcBef>
                          <a:spcPts val="0"/>
                        </a:spcBef>
                        <a:spcAft>
                          <a:spcPts val="0"/>
                        </a:spcAft>
                      </a:pPr>
                      <a:r>
                        <a:rPr lang="en-US" sz="2000" dirty="0">
                          <a:effectLst/>
                        </a:rPr>
                        <a:t> </a:t>
                      </a:r>
                      <a:r>
                        <a:rPr lang="en-US" sz="3200" dirty="0">
                          <a:solidFill>
                            <a:schemeClr val="bg1"/>
                          </a:solidFill>
                          <a:effectLst/>
                        </a:rPr>
                        <a:t>Antecedent</a:t>
                      </a:r>
                      <a:r>
                        <a:rPr lang="en-US" sz="2000" dirty="0">
                          <a:effectLst/>
                        </a:rPr>
                        <a:t> </a:t>
                      </a: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99CC"/>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01602714"/>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731583344"/>
                  </a:ext>
                </a:extLst>
              </a:tr>
            </a:tbl>
          </a:graphicData>
        </a:graphic>
      </p:graphicFrame>
      <p:sp>
        <p:nvSpPr>
          <p:cNvPr id="6" name="Arrow: Up 5">
            <a:extLst>
              <a:ext uri="{FF2B5EF4-FFF2-40B4-BE49-F238E27FC236}">
                <a16:creationId xmlns:a16="http://schemas.microsoft.com/office/drawing/2014/main" id="{784EE9A6-96DA-4FE7-92D9-0D23272441FD}"/>
              </a:ext>
            </a:extLst>
          </p:cNvPr>
          <p:cNvSpPr/>
          <p:nvPr/>
        </p:nvSpPr>
        <p:spPr>
          <a:xfrm>
            <a:off x="3096381" y="4910667"/>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DFAC8F96-DBDB-46FC-8EC9-D9BCE72EE809}"/>
              </a:ext>
            </a:extLst>
          </p:cNvPr>
          <p:cNvSpPr/>
          <p:nvPr/>
        </p:nvSpPr>
        <p:spPr>
          <a:xfrm>
            <a:off x="503107" y="5523407"/>
            <a:ext cx="9523762"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Antecedent.</a:t>
            </a:r>
          </a:p>
        </p:txBody>
      </p:sp>
      <p:sp>
        <p:nvSpPr>
          <p:cNvPr id="3" name="TextBox 2"/>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2017</a:t>
            </a:r>
          </a:p>
        </p:txBody>
      </p:sp>
    </p:spTree>
    <p:extLst>
      <p:ext uri="{BB962C8B-B14F-4D97-AF65-F5344CB8AC3E}">
        <p14:creationId xmlns:p14="http://schemas.microsoft.com/office/powerpoint/2010/main" val="77555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lstStyle/>
          <a:p>
            <a:r>
              <a:rPr lang="en-US" dirty="0"/>
              <a:t>Defined behavior in measurable and observable terms</a:t>
            </a:r>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nvPr>
        </p:nvGraphicFramePr>
        <p:xfrm>
          <a:off x="1143000" y="1965960"/>
          <a:ext cx="9057292" cy="2788603"/>
        </p:xfrm>
        <a:graphic>
          <a:graphicData uri="http://schemas.openxmlformats.org/drawingml/2006/table">
            <a:tbl>
              <a:tblPr firstRow="1" firstCol="1" bandRow="1">
                <a:tableStyleId>{5C22544A-7EE6-4342-B048-85BDC9FD1C3A}</a:tableStyleId>
              </a:tblPr>
              <a:tblGrid>
                <a:gridCol w="3018452">
                  <a:extLst>
                    <a:ext uri="{9D8B030D-6E8A-4147-A177-3AD203B41FA5}">
                      <a16:colId xmlns:a16="http://schemas.microsoft.com/office/drawing/2014/main" val="122400846"/>
                    </a:ext>
                  </a:extLst>
                </a:gridCol>
                <a:gridCol w="3019420">
                  <a:extLst>
                    <a:ext uri="{9D8B030D-6E8A-4147-A177-3AD203B41FA5}">
                      <a16:colId xmlns:a16="http://schemas.microsoft.com/office/drawing/2014/main" val="418793810"/>
                    </a:ext>
                  </a:extLst>
                </a:gridCol>
                <a:gridCol w="3019420">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000" dirty="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Behavior</a:t>
                      </a:r>
                    </a:p>
                    <a:p>
                      <a:pPr marL="0" marR="0" algn="ctr">
                        <a:lnSpc>
                          <a:spcPct val="107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3399"/>
                    </a:solidFill>
                  </a:tcPr>
                </a:tc>
                <a:extLst>
                  <a:ext uri="{0D108BD9-81ED-4DB2-BD59-A6C34878D82A}">
                    <a16:rowId xmlns:a16="http://schemas.microsoft.com/office/drawing/2014/main" val="1532115180"/>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5312228" y="4925181"/>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1453567" y="5449278"/>
            <a:ext cx="870430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Behavior.</a:t>
            </a:r>
          </a:p>
        </p:txBody>
      </p:sp>
      <p:sp>
        <p:nvSpPr>
          <p:cNvPr id="6" name="TextBox 5"/>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2017</a:t>
            </a:r>
          </a:p>
        </p:txBody>
      </p:sp>
    </p:spTree>
    <p:extLst>
      <p:ext uri="{BB962C8B-B14F-4D97-AF65-F5344CB8AC3E}">
        <p14:creationId xmlns:p14="http://schemas.microsoft.com/office/powerpoint/2010/main" val="14239488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normAutofit/>
          </a:bodyPr>
          <a:lstStyle/>
          <a:p>
            <a:r>
              <a:rPr lang="en-US" dirty="0"/>
              <a:t>We then determine what is reinforcing the behavior.</a:t>
            </a:r>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nvPr>
        </p:nvGraphicFramePr>
        <p:xfrm>
          <a:off x="1141413" y="2249488"/>
          <a:ext cx="9057292" cy="2886393"/>
        </p:xfrm>
        <a:graphic>
          <a:graphicData uri="http://schemas.openxmlformats.org/drawingml/2006/table">
            <a:tbl>
              <a:tblPr firstRow="1" firstCol="1" bandRow="1">
                <a:tableStyleId>{5C22544A-7EE6-4342-B048-85BDC9FD1C3A}</a:tableStyleId>
              </a:tblPr>
              <a:tblGrid>
                <a:gridCol w="3018452">
                  <a:extLst>
                    <a:ext uri="{9D8B030D-6E8A-4147-A177-3AD203B41FA5}">
                      <a16:colId xmlns:a16="http://schemas.microsoft.com/office/drawing/2014/main" val="122400846"/>
                    </a:ext>
                  </a:extLst>
                </a:gridCol>
                <a:gridCol w="3019420">
                  <a:extLst>
                    <a:ext uri="{9D8B030D-6E8A-4147-A177-3AD203B41FA5}">
                      <a16:colId xmlns:a16="http://schemas.microsoft.com/office/drawing/2014/main" val="418793810"/>
                    </a:ext>
                  </a:extLst>
                </a:gridCol>
                <a:gridCol w="3019420">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1800" dirty="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3600" dirty="0">
                        <a:effectLst/>
                      </a:endParaRPr>
                    </a:p>
                    <a:p>
                      <a:pPr marL="0" marR="0" algn="ctr">
                        <a:lnSpc>
                          <a:spcPct val="107000"/>
                        </a:lnSpc>
                        <a:spcBef>
                          <a:spcPts val="0"/>
                        </a:spcBef>
                        <a:spcAft>
                          <a:spcPts val="0"/>
                        </a:spcAft>
                      </a:pPr>
                      <a:r>
                        <a:rPr lang="en-US" sz="2000" dirty="0">
                          <a:effectLst/>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endParaRPr lang="en-US" sz="3200" dirty="0">
                        <a:effectLst/>
                      </a:endParaRPr>
                    </a:p>
                    <a:p>
                      <a:pPr marL="0" marR="0" algn="ctr">
                        <a:lnSpc>
                          <a:spcPct val="107000"/>
                        </a:lnSpc>
                        <a:spcBef>
                          <a:spcPts val="0"/>
                        </a:spcBef>
                        <a:spcAft>
                          <a:spcPts val="0"/>
                        </a:spcAft>
                      </a:pPr>
                      <a:r>
                        <a:rPr lang="en-US" sz="3200" dirty="0">
                          <a:effectLst/>
                        </a:rPr>
                        <a:t>Consequence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532115180"/>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8265635" y="4914670"/>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797685" y="5449278"/>
            <a:ext cx="10016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Consequence.</a:t>
            </a:r>
          </a:p>
        </p:txBody>
      </p:sp>
      <p:sp>
        <p:nvSpPr>
          <p:cNvPr id="6" name="TextBox 5"/>
          <p:cNvSpPr txBox="1"/>
          <p:nvPr/>
        </p:nvSpPr>
        <p:spPr>
          <a:xfrm>
            <a:off x="10420661" y="6187942"/>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2017</a:t>
            </a:r>
          </a:p>
        </p:txBody>
      </p:sp>
    </p:spTree>
    <p:extLst>
      <p:ext uri="{BB962C8B-B14F-4D97-AF65-F5344CB8AC3E}">
        <p14:creationId xmlns:p14="http://schemas.microsoft.com/office/powerpoint/2010/main" val="12998874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normAutofit/>
          </a:bodyPr>
          <a:lstStyle/>
          <a:p>
            <a:r>
              <a:rPr lang="en-US" dirty="0"/>
              <a:t>And what the student is gaining or escaping.</a:t>
            </a:r>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nvPr>
        </p:nvGraphicFramePr>
        <p:xfrm>
          <a:off x="1141413" y="2249488"/>
          <a:ext cx="9057292" cy="2886393"/>
        </p:xfrm>
        <a:graphic>
          <a:graphicData uri="http://schemas.openxmlformats.org/drawingml/2006/table">
            <a:tbl>
              <a:tblPr firstRow="1" firstCol="1" bandRow="1">
                <a:tableStyleId>{5C22544A-7EE6-4342-B048-85BDC9FD1C3A}</a:tableStyleId>
              </a:tblPr>
              <a:tblGrid>
                <a:gridCol w="3018452">
                  <a:extLst>
                    <a:ext uri="{9D8B030D-6E8A-4147-A177-3AD203B41FA5}">
                      <a16:colId xmlns:a16="http://schemas.microsoft.com/office/drawing/2014/main" val="122400846"/>
                    </a:ext>
                  </a:extLst>
                </a:gridCol>
                <a:gridCol w="3019420">
                  <a:extLst>
                    <a:ext uri="{9D8B030D-6E8A-4147-A177-3AD203B41FA5}">
                      <a16:colId xmlns:a16="http://schemas.microsoft.com/office/drawing/2014/main" val="418793810"/>
                    </a:ext>
                  </a:extLst>
                </a:gridCol>
                <a:gridCol w="3019420">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1800" dirty="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3600" dirty="0">
                        <a:effectLst/>
                      </a:endParaRPr>
                    </a:p>
                    <a:p>
                      <a:pPr marL="0" marR="0" algn="ctr">
                        <a:lnSpc>
                          <a:spcPct val="107000"/>
                        </a:lnSpc>
                        <a:spcBef>
                          <a:spcPts val="0"/>
                        </a:spcBef>
                        <a:spcAft>
                          <a:spcPts val="0"/>
                        </a:spcAft>
                      </a:pPr>
                      <a:r>
                        <a:rPr lang="en-US" sz="2000" dirty="0">
                          <a:effectLst/>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endParaRPr lang="en-US" sz="3200" dirty="0">
                        <a:effectLst/>
                      </a:endParaRPr>
                    </a:p>
                    <a:p>
                      <a:pPr marL="0" marR="0" algn="ctr">
                        <a:lnSpc>
                          <a:spcPct val="107000"/>
                        </a:lnSpc>
                        <a:spcBef>
                          <a:spcPts val="0"/>
                        </a:spcBef>
                        <a:spcAft>
                          <a:spcPts val="0"/>
                        </a:spcAft>
                      </a:pPr>
                      <a:r>
                        <a:rPr lang="en-US" sz="3200" dirty="0">
                          <a:effectLst/>
                        </a:rPr>
                        <a:t>Consequence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532115180"/>
                  </a:ext>
                </a:extLst>
              </a:tr>
              <a:tr h="792340">
                <a:tc rowSpan="2">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r h="792340">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7831820"/>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8307676" y="4934887"/>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1451808" y="5449278"/>
            <a:ext cx="870783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Function.</a:t>
            </a:r>
          </a:p>
        </p:txBody>
      </p:sp>
      <p:sp>
        <p:nvSpPr>
          <p:cNvPr id="6" name="TextBox 5"/>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2017</a:t>
            </a:r>
          </a:p>
        </p:txBody>
      </p:sp>
    </p:spTree>
    <p:extLst>
      <p:ext uri="{BB962C8B-B14F-4D97-AF65-F5344CB8AC3E}">
        <p14:creationId xmlns:p14="http://schemas.microsoft.com/office/powerpoint/2010/main" val="2151960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1C6B-951D-461F-BC0C-8962A35584AA}"/>
              </a:ext>
            </a:extLst>
          </p:cNvPr>
          <p:cNvSpPr>
            <a:spLocks noGrp="1"/>
          </p:cNvSpPr>
          <p:nvPr>
            <p:ph type="title" idx="4294967295"/>
          </p:nvPr>
        </p:nvSpPr>
        <p:spPr/>
        <p:txBody>
          <a:bodyPr>
            <a:normAutofit/>
          </a:bodyPr>
          <a:lstStyle/>
          <a:p>
            <a:r>
              <a:rPr lang="en-US" dirty="0"/>
              <a:t>As needed…consider what makes the behavior more likely</a:t>
            </a:r>
          </a:p>
        </p:txBody>
      </p:sp>
      <p:graphicFrame>
        <p:nvGraphicFramePr>
          <p:cNvPr id="4" name="Content Placeholder 3">
            <a:extLst>
              <a:ext uri="{FF2B5EF4-FFF2-40B4-BE49-F238E27FC236}">
                <a16:creationId xmlns:a16="http://schemas.microsoft.com/office/drawing/2014/main" id="{A5F86CE6-58FE-47EE-B620-359CF0335316}"/>
              </a:ext>
            </a:extLst>
          </p:cNvPr>
          <p:cNvGraphicFramePr>
            <a:graphicFrameLocks noGrp="1"/>
          </p:cNvGraphicFramePr>
          <p:nvPr>
            <p:ph idx="4294967295"/>
          </p:nvPr>
        </p:nvGraphicFramePr>
        <p:xfrm>
          <a:off x="1467234" y="2228468"/>
          <a:ext cx="9057292" cy="2665225"/>
        </p:xfrm>
        <a:graphic>
          <a:graphicData uri="http://schemas.openxmlformats.org/drawingml/2006/table">
            <a:tbl>
              <a:tblPr firstRow="1" firstCol="1" bandRow="1">
                <a:tableStyleId>{5C22544A-7EE6-4342-B048-85BDC9FD1C3A}</a:tableStyleId>
              </a:tblPr>
              <a:tblGrid>
                <a:gridCol w="2263960">
                  <a:extLst>
                    <a:ext uri="{9D8B030D-6E8A-4147-A177-3AD203B41FA5}">
                      <a16:colId xmlns:a16="http://schemas.microsoft.com/office/drawing/2014/main" val="70228902"/>
                    </a:ext>
                  </a:extLst>
                </a:gridCol>
                <a:gridCol w="2263960">
                  <a:extLst>
                    <a:ext uri="{9D8B030D-6E8A-4147-A177-3AD203B41FA5}">
                      <a16:colId xmlns:a16="http://schemas.microsoft.com/office/drawing/2014/main" val="122400846"/>
                    </a:ext>
                  </a:extLst>
                </a:gridCol>
                <a:gridCol w="2264686">
                  <a:extLst>
                    <a:ext uri="{9D8B030D-6E8A-4147-A177-3AD203B41FA5}">
                      <a16:colId xmlns:a16="http://schemas.microsoft.com/office/drawing/2014/main" val="418793810"/>
                    </a:ext>
                  </a:extLst>
                </a:gridCol>
                <a:gridCol w="2264686">
                  <a:extLst>
                    <a:ext uri="{9D8B030D-6E8A-4147-A177-3AD203B41FA5}">
                      <a16:colId xmlns:a16="http://schemas.microsoft.com/office/drawing/2014/main" val="2050378112"/>
                    </a:ext>
                  </a:extLst>
                </a:gridCol>
              </a:tblGrid>
              <a:tr h="1050737">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Setting</a:t>
                      </a:r>
                      <a:r>
                        <a:rPr lang="en-US" sz="2800" baseline="0" dirty="0">
                          <a:effectLst/>
                          <a:latin typeface="Calibri" panose="020F0502020204030204" pitchFamily="34" charset="0"/>
                          <a:ea typeface="Calibri" panose="020F0502020204030204" pitchFamily="34" charset="0"/>
                          <a:cs typeface="Times New Roman" panose="02020603050405020304" pitchFamily="18" charset="0"/>
                        </a:rPr>
                        <a:t> Event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030A0"/>
                    </a:solidFill>
                  </a:tcPr>
                </a:tc>
                <a:tc>
                  <a:txBody>
                    <a:bodyPr/>
                    <a:lstStyle/>
                    <a:p>
                      <a:pPr marL="0" marR="0" algn="ctr">
                        <a:lnSpc>
                          <a:spcPct val="107000"/>
                        </a:lnSpc>
                        <a:spcBef>
                          <a:spcPts val="0"/>
                        </a:spcBef>
                        <a:spcAft>
                          <a:spcPts val="0"/>
                        </a:spcAft>
                      </a:pPr>
                      <a:r>
                        <a:rPr lang="en-US" sz="2000" dirty="0">
                          <a:effectLst/>
                        </a:rPr>
                        <a:t> </a:t>
                      </a:r>
                      <a:r>
                        <a:rPr lang="en-US" sz="2000" dirty="0">
                          <a:solidFill>
                            <a:schemeClr val="bg1"/>
                          </a:solidFill>
                          <a:effectLst/>
                        </a:rPr>
                        <a:t>Antecedent</a:t>
                      </a:r>
                      <a:endParaRPr lang="en-US" sz="2000" dirty="0">
                        <a:effectLst/>
                      </a:endParaRP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Behavior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r>
                        <a:rPr lang="en-US" sz="2000" dirty="0">
                          <a:effectLst/>
                        </a:rPr>
                        <a:t>Consequence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532115180"/>
                  </a:ext>
                </a:extLst>
              </a:tr>
              <a:tr h="792340">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833191"/>
                  </a:ext>
                </a:extLst>
              </a:tr>
            </a:tbl>
          </a:graphicData>
        </a:graphic>
      </p:graphicFrame>
      <p:sp>
        <p:nvSpPr>
          <p:cNvPr id="5" name="Arrow: Up 4">
            <a:extLst>
              <a:ext uri="{FF2B5EF4-FFF2-40B4-BE49-F238E27FC236}">
                <a16:creationId xmlns:a16="http://schemas.microsoft.com/office/drawing/2014/main" id="{939ECB1C-A961-4D71-A4A7-85563315F213}"/>
              </a:ext>
            </a:extLst>
          </p:cNvPr>
          <p:cNvSpPr/>
          <p:nvPr/>
        </p:nvSpPr>
        <p:spPr>
          <a:xfrm>
            <a:off x="2337801" y="4762269"/>
            <a:ext cx="570895" cy="68700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FF79F9B5-E49D-4DDB-9F7D-C0DB9ED03602}"/>
              </a:ext>
            </a:extLst>
          </p:cNvPr>
          <p:cNvSpPr/>
          <p:nvPr/>
        </p:nvSpPr>
        <p:spPr>
          <a:xfrm>
            <a:off x="770981" y="5449278"/>
            <a:ext cx="10069488"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rbel" panose="020B0503020204020204"/>
                <a:ea typeface="+mn-ea"/>
                <a:cs typeface="+mn-cs"/>
              </a:rPr>
              <a:t>This is known as the Setting Event</a:t>
            </a:r>
          </a:p>
        </p:txBody>
      </p:sp>
      <p:sp>
        <p:nvSpPr>
          <p:cNvPr id="6" name="TextBox 5"/>
          <p:cNvSpPr txBox="1"/>
          <p:nvPr/>
        </p:nvSpPr>
        <p:spPr>
          <a:xfrm>
            <a:off x="10446541" y="6187942"/>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2017</a:t>
            </a:r>
          </a:p>
        </p:txBody>
      </p:sp>
    </p:spTree>
    <p:extLst>
      <p:ext uri="{BB962C8B-B14F-4D97-AF65-F5344CB8AC3E}">
        <p14:creationId xmlns:p14="http://schemas.microsoft.com/office/powerpoint/2010/main" val="392893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 the Room?</a:t>
            </a:r>
          </a:p>
        </p:txBody>
      </p:sp>
      <p:sp>
        <p:nvSpPr>
          <p:cNvPr id="3" name="Content Placeholder 2"/>
          <p:cNvSpPr>
            <a:spLocks noGrp="1"/>
          </p:cNvSpPr>
          <p:nvPr>
            <p:ph idx="1"/>
          </p:nvPr>
        </p:nvSpPr>
        <p:spPr>
          <a:xfrm>
            <a:off x="609599" y="2397746"/>
            <a:ext cx="10972801" cy="4185934"/>
          </a:xfrm>
        </p:spPr>
        <p:txBody>
          <a:bodyPr>
            <a:normAutofit fontScale="92500" lnSpcReduction="10000"/>
          </a:bodyPr>
          <a:lstStyle/>
          <a:p>
            <a:r>
              <a:rPr lang="en-US" dirty="0"/>
              <a:t>General education teacher</a:t>
            </a:r>
          </a:p>
          <a:p>
            <a:r>
              <a:rPr lang="en-US" dirty="0"/>
              <a:t>Special education teacher</a:t>
            </a:r>
          </a:p>
          <a:p>
            <a:r>
              <a:rPr lang="en-US" dirty="0"/>
              <a:t>School psychologist</a:t>
            </a:r>
          </a:p>
          <a:p>
            <a:r>
              <a:rPr lang="en-US" dirty="0"/>
              <a:t>School counselor</a:t>
            </a:r>
          </a:p>
          <a:p>
            <a:r>
              <a:rPr lang="en-US" dirty="0"/>
              <a:t>Student services (OT, PT, Speech, etc.)</a:t>
            </a:r>
          </a:p>
          <a:p>
            <a:r>
              <a:rPr lang="en-US" dirty="0"/>
              <a:t>Administrator</a:t>
            </a:r>
          </a:p>
          <a:p>
            <a:r>
              <a:rPr lang="en-US" dirty="0"/>
              <a:t>Paraprofessional</a:t>
            </a:r>
          </a:p>
          <a:p>
            <a:r>
              <a:rPr lang="en-US" dirty="0"/>
              <a:t>Other?</a:t>
            </a:r>
          </a:p>
          <a:p>
            <a:pPr marL="0" indent="0">
              <a:buNone/>
            </a:pPr>
            <a:endParaRPr lang="en-US" dirty="0"/>
          </a:p>
          <a:p>
            <a:endParaRPr lang="en-US" dirty="0"/>
          </a:p>
        </p:txBody>
      </p:sp>
    </p:spTree>
    <p:extLst>
      <p:ext uri="{BB962C8B-B14F-4D97-AF65-F5344CB8AC3E}">
        <p14:creationId xmlns:p14="http://schemas.microsoft.com/office/powerpoint/2010/main" val="29057372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57CB-1451-4C9A-A2D6-B0BBC16D7E0F}"/>
              </a:ext>
            </a:extLst>
          </p:cNvPr>
          <p:cNvSpPr>
            <a:spLocks noGrp="1"/>
          </p:cNvSpPr>
          <p:nvPr>
            <p:ph type="title" idx="4294967295"/>
          </p:nvPr>
        </p:nvSpPr>
        <p:spPr>
          <a:xfrm>
            <a:off x="911773" y="399393"/>
            <a:ext cx="9875520" cy="1356360"/>
          </a:xfrm>
        </p:spPr>
        <p:txBody>
          <a:bodyPr/>
          <a:lstStyle/>
          <a:p>
            <a:r>
              <a:rPr lang="en-US" dirty="0"/>
              <a:t>Once we have all this- we have the summary statement</a:t>
            </a:r>
          </a:p>
        </p:txBody>
      </p:sp>
      <p:graphicFrame>
        <p:nvGraphicFramePr>
          <p:cNvPr id="4" name="Content Placeholder 3">
            <a:extLst>
              <a:ext uri="{FF2B5EF4-FFF2-40B4-BE49-F238E27FC236}">
                <a16:creationId xmlns:a16="http://schemas.microsoft.com/office/drawing/2014/main" id="{3E62032E-F635-4349-971E-ADF2AAE9DA4A}"/>
              </a:ext>
            </a:extLst>
          </p:cNvPr>
          <p:cNvGraphicFramePr>
            <a:graphicFrameLocks noGrp="1"/>
          </p:cNvGraphicFramePr>
          <p:nvPr>
            <p:ph idx="4294967295"/>
          </p:nvPr>
        </p:nvGraphicFramePr>
        <p:xfrm>
          <a:off x="1407925" y="1965960"/>
          <a:ext cx="9057292" cy="3302564"/>
        </p:xfrm>
        <a:graphic>
          <a:graphicData uri="http://schemas.openxmlformats.org/drawingml/2006/table">
            <a:tbl>
              <a:tblPr firstRow="1" firstCol="1" bandRow="1">
                <a:tableStyleId>{5C22544A-7EE6-4342-B048-85BDC9FD1C3A}</a:tableStyleId>
              </a:tblPr>
              <a:tblGrid>
                <a:gridCol w="2263960">
                  <a:extLst>
                    <a:ext uri="{9D8B030D-6E8A-4147-A177-3AD203B41FA5}">
                      <a16:colId xmlns:a16="http://schemas.microsoft.com/office/drawing/2014/main" val="3147951710"/>
                    </a:ext>
                  </a:extLst>
                </a:gridCol>
                <a:gridCol w="2263960">
                  <a:extLst>
                    <a:ext uri="{9D8B030D-6E8A-4147-A177-3AD203B41FA5}">
                      <a16:colId xmlns:a16="http://schemas.microsoft.com/office/drawing/2014/main" val="2657732740"/>
                    </a:ext>
                  </a:extLst>
                </a:gridCol>
                <a:gridCol w="2264686">
                  <a:extLst>
                    <a:ext uri="{9D8B030D-6E8A-4147-A177-3AD203B41FA5}">
                      <a16:colId xmlns:a16="http://schemas.microsoft.com/office/drawing/2014/main" val="1331156364"/>
                    </a:ext>
                  </a:extLst>
                </a:gridCol>
                <a:gridCol w="2264686">
                  <a:extLst>
                    <a:ext uri="{9D8B030D-6E8A-4147-A177-3AD203B41FA5}">
                      <a16:colId xmlns:a16="http://schemas.microsoft.com/office/drawing/2014/main" val="4009149931"/>
                    </a:ext>
                  </a:extLst>
                </a:gridCol>
              </a:tblGrid>
              <a:tr h="1019612">
                <a:tc>
                  <a:txBody>
                    <a:bodyPr/>
                    <a:lstStyle/>
                    <a:p>
                      <a:pPr marL="0" marR="0" algn="ctr">
                        <a:lnSpc>
                          <a:spcPct val="107000"/>
                        </a:lnSpc>
                        <a:spcBef>
                          <a:spcPts val="0"/>
                        </a:spcBef>
                        <a:spcAft>
                          <a:spcPts val="0"/>
                        </a:spcAft>
                      </a:pPr>
                      <a:r>
                        <a:rPr lang="en-US" sz="2000" dirty="0">
                          <a:effectLst/>
                        </a:rPr>
                        <a:t>Setting Event</a:t>
                      </a:r>
                    </a:p>
                    <a:p>
                      <a:pPr marL="0" marR="0" algn="ctr">
                        <a:lnSpc>
                          <a:spcPct val="107000"/>
                        </a:lnSpc>
                        <a:spcBef>
                          <a:spcPts val="0"/>
                        </a:spcBef>
                        <a:spcAft>
                          <a:spcPts val="0"/>
                        </a:spcAft>
                      </a:pPr>
                      <a:r>
                        <a:rPr lang="en-US" sz="2000" dirty="0">
                          <a:effectLst/>
                        </a:rPr>
                        <a:t>(more likely</a:t>
                      </a:r>
                      <a:r>
                        <a:rPr lang="en-US" sz="2000" baseline="0" dirty="0">
                          <a:effectLst/>
                        </a:rPr>
                        <a:t> when)</a:t>
                      </a:r>
                      <a:endParaRPr lang="en-US" sz="2000" dirty="0">
                        <a:effectLst/>
                      </a:endParaRPr>
                    </a:p>
                  </a:txBody>
                  <a:tcPr marL="68580" marR="68580" marT="0" marB="0"/>
                </a:tc>
                <a:tc>
                  <a:txBody>
                    <a:bodyPr/>
                    <a:lstStyle/>
                    <a:p>
                      <a:pPr marL="0" marR="0" algn="ctr">
                        <a:lnSpc>
                          <a:spcPct val="107000"/>
                        </a:lnSpc>
                        <a:spcBef>
                          <a:spcPts val="0"/>
                        </a:spcBef>
                        <a:spcAft>
                          <a:spcPts val="0"/>
                        </a:spcAft>
                      </a:pPr>
                      <a:r>
                        <a:rPr lang="en-US" sz="2000" dirty="0">
                          <a:solidFill>
                            <a:schemeClr val="bg1"/>
                          </a:solidFill>
                          <a:effectLst/>
                        </a:rPr>
                        <a:t>Antecedent</a:t>
                      </a:r>
                    </a:p>
                    <a:p>
                      <a:pPr marL="0" marR="0" algn="ctr">
                        <a:lnSpc>
                          <a:spcPct val="107000"/>
                        </a:lnSpc>
                        <a:spcBef>
                          <a:spcPts val="0"/>
                        </a:spcBef>
                        <a:spcAft>
                          <a:spcPts val="0"/>
                        </a:spcAft>
                      </a:pPr>
                      <a:r>
                        <a:rPr lang="en-US" sz="2000" dirty="0">
                          <a:solidFill>
                            <a:schemeClr val="bg1"/>
                          </a:solidFill>
                          <a:effectLst/>
                        </a:rPr>
                        <a:t>(when)</a:t>
                      </a:r>
                      <a:endParaRPr lang="en-US" sz="2000" dirty="0">
                        <a:effectLst/>
                      </a:endParaRPr>
                    </a:p>
                  </a:txBody>
                  <a:tcPr marL="68580" marR="68580" marT="0" marB="0"/>
                </a:tc>
                <a:tc>
                  <a:txBody>
                    <a:bodyPr/>
                    <a:lstStyle/>
                    <a:p>
                      <a:pPr marL="0" marR="0" algn="ctr">
                        <a:lnSpc>
                          <a:spcPct val="107000"/>
                        </a:lnSpc>
                        <a:spcBef>
                          <a:spcPts val="0"/>
                        </a:spcBef>
                        <a:spcAft>
                          <a:spcPts val="0"/>
                        </a:spcAft>
                      </a:pPr>
                      <a:r>
                        <a:rPr lang="en-US" sz="2000" dirty="0">
                          <a:effectLst/>
                        </a:rPr>
                        <a:t>Behavior</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07000"/>
                        </a:lnSpc>
                        <a:spcBef>
                          <a:spcPts val="0"/>
                        </a:spcBef>
                        <a:spcAft>
                          <a:spcPts val="0"/>
                        </a:spcAft>
                      </a:pPr>
                      <a:r>
                        <a:rPr lang="en-US" sz="2000" dirty="0">
                          <a:effectLst/>
                        </a:rPr>
                        <a:t>Consequence</a:t>
                      </a:r>
                      <a:br>
                        <a:rPr lang="en-US" sz="2000" dirty="0">
                          <a:effectLst/>
                        </a:rPr>
                      </a:br>
                      <a:r>
                        <a:rPr lang="en-US" sz="2000" dirty="0">
                          <a:effectLst/>
                        </a:rPr>
                        <a:t>(and</a:t>
                      </a:r>
                      <a:r>
                        <a:rPr lang="en-US" sz="2000" baseline="0" dirty="0">
                          <a:effectLst/>
                        </a:rPr>
                        <a:t> as a result)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40377114"/>
                  </a:ext>
                </a:extLst>
              </a:tr>
              <a:tr h="1617376">
                <a:tc>
                  <a:txBody>
                    <a:bodyPr/>
                    <a:lstStyle/>
                    <a:p>
                      <a:pPr marL="0" marR="0">
                        <a:lnSpc>
                          <a:spcPct val="107000"/>
                        </a:lnSpc>
                        <a:spcBef>
                          <a:spcPts val="0"/>
                        </a:spcBef>
                        <a:spcAft>
                          <a:spcPts val="0"/>
                        </a:spcAft>
                      </a:pP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On days Scout’s mother visits the school for lunch</a:t>
                      </a:r>
                    </a:p>
                    <a:p>
                      <a:pPr marL="0" marR="0">
                        <a:lnSpc>
                          <a:spcPct val="107000"/>
                        </a:lnSpc>
                        <a:spcBef>
                          <a:spcPts val="0"/>
                        </a:spcBef>
                        <a:spcAft>
                          <a:spcPts val="0"/>
                        </a:spcAft>
                      </a:pP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 there is a transition</a:t>
                      </a:r>
                    </a:p>
                    <a:p>
                      <a:pPr marL="0" marR="0">
                        <a:lnSpc>
                          <a:spcPct val="107000"/>
                        </a:lnSpc>
                        <a:spcBef>
                          <a:spcPts val="0"/>
                        </a:spcBef>
                        <a:spcAft>
                          <a:spcPts val="0"/>
                        </a:spcAft>
                      </a:pP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Scout has a disruptive outburst</a:t>
                      </a: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His</a:t>
                      </a:r>
                      <a:r>
                        <a:rPr lang="en-US" sz="2000" b="1" baseline="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a:t>
                      </a:r>
                      <a:r>
                        <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eacher</a:t>
                      </a:r>
                      <a:r>
                        <a:rPr lang="en-US" sz="2000" b="1" baseline="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holds his hand </a:t>
                      </a:r>
                    </a:p>
                    <a:p>
                      <a:pPr marL="0" marR="0">
                        <a:lnSpc>
                          <a:spcPct val="107000"/>
                        </a:lnSpc>
                        <a:spcBef>
                          <a:spcPts val="0"/>
                        </a:spcBef>
                        <a:spcAft>
                          <a:spcPts val="0"/>
                        </a:spcAft>
                      </a:pPr>
                      <a:endParaRPr lang="en-US"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Function to: </a:t>
                      </a:r>
                      <a:br>
                        <a:rPr lang="en-US" sz="20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baseline="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get adult attention</a:t>
                      </a:r>
                    </a:p>
                    <a:p>
                      <a:pPr marL="0" marR="0">
                        <a:lnSpc>
                          <a:spcPct val="107000"/>
                        </a:lnSpc>
                        <a:spcBef>
                          <a:spcPts val="0"/>
                        </a:spcBef>
                        <a:spcAft>
                          <a:spcPts val="0"/>
                        </a:spcAft>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293449019"/>
                  </a:ext>
                </a:extLst>
              </a:tr>
            </a:tbl>
          </a:graphicData>
        </a:graphic>
      </p:graphicFrame>
      <p:sp>
        <p:nvSpPr>
          <p:cNvPr id="5" name="Arrow: Curved Up 4">
            <a:extLst>
              <a:ext uri="{FF2B5EF4-FFF2-40B4-BE49-F238E27FC236}">
                <a16:creationId xmlns:a16="http://schemas.microsoft.com/office/drawing/2014/main" id="{26691D91-542E-4171-9293-96C0A5584FBA}"/>
              </a:ext>
            </a:extLst>
          </p:cNvPr>
          <p:cNvSpPr/>
          <p:nvPr/>
        </p:nvSpPr>
        <p:spPr>
          <a:xfrm>
            <a:off x="3952243" y="5254046"/>
            <a:ext cx="2728686" cy="1035352"/>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 name="Arrow: Curved Up 5">
            <a:extLst>
              <a:ext uri="{FF2B5EF4-FFF2-40B4-BE49-F238E27FC236}">
                <a16:creationId xmlns:a16="http://schemas.microsoft.com/office/drawing/2014/main" id="{98D4EA53-F6C5-42EE-9C08-04D2DE83945D}"/>
              </a:ext>
            </a:extLst>
          </p:cNvPr>
          <p:cNvSpPr/>
          <p:nvPr/>
        </p:nvSpPr>
        <p:spPr>
          <a:xfrm>
            <a:off x="7208730" y="5254046"/>
            <a:ext cx="2728686" cy="1035352"/>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 name="TextBox 6"/>
          <p:cNvSpPr txBox="1"/>
          <p:nvPr/>
        </p:nvSpPr>
        <p:spPr>
          <a:xfrm>
            <a:off x="10446541" y="6077405"/>
            <a:ext cx="16390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panose="020B0503020204020204"/>
                <a:ea typeface="+mn-ea"/>
                <a:cs typeface="+mn-cs"/>
              </a:rPr>
              <a:t>Riffel</a:t>
            </a: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 2017</a:t>
            </a:r>
          </a:p>
        </p:txBody>
      </p:sp>
    </p:spTree>
    <p:extLst>
      <p:ext uri="{BB962C8B-B14F-4D97-AF65-F5344CB8AC3E}">
        <p14:creationId xmlns:p14="http://schemas.microsoft.com/office/powerpoint/2010/main" val="23929968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395" y="3743684"/>
            <a:ext cx="8157210" cy="1681755"/>
          </a:xfrm>
        </p:spPr>
        <p:txBody>
          <a:bodyPr>
            <a:normAutofit/>
          </a:bodyPr>
          <a:lstStyle/>
          <a:p>
            <a:pPr marL="0" indent="0" algn="ctr">
              <a:buNone/>
            </a:pPr>
            <a:r>
              <a:rPr lang="en-US" sz="3200" dirty="0">
                <a:solidFill>
                  <a:srgbClr val="000000"/>
                </a:solidFill>
                <a:latin typeface="Arial" charset="0"/>
                <a:cs typeface="Arial" charset="0"/>
              </a:rPr>
              <a:t>See the behavior during specified routines; update information based on observations</a:t>
            </a:r>
          </a:p>
          <a:p>
            <a:endParaRPr lang="en-US" sz="3200" dirty="0"/>
          </a:p>
        </p:txBody>
      </p:sp>
      <p:sp>
        <p:nvSpPr>
          <p:cNvPr id="5" name="Title 3"/>
          <p:cNvSpPr txBox="1">
            <a:spLocks noGrp="1"/>
          </p:cNvSpPr>
          <p:nvPr>
            <p:ph type="title"/>
          </p:nvPr>
        </p:nvSpPr>
        <p:spPr>
          <a:prstGeom prst="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br>
              <a:rPr lang="en-US" sz="1800" dirty="0">
                <a:solidFill>
                  <a:srgbClr val="000000"/>
                </a:solidFill>
                <a:latin typeface="Arial" charset="0"/>
                <a:cs typeface="Arial" charset="0"/>
              </a:rPr>
            </a:br>
            <a:r>
              <a:rPr lang="en-US" sz="1800" dirty="0">
                <a:solidFill>
                  <a:srgbClr val="000000"/>
                </a:solidFill>
                <a:latin typeface="Arial" charset="0"/>
                <a:cs typeface="Arial" charset="0"/>
              </a:rPr>
              <a:t>2. </a:t>
            </a:r>
            <a:r>
              <a:rPr lang="en-US" sz="1800" b="1" dirty="0">
                <a:solidFill>
                  <a:srgbClr val="000000"/>
                </a:solidFill>
                <a:latin typeface="Arial" charset="0"/>
                <a:cs typeface="Arial" charset="0"/>
              </a:rPr>
              <a:t>Conduct assessment </a:t>
            </a:r>
            <a:r>
              <a:rPr lang="en-US" sz="1800" dirty="0">
                <a:solidFill>
                  <a:srgbClr val="000000"/>
                </a:solidFill>
                <a:latin typeface="Arial" charset="0"/>
                <a:cs typeface="Arial" charset="0"/>
              </a:rPr>
              <a:t>for behavior support planning (Functional Behavioral Assessment) </a:t>
            </a:r>
            <a:br>
              <a:rPr lang="en-US" sz="1800" dirty="0">
                <a:solidFill>
                  <a:srgbClr val="000000"/>
                </a:solidFill>
                <a:latin typeface="Arial" charset="0"/>
                <a:cs typeface="Arial" charset="0"/>
              </a:rPr>
            </a:br>
            <a:endParaRPr lang="en-US" sz="1800" dirty="0">
              <a:solidFill>
                <a:srgbClr val="000000"/>
              </a:solidFill>
              <a:latin typeface="Arial" charset="0"/>
              <a:cs typeface="Arial" charset="0"/>
            </a:endParaRPr>
          </a:p>
        </p:txBody>
      </p:sp>
    </p:spTree>
    <p:extLst>
      <p:ext uri="{BB962C8B-B14F-4D97-AF65-F5344CB8AC3E}">
        <p14:creationId xmlns:p14="http://schemas.microsoft.com/office/powerpoint/2010/main" val="32333286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93810"/>
            <a:ext cx="10972801" cy="1261036"/>
          </a:xfrm>
        </p:spPr>
        <p:txBody>
          <a:bodyPr/>
          <a:lstStyle/>
          <a:p>
            <a:r>
              <a:rPr lang="en-US" dirty="0"/>
              <a:t>ABC Observation Collection Tool</a:t>
            </a:r>
          </a:p>
        </p:txBody>
      </p:sp>
      <p:pic>
        <p:nvPicPr>
          <p:cNvPr id="4" name="Content Placeholder 3"/>
          <p:cNvPicPr>
            <a:picLocks noGrp="1" noChangeAspect="1"/>
          </p:cNvPicPr>
          <p:nvPr>
            <p:ph idx="1"/>
          </p:nvPr>
        </p:nvPicPr>
        <p:blipFill>
          <a:blip r:embed="rId3"/>
          <a:stretch>
            <a:fillRect/>
          </a:stretch>
        </p:blipFill>
        <p:spPr>
          <a:xfrm>
            <a:off x="2241972" y="2256711"/>
            <a:ext cx="7708056" cy="4335782"/>
          </a:xfrm>
          <a:prstGeom prst="rect">
            <a:avLst/>
          </a:prstGeom>
        </p:spPr>
      </p:pic>
    </p:spTree>
    <p:extLst>
      <p:ext uri="{BB962C8B-B14F-4D97-AF65-F5344CB8AC3E}">
        <p14:creationId xmlns:p14="http://schemas.microsoft.com/office/powerpoint/2010/main" val="3409673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84613" y="550947"/>
            <a:ext cx="4815268" cy="2667902"/>
          </a:xfrm>
          <a:prstGeom prst="rect">
            <a:avLst/>
          </a:prstGeom>
        </p:spPr>
      </p:pic>
      <p:pic>
        <p:nvPicPr>
          <p:cNvPr id="4" name="Picture 3"/>
          <p:cNvPicPr>
            <a:picLocks noChangeAspect="1"/>
          </p:cNvPicPr>
          <p:nvPr/>
        </p:nvPicPr>
        <p:blipFill>
          <a:blip r:embed="rId4"/>
          <a:stretch>
            <a:fillRect/>
          </a:stretch>
        </p:blipFill>
        <p:spPr>
          <a:xfrm>
            <a:off x="394344" y="324129"/>
            <a:ext cx="5786438" cy="3864489"/>
          </a:xfrm>
          <a:prstGeom prst="rect">
            <a:avLst/>
          </a:prstGeom>
        </p:spPr>
      </p:pic>
      <p:pic>
        <p:nvPicPr>
          <p:cNvPr id="6" name="Picture 5"/>
          <p:cNvPicPr>
            <a:picLocks noChangeAspect="1"/>
          </p:cNvPicPr>
          <p:nvPr/>
        </p:nvPicPr>
        <p:blipFill>
          <a:blip r:embed="rId5"/>
          <a:stretch>
            <a:fillRect/>
          </a:stretch>
        </p:blipFill>
        <p:spPr>
          <a:xfrm>
            <a:off x="2657427" y="3824384"/>
            <a:ext cx="4695174" cy="2856203"/>
          </a:xfrm>
          <a:prstGeom prst="rect">
            <a:avLst/>
          </a:prstGeom>
        </p:spPr>
      </p:pic>
      <p:pic>
        <p:nvPicPr>
          <p:cNvPr id="7" name="Picture 6"/>
          <p:cNvPicPr>
            <a:picLocks noChangeAspect="1"/>
          </p:cNvPicPr>
          <p:nvPr/>
        </p:nvPicPr>
        <p:blipFill>
          <a:blip r:embed="rId6"/>
          <a:stretch>
            <a:fillRect/>
          </a:stretch>
        </p:blipFill>
        <p:spPr>
          <a:xfrm>
            <a:off x="7720588" y="2746762"/>
            <a:ext cx="3343317" cy="3933825"/>
          </a:xfrm>
          <a:prstGeom prst="rect">
            <a:avLst/>
          </a:prstGeom>
        </p:spPr>
      </p:pic>
    </p:spTree>
    <p:extLst>
      <p:ext uri="{BB962C8B-B14F-4D97-AF65-F5344CB8AC3E}">
        <p14:creationId xmlns:p14="http://schemas.microsoft.com/office/powerpoint/2010/main" val="32568105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609599" y="3256005"/>
            <a:ext cx="10972801" cy="858796"/>
          </a:xfrm>
        </p:spPr>
        <p:txBody>
          <a:bodyPr/>
          <a:lstStyle/>
          <a:p>
            <a:pPr marL="0" indent="0" algn="ctr">
              <a:buNone/>
            </a:pPr>
            <a:r>
              <a:rPr lang="en-US" dirty="0"/>
              <a:t>Evaluate sample FBA</a:t>
            </a:r>
          </a:p>
        </p:txBody>
      </p:sp>
    </p:spTree>
    <p:extLst>
      <p:ext uri="{BB962C8B-B14F-4D97-AF65-F5344CB8AC3E}">
        <p14:creationId xmlns:p14="http://schemas.microsoft.com/office/powerpoint/2010/main" val="42724022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74800"/>
            <a:ext cx="4525963" cy="4525963"/>
          </a:xfrm>
        </p:spPr>
      </p:pic>
      <p:sp>
        <p:nvSpPr>
          <p:cNvPr id="7" name="Content Placeholder 6"/>
          <p:cNvSpPr>
            <a:spLocks noGrp="1"/>
          </p:cNvSpPr>
          <p:nvPr>
            <p:ph sz="half" idx="2"/>
          </p:nvPr>
        </p:nvSpPr>
        <p:spPr>
          <a:xfrm>
            <a:off x="5797550" y="1574800"/>
            <a:ext cx="5384800" cy="4525963"/>
          </a:xfrm>
        </p:spPr>
        <p:txBody>
          <a:bodyPr>
            <a:normAutofit/>
          </a:bodyPr>
          <a:lstStyle/>
          <a:p>
            <a:pPr marL="0" indent="0">
              <a:buNone/>
            </a:pPr>
            <a:endParaRPr lang="en-US" sz="3200" dirty="0"/>
          </a:p>
          <a:p>
            <a:r>
              <a:rPr lang="en-US" sz="3200" dirty="0"/>
              <a:t>What questions are still circling?</a:t>
            </a:r>
          </a:p>
          <a:p>
            <a:r>
              <a:rPr lang="en-US" sz="3200" dirty="0"/>
              <a:t>What do you have squared away?</a:t>
            </a:r>
          </a:p>
          <a:p>
            <a:r>
              <a:rPr lang="en-US" sz="3200" dirty="0"/>
              <a:t>What was one good point made?</a:t>
            </a:r>
          </a:p>
          <a:p>
            <a:endParaRPr lang="en-US" dirty="0"/>
          </a:p>
          <a:p>
            <a:endParaRPr lang="en-US" dirty="0"/>
          </a:p>
        </p:txBody>
      </p:sp>
    </p:spTree>
    <p:extLst>
      <p:ext uri="{BB962C8B-B14F-4D97-AF65-F5344CB8AC3E}">
        <p14:creationId xmlns:p14="http://schemas.microsoft.com/office/powerpoint/2010/main" val="7359101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802950"/>
            <a:ext cx="10972801" cy="1261036"/>
          </a:xfrm>
        </p:spPr>
        <p:txBody>
          <a:bodyPr>
            <a:normAutofit fontScale="90000"/>
          </a:bodyPr>
          <a:lstStyle/>
          <a:p>
            <a:pPr lvl="0"/>
            <a:r>
              <a:rPr lang="en-US" dirty="0">
                <a:solidFill>
                  <a:schemeClr val="bg1"/>
                </a:solidFill>
              </a:rPr>
              <a:t>Understand the critical components of function based BIPs</a:t>
            </a:r>
          </a:p>
        </p:txBody>
      </p:sp>
    </p:spTree>
    <p:extLst>
      <p:ext uri="{BB962C8B-B14F-4D97-AF65-F5344CB8AC3E}">
        <p14:creationId xmlns:p14="http://schemas.microsoft.com/office/powerpoint/2010/main" val="770656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or False?	</a:t>
            </a:r>
          </a:p>
        </p:txBody>
      </p:sp>
      <p:sp>
        <p:nvSpPr>
          <p:cNvPr id="3" name="Content Placeholder 2"/>
          <p:cNvSpPr>
            <a:spLocks noGrp="1"/>
          </p:cNvSpPr>
          <p:nvPr>
            <p:ph idx="1"/>
          </p:nvPr>
        </p:nvSpPr>
        <p:spPr/>
        <p:txBody>
          <a:bodyPr/>
          <a:lstStyle/>
          <a:p>
            <a:pPr algn="ctr"/>
            <a:r>
              <a:rPr lang="en-US" dirty="0"/>
              <a:t>A BIP is a list of strategies to address problem behavior?</a:t>
            </a:r>
          </a:p>
        </p:txBody>
      </p:sp>
    </p:spTree>
    <p:extLst>
      <p:ext uri="{BB962C8B-B14F-4D97-AF65-F5344CB8AC3E}">
        <p14:creationId xmlns:p14="http://schemas.microsoft.com/office/powerpoint/2010/main" val="24786327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a:t>
            </a:r>
          </a:p>
        </p:txBody>
      </p:sp>
      <p:sp>
        <p:nvSpPr>
          <p:cNvPr id="3" name="Content Placeholder 2"/>
          <p:cNvSpPr>
            <a:spLocks noGrp="1"/>
          </p:cNvSpPr>
          <p:nvPr>
            <p:ph idx="1"/>
          </p:nvPr>
        </p:nvSpPr>
        <p:spPr/>
        <p:txBody>
          <a:bodyPr>
            <a:normAutofit fontScale="70000" lnSpcReduction="20000"/>
          </a:bodyPr>
          <a:lstStyle/>
          <a:p>
            <a:pPr marL="0" indent="0" algn="ctr">
              <a:buNone/>
            </a:pPr>
            <a:endParaRPr lang="en-US" i="1" dirty="0"/>
          </a:p>
          <a:p>
            <a:pPr marL="0" indent="0" algn="ctr">
              <a:buNone/>
            </a:pPr>
            <a:r>
              <a:rPr lang="en-US" sz="5200" i="1" dirty="0"/>
              <a:t>A BIP defines how an educational setting will be changed to improve the behavioral success of one or more students based on information gathered through an FBA process.</a:t>
            </a:r>
          </a:p>
          <a:p>
            <a:pPr marL="0" indent="0" algn="ctr">
              <a:buNone/>
            </a:pPr>
            <a:endParaRPr lang="en-US" i="1" dirty="0"/>
          </a:p>
          <a:p>
            <a:pPr marL="0" indent="0" algn="ctr">
              <a:buNone/>
            </a:pPr>
            <a:endParaRPr lang="en-US" i="1" dirty="0"/>
          </a:p>
          <a:p>
            <a:pPr marL="0" indent="0" algn="ctr">
              <a:buNone/>
            </a:pPr>
            <a:r>
              <a:rPr lang="en-US" i="1" dirty="0"/>
              <a:t>												</a:t>
            </a:r>
          </a:p>
          <a:p>
            <a:pPr marL="0" indent="0" algn="ctr">
              <a:buNone/>
            </a:pPr>
            <a:r>
              <a:rPr lang="en-US" i="1" dirty="0"/>
              <a:t>Horner, </a:t>
            </a:r>
            <a:r>
              <a:rPr lang="en-US" i="1" dirty="0" err="1"/>
              <a:t>Sugai</a:t>
            </a:r>
            <a:r>
              <a:rPr lang="en-US" i="1" dirty="0"/>
              <a:t>, Tim Lewis (2008)</a:t>
            </a:r>
          </a:p>
        </p:txBody>
      </p:sp>
    </p:spTree>
    <p:extLst>
      <p:ext uri="{BB962C8B-B14F-4D97-AF65-F5344CB8AC3E}">
        <p14:creationId xmlns:p14="http://schemas.microsoft.com/office/powerpoint/2010/main" val="18756445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1</a:t>
            </a:r>
            <a:r>
              <a:rPr lang="en-US" sz="1400" b="1" dirty="0">
                <a:solidFill>
                  <a:srgbClr val="000000"/>
                </a:solidFill>
                <a:latin typeface="Arial" charset="0"/>
                <a:cs typeface="Arial" charset="0"/>
              </a:rPr>
              <a:t>. Define </a:t>
            </a:r>
            <a:r>
              <a:rPr lang="en-US" sz="1400" dirty="0">
                <a:solidFill>
                  <a:srgbClr val="000000"/>
                </a:solidFill>
                <a:latin typeface="Arial" charset="0"/>
                <a:cs typeface="Arial" charset="0"/>
              </a:rPr>
              <a:t>the Problem Behavior</a:t>
            </a:r>
          </a:p>
        </p:txBody>
      </p:sp>
      <p:sp>
        <p:nvSpPr>
          <p:cNvPr id="5" name="TextBox 4"/>
          <p:cNvSpPr txBox="1"/>
          <p:nvPr/>
        </p:nvSpPr>
        <p:spPr>
          <a:xfrm>
            <a:off x="2840038" y="1848042"/>
            <a:ext cx="7446962" cy="138499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400" dirty="0">
                <a:solidFill>
                  <a:srgbClr val="000000"/>
                </a:solidFill>
                <a:latin typeface="Arial" charset="0"/>
                <a:cs typeface="Arial" charset="0"/>
              </a:rPr>
              <a:t>2. </a:t>
            </a:r>
            <a:r>
              <a:rPr lang="en-US" sz="1400" b="1" dirty="0">
                <a:solidFill>
                  <a:srgbClr val="000000"/>
                </a:solidFill>
                <a:latin typeface="Arial" charset="0"/>
                <a:cs typeface="Arial" charset="0"/>
              </a:rPr>
              <a:t>Conduct assessment </a:t>
            </a:r>
            <a:r>
              <a:rPr lang="en-US" sz="1400" dirty="0">
                <a:solidFill>
                  <a:srgbClr val="000000"/>
                </a:solidFill>
                <a:latin typeface="Arial" charset="0"/>
                <a:cs typeface="Arial" charset="0"/>
              </a:rPr>
              <a:t>for behavior support planning (Functional Behavioral Assessment) </a:t>
            </a:r>
          </a:p>
          <a:p>
            <a:pPr marL="285750" indent="-285750">
              <a:buFont typeface="Arial" panose="020B0604020202020204" pitchFamily="34" charset="0"/>
              <a:buChar char="•"/>
              <a:defRPr/>
            </a:pPr>
            <a:r>
              <a:rPr lang="en-US" sz="1400" dirty="0">
                <a:solidFill>
                  <a:srgbClr val="000000"/>
                </a:solidFill>
                <a:latin typeface="Arial" charset="0"/>
                <a:cs typeface="Arial" charset="0"/>
              </a:rPr>
              <a:t> Defining behavior in observable &amp; measureable terms</a:t>
            </a:r>
          </a:p>
          <a:p>
            <a:pPr marL="285750" indent="-285750">
              <a:buFont typeface="Arial" panose="020B0604020202020204" pitchFamily="34" charset="0"/>
              <a:buChar char="•"/>
              <a:defRPr/>
            </a:pPr>
            <a:r>
              <a:rPr lang="en-US" sz="1400" dirty="0">
                <a:solidFill>
                  <a:srgbClr val="000000"/>
                </a:solidFill>
                <a:latin typeface="Arial" charset="0"/>
                <a:cs typeface="Arial" charset="0"/>
              </a:rPr>
              <a:t> </a:t>
            </a:r>
            <a:r>
              <a:rPr lang="en-US" sz="1400" b="1" dirty="0">
                <a:solidFill>
                  <a:srgbClr val="000000"/>
                </a:solidFill>
                <a:latin typeface="Arial" charset="0"/>
                <a:cs typeface="Arial" charset="0"/>
              </a:rPr>
              <a:t>Ask staff, student and family about where, when, &amp; why behavior occur AND 		what interventions have already been attempted</a:t>
            </a:r>
          </a:p>
          <a:p>
            <a:pPr marL="285750" indent="-285750">
              <a:buFont typeface="Arial" panose="020B0604020202020204" pitchFamily="34" charset="0"/>
              <a:buChar char="•"/>
              <a:defRPr/>
            </a:pPr>
            <a:r>
              <a:rPr lang="en-US" sz="1400" dirty="0">
                <a:solidFill>
                  <a:srgbClr val="000000"/>
                </a:solidFill>
                <a:latin typeface="Arial" charset="0"/>
                <a:cs typeface="Arial" charset="0"/>
              </a:rPr>
              <a:t>Hypothesize a final summary of where, when, &amp; why behavior occurs </a:t>
            </a:r>
          </a:p>
          <a:p>
            <a:pPr marL="285750" indent="-285750">
              <a:buFont typeface="Arial" panose="020B0604020202020204" pitchFamily="34" charset="0"/>
              <a:buChar char="•"/>
              <a:defRPr/>
            </a:pPr>
            <a:r>
              <a:rPr lang="en-US" sz="1400" dirty="0">
                <a:solidFill>
                  <a:srgbClr val="000000"/>
                </a:solidFill>
                <a:latin typeface="Arial" charset="0"/>
                <a:cs typeface="Arial" charset="0"/>
              </a:rPr>
              <a:t>See the behavior during specified routines (to confirm hypothesis)</a:t>
            </a:r>
          </a:p>
        </p:txBody>
      </p:sp>
      <p:sp>
        <p:nvSpPr>
          <p:cNvPr id="6" name="TextBox 5"/>
          <p:cNvSpPr txBox="1"/>
          <p:nvPr/>
        </p:nvSpPr>
        <p:spPr>
          <a:xfrm>
            <a:off x="3068638" y="3484753"/>
            <a:ext cx="6400800" cy="738188"/>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3. </a:t>
            </a:r>
            <a:r>
              <a:rPr lang="en-US" sz="1400" b="1" dirty="0">
                <a:solidFill>
                  <a:srgbClr val="000000"/>
                </a:solidFill>
                <a:latin typeface="Arial" charset="0"/>
                <a:cs typeface="Arial" charset="0"/>
              </a:rPr>
              <a:t>Design an individualized behavior intervention plan (BIP</a:t>
            </a:r>
            <a:r>
              <a:rPr lang="en-US" sz="1400" dirty="0">
                <a:solidFill>
                  <a:srgbClr val="000000"/>
                </a:solidFill>
                <a:latin typeface="Arial" charset="0"/>
                <a:cs typeface="Arial" charset="0"/>
              </a:rPr>
              <a:t>)</a:t>
            </a:r>
          </a:p>
          <a:p>
            <a:pPr>
              <a:defRPr/>
            </a:pPr>
            <a:r>
              <a:rPr lang="en-US" sz="1400" dirty="0">
                <a:solidFill>
                  <a:srgbClr val="000000"/>
                </a:solidFill>
                <a:latin typeface="Arial" charset="0"/>
                <a:cs typeface="Arial" charset="0"/>
              </a:rPr>
              <a:t>     • Ensure social validity</a:t>
            </a:r>
          </a:p>
          <a:p>
            <a:pPr>
              <a:defRPr/>
            </a:pPr>
            <a:r>
              <a:rPr lang="en-US" sz="1400" dirty="0">
                <a:solidFill>
                  <a:srgbClr val="000000"/>
                </a:solidFill>
                <a:latin typeface="Arial" charset="0"/>
                <a:cs typeface="Arial" charset="0"/>
              </a:rPr>
              <a:t>     • Ensure technical adequacy</a:t>
            </a: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4. </a:t>
            </a:r>
            <a:r>
              <a:rPr lang="en-US" sz="1400" b="1" dirty="0">
                <a:solidFill>
                  <a:srgbClr val="000000"/>
                </a:solidFill>
                <a:latin typeface="Arial" charset="0"/>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solidFill>
                  <a:srgbClr val="000000"/>
                </a:solidFill>
                <a:latin typeface="Arial" charset="0"/>
                <a:cs typeface="Arial" charset="0"/>
              </a:rPr>
              <a:t>5. </a:t>
            </a:r>
            <a:r>
              <a:rPr lang="en-US" sz="1400" b="1" dirty="0">
                <a:solidFill>
                  <a:srgbClr val="000000"/>
                </a:solidFill>
                <a:latin typeface="Arial" charset="0"/>
                <a:cs typeface="Arial" charset="0"/>
              </a:rPr>
              <a:t>Monitor Plan Impact </a:t>
            </a:r>
            <a:r>
              <a:rPr lang="en-US" sz="1400" dirty="0">
                <a:solidFill>
                  <a:srgbClr val="000000"/>
                </a:solidFill>
                <a:latin typeface="Arial" charset="0"/>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2AC00"/>
              </a:solidFill>
              <a:latin typeface="Tw Cen MT"/>
            </a:endParaRPr>
          </a:p>
        </p:txBody>
      </p:sp>
      <p:sp>
        <p:nvSpPr>
          <p:cNvPr id="16396" name="TextBox 14"/>
          <p:cNvSpPr txBox="1">
            <a:spLocks noChangeArrowheads="1"/>
          </p:cNvSpPr>
          <p:nvPr/>
        </p:nvSpPr>
        <p:spPr bwMode="auto">
          <a:xfrm>
            <a:off x="3770313" y="5629467"/>
            <a:ext cx="2362200" cy="954107"/>
          </a:xfrm>
          <a:prstGeom prst="rect">
            <a:avLst/>
          </a:prstGeom>
          <a:noFill/>
          <a:ln>
            <a:noFill/>
          </a:ln>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None/>
            </a:pPr>
            <a:r>
              <a:rPr lang="en-US" sz="1400" b="1" dirty="0">
                <a:solidFill>
                  <a:srgbClr val="3A54A5"/>
                </a:solidFill>
                <a:latin typeface="Arial" panose="020B0604020202020204" pitchFamily="34" charset="0"/>
                <a:ea typeface="MS PGothic" panose="020B0600070205080204" pitchFamily="34" charset="-128"/>
              </a:rPr>
              <a:t>Adapt BIP </a:t>
            </a:r>
            <a:r>
              <a:rPr lang="en-US" sz="1400" dirty="0">
                <a:solidFill>
                  <a:srgbClr val="3A54A5"/>
                </a:solidFill>
                <a:latin typeface="Arial" panose="020B0604020202020204" pitchFamily="34" charset="0"/>
                <a:ea typeface="MS PGothic" panose="020B0600070205080204" pitchFamily="34" charset="-128"/>
              </a:rPr>
              <a:t>and implementation </a:t>
            </a:r>
            <a:r>
              <a:rPr lang="en-US" sz="1400" b="1" dirty="0">
                <a:solidFill>
                  <a:srgbClr val="3A54A5"/>
                </a:solidFill>
                <a:latin typeface="Arial" panose="020B0604020202020204" pitchFamily="34" charset="0"/>
                <a:ea typeface="MS PGothic" panose="020B0600070205080204" pitchFamily="34" charset="-128"/>
              </a:rPr>
              <a:t>as needed </a:t>
            </a:r>
            <a:r>
              <a:rPr lang="en-US" sz="1400" dirty="0">
                <a:solidFill>
                  <a:srgbClr val="3A54A5"/>
                </a:solidFill>
                <a:latin typeface="Arial" panose="020B0604020202020204" pitchFamily="34" charset="0"/>
                <a:ea typeface="MS PGothic" panose="020B0600070205080204" pitchFamily="34" charset="-128"/>
              </a:rPr>
              <a:t>based on </a:t>
            </a:r>
            <a:r>
              <a:rPr lang="en-US" sz="1400" b="1" dirty="0">
                <a:solidFill>
                  <a:srgbClr val="3A54A5"/>
                </a:solidFill>
                <a:latin typeface="Arial" panose="020B0604020202020204" pitchFamily="34" charset="0"/>
                <a:ea typeface="MS PGothic" panose="020B0600070205080204" pitchFamily="34" charset="-128"/>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Tx/>
              <a:buNone/>
            </a:pPr>
            <a:r>
              <a:rPr lang="en-US" sz="4000" b="1" dirty="0">
                <a:solidFill>
                  <a:srgbClr val="1D2A53"/>
                </a:solidFill>
                <a:latin typeface="Arial" panose="020B0604020202020204" pitchFamily="34" charset="0"/>
                <a:ea typeface="MS PGothic" panose="020B0600070205080204" pitchFamily="34" charset="-128"/>
              </a:rPr>
              <a:t>    </a:t>
            </a:r>
            <a:r>
              <a:rPr lang="en-US" sz="3600" b="1" dirty="0">
                <a:solidFill>
                  <a:srgbClr val="1D2A53"/>
                </a:solidFill>
                <a:latin typeface="Arial" panose="020B0604020202020204" pitchFamily="34" charset="0"/>
                <a:ea typeface="MS PGothic" panose="020B0600070205080204" pitchFamily="34" charset="-128"/>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None/>
            </a:pPr>
            <a:r>
              <a:rPr lang="en-US" sz="1100">
                <a:solidFill>
                  <a:srgbClr val="3A54A5"/>
                </a:solidFill>
                <a:latin typeface="Arial" panose="020B0604020202020204" pitchFamily="34" charset="0"/>
                <a:ea typeface="MS PGothic" panose="020B0600070205080204" pitchFamily="34" charset="-128"/>
              </a:rPr>
              <a:t>Adapted from Horner, Albin, Todd, Newton &amp; Sprague, 2011</a:t>
            </a:r>
          </a:p>
        </p:txBody>
      </p:sp>
    </p:spTree>
    <p:extLst>
      <p:ext uri="{BB962C8B-B14F-4D97-AF65-F5344CB8AC3E}">
        <p14:creationId xmlns:p14="http://schemas.microsoft.com/office/powerpoint/2010/main" val="266495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48" y="560240"/>
            <a:ext cx="10972801" cy="1261036"/>
          </a:xfrm>
        </p:spPr>
        <p:txBody>
          <a:bodyPr/>
          <a:lstStyle/>
          <a:p>
            <a:r>
              <a:rPr lang="en-US" dirty="0"/>
              <a:t>Please answer the following:</a:t>
            </a:r>
          </a:p>
        </p:txBody>
      </p:sp>
      <p:sp>
        <p:nvSpPr>
          <p:cNvPr id="3" name="Content Placeholder 2"/>
          <p:cNvSpPr>
            <a:spLocks noGrp="1"/>
          </p:cNvSpPr>
          <p:nvPr>
            <p:ph idx="1"/>
          </p:nvPr>
        </p:nvSpPr>
        <p:spPr>
          <a:xfrm>
            <a:off x="520148" y="1712126"/>
            <a:ext cx="10972801" cy="3479761"/>
          </a:xfrm>
        </p:spPr>
        <p:txBody>
          <a:bodyPr/>
          <a:lstStyle/>
          <a:p>
            <a:pPr marL="0" indent="0" algn="ctr">
              <a:buNone/>
            </a:pPr>
            <a:r>
              <a:rPr lang="en-US" sz="2800" dirty="0"/>
              <a:t>When thinking about individualizing behavioral interventions I feel:</a:t>
            </a:r>
          </a:p>
          <a:p>
            <a:pPr marL="0" indent="0">
              <a:buNone/>
            </a:pPr>
            <a:endParaRPr lang="en-US" dirty="0"/>
          </a:p>
        </p:txBody>
      </p:sp>
      <p:pic>
        <p:nvPicPr>
          <p:cNvPr id="5" name="Picture 4"/>
          <p:cNvPicPr>
            <a:picLocks noChangeAspect="1"/>
          </p:cNvPicPr>
          <p:nvPr/>
        </p:nvPicPr>
        <p:blipFill>
          <a:blip r:embed="rId3"/>
          <a:stretch>
            <a:fillRect/>
          </a:stretch>
        </p:blipFill>
        <p:spPr>
          <a:xfrm>
            <a:off x="4079496" y="2307198"/>
            <a:ext cx="3854104" cy="4411861"/>
          </a:xfrm>
          <a:prstGeom prst="rect">
            <a:avLst/>
          </a:prstGeom>
        </p:spPr>
      </p:pic>
    </p:spTree>
    <p:extLst>
      <p:ext uri="{BB962C8B-B14F-4D97-AF65-F5344CB8AC3E}">
        <p14:creationId xmlns:p14="http://schemas.microsoft.com/office/powerpoint/2010/main" val="4041898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2721670"/>
            <a:ext cx="10972801" cy="1261036"/>
          </a:xfrm>
          <a:solidFill>
            <a:srgbClr val="92D050"/>
          </a:solidFill>
        </p:spPr>
        <p:txBody>
          <a:bodyPr/>
          <a:lstStyle/>
          <a:p>
            <a:r>
              <a:rPr lang="en-US" dirty="0">
                <a:solidFill>
                  <a:schemeClr val="tx1"/>
                </a:solidFill>
              </a:rPr>
              <a:t>Why consider social validity?</a:t>
            </a:r>
          </a:p>
        </p:txBody>
      </p:sp>
    </p:spTree>
    <p:extLst>
      <p:ext uri="{BB962C8B-B14F-4D97-AF65-F5344CB8AC3E}">
        <p14:creationId xmlns:p14="http://schemas.microsoft.com/office/powerpoint/2010/main" val="2515562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 implementing the intervention…</a:t>
            </a:r>
          </a:p>
        </p:txBody>
      </p:sp>
      <p:sp>
        <p:nvSpPr>
          <p:cNvPr id="3" name="Content Placeholder 2"/>
          <p:cNvSpPr>
            <a:spLocks noGrp="1"/>
          </p:cNvSpPr>
          <p:nvPr>
            <p:ph idx="1"/>
          </p:nvPr>
        </p:nvSpPr>
        <p:spPr>
          <a:xfrm>
            <a:off x="609600" y="2600946"/>
            <a:ext cx="10972801" cy="3479761"/>
          </a:xfrm>
        </p:spPr>
        <p:txBody>
          <a:bodyPr>
            <a:normAutofit fontScale="85000" lnSpcReduction="10000"/>
          </a:bodyPr>
          <a:lstStyle/>
          <a:p>
            <a:r>
              <a:rPr lang="en-US" dirty="0"/>
              <a:t>Be an active participant in selecting interventions</a:t>
            </a:r>
          </a:p>
          <a:p>
            <a:r>
              <a:rPr lang="en-US" dirty="0"/>
              <a:t>Provide description on how interventions will look in the classroom setting</a:t>
            </a:r>
          </a:p>
          <a:p>
            <a:r>
              <a:rPr lang="en-US" dirty="0"/>
              <a:t>Task analyze each step:  describe what adults will do!</a:t>
            </a:r>
          </a:p>
          <a:p>
            <a:r>
              <a:rPr lang="en-US" dirty="0"/>
              <a:t>Develop a </a:t>
            </a:r>
            <a:r>
              <a:rPr lang="en-US" b="1" dirty="0"/>
              <a:t>daily checklist </a:t>
            </a:r>
            <a:r>
              <a:rPr lang="en-US" dirty="0"/>
              <a:t>of implementer steps </a:t>
            </a:r>
          </a:p>
          <a:p>
            <a:r>
              <a:rPr lang="en-US" dirty="0"/>
              <a:t>Participate in coaching and ensure all relevant staff are coached</a:t>
            </a:r>
          </a:p>
          <a:p>
            <a:r>
              <a:rPr lang="en-US" dirty="0"/>
              <a:t>Frequently check in with the team </a:t>
            </a:r>
          </a:p>
          <a:p>
            <a:r>
              <a:rPr lang="en-US" dirty="0"/>
              <a:t>Seek on-going support</a:t>
            </a:r>
          </a:p>
        </p:txBody>
      </p:sp>
    </p:spTree>
    <p:extLst>
      <p:ext uri="{BB962C8B-B14F-4D97-AF65-F5344CB8AC3E}">
        <p14:creationId xmlns:p14="http://schemas.microsoft.com/office/powerpoint/2010/main" val="16532287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88" y="1287654"/>
            <a:ext cx="64008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1</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 Define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the Problem Behavior</a:t>
            </a:r>
          </a:p>
        </p:txBody>
      </p:sp>
      <p:sp>
        <p:nvSpPr>
          <p:cNvPr id="5" name="TextBox 4"/>
          <p:cNvSpPr txBox="1"/>
          <p:nvPr/>
        </p:nvSpPr>
        <p:spPr>
          <a:xfrm>
            <a:off x="2840038" y="1848042"/>
            <a:ext cx="7446962" cy="138499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2.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Conduct assessment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for behavior support planning (Functional Behavioral Assessment)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Defining behavior in observable &amp; measureable terms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Ask staff, student and family about where, when, &amp; why behavior occur AND 		what interventions have already been attempted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Hypothesize a final summary of where, when, &amp; why behavior occurs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See the behavior during specified routines (to confirm hypothesis)</a:t>
            </a:r>
          </a:p>
        </p:txBody>
      </p:sp>
      <p:sp>
        <p:nvSpPr>
          <p:cNvPr id="6" name="TextBox 5"/>
          <p:cNvSpPr txBox="1"/>
          <p:nvPr/>
        </p:nvSpPr>
        <p:spPr>
          <a:xfrm>
            <a:off x="3068638" y="3484753"/>
            <a:ext cx="6400800" cy="738188"/>
          </a:xfrm>
          <a:prstGeom prst="rect">
            <a:avLst/>
          </a:prstGeom>
          <a:solidFill>
            <a:srgbClr val="00B050"/>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3.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Design an individualized behavior intervention plan (BIP</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 Ensure social validity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 Ensure technical adequacy</a:t>
            </a:r>
          </a:p>
        </p:txBody>
      </p:sp>
      <p:sp>
        <p:nvSpPr>
          <p:cNvPr id="7" name="TextBox 6"/>
          <p:cNvSpPr txBox="1"/>
          <p:nvPr/>
        </p:nvSpPr>
        <p:spPr>
          <a:xfrm>
            <a:off x="3352800" y="4475354"/>
            <a:ext cx="46482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4.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Ensure Fidelity of Implementation</a:t>
            </a:r>
          </a:p>
        </p:txBody>
      </p:sp>
      <p:sp>
        <p:nvSpPr>
          <p:cNvPr id="8" name="TextBox 7"/>
          <p:cNvSpPr txBox="1"/>
          <p:nvPr/>
        </p:nvSpPr>
        <p:spPr>
          <a:xfrm>
            <a:off x="3810000" y="5062729"/>
            <a:ext cx="4343400" cy="314325"/>
          </a:xfrm>
          <a:prstGeom prst="rect">
            <a:avLst/>
          </a:prstGeom>
          <a:solidFill>
            <a:srgbClr val="BCC6E8"/>
          </a:solidFill>
          <a:ln w="9525"/>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5. </a:t>
            </a:r>
            <a:r>
              <a:rPr kumimoji="0" lang="en-US" sz="1400" b="1" i="0" u="none" strike="noStrike" kern="1200" cap="none" spc="0" normalizeH="0" baseline="0" noProof="0" dirty="0">
                <a:ln>
                  <a:noFill/>
                </a:ln>
                <a:solidFill>
                  <a:srgbClr val="000000"/>
                </a:solidFill>
                <a:effectLst/>
                <a:uLnTx/>
                <a:uFillTx/>
                <a:latin typeface="Arial" charset="0"/>
                <a:ea typeface="+mn-ea"/>
                <a:cs typeface="Arial" charset="0"/>
              </a:rPr>
              <a:t>Monitor Plan Impact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on Student Behavior</a:t>
            </a:r>
          </a:p>
        </p:txBody>
      </p:sp>
      <p:cxnSp>
        <p:nvCxnSpPr>
          <p:cNvPr id="11" name="Straight Arrow Connector 10"/>
          <p:cNvCxnSpPr/>
          <p:nvPr/>
        </p:nvCxnSpPr>
        <p:spPr>
          <a:xfrm>
            <a:off x="2971800" y="15940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0400" y="32323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44888" y="4222941"/>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4810316"/>
            <a:ext cx="0" cy="2524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57588" y="5496116"/>
            <a:ext cx="2819400" cy="1143000"/>
          </a:xfrm>
          <a:prstGeom prst="ellipse">
            <a:avLst/>
          </a:prstGeom>
          <a:solidFill>
            <a:srgbClr val="BCC6E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AC00"/>
              </a:solidFill>
              <a:effectLst/>
              <a:uLnTx/>
              <a:uFillTx/>
              <a:latin typeface="Tw Cen MT"/>
              <a:ea typeface="+mn-ea"/>
              <a:cs typeface="+mn-cs"/>
            </a:endParaRPr>
          </a:p>
        </p:txBody>
      </p:sp>
      <p:sp>
        <p:nvSpPr>
          <p:cNvPr id="16396" name="TextBox 14"/>
          <p:cNvSpPr txBox="1">
            <a:spLocks noChangeArrowheads="1"/>
          </p:cNvSpPr>
          <p:nvPr/>
        </p:nvSpPr>
        <p:spPr bwMode="auto">
          <a:xfrm>
            <a:off x="3770313" y="5629467"/>
            <a:ext cx="2362200" cy="954107"/>
          </a:xfrm>
          <a:prstGeom prst="rect">
            <a:avLst/>
          </a:prstGeom>
          <a:noFill/>
          <a:ln>
            <a:noFill/>
          </a:ln>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Adapt BIP </a:t>
            </a:r>
            <a:r>
              <a:rPr kumimoji="0" lang="en-US" sz="1400" b="0"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and implementation </a:t>
            </a:r>
            <a:r>
              <a:rPr kumimoji="0" lang="en-US" sz="1400" b="1"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as needed </a:t>
            </a:r>
            <a:r>
              <a:rPr kumimoji="0" lang="en-US" sz="1400" b="0"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based on </a:t>
            </a:r>
            <a:r>
              <a:rPr kumimoji="0" lang="en-US" sz="1400" b="1" i="0" u="none" strike="noStrike" kern="1200" cap="none" spc="0" normalizeH="0" baseline="0" noProof="0" dirty="0">
                <a:ln>
                  <a:noFill/>
                </a:ln>
                <a:solidFill>
                  <a:srgbClr val="3A54A5"/>
                </a:solidFill>
                <a:effectLst/>
                <a:uLnTx/>
                <a:uFillTx/>
                <a:latin typeface="Arial" panose="020B0604020202020204" pitchFamily="34" charset="0"/>
                <a:ea typeface="MS PGothic" panose="020B0600070205080204" pitchFamily="34" charset="-128"/>
                <a:cs typeface="+mn-cs"/>
              </a:rPr>
              <a:t>on-going monitoring </a:t>
            </a:r>
          </a:p>
        </p:txBody>
      </p:sp>
      <p:cxnSp>
        <p:nvCxnSpPr>
          <p:cNvPr id="17" name="Straight Arrow Connector 16"/>
          <p:cNvCxnSpPr/>
          <p:nvPr/>
        </p:nvCxnSpPr>
        <p:spPr>
          <a:xfrm flipH="1">
            <a:off x="6400800" y="6139053"/>
            <a:ext cx="838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239000" y="5396104"/>
            <a:ext cx="0" cy="747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71800" y="3267267"/>
            <a:ext cx="0" cy="293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676" y="6202553"/>
            <a:ext cx="569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01" name="Text Box 18"/>
          <p:cNvSpPr txBox="1">
            <a:spLocks noChangeArrowheads="1"/>
          </p:cNvSpPr>
          <p:nvPr/>
        </p:nvSpPr>
        <p:spPr bwMode="auto">
          <a:xfrm rot="16200000">
            <a:off x="-1389115" y="3669418"/>
            <a:ext cx="63154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3"/>
                </a:solidFill>
                <a:effectLst/>
                <a:uLnTx/>
                <a:uFillTx/>
                <a:latin typeface="Arial" panose="020B0604020202020204" pitchFamily="34" charset="0"/>
                <a:ea typeface="MS PGothic" panose="020B0600070205080204" pitchFamily="34" charset="-128"/>
                <a:cs typeface="+mn-cs"/>
              </a:rPr>
              <a:t>    </a:t>
            </a:r>
            <a:r>
              <a:rPr kumimoji="0" lang="en-US" sz="3600" b="1" i="0" u="none" strike="noStrike" kern="1200" cap="none" spc="0" normalizeH="0" baseline="0" noProof="0" dirty="0">
                <a:ln>
                  <a:noFill/>
                </a:ln>
                <a:solidFill>
                  <a:srgbClr val="1D2A53"/>
                </a:solidFill>
                <a:effectLst/>
                <a:uLnTx/>
                <a:uFillTx/>
                <a:latin typeface="Arial" panose="020B0604020202020204" pitchFamily="34" charset="0"/>
                <a:ea typeface="MS PGothic" panose="020B0600070205080204" pitchFamily="34" charset="-128"/>
                <a:cs typeface="+mn-cs"/>
              </a:rPr>
              <a:t>The FBA to BIP Process</a:t>
            </a:r>
          </a:p>
        </p:txBody>
      </p:sp>
      <p:sp>
        <p:nvSpPr>
          <p:cNvPr id="16402" name="TextBox 1"/>
          <p:cNvSpPr txBox="1">
            <a:spLocks noChangeArrowheads="1"/>
          </p:cNvSpPr>
          <p:nvPr/>
        </p:nvSpPr>
        <p:spPr bwMode="auto">
          <a:xfrm>
            <a:off x="6477000" y="6629592"/>
            <a:ext cx="4114800"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rgbClr val="3A54A5"/>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3A54A5"/>
              </a:buClr>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3A54A5"/>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3A54A5"/>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3A54A5"/>
              </a:buClr>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3A54A5"/>
                </a:solidFill>
                <a:effectLst/>
                <a:uLnTx/>
                <a:uFillTx/>
                <a:latin typeface="Arial" panose="020B0604020202020204" pitchFamily="34" charset="0"/>
                <a:ea typeface="MS PGothic" panose="020B0600070205080204" pitchFamily="34" charset="-128"/>
                <a:cs typeface="+mn-cs"/>
              </a:rPr>
              <a:t>Adapted from Horner, Albin, Todd, Newton &amp; Sprague, 2011</a:t>
            </a:r>
          </a:p>
        </p:txBody>
      </p:sp>
    </p:spTree>
    <p:extLst>
      <p:ext uri="{BB962C8B-B14F-4D97-AF65-F5344CB8AC3E}">
        <p14:creationId xmlns:p14="http://schemas.microsoft.com/office/powerpoint/2010/main" val="11906387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5" y="1182430"/>
            <a:ext cx="10972801" cy="481778"/>
          </a:xfrm>
          <a:solidFill>
            <a:srgbClr val="92D050"/>
          </a:solidFill>
        </p:spPr>
        <p:txBody>
          <a:bodyPr>
            <a:normAutofit fontScale="90000"/>
          </a:bodyPr>
          <a:lstStyle/>
          <a:p>
            <a:r>
              <a:rPr lang="en-US" dirty="0"/>
              <a:t>Ensure Technical Adequacy</a:t>
            </a:r>
          </a:p>
        </p:txBody>
      </p:sp>
      <p:sp>
        <p:nvSpPr>
          <p:cNvPr id="3" name="Content Placeholder 2"/>
          <p:cNvSpPr>
            <a:spLocks noGrp="1"/>
          </p:cNvSpPr>
          <p:nvPr>
            <p:ph idx="1"/>
          </p:nvPr>
        </p:nvSpPr>
        <p:spPr>
          <a:xfrm>
            <a:off x="5226600" y="2396305"/>
            <a:ext cx="6007429" cy="3479761"/>
          </a:xfrm>
        </p:spPr>
        <p:txBody>
          <a:bodyPr>
            <a:normAutofit fontScale="70000" lnSpcReduction="20000"/>
          </a:bodyPr>
          <a:lstStyle/>
          <a:p>
            <a:pPr lvl="1"/>
            <a:r>
              <a:rPr lang="en-US" dirty="0">
                <a:solidFill>
                  <a:srgbClr val="7030A0"/>
                </a:solidFill>
              </a:rPr>
              <a:t>Prevention strategies</a:t>
            </a:r>
          </a:p>
          <a:p>
            <a:pPr lvl="1"/>
            <a:r>
              <a:rPr lang="en-US" dirty="0">
                <a:solidFill>
                  <a:srgbClr val="7030A0"/>
                </a:solidFill>
              </a:rPr>
              <a:t>Teaching strategies with replacement/alternative behaviors identified and defined in observable and measurable terms</a:t>
            </a:r>
          </a:p>
          <a:p>
            <a:pPr lvl="1"/>
            <a:r>
              <a:rPr lang="en-US" dirty="0">
                <a:solidFill>
                  <a:srgbClr val="7030A0"/>
                </a:solidFill>
              </a:rPr>
              <a:t>Strategies for removing rewards for problem behavior</a:t>
            </a:r>
          </a:p>
          <a:p>
            <a:pPr lvl="1"/>
            <a:r>
              <a:rPr lang="en-US" dirty="0">
                <a:solidFill>
                  <a:srgbClr val="7030A0"/>
                </a:solidFill>
              </a:rPr>
              <a:t>Specific rewards for desired behavior</a:t>
            </a:r>
          </a:p>
          <a:p>
            <a:pPr lvl="1"/>
            <a:r>
              <a:rPr lang="en-US" dirty="0">
                <a:solidFill>
                  <a:srgbClr val="7030A0"/>
                </a:solidFill>
              </a:rPr>
              <a:t>Safety elements when needed</a:t>
            </a:r>
          </a:p>
          <a:p>
            <a:pPr lvl="1"/>
            <a:r>
              <a:rPr lang="en-US" dirty="0">
                <a:solidFill>
                  <a:srgbClr val="7030A0"/>
                </a:solidFill>
              </a:rPr>
              <a:t>A systematic process for assessing fidelity and impact</a:t>
            </a:r>
          </a:p>
          <a:p>
            <a:pPr lvl="1"/>
            <a:r>
              <a:rPr lang="en-US" sz="2800" dirty="0">
                <a:solidFill>
                  <a:srgbClr val="7030A0"/>
                </a:solidFill>
              </a:rPr>
              <a:t>An action plan for putting the support plan in place</a:t>
            </a:r>
            <a:endParaRPr lang="en-US" dirty="0">
              <a:solidFill>
                <a:srgbClr val="7030A0"/>
              </a:solidFill>
            </a:endParaRPr>
          </a:p>
        </p:txBody>
      </p:sp>
      <p:sp>
        <p:nvSpPr>
          <p:cNvPr id="5" name="Title 1"/>
          <p:cNvSpPr txBox="1">
            <a:spLocks/>
          </p:cNvSpPr>
          <p:nvPr/>
        </p:nvSpPr>
        <p:spPr>
          <a:xfrm>
            <a:off x="247426" y="3654407"/>
            <a:ext cx="5313562" cy="481778"/>
          </a:xfrm>
          <a:prstGeom prst="rect">
            <a:avLst/>
          </a:prstGeom>
        </p:spPr>
        <p:txBody>
          <a:bodyPr vert="horz" lIns="91440" tIns="45720" rIns="91440" bIns="45720" rtlCol="0" anchor="ctr">
            <a:normAutofit fontScale="67500" lnSpcReduction="20000"/>
          </a:bodyPr>
          <a:lstStyle>
            <a:lvl1pPr algn="ctr" defTabSz="457063" rtl="0" eaLnBrk="1" latinLnBrk="0" hangingPunct="1">
              <a:spcBef>
                <a:spcPct val="0"/>
              </a:spcBef>
              <a:buNone/>
              <a:defRPr sz="4399" kern="1200">
                <a:solidFill>
                  <a:schemeClr val="tx2"/>
                </a:solidFill>
                <a:latin typeface="+mj-lt"/>
                <a:ea typeface="+mj-ea"/>
                <a:cs typeface="+mj-cs"/>
              </a:defRPr>
            </a:lvl1pPr>
          </a:lstStyle>
          <a:p>
            <a:r>
              <a:rPr lang="en-US" dirty="0"/>
              <a:t>7 Core Features of a BIP</a:t>
            </a:r>
          </a:p>
        </p:txBody>
      </p:sp>
    </p:spTree>
    <p:extLst>
      <p:ext uri="{BB962C8B-B14F-4D97-AF65-F5344CB8AC3E}">
        <p14:creationId xmlns:p14="http://schemas.microsoft.com/office/powerpoint/2010/main" val="28210176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Blocks of Behavior</a:t>
            </a:r>
          </a:p>
        </p:txBody>
      </p:sp>
      <p:sp>
        <p:nvSpPr>
          <p:cNvPr id="3" name="Rectangle 2"/>
          <p:cNvSpPr/>
          <p:nvPr/>
        </p:nvSpPr>
        <p:spPr>
          <a:xfrm>
            <a:off x="4161019" y="2743206"/>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
        <p:nvSpPr>
          <p:cNvPr id="6" name="Rectangle 5"/>
          <p:cNvSpPr/>
          <p:nvPr/>
        </p:nvSpPr>
        <p:spPr>
          <a:xfrm>
            <a:off x="6337092" y="2735711"/>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
        <p:nvSpPr>
          <p:cNvPr id="7" name="Rectangle 6"/>
          <p:cNvSpPr/>
          <p:nvPr/>
        </p:nvSpPr>
        <p:spPr>
          <a:xfrm>
            <a:off x="8513165" y="2735710"/>
            <a:ext cx="1928734" cy="139408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Consequence</a:t>
            </a:r>
          </a:p>
        </p:txBody>
      </p:sp>
      <p:sp>
        <p:nvSpPr>
          <p:cNvPr id="8" name="Rectangle 7"/>
          <p:cNvSpPr/>
          <p:nvPr/>
        </p:nvSpPr>
        <p:spPr>
          <a:xfrm>
            <a:off x="1984946" y="2743206"/>
            <a:ext cx="1928734" cy="1394085"/>
          </a:xfrm>
          <a:prstGeom prst="rect">
            <a:avLst/>
          </a:prstGeom>
          <a:solidFill>
            <a:srgbClr val="0091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Setting Event</a:t>
            </a:r>
          </a:p>
        </p:txBody>
      </p:sp>
      <p:sp>
        <p:nvSpPr>
          <p:cNvPr id="4" name="Right Arrow 3"/>
          <p:cNvSpPr/>
          <p:nvPr/>
        </p:nvSpPr>
        <p:spPr>
          <a:xfrm>
            <a:off x="3808751" y="3252866"/>
            <a:ext cx="479687" cy="434715"/>
          </a:xfrm>
          <a:prstGeom prst="rightArrow">
            <a:avLst/>
          </a:prstGeom>
          <a:gradFill flip="none" rotWithShape="1">
            <a:gsLst>
              <a:gs pos="0">
                <a:srgbClr val="009193"/>
              </a:gs>
              <a:gs pos="86000">
                <a:srgbClr val="005493"/>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Right Arrow 9"/>
          <p:cNvSpPr/>
          <p:nvPr/>
        </p:nvSpPr>
        <p:spPr>
          <a:xfrm>
            <a:off x="5973580" y="3252865"/>
            <a:ext cx="479687" cy="434715"/>
          </a:xfrm>
          <a:prstGeom prst="rightArrow">
            <a:avLst/>
          </a:prstGeom>
          <a:gradFill flip="none" rotWithShape="1">
            <a:gsLst>
              <a:gs pos="0">
                <a:srgbClr val="005493"/>
              </a:gs>
              <a:gs pos="86000">
                <a:srgbClr val="7030A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Right Arrow 10"/>
          <p:cNvSpPr/>
          <p:nvPr/>
        </p:nvSpPr>
        <p:spPr>
          <a:xfrm>
            <a:off x="8159646" y="3252865"/>
            <a:ext cx="479687" cy="434715"/>
          </a:xfrm>
          <a:prstGeom prst="rightArrow">
            <a:avLst/>
          </a:prstGeom>
          <a:gradFill flip="none" rotWithShape="1">
            <a:gsLst>
              <a:gs pos="0">
                <a:srgbClr val="7030A0"/>
              </a:gs>
              <a:gs pos="86000">
                <a:srgbClr val="C0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Rectangle 4"/>
          <p:cNvSpPr/>
          <p:nvPr/>
        </p:nvSpPr>
        <p:spPr>
          <a:xfrm>
            <a:off x="6319604" y="4204733"/>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TEACH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3" name="Rectangle 12"/>
          <p:cNvSpPr/>
          <p:nvPr/>
        </p:nvSpPr>
        <p:spPr>
          <a:xfrm>
            <a:off x="4179756" y="4243252"/>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Prevention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4" name="Rectangle 13"/>
          <p:cNvSpPr/>
          <p:nvPr/>
        </p:nvSpPr>
        <p:spPr>
          <a:xfrm>
            <a:off x="8513166" y="4253147"/>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Reinforcement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5" name="Rectangle 14"/>
          <p:cNvSpPr/>
          <p:nvPr/>
        </p:nvSpPr>
        <p:spPr>
          <a:xfrm>
            <a:off x="1986194" y="4253148"/>
            <a:ext cx="1946223" cy="707886"/>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Prevention Strategies</a:t>
            </a:r>
            <a:endParaRPr kumimoji="0" lang="en-US" sz="2400" b="0" i="0" u="none" strike="noStrike" kern="1200" cap="none" spc="0" normalizeH="0" baseline="0" noProof="0" dirty="0">
              <a:ln>
                <a:noFill/>
              </a:ln>
              <a:solidFill>
                <a:prstClr val="black"/>
              </a:solidFill>
              <a:effectLst/>
              <a:uLnTx/>
              <a:uFillTx/>
              <a:latin typeface="Corbel" panose="020B0503020204020204"/>
              <a:ea typeface="Calibri" charset="0"/>
              <a:cs typeface="Calibri" charset="0"/>
            </a:endParaRPr>
          </a:p>
        </p:txBody>
      </p:sp>
      <p:sp>
        <p:nvSpPr>
          <p:cNvPr id="12" name="Text Box 11"/>
          <p:cNvSpPr txBox="1">
            <a:spLocks noChangeArrowheads="1"/>
          </p:cNvSpPr>
          <p:nvPr/>
        </p:nvSpPr>
        <p:spPr bwMode="auto">
          <a:xfrm>
            <a:off x="198619" y="6357838"/>
            <a:ext cx="7924800" cy="369332"/>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a:ea typeface="Calibri" charset="0"/>
                <a:cs typeface="Calibri" charset="0"/>
              </a:rPr>
              <a:t>(Alberto &amp; Troutman, 2006)</a:t>
            </a:r>
          </a:p>
        </p:txBody>
      </p:sp>
      <p:sp>
        <p:nvSpPr>
          <p:cNvPr id="9" name="TextBox 8"/>
          <p:cNvSpPr txBox="1"/>
          <p:nvPr/>
        </p:nvSpPr>
        <p:spPr>
          <a:xfrm>
            <a:off x="3424939" y="5084385"/>
            <a:ext cx="5097281" cy="954107"/>
          </a:xfrm>
          <a:prstGeom prst="rect">
            <a:avLst/>
          </a:prstGeom>
          <a:noFill/>
          <a:ln>
            <a:solidFill>
              <a:schemeClr val="accent2"/>
            </a:solidFill>
          </a:ln>
        </p:spPr>
        <p:txBody>
          <a:bodyPr wrap="square" rtlCol="0">
            <a:spAutoFit/>
          </a:bodyPr>
          <a:lstStyle/>
          <a:p>
            <a:pPr algn="ctr"/>
            <a:r>
              <a:rPr lang="en-US" sz="2800" dirty="0"/>
              <a:t>Understanding Function Helps Guide Our BIP Design!</a:t>
            </a:r>
          </a:p>
        </p:txBody>
      </p:sp>
    </p:spTree>
    <p:extLst>
      <p:ext uri="{BB962C8B-B14F-4D97-AF65-F5344CB8AC3E}">
        <p14:creationId xmlns:p14="http://schemas.microsoft.com/office/powerpoint/2010/main" val="15692026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pPr algn="l" eaLnBrk="1" hangingPunct="1">
              <a:defRPr/>
            </a:pPr>
            <a:r>
              <a:rPr lang="en-US" sz="3200" dirty="0">
                <a:latin typeface="Corbel" panose="020B0503020204020204" pitchFamily="34" charset="0"/>
                <a:ea typeface="ＭＳ Ｐゴシック" charset="0"/>
              </a:rPr>
              <a:t>Prevention Strategies </a:t>
            </a:r>
            <a:r>
              <a:rPr lang="en-US" sz="3200" b="1" u="sng" dirty="0">
                <a:solidFill>
                  <a:srgbClr val="FF3300"/>
                </a:solidFill>
                <a:latin typeface="Corbel" panose="020B0503020204020204" pitchFamily="34" charset="0"/>
                <a:ea typeface="ＭＳ Ｐゴシック" charset="0"/>
              </a:rPr>
              <a:t>address the function</a:t>
            </a:r>
            <a:r>
              <a:rPr lang="en-US" sz="4000" dirty="0">
                <a:latin typeface="Corbel" panose="020B0503020204020204" pitchFamily="34" charset="0"/>
                <a:ea typeface="ＭＳ Ｐゴシック" charset="0"/>
              </a:rPr>
              <a:t> </a:t>
            </a:r>
            <a:r>
              <a:rPr lang="en-US" sz="3200" dirty="0">
                <a:latin typeface="Corbel" panose="020B0503020204020204" pitchFamily="34" charset="0"/>
                <a:ea typeface="ＭＳ Ｐゴシック" charset="0"/>
              </a:rPr>
              <a:t>the problem behavior serves</a:t>
            </a:r>
            <a:endParaRPr lang="en-US" sz="4000" dirty="0">
              <a:latin typeface="Corbel" panose="020B0503020204020204" pitchFamily="34" charset="0"/>
              <a:ea typeface="ＭＳ Ｐゴシック" charset="0"/>
            </a:endParaRPr>
          </a:p>
        </p:txBody>
      </p:sp>
      <p:sp>
        <p:nvSpPr>
          <p:cNvPr id="113667" name="Rectangle 3"/>
          <p:cNvSpPr>
            <a:spLocks noGrp="1" noChangeArrowheads="1"/>
          </p:cNvSpPr>
          <p:nvPr>
            <p:ph type="body" idx="4294967295"/>
          </p:nvPr>
        </p:nvSpPr>
        <p:spPr>
          <a:xfrm>
            <a:off x="1302124" y="1790701"/>
            <a:ext cx="8229600" cy="4724400"/>
          </a:xfrm>
        </p:spPr>
        <p:txBody>
          <a:bodyPr/>
          <a:lstStyle/>
          <a:p>
            <a:pPr lvl="1" eaLnBrk="1" hangingPunct="1">
              <a:lnSpc>
                <a:spcPct val="90000"/>
              </a:lnSpc>
              <a:defRPr/>
            </a:pPr>
            <a:endParaRPr lang="en-US" b="1" dirty="0"/>
          </a:p>
          <a:p>
            <a:pPr lvl="1" eaLnBrk="1" hangingPunct="1">
              <a:lnSpc>
                <a:spcPct val="90000"/>
              </a:lnSpc>
              <a:buFontTx/>
              <a:buNone/>
              <a:defRPr/>
            </a:pPr>
            <a:endParaRPr lang="en-US" b="1" dirty="0"/>
          </a:p>
          <a:p>
            <a:pPr lvl="2" eaLnBrk="1" hangingPunct="1">
              <a:lnSpc>
                <a:spcPct val="90000"/>
              </a:lnSpc>
              <a:defRPr/>
            </a:pPr>
            <a:endParaRPr lang="en-US" dirty="0"/>
          </a:p>
          <a:p>
            <a:pPr lvl="2" eaLnBrk="1" hangingPunct="1">
              <a:lnSpc>
                <a:spcPct val="90000"/>
              </a:lnSpc>
              <a:defRPr/>
            </a:pPr>
            <a:endParaRPr lang="en-US" dirty="0"/>
          </a:p>
          <a:p>
            <a:pPr lvl="2" eaLnBrk="1" hangingPunct="1">
              <a:lnSpc>
                <a:spcPct val="90000"/>
              </a:lnSpc>
              <a:defRPr/>
            </a:pPr>
            <a:endParaRPr lang="en-US" dirty="0"/>
          </a:p>
          <a:p>
            <a:pPr marL="914400" lvl="2" indent="0" eaLnBrk="1" hangingPunct="1">
              <a:lnSpc>
                <a:spcPct val="90000"/>
              </a:lnSpc>
              <a:buNone/>
              <a:defRPr/>
            </a:pPr>
            <a:r>
              <a:rPr lang="en-US" dirty="0"/>
              <a:t>Does the Prevent Intervention </a:t>
            </a:r>
            <a:r>
              <a:rPr lang="en-US" u="sng" dirty="0">
                <a:solidFill>
                  <a:srgbClr val="FF3300"/>
                </a:solidFill>
              </a:rPr>
              <a:t>address the Function</a:t>
            </a:r>
            <a:r>
              <a:rPr lang="en-US" dirty="0"/>
              <a:t> of Behavior </a:t>
            </a:r>
          </a:p>
          <a:p>
            <a:pPr lvl="3" eaLnBrk="1" hangingPunct="1">
              <a:lnSpc>
                <a:spcPct val="90000"/>
              </a:lnSpc>
              <a:defRPr/>
            </a:pPr>
            <a:r>
              <a:rPr lang="en-US" dirty="0"/>
              <a:t>Give student passage in advance to practice pre-reading</a:t>
            </a:r>
          </a:p>
          <a:p>
            <a:pPr lvl="3" eaLnBrk="1" hangingPunct="1">
              <a:lnSpc>
                <a:spcPct val="90000"/>
              </a:lnSpc>
              <a:defRPr/>
            </a:pPr>
            <a:r>
              <a:rPr lang="en-US" dirty="0"/>
              <a:t>Do not ask student to read aloud in class (or respond publicly)</a:t>
            </a:r>
          </a:p>
          <a:p>
            <a:pPr lvl="3" eaLnBrk="1" hangingPunct="1">
              <a:lnSpc>
                <a:spcPct val="90000"/>
              </a:lnSpc>
              <a:defRPr/>
            </a:pPr>
            <a:r>
              <a:rPr lang="en-US" dirty="0"/>
              <a:t>Let student read 1 sentence directions they are familiar with, instead of entire paragraphs from the text</a:t>
            </a:r>
          </a:p>
        </p:txBody>
      </p:sp>
      <p:sp>
        <p:nvSpPr>
          <p:cNvPr id="113671" name="Rectangle 8"/>
          <p:cNvSpPr>
            <a:spLocks noChangeArrowheads="1"/>
          </p:cNvSpPr>
          <p:nvPr/>
        </p:nvSpPr>
        <p:spPr bwMode="auto">
          <a:xfrm>
            <a:off x="959224" y="1790701"/>
            <a:ext cx="8915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When asked to read aloud in class</a:t>
            </a:r>
            <a:r>
              <a:rPr kumimoji="0" lang="en-US" sz="2800" b="0" i="0" u="none"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 Kyle makes inappropriate comments and pushes his book off his desk to </a:t>
            </a:r>
            <a:r>
              <a:rPr kumimoji="0" lang="en-US" sz="2800" b="0" i="0" u="sng"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avoid public speaking</a:t>
            </a:r>
            <a:r>
              <a:rPr kumimoji="0" lang="en-US" sz="2800" b="1" i="0" u="sng"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 </a:t>
            </a:r>
            <a:r>
              <a:rPr kumimoji="0" lang="en-US" sz="2800" i="0" u="sng"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(not related to reading difficulty; related to extreme social anxiety)</a:t>
            </a:r>
            <a:r>
              <a:rPr kumimoji="0" lang="en-US" sz="2800" i="0" u="none" strike="noStrike" kern="1200" cap="none" spc="0" normalizeH="0" baseline="0" noProof="0" dirty="0">
                <a:ln>
                  <a:noFill/>
                </a:ln>
                <a:solidFill>
                  <a:srgbClr val="000000"/>
                </a:solidFill>
                <a:effectLst/>
                <a:uLnTx/>
                <a:uFillTx/>
                <a:latin typeface="Corbel" panose="020B0503020204020204" pitchFamily="34" charset="0"/>
                <a:ea typeface="MS PGothic" charset="0"/>
                <a:cs typeface="Arial"/>
              </a:rPr>
              <a:t>. </a:t>
            </a:r>
          </a:p>
        </p:txBody>
      </p:sp>
      <p:pic>
        <p:nvPicPr>
          <p:cNvPr id="3" name="Picture 2"/>
          <p:cNvPicPr>
            <a:picLocks noChangeAspect="1"/>
          </p:cNvPicPr>
          <p:nvPr/>
        </p:nvPicPr>
        <p:blipFill>
          <a:blip r:embed="rId3"/>
          <a:stretch>
            <a:fillRect/>
          </a:stretch>
        </p:blipFill>
        <p:spPr>
          <a:xfrm>
            <a:off x="9874624" y="5151055"/>
            <a:ext cx="2024047" cy="1493649"/>
          </a:xfrm>
          <a:prstGeom prst="rect">
            <a:avLst/>
          </a:prstGeom>
        </p:spPr>
      </p:pic>
    </p:spTree>
    <p:extLst>
      <p:ext uri="{BB962C8B-B14F-4D97-AF65-F5344CB8AC3E}">
        <p14:creationId xmlns:p14="http://schemas.microsoft.com/office/powerpoint/2010/main" val="38830174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l"/>
            <a:r>
              <a:rPr lang="en-US" sz="3200" dirty="0">
                <a:latin typeface="Corbel" panose="020B0503020204020204" pitchFamily="34" charset="0"/>
                <a:ea typeface="ＭＳ Ｐゴシック" charset="0"/>
              </a:rPr>
              <a:t>Prevention Strategies </a:t>
            </a:r>
            <a:r>
              <a:rPr lang="en-US" sz="3200" b="1" u="sng" dirty="0">
                <a:solidFill>
                  <a:srgbClr val="FF3300"/>
                </a:solidFill>
                <a:latin typeface="Corbel" panose="020B0503020204020204" pitchFamily="34" charset="0"/>
                <a:ea typeface="ＭＳ Ｐゴシック" charset="0"/>
              </a:rPr>
              <a:t>address the function</a:t>
            </a:r>
            <a:r>
              <a:rPr lang="en-US" sz="3200" dirty="0">
                <a:latin typeface="Corbel" panose="020B0503020204020204" pitchFamily="34" charset="0"/>
                <a:ea typeface="ＭＳ Ｐゴシック" charset="0"/>
              </a:rPr>
              <a:t> the problem behavior serves:  </a:t>
            </a:r>
            <a:endParaRPr lang="en-US" altLang="en-US" sz="3200" dirty="0"/>
          </a:p>
        </p:txBody>
      </p:sp>
      <p:sp>
        <p:nvSpPr>
          <p:cNvPr id="99331" name="Content Placeholder 2"/>
          <p:cNvSpPr>
            <a:spLocks noGrp="1"/>
          </p:cNvSpPr>
          <p:nvPr>
            <p:ph sz="quarter" idx="1"/>
          </p:nvPr>
        </p:nvSpPr>
        <p:spPr>
          <a:xfrm>
            <a:off x="1143000" y="1699455"/>
            <a:ext cx="8504238" cy="4721225"/>
          </a:xfrm>
        </p:spPr>
        <p:txBody>
          <a:bodyPr/>
          <a:lstStyle/>
          <a:p>
            <a:endParaRPr lang="en-US" altLang="en-US" dirty="0"/>
          </a:p>
          <a:p>
            <a:pPr lvl="1"/>
            <a:endParaRPr lang="en-US" altLang="en-US" dirty="0"/>
          </a:p>
        </p:txBody>
      </p:sp>
      <p:pic>
        <p:nvPicPr>
          <p:cNvPr id="6" name="Picture 5"/>
          <p:cNvPicPr>
            <a:picLocks noChangeAspect="1"/>
          </p:cNvPicPr>
          <p:nvPr/>
        </p:nvPicPr>
        <p:blipFill>
          <a:blip r:embed="rId3"/>
          <a:stretch>
            <a:fillRect/>
          </a:stretch>
        </p:blipFill>
        <p:spPr>
          <a:xfrm>
            <a:off x="9531826" y="2390331"/>
            <a:ext cx="2177106" cy="1869750"/>
          </a:xfrm>
          <a:prstGeom prst="rect">
            <a:avLst/>
          </a:prstGeom>
        </p:spPr>
      </p:pic>
      <p:sp>
        <p:nvSpPr>
          <p:cNvPr id="7" name="Plus 6"/>
          <p:cNvSpPr/>
          <p:nvPr/>
        </p:nvSpPr>
        <p:spPr>
          <a:xfrm>
            <a:off x="10833798" y="3325206"/>
            <a:ext cx="296563" cy="3431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9673957" y="3025831"/>
            <a:ext cx="308919" cy="2623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10295602" y="5147342"/>
            <a:ext cx="296563" cy="3431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p:cNvSpPr/>
          <p:nvPr/>
        </p:nvSpPr>
        <p:spPr>
          <a:xfrm>
            <a:off x="11353264" y="3424454"/>
            <a:ext cx="296563" cy="34317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2"/>
          <p:cNvSpPr/>
          <p:nvPr/>
        </p:nvSpPr>
        <p:spPr>
          <a:xfrm>
            <a:off x="11138598" y="3267541"/>
            <a:ext cx="296563" cy="3459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1480" y="1574458"/>
            <a:ext cx="8826370" cy="2492990"/>
          </a:xfrm>
          <a:prstGeom prst="rect">
            <a:avLst/>
          </a:prstGeom>
          <a:noFill/>
        </p:spPr>
        <p:txBody>
          <a:bodyPr wrap="square" rtlCol="0">
            <a:spAutoFit/>
          </a:bodyPr>
          <a:lstStyle/>
          <a:p>
            <a:r>
              <a:rPr lang="en-US" sz="2800" b="1" dirty="0">
                <a:latin typeface="Corbel" panose="020B0503020204020204" pitchFamily="34" charset="0"/>
              </a:rPr>
              <a:t>When participating in large group activities</a:t>
            </a:r>
            <a:r>
              <a:rPr lang="en-US" sz="2800" dirty="0">
                <a:latin typeface="Corbel" panose="020B0503020204020204" pitchFamily="34" charset="0"/>
              </a:rPr>
              <a:t>, Angela often interrupts the teacher to ask questions during instruction to gain adult attention.</a:t>
            </a:r>
          </a:p>
          <a:p>
            <a:endParaRPr lang="en-US" dirty="0"/>
          </a:p>
          <a:p>
            <a:endParaRPr lang="en-US" dirty="0"/>
          </a:p>
          <a:p>
            <a:endParaRPr lang="en-US" dirty="0"/>
          </a:p>
          <a:p>
            <a:endParaRPr lang="en-US" dirty="0"/>
          </a:p>
        </p:txBody>
      </p:sp>
      <p:sp>
        <p:nvSpPr>
          <p:cNvPr id="14" name="TextBox 13"/>
          <p:cNvSpPr txBox="1"/>
          <p:nvPr/>
        </p:nvSpPr>
        <p:spPr>
          <a:xfrm>
            <a:off x="1724025" y="3111211"/>
            <a:ext cx="6999348" cy="4031873"/>
          </a:xfrm>
          <a:prstGeom prst="rect">
            <a:avLst/>
          </a:prstGeom>
          <a:noFill/>
        </p:spPr>
        <p:txBody>
          <a:bodyPr wrap="square" rtlCol="0">
            <a:spAutoFit/>
          </a:bodyPr>
          <a:lstStyle/>
          <a:p>
            <a:r>
              <a:rPr lang="en-US" sz="2000" dirty="0"/>
              <a:t>Does the Prevent Intervention address the function of behavior?</a:t>
            </a:r>
          </a:p>
          <a:p>
            <a:endParaRPr lang="en-US" sz="2000" dirty="0"/>
          </a:p>
          <a:p>
            <a:pPr marL="285750" indent="-285750">
              <a:buFont typeface="Arial" panose="020B0604020202020204" pitchFamily="34" charset="0"/>
              <a:buChar char="•"/>
            </a:pPr>
            <a:r>
              <a:rPr lang="en-US" sz="2000" dirty="0"/>
              <a:t>Give the student a job to complete during large group instruction (e.g. write the answers on the board)</a:t>
            </a:r>
          </a:p>
          <a:p>
            <a:pPr marL="285750" indent="-285750">
              <a:buFont typeface="Arial" panose="020B0604020202020204" pitchFamily="34" charset="0"/>
              <a:buChar char="•"/>
            </a:pPr>
            <a:r>
              <a:rPr lang="en-US" sz="2000" dirty="0"/>
              <a:t>Allow the student to write comments on a post-it to share later</a:t>
            </a:r>
          </a:p>
          <a:p>
            <a:pPr marL="285750" indent="-285750">
              <a:buFont typeface="Arial" panose="020B0604020202020204" pitchFamily="34" charset="0"/>
              <a:buChar char="•"/>
            </a:pPr>
            <a:r>
              <a:rPr lang="en-US" sz="2000" dirty="0"/>
              <a:t>Let the student choose a preferred seat during large group instruction</a:t>
            </a:r>
          </a:p>
          <a:p>
            <a:pPr marL="285750" indent="-285750">
              <a:buFont typeface="Arial" panose="020B0604020202020204" pitchFamily="34" charset="0"/>
              <a:buChar char="•"/>
            </a:pPr>
            <a:r>
              <a:rPr lang="en-US" sz="2000" dirty="0"/>
              <a:t>Increase the ratio of positive to negative comments during large group instruction</a:t>
            </a:r>
          </a:p>
          <a:p>
            <a:endParaRPr lang="en-US" dirty="0"/>
          </a:p>
          <a:p>
            <a:endParaRPr lang="en-US" dirty="0"/>
          </a:p>
        </p:txBody>
      </p:sp>
      <p:sp>
        <p:nvSpPr>
          <p:cNvPr id="15" name="Rectangle 14"/>
          <p:cNvSpPr/>
          <p:nvPr/>
        </p:nvSpPr>
        <p:spPr>
          <a:xfrm>
            <a:off x="9780198" y="4895581"/>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Tree>
    <p:extLst>
      <p:ext uri="{BB962C8B-B14F-4D97-AF65-F5344CB8AC3E}">
        <p14:creationId xmlns:p14="http://schemas.microsoft.com/office/powerpoint/2010/main" val="26656194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54106" y="174811"/>
            <a:ext cx="11837894" cy="1143000"/>
          </a:xfrm>
        </p:spPr>
        <p:txBody>
          <a:bodyPr/>
          <a:lstStyle/>
          <a:p>
            <a:pPr algn="l" eaLnBrk="1" hangingPunct="1">
              <a:defRPr/>
            </a:pPr>
            <a:r>
              <a:rPr lang="en-US" sz="2800" dirty="0">
                <a:ea typeface="ＭＳ Ｐゴシック" charset="0"/>
              </a:rPr>
              <a:t>Prevention Strategies</a:t>
            </a:r>
          </a:p>
        </p:txBody>
      </p:sp>
      <p:sp>
        <p:nvSpPr>
          <p:cNvPr id="82947" name="Rectangle 3"/>
          <p:cNvSpPr>
            <a:spLocks noGrp="1" noChangeArrowheads="1"/>
          </p:cNvSpPr>
          <p:nvPr>
            <p:ph type="body" idx="1"/>
          </p:nvPr>
        </p:nvSpPr>
        <p:spPr>
          <a:xfrm>
            <a:off x="1484667" y="2597917"/>
            <a:ext cx="9144000" cy="3553963"/>
          </a:xfrm>
        </p:spPr>
        <p:txBody>
          <a:bodyPr/>
          <a:lstStyle/>
          <a:p>
            <a:pPr lvl="1" eaLnBrk="1" hangingPunct="1">
              <a:buFontTx/>
              <a:buNone/>
              <a:defRPr/>
            </a:pPr>
            <a:r>
              <a:rPr lang="en-US" sz="2400" dirty="0">
                <a:ea typeface="Arial" pitchFamily="34" charset="0"/>
              </a:rPr>
              <a:t>Example: </a:t>
            </a:r>
          </a:p>
          <a:p>
            <a:pPr lvl="1" eaLnBrk="1" hangingPunct="1">
              <a:defRPr/>
            </a:pPr>
            <a:r>
              <a:rPr lang="en-US" sz="2400" dirty="0" err="1"/>
              <a:t>Niki’s</a:t>
            </a:r>
            <a:r>
              <a:rPr lang="en-US" sz="2400" dirty="0"/>
              <a:t> </a:t>
            </a:r>
            <a:r>
              <a:rPr lang="en-US" altLang="ja-JP" sz="2400" dirty="0"/>
              <a:t>problem behavior is maintained by escape from difficult math assignments.</a:t>
            </a:r>
            <a:br>
              <a:rPr lang="en-US" altLang="ja-JP" sz="2400" dirty="0"/>
            </a:br>
            <a:endParaRPr lang="en-US" altLang="ja-JP" sz="2400" dirty="0"/>
          </a:p>
          <a:p>
            <a:pPr lvl="1" eaLnBrk="1" hangingPunct="1">
              <a:defRPr/>
            </a:pPr>
            <a:r>
              <a:rPr lang="en-US" sz="2400" dirty="0">
                <a:ea typeface="Arial" pitchFamily="34" charset="0"/>
              </a:rPr>
              <a:t>When handing out assignments, </a:t>
            </a:r>
            <a:r>
              <a:rPr lang="en-US" sz="2400" dirty="0" err="1">
                <a:ea typeface="Arial" pitchFamily="34" charset="0"/>
              </a:rPr>
              <a:t>Niki’s</a:t>
            </a:r>
            <a:r>
              <a:rPr lang="en-US" sz="2400" dirty="0">
                <a:ea typeface="Arial" pitchFamily="34" charset="0"/>
              </a:rPr>
              <a:t> </a:t>
            </a:r>
            <a:r>
              <a:rPr lang="en-US" altLang="ja-JP" sz="2400" dirty="0">
                <a:ea typeface="MS PGothic" pitchFamily="34" charset="-128"/>
              </a:rPr>
              <a:t>teacher will </a:t>
            </a:r>
            <a:r>
              <a:rPr lang="en-US" altLang="ja-JP" sz="2400" u="sng" dirty="0">
                <a:solidFill>
                  <a:srgbClr val="0000FF"/>
                </a:solidFill>
                <a:ea typeface="MS PGothic" pitchFamily="34" charset="-128"/>
              </a:rPr>
              <a:t>remind</a:t>
            </a:r>
            <a:r>
              <a:rPr lang="en-US" altLang="ja-JP" sz="2400" dirty="0">
                <a:ea typeface="MS PGothic" pitchFamily="34" charset="-128"/>
              </a:rPr>
              <a:t> her that she can ask for a break (</a:t>
            </a:r>
            <a:r>
              <a:rPr lang="en-US" altLang="ja-JP" sz="2400" dirty="0">
                <a:solidFill>
                  <a:srgbClr val="0000FF"/>
                </a:solidFill>
                <a:ea typeface="MS PGothic" pitchFamily="34" charset="-128"/>
              </a:rPr>
              <a:t>Replacement</a:t>
            </a:r>
            <a:r>
              <a:rPr lang="en-US" altLang="ja-JP" sz="2400" dirty="0">
                <a:ea typeface="MS PGothic" pitchFamily="34" charset="-128"/>
              </a:rPr>
              <a:t> behavior) if she gets frustrated.</a:t>
            </a:r>
          </a:p>
        </p:txBody>
      </p:sp>
      <p:sp>
        <p:nvSpPr>
          <p:cNvPr id="115716" name="Text Box 5"/>
          <p:cNvSpPr txBox="1">
            <a:spLocks noChangeArrowheads="1"/>
          </p:cNvSpPr>
          <p:nvPr/>
        </p:nvSpPr>
        <p:spPr bwMode="auto">
          <a:xfrm>
            <a:off x="872266" y="1317811"/>
            <a:ext cx="10801574"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marL="0" marR="0" lvl="0" indent="0" defTabSz="914400" rtl="0" eaLnBrk="1" fontAlgn="base" latinLnBrk="0" hangingPunct="1">
              <a:lnSpc>
                <a:spcPct val="8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After the Replacement behavior has been </a:t>
            </a:r>
            <a:r>
              <a:rPr kumimoji="0" lang="en-US" sz="2400" b="0" i="0" u="sng" strike="noStrike" kern="1200" cap="none" spc="0" normalizeH="0" baseline="0" noProof="0" dirty="0">
                <a:ln>
                  <a:noFill/>
                </a:ln>
                <a:solidFill>
                  <a:srgbClr val="000000"/>
                </a:solidFill>
                <a:effectLst/>
                <a:uLnTx/>
                <a:uFillTx/>
                <a:latin typeface="Arial" charset="0"/>
                <a:ea typeface="MS PGothic" charset="0"/>
                <a:cs typeface="Arial" charset="0"/>
              </a:rPr>
              <a:t>taught</a:t>
            </a: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 </a:t>
            </a:r>
            <a:r>
              <a:rPr kumimoji="0" lang="en-US" sz="2400" b="0" i="0" u="none" strike="noStrike" kern="1200" cap="none" spc="0" normalizeH="0" baseline="0" noProof="0" dirty="0">
                <a:ln>
                  <a:noFill/>
                </a:ln>
                <a:solidFill>
                  <a:srgbClr val="0000FF"/>
                </a:solidFill>
                <a:effectLst/>
                <a:uLnTx/>
                <a:uFillTx/>
                <a:latin typeface="Arial" charset="0"/>
                <a:ea typeface="MS PGothic" charset="0"/>
                <a:cs typeface="Arial" charset="0"/>
              </a:rPr>
              <a:t>Prompts</a:t>
            </a: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 and </a:t>
            </a:r>
            <a:r>
              <a:rPr kumimoji="0" lang="en-US" sz="2400" b="0" i="0" u="none" strike="noStrike" kern="1200" cap="none" spc="0" normalizeH="0" baseline="0" noProof="0" dirty="0">
                <a:ln>
                  <a:noFill/>
                </a:ln>
                <a:solidFill>
                  <a:srgbClr val="0000FF"/>
                </a:solidFill>
                <a:effectLst/>
                <a:uLnTx/>
                <a:uFillTx/>
                <a:latin typeface="Arial" charset="0"/>
                <a:ea typeface="MS PGothic" charset="0"/>
                <a:cs typeface="Arial" charset="0"/>
              </a:rPr>
              <a:t>Pre-corrections </a:t>
            </a:r>
            <a:r>
              <a:rPr kumimoji="0" lang="en-US" sz="2400" b="0" i="0" u="none" strike="noStrike" kern="1200" cap="none" spc="0" normalizeH="0" baseline="0" noProof="0" dirty="0">
                <a:ln>
                  <a:noFill/>
                </a:ln>
                <a:solidFill>
                  <a:srgbClr val="000000"/>
                </a:solidFill>
                <a:effectLst/>
                <a:uLnTx/>
                <a:uFillTx/>
                <a:latin typeface="Arial" charset="0"/>
                <a:ea typeface="MS PGothic" charset="0"/>
                <a:cs typeface="Arial" charset="0"/>
              </a:rPr>
              <a:t>are used to support and help remind the student to use taught behaviors.</a:t>
            </a:r>
          </a:p>
        </p:txBody>
      </p:sp>
      <p:sp>
        <p:nvSpPr>
          <p:cNvPr id="5" name="Rectangle 4"/>
          <p:cNvSpPr/>
          <p:nvPr/>
        </p:nvSpPr>
        <p:spPr>
          <a:xfrm>
            <a:off x="9944790" y="5261341"/>
            <a:ext cx="1928734" cy="1394085"/>
          </a:xfrm>
          <a:prstGeom prst="rect">
            <a:avLst/>
          </a:prstGeom>
          <a:solidFill>
            <a:srgbClr val="00549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orbel" panose="020B0503020204020204"/>
                <a:ea typeface="+mn-ea"/>
                <a:cs typeface="+mn-cs"/>
              </a:rPr>
              <a:t>Antecedent</a:t>
            </a:r>
          </a:p>
        </p:txBody>
      </p:sp>
    </p:spTree>
    <p:extLst>
      <p:ext uri="{BB962C8B-B14F-4D97-AF65-F5344CB8AC3E}">
        <p14:creationId xmlns:p14="http://schemas.microsoft.com/office/powerpoint/2010/main" val="180047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741407" y="694463"/>
            <a:ext cx="6987106" cy="915357"/>
          </a:xfrm>
        </p:spPr>
        <p:txBody>
          <a:bodyPr rtlCol="0">
            <a:noAutofit/>
          </a:bodyPr>
          <a:lstStyle/>
          <a:p>
            <a:pPr>
              <a:defRPr/>
            </a:pPr>
            <a:r>
              <a:rPr lang="ja-JP" altLang="en-US" sz="3600" dirty="0"/>
              <a:t>“</a:t>
            </a:r>
            <a:r>
              <a:rPr lang="en-US" altLang="ja-JP" sz="3600" dirty="0"/>
              <a:t>Replacement</a:t>
            </a:r>
            <a:r>
              <a:rPr lang="ja-JP" altLang="en-US" sz="3600" dirty="0"/>
              <a:t>” </a:t>
            </a:r>
            <a:r>
              <a:rPr lang="en-US" altLang="ja-JP" sz="3600" dirty="0"/>
              <a:t>or</a:t>
            </a:r>
            <a:r>
              <a:rPr lang="ja-JP" altLang="en-US" sz="3600" dirty="0"/>
              <a:t> “</a:t>
            </a:r>
            <a:r>
              <a:rPr lang="en-US" altLang="ja-JP" sz="3600" dirty="0"/>
              <a:t>Alternative</a:t>
            </a:r>
            <a:r>
              <a:rPr lang="ja-JP" altLang="en-US" sz="3600" dirty="0"/>
              <a:t>” </a:t>
            </a:r>
            <a:r>
              <a:rPr lang="en-US" altLang="ja-JP" sz="3600" dirty="0"/>
              <a:t>Behavior(s) </a:t>
            </a:r>
            <a:endParaRPr lang="en-US" sz="3600" dirty="0"/>
          </a:p>
        </p:txBody>
      </p:sp>
      <p:sp>
        <p:nvSpPr>
          <p:cNvPr id="38915" name="Rectangle 3"/>
          <p:cNvSpPr>
            <a:spLocks noGrp="1" noChangeArrowheads="1"/>
          </p:cNvSpPr>
          <p:nvPr>
            <p:ph idx="1"/>
          </p:nvPr>
        </p:nvSpPr>
        <p:spPr>
          <a:xfrm>
            <a:off x="2209800" y="2514600"/>
            <a:ext cx="7772400" cy="4648200"/>
          </a:xfrm>
        </p:spPr>
        <p:txBody>
          <a:bodyPr rtlCol="0">
            <a:normAutofit/>
          </a:bodyPr>
          <a:lstStyle/>
          <a:p>
            <a:pPr algn="ctr">
              <a:buNone/>
              <a:defRPr/>
            </a:pPr>
            <a:r>
              <a:rPr lang="en-US" dirty="0"/>
              <a:t>	</a:t>
            </a:r>
            <a:r>
              <a:rPr lang="en-US" sz="3600" dirty="0"/>
              <a:t>Replacement behaviors must </a:t>
            </a:r>
            <a:r>
              <a:rPr lang="en-US" sz="3600" dirty="0">
                <a:solidFill>
                  <a:srgbClr val="DD8047"/>
                </a:solidFill>
              </a:rPr>
              <a:t>maintain</a:t>
            </a:r>
            <a:r>
              <a:rPr lang="en-US" sz="3600" dirty="0">
                <a:solidFill>
                  <a:schemeClr val="accent2"/>
                </a:solidFill>
              </a:rPr>
              <a:t> </a:t>
            </a:r>
            <a:r>
              <a:rPr lang="en-US" sz="3600" dirty="0">
                <a:solidFill>
                  <a:srgbClr val="DD8047"/>
                </a:solidFill>
              </a:rPr>
              <a:t>the </a:t>
            </a:r>
            <a:r>
              <a:rPr lang="en-US" sz="3600" u="sng" dirty="0">
                <a:solidFill>
                  <a:srgbClr val="DD8047"/>
                </a:solidFill>
              </a:rPr>
              <a:t>same function </a:t>
            </a:r>
            <a:r>
              <a:rPr lang="en-US" sz="3600" dirty="0"/>
              <a:t>for the student with the same </a:t>
            </a:r>
            <a:r>
              <a:rPr lang="en-US" sz="3600" u="sng" dirty="0">
                <a:solidFill>
                  <a:srgbClr val="DD8047"/>
                </a:solidFill>
              </a:rPr>
              <a:t>accuracy and efficiency </a:t>
            </a:r>
            <a:r>
              <a:rPr lang="en-US" sz="3600" dirty="0"/>
              <a:t>as the problem behavior.</a:t>
            </a:r>
          </a:p>
          <a:p>
            <a:pPr algn="ctr">
              <a:buNone/>
              <a:defRPr/>
            </a:pPr>
            <a:endParaRPr lang="en-US" sz="3600" dirty="0"/>
          </a:p>
          <a:p>
            <a:pPr algn="ctr">
              <a:buNone/>
              <a:defRPr/>
            </a:pPr>
            <a:endParaRPr lang="en-US" sz="3600" dirty="0"/>
          </a:p>
          <a:p>
            <a:pPr algn="ctr">
              <a:buNone/>
              <a:defRPr/>
            </a:pPr>
            <a:r>
              <a:rPr lang="en-US" sz="2400" dirty="0"/>
              <a:t>** Replacement behaviors are NOT the Desired Behavior!</a:t>
            </a:r>
          </a:p>
        </p:txBody>
      </p:sp>
      <p:sp>
        <p:nvSpPr>
          <p:cNvPr id="4" name="Rectangle 3"/>
          <p:cNvSpPr/>
          <p:nvPr/>
        </p:nvSpPr>
        <p:spPr>
          <a:xfrm>
            <a:off x="10067844" y="5305175"/>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Tree>
    <p:extLst>
      <p:ext uri="{BB962C8B-B14F-4D97-AF65-F5344CB8AC3E}">
        <p14:creationId xmlns:p14="http://schemas.microsoft.com/office/powerpoint/2010/main" val="186594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95111" y="381000"/>
            <a:ext cx="8229600" cy="1066800"/>
          </a:xfrm>
        </p:spPr>
        <p:txBody>
          <a:bodyPr>
            <a:noAutofit/>
          </a:bodyPr>
          <a:lstStyle/>
          <a:p>
            <a:pPr eaLnBrk="1" hangingPunct="1">
              <a:defRPr/>
            </a:pPr>
            <a:r>
              <a:rPr lang="en-US" sz="3600" dirty="0"/>
              <a:t>Which of the Following are Appropriate Replacement Behaviors?</a:t>
            </a:r>
          </a:p>
        </p:txBody>
      </p:sp>
      <p:sp>
        <p:nvSpPr>
          <p:cNvPr id="614403" name="Rectangle 3"/>
          <p:cNvSpPr>
            <a:spLocks noGrp="1" noChangeArrowheads="1"/>
          </p:cNvSpPr>
          <p:nvPr>
            <p:ph type="body" idx="4294967295"/>
          </p:nvPr>
        </p:nvSpPr>
        <p:spPr>
          <a:xfrm>
            <a:off x="2767566" y="1828800"/>
            <a:ext cx="7956550" cy="4800600"/>
          </a:xfrm>
        </p:spPr>
        <p:txBody>
          <a:bodyPr/>
          <a:lstStyle/>
          <a:p>
            <a:pPr eaLnBrk="1" hangingPunct="1"/>
            <a:r>
              <a:rPr lang="en-US" altLang="en-US" sz="2800" dirty="0"/>
              <a:t>Jason is nine and </a:t>
            </a:r>
            <a:r>
              <a:rPr lang="en-US" altLang="en-US" sz="2800" u="sng" dirty="0">
                <a:solidFill>
                  <a:srgbClr val="FF3300"/>
                </a:solidFill>
              </a:rPr>
              <a:t>cries</a:t>
            </a:r>
            <a:r>
              <a:rPr lang="en-US" altLang="en-US" sz="2800" dirty="0"/>
              <a:t> when asked to write in his journal.  The crying is maintained by </a:t>
            </a:r>
            <a:r>
              <a:rPr lang="en-US" altLang="en-US" sz="2800" u="sng" dirty="0">
                <a:solidFill>
                  <a:srgbClr val="0000FF"/>
                </a:solidFill>
              </a:rPr>
              <a:t>avoiding or escaping difficult tasks</a:t>
            </a:r>
            <a:r>
              <a:rPr lang="en-US" altLang="en-US" sz="2800" dirty="0"/>
              <a:t>.</a:t>
            </a:r>
          </a:p>
          <a:p>
            <a:pPr eaLnBrk="1" hangingPunct="1"/>
            <a:endParaRPr lang="en-US" altLang="en-US" sz="2800" dirty="0"/>
          </a:p>
          <a:p>
            <a:pPr eaLnBrk="1" hangingPunct="1"/>
            <a:r>
              <a:rPr lang="en-US" altLang="en-US" sz="2800" dirty="0"/>
              <a:t>Possible Replacement Behaviors:</a:t>
            </a:r>
          </a:p>
          <a:p>
            <a:pPr lvl="1" eaLnBrk="1" hangingPunct="1">
              <a:buFont typeface="Arial" panose="020B0604020202020204" pitchFamily="34" charset="0"/>
              <a:buChar char="•"/>
            </a:pPr>
            <a:r>
              <a:rPr lang="en-US" altLang="en-US" sz="2400" dirty="0"/>
              <a:t>More rewards for doing tasks</a:t>
            </a:r>
          </a:p>
          <a:p>
            <a:pPr lvl="1" eaLnBrk="1" hangingPunct="1">
              <a:buFont typeface="Arial" panose="020B0604020202020204" pitchFamily="34" charset="0"/>
              <a:buChar char="•"/>
            </a:pPr>
            <a:r>
              <a:rPr lang="en-US" altLang="en-US" sz="2400" dirty="0"/>
              <a:t>Ask for an easier task/ worksheet</a:t>
            </a:r>
          </a:p>
          <a:p>
            <a:pPr lvl="1" eaLnBrk="1" hangingPunct="1">
              <a:buFont typeface="Arial" panose="020B0604020202020204" pitchFamily="34" charset="0"/>
              <a:buChar char="•"/>
            </a:pPr>
            <a:r>
              <a:rPr lang="en-US" altLang="en-US" sz="2400" dirty="0"/>
              <a:t>Ask to play w/ his Gameboy</a:t>
            </a:r>
          </a:p>
          <a:p>
            <a:pPr lvl="1" eaLnBrk="1" hangingPunct="1">
              <a:buFont typeface="Arial" panose="020B0604020202020204" pitchFamily="34" charset="0"/>
              <a:buChar char="•"/>
            </a:pPr>
            <a:r>
              <a:rPr lang="en-US" altLang="en-US" sz="2400" dirty="0"/>
              <a:t>Appropriately request adult attention</a:t>
            </a:r>
          </a:p>
          <a:p>
            <a:pPr lvl="1" eaLnBrk="1" hangingPunct="1">
              <a:buFont typeface="Arial" panose="020B0604020202020204" pitchFamily="34" charset="0"/>
              <a:buChar char="•"/>
            </a:pPr>
            <a:r>
              <a:rPr lang="en-US" altLang="en-US" sz="2400" dirty="0"/>
              <a:t>Ask to have soda after tasks are done</a:t>
            </a:r>
          </a:p>
        </p:txBody>
      </p:sp>
      <p:sp>
        <p:nvSpPr>
          <p:cNvPr id="614405" name="AutoShape 5"/>
          <p:cNvSpPr>
            <a:spLocks noChangeArrowheads="1"/>
          </p:cNvSpPr>
          <p:nvPr/>
        </p:nvSpPr>
        <p:spPr bwMode="auto">
          <a:xfrm>
            <a:off x="1472166" y="3963767"/>
            <a:ext cx="1295400" cy="2133600"/>
          </a:xfrm>
          <a:prstGeom prst="wedgeRoundRectCallout">
            <a:avLst>
              <a:gd name="adj1" fmla="val -19940"/>
              <a:gd name="adj2" fmla="val 48255"/>
              <a:gd name="adj3" fmla="val 16667"/>
            </a:avLst>
          </a:prstGeom>
          <a:solidFill>
            <a:schemeClr val="tx2">
              <a:lumMod val="20000"/>
              <a:lumOff val="80000"/>
            </a:schemeClr>
          </a:solidFill>
          <a:ln w="2857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1. Serve same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Function?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Does it provide escape from difficult task</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p:txBody>
      </p:sp>
      <p:sp>
        <p:nvSpPr>
          <p:cNvPr id="614406" name="AutoShape 6"/>
          <p:cNvSpPr>
            <a:spLocks noChangeArrowheads="1"/>
          </p:cNvSpPr>
          <p:nvPr/>
        </p:nvSpPr>
        <p:spPr bwMode="auto">
          <a:xfrm>
            <a:off x="8298712" y="3657600"/>
            <a:ext cx="1295400" cy="1600200"/>
          </a:xfrm>
          <a:prstGeom prst="wedgeRoundRectCallout">
            <a:avLst>
              <a:gd name="adj1" fmla="val -26190"/>
              <a:gd name="adj2" fmla="val 48903"/>
              <a:gd name="adj3" fmla="val 16667"/>
            </a:avLst>
          </a:prstGeom>
          <a:solidFill>
            <a:schemeClr val="tx2">
              <a:lumMod val="20000"/>
              <a:lumOff val="80000"/>
            </a:schemeClr>
          </a:solidFill>
          <a:ln w="2857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2. Is behavior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easier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to do than problem behavior?</a:t>
            </a:r>
          </a:p>
        </p:txBody>
      </p:sp>
      <p:sp>
        <p:nvSpPr>
          <p:cNvPr id="614407" name="AutoShape 7"/>
          <p:cNvSpPr>
            <a:spLocks noChangeArrowheads="1"/>
          </p:cNvSpPr>
          <p:nvPr/>
        </p:nvSpPr>
        <p:spPr bwMode="auto">
          <a:xfrm>
            <a:off x="8298712" y="5436781"/>
            <a:ext cx="1524000" cy="914400"/>
          </a:xfrm>
          <a:prstGeom prst="wedgeRoundRectCallout">
            <a:avLst>
              <a:gd name="adj1" fmla="val -44167"/>
              <a:gd name="adj2" fmla="val -5903"/>
              <a:gd name="adj3" fmla="val 16667"/>
            </a:avLst>
          </a:prstGeom>
          <a:solidFill>
            <a:schemeClr val="tx2">
              <a:lumMod val="20000"/>
              <a:lumOff val="80000"/>
            </a:schemeClr>
          </a:solidFill>
          <a:ln w="2857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3. Is Behavior socially </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acceptable</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p:txBody>
      </p:sp>
      <p:sp>
        <p:nvSpPr>
          <p:cNvPr id="614408" name="Line 8"/>
          <p:cNvSpPr>
            <a:spLocks noChangeShapeType="1"/>
          </p:cNvSpPr>
          <p:nvPr/>
        </p:nvSpPr>
        <p:spPr bwMode="auto">
          <a:xfrm>
            <a:off x="3300966" y="4338047"/>
            <a:ext cx="36576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14409" name="Line 9"/>
          <p:cNvSpPr>
            <a:spLocks noChangeShapeType="1"/>
          </p:cNvSpPr>
          <p:nvPr/>
        </p:nvSpPr>
        <p:spPr bwMode="auto">
          <a:xfrm>
            <a:off x="3300966" y="5557284"/>
            <a:ext cx="46482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14410" name="Line 10"/>
          <p:cNvSpPr>
            <a:spLocks noChangeShapeType="1"/>
          </p:cNvSpPr>
          <p:nvPr/>
        </p:nvSpPr>
        <p:spPr bwMode="auto">
          <a:xfrm>
            <a:off x="3453366" y="5959549"/>
            <a:ext cx="4495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14411" name="Line 11"/>
          <p:cNvSpPr>
            <a:spLocks noChangeShapeType="1"/>
          </p:cNvSpPr>
          <p:nvPr/>
        </p:nvSpPr>
        <p:spPr bwMode="auto">
          <a:xfrm>
            <a:off x="3224766" y="5174511"/>
            <a:ext cx="37338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2" name="TextBox 11"/>
          <p:cNvSpPr txBox="1"/>
          <p:nvPr/>
        </p:nvSpPr>
        <p:spPr>
          <a:xfrm>
            <a:off x="439233" y="6238857"/>
            <a:ext cx="2065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Basic FBA to BIP</a:t>
            </a:r>
          </a:p>
        </p:txBody>
      </p:sp>
      <p:sp>
        <p:nvSpPr>
          <p:cNvPr id="13" name="Rectangle 12"/>
          <p:cNvSpPr/>
          <p:nvPr/>
        </p:nvSpPr>
        <p:spPr>
          <a:xfrm>
            <a:off x="9934522" y="5094863"/>
            <a:ext cx="1928734" cy="139408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rbel" panose="020B0503020204020204"/>
                <a:ea typeface="+mn-ea"/>
                <a:cs typeface="+mn-cs"/>
              </a:rPr>
              <a:t>Behavior</a:t>
            </a:r>
          </a:p>
        </p:txBody>
      </p:sp>
    </p:spTree>
    <p:extLst>
      <p:ext uri="{BB962C8B-B14F-4D97-AF65-F5344CB8AC3E}">
        <p14:creationId xmlns:p14="http://schemas.microsoft.com/office/powerpoint/2010/main" val="1066823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05"/>
                                        </p:tgtEl>
                                        <p:attrNameLst>
                                          <p:attrName>style.visibility</p:attrName>
                                        </p:attrNameLst>
                                      </p:cBhvr>
                                      <p:to>
                                        <p:strVal val="visible"/>
                                      </p:to>
                                    </p:set>
                                    <p:animEffect transition="in" filter="dissolve">
                                      <p:cBhvr>
                                        <p:cTn id="7" dur="500"/>
                                        <p:tgtEl>
                                          <p:spTgt spid="614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08"/>
                                        </p:tgtEl>
                                        <p:attrNameLst>
                                          <p:attrName>style.visibility</p:attrName>
                                        </p:attrNameLst>
                                      </p:cBhvr>
                                      <p:to>
                                        <p:strVal val="visible"/>
                                      </p:to>
                                    </p:set>
                                    <p:animEffect transition="in" filter="wipe(left)">
                                      <p:cBhvr>
                                        <p:cTn id="12" dur="500"/>
                                        <p:tgtEl>
                                          <p:spTgt spid="6144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09"/>
                                        </p:tgtEl>
                                        <p:attrNameLst>
                                          <p:attrName>style.visibility</p:attrName>
                                        </p:attrNameLst>
                                      </p:cBhvr>
                                      <p:to>
                                        <p:strVal val="visible"/>
                                      </p:to>
                                    </p:set>
                                    <p:animEffect transition="in" filter="wipe(left)">
                                      <p:cBhvr>
                                        <p:cTn id="17" dur="500"/>
                                        <p:tgtEl>
                                          <p:spTgt spid="6144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406"/>
                                        </p:tgtEl>
                                        <p:attrNameLst>
                                          <p:attrName>style.visibility</p:attrName>
                                        </p:attrNameLst>
                                      </p:cBhvr>
                                      <p:to>
                                        <p:strVal val="visible"/>
                                      </p:to>
                                    </p:set>
                                    <p:animEffect transition="in" filter="dissolve">
                                      <p:cBhvr>
                                        <p:cTn id="22" dur="500"/>
                                        <p:tgtEl>
                                          <p:spTgt spid="6144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10"/>
                                        </p:tgtEl>
                                        <p:attrNameLst>
                                          <p:attrName>style.visibility</p:attrName>
                                        </p:attrNameLst>
                                      </p:cBhvr>
                                      <p:to>
                                        <p:strVal val="visible"/>
                                      </p:to>
                                    </p:set>
                                    <p:animEffect transition="in" filter="wipe(left)">
                                      <p:cBhvr>
                                        <p:cTn id="27" dur="500"/>
                                        <p:tgtEl>
                                          <p:spTgt spid="6144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407"/>
                                        </p:tgtEl>
                                        <p:attrNameLst>
                                          <p:attrName>style.visibility</p:attrName>
                                        </p:attrNameLst>
                                      </p:cBhvr>
                                      <p:to>
                                        <p:strVal val="visible"/>
                                      </p:to>
                                    </p:set>
                                    <p:animEffect transition="in" filter="dissolve">
                                      <p:cBhvr>
                                        <p:cTn id="32" dur="500"/>
                                        <p:tgtEl>
                                          <p:spTgt spid="6144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11"/>
                                        </p:tgtEl>
                                        <p:attrNameLst>
                                          <p:attrName>style.visibility</p:attrName>
                                        </p:attrNameLst>
                                      </p:cBhvr>
                                      <p:to>
                                        <p:strVal val="visible"/>
                                      </p:to>
                                    </p:set>
                                    <p:animEffect transition="in" filter="wipe(left)">
                                      <p:cBhvr>
                                        <p:cTn id="37" dur="500"/>
                                        <p:tgtEl>
                                          <p:spTgt spid="614411"/>
                                        </p:tgtEl>
                                      </p:cBhvr>
                                    </p:animEffect>
                                  </p:childTnLst>
                                </p:cTn>
                              </p:par>
                              <p:par>
                                <p:cTn id="38" presetID="5" presetClass="emph" presetSubtype="1" nodeType="withEffect">
                                  <p:stCondLst>
                                    <p:cond delay="0"/>
                                  </p:stCondLst>
                                  <p:childTnLst>
                                    <p:set>
                                      <p:cBhvr override="childStyle">
                                        <p:cTn id="39" dur="indefinite"/>
                                        <p:tgtEl>
                                          <p:spTgt spid="614403">
                                            <p:txEl>
                                              <p:pRg st="4" end="4"/>
                                            </p:txEl>
                                          </p:spTgt>
                                        </p:tgtEl>
                                        <p:attrNameLst>
                                          <p:attrName>style.fontStyle</p:attrName>
                                        </p:attrNameLst>
                                      </p:cBhvr>
                                      <p:to>
                                        <p:strVal val="normal"/>
                                      </p:to>
                                    </p:set>
                                    <p:set>
                                      <p:cBhvr override="childStyle">
                                        <p:cTn id="40" dur="indefinite"/>
                                        <p:tgtEl>
                                          <p:spTgt spid="614403">
                                            <p:txEl>
                                              <p:pRg st="4" end="4"/>
                                            </p:txEl>
                                          </p:spTgt>
                                        </p:tgtEl>
                                        <p:attrNameLst>
                                          <p:attrName>style.fontWeight</p:attrName>
                                        </p:attrNameLst>
                                      </p:cBhvr>
                                      <p:to>
                                        <p:strVal val="bold"/>
                                      </p:to>
                                    </p:set>
                                    <p:set>
                                      <p:cBhvr override="childStyle">
                                        <p:cTn id="41" dur="indefinite"/>
                                        <p:tgtEl>
                                          <p:spTgt spid="61440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5" grpId="0" animBg="1"/>
      <p:bldP spid="614406" grpId="0" animBg="1"/>
      <p:bldP spid="614407" grpId="0" animBg="1"/>
      <p:bldP spid="614408" grpId="0" animBg="1"/>
      <p:bldP spid="614409" grpId="0" animBg="1"/>
      <p:bldP spid="614410" grpId="0" animBg="1"/>
      <p:bldP spid="614411" grpId="0" animBg="1"/>
    </p:bldLst>
  </p:timing>
</p:sld>
</file>

<file path=ppt/theme/theme1.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7.xml><?xml version="1.0" encoding="utf-8"?>
<a:theme xmlns:a="http://schemas.openxmlformats.org/drawingml/2006/main" name="1_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TotalTime>
  <Words>7131</Words>
  <Application>Microsoft Office PowerPoint</Application>
  <PresentationFormat>Widescreen</PresentationFormat>
  <Paragraphs>1038</Paragraphs>
  <Slides>113</Slides>
  <Notes>113</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113</vt:i4>
      </vt:variant>
    </vt:vector>
  </HeadingPairs>
  <TitlesOfParts>
    <vt:vector size="137" baseType="lpstr">
      <vt:lpstr>ＭＳ Ｐゴシック</vt:lpstr>
      <vt:lpstr>Arial</vt:lpstr>
      <vt:lpstr>Bookman Old Style</vt:lpstr>
      <vt:lpstr>Calibri</vt:lpstr>
      <vt:lpstr>Calibri Light</vt:lpstr>
      <vt:lpstr>Century Gothic</vt:lpstr>
      <vt:lpstr>Comic Sans MS</vt:lpstr>
      <vt:lpstr>Corbel</vt:lpstr>
      <vt:lpstr>Franklin Gothic Book</vt:lpstr>
      <vt:lpstr>Franklin Gothic Medium</vt:lpstr>
      <vt:lpstr>Georgia</vt:lpstr>
      <vt:lpstr>Noto Sans Symbols</vt:lpstr>
      <vt:lpstr>Perpetua</vt:lpstr>
      <vt:lpstr>Trebuchet MS</vt:lpstr>
      <vt:lpstr>Tw Cen MT</vt:lpstr>
      <vt:lpstr>Wingdings</vt:lpstr>
      <vt:lpstr>1_Office Theme</vt:lpstr>
      <vt:lpstr>Final_MWBIS 4</vt:lpstr>
      <vt:lpstr>Basis</vt:lpstr>
      <vt:lpstr>3_Default Design</vt:lpstr>
      <vt:lpstr>1_Final_MWBIS 4</vt:lpstr>
      <vt:lpstr>1_Basis</vt:lpstr>
      <vt:lpstr>1_Custom Design</vt:lpstr>
      <vt:lpstr>Custom Design</vt:lpstr>
      <vt:lpstr>FBA and BIP for Educators</vt:lpstr>
      <vt:lpstr>DE-PBS Project is on going collaboration between the Delaware Department of Education and the UD Center for Disabilities Studies</vt:lpstr>
      <vt:lpstr>Objectives </vt:lpstr>
      <vt:lpstr>Acknowledgements</vt:lpstr>
      <vt:lpstr>Resources</vt:lpstr>
      <vt:lpstr>Getting the Most Out of Today…</vt:lpstr>
      <vt:lpstr>PowerPoint Presentation</vt:lpstr>
      <vt:lpstr>Who is in the Room?</vt:lpstr>
      <vt:lpstr>Please answer the following:</vt:lpstr>
      <vt:lpstr>Understanding Behavioral Theory:   Why Do We/You Care? </vt:lpstr>
      <vt:lpstr>United States, we have a problem!</vt:lpstr>
      <vt:lpstr>Why do teachers leave?</vt:lpstr>
      <vt:lpstr>So teaching is hard….</vt:lpstr>
      <vt:lpstr>Stop and Jot Effective teacher behaviors</vt:lpstr>
      <vt:lpstr>Our job in this PD is to boil down some of these big concepts into concrete skills, which when implemented translate back into great teaching</vt:lpstr>
      <vt:lpstr>Research-Based Classroom Management</vt:lpstr>
      <vt:lpstr>Get tough slide doesn’t work</vt:lpstr>
      <vt:lpstr>Science of behavior has taught us that students….</vt:lpstr>
      <vt:lpstr>Why does this matter? </vt:lpstr>
      <vt:lpstr>PowerPoint Presentation</vt:lpstr>
      <vt:lpstr>Understanding the Science of Behavior </vt:lpstr>
      <vt:lpstr>PowerPoint Presentation</vt:lpstr>
      <vt:lpstr>Just using the term “function” may be less effective than saying…</vt:lpstr>
      <vt:lpstr>Examples of functions in schools…</vt:lpstr>
      <vt:lpstr>Building Blocks of Behavior</vt:lpstr>
      <vt:lpstr>Say it together…</vt:lpstr>
      <vt:lpstr>Antecedents: Questions to Answer</vt:lpstr>
      <vt:lpstr>Common Antecedents:</vt:lpstr>
      <vt:lpstr> What’s the “antecedent”?</vt:lpstr>
      <vt:lpstr>Consequences: Questions to Answer</vt:lpstr>
      <vt:lpstr>Reinforcement and Punishment</vt:lpstr>
      <vt:lpstr>What type of consequence?</vt:lpstr>
      <vt:lpstr>“Adam”</vt:lpstr>
      <vt:lpstr>Breakdown of Example: Adam</vt:lpstr>
      <vt:lpstr>Bus Duty</vt:lpstr>
      <vt:lpstr>Breakdown of Example: Bus Duty</vt:lpstr>
      <vt:lpstr>“Adam”</vt:lpstr>
      <vt:lpstr>Bus Duty</vt:lpstr>
      <vt:lpstr>Setting Events: Questions to Answer</vt:lpstr>
      <vt:lpstr>PowerPoint Presentation</vt:lpstr>
      <vt:lpstr>Common Setting Events:  </vt:lpstr>
      <vt:lpstr>PowerPoint Presentation</vt:lpstr>
      <vt:lpstr>Recognize the role of function based thinking across all tiers of support </vt:lpstr>
      <vt:lpstr>Understanding and Influencing Behavior …and leading others to do the same</vt:lpstr>
      <vt:lpstr>PowerPoint Presentation</vt:lpstr>
      <vt:lpstr>Across all Tiers of Support Behavior Science Helps us…</vt:lpstr>
      <vt:lpstr>When we find ourselves frequently searching for interventions – that is a key indication we should focus on prevention.</vt:lpstr>
      <vt:lpstr>5 Positive Classroom Behavioral Supports for ALL</vt:lpstr>
      <vt:lpstr>Problem solve using the science of behavior at Tier 1…</vt:lpstr>
      <vt:lpstr>Functional thinking across all tiers</vt:lpstr>
      <vt:lpstr>Remember…</vt:lpstr>
      <vt:lpstr>Tier II Interventions Based on the Science of Behavior</vt:lpstr>
      <vt:lpstr>Tier II Interventions Based on the Science of Behavior</vt:lpstr>
      <vt:lpstr>PowerPoint Presentation</vt:lpstr>
      <vt:lpstr>Identify the steps for conducting an FBA </vt:lpstr>
      <vt:lpstr>The FBA/BIP process supports students by working to change adult practices</vt:lpstr>
      <vt:lpstr>Tier 3 Continuum of Supports</vt:lpstr>
      <vt:lpstr>When do we consider a Tier 3 approach?</vt:lpstr>
      <vt:lpstr>#1 Critical Feature of the FBA-BIP</vt:lpstr>
      <vt:lpstr>The FBA Process is always the same but becomes more complex as the student’s needs increase</vt:lpstr>
      <vt:lpstr>FBA-BIP Team Roles and Responsibilities</vt:lpstr>
      <vt:lpstr>Critical Features of the FBA</vt:lpstr>
      <vt:lpstr>PowerPoint Presentation</vt:lpstr>
      <vt:lpstr> </vt:lpstr>
      <vt:lpstr>Are these observable, &amp; measurable?</vt:lpstr>
      <vt:lpstr>What information do you already collect that can be compiled to begin forming a picture of the student?</vt:lpstr>
      <vt:lpstr>PowerPoint Presentation</vt:lpstr>
      <vt:lpstr>Collect Baseline Data on Problem Behavior</vt:lpstr>
      <vt:lpstr>PowerPoint Presentation</vt:lpstr>
      <vt:lpstr>CICO Card Front</vt:lpstr>
      <vt:lpstr> 2. Conduct assessment for behavior support planning (Functional Behavioral Assessment)  </vt:lpstr>
      <vt:lpstr>ANALYZE the Nature of the Behavior– Questions to keep in mind</vt:lpstr>
      <vt:lpstr> 2. Conduct assessment for behavior support planning (Functional Behavioral Assessment)  </vt:lpstr>
      <vt:lpstr>Put it all together…</vt:lpstr>
      <vt:lpstr>What started the behavior in motion?</vt:lpstr>
      <vt:lpstr>Defined behavior in measurable and observable terms</vt:lpstr>
      <vt:lpstr>We then determine what is reinforcing the behavior.</vt:lpstr>
      <vt:lpstr>And what the student is gaining or escaping.</vt:lpstr>
      <vt:lpstr>As needed…consider what makes the behavior more likely</vt:lpstr>
      <vt:lpstr>Once we have all this- we have the summary statement</vt:lpstr>
      <vt:lpstr> 2. Conduct assessment for behavior support planning (Functional Behavioral Assessment)  </vt:lpstr>
      <vt:lpstr>ABC Observation Collection Tool</vt:lpstr>
      <vt:lpstr>PowerPoint Presentation</vt:lpstr>
      <vt:lpstr>Practice!</vt:lpstr>
      <vt:lpstr>PowerPoint Presentation</vt:lpstr>
      <vt:lpstr>Understand the critical components of function based BIPs</vt:lpstr>
      <vt:lpstr>True or False? </vt:lpstr>
      <vt:lpstr>FALSE!  </vt:lpstr>
      <vt:lpstr>PowerPoint Presentation</vt:lpstr>
      <vt:lpstr>Why consider social validity?</vt:lpstr>
      <vt:lpstr>If you are implementing the intervention…</vt:lpstr>
      <vt:lpstr>PowerPoint Presentation</vt:lpstr>
      <vt:lpstr>Ensure Technical Adequacy</vt:lpstr>
      <vt:lpstr>Building Blocks of Behavior</vt:lpstr>
      <vt:lpstr>Prevention Strategies address the function the problem behavior serves</vt:lpstr>
      <vt:lpstr>Prevention Strategies address the function the problem behavior serves:  </vt:lpstr>
      <vt:lpstr>Prevention Strategies</vt:lpstr>
      <vt:lpstr>“Replacement” or “Alternative” Behavior(s) </vt:lpstr>
      <vt:lpstr>Which of the Following are Appropriate Replacement Behaviors?</vt:lpstr>
      <vt:lpstr>Reinforce the Replacement Behavior </vt:lpstr>
      <vt:lpstr>Reinforce Desired Behaviors</vt:lpstr>
      <vt:lpstr>PowerPoint Presentation</vt:lpstr>
      <vt:lpstr>Strategies for Removing Reinforcement for Problem Behavior</vt:lpstr>
      <vt:lpstr>Error Correction Example…</vt:lpstr>
      <vt:lpstr>PowerPoint Presentation</vt:lpstr>
      <vt:lpstr>PowerPoint Presentation</vt:lpstr>
      <vt:lpstr>Without fidelity…</vt:lpstr>
      <vt:lpstr>Writing the Intervention Plan</vt:lpstr>
      <vt:lpstr>Which One Will More Likely be Consistently Implemented?</vt:lpstr>
      <vt:lpstr>Practice!</vt:lpstr>
      <vt:lpstr>PowerPoint Presentation</vt:lpstr>
      <vt:lpstr>Please answer the following:</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 Based Thinking for Problem Solving</dc:title>
  <dc:creator>Nicole Roberts</dc:creator>
  <cp:lastModifiedBy>Hearn, Sarah</cp:lastModifiedBy>
  <cp:revision>172</cp:revision>
  <cp:lastPrinted>2019-10-09T22:40:46Z</cp:lastPrinted>
  <dcterms:created xsi:type="dcterms:W3CDTF">2018-08-02T13:48:35Z</dcterms:created>
  <dcterms:modified xsi:type="dcterms:W3CDTF">2020-01-22T13:21:11Z</dcterms:modified>
</cp:coreProperties>
</file>