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4" r:id="rId2"/>
    <p:sldId id="1392" r:id="rId3"/>
    <p:sldId id="272" r:id="rId4"/>
    <p:sldId id="551" r:id="rId5"/>
    <p:sldId id="496" r:id="rId6"/>
    <p:sldId id="273" r:id="rId7"/>
    <p:sldId id="262" r:id="rId8"/>
    <p:sldId id="257" r:id="rId9"/>
    <p:sldId id="263" r:id="rId10"/>
    <p:sldId id="1376" r:id="rId11"/>
    <p:sldId id="258" r:id="rId12"/>
    <p:sldId id="1390" r:id="rId13"/>
    <p:sldId id="259" r:id="rId14"/>
    <p:sldId id="264" r:id="rId15"/>
    <p:sldId id="1387" r:id="rId16"/>
    <p:sldId id="260" r:id="rId17"/>
    <p:sldId id="1378" r:id="rId18"/>
    <p:sldId id="517" r:id="rId19"/>
    <p:sldId id="518" r:id="rId20"/>
    <p:sldId id="1383" r:id="rId21"/>
    <p:sldId id="261" r:id="rId22"/>
    <p:sldId id="1389" r:id="rId23"/>
    <p:sldId id="265" r:id="rId24"/>
    <p:sldId id="266" r:id="rId25"/>
    <p:sldId id="267" r:id="rId26"/>
    <p:sldId id="280" r:id="rId27"/>
    <p:sldId id="269" r:id="rId28"/>
    <p:sldId id="1391" r:id="rId29"/>
    <p:sldId id="271" r:id="rId30"/>
    <p:sldId id="270" r:id="rId31"/>
    <p:sldId id="1373" r:id="rId32"/>
    <p:sldId id="1379" r:id="rId33"/>
    <p:sldId id="1380" r:id="rId34"/>
    <p:sldId id="1381" r:id="rId35"/>
    <p:sldId id="1369" r:id="rId36"/>
    <p:sldId id="1366" r:id="rId37"/>
    <p:sldId id="1368" r:id="rId38"/>
    <p:sldId id="309" r:id="rId39"/>
    <p:sldId id="1372" r:id="rId40"/>
    <p:sldId id="1388" r:id="rId41"/>
    <p:sldId id="1375" r:id="rId42"/>
    <p:sldId id="1139" r:id="rId43"/>
    <p:sldId id="342" r:id="rId44"/>
    <p:sldId id="348" r:id="rId45"/>
    <p:sldId id="338" r:id="rId46"/>
    <p:sldId id="1386" r:id="rId47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916"/>
    <a:srgbClr val="F8B781"/>
    <a:srgbClr val="EE8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28" autoAdjust="0"/>
    <p:restoredTop sz="77015"/>
  </p:normalViewPr>
  <p:slideViewPr>
    <p:cSldViewPr snapToGrid="0" snapToObjects="1">
      <p:cViewPr varScale="1">
        <p:scale>
          <a:sx n="70" d="100"/>
          <a:sy n="70" d="100"/>
        </p:scale>
        <p:origin x="942" y="66"/>
      </p:cViewPr>
      <p:guideLst/>
    </p:cSldViewPr>
  </p:slideViewPr>
  <p:outlineViewPr>
    <p:cViewPr>
      <p:scale>
        <a:sx n="33" d="100"/>
        <a:sy n="33" d="100"/>
      </p:scale>
      <p:origin x="0" y="-107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30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B4522A-D5C1-0F4C-8FC2-0CBE02C08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3786A5-F277-FD46-A3AC-3355C2BBBE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C06EEDB-6687-0D46-B2D2-08553ED55EA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D9385-0B71-1549-895E-EEB8DE7C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7F33F-27C7-BA42-95A7-BBCDE5AE64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1F5DFEE-AD3A-7349-A063-BDC90BF5C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51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1B74F5C-EF64-BE48-A940-FD62F8352861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585B96B-1F06-CC46-821F-09ECCEE55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4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41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50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6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80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57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6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58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38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42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4567"/>
            <a:endParaRPr lang="en-US" dirty="0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173" indent="-29045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804" indent="-23236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526" indent="-23236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248" indent="-23236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5969" indent="-23236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0691" indent="-23236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413" indent="-23236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135" indent="-23236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94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69527" indent="-295971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3888" indent="-236777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57443" indent="-236777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0998" indent="-236777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04554" indent="-2367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78108" indent="-2367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51664" indent="-2367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25220" indent="-23677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57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76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96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35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71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01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55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35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9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4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29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79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800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59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63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78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5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102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29579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29579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9579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57582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24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25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6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5511638" y="6835487"/>
            <a:ext cx="4218021" cy="36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16" tIns="50809" rIns="101616" bIns="50809" anchor="b"/>
          <a:lstStyle>
            <a:lvl1pPr defTabSz="9223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101616" tIns="50809" rIns="101616" bIns="50809" numCol="1" anchor="t" anchorCtr="0" compatLnSpc="1">
            <a:prstTxWarp prst="textNoShape">
              <a:avLst/>
            </a:prstTxWarp>
          </a:bodyPr>
          <a:lstStyle/>
          <a:p>
            <a:pPr defTabSz="501504">
              <a:lnSpc>
                <a:spcPct val="80000"/>
              </a:lnSpc>
              <a:spcBef>
                <a:spcPct val="0"/>
              </a:spcBef>
            </a:pPr>
            <a:endParaRPr lang="en-US" sz="1000" dirty="0">
              <a:latin typeface="Times" charset="0"/>
            </a:endParaRP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5511638" y="6835487"/>
            <a:ext cx="4218021" cy="36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11" tIns="50807" rIns="101611" bIns="50807" anchor="b"/>
          <a:lstStyle>
            <a:lvl1pPr defTabSz="468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68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68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68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68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68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68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68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683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536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285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327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endParaRPr lang="en-US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4758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3819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81033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7579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10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9633" indent="-2960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4051" indent="-23681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7672" indent="-23681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1293" indent="-23681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04912" indent="-2368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8533" indent="-2368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2154" indent="-2368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5775" indent="-2368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075" name="Rectangle 7"/>
          <p:cNvSpPr txBox="1">
            <a:spLocks noGrp="1" noChangeArrowheads="1"/>
          </p:cNvSpPr>
          <p:nvPr/>
        </p:nvSpPr>
        <p:spPr bwMode="auto">
          <a:xfrm>
            <a:off x="3033356" y="11953158"/>
            <a:ext cx="2320572" cy="62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19" tIns="47360" rIns="94719" bIns="47360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4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31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53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9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27EDB-111C-CE49-A640-BFF7AA9FF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E9A7C-381A-D64D-BCC1-4C6E2CF88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829E6-39F0-5F43-93EF-2B2A9789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E7A-C95C-2C40-AEA6-EE4EDF54522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FD105-046D-404E-8A05-A41E545B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69DC5-E571-9B4C-8BB6-92A7FBC73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F24-044D-F349-8C86-9170964A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7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BF10E-4194-5C4F-84B7-BC7806288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0DF05-F811-5446-B360-F10F915B6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BA16E-62A9-8347-B4D9-5138C398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E7A-C95C-2C40-AEA6-EE4EDF54522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B880C-55A0-3E4B-BC9D-7CE3A037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20D33-95CF-774B-A0E8-9B36E7F1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F24-044D-F349-8C86-9170964A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B9E2E7-C00B-EE4E-9116-C978CFAEB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347DFE-44CE-D546-93FB-E447B1ADF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DCAF4-C4DA-444F-93CC-BC1FBB61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E7A-C95C-2C40-AEA6-EE4EDF54522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DD522-5A0E-814B-802B-AB22A4C8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93C88-683B-A34C-B035-9F763FB9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F24-044D-F349-8C86-9170964A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87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3"/>
          </p:nvPr>
        </p:nvSpPr>
        <p:spPr>
          <a:xfrm>
            <a:off x="203200" y="990600"/>
            <a:ext cx="5644896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4"/>
          </p:nvPr>
        </p:nvSpPr>
        <p:spPr>
          <a:xfrm>
            <a:off x="6193536" y="990600"/>
            <a:ext cx="5795264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5486400"/>
            <a:ext cx="11785600" cy="228600"/>
          </a:xfrm>
        </p:spPr>
        <p:txBody>
          <a:bodyPr anchor="ctr"/>
          <a:lstStyle>
            <a:lvl1pPr marL="0" indent="0">
              <a:buNone/>
              <a:defRPr sz="1800" b="0"/>
            </a:lvl1pPr>
            <a:lvl2pPr marL="365760" indent="0">
              <a:buNone/>
              <a:defRPr/>
            </a:lvl2pPr>
            <a:lvl3pPr marL="685800" indent="0">
              <a:buNone/>
              <a:defRPr/>
            </a:lvl3pPr>
            <a:lvl4pPr marL="896112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/>
              <a:t>Enter Source</a:t>
            </a:r>
          </a:p>
        </p:txBody>
      </p:sp>
    </p:spTree>
    <p:extLst>
      <p:ext uri="{BB962C8B-B14F-4D97-AF65-F5344CB8AC3E}">
        <p14:creationId xmlns:p14="http://schemas.microsoft.com/office/powerpoint/2010/main" val="355926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7042B-D130-CC47-AAE6-5E3D8E71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201BB-4CFE-D643-A7D4-59088D7D8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AFE9F-3E93-BB4E-845A-CD15C011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E7A-C95C-2C40-AEA6-EE4EDF54522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0C047-D27D-3F4E-927A-44500B17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7E279-4EE3-2F44-86D1-B408A75C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F24-044D-F349-8C86-9170964A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8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F2F0D-A27E-D046-AB6B-9281E9DC4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FA56F-7F4C-314D-845C-7163A97B2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7DA41-9CC8-1249-BD63-CAFA39E9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E7A-C95C-2C40-AEA6-EE4EDF54522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F3D0A-E995-7A4C-A9A8-97FC8F48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9A734-60F0-164F-B715-F1CE5C02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F24-044D-F349-8C86-9170964A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6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375D5-CF6D-F74A-91ED-B9A6F91F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FB798-878C-B140-833A-DB26B6D5E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E2A9B-C3F1-7744-A587-23F20A446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23EDA-07B6-9D4C-B213-F9038EF2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E7A-C95C-2C40-AEA6-EE4EDF54522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9F898-D53A-F74D-932F-27771175F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C0BB7-E0B7-DF45-B91E-44A09456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F24-044D-F349-8C86-9170964A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40D7-F3D0-8841-94A6-4B912D0D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DA8CA-5ACE-1E40-882C-DBDE8914C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6175E-8B71-524F-BF8D-23FC1D9E0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FC595-C4FD-7140-A066-275E4C608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869B1-FE3E-104C-BE4A-050A0C465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FF34AE-2A73-5B46-B026-ED3413BF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E7A-C95C-2C40-AEA6-EE4EDF54522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553DC5-9F83-5843-A954-1AC95595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D62650-F873-624E-9CA3-D534FEE6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F24-044D-F349-8C86-9170964A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8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F5DD-4245-EE49-B51B-8D778DAA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AEF47-0EF6-5D41-BF0D-36ECE332A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E7A-C95C-2C40-AEA6-EE4EDF54522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2E269-5D0E-944E-BA7A-E875FE46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3668A-0A71-F64C-8C68-5C97D1AB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F24-044D-F349-8C86-9170964A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B3263-0429-7E49-B090-78E024162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E7A-C95C-2C40-AEA6-EE4EDF54522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EC00E-BAF9-EF4F-B0D9-E6739B8F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C862D-FC5D-4F42-82AA-4EE38704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F24-044D-F349-8C86-9170964A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8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9F64-7CDA-9D4C-9D16-E16D9C9B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CCEF-C320-074A-8DA0-C29B9544E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AF5F1-F69F-EC4D-8257-0022C352F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3741A-7EC0-A447-BA8F-46DD66D00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E7A-C95C-2C40-AEA6-EE4EDF54522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13A41-E7D5-C444-A141-56470198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9CD37-2340-2B48-9560-B1CC42B8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F24-044D-F349-8C86-9170964A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2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3ADB-1489-0343-AF2C-1498008D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54B52-1711-264B-B655-860853571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0E7EC-F633-D844-AD03-CBE574C94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BE42D-466D-D54D-9DEE-E6E5093A7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CE7A-C95C-2C40-AEA6-EE4EDF54522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54319-1E18-E846-9FB7-EA66DC57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8644F-15A7-DA42-81A1-71DB6CC0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F24-044D-F349-8C86-9170964A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8B25D2-B4A5-0A4F-9F4A-C9A94732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6D4CA-D8EC-3C40-A018-A53FF0145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5DC31-802A-884C-B007-6ED95E2FD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CE7A-C95C-2C40-AEA6-EE4EDF545226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3D3E0-A41A-6940-A820-D00545AC6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8F6B0-6393-1B4C-9475-4A30070A6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1F24-044D-F349-8C86-9170964A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0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3F51E2-7FCF-8F46-83BB-A87F279B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b="1"/>
              <a:t>Administrators Meeting</a:t>
            </a:r>
            <a:r>
              <a:rPr lang="en-US" sz="4100"/>
              <a:t/>
            </a:r>
            <a:br>
              <a:rPr lang="en-US" sz="4100"/>
            </a:br>
            <a:endParaRPr lang="en-US" sz="41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2018C7-95BF-D340-A3E1-4C51D42CE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Plan for our time together: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MTSS and Phases of Implementation</a:t>
            </a:r>
          </a:p>
          <a:p>
            <a:r>
              <a:rPr lang="en-US" sz="2400" dirty="0"/>
              <a:t>What’s my Role?</a:t>
            </a:r>
          </a:p>
          <a:p>
            <a:r>
              <a:rPr lang="en-US" sz="2400" dirty="0"/>
              <a:t>Alignment of Programs and Interventions</a:t>
            </a:r>
          </a:p>
          <a:p>
            <a:r>
              <a:rPr lang="en-US" sz="2400" dirty="0"/>
              <a:t>Alignment with Expectations for Administrators</a:t>
            </a:r>
          </a:p>
          <a:p>
            <a:r>
              <a:rPr lang="en-US" sz="2400" dirty="0"/>
              <a:t>Time for Questions and Sharing Ideas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9" name="Picture 8" descr="A hand holding a frisbee&#10;&#10;Description automatically generated">
            <a:extLst>
              <a:ext uri="{FF2B5EF4-FFF2-40B4-BE49-F238E27FC236}">
                <a16:creationId xmlns:a16="http://schemas.microsoft.com/office/drawing/2014/main" id="{36818296-EACD-B245-94BF-6E7A1136BA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7" r="220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D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82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6EA23-5A89-4742-8E8B-ACFABB3534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/>
              <a:t>Demonstrating enthusiasm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CE717-9B8D-C141-9E03-D8B938BD5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9265"/>
            <a:ext cx="10515600" cy="4351338"/>
          </a:xfrm>
        </p:spPr>
        <p:txBody>
          <a:bodyPr/>
          <a:lstStyle/>
          <a:p>
            <a:r>
              <a:rPr lang="en-US" dirty="0"/>
              <a:t>Highlight good things in place</a:t>
            </a:r>
          </a:p>
          <a:p>
            <a:r>
              <a:rPr lang="en-US" dirty="0"/>
              <a:t>Point out strengths</a:t>
            </a:r>
          </a:p>
          <a:p>
            <a:r>
              <a:rPr lang="en-US" dirty="0"/>
              <a:t>Emphasize this is a team effort</a:t>
            </a:r>
          </a:p>
          <a:p>
            <a:r>
              <a:rPr lang="en-US" dirty="0"/>
              <a:t>Start with small steps you can celebrate</a:t>
            </a:r>
          </a:p>
          <a:p>
            <a:r>
              <a:rPr lang="en-US" dirty="0"/>
              <a:t>Share that you believe it is possible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134" y="2487821"/>
            <a:ext cx="3172268" cy="3515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240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1726-8A10-3B4D-A7B6-CFD5990840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E8512"/>
          </a:solidFill>
        </p:spPr>
        <p:txBody>
          <a:bodyPr/>
          <a:lstStyle/>
          <a:p>
            <a:r>
              <a:rPr lang="en-US" dirty="0"/>
              <a:t>Installation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AFD6C-8836-9A48-AE4D-3DF6D77C2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Enact the Vision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Determine how implementation will address: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Needs identified by data analysis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Goals in your school success plan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Improve academic success of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098" y="2882493"/>
            <a:ext cx="3542159" cy="2887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051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4625-4714-9941-B686-41500298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Roles for Administrators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C1D94-6099-674B-83D1-C03A7C26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558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Developing Buy-In through your Vision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Supporting Team 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Fostering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Facilitating Leadership and Policy</a:t>
            </a:r>
          </a:p>
        </p:txBody>
      </p:sp>
      <p:pic>
        <p:nvPicPr>
          <p:cNvPr id="1026" name="Picture 2" descr="Image result for putting in the 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04" y="2654300"/>
            <a:ext cx="46863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932318-179F-3A42-B380-67150D0CB9CC}"/>
              </a:ext>
            </a:extLst>
          </p:cNvPr>
          <p:cNvCxnSpPr/>
          <p:nvPr/>
        </p:nvCxnSpPr>
        <p:spPr>
          <a:xfrm>
            <a:off x="838200" y="1690688"/>
            <a:ext cx="1024010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6572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6DA27-04C1-B64A-B4B1-1A606DE85C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Initial Implementation - Supporting Team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DF3BD-912C-6040-AF87-A9EEB7FD6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7516"/>
            <a:ext cx="4974771" cy="4351338"/>
          </a:xfrm>
        </p:spPr>
        <p:txBody>
          <a:bodyPr/>
          <a:lstStyle/>
          <a:p>
            <a:r>
              <a:rPr lang="en-US" dirty="0"/>
              <a:t>Identify resources needed </a:t>
            </a:r>
          </a:p>
          <a:p>
            <a:r>
              <a:rPr lang="en-US" dirty="0"/>
              <a:t>Develop long term plan based on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490" y="2407516"/>
            <a:ext cx="3873510" cy="3415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363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AC11-716E-6E40-9AE3-0EF7427DAC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E8512"/>
          </a:solidFill>
        </p:spPr>
        <p:txBody>
          <a:bodyPr/>
          <a:lstStyle/>
          <a:p>
            <a:r>
              <a:rPr lang="en-US" dirty="0"/>
              <a:t>Installation – Supporting Team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6E6E9-EB84-4844-9BA9-3FABF35BE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570" y="2334985"/>
            <a:ext cx="5339443" cy="384197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Attend training with school team</a:t>
            </a:r>
          </a:p>
          <a:p>
            <a:pPr>
              <a:spcAft>
                <a:spcPts val="1200"/>
              </a:spcAft>
            </a:pPr>
            <a:r>
              <a:rPr lang="en-US" dirty="0"/>
              <a:t>Attend team meetings on regular basis</a:t>
            </a:r>
          </a:p>
          <a:p>
            <a:pPr>
              <a:spcAft>
                <a:spcPts val="1200"/>
              </a:spcAft>
            </a:pPr>
            <a:r>
              <a:rPr lang="en-US" dirty="0"/>
              <a:t>Model behaviors expected of staff</a:t>
            </a:r>
          </a:p>
          <a:p>
            <a:pPr>
              <a:spcAft>
                <a:spcPts val="1200"/>
              </a:spcAft>
            </a:pPr>
            <a:r>
              <a:rPr lang="en-US" dirty="0"/>
              <a:t>Recognize staff efforts to meet expectations</a:t>
            </a:r>
          </a:p>
          <a:p>
            <a:endParaRPr lang="en-US" dirty="0"/>
          </a:p>
        </p:txBody>
      </p:sp>
      <p:pic>
        <p:nvPicPr>
          <p:cNvPr id="4098" name="Picture 2" descr="Image result for pbis 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3" y="2830284"/>
            <a:ext cx="5020582" cy="282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614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814" y="513783"/>
            <a:ext cx="8980281" cy="4678703"/>
          </a:xfrm>
          <a:prstGeom prst="rect">
            <a:avLst/>
          </a:prstGeom>
          <a:ln w="57150">
            <a:solidFill>
              <a:srgbClr val="F28916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20" y="2853134"/>
            <a:ext cx="9211925" cy="3482256"/>
          </a:xfrm>
          <a:prstGeom prst="rect">
            <a:avLst/>
          </a:prstGeom>
          <a:ln w="76200">
            <a:solidFill>
              <a:srgbClr val="F28916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573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9DC4-8853-344A-8832-5508350564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/>
              <a:t>Full Implementation - Supporting Team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49A8-BB98-534E-AB04-1AD2E94B0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6686" y="2217511"/>
            <a:ext cx="6847114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Maintain Vision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Support team to use data ongoing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Support team to use evaluation results to action plan, not as a “score”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Clearly define major/minor behaviors and train staff on consistent reporting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pic>
        <p:nvPicPr>
          <p:cNvPr id="5124" name="Picture 4" descr="Image result for review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4" y="3238316"/>
            <a:ext cx="4106182" cy="23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8745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F1F9F-E850-4B40-B020-9027DDD0B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97" y="2042725"/>
            <a:ext cx="6036129" cy="4351338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 dirty="0"/>
              <a:t>Re-thinking Discipline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2800" dirty="0"/>
              <a:t>Focus on teaching expectations and acknowledging students 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2800" dirty="0"/>
              <a:t>Move from focus on punitive system of consequences to tiered interventions and supports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CC00D5-67B4-2D40-99D1-B48C9DE755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/>
              <a:t>Full Implementation - Supporting Staff Implementation</a:t>
            </a:r>
          </a:p>
        </p:txBody>
      </p:sp>
      <p:pic>
        <p:nvPicPr>
          <p:cNvPr id="6146" name="Picture 2" descr="Image result for rethink 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41" y="3280409"/>
            <a:ext cx="3799516" cy="213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2940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2961824" y="4016078"/>
            <a:ext cx="6268350" cy="1162494"/>
          </a:xfrm>
        </p:spPr>
        <p:txBody>
          <a:bodyPr rtlCol="0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sz="2800" dirty="0"/>
              <a:t>We change </a:t>
            </a:r>
            <a:r>
              <a:rPr lang="en-US" sz="2800" b="1" dirty="0">
                <a:solidFill>
                  <a:schemeClr val="accent6"/>
                </a:solidFill>
              </a:rPr>
              <a:t>STUDENT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/>
              <a:t>behavior by</a:t>
            </a:r>
          </a:p>
          <a:p>
            <a:pPr algn="ctr">
              <a:defRPr/>
            </a:pPr>
            <a:r>
              <a:rPr lang="en-US" sz="2800" dirty="0"/>
              <a:t>changing </a:t>
            </a:r>
            <a:r>
              <a:rPr lang="en-US" sz="2800" b="1" dirty="0">
                <a:solidFill>
                  <a:schemeClr val="accent6"/>
                </a:solidFill>
              </a:rPr>
              <a:t>ADULT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/>
              <a:t>behavior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57335"/>
            <a:ext cx="7420596" cy="10838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solidFill>
                  <a:srgbClr val="1D2A53"/>
                </a:solidFill>
              </a:rPr>
              <a:t>Rethinking</a:t>
            </a:r>
            <a:r>
              <a:rPr lang="en-US" sz="2800" b="1" dirty="0"/>
              <a:t> Discipline Behavior Change… </a:t>
            </a:r>
            <a:br>
              <a:rPr lang="en-US" sz="2800" b="1" dirty="0"/>
            </a:br>
            <a:r>
              <a:rPr lang="en-US" sz="2800" dirty="0"/>
              <a:t>as an instructional process</a:t>
            </a:r>
            <a:endParaRPr lang="en-US" sz="2800" b="1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31719AE-4DD6-BA4A-9BCB-70BFCC20FAF5}"/>
              </a:ext>
            </a:extLst>
          </p:cNvPr>
          <p:cNvSpPr txBox="1">
            <a:spLocks/>
          </p:cNvSpPr>
          <p:nvPr/>
        </p:nvSpPr>
        <p:spPr>
          <a:xfrm>
            <a:off x="2533717" y="1679428"/>
            <a:ext cx="5705408" cy="271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charset="2"/>
              <a:buNone/>
              <a:defRPr sz="3200" kern="1200">
                <a:solidFill>
                  <a:schemeClr val="tx2"/>
                </a:solidFill>
                <a:latin typeface="Tw Cen MT"/>
                <a:ea typeface="+mn-ea"/>
                <a:cs typeface="Tw Cen M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 sz="2800" kern="1200">
                <a:solidFill>
                  <a:schemeClr val="tx2"/>
                </a:solidFill>
                <a:latin typeface="Tw Cen MT"/>
                <a:ea typeface="+mn-ea"/>
                <a:cs typeface="Tw Cen M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2"/>
                </a:solidFill>
                <a:latin typeface="Tw Cen MT"/>
                <a:ea typeface="+mn-ea"/>
                <a:cs typeface="Tw Cen M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Tw Cen MT"/>
                <a:ea typeface="+mn-ea"/>
                <a:cs typeface="Tw Cen M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Tw Cen MT"/>
                <a:ea typeface="+mn-ea"/>
                <a:cs typeface="Tw Cen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This work is </a:t>
            </a:r>
            <a:r>
              <a:rPr lang="en-US" sz="2000" b="1" u="sng" dirty="0">
                <a:solidFill>
                  <a:schemeClr val="tx1"/>
                </a:solidFill>
              </a:rPr>
              <a:t>not</a:t>
            </a:r>
            <a:r>
              <a:rPr lang="en-US" sz="2000" b="1" dirty="0">
                <a:solidFill>
                  <a:schemeClr val="tx1"/>
                </a:solidFill>
              </a:rPr>
              <a:t> about changing kids.</a:t>
            </a:r>
            <a:r>
              <a:rPr lang="is-IS" sz="2000" b="1" dirty="0">
                <a:solidFill>
                  <a:schemeClr val="tx1"/>
                </a:solidFill>
              </a:rPr>
              <a:t/>
            </a:r>
            <a:br>
              <a:rPr lang="is-IS" sz="2000" b="1" dirty="0">
                <a:solidFill>
                  <a:schemeClr val="tx1"/>
                </a:solidFill>
              </a:rPr>
            </a:br>
            <a:endParaRPr lang="is-IS" sz="2000" b="1" dirty="0">
              <a:solidFill>
                <a:schemeClr val="tx1"/>
              </a:solidFill>
            </a:endParaRPr>
          </a:p>
          <a:p>
            <a:r>
              <a:rPr lang="is-IS" sz="2000" dirty="0">
                <a:solidFill>
                  <a:schemeClr val="tx1"/>
                </a:solidFill>
              </a:rPr>
              <a:t>This work is about changing the </a:t>
            </a:r>
            <a:r>
              <a:rPr lang="is-IS" sz="2000" b="1" u="sng" dirty="0">
                <a:solidFill>
                  <a:schemeClr val="tx1"/>
                </a:solidFill>
              </a:rPr>
              <a:t>environment </a:t>
            </a:r>
            <a:r>
              <a:rPr lang="is-IS" sz="2000" dirty="0">
                <a:solidFill>
                  <a:schemeClr val="tx1"/>
                </a:solidFill>
              </a:rPr>
              <a:t>to make it more likely that kids will succeed (both academically and socially/emotionally).</a:t>
            </a:r>
          </a:p>
        </p:txBody>
      </p:sp>
      <p:sp>
        <p:nvSpPr>
          <p:cNvPr id="8" name="AutoShape 8" descr="https://barfblog.com/wp-content/uploads/2016/09/duh.jpeg">
            <a:extLst>
              <a:ext uri="{FF2B5EF4-FFF2-40B4-BE49-F238E27FC236}">
                <a16:creationId xmlns:a16="http://schemas.microsoft.com/office/drawing/2014/main" id="{36A08503-4083-E447-AF1D-E9FA74099B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6E07FF-EA83-664F-A726-4557BBA5DBD4}"/>
              </a:ext>
            </a:extLst>
          </p:cNvPr>
          <p:cNvSpPr/>
          <p:nvPr/>
        </p:nvSpPr>
        <p:spPr>
          <a:xfrm>
            <a:off x="2237686" y="5352739"/>
            <a:ext cx="7716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A54A5"/>
              </a:buClr>
              <a:defRPr/>
            </a:pPr>
            <a:r>
              <a:rPr lang="en-US" sz="2400" b="1" dirty="0">
                <a:solidFill>
                  <a:srgbClr val="DD8047"/>
                </a:solidFill>
                <a:latin typeface="Tw Cen MT"/>
              </a:rPr>
              <a:t>INVERVENTIONS </a:t>
            </a:r>
            <a:r>
              <a:rPr lang="en-US" sz="2400" dirty="0">
                <a:solidFill>
                  <a:srgbClr val="1D2A53"/>
                </a:solidFill>
                <a:latin typeface="Tw Cen MT"/>
              </a:rPr>
              <a:t>= changes in staff procedures &amp; practices</a:t>
            </a:r>
          </a:p>
        </p:txBody>
      </p:sp>
      <p:pic>
        <p:nvPicPr>
          <p:cNvPr id="1038" name="Picture 14" descr="Related image">
            <a:extLst>
              <a:ext uri="{FF2B5EF4-FFF2-40B4-BE49-F238E27FC236}">
                <a16:creationId xmlns:a16="http://schemas.microsoft.com/office/drawing/2014/main" id="{2B2C7766-7B7F-FF4B-A07A-C3CEF2D9F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150" y="1744095"/>
            <a:ext cx="1593057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8912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uiExpand="1" build="p"/>
      <p:bldP spid="6" grpId="0" uiExpand="1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630303" y="76200"/>
            <a:ext cx="7084521" cy="765482"/>
          </a:xfrm>
        </p:spPr>
        <p:txBody>
          <a:bodyPr/>
          <a:lstStyle/>
          <a:p>
            <a:r>
              <a:rPr lang="en-US" sz="4400" b="1" dirty="0"/>
              <a:t>A “Shift” in our Thinking</a:t>
            </a:r>
          </a:p>
        </p:txBody>
      </p:sp>
      <p:pic>
        <p:nvPicPr>
          <p:cNvPr id="20483" name="Content Placeholder 8" descr="skd181913sdc.png"/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18" r="-4889"/>
          <a:stretch/>
        </p:blipFill>
        <p:spPr>
          <a:xfrm>
            <a:off x="1195388" y="2275073"/>
            <a:ext cx="4480836" cy="4582927"/>
          </a:xfrm>
        </p:spPr>
      </p:pic>
      <p:sp>
        <p:nvSpPr>
          <p:cNvPr id="20484" name="TextBox 9"/>
          <p:cNvSpPr txBox="1">
            <a:spLocks noChangeArrowheads="1"/>
          </p:cNvSpPr>
          <p:nvPr/>
        </p:nvSpPr>
        <p:spPr bwMode="auto">
          <a:xfrm rot="935627">
            <a:off x="1307784" y="3588534"/>
            <a:ext cx="292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1D2A53"/>
                </a:solidFill>
                <a:latin typeface="Tw Cen MT"/>
                <a:cs typeface="Tw Cen MT"/>
              </a:rPr>
              <a:t>How are you</a:t>
            </a:r>
          </a:p>
          <a:p>
            <a:pPr algn="ctr"/>
            <a:r>
              <a:rPr lang="en-US" sz="2000" b="1" dirty="0">
                <a:solidFill>
                  <a:srgbClr val="1D2A53"/>
                </a:solidFill>
                <a:latin typeface="Tw Cen MT"/>
                <a:cs typeface="Tw Cen MT"/>
              </a:rPr>
              <a:t>“Rethinking” Discipline?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93EED-2C3A-4F43-96DB-23FBBF021C50}"/>
              </a:ext>
            </a:extLst>
          </p:cNvPr>
          <p:cNvSpPr txBox="1"/>
          <p:nvPr/>
        </p:nvSpPr>
        <p:spPr>
          <a:xfrm>
            <a:off x="5410201" y="1603445"/>
            <a:ext cx="44957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Impact of Relationships?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Impact of Trauma?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Growth Mindset?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Approaching Behavior like Academics?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Treat students like adults want to be treated?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Punishment vs Teaching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Impact of shaming and other Response Cost strategies (e.g. clip-charts, demerits, three-minors equals a major, etc.)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Skill deficit/function vs defiance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Restorative Practices?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All humans have performance deficits, and need tiered supports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High expectations, High Patience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Others?</a:t>
            </a:r>
          </a:p>
        </p:txBody>
      </p:sp>
      <p:pic>
        <p:nvPicPr>
          <p:cNvPr id="7" name="Picture 6" descr="Logo_Icon_FINAL.png">
            <a:extLst>
              <a:ext uri="{FF2B5EF4-FFF2-40B4-BE49-F238E27FC236}">
                <a16:creationId xmlns:a16="http://schemas.microsoft.com/office/drawing/2014/main" id="{244BD590-0545-0241-B243-40EBAADCBE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1" y="5470636"/>
            <a:ext cx="737394" cy="7373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8E8DCC-C7DF-064A-A326-DB151857BFC1}"/>
              </a:ext>
            </a:extLst>
          </p:cNvPr>
          <p:cNvSpPr txBox="1"/>
          <p:nvPr/>
        </p:nvSpPr>
        <p:spPr>
          <a:xfrm>
            <a:off x="3962400" y="781243"/>
            <a:ext cx="5234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What is your </a:t>
            </a:r>
            <a:r>
              <a:rPr lang="en-US" sz="2400" b="1" i="1" dirty="0">
                <a:solidFill>
                  <a:schemeClr val="accent6"/>
                </a:solidFill>
              </a:rPr>
              <a:t>WHY for pursuing an educational approach to discipline</a:t>
            </a:r>
            <a:r>
              <a:rPr lang="en-US" sz="2400" b="1" dirty="0">
                <a:solidFill>
                  <a:schemeClr val="accent6"/>
                </a:solidFill>
              </a:rPr>
              <a:t>?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42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0C257-74C0-D74C-9327-998B5D0C7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84275"/>
            <a:ext cx="10515600" cy="448945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Material in this presentation was adapted from: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i="1" dirty="0">
                <a:solidFill>
                  <a:schemeClr val="tx1"/>
                </a:solidFill>
              </a:rPr>
              <a:t>Building Administrator Support Across Implementation Stages: Using Implementation Science to Support Administrators at PBIS Schools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By Catherine Rossi, Ph.D. May Institute</a:t>
            </a:r>
          </a:p>
          <a:p>
            <a:r>
              <a:rPr lang="en-US" sz="2800" dirty="0">
                <a:solidFill>
                  <a:schemeClr val="tx1"/>
                </a:solidFill>
              </a:rPr>
              <a:t>Presented at 2017  NEPBIS Conference </a:t>
            </a:r>
          </a:p>
        </p:txBody>
      </p:sp>
    </p:spTree>
    <p:extLst>
      <p:ext uri="{BB962C8B-B14F-4D97-AF65-F5344CB8AC3E}">
        <p14:creationId xmlns:p14="http://schemas.microsoft.com/office/powerpoint/2010/main" val="20689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14" y="185137"/>
            <a:ext cx="5692876" cy="6517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54761" y="580073"/>
            <a:ext cx="45572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Activity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: Rethinking Discipline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 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7145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Read the following information in the “Rethinking Discipline” chart.  Record your thoughts.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7145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Share your thoughts with another person in your large group (e.g., inside-outside circle).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7145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What did you hear from others that give you pause to rethink your understanding of discipline?  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7145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Share the key ideas that may restructure your view of discipline with your team.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98078" y="5902264"/>
            <a:ext cx="24826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Positive Classroom Behavioral Supports Implementation Workbook (Excerpt)</a:t>
            </a:r>
            <a:endParaRPr lang="en-US" sz="11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n-US" sz="1100" i="1" dirty="0" err="1">
                <a:solidFill>
                  <a:srgbClr val="00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Yanek</a:t>
            </a:r>
            <a:r>
              <a:rPr lang="en-US" sz="1100" i="1" dirty="0">
                <a:solidFill>
                  <a:srgbClr val="000000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mbria" panose="02040503050406030204" pitchFamily="18" charset="0"/>
              </a:rPr>
              <a:t>/Mid-Atlantic PBIS</a:t>
            </a:r>
            <a:endParaRPr lang="en-US" sz="11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0234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FB0F-9AEF-4C4D-9108-9C73D494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Turn and Talk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FF26F-4C45-EC49-918D-2F2746880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you communicate with your team and staff about your beliefs regarding discipline and MTSS/PBS?  </a:t>
            </a:r>
          </a:p>
          <a:p>
            <a:r>
              <a:rPr lang="en-US" dirty="0"/>
              <a:t>How active are you in implementation?</a:t>
            </a:r>
          </a:p>
          <a:p>
            <a:pPr lvl="1"/>
            <a:r>
              <a:rPr lang="en-US" dirty="0"/>
              <a:t>Attend trainings</a:t>
            </a:r>
          </a:p>
          <a:p>
            <a:pPr lvl="1"/>
            <a:r>
              <a:rPr lang="en-US" dirty="0"/>
              <a:t>Attend team meetings</a:t>
            </a:r>
          </a:p>
          <a:p>
            <a:pPr lvl="1"/>
            <a:r>
              <a:rPr lang="en-US" dirty="0"/>
              <a:t>Time to share at faculty meetings</a:t>
            </a:r>
          </a:p>
          <a:p>
            <a:pPr lvl="1"/>
            <a:r>
              <a:rPr lang="en-US" dirty="0"/>
              <a:t>Gather feedback from staff</a:t>
            </a:r>
          </a:p>
          <a:p>
            <a:r>
              <a:rPr lang="en-US" dirty="0"/>
              <a:t>How do you support staff to change discipline practices?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50592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4625-4714-9941-B686-41500298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Roles for Administrators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C1D94-6099-674B-83D1-C03A7C26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558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Developing Buy-In through your Vision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Supporting Team 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Fostering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Facilitating Leadership and Policy</a:t>
            </a:r>
          </a:p>
        </p:txBody>
      </p:sp>
      <p:pic>
        <p:nvPicPr>
          <p:cNvPr id="1026" name="Picture 2" descr="Image result for putting in the 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04" y="2654300"/>
            <a:ext cx="46863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932318-179F-3A42-B380-67150D0CB9CC}"/>
              </a:ext>
            </a:extLst>
          </p:cNvPr>
          <p:cNvCxnSpPr/>
          <p:nvPr/>
        </p:nvCxnSpPr>
        <p:spPr>
          <a:xfrm>
            <a:off x="838200" y="1690688"/>
            <a:ext cx="1024010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3704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23C7-2001-8F46-A2EC-C0B3489CCF9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/>
              <a:t>Exploration - Fostering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45F99-9BB4-2349-A8FF-F3EBC4F98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314" y="1825625"/>
            <a:ext cx="6645729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Communicate the importance of implementation with all stakeholders</a:t>
            </a:r>
          </a:p>
          <a:p>
            <a:pPr>
              <a:lnSpc>
                <a:spcPct val="150000"/>
              </a:lnSpc>
            </a:pPr>
            <a:r>
              <a:rPr lang="en-US" dirty="0"/>
              <a:t>Regularly share implementation actions and plan with all staff</a:t>
            </a:r>
          </a:p>
          <a:p>
            <a:pPr>
              <a:lnSpc>
                <a:spcPct val="150000"/>
              </a:lnSpc>
            </a:pPr>
            <a:r>
              <a:rPr lang="en-US" dirty="0"/>
              <a:t>Ensure team members are part of communication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16" y="2476335"/>
            <a:ext cx="3651384" cy="2536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156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23C7-2001-8F46-A2EC-C0B3489CCF9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Initial Implementation - Fostering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45F99-9BB4-2349-A8FF-F3EBC4F98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884"/>
            <a:ext cx="7113814" cy="4351338"/>
          </a:xfrm>
        </p:spPr>
        <p:txBody>
          <a:bodyPr/>
          <a:lstStyle/>
          <a:p>
            <a:r>
              <a:rPr lang="en-US" dirty="0"/>
              <a:t>Build in 2-way communication opportunities about implementation with staff</a:t>
            </a:r>
          </a:p>
          <a:p>
            <a:pPr lvl="1"/>
            <a:r>
              <a:rPr lang="en-US" dirty="0"/>
              <a:t>Grade level meetings, PLCs</a:t>
            </a:r>
          </a:p>
          <a:p>
            <a:r>
              <a:rPr lang="en-US" dirty="0"/>
              <a:t>Communicate team decisions with all staff</a:t>
            </a:r>
          </a:p>
          <a:p>
            <a:r>
              <a:rPr lang="en-US" dirty="0"/>
              <a:t>Provide opportunities for all staff to learn</a:t>
            </a:r>
          </a:p>
          <a:p>
            <a:r>
              <a:rPr lang="en-US" dirty="0"/>
              <a:t>Provide feedback and recognition to staff regarding implementation efforts</a:t>
            </a:r>
          </a:p>
        </p:txBody>
      </p:sp>
      <p:pic>
        <p:nvPicPr>
          <p:cNvPr id="7170" name="Picture 2" descr="Image result for school staff 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982" y="2458131"/>
            <a:ext cx="4168320" cy="312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030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23C7-2001-8F46-A2EC-C0B3489CCF9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dirty="0"/>
              <a:t>Full Implementation - Fostering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45F99-9BB4-2349-A8FF-F3EBC4F98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882"/>
            <a:ext cx="6101443" cy="435133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dirty="0"/>
              <a:t>Provide clear expectations for staff role in implementation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dirty="0"/>
              <a:t>Continue 2 way communication and feedback and recognition regarding implementation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390" y="3016483"/>
            <a:ext cx="4353533" cy="3143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5516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C0DF2E-7747-7140-AF93-1FB807988788}"/>
              </a:ext>
            </a:extLst>
          </p:cNvPr>
          <p:cNvGraphicFramePr>
            <a:graphicFrameLocks noGrp="1"/>
          </p:cNvGraphicFramePr>
          <p:nvPr/>
        </p:nvGraphicFramePr>
        <p:xfrm>
          <a:off x="655290" y="784277"/>
          <a:ext cx="10652168" cy="594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787">
                  <a:extLst>
                    <a:ext uri="{9D8B030D-6E8A-4147-A177-3AD203B41FA5}">
                      <a16:colId xmlns:a16="http://schemas.microsoft.com/office/drawing/2014/main" val="468199682"/>
                    </a:ext>
                  </a:extLst>
                </a:gridCol>
                <a:gridCol w="3419966">
                  <a:extLst>
                    <a:ext uri="{9D8B030D-6E8A-4147-A177-3AD203B41FA5}">
                      <a16:colId xmlns:a16="http://schemas.microsoft.com/office/drawing/2014/main" val="3654408677"/>
                    </a:ext>
                  </a:extLst>
                </a:gridCol>
                <a:gridCol w="2873829">
                  <a:extLst>
                    <a:ext uri="{9D8B030D-6E8A-4147-A177-3AD203B41FA5}">
                      <a16:colId xmlns:a16="http://schemas.microsoft.com/office/drawing/2014/main" val="3574707355"/>
                    </a:ext>
                  </a:extLst>
                </a:gridCol>
                <a:gridCol w="3087586">
                  <a:extLst>
                    <a:ext uri="{9D8B030D-6E8A-4147-A177-3AD203B41FA5}">
                      <a16:colId xmlns:a16="http://schemas.microsoft.com/office/drawing/2014/main" val="2472091936"/>
                    </a:ext>
                  </a:extLst>
                </a:gridCol>
              </a:tblGrid>
              <a:tr h="39277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Be Safe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Be Responsible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Be Respectful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108540"/>
                  </a:ext>
                </a:extLst>
              </a:tr>
              <a:tr h="17687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Cafeteria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Scan and circulate in your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zone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Calmly address low levels of misbehavior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Notify another supervisor to alert security/administration if unsafe situation arises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Arrive for your duty on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Stay engaged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and focused on supervision throughout the lunch period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Engage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with students positively (non-contingent reinforcement)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Quietly and privately correct misbehavior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Give frequent positive reinforcement (tickets, golden tray awards,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927848"/>
                  </a:ext>
                </a:extLst>
              </a:tr>
              <a:tr h="17687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Hallways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Be in the hallway (near your classroom) between classes to supervise students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Calmly address low levels of misbehavior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Alert security/administration if an unsafe situation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arises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Be alert and engaged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When the bell rings to signify the beginning of class, close your door and begin class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Engage with students positively (smiles, greetings,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Respectfully correct misbehavior (quietly, privately, brief one liners)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Greet your students upon entering your room (glad your are here today, get started on….)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200858"/>
                  </a:ext>
                </a:extLst>
              </a:tr>
              <a:tr h="176879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Classroom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Teach and post classroom rules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Monitor student behavior and performance by actively circulating among students while students are working in groups or independently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Use de-escalation strategies (reflective responses, active listening, behavior support techniques) to support students demonstrating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low level agitation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Teach,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monitor, and feedback your attention signal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Teach, monitor, and feedback your expectations (CHAMPS)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Keep unstructured time to a minimum (establish routines and classroom procedures)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Maintain at least a 3:1 ratio of positive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 to negative consequences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Use frequent non-contingent reinforcement (interacting positively with students because they exist)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Correct misbehavior non-emotionally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02972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62346E0-3893-8546-8FE2-640254451F12}"/>
              </a:ext>
            </a:extLst>
          </p:cNvPr>
          <p:cNvSpPr txBox="1"/>
          <p:nvPr/>
        </p:nvSpPr>
        <p:spPr>
          <a:xfrm>
            <a:off x="2052536" y="145915"/>
            <a:ext cx="744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Example of Clear Staff Expectations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75512" y="6595233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8154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C2AA-E128-ED45-B5A4-B8FFA1D4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Turn and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2D9BB-4628-D64E-BEEF-63F52CA8B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0400" cy="4351338"/>
          </a:xfrm>
        </p:spPr>
        <p:txBody>
          <a:bodyPr/>
          <a:lstStyle/>
          <a:p>
            <a:r>
              <a:rPr lang="en-US" sz="4000" dirty="0"/>
              <a:t>How do you enable your team to communicate with staff?</a:t>
            </a:r>
          </a:p>
          <a:p>
            <a:endParaRPr lang="en-US" sz="1000" dirty="0"/>
          </a:p>
          <a:p>
            <a:pPr lvl="1">
              <a:spcAft>
                <a:spcPts val="600"/>
              </a:spcAft>
            </a:pPr>
            <a:r>
              <a:rPr lang="en-US" sz="2800" dirty="0"/>
              <a:t>Roll out and annual orientation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Ongoing updates throughout school year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Communication with </a:t>
            </a:r>
            <a:r>
              <a:rPr lang="en-US" sz="2800" b="1" dirty="0"/>
              <a:t>all staff </a:t>
            </a:r>
            <a:r>
              <a:rPr lang="en-US" sz="2800" dirty="0"/>
              <a:t>(e.g. bus drivers, paraprofessionals, cafeteria staff)</a:t>
            </a:r>
            <a:endParaRPr lang="en-US" sz="2800" b="1" dirty="0"/>
          </a:p>
          <a:p>
            <a:pPr lvl="1">
              <a:spcAft>
                <a:spcPts val="600"/>
              </a:spcAft>
            </a:pPr>
            <a:r>
              <a:rPr lang="en-US" sz="2800" dirty="0"/>
              <a:t>Communication with families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7952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4625-4714-9941-B686-41500298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Roles for Administrators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C1D94-6099-674B-83D1-C03A7C26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558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Developing Buy-In through your Vision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Supporting Team 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Fostering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2"/>
                </a:solidFill>
              </a:rPr>
              <a:t>Facilitating Leadership and Policy</a:t>
            </a:r>
          </a:p>
        </p:txBody>
      </p:sp>
      <p:pic>
        <p:nvPicPr>
          <p:cNvPr id="1026" name="Picture 2" descr="Image result for putting in the 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04" y="2654300"/>
            <a:ext cx="46863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932318-179F-3A42-B380-67150D0CB9CC}"/>
              </a:ext>
            </a:extLst>
          </p:cNvPr>
          <p:cNvCxnSpPr/>
          <p:nvPr/>
        </p:nvCxnSpPr>
        <p:spPr>
          <a:xfrm>
            <a:off x="838200" y="1690688"/>
            <a:ext cx="1024010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7505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7030-1FAF-8643-9C21-85C0174B09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E8512"/>
          </a:solidFill>
        </p:spPr>
        <p:txBody>
          <a:bodyPr/>
          <a:lstStyle/>
          <a:p>
            <a:r>
              <a:rPr lang="en-US" dirty="0"/>
              <a:t>Installation - Facilitating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6AE7B-87DC-0142-8F1E-444FF973A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5999"/>
            <a:ext cx="6150429" cy="3890963"/>
          </a:xfrm>
        </p:spPr>
        <p:txBody>
          <a:bodyPr/>
          <a:lstStyle/>
          <a:p>
            <a:r>
              <a:rPr lang="en-US" dirty="0"/>
              <a:t>Support team leaders on the team</a:t>
            </a:r>
          </a:p>
          <a:p>
            <a:r>
              <a:rPr lang="en-US" dirty="0"/>
              <a:t>Provide team with resources</a:t>
            </a:r>
          </a:p>
          <a:p>
            <a:r>
              <a:rPr lang="en-US" dirty="0"/>
              <a:t>Support teams to identify priorities for PD in the building and plan for related activities</a:t>
            </a:r>
          </a:p>
          <a:p>
            <a:r>
              <a:rPr lang="en-US" dirty="0"/>
              <a:t>Map out decisions the team has authority to make</a:t>
            </a:r>
          </a:p>
          <a:p>
            <a:endParaRPr lang="en-US" dirty="0"/>
          </a:p>
        </p:txBody>
      </p:sp>
      <p:pic>
        <p:nvPicPr>
          <p:cNvPr id="8196" name="Picture 4" descr="Image result for team pla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29" y="2549636"/>
            <a:ext cx="4471954" cy="33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304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357751" y="3585478"/>
            <a:ext cx="3455235" cy="2976978"/>
            <a:chOff x="276346" y="685145"/>
            <a:chExt cx="3776282" cy="30797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346" y="685145"/>
              <a:ext cx="3776282" cy="3079768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TextBox 5"/>
            <p:cNvSpPr txBox="1"/>
            <p:nvPr/>
          </p:nvSpPr>
          <p:spPr>
            <a:xfrm>
              <a:off x="433028" y="3080343"/>
              <a:ext cx="1349828" cy="523220"/>
            </a:xfrm>
            <a:prstGeom prst="rect">
              <a:avLst/>
            </a:prstGeom>
            <a:solidFill>
              <a:srgbClr val="C5E0B4">
                <a:alpha val="67843"/>
              </a:srgbClr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COACH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73031" y="495782"/>
            <a:ext cx="3977411" cy="3164075"/>
            <a:chOff x="4273031" y="495782"/>
            <a:chExt cx="3977411" cy="31640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3031" y="495782"/>
              <a:ext cx="3977411" cy="31640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964647" y="2519180"/>
              <a:ext cx="2724188" cy="523220"/>
            </a:xfrm>
            <a:prstGeom prst="rect">
              <a:avLst/>
            </a:prstGeom>
            <a:solidFill>
              <a:srgbClr val="CCECFF">
                <a:alpha val="67843"/>
              </a:srgbClr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</a:rPr>
                <a:t>TEAM MEMBER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346" y="3930750"/>
            <a:ext cx="3996685" cy="2762332"/>
            <a:chOff x="276346" y="3930750"/>
            <a:chExt cx="3996685" cy="2762332"/>
          </a:xfrm>
        </p:grpSpPr>
        <p:pic>
          <p:nvPicPr>
            <p:cNvPr id="1028" name="Picture 4" descr="Image result for tyran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46" y="3930750"/>
              <a:ext cx="3996685" cy="2762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727856" y="4062252"/>
              <a:ext cx="1472605" cy="527332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67843"/>
              </a:schemeClr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TYRANT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3046" y="439534"/>
            <a:ext cx="3434177" cy="3276570"/>
            <a:chOff x="493046" y="439534"/>
            <a:chExt cx="3434177" cy="327657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3046" y="439534"/>
              <a:ext cx="3434177" cy="32765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551223" y="495782"/>
              <a:ext cx="2091864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67843"/>
              </a:schemeClr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COUNSELOR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427349" y="424196"/>
            <a:ext cx="3385637" cy="3077456"/>
            <a:chOff x="8427349" y="424196"/>
            <a:chExt cx="3385637" cy="307745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27349" y="424196"/>
              <a:ext cx="3267814" cy="30774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</p:pic>
        <p:sp>
          <p:nvSpPr>
            <p:cNvPr id="23" name="TextBox 22"/>
            <p:cNvSpPr txBox="1"/>
            <p:nvPr/>
          </p:nvSpPr>
          <p:spPr>
            <a:xfrm>
              <a:off x="10203545" y="1841197"/>
              <a:ext cx="1609441" cy="954107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67843"/>
              </a:schemeClr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CHEER </a:t>
              </a:r>
            </a:p>
            <a:p>
              <a:pPr algn="ctr"/>
              <a:r>
                <a:rPr lang="en-US" sz="2800" dirty="0"/>
                <a:t>LEADER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A20B64D-D923-5C4A-93F4-BB95EC5AE7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59" y="3854551"/>
            <a:ext cx="3932034" cy="27623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37365" y="5932151"/>
            <a:ext cx="2373885" cy="212179"/>
          </a:xfrm>
          <a:prstGeom prst="rect">
            <a:avLst/>
          </a:prstGeom>
          <a:solidFill>
            <a:srgbClr val="F8B78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1678F6-5008-3D41-904C-4307A7131DC0}"/>
              </a:ext>
            </a:extLst>
          </p:cNvPr>
          <p:cNvSpPr txBox="1"/>
          <p:nvPr/>
        </p:nvSpPr>
        <p:spPr>
          <a:xfrm>
            <a:off x="5546483" y="5742624"/>
            <a:ext cx="1755648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EXPERT</a:t>
            </a:r>
          </a:p>
        </p:txBody>
      </p:sp>
    </p:spTree>
    <p:extLst>
      <p:ext uri="{BB962C8B-B14F-4D97-AF65-F5344CB8AC3E}">
        <p14:creationId xmlns:p14="http://schemas.microsoft.com/office/powerpoint/2010/main" val="1697837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7030-1FAF-8643-9C21-85C0174B09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Implementation - Facilitating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6AE7B-87DC-0142-8F1E-444FF973A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1943"/>
            <a:ext cx="5660571" cy="3695020"/>
          </a:xfrm>
        </p:spPr>
        <p:txBody>
          <a:bodyPr/>
          <a:lstStyle/>
          <a:p>
            <a:r>
              <a:rPr lang="en-US" dirty="0"/>
              <a:t>Guide rather than dictate</a:t>
            </a:r>
          </a:p>
          <a:p>
            <a:r>
              <a:rPr lang="en-US" dirty="0"/>
              <a:t>Empower leadership in others</a:t>
            </a:r>
          </a:p>
          <a:p>
            <a:r>
              <a:rPr lang="en-US" dirty="0"/>
              <a:t>Recognize staff for higher levels of implementation </a:t>
            </a:r>
          </a:p>
        </p:txBody>
      </p:sp>
      <p:sp>
        <p:nvSpPr>
          <p:cNvPr id="4" name="AutoShape 4" descr="Image result for empower oth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close up of a couple of street signs on a pole&#10;&#10;Description automatically generated">
            <a:extLst>
              <a:ext uri="{FF2B5EF4-FFF2-40B4-BE49-F238E27FC236}">
                <a16:creationId xmlns:a16="http://schemas.microsoft.com/office/drawing/2014/main" id="{E7BDB17D-286E-0A43-A34B-D06AF92DB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49" y="2481942"/>
            <a:ext cx="4364691" cy="3281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5353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34E5E7C-1976-4C3E-A934-9425D4F2BF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8D323F3-5366-46A1-A430-A21785CACE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A09A4-AF4A-7944-A452-4B8D264A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4727448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Alignment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94368A0-A606-4A85-99C2-5DEC95FCC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682C9E-E5A2-1D4C-9375-1FAEDBC93B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05" r="5025" b="2"/>
          <a:stretch/>
        </p:blipFill>
        <p:spPr>
          <a:xfrm>
            <a:off x="20" y="10"/>
            <a:ext cx="5989300" cy="442615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27E294-A0EA-5D47-903D-A049045BF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9475" r="541" b="2"/>
          <a:stretch/>
        </p:blipFill>
        <p:spPr>
          <a:xfrm>
            <a:off x="6202680" y="10"/>
            <a:ext cx="5989320" cy="4426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AF5B0-35B8-B54C-87A4-6A97EC571BDF}"/>
              </a:ext>
            </a:extLst>
          </p:cNvPr>
          <p:cNvSpPr txBox="1"/>
          <p:nvPr/>
        </p:nvSpPr>
        <p:spPr>
          <a:xfrm rot="19989185">
            <a:off x="6188984" y="119507"/>
            <a:ext cx="1269205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Picture not </a:t>
            </a:r>
          </a:p>
          <a:p>
            <a:pPr>
              <a:spcAft>
                <a:spcPts val="600"/>
              </a:spcAft>
            </a:pPr>
            <a:r>
              <a:rPr lang="en-US" dirty="0"/>
              <a:t>included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2854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A9A0-C523-8541-AAFE-5F57FCDD2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82" y="56927"/>
            <a:ext cx="10917506" cy="1325563"/>
          </a:xfrm>
        </p:spPr>
        <p:txBody>
          <a:bodyPr/>
          <a:lstStyle/>
          <a:p>
            <a:r>
              <a:rPr lang="en-US" dirty="0"/>
              <a:t>Alignment with Expectations for Administrators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B3ED19-3332-D94F-8246-511D3E723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882" y="862701"/>
            <a:ext cx="5157787" cy="823912"/>
          </a:xfrm>
        </p:spPr>
        <p:txBody>
          <a:bodyPr/>
          <a:lstStyle/>
          <a:p>
            <a:r>
              <a:rPr lang="en-US" dirty="0"/>
              <a:t>District  MTSS Expectations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9B9321-C085-5644-A08C-2E41D3307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2352" y="813320"/>
            <a:ext cx="5183188" cy="823912"/>
          </a:xfrm>
        </p:spPr>
        <p:txBody>
          <a:bodyPr/>
          <a:lstStyle/>
          <a:p>
            <a:r>
              <a:rPr lang="en-US" dirty="0"/>
              <a:t>DPAS II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239DB0-CFC2-C24E-AB9E-71FDC6032E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B5CBED-5673-4A47-8521-39C035B70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42214" y="607806"/>
            <a:ext cx="4643160" cy="68580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71004C-990B-AD47-898C-847BFF824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4402" y="1828799"/>
            <a:ext cx="5159598" cy="5525038"/>
          </a:xfrm>
        </p:spPr>
        <p:txBody>
          <a:bodyPr>
            <a:normAutofit/>
          </a:bodyPr>
          <a:lstStyle/>
          <a:p>
            <a:pPr lvl="0"/>
            <a:r>
              <a:rPr lang="en-US" sz="1600" dirty="0"/>
              <a:t>Tier 1 systems, data, and practices consistently in place</a:t>
            </a:r>
          </a:p>
          <a:p>
            <a:pPr lvl="0"/>
            <a:r>
              <a:rPr lang="en-US" sz="1600" dirty="0"/>
              <a:t>Director of Climate, Culture, Equity will meet 3 x per year with School-wide PBS Team to discuss progress</a:t>
            </a:r>
          </a:p>
          <a:p>
            <a:pPr lvl="0"/>
            <a:r>
              <a:rPr lang="en-US" sz="1600" dirty="0"/>
              <a:t>PBS Coach will provide ongoing support to solidify Tier 1</a:t>
            </a:r>
          </a:p>
          <a:p>
            <a:pPr lvl="0"/>
            <a:r>
              <a:rPr lang="en-US" sz="1600" dirty="0"/>
              <a:t>Professional Development will be incorporated into Principals’ Meetings</a:t>
            </a:r>
          </a:p>
          <a:p>
            <a:pPr lvl="0"/>
            <a:r>
              <a:rPr lang="en-US" sz="1600" dirty="0"/>
              <a:t>PBS Team must attend DE-PBS Tier 1 Professional Development (within the last 2 years)</a:t>
            </a:r>
          </a:p>
          <a:p>
            <a:pPr lvl="0"/>
            <a:r>
              <a:rPr lang="en-US" sz="1600" dirty="0"/>
              <a:t>District will establish PBS Leadership Team</a:t>
            </a:r>
          </a:p>
          <a:p>
            <a:pPr lvl="0"/>
            <a:r>
              <a:rPr lang="en-US" sz="1600" dirty="0"/>
              <a:t>PBS Key Features Evaluation will be conducted by end-of-year (U of D)</a:t>
            </a:r>
          </a:p>
          <a:p>
            <a:pPr lvl="0"/>
            <a:r>
              <a:rPr lang="en-US" sz="1600" dirty="0"/>
              <a:t>Participate in DE School Climate Survey annually (students, staff, families)</a:t>
            </a:r>
          </a:p>
          <a:p>
            <a:pPr lvl="1"/>
            <a:r>
              <a:rPr lang="en-US" sz="1600" dirty="0"/>
              <a:t>Share results with staff</a:t>
            </a:r>
          </a:p>
          <a:p>
            <a:pPr lvl="0"/>
            <a:r>
              <a:rPr lang="en-US" sz="1600" dirty="0"/>
              <a:t>Complete DE Discipline Data Reporting Tool (DDRT) in January &amp; June</a:t>
            </a:r>
          </a:p>
          <a:p>
            <a:pPr lvl="1"/>
            <a:r>
              <a:rPr lang="en-US" sz="1600" dirty="0"/>
              <a:t>Share results with staff</a:t>
            </a:r>
          </a:p>
        </p:txBody>
      </p:sp>
    </p:spTree>
    <p:extLst>
      <p:ext uri="{BB962C8B-B14F-4D97-AF65-F5344CB8AC3E}">
        <p14:creationId xmlns:p14="http://schemas.microsoft.com/office/powerpoint/2010/main" val="3370398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0D9D-24F5-5E49-A974-F7C4CD57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DPAS II for Administrators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D66F8-A488-7843-863C-F93F4D503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 1: Leadership for Purpose and Improvement</a:t>
            </a:r>
          </a:p>
          <a:p>
            <a:pPr lvl="1"/>
            <a:r>
              <a:rPr lang="en-US" b="1" dirty="0"/>
              <a:t>Distinguished: </a:t>
            </a:r>
            <a:r>
              <a:rPr lang="en-US" dirty="0"/>
              <a:t>Ensuring that all established systems are routinized, interacting efficiently, and are aligned with a department/building/district mission, vision and core values. 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Evidence Examples: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3846" y="4001294"/>
          <a:ext cx="10884308" cy="201168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097160">
                  <a:extLst>
                    <a:ext uri="{9D8B030D-6E8A-4147-A177-3AD203B41FA5}">
                      <a16:colId xmlns:a16="http://schemas.microsoft.com/office/drawing/2014/main" val="329492930"/>
                    </a:ext>
                  </a:extLst>
                </a:gridCol>
                <a:gridCol w="132736">
                  <a:extLst>
                    <a:ext uri="{9D8B030D-6E8A-4147-A177-3AD203B41FA5}">
                      <a16:colId xmlns:a16="http://schemas.microsoft.com/office/drawing/2014/main" val="386066514"/>
                    </a:ext>
                  </a:extLst>
                </a:gridCol>
                <a:gridCol w="3746090">
                  <a:extLst>
                    <a:ext uri="{9D8B030D-6E8A-4147-A177-3AD203B41FA5}">
                      <a16:colId xmlns:a16="http://schemas.microsoft.com/office/drawing/2014/main" val="3474310095"/>
                    </a:ext>
                  </a:extLst>
                </a:gridCol>
                <a:gridCol w="206477">
                  <a:extLst>
                    <a:ext uri="{9D8B030D-6E8A-4147-A177-3AD203B41FA5}">
                      <a16:colId xmlns:a16="http://schemas.microsoft.com/office/drawing/2014/main" val="4001982167"/>
                    </a:ext>
                  </a:extLst>
                </a:gridCol>
                <a:gridCol w="3701845">
                  <a:extLst>
                    <a:ext uri="{9D8B030D-6E8A-4147-A177-3AD203B41FA5}">
                      <a16:colId xmlns:a16="http://schemas.microsoft.com/office/drawing/2014/main" val="3595229779"/>
                    </a:ext>
                  </a:extLst>
                </a:gridCol>
              </a:tblGrid>
              <a:tr h="117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DATA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4" marR="2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4" marR="2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SYSTEMS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4" marR="2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4" marR="2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PRACTICES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4" marR="285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7587729"/>
                  </a:ext>
                </a:extLst>
              </a:tr>
              <a:tr h="12936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</a:rPr>
                        <a:t>Relevant student data used to develop, evaluate, and or modify the mission, vision, and core values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</a:rPr>
                        <a:t> </a:t>
                      </a:r>
                      <a:endParaRPr lang="en-US" sz="1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4" marR="2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4" marR="2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</a:rPr>
                        <a:t>A communication plan that articulates the ongoing dissemination of the mission, vision, and core values (presentations, meetings, forums, trainings, written communications, social media, newsletters)</a:t>
                      </a:r>
                      <a:endParaRPr lang="en-US" sz="1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4" marR="2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1" dirty="0">
                        <a:effectLst/>
                      </a:endParaRPr>
                    </a:p>
                  </a:txBody>
                  <a:tcPr marL="28584" marR="2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>
                          <a:effectLst/>
                        </a:rPr>
                        <a:t>Documented community partnerships that align to mission, vision and core values </a:t>
                      </a:r>
                    </a:p>
                  </a:txBody>
                  <a:tcPr marL="28584" marR="285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560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961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0D9D-24F5-5E49-A974-F7C4CD57B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DPAS II for Administrators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D66F8-A488-7843-863C-F93F4D503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 2: Leadership for Self and Others</a:t>
            </a:r>
          </a:p>
          <a:p>
            <a:pPr lvl="1"/>
            <a:r>
              <a:rPr lang="en-US" b="1" dirty="0"/>
              <a:t>Distinguished: </a:t>
            </a:r>
            <a:r>
              <a:rPr lang="en-US" dirty="0"/>
              <a:t>Ensuring that all established systems are routinized, interacting efficiently, and are aligned with professional norms and ethical and legal principles resulting in democracy, equity, social justice, and diversity. </a:t>
            </a:r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dirty="0"/>
              <a:t>Evidence Examples: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53846" y="4001294"/>
          <a:ext cx="10884308" cy="173736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097160">
                  <a:extLst>
                    <a:ext uri="{9D8B030D-6E8A-4147-A177-3AD203B41FA5}">
                      <a16:colId xmlns:a16="http://schemas.microsoft.com/office/drawing/2014/main" val="329492930"/>
                    </a:ext>
                  </a:extLst>
                </a:gridCol>
                <a:gridCol w="132736">
                  <a:extLst>
                    <a:ext uri="{9D8B030D-6E8A-4147-A177-3AD203B41FA5}">
                      <a16:colId xmlns:a16="http://schemas.microsoft.com/office/drawing/2014/main" val="386066514"/>
                    </a:ext>
                  </a:extLst>
                </a:gridCol>
                <a:gridCol w="3746090">
                  <a:extLst>
                    <a:ext uri="{9D8B030D-6E8A-4147-A177-3AD203B41FA5}">
                      <a16:colId xmlns:a16="http://schemas.microsoft.com/office/drawing/2014/main" val="3474310095"/>
                    </a:ext>
                  </a:extLst>
                </a:gridCol>
                <a:gridCol w="206477">
                  <a:extLst>
                    <a:ext uri="{9D8B030D-6E8A-4147-A177-3AD203B41FA5}">
                      <a16:colId xmlns:a16="http://schemas.microsoft.com/office/drawing/2014/main" val="4001982167"/>
                    </a:ext>
                  </a:extLst>
                </a:gridCol>
                <a:gridCol w="3701845">
                  <a:extLst>
                    <a:ext uri="{9D8B030D-6E8A-4147-A177-3AD203B41FA5}">
                      <a16:colId xmlns:a16="http://schemas.microsoft.com/office/drawing/2014/main" val="3595229779"/>
                    </a:ext>
                  </a:extLst>
                </a:gridCol>
              </a:tblGrid>
              <a:tr h="117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DATA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4" marR="2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4" marR="2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SYSTEMS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4" marR="2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4" marR="2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PRACTICES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4" marR="285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7587729"/>
                  </a:ext>
                </a:extLst>
              </a:tr>
              <a:tr h="12936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Climate surveys include questions related to student success and well-being; interaction with staff; cultural responsiveness </a:t>
                      </a:r>
                      <a:r>
                        <a:rPr lang="en-US" sz="1800" b="0" i="1" dirty="0">
                          <a:effectLst/>
                        </a:rPr>
                        <a:t> </a:t>
                      </a:r>
                      <a:endParaRPr lang="en-US" sz="1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4" marR="2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4" marR="2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Documented meetings with all new staff hires to review policies, procedures and expectations</a:t>
                      </a:r>
                      <a:endParaRPr lang="en-US" sz="18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84" marR="2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1" dirty="0">
                        <a:effectLst/>
                      </a:endParaRPr>
                    </a:p>
                  </a:txBody>
                  <a:tcPr marL="28584" marR="2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Written policies and procedures articulate an alignment to the mission, vision, and core values of the department/school/district </a:t>
                      </a:r>
                    </a:p>
                  </a:txBody>
                  <a:tcPr marL="28584" marR="28584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560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862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3DCC-BFCD-5C4F-B87E-68456ED3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Invest in Alignment?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B0504-6C01-6B40-8A4F-C21386ADD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532" y="1920175"/>
            <a:ext cx="7315200" cy="5120640"/>
          </a:xfrm>
        </p:spPr>
        <p:txBody>
          <a:bodyPr anchor="t"/>
          <a:lstStyle/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Unaligned efforts are ineffective and inefficient</a:t>
            </a: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Doing many things, but none of them well</a:t>
            </a: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Assumption that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New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is better…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More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is better</a:t>
            </a: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Political value (“we have _______ in our school”)</a:t>
            </a: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Assumption that if we train individuals in many things THEY will do the alignment and integration on their own and placing burden on them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3252F-BEC1-B04B-BC1E-1C9DCB5C9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18" y="4314698"/>
            <a:ext cx="4445000" cy="25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9520C1-2513-AE4B-88BD-7220DE2AA411}"/>
              </a:ext>
            </a:extLst>
          </p:cNvPr>
          <p:cNvSpPr txBox="1"/>
          <p:nvPr/>
        </p:nvSpPr>
        <p:spPr>
          <a:xfrm>
            <a:off x="3043238" y="6343650"/>
            <a:ext cx="440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Adapted from Steve Goodman, MIBLSI</a:t>
            </a:r>
          </a:p>
        </p:txBody>
      </p:sp>
    </p:spTree>
    <p:extLst>
      <p:ext uri="{BB962C8B-B14F-4D97-AF65-F5344CB8AC3E}">
        <p14:creationId xmlns:p14="http://schemas.microsoft.com/office/powerpoint/2010/main" val="899102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99" y="487251"/>
            <a:ext cx="11785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Alignment and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7799" y="1608249"/>
            <a:ext cx="4233672" cy="4572000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/>
              <a:t>Alignment</a:t>
            </a:r>
          </a:p>
          <a:p>
            <a:r>
              <a:rPr lang="en-US" sz="2600" dirty="0">
                <a:latin typeface="Arial" charset="0"/>
                <a:ea typeface="MS PGothic" charset="0"/>
              </a:rPr>
              <a:t>Correct positioning for effective/efficient performance</a:t>
            </a:r>
          </a:p>
          <a:p>
            <a:r>
              <a:rPr lang="en-US" sz="2600" dirty="0">
                <a:latin typeface="Arial" charset="0"/>
                <a:ea typeface="MS PGothic" charset="0"/>
              </a:rPr>
              <a:t>Core features of practices and support of these practices are aligned across the system</a:t>
            </a:r>
          </a:p>
          <a:p>
            <a:endParaRPr lang="en-US" dirty="0">
              <a:latin typeface="Arial" charset="0"/>
              <a:ea typeface="MS PGothic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626352" y="1532049"/>
            <a:ext cx="4346448" cy="4648200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/>
              <a:t>Integration</a:t>
            </a:r>
          </a:p>
          <a:p>
            <a:r>
              <a:rPr lang="en-US" sz="2600" dirty="0">
                <a:latin typeface="Arial" charset="0"/>
                <a:ea typeface="MS PGothic" charset="0"/>
              </a:rPr>
              <a:t>Different parts of a system are made a functional and structural whole</a:t>
            </a:r>
          </a:p>
          <a:p>
            <a:r>
              <a:rPr lang="en-US" sz="2600" dirty="0">
                <a:latin typeface="Arial" charset="0"/>
                <a:ea typeface="MS PGothic" charset="0"/>
              </a:rPr>
              <a:t>Resources are leveraged to build upon each other</a:t>
            </a:r>
          </a:p>
          <a:p>
            <a:r>
              <a:rPr lang="en-US" sz="2600" dirty="0">
                <a:latin typeface="Arial" charset="0"/>
                <a:ea typeface="MS PGothic" charset="0"/>
              </a:rPr>
              <a:t>Integration: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latin typeface="Arial" charset="0"/>
                <a:ea typeface="MS PGothic" charset="0"/>
              </a:rPr>
              <a:t>Cross Content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latin typeface="Arial" charset="0"/>
                <a:ea typeface="MS PGothic" charset="0"/>
              </a:rPr>
              <a:t>Cross Department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latin typeface="Arial" charset="0"/>
                <a:ea typeface="MS PGothic" charset="0"/>
              </a:rPr>
              <a:t>Cross Agencies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95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98A1A-1E27-9D4D-AAA7-410B1E93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174" y="0"/>
            <a:ext cx="9813702" cy="1325563"/>
          </a:xfrm>
        </p:spPr>
        <p:txBody>
          <a:bodyPr/>
          <a:lstStyle/>
          <a:p>
            <a:r>
              <a:rPr lang="en-US" dirty="0"/>
              <a:t>Effective Alignment begins with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7BA71-5BA2-254C-A77D-1CF715E49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653" y="2372154"/>
            <a:ext cx="306409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Are you filling silos or making bread?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A19A5-16F6-0E47-AE10-20C0E6515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75" y="1097907"/>
            <a:ext cx="4893972" cy="2773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831499-D463-D043-BD76-55AD9A980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24" y="3871781"/>
            <a:ext cx="4280241" cy="2851711"/>
          </a:xfrm>
          <a:prstGeom prst="rect">
            <a:avLst/>
          </a:prstGeom>
        </p:spPr>
      </p:pic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F8A33E5F-7ADF-F647-BC4A-4EBA43899B0F}"/>
              </a:ext>
            </a:extLst>
          </p:cNvPr>
          <p:cNvSpPr/>
          <p:nvPr/>
        </p:nvSpPr>
        <p:spPr>
          <a:xfrm>
            <a:off x="5974025" y="3629024"/>
            <a:ext cx="1730599" cy="23557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11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ignment of initiatives as described on the slide.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68" y="614362"/>
            <a:ext cx="9628414" cy="5229225"/>
          </a:xfrm>
        </p:spPr>
      </p:pic>
      <p:sp>
        <p:nvSpPr>
          <p:cNvPr id="5" name="Content Placeholder 4" hidden="1"/>
          <p:cNvSpPr>
            <a:spLocks noGrp="1"/>
          </p:cNvSpPr>
          <p:nvPr>
            <p:ph sz="quarter" idx="4294967295"/>
          </p:nvPr>
        </p:nvSpPr>
        <p:spPr>
          <a:xfrm>
            <a:off x="7620000" y="1792288"/>
            <a:ext cx="4572000" cy="2551112"/>
          </a:xfrm>
        </p:spPr>
        <p:txBody>
          <a:bodyPr/>
          <a:lstStyle/>
          <a:p>
            <a:pPr marL="68580" indent="0">
              <a:buNone/>
            </a:pPr>
            <a:r>
              <a:rPr lang="en-US" sz="2400" dirty="0"/>
              <a:t>Every initiative within a district should have a fidelity and outcome measure and the core features summarized. A single professional development plan should guide the work that the Organization Unit oversees.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0377488" y="6057900"/>
            <a:ext cx="1695450" cy="457200"/>
          </a:xfrm>
        </p:spPr>
        <p:txBody>
          <a:bodyPr>
            <a:normAutofit fontScale="77500" lnSpcReduction="20000"/>
          </a:bodyPr>
          <a:lstStyle/>
          <a:p>
            <a:pPr marL="101600" indent="0">
              <a:buNone/>
            </a:pPr>
            <a:r>
              <a:rPr lang="en-US" dirty="0"/>
              <a:t>Rob Horner</a:t>
            </a:r>
          </a:p>
        </p:txBody>
      </p:sp>
    </p:spTree>
    <p:extLst>
      <p:ext uri="{BB962C8B-B14F-4D97-AF65-F5344CB8AC3E}">
        <p14:creationId xmlns:p14="http://schemas.microsoft.com/office/powerpoint/2010/main" val="3729337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93E5-98A8-0E4B-9044-809E4160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97" y="153193"/>
            <a:ext cx="10515600" cy="1325563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7DDB5-FC19-254E-BC81-245980B78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289338"/>
            <a:ext cx="10515600" cy="4351338"/>
          </a:xfrm>
        </p:spPr>
        <p:txBody>
          <a:bodyPr anchor="t"/>
          <a:lstStyle/>
          <a:p>
            <a:r>
              <a:rPr lang="en-US" sz="2800" dirty="0"/>
              <a:t>Intervention or committee inventory</a:t>
            </a:r>
          </a:p>
          <a:p>
            <a:r>
              <a:rPr lang="en-US" sz="2800" dirty="0"/>
              <a:t>Is your goal alignment or integration?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AF63D-281D-034C-B363-3C255F350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5" y="4423351"/>
            <a:ext cx="3246200" cy="2434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995B2-89F4-B547-803C-0908C07E7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36" y="2457450"/>
            <a:ext cx="2729163" cy="2792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03F3A2-001F-4B47-9AB4-270D140B5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955555"/>
            <a:ext cx="3031471" cy="227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9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2781301" y="964406"/>
            <a:ext cx="528875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152" tIns="31577" rIns="63152" bIns="31577" anchor="ctr"/>
          <a:lstStyle/>
          <a:p>
            <a:pPr defTabSz="342900"/>
            <a:endParaRPr lang="en-US" sz="4125">
              <a:solidFill>
                <a:srgbClr val="800040"/>
              </a:solidFill>
              <a:latin typeface="Calibri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1698171" y="1086001"/>
            <a:ext cx="5956467" cy="5086199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perspectiveRelaxed">
              <a:rot lat="19852770" lon="3668465" rev="18453607"/>
            </a:camera>
            <a:lightRig rig="chilly" dir="t">
              <a:rot lat="0" lon="0" rev="9000000"/>
            </a:lightRig>
          </a:scene3d>
          <a:sp3d>
            <a:bevelT h="374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2" tIns="31577" rIns="63152" bIns="31577" anchor="ctr"/>
          <a:lstStyle/>
          <a:p>
            <a:pPr algn="ctr" defTabSz="342897">
              <a:defRPr/>
            </a:pPr>
            <a:endParaRPr lang="en-US" sz="1275" dirty="0">
              <a:solidFill>
                <a:prstClr val="white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3280102" y="1384795"/>
            <a:ext cx="4050191" cy="3371894"/>
          </a:xfrm>
          <a:prstGeom prst="triangle">
            <a:avLst/>
          </a:prstGeom>
          <a:gradFill flip="none" rotWithShape="1">
            <a:gsLst>
              <a:gs pos="14000">
                <a:srgbClr val="FFFF57"/>
              </a:gs>
              <a:gs pos="0">
                <a:srgbClr val="00B050"/>
              </a:gs>
            </a:gsLst>
            <a:lin ang="16200000" scaled="1"/>
            <a:tileRect/>
          </a:gradFill>
          <a:ln cap="rnd">
            <a:gradFill flip="none" rotWithShape="1">
              <a:gsLst>
                <a:gs pos="25000">
                  <a:srgbClr val="00B050"/>
                </a:gs>
                <a:gs pos="100000">
                  <a:srgbClr val="FFFF57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miter lim="800000"/>
          </a:ln>
          <a:scene3d>
            <a:camera prst="perspectiveRelaxed">
              <a:rot lat="19854000" lon="3666000" rev="18456000"/>
            </a:camera>
            <a:lightRig rig="chilly" dir="t">
              <a:rot lat="0" lon="0" rev="9000000"/>
            </a:lightRig>
          </a:scene3d>
          <a:sp3d prstMaterial="metal">
            <a:bevelT h="330200"/>
            <a:contourClr>
              <a:schemeClr val="accent3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2" tIns="31577" rIns="63152" bIns="31577" anchor="ctr"/>
          <a:lstStyle/>
          <a:p>
            <a:pPr algn="ctr" defTabSz="342897">
              <a:defRPr/>
            </a:pPr>
            <a:endParaRPr lang="en-US" sz="1275" dirty="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4391315" y="1553767"/>
            <a:ext cx="2691825" cy="2106074"/>
          </a:xfrm>
          <a:prstGeom prst="triangle">
            <a:avLst/>
          </a:prstGeom>
          <a:gradFill flip="none" rotWithShape="1">
            <a:gsLst>
              <a:gs pos="16000">
                <a:srgbClr val="FFFF57"/>
              </a:gs>
              <a:gs pos="51000">
                <a:srgbClr val="C00000"/>
              </a:gs>
            </a:gsLst>
            <a:lin ang="16200000" scaled="1"/>
            <a:tileRect/>
          </a:gradFill>
          <a:ln>
            <a:gradFill flip="none" rotWithShape="1">
              <a:gsLst>
                <a:gs pos="0">
                  <a:srgbClr val="FFFF57"/>
                </a:gs>
                <a:gs pos="100000">
                  <a:srgbClr val="C00000"/>
                </a:gs>
              </a:gsLst>
              <a:lin ang="16200000" scaled="1"/>
              <a:tileRect/>
            </a:gradFill>
          </a:ln>
          <a:scene3d>
            <a:camera prst="perspectiveRelaxed">
              <a:rot lat="19854000" lon="3666000" rev="18456000"/>
            </a:camera>
            <a:lightRig rig="morning" dir="t">
              <a:rot lat="0" lon="0" rev="0"/>
            </a:lightRig>
          </a:scene3d>
          <a:sp3d prstMaterial="metal">
            <a:bevelT w="95250" h="342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2" tIns="31577" rIns="63152" bIns="31577" anchor="ctr"/>
          <a:lstStyle/>
          <a:p>
            <a:pPr algn="ctr" defTabSz="342897">
              <a:defRPr/>
            </a:pPr>
            <a:endParaRPr lang="en-US" sz="1275" dirty="0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12016" y="786533"/>
            <a:ext cx="7450421" cy="8977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364" tIns="35183" rIns="70364" bIns="35183" anchor="ctr"/>
          <a:lstStyle>
            <a:lvl1pPr defTabSz="9366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66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66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66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66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5800" eaLnBrk="1" hangingPunct="1">
              <a:spcBef>
                <a:spcPct val="0"/>
              </a:spcBef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Tw Cen MT"/>
              </a:rPr>
              <a:t>Layered Continuum of Academic &amp; </a:t>
            </a:r>
          </a:p>
          <a:p>
            <a:pPr algn="ctr" defTabSz="685800" eaLnBrk="1" hangingPunct="1">
              <a:spcBef>
                <a:spcPct val="0"/>
              </a:spcBef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Tw Cen MT"/>
              </a:rPr>
              <a:t>Social, Emotional and Behavior Support</a:t>
            </a:r>
          </a:p>
          <a:p>
            <a:pPr algn="ctr" defTabSz="685800" eaLnBrk="1" hangingPunct="1">
              <a:spcBef>
                <a:spcPct val="0"/>
              </a:spcBef>
            </a:pPr>
            <a:endParaRPr lang="en-US" sz="2700" b="1" dirty="0">
              <a:solidFill>
                <a:srgbClr val="1D2A53"/>
              </a:solidFill>
              <a:latin typeface="+mn-lt"/>
              <a:ea typeface="+mj-ea"/>
              <a:cs typeface="Tw Cen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366" y="2054210"/>
            <a:ext cx="3067974" cy="830997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D2A53"/>
                </a:solidFill>
                <a:latin typeface="Tw Cen MT"/>
                <a:cs typeface="Tw Cen MT"/>
              </a:rPr>
              <a:t>Tier 3 for a </a:t>
            </a:r>
            <a:r>
              <a:rPr lang="en-US" sz="2400" b="1" i="1" dirty="0">
                <a:solidFill>
                  <a:srgbClr val="FF0000"/>
                </a:solidFill>
                <a:latin typeface="Tw Cen MT"/>
                <a:cs typeface="Tw Cen MT"/>
              </a:rPr>
              <a:t>Few</a:t>
            </a:r>
            <a:r>
              <a:rPr lang="en-US" sz="2400" b="1" dirty="0">
                <a:solidFill>
                  <a:srgbClr val="FF0000"/>
                </a:solidFill>
                <a:latin typeface="Tw Cen MT"/>
                <a:cs typeface="Tw Cen MT"/>
              </a:rPr>
              <a:t>: </a:t>
            </a:r>
            <a:r>
              <a:rPr lang="en-US" sz="2400" dirty="0">
                <a:solidFill>
                  <a:srgbClr val="1D2A53"/>
                </a:solidFill>
                <a:latin typeface="Tw Cen MT"/>
                <a:cs typeface="Tw Cen MT"/>
              </a:rPr>
              <a:t>Intensive, Individualized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7259" y="3394621"/>
            <a:ext cx="3515768" cy="830997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D2A53"/>
                </a:solidFill>
                <a:latin typeface="Tw Cen MT"/>
                <a:cs typeface="Tw Cen MT"/>
              </a:rPr>
              <a:t>Tier 2 for </a:t>
            </a:r>
            <a:r>
              <a:rPr lang="en-US" sz="2400" b="1" i="1" dirty="0">
                <a:solidFill>
                  <a:srgbClr val="FFC000"/>
                </a:solidFill>
                <a:latin typeface="Tw Cen MT"/>
                <a:cs typeface="Tw Cen MT"/>
              </a:rPr>
              <a:t>Some</a:t>
            </a:r>
            <a:r>
              <a:rPr lang="en-US" sz="2400" b="1" dirty="0">
                <a:solidFill>
                  <a:srgbClr val="FFC000"/>
                </a:solidFill>
                <a:latin typeface="Tw Cen MT"/>
                <a:cs typeface="Tw Cen MT"/>
              </a:rPr>
              <a:t>:  </a:t>
            </a:r>
            <a:r>
              <a:rPr lang="en-US" sz="2400" dirty="0">
                <a:solidFill>
                  <a:srgbClr val="1D2A53"/>
                </a:solidFill>
                <a:latin typeface="Tw Cen MT"/>
                <a:cs typeface="Tw Cen MT"/>
              </a:rPr>
              <a:t>Targeted for Small Groups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0209" y="4756689"/>
            <a:ext cx="3402760" cy="830997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D2A53"/>
                </a:solidFill>
                <a:latin typeface="Tw Cen MT"/>
                <a:cs typeface="Tw Cen MT"/>
              </a:rPr>
              <a:t>Tier I for </a:t>
            </a:r>
            <a:r>
              <a:rPr lang="en-US" sz="2400" b="1" i="1" dirty="0">
                <a:solidFill>
                  <a:srgbClr val="00B050"/>
                </a:solidFill>
                <a:latin typeface="Tw Cen MT"/>
                <a:cs typeface="Tw Cen MT"/>
              </a:rPr>
              <a:t>All</a:t>
            </a:r>
            <a:r>
              <a:rPr lang="en-US" sz="2400" b="1" dirty="0">
                <a:solidFill>
                  <a:srgbClr val="00B050"/>
                </a:solidFill>
                <a:latin typeface="Tw Cen MT"/>
                <a:cs typeface="Tw Cen MT"/>
              </a:rPr>
              <a:t>:  </a:t>
            </a:r>
            <a:r>
              <a:rPr lang="en-US" sz="2400" dirty="0">
                <a:solidFill>
                  <a:srgbClr val="1D2A53"/>
                </a:solidFill>
                <a:latin typeface="Tw Cen MT"/>
                <a:cs typeface="Tw Cen MT"/>
              </a:rPr>
              <a:t>Core/Universal</a:t>
            </a:r>
          </a:p>
        </p:txBody>
      </p:sp>
    </p:spTree>
    <p:extLst>
      <p:ext uri="{BB962C8B-B14F-4D97-AF65-F5344CB8AC3E}">
        <p14:creationId xmlns:p14="http://schemas.microsoft.com/office/powerpoint/2010/main" val="91829107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726"/>
            <a:ext cx="10515600" cy="706438"/>
          </a:xfrm>
        </p:spPr>
        <p:txBody>
          <a:bodyPr/>
          <a:lstStyle/>
          <a:p>
            <a:r>
              <a:rPr lang="en-US" dirty="0"/>
              <a:t>Tool for Picking Next Steps: Status Tracker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42" y="1647608"/>
            <a:ext cx="9771745" cy="428170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6141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4E44-6A13-864F-B04F-86446B3D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Self-Care for Administrators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BCA491-3656-ED45-91A3-2A992C014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47751" y="1671683"/>
            <a:ext cx="4844841" cy="4806390"/>
          </a:xfrm>
        </p:spPr>
      </p:pic>
    </p:spTree>
    <p:extLst>
      <p:ext uri="{BB962C8B-B14F-4D97-AF65-F5344CB8AC3E}">
        <p14:creationId xmlns:p14="http://schemas.microsoft.com/office/powerpoint/2010/main" val="3174003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074D9-FA00-5A4E-9F00-4B494557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311"/>
            <a:ext cx="10969943" cy="12610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MetLife Survey of the American Teacher</a:t>
            </a:r>
            <a:r>
              <a:rPr lang="en-US" dirty="0"/>
              <a:t/>
            </a:r>
            <a:br>
              <a:rPr lang="en-US" dirty="0"/>
            </a:br>
            <a:r>
              <a:rPr lang="en-US" sz="4000" i="1" dirty="0"/>
              <a:t>Survey of 1,000 K-12 public school teachers in 2012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096C8-B8A7-FF40-8B23-43432648D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half (51%) of teachers reported being under great stress several days a week or more.  </a:t>
            </a:r>
          </a:p>
          <a:p>
            <a:r>
              <a:rPr lang="en-US" dirty="0"/>
              <a:t>This was an increase of 15 percentage points over the 36% of teachers reporting this in 1985.</a:t>
            </a:r>
          </a:p>
          <a:p>
            <a:r>
              <a:rPr lang="en-US" dirty="0"/>
              <a:t>27% reported being under great stress almost every day</a:t>
            </a:r>
          </a:p>
          <a:p>
            <a:endParaRPr lang="en-US" dirty="0"/>
          </a:p>
          <a:p>
            <a:r>
              <a:rPr lang="en-US" b="1" dirty="0"/>
              <a:t>Half of principals (48%) also reported being under great stress several days a week or more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65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835" y="2680882"/>
            <a:ext cx="7418254" cy="4177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3" y="469492"/>
            <a:ext cx="12179300" cy="804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8" y="5821680"/>
            <a:ext cx="12179300" cy="914400"/>
          </a:xfrm>
          <a:prstGeom prst="rect">
            <a:avLst/>
          </a:prstGeom>
        </p:spPr>
        <p:txBody>
          <a:bodyPr wrap="none" lIns="237877" tIns="0" rIns="237877" bIns="0" anchor="t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588" y="506068"/>
            <a:ext cx="12179300" cy="731520"/>
          </a:xfrm>
          <a:prstGeom prst="rect">
            <a:avLst/>
          </a:prstGeom>
        </p:spPr>
        <p:txBody>
          <a:bodyPr wrap="none" lIns="237877" tIns="0" rIns="237877" bIns="0" anchor="t"/>
          <a:lstStyle/>
          <a:p>
            <a:pPr algn="ctr"/>
            <a:r>
              <a:rPr lang="en-US" sz="48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Mindfulness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8" y="6756400"/>
            <a:ext cx="12179300" cy="91440"/>
          </a:xfrm>
          <a:prstGeom prst="rect">
            <a:avLst/>
          </a:prstGeom>
        </p:spPr>
        <p:txBody>
          <a:bodyPr wrap="none" lIns="237877" tIns="0" rIns="237877" bIns="0" anchor="t"/>
          <a:lstStyle/>
          <a:p>
            <a:pPr algn="l"/>
            <a:r>
              <a:rPr lang="en-US" sz="600" b="1" dirty="0">
                <a:solidFill>
                  <a:srgbClr val="FFFFFF"/>
                </a:solidFill>
                <a:latin typeface="Calibri"/>
              </a:rPr>
              <a:t>cc: RelaxingMusic - https://www.flickr.com/photos/83905817@N08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414" y="1656576"/>
            <a:ext cx="4939033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Think of a challenging  situation 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were you feeling?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was your internal state (body awareness)?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was your awareness of the environment?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How did you respond?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5116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0"/>
            <a:ext cx="121793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" y="0"/>
            <a:ext cx="121793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8" y="475754"/>
            <a:ext cx="12179300" cy="762000"/>
          </a:xfrm>
          <a:prstGeom prst="rect">
            <a:avLst/>
          </a:prstGeom>
        </p:spPr>
        <p:txBody>
          <a:bodyPr wrap="none" lIns="237877" tIns="0" rIns="237877" bIns="0" anchor="t"/>
          <a:lstStyle/>
          <a:p>
            <a:pPr algn="ctr"/>
            <a:r>
              <a:rPr lang="en-US" sz="66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What to do with known patterns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465" y="1713508"/>
            <a:ext cx="11703546" cy="43148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762000" indent="-713631">
              <a:lnSpc>
                <a:spcPct val="160000"/>
              </a:lnSpc>
              <a:buFont typeface="Calibri"/>
              <a:buChar char="•"/>
            </a:pPr>
            <a:r>
              <a:rPr lang="en-US" sz="480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Uncover the reason for response</a:t>
            </a:r>
          </a:p>
          <a:p>
            <a:pPr marL="762000" indent="-713631">
              <a:lnSpc>
                <a:spcPct val="160000"/>
              </a:lnSpc>
              <a:buFont typeface="Calibri"/>
              <a:buChar char="•"/>
            </a:pPr>
            <a:r>
              <a:rPr lang="en-US" sz="480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Plan ahead for response</a:t>
            </a:r>
          </a:p>
          <a:p>
            <a:pPr marL="762000" indent="-713631">
              <a:lnSpc>
                <a:spcPct val="160000"/>
              </a:lnSpc>
              <a:buFont typeface="Calibri"/>
              <a:buChar char="•"/>
            </a:pPr>
            <a:r>
              <a:rPr lang="en-US" sz="4800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Create plan to debrief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8" y="6756400"/>
            <a:ext cx="12179300" cy="91440"/>
          </a:xfrm>
          <a:prstGeom prst="rect">
            <a:avLst/>
          </a:prstGeom>
        </p:spPr>
        <p:txBody>
          <a:bodyPr wrap="none" lIns="237877" tIns="0" rIns="237877" bIns="0" anchor="t"/>
          <a:lstStyle/>
          <a:p>
            <a:pPr algn="l"/>
            <a:r>
              <a:rPr lang="en-US" sz="600" b="1" dirty="0">
                <a:solidFill>
                  <a:srgbClr val="FFFFFF"/>
                </a:solidFill>
                <a:latin typeface="Calibri"/>
              </a:rPr>
              <a:t>cc: erink_photography - https://www.flickr.com/photos/49268016@N04</a:t>
            </a:r>
          </a:p>
        </p:txBody>
      </p:sp>
    </p:spTree>
    <p:extLst>
      <p:ext uri="{BB962C8B-B14F-4D97-AF65-F5344CB8AC3E}">
        <p14:creationId xmlns:p14="http://schemas.microsoft.com/office/powerpoint/2010/main" val="1705023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Stress and coping during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Develop proactive coping strategies when you feel your emotions rising</a:t>
            </a:r>
          </a:p>
          <a:p>
            <a:r>
              <a:rPr lang="en-US" dirty="0"/>
              <a:t>Map out your day and identify times or tasks that make you feel the most stressed and develop a plan to address</a:t>
            </a:r>
          </a:p>
          <a:p>
            <a:r>
              <a:rPr lang="en-US" dirty="0"/>
              <a:t>Establish coming home rituals to create clear boundary</a:t>
            </a:r>
          </a:p>
          <a:p>
            <a:pPr lvl="1"/>
            <a:r>
              <a:rPr lang="en-US" dirty="0"/>
              <a:t>Talk to colleague to process difficult day</a:t>
            </a:r>
          </a:p>
          <a:p>
            <a:pPr lvl="1"/>
            <a:r>
              <a:rPr lang="en-US" dirty="0"/>
              <a:t>Write about before you leave</a:t>
            </a:r>
          </a:p>
          <a:p>
            <a:pPr lvl="1"/>
            <a:r>
              <a:rPr lang="en-US" dirty="0"/>
              <a:t>Create to do list </a:t>
            </a:r>
          </a:p>
          <a:p>
            <a:pPr lvl="1"/>
            <a:r>
              <a:rPr lang="en-US" dirty="0"/>
              <a:t>Listen to audiobook or call friend on way home</a:t>
            </a:r>
          </a:p>
          <a:p>
            <a:pPr lvl="1"/>
            <a:r>
              <a:rPr lang="en-US" dirty="0"/>
              <a:t>Play uplifting music</a:t>
            </a:r>
          </a:p>
          <a:p>
            <a:pPr lvl="1"/>
            <a:r>
              <a:rPr lang="en-US" dirty="0"/>
              <a:t>Sit in silence to decompress</a:t>
            </a:r>
          </a:p>
          <a:p>
            <a:pPr marL="45706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96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EE14-1254-BC40-BE46-65729F30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pic>
        <p:nvPicPr>
          <p:cNvPr id="10246" name="Picture 6" descr="Image result for partnersh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90688"/>
            <a:ext cx="6580414" cy="47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99913" y="3783101"/>
            <a:ext cx="2724188" cy="523220"/>
          </a:xfrm>
          <a:prstGeom prst="rect">
            <a:avLst/>
          </a:prstGeom>
          <a:solidFill>
            <a:srgbClr val="CCECFF">
              <a:alpha val="67843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283205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832758" y="2628103"/>
            <a:ext cx="353405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w Cen MT"/>
                <a:cs typeface="Tw Cen MT"/>
              </a:rPr>
              <a:t>Supporting culturally knowledgeable </a:t>
            </a:r>
            <a:r>
              <a:rPr lang="en-US" sz="2000" b="1" dirty="0">
                <a:latin typeface="Tw Cen MT"/>
                <a:cs typeface="Tw Cen MT"/>
              </a:rPr>
              <a:t>Staff Behavior</a:t>
            </a:r>
          </a:p>
          <a:p>
            <a:pPr marL="342900" indent="-21113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rgbClr val="797979"/>
                </a:solidFill>
                <a:latin typeface="Tw Cen MT"/>
                <a:cs typeface="Tw Cen MT"/>
              </a:rPr>
              <a:t>team-based leadership and coordination</a:t>
            </a:r>
          </a:p>
          <a:p>
            <a:pPr marL="342900" indent="-21113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rgbClr val="797979"/>
                </a:solidFill>
                <a:latin typeface="Tw Cen MT"/>
                <a:cs typeface="Tw Cen MT"/>
              </a:rPr>
              <a:t>professional development, coaching, and content expertise</a:t>
            </a: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8276304" y="2628103"/>
            <a:ext cx="325166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w Cen MT"/>
                <a:cs typeface="Tw Cen MT"/>
              </a:rPr>
              <a:t>Supporting culturally valid </a:t>
            </a:r>
            <a:r>
              <a:rPr lang="en-US" sz="2000" b="1" dirty="0">
                <a:latin typeface="Tw Cen MT"/>
                <a:cs typeface="Tw Cen MT"/>
              </a:rPr>
              <a:t>Data-based Decision Making</a:t>
            </a:r>
          </a:p>
          <a:p>
            <a:pPr marL="342900" indent="-21113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rgbClr val="797979"/>
                </a:solidFill>
                <a:latin typeface="Tw Cen MT"/>
                <a:cs typeface="Tw Cen MT"/>
              </a:rPr>
              <a:t>universal screening</a:t>
            </a:r>
          </a:p>
          <a:p>
            <a:pPr marL="342900" indent="-21113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rgbClr val="797979"/>
                </a:solidFill>
                <a:latin typeface="Tw Cen MT"/>
                <a:cs typeface="Tw Cen MT"/>
              </a:rPr>
              <a:t>progress monitoring</a:t>
            </a:r>
          </a:p>
          <a:p>
            <a:pPr marL="342900" indent="-21113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rgbClr val="797979"/>
                </a:solidFill>
                <a:latin typeface="Tw Cen MT"/>
                <a:cs typeface="Tw Cen MT"/>
              </a:rPr>
              <a:t>evaluation of fidelity</a:t>
            </a:r>
          </a:p>
        </p:txBody>
      </p:sp>
      <p:sp>
        <p:nvSpPr>
          <p:cNvPr id="211979" name="Text Box 11"/>
          <p:cNvSpPr txBox="1">
            <a:spLocks noChangeArrowheads="1"/>
          </p:cNvSpPr>
          <p:nvPr/>
        </p:nvSpPr>
        <p:spPr bwMode="auto">
          <a:xfrm>
            <a:off x="4366814" y="5596778"/>
            <a:ext cx="47833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w Cen MT"/>
                <a:cs typeface="Tw Cen MT"/>
              </a:rPr>
              <a:t>Supporting </a:t>
            </a:r>
            <a:r>
              <a:rPr lang="en-US" sz="2000" b="1" dirty="0">
                <a:latin typeface="Tw Cen MT"/>
                <a:cs typeface="Tw Cen MT"/>
              </a:rPr>
              <a:t>Student Behavior</a:t>
            </a:r>
          </a:p>
          <a:p>
            <a:pPr marL="342900" indent="-21113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rgbClr val="797979"/>
                </a:solidFill>
                <a:latin typeface="Tw Cen MT"/>
                <a:cs typeface="Tw Cen MT"/>
              </a:rPr>
              <a:t>three-tiered continuum of culturally relevant evidence-based interventions</a:t>
            </a:r>
            <a:endParaRPr lang="en-US" sz="2000" b="1" dirty="0">
              <a:solidFill>
                <a:srgbClr val="797979"/>
              </a:solidFill>
              <a:latin typeface="Tw Cen MT"/>
              <a:cs typeface="Tw Cen MT"/>
            </a:endParaRP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3435696" y="1184625"/>
            <a:ext cx="59125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w Cen MT"/>
                <a:cs typeface="Tw Cen MT"/>
              </a:rPr>
              <a:t>Supporting culturally equitable </a:t>
            </a:r>
            <a:r>
              <a:rPr lang="en-US" sz="2000" b="1" dirty="0">
                <a:latin typeface="Tw Cen MT"/>
                <a:cs typeface="Tw Cen MT"/>
              </a:rPr>
              <a:t>Targets</a:t>
            </a:r>
            <a:r>
              <a:rPr lang="en-US" sz="2000" dirty="0">
                <a:solidFill>
                  <a:srgbClr val="000000"/>
                </a:solidFill>
                <a:latin typeface="Tw Cen MT"/>
                <a:cs typeface="Tw Cen MT"/>
              </a:rPr>
              <a:t> including </a:t>
            </a:r>
            <a:br>
              <a:rPr lang="en-US" sz="2000" dirty="0">
                <a:solidFill>
                  <a:srgbClr val="000000"/>
                </a:solidFill>
                <a:latin typeface="Tw Cen MT"/>
                <a:cs typeface="Tw Cen MT"/>
              </a:rPr>
            </a:br>
            <a:r>
              <a:rPr lang="en-US" sz="2000" dirty="0">
                <a:solidFill>
                  <a:srgbClr val="000000"/>
                </a:solidFill>
                <a:latin typeface="Tw Cen MT"/>
                <a:cs typeface="Tw Cen MT"/>
              </a:rPr>
              <a:t>social/emotional competence &amp; academic achievement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C3EEB0B-22FA-B644-AB66-5DBF732395EE}"/>
              </a:ext>
            </a:extLst>
          </p:cNvPr>
          <p:cNvSpPr txBox="1">
            <a:spLocks/>
          </p:cNvSpPr>
          <p:nvPr/>
        </p:nvSpPr>
        <p:spPr>
          <a:xfrm>
            <a:off x="2612638" y="357747"/>
            <a:ext cx="8467661" cy="840403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500" b="1" dirty="0">
                <a:latin typeface="+mj-lt"/>
                <a:cs typeface="Tw Cen MT"/>
              </a:rPr>
              <a:t>PBS</a:t>
            </a:r>
            <a:r>
              <a:rPr lang="en-US" sz="2500" dirty="0">
                <a:solidFill>
                  <a:schemeClr val="tx1"/>
                </a:solidFill>
                <a:latin typeface="+mj-lt"/>
                <a:cs typeface="Tw Cen MT"/>
              </a:rPr>
              <a:t> </a:t>
            </a:r>
            <a:r>
              <a:rPr lang="en-US" sz="2500" dirty="0">
                <a:solidFill>
                  <a:srgbClr val="797979"/>
                </a:solidFill>
                <a:latin typeface="+mj-lt"/>
                <a:cs typeface="Tw Cen MT"/>
              </a:rPr>
              <a:t>is a </a:t>
            </a:r>
            <a:r>
              <a:rPr lang="en-US" sz="2500" b="1" dirty="0">
                <a:solidFill>
                  <a:srgbClr val="797979"/>
                </a:solidFill>
                <a:latin typeface="+mj-lt"/>
                <a:cs typeface="Tw Cen MT"/>
              </a:rPr>
              <a:t>Multi-Tiered System of Supports </a:t>
            </a:r>
            <a:r>
              <a:rPr lang="en-US" sz="2500" dirty="0">
                <a:solidFill>
                  <a:srgbClr val="797979"/>
                </a:solidFill>
                <a:latin typeface="+mj-lt"/>
                <a:cs typeface="Tw Cen MT"/>
              </a:rPr>
              <a:t>(MTSS) Framework</a:t>
            </a:r>
          </a:p>
        </p:txBody>
      </p:sp>
      <p:sp>
        <p:nvSpPr>
          <p:cNvPr id="89097" name="Text Box 16"/>
          <p:cNvSpPr txBox="1">
            <a:spLocks noChangeArrowheads="1"/>
          </p:cNvSpPr>
          <p:nvPr/>
        </p:nvSpPr>
        <p:spPr bwMode="auto">
          <a:xfrm>
            <a:off x="1610130" y="5411552"/>
            <a:ext cx="254828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2700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sz="800" dirty="0">
                <a:solidFill>
                  <a:srgbClr val="929292"/>
                </a:solidFill>
                <a:latin typeface="Tw Cen MT"/>
                <a:cs typeface="Tw Cen MT"/>
              </a:rPr>
              <a:t>Midwest PBIS Network 2/7/19. Adapted from: </a:t>
            </a:r>
          </a:p>
          <a:p>
            <a:pPr marL="114300" indent="-107950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sz="800" dirty="0">
                <a:solidFill>
                  <a:srgbClr val="929292"/>
                </a:solidFill>
                <a:latin typeface="Tw Cen MT"/>
                <a:cs typeface="Tw Cen MT"/>
              </a:rPr>
              <a:t>“What is a systems Approach in school-wide PBIS?” OSEP Technical Assistance on Positive Behavioral Interventions and Supports. https://www.pbis.org/school</a:t>
            </a:r>
          </a:p>
          <a:p>
            <a:pPr marL="114300" indent="-107950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sz="800" dirty="0">
                <a:solidFill>
                  <a:srgbClr val="929292"/>
                </a:solidFill>
                <a:latin typeface="Tw Cen MT"/>
                <a:cs typeface="Tw Cen MT"/>
              </a:rPr>
              <a:t>McIntosh, K.&amp; Goodman, S. (2016). </a:t>
            </a:r>
            <a:r>
              <a:rPr lang="en-US" sz="800" i="1" dirty="0">
                <a:solidFill>
                  <a:srgbClr val="929292"/>
                </a:solidFill>
                <a:latin typeface="Tw Cen MT"/>
                <a:cs typeface="Tw Cen MT"/>
              </a:rPr>
              <a:t>Integrated Multi-Tiered Systems of Support: Blending RTI and PBIS. </a:t>
            </a:r>
            <a:r>
              <a:rPr lang="en-US" sz="800" dirty="0">
                <a:solidFill>
                  <a:srgbClr val="929292"/>
                </a:solidFill>
                <a:latin typeface="Tw Cen MT"/>
                <a:cs typeface="Tw Cen MT"/>
              </a:rPr>
              <a:t>New York: Guilford Press.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C891CF-FCCF-5147-9EA3-85B6F23BCC05}"/>
              </a:ext>
            </a:extLst>
          </p:cNvPr>
          <p:cNvGrpSpPr/>
          <p:nvPr/>
        </p:nvGrpSpPr>
        <p:grpSpPr>
          <a:xfrm>
            <a:off x="111498" y="194757"/>
            <a:ext cx="2422941" cy="2422941"/>
            <a:chOff x="-815127" y="-252661"/>
            <a:chExt cx="2422941" cy="242294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3DC6818-08BC-224A-8248-464187A90F10}"/>
                </a:ext>
              </a:extLst>
            </p:cNvPr>
            <p:cNvSpPr/>
            <p:nvPr/>
          </p:nvSpPr>
          <p:spPr>
            <a:xfrm>
              <a:off x="-815127" y="-252661"/>
              <a:ext cx="2422941" cy="2422941"/>
            </a:xfrm>
            <a:prstGeom prst="ellipse">
              <a:avLst/>
            </a:prstGeom>
            <a:solidFill>
              <a:srgbClr val="353395">
                <a:alpha val="1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867285-7251-3D45-9B49-20E825B1379F}"/>
                </a:ext>
              </a:extLst>
            </p:cNvPr>
            <p:cNvGrpSpPr/>
            <p:nvPr/>
          </p:nvGrpSpPr>
          <p:grpSpPr>
            <a:xfrm>
              <a:off x="-566841" y="85616"/>
              <a:ext cx="1926369" cy="1872027"/>
              <a:chOff x="-395844" y="-63173"/>
              <a:chExt cx="1926369" cy="187202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D4DF98B-000E-4344-80DF-F280875A3B85}"/>
                  </a:ext>
                </a:extLst>
              </p:cNvPr>
              <p:cNvSpPr/>
              <p:nvPr/>
            </p:nvSpPr>
            <p:spPr>
              <a:xfrm>
                <a:off x="-69358" y="535456"/>
                <a:ext cx="1273398" cy="1273398"/>
              </a:xfrm>
              <a:prstGeom prst="ellipse">
                <a:avLst/>
              </a:prstGeom>
              <a:solidFill>
                <a:srgbClr val="9ACC23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72446BD-C09A-8C45-AABB-267FA6483DE5}"/>
                  </a:ext>
                </a:extLst>
              </p:cNvPr>
              <p:cNvGrpSpPr/>
              <p:nvPr/>
            </p:nvGrpSpPr>
            <p:grpSpPr>
              <a:xfrm>
                <a:off x="-395844" y="-63173"/>
                <a:ext cx="1926369" cy="1273400"/>
                <a:chOff x="-413293" y="-126748"/>
                <a:chExt cx="1926369" cy="1273400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2D36DAE-E6D2-5248-B6F1-FE27B87E149C}"/>
                    </a:ext>
                  </a:extLst>
                </p:cNvPr>
                <p:cNvSpPr/>
                <p:nvPr/>
              </p:nvSpPr>
              <p:spPr>
                <a:xfrm>
                  <a:off x="239678" y="-126748"/>
                  <a:ext cx="1273398" cy="1273398"/>
                </a:xfrm>
                <a:prstGeom prst="ellipse">
                  <a:avLst/>
                </a:prstGeom>
                <a:solidFill>
                  <a:srgbClr val="FE9BCC">
                    <a:alpha val="6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04EE2BB-AF3E-954F-9B23-274EF8B69C09}"/>
                    </a:ext>
                  </a:extLst>
                </p:cNvPr>
                <p:cNvSpPr/>
                <p:nvPr/>
              </p:nvSpPr>
              <p:spPr>
                <a:xfrm>
                  <a:off x="-413293" y="-126746"/>
                  <a:ext cx="1273398" cy="1273398"/>
                </a:xfrm>
                <a:prstGeom prst="ellipse">
                  <a:avLst/>
                </a:prstGeom>
                <a:solidFill>
                  <a:srgbClr val="21FECC">
                    <a:alpha val="6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4525335" y="1832633"/>
            <a:ext cx="3624374" cy="3728760"/>
            <a:chOff x="4484272" y="2058263"/>
            <a:chExt cx="3624374" cy="3728760"/>
          </a:xfrm>
        </p:grpSpPr>
        <p:sp>
          <p:nvSpPr>
            <p:cNvPr id="89100" name="Oval 4"/>
            <p:cNvSpPr>
              <a:spLocks noChangeArrowheads="1"/>
            </p:cNvSpPr>
            <p:nvPr/>
          </p:nvSpPr>
          <p:spPr bwMode="auto">
            <a:xfrm>
              <a:off x="4484272" y="2162649"/>
              <a:ext cx="3624374" cy="3624374"/>
            </a:xfrm>
            <a:prstGeom prst="ellipse">
              <a:avLst/>
            </a:prstGeom>
            <a:noFill/>
            <a:ln w="63500">
              <a:solidFill>
                <a:srgbClr val="34339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098" name="Oval 2"/>
            <p:cNvSpPr>
              <a:spLocks noChangeArrowheads="1"/>
            </p:cNvSpPr>
            <p:nvPr/>
          </p:nvSpPr>
          <p:spPr bwMode="auto">
            <a:xfrm>
              <a:off x="5414213" y="3755800"/>
              <a:ext cx="1755648" cy="1751781"/>
            </a:xfrm>
            <a:prstGeom prst="ellipse">
              <a:avLst/>
            </a:prstGeom>
            <a:noFill/>
            <a:ln w="635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099" name="Oval 3"/>
            <p:cNvSpPr>
              <a:spLocks noChangeArrowheads="1"/>
            </p:cNvSpPr>
            <p:nvPr/>
          </p:nvSpPr>
          <p:spPr bwMode="auto">
            <a:xfrm>
              <a:off x="5920461" y="2849707"/>
              <a:ext cx="1755648" cy="1751781"/>
            </a:xfrm>
            <a:prstGeom prst="ellipse">
              <a:avLst/>
            </a:prstGeom>
            <a:noFill/>
            <a:ln w="63500">
              <a:solidFill>
                <a:srgbClr val="FF99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101" name="Oval 5"/>
            <p:cNvSpPr>
              <a:spLocks noChangeArrowheads="1"/>
            </p:cNvSpPr>
            <p:nvPr/>
          </p:nvSpPr>
          <p:spPr bwMode="auto">
            <a:xfrm>
              <a:off x="4893556" y="2849707"/>
              <a:ext cx="1751781" cy="1751781"/>
            </a:xfrm>
            <a:prstGeom prst="ellipse">
              <a:avLst/>
            </a:prstGeom>
            <a:noFill/>
            <a:ln w="63500">
              <a:solidFill>
                <a:srgbClr val="00FF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102" name="Text Box 6"/>
            <p:cNvSpPr txBox="1">
              <a:spLocks noChangeArrowheads="1"/>
            </p:cNvSpPr>
            <p:nvPr/>
          </p:nvSpPr>
          <p:spPr bwMode="auto">
            <a:xfrm rot="18341135">
              <a:off x="4971176" y="3432703"/>
              <a:ext cx="10528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Tw Cen MT"/>
                  <a:cs typeface="Tw Cen MT"/>
                </a:rPr>
                <a:t>SYSTEMS</a:t>
              </a:r>
            </a:p>
          </p:txBody>
        </p:sp>
        <p:sp>
          <p:nvSpPr>
            <p:cNvPr id="89103" name="Text Box 7"/>
            <p:cNvSpPr txBox="1">
              <a:spLocks noChangeArrowheads="1"/>
            </p:cNvSpPr>
            <p:nvPr/>
          </p:nvSpPr>
          <p:spPr bwMode="auto">
            <a:xfrm>
              <a:off x="5497617" y="4787739"/>
              <a:ext cx="16309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Tw Cen MT"/>
                  <a:cs typeface="Tw Cen MT"/>
                </a:rPr>
                <a:t>PRACTICES</a:t>
              </a:r>
            </a:p>
          </p:txBody>
        </p:sp>
        <p:sp>
          <p:nvSpPr>
            <p:cNvPr id="89104" name="Text Box 8"/>
            <p:cNvSpPr txBox="1">
              <a:spLocks noChangeArrowheads="1"/>
            </p:cNvSpPr>
            <p:nvPr/>
          </p:nvSpPr>
          <p:spPr bwMode="auto">
            <a:xfrm rot="2905354">
              <a:off x="6711540" y="3379847"/>
              <a:ext cx="7132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Tw Cen MT"/>
                  <a:cs typeface="Tw Cen MT"/>
                </a:rPr>
                <a:t>DATA</a:t>
              </a:r>
            </a:p>
          </p:txBody>
        </p:sp>
        <p:sp>
          <p:nvSpPr>
            <p:cNvPr id="89105" name="Text Box 13"/>
            <p:cNvSpPr txBox="1">
              <a:spLocks noChangeArrowheads="1"/>
            </p:cNvSpPr>
            <p:nvPr/>
          </p:nvSpPr>
          <p:spPr bwMode="auto">
            <a:xfrm>
              <a:off x="5526864" y="2396908"/>
              <a:ext cx="15416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Tw Cen MT"/>
                  <a:cs typeface="Tw Cen MT"/>
                </a:rPr>
                <a:t>OUTCOMES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E7A9E6-2844-A24D-B0F3-EF0708B510ED}"/>
                </a:ext>
              </a:extLst>
            </p:cNvPr>
            <p:cNvSpPr/>
            <p:nvPr/>
          </p:nvSpPr>
          <p:spPr>
            <a:xfrm>
              <a:off x="6157805" y="2058263"/>
              <a:ext cx="248690" cy="2537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F09E0AE-39D9-CA4E-8F86-E7EEB5AF4F92}"/>
                </a:ext>
              </a:extLst>
            </p:cNvPr>
            <p:cNvGrpSpPr/>
            <p:nvPr/>
          </p:nvGrpSpPr>
          <p:grpSpPr>
            <a:xfrm>
              <a:off x="6157804" y="2170753"/>
              <a:ext cx="276740" cy="1"/>
              <a:chOff x="4782660" y="2153714"/>
              <a:chExt cx="276740" cy="1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533B087A-EBAA-894B-8ACB-C20DA6A084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2660" y="2153714"/>
                <a:ext cx="97022" cy="1"/>
              </a:xfrm>
              <a:prstGeom prst="straightConnector1">
                <a:avLst/>
              </a:prstGeom>
              <a:ln w="38100">
                <a:solidFill>
                  <a:srgbClr val="343397"/>
                </a:solidFill>
                <a:tailEnd type="triangle" w="lg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EF1F4B9E-9706-6348-93AB-1F8FC8A00E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62378" y="2153714"/>
                <a:ext cx="97022" cy="1"/>
              </a:xfrm>
              <a:prstGeom prst="straightConnector1">
                <a:avLst/>
              </a:prstGeom>
              <a:ln w="38100">
                <a:solidFill>
                  <a:srgbClr val="343397"/>
                </a:solidFill>
                <a:tailEnd type="triangle" w="lg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90010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1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1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1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1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1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1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1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1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1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1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1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1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1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1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1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1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1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1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1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1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1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8" y="-104002"/>
            <a:ext cx="986314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Where are you in the implementation process?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12369" y="850689"/>
            <a:ext cx="10352316" cy="5669984"/>
            <a:chOff x="765626" y="928462"/>
            <a:chExt cx="10352316" cy="5669984"/>
          </a:xfrm>
        </p:grpSpPr>
        <p:sp>
          <p:nvSpPr>
            <p:cNvPr id="4" name="Right Arrow 3"/>
            <p:cNvSpPr/>
            <p:nvPr/>
          </p:nvSpPr>
          <p:spPr>
            <a:xfrm>
              <a:off x="765626" y="928462"/>
              <a:ext cx="10352315" cy="965426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EXPLORATION/ADOPTION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5626" y="1659165"/>
              <a:ext cx="1875972" cy="34778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Develop</a:t>
              </a:r>
            </a:p>
            <a:p>
              <a:r>
                <a:rPr lang="en-US" sz="2000" dirty="0"/>
                <a:t>Commitment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360386" y="1293813"/>
              <a:ext cx="8757555" cy="965426"/>
            </a:xfrm>
            <a:prstGeom prst="rightArrow">
              <a:avLst/>
            </a:prstGeom>
            <a:solidFill>
              <a:srgbClr val="EE8512"/>
            </a:solidFill>
            <a:ln>
              <a:solidFill>
                <a:srgbClr val="EE851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INSTALLATION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0384" y="2024516"/>
              <a:ext cx="2159001" cy="3477875"/>
            </a:xfrm>
            <a:prstGeom prst="rect">
              <a:avLst/>
            </a:prstGeom>
            <a:solidFill>
              <a:srgbClr val="F9CE77"/>
            </a:solidFill>
            <a:ln>
              <a:solidFill>
                <a:srgbClr val="EE851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Establish </a:t>
              </a:r>
            </a:p>
            <a:p>
              <a:r>
                <a:rPr lang="en-US" sz="2000" dirty="0"/>
                <a:t>Leadership</a:t>
              </a:r>
            </a:p>
            <a:p>
              <a:r>
                <a:rPr lang="en-US" sz="2000" dirty="0"/>
                <a:t>Teams, </a:t>
              </a:r>
            </a:p>
            <a:p>
              <a:r>
                <a:rPr lang="en-US" sz="2000" dirty="0"/>
                <a:t>Setup Data</a:t>
              </a:r>
            </a:p>
            <a:p>
              <a:r>
                <a:rPr lang="en-US" sz="2000" dirty="0"/>
                <a:t>Systems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064002" y="1659165"/>
              <a:ext cx="7053940" cy="965426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INITIAL IMPLEMENTATION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63999" y="2389868"/>
              <a:ext cx="1851275" cy="34778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Provide Significant Support to Implementers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915273" y="2041525"/>
              <a:ext cx="5202667" cy="965426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FULL IMPLEMENATION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15271" y="2772228"/>
              <a:ext cx="1845561" cy="3477875"/>
            </a:xfrm>
            <a:prstGeom prst="rect">
              <a:avLst/>
            </a:prstGeom>
            <a:solidFill>
              <a:srgbClr val="E9D6B1"/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Embed as Standard Practice/ </a:t>
              </a:r>
            </a:p>
            <a:p>
              <a:r>
                <a:rPr lang="en-US" sz="2000" dirty="0"/>
                <a:t>Add </a:t>
              </a:r>
            </a:p>
            <a:p>
              <a:r>
                <a:rPr lang="en-US" sz="2000" dirty="0"/>
                <a:t>Schools	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7745893" y="2389868"/>
              <a:ext cx="3372047" cy="965426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SUSTAINING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45891" y="3120571"/>
              <a:ext cx="1845561" cy="3477875"/>
            </a:xfrm>
            <a:prstGeom prst="rect">
              <a:avLst/>
            </a:prstGeom>
            <a:solidFill>
              <a:srgbClr val="F8C1A2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Increase Efficiency &amp; Effectiveness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0284" y="6259063"/>
            <a:ext cx="7547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Adapted by Rossi (2017) from </a:t>
            </a:r>
            <a:r>
              <a:rPr lang="en-US" sz="1400" dirty="0" err="1"/>
              <a:t>Fixsen</a:t>
            </a:r>
            <a:r>
              <a:rPr lang="en-US" sz="1400" dirty="0"/>
              <a:t>, D. L., </a:t>
            </a:r>
            <a:r>
              <a:rPr lang="en-US" sz="1400" dirty="0" err="1"/>
              <a:t>Naoom</a:t>
            </a:r>
            <a:r>
              <a:rPr lang="en-US" sz="1400" dirty="0"/>
              <a:t>, S. F., </a:t>
            </a:r>
            <a:r>
              <a:rPr lang="en-US" sz="1400" dirty="0" err="1"/>
              <a:t>Blase</a:t>
            </a:r>
            <a:r>
              <a:rPr lang="en-US" sz="1400" dirty="0"/>
              <a:t>, K. A., Friedman, R. M. &amp; Wallace, F. (2005). Implementation Research: A Synthesis of the </a:t>
            </a:r>
            <a:r>
              <a:rPr lang="en-US" sz="1400" dirty="0" err="1"/>
              <a:t>Literature.Kinkade</a:t>
            </a:r>
            <a:r>
              <a:rPr lang="en-US" sz="1400" dirty="0"/>
              <a:t>, Don Florida PBIS</a:t>
            </a:r>
          </a:p>
        </p:txBody>
      </p:sp>
    </p:spTree>
    <p:extLst>
      <p:ext uri="{BB962C8B-B14F-4D97-AF65-F5344CB8AC3E}">
        <p14:creationId xmlns:p14="http://schemas.microsoft.com/office/powerpoint/2010/main" val="219236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4625-4714-9941-B686-41500298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Roles for Administrators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C1D94-6099-674B-83D1-C03A7C26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558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Developing Buy-In through your Vision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Supporting Team 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Fostering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Facilitating Leadership and Policy</a:t>
            </a:r>
          </a:p>
        </p:txBody>
      </p:sp>
      <p:pic>
        <p:nvPicPr>
          <p:cNvPr id="1026" name="Picture 2" descr="Image result for putting in the 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04" y="2654300"/>
            <a:ext cx="46863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932318-179F-3A42-B380-67150D0CB9CC}"/>
              </a:ext>
            </a:extLst>
          </p:cNvPr>
          <p:cNvCxnSpPr/>
          <p:nvPr/>
        </p:nvCxnSpPr>
        <p:spPr>
          <a:xfrm>
            <a:off x="838200" y="1690688"/>
            <a:ext cx="1024010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689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B9B3-AB97-C24E-8564-B1AAD689D2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/>
              <a:t>Exploration Phase – Developing Buy-In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6F04F-AB60-A143-B394-1A685E44D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Administrator Role:</a:t>
            </a:r>
          </a:p>
          <a:p>
            <a:pPr marL="0" indent="0">
              <a:buNone/>
            </a:pPr>
            <a:endParaRPr lang="en-US" sz="1000" dirty="0"/>
          </a:p>
          <a:p>
            <a:pPr lvl="1"/>
            <a:r>
              <a:rPr lang="en-US" sz="2800" dirty="0"/>
              <a:t>Build a case for the need for change</a:t>
            </a:r>
          </a:p>
          <a:p>
            <a:pPr lvl="2"/>
            <a:r>
              <a:rPr lang="en-US" sz="2800" dirty="0"/>
              <a:t>Provide data/evidence</a:t>
            </a:r>
          </a:p>
          <a:p>
            <a:pPr lvl="1"/>
            <a:r>
              <a:rPr lang="en-US" sz="2800" dirty="0"/>
              <a:t>Demonstrate enthusiasm and optimism</a:t>
            </a:r>
          </a:p>
          <a:p>
            <a:pPr lvl="1"/>
            <a:r>
              <a:rPr lang="en-US" sz="2800" dirty="0"/>
              <a:t>Build on existing capacity and strengths</a:t>
            </a:r>
          </a:p>
          <a:p>
            <a:pPr lvl="1"/>
            <a:r>
              <a:rPr lang="en-US" sz="2800" dirty="0"/>
              <a:t>Build ownership</a:t>
            </a:r>
          </a:p>
          <a:p>
            <a:pPr lvl="1"/>
            <a:r>
              <a:rPr lang="en-US" sz="2800" dirty="0"/>
              <a:t>Build a shared vision</a:t>
            </a:r>
          </a:p>
          <a:p>
            <a:endParaRPr lang="en-US" dirty="0"/>
          </a:p>
        </p:txBody>
      </p:sp>
      <p:pic>
        <p:nvPicPr>
          <p:cNvPr id="2050" name="Picture 2" descr="Image result for stack of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73" y="2040277"/>
            <a:ext cx="3137627" cy="196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3500" y="6476729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774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0B53-64AF-3946-AF7F-FB449DD0D7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/>
              <a:t>Building the need for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838B7-CAAB-204F-B612-1D4BB861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survey data related to perceptions from staff, students and family</a:t>
            </a:r>
          </a:p>
          <a:p>
            <a:r>
              <a:rPr lang="en-US" dirty="0"/>
              <a:t>Share behavior/discipline data and gather feedback</a:t>
            </a:r>
          </a:p>
          <a:p>
            <a:r>
              <a:rPr lang="en-US" dirty="0"/>
              <a:t>Consider other data sources that show need</a:t>
            </a:r>
          </a:p>
          <a:p>
            <a:r>
              <a:rPr lang="en-US" dirty="0"/>
              <a:t>Identify specific areas of strength in current practices</a:t>
            </a:r>
          </a:p>
          <a:p>
            <a:r>
              <a:rPr lang="en-US" dirty="0"/>
              <a:t>Identify areas for growth </a:t>
            </a:r>
          </a:p>
        </p:txBody>
      </p:sp>
      <p:pic>
        <p:nvPicPr>
          <p:cNvPr id="3074" name="Picture 2" descr="Image result for complete a surv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960" y="4088832"/>
            <a:ext cx="3719640" cy="247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54" y="6410196"/>
            <a:ext cx="352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(Adapted from Rossi and May Institute, 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5329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2425</Words>
  <Application>Microsoft Office PowerPoint</Application>
  <PresentationFormat>Widescreen</PresentationFormat>
  <Paragraphs>381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MS PGothic</vt:lpstr>
      <vt:lpstr>MS PGothic</vt:lpstr>
      <vt:lpstr>Arial</vt:lpstr>
      <vt:lpstr>Avenir Next LT Pro</vt:lpstr>
      <vt:lpstr>Berlin Sans FB Demi</vt:lpstr>
      <vt:lpstr>Calibri</vt:lpstr>
      <vt:lpstr>Calibri Light</vt:lpstr>
      <vt:lpstr>Cambria</vt:lpstr>
      <vt:lpstr>Times</vt:lpstr>
      <vt:lpstr>Times New Roman</vt:lpstr>
      <vt:lpstr>Tw Cen MT</vt:lpstr>
      <vt:lpstr>Wingdings</vt:lpstr>
      <vt:lpstr>Office Theme</vt:lpstr>
      <vt:lpstr>Administrators Meeting </vt:lpstr>
      <vt:lpstr>PowerPoint Presentation</vt:lpstr>
      <vt:lpstr>PowerPoint Presentation</vt:lpstr>
      <vt:lpstr>PowerPoint Presentation</vt:lpstr>
      <vt:lpstr>PowerPoint Presentation</vt:lpstr>
      <vt:lpstr>Where are you in the implementation process?</vt:lpstr>
      <vt:lpstr>Key Roles for Administrators</vt:lpstr>
      <vt:lpstr>Exploration Phase – Developing Buy-In</vt:lpstr>
      <vt:lpstr>Building the need for change</vt:lpstr>
      <vt:lpstr>Demonstrating enthusiasm </vt:lpstr>
      <vt:lpstr>Installation Phase</vt:lpstr>
      <vt:lpstr>Key Roles for Administrators</vt:lpstr>
      <vt:lpstr>Initial Implementation - Supporting Team Implementation</vt:lpstr>
      <vt:lpstr>Installation – Supporting Team Implementation</vt:lpstr>
      <vt:lpstr>PowerPoint Presentation</vt:lpstr>
      <vt:lpstr>Full Implementation - Supporting Team Implementation</vt:lpstr>
      <vt:lpstr>Full Implementation - Supporting Staff Implementation</vt:lpstr>
      <vt:lpstr>Rethinking Discipline Behavior Change…  as an instructional process</vt:lpstr>
      <vt:lpstr>A “Shift” in our Thinking</vt:lpstr>
      <vt:lpstr>PowerPoint Presentation</vt:lpstr>
      <vt:lpstr>Turn and Talk</vt:lpstr>
      <vt:lpstr>Key Roles for Administrators</vt:lpstr>
      <vt:lpstr>Exploration - Fostering Communication</vt:lpstr>
      <vt:lpstr>Initial Implementation - Fostering Communication</vt:lpstr>
      <vt:lpstr>Full Implementation - Fostering Communication</vt:lpstr>
      <vt:lpstr>PowerPoint Presentation</vt:lpstr>
      <vt:lpstr>Turn and Talk</vt:lpstr>
      <vt:lpstr>Key Roles for Administrators</vt:lpstr>
      <vt:lpstr>Installation - Facilitating Leadership</vt:lpstr>
      <vt:lpstr>Implementation - Facilitating Leadership</vt:lpstr>
      <vt:lpstr>Alignment</vt:lpstr>
      <vt:lpstr>Alignment with Expectations for Administrators</vt:lpstr>
      <vt:lpstr>DPAS II for Administrators</vt:lpstr>
      <vt:lpstr>DPAS II for Administrators</vt:lpstr>
      <vt:lpstr>Why Invest in Alignment?</vt:lpstr>
      <vt:lpstr>Alignment and Integration</vt:lpstr>
      <vt:lpstr>Effective Alignment begins with Outcomes</vt:lpstr>
      <vt:lpstr>PowerPoint Presentation</vt:lpstr>
      <vt:lpstr>Next Steps</vt:lpstr>
      <vt:lpstr>Tool for Picking Next Steps: Status Tracker</vt:lpstr>
      <vt:lpstr>Self-Care for Administrators</vt:lpstr>
      <vt:lpstr>MetLife Survey of the American Teacher Survey of 1,000 K-12 public school teachers in 2012  </vt:lpstr>
      <vt:lpstr>PowerPoint Presentation</vt:lpstr>
      <vt:lpstr>PowerPoint Presentation</vt:lpstr>
      <vt:lpstr>Reducing Stress and coping during stress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Administrators Meeting</dc:title>
  <dc:creator>Boyer, Deborah E</dc:creator>
  <cp:lastModifiedBy>Jenna Leary</cp:lastModifiedBy>
  <cp:revision>8</cp:revision>
  <dcterms:created xsi:type="dcterms:W3CDTF">2020-02-12T01:31:19Z</dcterms:created>
  <dcterms:modified xsi:type="dcterms:W3CDTF">2020-02-14T16:23:08Z</dcterms:modified>
</cp:coreProperties>
</file>