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5" r:id="rId2"/>
  </p:sldMasterIdLst>
  <p:notesMasterIdLst>
    <p:notesMasterId r:id="rId62"/>
  </p:notesMasterIdLst>
  <p:handoutMasterIdLst>
    <p:handoutMasterId r:id="rId63"/>
  </p:handoutMasterIdLst>
  <p:sldIdLst>
    <p:sldId id="256" r:id="rId3"/>
    <p:sldId id="435" r:id="rId4"/>
    <p:sldId id="437" r:id="rId5"/>
    <p:sldId id="452" r:id="rId6"/>
    <p:sldId id="484" r:id="rId7"/>
    <p:sldId id="400" r:id="rId8"/>
    <p:sldId id="431" r:id="rId9"/>
    <p:sldId id="432" r:id="rId10"/>
    <p:sldId id="433" r:id="rId11"/>
    <p:sldId id="356" r:id="rId12"/>
    <p:sldId id="357" r:id="rId13"/>
    <p:sldId id="395" r:id="rId14"/>
    <p:sldId id="396" r:id="rId15"/>
    <p:sldId id="485" r:id="rId16"/>
    <p:sldId id="486" r:id="rId17"/>
    <p:sldId id="359" r:id="rId18"/>
    <p:sldId id="1444" r:id="rId19"/>
    <p:sldId id="291" r:id="rId20"/>
    <p:sldId id="1424" r:id="rId21"/>
    <p:sldId id="1425" r:id="rId22"/>
    <p:sldId id="1431" r:id="rId23"/>
    <p:sldId id="1421" r:id="rId24"/>
    <p:sldId id="1381" r:id="rId25"/>
    <p:sldId id="1420" r:id="rId26"/>
    <p:sldId id="1409" r:id="rId27"/>
    <p:sldId id="1403" r:id="rId28"/>
    <p:sldId id="1407" r:id="rId29"/>
    <p:sldId id="1410" r:id="rId30"/>
    <p:sldId id="1383" r:id="rId31"/>
    <p:sldId id="1426" r:id="rId32"/>
    <p:sldId id="1427" r:id="rId33"/>
    <p:sldId id="1428" r:id="rId34"/>
    <p:sldId id="1429" r:id="rId35"/>
    <p:sldId id="283" r:id="rId36"/>
    <p:sldId id="286" r:id="rId37"/>
    <p:sldId id="1181" r:id="rId38"/>
    <p:sldId id="1449" r:id="rId39"/>
    <p:sldId id="1450" r:id="rId40"/>
    <p:sldId id="1451" r:id="rId41"/>
    <p:sldId id="1452" r:id="rId42"/>
    <p:sldId id="1453" r:id="rId43"/>
    <p:sldId id="1399" r:id="rId44"/>
    <p:sldId id="285" r:id="rId45"/>
    <p:sldId id="1200" r:id="rId46"/>
    <p:sldId id="290" r:id="rId47"/>
    <p:sldId id="287" r:id="rId48"/>
    <p:sldId id="1432" r:id="rId49"/>
    <p:sldId id="293" r:id="rId50"/>
    <p:sldId id="1392" r:id="rId51"/>
    <p:sldId id="1393" r:id="rId52"/>
    <p:sldId id="1422" r:id="rId53"/>
    <p:sldId id="1395" r:id="rId54"/>
    <p:sldId id="1396" r:id="rId55"/>
    <p:sldId id="1397" r:id="rId56"/>
    <p:sldId id="1456" r:id="rId57"/>
    <p:sldId id="1433" r:id="rId58"/>
    <p:sldId id="1434" r:id="rId59"/>
    <p:sldId id="282" r:id="rId60"/>
    <p:sldId id="1423"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5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44" autoAdjust="0"/>
    <p:restoredTop sz="81511" autoAdjust="0"/>
  </p:normalViewPr>
  <p:slideViewPr>
    <p:cSldViewPr snapToGrid="0" showGuides="1">
      <p:cViewPr varScale="1">
        <p:scale>
          <a:sx n="74" d="100"/>
          <a:sy n="74" d="100"/>
        </p:scale>
        <p:origin x="2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no\CDS\Projects\Positive%20Behavioral%20Supports\DDRT%20Templates%20&amp;%20Data%20Analysis\2018-19%20DDRT\Template_DDRT_2018-19_2_yea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5" b="1" i="0" u="none" strike="noStrike" baseline="0">
                <a:solidFill>
                  <a:srgbClr val="000000"/>
                </a:solidFill>
                <a:latin typeface="Arial"/>
                <a:ea typeface="Arial"/>
                <a:cs typeface="Arial"/>
              </a:defRPr>
            </a:pPr>
            <a:r>
              <a:rPr lang="en-US"/>
              <a:t>2018-2019</a:t>
            </a:r>
          </a:p>
          <a:p>
            <a:pPr>
              <a:defRPr sz="1075" b="1" i="0" u="none" strike="noStrike" baseline="0">
                <a:solidFill>
                  <a:srgbClr val="000000"/>
                </a:solidFill>
                <a:latin typeface="Arial"/>
                <a:ea typeface="Arial"/>
                <a:cs typeface="Arial"/>
              </a:defRPr>
            </a:pPr>
            <a:r>
              <a:rPr lang="en-US"/>
              <a:t>Behavior Reporting Triangle</a:t>
            </a:r>
          </a:p>
          <a:p>
            <a:pPr>
              <a:defRPr sz="1075" b="1" i="0" u="none" strike="noStrike" baseline="0">
                <a:solidFill>
                  <a:srgbClr val="000000"/>
                </a:solidFill>
                <a:latin typeface="Arial"/>
                <a:ea typeface="Arial"/>
                <a:cs typeface="Arial"/>
              </a:defRPr>
            </a:pPr>
            <a:r>
              <a:rPr lang="en-US"/>
              <a:t>N=82</a:t>
            </a:r>
          </a:p>
        </c:rich>
      </c:tx>
      <c:layout>
        <c:manualLayout>
          <c:xMode val="edge"/>
          <c:yMode val="edge"/>
          <c:x val="0.38734739178690297"/>
          <c:y val="1.9575856443719401E-2"/>
        </c:manualLayout>
      </c:layout>
      <c:overlay val="0"/>
      <c:spPr>
        <a:noFill/>
        <a:ln w="25400">
          <a:noFill/>
        </a:ln>
      </c:spPr>
    </c:title>
    <c:autoTitleDeleted val="0"/>
    <c:view3D>
      <c:rotX val="0"/>
      <c:hPercent val="71"/>
      <c:rotY val="5"/>
      <c:depthPercent val="100"/>
      <c:rAngAx val="1"/>
    </c:view3D>
    <c:floor>
      <c:thickness val="0"/>
      <c:spPr>
        <a:solidFill>
          <a:srgbClr val="C0C0C0"/>
        </a:solidFill>
        <a:ln w="3175">
          <a:solidFill>
            <a:srgbClr val="000000"/>
          </a:solidFill>
          <a:prstDash val="solid"/>
        </a:ln>
      </c:spPr>
    </c:floor>
    <c:sideWall>
      <c:thickness val="0"/>
      <c:spPr>
        <a:noFill/>
        <a:ln w="25400">
          <a:solidFill>
            <a:srgbClr val="000000"/>
          </a:solidFill>
        </a:ln>
      </c:spPr>
    </c:sideWall>
    <c:backWall>
      <c:thickness val="0"/>
      <c:spPr>
        <a:noFill/>
        <a:ln w="25400">
          <a:solidFill>
            <a:srgbClr val="000000"/>
          </a:solidFill>
        </a:ln>
      </c:spPr>
    </c:backWall>
    <c:plotArea>
      <c:layout>
        <c:manualLayout>
          <c:layoutTarget val="inner"/>
          <c:xMode val="edge"/>
          <c:yMode val="edge"/>
          <c:x val="4.5504994450610403E-2"/>
          <c:y val="0.127243066884176"/>
          <c:w val="0.81465038845727"/>
          <c:h val="0.85481239804241405"/>
        </c:manualLayout>
      </c:layout>
      <c:bar3DChart>
        <c:barDir val="col"/>
        <c:grouping val="stacked"/>
        <c:varyColors val="0"/>
        <c:ser>
          <c:idx val="0"/>
          <c:order val="0"/>
          <c:tx>
            <c:strRef>
              <c:f>'Tab 4 Triangle Data'!$A$1</c:f>
              <c:strCache>
                <c:ptCount val="1"/>
                <c:pt idx="0">
                  <c:v>0 - 1 Referrals</c:v>
                </c:pt>
              </c:strCache>
            </c:strRef>
          </c:tx>
          <c:spPr>
            <a:solidFill>
              <a:srgbClr val="006411"/>
            </a:solidFill>
            <a:ln w="12700">
              <a:solidFill>
                <a:srgbClr val="000000"/>
              </a:solidFill>
              <a:prstDash val="solid"/>
            </a:ln>
          </c:spPr>
          <c:invertIfNegative val="0"/>
          <c:dLbls>
            <c:dLbl>
              <c:idx val="0"/>
              <c:spPr>
                <a:noFill/>
                <a:ln w="25400">
                  <a:noFill/>
                </a:ln>
              </c:spPr>
              <c:txPr>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79-492D-9959-A1FDF4A2FE38}"/>
                </c:ext>
              </c:extLst>
            </c:dLbl>
            <c:spPr>
              <a:noFill/>
              <a:ln w="25400">
                <a:noFill/>
              </a:ln>
            </c:spPr>
            <c:txPr>
              <a:bodyPr wrap="square" lIns="38100" tIns="19050" rIns="38100" bIns="19050" anchor="ctr">
                <a:spAutoFit/>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Data'!$A$2</c:f>
              <c:numCache>
                <c:formatCode>0%</c:formatCode>
                <c:ptCount val="1"/>
                <c:pt idx="0">
                  <c:v>0.88</c:v>
                </c:pt>
              </c:numCache>
            </c:numRef>
          </c:val>
          <c:extLst>
            <c:ext xmlns:c16="http://schemas.microsoft.com/office/drawing/2014/chart" uri="{C3380CC4-5D6E-409C-BE32-E72D297353CC}">
              <c16:uniqueId val="{00000001-51B2-4237-AE56-D3DEA82FD6E0}"/>
            </c:ext>
          </c:extLst>
        </c:ser>
        <c:ser>
          <c:idx val="1"/>
          <c:order val="1"/>
          <c:tx>
            <c:strRef>
              <c:f>'Tab 4 Triangle Data'!$B$1</c:f>
              <c:strCache>
                <c:ptCount val="1"/>
                <c:pt idx="0">
                  <c:v>2 - 5 Referrals</c:v>
                </c:pt>
              </c:strCache>
            </c:strRef>
          </c:tx>
          <c:spPr>
            <a:solidFill>
              <a:srgbClr val="FCF305"/>
            </a:solidFill>
            <a:ln w="12700">
              <a:solidFill>
                <a:srgbClr val="000000"/>
              </a:solidFill>
              <a:prstDash val="solid"/>
            </a:ln>
          </c:spPr>
          <c:invertIfNegative val="0"/>
          <c:dLbls>
            <c:dLbl>
              <c:idx val="0"/>
              <c:layout>
                <c:manualLayout>
                  <c:x val="0.127981216554368"/>
                  <c:y val="2.6513039866754001E-2"/>
                </c:manualLayout>
              </c:layout>
              <c:spPr>
                <a:noFill/>
                <a:ln w="25400">
                  <a:noFill/>
                </a:ln>
              </c:spPr>
              <c:txPr>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2-4237-AE56-D3DEA82FD6E0}"/>
                </c:ext>
              </c:extLst>
            </c:dLbl>
            <c:spPr>
              <a:noFill/>
              <a:ln w="25400">
                <a:noFill/>
              </a:ln>
            </c:spPr>
            <c:txPr>
              <a:bodyPr wrap="square" lIns="38100" tIns="19050" rIns="38100" bIns="19050" anchor="ctr">
                <a:spAutoFit/>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Data'!$B$2</c:f>
              <c:numCache>
                <c:formatCode>0%</c:formatCode>
                <c:ptCount val="1"/>
                <c:pt idx="0">
                  <c:v>7.0000000000000007E-2</c:v>
                </c:pt>
              </c:numCache>
            </c:numRef>
          </c:val>
          <c:extLst>
            <c:ext xmlns:c16="http://schemas.microsoft.com/office/drawing/2014/chart" uri="{C3380CC4-5D6E-409C-BE32-E72D297353CC}">
              <c16:uniqueId val="{00000003-51B2-4237-AE56-D3DEA82FD6E0}"/>
            </c:ext>
          </c:extLst>
        </c:ser>
        <c:ser>
          <c:idx val="2"/>
          <c:order val="2"/>
          <c:tx>
            <c:strRef>
              <c:f>'Tab 4 Triangle Data'!$C$1</c:f>
              <c:strCache>
                <c:ptCount val="1"/>
                <c:pt idx="0">
                  <c:v>6+ Referrals</c:v>
                </c:pt>
              </c:strCache>
            </c:strRef>
          </c:tx>
          <c:spPr>
            <a:solidFill>
              <a:srgbClr val="DD0806"/>
            </a:solidFill>
            <a:ln w="12700">
              <a:solidFill>
                <a:srgbClr val="000000"/>
              </a:solidFill>
              <a:prstDash val="solid"/>
            </a:ln>
          </c:spPr>
          <c:invertIfNegative val="0"/>
          <c:dLbls>
            <c:dLbl>
              <c:idx val="0"/>
              <c:layout>
                <c:manualLayout>
                  <c:x val="0.12313107920333501"/>
                  <c:y val="1.50665587682454E-2"/>
                </c:manualLayout>
              </c:layout>
              <c:spPr>
                <a:noFill/>
                <a:ln w="25400">
                  <a:noFill/>
                </a:ln>
              </c:spPr>
              <c:txPr>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B2-4237-AE56-D3DEA82FD6E0}"/>
                </c:ext>
              </c:extLst>
            </c:dLbl>
            <c:spPr>
              <a:noFill/>
              <a:ln w="25400">
                <a:noFill/>
              </a:ln>
            </c:spPr>
            <c:txPr>
              <a:bodyPr wrap="square" lIns="38100" tIns="19050" rIns="38100" bIns="19050" anchor="ctr">
                <a:spAutoFit/>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Data'!$C$2</c:f>
              <c:numCache>
                <c:formatCode>0%</c:formatCode>
                <c:ptCount val="1"/>
                <c:pt idx="0">
                  <c:v>0.04</c:v>
                </c:pt>
              </c:numCache>
            </c:numRef>
          </c:val>
          <c:extLst>
            <c:ext xmlns:c16="http://schemas.microsoft.com/office/drawing/2014/chart" uri="{C3380CC4-5D6E-409C-BE32-E72D297353CC}">
              <c16:uniqueId val="{00000005-51B2-4237-AE56-D3DEA82FD6E0}"/>
            </c:ext>
          </c:extLst>
        </c:ser>
        <c:dLbls>
          <c:showLegendKey val="0"/>
          <c:showVal val="0"/>
          <c:showCatName val="0"/>
          <c:showSerName val="0"/>
          <c:showPercent val="0"/>
          <c:showBubbleSize val="0"/>
        </c:dLbls>
        <c:gapWidth val="90"/>
        <c:shape val="pyramid"/>
        <c:axId val="-2125313328"/>
        <c:axId val="-2125316176"/>
        <c:axId val="0"/>
      </c:bar3DChart>
      <c:catAx>
        <c:axId val="-2125313328"/>
        <c:scaling>
          <c:orientation val="minMax"/>
        </c:scaling>
        <c:delete val="1"/>
        <c:axPos val="b"/>
        <c:majorTickMark val="out"/>
        <c:minorTickMark val="none"/>
        <c:tickLblPos val="nextTo"/>
        <c:crossAx val="-2125316176"/>
        <c:crossesAt val="0.86"/>
        <c:auto val="1"/>
        <c:lblAlgn val="ctr"/>
        <c:lblOffset val="100"/>
        <c:noMultiLvlLbl val="0"/>
      </c:catAx>
      <c:valAx>
        <c:axId val="-2125316176"/>
        <c:scaling>
          <c:orientation val="minMax"/>
          <c:min val="1E-3"/>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125313328"/>
        <c:crosses val="autoZero"/>
        <c:crossBetween val="between"/>
        <c:majorUnit val="0.1"/>
        <c:minorUnit val="4.0000000000000001E-3"/>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760551-0D5F-43D6-94F4-5DC6589F70A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6E7CE68-CEBE-4593-8610-C1D47FC198E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2/5/2020</a:t>
            </a:r>
          </a:p>
        </p:txBody>
      </p:sp>
      <p:sp>
        <p:nvSpPr>
          <p:cNvPr id="4" name="Footer Placeholder 3">
            <a:extLst>
              <a:ext uri="{FF2B5EF4-FFF2-40B4-BE49-F238E27FC236}">
                <a16:creationId xmlns:a16="http://schemas.microsoft.com/office/drawing/2014/main" id="{B2313965-B582-466D-AD48-43821A306A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DE-PBS Cadre Meeting</a:t>
            </a:r>
          </a:p>
        </p:txBody>
      </p:sp>
      <p:sp>
        <p:nvSpPr>
          <p:cNvPr id="5" name="Slide Number Placeholder 4">
            <a:extLst>
              <a:ext uri="{FF2B5EF4-FFF2-40B4-BE49-F238E27FC236}">
                <a16:creationId xmlns:a16="http://schemas.microsoft.com/office/drawing/2014/main" id="{77461EE7-3291-4916-A4A7-86613D108E5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D1D5E0-3828-45BD-9E9D-A0E75906642A}" type="slidenum">
              <a:rPr lang="en-US" smtClean="0"/>
              <a:t>‹#›</a:t>
            </a:fld>
            <a:endParaRPr lang="en-US"/>
          </a:p>
        </p:txBody>
      </p:sp>
    </p:spTree>
    <p:extLst>
      <p:ext uri="{BB962C8B-B14F-4D97-AF65-F5344CB8AC3E}">
        <p14:creationId xmlns:p14="http://schemas.microsoft.com/office/powerpoint/2010/main" val="6902850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2/5/2020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DE-PBS Cadre Meeting</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42036D-7089-458A-9B12-7FD2B0B9A94C}" type="slidenum">
              <a:rPr lang="en-US" smtClean="0"/>
              <a:t>‹#›</a:t>
            </a:fld>
            <a:endParaRPr lang="en-US"/>
          </a:p>
        </p:txBody>
      </p:sp>
    </p:spTree>
    <p:extLst>
      <p:ext uri="{BB962C8B-B14F-4D97-AF65-F5344CB8AC3E}">
        <p14:creationId xmlns:p14="http://schemas.microsoft.com/office/powerpoint/2010/main" val="90811887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5807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82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05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7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9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33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9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86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63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AD562C68-6991-4DA2-B0B5-C337E75B7DC9}"/>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914028C-B8AF-4970-AE71-0BD0CAEA47E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1123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939685C8-C6F9-4DE1-BB07-54F93AAC3A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3FF6FC8-8700-4A02-AF42-8CBE47ED4ED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7509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3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939685C8-C6F9-4DE1-BB07-54F93AAC3A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3FF6FC8-8700-4A02-AF42-8CBE47ED4ED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7011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2799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8982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463878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910647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db30469ef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db30469ef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5280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db30469ef_1_125: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dirty="0"/>
          </a:p>
        </p:txBody>
      </p:sp>
      <p:sp>
        <p:nvSpPr>
          <p:cNvPr id="434" name="Google Shape;434;g6db30469ef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479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de157794e_14_0:notes"/>
          <p:cNvSpPr txBox="1">
            <a:spLocks noGrp="1"/>
          </p:cNvSpPr>
          <p:nvPr>
            <p:ph type="sldNum" idx="12"/>
          </p:nvPr>
        </p:nvSpPr>
        <p:spPr>
          <a:xfrm>
            <a:off x="3884026" y="8684926"/>
            <a:ext cx="2972400" cy="4575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endParaRPr sz="1200">
              <a:solidFill>
                <a:schemeClr val="dk1"/>
              </a:solidFill>
              <a:latin typeface="Arial"/>
              <a:ea typeface="Arial"/>
              <a:cs typeface="Arial"/>
              <a:sym typeface="Arial"/>
            </a:endParaRPr>
          </a:p>
        </p:txBody>
      </p:sp>
      <p:sp>
        <p:nvSpPr>
          <p:cNvPr id="406" name="Google Shape;406;g6de157794e_14_0:notes"/>
          <p:cNvSpPr txBox="1"/>
          <p:nvPr/>
        </p:nvSpPr>
        <p:spPr>
          <a:xfrm>
            <a:off x="3884026" y="8542551"/>
            <a:ext cx="2972400" cy="450000"/>
          </a:xfrm>
          <a:prstGeom prst="rect">
            <a:avLst/>
          </a:prstGeom>
          <a:noFill/>
          <a:ln>
            <a:noFill/>
          </a:ln>
        </p:spPr>
        <p:txBody>
          <a:bodyPr spcFirstLastPara="1" wrap="square" lIns="91025" tIns="45500" rIns="91025" bIns="4550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7" name="Google Shape;407;g6de157794e_14_0:notes"/>
          <p:cNvSpPr txBox="1"/>
          <p:nvPr/>
        </p:nvSpPr>
        <p:spPr>
          <a:xfrm>
            <a:off x="3885580" y="8544091"/>
            <a:ext cx="2972400" cy="450000"/>
          </a:xfrm>
          <a:prstGeom prst="rect">
            <a:avLst/>
          </a:prstGeom>
          <a:noFill/>
          <a:ln>
            <a:noFill/>
          </a:ln>
        </p:spPr>
        <p:txBody>
          <a:bodyPr spcFirstLastPara="1" wrap="square" lIns="91025" tIns="45500" rIns="91025" bIns="4550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8" name="Google Shape;408;g6de157794e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g6de157794e_14_0:notes"/>
          <p:cNvSpPr txBox="1">
            <a:spLocks noGrp="1"/>
          </p:cNvSpPr>
          <p:nvPr>
            <p:ph type="body" idx="1"/>
          </p:nvPr>
        </p:nvSpPr>
        <p:spPr>
          <a:xfrm>
            <a:off x="914712" y="4272815"/>
            <a:ext cx="5028600" cy="4047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sz="1400" dirty="0"/>
          </a:p>
        </p:txBody>
      </p:sp>
      <p:sp>
        <p:nvSpPr>
          <p:cNvPr id="410" name="Google Shape;410;g6de157794e_14_0:notes"/>
          <p:cNvSpPr txBox="1">
            <a:spLocks noGrp="1"/>
          </p:cNvSpPr>
          <p:nvPr>
            <p:ph type="dt" idx="10"/>
          </p:nvPr>
        </p:nvSpPr>
        <p:spPr>
          <a:xfrm>
            <a:off x="3884026" y="0"/>
            <a:ext cx="2972400" cy="457500"/>
          </a:xfrm>
          <a:prstGeom prst="rect">
            <a:avLst/>
          </a:prstGeom>
          <a:noFill/>
          <a:ln>
            <a:noFill/>
          </a:ln>
        </p:spPr>
        <p:txBody>
          <a:bodyPr spcFirstLastPara="1" wrap="square" lIns="91325" tIns="45650" rIns="91325" bIns="45650" anchor="t" anchorCtr="0">
            <a:noAutofit/>
          </a:bodyPr>
          <a:lstStyle/>
          <a:p>
            <a:pPr marL="0" marR="0" lvl="0" indent="0" algn="r" rtl="0">
              <a:lnSpc>
                <a:spcPct val="100000"/>
              </a:lnSpc>
              <a:spcBef>
                <a:spcPts val="0"/>
              </a:spcBef>
              <a:spcAft>
                <a:spcPts val="0"/>
              </a:spcAft>
              <a:buSzPts val="1400"/>
              <a:buNone/>
            </a:pPr>
            <a:endParaRPr sz="1400"/>
          </a:p>
        </p:txBody>
      </p:sp>
      <p:sp>
        <p:nvSpPr>
          <p:cNvPr id="411" name="Google Shape;411;g6de157794e_14_0:notes"/>
          <p:cNvSpPr txBox="1">
            <a:spLocks noGrp="1"/>
          </p:cNvSpPr>
          <p:nvPr>
            <p:ph type="ftr" idx="11"/>
          </p:nvPr>
        </p:nvSpPr>
        <p:spPr>
          <a:xfrm>
            <a:off x="3" y="8684926"/>
            <a:ext cx="2972400" cy="457500"/>
          </a:xfrm>
          <a:prstGeom prst="rect">
            <a:avLst/>
          </a:prstGeom>
          <a:noFill/>
          <a:ln>
            <a:noFill/>
          </a:ln>
        </p:spPr>
        <p:txBody>
          <a:bodyPr spcFirstLastPara="1" wrap="square" lIns="91325" tIns="45650" rIns="91325" bIns="45650" anchor="b" anchorCtr="0">
            <a:noAutofit/>
          </a:bodyPr>
          <a:lstStyle/>
          <a:p>
            <a:pPr marL="0" lvl="0" indent="0" algn="l" rtl="0">
              <a:lnSpc>
                <a:spcPct val="100000"/>
              </a:lnSpc>
              <a:spcBef>
                <a:spcPts val="0"/>
              </a:spcBef>
              <a:spcAft>
                <a:spcPts val="0"/>
              </a:spcAft>
              <a:buSzPts val="1400"/>
              <a:buNone/>
            </a:pPr>
            <a:endParaRPr sz="1400"/>
          </a:p>
        </p:txBody>
      </p:sp>
    </p:spTree>
    <p:extLst>
      <p:ext uri="{BB962C8B-B14F-4D97-AF65-F5344CB8AC3E}">
        <p14:creationId xmlns:p14="http://schemas.microsoft.com/office/powerpoint/2010/main" val="1336568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66480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6920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421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FFDC9DE-1949-4B2A-A206-F6BF97D325A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257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FFDC9DE-1949-4B2A-A206-F6BF97D325A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70980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38332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FFDC9DE-1949-4B2A-A206-F6BF97D325A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83974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F7A6D59F-87B4-4B1A-918B-46AC0AB1C4E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0082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49351">
              <a:defRPr/>
            </a:pPr>
            <a:endParaRPr lang="en-US" baseline="0"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559066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13F19368-1D38-412C-A226-583146A93BA8}"/>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31A373A2-48A9-471A-87DD-525C68A88C1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38617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30347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23356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59658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41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62951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13F19368-1D38-412C-A226-583146A93BA8}"/>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31A373A2-48A9-471A-87DD-525C68A88C1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72584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792288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221238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55262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50472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C7E07EE6-857E-4C3E-998A-A264DE978B6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8896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30067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64A5E2BA-B832-4301-9634-D58A5272A513}"/>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EA306F9-C76E-40DD-9ECA-A28962332AE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2558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986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97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765325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50926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66048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4089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47945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2145878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636372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25" name="Google Shape;225;p1: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Date Placeholder 1">
            <a:extLst>
              <a:ext uri="{FF2B5EF4-FFF2-40B4-BE49-F238E27FC236}">
                <a16:creationId xmlns:a16="http://schemas.microsoft.com/office/drawing/2014/main" id="{06E1B7B2-0EE9-472A-A444-B5E0195B18E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30AA780-E936-40E5-8494-DB40C40F869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48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0DD4115-4361-4558-B5DC-C5833CFD37E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97011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5489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29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27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22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7"/>
        <p:cNvGrpSpPr/>
        <p:nvPr/>
      </p:nvGrpSpPr>
      <p:grpSpPr>
        <a:xfrm>
          <a:off x="0" y="0"/>
          <a:ext cx="0" cy="0"/>
          <a:chOff x="0" y="0"/>
          <a:chExt cx="0" cy="0"/>
        </a:xfrm>
      </p:grpSpPr>
      <p:sp>
        <p:nvSpPr>
          <p:cNvPr id="18" name="Google Shape;18;p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874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5644896"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193536" y="990600"/>
            <a:ext cx="5795264"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99636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002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6EF0D9-04E0-49D8-945C-CEFA95DF665A}"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DC00F-7579-492F-B3AF-88ED2EE2B4F7}" type="slidenum">
              <a:rPr lang="en-US" smtClean="0"/>
              <a:t>‹#›</a:t>
            </a:fld>
            <a:endParaRPr lang="en-US"/>
          </a:p>
        </p:txBody>
      </p:sp>
    </p:spTree>
    <p:extLst>
      <p:ext uri="{BB962C8B-B14F-4D97-AF65-F5344CB8AC3E}">
        <p14:creationId xmlns:p14="http://schemas.microsoft.com/office/powerpoint/2010/main" val="148451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ECA534-C926-49C5-A073-A1499E49240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90250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20589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ECA534-C926-49C5-A073-A1499E49240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91758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CA534-C926-49C5-A073-A1499E49240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25894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CA534-C926-49C5-A073-A1499E492404}"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308888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CA534-C926-49C5-A073-A1499E492404}"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260056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CA534-C926-49C5-A073-A1499E492404}"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91002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8241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423034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48875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638991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221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051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467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9"/>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91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3570644" y="767419"/>
            <a:ext cx="8115230" cy="5330952"/>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595959"/>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595959"/>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595959"/>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72" name="Google Shape;72;p10"/>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409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640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159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4" name="Google Shape;44;p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5" name="Google Shape;45;p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268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07180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 id="2147483671" r:id="rId8"/>
    <p:sldLayoutId id="2147483672" r:id="rId9"/>
    <p:sldLayoutId id="2147483702"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ECA534-C926-49C5-A073-A1499E492404}" type="datetimeFigureOut">
              <a:rPr lang="en-US" smtClean="0"/>
              <a:t>2/17/2020</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02728B-44A6-48A9-9850-E834E49C8380}" type="slidenum">
              <a:rPr lang="en-US" smtClean="0"/>
              <a:t>‹#›</a:t>
            </a:fld>
            <a:endParaRPr lang="en-US"/>
          </a:p>
        </p:txBody>
      </p:sp>
    </p:spTree>
    <p:extLst>
      <p:ext uri="{BB962C8B-B14F-4D97-AF65-F5344CB8AC3E}">
        <p14:creationId xmlns:p14="http://schemas.microsoft.com/office/powerpoint/2010/main" val="2420305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Susan.Veenema@doe.k12.de.us"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Jalee.Pernol@doe.k12.de.us" TargetMode="External"/><Relationship Id="rId5" Type="http://schemas.openxmlformats.org/officeDocument/2006/relationships/hyperlink" Target="mailto:Linda.Smith@doe.k12.de.us" TargetMode="External"/><Relationship Id="rId4" Type="http://schemas.openxmlformats.org/officeDocument/2006/relationships/hyperlink" Target="http://www.delawarepb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h1.oet.udel.edu/pbs/tier-2-3-systems/"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elaware.ca1.qualtrics.com/jfe/form/SV_26lHNtGPa47KhO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khearn@udel.ed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hyperlink" Target="https://sites.google.com/udel.edu/delaware-umhs/hom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doe.k12.de.us/domain/89" TargetMode="External"/><Relationship Id="rId4" Type="http://schemas.openxmlformats.org/officeDocument/2006/relationships/hyperlink" Target="http://regulations.delaware.gov/register/january2020/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DE-PBS Cadre Meeting</a:t>
            </a:r>
          </a:p>
        </p:txBody>
      </p:sp>
      <p:sp>
        <p:nvSpPr>
          <p:cNvPr id="5" name="Subtitle 4"/>
          <p:cNvSpPr>
            <a:spLocks noGrp="1"/>
          </p:cNvSpPr>
          <p:nvPr>
            <p:ph type="subTitle" idx="1"/>
          </p:nvPr>
        </p:nvSpPr>
        <p:spPr/>
        <p:txBody>
          <a:bodyPr/>
          <a:lstStyle/>
          <a:p>
            <a:r>
              <a:rPr lang="en-US" sz="2800" dirty="0"/>
              <a:t>February 5, 2020</a:t>
            </a:r>
          </a:p>
        </p:txBody>
      </p:sp>
    </p:spTree>
    <p:extLst>
      <p:ext uri="{BB962C8B-B14F-4D97-AF65-F5344CB8AC3E}">
        <p14:creationId xmlns:p14="http://schemas.microsoft.com/office/powerpoint/2010/main" val="56102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3211"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1524398" y="25056"/>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3352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5115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8839200" y="368434"/>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7009612" y="355367"/>
            <a:ext cx="1828009" cy="1926886"/>
          </a:xfrm>
          <a:prstGeom prst="rect">
            <a:avLst/>
          </a:prstGeom>
        </p:spPr>
      </p:pic>
      <p:grpSp>
        <p:nvGrpSpPr>
          <p:cNvPr id="10" name="Group 9"/>
          <p:cNvGrpSpPr/>
          <p:nvPr/>
        </p:nvGrpSpPr>
        <p:grpSpPr>
          <a:xfrm>
            <a:off x="1524000" y="1"/>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28" name="Picture 27"/>
          <p:cNvPicPr>
            <a:picLocks noChangeAspect="1"/>
          </p:cNvPicPr>
          <p:nvPr/>
        </p:nvPicPr>
        <p:blipFill rotWithShape="1">
          <a:blip r:embed="rId8"/>
          <a:srcRect l="39074" t="78559" r="43796" b="13539"/>
          <a:stretch/>
        </p:blipFill>
        <p:spPr>
          <a:xfrm>
            <a:off x="4101305" y="5826181"/>
            <a:ext cx="3670424" cy="952326"/>
          </a:xfrm>
          <a:prstGeom prst="rect">
            <a:avLst/>
          </a:prstGeom>
        </p:spPr>
      </p:pic>
      <p:sp>
        <p:nvSpPr>
          <p:cNvPr id="32" name="Title 1"/>
          <p:cNvSpPr>
            <a:spLocks noGrp="1"/>
          </p:cNvSpPr>
          <p:nvPr>
            <p:ph type="ctrTitle"/>
          </p:nvPr>
        </p:nvSpPr>
        <p:spPr>
          <a:xfrm>
            <a:off x="1524000" y="2245929"/>
            <a:ext cx="9144000" cy="1656221"/>
          </a:xfrm>
          <a:solidFill>
            <a:srgbClr val="1F497D"/>
          </a:solidFill>
        </p:spPr>
        <p:txBody>
          <a:bodyPr>
            <a:noAutofit/>
          </a:bodyPr>
          <a:lstStyle/>
          <a:p>
            <a:pPr>
              <a:lnSpc>
                <a:spcPct val="100000"/>
              </a:lnSpc>
            </a:pPr>
            <a:r>
              <a:rPr lang="en-US" sz="4000" b="1" kern="0" dirty="0">
                <a:solidFill>
                  <a:srgbClr val="FFFFFF"/>
                </a:solidFill>
                <a:latin typeface="Source Sans Pro"/>
                <a:sym typeface="Source Sans Pro"/>
              </a:rPr>
              <a:t>MTSS/ DE-PBS Implementation</a:t>
            </a:r>
            <a:r>
              <a:rPr lang="en-US" sz="3600" b="1" dirty="0">
                <a:solidFill>
                  <a:schemeClr val="bg1"/>
                </a:solidFill>
                <a:latin typeface="+mn-lt"/>
              </a:rPr>
              <a:t> </a:t>
            </a:r>
            <a:br>
              <a:rPr lang="en-US" sz="3600" b="1" dirty="0">
                <a:solidFill>
                  <a:schemeClr val="bg1"/>
                </a:solidFill>
                <a:latin typeface="+mn-lt"/>
              </a:rPr>
            </a:br>
            <a:endParaRPr lang="en-US" sz="3600" b="1" dirty="0">
              <a:solidFill>
                <a:schemeClr val="bg1"/>
              </a:solidFill>
              <a:latin typeface="+mn-lt"/>
            </a:endParaRPr>
          </a:p>
        </p:txBody>
      </p:sp>
      <p:sp>
        <p:nvSpPr>
          <p:cNvPr id="2" name="Subtitle 1"/>
          <p:cNvSpPr>
            <a:spLocks noGrp="1"/>
          </p:cNvSpPr>
          <p:nvPr>
            <p:ph type="subTitle" idx="1"/>
          </p:nvPr>
        </p:nvSpPr>
        <p:spPr>
          <a:xfrm>
            <a:off x="2667000" y="4253023"/>
            <a:ext cx="6858000" cy="712382"/>
          </a:xfrm>
        </p:spPr>
        <p:txBody>
          <a:bodyPr>
            <a:normAutofit/>
          </a:bodyPr>
          <a:lstStyle/>
          <a:p>
            <a:endParaRPr lang="en-US" dirty="0"/>
          </a:p>
          <a:p>
            <a:endParaRPr lang="en-US" sz="3600" b="1" dirty="0"/>
          </a:p>
        </p:txBody>
      </p:sp>
    </p:spTree>
    <p:extLst>
      <p:ext uri="{BB962C8B-B14F-4D97-AF65-F5344CB8AC3E}">
        <p14:creationId xmlns:p14="http://schemas.microsoft.com/office/powerpoint/2010/main" val="240510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771304" y="1499192"/>
            <a:ext cx="8630883" cy="4099135"/>
          </a:xfrm>
          <a:prstGeom prst="rect">
            <a:avLst/>
          </a:prstGeom>
          <a:noFill/>
          <a:ln>
            <a:noFill/>
          </a:ln>
        </p:spPr>
        <p:txBody>
          <a:bodyPr wrap="square" rtlCol="0">
            <a:spAutoFit/>
          </a:bodyPr>
          <a:lstStyle/>
          <a:p>
            <a:pPr>
              <a:lnSpc>
                <a:spcPct val="115000"/>
              </a:lnSpc>
              <a:buClr>
                <a:srgbClr val="000000"/>
              </a:buClr>
              <a:buSzPts val="1800"/>
            </a:pPr>
            <a:r>
              <a:rPr lang="en-US" sz="2400" b="1" kern="0" dirty="0">
                <a:solidFill>
                  <a:srgbClr val="000000"/>
                </a:solidFill>
                <a:latin typeface="Source Sans Pro"/>
                <a:sym typeface="Source Sans Pro"/>
              </a:rPr>
              <a:t>WHY?</a:t>
            </a:r>
          </a:p>
          <a:p>
            <a:pPr marL="457200" indent="-342900">
              <a:lnSpc>
                <a:spcPct val="115000"/>
              </a:lnSpc>
              <a:buClr>
                <a:srgbClr val="000000"/>
              </a:buClr>
              <a:buSzPts val="1800"/>
              <a:buFont typeface="Arial"/>
              <a:buChar char="●"/>
            </a:pPr>
            <a:r>
              <a:rPr lang="en-US" sz="2400" kern="0" dirty="0">
                <a:solidFill>
                  <a:srgbClr val="000000"/>
                </a:solidFill>
                <a:latin typeface="Source Sans Pro"/>
                <a:sym typeface="Source Sans Pro"/>
              </a:rPr>
              <a:t>Academic and Behavior MTSS systems share elements of quality instruction and effective systems change principles </a:t>
            </a:r>
            <a:r>
              <a:rPr lang="en-US" sz="1200" kern="0" dirty="0">
                <a:solidFill>
                  <a:srgbClr val="000000"/>
                </a:solidFill>
                <a:latin typeface="Source Sans Pro"/>
                <a:sym typeface="Source Sans Pro"/>
              </a:rPr>
              <a:t>(McIntosh, Goodman, &amp; </a:t>
            </a:r>
            <a:r>
              <a:rPr lang="en-US" sz="1200" kern="0" dirty="0" err="1">
                <a:solidFill>
                  <a:srgbClr val="000000"/>
                </a:solidFill>
                <a:latin typeface="Source Sans Pro"/>
                <a:sym typeface="Source Sans Pro"/>
              </a:rPr>
              <a:t>Bohanon</a:t>
            </a:r>
            <a:r>
              <a:rPr lang="en-US" sz="1200" kern="0" dirty="0">
                <a:solidFill>
                  <a:srgbClr val="000000"/>
                </a:solidFill>
                <a:latin typeface="Source Sans Pro"/>
                <a:sym typeface="Source Sans Pro"/>
              </a:rPr>
              <a:t>, 2010; </a:t>
            </a:r>
            <a:r>
              <a:rPr lang="en-US" sz="1200" kern="0" dirty="0" err="1">
                <a:solidFill>
                  <a:srgbClr val="000000"/>
                </a:solidFill>
                <a:latin typeface="Source Sans Pro"/>
                <a:sym typeface="Source Sans Pro"/>
              </a:rPr>
              <a:t>Stollar</a:t>
            </a:r>
            <a:r>
              <a:rPr lang="en-US" sz="1200" kern="0" dirty="0">
                <a:solidFill>
                  <a:srgbClr val="000000"/>
                </a:solidFill>
                <a:latin typeface="Source Sans Pro"/>
                <a:sym typeface="Source Sans Pro"/>
              </a:rPr>
              <a:t>, </a:t>
            </a:r>
            <a:r>
              <a:rPr lang="en-US" sz="1200" kern="0" dirty="0" err="1">
                <a:solidFill>
                  <a:srgbClr val="000000"/>
                </a:solidFill>
                <a:latin typeface="Source Sans Pro"/>
                <a:sym typeface="Source Sans Pro"/>
              </a:rPr>
              <a:t>Poth</a:t>
            </a:r>
            <a:r>
              <a:rPr lang="en-US" sz="1200" kern="0" dirty="0">
                <a:solidFill>
                  <a:srgbClr val="000000"/>
                </a:solidFill>
                <a:latin typeface="Source Sans Pro"/>
                <a:sym typeface="Source Sans Pro"/>
              </a:rPr>
              <a:t>, Curtis, &amp; Cohen, 2006)</a:t>
            </a:r>
          </a:p>
          <a:p>
            <a:pPr marL="457200" indent="-381000">
              <a:lnSpc>
                <a:spcPct val="115000"/>
              </a:lnSpc>
              <a:buClr>
                <a:srgbClr val="000000"/>
              </a:buClr>
              <a:buSzPts val="2400"/>
              <a:buFont typeface="Arial"/>
              <a:buChar char="●"/>
            </a:pPr>
            <a:r>
              <a:rPr lang="en-US" sz="2400" kern="0" dirty="0">
                <a:solidFill>
                  <a:srgbClr val="000000"/>
                </a:solidFill>
                <a:latin typeface="Source Sans Pro"/>
                <a:sym typeface="Source Sans Pro"/>
              </a:rPr>
              <a:t>Use these shared elements to make a more cohesive system</a:t>
            </a:r>
          </a:p>
          <a:p>
            <a:pPr marL="457200" indent="-381000">
              <a:lnSpc>
                <a:spcPct val="115000"/>
              </a:lnSpc>
              <a:buClr>
                <a:srgbClr val="000000"/>
              </a:buClr>
              <a:buSzPts val="2400"/>
              <a:buFont typeface="Arial"/>
              <a:buChar char="●"/>
            </a:pPr>
            <a:r>
              <a:rPr lang="en-US" sz="2400" kern="0" dirty="0">
                <a:solidFill>
                  <a:srgbClr val="000000"/>
                </a:solidFill>
                <a:latin typeface="Source Sans Pro"/>
                <a:sym typeface="Source Sans Pro"/>
              </a:rPr>
              <a:t>Integrated approaches may be more sustainable</a:t>
            </a:r>
          </a:p>
          <a:p>
            <a:pPr marL="457200" indent="-381000">
              <a:lnSpc>
                <a:spcPct val="115000"/>
              </a:lnSpc>
              <a:buClr>
                <a:srgbClr val="000000"/>
              </a:buClr>
              <a:buSzPts val="2400"/>
              <a:buFont typeface="Arial"/>
              <a:buChar char="●"/>
            </a:pPr>
            <a:r>
              <a:rPr lang="en-US" sz="2400" kern="0" dirty="0">
                <a:solidFill>
                  <a:srgbClr val="000000"/>
                </a:solidFill>
                <a:latin typeface="Source Sans Pro"/>
                <a:sym typeface="Source Sans Pro"/>
              </a:rPr>
              <a:t>Less competition cross content area initiatives</a:t>
            </a:r>
          </a:p>
          <a:p>
            <a:pPr marL="457200" indent="-381000">
              <a:lnSpc>
                <a:spcPct val="115000"/>
              </a:lnSpc>
              <a:buClr>
                <a:srgbClr val="000000"/>
              </a:buClr>
              <a:buSzPts val="2400"/>
              <a:buFont typeface="Arial"/>
              <a:buChar char="●"/>
            </a:pPr>
            <a:r>
              <a:rPr lang="en-US" sz="2400" kern="0" dirty="0">
                <a:solidFill>
                  <a:srgbClr val="000000"/>
                </a:solidFill>
                <a:latin typeface="Source Sans Pro"/>
                <a:sym typeface="Source Sans Pro"/>
              </a:rPr>
              <a:t>Capacity building of educator skills in one MTSS area can be applied in other areas of MTSS (data analysis, problem solving, etc.)</a:t>
            </a:r>
            <a:endParaRPr lang="en-US" sz="32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4237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1" name="TextBox 10"/>
          <p:cNvSpPr txBox="1"/>
          <p:nvPr/>
        </p:nvSpPr>
        <p:spPr>
          <a:xfrm>
            <a:off x="1672857" y="1276183"/>
            <a:ext cx="8803758" cy="4502771"/>
          </a:xfrm>
          <a:prstGeom prst="rect">
            <a:avLst/>
          </a:prstGeom>
          <a:noFill/>
        </p:spPr>
        <p:txBody>
          <a:bodyPr wrap="square" rtlCol="0">
            <a:spAutoFit/>
          </a:bodyPr>
          <a:lstStyle/>
          <a:p>
            <a:pPr algn="ctr">
              <a:lnSpc>
                <a:spcPct val="115000"/>
              </a:lnSpc>
              <a:spcBef>
                <a:spcPts val="600"/>
              </a:spcBef>
              <a:buClr>
                <a:srgbClr val="000000"/>
              </a:buClr>
              <a:buSzPts val="1800"/>
            </a:pPr>
            <a:r>
              <a:rPr lang="en-US" sz="2800" b="1" kern="0" dirty="0">
                <a:solidFill>
                  <a:srgbClr val="000000"/>
                </a:solidFill>
                <a:latin typeface="Arial"/>
                <a:ea typeface="Arial"/>
                <a:cs typeface="Arial"/>
                <a:sym typeface="Arial"/>
              </a:rPr>
              <a:t>Focus: </a:t>
            </a:r>
            <a:r>
              <a:rPr lang="en-US" sz="2800" b="1" kern="0" dirty="0">
                <a:solidFill>
                  <a:srgbClr val="0000FF"/>
                </a:solidFill>
                <a:latin typeface="Arial"/>
                <a:ea typeface="Arial"/>
                <a:cs typeface="Arial"/>
                <a:sym typeface="Arial"/>
              </a:rPr>
              <a:t>Academic and Non-Academic Systems</a:t>
            </a:r>
          </a:p>
          <a:p>
            <a:pPr marL="168275" indent="-168275">
              <a:spcBef>
                <a:spcPct val="20000"/>
              </a:spcBef>
              <a:buFontTx/>
              <a:buChar char="•"/>
              <a:defRPr/>
            </a:pPr>
            <a:r>
              <a:rPr lang="en-US" altLang="en-US" sz="2400" dirty="0">
                <a:solidFill>
                  <a:srgbClr val="000000"/>
                </a:solidFill>
                <a:latin typeface="Arial" charset="0"/>
                <a:ea typeface="ＭＳ Ｐゴシック" charset="-128"/>
              </a:rPr>
              <a:t>Scientifically-based interventions</a:t>
            </a:r>
          </a:p>
          <a:p>
            <a:pPr marL="168275" indent="-168275">
              <a:spcBef>
                <a:spcPct val="20000"/>
              </a:spcBef>
              <a:buFontTx/>
              <a:buChar char="•"/>
              <a:defRPr/>
            </a:pPr>
            <a:r>
              <a:rPr lang="en-US" altLang="en-US" sz="2400" dirty="0">
                <a:solidFill>
                  <a:srgbClr val="000000"/>
                </a:solidFill>
                <a:latin typeface="Arial" charset="0"/>
                <a:ea typeface="ＭＳ Ｐゴシック" charset="-128"/>
              </a:rPr>
              <a:t>Instruction as prevention</a:t>
            </a:r>
          </a:p>
          <a:p>
            <a:pPr marL="168275" indent="-168275">
              <a:spcBef>
                <a:spcPct val="20000"/>
              </a:spcBef>
              <a:buFontTx/>
              <a:buChar char="•"/>
              <a:defRPr/>
            </a:pPr>
            <a:r>
              <a:rPr lang="en-US" altLang="en-US" sz="2400" dirty="0">
                <a:solidFill>
                  <a:srgbClr val="000000"/>
                </a:solidFill>
                <a:latin typeface="Arial" charset="0"/>
                <a:ea typeface="ＭＳ Ｐゴシック" charset="-128"/>
              </a:rPr>
              <a:t>Tiered continuum of supports with increasing intensity based on need</a:t>
            </a:r>
          </a:p>
          <a:p>
            <a:pPr marL="168275" indent="-168275">
              <a:spcBef>
                <a:spcPct val="20000"/>
              </a:spcBef>
              <a:buFontTx/>
              <a:buChar char="•"/>
              <a:defRPr/>
            </a:pPr>
            <a:r>
              <a:rPr lang="en-US" altLang="en-US" sz="2400" dirty="0">
                <a:solidFill>
                  <a:srgbClr val="000000"/>
                </a:solidFill>
                <a:latin typeface="Arial" charset="0"/>
                <a:ea typeface="ＭＳ Ｐゴシック" charset="-128"/>
              </a:rPr>
              <a:t>Regular screening for early intervention</a:t>
            </a:r>
          </a:p>
          <a:p>
            <a:pPr marL="168275" indent="-168275">
              <a:spcBef>
                <a:spcPct val="20000"/>
              </a:spcBef>
              <a:buFontTx/>
              <a:buChar char="•"/>
              <a:defRPr/>
            </a:pPr>
            <a:r>
              <a:rPr lang="en-US" altLang="en-US" sz="2400" dirty="0">
                <a:solidFill>
                  <a:srgbClr val="000000"/>
                </a:solidFill>
                <a:latin typeface="Arial" charset="0"/>
                <a:ea typeface="ＭＳ Ｐゴシック" charset="-128"/>
              </a:rPr>
              <a:t>Use of a problem-solving model and data-based decision rules </a:t>
            </a:r>
          </a:p>
          <a:p>
            <a:pPr marL="168275" indent="-168275">
              <a:spcBef>
                <a:spcPct val="20000"/>
              </a:spcBef>
              <a:buFontTx/>
              <a:buChar char="•"/>
              <a:defRPr/>
            </a:pPr>
            <a:r>
              <a:rPr lang="en-US" altLang="en-US" sz="2400" dirty="0">
                <a:solidFill>
                  <a:srgbClr val="000000"/>
                </a:solidFill>
                <a:latin typeface="Arial" charset="0"/>
                <a:ea typeface="ＭＳ Ｐゴシック" charset="-128"/>
              </a:rPr>
              <a:t>Focus on teaming</a:t>
            </a:r>
            <a:endParaRPr lang="en-US" altLang="en-US" sz="2400" dirty="0">
              <a:solidFill>
                <a:srgbClr val="000000"/>
              </a:solidFill>
              <a:latin typeface="Arial" charset="0"/>
              <a:ea typeface="Osaka" charset="-128"/>
            </a:endParaRPr>
          </a:p>
          <a:p>
            <a:pPr marL="168275" indent="-168275">
              <a:spcBef>
                <a:spcPct val="20000"/>
              </a:spcBef>
              <a:buFontTx/>
              <a:buChar char="•"/>
              <a:defRPr/>
            </a:pPr>
            <a:r>
              <a:rPr lang="en-US" altLang="en-US" sz="2400" dirty="0">
                <a:solidFill>
                  <a:srgbClr val="000000"/>
                </a:solidFill>
                <a:latin typeface="Arial" charset="0"/>
                <a:ea typeface="ＭＳ Ｐゴシック" charset="-128"/>
              </a:rPr>
              <a:t>Emphasis on improving quality of implementation</a:t>
            </a:r>
          </a:p>
          <a:p>
            <a:pPr marL="168275" indent="-168275">
              <a:spcBef>
                <a:spcPct val="20000"/>
              </a:spcBef>
              <a:buFontTx/>
              <a:buChar char="•"/>
              <a:defRPr/>
            </a:pPr>
            <a:r>
              <a:rPr lang="en-US" altLang="en-US" sz="2400" dirty="0">
                <a:solidFill>
                  <a:srgbClr val="000000"/>
                </a:solidFill>
                <a:latin typeface="Arial" charset="0"/>
                <a:ea typeface="ＭＳ Ｐゴシック" charset="-128"/>
              </a:rPr>
              <a:t>Embedded into school improvement plan</a:t>
            </a:r>
          </a:p>
        </p:txBody>
      </p:sp>
    </p:spTree>
    <p:extLst>
      <p:ext uri="{BB962C8B-B14F-4D97-AF65-F5344CB8AC3E}">
        <p14:creationId xmlns:p14="http://schemas.microsoft.com/office/powerpoint/2010/main" val="258549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642534" y="1172095"/>
            <a:ext cx="8685225" cy="4924425"/>
          </a:xfrm>
          <a:prstGeom prst="rect">
            <a:avLst/>
          </a:prstGeom>
          <a:noFill/>
          <a:ln>
            <a:noFill/>
          </a:ln>
        </p:spPr>
        <p:txBody>
          <a:bodyPr wrap="square" rtlCol="0">
            <a:spAutoFit/>
          </a:bodyPr>
          <a:lstStyle/>
          <a:p>
            <a:pPr algn="ctr">
              <a:lnSpc>
                <a:spcPct val="115000"/>
              </a:lnSpc>
              <a:spcBef>
                <a:spcPts val="600"/>
              </a:spcBef>
              <a:buClr>
                <a:srgbClr val="000000"/>
              </a:buClr>
              <a:buSzPts val="1800"/>
            </a:pPr>
            <a:r>
              <a:rPr lang="en-US" sz="2400" kern="0" dirty="0">
                <a:solidFill>
                  <a:srgbClr val="000000"/>
                </a:solidFill>
                <a:latin typeface="Arial"/>
                <a:ea typeface="Arial"/>
                <a:cs typeface="Arial"/>
                <a:sym typeface="Arial"/>
              </a:rPr>
              <a:t>Focus: </a:t>
            </a:r>
            <a:r>
              <a:rPr lang="en-US" sz="2400" b="1" kern="0" dirty="0">
                <a:solidFill>
                  <a:srgbClr val="0000FF"/>
                </a:solidFill>
                <a:latin typeface="Arial"/>
                <a:ea typeface="Arial"/>
                <a:cs typeface="Arial"/>
                <a:sym typeface="Arial"/>
              </a:rPr>
              <a:t>Academic and Non-Academic</a:t>
            </a:r>
          </a:p>
          <a:p>
            <a:pPr>
              <a:lnSpc>
                <a:spcPct val="90000"/>
              </a:lnSpc>
              <a:spcBef>
                <a:spcPts val="700"/>
              </a:spcBef>
              <a:buClr>
                <a:srgbClr val="000000"/>
              </a:buClr>
              <a:buSzPts val="1800"/>
            </a:pPr>
            <a:r>
              <a:rPr lang="en-US" sz="2600" b="1" kern="0" dirty="0">
                <a:solidFill>
                  <a:srgbClr val="000000"/>
                </a:solidFill>
                <a:latin typeface="Source Sans Pro"/>
                <a:sym typeface="Source Sans Pro"/>
              </a:rPr>
              <a:t>State-Wide</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Increase statewide knowledge and implementation of MTSS</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Integrating Academic and Non-Academic supports under one system </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Develop and sustain the capacity of state and LEAs to support MTSS practices</a:t>
            </a:r>
          </a:p>
          <a:p>
            <a:pPr>
              <a:lnSpc>
                <a:spcPct val="90000"/>
              </a:lnSpc>
              <a:spcBef>
                <a:spcPts val="1000"/>
              </a:spcBef>
              <a:buClr>
                <a:srgbClr val="000000"/>
              </a:buClr>
              <a:buSzPts val="1800"/>
            </a:pPr>
            <a:r>
              <a:rPr lang="en-US" sz="2600" b="1" kern="0" dirty="0">
                <a:solidFill>
                  <a:srgbClr val="000000"/>
                </a:solidFill>
                <a:latin typeface="Source Sans Pro"/>
                <a:sym typeface="Source Sans Pro"/>
              </a:rPr>
              <a:t>LEAs - </a:t>
            </a:r>
            <a:r>
              <a:rPr lang="en-US" sz="2400" b="1" kern="0" dirty="0">
                <a:solidFill>
                  <a:srgbClr val="000000"/>
                </a:solidFill>
                <a:latin typeface="Source Sans Pro"/>
                <a:sym typeface="Source Sans Pro"/>
              </a:rPr>
              <a:t>Supported by State Personnel Development Grant</a:t>
            </a:r>
          </a:p>
          <a:p>
            <a:pPr marL="342900" indent="-342900">
              <a:lnSpc>
                <a:spcPct val="90000"/>
              </a:lnSpc>
              <a:spcBef>
                <a:spcPts val="10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Las Americas ASPIRA Academy</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Eastside Charter School</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Christina School District</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Smyrna School District</a:t>
            </a:r>
          </a:p>
        </p:txBody>
      </p:sp>
    </p:spTree>
    <p:extLst>
      <p:ext uri="{BB962C8B-B14F-4D97-AF65-F5344CB8AC3E}">
        <p14:creationId xmlns:p14="http://schemas.microsoft.com/office/powerpoint/2010/main" val="323701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771304" y="1353958"/>
            <a:ext cx="8630883" cy="4677178"/>
          </a:xfrm>
          <a:prstGeom prst="rect">
            <a:avLst/>
          </a:prstGeom>
          <a:noFill/>
          <a:ln>
            <a:noFill/>
          </a:ln>
        </p:spPr>
        <p:txBody>
          <a:bodyPr wrap="square" rtlCol="0">
            <a:spAutoFit/>
          </a:bodyPr>
          <a:lstStyle/>
          <a:p>
            <a:pPr algn="ctr">
              <a:lnSpc>
                <a:spcPct val="90000"/>
              </a:lnSpc>
              <a:spcBef>
                <a:spcPts val="700"/>
              </a:spcBef>
              <a:buClr>
                <a:srgbClr val="000000"/>
              </a:buClr>
              <a:buSzPts val="1800"/>
            </a:pPr>
            <a:r>
              <a:rPr lang="en-US" sz="2600" b="1" kern="0" dirty="0">
                <a:solidFill>
                  <a:srgbClr val="000000"/>
                </a:solidFill>
                <a:latin typeface="Source Sans Pro"/>
                <a:sym typeface="Source Sans Pro"/>
              </a:rPr>
              <a:t>MTSS Reboot Stakeholder Advisory Committee</a:t>
            </a:r>
          </a:p>
          <a:p>
            <a:pPr algn="ctr">
              <a:lnSpc>
                <a:spcPct val="90000"/>
              </a:lnSpc>
              <a:spcBef>
                <a:spcPts val="500"/>
              </a:spcBef>
              <a:buClr>
                <a:srgbClr val="000000"/>
              </a:buClr>
              <a:buSzPts val="1800"/>
            </a:pPr>
            <a:r>
              <a:rPr lang="en-US" sz="2000" kern="0" dirty="0">
                <a:solidFill>
                  <a:srgbClr val="000000"/>
                </a:solidFill>
                <a:latin typeface="Source Sans Pro"/>
                <a:sym typeface="Source Sans Pro"/>
              </a:rPr>
              <a:t>Combined membership of SSIP, RTI, MTSS, </a:t>
            </a:r>
          </a:p>
          <a:p>
            <a:pPr algn="ctr">
              <a:lnSpc>
                <a:spcPct val="90000"/>
              </a:lnSpc>
              <a:spcBef>
                <a:spcPts val="500"/>
              </a:spcBef>
              <a:buClr>
                <a:srgbClr val="000000"/>
              </a:buClr>
              <a:buSzPts val="1800"/>
            </a:pPr>
            <a:r>
              <a:rPr lang="en-US" sz="2000" kern="0" dirty="0">
                <a:solidFill>
                  <a:srgbClr val="000000"/>
                </a:solidFill>
                <a:latin typeface="Source Sans Pro"/>
                <a:sym typeface="Source Sans Pro"/>
              </a:rPr>
              <a:t>     School Climate Transformation Grant, </a:t>
            </a:r>
          </a:p>
          <a:p>
            <a:pPr algn="ctr">
              <a:lnSpc>
                <a:spcPct val="90000"/>
              </a:lnSpc>
              <a:spcBef>
                <a:spcPts val="500"/>
              </a:spcBef>
              <a:buClr>
                <a:srgbClr val="000000"/>
              </a:buClr>
              <a:buSzPts val="1800"/>
            </a:pPr>
            <a:r>
              <a:rPr lang="en-US" sz="2000" kern="0" dirty="0">
                <a:solidFill>
                  <a:srgbClr val="000000"/>
                </a:solidFill>
                <a:latin typeface="Source Sans Pro"/>
                <a:sym typeface="Source Sans Pro"/>
              </a:rPr>
              <a:t>     DE-PBS MTSS Advisory Groups</a:t>
            </a:r>
          </a:p>
          <a:p>
            <a:pPr>
              <a:lnSpc>
                <a:spcPct val="90000"/>
              </a:lnSpc>
              <a:spcBef>
                <a:spcPts val="500"/>
              </a:spcBef>
              <a:buClr>
                <a:srgbClr val="000000"/>
              </a:buClr>
              <a:buSzPts val="1800"/>
            </a:pPr>
            <a:endParaRPr lang="en-US" sz="2000" kern="0" dirty="0">
              <a:solidFill>
                <a:srgbClr val="000000"/>
              </a:solidFill>
              <a:latin typeface="Source Sans Pro"/>
              <a:sym typeface="Source Sans Pro"/>
            </a:endParaRPr>
          </a:p>
          <a:p>
            <a:pPr>
              <a:lnSpc>
                <a:spcPct val="90000"/>
              </a:lnSpc>
              <a:spcBef>
                <a:spcPts val="500"/>
              </a:spcBef>
              <a:buClr>
                <a:srgbClr val="000000"/>
              </a:buClr>
              <a:buSzPts val="1800"/>
            </a:pPr>
            <a:endParaRPr lang="en-US" sz="2000" kern="0" dirty="0">
              <a:solidFill>
                <a:srgbClr val="000000"/>
              </a:solidFill>
              <a:latin typeface="Source Sans Pro"/>
              <a:sym typeface="Source Sans Pro"/>
            </a:endParaRPr>
          </a:p>
          <a:p>
            <a:pPr marL="342900" indent="-342900">
              <a:lnSpc>
                <a:spcPct val="90000"/>
              </a:lnSpc>
              <a:spcBef>
                <a:spcPts val="500"/>
              </a:spcBef>
              <a:buClr>
                <a:srgbClr val="000000"/>
              </a:buClr>
              <a:buSzPts val="1800"/>
              <a:buFont typeface="Arial" panose="020B0604020202020204" pitchFamily="34" charset="0"/>
              <a:buChar char="•"/>
            </a:pPr>
            <a:r>
              <a:rPr lang="en-US" sz="2800" kern="0" dirty="0">
                <a:solidFill>
                  <a:srgbClr val="000000"/>
                </a:solidFill>
                <a:latin typeface="Source Sans Pro"/>
                <a:sym typeface="Source Sans Pro"/>
              </a:rPr>
              <a:t>Increase statewide knowledge and implementation of MTSS</a:t>
            </a:r>
          </a:p>
          <a:p>
            <a:pPr marL="342900" indent="-342900">
              <a:lnSpc>
                <a:spcPct val="90000"/>
              </a:lnSpc>
              <a:spcBef>
                <a:spcPts val="500"/>
              </a:spcBef>
              <a:buClr>
                <a:srgbClr val="000000"/>
              </a:buClr>
              <a:buSzPts val="1800"/>
              <a:buFont typeface="Arial" panose="020B0604020202020204" pitchFamily="34" charset="0"/>
              <a:buChar char="•"/>
            </a:pPr>
            <a:r>
              <a:rPr lang="en-US" sz="2800" kern="0" dirty="0">
                <a:solidFill>
                  <a:srgbClr val="000000"/>
                </a:solidFill>
                <a:latin typeface="Source Sans Pro"/>
                <a:sym typeface="Source Sans Pro"/>
              </a:rPr>
              <a:t>Integrate Academic and Non-Academic supports under one system </a:t>
            </a:r>
          </a:p>
          <a:p>
            <a:pPr marL="342900" indent="-342900">
              <a:lnSpc>
                <a:spcPct val="90000"/>
              </a:lnSpc>
              <a:spcBef>
                <a:spcPts val="500"/>
              </a:spcBef>
              <a:buClr>
                <a:srgbClr val="000000"/>
              </a:buClr>
              <a:buSzPts val="1800"/>
              <a:buFont typeface="Arial" panose="020B0604020202020204" pitchFamily="34" charset="0"/>
              <a:buChar char="•"/>
            </a:pPr>
            <a:r>
              <a:rPr lang="en-US" sz="2800" kern="0" dirty="0">
                <a:solidFill>
                  <a:srgbClr val="000000"/>
                </a:solidFill>
                <a:latin typeface="Source Sans Pro"/>
                <a:sym typeface="Source Sans Pro"/>
              </a:rPr>
              <a:t>Develop and sustain the capacity of state and LEAs to support MTSS practices</a:t>
            </a:r>
          </a:p>
        </p:txBody>
      </p:sp>
      <p:pic>
        <p:nvPicPr>
          <p:cNvPr id="10" name="Picture 9" descr="Be More Than Alphabet Soup – Life…Outrageously Real Insigh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150" y="1901371"/>
            <a:ext cx="1524000" cy="1494972"/>
          </a:xfrm>
          <a:prstGeom prst="rect">
            <a:avLst/>
          </a:prstGeom>
        </p:spPr>
      </p:pic>
    </p:spTree>
    <p:extLst>
      <p:ext uri="{BB962C8B-B14F-4D97-AF65-F5344CB8AC3E}">
        <p14:creationId xmlns:p14="http://schemas.microsoft.com/office/powerpoint/2010/main" val="94804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 More Than Alphabet Soup – Life…Outrageously Real Insigh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327736"/>
            <a:ext cx="1524000" cy="1494972"/>
          </a:xfrm>
          <a:prstGeom prst="rect">
            <a:avLst/>
          </a:prstGeom>
        </p:spPr>
      </p:pic>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771304" y="1353959"/>
            <a:ext cx="8630883" cy="4244239"/>
          </a:xfrm>
          <a:prstGeom prst="rect">
            <a:avLst/>
          </a:prstGeom>
          <a:noFill/>
          <a:ln>
            <a:noFill/>
          </a:ln>
        </p:spPr>
        <p:txBody>
          <a:bodyPr wrap="square" rtlCol="0">
            <a:spAutoFit/>
          </a:bodyPr>
          <a:lstStyle/>
          <a:p>
            <a:pPr algn="ctr">
              <a:lnSpc>
                <a:spcPct val="90000"/>
              </a:lnSpc>
              <a:spcBef>
                <a:spcPts val="700"/>
              </a:spcBef>
              <a:buClr>
                <a:srgbClr val="000000"/>
              </a:buClr>
              <a:buSzPts val="1800"/>
            </a:pPr>
            <a:r>
              <a:rPr lang="en-US" sz="2800" b="1" kern="0" dirty="0">
                <a:solidFill>
                  <a:srgbClr val="000000"/>
                </a:solidFill>
                <a:latin typeface="Source Sans Pro"/>
                <a:sym typeface="Source Sans Pro"/>
              </a:rPr>
              <a:t>MTSS Reboot Stakeholder Advisory Committee</a:t>
            </a:r>
          </a:p>
          <a:p>
            <a:pPr>
              <a:lnSpc>
                <a:spcPct val="90000"/>
              </a:lnSpc>
              <a:spcBef>
                <a:spcPts val="500"/>
              </a:spcBef>
              <a:buClr>
                <a:srgbClr val="000000"/>
              </a:buClr>
              <a:buSzPts val="1800"/>
            </a:pPr>
            <a:endParaRPr lang="en-US" sz="2000" kern="0" dirty="0">
              <a:solidFill>
                <a:srgbClr val="000000"/>
              </a:solidFill>
              <a:latin typeface="Source Sans Pro"/>
              <a:sym typeface="Source Sans Pro"/>
            </a:endParaRPr>
          </a:p>
          <a:p>
            <a:pPr marL="342900" indent="-342900">
              <a:lnSpc>
                <a:spcPct val="90000"/>
              </a:lnSpc>
              <a:spcBef>
                <a:spcPts val="500"/>
              </a:spcBef>
              <a:buClr>
                <a:srgbClr val="000000"/>
              </a:buClr>
              <a:buSzPts val="1800"/>
              <a:buFont typeface="Arial" panose="020B0604020202020204" pitchFamily="34" charset="0"/>
              <a:buChar char="•"/>
            </a:pPr>
            <a:r>
              <a:rPr lang="en-US" sz="2800" dirty="0">
                <a:solidFill>
                  <a:prstClr val="black"/>
                </a:solidFill>
                <a:latin typeface="Calibri" panose="020F0502020204030204"/>
              </a:rPr>
              <a:t>Provide input to the development of Delaware’s MTSS framework</a:t>
            </a:r>
          </a:p>
          <a:p>
            <a:pPr marL="342900" indent="-342900">
              <a:lnSpc>
                <a:spcPct val="90000"/>
              </a:lnSpc>
              <a:spcBef>
                <a:spcPts val="500"/>
              </a:spcBef>
              <a:buClr>
                <a:srgbClr val="000000"/>
              </a:buClr>
              <a:buSzPts val="1800"/>
              <a:buFont typeface="Arial" panose="020B0604020202020204" pitchFamily="34" charset="0"/>
              <a:buChar char="•"/>
            </a:pPr>
            <a:r>
              <a:rPr lang="en-US" sz="2800" dirty="0">
                <a:solidFill>
                  <a:prstClr val="black"/>
                </a:solidFill>
                <a:latin typeface="Calibri" panose="020F0502020204030204"/>
              </a:rPr>
              <a:t>Inform Delaware’s MTSS Definition and Essential Components </a:t>
            </a:r>
          </a:p>
          <a:p>
            <a:pPr marL="342900" indent="-342900">
              <a:lnSpc>
                <a:spcPct val="90000"/>
              </a:lnSpc>
              <a:spcBef>
                <a:spcPts val="500"/>
              </a:spcBef>
              <a:buClr>
                <a:srgbClr val="000000"/>
              </a:buClr>
              <a:buSzPts val="1800"/>
              <a:buFont typeface="Arial" panose="020B0604020202020204" pitchFamily="34" charset="0"/>
              <a:buChar char="•"/>
            </a:pPr>
            <a:endParaRPr lang="en-US" sz="2800" kern="0" dirty="0">
              <a:solidFill>
                <a:srgbClr val="000000"/>
              </a:solidFill>
              <a:latin typeface="Source Sans Pro"/>
              <a:sym typeface="Source Sans Pro"/>
            </a:endParaRPr>
          </a:p>
          <a:p>
            <a:pPr>
              <a:lnSpc>
                <a:spcPct val="90000"/>
              </a:lnSpc>
              <a:spcBef>
                <a:spcPts val="500"/>
              </a:spcBef>
              <a:buClr>
                <a:srgbClr val="000000"/>
              </a:buClr>
              <a:buSzPts val="1800"/>
            </a:pPr>
            <a:r>
              <a:rPr lang="en-US" sz="2800" kern="0" dirty="0">
                <a:solidFill>
                  <a:srgbClr val="000000"/>
                </a:solidFill>
                <a:latin typeface="Source Sans Pro"/>
                <a:sym typeface="Source Sans Pro"/>
              </a:rPr>
              <a:t>Next Steps! </a:t>
            </a:r>
          </a:p>
          <a:p>
            <a:pPr>
              <a:lnSpc>
                <a:spcPct val="90000"/>
              </a:lnSpc>
              <a:spcBef>
                <a:spcPts val="500"/>
              </a:spcBef>
              <a:buClr>
                <a:srgbClr val="000000"/>
              </a:buClr>
              <a:buSzPts val="1800"/>
            </a:pPr>
            <a:r>
              <a:rPr lang="en-US" sz="2800" kern="0" dirty="0">
                <a:solidFill>
                  <a:srgbClr val="000000"/>
                </a:solidFill>
                <a:latin typeface="Source Sans Pro"/>
                <a:sym typeface="Source Sans Pro"/>
              </a:rPr>
              <a:t>Please review the MTSS Regulations and provide comments!</a:t>
            </a:r>
          </a:p>
        </p:txBody>
      </p:sp>
    </p:spTree>
    <p:extLst>
      <p:ext uri="{BB962C8B-B14F-4D97-AF65-F5344CB8AC3E}">
        <p14:creationId xmlns:p14="http://schemas.microsoft.com/office/powerpoint/2010/main" val="128218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r>
              <a:rPr lang="en-US" sz="4000" b="1" kern="0" dirty="0">
                <a:solidFill>
                  <a:srgbClr val="FFFFFF"/>
                </a:solidFill>
                <a:latin typeface="Source Sans Pro"/>
                <a:sym typeface="Source Sans Pro"/>
              </a:rPr>
              <a:t>     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771304" y="1499192"/>
            <a:ext cx="8630883" cy="4267835"/>
          </a:xfrm>
          <a:prstGeom prst="rect">
            <a:avLst/>
          </a:prstGeom>
          <a:noFill/>
          <a:ln>
            <a:noFill/>
          </a:ln>
        </p:spPr>
        <p:txBody>
          <a:bodyPr wrap="square" rtlCol="0">
            <a:spAutoFit/>
          </a:bodyPr>
          <a:lstStyle/>
          <a:p>
            <a:pPr>
              <a:lnSpc>
                <a:spcPct val="90000"/>
              </a:lnSpc>
              <a:spcBef>
                <a:spcPts val="700"/>
              </a:spcBef>
              <a:buClr>
                <a:srgbClr val="000000"/>
              </a:buClr>
              <a:buSzPts val="1800"/>
            </a:pPr>
            <a:endParaRPr lang="en-US" sz="2600" b="1" kern="0" dirty="0">
              <a:solidFill>
                <a:srgbClr val="000000"/>
              </a:solidFill>
              <a:latin typeface="Source Sans Pro"/>
              <a:sym typeface="Source Sans Pro"/>
            </a:endParaRPr>
          </a:p>
          <a:p>
            <a:pPr>
              <a:lnSpc>
                <a:spcPct val="90000"/>
              </a:lnSpc>
              <a:spcBef>
                <a:spcPts val="700"/>
              </a:spcBef>
              <a:buClr>
                <a:srgbClr val="000000"/>
              </a:buClr>
              <a:buSzPts val="1800"/>
            </a:pPr>
            <a:r>
              <a:rPr lang="en-US" sz="2600" b="1" kern="0" dirty="0">
                <a:solidFill>
                  <a:srgbClr val="000000"/>
                </a:solidFill>
                <a:latin typeface="Source Sans Pro"/>
                <a:sym typeface="Source Sans Pro"/>
              </a:rPr>
              <a:t>DE-PBS Project – Technical Assistance Center</a:t>
            </a:r>
          </a:p>
          <a:p>
            <a:pPr>
              <a:lnSpc>
                <a:spcPct val="90000"/>
              </a:lnSpc>
              <a:spcBef>
                <a:spcPts val="700"/>
              </a:spcBef>
              <a:buClr>
                <a:srgbClr val="000000"/>
              </a:buClr>
              <a:buSzPts val="1800"/>
            </a:pPr>
            <a:r>
              <a:rPr lang="en-US" sz="2600" b="1" kern="0" dirty="0">
                <a:solidFill>
                  <a:srgbClr val="000000"/>
                </a:solidFill>
                <a:latin typeface="Source Sans Pro"/>
                <a:sym typeface="Source Sans Pro"/>
              </a:rPr>
              <a:t>Tiered Behavior Support – MTSS-B</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Annual cycle of training and technical assistance beginning each summer </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Opportunities to receive training in </a:t>
            </a:r>
            <a:r>
              <a:rPr lang="en-US" sz="2400" b="1" kern="0" dirty="0" err="1">
                <a:solidFill>
                  <a:srgbClr val="000000"/>
                </a:solidFill>
                <a:latin typeface="Source Sans Pro"/>
                <a:sym typeface="Source Sans Pro"/>
              </a:rPr>
              <a:t>Schoolwide</a:t>
            </a:r>
            <a:r>
              <a:rPr lang="en-US" sz="2400" b="1" kern="0" dirty="0">
                <a:solidFill>
                  <a:srgbClr val="000000"/>
                </a:solidFill>
                <a:latin typeface="Source Sans Pro"/>
                <a:sym typeface="Source Sans Pro"/>
              </a:rPr>
              <a:t> – Tier 1 </a:t>
            </a:r>
            <a:r>
              <a:rPr lang="en-US" sz="2400" kern="0" dirty="0">
                <a:solidFill>
                  <a:srgbClr val="000000"/>
                </a:solidFill>
                <a:latin typeface="Source Sans Pro"/>
                <a:sym typeface="Source Sans Pro"/>
              </a:rPr>
              <a:t>Behavior Support to assist LEAs/ Schools to design and implement systems matched to schools’ context</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Integration of Academic and Non-Academic supports under one system – focus on whole child </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Integration across social-emotional learning efforts</a:t>
            </a:r>
          </a:p>
        </p:txBody>
      </p:sp>
      <p:pic>
        <p:nvPicPr>
          <p:cNvPr id="10" name="Picture 9" descr="Is Solidfire the Symmetrix of the cloud era? - Juku.i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351" y="0"/>
            <a:ext cx="3090160" cy="1854096"/>
          </a:xfrm>
          <a:prstGeom prst="rect">
            <a:avLst/>
          </a:prstGeom>
        </p:spPr>
      </p:pic>
    </p:spTree>
    <p:extLst>
      <p:ext uri="{BB962C8B-B14F-4D97-AF65-F5344CB8AC3E}">
        <p14:creationId xmlns:p14="http://schemas.microsoft.com/office/powerpoint/2010/main" val="203030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152650" y="365130"/>
            <a:ext cx="7886700" cy="623699"/>
          </a:xfrm>
        </p:spPr>
        <p:txBody>
          <a:bodyPr>
            <a:noAutofit/>
          </a:bodyPr>
          <a:lstStyle/>
          <a:p>
            <a:pPr algn="ctr"/>
            <a:r>
              <a:rPr lang="en-US" sz="4000" b="1" kern="0" dirty="0">
                <a:solidFill>
                  <a:srgbClr val="FFFFFF"/>
                </a:solidFill>
                <a:latin typeface="Source Sans Pro"/>
                <a:sym typeface="Source Sans Pro"/>
              </a:rPr>
              <a:t>MTSS Integration</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12" name="TextBox 11"/>
          <p:cNvSpPr txBox="1"/>
          <p:nvPr/>
        </p:nvSpPr>
        <p:spPr>
          <a:xfrm>
            <a:off x="1771303" y="1499191"/>
            <a:ext cx="8796336" cy="5596404"/>
          </a:xfrm>
          <a:prstGeom prst="rect">
            <a:avLst/>
          </a:prstGeom>
          <a:noFill/>
          <a:ln>
            <a:noFill/>
          </a:ln>
        </p:spPr>
        <p:txBody>
          <a:bodyPr wrap="square" rtlCol="0">
            <a:spAutoFit/>
          </a:bodyPr>
          <a:lstStyle/>
          <a:p>
            <a:pPr>
              <a:lnSpc>
                <a:spcPct val="90000"/>
              </a:lnSpc>
              <a:spcBef>
                <a:spcPts val="700"/>
              </a:spcBef>
              <a:buClr>
                <a:srgbClr val="000000"/>
              </a:buClr>
              <a:buSzPts val="1800"/>
            </a:pPr>
            <a:r>
              <a:rPr lang="en-US" sz="2600" b="1" kern="0" dirty="0">
                <a:solidFill>
                  <a:srgbClr val="000000"/>
                </a:solidFill>
                <a:latin typeface="Source Sans Pro"/>
                <a:sym typeface="Source Sans Pro"/>
              </a:rPr>
              <a:t>DE-PBS Project – Technical Assistance Center</a:t>
            </a:r>
          </a:p>
          <a:p>
            <a:pPr>
              <a:lnSpc>
                <a:spcPct val="90000"/>
              </a:lnSpc>
              <a:spcBef>
                <a:spcPts val="700"/>
              </a:spcBef>
              <a:buClr>
                <a:srgbClr val="000000"/>
              </a:buClr>
              <a:buSzPts val="1800"/>
            </a:pPr>
            <a:r>
              <a:rPr lang="en-US" sz="2600" b="1" kern="0" dirty="0">
                <a:solidFill>
                  <a:srgbClr val="000000"/>
                </a:solidFill>
                <a:latin typeface="Source Sans Pro"/>
                <a:sym typeface="Source Sans Pro"/>
              </a:rPr>
              <a:t>Tiered Behavior Support – MTSS-B</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Progression to Tier 2 and Tier 3 systems and interventions </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Tier 1 Secondary PBS Forum – February 12</a:t>
            </a:r>
          </a:p>
          <a:p>
            <a:pPr marL="800100" lvl="1"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Opportunity to explore for middle and high schools</a:t>
            </a:r>
          </a:p>
          <a:p>
            <a:pPr marL="342900" indent="-342900">
              <a:lnSpc>
                <a:spcPct val="90000"/>
              </a:lnSpc>
              <a:spcBef>
                <a:spcPts val="500"/>
              </a:spcBef>
              <a:buClr>
                <a:srgbClr val="000000"/>
              </a:buClr>
              <a:buSzPts val="1800"/>
              <a:buFont typeface="Arial" panose="020B0604020202020204" pitchFamily="34" charset="0"/>
              <a:buChar char="•"/>
            </a:pPr>
            <a:r>
              <a:rPr lang="en-US" sz="2400" kern="0" dirty="0">
                <a:solidFill>
                  <a:srgbClr val="000000"/>
                </a:solidFill>
                <a:latin typeface="Source Sans Pro"/>
                <a:sym typeface="Source Sans Pro"/>
              </a:rPr>
              <a:t>Technical Assistance and Coaching - partnership between District Coaches and DE-PBS Project staff</a:t>
            </a:r>
          </a:p>
          <a:p>
            <a:pPr>
              <a:lnSpc>
                <a:spcPct val="90000"/>
              </a:lnSpc>
              <a:spcBef>
                <a:spcPts val="500"/>
              </a:spcBef>
              <a:buClr>
                <a:srgbClr val="000000"/>
              </a:buClr>
              <a:buSzPts val="1800"/>
            </a:pPr>
            <a:endParaRPr lang="en-US" sz="2400" kern="0" dirty="0">
              <a:solidFill>
                <a:srgbClr val="000000"/>
              </a:solidFill>
              <a:latin typeface="Source Sans Pro"/>
              <a:sym typeface="Source Sans Pro"/>
            </a:endParaRPr>
          </a:p>
          <a:p>
            <a:pPr>
              <a:lnSpc>
                <a:spcPct val="90000"/>
              </a:lnSpc>
              <a:spcBef>
                <a:spcPts val="500"/>
              </a:spcBef>
              <a:buClr>
                <a:srgbClr val="000000"/>
              </a:buClr>
              <a:buSzPts val="1800"/>
            </a:pPr>
            <a:r>
              <a:rPr lang="en-US" sz="2400" kern="0" dirty="0">
                <a:solidFill>
                  <a:srgbClr val="000000"/>
                </a:solidFill>
                <a:latin typeface="Source Sans Pro"/>
                <a:sym typeface="Source Sans Pro"/>
              </a:rPr>
              <a:t>For more information: </a:t>
            </a:r>
            <a:r>
              <a:rPr lang="en-US" sz="2400" kern="0" dirty="0">
                <a:solidFill>
                  <a:srgbClr val="000000"/>
                </a:solidFill>
                <a:latin typeface="Source Sans Pro"/>
                <a:sym typeface="Source Sans Pro"/>
                <a:hlinkClick r:id="rId4"/>
              </a:rPr>
              <a:t>www.delawarepbs.org</a:t>
            </a:r>
            <a:endParaRPr lang="en-US" sz="2400" kern="0" dirty="0">
              <a:solidFill>
                <a:srgbClr val="000000"/>
              </a:solidFill>
              <a:latin typeface="Source Sans Pro"/>
              <a:sym typeface="Source Sans Pro"/>
            </a:endParaRPr>
          </a:p>
          <a:p>
            <a:pPr algn="ctr">
              <a:lnSpc>
                <a:spcPct val="90000"/>
              </a:lnSpc>
              <a:spcBef>
                <a:spcPts val="500"/>
              </a:spcBef>
              <a:buClr>
                <a:srgbClr val="000000"/>
              </a:buClr>
              <a:buSzPts val="1800"/>
            </a:pPr>
            <a:r>
              <a:rPr lang="en-US" sz="2400" kern="0" dirty="0">
                <a:solidFill>
                  <a:srgbClr val="000000"/>
                </a:solidFill>
                <a:latin typeface="Source Sans Pro"/>
                <a:sym typeface="Source Sans Pro"/>
                <a:hlinkClick r:id="rId5"/>
              </a:rPr>
              <a:t>Linda.Smith@doe.k12.de.us</a:t>
            </a:r>
            <a:endParaRPr lang="en-US" sz="2400" kern="0" dirty="0">
              <a:solidFill>
                <a:srgbClr val="000000"/>
              </a:solidFill>
              <a:latin typeface="Source Sans Pro"/>
              <a:sym typeface="Source Sans Pro"/>
            </a:endParaRPr>
          </a:p>
          <a:p>
            <a:pPr algn="ctr">
              <a:lnSpc>
                <a:spcPct val="90000"/>
              </a:lnSpc>
              <a:spcBef>
                <a:spcPts val="500"/>
              </a:spcBef>
              <a:buClr>
                <a:srgbClr val="000000"/>
              </a:buClr>
              <a:buSzPts val="1800"/>
            </a:pPr>
            <a:r>
              <a:rPr lang="en-US" sz="2400" kern="0" dirty="0">
                <a:solidFill>
                  <a:srgbClr val="000000"/>
                </a:solidFill>
                <a:latin typeface="Source Sans Pro"/>
                <a:sym typeface="Source Sans Pro"/>
                <a:hlinkClick r:id="rId6"/>
              </a:rPr>
              <a:t>Jalee.Pernol@doe.k12.de.us</a:t>
            </a:r>
            <a:endParaRPr lang="en-US" sz="2400" kern="0" dirty="0">
              <a:solidFill>
                <a:srgbClr val="000000"/>
              </a:solidFill>
              <a:latin typeface="Source Sans Pro"/>
              <a:sym typeface="Source Sans Pro"/>
            </a:endParaRPr>
          </a:p>
          <a:p>
            <a:pPr algn="ctr">
              <a:lnSpc>
                <a:spcPct val="90000"/>
              </a:lnSpc>
              <a:spcBef>
                <a:spcPts val="500"/>
              </a:spcBef>
              <a:buClr>
                <a:srgbClr val="000000"/>
              </a:buClr>
              <a:buSzPts val="1800"/>
            </a:pPr>
            <a:r>
              <a:rPr lang="en-US" sz="2400" kern="0" dirty="0">
                <a:solidFill>
                  <a:srgbClr val="000000"/>
                </a:solidFill>
                <a:latin typeface="Source Sans Pro"/>
                <a:sym typeface="Source Sans Pro"/>
                <a:hlinkClick r:id="rId7"/>
              </a:rPr>
              <a:t>Susan.Veenema@doe.k12.de.us</a:t>
            </a:r>
            <a:endParaRPr lang="en-US" sz="2400" kern="0" dirty="0">
              <a:solidFill>
                <a:srgbClr val="000000"/>
              </a:solidFill>
              <a:latin typeface="Source Sans Pro"/>
              <a:sym typeface="Source Sans Pro"/>
            </a:endParaRPr>
          </a:p>
          <a:p>
            <a:pPr algn="ctr">
              <a:lnSpc>
                <a:spcPct val="90000"/>
              </a:lnSpc>
              <a:spcBef>
                <a:spcPts val="500"/>
              </a:spcBef>
              <a:buClr>
                <a:srgbClr val="000000"/>
              </a:buClr>
              <a:buSzPts val="1800"/>
            </a:pPr>
            <a:endParaRPr lang="en-US" sz="2400" kern="0" dirty="0">
              <a:solidFill>
                <a:srgbClr val="000000"/>
              </a:solidFill>
              <a:latin typeface="Source Sans Pro"/>
              <a:sym typeface="Source Sans Pro"/>
            </a:endParaRPr>
          </a:p>
          <a:p>
            <a:pPr marL="342900" indent="-342900">
              <a:lnSpc>
                <a:spcPct val="90000"/>
              </a:lnSpc>
              <a:spcBef>
                <a:spcPts val="500"/>
              </a:spcBef>
              <a:buClr>
                <a:srgbClr val="000000"/>
              </a:buClr>
              <a:buSzPts val="1800"/>
              <a:buFont typeface="Arial" panose="020B0604020202020204" pitchFamily="34" charset="0"/>
              <a:buChar char="•"/>
            </a:pPr>
            <a:endParaRPr lang="en-US" sz="2400" kern="0" dirty="0">
              <a:solidFill>
                <a:srgbClr val="000000"/>
              </a:solidFill>
              <a:latin typeface="Source Sans Pro"/>
              <a:sym typeface="Source Sans Pro"/>
            </a:endParaRPr>
          </a:p>
        </p:txBody>
      </p:sp>
    </p:spTree>
    <p:extLst>
      <p:ext uri="{BB962C8B-B14F-4D97-AF65-F5344CB8AC3E}">
        <p14:creationId xmlns:p14="http://schemas.microsoft.com/office/powerpoint/2010/main" val="100089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D9B1-DD1F-4506-B890-3563AA4C0A5C}"/>
              </a:ext>
            </a:extLst>
          </p:cNvPr>
          <p:cNvSpPr>
            <a:spLocks noGrp="1"/>
          </p:cNvSpPr>
          <p:nvPr>
            <p:ph type="title"/>
          </p:nvPr>
        </p:nvSpPr>
        <p:spPr/>
        <p:txBody>
          <a:bodyPr/>
          <a:lstStyle/>
          <a:p>
            <a:r>
              <a:rPr lang="en-US" dirty="0"/>
              <a:t>Winter PD Recap</a:t>
            </a:r>
          </a:p>
        </p:txBody>
      </p:sp>
      <p:sp>
        <p:nvSpPr>
          <p:cNvPr id="5" name="Text Placeholder 4">
            <a:extLst>
              <a:ext uri="{FF2B5EF4-FFF2-40B4-BE49-F238E27FC236}">
                <a16:creationId xmlns:a16="http://schemas.microsoft.com/office/drawing/2014/main" id="{90386508-6B9D-4B45-802B-F64B7410E512}"/>
              </a:ext>
            </a:extLst>
          </p:cNvPr>
          <p:cNvSpPr>
            <a:spLocks noGrp="1"/>
          </p:cNvSpPr>
          <p:nvPr>
            <p:ph type="body" idx="1"/>
          </p:nvPr>
        </p:nvSpPr>
        <p:spPr/>
        <p:txBody>
          <a:bodyPr/>
          <a:lstStyle/>
          <a:p>
            <a:endParaRPr lang="en-US"/>
          </a:p>
        </p:txBody>
      </p:sp>
      <p:pic>
        <p:nvPicPr>
          <p:cNvPr id="3" name="Picture 2" descr="Prozessreview | Prozessmal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829" y="801666"/>
            <a:ext cx="2613765" cy="1960324"/>
          </a:xfrm>
          <a:prstGeom prst="rect">
            <a:avLst/>
          </a:prstGeom>
        </p:spPr>
      </p:pic>
    </p:spTree>
    <p:extLst>
      <p:ext uri="{BB962C8B-B14F-4D97-AF65-F5344CB8AC3E}">
        <p14:creationId xmlns:p14="http://schemas.microsoft.com/office/powerpoint/2010/main" val="30071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A04-D919-4077-9B84-E52CF1E2568B}"/>
              </a:ext>
            </a:extLst>
          </p:cNvPr>
          <p:cNvSpPr>
            <a:spLocks noGrp="1"/>
          </p:cNvSpPr>
          <p:nvPr>
            <p:ph type="title"/>
          </p:nvPr>
        </p:nvSpPr>
        <p:spPr/>
        <p:txBody>
          <a:bodyPr/>
          <a:lstStyle/>
          <a:p>
            <a:r>
              <a:rPr lang="en-US" dirty="0"/>
              <a:t>Tier 2: Targeted PBS New Team Training</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id="{5AAA0E91-DC43-4A0B-AEEF-81D40511AACC}"/>
              </a:ext>
            </a:extLst>
          </p:cNvPr>
          <p:cNvSpPr>
            <a:spLocks noGrp="1"/>
          </p:cNvSpPr>
          <p:nvPr>
            <p:ph type="body" idx="1"/>
          </p:nvPr>
        </p:nvSpPr>
        <p:spPr>
          <a:xfrm>
            <a:off x="3837712" y="864108"/>
            <a:ext cx="7800105" cy="5120640"/>
          </a:xfrm>
        </p:spPr>
        <p:txBody>
          <a:bodyPr/>
          <a:lstStyle/>
          <a:p>
            <a:pPr fontAlgn="t"/>
            <a:r>
              <a:rPr lang="en-US" sz="4000" b="1" dirty="0">
                <a:solidFill>
                  <a:schemeClr val="accent1">
                    <a:lumMod val="75000"/>
                  </a:schemeClr>
                </a:solidFill>
              </a:rPr>
              <a:t>Thank you! </a:t>
            </a:r>
            <a:r>
              <a:rPr lang="en-US" sz="3600" dirty="0"/>
              <a:t>81 people from 16 schools from 11 districts plus partners </a:t>
            </a:r>
          </a:p>
          <a:p>
            <a:pPr fontAlgn="t"/>
            <a:r>
              <a:rPr lang="en-US" sz="3600" dirty="0">
                <a:solidFill>
                  <a:schemeClr val="accent1">
                    <a:lumMod val="75000"/>
                  </a:schemeClr>
                </a:solidFill>
              </a:rPr>
              <a:t>Team-based workshop </a:t>
            </a:r>
            <a:r>
              <a:rPr lang="en-US" sz="3600" dirty="0"/>
              <a:t>to extend current Tier 2 programming for via a sound </a:t>
            </a:r>
            <a:r>
              <a:rPr lang="en-US" sz="3600" i="1" dirty="0"/>
              <a:t>system</a:t>
            </a:r>
            <a:r>
              <a:rPr lang="en-US" sz="3600" dirty="0"/>
              <a:t> </a:t>
            </a:r>
          </a:p>
          <a:p>
            <a:pPr fontAlgn="t"/>
            <a:r>
              <a:rPr lang="en-US" sz="3600" dirty="0"/>
              <a:t>Structured to align with </a:t>
            </a:r>
            <a:r>
              <a:rPr lang="en-US" sz="3600" dirty="0">
                <a:solidFill>
                  <a:schemeClr val="accent1">
                    <a:lumMod val="75000"/>
                  </a:schemeClr>
                </a:solidFill>
              </a:rPr>
              <a:t>Tiered Fidelity Inventory (TFI-Tier 2)</a:t>
            </a:r>
            <a:r>
              <a:rPr lang="en-US" sz="3600" dirty="0">
                <a:solidFill>
                  <a:schemeClr val="tx1">
                    <a:lumMod val="65000"/>
                    <a:lumOff val="35000"/>
                  </a:schemeClr>
                </a:solidFill>
              </a:rPr>
              <a:t>:</a:t>
            </a:r>
          </a:p>
          <a:p>
            <a:pPr lvl="1" fontAlgn="t"/>
            <a:r>
              <a:rPr lang="en-US" sz="3400" dirty="0"/>
              <a:t>Teams</a:t>
            </a:r>
          </a:p>
          <a:p>
            <a:pPr lvl="1" fontAlgn="t"/>
            <a:r>
              <a:rPr lang="en-US" sz="3400" dirty="0"/>
              <a:t>Interventions </a:t>
            </a:r>
          </a:p>
          <a:p>
            <a:pPr lvl="1" fontAlgn="t"/>
            <a:r>
              <a:rPr lang="en-US" sz="3400" dirty="0"/>
              <a:t>Evaluation </a:t>
            </a:r>
          </a:p>
        </p:txBody>
      </p:sp>
      <p:pic>
        <p:nvPicPr>
          <p:cNvPr id="2050" name="Picture 2" descr="Image result for tiered fidelity inventor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62" y="3455697"/>
            <a:ext cx="2838450" cy="3676651"/>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6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3211"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1524398" y="25056"/>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3352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5115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8839200" y="368434"/>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7009612" y="355367"/>
            <a:ext cx="1828009" cy="1926886"/>
          </a:xfrm>
          <a:prstGeom prst="rect">
            <a:avLst/>
          </a:prstGeom>
        </p:spPr>
      </p:pic>
      <p:grpSp>
        <p:nvGrpSpPr>
          <p:cNvPr id="10" name="Group 9"/>
          <p:cNvGrpSpPr/>
          <p:nvPr/>
        </p:nvGrpSpPr>
        <p:grpSpPr>
          <a:xfrm>
            <a:off x="1524000" y="1"/>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28" name="Picture 27"/>
          <p:cNvPicPr>
            <a:picLocks noChangeAspect="1"/>
          </p:cNvPicPr>
          <p:nvPr/>
        </p:nvPicPr>
        <p:blipFill rotWithShape="1">
          <a:blip r:embed="rId8"/>
          <a:srcRect l="39074" t="78559" r="43796" b="13539"/>
          <a:stretch/>
        </p:blipFill>
        <p:spPr>
          <a:xfrm>
            <a:off x="4101305" y="5826181"/>
            <a:ext cx="3670424" cy="952326"/>
          </a:xfrm>
          <a:prstGeom prst="rect">
            <a:avLst/>
          </a:prstGeom>
        </p:spPr>
      </p:pic>
      <p:sp>
        <p:nvSpPr>
          <p:cNvPr id="30" name="Subtitle 29"/>
          <p:cNvSpPr>
            <a:spLocks noGrp="1"/>
          </p:cNvSpPr>
          <p:nvPr>
            <p:ph type="subTitle" idx="1"/>
          </p:nvPr>
        </p:nvSpPr>
        <p:spPr>
          <a:xfrm>
            <a:off x="2666211" y="3750629"/>
            <a:ext cx="6858000" cy="1572567"/>
          </a:xfrm>
        </p:spPr>
        <p:txBody>
          <a:bodyPr>
            <a:noAutofit/>
          </a:bodyPr>
          <a:lstStyle/>
          <a:p>
            <a:r>
              <a:rPr lang="en-US" sz="1600" dirty="0"/>
              <a:t>Presented to GACEC</a:t>
            </a:r>
          </a:p>
          <a:p>
            <a:r>
              <a:rPr lang="en-US" sz="1600" dirty="0"/>
              <a:t>January 21, 2020 </a:t>
            </a:r>
          </a:p>
          <a:p>
            <a:endParaRPr lang="en-US" sz="1600" dirty="0"/>
          </a:p>
          <a:p>
            <a:r>
              <a:rPr lang="en-US" sz="1600" dirty="0"/>
              <a:t>Exceptional Children Resources</a:t>
            </a:r>
          </a:p>
          <a:p>
            <a:r>
              <a:rPr lang="en-US" sz="1600" dirty="0"/>
              <a:t>Delaware Department of Education</a:t>
            </a:r>
          </a:p>
          <a:p>
            <a:endParaRPr lang="en-US" sz="1000" b="1" dirty="0">
              <a:solidFill>
                <a:schemeClr val="bg1">
                  <a:lumMod val="50000"/>
                </a:schemeClr>
              </a:solidFill>
            </a:endParaRPr>
          </a:p>
        </p:txBody>
      </p:sp>
      <p:sp>
        <p:nvSpPr>
          <p:cNvPr id="32" name="Title 1"/>
          <p:cNvSpPr>
            <a:spLocks noGrp="1"/>
          </p:cNvSpPr>
          <p:nvPr>
            <p:ph type="ctrTitle"/>
          </p:nvPr>
        </p:nvSpPr>
        <p:spPr>
          <a:xfrm>
            <a:off x="1524000" y="2229230"/>
            <a:ext cx="9144000" cy="1521398"/>
          </a:xfrm>
          <a:solidFill>
            <a:srgbClr val="1F497D"/>
          </a:solidFill>
        </p:spPr>
        <p:txBody>
          <a:bodyPr>
            <a:noAutofit/>
          </a:bodyPr>
          <a:lstStyle/>
          <a:p>
            <a:r>
              <a:rPr lang="en-US" sz="3600" dirty="0">
                <a:solidFill>
                  <a:schemeClr val="bg1"/>
                </a:solidFill>
              </a:rPr>
              <a:t>State Performance Plan/</a:t>
            </a:r>
            <a:br>
              <a:rPr lang="en-US" sz="3600" dirty="0">
                <a:solidFill>
                  <a:schemeClr val="bg1"/>
                </a:solidFill>
              </a:rPr>
            </a:br>
            <a:r>
              <a:rPr lang="en-US" sz="3600" dirty="0">
                <a:solidFill>
                  <a:schemeClr val="bg1"/>
                </a:solidFill>
              </a:rPr>
              <a:t>Annual Performance Report</a:t>
            </a:r>
            <a:br>
              <a:rPr lang="en-US" sz="3600" dirty="0">
                <a:solidFill>
                  <a:schemeClr val="bg1"/>
                </a:solidFill>
              </a:rPr>
            </a:br>
            <a:r>
              <a:rPr lang="en-US" sz="3600" dirty="0">
                <a:solidFill>
                  <a:schemeClr val="bg1"/>
                </a:solidFill>
              </a:rPr>
              <a:t>FFY 2018</a:t>
            </a:r>
            <a:endParaRPr lang="en-US" sz="3600" b="1" dirty="0">
              <a:solidFill>
                <a:schemeClr val="bg1"/>
              </a:solidFill>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1632" y="2288074"/>
            <a:ext cx="1523925" cy="1462554"/>
          </a:xfrm>
          <a:prstGeom prst="rect">
            <a:avLst/>
          </a:prstGeom>
        </p:spPr>
      </p:pic>
    </p:spTree>
    <p:extLst>
      <p:ext uri="{BB962C8B-B14F-4D97-AF65-F5344CB8AC3E}">
        <p14:creationId xmlns:p14="http://schemas.microsoft.com/office/powerpoint/2010/main" val="321282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A04-D919-4077-9B84-E52CF1E2568B}"/>
              </a:ext>
            </a:extLst>
          </p:cNvPr>
          <p:cNvSpPr>
            <a:spLocks noGrp="1"/>
          </p:cNvSpPr>
          <p:nvPr>
            <p:ph type="title"/>
          </p:nvPr>
        </p:nvSpPr>
        <p:spPr/>
        <p:txBody>
          <a:bodyPr/>
          <a:lstStyle/>
          <a:p>
            <a:r>
              <a:rPr lang="en-US" dirty="0"/>
              <a:t>Tier 2: Targeted PBS New Team Training</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id="{5AAA0E91-DC43-4A0B-AEEF-81D40511AACC}"/>
              </a:ext>
            </a:extLst>
          </p:cNvPr>
          <p:cNvSpPr>
            <a:spLocks noGrp="1"/>
          </p:cNvSpPr>
          <p:nvPr>
            <p:ph type="body" idx="1"/>
          </p:nvPr>
        </p:nvSpPr>
        <p:spPr>
          <a:xfrm>
            <a:off x="3442858" y="406700"/>
            <a:ext cx="8278088" cy="5744510"/>
          </a:xfrm>
        </p:spPr>
        <p:txBody>
          <a:bodyPr/>
          <a:lstStyle/>
          <a:p>
            <a:pPr marL="114300" indent="0" fontAlgn="t">
              <a:buNone/>
            </a:pPr>
            <a:r>
              <a:rPr lang="en-US" sz="3600" b="1" dirty="0">
                <a:solidFill>
                  <a:srgbClr val="7030A0"/>
                </a:solidFill>
              </a:rPr>
              <a:t>Content and Tools</a:t>
            </a:r>
          </a:p>
          <a:p>
            <a:pPr marL="114300" indent="0" fontAlgn="t">
              <a:buNone/>
            </a:pPr>
            <a:endParaRPr lang="en-US" sz="800" b="1" dirty="0">
              <a:solidFill>
                <a:srgbClr val="7030A0"/>
              </a:solidFill>
            </a:endParaRPr>
          </a:p>
          <a:p>
            <a:pPr marL="571500" lvl="1" indent="0" fontAlgn="t">
              <a:buNone/>
            </a:pPr>
            <a:r>
              <a:rPr lang="en-US" sz="3600" kern="1200" dirty="0">
                <a:solidFill>
                  <a:schemeClr val="tx1"/>
                </a:solidFill>
              </a:rPr>
              <a:t>Focused on helping them to develop their team-based framework for:</a:t>
            </a:r>
          </a:p>
          <a:p>
            <a:pPr lvl="1" fontAlgn="t"/>
            <a:endParaRPr lang="en-US" sz="1200" dirty="0"/>
          </a:p>
          <a:p>
            <a:pPr lvl="1" fontAlgn="t"/>
            <a:r>
              <a:rPr lang="en-US" sz="3200" kern="1200" dirty="0">
                <a:solidFill>
                  <a:schemeClr val="tx1"/>
                </a:solidFill>
              </a:rPr>
              <a:t>Constructing an asset map of current Tier 2 resources </a:t>
            </a:r>
          </a:p>
          <a:p>
            <a:pPr lvl="1" fontAlgn="t"/>
            <a:r>
              <a:rPr lang="en-US" sz="3200" kern="1200" dirty="0">
                <a:solidFill>
                  <a:schemeClr val="tx1"/>
                </a:solidFill>
              </a:rPr>
              <a:t>Creating effective Tier 2 systems-level conversations</a:t>
            </a:r>
          </a:p>
          <a:p>
            <a:pPr lvl="1" fontAlgn="t"/>
            <a:r>
              <a:rPr lang="en-US" sz="3200" kern="1200" dirty="0">
                <a:solidFill>
                  <a:schemeClr val="tx1"/>
                </a:solidFill>
              </a:rPr>
              <a:t>Evaluating current Tier 2 programming </a:t>
            </a:r>
          </a:p>
          <a:p>
            <a:pPr lvl="1" fontAlgn="t"/>
            <a:r>
              <a:rPr lang="en-US" sz="3200" kern="1200" dirty="0">
                <a:solidFill>
                  <a:schemeClr val="tx1"/>
                </a:solidFill>
              </a:rPr>
              <a:t>Developing next step action items</a:t>
            </a:r>
          </a:p>
        </p:txBody>
      </p:sp>
      <p:pic>
        <p:nvPicPr>
          <p:cNvPr id="5" name="Picture 4"/>
          <p:cNvPicPr>
            <a:picLocks noChangeAspect="1"/>
          </p:cNvPicPr>
          <p:nvPr/>
        </p:nvPicPr>
        <p:blipFill>
          <a:blip r:embed="rId3"/>
          <a:stretch>
            <a:fillRect/>
          </a:stretch>
        </p:blipFill>
        <p:spPr>
          <a:xfrm>
            <a:off x="1023987" y="3960490"/>
            <a:ext cx="2772162" cy="2553056"/>
          </a:xfrm>
          <a:prstGeom prst="rect">
            <a:avLst/>
          </a:prstGeom>
          <a:ln>
            <a:solidFill>
              <a:schemeClr val="accent2">
                <a:lumMod val="75000"/>
              </a:schemeClr>
            </a:solidFill>
          </a:ln>
        </p:spPr>
      </p:pic>
    </p:spTree>
    <p:extLst>
      <p:ext uri="{BB962C8B-B14F-4D97-AF65-F5344CB8AC3E}">
        <p14:creationId xmlns:p14="http://schemas.microsoft.com/office/powerpoint/2010/main" val="3746546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CICO</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marL="114300" indent="0" fontAlgn="t">
              <a:buNone/>
            </a:pPr>
            <a:r>
              <a:rPr lang="en-US" sz="3600" b="1" dirty="0">
                <a:solidFill>
                  <a:srgbClr val="7030A0"/>
                </a:solidFill>
              </a:rPr>
              <a:t>Content and Tools</a:t>
            </a:r>
          </a:p>
          <a:p>
            <a:pPr fontAlgn="t"/>
            <a:r>
              <a:rPr lang="en-US" sz="2800" dirty="0">
                <a:solidFill>
                  <a:schemeClr val="tx1">
                    <a:lumMod val="75000"/>
                    <a:lumOff val="25000"/>
                  </a:schemeClr>
                </a:solidFill>
              </a:rPr>
              <a:t>Reminding teams to start with the basic format </a:t>
            </a:r>
          </a:p>
          <a:p>
            <a:pPr lvl="1" fontAlgn="t"/>
            <a:r>
              <a:rPr lang="en-US" sz="2800" dirty="0">
                <a:solidFill>
                  <a:schemeClr val="tx1">
                    <a:lumMod val="75000"/>
                    <a:lumOff val="25000"/>
                  </a:schemeClr>
                </a:solidFill>
              </a:rPr>
              <a:t>Matching intervention to function of behavior</a:t>
            </a:r>
          </a:p>
          <a:p>
            <a:pPr lvl="1" fontAlgn="t"/>
            <a:r>
              <a:rPr lang="en-US" sz="2800" dirty="0">
                <a:solidFill>
                  <a:schemeClr val="tx1">
                    <a:lumMod val="75000"/>
                    <a:lumOff val="25000"/>
                  </a:schemeClr>
                </a:solidFill>
              </a:rPr>
              <a:t>Immediate implementation</a:t>
            </a:r>
          </a:p>
          <a:p>
            <a:pPr lvl="1" fontAlgn="t"/>
            <a:r>
              <a:rPr lang="en-US" sz="2800" dirty="0">
                <a:solidFill>
                  <a:schemeClr val="tx1">
                    <a:lumMod val="75000"/>
                    <a:lumOff val="25000"/>
                  </a:schemeClr>
                </a:solidFill>
              </a:rPr>
              <a:t>Focus on school-wide behavior expectations</a:t>
            </a:r>
          </a:p>
          <a:p>
            <a:pPr fontAlgn="t"/>
            <a:r>
              <a:rPr lang="en-US" sz="2800" dirty="0">
                <a:solidFill>
                  <a:schemeClr val="tx1">
                    <a:lumMod val="75000"/>
                    <a:lumOff val="25000"/>
                  </a:schemeClr>
                </a:solidFill>
              </a:rPr>
              <a:t>Determining when to build-up towards more individualized features</a:t>
            </a:r>
          </a:p>
          <a:p>
            <a:endParaRPr lang="en-US" dirty="0"/>
          </a:p>
        </p:txBody>
      </p:sp>
      <p:grpSp>
        <p:nvGrpSpPr>
          <p:cNvPr id="7" name="Group 6"/>
          <p:cNvGrpSpPr/>
          <p:nvPr/>
        </p:nvGrpSpPr>
        <p:grpSpPr>
          <a:xfrm>
            <a:off x="716053" y="2313411"/>
            <a:ext cx="3153215" cy="4267796"/>
            <a:chOff x="716053" y="2313411"/>
            <a:chExt cx="3153215" cy="4267796"/>
          </a:xfrm>
        </p:grpSpPr>
        <p:pic>
          <p:nvPicPr>
            <p:cNvPr id="5" name="Picture 4"/>
            <p:cNvPicPr>
              <a:picLocks noChangeAspect="1"/>
            </p:cNvPicPr>
            <p:nvPr/>
          </p:nvPicPr>
          <p:blipFill>
            <a:blip r:embed="rId3"/>
            <a:stretch>
              <a:fillRect/>
            </a:stretch>
          </p:blipFill>
          <p:spPr>
            <a:xfrm>
              <a:off x="716053" y="2313411"/>
              <a:ext cx="3153215" cy="4267796"/>
            </a:xfrm>
            <a:prstGeom prst="rect">
              <a:avLst/>
            </a:prstGeom>
            <a:ln>
              <a:solidFill>
                <a:srgbClr val="7030A0"/>
              </a:solidFill>
            </a:ln>
          </p:spPr>
        </p:pic>
        <p:sp>
          <p:nvSpPr>
            <p:cNvPr id="6" name="Rectangle 5"/>
            <p:cNvSpPr/>
            <p:nvPr/>
          </p:nvSpPr>
          <p:spPr>
            <a:xfrm>
              <a:off x="748145" y="4052455"/>
              <a:ext cx="2805546" cy="124691"/>
            </a:xfrm>
            <a:prstGeom prst="rect">
              <a:avLst/>
            </a:prstGeom>
            <a:solidFill>
              <a:srgbClr val="FEE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96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F2A4-BFA0-A341-9E60-52997AAC93F3}"/>
              </a:ext>
            </a:extLst>
          </p:cNvPr>
          <p:cNvSpPr>
            <a:spLocks noGrp="1"/>
          </p:cNvSpPr>
          <p:nvPr>
            <p:ph type="title"/>
          </p:nvPr>
        </p:nvSpPr>
        <p:spPr/>
        <p:txBody>
          <a:bodyPr/>
          <a:lstStyle/>
          <a:p>
            <a:r>
              <a:rPr lang="en-US" dirty="0"/>
              <a:t>CICO Support Needs</a:t>
            </a:r>
          </a:p>
        </p:txBody>
      </p:sp>
      <p:sp>
        <p:nvSpPr>
          <p:cNvPr id="3" name="Text Placeholder 2">
            <a:extLst>
              <a:ext uri="{FF2B5EF4-FFF2-40B4-BE49-F238E27FC236}">
                <a16:creationId xmlns:a16="http://schemas.microsoft.com/office/drawing/2014/main" id="{5EF419F3-DA25-E243-A279-7F4EE779F16F}"/>
              </a:ext>
            </a:extLst>
          </p:cNvPr>
          <p:cNvSpPr>
            <a:spLocks noGrp="1"/>
          </p:cNvSpPr>
          <p:nvPr>
            <p:ph type="body" idx="1"/>
          </p:nvPr>
        </p:nvSpPr>
        <p:spPr/>
        <p:txBody>
          <a:bodyPr/>
          <a:lstStyle/>
          <a:p>
            <a:r>
              <a:rPr lang="en-US" sz="2400" dirty="0"/>
              <a:t>Is their a need basic Check in/Check out PD in your district?</a:t>
            </a:r>
          </a:p>
          <a:p>
            <a:r>
              <a:rPr lang="en-US" sz="2400" dirty="0"/>
              <a:t>What has worked for you to support the use CICO with fidelity in your schools? </a:t>
            </a:r>
          </a:p>
          <a:p>
            <a:r>
              <a:rPr lang="en-US" sz="2400" dirty="0"/>
              <a:t>If there is a need for CICO PD, what format would be most beneficial:</a:t>
            </a:r>
          </a:p>
          <a:p>
            <a:pPr lvl="1"/>
            <a:r>
              <a:rPr lang="en-US" sz="2400" dirty="0"/>
              <a:t>In person half day session</a:t>
            </a:r>
          </a:p>
          <a:p>
            <a:pPr lvl="1"/>
            <a:r>
              <a:rPr lang="en-US" sz="2400" dirty="0"/>
              <a:t>Webinar</a:t>
            </a:r>
          </a:p>
          <a:p>
            <a:pPr lvl="1"/>
            <a:r>
              <a:rPr lang="en-US" sz="2400" dirty="0"/>
              <a:t>Set of materials for district and building staff to lead PD</a:t>
            </a:r>
          </a:p>
          <a:p>
            <a:pPr lvl="1"/>
            <a:r>
              <a:rPr lang="en-US" sz="2400" dirty="0"/>
              <a:t>Other?</a:t>
            </a:r>
          </a:p>
        </p:txBody>
      </p:sp>
    </p:spTree>
    <p:extLst>
      <p:ext uri="{BB962C8B-B14F-4D97-AF65-F5344CB8AC3E}">
        <p14:creationId xmlns:p14="http://schemas.microsoft.com/office/powerpoint/2010/main" val="212216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School-wide PBS Team Training Part 2</a:t>
            </a:r>
          </a:p>
        </p:txBody>
      </p:sp>
      <p:sp>
        <p:nvSpPr>
          <p:cNvPr id="3" name="Text Placeholder 2"/>
          <p:cNvSpPr>
            <a:spLocks noGrp="1"/>
          </p:cNvSpPr>
          <p:nvPr>
            <p:ph type="body" idx="1"/>
          </p:nvPr>
        </p:nvSpPr>
        <p:spPr/>
        <p:txBody>
          <a:bodyPr/>
          <a:lstStyle/>
          <a:p>
            <a:r>
              <a:rPr lang="en-US" sz="2800" dirty="0"/>
              <a:t>1/10/2020</a:t>
            </a:r>
          </a:p>
          <a:p>
            <a:r>
              <a:rPr lang="en-US" sz="2800" dirty="0">
                <a:solidFill>
                  <a:schemeClr val="tx1"/>
                </a:solidFill>
              </a:rPr>
              <a:t>In attendance: </a:t>
            </a:r>
            <a:r>
              <a:rPr lang="en-US" sz="2800" dirty="0">
                <a:solidFill>
                  <a:schemeClr val="accent6"/>
                </a:solidFill>
              </a:rPr>
              <a:t>66</a:t>
            </a:r>
            <a:r>
              <a:rPr lang="en-US" sz="2800" dirty="0"/>
              <a:t> people from </a:t>
            </a:r>
            <a:r>
              <a:rPr lang="en-US" sz="2800" dirty="0">
                <a:solidFill>
                  <a:schemeClr val="accent6"/>
                </a:solidFill>
              </a:rPr>
              <a:t>14</a:t>
            </a:r>
            <a:r>
              <a:rPr lang="en-US" sz="2800" dirty="0"/>
              <a:t> schools, representing </a:t>
            </a:r>
            <a:r>
              <a:rPr lang="en-US" sz="2800" dirty="0">
                <a:solidFill>
                  <a:schemeClr val="accent6"/>
                </a:solidFill>
              </a:rPr>
              <a:t>7</a:t>
            </a:r>
            <a:r>
              <a:rPr lang="en-US" sz="2800" dirty="0"/>
              <a:t> districts,. </a:t>
            </a:r>
          </a:p>
          <a:p>
            <a:r>
              <a:rPr lang="en-US" sz="2800" dirty="0"/>
              <a:t>For this year’s new School-wide PBS Teams, this workshop focused on systems to support correction of problem behaviors and developing self-discipline as part of the Tier 1 PBS framework. </a:t>
            </a:r>
          </a:p>
          <a:p>
            <a:r>
              <a:rPr lang="en-US" sz="2800" dirty="0"/>
              <a:t>Structure of sharing activities for use in full-team and/or staff engagement.</a:t>
            </a:r>
          </a:p>
        </p:txBody>
      </p:sp>
    </p:spTree>
    <p:extLst>
      <p:ext uri="{BB962C8B-B14F-4D97-AF65-F5344CB8AC3E}">
        <p14:creationId xmlns:p14="http://schemas.microsoft.com/office/powerpoint/2010/main" val="399598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E7A6-A349-5C47-9550-43850BE336DE}"/>
              </a:ext>
            </a:extLst>
          </p:cNvPr>
          <p:cNvSpPr>
            <a:spLocks noGrp="1"/>
          </p:cNvSpPr>
          <p:nvPr>
            <p:ph type="title"/>
          </p:nvPr>
        </p:nvSpPr>
        <p:spPr/>
        <p:txBody>
          <a:bodyPr/>
          <a:lstStyle/>
          <a:p>
            <a:r>
              <a:rPr lang="en-US" dirty="0"/>
              <a:t>Tier 2 &amp; 3 School System Workshop</a:t>
            </a:r>
          </a:p>
        </p:txBody>
      </p:sp>
      <p:sp>
        <p:nvSpPr>
          <p:cNvPr id="4" name="Google Shape;122;p21">
            <a:extLst>
              <a:ext uri="{FF2B5EF4-FFF2-40B4-BE49-F238E27FC236}">
                <a16:creationId xmlns:a16="http://schemas.microsoft.com/office/drawing/2014/main" id="{7A03ADF1-6B53-5F47-942C-A977A20FC9A5}"/>
              </a:ext>
            </a:extLst>
          </p:cNvPr>
          <p:cNvSpPr txBox="1">
            <a:spLocks noGrp="1"/>
          </p:cNvSpPr>
          <p:nvPr>
            <p:ph type="body" idx="1"/>
          </p:nvPr>
        </p:nvSpPr>
        <p:spPr>
          <a:xfrm>
            <a:off x="3258766" y="951656"/>
            <a:ext cx="8521430" cy="5120640"/>
          </a:xfrm>
          <a:prstGeom prst="rect">
            <a:avLst/>
          </a:prstGeom>
        </p:spPr>
        <p:txBody>
          <a:bodyPr spcFirstLastPara="1" vert="horz" wrap="square" lIns="121900" tIns="121900" rIns="121900" bIns="121900" rtlCol="0" anchor="t" anchorCtr="0">
            <a:noAutofit/>
          </a:bodyPr>
          <a:lstStyle/>
          <a:p>
            <a:pPr lvl="1" indent="-457189">
              <a:lnSpc>
                <a:spcPct val="100000"/>
              </a:lnSpc>
              <a:spcBef>
                <a:spcPts val="0"/>
              </a:spcBef>
              <a:buSzPts val="1800"/>
            </a:pPr>
            <a:r>
              <a:rPr lang="en" sz="2400" dirty="0"/>
              <a:t>Identify common vocabulary and background knowledge of basic behavioral modification to share with entire staff </a:t>
            </a:r>
            <a:br>
              <a:rPr lang="en" sz="2400" dirty="0"/>
            </a:br>
            <a:endParaRPr sz="2400" dirty="0"/>
          </a:p>
          <a:p>
            <a:pPr lvl="1" indent="-457189">
              <a:lnSpc>
                <a:spcPct val="100000"/>
              </a:lnSpc>
              <a:spcBef>
                <a:spcPts val="0"/>
              </a:spcBef>
              <a:buSzPts val="1800"/>
            </a:pPr>
            <a:r>
              <a:rPr lang="en" sz="2400" dirty="0"/>
              <a:t>Answer the question, “what is Tier 3”  and address data, systems and practice misrules</a:t>
            </a:r>
            <a:br>
              <a:rPr lang="en" sz="2400" dirty="0"/>
            </a:br>
            <a:endParaRPr sz="2400" dirty="0"/>
          </a:p>
          <a:p>
            <a:pPr lvl="1" indent="-457189">
              <a:lnSpc>
                <a:spcPct val="100000"/>
              </a:lnSpc>
              <a:spcBef>
                <a:spcPts val="0"/>
              </a:spcBef>
              <a:buSzPts val="1800"/>
            </a:pPr>
            <a:r>
              <a:rPr lang="en" sz="2400" dirty="0"/>
              <a:t>Understand roles and functions of the Tier 2/3 Systems Team and Student Support Teams </a:t>
            </a:r>
            <a:br>
              <a:rPr lang="en" sz="2400" dirty="0"/>
            </a:br>
            <a:endParaRPr sz="2400" dirty="0"/>
          </a:p>
          <a:p>
            <a:pPr lvl="1" indent="-457189">
              <a:lnSpc>
                <a:spcPct val="100000"/>
              </a:lnSpc>
              <a:spcBef>
                <a:spcPts val="0"/>
              </a:spcBef>
              <a:buSzPts val="1800"/>
            </a:pPr>
            <a:r>
              <a:rPr lang="en" sz="2400" dirty="0"/>
              <a:t>Begin to action planning to develop a Tier 3 process</a:t>
            </a:r>
            <a:r>
              <a:rPr lang="en" dirty="0"/>
              <a:t/>
            </a:r>
            <a:br>
              <a:rPr lang="en" dirty="0"/>
            </a:br>
            <a:endParaRPr dirty="0"/>
          </a:p>
          <a:p>
            <a:pPr marL="0" indent="0" algn="ctr">
              <a:spcBef>
                <a:spcPts val="2133"/>
              </a:spcBef>
              <a:spcAft>
                <a:spcPts val="2133"/>
              </a:spcAft>
              <a:buNone/>
            </a:pPr>
            <a:r>
              <a:rPr lang="en-US" sz="2400" dirty="0"/>
              <a:t> Held on 1/22,20. </a:t>
            </a:r>
            <a:r>
              <a:rPr lang="en-US" sz="2400" dirty="0">
                <a:solidFill>
                  <a:schemeClr val="accent6"/>
                </a:solidFill>
              </a:rPr>
              <a:t>74</a:t>
            </a:r>
            <a:r>
              <a:rPr lang="en-US" sz="2400" dirty="0"/>
              <a:t> people from </a:t>
            </a:r>
            <a:r>
              <a:rPr lang="en-US" sz="2400" dirty="0">
                <a:solidFill>
                  <a:schemeClr val="accent6"/>
                </a:solidFill>
              </a:rPr>
              <a:t>23</a:t>
            </a:r>
            <a:r>
              <a:rPr lang="en-US" sz="2400" dirty="0"/>
              <a:t> schools and agencies, representing </a:t>
            </a:r>
            <a:r>
              <a:rPr lang="en-US" sz="2400" dirty="0">
                <a:solidFill>
                  <a:schemeClr val="accent6"/>
                </a:solidFill>
              </a:rPr>
              <a:t>12</a:t>
            </a:r>
            <a:r>
              <a:rPr lang="en-US" sz="2400" dirty="0"/>
              <a:t> districts, and </a:t>
            </a:r>
            <a:r>
              <a:rPr lang="en-US" sz="2400" dirty="0">
                <a:solidFill>
                  <a:srgbClr val="FF0000"/>
                </a:solidFill>
              </a:rPr>
              <a:t>2</a:t>
            </a:r>
            <a:r>
              <a:rPr lang="en-US" sz="2400" dirty="0"/>
              <a:t> collaborative partners attended</a:t>
            </a:r>
            <a:endParaRPr sz="2133" dirty="0"/>
          </a:p>
        </p:txBody>
      </p:sp>
      <p:sp>
        <p:nvSpPr>
          <p:cNvPr id="6" name="Google Shape;121;p21">
            <a:extLst>
              <a:ext uri="{FF2B5EF4-FFF2-40B4-BE49-F238E27FC236}">
                <a16:creationId xmlns:a16="http://schemas.microsoft.com/office/drawing/2014/main" id="{A926B7D9-4F7E-AA40-93BD-180F5A95D7F0}"/>
              </a:ext>
            </a:extLst>
          </p:cNvPr>
          <p:cNvSpPr txBox="1">
            <a:spLocks/>
          </p:cNvSpPr>
          <p:nvPr/>
        </p:nvSpPr>
        <p:spPr>
          <a:xfrm>
            <a:off x="4110650" y="270394"/>
            <a:ext cx="4708187" cy="9432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3600"/>
              <a:buNone/>
              <a:defRPr sz="4400" kern="1200">
                <a:solidFill>
                  <a:schemeClr val="tx1"/>
                </a:solidFill>
                <a:latin typeface="+mj-lt"/>
                <a:ea typeface="+mj-ea"/>
                <a:cs typeface="+mj-c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pPr marL="0" marR="0" lvl="0" indent="0" algn="l" defTabSz="914400" rtl="0" eaLnBrk="1" fontAlgn="auto" latinLnBrk="0" hangingPunct="1">
              <a:lnSpc>
                <a:spcPct val="90000"/>
              </a:lnSpc>
              <a:spcBef>
                <a:spcPts val="0"/>
              </a:spcBef>
              <a:spcAft>
                <a:spcPts val="0"/>
              </a:spcAft>
              <a:buClrTx/>
              <a:buSzPts val="3600"/>
              <a:buFontTx/>
              <a:buNone/>
              <a:tabLst/>
              <a:defRPr/>
            </a:pPr>
            <a:r>
              <a:rPr lang="en-US" sz="3600" dirty="0">
                <a:solidFill>
                  <a:schemeClr val="tx1">
                    <a:lumMod val="50000"/>
                    <a:lumOff val="50000"/>
                  </a:schemeClr>
                </a:solidFill>
                <a:latin typeface="Corbel" panose="020B0503020204020204" pitchFamily="34" charset="0"/>
              </a:rPr>
              <a:t>Workshop </a:t>
            </a:r>
            <a:r>
              <a:rPr kumimoji="0" lang="en-US" sz="360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rPr>
              <a:t>Objectives</a:t>
            </a:r>
          </a:p>
        </p:txBody>
      </p:sp>
    </p:spTree>
    <p:extLst>
      <p:ext uri="{BB962C8B-B14F-4D97-AF65-F5344CB8AC3E}">
        <p14:creationId xmlns:p14="http://schemas.microsoft.com/office/powerpoint/2010/main" val="157815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0"/>
          <p:cNvSpPr txBox="1">
            <a:spLocks noGrp="1"/>
          </p:cNvSpPr>
          <p:nvPr>
            <p:ph type="title"/>
          </p:nvPr>
        </p:nvSpPr>
        <p:spPr>
          <a:xfrm>
            <a:off x="692326" y="2422167"/>
            <a:ext cx="1966653" cy="1259496"/>
          </a:xfrm>
          <a:prstGeom prst="rect">
            <a:avLst/>
          </a:prstGeom>
        </p:spPr>
        <p:txBody>
          <a:bodyPr spcFirstLastPara="1" wrap="square" lIns="121900" tIns="121900" rIns="121900" bIns="121900" anchor="t" anchorCtr="0">
            <a:noAutofit/>
          </a:bodyPr>
          <a:lstStyle/>
          <a:p>
            <a:r>
              <a:rPr lang="en" dirty="0"/>
              <a:t>Teaming Activity </a:t>
            </a:r>
            <a:endParaRPr dirty="0"/>
          </a:p>
        </p:txBody>
      </p:sp>
      <p:sp>
        <p:nvSpPr>
          <p:cNvPr id="466" name="Google Shape;466;p60"/>
          <p:cNvSpPr txBox="1">
            <a:spLocks noGrp="1"/>
          </p:cNvSpPr>
          <p:nvPr>
            <p:ph type="body" idx="1"/>
          </p:nvPr>
        </p:nvSpPr>
        <p:spPr>
          <a:xfrm>
            <a:off x="3597442" y="770021"/>
            <a:ext cx="8049126" cy="5305926"/>
          </a:xfrm>
          <a:prstGeom prst="rect">
            <a:avLst/>
          </a:prstGeom>
        </p:spPr>
        <p:txBody>
          <a:bodyPr spcFirstLastPara="1" wrap="square" lIns="121900" tIns="121900" rIns="121900" bIns="121900" anchor="t" anchorCtr="0">
            <a:noAutofit/>
          </a:bodyPr>
          <a:lstStyle/>
          <a:p>
            <a:pPr marL="0" indent="0">
              <a:spcBef>
                <a:spcPts val="400"/>
              </a:spcBef>
              <a:buNone/>
            </a:pPr>
            <a:r>
              <a:rPr lang="en" sz="2800" dirty="0">
                <a:solidFill>
                  <a:srgbClr val="666666"/>
                </a:solidFill>
              </a:rPr>
              <a:t>Count off by 4’s</a:t>
            </a:r>
            <a:endParaRPr sz="2800" dirty="0"/>
          </a:p>
          <a:p>
            <a:pPr marL="0" indent="0">
              <a:buNone/>
            </a:pPr>
            <a:r>
              <a:rPr lang="en" sz="2800" dirty="0"/>
              <a:t/>
            </a:r>
            <a:br>
              <a:rPr lang="en" sz="2800" dirty="0"/>
            </a:br>
            <a:r>
              <a:rPr lang="en" sz="2800" dirty="0"/>
              <a:t>Read the section of the </a:t>
            </a:r>
            <a:r>
              <a:rPr lang="en" sz="2800" b="1" u="sng" dirty="0">
                <a:solidFill>
                  <a:schemeClr val="hlink"/>
                </a:solidFill>
                <a:hlinkClick r:id="rId3"/>
              </a:rPr>
              <a:t>Tier 2/3 Systems Team document</a:t>
            </a:r>
            <a:r>
              <a:rPr lang="en" sz="2800" dirty="0"/>
              <a:t> assigned to you, summarize in a sentence or two, and take turns reporting out to your team</a:t>
            </a:r>
            <a:endParaRPr sz="2800" dirty="0"/>
          </a:p>
          <a:p>
            <a:pPr>
              <a:spcBef>
                <a:spcPts val="2133"/>
              </a:spcBef>
              <a:buAutoNum type="arabicPeriod"/>
            </a:pPr>
            <a:r>
              <a:rPr lang="en" sz="2800" dirty="0"/>
              <a:t>“Systems Team Responsibilities” &amp; “Team Membership”</a:t>
            </a:r>
            <a:endParaRPr sz="2800" dirty="0"/>
          </a:p>
          <a:p>
            <a:pPr>
              <a:buAutoNum type="arabicPeriod"/>
            </a:pPr>
            <a:r>
              <a:rPr lang="en" sz="2800" dirty="0"/>
              <a:t>“Systems Team Member Roles”</a:t>
            </a:r>
            <a:endParaRPr sz="2800" dirty="0"/>
          </a:p>
          <a:p>
            <a:pPr>
              <a:buAutoNum type="arabicPeriod"/>
            </a:pPr>
            <a:r>
              <a:rPr lang="en" sz="2800" dirty="0"/>
              <a:t>“Considerations for Scheduling Systems Team Meetings” </a:t>
            </a:r>
            <a:endParaRPr sz="2800" dirty="0"/>
          </a:p>
          <a:p>
            <a:pPr>
              <a:buAutoNum type="arabicPeriod"/>
            </a:pPr>
            <a:r>
              <a:rPr lang="en" sz="2800" dirty="0"/>
              <a:t>“System to Elicit Participation of Student Support Team Members”</a:t>
            </a:r>
            <a:endParaRPr sz="2800" dirty="0"/>
          </a:p>
          <a:p>
            <a:pPr marL="0" indent="0">
              <a:spcBef>
                <a:spcPts val="2133"/>
              </a:spcBef>
              <a:buNone/>
            </a:pPr>
            <a:endParaRPr sz="1867" dirty="0">
              <a:solidFill>
                <a:srgbClr val="666666"/>
              </a:solidFill>
            </a:endParaRPr>
          </a:p>
          <a:p>
            <a:pPr marL="0" indent="0">
              <a:spcAft>
                <a:spcPts val="2133"/>
              </a:spcAft>
              <a:buNone/>
            </a:pPr>
            <a:endParaRPr sz="1600" dirty="0"/>
          </a:p>
        </p:txBody>
      </p:sp>
    </p:spTree>
    <p:extLst>
      <p:ext uri="{BB962C8B-B14F-4D97-AF65-F5344CB8AC3E}">
        <p14:creationId xmlns:p14="http://schemas.microsoft.com/office/powerpoint/2010/main" val="300340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7"/>
          <p:cNvSpPr/>
          <p:nvPr/>
        </p:nvSpPr>
        <p:spPr>
          <a:xfrm>
            <a:off x="8699758" y="4187005"/>
            <a:ext cx="1703200" cy="1625600"/>
          </a:xfrm>
          <a:prstGeom prst="ellipse">
            <a:avLst/>
          </a:prstGeom>
          <a:solidFill>
            <a:schemeClr val="bg2">
              <a:lumMod val="60000"/>
              <a:lumOff val="40000"/>
            </a:schemeClr>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buClr>
                <a:schemeClr val="dk1"/>
              </a:buClr>
              <a:buSzPts val="1400"/>
            </a:pPr>
            <a:endParaRPr sz="1867">
              <a:solidFill>
                <a:srgbClr val="FFFFFF"/>
              </a:solidFill>
              <a:latin typeface="Arial"/>
              <a:ea typeface="Arial"/>
              <a:cs typeface="Arial"/>
              <a:sym typeface="Arial"/>
            </a:endParaRPr>
          </a:p>
        </p:txBody>
      </p:sp>
      <p:sp>
        <p:nvSpPr>
          <p:cNvPr id="437" name="Google Shape;437;p57"/>
          <p:cNvSpPr txBox="1">
            <a:spLocks noGrp="1"/>
          </p:cNvSpPr>
          <p:nvPr>
            <p:ph type="title"/>
          </p:nvPr>
        </p:nvSpPr>
        <p:spPr>
          <a:xfrm>
            <a:off x="425895" y="2472898"/>
            <a:ext cx="2425681" cy="1596899"/>
          </a:xfrm>
          <a:prstGeom prst="rect">
            <a:avLst/>
          </a:prstGeom>
          <a:noFill/>
          <a:ln>
            <a:noFill/>
          </a:ln>
        </p:spPr>
        <p:txBody>
          <a:bodyPr spcFirstLastPara="1" wrap="square" lIns="121900" tIns="121900" rIns="121900" bIns="121900" anchor="t" anchorCtr="0">
            <a:noAutofit/>
          </a:bodyPr>
          <a:lstStyle/>
          <a:p>
            <a:pPr>
              <a:lnSpc>
                <a:spcPct val="100000"/>
              </a:lnSpc>
              <a:buClr>
                <a:schemeClr val="dk1"/>
              </a:buClr>
              <a:buSzPts val="2100"/>
            </a:pPr>
            <a:r>
              <a:rPr lang="en" dirty="0"/>
              <a:t>Teaming Structures:</a:t>
            </a:r>
            <a:br>
              <a:rPr lang="en" dirty="0"/>
            </a:br>
            <a:r>
              <a:rPr lang="en" dirty="0"/>
              <a:t/>
            </a:r>
            <a:br>
              <a:rPr lang="en" dirty="0"/>
            </a:br>
            <a:endParaRPr sz="2800" dirty="0"/>
          </a:p>
        </p:txBody>
      </p:sp>
      <p:sp>
        <p:nvSpPr>
          <p:cNvPr id="438" name="Google Shape;438;p57"/>
          <p:cNvSpPr/>
          <p:nvPr/>
        </p:nvSpPr>
        <p:spPr>
          <a:xfrm>
            <a:off x="4547066" y="1859728"/>
            <a:ext cx="2935600" cy="2947600"/>
          </a:xfrm>
          <a:prstGeom prst="ellipse">
            <a:avLst/>
          </a:prstGeom>
          <a:gradFill flip="none" rotWithShape="1">
            <a:gsLst>
              <a:gs pos="19000">
                <a:srgbClr val="FFFF00"/>
              </a:gs>
              <a:gs pos="83000">
                <a:srgbClr val="FF0000"/>
              </a:gs>
              <a:gs pos="20000">
                <a:srgbClr val="FFFF00"/>
              </a:gs>
            </a:gsLst>
            <a:lin ang="5400000" scaled="1"/>
            <a:tileRect/>
          </a:gradFill>
          <a:ln w="57150" cap="flat" cmpd="sng">
            <a:solidFill>
              <a:schemeClr val="tx1"/>
            </a:solidFill>
            <a:prstDash val="solid"/>
            <a:round/>
            <a:headEnd type="none" w="sm" len="sm"/>
            <a:tailEnd type="none" w="sm" len="sm"/>
          </a:ln>
        </p:spPr>
        <p:txBody>
          <a:bodyPr spcFirstLastPara="1" wrap="square" lIns="121900" tIns="60933" rIns="121900" bIns="60933" anchor="ctr" anchorCtr="0">
            <a:noAutofit/>
          </a:bodyPr>
          <a:lstStyle/>
          <a:p>
            <a:pPr algn="ctr">
              <a:buClr>
                <a:schemeClr val="dk1"/>
              </a:buClr>
              <a:buSzPts val="1400"/>
            </a:pPr>
            <a:endParaRPr sz="1867">
              <a:solidFill>
                <a:srgbClr val="FFFFFF"/>
              </a:solidFill>
              <a:latin typeface="Arial"/>
              <a:ea typeface="Arial"/>
              <a:cs typeface="Arial"/>
              <a:sym typeface="Arial"/>
            </a:endParaRPr>
          </a:p>
        </p:txBody>
      </p:sp>
      <p:sp>
        <p:nvSpPr>
          <p:cNvPr id="439" name="Google Shape;439;p57"/>
          <p:cNvSpPr/>
          <p:nvPr/>
        </p:nvSpPr>
        <p:spPr>
          <a:xfrm>
            <a:off x="8724228" y="2335909"/>
            <a:ext cx="1703200" cy="1625600"/>
          </a:xfrm>
          <a:prstGeom prst="ellipse">
            <a:avLst/>
          </a:prstGeom>
          <a:solidFill>
            <a:schemeClr val="bg2">
              <a:lumMod val="60000"/>
              <a:lumOff val="40000"/>
            </a:schemeClr>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buClr>
                <a:schemeClr val="dk1"/>
              </a:buClr>
              <a:buSzPts val="1400"/>
            </a:pPr>
            <a:endParaRPr sz="1867">
              <a:solidFill>
                <a:srgbClr val="FFFFFF"/>
              </a:solidFill>
              <a:latin typeface="Arial"/>
              <a:ea typeface="Arial"/>
              <a:cs typeface="Arial"/>
              <a:sym typeface="Arial"/>
            </a:endParaRPr>
          </a:p>
        </p:txBody>
      </p:sp>
      <p:sp>
        <p:nvSpPr>
          <p:cNvPr id="440" name="Google Shape;440;p57"/>
          <p:cNvSpPr/>
          <p:nvPr/>
        </p:nvSpPr>
        <p:spPr>
          <a:xfrm>
            <a:off x="8676126" y="541421"/>
            <a:ext cx="1703200" cy="1561104"/>
          </a:xfrm>
          <a:prstGeom prst="ellipse">
            <a:avLst/>
          </a:prstGeom>
          <a:solidFill>
            <a:schemeClr val="bg2">
              <a:lumMod val="60000"/>
              <a:lumOff val="40000"/>
            </a:schemeClr>
          </a:solidFill>
          <a:ln w="25400" cap="flat" cmpd="sng">
            <a:solidFill>
              <a:srgbClr val="BA7C2E"/>
            </a:solidFill>
            <a:prstDash val="solid"/>
            <a:round/>
            <a:headEnd type="none" w="sm" len="sm"/>
            <a:tailEnd type="none" w="sm" len="sm"/>
          </a:ln>
        </p:spPr>
        <p:txBody>
          <a:bodyPr spcFirstLastPara="1" wrap="square" lIns="121900" tIns="60933" rIns="121900" bIns="60933" anchor="ctr" anchorCtr="0">
            <a:noAutofit/>
          </a:bodyPr>
          <a:lstStyle/>
          <a:p>
            <a:pPr algn="ctr">
              <a:buClr>
                <a:schemeClr val="dk1"/>
              </a:buClr>
              <a:buSzPts val="1400"/>
            </a:pPr>
            <a:endParaRPr sz="1867">
              <a:solidFill>
                <a:schemeClr val="bg2">
                  <a:lumMod val="40000"/>
                  <a:lumOff val="60000"/>
                </a:schemeClr>
              </a:solidFill>
              <a:latin typeface="Arial"/>
              <a:ea typeface="Arial"/>
              <a:cs typeface="Arial"/>
              <a:sym typeface="Arial"/>
            </a:endParaRPr>
          </a:p>
        </p:txBody>
      </p:sp>
      <p:sp>
        <p:nvSpPr>
          <p:cNvPr id="441" name="Google Shape;441;p57"/>
          <p:cNvSpPr txBox="1"/>
          <p:nvPr/>
        </p:nvSpPr>
        <p:spPr>
          <a:xfrm>
            <a:off x="5011866" y="2730389"/>
            <a:ext cx="2006000" cy="764000"/>
          </a:xfrm>
          <a:prstGeom prst="rect">
            <a:avLst/>
          </a:prstGeom>
          <a:noFill/>
          <a:ln>
            <a:noFill/>
          </a:ln>
        </p:spPr>
        <p:txBody>
          <a:bodyPr spcFirstLastPara="1" wrap="square" lIns="121900" tIns="60933" rIns="121900" bIns="60933" anchor="t" anchorCtr="0">
            <a:noAutofit/>
          </a:bodyPr>
          <a:lstStyle/>
          <a:p>
            <a:pPr algn="ctr">
              <a:buClr>
                <a:srgbClr val="FFFFFF"/>
              </a:buClr>
              <a:buSzPts val="1400"/>
            </a:pPr>
            <a:r>
              <a:rPr lang="en" sz="3200" b="1" dirty="0">
                <a:latin typeface="Arial"/>
                <a:ea typeface="Arial"/>
                <a:cs typeface="Arial"/>
                <a:sym typeface="Arial"/>
              </a:rPr>
              <a:t>Tier 2/3 Team</a:t>
            </a:r>
            <a:endParaRPr sz="3200" dirty="0"/>
          </a:p>
          <a:p>
            <a:pPr algn="ctr">
              <a:buClr>
                <a:schemeClr val="dk1"/>
              </a:buClr>
              <a:buSzPts val="1400"/>
            </a:pPr>
            <a:endParaRPr sz="1867" b="1" dirty="0">
              <a:solidFill>
                <a:srgbClr val="FFFFFF"/>
              </a:solidFill>
              <a:latin typeface="Arial"/>
              <a:ea typeface="Arial"/>
              <a:cs typeface="Arial"/>
              <a:sym typeface="Arial"/>
            </a:endParaRPr>
          </a:p>
        </p:txBody>
      </p:sp>
      <p:sp>
        <p:nvSpPr>
          <p:cNvPr id="442" name="Google Shape;442;p57"/>
          <p:cNvSpPr txBox="1"/>
          <p:nvPr/>
        </p:nvSpPr>
        <p:spPr>
          <a:xfrm>
            <a:off x="8699758" y="4377421"/>
            <a:ext cx="1703200" cy="984800"/>
          </a:xfrm>
          <a:prstGeom prst="rect">
            <a:avLst/>
          </a:prstGeom>
          <a:noFill/>
          <a:ln>
            <a:noFill/>
          </a:ln>
        </p:spPr>
        <p:txBody>
          <a:bodyPr spcFirstLastPara="1" wrap="square" lIns="121900" tIns="60933" rIns="121900" bIns="60933" anchor="t" anchorCtr="0">
            <a:noAutofit/>
          </a:bodyPr>
          <a:lstStyle/>
          <a:p>
            <a:pPr algn="ctr">
              <a:buClr>
                <a:srgbClr val="000000"/>
              </a:buClr>
              <a:buSzPts val="1800"/>
            </a:pPr>
            <a:r>
              <a:rPr lang="en" sz="2400" dirty="0">
                <a:latin typeface="Calibri"/>
                <a:ea typeface="Calibri"/>
                <a:cs typeface="Calibri"/>
                <a:sym typeface="Calibri"/>
              </a:rPr>
              <a:t>Niki’s </a:t>
            </a:r>
            <a:r>
              <a:rPr lang="en" sz="1867" dirty="0">
                <a:latin typeface="Arial"/>
                <a:ea typeface="Arial"/>
                <a:cs typeface="Arial"/>
                <a:sym typeface="Arial"/>
              </a:rPr>
              <a:t> </a:t>
            </a:r>
            <a:r>
              <a:rPr lang="en" sz="1850" dirty="0"/>
              <a:t>Student</a:t>
            </a:r>
            <a:r>
              <a:rPr lang="en" sz="1850" dirty="0">
                <a:latin typeface="Arial"/>
                <a:ea typeface="Arial"/>
                <a:cs typeface="Arial"/>
                <a:sym typeface="Arial"/>
              </a:rPr>
              <a:t> Support Team</a:t>
            </a:r>
            <a:endParaRPr sz="1850" dirty="0"/>
          </a:p>
        </p:txBody>
      </p:sp>
      <p:sp>
        <p:nvSpPr>
          <p:cNvPr id="443" name="Google Shape;443;p57"/>
          <p:cNvSpPr txBox="1"/>
          <p:nvPr/>
        </p:nvSpPr>
        <p:spPr>
          <a:xfrm>
            <a:off x="8676126" y="735131"/>
            <a:ext cx="1703200" cy="1194801"/>
          </a:xfrm>
          <a:prstGeom prst="rect">
            <a:avLst/>
          </a:prstGeom>
          <a:noFill/>
          <a:ln>
            <a:noFill/>
          </a:ln>
        </p:spPr>
        <p:txBody>
          <a:bodyPr spcFirstLastPara="1" wrap="square" lIns="121900" tIns="60933" rIns="121900" bIns="60933" anchor="t" anchorCtr="0">
            <a:noAutofit/>
          </a:bodyPr>
          <a:lstStyle/>
          <a:p>
            <a:pPr algn="ctr">
              <a:buClr>
                <a:srgbClr val="000000"/>
              </a:buClr>
              <a:buSzPts val="1800"/>
            </a:pPr>
            <a:r>
              <a:rPr lang="en" sz="2400" dirty="0">
                <a:latin typeface="Calibri"/>
                <a:ea typeface="Calibri"/>
                <a:cs typeface="Calibri"/>
                <a:sym typeface="Calibri"/>
              </a:rPr>
              <a:t>Lawanda’s</a:t>
            </a:r>
            <a:r>
              <a:rPr lang="en" sz="1867" dirty="0">
                <a:latin typeface="Arial"/>
                <a:ea typeface="Arial"/>
                <a:cs typeface="Arial"/>
                <a:sym typeface="Arial"/>
              </a:rPr>
              <a:t> </a:t>
            </a:r>
            <a:r>
              <a:rPr lang="en" sz="1850" dirty="0"/>
              <a:t>Student </a:t>
            </a:r>
            <a:r>
              <a:rPr lang="en" sz="1850" dirty="0">
                <a:latin typeface="Arial"/>
                <a:ea typeface="Arial"/>
                <a:cs typeface="Arial"/>
                <a:sym typeface="Arial"/>
              </a:rPr>
              <a:t> Support Team</a:t>
            </a:r>
            <a:endParaRPr sz="1850" dirty="0"/>
          </a:p>
        </p:txBody>
      </p:sp>
      <p:sp>
        <p:nvSpPr>
          <p:cNvPr id="444" name="Google Shape;444;p57"/>
          <p:cNvSpPr txBox="1"/>
          <p:nvPr/>
        </p:nvSpPr>
        <p:spPr>
          <a:xfrm>
            <a:off x="9656617" y="6257261"/>
            <a:ext cx="2535200" cy="410400"/>
          </a:xfrm>
          <a:prstGeom prst="rect">
            <a:avLst/>
          </a:prstGeom>
          <a:noFill/>
          <a:ln>
            <a:noFill/>
          </a:ln>
        </p:spPr>
        <p:txBody>
          <a:bodyPr spcFirstLastPara="1" wrap="square" lIns="121900" tIns="60933" rIns="121900" bIns="60933" anchor="t" anchorCtr="0">
            <a:noAutofit/>
          </a:bodyPr>
          <a:lstStyle/>
          <a:p>
            <a:pPr>
              <a:buClr>
                <a:srgbClr val="000000"/>
              </a:buClr>
              <a:buSzPts val="1400"/>
            </a:pPr>
            <a:r>
              <a:rPr lang="en" sz="1867">
                <a:solidFill>
                  <a:srgbClr val="000000"/>
                </a:solidFill>
                <a:latin typeface="Arial"/>
                <a:ea typeface="Arial"/>
                <a:cs typeface="Arial"/>
                <a:sym typeface="Arial"/>
              </a:rPr>
              <a:t>Putnam, 2018</a:t>
            </a:r>
            <a:endParaRPr sz="1867">
              <a:solidFill>
                <a:srgbClr val="000000"/>
              </a:solidFill>
              <a:latin typeface="Arial"/>
              <a:ea typeface="Arial"/>
              <a:cs typeface="Arial"/>
              <a:sym typeface="Arial"/>
            </a:endParaRPr>
          </a:p>
        </p:txBody>
      </p:sp>
      <p:sp>
        <p:nvSpPr>
          <p:cNvPr id="447" name="Google Shape;447;p57"/>
          <p:cNvSpPr txBox="1"/>
          <p:nvPr/>
        </p:nvSpPr>
        <p:spPr>
          <a:xfrm>
            <a:off x="8724228" y="2545685"/>
            <a:ext cx="1703200" cy="984800"/>
          </a:xfrm>
          <a:prstGeom prst="rect">
            <a:avLst/>
          </a:prstGeom>
          <a:noFill/>
          <a:ln>
            <a:noFill/>
          </a:ln>
        </p:spPr>
        <p:txBody>
          <a:bodyPr spcFirstLastPara="1" wrap="square" lIns="121900" tIns="60933" rIns="121900" bIns="60933" anchor="t" anchorCtr="0">
            <a:noAutofit/>
          </a:bodyPr>
          <a:lstStyle/>
          <a:p>
            <a:pPr algn="ctr">
              <a:buClr>
                <a:srgbClr val="000000"/>
              </a:buClr>
              <a:buSzPts val="1800"/>
            </a:pPr>
            <a:r>
              <a:rPr lang="en" sz="2400" dirty="0">
                <a:latin typeface="Calibri"/>
                <a:ea typeface="Calibri"/>
                <a:cs typeface="Calibri"/>
                <a:sym typeface="Calibri"/>
              </a:rPr>
              <a:t>Marcie’s</a:t>
            </a:r>
            <a:r>
              <a:rPr lang="en" sz="1850" dirty="0">
                <a:latin typeface="Arial"/>
                <a:ea typeface="Arial"/>
                <a:cs typeface="Arial"/>
                <a:sym typeface="Arial"/>
              </a:rPr>
              <a:t> </a:t>
            </a:r>
            <a:r>
              <a:rPr lang="en" sz="1850" dirty="0"/>
              <a:t>Student</a:t>
            </a:r>
            <a:r>
              <a:rPr lang="en" sz="1850" dirty="0">
                <a:latin typeface="Arial"/>
                <a:ea typeface="Arial"/>
                <a:cs typeface="Arial"/>
                <a:sym typeface="Arial"/>
              </a:rPr>
              <a:t> Support Team</a:t>
            </a:r>
            <a:endParaRPr sz="1850" dirty="0"/>
          </a:p>
        </p:txBody>
      </p:sp>
      <p:cxnSp>
        <p:nvCxnSpPr>
          <p:cNvPr id="7" name="Straight Arrow Connector 6"/>
          <p:cNvCxnSpPr>
            <a:stCxn id="438" idx="7"/>
          </p:cNvCxnSpPr>
          <p:nvPr/>
        </p:nvCxnSpPr>
        <p:spPr>
          <a:xfrm flipV="1">
            <a:off x="7052757" y="1612229"/>
            <a:ext cx="1647001" cy="67916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458576" y="3098245"/>
            <a:ext cx="1193460" cy="3129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38" idx="5"/>
            <a:endCxn id="442" idx="1"/>
          </p:cNvCxnSpPr>
          <p:nvPr/>
        </p:nvCxnSpPr>
        <p:spPr>
          <a:xfrm>
            <a:off x="7052757" y="4375662"/>
            <a:ext cx="1647001" cy="49415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81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p:nvPr/>
        </p:nvSpPr>
        <p:spPr>
          <a:xfrm>
            <a:off x="569567" y="328667"/>
            <a:ext cx="10888400" cy="954000"/>
          </a:xfrm>
          <a:prstGeom prst="rect">
            <a:avLst/>
          </a:prstGeom>
          <a:solidFill>
            <a:schemeClr val="lt1"/>
          </a:solidFill>
          <a:ln>
            <a:noFill/>
          </a:ln>
        </p:spPr>
        <p:txBody>
          <a:bodyPr spcFirstLastPara="1" wrap="square" lIns="121900" tIns="60933" rIns="121900" bIns="60933" anchor="t" anchorCtr="0">
            <a:noAutofit/>
          </a:bodyPr>
          <a:lstStyle/>
          <a:p>
            <a:pPr algn="ctr">
              <a:buClr>
                <a:srgbClr val="000000"/>
              </a:buClr>
              <a:buSzPts val="2800"/>
            </a:pPr>
            <a:r>
              <a:rPr lang="en" sz="2400" b="1" dirty="0">
                <a:latin typeface="Open Sans"/>
                <a:ea typeface="Open Sans"/>
                <a:cs typeface="Open Sans"/>
                <a:sym typeface="Open Sans"/>
              </a:rPr>
              <a:t>3-Tiered System of Support: </a:t>
            </a:r>
            <a:r>
              <a:rPr lang="en" sz="2400" dirty="0">
                <a:latin typeface="Open Sans"/>
                <a:ea typeface="Open Sans"/>
                <a:cs typeface="Open Sans"/>
                <a:sym typeface="Open Sans"/>
              </a:rPr>
              <a:t> </a:t>
            </a:r>
            <a:r>
              <a:rPr lang="en" sz="2400" b="1" dirty="0">
                <a:latin typeface="Open Sans"/>
                <a:ea typeface="Open Sans"/>
                <a:cs typeface="Open Sans"/>
                <a:sym typeface="Open Sans"/>
              </a:rPr>
              <a:t>Necessary Conversations by Teams</a:t>
            </a:r>
            <a:endParaRPr sz="2400" dirty="0">
              <a:latin typeface="Open Sans"/>
              <a:ea typeface="Open Sans"/>
              <a:cs typeface="Open Sans"/>
              <a:sym typeface="Open Sans"/>
            </a:endParaRPr>
          </a:p>
        </p:txBody>
      </p:sp>
      <p:sp>
        <p:nvSpPr>
          <p:cNvPr id="414" name="Google Shape;414;p55"/>
          <p:cNvSpPr txBox="1"/>
          <p:nvPr/>
        </p:nvSpPr>
        <p:spPr>
          <a:xfrm>
            <a:off x="588433" y="757792"/>
            <a:ext cx="245600" cy="457200"/>
          </a:xfrm>
          <a:prstGeom prst="rect">
            <a:avLst/>
          </a:prstGeom>
          <a:noFill/>
          <a:ln>
            <a:noFill/>
          </a:ln>
        </p:spPr>
        <p:txBody>
          <a:bodyPr spcFirstLastPara="1" wrap="square" lIns="121900" tIns="60933" rIns="121900" bIns="60933" anchor="t" anchorCtr="0">
            <a:noAutofit/>
          </a:bodyPr>
          <a:lstStyle/>
          <a:p>
            <a:pPr>
              <a:buClr>
                <a:srgbClr val="000000"/>
              </a:buClr>
              <a:buSzPts val="2400"/>
            </a:pPr>
            <a:endParaRPr sz="3200">
              <a:solidFill>
                <a:schemeClr val="dk1"/>
              </a:solidFill>
              <a:latin typeface="Arial"/>
              <a:ea typeface="Arial"/>
              <a:cs typeface="Arial"/>
              <a:sym typeface="Arial"/>
            </a:endParaRPr>
          </a:p>
        </p:txBody>
      </p:sp>
      <p:sp>
        <p:nvSpPr>
          <p:cNvPr id="415" name="Google Shape;415;p55"/>
          <p:cNvSpPr txBox="1"/>
          <p:nvPr/>
        </p:nvSpPr>
        <p:spPr>
          <a:xfrm>
            <a:off x="6463120" y="1214992"/>
            <a:ext cx="2340911" cy="108448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3200" b="1">
                <a:latin typeface="Open Sans"/>
                <a:ea typeface="Open Sans"/>
                <a:cs typeface="Open Sans"/>
                <a:sym typeface="Open Sans"/>
              </a:rPr>
              <a:t>Tier 3 Team</a:t>
            </a:r>
            <a:endParaRPr sz="3200">
              <a:latin typeface="Open Sans"/>
              <a:ea typeface="Open Sans"/>
              <a:cs typeface="Open Sans"/>
              <a:sym typeface="Open Sans"/>
            </a:endParaRPr>
          </a:p>
        </p:txBody>
      </p:sp>
      <p:sp>
        <p:nvSpPr>
          <p:cNvPr id="416" name="Google Shape;416;p55"/>
          <p:cNvSpPr txBox="1"/>
          <p:nvPr/>
        </p:nvSpPr>
        <p:spPr>
          <a:xfrm>
            <a:off x="3421192" y="1206971"/>
            <a:ext cx="2340911" cy="1084487"/>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3200" b="1">
                <a:latin typeface="Open Sans"/>
                <a:ea typeface="Open Sans"/>
                <a:cs typeface="Open Sans"/>
                <a:sym typeface="Open Sans"/>
              </a:rPr>
              <a:t>Tier 2 Team</a:t>
            </a:r>
            <a:endParaRPr sz="3200">
              <a:latin typeface="Open Sans"/>
              <a:ea typeface="Open Sans"/>
              <a:cs typeface="Open Sans"/>
              <a:sym typeface="Open Sans"/>
            </a:endParaRPr>
          </a:p>
        </p:txBody>
      </p:sp>
      <p:sp>
        <p:nvSpPr>
          <p:cNvPr id="417" name="Google Shape;417;p55"/>
          <p:cNvSpPr txBox="1"/>
          <p:nvPr/>
        </p:nvSpPr>
        <p:spPr>
          <a:xfrm>
            <a:off x="476867" y="1206971"/>
            <a:ext cx="2243307" cy="1084487"/>
          </a:xfrm>
          <a:prstGeom prst="rect">
            <a:avLst/>
          </a:prstGeom>
          <a:solidFill>
            <a:srgbClr val="92D050"/>
          </a:soli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3200" b="1">
                <a:latin typeface="Open Sans"/>
                <a:ea typeface="Open Sans"/>
                <a:cs typeface="Open Sans"/>
                <a:sym typeface="Open Sans"/>
              </a:rPr>
              <a:t>SW- Tier 1 Team</a:t>
            </a:r>
            <a:endParaRPr sz="3200">
              <a:latin typeface="Open Sans"/>
              <a:ea typeface="Open Sans"/>
              <a:cs typeface="Open Sans"/>
              <a:sym typeface="Open Sans"/>
            </a:endParaRPr>
          </a:p>
        </p:txBody>
      </p:sp>
      <p:cxnSp>
        <p:nvCxnSpPr>
          <p:cNvPr id="418" name="Google Shape;418;p55"/>
          <p:cNvCxnSpPr/>
          <p:nvPr/>
        </p:nvCxnSpPr>
        <p:spPr>
          <a:xfrm>
            <a:off x="2560278" y="1769520"/>
            <a:ext cx="1045981" cy="0"/>
          </a:xfrm>
          <a:prstGeom prst="straightConnector1">
            <a:avLst/>
          </a:prstGeom>
          <a:noFill/>
          <a:ln w="19050" cap="rnd" cmpd="sng">
            <a:solidFill>
              <a:srgbClr val="000000"/>
            </a:solidFill>
            <a:prstDash val="solid"/>
            <a:round/>
            <a:headEnd type="triangle" w="med" len="med"/>
            <a:tailEnd type="triangle" w="med" len="med"/>
          </a:ln>
        </p:spPr>
      </p:cxnSp>
      <p:cxnSp>
        <p:nvCxnSpPr>
          <p:cNvPr id="419" name="Google Shape;419;p55"/>
          <p:cNvCxnSpPr/>
          <p:nvPr/>
        </p:nvCxnSpPr>
        <p:spPr>
          <a:xfrm>
            <a:off x="5492184" y="1749214"/>
            <a:ext cx="1249992" cy="0"/>
          </a:xfrm>
          <a:prstGeom prst="straightConnector1">
            <a:avLst/>
          </a:prstGeom>
          <a:noFill/>
          <a:ln w="19050" cap="rnd" cmpd="sng">
            <a:solidFill>
              <a:srgbClr val="000000"/>
            </a:solidFill>
            <a:prstDash val="solid"/>
            <a:round/>
            <a:headEnd type="triangle" w="med" len="med"/>
            <a:tailEnd type="triangle" w="med" len="med"/>
          </a:ln>
        </p:spPr>
      </p:cxnSp>
      <p:sp>
        <p:nvSpPr>
          <p:cNvPr id="420" name="Google Shape;420;p55"/>
          <p:cNvSpPr txBox="1"/>
          <p:nvPr/>
        </p:nvSpPr>
        <p:spPr>
          <a:xfrm>
            <a:off x="3786592" y="2507229"/>
            <a:ext cx="4813805" cy="589431"/>
          </a:xfrm>
          <a:prstGeom prst="rect">
            <a:avLst/>
          </a:prstGeom>
          <a:gradFill>
            <a:gsLst>
              <a:gs pos="0">
                <a:srgbClr val="FFFF00"/>
              </a:gs>
              <a:gs pos="47000">
                <a:srgbClr val="FFFF00"/>
              </a:gs>
              <a:gs pos="83000">
                <a:srgbClr val="FF0000"/>
              </a:gs>
            </a:gsLst>
            <a:lin ang="5400012" scaled="0"/>
          </a:gra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3200" b="1">
                <a:latin typeface="Open Sans"/>
                <a:ea typeface="Open Sans"/>
                <a:cs typeface="Open Sans"/>
                <a:sym typeface="Open Sans"/>
              </a:rPr>
              <a:t>Tier 2/3 Team</a:t>
            </a:r>
            <a:endParaRPr sz="3200">
              <a:latin typeface="Open Sans"/>
              <a:ea typeface="Open Sans"/>
              <a:cs typeface="Open Sans"/>
              <a:sym typeface="Open Sans"/>
            </a:endParaRPr>
          </a:p>
        </p:txBody>
      </p:sp>
      <p:cxnSp>
        <p:nvCxnSpPr>
          <p:cNvPr id="421" name="Google Shape;421;p55"/>
          <p:cNvCxnSpPr/>
          <p:nvPr/>
        </p:nvCxnSpPr>
        <p:spPr>
          <a:xfrm>
            <a:off x="2393649" y="1963690"/>
            <a:ext cx="1623390" cy="933142"/>
          </a:xfrm>
          <a:prstGeom prst="straightConnector1">
            <a:avLst/>
          </a:prstGeom>
          <a:noFill/>
          <a:ln w="19050" cap="rnd" cmpd="sng">
            <a:solidFill>
              <a:srgbClr val="000000"/>
            </a:solidFill>
            <a:prstDash val="solid"/>
            <a:round/>
            <a:headEnd type="triangle" w="med" len="med"/>
            <a:tailEnd type="triangle" w="med" len="med"/>
          </a:ln>
        </p:spPr>
      </p:cxnSp>
      <p:sp>
        <p:nvSpPr>
          <p:cNvPr id="422" name="Google Shape;422;p55"/>
          <p:cNvSpPr txBox="1"/>
          <p:nvPr/>
        </p:nvSpPr>
        <p:spPr>
          <a:xfrm>
            <a:off x="476867" y="5264299"/>
            <a:ext cx="11483485" cy="600053"/>
          </a:xfrm>
          <a:prstGeom prst="rect">
            <a:avLst/>
          </a:prstGeom>
          <a:solidFill>
            <a:srgbClr val="666666"/>
          </a:solidFill>
          <a:ln w="9525" cap="flat" cmpd="sng">
            <a:solidFill>
              <a:schemeClr val="dk1"/>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2133" b="1" dirty="0">
                <a:solidFill>
                  <a:srgbClr val="FFFFFF"/>
                </a:solidFill>
                <a:latin typeface="Open Sans"/>
                <a:ea typeface="Open Sans"/>
                <a:cs typeface="Open Sans"/>
                <a:sym typeface="Open Sans"/>
              </a:rPr>
              <a:t>Relationship-Building  &amp; Skill-Building Interventions</a:t>
            </a:r>
            <a:endParaRPr sz="1867" dirty="0">
              <a:solidFill>
                <a:srgbClr val="FFFFFF"/>
              </a:solidFill>
              <a:latin typeface="Open Sans"/>
              <a:ea typeface="Open Sans"/>
              <a:cs typeface="Open Sans"/>
              <a:sym typeface="Open Sans"/>
            </a:endParaRPr>
          </a:p>
        </p:txBody>
      </p:sp>
      <p:sp>
        <p:nvSpPr>
          <p:cNvPr id="423" name="Google Shape;423;p55"/>
          <p:cNvSpPr txBox="1"/>
          <p:nvPr/>
        </p:nvSpPr>
        <p:spPr>
          <a:xfrm>
            <a:off x="2393649" y="3234668"/>
            <a:ext cx="3570640" cy="1813825"/>
          </a:xfrm>
          <a:prstGeom prst="rect">
            <a:avLst/>
          </a:prstGeom>
          <a:gradFill>
            <a:gsLst>
              <a:gs pos="0">
                <a:srgbClr val="FFFF00"/>
              </a:gs>
              <a:gs pos="47000">
                <a:srgbClr val="FFFF00"/>
              </a:gs>
              <a:gs pos="100000">
                <a:srgbClr val="FF0000"/>
              </a:gs>
            </a:gsLst>
            <a:lin ang="5400012" scaled="0"/>
          </a:gra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300"/>
            </a:pPr>
            <a:r>
              <a:rPr lang="en" sz="1733" b="1" u="sng">
                <a:latin typeface="Open Sans"/>
                <a:ea typeface="Open Sans"/>
                <a:cs typeface="Open Sans"/>
                <a:sym typeface="Open Sans"/>
              </a:rPr>
              <a:t>System </a:t>
            </a:r>
            <a:endParaRPr sz="1867">
              <a:latin typeface="Open Sans"/>
              <a:ea typeface="Open Sans"/>
              <a:cs typeface="Open Sans"/>
              <a:sym typeface="Open Sans"/>
            </a:endParaRPr>
          </a:p>
          <a:p>
            <a:pPr algn="ctr">
              <a:spcBef>
                <a:spcPts val="260"/>
              </a:spcBef>
              <a:buClr>
                <a:srgbClr val="000000"/>
              </a:buClr>
              <a:buSzPts val="1300"/>
            </a:pPr>
            <a:r>
              <a:rPr lang="en" sz="1733" b="1" u="sng">
                <a:latin typeface="Open Sans"/>
                <a:ea typeface="Open Sans"/>
                <a:cs typeface="Open Sans"/>
                <a:sym typeface="Open Sans"/>
              </a:rPr>
              <a:t>Conversations</a:t>
            </a:r>
            <a:endParaRPr sz="1867">
              <a:latin typeface="Open Sans"/>
              <a:ea typeface="Open Sans"/>
              <a:cs typeface="Open Sans"/>
              <a:sym typeface="Open Sans"/>
            </a:endParaRPr>
          </a:p>
          <a:p>
            <a:pPr algn="ctr">
              <a:spcBef>
                <a:spcPts val="260"/>
              </a:spcBef>
              <a:buClr>
                <a:srgbClr val="000000"/>
              </a:buClr>
              <a:buSzPts val="1300"/>
            </a:pPr>
            <a:r>
              <a:rPr lang="en" sz="1733">
                <a:latin typeface="Open Sans"/>
                <a:ea typeface="Open Sans"/>
                <a:cs typeface="Open Sans"/>
                <a:sym typeface="Open Sans"/>
              </a:rPr>
              <a:t>Uses process data; evaluates overall effectiveness; does not involve discussion of individual students</a:t>
            </a:r>
            <a:r>
              <a:rPr lang="en" sz="1733">
                <a:solidFill>
                  <a:schemeClr val="dk1"/>
                </a:solidFill>
                <a:latin typeface="Open Sans"/>
                <a:ea typeface="Open Sans"/>
                <a:cs typeface="Open Sans"/>
                <a:sym typeface="Open Sans"/>
              </a:rPr>
              <a:t/>
            </a:r>
            <a:br>
              <a:rPr lang="en" sz="1733">
                <a:solidFill>
                  <a:schemeClr val="dk1"/>
                </a:solidFill>
                <a:latin typeface="Open Sans"/>
                <a:ea typeface="Open Sans"/>
                <a:cs typeface="Open Sans"/>
                <a:sym typeface="Open Sans"/>
              </a:rPr>
            </a:br>
            <a:endParaRPr sz="1733">
              <a:solidFill>
                <a:schemeClr val="dk1"/>
              </a:solidFill>
              <a:latin typeface="Open Sans"/>
              <a:ea typeface="Open Sans"/>
              <a:cs typeface="Open Sans"/>
              <a:sym typeface="Open Sans"/>
            </a:endParaRPr>
          </a:p>
        </p:txBody>
      </p:sp>
      <p:sp>
        <p:nvSpPr>
          <p:cNvPr id="424" name="Google Shape;424;p55"/>
          <p:cNvSpPr txBox="1"/>
          <p:nvPr/>
        </p:nvSpPr>
        <p:spPr>
          <a:xfrm>
            <a:off x="6324405" y="3273567"/>
            <a:ext cx="3570640" cy="1813825"/>
          </a:xfrm>
          <a:prstGeom prst="rect">
            <a:avLst/>
          </a:prstGeom>
          <a:gradFill>
            <a:gsLst>
              <a:gs pos="0">
                <a:srgbClr val="FFFF00"/>
              </a:gs>
              <a:gs pos="20000">
                <a:srgbClr val="FFFF00"/>
              </a:gs>
              <a:gs pos="90000">
                <a:schemeClr val="accent1">
                  <a:alpha val="62000"/>
                  <a:lumMod val="97000"/>
                  <a:lumOff val="3000"/>
                </a:schemeClr>
              </a:gs>
              <a:gs pos="47000">
                <a:srgbClr val="FF0000"/>
              </a:gs>
            </a:gsLst>
            <a:lin ang="5400012" scaled="0"/>
          </a:gra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300"/>
            </a:pPr>
            <a:r>
              <a:rPr lang="en" sz="1733" b="1" u="sng" dirty="0">
                <a:latin typeface="Open Sans"/>
                <a:ea typeface="Open Sans"/>
                <a:cs typeface="Open Sans"/>
                <a:sym typeface="Open Sans"/>
              </a:rPr>
              <a:t>Problem Solving Conversations</a:t>
            </a:r>
            <a:endParaRPr sz="1733" dirty="0">
              <a:latin typeface="Open Sans"/>
              <a:ea typeface="Open Sans"/>
              <a:cs typeface="Open Sans"/>
              <a:sym typeface="Open Sans"/>
            </a:endParaRPr>
          </a:p>
          <a:p>
            <a:pPr algn="ctr">
              <a:spcBef>
                <a:spcPts val="260"/>
              </a:spcBef>
              <a:buClr>
                <a:srgbClr val="000000"/>
              </a:buClr>
              <a:buSzPts val="1300"/>
            </a:pPr>
            <a:r>
              <a:rPr lang="en" sz="1733" dirty="0">
                <a:latin typeface="Open Sans"/>
                <a:ea typeface="Open Sans"/>
                <a:cs typeface="Open Sans"/>
                <a:sym typeface="Open Sans"/>
              </a:rPr>
              <a:t>Matches students to interventions and monitors progress, making adjustments as needed</a:t>
            </a:r>
            <a:endParaRPr sz="1867" dirty="0">
              <a:latin typeface="Open Sans"/>
              <a:ea typeface="Open Sans"/>
              <a:cs typeface="Open Sans"/>
              <a:sym typeface="Open Sans"/>
            </a:endParaRPr>
          </a:p>
          <a:p>
            <a:pPr algn="ctr">
              <a:spcBef>
                <a:spcPts val="260"/>
              </a:spcBef>
              <a:buClr>
                <a:srgbClr val="000000"/>
              </a:buClr>
              <a:buSzPts val="1300"/>
            </a:pPr>
            <a:r>
              <a:rPr lang="en" sz="1733" dirty="0">
                <a:solidFill>
                  <a:schemeClr val="dk1"/>
                </a:solidFill>
                <a:latin typeface="Open Sans"/>
                <a:ea typeface="Open Sans"/>
                <a:cs typeface="Open Sans"/>
                <a:sym typeface="Open Sans"/>
              </a:rPr>
              <a:t/>
            </a:r>
            <a:br>
              <a:rPr lang="en" sz="1733" dirty="0">
                <a:solidFill>
                  <a:schemeClr val="dk1"/>
                </a:solidFill>
                <a:latin typeface="Open Sans"/>
                <a:ea typeface="Open Sans"/>
                <a:cs typeface="Open Sans"/>
                <a:sym typeface="Open Sans"/>
              </a:rPr>
            </a:br>
            <a:endParaRPr sz="1733" dirty="0">
              <a:solidFill>
                <a:schemeClr val="dk1"/>
              </a:solidFill>
              <a:latin typeface="Open Sans"/>
              <a:ea typeface="Open Sans"/>
              <a:cs typeface="Open Sans"/>
              <a:sym typeface="Open Sans"/>
            </a:endParaRPr>
          </a:p>
        </p:txBody>
      </p:sp>
      <p:sp>
        <p:nvSpPr>
          <p:cNvPr id="425" name="Google Shape;425;p55"/>
          <p:cNvSpPr txBox="1"/>
          <p:nvPr/>
        </p:nvSpPr>
        <p:spPr>
          <a:xfrm>
            <a:off x="-1293408" y="6124025"/>
            <a:ext cx="5080000" cy="307600"/>
          </a:xfrm>
          <a:prstGeom prst="rect">
            <a:avLst/>
          </a:prstGeom>
          <a:noFill/>
          <a:ln>
            <a:noFill/>
          </a:ln>
        </p:spPr>
        <p:txBody>
          <a:bodyPr spcFirstLastPara="1" wrap="square" lIns="121900" tIns="60933" rIns="121900" bIns="60933" anchor="t" anchorCtr="0">
            <a:noAutofit/>
          </a:bodyPr>
          <a:lstStyle/>
          <a:p>
            <a:pPr algn="r">
              <a:buClr>
                <a:srgbClr val="000000"/>
              </a:buClr>
              <a:buSzPts val="1400"/>
            </a:pPr>
            <a:r>
              <a:rPr lang="en" sz="1600" i="1">
                <a:latin typeface="Open Sans"/>
                <a:ea typeface="Open Sans"/>
                <a:cs typeface="Open Sans"/>
                <a:sym typeface="Open Sans"/>
              </a:rPr>
              <a:t>Adapted from the Illinois PBIS Network </a:t>
            </a:r>
            <a:endParaRPr sz="1600">
              <a:latin typeface="Open Sans"/>
              <a:ea typeface="Open Sans"/>
              <a:cs typeface="Open Sans"/>
              <a:sym typeface="Open Sans"/>
            </a:endParaRPr>
          </a:p>
        </p:txBody>
      </p:sp>
      <p:sp>
        <p:nvSpPr>
          <p:cNvPr id="18" name="Google Shape;415;p55"/>
          <p:cNvSpPr txBox="1"/>
          <p:nvPr/>
        </p:nvSpPr>
        <p:spPr>
          <a:xfrm>
            <a:off x="9448942" y="1206971"/>
            <a:ext cx="2340911" cy="1084487"/>
          </a:xfrm>
          <a:prstGeom prst="rect">
            <a:avLst/>
          </a:prstGeom>
          <a:solidFill>
            <a:schemeClr val="accent1">
              <a:lumMod val="40000"/>
              <a:lumOff val="60000"/>
            </a:schemeClr>
          </a:solidFill>
          <a:ln w="9525" cap="flat" cmpd="sng">
            <a:solidFill>
              <a:srgbClr val="000000"/>
            </a:solidFill>
            <a:prstDash val="solid"/>
            <a:miter lim="800000"/>
            <a:headEnd type="none" w="sm" len="sm"/>
            <a:tailEnd type="none" w="sm" len="sm"/>
          </a:ln>
        </p:spPr>
        <p:txBody>
          <a:bodyPr spcFirstLastPara="1" wrap="square" lIns="121900" tIns="60933" rIns="121900" bIns="60933" anchor="t" anchorCtr="0">
            <a:noAutofit/>
          </a:bodyPr>
          <a:lstStyle/>
          <a:p>
            <a:pPr algn="ctr">
              <a:buClr>
                <a:srgbClr val="000000"/>
              </a:buClr>
              <a:buSzPts val="1600"/>
            </a:pPr>
            <a:r>
              <a:rPr lang="en" sz="2000" b="1" dirty="0">
                <a:latin typeface="Open Sans"/>
                <a:ea typeface="Open Sans"/>
                <a:cs typeface="Open Sans"/>
                <a:sym typeface="Open Sans"/>
              </a:rPr>
              <a:t>Tier 3 Individual Student Support Teams</a:t>
            </a:r>
            <a:endParaRPr sz="2000" dirty="0">
              <a:latin typeface="Open Sans"/>
              <a:ea typeface="Open Sans"/>
              <a:cs typeface="Open Sans"/>
              <a:sym typeface="Open Sans"/>
            </a:endParaRPr>
          </a:p>
        </p:txBody>
      </p:sp>
      <p:cxnSp>
        <p:nvCxnSpPr>
          <p:cNvPr id="21" name="Google Shape;419;p55"/>
          <p:cNvCxnSpPr/>
          <p:nvPr/>
        </p:nvCxnSpPr>
        <p:spPr>
          <a:xfrm>
            <a:off x="8326824" y="1805758"/>
            <a:ext cx="1249992" cy="0"/>
          </a:xfrm>
          <a:prstGeom prst="straightConnector1">
            <a:avLst/>
          </a:prstGeom>
          <a:noFill/>
          <a:ln w="19050" cap="rnd" cmpd="sng">
            <a:solidFill>
              <a:srgbClr val="000000"/>
            </a:solidFill>
            <a:prstDash val="solid"/>
            <a:round/>
            <a:headEnd type="triangle" w="med" len="med"/>
            <a:tailEnd type="triangle" w="med" len="med"/>
          </a:ln>
        </p:spPr>
      </p:cxnSp>
      <p:cxnSp>
        <p:nvCxnSpPr>
          <p:cNvPr id="22" name="Google Shape;421;p55"/>
          <p:cNvCxnSpPr/>
          <p:nvPr/>
        </p:nvCxnSpPr>
        <p:spPr>
          <a:xfrm flipH="1">
            <a:off x="8195992" y="2036842"/>
            <a:ext cx="1569800" cy="897779"/>
          </a:xfrm>
          <a:prstGeom prst="straightConnector1">
            <a:avLst/>
          </a:prstGeom>
          <a:noFill/>
          <a:ln w="19050" cap="rnd" cmpd="sng">
            <a:solidFill>
              <a:srgbClr val="000000"/>
            </a:solidFill>
            <a:prstDash val="solid"/>
            <a:round/>
            <a:headEnd type="triangle" w="med" len="med"/>
            <a:tailEnd type="triangle" w="med" len="med"/>
          </a:ln>
        </p:spPr>
      </p:cxnSp>
    </p:spTree>
    <p:extLst>
      <p:ext uri="{BB962C8B-B14F-4D97-AF65-F5344CB8AC3E}">
        <p14:creationId xmlns:p14="http://schemas.microsoft.com/office/powerpoint/2010/main" val="150457642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Review: </a:t>
            </a:r>
            <a:br>
              <a:rPr lang="en-US" dirty="0"/>
            </a:br>
            <a:endParaRPr lang="en-US" dirty="0"/>
          </a:p>
        </p:txBody>
      </p:sp>
      <p:sp>
        <p:nvSpPr>
          <p:cNvPr id="3" name="Text Placeholder 2"/>
          <p:cNvSpPr>
            <a:spLocks noGrp="1"/>
          </p:cNvSpPr>
          <p:nvPr>
            <p:ph type="body" idx="1"/>
          </p:nvPr>
        </p:nvSpPr>
        <p:spPr>
          <a:xfrm>
            <a:off x="3869268" y="864108"/>
            <a:ext cx="7315200" cy="5296060"/>
          </a:xfrm>
        </p:spPr>
        <p:txBody>
          <a:bodyPr/>
          <a:lstStyle/>
          <a:p>
            <a:pPr marL="114300" indent="0">
              <a:buNone/>
            </a:pPr>
            <a:r>
              <a:rPr lang="en-US" sz="3200" b="1" dirty="0"/>
              <a:t>Survey says….</a:t>
            </a:r>
          </a:p>
          <a:p>
            <a:r>
              <a:rPr lang="en-US" sz="2400" dirty="0"/>
              <a:t>Work with team to increase staff knowledge of behavior principles (#1)</a:t>
            </a:r>
          </a:p>
          <a:p>
            <a:r>
              <a:rPr lang="en-US" sz="2400" dirty="0"/>
              <a:t>Ensure staff are “part” of student support teams and we collaborate for each individual student (#5)</a:t>
            </a:r>
          </a:p>
          <a:p>
            <a:r>
              <a:rPr lang="en-US" sz="2400" dirty="0"/>
              <a:t>Identify current students receiving Tier 3 BIP supports (#6)</a:t>
            </a:r>
          </a:p>
          <a:p>
            <a:r>
              <a:rPr lang="en-US" sz="2400" dirty="0"/>
              <a:t>Identify students in need of Tier 3 interventions based on discipline data (#9)</a:t>
            </a:r>
          </a:p>
          <a:p>
            <a:pPr marL="114300" indent="0">
              <a:buNone/>
            </a:pPr>
            <a:endParaRPr lang="en-US" dirty="0"/>
          </a:p>
        </p:txBody>
      </p:sp>
    </p:spTree>
    <p:extLst>
      <p:ext uri="{BB962C8B-B14F-4D97-AF65-F5344CB8AC3E}">
        <p14:creationId xmlns:p14="http://schemas.microsoft.com/office/powerpoint/2010/main" val="3789480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Upcoming</a:t>
            </a:r>
            <a:br>
              <a:rPr lang="en-US" dirty="0"/>
            </a:br>
            <a:r>
              <a:rPr lang="en-US" dirty="0"/>
              <a:t>Professional Development</a:t>
            </a:r>
          </a:p>
        </p:txBody>
      </p:sp>
      <p:sp>
        <p:nvSpPr>
          <p:cNvPr id="2" name="Text Placeholder 1">
            <a:extLst>
              <a:ext uri="{FF2B5EF4-FFF2-40B4-BE49-F238E27FC236}">
                <a16:creationId xmlns:a16="http://schemas.microsoft.com/office/drawing/2014/main" id="{296BCA98-0B05-47D9-ACB3-8207BFBA7FE1}"/>
              </a:ext>
            </a:extLst>
          </p:cNvPr>
          <p:cNvSpPr>
            <a:spLocks noGrp="1"/>
          </p:cNvSpPr>
          <p:nvPr>
            <p:ph type="body" idx="1"/>
          </p:nvPr>
        </p:nvSpPr>
        <p:spPr/>
        <p:txBody>
          <a:bodyPr/>
          <a:lstStyle/>
          <a:p>
            <a:endParaRPr lang="en-US"/>
          </a:p>
        </p:txBody>
      </p:sp>
      <p:pic>
        <p:nvPicPr>
          <p:cNvPr id="3" name="Picture 2" descr="5 Reasons why training is a hot career for the next deca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00" y="714518"/>
            <a:ext cx="3309426" cy="2211562"/>
          </a:xfrm>
          <a:prstGeom prst="rect">
            <a:avLst/>
          </a:prstGeom>
          <a:ln w="19050">
            <a:solidFill>
              <a:schemeClr val="accent1"/>
            </a:solidFill>
          </a:ln>
        </p:spPr>
      </p:pic>
    </p:spTree>
    <p:extLst>
      <p:ext uri="{BB962C8B-B14F-4D97-AF65-F5344CB8AC3E}">
        <p14:creationId xmlns:p14="http://schemas.microsoft.com/office/powerpoint/2010/main" val="169258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67734"/>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67542"/>
            <a:ext cx="7117143" cy="880726"/>
          </a:xfrm>
        </p:spPr>
        <p:txBody>
          <a:bodyPr/>
          <a:lstStyle/>
          <a:p>
            <a:pPr algn="ctr"/>
            <a:r>
              <a:rPr lang="en-US" dirty="0">
                <a:solidFill>
                  <a:schemeClr val="bg1"/>
                </a:solidFill>
              </a:rPr>
              <a:t>Compliance Indicators </a:t>
            </a:r>
          </a:p>
        </p:txBody>
      </p:sp>
      <p:sp>
        <p:nvSpPr>
          <p:cNvPr id="3" name="Content Placeholder 2"/>
          <p:cNvSpPr>
            <a:spLocks noGrp="1"/>
          </p:cNvSpPr>
          <p:nvPr>
            <p:ph idx="1"/>
          </p:nvPr>
        </p:nvSpPr>
        <p:spPr>
          <a:xfrm>
            <a:off x="1771304" y="1239636"/>
            <a:ext cx="8574963" cy="4937327"/>
          </a:xfrm>
        </p:spPr>
        <p:txBody>
          <a:bodyPr>
            <a:normAutofit/>
          </a:bodyPr>
          <a:lstStyle/>
          <a:p>
            <a:pPr marL="0" indent="0">
              <a:spcBef>
                <a:spcPts val="0"/>
              </a:spcBef>
              <a:buNone/>
            </a:pPr>
            <a:r>
              <a:rPr lang="en-US" sz="1600" b="1" dirty="0"/>
              <a:t>Indicator 4B:</a:t>
            </a:r>
          </a:p>
          <a:p>
            <a:pPr marL="0" indent="0">
              <a:spcBef>
                <a:spcPts val="0"/>
              </a:spcBef>
              <a:buNone/>
            </a:pPr>
            <a:r>
              <a:rPr lang="en-US" sz="1600" dirty="0"/>
              <a:t>Suspension and Expulsion of Students with Disabilities as compared to students without disabilities</a:t>
            </a:r>
          </a:p>
          <a:p>
            <a:endParaRPr lang="en-US" sz="1600" dirty="0"/>
          </a:p>
          <a:p>
            <a:pPr marL="0" indent="0">
              <a:spcBef>
                <a:spcPts val="0"/>
              </a:spcBef>
              <a:buNone/>
            </a:pPr>
            <a:r>
              <a:rPr lang="en-US" sz="1600" b="1" dirty="0"/>
              <a:t>Description:  </a:t>
            </a:r>
          </a:p>
          <a:p>
            <a:pPr marL="0" indent="0">
              <a:spcBef>
                <a:spcPts val="0"/>
              </a:spcBef>
              <a:buNone/>
            </a:pPr>
            <a:r>
              <a:rPr lang="en-US" sz="1600" dirty="0"/>
              <a:t>Percent of districts that have: (a) a significant discrepancy, by race or ethnicity, in the rate of suspensions and expulsions of greater than 10 days in a school year for children with IEPs; and (b) policies, procedures or practices that contribute to the significant discrepancy and do not comply with requirements relating to the development and implementation of IEPs, the use of positive behavioral interventions and supports, and procedural safeguards. </a:t>
            </a:r>
          </a:p>
          <a:p>
            <a:endParaRPr lang="en-US" sz="2400" dirty="0"/>
          </a:p>
          <a:p>
            <a:endParaRPr lang="en-US" dirty="0"/>
          </a:p>
        </p:txBody>
      </p:sp>
      <p:graphicFrame>
        <p:nvGraphicFramePr>
          <p:cNvPr id="15" name="Table 14"/>
          <p:cNvGraphicFramePr>
            <a:graphicFrameLocks noGrp="1"/>
          </p:cNvGraphicFramePr>
          <p:nvPr/>
        </p:nvGraphicFramePr>
        <p:xfrm>
          <a:off x="1947402" y="3724925"/>
          <a:ext cx="8091949" cy="1532603"/>
        </p:xfrm>
        <a:graphic>
          <a:graphicData uri="http://schemas.openxmlformats.org/drawingml/2006/table">
            <a:tbl>
              <a:tblPr firstRow="1" bandRow="1"/>
              <a:tblGrid>
                <a:gridCol w="1507773">
                  <a:extLst>
                    <a:ext uri="{9D8B030D-6E8A-4147-A177-3AD203B41FA5}">
                      <a16:colId xmlns:a16="http://schemas.microsoft.com/office/drawing/2014/main" val="2333570354"/>
                    </a:ext>
                  </a:extLst>
                </a:gridCol>
                <a:gridCol w="1997446">
                  <a:extLst>
                    <a:ext uri="{9D8B030D-6E8A-4147-A177-3AD203B41FA5}">
                      <a16:colId xmlns:a16="http://schemas.microsoft.com/office/drawing/2014/main" val="2181240224"/>
                    </a:ext>
                  </a:extLst>
                </a:gridCol>
                <a:gridCol w="2293365">
                  <a:extLst>
                    <a:ext uri="{9D8B030D-6E8A-4147-A177-3AD203B41FA5}">
                      <a16:colId xmlns:a16="http://schemas.microsoft.com/office/drawing/2014/main" val="2932213447"/>
                    </a:ext>
                  </a:extLst>
                </a:gridCol>
                <a:gridCol w="2293365">
                  <a:extLst>
                    <a:ext uri="{9D8B030D-6E8A-4147-A177-3AD203B41FA5}">
                      <a16:colId xmlns:a16="http://schemas.microsoft.com/office/drawing/2014/main" val="3521104302"/>
                    </a:ext>
                  </a:extLst>
                </a:gridCol>
              </a:tblGrid>
              <a:tr h="505542">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a:r>
                        <a:rPr lang="en-US" sz="1600" dirty="0">
                          <a:latin typeface="+mn-lt"/>
                        </a:rPr>
                        <a:t>FFY 2018 Target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a:r>
                        <a:rPr lang="en-US" sz="1600" dirty="0">
                          <a:latin typeface="+mn-lt"/>
                        </a:rPr>
                        <a:t>FFY 2018 Data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a:r>
                        <a:rPr lang="en-US" sz="1600" dirty="0">
                          <a:latin typeface="+mn-lt"/>
                        </a:rPr>
                        <a:t>Status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600" b="1" dirty="0">
                          <a:solidFill>
                            <a:schemeClr val="bg1"/>
                          </a:solidFill>
                          <a:latin typeface="+mn-lt"/>
                        </a:rPr>
                        <a:t>FFY 2019 Target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710679597"/>
                  </a:ext>
                </a:extLst>
              </a:tr>
              <a:tr h="1027061">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ctr"/>
                      <a:r>
                        <a:rPr lang="en-US" sz="1600" b="1" dirty="0">
                          <a:solidFill>
                            <a:schemeClr val="tx1"/>
                          </a:solidFill>
                          <a:latin typeface="+mn-lt"/>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ctr"/>
                      <a:endParaRPr lang="en-US" sz="1600" b="1" dirty="0">
                        <a:solidFill>
                          <a:schemeClr val="tx1"/>
                        </a:solidFill>
                        <a:latin typeface="+mn-lt"/>
                      </a:endParaRPr>
                    </a:p>
                    <a:p>
                      <a:pPr algn="ctr"/>
                      <a:r>
                        <a:rPr lang="en-US" sz="1600" b="1" dirty="0">
                          <a:solidFill>
                            <a:schemeClr val="tx1"/>
                          </a:solidFill>
                          <a:latin typeface="+mn-lt"/>
                        </a:rPr>
                        <a:t>0%</a:t>
                      </a:r>
                    </a:p>
                    <a:p>
                      <a:pPr algn="ctr"/>
                      <a:endParaRPr lang="en-US" sz="1600" b="1" dirty="0">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ctr"/>
                      <a:endParaRPr lang="en-US" sz="1600" b="1" dirty="0">
                        <a:solidFill>
                          <a:schemeClr val="tx1"/>
                        </a:solidFill>
                        <a:latin typeface="+mn-lt"/>
                      </a:endParaRPr>
                    </a:p>
                    <a:p>
                      <a:pPr algn="ctr"/>
                      <a:r>
                        <a:rPr lang="en-US" sz="1600" b="1" dirty="0">
                          <a:solidFill>
                            <a:schemeClr val="tx1"/>
                          </a:solidFill>
                          <a:latin typeface="+mn-lt"/>
                        </a:rPr>
                        <a:t>Met Target</a:t>
                      </a:r>
                    </a:p>
                    <a:p>
                      <a:pPr algn="ctr"/>
                      <a:endParaRPr lang="en-US" sz="1600" dirty="0">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1600" b="1" dirty="0">
                          <a:latin typeface="+mn-lt"/>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3451515792"/>
                  </a:ext>
                </a:extLst>
              </a:tr>
            </a:tbl>
          </a:graphicData>
        </a:graphic>
      </p:graphicFrame>
    </p:spTree>
    <p:extLst>
      <p:ext uri="{BB962C8B-B14F-4D97-AF65-F5344CB8AC3E}">
        <p14:creationId xmlns:p14="http://schemas.microsoft.com/office/powerpoint/2010/main" val="635036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Forum</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Text Placeholder 2">
            <a:extLst>
              <a:ext uri="{FF2B5EF4-FFF2-40B4-BE49-F238E27FC236}">
                <a16:creationId xmlns:a16="http://schemas.microsoft.com/office/drawing/2014/main" id="{5AAA0E91-DC43-4A0B-AEEF-81D40511AACC}"/>
              </a:ext>
            </a:extLst>
          </p:cNvPr>
          <p:cNvSpPr txBox="1">
            <a:spLocks/>
          </p:cNvSpPr>
          <p:nvPr/>
        </p:nvSpPr>
        <p:spPr>
          <a:xfrm>
            <a:off x="3468180" y="433045"/>
            <a:ext cx="8278088" cy="62938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42900" algn="l" rtl="0">
              <a:lnSpc>
                <a:spcPct val="90000"/>
              </a:lnSpc>
              <a:spcBef>
                <a:spcPts val="250"/>
              </a:spcBef>
              <a:spcAft>
                <a:spcPts val="0"/>
              </a:spcAft>
              <a:buClr>
                <a:schemeClr val="accent1"/>
              </a:buClr>
              <a:buSzPts val="1800"/>
              <a:buFont typeface="Noto Sans Symbols"/>
              <a:buChar char="●"/>
              <a:defRPr sz="16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9pPr>
          </a:lstStyle>
          <a:p>
            <a:pPr marL="114300" indent="0" fontAlgn="t">
              <a:buFont typeface="Noto Sans Symbols"/>
              <a:buNone/>
            </a:pPr>
            <a:r>
              <a:rPr lang="en-US" sz="3600" b="1" kern="0" dirty="0">
                <a:solidFill>
                  <a:srgbClr val="7030A0"/>
                </a:solidFill>
              </a:rPr>
              <a:t>2/12/2020: Content</a:t>
            </a:r>
          </a:p>
          <a:p>
            <a:pPr marL="114300" indent="0" fontAlgn="t">
              <a:buFont typeface="Noto Sans Symbols"/>
              <a:buNone/>
            </a:pPr>
            <a:endParaRPr lang="en-US" sz="800" b="1" kern="0" dirty="0">
              <a:solidFill>
                <a:srgbClr val="7030A0"/>
              </a:solidFill>
            </a:endParaRPr>
          </a:p>
          <a:p>
            <a:pPr marL="571500" lvl="1" indent="0" fontAlgn="t">
              <a:buFont typeface="Noto Sans Symbols"/>
              <a:buNone/>
            </a:pPr>
            <a:r>
              <a:rPr lang="en-US" sz="2800" b="1" kern="1200" dirty="0">
                <a:solidFill>
                  <a:schemeClr val="tx1"/>
                </a:solidFill>
              </a:rPr>
              <a:t>Focus: </a:t>
            </a:r>
            <a:r>
              <a:rPr lang="en-US" sz="2800" dirty="0">
                <a:solidFill>
                  <a:schemeClr val="tx1"/>
                </a:solidFill>
              </a:rPr>
              <a:t>H</a:t>
            </a:r>
            <a:r>
              <a:rPr lang="en-US" sz="2800" kern="1200" dirty="0">
                <a:solidFill>
                  <a:schemeClr val="tx1"/>
                </a:solidFill>
              </a:rPr>
              <a:t>elping attendees feel capable to implement a thoughtful MTSS framework for behavior</a:t>
            </a:r>
          </a:p>
          <a:p>
            <a:pPr marL="571500" lvl="1" indent="0" fontAlgn="t">
              <a:buFont typeface="Noto Sans Symbols"/>
              <a:buNone/>
            </a:pPr>
            <a:endParaRPr lang="en-US" sz="1200" dirty="0">
              <a:solidFill>
                <a:schemeClr val="tx1"/>
              </a:solidFill>
            </a:endParaRPr>
          </a:p>
          <a:p>
            <a:pPr marL="571500" lvl="1" indent="0" fontAlgn="t">
              <a:buFont typeface="Noto Sans Symbols"/>
              <a:buNone/>
            </a:pPr>
            <a:r>
              <a:rPr lang="en-US" sz="2800" b="1" kern="1200" dirty="0">
                <a:solidFill>
                  <a:schemeClr val="tx1"/>
                </a:solidFill>
              </a:rPr>
              <a:t>Topics this year include:</a:t>
            </a:r>
          </a:p>
          <a:p>
            <a:pPr lvl="1" fontAlgn="t"/>
            <a:r>
              <a:rPr lang="en-US" sz="2400" dirty="0">
                <a:solidFill>
                  <a:schemeClr val="tx1"/>
                </a:solidFill>
              </a:rPr>
              <a:t>Rolling out a new Tier 1 cell phone policy (Brandywine)</a:t>
            </a:r>
          </a:p>
          <a:p>
            <a:pPr lvl="1" fontAlgn="t"/>
            <a:r>
              <a:rPr lang="en-US" sz="2400" kern="1200" dirty="0">
                <a:solidFill>
                  <a:schemeClr val="tx1"/>
                </a:solidFill>
              </a:rPr>
              <a:t>Utilizing Schoo</a:t>
            </a:r>
            <a:r>
              <a:rPr lang="en-US" sz="2400" dirty="0">
                <a:solidFill>
                  <a:schemeClr val="tx1"/>
                </a:solidFill>
              </a:rPr>
              <a:t>l Resource Officers to promote positive school climate (Colonial)</a:t>
            </a:r>
          </a:p>
          <a:p>
            <a:pPr lvl="1" fontAlgn="t"/>
            <a:r>
              <a:rPr lang="en-US" sz="2400" kern="1200" dirty="0">
                <a:solidFill>
                  <a:schemeClr val="tx1"/>
                </a:solidFill>
              </a:rPr>
              <a:t>Utilizing student voice (Red Clay)</a:t>
            </a:r>
          </a:p>
          <a:p>
            <a:pPr lvl="1" fontAlgn="t"/>
            <a:r>
              <a:rPr lang="en-US" sz="2400" dirty="0">
                <a:solidFill>
                  <a:schemeClr val="tx1"/>
                </a:solidFill>
              </a:rPr>
              <a:t>Self-care methods and considerations (UD, Colonial)</a:t>
            </a:r>
          </a:p>
          <a:p>
            <a:pPr lvl="1" fontAlgn="t"/>
            <a:r>
              <a:rPr lang="en-US" sz="2400" dirty="0">
                <a:solidFill>
                  <a:schemeClr val="tx1"/>
                </a:solidFill>
              </a:rPr>
              <a:t>Cognitive Behavioral Intervention for Trauma in Schools (CBITS, Project </a:t>
            </a:r>
            <a:r>
              <a:rPr lang="en-US" sz="2400" dirty="0" err="1">
                <a:solidFill>
                  <a:schemeClr val="tx1"/>
                </a:solidFill>
              </a:rPr>
              <a:t>DelAWARE</a:t>
            </a:r>
            <a:r>
              <a:rPr lang="en-US" sz="2400" dirty="0">
                <a:solidFill>
                  <a:schemeClr val="tx1"/>
                </a:solidFill>
              </a:rPr>
              <a:t>)</a:t>
            </a:r>
          </a:p>
          <a:p>
            <a:pPr lvl="1" fontAlgn="t"/>
            <a:r>
              <a:rPr lang="en-US" sz="2400" kern="0" dirty="0">
                <a:solidFill>
                  <a:schemeClr val="tx1"/>
                </a:solidFill>
              </a:rPr>
              <a:t>Recognition systems (Red Clay)</a:t>
            </a:r>
          </a:p>
        </p:txBody>
      </p:sp>
      <p:pic>
        <p:nvPicPr>
          <p:cNvPr id="9" name="Picture 8"/>
          <p:cNvPicPr>
            <a:picLocks noChangeAspect="1"/>
          </p:cNvPicPr>
          <p:nvPr/>
        </p:nvPicPr>
        <p:blipFill>
          <a:blip r:embed="rId3"/>
          <a:stretch>
            <a:fillRect/>
          </a:stretch>
        </p:blipFill>
        <p:spPr>
          <a:xfrm>
            <a:off x="190924" y="2837215"/>
            <a:ext cx="3038729" cy="2259160"/>
          </a:xfrm>
          <a:prstGeom prst="rect">
            <a:avLst/>
          </a:prstGeom>
        </p:spPr>
      </p:pic>
      <p:sp>
        <p:nvSpPr>
          <p:cNvPr id="4" name="Shape 324"/>
          <p:cNvSpPr/>
          <p:nvPr/>
        </p:nvSpPr>
        <p:spPr>
          <a:xfrm>
            <a:off x="477409"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 name="Shape 324"/>
          <p:cNvSpPr/>
          <p:nvPr/>
        </p:nvSpPr>
        <p:spPr>
          <a:xfrm>
            <a:off x="1838905"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Shape 325"/>
          <p:cNvSpPr/>
          <p:nvPr/>
        </p:nvSpPr>
        <p:spPr>
          <a:xfrm>
            <a:off x="2077432" y="4821889"/>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0540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Forum</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Text Placeholder 2">
            <a:extLst>
              <a:ext uri="{FF2B5EF4-FFF2-40B4-BE49-F238E27FC236}">
                <a16:creationId xmlns:a16="http://schemas.microsoft.com/office/drawing/2014/main" id="{5AAA0E91-DC43-4A0B-AEEF-81D40511AACC}"/>
              </a:ext>
            </a:extLst>
          </p:cNvPr>
          <p:cNvSpPr txBox="1">
            <a:spLocks/>
          </p:cNvSpPr>
          <p:nvPr/>
        </p:nvSpPr>
        <p:spPr>
          <a:xfrm>
            <a:off x="3468180" y="433046"/>
            <a:ext cx="8278088" cy="574451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42900" algn="l" rtl="0">
              <a:lnSpc>
                <a:spcPct val="90000"/>
              </a:lnSpc>
              <a:spcBef>
                <a:spcPts val="250"/>
              </a:spcBef>
              <a:spcAft>
                <a:spcPts val="0"/>
              </a:spcAft>
              <a:buClr>
                <a:schemeClr val="accent1"/>
              </a:buClr>
              <a:buSzPts val="1800"/>
              <a:buFont typeface="Noto Sans Symbols"/>
              <a:buChar char="●"/>
              <a:defRPr sz="16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9pPr>
          </a:lstStyle>
          <a:p>
            <a:pPr marL="114300" indent="0" fontAlgn="t">
              <a:buNone/>
            </a:pPr>
            <a:r>
              <a:rPr lang="en-US" sz="3600" b="1" kern="0" dirty="0">
                <a:solidFill>
                  <a:srgbClr val="7030A0"/>
                </a:solidFill>
              </a:rPr>
              <a:t>2/12/2020: Format</a:t>
            </a:r>
          </a:p>
          <a:p>
            <a:pPr marL="114300" indent="0" fontAlgn="t">
              <a:buFont typeface="Noto Sans Symbols"/>
              <a:buNone/>
            </a:pPr>
            <a:endParaRPr lang="en-US" sz="800" b="1" kern="0" dirty="0">
              <a:solidFill>
                <a:srgbClr val="7030A0"/>
              </a:solidFill>
            </a:endParaRPr>
          </a:p>
          <a:p>
            <a:pPr lvl="1" fontAlgn="t">
              <a:spcBef>
                <a:spcPts val="600"/>
              </a:spcBef>
              <a:spcAft>
                <a:spcPts val="600"/>
              </a:spcAft>
            </a:pPr>
            <a:r>
              <a:rPr lang="en-US" sz="3200" b="1" kern="1200" dirty="0">
                <a:solidFill>
                  <a:schemeClr val="tx1"/>
                </a:solidFill>
              </a:rPr>
              <a:t>8:30 – 12:30: </a:t>
            </a:r>
            <a:r>
              <a:rPr lang="en-US" sz="3200" kern="1200" dirty="0">
                <a:solidFill>
                  <a:schemeClr val="tx1"/>
                </a:solidFill>
              </a:rPr>
              <a:t>Guest presentations and facilitated discussions</a:t>
            </a:r>
          </a:p>
          <a:p>
            <a:pPr lvl="1" fontAlgn="t">
              <a:spcBef>
                <a:spcPts val="600"/>
              </a:spcBef>
              <a:spcAft>
                <a:spcPts val="600"/>
              </a:spcAft>
            </a:pPr>
            <a:r>
              <a:rPr lang="en-US" sz="3200" b="1" dirty="0">
                <a:solidFill>
                  <a:schemeClr val="tx1"/>
                </a:solidFill>
              </a:rPr>
              <a:t>12:30-1:30: </a:t>
            </a:r>
            <a:r>
              <a:rPr lang="en-US" sz="3200" dirty="0">
                <a:solidFill>
                  <a:schemeClr val="tx1"/>
                </a:solidFill>
              </a:rPr>
              <a:t>“Administrators and MTSS-B/PBS” working lunch</a:t>
            </a:r>
          </a:p>
          <a:p>
            <a:pPr lvl="1" fontAlgn="t">
              <a:spcBef>
                <a:spcPts val="600"/>
              </a:spcBef>
              <a:spcAft>
                <a:spcPts val="600"/>
              </a:spcAft>
            </a:pPr>
            <a:r>
              <a:rPr lang="en-US" sz="3200" b="1" kern="0" dirty="0">
                <a:solidFill>
                  <a:schemeClr val="tx1"/>
                </a:solidFill>
              </a:rPr>
              <a:t>12:30-3:30: </a:t>
            </a:r>
            <a:r>
              <a:rPr lang="en-US" sz="3200" kern="0" dirty="0">
                <a:solidFill>
                  <a:schemeClr val="tx1"/>
                </a:solidFill>
              </a:rPr>
              <a:t>Open working space with access to project coaches</a:t>
            </a:r>
          </a:p>
          <a:p>
            <a:pPr marL="571500" lvl="1" indent="0" fontAlgn="t">
              <a:buFont typeface="Noto Sans Symbols"/>
              <a:buNone/>
            </a:pPr>
            <a:endParaRPr lang="en-US" sz="3200" kern="0" dirty="0">
              <a:solidFill>
                <a:schemeClr val="tx1"/>
              </a:solidFill>
            </a:endParaRPr>
          </a:p>
          <a:p>
            <a:pPr marL="571500" lvl="1" indent="0" fontAlgn="t">
              <a:buNone/>
            </a:pPr>
            <a:r>
              <a:rPr lang="en-US" sz="3200" b="1" i="1" u="sng" dirty="0">
                <a:hlinkClick r:id="rId3"/>
              </a:rPr>
              <a:t>https://delaware.ca1.qualtrics.com/jfe/form/SV_26lHNtGPa47KhO5</a:t>
            </a:r>
            <a:endParaRPr lang="en-US" sz="3200" kern="0" dirty="0">
              <a:solidFill>
                <a:schemeClr val="tx1"/>
              </a:solidFill>
            </a:endParaRPr>
          </a:p>
        </p:txBody>
      </p:sp>
      <p:pic>
        <p:nvPicPr>
          <p:cNvPr id="9" name="Picture 8"/>
          <p:cNvPicPr>
            <a:picLocks noChangeAspect="1"/>
          </p:cNvPicPr>
          <p:nvPr/>
        </p:nvPicPr>
        <p:blipFill>
          <a:blip r:embed="rId4"/>
          <a:stretch>
            <a:fillRect/>
          </a:stretch>
        </p:blipFill>
        <p:spPr>
          <a:xfrm>
            <a:off x="190924" y="2837215"/>
            <a:ext cx="3038729" cy="2259160"/>
          </a:xfrm>
          <a:prstGeom prst="rect">
            <a:avLst/>
          </a:prstGeom>
        </p:spPr>
      </p:pic>
      <p:sp>
        <p:nvSpPr>
          <p:cNvPr id="4" name="Shape 324"/>
          <p:cNvSpPr/>
          <p:nvPr/>
        </p:nvSpPr>
        <p:spPr>
          <a:xfrm>
            <a:off x="477409"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 name="Shape 324"/>
          <p:cNvSpPr/>
          <p:nvPr/>
        </p:nvSpPr>
        <p:spPr>
          <a:xfrm>
            <a:off x="1838905"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Shape 325"/>
          <p:cNvSpPr/>
          <p:nvPr/>
        </p:nvSpPr>
        <p:spPr>
          <a:xfrm>
            <a:off x="2077432" y="4821889"/>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540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Networking</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type="body" idx="1"/>
          </p:nvPr>
        </p:nvSpPr>
        <p:spPr>
          <a:xfrm>
            <a:off x="4454538" y="540508"/>
            <a:ext cx="6501329" cy="5862781"/>
          </a:xfrm>
        </p:spPr>
        <p:txBody>
          <a:bodyPr>
            <a:normAutofit fontScale="92500" lnSpcReduction="20000"/>
          </a:bodyPr>
          <a:lstStyle/>
          <a:p>
            <a:pPr marL="114300" indent="0" fontAlgn="t">
              <a:spcAft>
                <a:spcPts val="1200"/>
              </a:spcAft>
              <a:buNone/>
            </a:pPr>
            <a:r>
              <a:rPr lang="en-US" sz="3600" b="1" dirty="0">
                <a:solidFill>
                  <a:srgbClr val="7030A0"/>
                </a:solidFill>
              </a:rPr>
              <a:t>3/25/2020: Content</a:t>
            </a:r>
            <a:endParaRPr lang="en-US" sz="1400" b="1" dirty="0">
              <a:solidFill>
                <a:srgbClr val="7030A0"/>
              </a:solidFill>
            </a:endParaRPr>
          </a:p>
          <a:p>
            <a:pPr marL="114300" indent="0" fontAlgn="t">
              <a:spcAft>
                <a:spcPts val="1200"/>
              </a:spcAft>
              <a:buNone/>
            </a:pPr>
            <a:r>
              <a:rPr lang="en-US" sz="1400" b="1" dirty="0">
                <a:solidFill>
                  <a:srgbClr val="7030A0"/>
                </a:solidFill>
              </a:rPr>
              <a:t>  </a:t>
            </a:r>
            <a:endParaRPr lang="en-US" sz="1400" dirty="0"/>
          </a:p>
          <a:p>
            <a:pPr fontAlgn="t">
              <a:spcAft>
                <a:spcPts val="1200"/>
              </a:spcAft>
            </a:pPr>
            <a:r>
              <a:rPr lang="en-US" sz="3000" dirty="0"/>
              <a:t>Reviewing Tier 2 systems &amp; problem-solving concepts </a:t>
            </a:r>
          </a:p>
          <a:p>
            <a:pPr fontAlgn="t">
              <a:spcAft>
                <a:spcPts val="1200"/>
              </a:spcAft>
            </a:pPr>
            <a:r>
              <a:rPr lang="en-US" sz="3000" dirty="0"/>
              <a:t>Examining data-collection methods in detail</a:t>
            </a:r>
          </a:p>
          <a:p>
            <a:pPr fontAlgn="t">
              <a:spcAft>
                <a:spcPts val="1200"/>
              </a:spcAft>
            </a:pPr>
            <a:r>
              <a:rPr lang="en-US" sz="3000" dirty="0"/>
              <a:t>Networking with other implementing schools</a:t>
            </a:r>
          </a:p>
          <a:p>
            <a:pPr fontAlgn="t">
              <a:spcAft>
                <a:spcPts val="1200"/>
              </a:spcAft>
            </a:pPr>
            <a:r>
              <a:rPr lang="en-US" sz="3000" dirty="0"/>
              <a:t>Participants will complete the TFI-Tier 2</a:t>
            </a:r>
          </a:p>
          <a:p>
            <a:pPr fontAlgn="t">
              <a:spcAft>
                <a:spcPts val="1200"/>
              </a:spcAft>
            </a:pPr>
            <a:r>
              <a:rPr lang="en-US" sz="3000" b="1" i="1" dirty="0"/>
              <a:t>Invitations go to previously trained Tier 2 teams</a:t>
            </a:r>
          </a:p>
          <a:p>
            <a:pPr marL="114300" indent="0" fontAlgn="t">
              <a:buNone/>
            </a:pPr>
            <a:r>
              <a:rPr lang="en-US" sz="2800" dirty="0"/>
              <a:t>  </a:t>
            </a:r>
          </a:p>
        </p:txBody>
      </p:sp>
      <p:sp>
        <p:nvSpPr>
          <p:cNvPr id="4" name="Shape 324"/>
          <p:cNvSpPr/>
          <p:nvPr/>
        </p:nvSpPr>
        <p:spPr>
          <a:xfrm>
            <a:off x="974403"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1212930" y="4821889"/>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252919" y="3134055"/>
            <a:ext cx="3667171" cy="1174453"/>
          </a:xfrm>
          <a:prstGeom prst="rect">
            <a:avLst/>
          </a:prstGeom>
          <a:ln>
            <a:solidFill>
              <a:schemeClr val="accent2">
                <a:lumMod val="75000"/>
              </a:schemeClr>
            </a:solidFill>
          </a:ln>
        </p:spPr>
      </p:pic>
    </p:spTree>
    <p:extLst>
      <p:ext uri="{BB962C8B-B14F-4D97-AF65-F5344CB8AC3E}">
        <p14:creationId xmlns:p14="http://schemas.microsoft.com/office/powerpoint/2010/main" val="800832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AAA0E91-DC43-4A0B-AEEF-81D40511AACC}"/>
              </a:ext>
            </a:extLst>
          </p:cNvPr>
          <p:cNvSpPr txBox="1">
            <a:spLocks/>
          </p:cNvSpPr>
          <p:nvPr/>
        </p:nvSpPr>
        <p:spPr>
          <a:xfrm>
            <a:off x="3920090" y="599301"/>
            <a:ext cx="6964293" cy="574451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42900" algn="l" rtl="0">
              <a:lnSpc>
                <a:spcPct val="90000"/>
              </a:lnSpc>
              <a:spcBef>
                <a:spcPts val="250"/>
              </a:spcBef>
              <a:spcAft>
                <a:spcPts val="0"/>
              </a:spcAft>
              <a:buClr>
                <a:schemeClr val="accent1"/>
              </a:buClr>
              <a:buSzPts val="1800"/>
              <a:buFont typeface="Noto Sans Symbols"/>
              <a:buChar char="●"/>
              <a:defRPr sz="16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9pPr>
          </a:lstStyle>
          <a:p>
            <a:pPr marL="114300" indent="0" fontAlgn="t">
              <a:buNone/>
            </a:pPr>
            <a:r>
              <a:rPr lang="en-US" sz="3600" b="1" kern="0" dirty="0">
                <a:solidFill>
                  <a:srgbClr val="7030A0"/>
                </a:solidFill>
              </a:rPr>
              <a:t>3/25/2020: Format</a:t>
            </a:r>
          </a:p>
          <a:p>
            <a:pPr marL="114300" indent="0" fontAlgn="t">
              <a:buFont typeface="Noto Sans Symbols"/>
              <a:buNone/>
            </a:pPr>
            <a:endParaRPr lang="en-US" sz="800" b="1" kern="0" dirty="0">
              <a:solidFill>
                <a:srgbClr val="7030A0"/>
              </a:solidFill>
            </a:endParaRPr>
          </a:p>
          <a:p>
            <a:pPr lvl="1" fontAlgn="t">
              <a:spcBef>
                <a:spcPts val="600"/>
              </a:spcBef>
              <a:spcAft>
                <a:spcPts val="600"/>
              </a:spcAft>
            </a:pPr>
            <a:r>
              <a:rPr lang="en-US" sz="2400" b="1" dirty="0">
                <a:solidFill>
                  <a:schemeClr val="tx1"/>
                </a:solidFill>
              </a:rPr>
              <a:t>8</a:t>
            </a:r>
            <a:r>
              <a:rPr lang="en-US" sz="2400" b="1" kern="1200" dirty="0">
                <a:solidFill>
                  <a:schemeClr val="tx1"/>
                </a:solidFill>
              </a:rPr>
              <a:t>:30 – 12: </a:t>
            </a:r>
            <a:r>
              <a:rPr lang="en-US" sz="2400" kern="1200" dirty="0">
                <a:solidFill>
                  <a:schemeClr val="tx1"/>
                </a:solidFill>
              </a:rPr>
              <a:t>Guest presentations and facilitated discussions</a:t>
            </a:r>
          </a:p>
          <a:p>
            <a:pPr lvl="2" fontAlgn="t">
              <a:spcBef>
                <a:spcPts val="600"/>
              </a:spcBef>
              <a:spcAft>
                <a:spcPts val="600"/>
              </a:spcAft>
            </a:pPr>
            <a:r>
              <a:rPr lang="en-US" sz="2400" b="1" i="1" dirty="0">
                <a:solidFill>
                  <a:schemeClr val="tx1"/>
                </a:solidFill>
              </a:rPr>
              <a:t>Topics/Guests suggested: </a:t>
            </a:r>
          </a:p>
          <a:p>
            <a:pPr lvl="3" fontAlgn="t">
              <a:spcBef>
                <a:spcPts val="600"/>
              </a:spcBef>
              <a:spcAft>
                <a:spcPts val="600"/>
              </a:spcAft>
            </a:pPr>
            <a:r>
              <a:rPr lang="en-US" sz="2400" dirty="0">
                <a:solidFill>
                  <a:schemeClr val="tx1"/>
                </a:solidFill>
              </a:rPr>
              <a:t>Social skills (Milton ES)</a:t>
            </a:r>
          </a:p>
          <a:p>
            <a:pPr lvl="3" fontAlgn="t">
              <a:spcBef>
                <a:spcPts val="600"/>
              </a:spcBef>
              <a:spcAft>
                <a:spcPts val="600"/>
              </a:spcAft>
            </a:pPr>
            <a:r>
              <a:rPr lang="en-US" sz="2400" dirty="0">
                <a:solidFill>
                  <a:schemeClr val="tx1"/>
                </a:solidFill>
              </a:rPr>
              <a:t>Think First (Talley MS)</a:t>
            </a:r>
          </a:p>
          <a:p>
            <a:pPr lvl="3" fontAlgn="t">
              <a:spcBef>
                <a:spcPts val="600"/>
              </a:spcBef>
              <a:spcAft>
                <a:spcPts val="600"/>
              </a:spcAft>
            </a:pPr>
            <a:r>
              <a:rPr lang="en-US" sz="2400" dirty="0">
                <a:solidFill>
                  <a:schemeClr val="tx1"/>
                </a:solidFill>
              </a:rPr>
              <a:t>Attendance support (</a:t>
            </a:r>
            <a:r>
              <a:rPr lang="en-US" sz="2400" dirty="0" err="1">
                <a:solidFill>
                  <a:schemeClr val="tx1"/>
                </a:solidFill>
              </a:rPr>
              <a:t>Carrcroft</a:t>
            </a:r>
            <a:r>
              <a:rPr lang="en-US" sz="2400" dirty="0">
                <a:solidFill>
                  <a:schemeClr val="tx1"/>
                </a:solidFill>
              </a:rPr>
              <a:t> ES)</a:t>
            </a:r>
          </a:p>
          <a:p>
            <a:pPr lvl="3" fontAlgn="t">
              <a:spcBef>
                <a:spcPts val="600"/>
              </a:spcBef>
              <a:spcAft>
                <a:spcPts val="600"/>
              </a:spcAft>
            </a:pPr>
            <a:r>
              <a:rPr lang="en-US" sz="2400" dirty="0">
                <a:solidFill>
                  <a:schemeClr val="tx1"/>
                </a:solidFill>
              </a:rPr>
              <a:t>Sustainability (</a:t>
            </a:r>
            <a:r>
              <a:rPr lang="en-US" sz="2400" dirty="0" err="1">
                <a:solidFill>
                  <a:schemeClr val="tx1"/>
                </a:solidFill>
              </a:rPr>
              <a:t>Baltz</a:t>
            </a:r>
            <a:r>
              <a:rPr lang="en-US" sz="2400" dirty="0">
                <a:solidFill>
                  <a:schemeClr val="tx1"/>
                </a:solidFill>
              </a:rPr>
              <a:t>)</a:t>
            </a:r>
          </a:p>
          <a:p>
            <a:pPr lvl="3" fontAlgn="t">
              <a:spcBef>
                <a:spcPts val="600"/>
              </a:spcBef>
              <a:spcAft>
                <a:spcPts val="600"/>
              </a:spcAft>
            </a:pPr>
            <a:r>
              <a:rPr lang="en-US" sz="2400" dirty="0">
                <a:solidFill>
                  <a:schemeClr val="tx1"/>
                </a:solidFill>
              </a:rPr>
              <a:t>Data-based decision-making (</a:t>
            </a:r>
            <a:r>
              <a:rPr lang="en-US" sz="2400" dirty="0" err="1">
                <a:solidFill>
                  <a:schemeClr val="tx1"/>
                </a:solidFill>
              </a:rPr>
              <a:t>Shortlidge</a:t>
            </a:r>
            <a:r>
              <a:rPr lang="en-US" sz="2400" dirty="0">
                <a:solidFill>
                  <a:schemeClr val="tx1"/>
                </a:solidFill>
              </a:rPr>
              <a:t>)</a:t>
            </a:r>
            <a:endParaRPr lang="en-US" sz="2400" kern="1200" dirty="0">
              <a:solidFill>
                <a:schemeClr val="tx1"/>
              </a:solidFill>
            </a:endParaRPr>
          </a:p>
          <a:p>
            <a:pPr lvl="1" fontAlgn="t">
              <a:spcBef>
                <a:spcPts val="600"/>
              </a:spcBef>
              <a:spcAft>
                <a:spcPts val="600"/>
              </a:spcAft>
            </a:pPr>
            <a:r>
              <a:rPr lang="en-US" sz="2400" b="1" kern="0" dirty="0">
                <a:solidFill>
                  <a:schemeClr val="tx1"/>
                </a:solidFill>
              </a:rPr>
              <a:t>12-3:30: </a:t>
            </a:r>
            <a:r>
              <a:rPr lang="en-US" sz="2400" kern="0" dirty="0">
                <a:solidFill>
                  <a:schemeClr val="tx1"/>
                </a:solidFill>
              </a:rPr>
              <a:t>Open working space with access to project coaches</a:t>
            </a:r>
          </a:p>
        </p:txBody>
      </p:sp>
      <p:sp>
        <p:nvSpPr>
          <p:cNvPr id="10" name="Title 1"/>
          <p:cNvSpPr>
            <a:spLocks noGrp="1"/>
          </p:cNvSpPr>
          <p:nvPr>
            <p:ph type="title"/>
          </p:nvPr>
        </p:nvSpPr>
        <p:spPr>
          <a:xfrm>
            <a:off x="252919" y="1123837"/>
            <a:ext cx="2947482" cy="4601183"/>
          </a:xfrm>
        </p:spPr>
        <p:txBody>
          <a:bodyPr/>
          <a:lstStyle/>
          <a:p>
            <a:r>
              <a:rPr lang="en-US" dirty="0"/>
              <a:t>Tier 2: Networking</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11" name="Shape 324"/>
          <p:cNvSpPr/>
          <p:nvPr/>
        </p:nvSpPr>
        <p:spPr>
          <a:xfrm>
            <a:off x="974403" y="4723151"/>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Shape 325"/>
          <p:cNvSpPr/>
          <p:nvPr/>
        </p:nvSpPr>
        <p:spPr>
          <a:xfrm>
            <a:off x="1212930" y="4821889"/>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252919" y="3134055"/>
            <a:ext cx="3667171" cy="1174453"/>
          </a:xfrm>
          <a:prstGeom prst="rect">
            <a:avLst/>
          </a:prstGeom>
          <a:ln>
            <a:solidFill>
              <a:schemeClr val="accent2">
                <a:lumMod val="75000"/>
              </a:schemeClr>
            </a:solidFill>
          </a:ln>
        </p:spPr>
      </p:pic>
    </p:spTree>
    <p:extLst>
      <p:ext uri="{BB962C8B-B14F-4D97-AF65-F5344CB8AC3E}">
        <p14:creationId xmlns:p14="http://schemas.microsoft.com/office/powerpoint/2010/main" val="343495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a:t>
            </a:r>
          </a:p>
        </p:txBody>
      </p:sp>
      <p:sp>
        <p:nvSpPr>
          <p:cNvPr id="2" name="Text Placeholder 1">
            <a:extLst>
              <a:ext uri="{FF2B5EF4-FFF2-40B4-BE49-F238E27FC236}">
                <a16:creationId xmlns:a16="http://schemas.microsoft.com/office/drawing/2014/main" id="{EA0F3B07-7FA0-4E02-85EF-A56A8297E7D1}"/>
              </a:ext>
            </a:extLst>
          </p:cNvPr>
          <p:cNvSpPr>
            <a:spLocks noGrp="1"/>
          </p:cNvSpPr>
          <p:nvPr>
            <p:ph type="body" idx="1"/>
          </p:nvPr>
        </p:nvSpPr>
        <p:spPr/>
        <p:txBody>
          <a:bodyPr/>
          <a:lstStyle/>
          <a:p>
            <a:endParaRPr lang="en-US"/>
          </a:p>
        </p:txBody>
      </p:sp>
      <p:pic>
        <p:nvPicPr>
          <p:cNvPr id="7" name="Picture 6" descr="3D Bar Graph Meeting | Linkware Freebie Image use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2855" y="764088"/>
            <a:ext cx="3124199" cy="3124199"/>
          </a:xfrm>
          <a:prstGeom prst="rect">
            <a:avLst/>
          </a:prstGeom>
        </p:spPr>
      </p:pic>
    </p:spTree>
    <p:extLst>
      <p:ext uri="{BB962C8B-B14F-4D97-AF65-F5344CB8AC3E}">
        <p14:creationId xmlns:p14="http://schemas.microsoft.com/office/powerpoint/2010/main" val="1364887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10294182" cy="861391"/>
          </a:xfrm>
          <a:solidFill>
            <a:schemeClr val="bg1"/>
          </a:solidFill>
        </p:spPr>
        <p:txBody>
          <a:bodyPr>
            <a:normAutofit/>
          </a:bodyPr>
          <a:lstStyle/>
          <a:p>
            <a:r>
              <a:rPr lang="en-US" dirty="0"/>
              <a:t>  School Climate Survey 2019-2020</a:t>
            </a:r>
          </a:p>
        </p:txBody>
      </p:sp>
      <p:sp>
        <p:nvSpPr>
          <p:cNvPr id="7" name="Content Placeholder 6"/>
          <p:cNvSpPr>
            <a:spLocks noGrp="1"/>
          </p:cNvSpPr>
          <p:nvPr>
            <p:ph sz="half" idx="1"/>
          </p:nvPr>
        </p:nvSpPr>
        <p:spPr>
          <a:xfrm>
            <a:off x="3453319" y="977818"/>
            <a:ext cx="3859484" cy="5376090"/>
          </a:xfrm>
        </p:spPr>
        <p:txBody>
          <a:bodyPr>
            <a:normAutofit fontScale="92500" lnSpcReduction="20000"/>
          </a:bodyPr>
          <a:lstStyle/>
          <a:p>
            <a:r>
              <a:rPr lang="en-US" sz="3000" dirty="0">
                <a:solidFill>
                  <a:srgbClr val="262626"/>
                </a:solidFill>
              </a:rPr>
              <a:t>Survey window: </a:t>
            </a:r>
          </a:p>
          <a:p>
            <a:pPr lvl="1"/>
            <a:r>
              <a:rPr lang="en-US" sz="3000" dirty="0">
                <a:solidFill>
                  <a:srgbClr val="262626"/>
                </a:solidFill>
              </a:rPr>
              <a:t>ONLINE Staff, Student and Home: Dec. 2019 - 3/6/20</a:t>
            </a:r>
          </a:p>
          <a:p>
            <a:pPr lvl="1"/>
            <a:endParaRPr lang="en-US" sz="3000" dirty="0">
              <a:solidFill>
                <a:srgbClr val="262626"/>
              </a:solidFill>
            </a:endParaRPr>
          </a:p>
          <a:p>
            <a:pPr lvl="1"/>
            <a:r>
              <a:rPr lang="en-US" sz="3000" dirty="0">
                <a:solidFill>
                  <a:srgbClr val="262626"/>
                </a:solidFill>
              </a:rPr>
              <a:t>PAPER Home: January delivery</a:t>
            </a:r>
          </a:p>
          <a:p>
            <a:pPr lvl="1"/>
            <a:endParaRPr lang="en-US" sz="3000" dirty="0">
              <a:solidFill>
                <a:srgbClr val="262626"/>
              </a:solidFill>
            </a:endParaRPr>
          </a:p>
          <a:p>
            <a:pPr lvl="1"/>
            <a:r>
              <a:rPr lang="en-US" sz="3000" dirty="0">
                <a:solidFill>
                  <a:schemeClr val="accent6"/>
                </a:solidFill>
              </a:rPr>
              <a:t>New: </a:t>
            </a:r>
            <a:r>
              <a:rPr lang="en-US" sz="3000" dirty="0">
                <a:solidFill>
                  <a:srgbClr val="262626"/>
                </a:solidFill>
              </a:rPr>
              <a:t>School selects window within this timeframe</a:t>
            </a:r>
          </a:p>
        </p:txBody>
      </p:sp>
      <p:sp>
        <p:nvSpPr>
          <p:cNvPr id="9" name="Content Placeholder 8"/>
          <p:cNvSpPr>
            <a:spLocks noGrp="1"/>
          </p:cNvSpPr>
          <p:nvPr>
            <p:ph sz="half" idx="2"/>
          </p:nvPr>
        </p:nvSpPr>
        <p:spPr>
          <a:xfrm>
            <a:off x="7420708" y="1518249"/>
            <a:ext cx="4378810" cy="4835659"/>
          </a:xfrm>
        </p:spPr>
        <p:txBody>
          <a:bodyPr>
            <a:normAutofit fontScale="92500" lnSpcReduction="20000"/>
          </a:bodyPr>
          <a:lstStyle/>
          <a:p>
            <a:r>
              <a:rPr lang="en-US" sz="3000" dirty="0">
                <a:solidFill>
                  <a:srgbClr val="262626"/>
                </a:solidFill>
              </a:rPr>
              <a:t>Student, Staff, Home Versions available online through App</a:t>
            </a:r>
          </a:p>
          <a:p>
            <a:endParaRPr lang="en-US" sz="3000" dirty="0">
              <a:solidFill>
                <a:srgbClr val="262626"/>
              </a:solidFill>
            </a:endParaRPr>
          </a:p>
          <a:p>
            <a:r>
              <a:rPr lang="en-US" sz="3000" dirty="0">
                <a:solidFill>
                  <a:srgbClr val="262626"/>
                </a:solidFill>
              </a:rPr>
              <a:t>Paper Options</a:t>
            </a:r>
          </a:p>
          <a:p>
            <a:pPr lvl="1"/>
            <a:r>
              <a:rPr lang="en-US" sz="3000" dirty="0">
                <a:solidFill>
                  <a:schemeClr val="accent6"/>
                </a:solidFill>
              </a:rPr>
              <a:t>New: </a:t>
            </a:r>
            <a:r>
              <a:rPr lang="en-US" sz="3000" dirty="0">
                <a:solidFill>
                  <a:srgbClr val="262626"/>
                </a:solidFill>
              </a:rPr>
              <a:t>HOME ONLY</a:t>
            </a:r>
          </a:p>
          <a:p>
            <a:pPr lvl="1"/>
            <a:endParaRPr lang="en-US" sz="3000" dirty="0">
              <a:solidFill>
                <a:srgbClr val="262626"/>
              </a:solidFill>
            </a:endParaRPr>
          </a:p>
          <a:p>
            <a:r>
              <a:rPr lang="en-US" sz="3000" dirty="0">
                <a:solidFill>
                  <a:srgbClr val="262626"/>
                </a:solidFill>
              </a:rPr>
              <a:t>Survey Contact per School</a:t>
            </a:r>
          </a:p>
          <a:p>
            <a:pPr lvl="1"/>
            <a:r>
              <a:rPr lang="en-US" sz="3000" dirty="0">
                <a:solidFill>
                  <a:srgbClr val="262626"/>
                </a:solidFill>
              </a:rPr>
              <a:t>Contact is lead for communication with DE-PBS Project and Mosaic</a:t>
            </a:r>
          </a:p>
          <a:p>
            <a:pPr marL="0" indent="0">
              <a:buNone/>
            </a:pPr>
            <a:endParaRPr lang="en-US" dirty="0">
              <a:solidFill>
                <a:srgbClr val="262626"/>
              </a:solidFill>
            </a:endParaRPr>
          </a:p>
        </p:txBody>
      </p:sp>
      <p:sp>
        <p:nvSpPr>
          <p:cNvPr id="6" name="Text Placeholder 5"/>
          <p:cNvSpPr>
            <a:spLocks noGrp="1"/>
          </p:cNvSpPr>
          <p:nvPr>
            <p:ph type="body" idx="4294967295"/>
          </p:nvPr>
        </p:nvSpPr>
        <p:spPr>
          <a:xfrm>
            <a:off x="3345595" y="338056"/>
            <a:ext cx="4075113" cy="639762"/>
          </a:xfrm>
        </p:spPr>
        <p:txBody>
          <a:bodyPr>
            <a:normAutofit/>
          </a:bodyPr>
          <a:lstStyle/>
          <a:p>
            <a:pPr marL="82296" indent="0">
              <a:buNone/>
            </a:pPr>
            <a:r>
              <a:rPr lang="en-US" sz="2800" u="sng" dirty="0">
                <a:solidFill>
                  <a:srgbClr val="262626"/>
                </a:solidFill>
              </a:rPr>
              <a:t>Timeline</a:t>
            </a:r>
          </a:p>
        </p:txBody>
      </p:sp>
      <p:sp>
        <p:nvSpPr>
          <p:cNvPr id="8" name="Text Placeholder 7"/>
          <p:cNvSpPr>
            <a:spLocks noGrp="1"/>
          </p:cNvSpPr>
          <p:nvPr>
            <p:ph type="body" sz="quarter" idx="4294967295"/>
          </p:nvPr>
        </p:nvSpPr>
        <p:spPr>
          <a:xfrm>
            <a:off x="7724406" y="264237"/>
            <a:ext cx="4075112" cy="639762"/>
          </a:xfrm>
        </p:spPr>
        <p:txBody>
          <a:bodyPr/>
          <a:lstStyle/>
          <a:p>
            <a:pPr marL="82296" indent="0">
              <a:buNone/>
            </a:pPr>
            <a:r>
              <a:rPr lang="en-US" sz="2800" u="sng" dirty="0">
                <a:solidFill>
                  <a:srgbClr val="262626"/>
                </a:solidFill>
              </a:rPr>
              <a:t>Logistics</a:t>
            </a:r>
          </a:p>
        </p:txBody>
      </p:sp>
      <p:sp>
        <p:nvSpPr>
          <p:cNvPr id="10" name="Title 1">
            <a:extLst>
              <a:ext uri="{FF2B5EF4-FFF2-40B4-BE49-F238E27FC236}">
                <a16:creationId xmlns:a16="http://schemas.microsoft.com/office/drawing/2014/main" id="{AFD073FC-09FA-4DE8-AA6A-03996E2C1442}"/>
              </a:ext>
            </a:extLst>
          </p:cNvPr>
          <p:cNvSpPr txBox="1">
            <a:spLocks/>
          </p:cNvSpPr>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School Climate Survey </a:t>
            </a:r>
          </a:p>
          <a:p>
            <a:r>
              <a:rPr lang="en-US" kern="0" dirty="0"/>
              <a:t>2019-20</a:t>
            </a:r>
          </a:p>
          <a:p>
            <a:r>
              <a:rPr lang="en-US" kern="0" dirty="0"/>
              <a:t>Reminders</a:t>
            </a:r>
          </a:p>
        </p:txBody>
      </p:sp>
    </p:spTree>
    <p:extLst>
      <p:ext uri="{BB962C8B-B14F-4D97-AF65-F5344CB8AC3E}">
        <p14:creationId xmlns:p14="http://schemas.microsoft.com/office/powerpoint/2010/main" val="2967706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0EFD-E98F-433A-AAC9-F716C452F3A4}"/>
              </a:ext>
            </a:extLst>
          </p:cNvPr>
          <p:cNvSpPr>
            <a:spLocks noGrp="1"/>
          </p:cNvSpPr>
          <p:nvPr>
            <p:ph type="title"/>
          </p:nvPr>
        </p:nvSpPr>
        <p:spPr/>
        <p:txBody>
          <a:bodyPr/>
          <a:lstStyle/>
          <a:p>
            <a:r>
              <a:rPr lang="en-US" dirty="0"/>
              <a:t>Prompts for</a:t>
            </a:r>
            <a:br>
              <a:rPr lang="en-US" dirty="0"/>
            </a:br>
            <a:r>
              <a:rPr lang="en-US" dirty="0"/>
              <a:t>Planning Paper Surveys</a:t>
            </a:r>
            <a:br>
              <a:rPr lang="en-US" dirty="0"/>
            </a:br>
            <a:endParaRPr lang="en-US" dirty="0"/>
          </a:p>
        </p:txBody>
      </p:sp>
      <p:sp>
        <p:nvSpPr>
          <p:cNvPr id="3" name="Text Placeholder 2">
            <a:extLst>
              <a:ext uri="{FF2B5EF4-FFF2-40B4-BE49-F238E27FC236}">
                <a16:creationId xmlns:a16="http://schemas.microsoft.com/office/drawing/2014/main" id="{5CAC6A57-A2D5-4E09-B25E-694CBB6184F3}"/>
              </a:ext>
            </a:extLst>
          </p:cNvPr>
          <p:cNvSpPr>
            <a:spLocks noGrp="1"/>
          </p:cNvSpPr>
          <p:nvPr>
            <p:ph type="body" idx="1"/>
          </p:nvPr>
        </p:nvSpPr>
        <p:spPr/>
        <p:txBody>
          <a:bodyPr/>
          <a:lstStyle/>
          <a:p>
            <a:pPr lvl="0"/>
            <a:endParaRPr lang="en-US" sz="2400" kern="1200" dirty="0">
              <a:solidFill>
                <a:schemeClr val="tx1"/>
              </a:solidFill>
            </a:endParaRPr>
          </a:p>
          <a:p>
            <a:pPr lvl="0"/>
            <a:r>
              <a:rPr lang="en-US" sz="2400" kern="1200" dirty="0">
                <a:solidFill>
                  <a:schemeClr val="tx1"/>
                </a:solidFill>
              </a:rPr>
              <a:t>Building Coordinators prompted to consider the following questions:</a:t>
            </a:r>
          </a:p>
          <a:p>
            <a:pPr lvl="1"/>
            <a:r>
              <a:rPr lang="en-US" sz="2400" kern="1200" dirty="0">
                <a:solidFill>
                  <a:schemeClr val="tx1"/>
                </a:solidFill>
              </a:rPr>
              <a:t>How will you send the paper Home surveys to families?</a:t>
            </a:r>
          </a:p>
          <a:p>
            <a:pPr lvl="1"/>
            <a:r>
              <a:rPr lang="en-US" sz="2400" kern="1200" dirty="0">
                <a:solidFill>
                  <a:schemeClr val="tx1"/>
                </a:solidFill>
              </a:rPr>
              <a:t>When will you plan to distribute?</a:t>
            </a:r>
          </a:p>
          <a:p>
            <a:pPr lvl="1"/>
            <a:r>
              <a:rPr lang="en-US" sz="2400" kern="1200" dirty="0">
                <a:solidFill>
                  <a:schemeClr val="tx1"/>
                </a:solidFill>
              </a:rPr>
              <a:t>What is the completion deadline?</a:t>
            </a:r>
          </a:p>
          <a:p>
            <a:pPr lvl="1"/>
            <a:r>
              <a:rPr lang="en-US" sz="2400" kern="1200" dirty="0">
                <a:solidFill>
                  <a:schemeClr val="tx1"/>
                </a:solidFill>
              </a:rPr>
              <a:t>How will the completed surveys be collected??</a:t>
            </a:r>
          </a:p>
          <a:p>
            <a:pPr lvl="1"/>
            <a:r>
              <a:rPr lang="en-US" sz="2400" kern="1200" dirty="0">
                <a:solidFill>
                  <a:schemeClr val="tx1"/>
                </a:solidFill>
              </a:rPr>
              <a:t>Who is responsible for collecting and mailing the surveys back to University of Delaware?</a:t>
            </a:r>
          </a:p>
          <a:p>
            <a:endParaRPr lang="en-US" dirty="0"/>
          </a:p>
        </p:txBody>
      </p:sp>
    </p:spTree>
    <p:extLst>
      <p:ext uri="{BB962C8B-B14F-4D97-AF65-F5344CB8AC3E}">
        <p14:creationId xmlns:p14="http://schemas.microsoft.com/office/powerpoint/2010/main" val="164504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All Surveys</a:t>
            </a:r>
            <a:br>
              <a:rPr lang="en-US" dirty="0"/>
            </a:br>
            <a:r>
              <a:rPr lang="en-US" dirty="0"/>
              <a:t>13% Completed</a:t>
            </a:r>
          </a:p>
        </p:txBody>
      </p:sp>
      <p:sp>
        <p:nvSpPr>
          <p:cNvPr id="6" name="Text Placeholder 5"/>
          <p:cNvSpPr>
            <a:spLocks noGrp="1"/>
          </p:cNvSpPr>
          <p:nvPr>
            <p:ph type="body" idx="1"/>
          </p:nvPr>
        </p:nvSpPr>
        <p:spPr/>
        <p:txBody>
          <a:bodyPr/>
          <a:lstStyle/>
          <a:p>
            <a:endParaRPr lang="en-US"/>
          </a:p>
        </p:txBody>
      </p:sp>
      <p:pic>
        <p:nvPicPr>
          <p:cNvPr id="2" name="Picture 1"/>
          <p:cNvPicPr>
            <a:picLocks noChangeAspect="1"/>
          </p:cNvPicPr>
          <p:nvPr/>
        </p:nvPicPr>
        <p:blipFill rotWithShape="1">
          <a:blip r:embed="rId3"/>
          <a:srcRect t="3544"/>
          <a:stretch/>
        </p:blipFill>
        <p:spPr>
          <a:xfrm>
            <a:off x="3029554" y="683199"/>
            <a:ext cx="8994628" cy="5482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925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6"/>
            <a:ext cx="2947482" cy="4601183"/>
          </a:xfrm>
        </p:spPr>
        <p:txBody>
          <a:bodyPr/>
          <a:lstStyle/>
          <a:p>
            <a:r>
              <a:rPr lang="en-US" dirty="0"/>
              <a:t>Staff Surveys</a:t>
            </a:r>
            <a:br>
              <a:rPr lang="en-US" dirty="0"/>
            </a:br>
            <a:r>
              <a:rPr lang="en-US" dirty="0"/>
              <a:t>33% Completed</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3"/>
          <a:srcRect l="55112" t="9889" r="8667" b="5224"/>
          <a:stretch/>
        </p:blipFill>
        <p:spPr>
          <a:xfrm>
            <a:off x="2771777" y="414911"/>
            <a:ext cx="9043525" cy="5800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110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Surveys</a:t>
            </a:r>
            <a:br>
              <a:rPr lang="en-US" dirty="0"/>
            </a:br>
            <a:r>
              <a:rPr lang="en-US" dirty="0"/>
              <a:t>1% Completed</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3"/>
          <a:srcRect l="55375" t="9481" r="5601" b="3956"/>
          <a:stretch/>
        </p:blipFill>
        <p:spPr>
          <a:xfrm>
            <a:off x="3553499" y="864108"/>
            <a:ext cx="7946737" cy="4957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518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67734"/>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67542"/>
            <a:ext cx="7117143" cy="880726"/>
          </a:xfrm>
        </p:spPr>
        <p:txBody>
          <a:bodyPr/>
          <a:lstStyle/>
          <a:p>
            <a:pPr algn="ctr"/>
            <a:r>
              <a:rPr lang="en-US" dirty="0">
                <a:solidFill>
                  <a:schemeClr val="bg1"/>
                </a:solidFill>
              </a:rPr>
              <a:t>Results Indicators </a:t>
            </a:r>
          </a:p>
        </p:txBody>
      </p:sp>
      <p:sp>
        <p:nvSpPr>
          <p:cNvPr id="3" name="Content Placeholder 2"/>
          <p:cNvSpPr>
            <a:spLocks noGrp="1"/>
          </p:cNvSpPr>
          <p:nvPr>
            <p:ph idx="1"/>
          </p:nvPr>
        </p:nvSpPr>
        <p:spPr>
          <a:xfrm>
            <a:off x="2050026" y="1172095"/>
            <a:ext cx="8091948" cy="5004869"/>
          </a:xfrm>
        </p:spPr>
        <p:txBody>
          <a:bodyPr/>
          <a:lstStyle/>
          <a:p>
            <a:pPr marL="0" indent="0">
              <a:spcBef>
                <a:spcPts val="0"/>
              </a:spcBef>
              <a:buNone/>
            </a:pPr>
            <a:r>
              <a:rPr lang="en-US" sz="2000" b="1" dirty="0"/>
              <a:t>Indicator 4A:</a:t>
            </a:r>
          </a:p>
          <a:p>
            <a:pPr marL="0" indent="0">
              <a:spcBef>
                <a:spcPts val="0"/>
              </a:spcBef>
              <a:buNone/>
            </a:pPr>
            <a:r>
              <a:rPr lang="en-US" sz="2000" dirty="0"/>
              <a:t>Suspension and Expulsion of Students with Disabilities as compared to students without disabilities</a:t>
            </a:r>
          </a:p>
          <a:p>
            <a:pPr marL="0" indent="0">
              <a:spcBef>
                <a:spcPts val="0"/>
              </a:spcBef>
              <a:buNone/>
            </a:pPr>
            <a:endParaRPr lang="en-US" sz="2000" b="1" dirty="0"/>
          </a:p>
          <a:p>
            <a:pPr marL="0" indent="0">
              <a:spcBef>
                <a:spcPts val="0"/>
              </a:spcBef>
              <a:buNone/>
            </a:pPr>
            <a:r>
              <a:rPr lang="en-US" sz="2000" b="1" dirty="0"/>
              <a:t>Description:</a:t>
            </a:r>
          </a:p>
          <a:p>
            <a:pPr marL="0" indent="0">
              <a:spcBef>
                <a:spcPts val="0"/>
              </a:spcBef>
              <a:buNone/>
            </a:pPr>
            <a:r>
              <a:rPr lang="en-US" sz="2000" dirty="0"/>
              <a:t>Percent of districts that have a significant discrepancy in the rate of suspensions and expulsions of greater than 10 days in a school year for children with IEPs</a:t>
            </a:r>
          </a:p>
          <a:p>
            <a:pPr marL="0" indent="0">
              <a:spcBef>
                <a:spcPts val="0"/>
              </a:spcBef>
              <a:buNone/>
            </a:pPr>
            <a:endParaRPr lang="en-US" dirty="0"/>
          </a:p>
        </p:txBody>
      </p:sp>
      <p:graphicFrame>
        <p:nvGraphicFramePr>
          <p:cNvPr id="15" name="Table 14"/>
          <p:cNvGraphicFramePr>
            <a:graphicFrameLocks noGrp="1"/>
          </p:cNvGraphicFramePr>
          <p:nvPr/>
        </p:nvGraphicFramePr>
        <p:xfrm>
          <a:off x="2050027" y="3735977"/>
          <a:ext cx="8091949" cy="1405464"/>
        </p:xfrm>
        <a:graphic>
          <a:graphicData uri="http://schemas.openxmlformats.org/drawingml/2006/table">
            <a:tbl>
              <a:tblPr firstRow="1" bandRow="1">
                <a:tableStyleId>{5C22544A-7EE6-4342-B048-85BDC9FD1C3A}</a:tableStyleId>
              </a:tblPr>
              <a:tblGrid>
                <a:gridCol w="1507773">
                  <a:extLst>
                    <a:ext uri="{9D8B030D-6E8A-4147-A177-3AD203B41FA5}">
                      <a16:colId xmlns:a16="http://schemas.microsoft.com/office/drawing/2014/main" val="2333570354"/>
                    </a:ext>
                  </a:extLst>
                </a:gridCol>
                <a:gridCol w="1997446">
                  <a:extLst>
                    <a:ext uri="{9D8B030D-6E8A-4147-A177-3AD203B41FA5}">
                      <a16:colId xmlns:a16="http://schemas.microsoft.com/office/drawing/2014/main" val="2181240224"/>
                    </a:ext>
                  </a:extLst>
                </a:gridCol>
                <a:gridCol w="2293365">
                  <a:extLst>
                    <a:ext uri="{9D8B030D-6E8A-4147-A177-3AD203B41FA5}">
                      <a16:colId xmlns:a16="http://schemas.microsoft.com/office/drawing/2014/main" val="2932213447"/>
                    </a:ext>
                  </a:extLst>
                </a:gridCol>
                <a:gridCol w="2293365">
                  <a:extLst>
                    <a:ext uri="{9D8B030D-6E8A-4147-A177-3AD203B41FA5}">
                      <a16:colId xmlns:a16="http://schemas.microsoft.com/office/drawing/2014/main" val="2776415583"/>
                    </a:ext>
                  </a:extLst>
                </a:gridCol>
              </a:tblGrid>
              <a:tr h="378403">
                <a:tc>
                  <a:txBody>
                    <a:bodyPr/>
                    <a:lstStyle/>
                    <a:p>
                      <a:pPr algn="ctr"/>
                      <a:r>
                        <a:rPr lang="en-US" sz="1600" dirty="0"/>
                        <a:t>FFY 2018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t>FFY 2018</a:t>
                      </a:r>
                      <a:r>
                        <a:rPr lang="en-US" sz="1600" baseline="0" dirty="0"/>
                        <a:t> </a:t>
                      </a:r>
                      <a:r>
                        <a:rPr lang="en-US" sz="1600" dirty="0"/>
                        <a:t>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t>FFY 2019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10679597"/>
                  </a:ext>
                </a:extLst>
              </a:tr>
              <a:tr h="1027061">
                <a:tc>
                  <a:txBody>
                    <a:bodyPr/>
                    <a:lstStyle/>
                    <a:p>
                      <a:pPr algn="ctr"/>
                      <a:r>
                        <a:rPr lang="en-US" sz="1600" b="1"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endParaRPr lang="en-US" sz="1600" b="1" dirty="0">
                        <a:solidFill>
                          <a:schemeClr val="tx1"/>
                        </a:solidFill>
                      </a:endParaRPr>
                    </a:p>
                    <a:p>
                      <a:pPr algn="ctr"/>
                      <a:r>
                        <a:rPr lang="en-US" sz="1600" b="1" dirty="0">
                          <a:solidFill>
                            <a:schemeClr val="tx1"/>
                          </a:solidFill>
                        </a:rPr>
                        <a:t>0%</a:t>
                      </a:r>
                    </a:p>
                    <a:p>
                      <a:pPr algn="ct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endParaRPr lang="en-US" sz="1600" b="1" dirty="0">
                        <a:solidFill>
                          <a:schemeClr val="tx1"/>
                        </a:solidFill>
                      </a:endParaRPr>
                    </a:p>
                    <a:p>
                      <a:pPr algn="ctr"/>
                      <a:r>
                        <a:rPr lang="en-US" sz="1600" b="1" dirty="0">
                          <a:solidFill>
                            <a:schemeClr val="tx1"/>
                          </a:solidFill>
                        </a:rPr>
                        <a:t>Met</a:t>
                      </a:r>
                      <a:r>
                        <a:rPr lang="en-US" sz="1600" b="1" baseline="0" dirty="0">
                          <a:solidFill>
                            <a:schemeClr val="tx1"/>
                          </a:solidFill>
                        </a:rPr>
                        <a:t> Target</a:t>
                      </a:r>
                      <a:endParaRPr lang="en-US" sz="1600" b="1" dirty="0">
                        <a:solidFill>
                          <a:schemeClr val="tx1"/>
                        </a:solidFill>
                      </a:endParaRPr>
                    </a:p>
                    <a:p>
                      <a:pPr algn="ct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1600" b="1"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451515792"/>
                  </a:ext>
                </a:extLst>
              </a:tr>
            </a:tbl>
          </a:graphicData>
        </a:graphic>
      </p:graphicFrame>
    </p:spTree>
    <p:extLst>
      <p:ext uri="{BB962C8B-B14F-4D97-AF65-F5344CB8AC3E}">
        <p14:creationId xmlns:p14="http://schemas.microsoft.com/office/powerpoint/2010/main" val="3255481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Surveys</a:t>
            </a:r>
            <a:br>
              <a:rPr lang="en-US" dirty="0"/>
            </a:br>
            <a:r>
              <a:rPr lang="en-US" dirty="0"/>
              <a:t>46% 3-5 Completed</a:t>
            </a:r>
            <a:br>
              <a:rPr lang="en-US" dirty="0"/>
            </a:br>
            <a:r>
              <a:rPr lang="en-US" dirty="0"/>
              <a:t>&amp; </a:t>
            </a:r>
            <a:br>
              <a:rPr lang="en-US" dirty="0"/>
            </a:br>
            <a:r>
              <a:rPr lang="en-US" dirty="0"/>
              <a:t>15% 6-12 Completed</a:t>
            </a:r>
            <a:br>
              <a:rPr lang="en-US" dirty="0"/>
            </a:b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3"/>
          <a:srcRect l="55585" t="12561" r="16345" b="33688"/>
          <a:stretch/>
        </p:blipFill>
        <p:spPr>
          <a:xfrm>
            <a:off x="2847917" y="113585"/>
            <a:ext cx="6872192" cy="3701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l="55346" t="11982" r="16601" b="33956"/>
          <a:stretch/>
        </p:blipFill>
        <p:spPr>
          <a:xfrm>
            <a:off x="6086476" y="3361655"/>
            <a:ext cx="5960651" cy="3230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8222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0EFD-E98F-433A-AAC9-F716C452F3A4}"/>
              </a:ext>
            </a:extLst>
          </p:cNvPr>
          <p:cNvSpPr>
            <a:spLocks noGrp="1"/>
          </p:cNvSpPr>
          <p:nvPr>
            <p:ph type="title"/>
          </p:nvPr>
        </p:nvSpPr>
        <p:spPr/>
        <p:txBody>
          <a:bodyPr/>
          <a:lstStyle/>
          <a:p>
            <a:r>
              <a:rPr lang="en-US" dirty="0"/>
              <a:t>Brainstorm &amp; Idea Sharing</a:t>
            </a:r>
            <a:br>
              <a:rPr lang="en-US" dirty="0"/>
            </a:br>
            <a:endParaRPr lang="en-US" dirty="0"/>
          </a:p>
        </p:txBody>
      </p:sp>
      <p:sp>
        <p:nvSpPr>
          <p:cNvPr id="3" name="Text Placeholder 2">
            <a:extLst>
              <a:ext uri="{FF2B5EF4-FFF2-40B4-BE49-F238E27FC236}">
                <a16:creationId xmlns:a16="http://schemas.microsoft.com/office/drawing/2014/main" id="{5CAC6A57-A2D5-4E09-B25E-694CBB6184F3}"/>
              </a:ext>
            </a:extLst>
          </p:cNvPr>
          <p:cNvSpPr>
            <a:spLocks noGrp="1"/>
          </p:cNvSpPr>
          <p:nvPr>
            <p:ph type="body" idx="1"/>
          </p:nvPr>
        </p:nvSpPr>
        <p:spPr/>
        <p:txBody>
          <a:bodyPr/>
          <a:lstStyle/>
          <a:p>
            <a:r>
              <a:rPr lang="en-US" sz="3600" dirty="0"/>
              <a:t>What outreach strategies have you utilized with survey coordinators?</a:t>
            </a:r>
          </a:p>
          <a:p>
            <a:pPr lvl="1"/>
            <a:r>
              <a:rPr lang="en-US" sz="3400" dirty="0"/>
              <a:t>Prompts with general reminders? Prompts for those not yet engaged?  Those not reaching sampling goals? </a:t>
            </a:r>
          </a:p>
          <a:p>
            <a:r>
              <a:rPr lang="en-US" sz="3600" dirty="0"/>
              <a:t>What strategies have you used to acknowledge schools that are on target with completion? </a:t>
            </a:r>
          </a:p>
        </p:txBody>
      </p:sp>
    </p:spTree>
    <p:extLst>
      <p:ext uri="{BB962C8B-B14F-4D97-AF65-F5344CB8AC3E}">
        <p14:creationId xmlns:p14="http://schemas.microsoft.com/office/powerpoint/2010/main" val="1731635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Climate Data Workshop</a:t>
            </a:r>
          </a:p>
        </p:txBody>
      </p:sp>
      <p:sp>
        <p:nvSpPr>
          <p:cNvPr id="5" name="Text Placeholder 4"/>
          <p:cNvSpPr>
            <a:spLocks noGrp="1"/>
          </p:cNvSpPr>
          <p:nvPr>
            <p:ph type="body" idx="1"/>
          </p:nvPr>
        </p:nvSpPr>
        <p:spPr/>
        <p:txBody>
          <a:bodyPr/>
          <a:lstStyle/>
          <a:p>
            <a:pPr lvl="0"/>
            <a:r>
              <a:rPr lang="en-US" sz="2800" dirty="0"/>
              <a:t>Typical Agendas include: </a:t>
            </a:r>
          </a:p>
          <a:p>
            <a:pPr lvl="1"/>
            <a:r>
              <a:rPr lang="en-US" sz="2400" dirty="0"/>
              <a:t>State-wide data highlights/trends for current year’s data</a:t>
            </a:r>
          </a:p>
          <a:p>
            <a:pPr lvl="1"/>
            <a:r>
              <a:rPr lang="en-US" sz="2400" dirty="0"/>
              <a:t>Orientation to report interpretation worksheets &amp; action planning / data-sharing tools</a:t>
            </a:r>
          </a:p>
          <a:p>
            <a:pPr lvl="1"/>
            <a:r>
              <a:rPr lang="en-US" sz="2400" dirty="0"/>
              <a:t>Team data time with Project staff available</a:t>
            </a:r>
          </a:p>
          <a:p>
            <a:pPr lvl="1"/>
            <a:r>
              <a:rPr lang="en-US" sz="2400" dirty="0"/>
              <a:t>Distribution of school data reports</a:t>
            </a:r>
          </a:p>
          <a:p>
            <a:pPr lvl="0"/>
            <a:endParaRPr lang="en-US" sz="2800" dirty="0"/>
          </a:p>
          <a:p>
            <a:pPr lvl="0"/>
            <a:r>
              <a:rPr lang="en-US" sz="2800" dirty="0"/>
              <a:t>Year-Specific Agendas include: </a:t>
            </a:r>
          </a:p>
          <a:p>
            <a:pPr lvl="1"/>
            <a:r>
              <a:rPr lang="en-US" sz="2400" dirty="0"/>
              <a:t>District/School-based presentations</a:t>
            </a:r>
          </a:p>
          <a:p>
            <a:pPr lvl="1"/>
            <a:r>
              <a:rPr lang="en-US" sz="2400" dirty="0"/>
              <a:t>Climate Module resource presentation</a:t>
            </a:r>
          </a:p>
          <a:p>
            <a:pPr lvl="1"/>
            <a:r>
              <a:rPr lang="en-US" sz="2400" dirty="0"/>
              <a:t>Break out session for newbies </a:t>
            </a:r>
            <a:r>
              <a:rPr lang="en-US" sz="2400" dirty="0">
                <a:sym typeface="Wingdings" panose="05000000000000000000" pitchFamily="2" charset="2"/>
              </a:rPr>
              <a:t> </a:t>
            </a:r>
            <a:endParaRPr lang="en-US" sz="2400" dirty="0"/>
          </a:p>
          <a:p>
            <a:pPr lvl="0"/>
            <a:endParaRPr lang="en-US" dirty="0"/>
          </a:p>
        </p:txBody>
      </p:sp>
    </p:spTree>
    <p:extLst>
      <p:ext uri="{BB962C8B-B14F-4D97-AF65-F5344CB8AC3E}">
        <p14:creationId xmlns:p14="http://schemas.microsoft.com/office/powerpoint/2010/main" val="662562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3200401" y="175846"/>
            <a:ext cx="6389076" cy="4079631"/>
          </a:xfrm>
        </p:spPr>
        <p:txBody>
          <a:bodyPr>
            <a:normAutofit/>
          </a:bodyPr>
          <a:lstStyle/>
          <a:p>
            <a:pPr lvl="1"/>
            <a:r>
              <a:rPr lang="en-US" sz="3200" dirty="0">
                <a:solidFill>
                  <a:srgbClr val="262626"/>
                </a:solidFill>
              </a:rPr>
              <a:t>Templates available on website</a:t>
            </a:r>
          </a:p>
          <a:p>
            <a:pPr lvl="2"/>
            <a:r>
              <a:rPr lang="en-US" sz="2800" dirty="0">
                <a:solidFill>
                  <a:srgbClr val="262626"/>
                </a:solidFill>
              </a:rPr>
              <a:t>Tier 1: Forms &amp; Tools / Program Development &amp; Evaluation</a:t>
            </a:r>
          </a:p>
          <a:p>
            <a:pPr lvl="1"/>
            <a:r>
              <a:rPr lang="en-US" sz="3200" dirty="0">
                <a:solidFill>
                  <a:srgbClr val="262626"/>
                </a:solidFill>
              </a:rPr>
              <a:t>Submission 2x per year</a:t>
            </a:r>
          </a:p>
          <a:p>
            <a:pPr lvl="2"/>
            <a:r>
              <a:rPr lang="en-US" sz="3200" dirty="0">
                <a:solidFill>
                  <a:srgbClr val="262626"/>
                </a:solidFill>
              </a:rPr>
              <a:t>January 17</a:t>
            </a:r>
            <a:r>
              <a:rPr lang="en-US" sz="3200" baseline="30000" dirty="0">
                <a:solidFill>
                  <a:srgbClr val="262626"/>
                </a:solidFill>
              </a:rPr>
              <a:t>th</a:t>
            </a:r>
            <a:r>
              <a:rPr lang="en-US" sz="3200" dirty="0">
                <a:solidFill>
                  <a:srgbClr val="262626"/>
                </a:solidFill>
              </a:rPr>
              <a:t> &amp; June 19</a:t>
            </a:r>
            <a:r>
              <a:rPr lang="en-US" sz="3200" baseline="30000" dirty="0">
                <a:solidFill>
                  <a:srgbClr val="262626"/>
                </a:solidFill>
              </a:rPr>
              <a:t>th </a:t>
            </a:r>
            <a:r>
              <a:rPr lang="en-US" sz="3600" dirty="0">
                <a:solidFill>
                  <a:srgbClr val="262626"/>
                </a:solidFill>
              </a:rPr>
              <a:t>2020</a:t>
            </a:r>
          </a:p>
        </p:txBody>
      </p:sp>
      <p:graphicFrame>
        <p:nvGraphicFramePr>
          <p:cNvPr id="5" name="Chart 4"/>
          <p:cNvGraphicFramePr>
            <a:graphicFrameLocks noGrp="1"/>
          </p:cNvGraphicFramePr>
          <p:nvPr/>
        </p:nvGraphicFramePr>
        <p:xfrm>
          <a:off x="6718479" y="2731972"/>
          <a:ext cx="5473521" cy="425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146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Assessment of Strengths &amp; Needs for PBS - DASNPBS</a:t>
            </a:r>
          </a:p>
        </p:txBody>
      </p:sp>
      <p:sp>
        <p:nvSpPr>
          <p:cNvPr id="3" name="Content Placeholder 2"/>
          <p:cNvSpPr>
            <a:spLocks noGrp="1"/>
          </p:cNvSpPr>
          <p:nvPr>
            <p:ph idx="1"/>
          </p:nvPr>
        </p:nvSpPr>
        <p:spPr>
          <a:xfrm>
            <a:off x="3580318" y="964504"/>
            <a:ext cx="8081156" cy="4480560"/>
          </a:xfrm>
        </p:spPr>
        <p:txBody>
          <a:bodyPr>
            <a:normAutofit fontScale="92500" lnSpcReduction="20000"/>
          </a:bodyPr>
          <a:lstStyle/>
          <a:p>
            <a:endParaRPr lang="en-US" sz="2800" dirty="0"/>
          </a:p>
          <a:p>
            <a:r>
              <a:rPr lang="en-US" sz="3000" dirty="0"/>
              <a:t>DE Assessment of Strengths and Needs</a:t>
            </a:r>
          </a:p>
          <a:p>
            <a:pPr lvl="1"/>
            <a:r>
              <a:rPr lang="en-US" sz="2600" dirty="0"/>
              <a:t>Four sections:</a:t>
            </a:r>
          </a:p>
          <a:p>
            <a:pPr lvl="2"/>
            <a:r>
              <a:rPr lang="en-US" sz="2400" dirty="0"/>
              <a:t>Tier 1: Program Development &amp; Evaluation</a:t>
            </a:r>
          </a:p>
          <a:p>
            <a:pPr lvl="2"/>
            <a:r>
              <a:rPr lang="en-US" sz="2400" dirty="0"/>
              <a:t>Prevention: School-wide &amp; Classroom Systems</a:t>
            </a:r>
          </a:p>
          <a:p>
            <a:pPr lvl="2"/>
            <a:r>
              <a:rPr lang="en-US" sz="2400" dirty="0"/>
              <a:t>Correcting Problem Behaviors</a:t>
            </a:r>
          </a:p>
          <a:p>
            <a:pPr lvl="2"/>
            <a:r>
              <a:rPr lang="en-US" sz="2400" dirty="0"/>
              <a:t>Developing Self-Discipline</a:t>
            </a:r>
          </a:p>
          <a:p>
            <a:pPr lvl="1"/>
            <a:endParaRPr lang="en-US" sz="2600" dirty="0"/>
          </a:p>
          <a:p>
            <a:r>
              <a:rPr lang="en-US" sz="2800" dirty="0"/>
              <a:t>Staff survey</a:t>
            </a:r>
          </a:p>
          <a:p>
            <a:r>
              <a:rPr lang="en-US" sz="2800" dirty="0"/>
              <a:t>10 question survey per implementation area</a:t>
            </a:r>
          </a:p>
          <a:p>
            <a:r>
              <a:rPr lang="en-US" sz="2800" dirty="0"/>
              <a:t>Staff perspective on program strength/weakness for use in planning</a:t>
            </a:r>
          </a:p>
          <a:p>
            <a:endParaRPr lang="en-US" sz="3200" dirty="0">
              <a:solidFill>
                <a:srgbClr val="FF0000"/>
              </a:solidFill>
            </a:endParaRPr>
          </a:p>
        </p:txBody>
      </p:sp>
    </p:spTree>
    <p:extLst>
      <p:ext uri="{BB962C8B-B14F-4D97-AF65-F5344CB8AC3E}">
        <p14:creationId xmlns:p14="http://schemas.microsoft.com/office/powerpoint/2010/main" val="209393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 y="2169940"/>
            <a:ext cx="3106616" cy="2624797"/>
          </a:xfrm>
        </p:spPr>
        <p:txBody>
          <a:bodyPr>
            <a:normAutofit fontScale="90000"/>
          </a:bodyPr>
          <a:lstStyle/>
          <a:p>
            <a:r>
              <a:rPr lang="en-US" dirty="0"/>
              <a:t>Tier 1: Team Self-Assessment</a:t>
            </a:r>
            <a:br>
              <a:rPr lang="en-US" dirty="0"/>
            </a:br>
            <a:r>
              <a:rPr lang="en-US" dirty="0"/>
              <a:t>DE-PBS Key Feature Status Tracker Tool</a:t>
            </a:r>
          </a:p>
        </p:txBody>
      </p:sp>
      <p:sp>
        <p:nvSpPr>
          <p:cNvPr id="3" name="Content Placeholder 2"/>
          <p:cNvSpPr>
            <a:spLocks noGrp="1"/>
          </p:cNvSpPr>
          <p:nvPr>
            <p:ph idx="1"/>
          </p:nvPr>
        </p:nvSpPr>
        <p:spPr>
          <a:xfrm>
            <a:off x="3758264" y="-111211"/>
            <a:ext cx="7753798" cy="6771503"/>
          </a:xfrm>
        </p:spPr>
        <p:txBody>
          <a:bodyPr>
            <a:normAutofit/>
          </a:bodyPr>
          <a:lstStyle/>
          <a:p>
            <a:pPr lvl="0"/>
            <a:r>
              <a:rPr lang="en-US" sz="3200" dirty="0">
                <a:solidFill>
                  <a:schemeClr val="tx1"/>
                </a:solidFill>
              </a:rPr>
              <a:t>Purpose:   To support teams to assess implementation in four main program categories &amp; plan next steps</a:t>
            </a:r>
          </a:p>
          <a:p>
            <a:pPr lvl="0"/>
            <a:r>
              <a:rPr lang="en-US" sz="3200" dirty="0">
                <a:solidFill>
                  <a:schemeClr val="tx1"/>
                </a:solidFill>
              </a:rPr>
              <a:t>Broken into four evaluation sections </a:t>
            </a:r>
            <a:endParaRPr lang="en-US" sz="3200" i="1" dirty="0">
              <a:solidFill>
                <a:schemeClr val="tx1"/>
              </a:solidFill>
            </a:endParaRPr>
          </a:p>
          <a:p>
            <a:pPr lvl="1"/>
            <a:r>
              <a:rPr lang="en-US" sz="2400" i="1" dirty="0">
                <a:solidFill>
                  <a:schemeClr val="tx1"/>
                </a:solidFill>
              </a:rPr>
              <a:t>SWPBS Tier 1, Prevention, Correcting Problem Behaviors, and Developing Self-Discipline</a:t>
            </a:r>
          </a:p>
          <a:p>
            <a:pPr lvl="0"/>
            <a:r>
              <a:rPr lang="en-US" sz="3200" dirty="0">
                <a:solidFill>
                  <a:schemeClr val="tx1"/>
                </a:solidFill>
              </a:rPr>
              <a:t>Tracker includes:</a:t>
            </a:r>
          </a:p>
          <a:p>
            <a:pPr lvl="1"/>
            <a:r>
              <a:rPr lang="en-US" sz="2400" b="1" dirty="0">
                <a:solidFill>
                  <a:schemeClr val="tx1"/>
                </a:solidFill>
              </a:rPr>
              <a:t>Key program components </a:t>
            </a:r>
            <a:r>
              <a:rPr lang="en-US" sz="2400" dirty="0">
                <a:solidFill>
                  <a:schemeClr val="tx1"/>
                </a:solidFill>
              </a:rPr>
              <a:t>for each section</a:t>
            </a:r>
          </a:p>
          <a:p>
            <a:pPr lvl="2"/>
            <a:r>
              <a:rPr lang="en-US" sz="1800" dirty="0">
                <a:solidFill>
                  <a:schemeClr val="tx1"/>
                </a:solidFill>
              </a:rPr>
              <a:t>Teams can use these to assess their program and identify areas to modify or build upon</a:t>
            </a:r>
          </a:p>
          <a:p>
            <a:pPr lvl="1"/>
            <a:r>
              <a:rPr lang="en-US" sz="2400" b="1" dirty="0">
                <a:solidFill>
                  <a:schemeClr val="tx1"/>
                </a:solidFill>
              </a:rPr>
              <a:t>Action plan </a:t>
            </a:r>
            <a:r>
              <a:rPr lang="en-US" sz="2400" dirty="0">
                <a:solidFill>
                  <a:schemeClr val="tx1"/>
                </a:solidFill>
              </a:rPr>
              <a:t>to develop steps towards improving or modifying program components</a:t>
            </a:r>
          </a:p>
          <a:p>
            <a:pPr lvl="0"/>
            <a:r>
              <a:rPr lang="en-US" sz="3200" dirty="0">
                <a:solidFill>
                  <a:schemeClr val="tx1"/>
                </a:solidFill>
              </a:rPr>
              <a:t>Used for ongoing monitoring</a:t>
            </a:r>
          </a:p>
        </p:txBody>
      </p:sp>
    </p:spTree>
    <p:extLst>
      <p:ext uri="{BB962C8B-B14F-4D97-AF65-F5344CB8AC3E}">
        <p14:creationId xmlns:p14="http://schemas.microsoft.com/office/powerpoint/2010/main" val="4235249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22"/>
            <a:ext cx="11582400" cy="1143000"/>
          </a:xfrm>
          <a:solidFill>
            <a:schemeClr val="bg1"/>
          </a:solidFill>
        </p:spPr>
        <p:txBody>
          <a:bodyPr>
            <a:normAutofit/>
          </a:bodyPr>
          <a:lstStyle/>
          <a:p>
            <a:r>
              <a:rPr lang="en-US" dirty="0">
                <a:solidFill>
                  <a:schemeClr val="accent3">
                    <a:lumMod val="60000"/>
                    <a:lumOff val="40000"/>
                  </a:schemeClr>
                </a:solidFill>
              </a:rPr>
              <a:t>    </a:t>
            </a:r>
            <a:r>
              <a:rPr lang="en-US" dirty="0"/>
              <a:t>Tier 1 Fidelity - Key Feature Evaluation Process</a:t>
            </a:r>
          </a:p>
        </p:txBody>
      </p:sp>
      <p:sp>
        <p:nvSpPr>
          <p:cNvPr id="3" name="Content Placeholder 2"/>
          <p:cNvSpPr>
            <a:spLocks noGrp="1"/>
          </p:cNvSpPr>
          <p:nvPr>
            <p:ph idx="1"/>
          </p:nvPr>
        </p:nvSpPr>
        <p:spPr>
          <a:xfrm>
            <a:off x="3575538" y="244422"/>
            <a:ext cx="8006862" cy="4572000"/>
          </a:xfrm>
        </p:spPr>
        <p:txBody>
          <a:bodyPr>
            <a:normAutofit/>
          </a:bodyPr>
          <a:lstStyle/>
          <a:p>
            <a:pPr lvl="0"/>
            <a:r>
              <a:rPr lang="en-US" sz="2400" dirty="0">
                <a:solidFill>
                  <a:schemeClr val="tx1"/>
                </a:solidFill>
              </a:rPr>
              <a:t>On-site Evaluation (approx. 4 hours)</a:t>
            </a:r>
          </a:p>
          <a:p>
            <a:pPr lvl="0"/>
            <a:r>
              <a:rPr lang="en-US" sz="2400" dirty="0">
                <a:solidFill>
                  <a:schemeClr val="tx1"/>
                </a:solidFill>
              </a:rPr>
              <a:t>Sources of Information:</a:t>
            </a:r>
          </a:p>
          <a:p>
            <a:pPr lvl="1"/>
            <a:r>
              <a:rPr lang="en-US" sz="2400" dirty="0">
                <a:solidFill>
                  <a:schemeClr val="tx1"/>
                </a:solidFill>
              </a:rPr>
              <a:t>Interviews with administrator, DE-PBS team leader, teachers/staff, students</a:t>
            </a:r>
          </a:p>
          <a:p>
            <a:pPr lvl="1"/>
            <a:r>
              <a:rPr lang="en-US" sz="2400" dirty="0">
                <a:solidFill>
                  <a:schemeClr val="tx1"/>
                </a:solidFill>
              </a:rPr>
              <a:t>Review of documents</a:t>
            </a:r>
          </a:p>
          <a:p>
            <a:pPr lvl="1"/>
            <a:r>
              <a:rPr lang="en-US" sz="2400" dirty="0">
                <a:solidFill>
                  <a:schemeClr val="tx1"/>
                </a:solidFill>
              </a:rPr>
              <a:t>Schoolwide observations</a:t>
            </a:r>
          </a:p>
        </p:txBody>
      </p:sp>
      <p:graphicFrame>
        <p:nvGraphicFramePr>
          <p:cNvPr id="4" name="Content Placeholder 4"/>
          <p:cNvGraphicFramePr>
            <a:graphicFrameLocks/>
          </p:cNvGraphicFramePr>
          <p:nvPr/>
        </p:nvGraphicFramePr>
        <p:xfrm>
          <a:off x="4407878" y="4372707"/>
          <a:ext cx="7045568" cy="219773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522784">
                  <a:extLst>
                    <a:ext uri="{9D8B030D-6E8A-4147-A177-3AD203B41FA5}">
                      <a16:colId xmlns:a16="http://schemas.microsoft.com/office/drawing/2014/main" val="20000"/>
                    </a:ext>
                  </a:extLst>
                </a:gridCol>
                <a:gridCol w="3522784">
                  <a:extLst>
                    <a:ext uri="{9D8B030D-6E8A-4147-A177-3AD203B41FA5}">
                      <a16:colId xmlns:a16="http://schemas.microsoft.com/office/drawing/2014/main" val="20001"/>
                    </a:ext>
                  </a:extLst>
                </a:gridCol>
              </a:tblGrid>
              <a:tr h="706326">
                <a:tc gridSpan="2">
                  <a:txBody>
                    <a:bodyPr/>
                    <a:lstStyle/>
                    <a:p>
                      <a:pPr algn="ctr"/>
                      <a:r>
                        <a:rPr lang="en-US" sz="2400" b="1" cap="none" spc="0" dirty="0">
                          <a:ln>
                            <a:noFill/>
                          </a:ln>
                          <a:solidFill>
                            <a:srgbClr val="262626"/>
                          </a:solidFill>
                          <a:effectLst/>
                          <a:latin typeface="+mj-lt"/>
                        </a:rPr>
                        <a:t>DE-PBS</a:t>
                      </a:r>
                      <a:r>
                        <a:rPr lang="en-US" sz="2400" b="1" cap="none" spc="0" baseline="0" dirty="0">
                          <a:ln>
                            <a:noFill/>
                          </a:ln>
                          <a:solidFill>
                            <a:srgbClr val="262626"/>
                          </a:solidFill>
                          <a:effectLst/>
                          <a:latin typeface="+mj-lt"/>
                        </a:rPr>
                        <a:t> Key Feature Evaluation Structure</a:t>
                      </a:r>
                      <a:endParaRPr lang="en-US" sz="2400" b="1" cap="all" spc="0" dirty="0">
                        <a:ln w="9000" cmpd="sng">
                          <a:solidFill>
                            <a:schemeClr val="accent4">
                              <a:shade val="50000"/>
                              <a:satMod val="120000"/>
                            </a:schemeClr>
                          </a:solidFill>
                          <a:prstDash val="solid"/>
                        </a:ln>
                        <a:solidFill>
                          <a:srgbClr val="262626"/>
                        </a:solidFill>
                        <a:effectLst>
                          <a:reflection blurRad="12700" stA="28000" endPos="45000" dist="1000" dir="5400000" sy="-100000" algn="bl" rotWithShape="0"/>
                        </a:effectLst>
                        <a:latin typeface="+mj-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637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Prevention: Implementing SW &amp; CR Systems</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637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Correcting Problem Behavior</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Developing Self Discipline</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AFD073FC-09FA-4DE8-AA6A-03996E2C1442}"/>
              </a:ext>
            </a:extLst>
          </p:cNvPr>
          <p:cNvSpPr txBox="1">
            <a:spLocks/>
          </p:cNvSpPr>
          <p:nvPr/>
        </p:nvSpPr>
        <p:spPr>
          <a:xfrm>
            <a:off x="419536" y="1264514"/>
            <a:ext cx="2947482" cy="46011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Tier 1 Fidelity: Key Feature Evaluation Process</a:t>
            </a:r>
          </a:p>
        </p:txBody>
      </p:sp>
    </p:spTree>
    <p:extLst>
      <p:ext uri="{BB962C8B-B14F-4D97-AF65-F5344CB8AC3E}">
        <p14:creationId xmlns:p14="http://schemas.microsoft.com/office/powerpoint/2010/main" val="2845590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2" descr="Image result for tiered fidelity inventor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71" y="2853024"/>
            <a:ext cx="2838450" cy="3676651"/>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4334673" y="864108"/>
            <a:ext cx="7315200" cy="512064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42900" algn="l" rtl="0">
              <a:lnSpc>
                <a:spcPct val="90000"/>
              </a:lnSpc>
              <a:spcBef>
                <a:spcPts val="250"/>
              </a:spcBef>
              <a:spcAft>
                <a:spcPts val="0"/>
              </a:spcAft>
              <a:buClr>
                <a:schemeClr val="accent1"/>
              </a:buClr>
              <a:buSzPts val="1800"/>
              <a:buFont typeface="Noto Sans Symbols"/>
              <a:buChar char="●"/>
              <a:defRPr sz="1600" b="0" i="0" u="none" strike="noStrike" cap="none">
                <a:solidFill>
                  <a:srgbClr val="595959"/>
                </a:solidFill>
                <a:latin typeface="Corbel"/>
                <a:ea typeface="Corbel"/>
                <a:cs typeface="Corbel"/>
                <a:sym typeface="Corbel"/>
              </a:defRPr>
            </a:lvl3pPr>
            <a:lvl4pPr marL="1828800" marR="0" lvl="3"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4pPr>
            <a:lvl5pPr marL="2286000" marR="0" lvl="4"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5pPr>
            <a:lvl6pPr marL="2743200" marR="0" lvl="5"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6pPr>
            <a:lvl7pPr marL="3200400" marR="0" lvl="6"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7pPr>
            <a:lvl8pPr marL="3657600" marR="0" lvl="7" indent="-342900" algn="l" rtl="0">
              <a:lnSpc>
                <a:spcPct val="90000"/>
              </a:lnSpc>
              <a:spcBef>
                <a:spcPts val="250"/>
              </a:spcBef>
              <a:spcAft>
                <a:spcPts val="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8pPr>
            <a:lvl9pPr marL="4114800" marR="0" lvl="8" indent="-342900" algn="l" rtl="0">
              <a:lnSpc>
                <a:spcPct val="90000"/>
              </a:lnSpc>
              <a:spcBef>
                <a:spcPts val="250"/>
              </a:spcBef>
              <a:spcAft>
                <a:spcPts val="250"/>
              </a:spcAft>
              <a:buClr>
                <a:schemeClr val="accent1"/>
              </a:buClr>
              <a:buSzPts val="1800"/>
              <a:buFont typeface="Noto Sans Symbols"/>
              <a:buChar char="●"/>
              <a:defRPr sz="1400" b="0" i="0" u="none" strike="noStrike" cap="none">
                <a:solidFill>
                  <a:srgbClr val="595959"/>
                </a:solidFill>
                <a:latin typeface="Corbel"/>
                <a:ea typeface="Corbel"/>
                <a:cs typeface="Corbel"/>
                <a:sym typeface="Corbel"/>
              </a:defRPr>
            </a:lvl9pPr>
          </a:lstStyle>
          <a:p>
            <a:pPr marL="114300" indent="0" fontAlgn="t">
              <a:buFont typeface="Noto Sans Symbols"/>
              <a:buNone/>
            </a:pPr>
            <a:r>
              <a:rPr lang="en-US" sz="3600" b="1" kern="0" dirty="0">
                <a:solidFill>
                  <a:srgbClr val="7030A0"/>
                </a:solidFill>
              </a:rPr>
              <a:t>Monitoring School Intentions and Actions</a:t>
            </a:r>
          </a:p>
          <a:p>
            <a:pPr marL="114300" indent="0" fontAlgn="t">
              <a:buFont typeface="Noto Sans Symbols"/>
              <a:buNone/>
            </a:pPr>
            <a:endParaRPr lang="en-US" sz="1100" b="1" kern="0" dirty="0">
              <a:solidFill>
                <a:srgbClr val="7030A0"/>
              </a:solidFill>
            </a:endParaRPr>
          </a:p>
          <a:p>
            <a:pPr fontAlgn="t">
              <a:spcAft>
                <a:spcPts val="1200"/>
              </a:spcAft>
            </a:pPr>
            <a:r>
              <a:rPr lang="en-US" sz="2800" kern="0" dirty="0">
                <a:solidFill>
                  <a:schemeClr val="tx1">
                    <a:lumMod val="75000"/>
                    <a:lumOff val="25000"/>
                  </a:schemeClr>
                </a:solidFill>
              </a:rPr>
              <a:t>Tier 2 Workshops embed activities for schools to complete the TFI-Tier2</a:t>
            </a:r>
          </a:p>
          <a:p>
            <a:pPr fontAlgn="t">
              <a:spcAft>
                <a:spcPts val="1200"/>
              </a:spcAft>
            </a:pPr>
            <a:r>
              <a:rPr lang="en-US" sz="2800" kern="0" dirty="0">
                <a:solidFill>
                  <a:schemeClr val="tx1">
                    <a:lumMod val="75000"/>
                    <a:lumOff val="25000"/>
                  </a:schemeClr>
                </a:solidFill>
              </a:rPr>
              <a:t>Tier 2 is always a work in progress so we want to track the progress</a:t>
            </a:r>
          </a:p>
          <a:p>
            <a:pPr fontAlgn="t">
              <a:spcAft>
                <a:spcPts val="1200"/>
              </a:spcAft>
            </a:pPr>
            <a:r>
              <a:rPr lang="en-US" sz="2800" kern="0" dirty="0">
                <a:solidFill>
                  <a:schemeClr val="tx1">
                    <a:lumMod val="75000"/>
                    <a:lumOff val="25000"/>
                  </a:schemeClr>
                </a:solidFill>
              </a:rPr>
              <a:t>Our goal: Participating schools complete Tier 2 TFI 1-2 times per year</a:t>
            </a:r>
          </a:p>
        </p:txBody>
      </p:sp>
    </p:spTree>
    <p:extLst>
      <p:ext uri="{BB962C8B-B14F-4D97-AF65-F5344CB8AC3E}">
        <p14:creationId xmlns:p14="http://schemas.microsoft.com/office/powerpoint/2010/main" val="1333424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lnSpc>
                <a:spcPct val="100000"/>
              </a:lnSpc>
              <a:buClrTx/>
              <a:buSzTx/>
            </a:pPr>
            <a:r>
              <a:rPr lang="en-US" dirty="0"/>
              <a:t>Phase Recognition</a:t>
            </a:r>
            <a:br>
              <a:rPr lang="en-US" dirty="0"/>
            </a:br>
            <a:r>
              <a:rPr lang="en-US" sz="1200" i="1" kern="1200" dirty="0">
                <a:solidFill>
                  <a:prstClr val="black"/>
                </a:solidFill>
                <a:latin typeface="Calibri" panose="020F0502020204030204"/>
                <a:ea typeface="+mn-ea"/>
                <a:cs typeface="+mn-cs"/>
              </a:rPr>
              <a:t/>
            </a:r>
            <a:br>
              <a:rPr lang="en-US" sz="1200" i="1" kern="1200" dirty="0">
                <a:solidFill>
                  <a:prstClr val="black"/>
                </a:solidFill>
                <a:latin typeface="Calibri" panose="020F0502020204030204"/>
                <a:ea typeface="+mn-ea"/>
                <a:cs typeface="+mn-cs"/>
              </a:rPr>
            </a:br>
            <a:endParaRPr lang="en-US" dirty="0"/>
          </a:p>
        </p:txBody>
      </p:sp>
      <p:sp>
        <p:nvSpPr>
          <p:cNvPr id="2" name="Text Placeholder 1">
            <a:extLst>
              <a:ext uri="{FF2B5EF4-FFF2-40B4-BE49-F238E27FC236}">
                <a16:creationId xmlns:a16="http://schemas.microsoft.com/office/drawing/2014/main" id="{BBC6F0C6-3828-4C92-9620-8C65577E3874}"/>
              </a:ext>
            </a:extLst>
          </p:cNvPr>
          <p:cNvSpPr>
            <a:spLocks noGrp="1"/>
          </p:cNvSpPr>
          <p:nvPr>
            <p:ph type="body" idx="1"/>
          </p:nvPr>
        </p:nvSpPr>
        <p:spPr/>
        <p:txBody>
          <a:bodyPr/>
          <a:lstStyle/>
          <a:p>
            <a:r>
              <a:rPr lang="en-US" sz="2800" dirty="0"/>
              <a:t>2019-2020 SY</a:t>
            </a:r>
          </a:p>
        </p:txBody>
      </p:sp>
      <p:pic>
        <p:nvPicPr>
          <p:cNvPr id="6" name="Picture 2" descr="http://wordpress.oet.udel.edu/pbs/wp-content/uploads/2011/10/Pashe-2-Banner.png">
            <a:extLst>
              <a:ext uri="{FF2B5EF4-FFF2-40B4-BE49-F238E27FC236}">
                <a16:creationId xmlns:a16="http://schemas.microsoft.com/office/drawing/2014/main" id="{6FE6CFF2-DF49-4B6D-9973-E3E227CBB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2" r="6779"/>
          <a:stretch/>
        </p:blipFill>
        <p:spPr bwMode="auto">
          <a:xfrm>
            <a:off x="267372" y="1425388"/>
            <a:ext cx="2804464" cy="3711388"/>
          </a:xfrm>
          <a:prstGeom prst="rect">
            <a:avLst/>
          </a:prstGeom>
          <a:noFill/>
          <a:ln w="38100">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7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Phases 1 &amp; 2 – Focus on Tier 1: School-wide PBS</a:t>
            </a:r>
          </a:p>
        </p:txBody>
      </p:sp>
      <p:sp>
        <p:nvSpPr>
          <p:cNvPr id="6" name="Content Placeholder 5"/>
          <p:cNvSpPr>
            <a:spLocks noGrp="1"/>
          </p:cNvSpPr>
          <p:nvPr>
            <p:ph idx="1"/>
          </p:nvPr>
        </p:nvSpPr>
        <p:spPr>
          <a:xfrm>
            <a:off x="3980328" y="1431985"/>
            <a:ext cx="7114392" cy="4968815"/>
          </a:xfrm>
        </p:spPr>
        <p:txBody>
          <a:bodyPr>
            <a:normAutofit/>
          </a:bodyPr>
          <a:lstStyle/>
          <a:p>
            <a:r>
              <a:rPr lang="en-US" sz="2400" b="1" dirty="0"/>
              <a:t>Phase I</a:t>
            </a:r>
            <a:r>
              <a:rPr lang="en-US" sz="2400" dirty="0"/>
              <a:t>- Developing a SWPBS System</a:t>
            </a:r>
          </a:p>
          <a:p>
            <a:pPr lvl="1"/>
            <a:r>
              <a:rPr lang="en-US" sz="2400" dirty="0"/>
              <a:t>Products Submitted:</a:t>
            </a:r>
          </a:p>
          <a:p>
            <a:pPr lvl="2"/>
            <a:r>
              <a:rPr lang="en-US" sz="2400" dirty="0"/>
              <a:t>Behavior Matrix</a:t>
            </a:r>
          </a:p>
          <a:p>
            <a:pPr lvl="2"/>
            <a:r>
              <a:rPr lang="en-US" sz="2400" dirty="0"/>
              <a:t>Status Tracker (2 sections)</a:t>
            </a:r>
          </a:p>
          <a:p>
            <a:pPr lvl="1"/>
            <a:r>
              <a:rPr lang="en-US" sz="2400" dirty="0"/>
              <a:t>Reflection Question:</a:t>
            </a:r>
          </a:p>
          <a:p>
            <a:pPr lvl="2"/>
            <a:r>
              <a:rPr lang="en-US" sz="2400" dirty="0"/>
              <a:t>Status Tracker Action Plan </a:t>
            </a:r>
          </a:p>
          <a:p>
            <a:endParaRPr lang="en-US" sz="2400" dirty="0"/>
          </a:p>
          <a:p>
            <a:r>
              <a:rPr lang="en-US" sz="2400" b="1" dirty="0"/>
              <a:t>Phase II</a:t>
            </a:r>
            <a:r>
              <a:rPr lang="en-US" sz="2400" dirty="0"/>
              <a:t>- Establishing an Advanced SWPBS System</a:t>
            </a:r>
          </a:p>
          <a:p>
            <a:pPr lvl="1"/>
            <a:r>
              <a:rPr lang="en-US" sz="2400" dirty="0"/>
              <a:t>Products Submitted:</a:t>
            </a:r>
          </a:p>
          <a:p>
            <a:pPr lvl="2"/>
            <a:r>
              <a:rPr lang="en-US" sz="2400" dirty="0"/>
              <a:t>DDRT – Data for 2017-18 &amp; 2018-19 SYs</a:t>
            </a:r>
          </a:p>
          <a:p>
            <a:pPr lvl="2"/>
            <a:r>
              <a:rPr lang="en-US" sz="2400" dirty="0"/>
              <a:t>Status Tracker (4 sections)</a:t>
            </a:r>
          </a:p>
          <a:p>
            <a:endParaRPr lang="en-US" sz="2400" dirty="0"/>
          </a:p>
          <a:p>
            <a:endParaRPr lang="en-US" dirty="0"/>
          </a:p>
        </p:txBody>
      </p:sp>
    </p:spTree>
    <p:extLst>
      <p:ext uri="{BB962C8B-B14F-4D97-AF65-F5344CB8AC3E}">
        <p14:creationId xmlns:p14="http://schemas.microsoft.com/office/powerpoint/2010/main" val="286549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3211"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1524398" y="25056"/>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3352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5115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8839200" y="368434"/>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7009612" y="355367"/>
            <a:ext cx="1828009" cy="1926886"/>
          </a:xfrm>
          <a:prstGeom prst="rect">
            <a:avLst/>
          </a:prstGeom>
        </p:spPr>
      </p:pic>
      <p:grpSp>
        <p:nvGrpSpPr>
          <p:cNvPr id="10" name="Group 9"/>
          <p:cNvGrpSpPr/>
          <p:nvPr/>
        </p:nvGrpSpPr>
        <p:grpSpPr>
          <a:xfrm>
            <a:off x="1524000" y="1"/>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pSp>
      <p:pic>
        <p:nvPicPr>
          <p:cNvPr id="28" name="Picture 27"/>
          <p:cNvPicPr>
            <a:picLocks noChangeAspect="1"/>
          </p:cNvPicPr>
          <p:nvPr/>
        </p:nvPicPr>
        <p:blipFill rotWithShape="1">
          <a:blip r:embed="rId8"/>
          <a:srcRect l="39074" t="78559" r="43796" b="13539"/>
          <a:stretch/>
        </p:blipFill>
        <p:spPr>
          <a:xfrm>
            <a:off x="4101305" y="5826181"/>
            <a:ext cx="3670424" cy="952326"/>
          </a:xfrm>
          <a:prstGeom prst="rect">
            <a:avLst/>
          </a:prstGeom>
        </p:spPr>
      </p:pic>
      <p:sp>
        <p:nvSpPr>
          <p:cNvPr id="32" name="Title 1"/>
          <p:cNvSpPr>
            <a:spLocks noGrp="1"/>
          </p:cNvSpPr>
          <p:nvPr>
            <p:ph type="ctrTitle"/>
          </p:nvPr>
        </p:nvSpPr>
        <p:spPr>
          <a:xfrm>
            <a:off x="1524000" y="2229230"/>
            <a:ext cx="9144000" cy="1702690"/>
          </a:xfrm>
          <a:solidFill>
            <a:srgbClr val="1F497D"/>
          </a:solidFill>
        </p:spPr>
        <p:txBody>
          <a:bodyPr>
            <a:normAutofit/>
          </a:bodyPr>
          <a:lstStyle/>
          <a:p>
            <a:r>
              <a:rPr lang="en-US" b="1" dirty="0">
                <a:solidFill>
                  <a:schemeClr val="bg1"/>
                </a:solidFill>
              </a:rPr>
              <a:t>508, 922, and 925</a:t>
            </a:r>
            <a:br>
              <a:rPr lang="en-US" b="1" dirty="0">
                <a:solidFill>
                  <a:schemeClr val="bg1"/>
                </a:solidFill>
              </a:rPr>
            </a:br>
            <a:r>
              <a:rPr lang="en-US" b="1" dirty="0">
                <a:solidFill>
                  <a:schemeClr val="bg1"/>
                </a:solidFill>
              </a:rPr>
              <a:t>Regulations Update </a:t>
            </a:r>
            <a:endParaRPr lang="en-US" sz="1600" b="1" dirty="0">
              <a:solidFill>
                <a:schemeClr val="bg1"/>
              </a:solidFill>
            </a:endParaRPr>
          </a:p>
        </p:txBody>
      </p:sp>
    </p:spTree>
    <p:extLst>
      <p:ext uri="{BB962C8B-B14F-4D97-AF65-F5344CB8AC3E}">
        <p14:creationId xmlns:p14="http://schemas.microsoft.com/office/powerpoint/2010/main" val="1425222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3 &amp; 4 – Tier 2: Targeted PBS</a:t>
            </a:r>
          </a:p>
        </p:txBody>
      </p:sp>
      <p:sp>
        <p:nvSpPr>
          <p:cNvPr id="3" name="Content Placeholder 2"/>
          <p:cNvSpPr>
            <a:spLocks noGrp="1"/>
          </p:cNvSpPr>
          <p:nvPr>
            <p:ph idx="1"/>
          </p:nvPr>
        </p:nvSpPr>
        <p:spPr>
          <a:xfrm>
            <a:off x="3869268" y="864108"/>
            <a:ext cx="7847244" cy="5120640"/>
          </a:xfrm>
        </p:spPr>
        <p:txBody>
          <a:bodyPr/>
          <a:lstStyle/>
          <a:p>
            <a:r>
              <a:rPr lang="en-US" sz="2400" b="1" dirty="0"/>
              <a:t>Phase III</a:t>
            </a:r>
            <a:r>
              <a:rPr lang="en-US" sz="2400" dirty="0"/>
              <a:t>- Developing a </a:t>
            </a:r>
            <a:r>
              <a:rPr lang="en-US" sz="2400" b="1" dirty="0"/>
              <a:t>Targeted Team (Problem Solving Conversations)</a:t>
            </a:r>
          </a:p>
          <a:p>
            <a:pPr lvl="1"/>
            <a:r>
              <a:rPr lang="en-US" sz="2400" dirty="0"/>
              <a:t>Program Components</a:t>
            </a:r>
          </a:p>
          <a:p>
            <a:pPr lvl="1"/>
            <a:r>
              <a:rPr lang="en-US" sz="2400" dirty="0"/>
              <a:t>Products for Submission</a:t>
            </a:r>
          </a:p>
          <a:p>
            <a:pPr lvl="1"/>
            <a:r>
              <a:rPr lang="en-US" sz="2400" dirty="0"/>
              <a:t>Reflection Prompt - Reflection Prompt - Reflect on list of current interventions used at Tier 2. Select </a:t>
            </a:r>
            <a:r>
              <a:rPr lang="en-US" sz="2400" b="1" dirty="0"/>
              <a:t>one</a:t>
            </a:r>
            <a:r>
              <a:rPr lang="en-US" sz="2400" dirty="0"/>
              <a:t> student successfully supported through a Tier 2 level intervention this year. </a:t>
            </a:r>
            <a:endParaRPr lang="en-US" b="1" dirty="0"/>
          </a:p>
          <a:p>
            <a:endParaRPr lang="en-US" b="1" dirty="0"/>
          </a:p>
          <a:p>
            <a:r>
              <a:rPr lang="en-US" sz="2400" b="1" dirty="0"/>
              <a:t>Phase IV</a:t>
            </a:r>
            <a:r>
              <a:rPr lang="en-US" sz="2400" dirty="0"/>
              <a:t>- Establishing a </a:t>
            </a:r>
            <a:r>
              <a:rPr lang="en-US" sz="2400" b="1" dirty="0"/>
              <a:t>Targeted Team (Systems Conversations)</a:t>
            </a:r>
            <a:endParaRPr lang="en-US" sz="2400" dirty="0"/>
          </a:p>
          <a:p>
            <a:pPr lvl="1"/>
            <a:r>
              <a:rPr lang="en-US" sz="2400" dirty="0"/>
              <a:t>Products for Submission</a:t>
            </a:r>
          </a:p>
          <a:p>
            <a:pPr lvl="1"/>
            <a:r>
              <a:rPr lang="en-US" sz="2400" dirty="0"/>
              <a:t>Reflection Prompt – Based on review of overall Tier 2 data from the 2019-2020 school year, what are your proposed next steps for the 2020-2021 school year? </a:t>
            </a:r>
          </a:p>
          <a:p>
            <a:pPr lvl="1"/>
            <a:endParaRPr lang="en-US" dirty="0"/>
          </a:p>
        </p:txBody>
      </p:sp>
    </p:spTree>
    <p:extLst>
      <p:ext uri="{BB962C8B-B14F-4D97-AF65-F5344CB8AC3E}">
        <p14:creationId xmlns:p14="http://schemas.microsoft.com/office/powerpoint/2010/main" val="1657093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087689" cy="4601183"/>
          </a:xfrm>
        </p:spPr>
        <p:txBody>
          <a:bodyPr>
            <a:normAutofit/>
          </a:bodyPr>
          <a:lstStyle/>
          <a:p>
            <a:r>
              <a:rPr lang="en-US" dirty="0"/>
              <a:t>Phase 4- Establishing a Targeted Team (Systems Conversations)</a:t>
            </a:r>
          </a:p>
        </p:txBody>
      </p:sp>
      <p:sp>
        <p:nvSpPr>
          <p:cNvPr id="3" name="Content Placeholder 2"/>
          <p:cNvSpPr>
            <a:spLocks noGrp="1"/>
          </p:cNvSpPr>
          <p:nvPr>
            <p:ph idx="1"/>
          </p:nvPr>
        </p:nvSpPr>
        <p:spPr/>
        <p:txBody>
          <a:bodyPr>
            <a:normAutofit/>
          </a:bodyPr>
          <a:lstStyle/>
          <a:p>
            <a:pPr marL="0" indent="0">
              <a:buNone/>
            </a:pPr>
            <a:r>
              <a:rPr lang="en-US" sz="2400" dirty="0"/>
              <a:t>Products for Submission</a:t>
            </a:r>
          </a:p>
          <a:p>
            <a:r>
              <a:rPr lang="en-US" sz="2400" dirty="0"/>
              <a:t>1) Completed Tier 2 section of the Tiered Fidelity Inventory (TFI)</a:t>
            </a:r>
          </a:p>
          <a:p>
            <a:r>
              <a:rPr lang="en-US" sz="2400" dirty="0"/>
              <a:t>2) Completed Tier 2 Intervention Tracking Tool (Tabs 1&amp;2) reflective of at least two Tier 2 interventions used during the 2018-2019 SY.  </a:t>
            </a:r>
          </a:p>
          <a:p>
            <a:r>
              <a:rPr lang="en-US" sz="2400" dirty="0"/>
              <a:t>3) Completed “Tier 2 Intervention Table” for one Tier 2 Intervention represented in the Tier 2 Intervention Tracking Tool. </a:t>
            </a:r>
          </a:p>
        </p:txBody>
      </p:sp>
      <p:sp>
        <p:nvSpPr>
          <p:cNvPr id="4" name="Slide Number Placeholder 3"/>
          <p:cNvSpPr>
            <a:spLocks noGrp="1"/>
          </p:cNvSpPr>
          <p:nvPr>
            <p:ph type="sldNum" sz="quarter" idx="12"/>
          </p:nvPr>
        </p:nvSpPr>
        <p:spPr/>
        <p:txBody>
          <a:bodyPr/>
          <a:lstStyle/>
          <a:p>
            <a:fld id="{75218AA6-39F1-4B5F-8B04-F1A6836FF716}" type="slidenum">
              <a:rPr lang="en-US" smtClean="0"/>
              <a:t>51</a:t>
            </a:fld>
            <a:endParaRPr lang="en-US"/>
          </a:p>
        </p:txBody>
      </p:sp>
    </p:spTree>
    <p:extLst>
      <p:ext uri="{BB962C8B-B14F-4D97-AF65-F5344CB8AC3E}">
        <p14:creationId xmlns:p14="http://schemas.microsoft.com/office/powerpoint/2010/main" val="686982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8" y="2454088"/>
            <a:ext cx="2671483" cy="1143000"/>
          </a:xfrm>
        </p:spPr>
        <p:txBody>
          <a:bodyPr/>
          <a:lstStyle/>
          <a:p>
            <a:r>
              <a:rPr lang="en-US" dirty="0"/>
              <a:t>Phase 5 – Tier 3: Individual PBS Problem-solving &amp; Systems</a:t>
            </a:r>
          </a:p>
        </p:txBody>
      </p:sp>
      <p:sp>
        <p:nvSpPr>
          <p:cNvPr id="3" name="Content Placeholder 2"/>
          <p:cNvSpPr>
            <a:spLocks noGrp="1"/>
          </p:cNvSpPr>
          <p:nvPr>
            <p:ph idx="1"/>
          </p:nvPr>
        </p:nvSpPr>
        <p:spPr>
          <a:xfrm>
            <a:off x="4118417" y="968188"/>
            <a:ext cx="6950635" cy="5257800"/>
          </a:xfrm>
        </p:spPr>
        <p:txBody>
          <a:bodyPr>
            <a:normAutofit/>
          </a:bodyPr>
          <a:lstStyle/>
          <a:p>
            <a:pPr lvl="0"/>
            <a:r>
              <a:rPr lang="en-US" sz="2800" dirty="0"/>
              <a:t>Phase 5 Pilot Pause for 2019-20</a:t>
            </a:r>
          </a:p>
          <a:p>
            <a:pPr lvl="0"/>
            <a:r>
              <a:rPr lang="en-US" sz="2800" dirty="0"/>
              <a:t>Project aligning Tier 2/3 Systems workshop with goals of Phase 5</a:t>
            </a:r>
          </a:p>
          <a:p>
            <a:pPr lvl="0"/>
            <a:r>
              <a:rPr lang="en-US" sz="2800" dirty="0"/>
              <a:t>Planning for strategic outreach to Phase 4 schools in preparation for 2020-2021 SY</a:t>
            </a:r>
            <a:endParaRPr lang="en-US" sz="4000" dirty="0"/>
          </a:p>
          <a:p>
            <a:endParaRPr lang="en-US" sz="2800" dirty="0"/>
          </a:p>
        </p:txBody>
      </p:sp>
    </p:spTree>
    <p:extLst>
      <p:ext uri="{BB962C8B-B14F-4D97-AF65-F5344CB8AC3E}">
        <p14:creationId xmlns:p14="http://schemas.microsoft.com/office/powerpoint/2010/main" val="554698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Related Timeline</a:t>
            </a:r>
          </a:p>
        </p:txBody>
      </p:sp>
      <p:sp>
        <p:nvSpPr>
          <p:cNvPr id="3" name="Content Placeholder 2"/>
          <p:cNvSpPr>
            <a:spLocks noGrp="1"/>
          </p:cNvSpPr>
          <p:nvPr>
            <p:ph idx="1"/>
          </p:nvPr>
        </p:nvSpPr>
        <p:spPr>
          <a:xfrm>
            <a:off x="4087905" y="1008529"/>
            <a:ext cx="7274859" cy="5356413"/>
          </a:xfrm>
        </p:spPr>
        <p:txBody>
          <a:bodyPr>
            <a:normAutofit/>
          </a:bodyPr>
          <a:lstStyle/>
          <a:p>
            <a:r>
              <a:rPr lang="en-US" sz="2400" dirty="0"/>
              <a:t>Application finalized and shared with DE-PBS contacts – February 2020</a:t>
            </a:r>
          </a:p>
          <a:p>
            <a:r>
              <a:rPr lang="en-US" sz="2400" dirty="0"/>
              <a:t>Teams encouraged to begin review &amp; reflection process</a:t>
            </a:r>
          </a:p>
          <a:p>
            <a:r>
              <a:rPr lang="en-US" sz="2400" dirty="0"/>
              <a:t>If a KFE is needed for application, schools need to connect with coaches for KF Status Tracker &amp; contact Sarah Hearn (</a:t>
            </a:r>
            <a:r>
              <a:rPr lang="en-US" sz="2400" dirty="0">
                <a:hlinkClick r:id="rId3"/>
              </a:rPr>
              <a:t>skhearn@udel.edu</a:t>
            </a:r>
            <a:r>
              <a:rPr lang="en-US" sz="2400" dirty="0"/>
              <a:t>) no later than </a:t>
            </a:r>
            <a:r>
              <a:rPr lang="en-US" sz="2400" b="1" dirty="0"/>
              <a:t>March 27, 2020</a:t>
            </a:r>
          </a:p>
          <a:p>
            <a:r>
              <a:rPr lang="en-US" sz="2400" dirty="0"/>
              <a:t>Applications due </a:t>
            </a:r>
            <a:r>
              <a:rPr lang="en-US" sz="2400" b="1" dirty="0"/>
              <a:t>Friday, June 26, 2020</a:t>
            </a:r>
            <a:endParaRPr lang="en-US" sz="2400" dirty="0"/>
          </a:p>
          <a:p>
            <a:r>
              <a:rPr lang="en-US" sz="2400" dirty="0"/>
              <a:t>If confirmation is not received by </a:t>
            </a:r>
            <a:r>
              <a:rPr lang="en-US" sz="2400" b="1" dirty="0"/>
              <a:t>July 17, 2020 </a:t>
            </a:r>
            <a:r>
              <a:rPr lang="en-US" sz="2400" dirty="0"/>
              <a:t>please contact Sarah Hearn.</a:t>
            </a:r>
          </a:p>
          <a:p>
            <a:r>
              <a:rPr lang="en-US" sz="2400" dirty="0"/>
              <a:t>Notifications sent the week of </a:t>
            </a:r>
            <a:r>
              <a:rPr lang="en-US" sz="2400" b="1" dirty="0"/>
              <a:t>September 14, 2020</a:t>
            </a:r>
            <a:endParaRPr lang="en-US" sz="2400" dirty="0"/>
          </a:p>
        </p:txBody>
      </p:sp>
    </p:spTree>
    <p:extLst>
      <p:ext uri="{BB962C8B-B14F-4D97-AF65-F5344CB8AC3E}">
        <p14:creationId xmlns:p14="http://schemas.microsoft.com/office/powerpoint/2010/main" val="1956991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2019-2020 SY Phase Recognition Reminders</a:t>
            </a:r>
          </a:p>
        </p:txBody>
      </p:sp>
      <p:sp>
        <p:nvSpPr>
          <p:cNvPr id="8" name="Content Placeholder 7"/>
          <p:cNvSpPr>
            <a:spLocks noGrp="1"/>
          </p:cNvSpPr>
          <p:nvPr>
            <p:ph type="body" idx="1"/>
          </p:nvPr>
        </p:nvSpPr>
        <p:spPr/>
        <p:txBody>
          <a:bodyPr/>
          <a:lstStyle/>
          <a:p>
            <a:r>
              <a:rPr lang="en-US" sz="2800" dirty="0"/>
              <a:t>Application entails end of the year program reflection; however no need to wait until </a:t>
            </a:r>
            <a:r>
              <a:rPr lang="en-US" sz="2800" dirty="0" err="1"/>
              <a:t>EoY</a:t>
            </a:r>
            <a:r>
              <a:rPr lang="en-US" sz="2800" dirty="0"/>
              <a:t> to begin</a:t>
            </a:r>
          </a:p>
          <a:p>
            <a:r>
              <a:rPr lang="en-US" sz="2800" dirty="0"/>
              <a:t>Recognition reflects CURRENT year effort; schools maintaining or advancing levels should apply yearly</a:t>
            </a:r>
          </a:p>
          <a:p>
            <a:pPr lvl="1"/>
            <a:r>
              <a:rPr lang="en-US" sz="2400" dirty="0"/>
              <a:t>Note: a school’s current implementation might differ from year prior</a:t>
            </a:r>
          </a:p>
          <a:p>
            <a:r>
              <a:rPr lang="en-US" sz="2800" dirty="0"/>
              <a:t>Process should be a team effort </a:t>
            </a:r>
            <a:endParaRPr lang="en-US" sz="2400" dirty="0"/>
          </a:p>
          <a:p>
            <a:endParaRPr lang="en-US" dirty="0"/>
          </a:p>
        </p:txBody>
      </p:sp>
    </p:spTree>
    <p:extLst>
      <p:ext uri="{BB962C8B-B14F-4D97-AF65-F5344CB8AC3E}">
        <p14:creationId xmlns:p14="http://schemas.microsoft.com/office/powerpoint/2010/main" val="2082065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B535-788B-4F8A-AE8F-F6F075197384}"/>
              </a:ext>
            </a:extLst>
          </p:cNvPr>
          <p:cNvSpPr>
            <a:spLocks noGrp="1"/>
          </p:cNvSpPr>
          <p:nvPr>
            <p:ph type="title"/>
          </p:nvPr>
        </p:nvSpPr>
        <p:spPr/>
        <p:txBody>
          <a:bodyPr/>
          <a:lstStyle/>
          <a:p>
            <a:r>
              <a:rPr lang="en-US" dirty="0"/>
              <a:t>Successful applicants have …</a:t>
            </a:r>
          </a:p>
        </p:txBody>
      </p:sp>
      <p:sp>
        <p:nvSpPr>
          <p:cNvPr id="3" name="Text Placeholder 2">
            <a:extLst>
              <a:ext uri="{FF2B5EF4-FFF2-40B4-BE49-F238E27FC236}">
                <a16:creationId xmlns:a16="http://schemas.microsoft.com/office/drawing/2014/main" id="{90E142CF-B3C4-40D0-8356-12CB81F19703}"/>
              </a:ext>
            </a:extLst>
          </p:cNvPr>
          <p:cNvSpPr>
            <a:spLocks noGrp="1"/>
          </p:cNvSpPr>
          <p:nvPr>
            <p:ph type="body" idx="1"/>
          </p:nvPr>
        </p:nvSpPr>
        <p:spPr/>
        <p:txBody>
          <a:bodyPr/>
          <a:lstStyle/>
          <a:p>
            <a:pPr marL="342900">
              <a:lnSpc>
                <a:spcPct val="100000"/>
              </a:lnSpc>
              <a:spcBef>
                <a:spcPts val="0"/>
              </a:spcBef>
              <a:buClrTx/>
              <a:buSzTx/>
              <a:defRPr/>
            </a:pPr>
            <a:r>
              <a:rPr lang="en-US" sz="2400" dirty="0"/>
              <a:t>Reached out to district coaches &amp; Project staff</a:t>
            </a:r>
          </a:p>
          <a:p>
            <a:pPr marL="342900">
              <a:lnSpc>
                <a:spcPct val="100000"/>
              </a:lnSpc>
              <a:spcBef>
                <a:spcPts val="0"/>
              </a:spcBef>
              <a:buClrTx/>
              <a:buSzTx/>
              <a:defRPr/>
            </a:pPr>
            <a:r>
              <a:rPr lang="en-US" sz="2400" dirty="0"/>
              <a:t>Taken time to answer the questions as a team</a:t>
            </a:r>
          </a:p>
          <a:p>
            <a:pPr marL="342900">
              <a:lnSpc>
                <a:spcPct val="100000"/>
              </a:lnSpc>
              <a:spcBef>
                <a:spcPts val="0"/>
              </a:spcBef>
              <a:buClrTx/>
              <a:buSzTx/>
              <a:defRPr/>
            </a:pPr>
            <a:r>
              <a:rPr lang="en-US" sz="2400" dirty="0"/>
              <a:t>Been proactive and not waisted until the last minute. Note applications have been designed so that if a team if following MTSS process, the information only needs to be organized</a:t>
            </a:r>
          </a:p>
          <a:p>
            <a:pPr marL="342900">
              <a:lnSpc>
                <a:spcPct val="100000"/>
              </a:lnSpc>
              <a:spcBef>
                <a:spcPts val="0"/>
              </a:spcBef>
              <a:buClrTx/>
              <a:buSzTx/>
              <a:defRPr/>
            </a:pPr>
            <a:r>
              <a:rPr lang="en-US" sz="2400" dirty="0"/>
              <a:t>Not waiting until the due date/end of June to complete application and products for submission</a:t>
            </a:r>
          </a:p>
          <a:p>
            <a:pPr marL="342900">
              <a:lnSpc>
                <a:spcPct val="100000"/>
              </a:lnSpc>
              <a:spcBef>
                <a:spcPts val="0"/>
              </a:spcBef>
              <a:buClrTx/>
              <a:buSzTx/>
              <a:defRPr/>
            </a:pPr>
            <a:r>
              <a:rPr lang="en-US" sz="2400" dirty="0"/>
              <a:t>NOTE!  DE-PBS project wants to award all!  We are definitely in favor of recognizing teams for the effort put forth.</a:t>
            </a:r>
          </a:p>
        </p:txBody>
      </p:sp>
    </p:spTree>
    <p:extLst>
      <p:ext uri="{BB962C8B-B14F-4D97-AF65-F5344CB8AC3E}">
        <p14:creationId xmlns:p14="http://schemas.microsoft.com/office/powerpoint/2010/main" val="1215806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Coaching Supports</a:t>
            </a:r>
          </a:p>
        </p:txBody>
      </p:sp>
      <p:sp>
        <p:nvSpPr>
          <p:cNvPr id="3" name="Subtitle 2"/>
          <p:cNvSpPr>
            <a:spLocks noGrp="1"/>
          </p:cNvSpPr>
          <p:nvPr>
            <p:ph type="body" idx="1"/>
          </p:nvPr>
        </p:nvSpPr>
        <p:spPr/>
        <p:txBody>
          <a:bodyPr>
            <a:noAutofit/>
          </a:bodyPr>
          <a:lstStyle/>
          <a:p>
            <a:pPr marL="342900">
              <a:spcAft>
                <a:spcPts val="1200"/>
              </a:spcAft>
              <a:buFontTx/>
              <a:buChar char="-"/>
            </a:pPr>
            <a:r>
              <a:rPr lang="en-US" sz="2400" dirty="0"/>
              <a:t>Do you have district conversations encouraging folks to apply for recognition?</a:t>
            </a:r>
          </a:p>
          <a:p>
            <a:pPr marL="342900">
              <a:spcAft>
                <a:spcPts val="1200"/>
              </a:spcAft>
              <a:buFontTx/>
              <a:buChar char="-"/>
            </a:pPr>
            <a:r>
              <a:rPr lang="en-US" sz="2400" dirty="0"/>
              <a:t>Do you have time available to provide TA in completing the application process?</a:t>
            </a:r>
          </a:p>
          <a:p>
            <a:pPr marL="342900">
              <a:spcAft>
                <a:spcPts val="1200"/>
              </a:spcAft>
              <a:buFontTx/>
              <a:buChar char="-"/>
            </a:pPr>
            <a:r>
              <a:rPr lang="en-US" sz="2400" dirty="0"/>
              <a:t>How do you use the recognition application or process as a tool with your teams? </a:t>
            </a:r>
          </a:p>
          <a:p>
            <a:pPr marL="342900">
              <a:spcAft>
                <a:spcPts val="1200"/>
              </a:spcAft>
              <a:buFontTx/>
              <a:buChar char="-"/>
            </a:pPr>
            <a:endParaRPr lang="en-US" sz="2400" dirty="0"/>
          </a:p>
          <a:p>
            <a:pPr marL="342900" indent="-342900" algn="l">
              <a:spcAft>
                <a:spcPts val="1200"/>
              </a:spcAft>
              <a:buFontTx/>
              <a:buChar char="-"/>
            </a:pPr>
            <a:endParaRPr lang="en-US" sz="2400" dirty="0"/>
          </a:p>
        </p:txBody>
      </p:sp>
    </p:spTree>
    <p:extLst>
      <p:ext uri="{BB962C8B-B14F-4D97-AF65-F5344CB8AC3E}">
        <p14:creationId xmlns:p14="http://schemas.microsoft.com/office/powerpoint/2010/main" val="2115723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3561346" y="814192"/>
            <a:ext cx="8001001" cy="32552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5900"/>
              <a:buFont typeface="Corbel"/>
              <a:buNone/>
            </a:pPr>
            <a:r>
              <a:rPr lang="en-US" dirty="0"/>
              <a:t>Universal Screening From Exploration to </a:t>
            </a:r>
            <a:r>
              <a:rPr lang="en-US" dirty="0" smtClean="0"/>
              <a:t>Installation </a:t>
            </a:r>
            <a:br>
              <a:rPr lang="en-US" dirty="0" smtClean="0"/>
            </a:br>
            <a:r>
              <a:rPr lang="en-US" sz="4800" dirty="0" smtClean="0">
                <a:solidFill>
                  <a:schemeClr val="accent1"/>
                </a:solidFill>
              </a:rPr>
              <a:t>(Content not covered due to time. Planned for April mtg.) </a:t>
            </a:r>
            <a:endParaRPr sz="4800" dirty="0">
              <a:solidFill>
                <a:schemeClr val="accent1"/>
              </a:solidFill>
            </a:endParaRPr>
          </a:p>
        </p:txBody>
      </p:sp>
      <p:pic>
        <p:nvPicPr>
          <p:cNvPr id="3" name="Picture 2" descr="Explore with the Explorers | Henrico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06" y="4315702"/>
            <a:ext cx="2819044" cy="2254685"/>
          </a:xfrm>
          <a:prstGeom prst="rect">
            <a:avLst/>
          </a:prstGeom>
        </p:spPr>
      </p:pic>
      <p:sp>
        <p:nvSpPr>
          <p:cNvPr id="2" name="Rectangle 1"/>
          <p:cNvSpPr/>
          <p:nvPr/>
        </p:nvSpPr>
        <p:spPr>
          <a:xfrm>
            <a:off x="3756418" y="4978182"/>
            <a:ext cx="7339584" cy="1384995"/>
          </a:xfrm>
          <a:prstGeom prst="rect">
            <a:avLst/>
          </a:prstGeom>
          <a:ln w="571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Screening Resource 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hlinkClick r:id="rId4"/>
              </a:rPr>
              <a:t>https://sites.google.com/udel.edu/delaware-umhs/home</a:t>
            </a: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0052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Your Calendars!</a:t>
            </a:r>
          </a:p>
        </p:txBody>
      </p:sp>
      <p:sp>
        <p:nvSpPr>
          <p:cNvPr id="3" name="Content Placeholder 2"/>
          <p:cNvSpPr>
            <a:spLocks noGrp="1"/>
          </p:cNvSpPr>
          <p:nvPr>
            <p:ph type="body" idx="1"/>
          </p:nvPr>
        </p:nvSpPr>
        <p:spPr>
          <a:xfrm>
            <a:off x="3806964" y="2413802"/>
            <a:ext cx="5874707" cy="3599316"/>
          </a:xfrm>
        </p:spPr>
        <p:txBody>
          <a:bodyPr/>
          <a:lstStyle/>
          <a:p>
            <a:pPr marL="0" indent="0">
              <a:buNone/>
            </a:pPr>
            <a:r>
              <a:rPr lang="en-US" sz="3200" b="1" dirty="0"/>
              <a:t>2019-20 </a:t>
            </a:r>
          </a:p>
          <a:p>
            <a:pPr marL="0" indent="0">
              <a:buNone/>
            </a:pPr>
            <a:r>
              <a:rPr lang="en-US" sz="3200" b="1" dirty="0"/>
              <a:t>DE-PBS Cadre Meeting Dates: </a:t>
            </a:r>
            <a:endParaRPr lang="en-US" sz="3200" dirty="0"/>
          </a:p>
          <a:p>
            <a:pPr lvl="0"/>
            <a:r>
              <a:rPr lang="en-US" sz="3200" dirty="0"/>
              <a:t>Wednesday, April 8, 2020</a:t>
            </a:r>
          </a:p>
          <a:p>
            <a:endParaRPr lang="en-US" dirty="0"/>
          </a:p>
        </p:txBody>
      </p:sp>
      <p:pic>
        <p:nvPicPr>
          <p:cNvPr id="4" name="Picture 3" descr="Franklin Matters: Upcoming Events in Franklin, MA Are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945" y="872907"/>
            <a:ext cx="2978063" cy="2233547"/>
          </a:xfrm>
          <a:prstGeom prst="rect">
            <a:avLst/>
          </a:prstGeom>
          <a:ln w="19050">
            <a:solidFill>
              <a:schemeClr val="accent1"/>
            </a:solidFill>
          </a:ln>
        </p:spPr>
      </p:pic>
    </p:spTree>
    <p:extLst>
      <p:ext uri="{BB962C8B-B14F-4D97-AF65-F5344CB8AC3E}">
        <p14:creationId xmlns:p14="http://schemas.microsoft.com/office/powerpoint/2010/main" val="3255782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5152" y="4425696"/>
            <a:ext cx="6839712" cy="22120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3600" dirty="0">
                <a:hlinkClick r:id="rId3"/>
              </a:rPr>
              <a:t>WWW.Delawarepbs.org</a:t>
            </a:r>
            <a:endParaRPr lang="en-US" sz="3600" dirty="0"/>
          </a:p>
          <a:p>
            <a:pPr algn="ctr"/>
            <a:endParaRPr lang="en-US" dirty="0"/>
          </a:p>
        </p:txBody>
      </p:sp>
      <p:sp>
        <p:nvSpPr>
          <p:cNvPr id="3" name="Title 2"/>
          <p:cNvSpPr>
            <a:spLocks noGrp="1"/>
          </p:cNvSpPr>
          <p:nvPr>
            <p:ph type="title"/>
          </p:nvPr>
        </p:nvSpPr>
        <p:spPr/>
        <p:txBody>
          <a:bodyPr>
            <a:normAutofit/>
          </a:bodyPr>
          <a:lstStyle/>
          <a:p>
            <a:pPr algn="ctr"/>
            <a:r>
              <a:rPr lang="en-US" sz="6000" dirty="0"/>
              <a:t>Thank you!</a:t>
            </a:r>
          </a:p>
        </p:txBody>
      </p:sp>
      <p:pic>
        <p:nvPicPr>
          <p:cNvPr id="7" name="Picture 2" descr="\\uno.oet.udel.edu\CDS\Projects\Positive Behavioral Supports\Logo\Slide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515" b="1515"/>
          <a:stretch>
            <a:fillRect/>
          </a:stretch>
        </p:blipFill>
        <p:spPr bwMode="auto">
          <a:xfrm>
            <a:off x="6352712" y="2517140"/>
            <a:ext cx="3056708" cy="222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7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365130"/>
            <a:ext cx="7117143" cy="623699"/>
          </a:xfrm>
        </p:spPr>
        <p:txBody>
          <a:bodyPr>
            <a:noAutofit/>
          </a:bodyPr>
          <a:lstStyle/>
          <a:p>
            <a:pPr algn="ctr"/>
            <a:r>
              <a:rPr lang="en-US" sz="4800" dirty="0">
                <a:solidFill>
                  <a:schemeClr val="bg1"/>
                </a:solidFill>
              </a:rPr>
              <a:t>Where We Came From</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Autofit/>
          </a:bodyPr>
          <a:lstStyle/>
          <a:p>
            <a:pPr marL="457200" indent="-419100">
              <a:lnSpc>
                <a:spcPct val="115000"/>
              </a:lnSpc>
              <a:spcBef>
                <a:spcPts val="3000"/>
              </a:spcBef>
              <a:buSzPts val="3000"/>
              <a:buFont typeface="Source Sans Pro"/>
              <a:buChar char="•"/>
            </a:pPr>
            <a:r>
              <a:rPr lang="en-US" sz="2400" b="1" dirty="0"/>
              <a:t>2015</a:t>
            </a:r>
            <a:r>
              <a:rPr lang="en-US" sz="2400" dirty="0"/>
              <a:t> - Advisory Council developed to provide input into the SSIP</a:t>
            </a:r>
          </a:p>
          <a:p>
            <a:pPr marL="38100" indent="0">
              <a:lnSpc>
                <a:spcPct val="150000"/>
              </a:lnSpc>
              <a:spcBef>
                <a:spcPts val="0"/>
              </a:spcBef>
              <a:buSzPts val="3000"/>
              <a:buNone/>
            </a:pPr>
            <a:endParaRPr lang="en-US" sz="2400" dirty="0"/>
          </a:p>
          <a:p>
            <a:pPr marL="457200" indent="-419100">
              <a:lnSpc>
                <a:spcPct val="115000"/>
              </a:lnSpc>
              <a:spcBef>
                <a:spcPts val="0"/>
              </a:spcBef>
              <a:buSzPts val="3000"/>
              <a:buFont typeface="Source Sans Pro"/>
              <a:buChar char="•"/>
            </a:pPr>
            <a:r>
              <a:rPr lang="en-US" sz="2400" b="1" dirty="0"/>
              <a:t>Early 2017</a:t>
            </a:r>
            <a:r>
              <a:rPr lang="en-US" sz="2400" dirty="0"/>
              <a:t> - Added representation from and aligned efforts with the DE RTI Coalition and the DE SPDG</a:t>
            </a:r>
          </a:p>
          <a:p>
            <a:pPr marL="38100" indent="0">
              <a:lnSpc>
                <a:spcPct val="115000"/>
              </a:lnSpc>
              <a:spcBef>
                <a:spcPts val="0"/>
              </a:spcBef>
              <a:buSzPts val="3000"/>
              <a:buNone/>
            </a:pPr>
            <a:endParaRPr lang="en-US" sz="2400" dirty="0"/>
          </a:p>
          <a:p>
            <a:pPr marL="457200" indent="-419100">
              <a:lnSpc>
                <a:spcPct val="115000"/>
              </a:lnSpc>
              <a:spcBef>
                <a:spcPts val="0"/>
              </a:spcBef>
              <a:buSzPts val="3000"/>
            </a:pPr>
            <a:r>
              <a:rPr lang="en-US" sz="2400" b="1" dirty="0"/>
              <a:t>Fall 2017</a:t>
            </a:r>
            <a:r>
              <a:rPr lang="en-US" sz="2400" dirty="0"/>
              <a:t> - Becomes </a:t>
            </a:r>
            <a:r>
              <a:rPr lang="en-US" sz="2400" b="1" dirty="0">
                <a:solidFill>
                  <a:srgbClr val="0000FF"/>
                </a:solidFill>
              </a:rPr>
              <a:t>MTSS Advisory Council</a:t>
            </a:r>
            <a:r>
              <a:rPr lang="en-US" sz="2400" dirty="0"/>
              <a:t> with the purpose of continued exploration of topics related to instructional and assessment within DE’s MTSS structures and stakeholder engagement </a:t>
            </a:r>
          </a:p>
          <a:p>
            <a:pPr marL="38100" indent="0">
              <a:lnSpc>
                <a:spcPct val="115000"/>
              </a:lnSpc>
              <a:spcBef>
                <a:spcPts val="0"/>
              </a:spcBef>
              <a:buSzPts val="3000"/>
              <a:buNone/>
            </a:pPr>
            <a:endParaRPr lang="en-US" sz="2400" dirty="0"/>
          </a:p>
          <a:p>
            <a:pPr marL="457200" indent="-419100">
              <a:lnSpc>
                <a:spcPct val="115000"/>
              </a:lnSpc>
              <a:spcBef>
                <a:spcPts val="0"/>
              </a:spcBef>
              <a:buSzPts val="3000"/>
            </a:pPr>
            <a:r>
              <a:rPr lang="en-US" sz="2400" b="1" dirty="0">
                <a:solidFill>
                  <a:prstClr val="black"/>
                </a:solidFill>
              </a:rPr>
              <a:t>Spring 2017 </a:t>
            </a:r>
            <a:r>
              <a:rPr lang="en-US" sz="2400" dirty="0" err="1">
                <a:solidFill>
                  <a:prstClr val="black"/>
                </a:solidFill>
              </a:rPr>
              <a:t>RtI</a:t>
            </a:r>
            <a:r>
              <a:rPr lang="en-US" sz="2400" dirty="0">
                <a:solidFill>
                  <a:prstClr val="black"/>
                </a:solidFill>
              </a:rPr>
              <a:t> Guiding Coalition Final Report</a:t>
            </a:r>
          </a:p>
          <a:p>
            <a:pPr marL="38100" indent="0">
              <a:lnSpc>
                <a:spcPct val="115000"/>
              </a:lnSpc>
              <a:spcBef>
                <a:spcPts val="0"/>
              </a:spcBef>
              <a:buSzPts val="3000"/>
              <a:buNone/>
            </a:pPr>
            <a:endParaRPr lang="en-US" sz="1400" dirty="0">
              <a:solidFill>
                <a:prstClr val="black"/>
              </a:solidFill>
            </a:endParaRPr>
          </a:p>
        </p:txBody>
      </p:sp>
    </p:spTree>
    <p:extLst>
      <p:ext uri="{BB962C8B-B14F-4D97-AF65-F5344CB8AC3E}">
        <p14:creationId xmlns:p14="http://schemas.microsoft.com/office/powerpoint/2010/main" val="372866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365130"/>
            <a:ext cx="7117143" cy="623699"/>
          </a:xfrm>
        </p:spPr>
        <p:txBody>
          <a:bodyPr>
            <a:noAutofit/>
          </a:bodyPr>
          <a:lstStyle/>
          <a:p>
            <a:pPr algn="ctr"/>
            <a:r>
              <a:rPr lang="en-US" sz="4800" dirty="0">
                <a:solidFill>
                  <a:schemeClr val="bg1"/>
                </a:solidFill>
              </a:rPr>
              <a:t>Where We Came From</a:t>
            </a:r>
            <a:endParaRPr lang="en-US" sz="4800" b="1" dirty="0">
              <a:solidFill>
                <a:schemeClr val="bg1"/>
              </a:solidFill>
            </a:endParaRPr>
          </a:p>
        </p:txBody>
      </p:sp>
      <p:sp>
        <p:nvSpPr>
          <p:cNvPr id="3" name="Content Placeholder 2"/>
          <p:cNvSpPr>
            <a:spLocks noGrp="1"/>
          </p:cNvSpPr>
          <p:nvPr>
            <p:ph idx="1"/>
          </p:nvPr>
        </p:nvSpPr>
        <p:spPr>
          <a:xfrm>
            <a:off x="1771303" y="1286416"/>
            <a:ext cx="8796336" cy="4913662"/>
          </a:xfrm>
        </p:spPr>
        <p:txBody>
          <a:bodyPr>
            <a:noAutofit/>
          </a:bodyPr>
          <a:lstStyle/>
          <a:p>
            <a:pPr marL="38100" indent="0">
              <a:lnSpc>
                <a:spcPct val="115000"/>
              </a:lnSpc>
              <a:spcBef>
                <a:spcPts val="0"/>
              </a:spcBef>
              <a:buSzPts val="3000"/>
              <a:buNone/>
            </a:pPr>
            <a:r>
              <a:rPr lang="en-US" sz="2000" b="1" dirty="0">
                <a:solidFill>
                  <a:prstClr val="black"/>
                </a:solidFill>
              </a:rPr>
              <a:t>January 8, 2018 </a:t>
            </a:r>
            <a:r>
              <a:rPr lang="en-US" sz="2000" dirty="0">
                <a:solidFill>
                  <a:prstClr val="black"/>
                </a:solidFill>
              </a:rPr>
              <a:t>Stakeholders reviewed and revised Regulation 925</a:t>
            </a:r>
          </a:p>
          <a:p>
            <a:pPr marL="971550" lvl="1" indent="-514350">
              <a:buFont typeface="Arial"/>
              <a:buAutoNum type="arabicPeriod"/>
            </a:pPr>
            <a:r>
              <a:rPr lang="en-US" sz="2000" dirty="0">
                <a:solidFill>
                  <a:prstClr val="black"/>
                </a:solidFill>
              </a:rPr>
              <a:t>Review and revise eligibility criteria</a:t>
            </a:r>
          </a:p>
          <a:p>
            <a:pPr marL="971550" lvl="1" indent="-514350">
              <a:buFont typeface="Arial"/>
              <a:buAutoNum type="arabicPeriod"/>
            </a:pPr>
            <a:r>
              <a:rPr lang="en-US" sz="2000" dirty="0">
                <a:solidFill>
                  <a:prstClr val="black"/>
                </a:solidFill>
              </a:rPr>
              <a:t>Review and revise other sections of 925 including Parental Consent, Evaluations, IEP, IEP Team, Private School Placements, LRE, Alternative Means of Participation, High School Graduation</a:t>
            </a:r>
          </a:p>
          <a:p>
            <a:pPr marL="457200" lvl="1" indent="0">
              <a:buNone/>
            </a:pPr>
            <a:endParaRPr lang="en-US" sz="2000" dirty="0">
              <a:solidFill>
                <a:prstClr val="black"/>
              </a:solidFill>
            </a:endParaRPr>
          </a:p>
          <a:p>
            <a:pPr lvl="0"/>
            <a:r>
              <a:rPr lang="en-US" sz="2000" dirty="0">
                <a:solidFill>
                  <a:prstClr val="black"/>
                </a:solidFill>
              </a:rPr>
              <a:t>12 Stakeholder groups: GACEC, Special Education Strategic Planning Committee, Autism Delaware, Division of the Visually Impaired, LEAs, Statewide Programs, Parents, Community Members, Nemours, Center for Disabilities Studies, Parent Information Center</a:t>
            </a:r>
          </a:p>
          <a:p>
            <a:pPr lvl="0"/>
            <a:endParaRPr lang="en-US" sz="2000" dirty="0">
              <a:solidFill>
                <a:prstClr val="black"/>
              </a:solidFill>
            </a:endParaRPr>
          </a:p>
          <a:p>
            <a:pPr lvl="0"/>
            <a:r>
              <a:rPr lang="en-US" sz="2400" b="1" dirty="0">
                <a:solidFill>
                  <a:prstClr val="black"/>
                </a:solidFill>
              </a:rPr>
              <a:t>2019-2020 MTSS Reboot Stakeholder Committee</a:t>
            </a:r>
          </a:p>
          <a:p>
            <a:pPr marL="38100" indent="0">
              <a:lnSpc>
                <a:spcPct val="115000"/>
              </a:lnSpc>
              <a:spcBef>
                <a:spcPts val="0"/>
              </a:spcBef>
              <a:buSzPts val="3000"/>
              <a:buNone/>
            </a:pPr>
            <a:endParaRPr lang="en-US" sz="1400" dirty="0">
              <a:solidFill>
                <a:prstClr val="black"/>
              </a:solidFill>
            </a:endParaRPr>
          </a:p>
        </p:txBody>
      </p:sp>
    </p:spTree>
    <p:extLst>
      <p:ext uri="{BB962C8B-B14F-4D97-AF65-F5344CB8AC3E}">
        <p14:creationId xmlns:p14="http://schemas.microsoft.com/office/powerpoint/2010/main" val="424383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365130"/>
            <a:ext cx="7117143" cy="623699"/>
          </a:xfrm>
        </p:spPr>
        <p:txBody>
          <a:bodyPr>
            <a:noAutofit/>
          </a:bodyPr>
          <a:lstStyle/>
          <a:p>
            <a:pPr algn="ctr"/>
            <a:r>
              <a:rPr lang="en-US" sz="4800" dirty="0">
                <a:solidFill>
                  <a:schemeClr val="bg1"/>
                </a:solidFill>
              </a:rPr>
              <a:t>Where We Came From</a:t>
            </a:r>
            <a:endParaRPr lang="en-US" sz="4800" b="1" dirty="0">
              <a:solidFill>
                <a:schemeClr val="bg1"/>
              </a:solidFill>
            </a:endParaRPr>
          </a:p>
        </p:txBody>
      </p:sp>
      <p:sp>
        <p:nvSpPr>
          <p:cNvPr id="3" name="Content Placeholder 2"/>
          <p:cNvSpPr>
            <a:spLocks noGrp="1"/>
          </p:cNvSpPr>
          <p:nvPr>
            <p:ph idx="1"/>
          </p:nvPr>
        </p:nvSpPr>
        <p:spPr>
          <a:xfrm>
            <a:off x="1771303" y="1172094"/>
            <a:ext cx="8796336" cy="5027984"/>
          </a:xfrm>
        </p:spPr>
        <p:txBody>
          <a:bodyPr>
            <a:noAutofit/>
          </a:bodyPr>
          <a:lstStyle/>
          <a:p>
            <a:pPr marL="457200" indent="-419100">
              <a:lnSpc>
                <a:spcPct val="115000"/>
              </a:lnSpc>
              <a:spcBef>
                <a:spcPts val="0"/>
              </a:spcBef>
              <a:buSzPts val="3000"/>
            </a:pPr>
            <a:r>
              <a:rPr lang="en-US" sz="2000" dirty="0"/>
              <a:t>Regulation 925 addresses evaluations, eligibility determination, and individualized education programs. </a:t>
            </a:r>
          </a:p>
          <a:p>
            <a:pPr marL="38100" indent="0">
              <a:lnSpc>
                <a:spcPct val="115000"/>
              </a:lnSpc>
              <a:spcBef>
                <a:spcPts val="0"/>
              </a:spcBef>
              <a:buSzPts val="3000"/>
              <a:buNone/>
            </a:pPr>
            <a:endParaRPr lang="en-US" sz="2000" dirty="0"/>
          </a:p>
          <a:p>
            <a:pPr marL="457200" indent="-419100">
              <a:lnSpc>
                <a:spcPct val="115000"/>
              </a:lnSpc>
              <a:spcBef>
                <a:spcPts val="0"/>
              </a:spcBef>
              <a:buSzPts val="3000"/>
            </a:pPr>
            <a:r>
              <a:rPr lang="en-US" sz="2000" dirty="0"/>
              <a:t>In collaboration with stakeholders, the Department gathered input and revised the </a:t>
            </a:r>
            <a:r>
              <a:rPr lang="en-US" sz="2000" b="1" dirty="0"/>
              <a:t>eligibility criteria </a:t>
            </a:r>
            <a:r>
              <a:rPr lang="en-US" sz="2000" dirty="0"/>
              <a:t>for each disability category in Regulation 925. </a:t>
            </a:r>
          </a:p>
          <a:p>
            <a:pPr marL="38100" indent="0">
              <a:lnSpc>
                <a:spcPct val="115000"/>
              </a:lnSpc>
              <a:spcBef>
                <a:spcPts val="0"/>
              </a:spcBef>
              <a:buSzPts val="3000"/>
              <a:buNone/>
            </a:pPr>
            <a:endParaRPr lang="en-US" sz="2000" dirty="0"/>
          </a:p>
          <a:p>
            <a:pPr marL="457200" indent="-419100">
              <a:lnSpc>
                <a:spcPct val="115000"/>
              </a:lnSpc>
              <a:spcBef>
                <a:spcPts val="0"/>
              </a:spcBef>
              <a:buSzPts val="3000"/>
            </a:pPr>
            <a:r>
              <a:rPr lang="en-US" sz="2000" dirty="0"/>
              <a:t>The revised eligibility criteria for some disability categories references    </a:t>
            </a:r>
            <a:r>
              <a:rPr lang="en-US" sz="2400" b="1" dirty="0"/>
              <a:t>Multi-Tiered System of Supports (MTSS).</a:t>
            </a:r>
          </a:p>
          <a:p>
            <a:pPr marL="38100" indent="0">
              <a:lnSpc>
                <a:spcPct val="115000"/>
              </a:lnSpc>
              <a:spcBef>
                <a:spcPts val="0"/>
              </a:spcBef>
              <a:buSzPts val="3000"/>
              <a:buNone/>
            </a:pPr>
            <a:endParaRPr lang="en-US" sz="2000" dirty="0"/>
          </a:p>
          <a:p>
            <a:pPr marL="457200" indent="-419100">
              <a:lnSpc>
                <a:spcPct val="115000"/>
              </a:lnSpc>
              <a:spcBef>
                <a:spcPts val="0"/>
              </a:spcBef>
              <a:buSzPts val="3000"/>
            </a:pPr>
            <a:r>
              <a:rPr lang="en-US" sz="2400" b="1" dirty="0"/>
              <a:t>Regulation 508 details MTSS</a:t>
            </a:r>
            <a:r>
              <a:rPr lang="en-US" sz="2400" dirty="0"/>
              <a:t>. </a:t>
            </a:r>
          </a:p>
          <a:p>
            <a:pPr marL="38100" indent="0">
              <a:lnSpc>
                <a:spcPct val="115000"/>
              </a:lnSpc>
              <a:spcBef>
                <a:spcPts val="0"/>
              </a:spcBef>
              <a:buSzPts val="3000"/>
              <a:buNone/>
            </a:pPr>
            <a:endParaRPr lang="en-US" sz="2000" dirty="0"/>
          </a:p>
          <a:p>
            <a:pPr marL="457200" indent="-419100">
              <a:lnSpc>
                <a:spcPct val="115000"/>
              </a:lnSpc>
              <a:spcBef>
                <a:spcPts val="0"/>
              </a:spcBef>
              <a:buSzPts val="3000"/>
            </a:pPr>
            <a:r>
              <a:rPr lang="en-US" sz="2000" dirty="0"/>
              <a:t>Since the disability eligibility criteria were revised in Regulation 925, the corresponding definitions and other relevant definitions were revised in Regulation 922. </a:t>
            </a:r>
          </a:p>
          <a:p>
            <a:pPr marL="38100" indent="0">
              <a:lnSpc>
                <a:spcPct val="115000"/>
              </a:lnSpc>
              <a:spcBef>
                <a:spcPts val="0"/>
              </a:spcBef>
              <a:buSzPts val="3000"/>
              <a:buNone/>
            </a:pPr>
            <a:endParaRPr lang="en-US" sz="1400" dirty="0">
              <a:solidFill>
                <a:prstClr val="black"/>
              </a:solidFill>
            </a:endParaRPr>
          </a:p>
        </p:txBody>
      </p:sp>
    </p:spTree>
    <p:extLst>
      <p:ext uri="{BB962C8B-B14F-4D97-AF65-F5344CB8AC3E}">
        <p14:creationId xmlns:p14="http://schemas.microsoft.com/office/powerpoint/2010/main" val="149137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6000" b="1" dirty="0">
              <a:solidFill>
                <a:prstClr val="white"/>
              </a:solidFill>
              <a:latin typeface="Calibri Light" panose="020F0302020204030204"/>
            </a:endParaRPr>
          </a:p>
        </p:txBody>
      </p:sp>
      <p:grpSp>
        <p:nvGrpSpPr>
          <p:cNvPr id="4" name="Group 3"/>
          <p:cNvGrpSpPr/>
          <p:nvPr/>
        </p:nvGrpSpPr>
        <p:grpSpPr>
          <a:xfrm>
            <a:off x="152400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305" y="67542"/>
            <a:ext cx="1150903" cy="1104553"/>
          </a:xfrm>
          <a:prstGeom prst="rect">
            <a:avLst/>
          </a:prstGeom>
        </p:spPr>
      </p:pic>
      <p:sp>
        <p:nvSpPr>
          <p:cNvPr id="2" name="Title 1"/>
          <p:cNvSpPr>
            <a:spLocks noGrp="1"/>
          </p:cNvSpPr>
          <p:nvPr>
            <p:ph type="title"/>
          </p:nvPr>
        </p:nvSpPr>
        <p:spPr>
          <a:xfrm>
            <a:off x="2922207" y="365130"/>
            <a:ext cx="7117143" cy="623699"/>
          </a:xfrm>
        </p:spPr>
        <p:txBody>
          <a:bodyPr>
            <a:noAutofit/>
          </a:bodyPr>
          <a:lstStyle/>
          <a:p>
            <a:pPr algn="ctr"/>
            <a:r>
              <a:rPr lang="en-US" sz="4800" dirty="0">
                <a:solidFill>
                  <a:schemeClr val="bg1"/>
                </a:solidFill>
              </a:rPr>
              <a:t>What’s Happening Now</a:t>
            </a:r>
            <a:endParaRPr lang="en-US" sz="4800" b="1" dirty="0">
              <a:solidFill>
                <a:schemeClr val="bg1"/>
              </a:solidFill>
            </a:endParaRPr>
          </a:p>
        </p:txBody>
      </p:sp>
      <p:sp>
        <p:nvSpPr>
          <p:cNvPr id="3" name="Content Placeholder 2"/>
          <p:cNvSpPr>
            <a:spLocks noGrp="1"/>
          </p:cNvSpPr>
          <p:nvPr>
            <p:ph idx="1"/>
          </p:nvPr>
        </p:nvSpPr>
        <p:spPr>
          <a:xfrm>
            <a:off x="1771304" y="1469682"/>
            <a:ext cx="8796336" cy="4913662"/>
          </a:xfrm>
        </p:spPr>
        <p:txBody>
          <a:bodyPr>
            <a:noAutofit/>
          </a:bodyPr>
          <a:lstStyle/>
          <a:p>
            <a:pPr marL="457200" indent="-419100">
              <a:lnSpc>
                <a:spcPct val="115000"/>
              </a:lnSpc>
              <a:spcBef>
                <a:spcPts val="0"/>
              </a:spcBef>
              <a:buSzPts val="3000"/>
            </a:pPr>
            <a:r>
              <a:rPr lang="en-US" sz="2400" dirty="0"/>
              <a:t>Regulations 508, 922, and 925 have officially been sent to the registrar’s office and will be posted by </a:t>
            </a:r>
            <a:r>
              <a:rPr lang="en-US" sz="2400" b="1" dirty="0"/>
              <a:t>February 3</a:t>
            </a:r>
            <a:r>
              <a:rPr lang="en-US" sz="2400" b="1" baseline="30000" dirty="0"/>
              <a:t>rd</a:t>
            </a:r>
            <a:r>
              <a:rPr lang="en-US" sz="2400" b="1" dirty="0"/>
              <a:t> </a:t>
            </a:r>
            <a:r>
              <a:rPr lang="en-US" sz="2400" dirty="0"/>
              <a:t>for public comment at:</a:t>
            </a:r>
          </a:p>
          <a:p>
            <a:pPr marL="38100" indent="0">
              <a:lnSpc>
                <a:spcPct val="115000"/>
              </a:lnSpc>
              <a:spcBef>
                <a:spcPts val="0"/>
              </a:spcBef>
              <a:buSzPts val="3000"/>
              <a:buNone/>
            </a:pPr>
            <a:endParaRPr lang="en-US" sz="2400" dirty="0"/>
          </a:p>
          <a:p>
            <a:pPr marL="857250" lvl="1" indent="-419100">
              <a:lnSpc>
                <a:spcPct val="115000"/>
              </a:lnSpc>
              <a:spcBef>
                <a:spcPts val="0"/>
              </a:spcBef>
              <a:buSzPts val="3000"/>
            </a:pPr>
            <a:r>
              <a:rPr lang="en-US" sz="2400" dirty="0"/>
              <a:t>Delaware regulation site at: </a:t>
            </a:r>
            <a:r>
              <a:rPr lang="en-US" sz="2400" dirty="0">
                <a:hlinkClick r:id="rId4"/>
              </a:rPr>
              <a:t>http://regulations.delaware.gov/register/january2020/index.shtml</a:t>
            </a:r>
            <a:endParaRPr lang="en-US" sz="2400" dirty="0"/>
          </a:p>
          <a:p>
            <a:pPr marL="857250" lvl="1" indent="-419100">
              <a:lnSpc>
                <a:spcPct val="115000"/>
              </a:lnSpc>
              <a:spcBef>
                <a:spcPts val="0"/>
              </a:spcBef>
              <a:buSzPts val="3000"/>
            </a:pPr>
            <a:r>
              <a:rPr lang="en-US" sz="2400" dirty="0"/>
              <a:t>DDOE website:</a:t>
            </a:r>
          </a:p>
          <a:p>
            <a:pPr marL="38100" indent="0">
              <a:lnSpc>
                <a:spcPct val="115000"/>
              </a:lnSpc>
              <a:spcBef>
                <a:spcPts val="0"/>
              </a:spcBef>
              <a:buSzPts val="3000"/>
              <a:buNone/>
            </a:pPr>
            <a:r>
              <a:rPr lang="en-US" sz="2400" dirty="0"/>
              <a:t>	   </a:t>
            </a:r>
            <a:r>
              <a:rPr lang="en-US" sz="2400" dirty="0">
                <a:hlinkClick r:id="rId5"/>
              </a:rPr>
              <a:t>https://www.doe.k12.de.us/domain/89</a:t>
            </a:r>
            <a:endParaRPr lang="en-US" sz="2400" dirty="0"/>
          </a:p>
        </p:txBody>
      </p:sp>
    </p:spTree>
    <p:extLst>
      <p:ext uri="{BB962C8B-B14F-4D97-AF65-F5344CB8AC3E}">
        <p14:creationId xmlns:p14="http://schemas.microsoft.com/office/powerpoint/2010/main" val="3776778429"/>
      </p:ext>
    </p:extLst>
  </p:cSld>
  <p:clrMapOvr>
    <a:masterClrMapping/>
  </p:clrMapOvr>
</p:sld>
</file>

<file path=ppt/theme/theme1.xml><?xml version="1.0" encoding="utf-8"?>
<a:theme xmlns:a="http://schemas.openxmlformats.org/drawingml/2006/main" name="Fra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updated.pptx" id="{7AACCFFD-3A7F-4925-82DC-B3D12CDB35D2}" vid="{08279028-F3D5-4338-8CE1-0167750830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2333</TotalTime>
  <Words>2964</Words>
  <Application>Microsoft Office PowerPoint</Application>
  <PresentationFormat>Widescreen</PresentationFormat>
  <Paragraphs>416</Paragraphs>
  <Slides>59</Slides>
  <Notes>59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ＭＳ Ｐゴシック</vt:lpstr>
      <vt:lpstr>Arial</vt:lpstr>
      <vt:lpstr>Calibri</vt:lpstr>
      <vt:lpstr>Calibri Light</vt:lpstr>
      <vt:lpstr>Corbel</vt:lpstr>
      <vt:lpstr>Geneva</vt:lpstr>
      <vt:lpstr>Helvetica Neue</vt:lpstr>
      <vt:lpstr>Noto Sans Symbols</vt:lpstr>
      <vt:lpstr>Open Sans</vt:lpstr>
      <vt:lpstr>Osaka</vt:lpstr>
      <vt:lpstr>Source Sans Pro</vt:lpstr>
      <vt:lpstr>Wingdings</vt:lpstr>
      <vt:lpstr>Frame</vt:lpstr>
      <vt:lpstr>Office Theme</vt:lpstr>
      <vt:lpstr>DE-PBS Cadre Meeting</vt:lpstr>
      <vt:lpstr>State Performance Plan/ Annual Performance Report FFY 2018</vt:lpstr>
      <vt:lpstr>Compliance Indicators </vt:lpstr>
      <vt:lpstr>Results Indicators </vt:lpstr>
      <vt:lpstr>508, 922, and 925 Regulations Update </vt:lpstr>
      <vt:lpstr>Where We Came From</vt:lpstr>
      <vt:lpstr>Where We Came From</vt:lpstr>
      <vt:lpstr>Where We Came From</vt:lpstr>
      <vt:lpstr>What’s Happening Now</vt:lpstr>
      <vt:lpstr>MTSS/ DE-PBS Implementation  </vt:lpstr>
      <vt:lpstr>MTSS Integration</vt:lpstr>
      <vt:lpstr>MTSS Integration</vt:lpstr>
      <vt:lpstr>MTSS Integration</vt:lpstr>
      <vt:lpstr>MTSS Integration</vt:lpstr>
      <vt:lpstr>MTSS Integration</vt:lpstr>
      <vt:lpstr>     MTSS Integration</vt:lpstr>
      <vt:lpstr>MTSS Integration</vt:lpstr>
      <vt:lpstr>Winter PD Recap</vt:lpstr>
      <vt:lpstr>Tier 2: Targeted PBS New Team Training     </vt:lpstr>
      <vt:lpstr>Tier 2: Targeted PBS New Team Training   </vt:lpstr>
      <vt:lpstr>CICO       </vt:lpstr>
      <vt:lpstr>CICO Support Needs</vt:lpstr>
      <vt:lpstr>Tier 1: School-wide PBS Team Training Part 2</vt:lpstr>
      <vt:lpstr>Tier 2 &amp; 3 School System Workshop</vt:lpstr>
      <vt:lpstr>Teaming Activity </vt:lpstr>
      <vt:lpstr>Teaming Structures:  </vt:lpstr>
      <vt:lpstr>PowerPoint Presentation</vt:lpstr>
      <vt:lpstr>Action Plan Review:  </vt:lpstr>
      <vt:lpstr>Upcoming Professional Development</vt:lpstr>
      <vt:lpstr>Secondary Forum      </vt:lpstr>
      <vt:lpstr>Secondary Forum      </vt:lpstr>
      <vt:lpstr>Tier 2: Networking       </vt:lpstr>
      <vt:lpstr>Tier 2: Networking       </vt:lpstr>
      <vt:lpstr>Data</vt:lpstr>
      <vt:lpstr>  School Climate Survey 2019-2020</vt:lpstr>
      <vt:lpstr>Prompts for Planning Paper Surveys </vt:lpstr>
      <vt:lpstr>All Surveys 13% Completed</vt:lpstr>
      <vt:lpstr>Staff Surveys 33% Completed</vt:lpstr>
      <vt:lpstr>Home Surveys 1% Completed</vt:lpstr>
      <vt:lpstr>Student Surveys 46% 3-5 Completed &amp;  15% 6-12 Completed </vt:lpstr>
      <vt:lpstr>Brainstorm &amp; Idea Sharing </vt:lpstr>
      <vt:lpstr>Climate Data Workshop</vt:lpstr>
      <vt:lpstr>Discipline Data Reporting Tool (DDRT)</vt:lpstr>
      <vt:lpstr>DE Assessment of Strengths &amp; Needs for PBS - DASNPBS</vt:lpstr>
      <vt:lpstr>Tier 1: Team Self-Assessment DE-PBS Key Feature Status Tracker Tool</vt:lpstr>
      <vt:lpstr>    Tier 1 Fidelity - Key Feature Evaluation Process</vt:lpstr>
      <vt:lpstr>TFI      </vt:lpstr>
      <vt:lpstr>Phase Recognition  </vt:lpstr>
      <vt:lpstr>Phases 1 &amp; 2 – Focus on Tier 1: School-wide PBS</vt:lpstr>
      <vt:lpstr>Phases 3 &amp; 4 – Tier 2: Targeted PBS</vt:lpstr>
      <vt:lpstr>Phase 4- Establishing a Targeted Team (Systems Conversations)</vt:lpstr>
      <vt:lpstr>Phase 5 – Tier 3: Individual PBS Problem-solving &amp; Systems</vt:lpstr>
      <vt:lpstr>Phase Related Timeline</vt:lpstr>
      <vt:lpstr>2019-2020 SY Phase Recognition Reminders</vt:lpstr>
      <vt:lpstr>Successful applicants have …</vt:lpstr>
      <vt:lpstr>Coaching Supports</vt:lpstr>
      <vt:lpstr>Universal Screening From Exploration to Installation  (Content not covered due to time. Planned for April mtg.) </vt:lpstr>
      <vt:lpstr>Mark Your Calendars!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Hearn, Sarah</dc:creator>
  <cp:lastModifiedBy>Jenna Leary</cp:lastModifiedBy>
  <cp:revision>139</cp:revision>
  <cp:lastPrinted>2020-02-04T22:11:38Z</cp:lastPrinted>
  <dcterms:created xsi:type="dcterms:W3CDTF">2019-11-25T14:29:31Z</dcterms:created>
  <dcterms:modified xsi:type="dcterms:W3CDTF">2020-02-17T19:16:14Z</dcterms:modified>
</cp:coreProperties>
</file>