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12026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>
        <p:scale>
          <a:sx n="66" d="100"/>
          <a:sy n="66" d="100"/>
        </p:scale>
        <p:origin x="40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603433"/>
          </a:xfrm>
          <a:prstGeom prst="rect">
            <a:avLst/>
          </a:prstGeom>
        </p:spPr>
        <p:txBody>
          <a:bodyPr vert="horz" lIns="107749" tIns="53874" rIns="107749" bIns="53874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603433"/>
          </a:xfrm>
          <a:prstGeom prst="rect">
            <a:avLst/>
          </a:prstGeom>
        </p:spPr>
        <p:txBody>
          <a:bodyPr vert="horz" lIns="107749" tIns="53874" rIns="107749" bIns="53874" rtlCol="0"/>
          <a:lstStyle>
            <a:lvl1pPr algn="r">
              <a:defRPr sz="1400"/>
            </a:lvl1pPr>
          </a:lstStyle>
          <a:p>
            <a:fld id="{C6F3B56F-78F2-4721-BB85-C5BB62F0FEC4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01600" y="1503363"/>
            <a:ext cx="7213600" cy="4059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749" tIns="53874" rIns="107749" bIns="538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5787947"/>
            <a:ext cx="5608320" cy="4735592"/>
          </a:xfrm>
          <a:prstGeom prst="rect">
            <a:avLst/>
          </a:prstGeom>
        </p:spPr>
        <p:txBody>
          <a:bodyPr vert="horz" lIns="107749" tIns="53874" rIns="107749" bIns="5387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23469"/>
            <a:ext cx="3037840" cy="603432"/>
          </a:xfrm>
          <a:prstGeom prst="rect">
            <a:avLst/>
          </a:prstGeom>
        </p:spPr>
        <p:txBody>
          <a:bodyPr vert="horz" lIns="107749" tIns="53874" rIns="107749" bIns="53874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11423469"/>
            <a:ext cx="3037840" cy="603432"/>
          </a:xfrm>
          <a:prstGeom prst="rect">
            <a:avLst/>
          </a:prstGeom>
        </p:spPr>
        <p:txBody>
          <a:bodyPr vert="horz" lIns="107749" tIns="53874" rIns="107749" bIns="53874" rtlCol="0" anchor="b"/>
          <a:lstStyle>
            <a:lvl1pPr algn="r">
              <a:defRPr sz="1400"/>
            </a:lvl1pPr>
          </a:lstStyle>
          <a:p>
            <a:fld id="{717A90D4-249F-483D-9963-1203C8568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1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92089" indent="-343111" eaLnBrk="0" hangingPunct="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372444" indent="-274488" eaLnBrk="0" hangingPunct="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921422" indent="-274488" eaLnBrk="0" hangingPunct="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470401" indent="-274488" eaLnBrk="0" hangingPunct="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019378" indent="-2744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568356" indent="-2744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117334" indent="-2744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666312" indent="-2744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3681431-A8FF-DA4C-9145-AF9EB1D9912F}" type="slidenum">
              <a:rPr lang="en-US" altLang="en-US" sz="1400"/>
              <a:pPr eaLnBrk="1" hangingPunct="1">
                <a:defRPr/>
              </a:pPr>
              <a:t>1</a:t>
            </a:fld>
            <a:endParaRPr lang="en-US" altLang="en-US" sz="1400"/>
          </a:p>
        </p:txBody>
      </p:sp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970339" y="11613476"/>
            <a:ext cx="3038475" cy="61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645" tIns="55322" rIns="110645" bIns="55322" anchor="b"/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2F5158B6-3E17-3845-8BDC-5B3A9AD78522}" type="slidenum">
              <a:rPr lang="en-US" sz="1400"/>
              <a:pPr algn="r" eaLnBrk="1" hangingPunct="1"/>
              <a:t>1</a:t>
            </a:fld>
            <a:endParaRPr lang="en-US" sz="140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110645" tIns="55322" rIns="110645" bIns="55322"/>
          <a:lstStyle/>
          <a:p>
            <a:pPr eaLnBrk="1" hangingPunct="1">
              <a:defRPr/>
            </a:pPr>
            <a:r>
              <a:rPr lang="en-US" altLang="ja-JP" dirty="0" smtClean="0">
                <a:ea typeface="ＭＳ Ｐゴシック" pitchFamily="34" charset="-128"/>
              </a:rPr>
              <a:t>Do as oversized page</a:t>
            </a:r>
          </a:p>
          <a:p>
            <a:pPr eaLnBrk="1" hangingPunct="1">
              <a:defRPr/>
            </a:pPr>
            <a:endParaRPr lang="en-US" altLang="ja-JP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en-US" altLang="ja-JP" dirty="0" smtClean="0">
                <a:ea typeface="ＭＳ Ｐゴシック" pitchFamily="34" charset="-128"/>
              </a:rPr>
              <a:t>DEBBY</a:t>
            </a:r>
          </a:p>
          <a:p>
            <a:pPr eaLnBrk="1" hangingPunct="1">
              <a:defRPr/>
            </a:pPr>
            <a:endParaRPr lang="en-US" altLang="ja-JP" dirty="0" smtClean="0">
              <a:ea typeface="ＭＳ Ｐゴシック" pitchFamily="34" charset="-128"/>
            </a:endParaRPr>
          </a:p>
          <a:p>
            <a:pPr defTabSz="1097956">
              <a:defRPr/>
            </a:pPr>
            <a:r>
              <a:rPr lang="en-US" b="1" dirty="0"/>
              <a:t>Materials: </a:t>
            </a:r>
            <a:r>
              <a:rPr lang="en-US" dirty="0"/>
              <a:t>Handout of this slide – 1 per team</a:t>
            </a:r>
          </a:p>
          <a:p>
            <a:pPr defTabSz="1097956">
              <a:defRPr/>
            </a:pPr>
            <a:r>
              <a:rPr lang="en-US" b="1" dirty="0"/>
              <a:t>Activity: </a:t>
            </a:r>
            <a:r>
              <a:rPr lang="en-US" altLang="en-US" dirty="0" smtClean="0">
                <a:ea typeface="ＭＳ Ｐゴシック" pitchFamily="34" charset="-128"/>
              </a:rPr>
              <a:t>Share out to get a sense of where schools are.</a:t>
            </a:r>
            <a:r>
              <a:rPr lang="en-US" altLang="en-US" baseline="0" dirty="0" smtClean="0">
                <a:ea typeface="ＭＳ Ｐゴシック" pitchFamily="34" charset="-128"/>
              </a:rPr>
              <a:t> </a:t>
            </a:r>
          </a:p>
          <a:p>
            <a:pPr defTabSz="1097956">
              <a:defRPr/>
            </a:pPr>
            <a:r>
              <a:rPr lang="en-US" altLang="en-US" b="1" dirty="0" smtClean="0">
                <a:ea typeface="ＭＳ Ｐゴシック" pitchFamily="34" charset="-128"/>
              </a:rPr>
              <a:t>Website: </a:t>
            </a:r>
            <a:r>
              <a:rPr lang="en-US" altLang="en-US" baseline="0" dirty="0" smtClean="0">
                <a:ea typeface="ＭＳ Ｐゴシック" pitchFamily="34" charset="-128"/>
              </a:rPr>
              <a:t>Has this document</a:t>
            </a:r>
          </a:p>
          <a:p>
            <a:pPr defTabSz="1097956">
              <a:defRPr/>
            </a:pPr>
            <a:endParaRPr lang="en-US" dirty="0"/>
          </a:p>
          <a:p>
            <a:pPr eaLnBrk="1" hangingPunct="1">
              <a:defRPr/>
            </a:pPr>
            <a:endParaRPr lang="en-US" altLang="en-US" dirty="0" smtClean="0">
              <a:latin typeface="Arial" pitchFamily="34" charset="0"/>
            </a:endParaRPr>
          </a:p>
          <a:p>
            <a:pPr eaLnBrk="1" hangingPunct="1">
              <a:defRPr/>
            </a:pPr>
            <a:r>
              <a:rPr lang="en-US" altLang="en-US" dirty="0" smtClean="0">
                <a:latin typeface="Arial" pitchFamily="34" charset="0"/>
              </a:rPr>
              <a:t>Message(s): </a:t>
            </a:r>
            <a:r>
              <a:rPr lang="en-US" altLang="ja-JP" dirty="0" smtClean="0">
                <a:ea typeface="ＭＳ Ｐゴシック" pitchFamily="34" charset="-128"/>
              </a:rPr>
              <a:t>You may find the </a:t>
            </a:r>
            <a:r>
              <a:rPr lang="ja-JP" altLang="en-US" dirty="0" smtClean="0">
                <a:ea typeface="ＭＳ Ｐゴシック" pitchFamily="34" charset="-128"/>
              </a:rPr>
              <a:t>“</a:t>
            </a:r>
            <a:r>
              <a:rPr lang="en-US" altLang="ja-JP" dirty="0" smtClean="0">
                <a:ea typeface="ＭＳ Ｐゴシック" pitchFamily="34" charset="-128"/>
              </a:rPr>
              <a:t>crack</a:t>
            </a:r>
            <a:r>
              <a:rPr lang="ja-JP" altLang="en-US" dirty="0" smtClean="0">
                <a:ea typeface="ＭＳ Ｐゴシック" pitchFamily="34" charset="-128"/>
              </a:rPr>
              <a:t>”</a:t>
            </a:r>
            <a:r>
              <a:rPr lang="en-US" altLang="ja-JP" dirty="0" smtClean="0">
                <a:ea typeface="ＭＳ Ｐゴシック" pitchFamily="34" charset="-128"/>
              </a:rPr>
              <a:t> that children are falling thru…you may find (as many of our schools have) that the </a:t>
            </a:r>
            <a:r>
              <a:rPr lang="ja-JP" altLang="en-US" dirty="0" smtClean="0">
                <a:ea typeface="ＭＳ Ｐゴシック" pitchFamily="34" charset="-128"/>
              </a:rPr>
              <a:t>‘</a:t>
            </a:r>
            <a:r>
              <a:rPr lang="en-US" altLang="ja-JP" dirty="0" smtClean="0">
                <a:ea typeface="ＭＳ Ｐゴシック" pitchFamily="34" charset="-128"/>
              </a:rPr>
              <a:t>gap</a:t>
            </a:r>
            <a:r>
              <a:rPr lang="ja-JP" altLang="en-US" dirty="0" smtClean="0">
                <a:ea typeface="ＭＳ Ｐゴシック" pitchFamily="34" charset="-128"/>
              </a:rPr>
              <a:t>’</a:t>
            </a:r>
            <a:r>
              <a:rPr lang="en-US" altLang="ja-JP" dirty="0" smtClean="0">
                <a:ea typeface="ＭＳ Ｐゴシック" pitchFamily="34" charset="-128"/>
              </a:rPr>
              <a:t> we need to close is actually the yellow part of this triangle… Most schools do not have enough tier 2 interventions (both in quantity and type/quality) needed to support their student body. </a:t>
            </a:r>
          </a:p>
          <a:p>
            <a:pPr defTabSz="1097956">
              <a:defRPr/>
            </a:pPr>
            <a:endParaRPr lang="en-US" dirty="0"/>
          </a:p>
          <a:p>
            <a:pPr defTabSz="1097956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158726" name="Date Placeholder 1"/>
          <p:cNvSpPr>
            <a:spLocks noGrp="1"/>
          </p:cNvSpPr>
          <p:nvPr>
            <p:ph type="dt" sz="quarter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1pPr>
            <a:lvl2pPr marL="892089" indent="-343111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2pPr>
            <a:lvl3pPr marL="1372444" indent="-274488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3pPr>
            <a:lvl4pPr marL="1921422" indent="-274488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4pPr>
            <a:lvl5pPr marL="2470401" indent="-274488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5pPr>
            <a:lvl6pPr marL="3019378" indent="-274488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6pPr>
            <a:lvl7pPr marL="3568356" indent="-274488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7pPr>
            <a:lvl8pPr marL="4117334" indent="-274488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8pPr>
            <a:lvl9pPr marL="4666312" indent="-274488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B43384B1-4B39-42C4-8BF6-80C2E58EC677}" type="datetime9">
              <a:rPr lang="en-US" altLang="en-US" smtClean="0"/>
              <a:t>2/10/2020 1:53:55 PM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DE-PBS Cadre Meeting</a:t>
            </a: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1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7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7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7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8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0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2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0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9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9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5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3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7236F-14DC-4948-9436-72E16A778A16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6241-5E8F-4C84-87DA-2C2B5362D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7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3"/>
          <p:cNvSpPr txBox="1">
            <a:spLocks noChangeArrowheads="1"/>
          </p:cNvSpPr>
          <p:nvPr/>
        </p:nvSpPr>
        <p:spPr bwMode="auto">
          <a:xfrm>
            <a:off x="523316" y="926066"/>
            <a:ext cx="112070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 dirty="0">
                <a:latin typeface="Arial Narrow" charset="0"/>
              </a:rPr>
              <a:t>  </a:t>
            </a:r>
            <a:r>
              <a:rPr lang="en-US" sz="1600" b="1" u="sng" dirty="0">
                <a:latin typeface="Arial Narrow" charset="0"/>
              </a:rPr>
              <a:t>1-5%		Tier 3/Tertiary Interventions</a:t>
            </a:r>
            <a:endParaRPr lang="en-US" sz="1600" b="1" dirty="0">
              <a:latin typeface="Arial Narrow" charset="0"/>
            </a:endParaRP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  <a:endParaRPr lang="en-US" sz="2000" dirty="0"/>
          </a:p>
        </p:txBody>
      </p:sp>
      <p:sp>
        <p:nvSpPr>
          <p:cNvPr id="115716" name="Text Box 5"/>
          <p:cNvSpPr txBox="1">
            <a:spLocks noChangeArrowheads="1"/>
          </p:cNvSpPr>
          <p:nvPr/>
        </p:nvSpPr>
        <p:spPr bwMode="auto">
          <a:xfrm>
            <a:off x="523316" y="2463754"/>
            <a:ext cx="11207016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 dirty="0">
                <a:latin typeface="Arial Narrow" charset="0"/>
              </a:rPr>
              <a:t>         </a:t>
            </a:r>
            <a:r>
              <a:rPr lang="en-US" sz="1600" b="1" u="sng" dirty="0">
                <a:latin typeface="Arial Narrow" charset="0"/>
              </a:rPr>
              <a:t>5-15%		Tier 2/Secondary Interventions</a:t>
            </a:r>
            <a:endParaRPr lang="en-US" sz="1600" b="1" dirty="0">
              <a:latin typeface="Arial Narrow" charset="0"/>
            </a:endParaRP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 smtClean="0"/>
              <a:t>____________________________________________________________</a:t>
            </a:r>
            <a:endParaRPr lang="en-US" sz="2000" dirty="0"/>
          </a:p>
          <a:p>
            <a:endParaRPr lang="en-US" sz="1400" dirty="0">
              <a:latin typeface="Arial Narrow" charset="0"/>
            </a:endParaRPr>
          </a:p>
        </p:txBody>
      </p:sp>
      <p:sp>
        <p:nvSpPr>
          <p:cNvPr id="115718" name="Text Box 7"/>
          <p:cNvSpPr txBox="1">
            <a:spLocks noChangeArrowheads="1"/>
          </p:cNvSpPr>
          <p:nvPr/>
        </p:nvSpPr>
        <p:spPr bwMode="auto">
          <a:xfrm>
            <a:off x="523316" y="3996760"/>
            <a:ext cx="11309734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 dirty="0">
                <a:latin typeface="Arial Narrow" charset="0"/>
              </a:rPr>
              <a:t>	</a:t>
            </a:r>
            <a:r>
              <a:rPr lang="en-US" sz="1600" b="1" u="sng" dirty="0">
                <a:latin typeface="Arial Narrow" charset="0"/>
              </a:rPr>
              <a:t>80-90%	Tier 1/Universal Interventions</a:t>
            </a:r>
            <a:endParaRPr lang="en-US" sz="1600" b="1" dirty="0">
              <a:latin typeface="Arial Narrow" charset="0"/>
            </a:endParaRP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r>
              <a:rPr lang="en-US" sz="2000" dirty="0"/>
              <a:t>____________________________________________________________</a:t>
            </a:r>
          </a:p>
          <a:p>
            <a:pPr lvl="4">
              <a:buFontTx/>
              <a:buChar char="•"/>
            </a:pPr>
            <a:endParaRPr lang="en-US" sz="1400" dirty="0"/>
          </a:p>
          <a:p>
            <a:pPr lvl="4"/>
            <a:endParaRPr lang="en-US" sz="1400" dirty="0"/>
          </a:p>
        </p:txBody>
      </p:sp>
      <p:sp>
        <p:nvSpPr>
          <p:cNvPr id="28679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861646" y="152400"/>
            <a:ext cx="10920045" cy="744680"/>
          </a:xfrm>
          <a:solidFill>
            <a:schemeClr val="bg1"/>
          </a:solidFill>
          <a:ln w="28575">
            <a:solidFill>
              <a:srgbClr val="003399"/>
            </a:solidFill>
          </a:ln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en-US" sz="2200" b="1" dirty="0">
                <a:latin typeface="+mn-lt"/>
              </a:rPr>
              <a:t>Reflecting on </a:t>
            </a:r>
            <a:r>
              <a:rPr lang="en-US" sz="2200" b="1" dirty="0" smtClean="0">
                <a:latin typeface="+mn-lt"/>
              </a:rPr>
              <a:t>Our </a:t>
            </a:r>
            <a:r>
              <a:rPr lang="en-US" sz="2200" b="1" dirty="0">
                <a:latin typeface="+mn-lt"/>
              </a:rPr>
              <a:t>S</a:t>
            </a:r>
            <a:r>
              <a:rPr lang="en-US" sz="2200" b="1" dirty="0" smtClean="0">
                <a:latin typeface="+mn-lt"/>
              </a:rPr>
              <a:t>chool MTSS for </a:t>
            </a:r>
            <a:r>
              <a:rPr lang="en-US" sz="2200" b="1" dirty="0" smtClean="0">
                <a:latin typeface="+mn-lt"/>
              </a:rPr>
              <a:t>Behavior: Our </a:t>
            </a:r>
            <a:r>
              <a:rPr lang="en-US" sz="2200" b="1" dirty="0">
                <a:latin typeface="+mn-lt"/>
              </a:rPr>
              <a:t>Interventions, The Coordinators, The </a:t>
            </a:r>
            <a:r>
              <a:rPr lang="en-US" sz="2200" b="1" dirty="0" smtClean="0">
                <a:latin typeface="+mn-lt"/>
              </a:rPr>
              <a:t>Intent</a:t>
            </a:r>
            <a:endParaRPr lang="en-US" sz="2200" b="1" dirty="0">
              <a:latin typeface="+mn-lt"/>
            </a:endParaRPr>
          </a:p>
        </p:txBody>
      </p:sp>
      <p:sp>
        <p:nvSpPr>
          <p:cNvPr id="115725" name="AutoShape 18"/>
          <p:cNvSpPr>
            <a:spLocks noChangeArrowheads="1"/>
          </p:cNvSpPr>
          <p:nvPr/>
        </p:nvSpPr>
        <p:spPr bwMode="auto">
          <a:xfrm>
            <a:off x="-810184" y="861739"/>
            <a:ext cx="2667000" cy="589867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rgbClr val="C00000"/>
              </a:gs>
              <a:gs pos="24500">
                <a:schemeClr val="accent4"/>
              </a:gs>
              <a:gs pos="14000">
                <a:schemeClr val="accent2">
                  <a:lumMod val="75000"/>
                </a:schemeClr>
              </a:gs>
              <a:gs pos="36000">
                <a:schemeClr val="accent4">
                  <a:lumMod val="60000"/>
                  <a:lumOff val="40000"/>
                </a:schemeClr>
              </a:gs>
              <a:gs pos="45000">
                <a:srgbClr val="00B050"/>
              </a:gs>
            </a:gsLst>
            <a:lin ang="5400000" scaled="1"/>
            <a:tileRect/>
          </a:gradFill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3" name="Text Box 19"/>
          <p:cNvSpPr txBox="1">
            <a:spLocks noChangeArrowheads="1"/>
          </p:cNvSpPr>
          <p:nvPr/>
        </p:nvSpPr>
        <p:spPr bwMode="auto">
          <a:xfrm>
            <a:off x="6257453" y="6421862"/>
            <a:ext cx="600165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 i="1" dirty="0">
                <a:latin typeface="Century Gothic" charset="0"/>
              </a:rPr>
              <a:t>Adapted from Illinois PBIS Network, Revised May 15, 2008. Adapted from </a:t>
            </a:r>
            <a:r>
              <a:rPr lang="ja-JP" altLang="en-US" sz="800" i="1" dirty="0">
                <a:latin typeface="Century Gothic" charset="0"/>
              </a:rPr>
              <a:t>“</a:t>
            </a:r>
            <a:r>
              <a:rPr lang="en-US" altLang="ja-JP" sz="800" i="1" dirty="0">
                <a:latin typeface="Century Gothic" charset="0"/>
              </a:rPr>
              <a:t>What is school-wide PBS?</a:t>
            </a:r>
            <a:r>
              <a:rPr lang="ja-JP" altLang="en-US" sz="800" i="1" dirty="0">
                <a:latin typeface="Century Gothic" charset="0"/>
              </a:rPr>
              <a:t>”</a:t>
            </a:r>
            <a:r>
              <a:rPr lang="en-US" altLang="ja-JP" sz="800" i="1" dirty="0">
                <a:latin typeface="Century Gothic" charset="0"/>
              </a:rPr>
              <a:t> OSEP Technical Assistance Center on Positive Behavioral Interventions and Supports.  Accessed at http://pbis.org/school-wide.htm</a:t>
            </a:r>
            <a:endParaRPr lang="en-US" sz="800" i="1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286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196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Arial Narrow</vt:lpstr>
      <vt:lpstr>Calibri</vt:lpstr>
      <vt:lpstr>Calibri Light</vt:lpstr>
      <vt:lpstr>Century Gothic</vt:lpstr>
      <vt:lpstr>Georgia</vt:lpstr>
      <vt:lpstr>Office Theme</vt:lpstr>
      <vt:lpstr>Reflecting on Our School MTSS for Behavior: Our Interventions, The Coordinators, The Intent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Reflecting on Our School MTSS for Behavior Our Interventions, The Coordinators, The Intent</dc:title>
  <dc:creator>Megan Pell</dc:creator>
  <cp:lastModifiedBy>Megan Pell</cp:lastModifiedBy>
  <cp:revision>2</cp:revision>
  <cp:lastPrinted>2020-02-10T18:54:43Z</cp:lastPrinted>
  <dcterms:created xsi:type="dcterms:W3CDTF">2017-11-27T16:16:34Z</dcterms:created>
  <dcterms:modified xsi:type="dcterms:W3CDTF">2020-02-10T18:55:10Z</dcterms:modified>
</cp:coreProperties>
</file>