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5143500" type="screen16x9"/>
  <p:notesSz cx="6858000" cy="9144000"/>
  <p:embeddedFontLst>
    <p:embeddedFont>
      <p:font typeface="Amatic SC" pitchFamily="2" charset="-79"/>
      <p:regular r:id="rId52"/>
      <p:bold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Maven Pro" pitchFamily="2" charset="77"/>
      <p:regular r:id="rId58"/>
      <p:bold r:id="rId59"/>
    </p:embeddedFont>
    <p:embeddedFont>
      <p:font typeface="Open Sans" panose="020B0606030504020204" pitchFamily="34" charset="0"/>
      <p:regular r:id="rId60"/>
      <p:bold r:id="rId61"/>
      <p:italic r:id="rId62"/>
      <p:boldItalic r:id="rId63"/>
    </p:embeddedFont>
    <p:embeddedFont>
      <p:font typeface="PT Sans Narrow" panose="020B0506020203020204" pitchFamily="34" charset="77"/>
      <p:regular r:id="rId64"/>
      <p:bold r:id="rId65"/>
    </p:embeddedFont>
    <p:embeddedFont>
      <p:font typeface="Trebuchet MS" panose="020B0703020202090204" pitchFamily="34" charset="0"/>
      <p:regular r:id="rId66"/>
      <p:bold r:id="rId67"/>
      <p:italic r:id="rId68"/>
      <p:boldItalic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F29769-07B5-4568-9A1C-5BE4E2BCFF94}">
  <a:tblStyle styleId="{8CF29769-07B5-4568-9A1C-5BE4E2BCFF94}" styleName="Table_0"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AF1"/>
          </a:solidFill>
        </a:fill>
      </a:tcStyle>
    </a:wholeTbl>
    <a:band1H>
      <a:tcTxStyle/>
      <a:tcStyle>
        <a:tcBdr/>
        <a:fill>
          <a:solidFill>
            <a:srgbClr val="CED2E2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ED2E2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/>
        <a:fill>
          <a:solidFill>
            <a:srgbClr val="FFAB40"/>
          </a:solidFill>
        </a:fill>
      </a:tcStyle>
    </a:lastCol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/>
        <a:fill>
          <a:solidFill>
            <a:srgbClr val="FFAB40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AB40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AB40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53"/>
  </p:normalViewPr>
  <p:slideViewPr>
    <p:cSldViewPr snapToGrid="0">
      <p:cViewPr varScale="1">
        <p:scale>
          <a:sx n="108" d="100"/>
          <a:sy n="108" d="100"/>
        </p:scale>
        <p:origin x="1176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72bfff46f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72bfff46f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72f7c557f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72f7c557f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72f7c557f2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72f7c557f2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72e8665e91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72e8665e91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72bfff46f0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72bfff46f0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72f7c557f2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72f7c557f2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72f7c557f2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72f7c557f2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72bfff46f0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72bfff46f0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2bdf4f053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72bdf4f053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72bdf4f053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72bdf4f053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729bf3d2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729bf3d2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728ea89a9e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728ea89a9e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72e8696edc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72e8696edc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72b906f1e3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72b906f1e3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72b906f1e3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72b906f1e3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72e8696ed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72e8696edc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72e8696ed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72e8696ed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72b906f1e3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72b906f1e3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72b906f1e3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72b906f1e3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2b906f1e3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72b906f1e3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72b906f1e3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72b906f1e3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72e8665e9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72e8665e9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72e8696edc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72e8696edc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728ea89a9e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728ea89a9e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72e8696ed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72e8696edc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72b906f1e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72b906f1e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72b906f1e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72b906f1e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72b906f1e3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72b906f1e3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72b906f1e3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72b906f1e3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72b906f1e3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72b906f1e3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72b906f1e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72b906f1e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72b906f1e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72b906f1e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400"/>
              <a:buFont typeface="Open Sans"/>
              <a:buChar char="●"/>
            </a:pPr>
            <a:endParaRPr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730227ea6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730227ea6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72b906f1e3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72b906f1e3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728ea89a9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728ea89a9e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72e8665e9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72e8665e9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72e8665e9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72e8665e9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72e8665e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72e8665e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72e8665e91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72e8665e91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728ea89a9e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728ea89a9e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730227ea6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730227ea6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72bdf4f053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72bdf4f053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72acedda79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72acedda79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72bdf4f05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72bdf4f05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72e8665e9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72e8665e9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728ea89a9e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728ea89a9e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72bfff46f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72bfff46f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72bdf4f05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72bdf4f05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://wh1.oet.udel.edu/pbs/supporting-positive-behavior-at-home/" TargetMode="External"/><Relationship Id="rId4" Type="http://schemas.openxmlformats.org/officeDocument/2006/relationships/hyperlink" Target="http://wh1.oet.udel.edu/pbs/supporting-learning-at-hom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drive.google.com/file/d/1YwVx9-x9aFQupiKFTSBUFXYzh5kUER-l/view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rive.google.com/drive/u/1/folders/1sOiCCaHoYLOs6Nq5trUpafeE6VCUcZ8q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twitter.com/DelawarePBS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h1.oet.udel.edu/pbs/wp-content/uploads/2011/06/Flow-of-Monthly-Team-Meeting.docx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RgoVkx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h1.oet.udel.edu/pbs/resources-for-familie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ctrTitle"/>
          </p:nvPr>
        </p:nvSpPr>
        <p:spPr>
          <a:xfrm>
            <a:off x="413950" y="1819425"/>
            <a:ext cx="38649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Welcome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DE-PBS Cadre</a:t>
            </a:r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642400" y="3333600"/>
            <a:ext cx="3408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April 8, 2020</a:t>
            </a:r>
            <a:endParaRPr dirty="0"/>
          </a:p>
        </p:txBody>
      </p:sp>
      <p:sp>
        <p:nvSpPr>
          <p:cNvPr id="68" name="Google Shape;68;p13"/>
          <p:cNvSpPr txBox="1"/>
          <p:nvPr/>
        </p:nvSpPr>
        <p:spPr>
          <a:xfrm>
            <a:off x="5397600" y="4126200"/>
            <a:ext cx="3506400" cy="8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3C78D8"/>
                </a:solidFill>
                <a:latin typeface="Maven Pro"/>
                <a:ea typeface="Maven Pro"/>
                <a:cs typeface="Maven Pro"/>
                <a:sym typeface="Maven Pro"/>
              </a:rPr>
              <a:t>Spring will come and so will happiness. Hold on. Life will get warmer.</a:t>
            </a:r>
            <a:endParaRPr b="1">
              <a:solidFill>
                <a:srgbClr val="3C78D8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marL="457200" lvl="0" indent="-317500" algn="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400"/>
              <a:buFont typeface="Maven Pro"/>
              <a:buChar char="-"/>
            </a:pPr>
            <a:r>
              <a:rPr lang="en" b="1" i="1">
                <a:solidFill>
                  <a:srgbClr val="3C78D8"/>
                </a:solidFill>
                <a:latin typeface="Maven Pro"/>
                <a:ea typeface="Maven Pro"/>
                <a:cs typeface="Maven Pro"/>
                <a:sym typeface="Maven Pro"/>
              </a:rPr>
              <a:t>Writer Anita Krizzan</a:t>
            </a:r>
            <a:endParaRPr b="1" i="1">
              <a:solidFill>
                <a:srgbClr val="3C78D8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336837"/>
            <a:ext cx="4390800" cy="2469825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6758" y="424800"/>
            <a:ext cx="6550492" cy="429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2"/>
          <p:cNvSpPr/>
          <p:nvPr/>
        </p:nvSpPr>
        <p:spPr>
          <a:xfrm>
            <a:off x="576425" y="4057150"/>
            <a:ext cx="1064100" cy="532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2"/>
          <p:cNvSpPr/>
          <p:nvPr/>
        </p:nvSpPr>
        <p:spPr>
          <a:xfrm>
            <a:off x="7471375" y="4057150"/>
            <a:ext cx="1064100" cy="532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2"/>
          <p:cNvSpPr txBox="1"/>
          <p:nvPr/>
        </p:nvSpPr>
        <p:spPr>
          <a:xfrm>
            <a:off x="1540825" y="4689000"/>
            <a:ext cx="26271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" name="Google Shape;140;p22"/>
          <p:cNvSpPr txBox="1"/>
          <p:nvPr/>
        </p:nvSpPr>
        <p:spPr>
          <a:xfrm>
            <a:off x="5099150" y="4689000"/>
            <a:ext cx="2516400" cy="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Learning at Home Link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" name="Google Shape;141;p22"/>
          <p:cNvSpPr txBox="1"/>
          <p:nvPr/>
        </p:nvSpPr>
        <p:spPr>
          <a:xfrm>
            <a:off x="1418900" y="4733350"/>
            <a:ext cx="2793600" cy="3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Positive Behavior at Home Link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DE-PBS Family Resources </a:t>
            </a: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body" idx="1"/>
          </p:nvPr>
        </p:nvSpPr>
        <p:spPr>
          <a:xfrm>
            <a:off x="311700" y="1950975"/>
            <a:ext cx="3999900" cy="26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Supporting Positive Behavior at Home:  </a:t>
            </a:r>
            <a:endParaRPr sz="18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b="1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Handouts 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Helpful Websites 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Videos </a:t>
            </a:r>
            <a:endParaRPr b="1"/>
          </a:p>
        </p:txBody>
      </p:sp>
      <p:sp>
        <p:nvSpPr>
          <p:cNvPr id="148" name="Google Shape;148;p23"/>
          <p:cNvSpPr txBox="1">
            <a:spLocks noGrp="1"/>
          </p:cNvSpPr>
          <p:nvPr>
            <p:ph type="body" idx="2"/>
          </p:nvPr>
        </p:nvSpPr>
        <p:spPr>
          <a:xfrm>
            <a:off x="4832413" y="1978575"/>
            <a:ext cx="3999900" cy="25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Supporting Learning at Home: </a:t>
            </a:r>
            <a:endParaRPr sz="18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b="1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Links to resources from our friends and partners in Delaware </a:t>
            </a:r>
            <a:endParaRPr b="1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b="1"/>
              <a:t>Delaware DOE </a:t>
            </a:r>
            <a:endParaRPr b="1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b="1"/>
              <a:t>UD ACCESS Project 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Handouts 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Helpful Websites </a:t>
            </a:r>
            <a:endParaRPr b="1"/>
          </a:p>
        </p:txBody>
      </p:sp>
      <p:pic>
        <p:nvPicPr>
          <p:cNvPr id="149" name="Google Shape;14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8688" y="291926"/>
            <a:ext cx="3087325" cy="11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Recent Resources</a:t>
            </a:r>
            <a:endParaRPr/>
          </a:p>
        </p:txBody>
      </p:sp>
      <p:pic>
        <p:nvPicPr>
          <p:cNvPr id="155" name="Google Shape;15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938" y="1238325"/>
            <a:ext cx="8006128" cy="36862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4"/>
          <p:cNvSpPr/>
          <p:nvPr/>
        </p:nvSpPr>
        <p:spPr>
          <a:xfrm>
            <a:off x="5908375" y="2361150"/>
            <a:ext cx="1064100" cy="532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>
            <a:spLocks noGrp="1"/>
          </p:cNvSpPr>
          <p:nvPr>
            <p:ph type="title" idx="4294967295"/>
          </p:nvPr>
        </p:nvSpPr>
        <p:spPr>
          <a:xfrm>
            <a:off x="219850" y="2154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Supporting Positive Behavior at Home - Tool Highlight</a:t>
            </a:r>
            <a:endParaRPr sz="3000"/>
          </a:p>
        </p:txBody>
      </p:sp>
      <p:pic>
        <p:nvPicPr>
          <p:cNvPr id="162" name="Google Shape;16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7875" y="858225"/>
            <a:ext cx="6928249" cy="383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5"/>
          <p:cNvSpPr txBox="1"/>
          <p:nvPr/>
        </p:nvSpPr>
        <p:spPr>
          <a:xfrm>
            <a:off x="3369875" y="4799850"/>
            <a:ext cx="21615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Home Matrix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>
            <a:spLocks noGrp="1"/>
          </p:cNvSpPr>
          <p:nvPr>
            <p:ph type="title"/>
          </p:nvPr>
        </p:nvSpPr>
        <p:spPr>
          <a:xfrm>
            <a:off x="311700" y="225900"/>
            <a:ext cx="8520600" cy="9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Distance Learning Resources on Google Drive </a:t>
            </a:r>
            <a:endParaRPr sz="4000"/>
          </a:p>
        </p:txBody>
      </p:sp>
      <p:pic>
        <p:nvPicPr>
          <p:cNvPr id="169" name="Google Shape;16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66325"/>
            <a:ext cx="8452851" cy="3101225"/>
          </a:xfrm>
          <a:prstGeom prst="rect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0" name="Google Shape;170;p26"/>
          <p:cNvSpPr/>
          <p:nvPr/>
        </p:nvSpPr>
        <p:spPr>
          <a:xfrm>
            <a:off x="2239200" y="3835350"/>
            <a:ext cx="1064100" cy="532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6"/>
          <p:cNvSpPr txBox="1"/>
          <p:nvPr/>
        </p:nvSpPr>
        <p:spPr>
          <a:xfrm>
            <a:off x="2793450" y="4689000"/>
            <a:ext cx="3724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Distance Learning Google Drive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Distance Learning Behavior Matrices </a:t>
            </a:r>
            <a:endParaRPr/>
          </a:p>
        </p:txBody>
      </p:sp>
      <p:pic>
        <p:nvPicPr>
          <p:cNvPr id="177" name="Google Shape;17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813" y="1266325"/>
            <a:ext cx="7992374" cy="353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Distance Learning Behavior Matrix Example</a:t>
            </a:r>
            <a:endParaRPr/>
          </a:p>
        </p:txBody>
      </p:sp>
      <p:pic>
        <p:nvPicPr>
          <p:cNvPr id="183" name="Google Shape;18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6225" y="1152425"/>
            <a:ext cx="4880249" cy="382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Twitter </a:t>
            </a:r>
            <a:endParaRPr sz="4800" dirty="0"/>
          </a:p>
        </p:txBody>
      </p:sp>
      <p:pic>
        <p:nvPicPr>
          <p:cNvPr id="190" name="Google Shape;19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16124"/>
            <a:ext cx="4885225" cy="363090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9"/>
          <p:cNvSpPr txBox="1"/>
          <p:nvPr/>
        </p:nvSpPr>
        <p:spPr>
          <a:xfrm>
            <a:off x="5841875" y="1551925"/>
            <a:ext cx="2893200" cy="31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A86E8"/>
                </a:solidFill>
              </a:rPr>
              <a:t>Follow us and we will follow you back! </a:t>
            </a:r>
            <a:endParaRPr sz="2400">
              <a:solidFill>
                <a:srgbClr val="4A86E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4A86E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A86E8"/>
                </a:solidFill>
              </a:rPr>
              <a:t> </a:t>
            </a:r>
            <a:r>
              <a:rPr lang="en" sz="2400" b="1" u="sng">
                <a:solidFill>
                  <a:schemeClr val="hlink"/>
                </a:solidFill>
                <a:hlinkClick r:id="rId4"/>
              </a:rPr>
              <a:t>@delawarepbs</a:t>
            </a:r>
            <a:endParaRPr sz="2400" b="1">
              <a:solidFill>
                <a:srgbClr val="4A86E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4A86E8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400"/>
              <a:buChar char="●"/>
            </a:pPr>
            <a:r>
              <a:rPr lang="en" sz="2400">
                <a:solidFill>
                  <a:srgbClr val="4A86E8"/>
                </a:solidFill>
              </a:rPr>
              <a:t>Communication</a:t>
            </a:r>
            <a:endParaRPr sz="2400">
              <a:solidFill>
                <a:srgbClr val="4A86E8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400"/>
              <a:buChar char="●"/>
            </a:pPr>
            <a:r>
              <a:rPr lang="en" sz="2400">
                <a:solidFill>
                  <a:srgbClr val="4A86E8"/>
                </a:solidFill>
              </a:rPr>
              <a:t>Tools</a:t>
            </a:r>
            <a:endParaRPr sz="2400">
              <a:solidFill>
                <a:srgbClr val="4A86E8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400"/>
              <a:buChar char="●"/>
            </a:pPr>
            <a:r>
              <a:rPr lang="en" sz="2400">
                <a:solidFill>
                  <a:srgbClr val="4A86E8"/>
                </a:solidFill>
              </a:rPr>
              <a:t>Resources</a:t>
            </a:r>
            <a:endParaRPr sz="2400">
              <a:solidFill>
                <a:srgbClr val="4A86E8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Professional Development Resources</a:t>
            </a:r>
            <a:endParaRPr/>
          </a:p>
        </p:txBody>
      </p:sp>
      <p:sp>
        <p:nvSpPr>
          <p:cNvPr id="197" name="Google Shape;197;p30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MTSS/PBS Online Professional Development: </a:t>
            </a:r>
            <a:endParaRPr sz="2400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MTSS/PBS Overview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Team Leader Supports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SEL &amp; PBIS Integration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ABCs of IEPs</a:t>
            </a:r>
            <a:endParaRPr sz="240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98" name="Google Shape;198;p30"/>
          <p:cNvSpPr txBox="1">
            <a:spLocks noGrp="1"/>
          </p:cNvSpPr>
          <p:nvPr>
            <p:ph type="body" idx="2"/>
          </p:nvPr>
        </p:nvSpPr>
        <p:spPr>
          <a:xfrm>
            <a:off x="4572000" y="1266175"/>
            <a:ext cx="42603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School Climate Professional Development Resources: </a:t>
            </a:r>
            <a:endParaRPr sz="2400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Student Relations &amp; Teacher-Student Relations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School Safety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Bullying Prevention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Student Engagement</a:t>
            </a:r>
            <a:endParaRPr sz="2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Telehealth During Remote Learning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What’s Currently Happening:</a:t>
            </a:r>
            <a:endParaRPr sz="240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2400"/>
              <a:buFont typeface="Calibri"/>
              <a:buChar char="●"/>
            </a:pPr>
            <a:r>
              <a:rPr lang="en" sz="2400" b="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Project DelAWARE</a:t>
            </a:r>
            <a:endParaRPr sz="2400" b="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2400"/>
              <a:buFont typeface="Calibri"/>
              <a:buChar char="○"/>
            </a:pPr>
            <a:r>
              <a:rPr lang="en" sz="2400" b="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Cognitive Behavior Intervention for Trauma in Schools (CBITS) &amp; Functional Family Therapy (FFT)</a:t>
            </a:r>
            <a:endParaRPr sz="2400" b="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2400"/>
              <a:buFont typeface="Calibri"/>
              <a:buChar char="○"/>
            </a:pPr>
            <a:r>
              <a:rPr lang="en" sz="2400" b="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SAMHSA</a:t>
            </a:r>
            <a:endParaRPr sz="2400" b="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2400"/>
              <a:buFont typeface="Calibri"/>
              <a:buChar char="●"/>
            </a:pPr>
            <a:r>
              <a:rPr lang="en" sz="2400" b="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Safety Precautions</a:t>
            </a:r>
            <a:endParaRPr sz="2400" b="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2400"/>
              <a:buFont typeface="Calibri"/>
              <a:buChar char="○"/>
            </a:pPr>
            <a:r>
              <a:rPr lang="en" sz="2400" b="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Privacy/HIPAA</a:t>
            </a:r>
            <a:endParaRPr sz="2400" b="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2400"/>
              <a:buFont typeface="Calibri"/>
              <a:buChar char="○"/>
            </a:pPr>
            <a:r>
              <a:rPr lang="en" sz="2400" b="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Threat to Cause Harm</a:t>
            </a:r>
            <a:endParaRPr sz="2400" b="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2400"/>
              <a:buFont typeface="Calibri"/>
              <a:buChar char="○"/>
            </a:pPr>
            <a:r>
              <a:rPr lang="en" sz="2400" b="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Virtual Crisis Response</a:t>
            </a:r>
            <a:endParaRPr sz="11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311700" y="22355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Meeting Expectations</a:t>
            </a:r>
            <a:endParaRPr/>
          </a:p>
        </p:txBody>
      </p:sp>
      <p:graphicFrame>
        <p:nvGraphicFramePr>
          <p:cNvPr id="75" name="Google Shape;75;p14"/>
          <p:cNvGraphicFramePr/>
          <p:nvPr/>
        </p:nvGraphicFramePr>
        <p:xfrm>
          <a:off x="1064763" y="1106959"/>
          <a:ext cx="7014475" cy="3833485"/>
        </p:xfrm>
        <a:graphic>
          <a:graphicData uri="http://schemas.openxmlformats.org/drawingml/2006/table">
            <a:tbl>
              <a:tblPr firstRow="1" bandRow="1">
                <a:noFill/>
                <a:tableStyleId>{8CF29769-07B5-4568-9A1C-5BE4E2BCFF94}</a:tableStyleId>
              </a:tblPr>
              <a:tblGrid>
                <a:gridCol w="234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71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Trebuchet MS"/>
                        <a:buNone/>
                      </a:pPr>
                      <a:r>
                        <a:rPr lang="en" sz="1800">
                          <a:solidFill>
                            <a:srgbClr val="000000"/>
                          </a:solidFill>
                        </a:rPr>
                        <a:t>Virtual Meetings</a:t>
                      </a:r>
                      <a:endParaRPr sz="1800" b="1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BE </a:t>
                      </a:r>
                      <a:endParaRPr sz="18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ENGAGED</a:t>
                      </a:r>
                      <a:endParaRPr sz="18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F6C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302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Char char="▪"/>
                      </a:pPr>
                      <a:r>
                        <a:rPr lang="en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of video is encouraged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2900" marR="0" lvl="0" indent="-3302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Font typeface="Calibri"/>
                        <a:buChar char="▪"/>
                      </a:pPr>
                      <a:r>
                        <a:rPr lang="en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Zoom features (polls, reactions, raise hand, etc.) 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2900" marR="0" lvl="0" indent="-3302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Font typeface="Calibri"/>
                        <a:buChar char="▪"/>
                      </a:pPr>
                      <a:r>
                        <a:rPr lang="en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Minimize distractions when possible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F6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8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BE </a:t>
                      </a:r>
                      <a:endParaRPr sz="18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REFLECTIVE</a:t>
                      </a:r>
                      <a:endParaRPr sz="18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30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Char char="▪"/>
                      </a:pPr>
                      <a:r>
                        <a:rPr lang="en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Share questions you have for full group 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2900" marR="0" lvl="0" indent="-330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Font typeface="Calibri"/>
                        <a:buChar char="▪"/>
                      </a:pPr>
                      <a:r>
                        <a:rPr lang="en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Note follow up questions for PBS team or other cadre members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5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BE </a:t>
                      </a:r>
                      <a:endParaRPr sz="18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STRATEGIC</a:t>
                      </a:r>
                      <a:endParaRPr sz="18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F6C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30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Char char="▪"/>
                      </a:pPr>
                      <a:r>
                        <a:rPr lang="en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time to problem solve with others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2900" marR="0" lvl="0" indent="-330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Char char="▪"/>
                      </a:pPr>
                      <a:r>
                        <a:rPr lang="en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Share successes, ideas, useful resources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2900" marR="0" lvl="0" indent="-330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Font typeface="Calibri"/>
                        <a:buChar char="▪"/>
                      </a:pPr>
                      <a:r>
                        <a:rPr lang="en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Unmute at anytime to ask a question or use raise hand function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F6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2"/>
          <p:cNvSpPr txBox="1">
            <a:spLocks noGrp="1"/>
          </p:cNvSpPr>
          <p:nvPr>
            <p:ph type="title"/>
          </p:nvPr>
        </p:nvSpPr>
        <p:spPr>
          <a:xfrm>
            <a:off x="198525" y="1993713"/>
            <a:ext cx="35481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Coach Supports </a:t>
            </a:r>
            <a:endParaRPr sz="4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for Team Leaders</a:t>
            </a:r>
            <a:endParaRPr sz="4800"/>
          </a:p>
        </p:txBody>
      </p:sp>
      <p:sp>
        <p:nvSpPr>
          <p:cNvPr id="209" name="Google Shape;209;p32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Tier 1 Team Leaders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Tier 2/3 Team Leaders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3C78D8"/>
              </a:solidFill>
            </a:endParaRPr>
          </a:p>
        </p:txBody>
      </p:sp>
      <p:pic>
        <p:nvPicPr>
          <p:cNvPr id="210" name="Google Shape;21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3725" y="1137425"/>
            <a:ext cx="5187301" cy="3388375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3"/>
          <p:cNvSpPr txBox="1">
            <a:spLocks noGrp="1"/>
          </p:cNvSpPr>
          <p:nvPr>
            <p:ph type="body" idx="2"/>
          </p:nvPr>
        </p:nvSpPr>
        <p:spPr>
          <a:xfrm>
            <a:off x="4939500" y="1075925"/>
            <a:ext cx="3837000" cy="33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In what ways are you able to connect with your MTSS Team Leaders at this time?</a:t>
            </a:r>
            <a:endParaRPr sz="3000"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16" name="Google Shape;216;p33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Poll Question</a:t>
            </a:r>
            <a:endParaRPr/>
          </a:p>
        </p:txBody>
      </p:sp>
      <p:pic>
        <p:nvPicPr>
          <p:cNvPr id="217" name="Google Shape;21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8100" y="3267750"/>
            <a:ext cx="1840247" cy="167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3"/>
          <p:cNvSpPr txBox="1">
            <a:spLocks noGrp="1"/>
          </p:cNvSpPr>
          <p:nvPr>
            <p:ph type="title"/>
          </p:nvPr>
        </p:nvSpPr>
        <p:spPr>
          <a:xfrm>
            <a:off x="265500" y="1219350"/>
            <a:ext cx="4045200" cy="13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Coach Supports</a:t>
            </a:r>
            <a:endParaRPr sz="4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Coach Supports for Team Leaders</a:t>
            </a:r>
            <a:endParaRPr sz="4800"/>
          </a:p>
        </p:txBody>
      </p:sp>
      <p:sp>
        <p:nvSpPr>
          <p:cNvPr id="224" name="Google Shape;224;p34"/>
          <p:cNvSpPr txBox="1">
            <a:spLocks noGrp="1"/>
          </p:cNvSpPr>
          <p:nvPr>
            <p:ph type="body" idx="1"/>
          </p:nvPr>
        </p:nvSpPr>
        <p:spPr>
          <a:xfrm>
            <a:off x="311700" y="1442225"/>
            <a:ext cx="8520600" cy="31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3C78D8"/>
              </a:solidFill>
            </a:endParaRPr>
          </a:p>
        </p:txBody>
      </p:sp>
      <p:pic>
        <p:nvPicPr>
          <p:cNvPr id="225" name="Google Shape;225;p34"/>
          <p:cNvPicPr preferRelativeResize="0"/>
          <p:nvPr/>
        </p:nvPicPr>
        <p:blipFill>
          <a:blip r:embed="rId3">
            <a:alphaModFix amt="8000"/>
          </a:blip>
          <a:stretch>
            <a:fillRect/>
          </a:stretch>
        </p:blipFill>
        <p:spPr>
          <a:xfrm>
            <a:off x="1918225" y="1442225"/>
            <a:ext cx="5187301" cy="3388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4"/>
          <p:cNvSpPr txBox="1"/>
          <p:nvPr/>
        </p:nvSpPr>
        <p:spPr>
          <a:xfrm>
            <a:off x="2386875" y="1875350"/>
            <a:ext cx="4473300" cy="25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CC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Maintaining &amp; Adapting </a:t>
            </a:r>
            <a:endParaRPr sz="3000" b="1">
              <a:solidFill>
                <a:srgbClr val="CC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CC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Best Practices</a:t>
            </a:r>
            <a:endParaRPr sz="3000" b="1">
              <a:solidFill>
                <a:srgbClr val="CC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CC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within the </a:t>
            </a:r>
            <a:endParaRPr sz="3000" b="1">
              <a:solidFill>
                <a:srgbClr val="CC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CC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COVID-19 / Virtual context</a:t>
            </a:r>
            <a:endParaRPr sz="3000" b="1">
              <a:solidFill>
                <a:srgbClr val="CC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5"/>
          <p:cNvSpPr txBox="1">
            <a:spLocks noGrp="1"/>
          </p:cNvSpPr>
          <p:nvPr>
            <p:ph type="title"/>
          </p:nvPr>
        </p:nvSpPr>
        <p:spPr>
          <a:xfrm>
            <a:off x="311700" y="2498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Coach Supports for Team Leaders</a:t>
            </a:r>
            <a:endParaRPr sz="4800"/>
          </a:p>
        </p:txBody>
      </p:sp>
      <p:sp>
        <p:nvSpPr>
          <p:cNvPr id="232" name="Google Shape;232;p35"/>
          <p:cNvSpPr txBox="1">
            <a:spLocks noGrp="1"/>
          </p:cNvSpPr>
          <p:nvPr>
            <p:ph type="body" idx="1"/>
          </p:nvPr>
        </p:nvSpPr>
        <p:spPr>
          <a:xfrm rot="-5400000" flipH="1">
            <a:off x="-872100" y="2419125"/>
            <a:ext cx="3294900" cy="9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Tier 1, 2 &amp; 3</a:t>
            </a:r>
            <a:endParaRPr sz="2400"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Team Leaders</a:t>
            </a:r>
            <a:endParaRPr sz="2400">
              <a:solidFill>
                <a:srgbClr val="3C78D8"/>
              </a:solidFill>
            </a:endParaRPr>
          </a:p>
        </p:txBody>
      </p:sp>
      <p:sp>
        <p:nvSpPr>
          <p:cNvPr id="233" name="Google Shape;233;p35"/>
          <p:cNvSpPr txBox="1">
            <a:spLocks noGrp="1"/>
          </p:cNvSpPr>
          <p:nvPr>
            <p:ph type="body" idx="1"/>
          </p:nvPr>
        </p:nvSpPr>
        <p:spPr>
          <a:xfrm>
            <a:off x="1512800" y="1591700"/>
            <a:ext cx="7164900" cy="30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Systems:</a:t>
            </a:r>
            <a:endParaRPr sz="2400"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Collaborative team meetings are held</a:t>
            </a:r>
            <a:endParaRPr sz="200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Meeting agendas are used &amp; notes are shared out</a:t>
            </a:r>
            <a:endParaRPr sz="200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Data:</a:t>
            </a:r>
            <a:endParaRPr sz="2400"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Collect discipline, climate, safety &amp; programming data</a:t>
            </a:r>
            <a:endParaRPr sz="200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Review that data to find specific trends to celebrate &amp; address</a:t>
            </a:r>
            <a:endParaRPr sz="200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Practices:</a:t>
            </a:r>
            <a:endParaRPr sz="2400"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SW Expectations continue being taught and reinforced</a:t>
            </a:r>
            <a:endParaRPr sz="200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Relevant professional development is determined/provided</a:t>
            </a:r>
            <a:endParaRPr sz="2000">
              <a:solidFill>
                <a:srgbClr val="3C78D8"/>
              </a:solidFill>
            </a:endParaRPr>
          </a:p>
        </p:txBody>
      </p:sp>
      <p:sp>
        <p:nvSpPr>
          <p:cNvPr id="234" name="Google Shape;234;p35"/>
          <p:cNvSpPr txBox="1"/>
          <p:nvPr/>
        </p:nvSpPr>
        <p:spPr>
          <a:xfrm>
            <a:off x="311700" y="975375"/>
            <a:ext cx="3000000" cy="4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CC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Best Practices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 txBox="1">
            <a:spLocks noGrp="1"/>
          </p:cNvSpPr>
          <p:nvPr>
            <p:ph type="title"/>
          </p:nvPr>
        </p:nvSpPr>
        <p:spPr>
          <a:xfrm>
            <a:off x="311700" y="2937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C78D8"/>
                </a:solidFill>
              </a:rPr>
              <a:t>Maintaining Best Practices </a:t>
            </a:r>
            <a:endParaRPr sz="4800">
              <a:solidFill>
                <a:srgbClr val="3C78D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C78D8"/>
                </a:solidFill>
              </a:rPr>
              <a:t>Suggested </a:t>
            </a:r>
            <a:r>
              <a:rPr lang="en" sz="3000">
                <a:solidFill>
                  <a:srgbClr val="6AA84F"/>
                </a:solidFill>
              </a:rPr>
              <a:t>Tier 1</a:t>
            </a:r>
            <a:r>
              <a:rPr lang="en" sz="3000">
                <a:solidFill>
                  <a:srgbClr val="3C78D8"/>
                </a:solidFill>
              </a:rPr>
              <a:t> TL tools</a:t>
            </a:r>
            <a:endParaRPr sz="4800">
              <a:solidFill>
                <a:srgbClr val="3C78D8"/>
              </a:solidFill>
            </a:endParaRPr>
          </a:p>
        </p:txBody>
      </p:sp>
      <p:sp>
        <p:nvSpPr>
          <p:cNvPr id="240" name="Google Shape;240;p36"/>
          <p:cNvSpPr txBox="1">
            <a:spLocks noGrp="1"/>
          </p:cNvSpPr>
          <p:nvPr>
            <p:ph type="body" idx="1"/>
          </p:nvPr>
        </p:nvSpPr>
        <p:spPr>
          <a:xfrm>
            <a:off x="311700" y="1393875"/>
            <a:ext cx="7576800" cy="32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Systems:</a:t>
            </a:r>
            <a:endParaRPr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3C78D8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/>
              </a:rPr>
              <a:t>Flow of Monthly Team Meeting</a:t>
            </a:r>
            <a:endParaRPr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SWPBS Team Meeting Minutes Form</a:t>
            </a:r>
            <a:endParaRPr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Data: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Tier 1 Team Monthly Data Analysis Guide</a:t>
            </a:r>
            <a:endParaRPr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School-wide Data Review Prompts</a:t>
            </a:r>
            <a:endParaRPr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Collect Status Tracker data and start action planning</a:t>
            </a:r>
            <a:endParaRPr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Practices: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SW Matrix for Virtual Learning</a:t>
            </a:r>
            <a:endParaRPr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Professional development tools for Tier 1</a:t>
            </a:r>
            <a:endParaRPr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Calibri"/>
              <a:buChar char="○"/>
            </a:pPr>
            <a:r>
              <a:rPr lang="en" sz="180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Modules: Climate-related modules, Team Leaders module, SEL/PBS  </a:t>
            </a:r>
            <a:endParaRPr sz="180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3C78D8"/>
              </a:solidFill>
            </a:endParaRPr>
          </a:p>
        </p:txBody>
      </p:sp>
      <p:pic>
        <p:nvPicPr>
          <p:cNvPr id="241" name="Google Shape;24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6400" y="238025"/>
            <a:ext cx="4578251" cy="1786875"/>
          </a:xfrm>
          <a:prstGeom prst="rect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2" name="Google Shape;242;p36"/>
          <p:cNvSpPr/>
          <p:nvPr/>
        </p:nvSpPr>
        <p:spPr>
          <a:xfrm>
            <a:off x="7537625" y="1217925"/>
            <a:ext cx="1496100" cy="6648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7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C78D8"/>
                </a:solidFill>
              </a:rPr>
              <a:t>Maintaining Best Practices </a:t>
            </a:r>
            <a:endParaRPr sz="4800">
              <a:solidFill>
                <a:srgbClr val="3C78D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C78D8"/>
                </a:solidFill>
              </a:rPr>
              <a:t>Suggested </a:t>
            </a:r>
            <a:r>
              <a:rPr lang="en" sz="3000">
                <a:solidFill>
                  <a:srgbClr val="E69138"/>
                </a:solidFill>
              </a:rPr>
              <a:t>Advanced </a:t>
            </a:r>
            <a:r>
              <a:rPr lang="en" sz="3000">
                <a:solidFill>
                  <a:srgbClr val="E06666"/>
                </a:solidFill>
              </a:rPr>
              <a:t>Tiers</a:t>
            </a:r>
            <a:r>
              <a:rPr lang="en" sz="3000">
                <a:solidFill>
                  <a:srgbClr val="3C78D8"/>
                </a:solidFill>
              </a:rPr>
              <a:t> TL tools</a:t>
            </a:r>
            <a:endParaRPr sz="4800"/>
          </a:p>
        </p:txBody>
      </p:sp>
      <p:sp>
        <p:nvSpPr>
          <p:cNvPr id="248" name="Google Shape;248;p37"/>
          <p:cNvSpPr txBox="1">
            <a:spLocks noGrp="1"/>
          </p:cNvSpPr>
          <p:nvPr>
            <p:ph type="body" idx="1"/>
          </p:nvPr>
        </p:nvSpPr>
        <p:spPr>
          <a:xfrm>
            <a:off x="311700" y="1393875"/>
            <a:ext cx="7296600" cy="32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Systems: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Tier 2 Handbook development</a:t>
            </a:r>
            <a:endParaRPr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Tier 3: TATE Review</a:t>
            </a:r>
            <a:endParaRPr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Data: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Review/Update Tier 2 Tracker Tracker</a:t>
            </a:r>
            <a:endParaRPr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Review referrals for Tier 2/3 services</a:t>
            </a:r>
            <a:endParaRPr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Practices: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Consider need for additional Tier 2 intervention groups (Hexagon?) </a:t>
            </a:r>
            <a:endParaRPr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Professional development tools for  Advanced Tiers </a:t>
            </a:r>
            <a:endParaRPr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400"/>
              <a:buFont typeface="Calibri"/>
              <a:buChar char="○"/>
            </a:pPr>
            <a:r>
              <a:rPr lang="en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ABCs of IEPs </a:t>
            </a:r>
            <a:endParaRPr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3C78D8"/>
              </a:solidFill>
            </a:endParaRPr>
          </a:p>
        </p:txBody>
      </p:sp>
      <p:pic>
        <p:nvPicPr>
          <p:cNvPr id="249" name="Google Shape;24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0050" y="370027"/>
            <a:ext cx="3422250" cy="2171000"/>
          </a:xfrm>
          <a:prstGeom prst="rect">
            <a:avLst/>
          </a:prstGeom>
          <a:noFill/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0" name="Google Shape;250;p37"/>
          <p:cNvSpPr/>
          <p:nvPr/>
        </p:nvSpPr>
        <p:spPr>
          <a:xfrm>
            <a:off x="7806550" y="1101825"/>
            <a:ext cx="1093800" cy="7074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8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Coach Supports for Team Leaders</a:t>
            </a:r>
            <a:endParaRPr sz="4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CC0000"/>
                </a:solidFill>
              </a:rPr>
              <a:t>How are you adapting MTSS best practices strategies for virtual environment?</a:t>
            </a:r>
            <a:endParaRPr sz="2600">
              <a:solidFill>
                <a:srgbClr val="CC0000"/>
              </a:solidFill>
            </a:endParaRPr>
          </a:p>
        </p:txBody>
      </p:sp>
      <p:pic>
        <p:nvPicPr>
          <p:cNvPr id="256" name="Google Shape;25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3425" y="2136200"/>
            <a:ext cx="4841051" cy="278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9"/>
          <p:cNvSpPr txBox="1">
            <a:spLocks noGrp="1"/>
          </p:cNvSpPr>
          <p:nvPr>
            <p:ph type="title"/>
          </p:nvPr>
        </p:nvSpPr>
        <p:spPr>
          <a:xfrm>
            <a:off x="311700" y="3668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CC0000"/>
                </a:solidFill>
              </a:rPr>
              <a:t>What Maintaining &amp; Responding strategies are you trying?</a:t>
            </a:r>
            <a:endParaRPr sz="3000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Coaching ideas you loved or would love to share</a:t>
            </a: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CC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62" name="Google Shape;26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6900" y="1722300"/>
            <a:ext cx="4890199" cy="3194275"/>
          </a:xfrm>
          <a:prstGeom prst="rect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0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Coach Supports for Team Leaders</a:t>
            </a:r>
            <a:endParaRPr sz="4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CC0000"/>
                </a:solidFill>
              </a:rPr>
              <a:t>Responding in the virtual context - </a:t>
            </a:r>
            <a:r>
              <a:rPr lang="en">
                <a:solidFill>
                  <a:srgbClr val="CC0000"/>
                </a:solidFill>
              </a:rPr>
              <a:t>Tier 1</a:t>
            </a:r>
            <a:endParaRPr/>
          </a:p>
        </p:txBody>
      </p:sp>
      <p:sp>
        <p:nvSpPr>
          <p:cNvPr id="268" name="Google Shape;268;p40"/>
          <p:cNvSpPr txBox="1">
            <a:spLocks noGrp="1"/>
          </p:cNvSpPr>
          <p:nvPr>
            <p:ph type="body" idx="1"/>
          </p:nvPr>
        </p:nvSpPr>
        <p:spPr>
          <a:xfrm>
            <a:off x="311700" y="1722950"/>
            <a:ext cx="8520600" cy="30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Systems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Help TLs to determine new team meeting dates/times, if needed</a:t>
            </a:r>
            <a:endParaRPr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Build a support network for Tier 1 TLs - community counts</a:t>
            </a:r>
            <a:endParaRPr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Encourage TLs to update Tier 1 communication re; community, family supports</a:t>
            </a:r>
            <a:endParaRPr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Help TLs to support their school collecting &amp; reviewing additional data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Practices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Helping TLs to work with team to build online learning expectation</a:t>
            </a:r>
            <a:endParaRPr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Help TLs to consider adapted recognition systems</a:t>
            </a:r>
            <a:endParaRPr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3C78D8"/>
              </a:solidFill>
            </a:endParaRPr>
          </a:p>
        </p:txBody>
      </p:sp>
      <p:pic>
        <p:nvPicPr>
          <p:cNvPr id="269" name="Google Shape;269;p40"/>
          <p:cNvPicPr preferRelativeResize="0"/>
          <p:nvPr/>
        </p:nvPicPr>
        <p:blipFill>
          <a:blip r:embed="rId3">
            <a:alphaModFix amt="8000"/>
          </a:blip>
          <a:stretch>
            <a:fillRect/>
          </a:stretch>
        </p:blipFill>
        <p:spPr>
          <a:xfrm>
            <a:off x="6106025" y="213100"/>
            <a:ext cx="2722750" cy="177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1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Coach Supports for Team Leaders</a:t>
            </a:r>
            <a:endParaRPr sz="4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CC0000"/>
                </a:solidFill>
              </a:rPr>
              <a:t>Responding in the virtual context - </a:t>
            </a:r>
            <a:r>
              <a:rPr lang="en">
                <a:solidFill>
                  <a:srgbClr val="CC0000"/>
                </a:solidFill>
              </a:rPr>
              <a:t>Tier 2/3  </a:t>
            </a:r>
            <a:endParaRPr/>
          </a:p>
        </p:txBody>
      </p:sp>
      <p:sp>
        <p:nvSpPr>
          <p:cNvPr id="275" name="Google Shape;275;p41"/>
          <p:cNvSpPr txBox="1">
            <a:spLocks noGrp="1"/>
          </p:cNvSpPr>
          <p:nvPr>
            <p:ph type="body" idx="1"/>
          </p:nvPr>
        </p:nvSpPr>
        <p:spPr>
          <a:xfrm>
            <a:off x="311700" y="1722950"/>
            <a:ext cx="8520600" cy="30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Systems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Help them to determine new team meeting dates/times, if needed</a:t>
            </a:r>
            <a:endParaRPr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Build a supportive team leader network - community counts</a:t>
            </a:r>
            <a:endParaRPr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Encourage them to update Tier 2/3 information with community, family supports</a:t>
            </a:r>
            <a:endParaRPr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Update referral system to address online disengagement</a:t>
            </a:r>
            <a:endParaRPr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Help them to review new additional referral data</a:t>
            </a:r>
            <a:endParaRPr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Practices</a:t>
            </a:r>
            <a:endParaRPr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Help TLs to work with intervention coordinators to adapted interventions for online</a:t>
            </a:r>
            <a:endParaRPr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Help TLs to work with team to plan ahead for Tier 2/3 needs when school restarts</a:t>
            </a:r>
            <a:endParaRPr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3C78D8"/>
              </a:solidFill>
            </a:endParaRPr>
          </a:p>
        </p:txBody>
      </p:sp>
      <p:pic>
        <p:nvPicPr>
          <p:cNvPr id="276" name="Google Shape;276;p41"/>
          <p:cNvPicPr preferRelativeResize="0"/>
          <p:nvPr/>
        </p:nvPicPr>
        <p:blipFill>
          <a:blip r:embed="rId3">
            <a:alphaModFix amt="8000"/>
          </a:blip>
          <a:stretch>
            <a:fillRect/>
          </a:stretch>
        </p:blipFill>
        <p:spPr>
          <a:xfrm>
            <a:off x="6106025" y="213100"/>
            <a:ext cx="2722750" cy="177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Set the Stage &amp; Goals</a:t>
            </a:r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Connect with each other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Opportunity to share needs and ideas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Share some resources we have gathered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Our focus is addressing the social, emotional and behavioral needs of students, families and staff through MTSS both in the immediate and the long term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2" name="Google Shape;82;p15"/>
          <p:cNvPicPr preferRelativeResize="0"/>
          <p:nvPr/>
        </p:nvPicPr>
        <p:blipFill rotWithShape="1">
          <a:blip r:embed="rId3">
            <a:alphaModFix/>
          </a:blip>
          <a:srcRect l="14155" b="19054"/>
          <a:stretch/>
        </p:blipFill>
        <p:spPr>
          <a:xfrm>
            <a:off x="5241800" y="116900"/>
            <a:ext cx="3812350" cy="179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2"/>
          <p:cNvSpPr txBox="1">
            <a:spLocks noGrp="1"/>
          </p:cNvSpPr>
          <p:nvPr>
            <p:ph type="title"/>
          </p:nvPr>
        </p:nvSpPr>
        <p:spPr>
          <a:xfrm>
            <a:off x="216125" y="290675"/>
            <a:ext cx="79194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C78D8"/>
                </a:solidFill>
              </a:rPr>
              <a:t>Thank you for ALL of your coaching...</a:t>
            </a:r>
            <a:endParaRPr sz="3200">
              <a:solidFill>
                <a:srgbClr val="3C78D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CC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82" name="Google Shape;282;p42"/>
          <p:cNvSpPr txBox="1">
            <a:spLocks noGrp="1"/>
          </p:cNvSpPr>
          <p:nvPr>
            <p:ph type="title"/>
          </p:nvPr>
        </p:nvSpPr>
        <p:spPr>
          <a:xfrm>
            <a:off x="922800" y="4157225"/>
            <a:ext cx="79194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C78D8"/>
                </a:solidFill>
              </a:rPr>
              <a:t>...and please remember to keep up that self-care!</a:t>
            </a:r>
            <a:endParaRPr sz="3200">
              <a:solidFill>
                <a:srgbClr val="3C78D8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CC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83" name="Google Shape;28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0600" y="984463"/>
            <a:ext cx="4654876" cy="304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3"/>
          <p:cNvSpPr txBox="1">
            <a:spLocks noGrp="1"/>
          </p:cNvSpPr>
          <p:nvPr>
            <p:ph type="title"/>
          </p:nvPr>
        </p:nvSpPr>
        <p:spPr>
          <a:xfrm>
            <a:off x="310175" y="539375"/>
            <a:ext cx="4045200" cy="13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Recognition</a:t>
            </a:r>
            <a:endParaRPr sz="4800"/>
          </a:p>
        </p:txBody>
      </p:sp>
      <p:sp>
        <p:nvSpPr>
          <p:cNvPr id="289" name="Google Shape;289;p43"/>
          <p:cNvSpPr txBox="1">
            <a:spLocks noGrp="1"/>
          </p:cNvSpPr>
          <p:nvPr>
            <p:ph type="subTitle" idx="1"/>
          </p:nvPr>
        </p:nvSpPr>
        <p:spPr>
          <a:xfrm>
            <a:off x="265500" y="2193475"/>
            <a:ext cx="4045200" cy="15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Highlighting</a:t>
            </a:r>
            <a:endParaRPr sz="2000"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2019-2020 MTSS achievements</a:t>
            </a:r>
            <a:endParaRPr sz="2000"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&amp; </a:t>
            </a:r>
            <a:endParaRPr sz="2000"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Providing reflection </a:t>
            </a:r>
            <a:endParaRPr sz="2000"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and action planning for </a:t>
            </a:r>
            <a:endParaRPr sz="2000"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2020-2021 MTSS activities</a:t>
            </a:r>
            <a:endParaRPr sz="2000"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0" name="Google Shape;29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6300" y="422050"/>
            <a:ext cx="3329950" cy="431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4"/>
          <p:cNvSpPr txBox="1">
            <a:spLocks noGrp="1"/>
          </p:cNvSpPr>
          <p:nvPr>
            <p:ph type="body" idx="2"/>
          </p:nvPr>
        </p:nvSpPr>
        <p:spPr>
          <a:xfrm>
            <a:off x="4939500" y="1075925"/>
            <a:ext cx="3837000" cy="33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Do you feel your schools will want to pursue recognition for their 2019-2020 MTSS efforts?</a:t>
            </a:r>
            <a:endParaRPr sz="2400"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96" name="Google Shape;296;p44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Poll Question</a:t>
            </a:r>
            <a:endParaRPr/>
          </a:p>
        </p:txBody>
      </p:sp>
      <p:pic>
        <p:nvPicPr>
          <p:cNvPr id="297" name="Google Shape;29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8100" y="3267750"/>
            <a:ext cx="1840247" cy="167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4"/>
          <p:cNvSpPr txBox="1">
            <a:spLocks noGrp="1"/>
          </p:cNvSpPr>
          <p:nvPr>
            <p:ph type="title"/>
          </p:nvPr>
        </p:nvSpPr>
        <p:spPr>
          <a:xfrm>
            <a:off x="265500" y="1219350"/>
            <a:ext cx="4045200" cy="13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Recognition</a:t>
            </a:r>
            <a:endParaRPr sz="4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5"/>
          <p:cNvSpPr txBox="1">
            <a:spLocks noGrp="1"/>
          </p:cNvSpPr>
          <p:nvPr>
            <p:ph type="title"/>
          </p:nvPr>
        </p:nvSpPr>
        <p:spPr>
          <a:xfrm>
            <a:off x="311700" y="36705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Recognition</a:t>
            </a:r>
            <a:endParaRPr/>
          </a:p>
        </p:txBody>
      </p:sp>
      <p:sp>
        <p:nvSpPr>
          <p:cNvPr id="304" name="Google Shape;304;p45"/>
          <p:cNvSpPr txBox="1">
            <a:spLocks noGrp="1"/>
          </p:cNvSpPr>
          <p:nvPr>
            <p:ph type="body" idx="1"/>
          </p:nvPr>
        </p:nvSpPr>
        <p:spPr>
          <a:xfrm>
            <a:off x="311700" y="1358825"/>
            <a:ext cx="88323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3C78D8"/>
                </a:solidFill>
              </a:rPr>
              <a:t>The big picture:</a:t>
            </a:r>
            <a:endParaRPr sz="2400" b="1">
              <a:solidFill>
                <a:srgbClr val="3C78D8"/>
              </a:solidFill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C78D8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Phase 1 and 2...focus on </a:t>
            </a:r>
            <a:r>
              <a:rPr lang="en" sz="2000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Tier 1</a:t>
            </a:r>
            <a:endParaRPr sz="2000"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Phase 3 and 4...focus on </a:t>
            </a:r>
            <a:r>
              <a:rPr lang="en" sz="2000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Tier 2</a:t>
            </a:r>
            <a:endParaRPr sz="2000"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Tier 1 and 2 teams in a school can both apply for 2019-2020 Recognition</a:t>
            </a:r>
            <a:endParaRPr sz="200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Your input, the FAQs &amp; the Word versions of the online application questions will help teams decide which phase to go for</a:t>
            </a:r>
            <a:endParaRPr sz="200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All application materials include opportunities for team reflections</a:t>
            </a:r>
            <a:endParaRPr sz="200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5" name="Google Shape;30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1600" y="367050"/>
            <a:ext cx="3028550" cy="2015350"/>
          </a:xfrm>
          <a:prstGeom prst="rect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04775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Recognition</a:t>
            </a:r>
            <a:endParaRPr/>
          </a:p>
        </p:txBody>
      </p:sp>
      <p:sp>
        <p:nvSpPr>
          <p:cNvPr id="311" name="Google Shape;311;p4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3C78D8"/>
                </a:solidFill>
              </a:rPr>
              <a:t>For more details - check out the guidance tools online:</a:t>
            </a:r>
            <a:endParaRPr b="1">
              <a:solidFill>
                <a:srgbClr val="3C78D8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pic>
        <p:nvPicPr>
          <p:cNvPr id="312" name="Google Shape;31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612" y="1771600"/>
            <a:ext cx="8856776" cy="2516626"/>
          </a:xfrm>
          <a:prstGeom prst="rect">
            <a:avLst/>
          </a:prstGeom>
          <a:noFill/>
          <a:ln>
            <a:noFill/>
          </a:ln>
          <a:effectLst>
            <a:outerShdw blurRad="57150" dist="123825" dir="366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13" name="Google Shape;313;p46"/>
          <p:cNvSpPr/>
          <p:nvPr/>
        </p:nvSpPr>
        <p:spPr>
          <a:xfrm>
            <a:off x="2685675" y="3428575"/>
            <a:ext cx="1114500" cy="507300"/>
          </a:xfrm>
          <a:prstGeom prst="flowChartAlternateProcess">
            <a:avLst/>
          </a:prstGeom>
          <a:noFill/>
          <a:ln w="1143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2525" y="279550"/>
            <a:ext cx="2781349" cy="1390675"/>
          </a:xfrm>
          <a:prstGeom prst="rect">
            <a:avLst/>
          </a:prstGeom>
          <a:noFill/>
          <a:ln>
            <a:noFill/>
          </a:ln>
          <a:effectLst>
            <a:outerShdw blurRad="57150" dist="257175" dir="438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19" name="Google Shape;319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Recognition</a:t>
            </a:r>
            <a:endParaRPr/>
          </a:p>
        </p:txBody>
      </p:sp>
      <p:pic>
        <p:nvPicPr>
          <p:cNvPr id="320" name="Google Shape;32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6700" y="1670225"/>
            <a:ext cx="4626900" cy="3038750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23825" dir="30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21" name="Google Shape;321;p47"/>
          <p:cNvSpPr txBox="1"/>
          <p:nvPr/>
        </p:nvSpPr>
        <p:spPr>
          <a:xfrm>
            <a:off x="1026150" y="1986450"/>
            <a:ext cx="2105400" cy="6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C78D8"/>
                </a:solidFill>
                <a:latin typeface="Open Sans"/>
                <a:ea typeface="Open Sans"/>
                <a:cs typeface="Open Sans"/>
                <a:sym typeface="Open Sans"/>
              </a:rPr>
              <a:t>The Applications</a:t>
            </a:r>
            <a:endParaRPr sz="1800" b="1">
              <a:solidFill>
                <a:srgbClr val="3C78D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2" name="Google Shape;322;p47"/>
          <p:cNvSpPr/>
          <p:nvPr/>
        </p:nvSpPr>
        <p:spPr>
          <a:xfrm>
            <a:off x="3646700" y="1986450"/>
            <a:ext cx="2443500" cy="707400"/>
          </a:xfrm>
          <a:prstGeom prst="flowChartAlternateProcess">
            <a:avLst/>
          </a:prstGeom>
          <a:noFill/>
          <a:ln w="762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47"/>
          <p:cNvSpPr/>
          <p:nvPr/>
        </p:nvSpPr>
        <p:spPr>
          <a:xfrm>
            <a:off x="3131550" y="2124175"/>
            <a:ext cx="428700" cy="19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C78D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2525" y="279550"/>
            <a:ext cx="2781349" cy="1390675"/>
          </a:xfrm>
          <a:prstGeom prst="rect">
            <a:avLst/>
          </a:prstGeom>
          <a:noFill/>
          <a:ln>
            <a:noFill/>
          </a:ln>
          <a:effectLst>
            <a:outerShdw blurRad="57150" dist="257175" dir="438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29" name="Google Shape;329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Recognition</a:t>
            </a:r>
            <a:endParaRPr/>
          </a:p>
        </p:txBody>
      </p:sp>
      <p:pic>
        <p:nvPicPr>
          <p:cNvPr id="330" name="Google Shape;33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6700" y="1670225"/>
            <a:ext cx="4626900" cy="3038750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23825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31" name="Google Shape;331;p48"/>
          <p:cNvSpPr txBox="1"/>
          <p:nvPr/>
        </p:nvSpPr>
        <p:spPr>
          <a:xfrm>
            <a:off x="1291600" y="2665975"/>
            <a:ext cx="1787700" cy="6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The Guidance</a:t>
            </a:r>
            <a:endParaRPr sz="1800" b="1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2" name="Google Shape;332;p48"/>
          <p:cNvSpPr/>
          <p:nvPr/>
        </p:nvSpPr>
        <p:spPr>
          <a:xfrm>
            <a:off x="3646700" y="2665975"/>
            <a:ext cx="4262400" cy="707400"/>
          </a:xfrm>
          <a:prstGeom prst="flowChartAlternateProcess">
            <a:avLst/>
          </a:prstGeom>
          <a:noFill/>
          <a:ln w="762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48"/>
          <p:cNvSpPr/>
          <p:nvPr/>
        </p:nvSpPr>
        <p:spPr>
          <a:xfrm>
            <a:off x="3079275" y="2803700"/>
            <a:ext cx="428700" cy="19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C78D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Recognition</a:t>
            </a:r>
            <a:endParaRPr/>
          </a:p>
        </p:txBody>
      </p:sp>
      <p:pic>
        <p:nvPicPr>
          <p:cNvPr id="339" name="Google Shape;33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2525" y="279550"/>
            <a:ext cx="2781349" cy="1390675"/>
          </a:xfrm>
          <a:prstGeom prst="rect">
            <a:avLst/>
          </a:prstGeom>
          <a:noFill/>
          <a:ln>
            <a:noFill/>
          </a:ln>
          <a:effectLst>
            <a:outerShdw blurRad="57150" dist="257175" dir="438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40" name="Google Shape;34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6700" y="1670225"/>
            <a:ext cx="4626900" cy="3038750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23825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41" name="Google Shape;341;p49"/>
          <p:cNvSpPr txBox="1"/>
          <p:nvPr/>
        </p:nvSpPr>
        <p:spPr>
          <a:xfrm>
            <a:off x="1103425" y="3285775"/>
            <a:ext cx="19443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C78D8"/>
                </a:solidFill>
                <a:latin typeface="Open Sans"/>
                <a:ea typeface="Open Sans"/>
                <a:cs typeface="Open Sans"/>
                <a:sym typeface="Open Sans"/>
              </a:rPr>
              <a:t>Copies of Tools </a:t>
            </a:r>
            <a:endParaRPr sz="1800" b="1">
              <a:solidFill>
                <a:srgbClr val="3C78D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C78D8"/>
                </a:solidFill>
                <a:latin typeface="Open Sans"/>
                <a:ea typeface="Open Sans"/>
                <a:cs typeface="Open Sans"/>
                <a:sym typeface="Open Sans"/>
              </a:rPr>
              <a:t>Needed to Complete the Application</a:t>
            </a:r>
            <a:endParaRPr sz="1800" b="1">
              <a:solidFill>
                <a:srgbClr val="3C78D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2" name="Google Shape;342;p49"/>
          <p:cNvSpPr/>
          <p:nvPr/>
        </p:nvSpPr>
        <p:spPr>
          <a:xfrm>
            <a:off x="3913800" y="3285775"/>
            <a:ext cx="4183200" cy="1390800"/>
          </a:xfrm>
          <a:prstGeom prst="flowChartAlternateProcess">
            <a:avLst/>
          </a:prstGeom>
          <a:noFill/>
          <a:ln w="762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49"/>
          <p:cNvSpPr/>
          <p:nvPr/>
        </p:nvSpPr>
        <p:spPr>
          <a:xfrm>
            <a:off x="3047925" y="3423500"/>
            <a:ext cx="428700" cy="19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C78D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Recognition</a:t>
            </a:r>
            <a:endParaRPr/>
          </a:p>
        </p:txBody>
      </p:sp>
      <p:sp>
        <p:nvSpPr>
          <p:cNvPr id="349" name="Google Shape;349;p50"/>
          <p:cNvSpPr txBox="1">
            <a:spLocks noGrp="1"/>
          </p:cNvSpPr>
          <p:nvPr>
            <p:ph type="body" idx="1"/>
          </p:nvPr>
        </p:nvSpPr>
        <p:spPr>
          <a:xfrm>
            <a:off x="521425" y="1653100"/>
            <a:ext cx="7862100" cy="31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6AA84F"/>
                </a:solidFill>
              </a:rPr>
              <a:t>More specifically: </a:t>
            </a:r>
            <a:endParaRPr sz="2400" b="1">
              <a:solidFill>
                <a:srgbClr val="6AA84F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C78D8"/>
              </a:buClr>
              <a:buSzPts val="2400"/>
              <a:buChar char="●"/>
            </a:pPr>
            <a:r>
              <a:rPr lang="en" sz="2400" b="1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Phase 1: </a:t>
            </a:r>
            <a:r>
              <a:rPr lang="en" sz="240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Team outlines how team addresses some fundamental components of Tier 1 programming </a:t>
            </a:r>
            <a:endParaRPr sz="240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3C78D8"/>
              </a:buClr>
              <a:buSzPts val="2400"/>
              <a:buFont typeface="Calibri"/>
              <a:buChar char="●"/>
            </a:pPr>
            <a:r>
              <a:rPr lang="en" sz="2400" b="1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Phase 2: </a:t>
            </a:r>
            <a:r>
              <a:rPr lang="en" sz="2400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40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Team outlines SW reflections/action plans and submits DDRT. </a:t>
            </a:r>
            <a:endParaRPr sz="240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9250" y="335675"/>
            <a:ext cx="3328150" cy="180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Recognition</a:t>
            </a:r>
            <a:endParaRPr/>
          </a:p>
        </p:txBody>
      </p:sp>
      <p:sp>
        <p:nvSpPr>
          <p:cNvPr id="356" name="Google Shape;356;p51"/>
          <p:cNvSpPr txBox="1">
            <a:spLocks noGrp="1"/>
          </p:cNvSpPr>
          <p:nvPr>
            <p:ph type="body" idx="1"/>
          </p:nvPr>
        </p:nvSpPr>
        <p:spPr>
          <a:xfrm>
            <a:off x="311700" y="1432775"/>
            <a:ext cx="8520600" cy="30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E69138"/>
                </a:solidFill>
                <a:latin typeface="Calibri"/>
                <a:ea typeface="Calibri"/>
                <a:cs typeface="Calibri"/>
                <a:sym typeface="Calibri"/>
              </a:rPr>
              <a:t>More specifically: </a:t>
            </a:r>
            <a:endParaRPr sz="2500">
              <a:solidFill>
                <a:srgbClr val="E691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C78D8"/>
              </a:buClr>
              <a:buSzPts val="2400"/>
              <a:buChar char="●"/>
            </a:pPr>
            <a:r>
              <a:rPr lang="en" sz="2400" b="1">
                <a:solidFill>
                  <a:srgbClr val="E69138"/>
                </a:solidFill>
                <a:latin typeface="Calibri"/>
                <a:ea typeface="Calibri"/>
                <a:cs typeface="Calibri"/>
                <a:sym typeface="Calibri"/>
              </a:rPr>
              <a:t>Phase 3</a:t>
            </a:r>
            <a:r>
              <a:rPr lang="en" sz="2400">
                <a:solidFill>
                  <a:srgbClr val="E69138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240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 Team outlines existing problem solving conversations for individual students </a:t>
            </a:r>
            <a:endParaRPr sz="240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3C78D8"/>
              </a:buClr>
              <a:buSzPts val="2400"/>
              <a:buFont typeface="Calibri"/>
              <a:buChar char="●"/>
            </a:pPr>
            <a:r>
              <a:rPr lang="en" sz="2400" b="1">
                <a:solidFill>
                  <a:srgbClr val="E69138"/>
                </a:solidFill>
                <a:latin typeface="Calibri"/>
                <a:ea typeface="Calibri"/>
                <a:cs typeface="Calibri"/>
                <a:sym typeface="Calibri"/>
              </a:rPr>
              <a:t>Phase 4</a:t>
            </a:r>
            <a:r>
              <a:rPr lang="en" sz="2400">
                <a:solidFill>
                  <a:srgbClr val="E69138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240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Team outlines their systems-level conversations for evaluating overall Tier 2 effectiveness </a:t>
            </a:r>
            <a:endParaRPr sz="240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7" name="Google Shape;35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5150" y="147300"/>
            <a:ext cx="3758625" cy="18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Check In:  How are you feeling?</a:t>
            </a:r>
            <a:endParaRPr/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9962" y="1113775"/>
            <a:ext cx="2148588" cy="39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8900" y="1189975"/>
            <a:ext cx="2639847" cy="342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Recognition</a:t>
            </a:r>
            <a:endParaRPr/>
          </a:p>
        </p:txBody>
      </p:sp>
      <p:sp>
        <p:nvSpPr>
          <p:cNvPr id="363" name="Google Shape;363;p52"/>
          <p:cNvSpPr txBox="1">
            <a:spLocks noGrp="1"/>
          </p:cNvSpPr>
          <p:nvPr>
            <p:ph type="body" idx="1"/>
          </p:nvPr>
        </p:nvSpPr>
        <p:spPr>
          <a:xfrm>
            <a:off x="219150" y="1637975"/>
            <a:ext cx="8705700" cy="30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Dates To Keep in Mind: </a:t>
            </a:r>
            <a:endParaRPr sz="240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3C78D8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Recognition process reflects = </a:t>
            </a:r>
            <a:r>
              <a:rPr lang="en" sz="2400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2019-2020 SY</a:t>
            </a:r>
            <a:endParaRPr sz="2400"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Online submission due date: </a:t>
            </a:r>
            <a:r>
              <a:rPr lang="en" sz="2400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Friday, 6/26/20</a:t>
            </a:r>
            <a:endParaRPr sz="2400"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DE-PBS Project receipt sent: </a:t>
            </a:r>
            <a:r>
              <a:rPr lang="en" sz="2400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Friday, 7/17/20</a:t>
            </a:r>
            <a:endParaRPr sz="2400"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Notification of recognition phase earned sent: </a:t>
            </a:r>
            <a:r>
              <a:rPr lang="en" sz="2400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Week of 9/14/20</a:t>
            </a:r>
            <a:endParaRPr sz="2400"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9425" y="193100"/>
            <a:ext cx="3266924" cy="1806600"/>
          </a:xfrm>
          <a:prstGeom prst="rect">
            <a:avLst/>
          </a:prstGeom>
          <a:noFill/>
          <a:ln>
            <a:noFill/>
          </a:ln>
          <a:effectLst>
            <a:outerShdw blurRad="57150" dist="123825" dir="282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3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School Climate</a:t>
            </a:r>
            <a:endParaRPr sz="4800"/>
          </a:p>
        </p:txBody>
      </p:sp>
      <p:sp>
        <p:nvSpPr>
          <p:cNvPr id="370" name="Google Shape;370;p5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[Add text, Calabri 18]</a:t>
            </a:r>
            <a:endParaRPr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3C78D8"/>
              </a:solidFill>
            </a:endParaRPr>
          </a:p>
        </p:txBody>
      </p:sp>
      <p:sp>
        <p:nvSpPr>
          <p:cNvPr id="371" name="Google Shape;371;p53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Poll Question</a:t>
            </a:r>
            <a:endParaRPr/>
          </a:p>
        </p:txBody>
      </p:sp>
      <p:pic>
        <p:nvPicPr>
          <p:cNvPr id="372" name="Google Shape;37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3424" y="1090550"/>
            <a:ext cx="4449150" cy="29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8100" y="3267750"/>
            <a:ext cx="1840247" cy="167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4"/>
          <p:cNvSpPr txBox="1">
            <a:spLocks noGrp="1"/>
          </p:cNvSpPr>
          <p:nvPr>
            <p:ph type="title"/>
          </p:nvPr>
        </p:nvSpPr>
        <p:spPr>
          <a:xfrm>
            <a:off x="311700" y="219975"/>
            <a:ext cx="8520600" cy="8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School Climate - Student &amp; Staff - Where do we stand?</a:t>
            </a:r>
            <a:endParaRPr sz="3000"/>
          </a:p>
        </p:txBody>
      </p:sp>
      <p:sp>
        <p:nvSpPr>
          <p:cNvPr id="379" name="Google Shape;379;p54"/>
          <p:cNvSpPr txBox="1">
            <a:spLocks noGrp="1"/>
          </p:cNvSpPr>
          <p:nvPr>
            <p:ph type="body" idx="1"/>
          </p:nvPr>
        </p:nvSpPr>
        <p:spPr>
          <a:xfrm>
            <a:off x="108950" y="1255650"/>
            <a:ext cx="39591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Survey window closed March 6th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Reports NOW AVAILABLE! Student &amp; Staff reports can be downloaded as PDF files from the Dashboard</a:t>
            </a:r>
            <a:endParaRPr sz="2000">
              <a:solidFill>
                <a:srgbClr val="FF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/>
              <a:t> </a:t>
            </a:r>
            <a:endParaRPr sz="2000"/>
          </a:p>
        </p:txBody>
      </p:sp>
      <p:pic>
        <p:nvPicPr>
          <p:cNvPr id="380" name="Google Shape;38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7775" y="1369838"/>
            <a:ext cx="4771149" cy="307433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5"/>
          <p:cNvSpPr txBox="1">
            <a:spLocks noGrp="1"/>
          </p:cNvSpPr>
          <p:nvPr>
            <p:ph type="title"/>
          </p:nvPr>
        </p:nvSpPr>
        <p:spPr>
          <a:xfrm>
            <a:off x="311700" y="19245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School Climate - HOME - Where do we stand?</a:t>
            </a:r>
            <a:endParaRPr/>
          </a:p>
        </p:txBody>
      </p:sp>
      <p:sp>
        <p:nvSpPr>
          <p:cNvPr id="386" name="Google Shape;386;p55"/>
          <p:cNvSpPr txBox="1">
            <a:spLocks noGrp="1"/>
          </p:cNvSpPr>
          <p:nvPr>
            <p:ph type="body" idx="1"/>
          </p:nvPr>
        </p:nvSpPr>
        <p:spPr>
          <a:xfrm>
            <a:off x="311700" y="1013725"/>
            <a:ext cx="8520600" cy="39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Online only - Reports NOW AVAILABLE!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Round 1 - Paper surveys from 75 schools returned to UD for processing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Currently being scanned; data will be cleaned and uploaded into CoVitality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Round 2 - 14 schools received paper surveys, but completed surveys not back to UD before closing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If mailed, these are in state mail system OR UD central mailing.  Once open surveys will be scanned &amp; data uploaded into CoVitality</a:t>
            </a:r>
            <a:endParaRPr sz="24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Mosaic - CoVitality App Tech Support</a:t>
            </a:r>
            <a:endParaRPr/>
          </a:p>
        </p:txBody>
      </p:sp>
      <p:pic>
        <p:nvPicPr>
          <p:cNvPr id="392" name="Google Shape;392;p56"/>
          <p:cNvPicPr preferRelativeResize="0"/>
          <p:nvPr/>
        </p:nvPicPr>
        <p:blipFill rotWithShape="1">
          <a:blip r:embed="rId3">
            <a:alphaModFix/>
          </a:blip>
          <a:srcRect b="21777"/>
          <a:stretch/>
        </p:blipFill>
        <p:spPr>
          <a:xfrm>
            <a:off x="2476938" y="1152425"/>
            <a:ext cx="4190126" cy="379435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Report Review Resources</a:t>
            </a:r>
            <a:endParaRPr/>
          </a:p>
        </p:txBody>
      </p:sp>
      <p:sp>
        <p:nvSpPr>
          <p:cNvPr id="398" name="Google Shape;398;p5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</a:rPr>
              <a:t>IN THE IMMEDIATE WORKS</a:t>
            </a:r>
            <a:endParaRPr sz="2400">
              <a:solidFill>
                <a:srgbClr val="0000FF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Review guidance presentation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Interpretation worksheets (aligned with new reports)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Action plan templates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Data sharing templates</a:t>
            </a:r>
            <a:endParaRPr sz="24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8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Summer Planning</a:t>
            </a:r>
            <a:endParaRPr sz="4800"/>
          </a:p>
        </p:txBody>
      </p:sp>
      <p:sp>
        <p:nvSpPr>
          <p:cNvPr id="404" name="Google Shape;404;p58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[Add text, Calabri 18]</a:t>
            </a:r>
            <a:endParaRPr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3C78D8"/>
              </a:solidFill>
            </a:endParaRPr>
          </a:p>
        </p:txBody>
      </p:sp>
      <p:pic>
        <p:nvPicPr>
          <p:cNvPr id="406" name="Google Shape;40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7273" y="1094999"/>
            <a:ext cx="4421450" cy="2953495"/>
          </a:xfrm>
          <a:prstGeom prst="rect">
            <a:avLst/>
          </a:prstGeom>
          <a:noFill/>
          <a:ln w="152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C78D8"/>
                </a:solidFill>
              </a:rPr>
              <a:t>Self-care Plans</a:t>
            </a:r>
            <a:endParaRPr sz="3200">
              <a:solidFill>
                <a:srgbClr val="3C78D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CC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412" name="Google Shape;41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4543" y="115750"/>
            <a:ext cx="2519455" cy="1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59"/>
          <p:cNvSpPr txBox="1">
            <a:spLocks noGrp="1"/>
          </p:cNvSpPr>
          <p:nvPr>
            <p:ph type="body" idx="1"/>
          </p:nvPr>
        </p:nvSpPr>
        <p:spPr>
          <a:xfrm>
            <a:off x="560100" y="132477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Breathing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Walking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Appreciate all that you are doing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Reading for pleasure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Video call  with friend or family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Making something you enjoy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14" name="Google Shape;414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8275" y="1851125"/>
            <a:ext cx="3102424" cy="3102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Wrap UP</a:t>
            </a:r>
            <a:endParaRPr/>
          </a:p>
        </p:txBody>
      </p:sp>
      <p:sp>
        <p:nvSpPr>
          <p:cNvPr id="420" name="Google Shape;420;p60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Reminder to connect with DE-PBS Project Staff as helpful to discuss district-specific ideas, needs, concern, next steps, etc.  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Please take a minute to complete the Cadre Evaluation: 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https://bit.ly/2RgoVkx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1"/>
          <p:cNvSpPr txBox="1">
            <a:spLocks noGrp="1"/>
          </p:cNvSpPr>
          <p:nvPr>
            <p:ph type="ctrTitle"/>
          </p:nvPr>
        </p:nvSpPr>
        <p:spPr>
          <a:xfrm>
            <a:off x="479450" y="1486150"/>
            <a:ext cx="2923800" cy="15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pic>
        <p:nvPicPr>
          <p:cNvPr id="426" name="Google Shape;42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0350" y="1025200"/>
            <a:ext cx="5166101" cy="2905926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Sharing</a:t>
            </a:r>
            <a:endParaRPr sz="4800"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are you thinking about social/emotional/behavioral supports? </a:t>
            </a:r>
            <a:endParaRPr/>
          </a:p>
        </p:txBody>
      </p:sp>
      <p:pic>
        <p:nvPicPr>
          <p:cNvPr id="98" name="Google Shape;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9925" y="2335425"/>
            <a:ext cx="4427876" cy="249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265500" y="0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 for Today</a:t>
            </a:r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endParaRPr b="1"/>
          </a:p>
        </p:txBody>
      </p:sp>
      <p:sp>
        <p:nvSpPr>
          <p:cNvPr id="105" name="Google Shape;105;p18"/>
          <p:cNvSpPr txBox="1">
            <a:spLocks noGrp="1"/>
          </p:cNvSpPr>
          <p:nvPr>
            <p:ph type="subTitle" idx="1"/>
          </p:nvPr>
        </p:nvSpPr>
        <p:spPr>
          <a:xfrm>
            <a:off x="265500" y="1954200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b="1"/>
              <a:t>Resource Review</a:t>
            </a:r>
            <a:endParaRPr sz="2400" b="1"/>
          </a:p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b="1"/>
              <a:t>Coach Supports for Team Leaders</a:t>
            </a:r>
            <a:endParaRPr sz="2400" b="1"/>
          </a:p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b="1"/>
              <a:t>Recognition</a:t>
            </a:r>
            <a:endParaRPr sz="2400" b="1"/>
          </a:p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b="1"/>
              <a:t>School Climate</a:t>
            </a:r>
            <a:endParaRPr sz="2400" b="1"/>
          </a:p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b="1"/>
              <a:t>Summer Planning 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" name="Google Shape;106;p18"/>
          <p:cNvPicPr preferRelativeResize="0"/>
          <p:nvPr/>
        </p:nvPicPr>
        <p:blipFill rotWithShape="1">
          <a:blip r:embed="rId3">
            <a:alphaModFix/>
          </a:blip>
          <a:srcRect l="15400" r="15073"/>
          <a:stretch/>
        </p:blipFill>
        <p:spPr>
          <a:xfrm>
            <a:off x="5135300" y="673975"/>
            <a:ext cx="3445401" cy="4060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DE-PBS Resource Review</a:t>
            </a:r>
            <a:endParaRPr sz="4800"/>
          </a:p>
        </p:txBody>
      </p:sp>
      <p:sp>
        <p:nvSpPr>
          <p:cNvPr id="112" name="Google Shape;112;p1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5663" y="1771463"/>
            <a:ext cx="4209725" cy="16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Family Resources </a:t>
            </a:r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Poll Question</a:t>
            </a:r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body" idx="2"/>
          </p:nvPr>
        </p:nvSpPr>
        <p:spPr>
          <a:xfrm>
            <a:off x="4572000" y="724200"/>
            <a:ext cx="41133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Have you shared information on family and virtual learning resources with building contacts?</a:t>
            </a:r>
            <a:endParaRPr sz="2400" b="1">
              <a:solidFill>
                <a:srgbClr val="FFFFFF"/>
              </a:solidFill>
            </a:endParaRPr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8100" y="3267750"/>
            <a:ext cx="1840247" cy="167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DE-PBS Family Resources </a:t>
            </a:r>
            <a:endParaRPr sz="4800"/>
          </a:p>
        </p:txBody>
      </p:sp>
      <p:sp>
        <p:nvSpPr>
          <p:cNvPr id="127" name="Google Shape;127;p21"/>
          <p:cNvSpPr txBox="1">
            <a:spLocks noGrp="1"/>
          </p:cNvSpPr>
          <p:nvPr>
            <p:ph type="body" idx="1"/>
          </p:nvPr>
        </p:nvSpPr>
        <p:spPr>
          <a:xfrm>
            <a:off x="311700" y="1442225"/>
            <a:ext cx="8520600" cy="31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8" name="Google Shape;1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800" y="1388375"/>
            <a:ext cx="7400046" cy="312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1"/>
          <p:cNvSpPr/>
          <p:nvPr/>
        </p:nvSpPr>
        <p:spPr>
          <a:xfrm>
            <a:off x="2132950" y="3981875"/>
            <a:ext cx="1066500" cy="533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1"/>
          <p:cNvSpPr/>
          <p:nvPr/>
        </p:nvSpPr>
        <p:spPr>
          <a:xfrm>
            <a:off x="1433075" y="2711075"/>
            <a:ext cx="533100" cy="5889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1"/>
          <p:cNvSpPr txBox="1"/>
          <p:nvPr/>
        </p:nvSpPr>
        <p:spPr>
          <a:xfrm>
            <a:off x="2826700" y="4700100"/>
            <a:ext cx="3092700" cy="2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Family Resources Link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1326</Words>
  <Application>Microsoft Macintosh PowerPoint</Application>
  <PresentationFormat>On-screen Show (16:9)</PresentationFormat>
  <Paragraphs>251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Open Sans</vt:lpstr>
      <vt:lpstr>Calibri</vt:lpstr>
      <vt:lpstr>Arial</vt:lpstr>
      <vt:lpstr>PT Sans Narrow</vt:lpstr>
      <vt:lpstr>Maven Pro</vt:lpstr>
      <vt:lpstr>Trebuchet MS</vt:lpstr>
      <vt:lpstr>Amatic SC</vt:lpstr>
      <vt:lpstr>Tropic</vt:lpstr>
      <vt:lpstr>Welcome DE-PBS Cadre</vt:lpstr>
      <vt:lpstr>Meeting Expectations</vt:lpstr>
      <vt:lpstr>Set the Stage &amp; Goals</vt:lpstr>
      <vt:lpstr>Group Check In:  How are you feeling?</vt:lpstr>
      <vt:lpstr>Sharing</vt:lpstr>
      <vt:lpstr>Agenda for Today</vt:lpstr>
      <vt:lpstr>DE-PBS Resource Review</vt:lpstr>
      <vt:lpstr>Family Resources </vt:lpstr>
      <vt:lpstr>DE-PBS Family Resources </vt:lpstr>
      <vt:lpstr>PowerPoint Presentation</vt:lpstr>
      <vt:lpstr>DE-PBS Family Resources </vt:lpstr>
      <vt:lpstr>Recent Resources</vt:lpstr>
      <vt:lpstr>Supporting Positive Behavior at Home - Tool Highlight</vt:lpstr>
      <vt:lpstr>Distance Learning Resources on Google Drive </vt:lpstr>
      <vt:lpstr>Distance Learning Behavior Matrices </vt:lpstr>
      <vt:lpstr>Distance Learning Behavior Matrix Example</vt:lpstr>
      <vt:lpstr>Twitter </vt:lpstr>
      <vt:lpstr>Professional Development Resources</vt:lpstr>
      <vt:lpstr>Telehealth During Remote Learning What’s Currently Happening: Project DelAWARE Cognitive Behavior Intervention for Trauma in Schools (CBITS) &amp; Functional Family Therapy (FFT) SAMHSA Safety Precautions Privacy/HIPAA Threat to Cause Harm Virtual Crisis Response </vt:lpstr>
      <vt:lpstr>Coach Supports  for Team Leaders</vt:lpstr>
      <vt:lpstr>Coach Supports</vt:lpstr>
      <vt:lpstr>Coach Supports for Team Leaders</vt:lpstr>
      <vt:lpstr>Coach Supports for Team Leaders</vt:lpstr>
      <vt:lpstr>Maintaining Best Practices  Suggested Tier 1 TL tools</vt:lpstr>
      <vt:lpstr>Maintaining Best Practices  Suggested Advanced Tiers TL tools</vt:lpstr>
      <vt:lpstr>Coach Supports for Team Leaders How are you adapting MTSS best practices strategies for virtual environment?</vt:lpstr>
      <vt:lpstr>What Maintaining &amp; Responding strategies are you trying? Coaching ideas you loved or would love to share </vt:lpstr>
      <vt:lpstr>Coach Supports for Team Leaders Responding in the virtual context - Tier 1</vt:lpstr>
      <vt:lpstr>Coach Supports for Team Leaders Responding in the virtual context - Tier 2/3  </vt:lpstr>
      <vt:lpstr>Thank you for ALL of your coaching... </vt:lpstr>
      <vt:lpstr>Recognition</vt:lpstr>
      <vt:lpstr>Recognition</vt:lpstr>
      <vt:lpstr>Recognition</vt:lpstr>
      <vt:lpstr>Recognition</vt:lpstr>
      <vt:lpstr>Recognition</vt:lpstr>
      <vt:lpstr>Recognition</vt:lpstr>
      <vt:lpstr>Recognition</vt:lpstr>
      <vt:lpstr>Recognition</vt:lpstr>
      <vt:lpstr>Recognition</vt:lpstr>
      <vt:lpstr>Recognition</vt:lpstr>
      <vt:lpstr>School Climate</vt:lpstr>
      <vt:lpstr>School Climate - Student &amp; Staff - Where do we stand?</vt:lpstr>
      <vt:lpstr>School Climate - HOME - Where do we stand?</vt:lpstr>
      <vt:lpstr>Mosaic - CoVitality App Tech Support</vt:lpstr>
      <vt:lpstr>Report Review Resources</vt:lpstr>
      <vt:lpstr>Summer Planning</vt:lpstr>
      <vt:lpstr>Self-care Plans </vt:lpstr>
      <vt:lpstr>Wrap UP</vt:lpstr>
      <vt:lpstr>Thank you!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DE-PBS Cadre</dc:title>
  <dc:creator>Hearn, Sarah</dc:creator>
  <cp:lastModifiedBy>Microsoft Office User</cp:lastModifiedBy>
  <cp:revision>2</cp:revision>
  <dcterms:modified xsi:type="dcterms:W3CDTF">2020-04-08T14:02:00Z</dcterms:modified>
</cp:coreProperties>
</file>