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927" r:id="rId1"/>
  </p:sldMasterIdLst>
  <p:notesMasterIdLst>
    <p:notesMasterId r:id="rId20"/>
  </p:notesMasterIdLst>
  <p:handoutMasterIdLst>
    <p:handoutMasterId r:id="rId21"/>
  </p:handoutMasterIdLst>
  <p:sldIdLst>
    <p:sldId id="726" r:id="rId2"/>
    <p:sldId id="491" r:id="rId3"/>
    <p:sldId id="724" r:id="rId4"/>
    <p:sldId id="496" r:id="rId5"/>
    <p:sldId id="594" r:id="rId6"/>
    <p:sldId id="688" r:id="rId7"/>
    <p:sldId id="703" r:id="rId8"/>
    <p:sldId id="704" r:id="rId9"/>
    <p:sldId id="708" r:id="rId10"/>
    <p:sldId id="684" r:id="rId11"/>
    <p:sldId id="725" r:id="rId12"/>
    <p:sldId id="720" r:id="rId13"/>
    <p:sldId id="721" r:id="rId14"/>
    <p:sldId id="722" r:id="rId15"/>
    <p:sldId id="728" r:id="rId16"/>
    <p:sldId id="727" r:id="rId17"/>
    <p:sldId id="723" r:id="rId18"/>
    <p:sldId id="719" r:id="rId19"/>
  </p:sldIdLst>
  <p:sldSz cx="9144000" cy="6858000" type="screen4x3"/>
  <p:notesSz cx="6881813" cy="92964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Geneva"/>
        <a:cs typeface="Geneva"/>
      </a:defRPr>
    </a:lvl1pPr>
    <a:lvl2pPr marL="457200" algn="l" defTabSz="457200" rtl="0" fontAlgn="base">
      <a:spcBef>
        <a:spcPct val="0"/>
      </a:spcBef>
      <a:spcAft>
        <a:spcPct val="0"/>
      </a:spcAft>
      <a:defRPr sz="2400" kern="1200">
        <a:solidFill>
          <a:schemeClr val="tx1"/>
        </a:solidFill>
        <a:latin typeface="Arial" pitchFamily="34" charset="0"/>
        <a:ea typeface="Geneva"/>
        <a:cs typeface="Geneva"/>
      </a:defRPr>
    </a:lvl2pPr>
    <a:lvl3pPr marL="914400" algn="l" defTabSz="457200" rtl="0" fontAlgn="base">
      <a:spcBef>
        <a:spcPct val="0"/>
      </a:spcBef>
      <a:spcAft>
        <a:spcPct val="0"/>
      </a:spcAft>
      <a:defRPr sz="2400" kern="1200">
        <a:solidFill>
          <a:schemeClr val="tx1"/>
        </a:solidFill>
        <a:latin typeface="Arial" pitchFamily="34" charset="0"/>
        <a:ea typeface="Geneva"/>
        <a:cs typeface="Geneva"/>
      </a:defRPr>
    </a:lvl3pPr>
    <a:lvl4pPr marL="1371600" algn="l" defTabSz="457200" rtl="0" fontAlgn="base">
      <a:spcBef>
        <a:spcPct val="0"/>
      </a:spcBef>
      <a:spcAft>
        <a:spcPct val="0"/>
      </a:spcAft>
      <a:defRPr sz="2400" kern="1200">
        <a:solidFill>
          <a:schemeClr val="tx1"/>
        </a:solidFill>
        <a:latin typeface="Arial" pitchFamily="34" charset="0"/>
        <a:ea typeface="Geneva"/>
        <a:cs typeface="Geneva"/>
      </a:defRPr>
    </a:lvl4pPr>
    <a:lvl5pPr marL="1828800" algn="l" defTabSz="457200" rtl="0" fontAlgn="base">
      <a:spcBef>
        <a:spcPct val="0"/>
      </a:spcBef>
      <a:spcAft>
        <a:spcPct val="0"/>
      </a:spcAft>
      <a:defRPr sz="2400" kern="1200">
        <a:solidFill>
          <a:schemeClr val="tx1"/>
        </a:solidFill>
        <a:latin typeface="Arial" pitchFamily="34" charset="0"/>
        <a:ea typeface="Geneva"/>
        <a:cs typeface="Geneva"/>
      </a:defRPr>
    </a:lvl5pPr>
    <a:lvl6pPr marL="2286000" algn="l" defTabSz="914400" rtl="0" eaLnBrk="1" latinLnBrk="0" hangingPunct="1">
      <a:defRPr sz="2400" kern="1200">
        <a:solidFill>
          <a:schemeClr val="tx1"/>
        </a:solidFill>
        <a:latin typeface="Arial" pitchFamily="34" charset="0"/>
        <a:ea typeface="Geneva"/>
        <a:cs typeface="Geneva"/>
      </a:defRPr>
    </a:lvl6pPr>
    <a:lvl7pPr marL="2743200" algn="l" defTabSz="914400" rtl="0" eaLnBrk="1" latinLnBrk="0" hangingPunct="1">
      <a:defRPr sz="2400" kern="1200">
        <a:solidFill>
          <a:schemeClr val="tx1"/>
        </a:solidFill>
        <a:latin typeface="Arial" pitchFamily="34" charset="0"/>
        <a:ea typeface="Geneva"/>
        <a:cs typeface="Geneva"/>
      </a:defRPr>
    </a:lvl7pPr>
    <a:lvl8pPr marL="3200400" algn="l" defTabSz="914400" rtl="0" eaLnBrk="1" latinLnBrk="0" hangingPunct="1">
      <a:defRPr sz="2400" kern="1200">
        <a:solidFill>
          <a:schemeClr val="tx1"/>
        </a:solidFill>
        <a:latin typeface="Arial" pitchFamily="34" charset="0"/>
        <a:ea typeface="Geneva"/>
        <a:cs typeface="Geneva"/>
      </a:defRPr>
    </a:lvl8pPr>
    <a:lvl9pPr marL="3657600" algn="l" defTabSz="914400" rtl="0" eaLnBrk="1" latinLnBrk="0" hangingPunct="1">
      <a:defRPr sz="2400" kern="1200">
        <a:solidFill>
          <a:schemeClr val="tx1"/>
        </a:solidFill>
        <a:latin typeface="Arial" pitchFamily="34" charset="0"/>
        <a:ea typeface="Geneva"/>
        <a:cs typeface="Genev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Davidson" initials="LD" lastIdx="3" clrIdx="0"/>
  <p:cmAuthor id="1" name="Fiona Lachman" initials="FL" lastIdx="1" clrIdx="1">
    <p:extLst>
      <p:ext uri="{19B8F6BF-5375-455C-9EA6-DF929625EA0E}">
        <p15:presenceInfo xmlns:p15="http://schemas.microsoft.com/office/powerpoint/2012/main" userId="S-1-5-21-576213050-28387997-11539462-255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BB0"/>
    <a:srgbClr val="2255FA"/>
    <a:srgbClr val="FFE64E"/>
    <a:srgbClr val="FEFCE6"/>
    <a:srgbClr val="FFFFFF"/>
    <a:srgbClr val="F4D76E"/>
    <a:srgbClr val="CC00FF"/>
    <a:srgbClr val="2A00FF"/>
    <a:srgbClr val="DBD7BF"/>
    <a:srgbClr val="698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14" autoAdjust="0"/>
    <p:restoredTop sz="77601" autoAdjust="0"/>
  </p:normalViewPr>
  <p:slideViewPr>
    <p:cSldViewPr snapToObjects="1">
      <p:cViewPr varScale="1">
        <p:scale>
          <a:sx n="85" d="100"/>
          <a:sy n="85" d="100"/>
        </p:scale>
        <p:origin x="20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448"/>
    </p:cViewPr>
  </p:sorterViewPr>
  <p:notesViewPr>
    <p:cSldViewPr snapToObjects="1">
      <p:cViewPr varScale="1">
        <p:scale>
          <a:sx n="76" d="100"/>
          <a:sy n="76" d="100"/>
        </p:scale>
        <p:origin x="-1458" y="-96"/>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defTabSz="461963">
              <a:defRPr sz="1200" smtClean="0">
                <a:latin typeface="Calibri" pitchFamily="34" charset="0"/>
              </a:defRPr>
            </a:lvl1pPr>
          </a:lstStyle>
          <a:p>
            <a:pPr>
              <a:defRPr/>
            </a:pPr>
            <a:r>
              <a:rPr lang="en-US" dirty="0"/>
              <a:t>Sharing DSCS Results with </a:t>
            </a:r>
            <a:r>
              <a:rPr lang="en-US" dirty="0" smtClean="0"/>
              <a:t>FAMILIES</a:t>
            </a:r>
            <a:endParaRPr lang="en-US" dirty="0"/>
          </a:p>
          <a:p>
            <a:pPr>
              <a:defRPr/>
            </a:pPr>
            <a:endParaRPr lang="en-US" dirty="0"/>
          </a:p>
        </p:txBody>
      </p:sp>
      <p:sp>
        <p:nvSpPr>
          <p:cNvPr id="3" name="Date Placeholder 2"/>
          <p:cNvSpPr>
            <a:spLocks noGrp="1"/>
          </p:cNvSpPr>
          <p:nvPr>
            <p:ph type="dt" sz="quarter" idx="1"/>
          </p:nvPr>
        </p:nvSpPr>
        <p:spPr bwMode="auto">
          <a:xfrm>
            <a:off x="3897313" y="0"/>
            <a:ext cx="2982912"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defTabSz="461963">
              <a:defRPr sz="1200" smtClean="0">
                <a:latin typeface="Calibri" pitchFamily="34" charset="0"/>
              </a:defRPr>
            </a:lvl1pPr>
          </a:lstStyle>
          <a:p>
            <a:pPr>
              <a:defRPr/>
            </a:pPr>
            <a:r>
              <a:rPr lang="en-US" dirty="0"/>
              <a:t>May 2015</a:t>
            </a:r>
          </a:p>
        </p:txBody>
      </p:sp>
      <p:sp>
        <p:nvSpPr>
          <p:cNvPr id="4" name="Footer Placeholder 3"/>
          <p:cNvSpPr>
            <a:spLocks noGrp="1"/>
          </p:cNvSpPr>
          <p:nvPr>
            <p:ph type="ftr" sz="quarter" idx="2"/>
          </p:nvPr>
        </p:nvSpPr>
        <p:spPr bwMode="auto">
          <a:xfrm>
            <a:off x="0" y="8829675"/>
            <a:ext cx="2982913"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defTabSz="461963">
              <a:defRPr sz="1200" smtClean="0">
                <a:latin typeface="Calibri" pitchFamily="34" charset="0"/>
              </a:defRPr>
            </a:lvl1pPr>
          </a:lstStyle>
          <a:p>
            <a:pPr algn="r">
              <a:defRPr/>
            </a:pPr>
            <a:r>
              <a:rPr lang="en-US" dirty="0"/>
              <a:t>Get electronic copy of PowerPoint at…</a:t>
            </a:r>
          </a:p>
        </p:txBody>
      </p:sp>
      <p:sp>
        <p:nvSpPr>
          <p:cNvPr id="5" name="Slide Number Placeholder 4"/>
          <p:cNvSpPr>
            <a:spLocks noGrp="1"/>
          </p:cNvSpPr>
          <p:nvPr>
            <p:ph type="sldNum" sz="quarter" idx="3"/>
          </p:nvPr>
        </p:nvSpPr>
        <p:spPr bwMode="auto">
          <a:xfrm>
            <a:off x="3897313" y="8829675"/>
            <a:ext cx="2982912"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defTabSz="461963">
              <a:defRPr sz="1200" smtClean="0">
                <a:latin typeface="Calibri" pitchFamily="34" charset="0"/>
              </a:defRPr>
            </a:lvl1pPr>
          </a:lstStyle>
          <a:p>
            <a:pPr algn="l">
              <a:defRPr/>
            </a:pPr>
            <a:r>
              <a:rPr lang="en-US" dirty="0"/>
              <a:t>delawarepbs.org	</a:t>
            </a:r>
            <a:r>
              <a:rPr lang="en-US"/>
              <a:t>	</a:t>
            </a:r>
            <a:fld id="{B47A3222-EBA2-4F9E-BB1E-B50EEF8F9489}" type="slidenum">
              <a:rPr lang="en-US" smtClean="0"/>
              <a:pPr algn="l">
                <a:defRPr/>
              </a:pPr>
              <a:t>‹#›</a:t>
            </a:fld>
            <a:endParaRPr lang="en-US" dirty="0"/>
          </a:p>
        </p:txBody>
      </p:sp>
    </p:spTree>
    <p:extLst>
      <p:ext uri="{BB962C8B-B14F-4D97-AF65-F5344CB8AC3E}">
        <p14:creationId xmlns:p14="http://schemas.microsoft.com/office/powerpoint/2010/main" val="33616742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defTabSz="461963">
              <a:defRPr sz="1200" smtClean="0">
                <a:latin typeface="Calibri" pitchFamily="34" charset="0"/>
              </a:defRPr>
            </a:lvl1pPr>
          </a:lstStyle>
          <a:p>
            <a:pPr>
              <a:defRPr/>
            </a:pPr>
            <a:endParaRPr lang="en-US"/>
          </a:p>
        </p:txBody>
      </p:sp>
      <p:sp>
        <p:nvSpPr>
          <p:cNvPr id="3" name="Date Placeholder 2"/>
          <p:cNvSpPr>
            <a:spLocks noGrp="1"/>
          </p:cNvSpPr>
          <p:nvPr>
            <p:ph type="dt" idx="1"/>
          </p:nvPr>
        </p:nvSpPr>
        <p:spPr bwMode="auto">
          <a:xfrm>
            <a:off x="3897313" y="0"/>
            <a:ext cx="2982912"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defTabSz="461963">
              <a:defRPr sz="1200" smtClean="0">
                <a:latin typeface="Calibri" pitchFamily="34" charset="0"/>
              </a:defRPr>
            </a:lvl1pPr>
          </a:lstStyle>
          <a:p>
            <a:pPr>
              <a:defRPr/>
            </a:pPr>
            <a:fld id="{98065C0E-7837-41C0-A371-0FDF07117B8E}" type="datetime1">
              <a:rPr lang="en-US"/>
              <a:pPr>
                <a:defRPr/>
              </a:pPr>
              <a:t>5/13/2020</a:t>
            </a:fld>
            <a:endParaRPr lang="en-US"/>
          </a:p>
        </p:txBody>
      </p:sp>
      <p:sp>
        <p:nvSpPr>
          <p:cNvPr id="41988" name="Slide Image Placeholder 3"/>
          <p:cNvSpPr>
            <a:spLocks noGrp="1" noRot="1" noChangeAspect="1"/>
          </p:cNvSpPr>
          <p:nvPr>
            <p:ph type="sldImg" idx="2"/>
          </p:nvPr>
        </p:nvSpPr>
        <p:spPr bwMode="auto">
          <a:xfrm>
            <a:off x="1117600" y="696913"/>
            <a:ext cx="4648200" cy="3486150"/>
          </a:xfrm>
          <a:prstGeom prst="rect">
            <a:avLst/>
          </a:prstGeom>
          <a:noFill/>
          <a:ln w="12700">
            <a:solidFill>
              <a:srgbClr val="000000"/>
            </a:solidFill>
            <a:miter lim="800000"/>
            <a:headEnd/>
            <a:tailEnd/>
          </a:ln>
        </p:spPr>
      </p:sp>
      <p:sp>
        <p:nvSpPr>
          <p:cNvPr id="5" name="Notes Placeholder 4"/>
          <p:cNvSpPr>
            <a:spLocks noGrp="1"/>
          </p:cNvSpPr>
          <p:nvPr>
            <p:ph type="body" sz="quarter" idx="3"/>
          </p:nvPr>
        </p:nvSpPr>
        <p:spPr bwMode="auto">
          <a:xfrm>
            <a:off x="688975" y="4416425"/>
            <a:ext cx="5505450" cy="4183063"/>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6" name="Footer Placeholder 5"/>
          <p:cNvSpPr>
            <a:spLocks noGrp="1"/>
          </p:cNvSpPr>
          <p:nvPr>
            <p:ph type="ftr" sz="quarter" idx="4"/>
          </p:nvPr>
        </p:nvSpPr>
        <p:spPr bwMode="auto">
          <a:xfrm>
            <a:off x="0" y="8829675"/>
            <a:ext cx="2982913"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defTabSz="461963">
              <a:defRPr sz="1200" smtClean="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897313" y="8829675"/>
            <a:ext cx="2982912"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defTabSz="461963">
              <a:defRPr sz="1200" smtClean="0">
                <a:latin typeface="Calibri" pitchFamily="34" charset="0"/>
              </a:defRPr>
            </a:lvl1pPr>
          </a:lstStyle>
          <a:p>
            <a:pPr>
              <a:defRPr/>
            </a:pPr>
            <a:fld id="{9395B56A-DABC-471D-89BF-BFEE37BDC481}" type="slidenum">
              <a:rPr lang="en-US"/>
              <a:pPr>
                <a:defRPr/>
              </a:pPr>
              <a:t>‹#›</a:t>
            </a:fld>
            <a:endParaRPr lang="en-US"/>
          </a:p>
        </p:txBody>
      </p:sp>
    </p:spTree>
    <p:extLst>
      <p:ext uri="{BB962C8B-B14F-4D97-AF65-F5344CB8AC3E}">
        <p14:creationId xmlns:p14="http://schemas.microsoft.com/office/powerpoint/2010/main" val="117400884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pitchFamily="-65" charset="-128"/>
        <a:cs typeface="Geneva" pitchFamily="-65" charset="-128"/>
      </a:defRPr>
    </a:lvl1pPr>
    <a:lvl2pPr marL="742950" indent="-285750" algn="l" defTabSz="457200" rtl="0" eaLnBrk="0" fontAlgn="base" hangingPunct="0">
      <a:spcBef>
        <a:spcPct val="30000"/>
      </a:spcBef>
      <a:spcAft>
        <a:spcPct val="0"/>
      </a:spcAft>
      <a:defRPr sz="1200" kern="1200">
        <a:solidFill>
          <a:schemeClr val="tx1"/>
        </a:solidFill>
        <a:latin typeface="+mn-lt"/>
        <a:ea typeface="Geneva" pitchFamily="-65" charset="-128"/>
        <a:cs typeface="Geneva"/>
      </a:defRPr>
    </a:lvl2pPr>
    <a:lvl3pPr marL="1143000" indent="-228600" algn="l" defTabSz="457200" rtl="0" eaLnBrk="0" fontAlgn="base" hangingPunct="0">
      <a:spcBef>
        <a:spcPct val="30000"/>
      </a:spcBef>
      <a:spcAft>
        <a:spcPct val="0"/>
      </a:spcAft>
      <a:defRPr sz="1200" kern="1200">
        <a:solidFill>
          <a:schemeClr val="tx1"/>
        </a:solidFill>
        <a:latin typeface="+mn-lt"/>
        <a:ea typeface="Geneva" pitchFamily="-65" charset="-128"/>
        <a:cs typeface="Geneva"/>
      </a:defRPr>
    </a:lvl3pPr>
    <a:lvl4pPr marL="1600200" indent="-228600" algn="l" defTabSz="457200" rtl="0" eaLnBrk="0" fontAlgn="base" hangingPunct="0">
      <a:spcBef>
        <a:spcPct val="30000"/>
      </a:spcBef>
      <a:spcAft>
        <a:spcPct val="0"/>
      </a:spcAft>
      <a:defRPr sz="1200" kern="1200">
        <a:solidFill>
          <a:schemeClr val="tx1"/>
        </a:solidFill>
        <a:latin typeface="+mn-lt"/>
        <a:ea typeface="Geneva" pitchFamily="-65" charset="-128"/>
        <a:cs typeface="Geneva"/>
      </a:defRPr>
    </a:lvl4pPr>
    <a:lvl5pPr marL="2057400" indent="-228600" algn="l" defTabSz="457200" rtl="0" eaLnBrk="0" fontAlgn="base" hangingPunct="0">
      <a:spcBef>
        <a:spcPct val="30000"/>
      </a:spcBef>
      <a:spcAft>
        <a:spcPct val="0"/>
      </a:spcAft>
      <a:defRPr sz="1200" kern="1200">
        <a:solidFill>
          <a:schemeClr val="tx1"/>
        </a:solidFill>
        <a:latin typeface="+mn-lt"/>
        <a:ea typeface="Geneva" pitchFamily="-65" charset="-128"/>
        <a:cs typeface="Geneva"/>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read the above bullet points in detail. The bottom</a:t>
            </a:r>
            <a:r>
              <a:rPr lang="en-US" baseline="0" dirty="0" smtClean="0"/>
              <a:t> line is that this template is yours to customize to your school’s needs. We also have a PowerPoint template for sharing DSCS data with staff at delawarepbs.org ]</a:t>
            </a:r>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0</a:t>
            </a:fld>
            <a:endParaRPr lang="en-US"/>
          </a:p>
        </p:txBody>
      </p:sp>
    </p:spTree>
    <p:extLst>
      <p:ext uri="{BB962C8B-B14F-4D97-AF65-F5344CB8AC3E}">
        <p14:creationId xmlns:p14="http://schemas.microsoft.com/office/powerpoint/2010/main" val="4176240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accent4">
                    <a:lumMod val="75000"/>
                  </a:schemeClr>
                </a:solidFill>
              </a:rPr>
              <a:t>[Use this slide to start discussing </a:t>
            </a:r>
            <a:r>
              <a:rPr lang="en-US" sz="1200" i="1" u="sng" dirty="0" smtClean="0">
                <a:solidFill>
                  <a:schemeClr val="accent4">
                    <a:lumMod val="75000"/>
                  </a:schemeClr>
                </a:solidFill>
              </a:rPr>
              <a:t>Part</a:t>
            </a:r>
            <a:r>
              <a:rPr lang="en-US" sz="1200" i="1" u="sng" baseline="0" dirty="0" smtClean="0">
                <a:solidFill>
                  <a:schemeClr val="accent4">
                    <a:lumMod val="75000"/>
                  </a:schemeClr>
                </a:solidFill>
              </a:rPr>
              <a:t> 1</a:t>
            </a:r>
            <a:r>
              <a:rPr lang="en-US" sz="1200" i="1" u="sng" dirty="0" smtClean="0">
                <a:solidFill>
                  <a:schemeClr val="accent4">
                    <a:lumMod val="75000"/>
                  </a:schemeClr>
                </a:solidFill>
              </a:rPr>
              <a:t> survey results</a:t>
            </a:r>
            <a:r>
              <a:rPr lang="en-US" sz="1200" i="1" u="none" dirty="0" smtClean="0">
                <a:solidFill>
                  <a:schemeClr val="accent4">
                    <a:lumMod val="75000"/>
                  </a:schemeClr>
                </a:solidFill>
              </a:rPr>
              <a:t> </a:t>
            </a:r>
            <a:r>
              <a:rPr lang="en-US" sz="1200" i="1" dirty="0" smtClean="0">
                <a:solidFill>
                  <a:schemeClr val="accent4">
                    <a:lumMod val="75000"/>
                  </a:schemeClr>
                </a:solidFill>
              </a:rPr>
              <a:t>on the DSCS.</a:t>
            </a:r>
            <a:r>
              <a:rPr lang="en-US" sz="1200" i="1" baseline="0" dirty="0" smtClean="0">
                <a:solidFill>
                  <a:schemeClr val="accent4">
                    <a:lumMod val="75000"/>
                  </a:schemeClr>
                </a:solidFill>
              </a:rPr>
              <a:t> </a:t>
            </a:r>
            <a:r>
              <a:rPr lang="en-US" b="0" i="0" dirty="0" smtClean="0"/>
              <a:t>Important</a:t>
            </a:r>
            <a:r>
              <a:rPr lang="en-US" b="0" i="0" baseline="0" dirty="0" smtClean="0"/>
              <a:t> reminder: The slides and notes included in this template are for your use in sharing school climate data with your families. Feel free to use this template as is or adapt it according to your needs.] </a:t>
            </a:r>
            <a:endParaRPr lang="en-US" b="0" i="0" dirty="0" smtClean="0"/>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p>
          <a:p>
            <a:pPr rtl="0" eaLnBrk="1" fontAlgn="t" latinLnBrk="0" hangingPunct="1"/>
            <a:r>
              <a:rPr lang="en-US" sz="1200" b="1" i="0" u="none" strike="noStrike" kern="1200" dirty="0" smtClean="0">
                <a:solidFill>
                  <a:schemeClr val="tx1"/>
                </a:solidFill>
                <a:effectLst/>
                <a:latin typeface="+mn-lt"/>
                <a:ea typeface="Geneva" pitchFamily="-65" charset="-128"/>
                <a:cs typeface="Geneva" pitchFamily="-65" charset="-128"/>
              </a:rPr>
              <a:t>Listed</a:t>
            </a:r>
            <a:r>
              <a:rPr lang="en-US" sz="1200" b="1" i="0" u="none" strike="noStrike" kern="1200" baseline="0" dirty="0" smtClean="0">
                <a:solidFill>
                  <a:schemeClr val="tx1"/>
                </a:solidFill>
                <a:effectLst/>
                <a:latin typeface="+mn-lt"/>
                <a:ea typeface="Geneva" pitchFamily="-65" charset="-128"/>
                <a:cs typeface="Geneva" pitchFamily="-65" charset="-128"/>
              </a:rPr>
              <a:t> in the slide and below are the </a:t>
            </a:r>
            <a:r>
              <a:rPr lang="en-US" sz="1200" b="1" i="0" u="none" strike="noStrike" kern="1200" dirty="0" smtClean="0">
                <a:solidFill>
                  <a:schemeClr val="tx1"/>
                </a:solidFill>
                <a:effectLst/>
                <a:latin typeface="+mn-lt"/>
                <a:ea typeface="Geneva" pitchFamily="-65" charset="-128"/>
                <a:cs typeface="Geneva" pitchFamily="-65" charset="-128"/>
              </a:rPr>
              <a:t>SUB-SCALES</a:t>
            </a:r>
            <a:r>
              <a:rPr lang="en-US" sz="1200" b="0" i="0" u="none" strike="noStrike" kern="1200" baseline="0" dirty="0" smtClean="0">
                <a:solidFill>
                  <a:schemeClr val="tx1"/>
                </a:solidFill>
                <a:effectLst/>
                <a:latin typeface="+mn-lt"/>
                <a:ea typeface="Geneva" pitchFamily="-65" charset="-128"/>
                <a:cs typeface="Geneva" pitchFamily="-65" charset="-128"/>
              </a:rPr>
              <a:t> </a:t>
            </a:r>
            <a:r>
              <a:rPr lang="en-US" sz="1200" b="1" i="0" u="none" strike="noStrike" kern="1200" baseline="0" dirty="0" smtClean="0">
                <a:solidFill>
                  <a:schemeClr val="tx1"/>
                </a:solidFill>
                <a:effectLst/>
                <a:latin typeface="+mn-lt"/>
                <a:ea typeface="Geneva" pitchFamily="-65" charset="-128"/>
                <a:cs typeface="Geneva" pitchFamily="-65" charset="-128"/>
              </a:rPr>
              <a:t>for students, staff and/or families Part 1 surveys:</a:t>
            </a:r>
          </a:p>
          <a:p>
            <a:pPr rtl="0" eaLnBrk="1" fontAlgn="t" latinLnBrk="0" hangingPunct="1"/>
            <a:r>
              <a:rPr lang="en-US" sz="1200" b="0" i="0" u="none" strike="noStrike" kern="1200" baseline="0" dirty="0" smtClean="0">
                <a:solidFill>
                  <a:schemeClr val="tx1"/>
                </a:solidFill>
                <a:effectLst/>
                <a:latin typeface="+mn-lt"/>
                <a:ea typeface="Geneva" pitchFamily="-65" charset="-128"/>
                <a:cs typeface="Geneva" pitchFamily="-65" charset="-128"/>
              </a:rPr>
              <a:t>	When sharing sub-scale trends with your school, we recommend focusing on </a:t>
            </a:r>
            <a:r>
              <a:rPr lang="en-US" sz="1200" b="1" i="0" u="none" strike="noStrike" kern="1200" dirty="0" smtClean="0">
                <a:solidFill>
                  <a:schemeClr val="tx1"/>
                </a:solidFill>
                <a:effectLst/>
                <a:latin typeface="+mn-lt"/>
                <a:ea typeface="Geneva" pitchFamily="-65" charset="-128"/>
                <a:cs typeface="Geneva" pitchFamily="-65" charset="-128"/>
              </a:rPr>
              <a:t>Total AVERAGE ITEM scores</a:t>
            </a:r>
            <a:r>
              <a:rPr lang="en-US" sz="1200" b="1" i="0" u="none" strike="noStrike" kern="1200" baseline="0" dirty="0" smtClean="0">
                <a:solidFill>
                  <a:schemeClr val="tx1"/>
                </a:solidFill>
                <a:effectLst/>
                <a:latin typeface="+mn-lt"/>
                <a:ea typeface="Geneva" pitchFamily="-65" charset="-128"/>
                <a:cs typeface="Geneva" pitchFamily="-65" charset="-128"/>
              </a:rPr>
              <a:t> and trends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Teacher-student relationships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Student-student relationships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t"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Student engagement </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Clarity of expectations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Fairness of rules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School safety</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Bullying school-wide *</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Total school climate</a:t>
            </a:r>
            <a:endParaRPr lang="en-US" sz="1200" b="0" i="0" u="none" strike="noStrike" kern="1200" dirty="0" smtClean="0">
              <a:solidFill>
                <a:schemeClr val="tx1"/>
              </a:solidFill>
              <a:effectLst/>
              <a:latin typeface="+mn-lt"/>
              <a:ea typeface="Geneva" pitchFamily="-65" charset="-128"/>
              <a:cs typeface="Geneva" pitchFamily="-65"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tx1">
                    <a:lumMod val="65000"/>
                    <a:lumOff val="35000"/>
                  </a:schemeClr>
                </a:solidFill>
                <a:latin typeface="Tw Cen MT" panose="020B0602020104020603" pitchFamily="34" charset="0"/>
              </a:rPr>
              <a:t>✷ A higher score represents an unfavorable response to items on the Bullying School-Wide subscale and the Use of Punitive Techniques subscale.  </a:t>
            </a:r>
          </a:p>
          <a:p>
            <a:pPr eaLnBrk="1" hangingPunct="1">
              <a:spcBef>
                <a:spcPct val="0"/>
              </a:spcBef>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accent4">
                    <a:lumMod val="75000"/>
                  </a:schemeClr>
                </a:solidFill>
              </a:rPr>
              <a:t>[This is an example of an</a:t>
            </a:r>
            <a:r>
              <a:rPr lang="en-US" sz="1200" i="1" baseline="0" dirty="0" smtClean="0">
                <a:solidFill>
                  <a:schemeClr val="accent4">
                    <a:lumMod val="75000"/>
                  </a:schemeClr>
                </a:solidFill>
              </a:rPr>
              <a:t> adapted slide for this section of the Part 1 </a:t>
            </a:r>
            <a:r>
              <a:rPr lang="en-US" sz="1200" i="1" u="sng" dirty="0" smtClean="0">
                <a:solidFill>
                  <a:schemeClr val="accent4">
                    <a:lumMod val="75000"/>
                  </a:schemeClr>
                </a:solidFill>
              </a:rPr>
              <a:t>data results </a:t>
            </a:r>
            <a:r>
              <a:rPr lang="en-US" sz="1200" i="1" dirty="0" smtClean="0">
                <a:solidFill>
                  <a:schemeClr val="accent4">
                    <a:lumMod val="75000"/>
                  </a:schemeClr>
                </a:solidFill>
              </a:rPr>
              <a:t>on the DSCS.</a:t>
            </a:r>
            <a:r>
              <a:rPr lang="en-US" sz="1200" i="1" baseline="0" dirty="0" smtClean="0">
                <a:solidFill>
                  <a:schemeClr val="accent4">
                    <a:lumMod val="75000"/>
                  </a:schemeClr>
                </a:solidFill>
              </a:rPr>
              <a:t> </a:t>
            </a:r>
            <a:r>
              <a:rPr lang="en-US" b="0" i="0" dirty="0" smtClean="0"/>
              <a:t>Important</a:t>
            </a:r>
            <a:r>
              <a:rPr lang="en-US" b="0" i="0" baseline="0" dirty="0" smtClean="0"/>
              <a:t> reminder: The slides and notes included in this template are for your use in sharing school climate data with your families. Feel free to use this template as is or adapt it according to your needs.] </a:t>
            </a:r>
            <a:endParaRPr lang="en-US" b="0" i="0" dirty="0" smtClean="0"/>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p>
          <a:p>
            <a:pPr rtl="0" eaLnBrk="1" fontAlgn="t" latinLnBrk="0" hangingPunct="1"/>
            <a:r>
              <a:rPr lang="en-US" sz="1200" b="1" i="0" u="none" strike="noStrike" kern="1200" dirty="0" smtClean="0">
                <a:solidFill>
                  <a:schemeClr val="tx1"/>
                </a:solidFill>
                <a:effectLst/>
                <a:latin typeface="+mn-lt"/>
                <a:ea typeface="Geneva" pitchFamily="-65" charset="-128"/>
                <a:cs typeface="Geneva" pitchFamily="-65" charset="-128"/>
              </a:rPr>
              <a:t>Listed</a:t>
            </a:r>
            <a:r>
              <a:rPr lang="en-US" sz="1200" b="1" i="0" u="none" strike="noStrike" kern="1200" baseline="0" dirty="0" smtClean="0">
                <a:solidFill>
                  <a:schemeClr val="tx1"/>
                </a:solidFill>
                <a:effectLst/>
                <a:latin typeface="+mn-lt"/>
                <a:ea typeface="Geneva" pitchFamily="-65" charset="-128"/>
                <a:cs typeface="Geneva" pitchFamily="-65" charset="-128"/>
              </a:rPr>
              <a:t> in the slide and below are the </a:t>
            </a:r>
            <a:r>
              <a:rPr lang="en-US" sz="1200" b="1" i="0" u="none" strike="noStrike" kern="1200" dirty="0" smtClean="0">
                <a:solidFill>
                  <a:schemeClr val="tx1"/>
                </a:solidFill>
                <a:effectLst/>
                <a:latin typeface="+mn-lt"/>
                <a:ea typeface="Geneva" pitchFamily="-65" charset="-128"/>
                <a:cs typeface="Geneva" pitchFamily="-65" charset="-128"/>
              </a:rPr>
              <a:t>SUB-SCALES</a:t>
            </a:r>
            <a:r>
              <a:rPr lang="en-US" sz="1200" b="0" i="0" u="none" strike="noStrike" kern="1200" baseline="0" dirty="0" smtClean="0">
                <a:solidFill>
                  <a:schemeClr val="tx1"/>
                </a:solidFill>
                <a:effectLst/>
                <a:latin typeface="+mn-lt"/>
                <a:ea typeface="Geneva" pitchFamily="-65" charset="-128"/>
                <a:cs typeface="Geneva" pitchFamily="-65" charset="-128"/>
              </a:rPr>
              <a:t> </a:t>
            </a:r>
            <a:r>
              <a:rPr lang="en-US" sz="1200" b="1" i="0" u="none" strike="noStrike" kern="1200" baseline="0" dirty="0" smtClean="0">
                <a:solidFill>
                  <a:schemeClr val="tx1"/>
                </a:solidFill>
                <a:effectLst/>
                <a:latin typeface="+mn-lt"/>
                <a:ea typeface="Geneva" pitchFamily="-65" charset="-128"/>
                <a:cs typeface="Geneva" pitchFamily="-65" charset="-128"/>
              </a:rPr>
              <a:t>for students, staff and/or families:</a:t>
            </a:r>
          </a:p>
          <a:p>
            <a:pPr rtl="0" eaLnBrk="1" fontAlgn="t" latinLnBrk="0" hangingPunct="1"/>
            <a:r>
              <a:rPr lang="en-US" sz="1200" b="0" i="0" u="none" strike="noStrike" kern="1200" baseline="0" dirty="0" smtClean="0">
                <a:solidFill>
                  <a:schemeClr val="tx1"/>
                </a:solidFill>
                <a:effectLst/>
                <a:latin typeface="+mn-lt"/>
                <a:ea typeface="Geneva" pitchFamily="-65" charset="-128"/>
                <a:cs typeface="Geneva" pitchFamily="-65" charset="-128"/>
              </a:rPr>
              <a:t>	When sharing sub-scale trends with your school, we recommend focusing on </a:t>
            </a:r>
            <a:r>
              <a:rPr lang="en-US" sz="1200" b="1" i="0" u="none" strike="noStrike" kern="1200" dirty="0" smtClean="0">
                <a:solidFill>
                  <a:schemeClr val="tx1"/>
                </a:solidFill>
                <a:effectLst/>
                <a:latin typeface="+mn-lt"/>
                <a:ea typeface="Geneva" pitchFamily="-65" charset="-128"/>
                <a:cs typeface="Geneva" pitchFamily="-65" charset="-128"/>
              </a:rPr>
              <a:t>Total AVERAGE ITEM scores</a:t>
            </a:r>
            <a:r>
              <a:rPr lang="en-US" sz="1200" b="1" i="0" u="none" strike="noStrike" kern="1200" baseline="0" dirty="0" smtClean="0">
                <a:solidFill>
                  <a:schemeClr val="tx1"/>
                </a:solidFill>
                <a:effectLst/>
                <a:latin typeface="+mn-lt"/>
                <a:ea typeface="Geneva" pitchFamily="-65" charset="-128"/>
                <a:cs typeface="Geneva" pitchFamily="-65" charset="-128"/>
              </a:rPr>
              <a:t> and trends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Teacher-student relationships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Student relationships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t"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Student engagement </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Clarity of expectations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Fairness of rules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School safety</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Bullying school-wide *</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Total school climate</a:t>
            </a:r>
            <a:endParaRPr lang="en-US" sz="1200" b="0" i="0" u="none" strike="noStrike" kern="1200" dirty="0" smtClean="0">
              <a:solidFill>
                <a:schemeClr val="tx1"/>
              </a:solidFill>
              <a:effectLst/>
              <a:latin typeface="+mn-lt"/>
              <a:ea typeface="Geneva" pitchFamily="-65" charset="-128"/>
              <a:cs typeface="Geneva" pitchFamily="-65"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tx1">
                    <a:lumMod val="65000"/>
                    <a:lumOff val="35000"/>
                  </a:schemeClr>
                </a:solidFill>
                <a:latin typeface="Tw Cen MT" panose="020B0602020104020603" pitchFamily="34" charset="0"/>
              </a:rPr>
              <a:t>✷ A higher score represents an unfavorable response to items on the Bullying School-Wide subscale and the Use of Punitive Techniques subscale.  </a:t>
            </a:r>
          </a:p>
          <a:p>
            <a:pPr eaLnBrk="1" hangingPunct="1">
              <a:spcBef>
                <a:spcPct val="0"/>
              </a:spcBef>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accent4">
                    <a:lumMod val="75000"/>
                  </a:schemeClr>
                </a:solidFill>
              </a:rPr>
              <a:t>[Use this slide to start discussing </a:t>
            </a:r>
            <a:r>
              <a:rPr lang="en-US" sz="1200" i="1" u="sng" dirty="0" smtClean="0">
                <a:solidFill>
                  <a:schemeClr val="accent4">
                    <a:lumMod val="75000"/>
                  </a:schemeClr>
                </a:solidFill>
              </a:rPr>
              <a:t>Part</a:t>
            </a:r>
            <a:r>
              <a:rPr lang="en-US" sz="1200" i="1" u="sng" baseline="0" dirty="0" smtClean="0">
                <a:solidFill>
                  <a:schemeClr val="accent4">
                    <a:lumMod val="75000"/>
                  </a:schemeClr>
                </a:solidFill>
              </a:rPr>
              <a:t> 2</a:t>
            </a:r>
            <a:r>
              <a:rPr lang="en-US" sz="1200" i="1" u="sng" dirty="0" smtClean="0">
                <a:solidFill>
                  <a:schemeClr val="accent4">
                    <a:lumMod val="75000"/>
                  </a:schemeClr>
                </a:solidFill>
              </a:rPr>
              <a:t> survey results</a:t>
            </a:r>
            <a:r>
              <a:rPr lang="en-US" sz="1200" i="1" u="none" dirty="0" smtClean="0">
                <a:solidFill>
                  <a:schemeClr val="accent4">
                    <a:lumMod val="75000"/>
                  </a:schemeClr>
                </a:solidFill>
              </a:rPr>
              <a:t> </a:t>
            </a:r>
            <a:r>
              <a:rPr lang="en-US" sz="1200" i="1" dirty="0" smtClean="0">
                <a:solidFill>
                  <a:schemeClr val="accent4">
                    <a:lumMod val="75000"/>
                  </a:schemeClr>
                </a:solidFill>
              </a:rPr>
              <a:t>on the DSCS.</a:t>
            </a:r>
            <a:r>
              <a:rPr lang="en-US" sz="1200" i="1" baseline="0" dirty="0" smtClean="0">
                <a:solidFill>
                  <a:schemeClr val="accent4">
                    <a:lumMod val="75000"/>
                  </a:schemeClr>
                </a:solidFill>
              </a:rPr>
              <a:t> </a:t>
            </a:r>
            <a:r>
              <a:rPr lang="en-US" b="0" i="0" dirty="0" smtClean="0"/>
              <a:t>Important</a:t>
            </a:r>
            <a:r>
              <a:rPr lang="en-US" b="0" i="0" baseline="0" dirty="0" smtClean="0"/>
              <a:t> reminder: The slides and notes included in this template are for your use in sharing school climate data with your families. Feel free to use this template as is or adapt it according to your needs.] </a:t>
            </a:r>
            <a:endParaRPr lang="en-US" b="0" i="0" dirty="0" smtClean="0"/>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i="1" dirty="0" smtClean="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p>
          <a:p>
            <a:pPr rtl="0" eaLnBrk="1" fontAlgn="t" latinLnBrk="0" hangingPunct="1"/>
            <a:r>
              <a:rPr lang="en-US" sz="1200" b="1" i="0" u="none" strike="noStrike" kern="1200" dirty="0" smtClean="0">
                <a:solidFill>
                  <a:schemeClr val="tx1"/>
                </a:solidFill>
                <a:effectLst/>
                <a:latin typeface="+mn-lt"/>
                <a:ea typeface="Geneva" pitchFamily="-65" charset="-128"/>
                <a:cs typeface="Geneva" pitchFamily="-65" charset="-128"/>
              </a:rPr>
              <a:t>Listed</a:t>
            </a:r>
            <a:r>
              <a:rPr lang="en-US" sz="1200" b="1" i="0" u="none" strike="noStrike" kern="1200" baseline="0" dirty="0" smtClean="0">
                <a:solidFill>
                  <a:schemeClr val="tx1"/>
                </a:solidFill>
                <a:effectLst/>
                <a:latin typeface="+mn-lt"/>
                <a:ea typeface="Geneva" pitchFamily="-65" charset="-128"/>
                <a:cs typeface="Geneva" pitchFamily="-65" charset="-128"/>
              </a:rPr>
              <a:t> in the slide and below are the </a:t>
            </a:r>
            <a:r>
              <a:rPr lang="en-US" sz="1200" b="1" i="0" u="none" strike="noStrike" kern="1200" dirty="0" smtClean="0">
                <a:solidFill>
                  <a:schemeClr val="tx1"/>
                </a:solidFill>
                <a:effectLst/>
                <a:latin typeface="+mn-lt"/>
                <a:ea typeface="Geneva" pitchFamily="-65" charset="-128"/>
                <a:cs typeface="Geneva" pitchFamily="-65" charset="-128"/>
              </a:rPr>
              <a:t>SUB-SCALES</a:t>
            </a:r>
            <a:r>
              <a:rPr lang="en-US" sz="1200" b="0" i="0" u="none" strike="noStrike" kern="1200" baseline="0" dirty="0" smtClean="0">
                <a:solidFill>
                  <a:schemeClr val="tx1"/>
                </a:solidFill>
                <a:effectLst/>
                <a:latin typeface="+mn-lt"/>
                <a:ea typeface="Geneva" pitchFamily="-65" charset="-128"/>
                <a:cs typeface="Geneva" pitchFamily="-65" charset="-128"/>
              </a:rPr>
              <a:t> </a:t>
            </a:r>
            <a:r>
              <a:rPr lang="en-US" sz="1200" b="1" i="0" u="none" strike="noStrike" kern="1200" baseline="0" dirty="0" smtClean="0">
                <a:solidFill>
                  <a:schemeClr val="tx1"/>
                </a:solidFill>
                <a:effectLst/>
                <a:latin typeface="+mn-lt"/>
                <a:ea typeface="Geneva" pitchFamily="-65" charset="-128"/>
                <a:cs typeface="Geneva" pitchFamily="-65" charset="-128"/>
              </a:rPr>
              <a:t>for students and staff  Part 2 surveys (items were not on the family survey) :</a:t>
            </a:r>
          </a:p>
          <a:p>
            <a:pPr rtl="0" eaLnBrk="1" fontAlgn="t" latinLnBrk="0" hangingPunct="1"/>
            <a:r>
              <a:rPr lang="en-US" sz="1200" b="0" i="0" u="none" strike="noStrike" kern="1200" baseline="0" dirty="0" smtClean="0">
                <a:solidFill>
                  <a:schemeClr val="tx1"/>
                </a:solidFill>
                <a:effectLst/>
                <a:latin typeface="+mn-lt"/>
                <a:ea typeface="Geneva" pitchFamily="-65" charset="-128"/>
                <a:cs typeface="Geneva" pitchFamily="-65" charset="-128"/>
              </a:rPr>
              <a:t>	When sharing sub-scale trends with your school, we recommend focusing on </a:t>
            </a:r>
            <a:r>
              <a:rPr lang="en-US" sz="1200" b="1" i="0" u="none" strike="noStrike" kern="1200" dirty="0" smtClean="0">
                <a:solidFill>
                  <a:schemeClr val="tx1"/>
                </a:solidFill>
                <a:effectLst/>
                <a:latin typeface="+mn-lt"/>
                <a:ea typeface="Geneva" pitchFamily="-65" charset="-128"/>
                <a:cs typeface="Geneva" pitchFamily="-65" charset="-128"/>
              </a:rPr>
              <a:t>Total AVERAGE ITEM scores</a:t>
            </a:r>
            <a:r>
              <a:rPr lang="en-US" sz="1200" b="1" i="0" u="none" strike="noStrike" kern="1200" baseline="0" dirty="0" smtClean="0">
                <a:solidFill>
                  <a:schemeClr val="tx1"/>
                </a:solidFill>
                <a:effectLst/>
                <a:latin typeface="+mn-lt"/>
                <a:ea typeface="Geneva" pitchFamily="-65" charset="-128"/>
                <a:cs typeface="Geneva" pitchFamily="-65" charset="-128"/>
              </a:rPr>
              <a:t> and trends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marR="0" indent="-171450">
              <a:lnSpc>
                <a:spcPct val="115000"/>
              </a:lnSpc>
              <a:spcBef>
                <a:spcPts val="0"/>
              </a:spcBef>
              <a:spcAft>
                <a:spcPts val="0"/>
              </a:spcAft>
              <a:buFont typeface="Arial"/>
              <a:buChar char="•"/>
            </a:pPr>
            <a:r>
              <a:rPr lang="en-US" sz="1200" b="1" kern="1200" dirty="0" smtClean="0">
                <a:solidFill>
                  <a:schemeClr val="tx1"/>
                </a:solidFill>
                <a:effectLst/>
              </a:rPr>
              <a:t>Positive behavior</a:t>
            </a:r>
            <a:r>
              <a:rPr lang="en-US" sz="1200" b="1" kern="1200" baseline="0" dirty="0" smtClean="0">
                <a:solidFill>
                  <a:schemeClr val="tx1"/>
                </a:solidFill>
                <a:effectLst/>
              </a:rPr>
              <a:t> </a:t>
            </a:r>
            <a:r>
              <a:rPr lang="en-US" sz="1200" b="1" kern="1200" dirty="0" smtClean="0">
                <a:solidFill>
                  <a:schemeClr val="tx1"/>
                </a:solidFill>
                <a:effectLst/>
              </a:rPr>
              <a:t>techniques</a:t>
            </a:r>
          </a:p>
          <a:p>
            <a:pPr marL="171450" marR="0" indent="-171450" algn="l" defTabSz="457200" rtl="0" eaLnBrk="0" fontAlgn="base" latinLnBrk="0" hangingPunct="0">
              <a:lnSpc>
                <a:spcPct val="115000"/>
              </a:lnSpc>
              <a:spcBef>
                <a:spcPts val="0"/>
              </a:spcBef>
              <a:spcAft>
                <a:spcPts val="0"/>
              </a:spcAft>
              <a:buClrTx/>
              <a:buSzTx/>
              <a:buFont typeface="Arial"/>
              <a:buChar char="•"/>
              <a:tabLst/>
              <a:defRPr/>
            </a:pPr>
            <a:r>
              <a:rPr lang="en-US" sz="800" b="1" kern="1200" dirty="0" smtClean="0">
                <a:solidFill>
                  <a:schemeClr val="tx1"/>
                </a:solidFill>
                <a:effectLst/>
              </a:rPr>
              <a:t>Punitive techniques*</a:t>
            </a:r>
          </a:p>
          <a:p>
            <a:pPr marL="171450" marR="0" indent="-171450" algn="l" defTabSz="457200" rtl="0" eaLnBrk="0" fontAlgn="base" latinLnBrk="0" hangingPunct="0">
              <a:lnSpc>
                <a:spcPct val="115000"/>
              </a:lnSpc>
              <a:spcBef>
                <a:spcPts val="0"/>
              </a:spcBef>
              <a:spcAft>
                <a:spcPts val="0"/>
              </a:spcAft>
              <a:buClrTx/>
              <a:buSzTx/>
              <a:buFont typeface="Arial"/>
              <a:buChar char="•"/>
              <a:tabLst/>
              <a:defRPr/>
            </a:pPr>
            <a:r>
              <a:rPr lang="en-US" sz="800" b="1" kern="1200" dirty="0" smtClean="0">
                <a:solidFill>
                  <a:schemeClr val="tx1"/>
                </a:solidFill>
                <a:effectLst/>
              </a:rPr>
              <a:t>Social emotional learning techniques</a:t>
            </a:r>
            <a:endParaRPr lang="en-US" sz="800" b="1" dirty="0" smtClean="0">
              <a:solidFill>
                <a:schemeClr val="tx1"/>
              </a:solidFill>
              <a:effectLst/>
              <a:latin typeface="+mn-lt"/>
              <a:ea typeface="Calibri"/>
              <a:cs typeface="Times New Roman"/>
            </a:endParaRPr>
          </a:p>
          <a:p>
            <a:pPr marL="0" marR="0" indent="0">
              <a:lnSpc>
                <a:spcPct val="115000"/>
              </a:lnSpc>
              <a:spcBef>
                <a:spcPts val="0"/>
              </a:spcBef>
              <a:spcAft>
                <a:spcPts val="0"/>
              </a:spcAft>
              <a:buFont typeface="Arial"/>
              <a:buNone/>
            </a:pPr>
            <a:endParaRPr lang="en-US" sz="800" b="1" dirty="0" smtClean="0">
              <a:solidFill>
                <a:schemeClr val="tx1"/>
              </a:solidFill>
              <a:effectLst/>
              <a:latin typeface="+mn-lt"/>
              <a:ea typeface="Calibri"/>
              <a:cs typeface="Times New Roman"/>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tx1">
                    <a:lumMod val="65000"/>
                    <a:lumOff val="35000"/>
                  </a:schemeClr>
                </a:solidFill>
                <a:latin typeface="Tw Cen MT" panose="020B0602020104020603" pitchFamily="34" charset="0"/>
              </a:rPr>
              <a:t>✷ A higher score represents an unfavorable response to items on the Bullying School-Wide subscale and the Use of Punitive Techniques subscale.  </a:t>
            </a:r>
          </a:p>
          <a:p>
            <a:pPr eaLnBrk="1" hangingPunct="1">
              <a:spcBef>
                <a:spcPct val="0"/>
              </a:spcBef>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accent4">
                    <a:lumMod val="75000"/>
                  </a:schemeClr>
                </a:solidFill>
              </a:rPr>
              <a:t>[Use this slide to start discussing </a:t>
            </a:r>
            <a:r>
              <a:rPr lang="en-US" sz="1200" i="1" u="sng" dirty="0" smtClean="0">
                <a:solidFill>
                  <a:schemeClr val="accent4">
                    <a:lumMod val="75000"/>
                  </a:schemeClr>
                </a:solidFill>
              </a:rPr>
              <a:t>Part</a:t>
            </a:r>
            <a:r>
              <a:rPr lang="en-US" sz="1200" i="1" u="sng" baseline="0" dirty="0" smtClean="0">
                <a:solidFill>
                  <a:schemeClr val="accent4">
                    <a:lumMod val="75000"/>
                  </a:schemeClr>
                </a:solidFill>
              </a:rPr>
              <a:t> 3</a:t>
            </a:r>
            <a:r>
              <a:rPr lang="en-US" sz="1200" i="1" u="sng" dirty="0" smtClean="0">
                <a:solidFill>
                  <a:schemeClr val="accent4">
                    <a:lumMod val="75000"/>
                  </a:schemeClr>
                </a:solidFill>
              </a:rPr>
              <a:t> survey results</a:t>
            </a:r>
            <a:r>
              <a:rPr lang="en-US" sz="1200" i="1" u="none" dirty="0" smtClean="0">
                <a:solidFill>
                  <a:schemeClr val="accent4">
                    <a:lumMod val="75000"/>
                  </a:schemeClr>
                </a:solidFill>
              </a:rPr>
              <a:t> </a:t>
            </a:r>
            <a:r>
              <a:rPr lang="en-US" sz="1200" i="1" dirty="0" smtClean="0">
                <a:solidFill>
                  <a:schemeClr val="accent4">
                    <a:lumMod val="75000"/>
                  </a:schemeClr>
                </a:solidFill>
              </a:rPr>
              <a:t>on the DSCS.</a:t>
            </a:r>
            <a:r>
              <a:rPr lang="en-US" sz="1200" i="1" baseline="0" dirty="0" smtClean="0">
                <a:solidFill>
                  <a:schemeClr val="accent4">
                    <a:lumMod val="75000"/>
                  </a:schemeClr>
                </a:solidFill>
              </a:rPr>
              <a:t> </a:t>
            </a:r>
            <a:r>
              <a:rPr lang="en-US" b="0" i="0" dirty="0" smtClean="0"/>
              <a:t>Important</a:t>
            </a:r>
            <a:r>
              <a:rPr lang="en-US" b="0" i="0" baseline="0" dirty="0" smtClean="0"/>
              <a:t> reminder: The slides and notes included in this template are for your use in sharing school climate data with your families. Feel free to use this template as is or adapt it according to your needs.] </a:t>
            </a:r>
            <a:endParaRPr lang="en-US" b="0" i="0" dirty="0" smtClean="0"/>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p>
          <a:p>
            <a:pPr rtl="0" eaLnBrk="1" fontAlgn="t" latinLnBrk="0" hangingPunct="1"/>
            <a:r>
              <a:rPr lang="en-US" sz="1200" b="1" i="0" u="none" strike="noStrike" kern="1200" dirty="0" smtClean="0">
                <a:solidFill>
                  <a:schemeClr val="tx1"/>
                </a:solidFill>
                <a:effectLst/>
                <a:latin typeface="+mn-lt"/>
                <a:ea typeface="Geneva" pitchFamily="-65" charset="-128"/>
                <a:cs typeface="Geneva" pitchFamily="-65" charset="-128"/>
              </a:rPr>
              <a:t>Listed</a:t>
            </a:r>
            <a:r>
              <a:rPr lang="en-US" sz="1200" b="1" i="0" u="none" strike="noStrike" kern="1200" baseline="0" dirty="0" smtClean="0">
                <a:solidFill>
                  <a:schemeClr val="tx1"/>
                </a:solidFill>
                <a:effectLst/>
                <a:latin typeface="+mn-lt"/>
                <a:ea typeface="Geneva" pitchFamily="-65" charset="-128"/>
                <a:cs typeface="Geneva" pitchFamily="-65" charset="-128"/>
              </a:rPr>
              <a:t> in the slide and below are the </a:t>
            </a:r>
            <a:r>
              <a:rPr lang="en-US" sz="1200" b="1" i="0" u="none" strike="noStrike" kern="1200" dirty="0" smtClean="0">
                <a:solidFill>
                  <a:schemeClr val="tx1"/>
                </a:solidFill>
                <a:effectLst/>
                <a:latin typeface="+mn-lt"/>
                <a:ea typeface="Geneva" pitchFamily="-65" charset="-128"/>
                <a:cs typeface="Geneva" pitchFamily="-65" charset="-128"/>
              </a:rPr>
              <a:t>SUB-SCALES</a:t>
            </a:r>
            <a:r>
              <a:rPr lang="en-US" sz="1200" b="0" i="0" u="none" strike="noStrike" kern="1200" baseline="0" dirty="0" smtClean="0">
                <a:solidFill>
                  <a:schemeClr val="tx1"/>
                </a:solidFill>
                <a:effectLst/>
                <a:latin typeface="+mn-lt"/>
                <a:ea typeface="Geneva" pitchFamily="-65" charset="-128"/>
                <a:cs typeface="Geneva" pitchFamily="-65" charset="-128"/>
              </a:rPr>
              <a:t> </a:t>
            </a:r>
            <a:r>
              <a:rPr lang="en-US" sz="1200" b="1" i="0" u="none" strike="noStrike" kern="1200" baseline="0" dirty="0" smtClean="0">
                <a:solidFill>
                  <a:schemeClr val="tx1"/>
                </a:solidFill>
                <a:effectLst/>
                <a:latin typeface="+mn-lt"/>
                <a:ea typeface="Geneva" pitchFamily="-65" charset="-128"/>
                <a:cs typeface="Geneva" pitchFamily="-65" charset="-128"/>
              </a:rPr>
              <a:t>for student and family Part 3 surveys (items were not on the staff survey) :</a:t>
            </a:r>
          </a:p>
          <a:p>
            <a:pPr rtl="0" eaLnBrk="1" fontAlgn="t" latinLnBrk="0" hangingPunct="1"/>
            <a:r>
              <a:rPr lang="en-US" sz="1200" b="0" i="0" u="none" strike="noStrike" kern="1200" baseline="0" dirty="0" smtClean="0">
                <a:solidFill>
                  <a:schemeClr val="tx1"/>
                </a:solidFill>
                <a:effectLst/>
                <a:latin typeface="+mn-lt"/>
                <a:ea typeface="Geneva" pitchFamily="-65" charset="-128"/>
                <a:cs typeface="Geneva" pitchFamily="-65" charset="-128"/>
              </a:rPr>
              <a:t>	When sharing sub-scale trends with your school, we recommend focusing on </a:t>
            </a:r>
            <a:r>
              <a:rPr lang="en-US" sz="1200" b="1" i="0" u="none" strike="noStrike" kern="1200" dirty="0" smtClean="0">
                <a:solidFill>
                  <a:schemeClr val="tx1"/>
                </a:solidFill>
                <a:effectLst/>
                <a:latin typeface="+mn-lt"/>
                <a:ea typeface="Geneva" pitchFamily="-65" charset="-128"/>
                <a:cs typeface="Geneva" pitchFamily="-65" charset="-128"/>
              </a:rPr>
              <a:t>Total AVERAGE ITEM scores</a:t>
            </a:r>
            <a:r>
              <a:rPr lang="en-US" sz="1200" b="1" i="0" u="none" strike="noStrike" kern="1200" baseline="0" dirty="0" smtClean="0">
                <a:solidFill>
                  <a:schemeClr val="tx1"/>
                </a:solidFill>
                <a:effectLst/>
                <a:latin typeface="+mn-lt"/>
                <a:ea typeface="Geneva" pitchFamily="-65" charset="-128"/>
                <a:cs typeface="Geneva" pitchFamily="-65" charset="-128"/>
              </a:rPr>
              <a:t> and trends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t" latinLnBrk="0" hangingPunct="1">
              <a:buFont typeface="Arial"/>
              <a:buChar char="•"/>
            </a:pPr>
            <a:r>
              <a:rPr lang="en-US" sz="1200" b="0" i="0" u="none" strike="noStrike" kern="1200" dirty="0" smtClean="0">
                <a:solidFill>
                  <a:schemeClr val="tx1"/>
                </a:solidFill>
                <a:effectLst/>
                <a:latin typeface="+mn-lt"/>
                <a:ea typeface="Geneva" pitchFamily="-65" charset="-128"/>
                <a:cs typeface="Geneva" pitchFamily="-65" charset="-128"/>
              </a:rPr>
              <a:t>Physical bullying</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Verbal bullying</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Social/relational bullying</a:t>
            </a:r>
          </a:p>
          <a:p>
            <a:pPr marL="171450" indent="-171450" rtl="0" eaLnBrk="1" fontAlgn="t" latinLnBrk="0" hangingPunct="1">
              <a:buFont typeface="Arial" panose="020B0604020202020204" pitchFamily="34" charset="0"/>
              <a:buChar char="•"/>
            </a:pPr>
            <a:r>
              <a:rPr lang="en-US" sz="1200" b="0" i="0" u="none" strike="noStrike" kern="1200" dirty="0" err="1" smtClean="0">
                <a:solidFill>
                  <a:schemeClr val="tx1"/>
                </a:solidFill>
                <a:effectLst/>
                <a:latin typeface="+mn-lt"/>
                <a:ea typeface="Geneva" pitchFamily="-65" charset="-128"/>
                <a:cs typeface="Geneva" pitchFamily="-65" charset="-128"/>
              </a:rPr>
              <a:t>Cyberbullying</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accent4">
                    <a:lumMod val="75000"/>
                  </a:schemeClr>
                </a:solidFill>
              </a:rPr>
              <a:t>[Use this slide to start discussing </a:t>
            </a:r>
            <a:r>
              <a:rPr lang="en-US" sz="1200" i="1" u="sng" dirty="0" smtClean="0">
                <a:solidFill>
                  <a:schemeClr val="accent4">
                    <a:lumMod val="75000"/>
                  </a:schemeClr>
                </a:solidFill>
              </a:rPr>
              <a:t>Part</a:t>
            </a:r>
            <a:r>
              <a:rPr lang="en-US" sz="1200" i="1" u="sng" baseline="0" dirty="0" smtClean="0">
                <a:solidFill>
                  <a:schemeClr val="accent4">
                    <a:lumMod val="75000"/>
                  </a:schemeClr>
                </a:solidFill>
              </a:rPr>
              <a:t> 4</a:t>
            </a:r>
            <a:r>
              <a:rPr lang="en-US" sz="1200" i="1" u="sng" dirty="0" smtClean="0">
                <a:solidFill>
                  <a:schemeClr val="accent4">
                    <a:lumMod val="75000"/>
                  </a:schemeClr>
                </a:solidFill>
              </a:rPr>
              <a:t> survey results</a:t>
            </a:r>
            <a:r>
              <a:rPr lang="en-US" sz="1200" i="1" u="none" dirty="0" smtClean="0">
                <a:solidFill>
                  <a:schemeClr val="accent4">
                    <a:lumMod val="75000"/>
                  </a:schemeClr>
                </a:solidFill>
              </a:rPr>
              <a:t> </a:t>
            </a:r>
            <a:r>
              <a:rPr lang="en-US" sz="1200" i="1" dirty="0" smtClean="0">
                <a:solidFill>
                  <a:schemeClr val="accent4">
                    <a:lumMod val="75000"/>
                  </a:schemeClr>
                </a:solidFill>
              </a:rPr>
              <a:t>on the DSCS.</a:t>
            </a:r>
            <a:r>
              <a:rPr lang="en-US" sz="1200" i="1" baseline="0" dirty="0" smtClean="0">
                <a:solidFill>
                  <a:schemeClr val="accent4">
                    <a:lumMod val="75000"/>
                  </a:schemeClr>
                </a:solidFill>
              </a:rPr>
              <a:t> </a:t>
            </a:r>
            <a:r>
              <a:rPr lang="en-US" b="0" i="0" dirty="0" smtClean="0"/>
              <a:t>Important</a:t>
            </a:r>
            <a:r>
              <a:rPr lang="en-US" b="0" i="0" baseline="0" dirty="0" smtClean="0"/>
              <a:t> reminder: The slides and notes included in this template are for your use in sharing school climate data with your families. Feel free to use this template as is or adapt it according to your needs.] </a:t>
            </a:r>
            <a:endParaRPr lang="en-US" b="0" i="0" dirty="0" smtClean="0"/>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p>
          <a:p>
            <a:pPr rtl="0" eaLnBrk="1" fontAlgn="t" latinLnBrk="0" hangingPunct="1"/>
            <a:r>
              <a:rPr lang="en-US" sz="1200" b="1" i="0" u="none" strike="noStrike" kern="1200" dirty="0" smtClean="0">
                <a:solidFill>
                  <a:schemeClr val="tx1"/>
                </a:solidFill>
                <a:effectLst/>
                <a:latin typeface="+mn-lt"/>
                <a:ea typeface="Geneva" pitchFamily="-65" charset="-128"/>
                <a:cs typeface="Geneva" pitchFamily="-65" charset="-128"/>
              </a:rPr>
              <a:t>Listed</a:t>
            </a:r>
            <a:r>
              <a:rPr lang="en-US" sz="1200" b="1" i="0" u="none" strike="noStrike" kern="1200" baseline="0" dirty="0" smtClean="0">
                <a:solidFill>
                  <a:schemeClr val="tx1"/>
                </a:solidFill>
                <a:effectLst/>
                <a:latin typeface="+mn-lt"/>
                <a:ea typeface="Geneva" pitchFamily="-65" charset="-128"/>
                <a:cs typeface="Geneva" pitchFamily="-65" charset="-128"/>
              </a:rPr>
              <a:t> in the slide and below are the </a:t>
            </a:r>
            <a:r>
              <a:rPr lang="en-US" sz="1200" b="1" i="0" u="none" strike="noStrike" kern="1200" dirty="0" smtClean="0">
                <a:solidFill>
                  <a:schemeClr val="tx1"/>
                </a:solidFill>
                <a:effectLst/>
                <a:latin typeface="+mn-lt"/>
                <a:ea typeface="Geneva" pitchFamily="-65" charset="-128"/>
                <a:cs typeface="Geneva" pitchFamily="-65" charset="-128"/>
              </a:rPr>
              <a:t>SUB-SCALES</a:t>
            </a:r>
            <a:r>
              <a:rPr lang="en-US" sz="1200" b="0" i="0" u="none" strike="noStrike" kern="1200" baseline="0" dirty="0" smtClean="0">
                <a:solidFill>
                  <a:schemeClr val="tx1"/>
                </a:solidFill>
                <a:effectLst/>
                <a:latin typeface="+mn-lt"/>
                <a:ea typeface="Geneva" pitchFamily="-65" charset="-128"/>
                <a:cs typeface="Geneva" pitchFamily="-65" charset="-128"/>
              </a:rPr>
              <a:t> </a:t>
            </a:r>
            <a:r>
              <a:rPr lang="en-US" sz="1200" b="1" i="0" u="none" strike="noStrike" kern="1200" baseline="0" dirty="0" smtClean="0">
                <a:solidFill>
                  <a:schemeClr val="tx1"/>
                </a:solidFill>
                <a:effectLst/>
                <a:latin typeface="+mn-lt"/>
                <a:ea typeface="Geneva" pitchFamily="-65" charset="-128"/>
                <a:cs typeface="Geneva" pitchFamily="-65" charset="-128"/>
              </a:rPr>
              <a:t>for students and family Part 4 surveys (items were not on the staff survey) :</a:t>
            </a:r>
          </a:p>
          <a:p>
            <a:pPr rtl="0" eaLnBrk="1" fontAlgn="t" latinLnBrk="0" hangingPunct="1"/>
            <a:r>
              <a:rPr lang="en-US" sz="1200" b="0" i="0" u="none" strike="noStrike" kern="1200" baseline="0" dirty="0" smtClean="0">
                <a:solidFill>
                  <a:schemeClr val="tx1"/>
                </a:solidFill>
                <a:effectLst/>
                <a:latin typeface="+mn-lt"/>
                <a:ea typeface="Geneva" pitchFamily="-65" charset="-128"/>
                <a:cs typeface="Geneva" pitchFamily="-65" charset="-128"/>
              </a:rPr>
              <a:t>	When sharing sub-scale trends with your school, we recommend focusing on </a:t>
            </a:r>
            <a:r>
              <a:rPr lang="en-US" sz="1200" b="1" i="0" u="none" strike="noStrike" kern="1200" dirty="0" smtClean="0">
                <a:solidFill>
                  <a:schemeClr val="tx1"/>
                </a:solidFill>
                <a:effectLst/>
                <a:latin typeface="+mn-lt"/>
                <a:ea typeface="Geneva" pitchFamily="-65" charset="-128"/>
                <a:cs typeface="Geneva" pitchFamily="-65" charset="-128"/>
              </a:rPr>
              <a:t>Total AVERAGE ITEM scores</a:t>
            </a:r>
            <a:r>
              <a:rPr lang="en-US" sz="1200" b="1" i="0" u="none" strike="noStrike" kern="1200" baseline="0" dirty="0" smtClean="0">
                <a:solidFill>
                  <a:schemeClr val="tx1"/>
                </a:solidFill>
                <a:effectLst/>
                <a:latin typeface="+mn-lt"/>
                <a:ea typeface="Geneva" pitchFamily="-65" charset="-128"/>
                <a:cs typeface="Geneva" pitchFamily="-65" charset="-128"/>
              </a:rPr>
              <a:t> and trends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Cognitive engagement</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Behavioral Engagement</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Emotional engagement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accent4">
                    <a:lumMod val="75000"/>
                  </a:schemeClr>
                </a:solidFill>
              </a:rPr>
              <a:t>[Use this slide to start discussing </a:t>
            </a:r>
            <a:r>
              <a:rPr lang="en-US" sz="1200" i="1" u="sng" dirty="0" smtClean="0">
                <a:solidFill>
                  <a:schemeClr val="accent4">
                    <a:lumMod val="75000"/>
                  </a:schemeClr>
                </a:solidFill>
              </a:rPr>
              <a:t>Part</a:t>
            </a:r>
            <a:r>
              <a:rPr lang="en-US" sz="1200" i="1" u="sng" baseline="0" dirty="0" smtClean="0">
                <a:solidFill>
                  <a:schemeClr val="accent4">
                    <a:lumMod val="75000"/>
                  </a:schemeClr>
                </a:solidFill>
              </a:rPr>
              <a:t> 4</a:t>
            </a:r>
            <a:r>
              <a:rPr lang="en-US" sz="1200" i="1" u="sng" dirty="0" smtClean="0">
                <a:solidFill>
                  <a:schemeClr val="accent4">
                    <a:lumMod val="75000"/>
                  </a:schemeClr>
                </a:solidFill>
              </a:rPr>
              <a:t> survey results</a:t>
            </a:r>
            <a:r>
              <a:rPr lang="en-US" sz="1200" i="1" u="none" dirty="0" smtClean="0">
                <a:solidFill>
                  <a:schemeClr val="accent4">
                    <a:lumMod val="75000"/>
                  </a:schemeClr>
                </a:solidFill>
              </a:rPr>
              <a:t> </a:t>
            </a:r>
            <a:r>
              <a:rPr lang="en-US" sz="1200" i="1" dirty="0" smtClean="0">
                <a:solidFill>
                  <a:schemeClr val="accent4">
                    <a:lumMod val="75000"/>
                  </a:schemeClr>
                </a:solidFill>
              </a:rPr>
              <a:t>on the DSCS.</a:t>
            </a:r>
            <a:r>
              <a:rPr lang="en-US" sz="1200" i="1" baseline="0" dirty="0" smtClean="0">
                <a:solidFill>
                  <a:schemeClr val="accent4">
                    <a:lumMod val="75000"/>
                  </a:schemeClr>
                </a:solidFill>
              </a:rPr>
              <a:t> </a:t>
            </a:r>
            <a:r>
              <a:rPr lang="en-US" b="0" i="0" dirty="0" smtClean="0"/>
              <a:t>Important</a:t>
            </a:r>
            <a:r>
              <a:rPr lang="en-US" b="0" i="0" baseline="0" dirty="0" smtClean="0"/>
              <a:t> reminder: The slides and notes included in this template are for your use in sharing school climate data with your families. Feel free to use this template as is or adapt it according to your needs.] </a:t>
            </a:r>
            <a:endParaRPr lang="en-US" b="0" i="0" dirty="0" smtClean="0"/>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p>
          <a:p>
            <a:pPr rtl="0" eaLnBrk="1" fontAlgn="t" latinLnBrk="0" hangingPunct="1"/>
            <a:r>
              <a:rPr lang="en-US" sz="1200" b="1" i="0" u="none" strike="noStrike" kern="1200" dirty="0" smtClean="0">
                <a:solidFill>
                  <a:schemeClr val="tx1"/>
                </a:solidFill>
                <a:effectLst/>
                <a:latin typeface="+mn-lt"/>
                <a:ea typeface="Geneva" pitchFamily="-65" charset="-128"/>
                <a:cs typeface="Geneva" pitchFamily="-65" charset="-128"/>
              </a:rPr>
              <a:t>Listed</a:t>
            </a:r>
            <a:r>
              <a:rPr lang="en-US" sz="1200" b="1" i="0" u="none" strike="noStrike" kern="1200" baseline="0" dirty="0" smtClean="0">
                <a:solidFill>
                  <a:schemeClr val="tx1"/>
                </a:solidFill>
                <a:effectLst/>
                <a:latin typeface="+mn-lt"/>
                <a:ea typeface="Geneva" pitchFamily="-65" charset="-128"/>
                <a:cs typeface="Geneva" pitchFamily="-65" charset="-128"/>
              </a:rPr>
              <a:t> in the slide and below are the </a:t>
            </a:r>
            <a:r>
              <a:rPr lang="en-US" sz="1200" b="1" i="0" u="none" strike="noStrike" kern="1200" dirty="0" smtClean="0">
                <a:solidFill>
                  <a:schemeClr val="tx1"/>
                </a:solidFill>
                <a:effectLst/>
                <a:latin typeface="+mn-lt"/>
                <a:ea typeface="Geneva" pitchFamily="-65" charset="-128"/>
                <a:cs typeface="Geneva" pitchFamily="-65" charset="-128"/>
              </a:rPr>
              <a:t>SUB-SCALES</a:t>
            </a:r>
            <a:r>
              <a:rPr lang="en-US" sz="1200" b="0" i="0" u="none" strike="noStrike" kern="1200" baseline="0" dirty="0" smtClean="0">
                <a:solidFill>
                  <a:schemeClr val="tx1"/>
                </a:solidFill>
                <a:effectLst/>
                <a:latin typeface="+mn-lt"/>
                <a:ea typeface="Geneva" pitchFamily="-65" charset="-128"/>
                <a:cs typeface="Geneva" pitchFamily="-65" charset="-128"/>
              </a:rPr>
              <a:t> </a:t>
            </a:r>
            <a:r>
              <a:rPr lang="en-US" sz="1200" b="1" i="0" u="none" strike="noStrike" kern="1200" baseline="0" dirty="0" smtClean="0">
                <a:solidFill>
                  <a:schemeClr val="tx1"/>
                </a:solidFill>
                <a:effectLst/>
                <a:latin typeface="+mn-lt"/>
                <a:ea typeface="Geneva" pitchFamily="-65" charset="-128"/>
                <a:cs typeface="Geneva" pitchFamily="-65" charset="-128"/>
              </a:rPr>
              <a:t>for students and family Part 4 surveys (items were not on the staff survey) :</a:t>
            </a:r>
          </a:p>
          <a:p>
            <a:pPr rtl="0" eaLnBrk="1" fontAlgn="t" latinLnBrk="0" hangingPunct="1"/>
            <a:r>
              <a:rPr lang="en-US" sz="1200" b="0" i="0" u="none" strike="noStrike" kern="1200" baseline="0" dirty="0" smtClean="0">
                <a:solidFill>
                  <a:schemeClr val="tx1"/>
                </a:solidFill>
                <a:effectLst/>
                <a:latin typeface="+mn-lt"/>
                <a:ea typeface="Geneva" pitchFamily="-65" charset="-128"/>
                <a:cs typeface="Geneva" pitchFamily="-65" charset="-128"/>
              </a:rPr>
              <a:t>	When sharing sub-scale trends with your school, we recommend focusing on </a:t>
            </a:r>
            <a:r>
              <a:rPr lang="en-US" sz="1200" b="1" i="0" u="none" strike="noStrike" kern="1200" dirty="0" smtClean="0">
                <a:solidFill>
                  <a:schemeClr val="tx1"/>
                </a:solidFill>
                <a:effectLst/>
                <a:latin typeface="+mn-lt"/>
                <a:ea typeface="Geneva" pitchFamily="-65" charset="-128"/>
                <a:cs typeface="Geneva" pitchFamily="-65" charset="-128"/>
              </a:rPr>
              <a:t>Total AVERAGE ITEM scores</a:t>
            </a:r>
            <a:r>
              <a:rPr lang="en-US" sz="1200" b="1" i="0" u="none" strike="noStrike" kern="1200" baseline="0" dirty="0" smtClean="0">
                <a:solidFill>
                  <a:schemeClr val="tx1"/>
                </a:solidFill>
                <a:effectLst/>
                <a:latin typeface="+mn-lt"/>
                <a:ea typeface="Geneva" pitchFamily="-65" charset="-128"/>
                <a:cs typeface="Geneva" pitchFamily="-65" charset="-128"/>
              </a:rPr>
              <a:t> and trends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Cognitive engagement</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Behavioral Engagement</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Emotional engagement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i="0"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i="0" dirty="0" smtClean="0">
                <a:solidFill>
                  <a:schemeClr val="accent4">
                    <a:lumMod val="75000"/>
                  </a:schemeClr>
                </a:solidFill>
              </a:rPr>
              <a:t>[Use this slide to debrief the presentation and start any additional action planning for next year. If you have the Positive Behavior Support project in your school, your school-wide team members could be a great resource</a:t>
            </a:r>
            <a:r>
              <a:rPr lang="en-US" sz="1200" i="0" baseline="0" dirty="0" smtClean="0">
                <a:solidFill>
                  <a:schemeClr val="accent4">
                    <a:lumMod val="75000"/>
                  </a:schemeClr>
                </a:solidFill>
              </a:rPr>
              <a:t> for leading or facilitating</a:t>
            </a:r>
            <a:r>
              <a:rPr lang="en-US" sz="1200" i="0" dirty="0" smtClean="0">
                <a:solidFill>
                  <a:schemeClr val="accent4">
                    <a:lumMod val="75000"/>
                  </a:schemeClr>
                </a:solidFill>
              </a:rPr>
              <a:t> this conversation.]</a:t>
            </a:r>
          </a:p>
          <a:p>
            <a:endParaRPr lang="en-US" i="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use this template as is or adapt it according to your needs.] </a:t>
            </a:r>
            <a:endParaRPr lang="en-US" b="0" i="0" dirty="0" smtClean="0"/>
          </a:p>
          <a:p>
            <a:endParaRPr lang="en-US" dirty="0" smtClean="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15</a:t>
            </a:fld>
            <a:endParaRPr lang="en-US"/>
          </a:p>
        </p:txBody>
      </p:sp>
    </p:spTree>
    <p:extLst>
      <p:ext uri="{BB962C8B-B14F-4D97-AF65-F5344CB8AC3E}">
        <p14:creationId xmlns:p14="http://schemas.microsoft.com/office/powerpoint/2010/main" val="3300661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accent4">
                    <a:lumMod val="75000"/>
                  </a:schemeClr>
                </a:solidFill>
              </a:rPr>
              <a:t>[Use this slide to share important resources</a:t>
            </a:r>
            <a:r>
              <a:rPr lang="en-US" sz="1200" i="1" baseline="0" dirty="0" smtClean="0">
                <a:solidFill>
                  <a:schemeClr val="accent4">
                    <a:lumMod val="75000"/>
                  </a:schemeClr>
                </a:solidFill>
              </a:rPr>
              <a:t> with families. Add as many as you think you need and/or your families want. Sharing a contact name and number regarding the DSCS at your school might be appropriate, as would any PTA/PTO information</a:t>
            </a:r>
            <a:r>
              <a:rPr lang="en-US" sz="1200" i="1" dirty="0" smtClean="0">
                <a:solidFill>
                  <a:schemeClr val="accent4">
                    <a:lumMod val="75000"/>
                  </a:schemeClr>
                </a:solidFill>
              </a:rPr>
              <a:t>.]</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i="1" dirty="0" smtClean="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families. Feel free to use this template as is or adapt it according to your needs.] </a:t>
            </a:r>
            <a:endParaRPr lang="en-US" sz="1200" i="1" dirty="0" smtClean="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sz="1200" i="1" dirty="0" smtClean="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families. Feel free to use this template as is or adapt it according to your needs.] </a:t>
            </a:r>
            <a:endParaRPr lang="en-US" sz="1200" i="1" dirty="0" smtClean="0">
              <a:solidFill>
                <a:schemeClr val="accent4">
                  <a:lumMod val="75000"/>
                </a:schemeClr>
              </a:solidFill>
            </a:endParaRPr>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17</a:t>
            </a:fld>
            <a:endParaRPr lang="en-US"/>
          </a:p>
        </p:txBody>
      </p:sp>
    </p:spTree>
    <p:extLst>
      <p:ext uri="{BB962C8B-B14F-4D97-AF65-F5344CB8AC3E}">
        <p14:creationId xmlns:p14="http://schemas.microsoft.com/office/powerpoint/2010/main" val="330066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60000"/>
              </a:lnSpc>
            </a:pPr>
            <a:endParaRPr lang="en-US" sz="1200" b="0" i="1" dirty="0" smtClean="0">
              <a:latin typeface="Times New Roman" pitchFamily="18" charset="0"/>
              <a:ea typeface="Geneva"/>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families. Feel free to uses this template as is or adapt it according to your needs.] </a:t>
            </a:r>
            <a:endParaRPr lang="en-US" b="0" i="0" dirty="0" smtClean="0"/>
          </a:p>
          <a:p>
            <a:endParaRPr lang="en-US" dirty="0" smtClean="0"/>
          </a:p>
          <a:p>
            <a:endParaRPr lang="en-US" b="1"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a:t>
            </a:fld>
            <a:endParaRPr lang="en-US"/>
          </a:p>
        </p:txBody>
      </p:sp>
    </p:spTree>
    <p:extLst>
      <p:ext uri="{BB962C8B-B14F-4D97-AF65-F5344CB8AC3E}">
        <p14:creationId xmlns:p14="http://schemas.microsoft.com/office/powerpoint/2010/main" val="3369060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60000"/>
              </a:lnSpc>
            </a:pPr>
            <a:endParaRPr lang="en-US" sz="1200" b="0" i="1" dirty="0" smtClean="0">
              <a:latin typeface="Times New Roman" pitchFamily="18" charset="0"/>
              <a:ea typeface="Geneva"/>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families. Feel free to uses this template as is or adapt it according to your needs.] </a:t>
            </a:r>
            <a:endParaRPr lang="en-US" b="0" i="0" dirty="0" smtClean="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2</a:t>
            </a:fld>
            <a:endParaRPr lang="en-US"/>
          </a:p>
        </p:txBody>
      </p:sp>
    </p:spTree>
    <p:extLst>
      <p:ext uri="{BB962C8B-B14F-4D97-AF65-F5344CB8AC3E}">
        <p14:creationId xmlns:p14="http://schemas.microsoft.com/office/powerpoint/2010/main" val="337403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smtClean="0">
                <a:solidFill>
                  <a:schemeClr val="accent4">
                    <a:lumMod val="75000"/>
                  </a:schemeClr>
                </a:solidFill>
              </a:rPr>
              <a:t>[Use this slide to share what are the subscales on the DSCS. Below is an overview table from the workshop if you want to use it.]</a:t>
            </a:r>
          </a:p>
          <a:p>
            <a:pPr eaLnBrk="1" hangingPunct="1">
              <a:spcBef>
                <a:spcPct val="0"/>
              </a:spcBef>
            </a:pPr>
            <a:endParaRPr lang="en-US"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families. Feel free to uses this template as is or adapt it according to your needs.] </a:t>
            </a:r>
            <a:endParaRPr lang="en-US" b="0" i="0" dirty="0" smtClean="0"/>
          </a:p>
          <a:p>
            <a:pPr eaLnBrk="1" hangingPunct="1">
              <a:spcBef>
                <a:spcPct val="0"/>
              </a:spcBef>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[Use this slide to share what are the subscales on the DSCS. Below are more overview tables from the workshop if you want to use them.]</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families. Feel free to use this template as is or adapt it according to your needs.]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i="0" baseline="0" dirty="0" smtClean="0"/>
          </a:p>
          <a:p>
            <a:endParaRPr lang="en-US" b="1"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4</a:t>
            </a:fld>
            <a:endParaRPr lang="en-US"/>
          </a:p>
        </p:txBody>
      </p:sp>
    </p:spTree>
    <p:extLst>
      <p:ext uri="{BB962C8B-B14F-4D97-AF65-F5344CB8AC3E}">
        <p14:creationId xmlns:p14="http://schemas.microsoft.com/office/powerpoint/2010/main" val="395816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[Use this slide to explain how the DSCS is organized.]</a:t>
            </a:r>
          </a:p>
          <a:p>
            <a:pPr lvl="0">
              <a:lnSpc>
                <a:spcPct val="60000"/>
              </a:lnSpc>
            </a:pPr>
            <a:endParaRPr lang="en-US" sz="1200" b="0" i="1" dirty="0" smtClean="0">
              <a:latin typeface="Times New Roman" pitchFamily="18" charset="0"/>
              <a:ea typeface="Geneva"/>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families. Feel free to use this template as is or adapt it according to your needs.] </a:t>
            </a:r>
            <a:endParaRPr lang="en-US" b="0" i="0" dirty="0" smtClean="0"/>
          </a:p>
          <a:p>
            <a:endParaRPr lang="en-US" dirty="0" smtClean="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5</a:t>
            </a:fld>
            <a:endParaRPr lang="en-US"/>
          </a:p>
        </p:txBody>
      </p:sp>
    </p:spTree>
    <p:extLst>
      <p:ext uri="{BB962C8B-B14F-4D97-AF65-F5344CB8AC3E}">
        <p14:creationId xmlns:p14="http://schemas.microsoft.com/office/powerpoint/2010/main" val="2938114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[Use this slide to explain response types on the DSCS.]</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families. Feel free to use this template as is or adapt it according to your needs.] </a:t>
            </a:r>
            <a:endParaRPr lang="en-US" b="0" i="0" dirty="0" smtClean="0"/>
          </a:p>
          <a:p>
            <a:endParaRPr lang="en-US" dirty="0" smtClean="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6</a:t>
            </a:fld>
            <a:endParaRPr lang="en-US"/>
          </a:p>
        </p:txBody>
      </p:sp>
    </p:spTree>
    <p:extLst>
      <p:ext uri="{BB962C8B-B14F-4D97-AF65-F5344CB8AC3E}">
        <p14:creationId xmlns:p14="http://schemas.microsoft.com/office/powerpoint/2010/main" val="3118816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[Use this slide to explain that the DSCS is a valid and reliable tool for measuring school climate in your school. Notes from the data workshop are copied below if you want to use them.]</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families. Feel free to use this template as is or adapt it according to your needs.] </a:t>
            </a:r>
            <a:endParaRPr lang="en-US" b="0" i="0" dirty="0" smtClean="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7</a:t>
            </a:fld>
            <a:endParaRPr lang="en-US"/>
          </a:p>
        </p:txBody>
      </p:sp>
    </p:spTree>
    <p:extLst>
      <p:ext uri="{BB962C8B-B14F-4D97-AF65-F5344CB8AC3E}">
        <p14:creationId xmlns:p14="http://schemas.microsoft.com/office/powerpoint/2010/main" val="3956615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[Use this slide to explain what you are going to share today. We recommend that you cover as much as you can but focus on the </a:t>
            </a:r>
            <a:r>
              <a:rPr lang="en-US" sz="1200" u="sng" dirty="0" smtClean="0">
                <a:solidFill>
                  <a:schemeClr val="accent4">
                    <a:lumMod val="75000"/>
                  </a:schemeClr>
                </a:solidFill>
              </a:rPr>
              <a:t>average item scores </a:t>
            </a:r>
            <a:r>
              <a:rPr lang="en-US" sz="1200" dirty="0" smtClean="0">
                <a:solidFill>
                  <a:schemeClr val="accent4">
                    <a:lumMod val="75000"/>
                  </a:schemeClr>
                </a:solidFill>
              </a:rPr>
              <a:t>and </a:t>
            </a:r>
            <a:r>
              <a:rPr lang="en-US" sz="1200" u="sng" dirty="0" smtClean="0">
                <a:solidFill>
                  <a:schemeClr val="accent4">
                    <a:lumMod val="75000"/>
                  </a:schemeClr>
                </a:solidFill>
              </a:rPr>
              <a:t>individual item responses</a:t>
            </a:r>
            <a:r>
              <a:rPr lang="en-US" sz="1200" dirty="0" smtClean="0">
                <a:solidFill>
                  <a:schemeClr val="accent4">
                    <a:lumMod val="75000"/>
                  </a:schemeClr>
                </a:solidFill>
              </a:rPr>
              <a:t> that most pertain to your school. Please </a:t>
            </a:r>
            <a:r>
              <a:rPr lang="en-US" sz="1200" baseline="0" dirty="0" smtClean="0">
                <a:solidFill>
                  <a:schemeClr val="accent4">
                    <a:lumMod val="75000"/>
                  </a:schemeClr>
                </a:solidFill>
              </a:rPr>
              <a:t>delete any parts you didn’t ask staff, students and/or families to respond to.]</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i="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families. Feel free to use this template as is or adapt it according to your needs.] </a:t>
            </a:r>
            <a:endParaRPr lang="en-US" b="0" i="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8</a:t>
            </a:fld>
            <a:endParaRPr lang="en-US"/>
          </a:p>
        </p:txBody>
      </p:sp>
    </p:spTree>
    <p:extLst>
      <p:ext uri="{BB962C8B-B14F-4D97-AF65-F5344CB8AC3E}">
        <p14:creationId xmlns:p14="http://schemas.microsoft.com/office/powerpoint/2010/main" val="4087979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Tree>
    <p:extLst>
      <p:ext uri="{BB962C8B-B14F-4D97-AF65-F5344CB8AC3E}">
        <p14:creationId xmlns:p14="http://schemas.microsoft.com/office/powerpoint/2010/main" val="11760106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3ED52-95E1-4715-AE0F-CA6C5CED6666}" type="datetime1">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57562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C63856-9153-4259-90E0-E545D2D9972E}" type="datetime1">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108387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51DA9-1ABF-4147-AAE9-0AC316A24B70}" type="slidenum">
              <a:rPr lang="en-US" smtClean="0"/>
              <a:t>‹#›</a:t>
            </a:fld>
            <a:endParaRPr lang="en-US"/>
          </a:p>
        </p:txBody>
      </p:sp>
    </p:spTree>
    <p:extLst>
      <p:ext uri="{BB962C8B-B14F-4D97-AF65-F5344CB8AC3E}">
        <p14:creationId xmlns:p14="http://schemas.microsoft.com/office/powerpoint/2010/main" val="7698323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4EFDEF-E57D-410B-BE7C-FC3C645C3502}" type="datetime1">
              <a:rPr lang="en-US" smtClean="0"/>
              <a:pPr/>
              <a:t>5/13/2020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1327759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4ACE9C-5338-4D47-B032-3CD8C94D128C}" type="datetime1">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3902375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DFE58C-ED31-425B-AE3B-390C1A9CA3BD}" type="datetime1">
              <a:rPr lang="en-US" smtClean="0"/>
              <a:pPr/>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159825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3B2769-E705-4BFC-854D-70EEFBF126CA}" type="datetime1">
              <a:rPr lang="en-US" smtClean="0"/>
              <a:pPr/>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2117120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94929-8857-468A-A8E3-26A930662A52}" type="datetime1">
              <a:rPr lang="en-US" smtClean="0"/>
              <a:pPr/>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8CC1C75-473B-4ADF-9D18-E1ED0E9F1FDA}" type="slidenum">
              <a:rPr lang="en-US" smtClean="0"/>
              <a:pPr>
                <a:defRPr/>
              </a:pPr>
              <a:t>‹#›</a:t>
            </a:fld>
            <a:endParaRPr lang="en-US"/>
          </a:p>
        </p:txBody>
      </p:sp>
    </p:spTree>
    <p:extLst>
      <p:ext uri="{BB962C8B-B14F-4D97-AF65-F5344CB8AC3E}">
        <p14:creationId xmlns:p14="http://schemas.microsoft.com/office/powerpoint/2010/main" val="1930772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CCF4C8-72F9-4C8B-BD6D-CC54B8CE31EE}" type="datetime1">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21563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AE067D-EFF2-44F2-88A2-C515E0F1230F}" type="datetime1">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139772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0E203D-8CFD-B84D-9458-A0F644638DDC}"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13122955"/>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elawarepbs.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picofdel.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836" y="76200"/>
            <a:ext cx="8673353" cy="1143000"/>
          </a:xfrm>
        </p:spPr>
        <p:txBody>
          <a:bodyPr>
            <a:noAutofit/>
          </a:bodyPr>
          <a:lstStyle/>
          <a:p>
            <a:r>
              <a:rPr lang="en-US" sz="3200" b="1" dirty="0" smtClean="0"/>
              <a:t>Sharing Your 19-20 </a:t>
            </a:r>
            <a:br>
              <a:rPr lang="en-US" sz="3200" b="1" dirty="0" smtClean="0"/>
            </a:br>
            <a:r>
              <a:rPr lang="en-US" sz="3200" b="1" dirty="0" smtClean="0"/>
              <a:t>School Climate Data with YOUR FAMILIES</a:t>
            </a:r>
            <a:endParaRPr lang="en-US" sz="3200" b="1" dirty="0"/>
          </a:p>
        </p:txBody>
      </p:sp>
      <p:sp>
        <p:nvSpPr>
          <p:cNvPr id="3" name="Content Placeholder 2"/>
          <p:cNvSpPr>
            <a:spLocks noGrp="1"/>
          </p:cNvSpPr>
          <p:nvPr>
            <p:ph idx="1"/>
          </p:nvPr>
        </p:nvSpPr>
        <p:spPr>
          <a:xfrm>
            <a:off x="259977" y="1143000"/>
            <a:ext cx="8686800" cy="2209800"/>
          </a:xfrm>
        </p:spPr>
        <p:txBody>
          <a:bodyPr>
            <a:noAutofit/>
          </a:bodyPr>
          <a:lstStyle/>
          <a:p>
            <a:pPr marL="0" indent="0">
              <a:buNone/>
            </a:pPr>
            <a:r>
              <a:rPr lang="en-US" sz="2000" b="1" dirty="0" smtClean="0">
                <a:solidFill>
                  <a:srgbClr val="2255FA"/>
                </a:solidFill>
              </a:rPr>
              <a:t>Directions for PowerPoint users:</a:t>
            </a:r>
          </a:p>
          <a:p>
            <a:pPr>
              <a:spcBef>
                <a:spcPts val="0"/>
              </a:spcBef>
            </a:pPr>
            <a:r>
              <a:rPr lang="en-US" sz="2000" dirty="0" smtClean="0"/>
              <a:t>The following is a sample template for sharing your 19-20 DSCS results. </a:t>
            </a:r>
          </a:p>
          <a:p>
            <a:pPr>
              <a:spcBef>
                <a:spcPts val="0"/>
              </a:spcBef>
            </a:pPr>
            <a:r>
              <a:rPr lang="en-US" sz="2000" dirty="0" smtClean="0"/>
              <a:t>Please read the “notes” section for each slide to help you understand </a:t>
            </a:r>
            <a:r>
              <a:rPr lang="en-US" sz="2000" i="1" dirty="0" smtClean="0"/>
              <a:t>what information </a:t>
            </a:r>
            <a:r>
              <a:rPr lang="en-US" sz="2000" dirty="0" smtClean="0"/>
              <a:t> we recommend you include per slide.</a:t>
            </a:r>
          </a:p>
          <a:p>
            <a:pPr>
              <a:spcBef>
                <a:spcPts val="0"/>
              </a:spcBef>
            </a:pPr>
            <a:r>
              <a:rPr lang="en-US" sz="2000" dirty="0"/>
              <a:t>Please </a:t>
            </a:r>
            <a:r>
              <a:rPr lang="en-US" sz="2000" dirty="0" smtClean="0"/>
              <a:t>edit this template </a:t>
            </a:r>
            <a:r>
              <a:rPr lang="en-US" sz="2000" dirty="0"/>
              <a:t>to meet </a:t>
            </a:r>
            <a:r>
              <a:rPr lang="en-US" sz="2000" i="1" dirty="0"/>
              <a:t>your needs and the needs of your </a:t>
            </a:r>
            <a:r>
              <a:rPr lang="en-US" sz="2000" i="1" dirty="0" smtClean="0"/>
              <a:t>families. </a:t>
            </a:r>
            <a:r>
              <a:rPr lang="en-US" sz="2000" dirty="0" smtClean="0"/>
              <a:t>It is okay to add and cut slides to this template.</a:t>
            </a:r>
            <a:endParaRPr lang="en-US" sz="2000" dirty="0"/>
          </a:p>
          <a:p>
            <a:pPr marL="0" indent="0">
              <a:spcBef>
                <a:spcPts val="0"/>
              </a:spcBef>
              <a:buNone/>
            </a:pPr>
            <a:endParaRPr lang="en-US" sz="800" dirty="0"/>
          </a:p>
        </p:txBody>
      </p:sp>
      <p:sp>
        <p:nvSpPr>
          <p:cNvPr id="4" name="TextBox 3"/>
          <p:cNvSpPr txBox="1"/>
          <p:nvPr/>
        </p:nvSpPr>
        <p:spPr>
          <a:xfrm>
            <a:off x="295836" y="3162746"/>
            <a:ext cx="5342964" cy="4154984"/>
          </a:xfrm>
          <a:prstGeom prst="rect">
            <a:avLst/>
          </a:prstGeom>
          <a:noFill/>
        </p:spPr>
        <p:txBody>
          <a:bodyPr wrap="square" rtlCol="0">
            <a:spAutoFit/>
          </a:bodyPr>
          <a:lstStyle/>
          <a:p>
            <a:pPr marL="0" indent="0">
              <a:spcBef>
                <a:spcPts val="0"/>
              </a:spcBef>
              <a:buNone/>
            </a:pPr>
            <a:r>
              <a:rPr lang="en-US" sz="2000" b="1" dirty="0">
                <a:solidFill>
                  <a:srgbClr val="2255FA"/>
                </a:solidFill>
                <a:latin typeface="+mj-lt"/>
              </a:rPr>
              <a:t>Recommendations for using this template:</a:t>
            </a:r>
            <a:endParaRPr lang="en-US" sz="2000" b="1" i="1" dirty="0">
              <a:latin typeface="+mj-lt"/>
            </a:endParaRPr>
          </a:p>
          <a:p>
            <a:pPr marL="342900" indent="-342900">
              <a:spcBef>
                <a:spcPts val="0"/>
              </a:spcBef>
              <a:buFont typeface="Arial" panose="020B0604020202020204" pitchFamily="34" charset="0"/>
              <a:buChar char="•"/>
            </a:pPr>
            <a:r>
              <a:rPr lang="en-US" sz="2000" dirty="0" smtClean="0">
                <a:latin typeface="+mj-lt"/>
              </a:rPr>
              <a:t>Using </a:t>
            </a:r>
            <a:r>
              <a:rPr lang="en-US" sz="2000" dirty="0">
                <a:latin typeface="+mj-lt"/>
              </a:rPr>
              <a:t>screen shots from your DSCS report and notes from interpretation worksheets will save you time in creating informative slides</a:t>
            </a:r>
            <a:r>
              <a:rPr lang="en-US" sz="2000" dirty="0" smtClean="0">
                <a:latin typeface="+mj-lt"/>
              </a:rPr>
              <a:t>.</a:t>
            </a:r>
          </a:p>
          <a:p>
            <a:pPr marL="342900" indent="-342900">
              <a:spcBef>
                <a:spcPts val="0"/>
              </a:spcBef>
              <a:buFont typeface="Arial" panose="020B0604020202020204" pitchFamily="34" charset="0"/>
              <a:buChar char="•"/>
            </a:pPr>
            <a:r>
              <a:rPr lang="en-US" sz="2000" dirty="0" smtClean="0">
                <a:latin typeface="+mj-lt"/>
              </a:rPr>
              <a:t>Consider giving families time immediately after your presentation to:</a:t>
            </a:r>
          </a:p>
          <a:p>
            <a:pPr marL="1257300" lvl="2" indent="-457200">
              <a:spcBef>
                <a:spcPts val="0"/>
              </a:spcBef>
              <a:buFont typeface="Arial" panose="020B0604020202020204" pitchFamily="34" charset="0"/>
              <a:buChar char="•"/>
            </a:pPr>
            <a:r>
              <a:rPr lang="en-US" sz="2000" dirty="0" smtClean="0">
                <a:latin typeface="+mj-lt"/>
              </a:rPr>
              <a:t>share </a:t>
            </a:r>
            <a:r>
              <a:rPr lang="en-US" sz="2000" dirty="0">
                <a:latin typeface="+mj-lt"/>
              </a:rPr>
              <a:t>how staff at the school have made them and/or their child feel welcomed in your </a:t>
            </a:r>
            <a:r>
              <a:rPr lang="en-US" sz="2000" dirty="0" smtClean="0">
                <a:latin typeface="+mj-lt"/>
              </a:rPr>
              <a:t>school</a:t>
            </a:r>
            <a:endParaRPr lang="en-US" sz="2000" dirty="0">
              <a:latin typeface="+mj-lt"/>
            </a:endParaRPr>
          </a:p>
          <a:p>
            <a:pPr marL="1257300" lvl="2" indent="-457200">
              <a:spcBef>
                <a:spcPts val="0"/>
              </a:spcBef>
              <a:buFont typeface="Arial" panose="020B0604020202020204" pitchFamily="34" charset="0"/>
              <a:buChar char="•"/>
            </a:pPr>
            <a:r>
              <a:rPr lang="en-US" sz="2000" dirty="0">
                <a:latin typeface="+mj-lt"/>
              </a:rPr>
              <a:t>brainstorm ways to improve any areas of concern</a:t>
            </a:r>
          </a:p>
          <a:p>
            <a:pPr marL="1257300" lvl="2" indent="-457200">
              <a:spcBef>
                <a:spcPts val="0"/>
              </a:spcBef>
            </a:pPr>
            <a:endParaRPr lang="en-US" sz="2000" dirty="0"/>
          </a:p>
          <a:p>
            <a:endParaRPr lang="en-US" dirty="0"/>
          </a:p>
        </p:txBody>
      </p:sp>
      <p:grpSp>
        <p:nvGrpSpPr>
          <p:cNvPr id="6" name="Group 5"/>
          <p:cNvGrpSpPr/>
          <p:nvPr/>
        </p:nvGrpSpPr>
        <p:grpSpPr>
          <a:xfrm>
            <a:off x="5638800" y="3657600"/>
            <a:ext cx="2857500" cy="2857500"/>
            <a:chOff x="5638800" y="3657600"/>
            <a:chExt cx="2857500" cy="2857500"/>
          </a:xfrm>
        </p:grpSpPr>
        <p:pic>
          <p:nvPicPr>
            <p:cNvPr id="1028" name="Picture 4" descr="http://www.afb.org/image.asp?ImageID=34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657600"/>
              <a:ext cx="2857500" cy="28575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rot="20945661">
              <a:off x="6172200" y="4419600"/>
              <a:ext cx="1905000" cy="707886"/>
            </a:xfrm>
            <a:prstGeom prst="rect">
              <a:avLst/>
            </a:prstGeom>
            <a:noFill/>
            <a:ln w="38100">
              <a:solidFill>
                <a:schemeClr val="tx1"/>
              </a:solidFill>
            </a:ln>
          </p:spPr>
          <p:txBody>
            <a:bodyPr wrap="square" rtlCol="0">
              <a:spAutoFit/>
            </a:bodyPr>
            <a:lstStyle/>
            <a:p>
              <a:pPr algn="ctr"/>
              <a:r>
                <a:rPr lang="en-US" sz="2000" b="1" dirty="0" smtClean="0">
                  <a:solidFill>
                    <a:srgbClr val="F4D76E"/>
                  </a:solidFill>
                </a:rPr>
                <a:t>CUSTOMIZE ME</a:t>
              </a:r>
              <a:endParaRPr lang="en-US" sz="2000" b="1" dirty="0">
                <a:solidFill>
                  <a:srgbClr val="F4D76E"/>
                </a:solidFill>
              </a:endParaRPr>
            </a:p>
          </p:txBody>
        </p:sp>
      </p:grpSp>
    </p:spTree>
    <p:extLst>
      <p:ext uri="{BB962C8B-B14F-4D97-AF65-F5344CB8AC3E}">
        <p14:creationId xmlns:p14="http://schemas.microsoft.com/office/powerpoint/2010/main" val="3494967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9" name="TextBox 18"/>
          <p:cNvSpPr txBox="1"/>
          <p:nvPr/>
        </p:nvSpPr>
        <p:spPr>
          <a:xfrm>
            <a:off x="1758164" y="194394"/>
            <a:ext cx="6846872" cy="1169551"/>
          </a:xfrm>
          <a:prstGeom prst="rect">
            <a:avLst/>
          </a:prstGeom>
          <a:noFill/>
        </p:spPr>
        <p:txBody>
          <a:bodyPr wrap="square" rtlCol="0">
            <a:spAutoFit/>
          </a:bodyPr>
          <a:lstStyle/>
          <a:p>
            <a:pPr algn="ctr"/>
            <a:r>
              <a:rPr lang="en-US" sz="2800" b="1" dirty="0">
                <a:solidFill>
                  <a:srgbClr val="2255FA"/>
                </a:solidFill>
              </a:rPr>
              <a:t>Important </a:t>
            </a:r>
            <a:r>
              <a:rPr lang="en-US" sz="2800" b="1" dirty="0" smtClean="0">
                <a:solidFill>
                  <a:srgbClr val="2255FA"/>
                </a:solidFill>
              </a:rPr>
              <a:t>Results</a:t>
            </a:r>
          </a:p>
          <a:p>
            <a:pPr indent="-57150" algn="ctr"/>
            <a:r>
              <a:rPr lang="en-US" b="1" dirty="0" smtClean="0"/>
              <a:t>PART 1: School </a:t>
            </a:r>
            <a:r>
              <a:rPr lang="en-US" b="1" dirty="0"/>
              <a:t>Climate </a:t>
            </a:r>
          </a:p>
          <a:p>
            <a:pPr indent="-57150" algn="ctr"/>
            <a:r>
              <a:rPr lang="en-US" sz="1800" i="1" dirty="0"/>
              <a:t>How we feel when in this school</a:t>
            </a:r>
          </a:p>
        </p:txBody>
      </p:sp>
      <p:pic>
        <p:nvPicPr>
          <p:cNvPr id="7" name="Picture 10" descr="C:\Users\pell\AppData\Local\Microsoft\Windows\Temporary Internet Files\Content.IE5\LTKN6RBA\MP900439330[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98373" y="457200"/>
            <a:ext cx="1454227" cy="2171645"/>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pic>
        <p:nvPicPr>
          <p:cNvPr id="8" name="Picture 4" descr="C:\Users\pell\AppData\Local\Microsoft\Windows\Temporary Internet Files\Content.IE5\DJKM51T3\MP900446488[1].jp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87638" y="2949388"/>
            <a:ext cx="2181369" cy="1454246"/>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pic>
        <p:nvPicPr>
          <p:cNvPr id="9" name="Picture 3" descr="C:\Users\pell\AppData\Local\Microsoft\Windows\Temporary Internet Files\Content.IE5\RO5P3QNL\MP900422591[1].jpg"/>
          <p:cNvPicPr>
            <a:picLocks noChangeAspect="1" noChangeArrowheads="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62514" y="4724400"/>
            <a:ext cx="2070254" cy="1379630"/>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669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9" name="TextBox 18"/>
          <p:cNvSpPr txBox="1"/>
          <p:nvPr/>
        </p:nvSpPr>
        <p:spPr>
          <a:xfrm>
            <a:off x="1276775" y="273488"/>
            <a:ext cx="6846872" cy="1169551"/>
          </a:xfrm>
          <a:prstGeom prst="rect">
            <a:avLst/>
          </a:prstGeom>
          <a:noFill/>
        </p:spPr>
        <p:txBody>
          <a:bodyPr wrap="square" rtlCol="0">
            <a:spAutoFit/>
          </a:bodyPr>
          <a:lstStyle/>
          <a:p>
            <a:pPr algn="ctr"/>
            <a:r>
              <a:rPr lang="en-US" sz="2800" b="1" dirty="0">
                <a:solidFill>
                  <a:srgbClr val="2255FA"/>
                </a:solidFill>
              </a:rPr>
              <a:t>Important </a:t>
            </a:r>
            <a:r>
              <a:rPr lang="en-US" sz="2800" b="1" dirty="0" smtClean="0">
                <a:solidFill>
                  <a:srgbClr val="2255FA"/>
                </a:solidFill>
              </a:rPr>
              <a:t>Results </a:t>
            </a:r>
          </a:p>
          <a:p>
            <a:pPr algn="ctr"/>
            <a:r>
              <a:rPr lang="en-US" b="1" dirty="0" smtClean="0"/>
              <a:t>PART 1: School </a:t>
            </a:r>
            <a:r>
              <a:rPr lang="en-US" b="1" dirty="0"/>
              <a:t>Climate </a:t>
            </a:r>
          </a:p>
          <a:p>
            <a:pPr indent="-57150" algn="ctr"/>
            <a:r>
              <a:rPr lang="en-US" sz="1800" i="1" dirty="0"/>
              <a:t>How we feel when in this </a:t>
            </a:r>
            <a:r>
              <a:rPr lang="en-US" sz="1800" i="1" dirty="0" smtClean="0"/>
              <a:t>school…</a:t>
            </a:r>
            <a:endParaRPr lang="en-US" sz="1800" i="1" dirty="0"/>
          </a:p>
        </p:txBody>
      </p:sp>
      <p:pic>
        <p:nvPicPr>
          <p:cNvPr id="7" name="Picture 10" descr="C:\Users\pell\AppData\Local\Microsoft\Windows\Temporary Internet Files\Content.IE5\LTKN6RBA\MP900439330[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98373" y="457200"/>
            <a:ext cx="1454227" cy="2171645"/>
          </a:xfrm>
          <a:prstGeom prst="rect">
            <a:avLst/>
          </a:prstGeom>
          <a:noFill/>
          <a:ln w="38100">
            <a:solidFill>
              <a:srgbClr val="2255FA"/>
            </a:solidFill>
          </a:ln>
          <a:extLst>
            <a:ext uri="{909E8E84-426E-40DD-AFC4-6F175D3DCCD1}">
              <a14:hiddenFill xmlns:a14="http://schemas.microsoft.com/office/drawing/2010/main">
                <a:solidFill>
                  <a:srgbClr val="FFFFFF"/>
                </a:solidFill>
              </a14:hiddenFill>
            </a:ext>
          </a:extLst>
        </p:spPr>
      </p:pic>
      <p:pic>
        <p:nvPicPr>
          <p:cNvPr id="8" name="Picture 4" descr="C:\Users\pell\AppData\Local\Microsoft\Windows\Temporary Internet Files\Content.IE5\DJKM51T3\MP900446488[1].jp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87638" y="2949388"/>
            <a:ext cx="2181369" cy="1454246"/>
          </a:xfrm>
          <a:prstGeom prst="rect">
            <a:avLst/>
          </a:prstGeom>
          <a:noFill/>
          <a:ln w="38100">
            <a:solidFill>
              <a:srgbClr val="2255FA"/>
            </a:solidFill>
          </a:ln>
          <a:extLst>
            <a:ext uri="{909E8E84-426E-40DD-AFC4-6F175D3DCCD1}">
              <a14:hiddenFill xmlns:a14="http://schemas.microsoft.com/office/drawing/2010/main">
                <a:solidFill>
                  <a:srgbClr val="FFFFFF"/>
                </a:solidFill>
              </a14:hiddenFill>
            </a:ext>
          </a:extLst>
        </p:spPr>
      </p:pic>
      <p:pic>
        <p:nvPicPr>
          <p:cNvPr id="9" name="Picture 3" descr="C:\Users\pell\AppData\Local\Microsoft\Windows\Temporary Internet Files\Content.IE5\RO5P3QNL\MP900422591[1].jpg"/>
          <p:cNvPicPr>
            <a:picLocks noChangeAspect="1" noChangeArrowheads="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62514" y="4724400"/>
            <a:ext cx="2070254" cy="1379630"/>
          </a:xfrm>
          <a:prstGeom prst="rect">
            <a:avLst/>
          </a:prstGeom>
          <a:noFill/>
          <a:ln w="38100">
            <a:solidFill>
              <a:srgbClr val="2255FA"/>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0" y="5688531"/>
            <a:ext cx="6781800" cy="830997"/>
          </a:xfrm>
          <a:prstGeom prst="rect">
            <a:avLst/>
          </a:prstGeom>
        </p:spPr>
        <p:txBody>
          <a:bodyPr wrap="square">
            <a:spAutoFit/>
          </a:bodyPr>
          <a:lstStyle/>
          <a:p>
            <a:pPr algn="ctr"/>
            <a:r>
              <a:rPr lang="en-US" b="1" dirty="0">
                <a:solidFill>
                  <a:srgbClr val="00B050"/>
                </a:solidFill>
                <a:latin typeface="Bradley Hand ITC" panose="03070402050302030203" pitchFamily="66" charset="0"/>
              </a:rPr>
              <a:t>This is </a:t>
            </a:r>
            <a:r>
              <a:rPr lang="en-US" b="1" u="sng" dirty="0">
                <a:solidFill>
                  <a:srgbClr val="00B050"/>
                </a:solidFill>
                <a:latin typeface="Bradley Hand ITC" panose="03070402050302030203" pitchFamily="66" charset="0"/>
              </a:rPr>
              <a:t>great news </a:t>
            </a:r>
            <a:r>
              <a:rPr lang="en-US" b="1" dirty="0">
                <a:solidFill>
                  <a:srgbClr val="00B050"/>
                </a:solidFill>
                <a:latin typeface="Bradley Hand ITC" panose="03070402050302030203" pitchFamily="66" charset="0"/>
              </a:rPr>
              <a:t>folks </a:t>
            </a:r>
            <a:r>
              <a:rPr lang="en-US" b="1" dirty="0" smtClean="0">
                <a:solidFill>
                  <a:srgbClr val="00B050"/>
                </a:solidFill>
                <a:latin typeface="Bradley Hand ITC" panose="03070402050302030203" pitchFamily="66" charset="0"/>
              </a:rPr>
              <a:t>overall! </a:t>
            </a:r>
          </a:p>
          <a:p>
            <a:pPr algn="ctr"/>
            <a:r>
              <a:rPr lang="en-US" b="1" u="sng" dirty="0" smtClean="0">
                <a:solidFill>
                  <a:srgbClr val="00B050"/>
                </a:solidFill>
                <a:latin typeface="Bradley Hand ITC" panose="03070402050302030203" pitchFamily="66" charset="0"/>
                <a:sym typeface="Wingdings" panose="05000000000000000000" pitchFamily="2" charset="2"/>
              </a:rPr>
              <a:t>What </a:t>
            </a:r>
            <a:r>
              <a:rPr lang="en-US" b="1" u="sng" dirty="0">
                <a:solidFill>
                  <a:srgbClr val="00B050"/>
                </a:solidFill>
                <a:latin typeface="Bradley Hand ITC" panose="03070402050302030203" pitchFamily="66" charset="0"/>
                <a:sym typeface="Wingdings" panose="05000000000000000000" pitchFamily="2" charset="2"/>
              </a:rPr>
              <a:t>should we keep next year?</a:t>
            </a:r>
            <a:r>
              <a:rPr lang="en-US" b="1" u="sng" dirty="0">
                <a:solidFill>
                  <a:srgbClr val="00B050"/>
                </a:solidFill>
                <a:latin typeface="Bradley Hand ITC" panose="03070402050302030203" pitchFamily="66" charset="0"/>
              </a:rPr>
              <a:t> </a:t>
            </a:r>
          </a:p>
        </p:txBody>
      </p:sp>
      <p:sp>
        <p:nvSpPr>
          <p:cNvPr id="20" name="TextBox 19"/>
          <p:cNvSpPr txBox="1"/>
          <p:nvPr/>
        </p:nvSpPr>
        <p:spPr>
          <a:xfrm rot="1525698">
            <a:off x="5365930" y="604581"/>
            <a:ext cx="4558554" cy="461665"/>
          </a:xfrm>
          <a:prstGeom prst="rect">
            <a:avLst/>
          </a:prstGeom>
          <a:solidFill>
            <a:srgbClr val="FFC000"/>
          </a:solidFill>
        </p:spPr>
        <p:txBody>
          <a:bodyPr wrap="square" rtlCol="0">
            <a:spAutoFit/>
          </a:bodyPr>
          <a:lstStyle/>
          <a:p>
            <a:pPr algn="ctr"/>
            <a:r>
              <a:rPr lang="en-US" b="1" dirty="0" smtClean="0">
                <a:solidFill>
                  <a:srgbClr val="2255FA"/>
                </a:solidFill>
              </a:rPr>
              <a:t>S</a:t>
            </a:r>
            <a:r>
              <a:rPr lang="en-US" sz="2000" b="1" dirty="0" smtClean="0">
                <a:solidFill>
                  <a:srgbClr val="2255FA"/>
                </a:solidFill>
              </a:rPr>
              <a:t>AMPLE</a:t>
            </a:r>
            <a:r>
              <a:rPr lang="en-US" sz="2000" b="1" dirty="0">
                <a:solidFill>
                  <a:srgbClr val="2255FA"/>
                </a:solidFill>
              </a:rPr>
              <a:t> </a:t>
            </a:r>
            <a:r>
              <a:rPr lang="en-US" sz="2000" b="1" dirty="0" smtClean="0">
                <a:solidFill>
                  <a:srgbClr val="2255FA"/>
                </a:solidFill>
              </a:rPr>
              <a:t>SCHOOL SLIDE</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9096" y="1498673"/>
            <a:ext cx="5947463" cy="4216328"/>
          </a:xfrm>
          <a:prstGeom prst="rect">
            <a:avLst/>
          </a:prstGeom>
        </p:spPr>
      </p:pic>
      <p:cxnSp>
        <p:nvCxnSpPr>
          <p:cNvPr id="15" name="Straight Arrow Connector 14"/>
          <p:cNvCxnSpPr/>
          <p:nvPr/>
        </p:nvCxnSpPr>
        <p:spPr>
          <a:xfrm flipH="1" flipV="1">
            <a:off x="8123647" y="3733800"/>
            <a:ext cx="402912" cy="1981201"/>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7924800" y="5345975"/>
            <a:ext cx="601759" cy="36902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715000" y="3352800"/>
            <a:ext cx="2622865"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715000" y="4953000"/>
            <a:ext cx="2622865"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059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pic>
        <p:nvPicPr>
          <p:cNvPr id="7" name="Picture 10" descr="C:\Users\pell\AppData\Local\Microsoft\Windows\Temporary Internet Files\Content.IE5\LTKN6RBA\MP900439330[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98373" y="457200"/>
            <a:ext cx="1454227" cy="2171645"/>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pic>
        <p:nvPicPr>
          <p:cNvPr id="8" name="Picture 4" descr="C:\Users\pell\AppData\Local\Microsoft\Windows\Temporary Internet Files\Content.IE5\DJKM51T3\MP900446488[1].jp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87638" y="2949388"/>
            <a:ext cx="2181369" cy="1454246"/>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pic>
        <p:nvPicPr>
          <p:cNvPr id="9" name="Picture 3" descr="C:\Users\pell\AppData\Local\Microsoft\Windows\Temporary Internet Files\Content.IE5\RO5P3QNL\MP900422591[1].jpg"/>
          <p:cNvPicPr>
            <a:picLocks noChangeAspect="1" noChangeArrowheads="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62514" y="4724400"/>
            <a:ext cx="2070254" cy="1379630"/>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58164" y="194394"/>
            <a:ext cx="6846872" cy="1169551"/>
          </a:xfrm>
          <a:prstGeom prst="rect">
            <a:avLst/>
          </a:prstGeom>
          <a:noFill/>
        </p:spPr>
        <p:txBody>
          <a:bodyPr wrap="square" rtlCol="0">
            <a:spAutoFit/>
          </a:bodyPr>
          <a:lstStyle/>
          <a:p>
            <a:pPr algn="ctr"/>
            <a:r>
              <a:rPr lang="en-US" sz="2800" b="1" dirty="0">
                <a:solidFill>
                  <a:srgbClr val="2255FA"/>
                </a:solidFill>
              </a:rPr>
              <a:t>Important </a:t>
            </a:r>
            <a:r>
              <a:rPr lang="en-US" sz="2800" b="1" dirty="0" smtClean="0">
                <a:solidFill>
                  <a:srgbClr val="2255FA"/>
                </a:solidFill>
              </a:rPr>
              <a:t>Results</a:t>
            </a:r>
          </a:p>
          <a:p>
            <a:pPr indent="-57150" algn="ctr"/>
            <a:r>
              <a:rPr lang="en-US" b="1" dirty="0" smtClean="0"/>
              <a:t>PART 2: Techniques</a:t>
            </a:r>
            <a:endParaRPr lang="en-US" b="1" dirty="0"/>
          </a:p>
          <a:p>
            <a:pPr marL="857250" lvl="2"/>
            <a:r>
              <a:rPr lang="en-US" sz="1800" i="1" dirty="0"/>
              <a:t>What our staff uses to help manage student behaviors</a:t>
            </a:r>
          </a:p>
        </p:txBody>
      </p:sp>
    </p:spTree>
    <p:extLst>
      <p:ext uri="{BB962C8B-B14F-4D97-AF65-F5344CB8AC3E}">
        <p14:creationId xmlns:p14="http://schemas.microsoft.com/office/powerpoint/2010/main" val="3124772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pic>
        <p:nvPicPr>
          <p:cNvPr id="7" name="Picture 10" descr="C:\Users\pell\AppData\Local\Microsoft\Windows\Temporary Internet Files\Content.IE5\LTKN6RBA\MP900439330[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98373" y="457200"/>
            <a:ext cx="1454227" cy="2171645"/>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pic>
        <p:nvPicPr>
          <p:cNvPr id="8" name="Picture 4" descr="C:\Users\pell\AppData\Local\Microsoft\Windows\Temporary Internet Files\Content.IE5\DJKM51T3\MP900446488[1].jp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87638" y="2949388"/>
            <a:ext cx="2181369" cy="1454246"/>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pic>
        <p:nvPicPr>
          <p:cNvPr id="9" name="Picture 3" descr="C:\Users\pell\AppData\Local\Microsoft\Windows\Temporary Internet Files\Content.IE5\RO5P3QNL\MP900422591[1].jpg"/>
          <p:cNvPicPr>
            <a:picLocks noChangeAspect="1" noChangeArrowheads="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62514" y="4724400"/>
            <a:ext cx="2070254" cy="1379630"/>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58164" y="194394"/>
            <a:ext cx="6846872" cy="1169551"/>
          </a:xfrm>
          <a:prstGeom prst="rect">
            <a:avLst/>
          </a:prstGeom>
          <a:noFill/>
        </p:spPr>
        <p:txBody>
          <a:bodyPr wrap="square" rtlCol="0">
            <a:spAutoFit/>
          </a:bodyPr>
          <a:lstStyle/>
          <a:p>
            <a:pPr algn="ctr"/>
            <a:r>
              <a:rPr lang="en-US" sz="2800" b="1" dirty="0">
                <a:solidFill>
                  <a:srgbClr val="2255FA"/>
                </a:solidFill>
              </a:rPr>
              <a:t>Important </a:t>
            </a:r>
            <a:r>
              <a:rPr lang="en-US" sz="2800" b="1" dirty="0" smtClean="0">
                <a:solidFill>
                  <a:srgbClr val="2255FA"/>
                </a:solidFill>
              </a:rPr>
              <a:t>Results</a:t>
            </a:r>
          </a:p>
          <a:p>
            <a:pPr indent="-57150" algn="ctr"/>
            <a:r>
              <a:rPr lang="en-US" b="1" dirty="0" smtClean="0"/>
              <a:t>PART 3: Bullying</a:t>
            </a:r>
            <a:endParaRPr lang="en-US" b="1" dirty="0"/>
          </a:p>
          <a:p>
            <a:pPr marL="857250" lvl="2"/>
            <a:r>
              <a:rPr lang="en-US" sz="1800" i="1" dirty="0" smtClean="0"/>
              <a:t>How </a:t>
            </a:r>
            <a:r>
              <a:rPr lang="en-US" sz="1800" i="1" dirty="0"/>
              <a:t>often behaviors related to bullying </a:t>
            </a:r>
            <a:r>
              <a:rPr lang="en-US" sz="1800" i="1" dirty="0" smtClean="0"/>
              <a:t>occur  </a:t>
            </a:r>
            <a:endParaRPr lang="en-US" sz="1800" i="1" dirty="0"/>
          </a:p>
        </p:txBody>
      </p:sp>
    </p:spTree>
    <p:extLst>
      <p:ext uri="{BB962C8B-B14F-4D97-AF65-F5344CB8AC3E}">
        <p14:creationId xmlns:p14="http://schemas.microsoft.com/office/powerpoint/2010/main" val="1095759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pic>
        <p:nvPicPr>
          <p:cNvPr id="7" name="Picture 10" descr="C:\Users\pell\AppData\Local\Microsoft\Windows\Temporary Internet Files\Content.IE5\LTKN6RBA\MP900439330[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98373" y="457200"/>
            <a:ext cx="1454227" cy="2171645"/>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pic>
        <p:nvPicPr>
          <p:cNvPr id="8" name="Picture 4" descr="C:\Users\pell\AppData\Local\Microsoft\Windows\Temporary Internet Files\Content.IE5\DJKM51T3\MP900446488[1].jp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87638" y="2949388"/>
            <a:ext cx="2181369" cy="1454246"/>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pic>
        <p:nvPicPr>
          <p:cNvPr id="9" name="Picture 3" descr="C:\Users\pell\AppData\Local\Microsoft\Windows\Temporary Internet Files\Content.IE5\RO5P3QNL\MP900422591[1].jpg"/>
          <p:cNvPicPr>
            <a:picLocks noChangeAspect="1" noChangeArrowheads="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62514" y="4724400"/>
            <a:ext cx="2070254" cy="1379630"/>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58164" y="194394"/>
            <a:ext cx="6846872" cy="1446550"/>
          </a:xfrm>
          <a:prstGeom prst="rect">
            <a:avLst/>
          </a:prstGeom>
          <a:noFill/>
        </p:spPr>
        <p:txBody>
          <a:bodyPr wrap="square" rtlCol="0">
            <a:spAutoFit/>
          </a:bodyPr>
          <a:lstStyle/>
          <a:p>
            <a:pPr algn="ctr"/>
            <a:r>
              <a:rPr lang="en-US" sz="2800" b="1" dirty="0">
                <a:solidFill>
                  <a:srgbClr val="2255FA"/>
                </a:solidFill>
              </a:rPr>
              <a:t>Important </a:t>
            </a:r>
            <a:r>
              <a:rPr lang="en-US" sz="2800" b="1" dirty="0" smtClean="0">
                <a:solidFill>
                  <a:srgbClr val="2255FA"/>
                </a:solidFill>
              </a:rPr>
              <a:t>Results</a:t>
            </a:r>
          </a:p>
          <a:p>
            <a:pPr indent="-57150" algn="ctr"/>
            <a:r>
              <a:rPr lang="en-US" b="1" dirty="0" smtClean="0"/>
              <a:t>PART 4: Student Engagement</a:t>
            </a:r>
            <a:endParaRPr lang="en-US" b="1" dirty="0"/>
          </a:p>
          <a:p>
            <a:pPr indent="-57150" algn="ctr"/>
            <a:r>
              <a:rPr lang="en-US" sz="1800" i="1" dirty="0" smtClean="0"/>
              <a:t>How </a:t>
            </a:r>
            <a:r>
              <a:rPr lang="en-US" sz="1800" i="1" dirty="0"/>
              <a:t>students are emotionally, cognitively and </a:t>
            </a:r>
            <a:endParaRPr lang="en-US" sz="1800" i="1" dirty="0" smtClean="0"/>
          </a:p>
          <a:p>
            <a:pPr indent="-57150" algn="ctr"/>
            <a:r>
              <a:rPr lang="en-US" sz="1800" i="1" dirty="0" smtClean="0"/>
              <a:t>behaviorally </a:t>
            </a:r>
            <a:r>
              <a:rPr lang="en-US" sz="1800" i="1" dirty="0"/>
              <a:t>engaged in our </a:t>
            </a:r>
            <a:r>
              <a:rPr lang="en-US" sz="1800" i="1" dirty="0" smtClean="0"/>
              <a:t>school</a:t>
            </a:r>
            <a:endParaRPr lang="en-US" sz="1800" i="1" dirty="0"/>
          </a:p>
        </p:txBody>
      </p:sp>
    </p:spTree>
    <p:extLst>
      <p:ext uri="{BB962C8B-B14F-4D97-AF65-F5344CB8AC3E}">
        <p14:creationId xmlns:p14="http://schemas.microsoft.com/office/powerpoint/2010/main" val="2445623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pic>
        <p:nvPicPr>
          <p:cNvPr id="7" name="Picture 10" descr="C:\Users\pell\AppData\Local\Microsoft\Windows\Temporary Internet Files\Content.IE5\LTKN6RBA\MP900439330[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98373" y="457200"/>
            <a:ext cx="1454227" cy="2171645"/>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pic>
        <p:nvPicPr>
          <p:cNvPr id="8" name="Picture 4" descr="C:\Users\pell\AppData\Local\Microsoft\Windows\Temporary Internet Files\Content.IE5\DJKM51T3\MP900446488[1].jp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87638" y="2949388"/>
            <a:ext cx="2181369" cy="1454246"/>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pic>
        <p:nvPicPr>
          <p:cNvPr id="9" name="Picture 3" descr="C:\Users\pell\AppData\Local\Microsoft\Windows\Temporary Internet Files\Content.IE5\RO5P3QNL\MP900422591[1].jpg"/>
          <p:cNvPicPr>
            <a:picLocks noChangeAspect="1" noChangeArrowheads="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62514" y="4724400"/>
            <a:ext cx="2070254" cy="1379630"/>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58164" y="194394"/>
            <a:ext cx="6846872" cy="1169551"/>
          </a:xfrm>
          <a:prstGeom prst="rect">
            <a:avLst/>
          </a:prstGeom>
          <a:noFill/>
        </p:spPr>
        <p:txBody>
          <a:bodyPr wrap="square" rtlCol="0">
            <a:spAutoFit/>
          </a:bodyPr>
          <a:lstStyle/>
          <a:p>
            <a:pPr algn="ctr"/>
            <a:r>
              <a:rPr lang="en-US" sz="2800" b="1" dirty="0">
                <a:solidFill>
                  <a:srgbClr val="2255FA"/>
                </a:solidFill>
              </a:rPr>
              <a:t>Important </a:t>
            </a:r>
            <a:r>
              <a:rPr lang="en-US" sz="2800" b="1" dirty="0" smtClean="0">
                <a:solidFill>
                  <a:srgbClr val="2255FA"/>
                </a:solidFill>
              </a:rPr>
              <a:t>Results</a:t>
            </a:r>
          </a:p>
          <a:p>
            <a:pPr indent="-57150" algn="ctr"/>
            <a:r>
              <a:rPr lang="en-US" b="1" dirty="0" smtClean="0"/>
              <a:t>PART </a:t>
            </a:r>
            <a:r>
              <a:rPr lang="en-US" b="1" dirty="0"/>
              <a:t>5</a:t>
            </a:r>
            <a:r>
              <a:rPr lang="en-US" b="1" dirty="0" smtClean="0"/>
              <a:t>: Social and Emotional Competencies</a:t>
            </a:r>
            <a:endParaRPr lang="en-US" b="1" dirty="0"/>
          </a:p>
          <a:p>
            <a:pPr indent="-57150" algn="ctr"/>
            <a:r>
              <a:rPr lang="en-US" sz="1800" i="1" dirty="0"/>
              <a:t>To what extent students demonstrate social-emotional skills</a:t>
            </a:r>
          </a:p>
        </p:txBody>
      </p:sp>
    </p:spTree>
    <p:extLst>
      <p:ext uri="{BB962C8B-B14F-4D97-AF65-F5344CB8AC3E}">
        <p14:creationId xmlns:p14="http://schemas.microsoft.com/office/powerpoint/2010/main" val="875307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636494" y="797859"/>
            <a:ext cx="7924800" cy="5287963"/>
          </a:xfrm>
          <a:ln w="38100">
            <a:solidFill>
              <a:schemeClr val="tx1"/>
            </a:solidFill>
          </a:ln>
        </p:spPr>
        <p:txBody>
          <a:bodyPr>
            <a:normAutofit/>
          </a:bodyPr>
          <a:lstStyle/>
          <a:p>
            <a:pPr lvl="2" algn="ctr" eaLnBrk="1" hangingPunct="1">
              <a:buFont typeface="Wingdings" pitchFamily="2" charset="2"/>
              <a:buNone/>
            </a:pPr>
            <a:r>
              <a:rPr lang="en-US" sz="4000" b="1" dirty="0" smtClean="0">
                <a:solidFill>
                  <a:srgbClr val="2255FA"/>
                </a:solidFill>
                <a:latin typeface="Tw Cen MT" panose="020B0602020104020603" pitchFamily="34" charset="0"/>
              </a:rPr>
              <a:t>DISCUSSION</a:t>
            </a:r>
          </a:p>
          <a:p>
            <a:pPr lvl="2" eaLnBrk="1" hangingPunct="1">
              <a:buFont typeface="Wingdings" pitchFamily="2" charset="2"/>
              <a:buNone/>
            </a:pPr>
            <a:endParaRPr lang="en-US" sz="1400" b="1" dirty="0">
              <a:latin typeface="Tw Cen MT" panose="020B0602020104020603" pitchFamily="34" charset="0"/>
            </a:endParaRPr>
          </a:p>
          <a:p>
            <a:pPr lvl="1">
              <a:buFont typeface="Wingdings" panose="05000000000000000000" pitchFamily="2" charset="2"/>
              <a:buChar char="§"/>
            </a:pPr>
            <a:r>
              <a:rPr lang="en-US" b="1" dirty="0" smtClean="0">
                <a:latin typeface="Tw Cen MT" panose="020B0602020104020603" pitchFamily="34" charset="0"/>
              </a:rPr>
              <a:t>What were our </a:t>
            </a:r>
            <a:r>
              <a:rPr lang="en-US" b="1" dirty="0" smtClean="0">
                <a:solidFill>
                  <a:srgbClr val="2255FA"/>
                </a:solidFill>
                <a:latin typeface="Tw Cen MT" panose="020B0602020104020603" pitchFamily="34" charset="0"/>
              </a:rPr>
              <a:t>strengths</a:t>
            </a:r>
            <a:r>
              <a:rPr lang="en-US" b="1" dirty="0" smtClean="0">
                <a:latin typeface="Tw Cen MT" panose="020B0602020104020603" pitchFamily="34" charset="0"/>
              </a:rPr>
              <a:t>?</a:t>
            </a:r>
          </a:p>
          <a:p>
            <a:pPr lvl="1">
              <a:buFont typeface="Wingdings" panose="05000000000000000000" pitchFamily="2" charset="2"/>
              <a:buChar char="§"/>
            </a:pPr>
            <a:endParaRPr lang="en-US" b="1" dirty="0" smtClean="0">
              <a:latin typeface="Tw Cen MT" panose="020B0602020104020603" pitchFamily="34" charset="0"/>
            </a:endParaRPr>
          </a:p>
          <a:p>
            <a:pPr lvl="1">
              <a:buFont typeface="Wingdings" panose="05000000000000000000" pitchFamily="2" charset="2"/>
              <a:buChar char="§"/>
            </a:pPr>
            <a:r>
              <a:rPr lang="en-US" b="1" dirty="0" smtClean="0">
                <a:latin typeface="Tw Cen MT" panose="020B0602020104020603" pitchFamily="34" charset="0"/>
              </a:rPr>
              <a:t>What </a:t>
            </a:r>
            <a:r>
              <a:rPr lang="en-US" b="1" dirty="0" smtClean="0">
                <a:solidFill>
                  <a:srgbClr val="2255FA"/>
                </a:solidFill>
                <a:latin typeface="Tw Cen MT" panose="020B0602020104020603" pitchFamily="34" charset="0"/>
              </a:rPr>
              <a:t>surprises</a:t>
            </a:r>
            <a:r>
              <a:rPr lang="en-US" b="1" dirty="0" smtClean="0">
                <a:latin typeface="Tw Cen MT" panose="020B0602020104020603" pitchFamily="34" charset="0"/>
              </a:rPr>
              <a:t> were there?</a:t>
            </a:r>
          </a:p>
          <a:p>
            <a:pPr lvl="1">
              <a:buFont typeface="Wingdings" panose="05000000000000000000" pitchFamily="2" charset="2"/>
              <a:buChar char="§"/>
            </a:pPr>
            <a:endParaRPr lang="en-US" b="1" dirty="0" smtClean="0">
              <a:latin typeface="Tw Cen MT" panose="020B0602020104020603" pitchFamily="34" charset="0"/>
            </a:endParaRPr>
          </a:p>
          <a:p>
            <a:pPr lvl="1">
              <a:buFont typeface="Wingdings" panose="05000000000000000000" pitchFamily="2" charset="2"/>
              <a:buChar char="§"/>
            </a:pPr>
            <a:r>
              <a:rPr lang="en-US" b="1" dirty="0" smtClean="0">
                <a:latin typeface="Tw Cen MT" panose="020B0602020104020603" pitchFamily="34" charset="0"/>
              </a:rPr>
              <a:t>What are our </a:t>
            </a:r>
            <a:r>
              <a:rPr lang="en-US" b="1" dirty="0" smtClean="0">
                <a:solidFill>
                  <a:srgbClr val="2255FA"/>
                </a:solidFill>
                <a:latin typeface="Tw Cen MT" panose="020B0602020104020603" pitchFamily="34" charset="0"/>
              </a:rPr>
              <a:t>next steps </a:t>
            </a:r>
            <a:r>
              <a:rPr lang="en-US" b="1" dirty="0" smtClean="0">
                <a:latin typeface="Tw Cen MT" panose="020B0602020104020603" pitchFamily="34" charset="0"/>
              </a:rPr>
              <a:t>in regard to improving school climate, techniques, bullying, student engagement and/or social and emotional competencies?</a:t>
            </a:r>
          </a:p>
        </p:txBody>
      </p:sp>
      <p:sp>
        <p:nvSpPr>
          <p:cNvPr id="4" name="Footer Placeholder 4"/>
          <p:cNvSpPr txBox="1">
            <a:spLocks/>
          </p:cNvSpPr>
          <p:nvPr/>
        </p:nvSpPr>
        <p:spPr>
          <a:xfrm>
            <a:off x="416858" y="6428068"/>
            <a:ext cx="484094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200" kern="1200">
                <a:solidFill>
                  <a:schemeClr val="bg1"/>
                </a:solidFill>
                <a:latin typeface="Arial" pitchFamily="34" charset="0"/>
                <a:ea typeface="Geneva"/>
                <a:cs typeface="Geneva"/>
              </a:defRPr>
            </a:lvl1pPr>
            <a:lvl2pPr marL="457200" algn="l" defTabSz="457200" rtl="0" fontAlgn="base">
              <a:spcBef>
                <a:spcPct val="0"/>
              </a:spcBef>
              <a:spcAft>
                <a:spcPct val="0"/>
              </a:spcAft>
              <a:defRPr sz="2400" kern="1200">
                <a:solidFill>
                  <a:schemeClr val="tx1"/>
                </a:solidFill>
                <a:latin typeface="Arial" pitchFamily="34" charset="0"/>
                <a:ea typeface="Geneva"/>
                <a:cs typeface="Geneva"/>
              </a:defRPr>
            </a:lvl2pPr>
            <a:lvl3pPr marL="914400" algn="l" defTabSz="457200" rtl="0" fontAlgn="base">
              <a:spcBef>
                <a:spcPct val="0"/>
              </a:spcBef>
              <a:spcAft>
                <a:spcPct val="0"/>
              </a:spcAft>
              <a:defRPr sz="2400" kern="1200">
                <a:solidFill>
                  <a:schemeClr val="tx1"/>
                </a:solidFill>
                <a:latin typeface="Arial" pitchFamily="34" charset="0"/>
                <a:ea typeface="Geneva"/>
                <a:cs typeface="Geneva"/>
              </a:defRPr>
            </a:lvl3pPr>
            <a:lvl4pPr marL="1371600" algn="l" defTabSz="457200" rtl="0" fontAlgn="base">
              <a:spcBef>
                <a:spcPct val="0"/>
              </a:spcBef>
              <a:spcAft>
                <a:spcPct val="0"/>
              </a:spcAft>
              <a:defRPr sz="2400" kern="1200">
                <a:solidFill>
                  <a:schemeClr val="tx1"/>
                </a:solidFill>
                <a:latin typeface="Arial" pitchFamily="34" charset="0"/>
                <a:ea typeface="Geneva"/>
                <a:cs typeface="Geneva"/>
              </a:defRPr>
            </a:lvl4pPr>
            <a:lvl5pPr marL="1828800" algn="l" defTabSz="457200" rtl="0" fontAlgn="base">
              <a:spcBef>
                <a:spcPct val="0"/>
              </a:spcBef>
              <a:spcAft>
                <a:spcPct val="0"/>
              </a:spcAft>
              <a:defRPr sz="2400" kern="1200">
                <a:solidFill>
                  <a:schemeClr val="tx1"/>
                </a:solidFill>
                <a:latin typeface="Arial" pitchFamily="34" charset="0"/>
                <a:ea typeface="Geneva"/>
                <a:cs typeface="Geneva"/>
              </a:defRPr>
            </a:lvl5pPr>
            <a:lvl6pPr marL="2286000" algn="l" defTabSz="914400" rtl="0" eaLnBrk="1" latinLnBrk="0" hangingPunct="1">
              <a:defRPr sz="2400" kern="1200">
                <a:solidFill>
                  <a:schemeClr val="tx1"/>
                </a:solidFill>
                <a:latin typeface="Arial" pitchFamily="34" charset="0"/>
                <a:ea typeface="Geneva"/>
                <a:cs typeface="Geneva"/>
              </a:defRPr>
            </a:lvl6pPr>
            <a:lvl7pPr marL="2743200" algn="l" defTabSz="914400" rtl="0" eaLnBrk="1" latinLnBrk="0" hangingPunct="1">
              <a:defRPr sz="2400" kern="1200">
                <a:solidFill>
                  <a:schemeClr val="tx1"/>
                </a:solidFill>
                <a:latin typeface="Arial" pitchFamily="34" charset="0"/>
                <a:ea typeface="Geneva"/>
                <a:cs typeface="Geneva"/>
              </a:defRPr>
            </a:lvl7pPr>
            <a:lvl8pPr marL="3200400" algn="l" defTabSz="914400" rtl="0" eaLnBrk="1" latinLnBrk="0" hangingPunct="1">
              <a:defRPr sz="2400" kern="1200">
                <a:solidFill>
                  <a:schemeClr val="tx1"/>
                </a:solidFill>
                <a:latin typeface="Arial" pitchFamily="34" charset="0"/>
                <a:ea typeface="Geneva"/>
                <a:cs typeface="Geneva"/>
              </a:defRPr>
            </a:lvl8pPr>
            <a:lvl9pPr marL="3657600" algn="l" defTabSz="914400" rtl="0" eaLnBrk="1" latinLnBrk="0" hangingPunct="1">
              <a:defRPr sz="2400" kern="1200">
                <a:solidFill>
                  <a:schemeClr val="tx1"/>
                </a:solidFill>
                <a:latin typeface="Arial" pitchFamily="34" charset="0"/>
                <a:ea typeface="Geneva"/>
                <a:cs typeface="Geneva"/>
              </a:defRPr>
            </a:lvl9pPr>
          </a:lstStyle>
          <a:p>
            <a:pPr>
              <a:defRPr/>
            </a:pPr>
            <a:r>
              <a:rPr lang="en-US" dirty="0" smtClean="0"/>
              <a:t>School Climate Workshop, 5/7/13</a:t>
            </a:r>
          </a:p>
          <a:p>
            <a:pPr>
              <a:defRPr/>
            </a:pPr>
            <a:endParaRPr lang="en-US" dirty="0"/>
          </a:p>
        </p:txBody>
      </p:sp>
    </p:spTree>
    <p:extLst>
      <p:ext uri="{BB962C8B-B14F-4D97-AF65-F5344CB8AC3E}">
        <p14:creationId xmlns:p14="http://schemas.microsoft.com/office/powerpoint/2010/main" val="4056226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822214" y="304800"/>
            <a:ext cx="7864585" cy="6172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346215" y="2828836"/>
            <a:ext cx="4572000" cy="1200329"/>
          </a:xfrm>
          <a:prstGeom prst="rect">
            <a:avLst/>
          </a:prstGeom>
        </p:spPr>
        <p:txBody>
          <a:bodyPr>
            <a:spAutoFit/>
          </a:bodyPr>
          <a:lstStyle/>
          <a:p>
            <a:endParaRPr lang="en-US" dirty="0"/>
          </a:p>
          <a:p>
            <a:endParaRPr lang="en-US" dirty="0"/>
          </a:p>
          <a:p>
            <a:endParaRPr lang="en-US" dirty="0"/>
          </a:p>
        </p:txBody>
      </p:sp>
      <p:sp>
        <p:nvSpPr>
          <p:cNvPr id="4" name="TextBox 3"/>
          <p:cNvSpPr txBox="1"/>
          <p:nvPr/>
        </p:nvSpPr>
        <p:spPr>
          <a:xfrm>
            <a:off x="1143001" y="1600199"/>
            <a:ext cx="6781799" cy="3847207"/>
          </a:xfrm>
          <a:prstGeom prst="rect">
            <a:avLst/>
          </a:prstGeom>
          <a:noFill/>
        </p:spPr>
        <p:txBody>
          <a:bodyPr wrap="square" rtlCol="0">
            <a:spAutoFit/>
          </a:bodyPr>
          <a:lstStyle/>
          <a:p>
            <a:r>
              <a:rPr lang="en-US" sz="2000" dirty="0" smtClean="0"/>
              <a:t>Find out how we are working on </a:t>
            </a:r>
            <a:r>
              <a:rPr lang="en-US" sz="2000" dirty="0" smtClean="0">
                <a:solidFill>
                  <a:srgbClr val="2255FA"/>
                </a:solidFill>
              </a:rPr>
              <a:t>positive school climate at our school </a:t>
            </a:r>
            <a:r>
              <a:rPr lang="en-US" sz="2000" i="1" dirty="0" smtClean="0"/>
              <a:t> </a:t>
            </a:r>
            <a:r>
              <a:rPr lang="en-US" sz="2000" dirty="0" smtClean="0"/>
              <a:t>at</a:t>
            </a:r>
            <a:r>
              <a:rPr lang="en-US" sz="2000" i="1" dirty="0" smtClean="0"/>
              <a:t> </a:t>
            </a:r>
            <a:r>
              <a:rPr lang="en-US" sz="2000" dirty="0" smtClean="0"/>
              <a:t>our </a:t>
            </a:r>
            <a:r>
              <a:rPr lang="en-US" sz="2000" dirty="0"/>
              <a:t>school’s </a:t>
            </a:r>
            <a:r>
              <a:rPr lang="en-US" sz="2000" dirty="0" smtClean="0"/>
              <a:t>website:  [insert website here] .</a:t>
            </a:r>
            <a:endParaRPr lang="en-US" sz="2000" dirty="0"/>
          </a:p>
          <a:p>
            <a:endParaRPr lang="en-US" sz="2000" dirty="0">
              <a:solidFill>
                <a:srgbClr val="2255FA"/>
              </a:solidFill>
            </a:endParaRPr>
          </a:p>
          <a:p>
            <a:r>
              <a:rPr lang="en-US" sz="2000" dirty="0"/>
              <a:t>Find out </a:t>
            </a:r>
            <a:r>
              <a:rPr lang="en-US" sz="2000" dirty="0" smtClean="0"/>
              <a:t>more about our </a:t>
            </a:r>
            <a:r>
              <a:rPr lang="en-US" sz="2000" dirty="0" smtClean="0">
                <a:solidFill>
                  <a:srgbClr val="2255FA"/>
                </a:solidFill>
              </a:rPr>
              <a:t>district bullying-related policies </a:t>
            </a:r>
            <a:r>
              <a:rPr lang="en-US" sz="2000" dirty="0" smtClean="0"/>
              <a:t>at  </a:t>
            </a:r>
            <a:r>
              <a:rPr lang="en-US" sz="2000" dirty="0"/>
              <a:t>[insert website </a:t>
            </a:r>
            <a:r>
              <a:rPr lang="en-US" sz="2000" dirty="0" smtClean="0"/>
              <a:t>here].</a:t>
            </a:r>
          </a:p>
          <a:p>
            <a:endParaRPr lang="en-US" sz="2000" dirty="0"/>
          </a:p>
          <a:p>
            <a:r>
              <a:rPr lang="en-US" sz="2000" dirty="0" smtClean="0"/>
              <a:t>Find out more about the </a:t>
            </a:r>
            <a:r>
              <a:rPr lang="en-US" sz="2000" dirty="0" smtClean="0">
                <a:solidFill>
                  <a:srgbClr val="2255FA"/>
                </a:solidFill>
              </a:rPr>
              <a:t>Delaware School Climate Survey</a:t>
            </a:r>
            <a:r>
              <a:rPr lang="en-US" sz="2000" i="1" dirty="0" smtClean="0">
                <a:solidFill>
                  <a:srgbClr val="2255FA"/>
                </a:solidFill>
              </a:rPr>
              <a:t> </a:t>
            </a:r>
            <a:r>
              <a:rPr lang="en-US" sz="2000" dirty="0" smtClean="0"/>
              <a:t>at </a:t>
            </a:r>
            <a:r>
              <a:rPr lang="en-US" sz="2000" dirty="0" smtClean="0">
                <a:hlinkClick r:id="rId3"/>
              </a:rPr>
              <a:t>http://delawarepbs.org</a:t>
            </a:r>
            <a:r>
              <a:rPr lang="en-US" sz="2000" dirty="0" smtClean="0"/>
              <a:t> .</a:t>
            </a:r>
          </a:p>
          <a:p>
            <a:endParaRPr lang="en-US" sz="1200" dirty="0"/>
          </a:p>
          <a:p>
            <a:endParaRPr lang="en-US" sz="1200" dirty="0"/>
          </a:p>
          <a:p>
            <a:r>
              <a:rPr lang="en-US" sz="2000" dirty="0" smtClean="0"/>
              <a:t>Find out about parent resources through the Delaware </a:t>
            </a:r>
            <a:r>
              <a:rPr lang="en-US" sz="2000" dirty="0" smtClean="0">
                <a:solidFill>
                  <a:srgbClr val="2255FA"/>
                </a:solidFill>
              </a:rPr>
              <a:t>Parent </a:t>
            </a:r>
            <a:r>
              <a:rPr lang="en-US" sz="2000" dirty="0">
                <a:solidFill>
                  <a:srgbClr val="2255FA"/>
                </a:solidFill>
              </a:rPr>
              <a:t>Information Center </a:t>
            </a:r>
            <a:r>
              <a:rPr lang="en-US" sz="2000" dirty="0" smtClean="0"/>
              <a:t>website at </a:t>
            </a:r>
            <a:r>
              <a:rPr lang="en-US" sz="2000" dirty="0">
                <a:hlinkClick r:id="rId4"/>
              </a:rPr>
              <a:t>http://www.picofdel.org</a:t>
            </a:r>
            <a:r>
              <a:rPr lang="en-US" sz="2000" dirty="0" smtClean="0">
                <a:hlinkClick r:id="rId4"/>
              </a:rPr>
              <a:t>/</a:t>
            </a:r>
            <a:r>
              <a:rPr lang="en-US" sz="2000" dirty="0" smtClean="0"/>
              <a:t> </a:t>
            </a:r>
          </a:p>
        </p:txBody>
      </p:sp>
      <p:sp>
        <p:nvSpPr>
          <p:cNvPr id="5" name="TextBox 4"/>
          <p:cNvSpPr txBox="1"/>
          <p:nvPr/>
        </p:nvSpPr>
        <p:spPr>
          <a:xfrm>
            <a:off x="1295400" y="609600"/>
            <a:ext cx="7010400" cy="584775"/>
          </a:xfrm>
          <a:prstGeom prst="rect">
            <a:avLst/>
          </a:prstGeom>
          <a:noFill/>
        </p:spPr>
        <p:txBody>
          <a:bodyPr wrap="square" rtlCol="0">
            <a:spAutoFit/>
          </a:bodyPr>
          <a:lstStyle/>
          <a:p>
            <a:pPr algn="ctr"/>
            <a:r>
              <a:rPr lang="en-US" sz="3200" b="1" dirty="0" smtClean="0">
                <a:solidFill>
                  <a:srgbClr val="2255FA"/>
                </a:solidFill>
              </a:rPr>
              <a:t>Looking for More Information?</a:t>
            </a:r>
            <a:endParaRPr lang="en-US" sz="3200" b="1" dirty="0">
              <a:solidFill>
                <a:srgbClr val="2255FA"/>
              </a:solidFill>
            </a:endParaRPr>
          </a:p>
        </p:txBody>
      </p:sp>
    </p:spTree>
    <p:extLst>
      <p:ext uri="{BB962C8B-B14F-4D97-AF65-F5344CB8AC3E}">
        <p14:creationId xmlns:p14="http://schemas.microsoft.com/office/powerpoint/2010/main" val="4063230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1.card-images.com/images/products/CD2129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33400"/>
            <a:ext cx="4905375" cy="3505967"/>
          </a:xfrm>
          <a:prstGeom prst="rect">
            <a:avLst/>
          </a:prstGeom>
          <a:noFill/>
          <a:extLst>
            <a:ext uri="{909E8E84-426E-40DD-AFC4-6F175D3DCCD1}">
              <a14:hiddenFill xmlns:a14="http://schemas.microsoft.com/office/drawing/2010/main">
                <a:solidFill>
                  <a:srgbClr val="FFFFFF"/>
                </a:solidFill>
              </a14:hiddenFill>
            </a:ext>
          </a:extLst>
        </p:spPr>
      </p:pic>
      <p:sp>
        <p:nvSpPr>
          <p:cNvPr id="50179" name="Rectangle 3"/>
          <p:cNvSpPr>
            <a:spLocks noGrp="1" noChangeArrowheads="1"/>
          </p:cNvSpPr>
          <p:nvPr>
            <p:ph idx="1"/>
          </p:nvPr>
        </p:nvSpPr>
        <p:spPr>
          <a:xfrm>
            <a:off x="609600" y="381001"/>
            <a:ext cx="7924800" cy="5867400"/>
          </a:xfrm>
          <a:ln w="38100">
            <a:solidFill>
              <a:srgbClr val="375BB0"/>
            </a:solidFill>
          </a:ln>
        </p:spPr>
        <p:txBody>
          <a:bodyPr>
            <a:normAutofit lnSpcReduction="10000"/>
          </a:bodyPr>
          <a:lstStyle/>
          <a:p>
            <a:pPr algn="ctr">
              <a:spcBef>
                <a:spcPts val="0"/>
              </a:spcBef>
              <a:buNone/>
            </a:pPr>
            <a:endParaRPr lang="en-US" sz="2800" b="1" dirty="0" smtClean="0">
              <a:solidFill>
                <a:srgbClr val="2255FA"/>
              </a:solidFill>
              <a:latin typeface="Tw Cen MT" panose="020B0602020104020603" pitchFamily="34" charset="0"/>
            </a:endParaRPr>
          </a:p>
          <a:p>
            <a:pPr algn="ctr">
              <a:spcBef>
                <a:spcPts val="0"/>
              </a:spcBef>
              <a:buNone/>
            </a:pPr>
            <a:endParaRPr lang="en-US" b="1" dirty="0" smtClean="0">
              <a:solidFill>
                <a:srgbClr val="2255FA"/>
              </a:solidFill>
              <a:latin typeface="Tw Cen MT" panose="020B0602020104020603" pitchFamily="34" charset="0"/>
            </a:endParaRPr>
          </a:p>
          <a:p>
            <a:pPr algn="ctr">
              <a:spcBef>
                <a:spcPts val="0"/>
              </a:spcBef>
              <a:buNone/>
            </a:pPr>
            <a:endParaRPr lang="en-US" b="1" dirty="0">
              <a:solidFill>
                <a:srgbClr val="2255FA"/>
              </a:solidFill>
              <a:latin typeface="Tw Cen MT" panose="020B0602020104020603" pitchFamily="34" charset="0"/>
            </a:endParaRPr>
          </a:p>
          <a:p>
            <a:pPr algn="ctr">
              <a:spcBef>
                <a:spcPts val="0"/>
              </a:spcBef>
              <a:buNone/>
            </a:pPr>
            <a:endParaRPr lang="en-US" b="1" dirty="0" smtClean="0">
              <a:solidFill>
                <a:srgbClr val="2255FA"/>
              </a:solidFill>
              <a:latin typeface="Tw Cen MT" panose="020B0602020104020603" pitchFamily="34" charset="0"/>
            </a:endParaRPr>
          </a:p>
          <a:p>
            <a:pPr algn="ctr">
              <a:spcBef>
                <a:spcPts val="0"/>
              </a:spcBef>
              <a:buNone/>
            </a:pPr>
            <a:endParaRPr lang="en-US" b="1" dirty="0">
              <a:solidFill>
                <a:srgbClr val="2255FA"/>
              </a:solidFill>
              <a:latin typeface="Tw Cen MT" panose="020B0602020104020603" pitchFamily="34" charset="0"/>
            </a:endParaRPr>
          </a:p>
          <a:p>
            <a:pPr algn="ctr">
              <a:spcBef>
                <a:spcPts val="0"/>
              </a:spcBef>
              <a:buNone/>
            </a:pPr>
            <a:endParaRPr lang="en-US" b="1" dirty="0" smtClean="0">
              <a:solidFill>
                <a:srgbClr val="2255FA"/>
              </a:solidFill>
              <a:latin typeface="Tw Cen MT" panose="020B0602020104020603" pitchFamily="34" charset="0"/>
            </a:endParaRPr>
          </a:p>
          <a:p>
            <a:pPr algn="ctr">
              <a:spcBef>
                <a:spcPts val="0"/>
              </a:spcBef>
              <a:buNone/>
            </a:pPr>
            <a:endParaRPr lang="en-US" b="1" dirty="0">
              <a:solidFill>
                <a:srgbClr val="2255FA"/>
              </a:solidFill>
              <a:latin typeface="Tw Cen MT" panose="020B0602020104020603" pitchFamily="34" charset="0"/>
            </a:endParaRPr>
          </a:p>
          <a:p>
            <a:pPr algn="ctr">
              <a:spcBef>
                <a:spcPts val="0"/>
              </a:spcBef>
              <a:buNone/>
            </a:pPr>
            <a:endParaRPr lang="en-US" b="1" dirty="0" smtClean="0">
              <a:solidFill>
                <a:srgbClr val="2255FA"/>
              </a:solidFill>
              <a:latin typeface="Tw Cen MT" panose="020B0602020104020603" pitchFamily="34" charset="0"/>
            </a:endParaRPr>
          </a:p>
          <a:p>
            <a:pPr algn="ctr">
              <a:spcBef>
                <a:spcPts val="0"/>
              </a:spcBef>
              <a:buNone/>
            </a:pPr>
            <a:endParaRPr lang="en-US" sz="900" b="1" dirty="0" smtClean="0">
              <a:solidFill>
                <a:schemeClr val="accent4">
                  <a:lumMod val="50000"/>
                </a:schemeClr>
              </a:solidFill>
              <a:latin typeface="Tw Cen MT" panose="020B0602020104020603" pitchFamily="34" charset="0"/>
            </a:endParaRPr>
          </a:p>
          <a:p>
            <a:pPr algn="ctr">
              <a:spcBef>
                <a:spcPts val="0"/>
              </a:spcBef>
              <a:buNone/>
            </a:pPr>
            <a:r>
              <a:rPr lang="en-US" b="1" dirty="0" smtClean="0">
                <a:solidFill>
                  <a:schemeClr val="accent4">
                    <a:lumMod val="50000"/>
                  </a:schemeClr>
                </a:solidFill>
                <a:latin typeface="Tw Cen MT" panose="020B0602020104020603" pitchFamily="34" charset="0"/>
              </a:rPr>
              <a:t>for </a:t>
            </a:r>
            <a:r>
              <a:rPr lang="en-US" b="1" dirty="0">
                <a:solidFill>
                  <a:schemeClr val="accent4">
                    <a:lumMod val="50000"/>
                  </a:schemeClr>
                </a:solidFill>
                <a:latin typeface="Tw Cen MT" panose="020B0602020104020603" pitchFamily="34" charset="0"/>
              </a:rPr>
              <a:t>your </a:t>
            </a:r>
            <a:r>
              <a:rPr lang="en-US" b="1" dirty="0" smtClean="0">
                <a:solidFill>
                  <a:schemeClr val="accent4">
                    <a:lumMod val="50000"/>
                  </a:schemeClr>
                </a:solidFill>
                <a:latin typeface="Tw Cen MT" panose="020B0602020104020603" pitchFamily="34" charset="0"/>
              </a:rPr>
              <a:t>support</a:t>
            </a:r>
            <a:endParaRPr lang="en-US" b="1" dirty="0">
              <a:solidFill>
                <a:schemeClr val="accent4">
                  <a:lumMod val="50000"/>
                </a:schemeClr>
              </a:solidFill>
              <a:latin typeface="Tw Cen MT" panose="020B0602020104020603" pitchFamily="34" charset="0"/>
            </a:endParaRPr>
          </a:p>
          <a:p>
            <a:pPr algn="ctr">
              <a:spcBef>
                <a:spcPts val="0"/>
              </a:spcBef>
              <a:buNone/>
            </a:pPr>
            <a:r>
              <a:rPr lang="en-US" b="1" dirty="0">
                <a:solidFill>
                  <a:schemeClr val="accent4">
                    <a:lumMod val="50000"/>
                  </a:schemeClr>
                </a:solidFill>
                <a:latin typeface="Tw Cen MT" panose="020B0602020104020603" pitchFamily="34" charset="0"/>
              </a:rPr>
              <a:t>now and in the future</a:t>
            </a:r>
          </a:p>
          <a:p>
            <a:pPr algn="ctr">
              <a:spcBef>
                <a:spcPts val="0"/>
              </a:spcBef>
              <a:buNone/>
            </a:pPr>
            <a:r>
              <a:rPr lang="en-US" b="1" dirty="0">
                <a:solidFill>
                  <a:schemeClr val="accent4">
                    <a:lumMod val="50000"/>
                  </a:schemeClr>
                </a:solidFill>
                <a:latin typeface="Tw Cen MT" panose="020B0602020104020603" pitchFamily="34" charset="0"/>
              </a:rPr>
              <a:t>to build positive school climate </a:t>
            </a:r>
            <a:endParaRPr lang="en-US" b="1" dirty="0" smtClean="0">
              <a:solidFill>
                <a:schemeClr val="accent4">
                  <a:lumMod val="50000"/>
                </a:schemeClr>
              </a:solidFill>
              <a:latin typeface="Tw Cen MT" panose="020B0602020104020603" pitchFamily="34" charset="0"/>
            </a:endParaRPr>
          </a:p>
          <a:p>
            <a:pPr algn="ctr">
              <a:spcBef>
                <a:spcPts val="0"/>
              </a:spcBef>
              <a:buNone/>
            </a:pPr>
            <a:r>
              <a:rPr lang="en-US" b="1" dirty="0" smtClean="0">
                <a:solidFill>
                  <a:schemeClr val="accent4">
                    <a:lumMod val="50000"/>
                  </a:schemeClr>
                </a:solidFill>
                <a:latin typeface="Tw Cen MT" panose="020B0602020104020603" pitchFamily="34" charset="0"/>
              </a:rPr>
              <a:t>at </a:t>
            </a:r>
            <a:r>
              <a:rPr lang="en-US" b="1" dirty="0">
                <a:solidFill>
                  <a:schemeClr val="accent4">
                    <a:lumMod val="50000"/>
                  </a:schemeClr>
                </a:solidFill>
                <a:latin typeface="Tw Cen MT" panose="020B0602020104020603" pitchFamily="34" charset="0"/>
              </a:rPr>
              <a:t>our school!</a:t>
            </a:r>
          </a:p>
          <a:p>
            <a:pPr marL="0" lvl="2" indent="0" eaLnBrk="1" hangingPunct="1">
              <a:spcBef>
                <a:spcPts val="0"/>
              </a:spcBef>
              <a:buFont typeface="Wingdings" pitchFamily="2" charset="2"/>
              <a:buNone/>
            </a:pPr>
            <a:endParaRPr lang="en-US" b="1" dirty="0" smtClean="0">
              <a:latin typeface="Tw Cen MT" panose="020B0602020104020603" pitchFamily="34" charset="0"/>
            </a:endParaRPr>
          </a:p>
        </p:txBody>
      </p:sp>
      <p:sp>
        <p:nvSpPr>
          <p:cNvPr id="4" name="Footer Placeholder 4"/>
          <p:cNvSpPr txBox="1">
            <a:spLocks/>
          </p:cNvSpPr>
          <p:nvPr/>
        </p:nvSpPr>
        <p:spPr>
          <a:xfrm>
            <a:off x="416858" y="6428068"/>
            <a:ext cx="484094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200" kern="1200">
                <a:solidFill>
                  <a:schemeClr val="bg1"/>
                </a:solidFill>
                <a:latin typeface="Arial" pitchFamily="34" charset="0"/>
                <a:ea typeface="Geneva"/>
                <a:cs typeface="Geneva"/>
              </a:defRPr>
            </a:lvl1pPr>
            <a:lvl2pPr marL="457200" algn="l" defTabSz="457200" rtl="0" fontAlgn="base">
              <a:spcBef>
                <a:spcPct val="0"/>
              </a:spcBef>
              <a:spcAft>
                <a:spcPct val="0"/>
              </a:spcAft>
              <a:defRPr sz="2400" kern="1200">
                <a:solidFill>
                  <a:schemeClr val="tx1"/>
                </a:solidFill>
                <a:latin typeface="Arial" pitchFamily="34" charset="0"/>
                <a:ea typeface="Geneva"/>
                <a:cs typeface="Geneva"/>
              </a:defRPr>
            </a:lvl2pPr>
            <a:lvl3pPr marL="914400" algn="l" defTabSz="457200" rtl="0" fontAlgn="base">
              <a:spcBef>
                <a:spcPct val="0"/>
              </a:spcBef>
              <a:spcAft>
                <a:spcPct val="0"/>
              </a:spcAft>
              <a:defRPr sz="2400" kern="1200">
                <a:solidFill>
                  <a:schemeClr val="tx1"/>
                </a:solidFill>
                <a:latin typeface="Arial" pitchFamily="34" charset="0"/>
                <a:ea typeface="Geneva"/>
                <a:cs typeface="Geneva"/>
              </a:defRPr>
            </a:lvl3pPr>
            <a:lvl4pPr marL="1371600" algn="l" defTabSz="457200" rtl="0" fontAlgn="base">
              <a:spcBef>
                <a:spcPct val="0"/>
              </a:spcBef>
              <a:spcAft>
                <a:spcPct val="0"/>
              </a:spcAft>
              <a:defRPr sz="2400" kern="1200">
                <a:solidFill>
                  <a:schemeClr val="tx1"/>
                </a:solidFill>
                <a:latin typeface="Arial" pitchFamily="34" charset="0"/>
                <a:ea typeface="Geneva"/>
                <a:cs typeface="Geneva"/>
              </a:defRPr>
            </a:lvl4pPr>
            <a:lvl5pPr marL="1828800" algn="l" defTabSz="457200" rtl="0" fontAlgn="base">
              <a:spcBef>
                <a:spcPct val="0"/>
              </a:spcBef>
              <a:spcAft>
                <a:spcPct val="0"/>
              </a:spcAft>
              <a:defRPr sz="2400" kern="1200">
                <a:solidFill>
                  <a:schemeClr val="tx1"/>
                </a:solidFill>
                <a:latin typeface="Arial" pitchFamily="34" charset="0"/>
                <a:ea typeface="Geneva"/>
                <a:cs typeface="Geneva"/>
              </a:defRPr>
            </a:lvl5pPr>
            <a:lvl6pPr marL="2286000" algn="l" defTabSz="914400" rtl="0" eaLnBrk="1" latinLnBrk="0" hangingPunct="1">
              <a:defRPr sz="2400" kern="1200">
                <a:solidFill>
                  <a:schemeClr val="tx1"/>
                </a:solidFill>
                <a:latin typeface="Arial" pitchFamily="34" charset="0"/>
                <a:ea typeface="Geneva"/>
                <a:cs typeface="Geneva"/>
              </a:defRPr>
            </a:lvl6pPr>
            <a:lvl7pPr marL="2743200" algn="l" defTabSz="914400" rtl="0" eaLnBrk="1" latinLnBrk="0" hangingPunct="1">
              <a:defRPr sz="2400" kern="1200">
                <a:solidFill>
                  <a:schemeClr val="tx1"/>
                </a:solidFill>
                <a:latin typeface="Arial" pitchFamily="34" charset="0"/>
                <a:ea typeface="Geneva"/>
                <a:cs typeface="Geneva"/>
              </a:defRPr>
            </a:lvl7pPr>
            <a:lvl8pPr marL="3200400" algn="l" defTabSz="914400" rtl="0" eaLnBrk="1" latinLnBrk="0" hangingPunct="1">
              <a:defRPr sz="2400" kern="1200">
                <a:solidFill>
                  <a:schemeClr val="tx1"/>
                </a:solidFill>
                <a:latin typeface="Arial" pitchFamily="34" charset="0"/>
                <a:ea typeface="Geneva"/>
                <a:cs typeface="Geneva"/>
              </a:defRPr>
            </a:lvl8pPr>
            <a:lvl9pPr marL="3657600" algn="l" defTabSz="914400" rtl="0" eaLnBrk="1" latinLnBrk="0" hangingPunct="1">
              <a:defRPr sz="2400" kern="1200">
                <a:solidFill>
                  <a:schemeClr val="tx1"/>
                </a:solidFill>
                <a:latin typeface="Arial" pitchFamily="34" charset="0"/>
                <a:ea typeface="Geneva"/>
                <a:cs typeface="Geneva"/>
              </a:defRPr>
            </a:lvl9pPr>
          </a:lstStyle>
          <a:p>
            <a:pPr>
              <a:defRPr/>
            </a:pPr>
            <a:r>
              <a:rPr lang="en-US" dirty="0" smtClean="0"/>
              <a:t>School Climate Workshop, 5/7/13</a:t>
            </a:r>
          </a:p>
          <a:p>
            <a:pPr>
              <a:defRPr/>
            </a:pPr>
            <a:endParaRPr lang="en-US" dirty="0"/>
          </a:p>
        </p:txBody>
      </p:sp>
    </p:spTree>
    <p:extLst>
      <p:ext uri="{BB962C8B-B14F-4D97-AF65-F5344CB8AC3E}">
        <p14:creationId xmlns:p14="http://schemas.microsoft.com/office/powerpoint/2010/main" val="2285815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609600"/>
            <a:ext cx="8229600" cy="5287963"/>
          </a:xfrm>
        </p:spPr>
        <p:txBody>
          <a:bodyPr>
            <a:normAutofit fontScale="92500" lnSpcReduction="10000"/>
          </a:bodyPr>
          <a:lstStyle/>
          <a:p>
            <a:pPr algn="ctr" eaLnBrk="1" hangingPunct="1">
              <a:buFont typeface="Wingdings" pitchFamily="2" charset="2"/>
              <a:buNone/>
            </a:pPr>
            <a:endParaRPr lang="en-US" sz="3200" b="1" dirty="0" smtClean="0">
              <a:solidFill>
                <a:schemeClr val="accent4"/>
              </a:solidFill>
              <a:effectLst/>
              <a:latin typeface="Tw Cen MT" panose="020B0602020104020603" pitchFamily="34" charset="0"/>
            </a:endParaRPr>
          </a:p>
          <a:p>
            <a:pPr algn="ctr" eaLnBrk="1" hangingPunct="1">
              <a:spcAft>
                <a:spcPts val="1200"/>
              </a:spcAft>
              <a:buFont typeface="Wingdings" pitchFamily="2" charset="2"/>
              <a:buNone/>
            </a:pPr>
            <a:r>
              <a:rPr lang="en-US" sz="6000" b="1" dirty="0" smtClean="0">
                <a:effectLst>
                  <a:outerShdw blurRad="38100" dist="38100" dir="2700000" algn="tl">
                    <a:srgbClr val="000000">
                      <a:alpha val="43137"/>
                    </a:srgbClr>
                  </a:outerShdw>
                </a:effectLst>
                <a:latin typeface="Tw Cen MT" panose="020B0602020104020603" pitchFamily="34" charset="0"/>
              </a:rPr>
              <a:t>Our School’s </a:t>
            </a:r>
          </a:p>
          <a:p>
            <a:pPr algn="ctr" eaLnBrk="1" hangingPunct="1">
              <a:spcAft>
                <a:spcPts val="1200"/>
              </a:spcAft>
              <a:buFont typeface="Wingdings" pitchFamily="2" charset="2"/>
              <a:buNone/>
            </a:pPr>
            <a:r>
              <a:rPr lang="en-US" sz="6000" b="1" dirty="0" smtClean="0">
                <a:effectLst>
                  <a:outerShdw blurRad="38100" dist="38100" dir="2700000" algn="tl">
                    <a:srgbClr val="000000">
                      <a:alpha val="43137"/>
                    </a:srgbClr>
                  </a:outerShdw>
                </a:effectLst>
                <a:latin typeface="Tw Cen MT" panose="020B0602020104020603" pitchFamily="34" charset="0"/>
              </a:rPr>
              <a:t>2019-2020 </a:t>
            </a:r>
          </a:p>
          <a:p>
            <a:pPr algn="ctr" eaLnBrk="1" hangingPunct="1">
              <a:spcAft>
                <a:spcPts val="1200"/>
              </a:spcAft>
              <a:buFont typeface="Wingdings" pitchFamily="2" charset="2"/>
              <a:buNone/>
            </a:pPr>
            <a:r>
              <a:rPr lang="en-US" sz="6000" b="1" dirty="0" smtClean="0">
                <a:effectLst>
                  <a:outerShdw blurRad="38100" dist="38100" dir="2700000" algn="tl">
                    <a:srgbClr val="000000">
                      <a:alpha val="43137"/>
                    </a:srgbClr>
                  </a:outerShdw>
                </a:effectLst>
                <a:latin typeface="Tw Cen MT" panose="020B0602020104020603" pitchFamily="34" charset="0"/>
              </a:rPr>
              <a:t>School Climate Data</a:t>
            </a:r>
          </a:p>
          <a:p>
            <a:pPr algn="ctr" eaLnBrk="1" hangingPunct="1">
              <a:spcAft>
                <a:spcPts val="1200"/>
              </a:spcAft>
              <a:buFont typeface="Wingdings" pitchFamily="2" charset="2"/>
              <a:buNone/>
            </a:pPr>
            <a:r>
              <a:rPr lang="en-US" sz="2300" b="1" dirty="0" smtClean="0">
                <a:solidFill>
                  <a:schemeClr val="accent4"/>
                </a:solidFill>
                <a:effectLst>
                  <a:outerShdw blurRad="38100" dist="38100" dir="2700000" algn="tl">
                    <a:srgbClr val="000000">
                      <a:alpha val="43137"/>
                    </a:srgbClr>
                  </a:outerShdw>
                </a:effectLst>
                <a:latin typeface="Tw Cen MT" panose="020B0602020104020603" pitchFamily="34" charset="0"/>
              </a:rPr>
              <a:t>____________________________________________________________</a:t>
            </a:r>
          </a:p>
          <a:p>
            <a:pPr algn="ctr" eaLnBrk="1" hangingPunct="1">
              <a:spcAft>
                <a:spcPts val="1200"/>
              </a:spcAft>
              <a:buFont typeface="Wingdings" pitchFamily="2" charset="2"/>
              <a:buNone/>
            </a:pPr>
            <a:r>
              <a:rPr lang="en-US" sz="4700" b="1" dirty="0" smtClean="0">
                <a:solidFill>
                  <a:srgbClr val="2255FA"/>
                </a:solidFill>
                <a:effectLst>
                  <a:outerShdw blurRad="38100" dist="38100" dir="2700000" algn="tl">
                    <a:srgbClr val="000000">
                      <a:alpha val="43137"/>
                    </a:srgbClr>
                  </a:outerShdw>
                </a:effectLst>
                <a:latin typeface="Tw Cen MT" panose="020B0602020104020603" pitchFamily="34" charset="0"/>
              </a:rPr>
              <a:t>[Add Your School Name Here]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b="1" dirty="0" smtClean="0">
                <a:solidFill>
                  <a:srgbClr val="2255FA"/>
                </a:solidFill>
              </a:rPr>
              <a:t>Your Thoughts and Opinions </a:t>
            </a:r>
            <a:br>
              <a:rPr lang="en-US" b="1" dirty="0" smtClean="0">
                <a:solidFill>
                  <a:srgbClr val="2255FA"/>
                </a:solidFill>
              </a:rPr>
            </a:br>
            <a:r>
              <a:rPr lang="en-US" b="1" dirty="0" smtClean="0">
                <a:solidFill>
                  <a:srgbClr val="2255FA"/>
                </a:solidFill>
              </a:rPr>
              <a:t>Matter to Us…</a:t>
            </a:r>
            <a:endParaRPr lang="en-US" b="1" dirty="0">
              <a:solidFill>
                <a:srgbClr val="2255FA"/>
              </a:solidFill>
            </a:endParaRPr>
          </a:p>
        </p:txBody>
      </p:sp>
      <p:sp>
        <p:nvSpPr>
          <p:cNvPr id="3" name="Content Placeholder 2"/>
          <p:cNvSpPr>
            <a:spLocks noGrp="1"/>
          </p:cNvSpPr>
          <p:nvPr>
            <p:ph idx="1"/>
          </p:nvPr>
        </p:nvSpPr>
        <p:spPr>
          <a:xfrm>
            <a:off x="717176" y="1491285"/>
            <a:ext cx="7848600" cy="4525963"/>
          </a:xfrm>
        </p:spPr>
        <p:txBody>
          <a:bodyPr>
            <a:normAutofit/>
          </a:bodyPr>
          <a:lstStyle/>
          <a:p>
            <a:pPr>
              <a:spcBef>
                <a:spcPts val="0"/>
              </a:spcBef>
            </a:pPr>
            <a:r>
              <a:rPr lang="en-US" sz="2400" dirty="0"/>
              <a:t>We </a:t>
            </a:r>
            <a:r>
              <a:rPr lang="en-US" sz="2400" dirty="0" smtClean="0"/>
              <a:t>asked ____ families/parents/guardians to complete this survey </a:t>
            </a:r>
            <a:r>
              <a:rPr lang="en-US" sz="2400" dirty="0"/>
              <a:t>so that we </a:t>
            </a:r>
            <a:r>
              <a:rPr lang="en-US" sz="2400" dirty="0" smtClean="0"/>
              <a:t>could </a:t>
            </a:r>
            <a:r>
              <a:rPr lang="en-US" sz="2400" dirty="0"/>
              <a:t>learn what </a:t>
            </a:r>
            <a:r>
              <a:rPr lang="en-US" sz="2400" dirty="0" smtClean="0"/>
              <a:t>you think </a:t>
            </a:r>
            <a:r>
              <a:rPr lang="en-US" sz="2400" dirty="0"/>
              <a:t>about our school. </a:t>
            </a:r>
            <a:endParaRPr lang="en-US" sz="2400" dirty="0" smtClean="0"/>
          </a:p>
          <a:p>
            <a:pPr marL="0" indent="0">
              <a:spcBef>
                <a:spcPts val="0"/>
              </a:spcBef>
              <a:buNone/>
            </a:pPr>
            <a:r>
              <a:rPr lang="en-US" sz="2400" dirty="0" smtClean="0"/>
              <a:t> </a:t>
            </a:r>
          </a:p>
          <a:p>
            <a:pPr>
              <a:spcBef>
                <a:spcPts val="0"/>
              </a:spcBef>
            </a:pPr>
            <a:r>
              <a:rPr lang="en-US" sz="2400" dirty="0" smtClean="0"/>
              <a:t>We received ___ completed surveys – many thanks to those of you who returned your survey!</a:t>
            </a:r>
          </a:p>
          <a:p>
            <a:pPr>
              <a:spcBef>
                <a:spcPts val="0"/>
              </a:spcBef>
            </a:pPr>
            <a:endParaRPr lang="en-US" sz="2400" dirty="0"/>
          </a:p>
          <a:p>
            <a:pPr>
              <a:spcBef>
                <a:spcPts val="0"/>
              </a:spcBef>
            </a:pPr>
            <a:r>
              <a:rPr lang="en-US" sz="2400" dirty="0" smtClean="0"/>
              <a:t>Your experiences </a:t>
            </a:r>
            <a:r>
              <a:rPr lang="en-US" sz="2400" dirty="0"/>
              <a:t>and opinions will be included in our plans as we build on our strengths and work to make improvements.  </a:t>
            </a:r>
          </a:p>
        </p:txBody>
      </p:sp>
      <p:pic>
        <p:nvPicPr>
          <p:cNvPr id="4" name="Picture 4" descr="C:\Users\pell\AppData\Local\Microsoft\Windows\Temporary Internet Files\Content.IE5\DJKM51T3\MP900446488[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705600" y="5257800"/>
            <a:ext cx="2181369" cy="1454246"/>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pic>
        <p:nvPicPr>
          <p:cNvPr id="2050" name="Picture 2" descr="http://poppinsfamilyservices.com/assets/slider/FAMILY.jp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73423" y="5418326"/>
            <a:ext cx="1971219" cy="1307167"/>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pic>
        <p:nvPicPr>
          <p:cNvPr id="2052" name="Picture 4" descr="https://casemed.case.edu/fammed/img/family_131902826.jpg"/>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3429000" y="5322451"/>
            <a:ext cx="2085975" cy="1389595"/>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27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3400"/>
            <a:ext cx="8265741" cy="620099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28165" y="439235"/>
            <a:ext cx="6781799" cy="461665"/>
          </a:xfrm>
          <a:prstGeom prst="rect">
            <a:avLst/>
          </a:prstGeom>
          <a:solidFill>
            <a:schemeClr val="bg1"/>
          </a:solidFill>
          <a:ln w="38100">
            <a:solidFill>
              <a:schemeClr val="tx1"/>
            </a:solidFill>
          </a:ln>
        </p:spPr>
        <p:txBody>
          <a:bodyPr wrap="square" rtlCol="0">
            <a:spAutoFit/>
          </a:bodyPr>
          <a:lstStyle/>
          <a:p>
            <a:pPr algn="ctr"/>
            <a:r>
              <a:rPr lang="en-US" dirty="0" smtClean="0">
                <a:solidFill>
                  <a:srgbClr val="2255FA"/>
                </a:solidFill>
              </a:rPr>
              <a:t>These are the topics covered in Part 1</a:t>
            </a:r>
            <a:endParaRPr lang="en-US" dirty="0">
              <a:solidFill>
                <a:srgbClr val="2255FA"/>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9200" y="392197"/>
            <a:ext cx="6781799" cy="461665"/>
          </a:xfrm>
          <a:prstGeom prst="rect">
            <a:avLst/>
          </a:prstGeom>
          <a:solidFill>
            <a:schemeClr val="bg1"/>
          </a:solidFill>
          <a:ln w="38100">
            <a:solidFill>
              <a:schemeClr val="tx1"/>
            </a:solidFill>
          </a:ln>
        </p:spPr>
        <p:txBody>
          <a:bodyPr wrap="square" rtlCol="0">
            <a:spAutoFit/>
          </a:bodyPr>
          <a:lstStyle/>
          <a:p>
            <a:pPr algn="ctr"/>
            <a:r>
              <a:rPr lang="en-US" dirty="0" smtClean="0">
                <a:solidFill>
                  <a:srgbClr val="2255FA"/>
                </a:solidFill>
              </a:rPr>
              <a:t>These are the topics covered in Parts 2-5:</a:t>
            </a:r>
            <a:endParaRPr lang="en-US" dirty="0">
              <a:solidFill>
                <a:srgbClr val="2255FA"/>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513539553"/>
              </p:ext>
            </p:extLst>
          </p:nvPr>
        </p:nvGraphicFramePr>
        <p:xfrm>
          <a:off x="685800" y="3945453"/>
          <a:ext cx="2590800" cy="2912547"/>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0000"/>
                    </a:ext>
                  </a:extLst>
                </a:gridCol>
              </a:tblGrid>
              <a:tr h="658097">
                <a:tc>
                  <a:txBody>
                    <a:bodyPr/>
                    <a:lstStyle/>
                    <a:p>
                      <a:pPr algn="ctr"/>
                      <a:r>
                        <a:rPr lang="en-US" sz="1600" dirty="0" smtClean="0">
                          <a:latin typeface="Tw Cen MT" panose="020B0602020104020603" pitchFamily="34" charset="0"/>
                        </a:rPr>
                        <a:t>Part V:</a:t>
                      </a:r>
                      <a:r>
                        <a:rPr lang="en-US" sz="1600" baseline="0" dirty="0" smtClean="0">
                          <a:latin typeface="Tw Cen MT" panose="020B0602020104020603" pitchFamily="34" charset="0"/>
                        </a:rPr>
                        <a:t> Social Emotional Competencies</a:t>
                      </a:r>
                      <a:endParaRPr lang="en-US" sz="1600" dirty="0">
                        <a:latin typeface="Tw Cen MT" panose="020B06020201040206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450890">
                <a:tc>
                  <a:txBody>
                    <a:bodyPr/>
                    <a:lstStyle/>
                    <a:p>
                      <a:pPr algn="ctr"/>
                      <a:r>
                        <a:rPr lang="en-US" b="1" dirty="0" smtClean="0">
                          <a:solidFill>
                            <a:schemeClr val="tx2"/>
                          </a:solidFill>
                          <a:latin typeface="Tw Cen MT" panose="020B0602020104020603" pitchFamily="34" charset="0"/>
                        </a:rPr>
                        <a:t>Student</a:t>
                      </a:r>
                      <a:r>
                        <a:rPr lang="en-US" b="1" baseline="0" dirty="0" smtClean="0">
                          <a:solidFill>
                            <a:schemeClr val="tx2"/>
                          </a:solidFill>
                          <a:latin typeface="Tw Cen MT" panose="020B0602020104020603" pitchFamily="34" charset="0"/>
                        </a:rPr>
                        <a:t> Survey</a:t>
                      </a:r>
                      <a:endParaRPr lang="en-US" b="1" dirty="0">
                        <a:solidFill>
                          <a:schemeClr val="tx2"/>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1"/>
                  </a:ext>
                </a:extLst>
              </a:tr>
              <a:tr h="450890">
                <a:tc>
                  <a:txBody>
                    <a:bodyPr/>
                    <a:lstStyle/>
                    <a:p>
                      <a:pPr algn="ctr"/>
                      <a:r>
                        <a:rPr lang="en-US" sz="1400" b="0" dirty="0" smtClean="0">
                          <a:solidFill>
                            <a:schemeClr val="tx2"/>
                          </a:solidFill>
                          <a:latin typeface="Tw Cen MT" panose="020B0602020104020603" pitchFamily="34" charset="0"/>
                        </a:rPr>
                        <a:t>Responsible Decision-</a:t>
                      </a:r>
                      <a:r>
                        <a:rPr lang="en-US" sz="1400" b="0" baseline="0" dirty="0" smtClean="0">
                          <a:solidFill>
                            <a:schemeClr val="tx2"/>
                          </a:solidFill>
                          <a:latin typeface="Tw Cen MT" panose="020B0602020104020603" pitchFamily="34" charset="0"/>
                        </a:rPr>
                        <a:t>Making</a:t>
                      </a:r>
                      <a:endParaRPr lang="en-US" sz="1400" b="0" dirty="0">
                        <a:solidFill>
                          <a:schemeClr val="tx2"/>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45795056"/>
                  </a:ext>
                </a:extLst>
              </a:tr>
              <a:tr h="450890">
                <a:tc>
                  <a:txBody>
                    <a:bodyPr/>
                    <a:lstStyle/>
                    <a:p>
                      <a:pPr algn="ctr"/>
                      <a:r>
                        <a:rPr lang="en-US" sz="1400" b="0" dirty="0" smtClean="0">
                          <a:solidFill>
                            <a:schemeClr val="tx2"/>
                          </a:solidFill>
                          <a:latin typeface="Tw Cen MT" panose="020B0602020104020603" pitchFamily="34" charset="0"/>
                        </a:rPr>
                        <a:t>Social</a:t>
                      </a:r>
                      <a:r>
                        <a:rPr lang="en-US" sz="1400" b="0" baseline="0" dirty="0" smtClean="0">
                          <a:solidFill>
                            <a:schemeClr val="tx2"/>
                          </a:solidFill>
                          <a:latin typeface="Tw Cen MT" panose="020B0602020104020603" pitchFamily="34" charset="0"/>
                        </a:rPr>
                        <a:t> Awareness</a:t>
                      </a:r>
                      <a:endParaRPr lang="en-US" sz="1400" b="0" dirty="0">
                        <a:solidFill>
                          <a:schemeClr val="tx2"/>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93660075"/>
                  </a:ext>
                </a:extLst>
              </a:tr>
              <a:tr h="450890">
                <a:tc>
                  <a:txBody>
                    <a:bodyPr/>
                    <a:lstStyle/>
                    <a:p>
                      <a:pPr algn="ctr"/>
                      <a:r>
                        <a:rPr lang="en-US" sz="1400" b="0" dirty="0" smtClean="0">
                          <a:solidFill>
                            <a:schemeClr val="tx2"/>
                          </a:solidFill>
                          <a:latin typeface="Tw Cen MT" panose="020B0602020104020603" pitchFamily="34" charset="0"/>
                        </a:rPr>
                        <a:t>Self-Management</a:t>
                      </a:r>
                      <a:endParaRPr lang="en-US" sz="1400" b="0" dirty="0">
                        <a:solidFill>
                          <a:schemeClr val="tx2"/>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24405317"/>
                  </a:ext>
                </a:extLst>
              </a:tr>
              <a:tr h="450890">
                <a:tc>
                  <a:txBody>
                    <a:bodyPr/>
                    <a:lstStyle/>
                    <a:p>
                      <a:pPr algn="ctr"/>
                      <a:r>
                        <a:rPr lang="en-US" sz="1400" b="0" dirty="0" smtClean="0">
                          <a:solidFill>
                            <a:schemeClr val="tx2"/>
                          </a:solidFill>
                          <a:latin typeface="Tw Cen MT" panose="020B0602020104020603" pitchFamily="34" charset="0"/>
                        </a:rPr>
                        <a:t>Relationship</a:t>
                      </a:r>
                      <a:r>
                        <a:rPr lang="en-US" sz="1400" b="0" baseline="0" dirty="0" smtClean="0">
                          <a:solidFill>
                            <a:schemeClr val="tx2"/>
                          </a:solidFill>
                          <a:latin typeface="Tw Cen MT" panose="020B0602020104020603" pitchFamily="34" charset="0"/>
                        </a:rPr>
                        <a:t> Skills</a:t>
                      </a:r>
                      <a:endParaRPr lang="en-US" sz="1400" b="0" dirty="0">
                        <a:solidFill>
                          <a:schemeClr val="tx2"/>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41780823"/>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4043"/>
            <a:ext cx="5067945" cy="2819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124200"/>
            <a:ext cx="5011849" cy="35960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69591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095935" y="533400"/>
            <a:ext cx="6952129" cy="533400"/>
          </a:xfrm>
        </p:spPr>
        <p:txBody>
          <a:bodyPr>
            <a:normAutofit fontScale="90000"/>
          </a:bodyPr>
          <a:lstStyle/>
          <a:p>
            <a:r>
              <a:rPr lang="en-US" b="1" dirty="0" smtClean="0">
                <a:solidFill>
                  <a:srgbClr val="2255FA"/>
                </a:solidFill>
              </a:rPr>
              <a:t>What is the Delaware School Climate Survey?</a:t>
            </a:r>
            <a:endParaRPr lang="en-US" b="1" dirty="0">
              <a:solidFill>
                <a:srgbClr val="2255FA"/>
              </a:solidFill>
            </a:endParaRPr>
          </a:p>
        </p:txBody>
      </p:sp>
      <p:sp>
        <p:nvSpPr>
          <p:cNvPr id="2" name="Rectangle 1"/>
          <p:cNvSpPr/>
          <p:nvPr/>
        </p:nvSpPr>
        <p:spPr>
          <a:xfrm>
            <a:off x="793341" y="1364188"/>
            <a:ext cx="7830671" cy="5032147"/>
          </a:xfrm>
          <a:prstGeom prst="rect">
            <a:avLst/>
          </a:prstGeom>
          <a:ln w="38100">
            <a:solidFill>
              <a:schemeClr val="tx1"/>
            </a:solidFill>
          </a:ln>
        </p:spPr>
        <p:txBody>
          <a:bodyPr wrap="square">
            <a:spAutoFit/>
          </a:bodyPr>
          <a:lstStyle/>
          <a:p>
            <a:pPr marL="0" indent="0">
              <a:buNone/>
            </a:pPr>
            <a:endParaRPr lang="en-US" sz="900" b="1" dirty="0" smtClean="0"/>
          </a:p>
          <a:p>
            <a:pPr marL="0" indent="0">
              <a:buNone/>
            </a:pPr>
            <a:r>
              <a:rPr lang="en-US" sz="2100" b="1" cap="all" dirty="0" smtClean="0">
                <a:solidFill>
                  <a:srgbClr val="2255FA"/>
                </a:solidFill>
              </a:rPr>
              <a:t>Has 3 versions:</a:t>
            </a:r>
            <a:endParaRPr lang="en-US" sz="900" b="1" dirty="0"/>
          </a:p>
          <a:p>
            <a:pPr marL="400050" lvl="1"/>
            <a:r>
              <a:rPr lang="en-US" sz="2100" b="1" dirty="0" smtClean="0"/>
              <a:t>Student, Staff , and Home</a:t>
            </a:r>
          </a:p>
          <a:p>
            <a:pPr marL="400050" lvl="1"/>
            <a:endParaRPr lang="en-US" sz="900" b="1" dirty="0"/>
          </a:p>
          <a:p>
            <a:pPr marL="0" indent="0">
              <a:buNone/>
            </a:pPr>
            <a:r>
              <a:rPr lang="en-US" sz="2100" b="1" cap="all" dirty="0" smtClean="0">
                <a:solidFill>
                  <a:srgbClr val="2255FA"/>
                </a:solidFill>
              </a:rPr>
              <a:t>Includes 5 sections:</a:t>
            </a:r>
          </a:p>
          <a:p>
            <a:pPr marL="0" indent="0">
              <a:buNone/>
            </a:pPr>
            <a:endParaRPr lang="en-US" sz="900" b="1" dirty="0"/>
          </a:p>
          <a:p>
            <a:pPr marL="857250" lvl="1" indent="-457200">
              <a:buFont typeface="+mj-lt"/>
              <a:buAutoNum type="arabicPeriod"/>
            </a:pPr>
            <a:r>
              <a:rPr lang="en-US" sz="2100" b="1" dirty="0" smtClean="0"/>
              <a:t>School </a:t>
            </a:r>
            <a:r>
              <a:rPr lang="en-US" sz="2100" b="1" dirty="0"/>
              <a:t>Climate </a:t>
            </a:r>
            <a:endParaRPr lang="en-US" sz="2100" b="1" dirty="0" smtClean="0"/>
          </a:p>
          <a:p>
            <a:pPr marL="1200150" lvl="2" indent="-342900">
              <a:buFont typeface="Arial" panose="020B0604020202020204" pitchFamily="34" charset="0"/>
              <a:buChar char="•"/>
            </a:pPr>
            <a:r>
              <a:rPr lang="en-US" sz="1800" i="1" dirty="0"/>
              <a:t>H</a:t>
            </a:r>
            <a:r>
              <a:rPr lang="en-US" sz="1800" i="1" dirty="0" smtClean="0"/>
              <a:t>ow students, staff, and families feel when in this school.</a:t>
            </a:r>
          </a:p>
          <a:p>
            <a:pPr marL="857250" lvl="1" indent="-457200">
              <a:buFont typeface="+mj-lt"/>
              <a:buAutoNum type="arabicPeriod"/>
            </a:pPr>
            <a:r>
              <a:rPr lang="en-US" sz="2100" b="1" dirty="0" smtClean="0"/>
              <a:t>Techniques  </a:t>
            </a:r>
          </a:p>
          <a:p>
            <a:pPr marL="1188720" lvl="2" indent="-457200">
              <a:buFont typeface="Arial" panose="020B0604020202020204" pitchFamily="34" charset="0"/>
              <a:buChar char="•"/>
            </a:pPr>
            <a:r>
              <a:rPr lang="en-US" sz="1800" i="1" dirty="0"/>
              <a:t>W</a:t>
            </a:r>
            <a:r>
              <a:rPr lang="en-US" sz="1800" i="1" dirty="0" smtClean="0"/>
              <a:t>hat techniques our staff uses to help manage student behaviors.</a:t>
            </a:r>
            <a:endParaRPr lang="en-US" sz="1800" i="1" dirty="0"/>
          </a:p>
          <a:p>
            <a:pPr marL="857250" lvl="1" indent="-457200">
              <a:buFont typeface="+mj-lt"/>
              <a:buAutoNum type="arabicPeriod"/>
            </a:pPr>
            <a:r>
              <a:rPr lang="en-US" sz="2100" b="1" dirty="0"/>
              <a:t>Bullying </a:t>
            </a:r>
            <a:r>
              <a:rPr lang="en-US" sz="2100" b="1" dirty="0" smtClean="0"/>
              <a:t>Victimization</a:t>
            </a:r>
          </a:p>
          <a:p>
            <a:pPr marL="1314450" lvl="2" indent="-457200">
              <a:buFont typeface="Arial" panose="020B0604020202020204" pitchFamily="34" charset="0"/>
              <a:buChar char="•"/>
            </a:pPr>
            <a:r>
              <a:rPr lang="en-US" sz="1800" i="1" dirty="0" smtClean="0"/>
              <a:t>How often behaviors related to bullying occur.  </a:t>
            </a:r>
            <a:endParaRPr lang="en-US" sz="1800" i="1" dirty="0"/>
          </a:p>
          <a:p>
            <a:pPr marL="857250" lvl="1" indent="-457200">
              <a:buFont typeface="+mj-lt"/>
              <a:buAutoNum type="arabicPeriod"/>
            </a:pPr>
            <a:r>
              <a:rPr lang="en-US" sz="2100" b="1" dirty="0" smtClean="0"/>
              <a:t>Student Engagement</a:t>
            </a:r>
          </a:p>
          <a:p>
            <a:pPr marL="1314450" lvl="2" indent="-457200">
              <a:buFont typeface="Arial" panose="020B0604020202020204" pitchFamily="34" charset="0"/>
              <a:buChar char="•"/>
            </a:pPr>
            <a:r>
              <a:rPr lang="en-US" sz="1800" i="1" dirty="0" smtClean="0"/>
              <a:t>How students are emotionally, cognitively and behaviorally engaged in our school.</a:t>
            </a:r>
          </a:p>
          <a:p>
            <a:pPr marL="857250" lvl="1" indent="-457200">
              <a:buFont typeface="+mj-lt"/>
              <a:buAutoNum type="arabicPeriod"/>
            </a:pPr>
            <a:r>
              <a:rPr lang="en-US" sz="2100" b="1" dirty="0"/>
              <a:t>Social and Emotional </a:t>
            </a:r>
            <a:r>
              <a:rPr lang="en-US" sz="2100" b="1" dirty="0" smtClean="0"/>
              <a:t>Competencies</a:t>
            </a:r>
          </a:p>
          <a:p>
            <a:pPr marL="1314450" lvl="2" indent="-457200">
              <a:buFont typeface="Arial" panose="020B0604020202020204" pitchFamily="34" charset="0"/>
              <a:buChar char="•"/>
            </a:pPr>
            <a:r>
              <a:rPr lang="en-US" sz="1800" i="1" dirty="0" smtClean="0"/>
              <a:t>To </a:t>
            </a:r>
            <a:r>
              <a:rPr lang="en-US" sz="1800" i="1" dirty="0"/>
              <a:t>what extent </a:t>
            </a:r>
            <a:r>
              <a:rPr lang="en-US" sz="1800" i="1" dirty="0" smtClean="0"/>
              <a:t>students demonstrate social-emotional skills.</a:t>
            </a:r>
            <a:endParaRPr lang="en-US" sz="1800" i="1" dirty="0"/>
          </a:p>
        </p:txBody>
      </p:sp>
    </p:spTree>
    <p:extLst>
      <p:ext uri="{BB962C8B-B14F-4D97-AF65-F5344CB8AC3E}">
        <p14:creationId xmlns:p14="http://schemas.microsoft.com/office/powerpoint/2010/main" val="3021296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2255FA"/>
                </a:solidFill>
                <a:latin typeface="Tw Cen MT" panose="020B0602020104020603" pitchFamily="34" charset="0"/>
              </a:rPr>
              <a:t>How People Could </a:t>
            </a:r>
            <a:br>
              <a:rPr lang="en-US" b="1" dirty="0" smtClean="0">
                <a:solidFill>
                  <a:srgbClr val="2255FA"/>
                </a:solidFill>
                <a:latin typeface="Tw Cen MT" panose="020B0602020104020603" pitchFamily="34" charset="0"/>
              </a:rPr>
            </a:br>
            <a:r>
              <a:rPr lang="en-US" b="1" dirty="0" smtClean="0">
                <a:solidFill>
                  <a:srgbClr val="2255FA"/>
                </a:solidFill>
                <a:latin typeface="Tw Cen MT" panose="020B0602020104020603" pitchFamily="34" charset="0"/>
              </a:rPr>
              <a:t>Respond to Survey Items</a:t>
            </a:r>
            <a:endParaRPr lang="en-US" b="1" dirty="0">
              <a:solidFill>
                <a:srgbClr val="2255FA"/>
              </a:solidFill>
            </a:endParaRPr>
          </a:p>
        </p:txBody>
      </p:sp>
      <p:sp>
        <p:nvSpPr>
          <p:cNvPr id="3" name="Content Placeholder 2"/>
          <p:cNvSpPr>
            <a:spLocks noGrp="1"/>
          </p:cNvSpPr>
          <p:nvPr>
            <p:ph idx="1"/>
          </p:nvPr>
        </p:nvSpPr>
        <p:spPr>
          <a:xfrm>
            <a:off x="990600" y="1600200"/>
            <a:ext cx="7239000" cy="4953000"/>
          </a:xfrm>
          <a:ln w="38100">
            <a:solidFill>
              <a:schemeClr val="tx1"/>
            </a:solidFill>
          </a:ln>
        </p:spPr>
        <p:txBody>
          <a:bodyPr>
            <a:normAutofit fontScale="47500" lnSpcReduction="20000"/>
          </a:bodyPr>
          <a:lstStyle/>
          <a:p>
            <a:pPr marL="400050" lvl="1" indent="0">
              <a:buNone/>
            </a:pPr>
            <a:endParaRPr lang="en-US" sz="1100" b="1" u="sng" dirty="0" smtClean="0">
              <a:solidFill>
                <a:srgbClr val="2255FA"/>
              </a:solidFill>
            </a:endParaRPr>
          </a:p>
          <a:p>
            <a:pPr marL="400050" lvl="1" indent="0">
              <a:buNone/>
            </a:pPr>
            <a:r>
              <a:rPr lang="en-US" sz="3400" b="1" u="sng" dirty="0" smtClean="0">
                <a:solidFill>
                  <a:srgbClr val="2255FA"/>
                </a:solidFill>
              </a:rPr>
              <a:t>For School Climate, Techniques, Student Engagement</a:t>
            </a:r>
            <a:r>
              <a:rPr lang="en-US" sz="3400" b="1" dirty="0" smtClean="0">
                <a:solidFill>
                  <a:srgbClr val="2255FA"/>
                </a:solidFill>
              </a:rPr>
              <a:t>:</a:t>
            </a:r>
            <a:endParaRPr lang="en-US" sz="3400" b="1" dirty="0">
              <a:solidFill>
                <a:srgbClr val="2255FA"/>
              </a:solidFill>
            </a:endParaRPr>
          </a:p>
          <a:p>
            <a:pPr marL="400050" lvl="1" indent="0">
              <a:buNone/>
            </a:pPr>
            <a:r>
              <a:rPr lang="en-US" sz="3400" dirty="0"/>
              <a:t>1 = Disagree </a:t>
            </a:r>
            <a:r>
              <a:rPr lang="en-US" sz="3400" dirty="0" smtClean="0"/>
              <a:t>a </a:t>
            </a:r>
            <a:r>
              <a:rPr lang="en-US" sz="3400" dirty="0"/>
              <a:t>l</a:t>
            </a:r>
            <a:r>
              <a:rPr lang="en-US" sz="3400" dirty="0" smtClean="0"/>
              <a:t>ot</a:t>
            </a:r>
          </a:p>
          <a:p>
            <a:pPr marL="400050" lvl="1" indent="0">
              <a:buNone/>
            </a:pPr>
            <a:r>
              <a:rPr lang="en-US" sz="3400" dirty="0" smtClean="0"/>
              <a:t>2 </a:t>
            </a:r>
            <a:r>
              <a:rPr lang="en-US" sz="3400" dirty="0"/>
              <a:t>= Disagree, </a:t>
            </a:r>
          </a:p>
          <a:p>
            <a:pPr marL="400050" lvl="1" indent="0">
              <a:buNone/>
            </a:pPr>
            <a:r>
              <a:rPr lang="en-US" sz="3400" dirty="0"/>
              <a:t>3 = </a:t>
            </a:r>
            <a:r>
              <a:rPr lang="en-US" sz="3400" dirty="0" smtClean="0"/>
              <a:t>Agree</a:t>
            </a:r>
          </a:p>
          <a:p>
            <a:pPr marL="400050" lvl="1" indent="0">
              <a:buNone/>
            </a:pPr>
            <a:r>
              <a:rPr lang="en-US" sz="3400" dirty="0" smtClean="0"/>
              <a:t>4 </a:t>
            </a:r>
            <a:r>
              <a:rPr lang="en-US" sz="3400" dirty="0"/>
              <a:t>= Agree </a:t>
            </a:r>
            <a:r>
              <a:rPr lang="en-US" sz="3400" dirty="0" smtClean="0"/>
              <a:t>a </a:t>
            </a:r>
            <a:r>
              <a:rPr lang="en-US" sz="3400" dirty="0"/>
              <a:t>l</a:t>
            </a:r>
            <a:r>
              <a:rPr lang="en-US" sz="3400" dirty="0" smtClean="0"/>
              <a:t>ot</a:t>
            </a:r>
            <a:endParaRPr lang="en-US" sz="3400" dirty="0"/>
          </a:p>
          <a:p>
            <a:pPr marL="400050" lvl="1" indent="0">
              <a:buNone/>
            </a:pPr>
            <a:r>
              <a:rPr lang="en-US" sz="3400" dirty="0"/>
              <a:t> </a:t>
            </a:r>
            <a:endParaRPr lang="en-US" sz="3400" dirty="0" smtClean="0"/>
          </a:p>
          <a:p>
            <a:pPr marL="400050" lvl="1" indent="0">
              <a:buNone/>
            </a:pPr>
            <a:r>
              <a:rPr lang="en-US" sz="3400" b="1" u="sng" dirty="0" smtClean="0">
                <a:solidFill>
                  <a:srgbClr val="2255FA"/>
                </a:solidFill>
              </a:rPr>
              <a:t>For Bullying Victimization</a:t>
            </a:r>
            <a:r>
              <a:rPr lang="en-US" sz="3400" b="1" dirty="0" smtClean="0">
                <a:solidFill>
                  <a:srgbClr val="2255FA"/>
                </a:solidFill>
              </a:rPr>
              <a:t>:</a:t>
            </a:r>
            <a:endParaRPr lang="en-US" sz="3400" b="1" dirty="0">
              <a:solidFill>
                <a:srgbClr val="2255FA"/>
              </a:solidFill>
            </a:endParaRPr>
          </a:p>
          <a:p>
            <a:pPr marL="400050" lvl="1" indent="0">
              <a:buNone/>
            </a:pPr>
            <a:r>
              <a:rPr lang="en-US" sz="3400" dirty="0"/>
              <a:t>1 = Never, </a:t>
            </a:r>
            <a:endParaRPr lang="en-US" sz="3400" dirty="0" smtClean="0"/>
          </a:p>
          <a:p>
            <a:pPr marL="400050" lvl="1" indent="0">
              <a:buNone/>
            </a:pPr>
            <a:r>
              <a:rPr lang="en-US" sz="3400" dirty="0" smtClean="0"/>
              <a:t>2 </a:t>
            </a:r>
            <a:r>
              <a:rPr lang="en-US" sz="3400" dirty="0"/>
              <a:t>= </a:t>
            </a:r>
            <a:r>
              <a:rPr lang="en-US" sz="3400" dirty="0" smtClean="0"/>
              <a:t>Less than once a month, </a:t>
            </a:r>
            <a:endParaRPr lang="en-US" sz="3400" dirty="0"/>
          </a:p>
          <a:p>
            <a:pPr marL="400050" lvl="1" indent="0">
              <a:buNone/>
            </a:pPr>
            <a:r>
              <a:rPr lang="en-US" sz="3400" dirty="0"/>
              <a:t>3 = Once or t</a:t>
            </a:r>
            <a:r>
              <a:rPr lang="en-US" sz="3400" dirty="0" smtClean="0"/>
              <a:t>wice a month</a:t>
            </a:r>
            <a:r>
              <a:rPr lang="en-US" sz="3400" dirty="0"/>
              <a:t>, </a:t>
            </a:r>
          </a:p>
          <a:p>
            <a:pPr marL="400050" lvl="1" indent="0">
              <a:buNone/>
            </a:pPr>
            <a:r>
              <a:rPr lang="en-US" sz="3400" dirty="0"/>
              <a:t>4 = </a:t>
            </a:r>
            <a:r>
              <a:rPr lang="en-US" sz="3400" dirty="0" smtClean="0"/>
              <a:t>Once a week</a:t>
            </a:r>
            <a:r>
              <a:rPr lang="en-US" sz="3400" dirty="0"/>
              <a:t>, </a:t>
            </a:r>
          </a:p>
          <a:p>
            <a:pPr marL="400050" lvl="1" indent="0">
              <a:buNone/>
            </a:pPr>
            <a:r>
              <a:rPr lang="en-US" sz="3400" dirty="0"/>
              <a:t>5 = Several t</a:t>
            </a:r>
            <a:r>
              <a:rPr lang="en-US" sz="3400" dirty="0" smtClean="0"/>
              <a:t>imes a week</a:t>
            </a:r>
            <a:r>
              <a:rPr lang="en-US" sz="3400" dirty="0"/>
              <a:t>, </a:t>
            </a:r>
            <a:endParaRPr lang="en-US" sz="3400" dirty="0" smtClean="0"/>
          </a:p>
          <a:p>
            <a:pPr marL="400050" lvl="1" indent="0">
              <a:buNone/>
            </a:pPr>
            <a:r>
              <a:rPr lang="en-US" sz="3400" dirty="0" smtClean="0"/>
              <a:t>6 </a:t>
            </a:r>
            <a:r>
              <a:rPr lang="en-US" sz="3400" dirty="0"/>
              <a:t>= </a:t>
            </a:r>
            <a:r>
              <a:rPr lang="en-US" sz="3400" dirty="0" smtClean="0"/>
              <a:t>Every day  </a:t>
            </a:r>
          </a:p>
          <a:p>
            <a:pPr marL="400050" lvl="1" indent="0">
              <a:buNone/>
            </a:pPr>
            <a:endParaRPr lang="en-US" sz="3400" dirty="0"/>
          </a:p>
          <a:p>
            <a:pPr marL="400050" lvl="1" indent="0">
              <a:buNone/>
            </a:pPr>
            <a:r>
              <a:rPr lang="en-US" sz="3400" b="1" u="sng" dirty="0">
                <a:solidFill>
                  <a:srgbClr val="2255FA"/>
                </a:solidFill>
              </a:rPr>
              <a:t>For Social and Emotional Competencies Scale</a:t>
            </a:r>
            <a:r>
              <a:rPr lang="en-US" sz="3400" b="1" u="sng" dirty="0" smtClean="0">
                <a:solidFill>
                  <a:srgbClr val="2255FA"/>
                </a:solidFill>
              </a:rPr>
              <a:t>:</a:t>
            </a:r>
          </a:p>
          <a:p>
            <a:pPr marL="400050" lvl="1" indent="0">
              <a:buNone/>
            </a:pPr>
            <a:r>
              <a:rPr lang="en-US" sz="3500" dirty="0" smtClean="0"/>
              <a:t>1= Not like me at all,</a:t>
            </a:r>
          </a:p>
          <a:p>
            <a:pPr marL="400050" lvl="1" indent="0">
              <a:buNone/>
            </a:pPr>
            <a:r>
              <a:rPr lang="en-US" sz="3500" dirty="0" smtClean="0"/>
              <a:t>2= Not much like me,</a:t>
            </a:r>
            <a:endParaRPr lang="en-US" dirty="0"/>
          </a:p>
          <a:p>
            <a:pPr marL="400050" lvl="1" indent="0">
              <a:buNone/>
            </a:pPr>
            <a:r>
              <a:rPr lang="en-US" sz="3500" dirty="0" smtClean="0"/>
              <a:t>3= Somewhat like me,</a:t>
            </a:r>
          </a:p>
          <a:p>
            <a:pPr marL="400050" lvl="1" indent="0">
              <a:buNone/>
            </a:pPr>
            <a:r>
              <a:rPr lang="en-US" sz="3500" dirty="0" smtClean="0"/>
              <a:t>4= Very much like me</a:t>
            </a:r>
            <a:endParaRPr lang="en-US" sz="3500" dirty="0"/>
          </a:p>
        </p:txBody>
      </p:sp>
    </p:spTree>
    <p:extLst>
      <p:ext uri="{BB962C8B-B14F-4D97-AF65-F5344CB8AC3E}">
        <p14:creationId xmlns:p14="http://schemas.microsoft.com/office/powerpoint/2010/main" val="2318369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7696200" cy="5486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1981200" y="2209800"/>
            <a:ext cx="5410200" cy="1981200"/>
          </a:xfrm>
        </p:spPr>
        <p:txBody>
          <a:bodyPr>
            <a:normAutofit fontScale="90000"/>
          </a:bodyPr>
          <a:lstStyle/>
          <a:p>
            <a:r>
              <a:rPr lang="en-US" b="1" dirty="0" smtClean="0">
                <a:solidFill>
                  <a:srgbClr val="2255FA"/>
                </a:solidFill>
                <a:latin typeface="Century Gothic" panose="020B0502020202020204" pitchFamily="34" charset="0"/>
              </a:rPr>
              <a:t>The Delaware School Climate Survey</a:t>
            </a:r>
            <a:endParaRPr lang="en-US" b="1" dirty="0">
              <a:solidFill>
                <a:srgbClr val="2255FA"/>
              </a:solidFill>
              <a:latin typeface="Century Gothic" panose="020B0502020202020204" pitchFamily="34" charset="0"/>
            </a:endParaRPr>
          </a:p>
        </p:txBody>
      </p:sp>
      <p:sp>
        <p:nvSpPr>
          <p:cNvPr id="4" name="Cloud Callout 3"/>
          <p:cNvSpPr/>
          <p:nvPr/>
        </p:nvSpPr>
        <p:spPr>
          <a:xfrm>
            <a:off x="152401" y="152400"/>
            <a:ext cx="5486399" cy="1752600"/>
          </a:xfrm>
          <a:prstGeom prst="cloudCallout">
            <a:avLst>
              <a:gd name="adj1" fmla="val 12221"/>
              <a:gd name="adj2" fmla="val 909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000" b="1" i="1" dirty="0" smtClean="0">
                <a:solidFill>
                  <a:schemeClr val="tx1"/>
                </a:solidFill>
                <a:latin typeface="+mj-lt"/>
              </a:rPr>
              <a:t>Is it a good tool to help us understand and build positive school climate here? </a:t>
            </a:r>
            <a:endParaRPr lang="en-US" sz="2000" b="1" i="1" dirty="0">
              <a:solidFill>
                <a:schemeClr val="tx1"/>
              </a:solidFill>
              <a:latin typeface="+mj-lt"/>
            </a:endParaRPr>
          </a:p>
        </p:txBody>
      </p:sp>
      <p:sp>
        <p:nvSpPr>
          <p:cNvPr id="5" name="Rounded Rectangular Callout 4"/>
          <p:cNvSpPr/>
          <p:nvPr/>
        </p:nvSpPr>
        <p:spPr>
          <a:xfrm>
            <a:off x="1169894" y="5486400"/>
            <a:ext cx="7619999" cy="838200"/>
          </a:xfrm>
          <a:prstGeom prst="wedgeRoundRectCallout">
            <a:avLst>
              <a:gd name="adj1" fmla="val 1738"/>
              <a:gd name="adj2" fmla="val -251800"/>
              <a:gd name="adj3" fmla="val 16667"/>
            </a:avLst>
          </a:prstGeom>
          <a:solidFill>
            <a:srgbClr val="2255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E64E"/>
                </a:solidFill>
                <a:latin typeface="+mj-lt"/>
              </a:rPr>
              <a:t>Yes! Thank you (and your child) for completing it </a:t>
            </a:r>
            <a:r>
              <a:rPr lang="en-US" b="1" dirty="0" smtClean="0">
                <a:solidFill>
                  <a:srgbClr val="FFE64E"/>
                </a:solidFill>
                <a:latin typeface="+mj-lt"/>
                <a:sym typeface="Wingdings" panose="05000000000000000000" pitchFamily="2" charset="2"/>
              </a:rPr>
              <a:t></a:t>
            </a:r>
            <a:endParaRPr lang="en-US" dirty="0">
              <a:latin typeface="+mj-lt"/>
            </a:endParaRPr>
          </a:p>
        </p:txBody>
      </p:sp>
    </p:spTree>
    <p:extLst>
      <p:ext uri="{BB962C8B-B14F-4D97-AF65-F5344CB8AC3E}">
        <p14:creationId xmlns:p14="http://schemas.microsoft.com/office/powerpoint/2010/main" val="1389992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82" y="228600"/>
            <a:ext cx="8229600" cy="1143000"/>
          </a:xfrm>
        </p:spPr>
        <p:txBody>
          <a:bodyPr/>
          <a:lstStyle/>
          <a:p>
            <a:r>
              <a:rPr lang="en-US" b="1" dirty="0" smtClean="0">
                <a:solidFill>
                  <a:srgbClr val="2255FA"/>
                </a:solidFill>
              </a:rPr>
              <a:t>Our Results</a:t>
            </a:r>
            <a:endParaRPr lang="en-US" b="1" dirty="0">
              <a:solidFill>
                <a:srgbClr val="2255FA"/>
              </a:solidFill>
            </a:endParaRPr>
          </a:p>
        </p:txBody>
      </p:sp>
      <p:sp>
        <p:nvSpPr>
          <p:cNvPr id="3" name="Content Placeholder 2"/>
          <p:cNvSpPr>
            <a:spLocks noGrp="1"/>
          </p:cNvSpPr>
          <p:nvPr>
            <p:ph idx="1"/>
          </p:nvPr>
        </p:nvSpPr>
        <p:spPr>
          <a:xfrm>
            <a:off x="457200" y="1371600"/>
            <a:ext cx="8229600" cy="5181600"/>
          </a:xfrm>
          <a:ln w="38100">
            <a:solidFill>
              <a:schemeClr val="tx1"/>
            </a:solidFill>
          </a:ln>
        </p:spPr>
        <p:txBody>
          <a:bodyPr>
            <a:normAutofit/>
          </a:bodyPr>
          <a:lstStyle/>
          <a:p>
            <a:pPr marL="0" indent="0">
              <a:buNone/>
            </a:pPr>
            <a:endParaRPr lang="en-US" sz="1100" b="1" dirty="0" smtClean="0"/>
          </a:p>
          <a:p>
            <a:pPr marL="0" indent="0">
              <a:buNone/>
            </a:pPr>
            <a:endParaRPr lang="en-US" sz="2200" b="1" dirty="0"/>
          </a:p>
          <a:p>
            <a:pPr marL="400050" lvl="1" indent="0">
              <a:buNone/>
            </a:pPr>
            <a:r>
              <a:rPr lang="en-US" b="1" dirty="0" smtClean="0"/>
              <a:t>OUR COMMUNITY MEMBERS COMPLETED…</a:t>
            </a:r>
            <a:endParaRPr lang="en-US" sz="1100" b="1" dirty="0" smtClean="0"/>
          </a:p>
          <a:p>
            <a:pPr marL="400050" lvl="1" indent="0">
              <a:buNone/>
            </a:pPr>
            <a:endParaRPr lang="en-US" sz="1100" b="1" dirty="0" smtClean="0"/>
          </a:p>
          <a:p>
            <a:pPr marL="1257300" lvl="2" indent="-457200">
              <a:buFont typeface="Wingdings" panose="05000000000000000000" pitchFamily="2" charset="2"/>
              <a:buChar char="ü"/>
            </a:pPr>
            <a:r>
              <a:rPr lang="en-US" sz="2800" b="1" dirty="0" smtClean="0">
                <a:solidFill>
                  <a:srgbClr val="2255FA"/>
                </a:solidFill>
              </a:rPr>
              <a:t>Part 1: School Climate</a:t>
            </a:r>
          </a:p>
          <a:p>
            <a:pPr marL="1257300" lvl="2" indent="-457200">
              <a:buFont typeface="Wingdings" panose="05000000000000000000" pitchFamily="2" charset="2"/>
              <a:buChar char="ü"/>
            </a:pPr>
            <a:r>
              <a:rPr lang="en-US" sz="2800" b="1" dirty="0">
                <a:solidFill>
                  <a:srgbClr val="2255FA"/>
                </a:solidFill>
              </a:rPr>
              <a:t>Part </a:t>
            </a:r>
            <a:r>
              <a:rPr lang="en-US" sz="2800" b="1" dirty="0" smtClean="0">
                <a:solidFill>
                  <a:srgbClr val="2255FA"/>
                </a:solidFill>
              </a:rPr>
              <a:t>2: </a:t>
            </a:r>
            <a:r>
              <a:rPr lang="en-US" sz="2800" b="1" dirty="0">
                <a:solidFill>
                  <a:srgbClr val="2255FA"/>
                </a:solidFill>
              </a:rPr>
              <a:t>Techniques </a:t>
            </a:r>
            <a:endParaRPr lang="en-US" sz="2800" b="1" dirty="0" smtClean="0">
              <a:solidFill>
                <a:srgbClr val="2255FA"/>
              </a:solidFill>
            </a:endParaRPr>
          </a:p>
          <a:p>
            <a:pPr marL="1257300" lvl="2" indent="-457200">
              <a:buFont typeface="Wingdings" panose="05000000000000000000" pitchFamily="2" charset="2"/>
              <a:buChar char="ü"/>
            </a:pPr>
            <a:r>
              <a:rPr lang="en-US" sz="2800" b="1" dirty="0">
                <a:solidFill>
                  <a:srgbClr val="2255FA"/>
                </a:solidFill>
              </a:rPr>
              <a:t>Part </a:t>
            </a:r>
            <a:r>
              <a:rPr lang="en-US" sz="2800" b="1" dirty="0" smtClean="0">
                <a:solidFill>
                  <a:srgbClr val="2255FA"/>
                </a:solidFill>
              </a:rPr>
              <a:t>3: </a:t>
            </a:r>
            <a:r>
              <a:rPr lang="en-US" sz="2800" b="1" dirty="0">
                <a:solidFill>
                  <a:srgbClr val="2255FA"/>
                </a:solidFill>
              </a:rPr>
              <a:t>Bullying </a:t>
            </a:r>
            <a:r>
              <a:rPr lang="en-US" sz="2800" b="1" dirty="0" smtClean="0">
                <a:solidFill>
                  <a:srgbClr val="2255FA"/>
                </a:solidFill>
              </a:rPr>
              <a:t>Victimization</a:t>
            </a:r>
            <a:endParaRPr lang="en-US" sz="2800" b="1" dirty="0">
              <a:solidFill>
                <a:srgbClr val="2255FA"/>
              </a:solidFill>
            </a:endParaRPr>
          </a:p>
          <a:p>
            <a:pPr marL="1257300" lvl="2" indent="-457200">
              <a:buFont typeface="Wingdings" panose="05000000000000000000" pitchFamily="2" charset="2"/>
              <a:buChar char="ü"/>
            </a:pPr>
            <a:r>
              <a:rPr lang="en-US" sz="2800" b="1" dirty="0">
                <a:solidFill>
                  <a:srgbClr val="2255FA"/>
                </a:solidFill>
              </a:rPr>
              <a:t>Part </a:t>
            </a:r>
            <a:r>
              <a:rPr lang="en-US" sz="2800" b="1" dirty="0" smtClean="0">
                <a:solidFill>
                  <a:srgbClr val="2255FA"/>
                </a:solidFill>
              </a:rPr>
              <a:t>4: Student Engagement</a:t>
            </a:r>
          </a:p>
          <a:p>
            <a:pPr marL="1257300" lvl="2" indent="-457200">
              <a:buFont typeface="Wingdings" panose="05000000000000000000" pitchFamily="2" charset="2"/>
              <a:buChar char="ü"/>
            </a:pPr>
            <a:r>
              <a:rPr lang="en-US" sz="2800" b="1" dirty="0" smtClean="0">
                <a:solidFill>
                  <a:srgbClr val="2255FA"/>
                </a:solidFill>
              </a:rPr>
              <a:t>Part 5: Social and Emotional Competencies</a:t>
            </a:r>
            <a:endParaRPr lang="en-US" sz="2400" b="1" dirty="0" smtClean="0">
              <a:solidFill>
                <a:srgbClr val="2255FA"/>
              </a:solidFill>
            </a:endParaRPr>
          </a:p>
          <a:p>
            <a:pPr marL="457200" indent="-457200">
              <a:buFont typeface="+mj-lt"/>
              <a:buAutoNum type="arabicPeriod"/>
            </a:pPr>
            <a:endParaRPr lang="en-US" sz="2400" b="1" dirty="0"/>
          </a:p>
        </p:txBody>
      </p:sp>
    </p:spTree>
    <p:extLst>
      <p:ext uri="{BB962C8B-B14F-4D97-AF65-F5344CB8AC3E}">
        <p14:creationId xmlns:p14="http://schemas.microsoft.com/office/powerpoint/2010/main" val="1806018773"/>
      </p:ext>
    </p:extLst>
  </p:cSld>
  <p:clrMapOvr>
    <a:masterClrMapping/>
  </p:clrMapOvr>
</p:sld>
</file>

<file path=ppt/theme/theme1.xml><?xml version="1.0" encoding="utf-8"?>
<a:theme xmlns:a="http://schemas.openxmlformats.org/drawingml/2006/main" name="1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16669</TotalTime>
  <Words>2264</Words>
  <Application>Microsoft Office PowerPoint</Application>
  <PresentationFormat>On-screen Show (4:3)</PresentationFormat>
  <Paragraphs>245</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Bradley Hand ITC</vt:lpstr>
      <vt:lpstr>Calibri</vt:lpstr>
      <vt:lpstr>Century Gothic</vt:lpstr>
      <vt:lpstr>Geneva</vt:lpstr>
      <vt:lpstr>Times New Roman</vt:lpstr>
      <vt:lpstr>Tw Cen MT</vt:lpstr>
      <vt:lpstr>Wingdings</vt:lpstr>
      <vt:lpstr>1_Office Theme</vt:lpstr>
      <vt:lpstr>Sharing Your 19-20  School Climate Data with YOUR FAMILIES</vt:lpstr>
      <vt:lpstr>PowerPoint Presentation</vt:lpstr>
      <vt:lpstr>Your Thoughts and Opinions  Matter to Us…</vt:lpstr>
      <vt:lpstr>PowerPoint Presentation</vt:lpstr>
      <vt:lpstr>PowerPoint Presentation</vt:lpstr>
      <vt:lpstr>What is the Delaware School Climate Survey?</vt:lpstr>
      <vt:lpstr>How People Could  Respond to Survey Items</vt:lpstr>
      <vt:lpstr>The Delaware School Climate Survey</vt:lpstr>
      <vt:lpstr>Our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Delaware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Gail Armstrong</dc:creator>
  <cp:lastModifiedBy>Hearn, Sarah</cp:lastModifiedBy>
  <cp:revision>1128</cp:revision>
  <cp:lastPrinted>2015-05-05T17:46:13Z</cp:lastPrinted>
  <dcterms:created xsi:type="dcterms:W3CDTF">2011-05-17T19:55:06Z</dcterms:created>
  <dcterms:modified xsi:type="dcterms:W3CDTF">2020-05-13T14:36:35Z</dcterms:modified>
</cp:coreProperties>
</file>