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le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4F473A-9789-454D-881F-5F70D96CBD7C}">
  <a:tblStyle styleId="{0F4F473A-9789-454D-881F-5F70D96CBD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093" autoAdjust="0"/>
  </p:normalViewPr>
  <p:slideViewPr>
    <p:cSldViewPr snapToGrid="0">
      <p:cViewPr varScale="1">
        <p:scale>
          <a:sx n="46" d="100"/>
          <a:sy n="46" d="100"/>
        </p:scale>
        <p:origin x="1860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013662c18_19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4" name="Google Shape;314;g8013662c18_19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013662c18_19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1" name="Google Shape;321;g8013662c18_19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013662c18_19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8013662c18_19_144:notes"/>
          <p:cNvSpPr txBox="1"/>
          <p:nvPr/>
        </p:nvSpPr>
        <p:spPr>
          <a:xfrm>
            <a:off x="2978204" y="11773289"/>
            <a:ext cx="2278380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8013662c18_19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g8013662c18_19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013662c18_24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g8013662c18_24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73b6a803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73b6a803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73b6a8036_5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73b6a8036_5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70697f890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70697f890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73b6a8036_5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73b6a8036_5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013662c18_19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8013662c18_19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013662c18_19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g8013662c18_19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76" name="Google Shape;276;g8013662c18_19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013662c18_19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8013662c18_19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1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89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65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 descr="Tag=AccentColor&#10;Flavor=Light&#10;Target=Fill"/>
          <p:cNvSpPr/>
          <p:nvPr/>
        </p:nvSpPr>
        <p:spPr>
          <a:xfrm flipH="1">
            <a:off x="1" y="236333"/>
            <a:ext cx="2266157" cy="107658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39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9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awarepb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ctrTitle"/>
          </p:nvPr>
        </p:nvSpPr>
        <p:spPr>
          <a:xfrm>
            <a:off x="1779700" y="579825"/>
            <a:ext cx="6903300" cy="14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0">
                <a:solidFill>
                  <a:srgbClr val="333333"/>
                </a:solidFill>
              </a:rPr>
              <a:t>Crisis Response During COVID-19: System and Practice Considerations for School and District Crisis Team Members</a:t>
            </a:r>
            <a:r>
              <a:rPr lang="en"/>
              <a:t> </a:t>
            </a:r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subTitle" idx="1"/>
          </p:nvPr>
        </p:nvSpPr>
        <p:spPr>
          <a:xfrm>
            <a:off x="688452" y="3543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May 5, 2020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Hosted by DE-PBS Project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www.delawarepbs.org</a:t>
            </a:r>
            <a:r>
              <a:rPr lang="en" sz="2400"/>
              <a:t> </a:t>
            </a:r>
            <a:endParaRPr sz="2400"/>
          </a:p>
        </p:txBody>
      </p:sp>
      <p:pic>
        <p:nvPicPr>
          <p:cNvPr id="214" name="Google Shape;21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8075" y="3133075"/>
            <a:ext cx="2296950" cy="1781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>
            <a:spLocks noGrp="1"/>
          </p:cNvSpPr>
          <p:nvPr>
            <p:ph type="title"/>
          </p:nvPr>
        </p:nvSpPr>
        <p:spPr>
          <a:xfrm>
            <a:off x="582800" y="5595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i="0"/>
              <a:t>Reactive Ineffective Responses to Crisis</a:t>
            </a:r>
            <a:endParaRPr sz="2400" i="0"/>
          </a:p>
        </p:txBody>
      </p:sp>
      <p:sp>
        <p:nvSpPr>
          <p:cNvPr id="317" name="Google Shape;317;p47"/>
          <p:cNvSpPr txBox="1">
            <a:spLocks noGrp="1"/>
          </p:cNvSpPr>
          <p:nvPr>
            <p:ph type="body" idx="1"/>
          </p:nvPr>
        </p:nvSpPr>
        <p:spPr>
          <a:xfrm>
            <a:off x="727650" y="13376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Subjective decision making</a:t>
            </a:r>
            <a:endParaRPr sz="1900"/>
          </a:p>
          <a:p>
            <a:pPr marL="215900" lvl="0" indent="-260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 &amp; hope</a:t>
            </a:r>
            <a:endParaRPr sz="1900"/>
          </a:p>
          <a:p>
            <a:pPr marL="215900" lvl="0" indent="-260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1-time training events</a:t>
            </a:r>
            <a:endParaRPr sz="1900"/>
          </a:p>
          <a:p>
            <a:pPr marL="215900" lvl="0" indent="-260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Non-evidence-based practices</a:t>
            </a:r>
            <a:endParaRPr sz="1900"/>
          </a:p>
          <a:p>
            <a:pPr marL="215900" lvl="0" indent="-260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Numerous and siloed practices </a:t>
            </a:r>
            <a:endParaRPr sz="1900"/>
          </a:p>
          <a:p>
            <a:pPr marL="215900" lvl="0" indent="-260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quality implementation of evidence-based practices</a:t>
            </a:r>
            <a:endParaRPr sz="1900"/>
          </a:p>
          <a:p>
            <a:pPr marL="177800" lvl="0" indent="-381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900"/>
          </a:p>
        </p:txBody>
      </p:sp>
      <p:sp>
        <p:nvSpPr>
          <p:cNvPr id="318" name="Google Shape;318;p47"/>
          <p:cNvSpPr txBox="1"/>
          <p:nvPr/>
        </p:nvSpPr>
        <p:spPr>
          <a:xfrm>
            <a:off x="5891850" y="4597875"/>
            <a:ext cx="3174525" cy="46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Adapted from George 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Sugai</a:t>
            </a:r>
            <a:r>
              <a:rPr lang="en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Keynote for the OSPI Virtual MTSS Fest, April 22, 2020</a:t>
            </a:r>
            <a:endParaRPr sz="11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8"/>
          <p:cNvSpPr txBox="1">
            <a:spLocks noGrp="1"/>
          </p:cNvSpPr>
          <p:nvPr>
            <p:ph type="title"/>
          </p:nvPr>
        </p:nvSpPr>
        <p:spPr>
          <a:xfrm>
            <a:off x="684525" y="6026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000" i="0"/>
              <a:t>Effective Responses</a:t>
            </a:r>
            <a:endParaRPr sz="2000" i="0"/>
          </a:p>
        </p:txBody>
      </p:sp>
      <p:sp>
        <p:nvSpPr>
          <p:cNvPr id="324" name="Google Shape;324;p48"/>
          <p:cNvSpPr txBox="1">
            <a:spLocks noGrp="1"/>
          </p:cNvSpPr>
          <p:nvPr>
            <p:ph type="body" idx="1"/>
          </p:nvPr>
        </p:nvSpPr>
        <p:spPr>
          <a:xfrm>
            <a:off x="439550" y="113782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Trauma-informed decision making</a:t>
            </a:r>
            <a:endParaRPr sz="1600"/>
          </a:p>
          <a:p>
            <a:pPr marL="21590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Prevention-based behavioral sciences</a:t>
            </a:r>
            <a:endParaRPr sz="1600"/>
          </a:p>
          <a:p>
            <a:pPr marL="21590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Tiered support systems</a:t>
            </a:r>
            <a:endParaRPr sz="1600"/>
          </a:p>
          <a:p>
            <a:pPr marL="21590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Data-based decision-making teaming</a:t>
            </a:r>
            <a:endParaRPr sz="1600"/>
          </a:p>
          <a:p>
            <a:pPr marL="21590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coached professional development</a:t>
            </a:r>
            <a:endParaRPr sz="1600"/>
          </a:p>
          <a:p>
            <a:pPr marL="21590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fidelity implementation</a:t>
            </a:r>
            <a:endParaRPr sz="1600"/>
          </a:p>
          <a:p>
            <a:pPr marL="21590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Proactive, competent, informed leadership and team leadership</a:t>
            </a:r>
            <a:endParaRPr sz="1600"/>
          </a:p>
          <a:p>
            <a:pPr marL="177800" lvl="0" indent="-381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600"/>
          </a:p>
        </p:txBody>
      </p:sp>
      <p:sp>
        <p:nvSpPr>
          <p:cNvPr id="325" name="Google Shape;325;p48"/>
          <p:cNvSpPr txBox="1"/>
          <p:nvPr/>
        </p:nvSpPr>
        <p:spPr>
          <a:xfrm>
            <a:off x="5976263" y="759008"/>
            <a:ext cx="2939100" cy="1369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200" b="1" i="0" u="none" strike="noStrike" cap="none">
                <a:latin typeface="Raleway"/>
                <a:ea typeface="Raleway"/>
                <a:cs typeface="Raleway"/>
                <a:sym typeface="Raleway"/>
              </a:rPr>
              <a:t>All things you already know </a:t>
            </a:r>
            <a:r>
              <a:rPr lang="en" sz="2200" b="1">
                <a:latin typeface="Raleway"/>
                <a:ea typeface="Raleway"/>
                <a:cs typeface="Raleway"/>
                <a:sym typeface="Raleway"/>
              </a:rPr>
              <a:t>and do</a:t>
            </a:r>
            <a:endParaRPr sz="2200" b="1" i="0" u="none" strike="noStrike" cap="none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6" name="Google Shape;326;p48"/>
          <p:cNvSpPr txBox="1"/>
          <p:nvPr/>
        </p:nvSpPr>
        <p:spPr>
          <a:xfrm>
            <a:off x="3103900" y="4758950"/>
            <a:ext cx="65694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Adapted from George Sugai’s Keynote for the OSPI Virtual MTSS Fest, April 22, 2020</a:t>
            </a:r>
            <a:endParaRPr sz="11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 txBox="1"/>
          <p:nvPr/>
        </p:nvSpPr>
        <p:spPr>
          <a:xfrm>
            <a:off x="1479277" y="2137280"/>
            <a:ext cx="1795832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Supporting culturally knowledgeable </a:t>
            </a:r>
            <a:r>
              <a:rPr lang="en"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Staff Behavior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100"/>
              <a:buFont typeface="Noto Sans Symbols"/>
              <a:buChar char="✔"/>
            </a:pPr>
            <a:r>
              <a:rPr lang="en" sz="1100" b="0" i="0" u="none" strike="noStrike" cap="none">
                <a:solidFill>
                  <a:srgbClr val="79797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team-based leadership and coordination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100"/>
              <a:buFont typeface="Noto Sans Symbols"/>
              <a:buChar char="✔"/>
            </a:pPr>
            <a:r>
              <a:rPr lang="en" sz="1100" b="0" i="0" u="none" strike="noStrike" cap="none">
                <a:solidFill>
                  <a:srgbClr val="79797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professional development, coaching, and content expertise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9"/>
          <p:cNvSpPr txBox="1"/>
          <p:nvPr/>
        </p:nvSpPr>
        <p:spPr>
          <a:xfrm>
            <a:off x="6207228" y="2137280"/>
            <a:ext cx="1724198" cy="11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Supporting culturally valid </a:t>
            </a:r>
            <a:r>
              <a:rPr lang="en"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Data-based Decision Making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100"/>
              <a:buFont typeface="Noto Sans Symbols"/>
              <a:buChar char="✔"/>
            </a:pPr>
            <a:r>
              <a:rPr lang="en" sz="1100" b="0" i="0" u="none" strike="noStrike" cap="none">
                <a:solidFill>
                  <a:srgbClr val="79797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universal screening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100"/>
              <a:buFont typeface="Noto Sans Symbols"/>
              <a:buChar char="✔"/>
            </a:pPr>
            <a:r>
              <a:rPr lang="en" sz="1100" b="0" i="0" u="none" strike="noStrike" cap="none">
                <a:solidFill>
                  <a:srgbClr val="79797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progress monitoring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100"/>
              <a:buFont typeface="Noto Sans Symbols"/>
              <a:buChar char="✔"/>
            </a:pPr>
            <a:r>
              <a:rPr lang="en" sz="1100" b="0" i="0" u="none" strike="noStrike" cap="none">
                <a:solidFill>
                  <a:srgbClr val="79797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evaluation of fidelity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9"/>
          <p:cNvSpPr txBox="1"/>
          <p:nvPr/>
        </p:nvSpPr>
        <p:spPr>
          <a:xfrm>
            <a:off x="3557377" y="4484762"/>
            <a:ext cx="253706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Supporting </a:t>
            </a:r>
            <a:r>
              <a:rPr lang="en"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Student Behavior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100"/>
              <a:buFont typeface="Noto Sans Symbols"/>
              <a:buChar char="✔"/>
            </a:pPr>
            <a:r>
              <a:rPr lang="en" sz="1100" b="0" i="0" u="none" strike="noStrike" cap="none">
                <a:solidFill>
                  <a:srgbClr val="79797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three-tiered continuum of culturally relevant evidence-based interventions</a:t>
            </a:r>
            <a:endParaRPr sz="1100" b="1" i="0" u="none" strike="noStrike" cap="none">
              <a:solidFill>
                <a:srgbClr val="79797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" name="Google Shape;336;p49"/>
          <p:cNvSpPr/>
          <p:nvPr/>
        </p:nvSpPr>
        <p:spPr>
          <a:xfrm>
            <a:off x="3363204" y="1621987"/>
            <a:ext cx="2718280" cy="2718280"/>
          </a:xfrm>
          <a:prstGeom prst="ellipse">
            <a:avLst/>
          </a:prstGeom>
          <a:noFill/>
          <a:ln w="63500" cap="flat" cmpd="sng">
            <a:solidFill>
              <a:srgbClr val="343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9"/>
          <p:cNvSpPr/>
          <p:nvPr/>
        </p:nvSpPr>
        <p:spPr>
          <a:xfrm>
            <a:off x="4060660" y="2816850"/>
            <a:ext cx="1316736" cy="1313836"/>
          </a:xfrm>
          <a:prstGeom prst="ellipse">
            <a:avLst/>
          </a:prstGeom>
          <a:noFill/>
          <a:ln w="63500" cap="flat" cmpd="sng">
            <a:solidFill>
              <a:srgbClr val="99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9"/>
          <p:cNvSpPr/>
          <p:nvPr/>
        </p:nvSpPr>
        <p:spPr>
          <a:xfrm>
            <a:off x="4440346" y="2137280"/>
            <a:ext cx="1316736" cy="1313836"/>
          </a:xfrm>
          <a:prstGeom prst="ellipse">
            <a:avLst/>
          </a:prstGeom>
          <a:noFill/>
          <a:ln w="63500" cap="flat" cmpd="sng">
            <a:solidFill>
              <a:srgbClr val="FF9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9"/>
          <p:cNvSpPr/>
          <p:nvPr/>
        </p:nvSpPr>
        <p:spPr>
          <a:xfrm>
            <a:off x="3670167" y="2137280"/>
            <a:ext cx="1313836" cy="1313836"/>
          </a:xfrm>
          <a:prstGeom prst="ellipse">
            <a:avLst/>
          </a:prstGeom>
          <a:noFill/>
          <a:ln w="63500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9"/>
          <p:cNvSpPr txBox="1"/>
          <p:nvPr/>
        </p:nvSpPr>
        <p:spPr>
          <a:xfrm rot="-3258865">
            <a:off x="3728382" y="2574527"/>
            <a:ext cx="7896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SYSTEMS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9"/>
          <p:cNvSpPr txBox="1"/>
          <p:nvPr/>
        </p:nvSpPr>
        <p:spPr>
          <a:xfrm>
            <a:off x="4123213" y="3590804"/>
            <a:ext cx="12232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PRACTICES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9"/>
          <p:cNvSpPr txBox="1"/>
          <p:nvPr/>
        </p:nvSpPr>
        <p:spPr>
          <a:xfrm rot="2905182">
            <a:off x="5006365" y="2595467"/>
            <a:ext cx="697034" cy="27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9"/>
          <p:cNvSpPr txBox="1"/>
          <p:nvPr/>
        </p:nvSpPr>
        <p:spPr>
          <a:xfrm>
            <a:off x="4145148" y="1797681"/>
            <a:ext cx="11562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OUTCOMES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9"/>
          <p:cNvSpPr txBox="1"/>
          <p:nvPr/>
        </p:nvSpPr>
        <p:spPr>
          <a:xfrm>
            <a:off x="2931628" y="1054671"/>
            <a:ext cx="35814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Supporting culturally </a:t>
            </a:r>
            <a:r>
              <a:rPr lang="en" sz="1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equitable</a:t>
            </a:r>
            <a:r>
              <a:rPr lang="en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"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Targets</a:t>
            </a:r>
            <a:r>
              <a:rPr lang="en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"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including </a:t>
            </a:r>
            <a:br>
              <a:rPr lang="en"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"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social/emotional competence &amp; academic achievement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9"/>
          <p:cNvSpPr txBox="1"/>
          <p:nvPr/>
        </p:nvSpPr>
        <p:spPr>
          <a:xfrm>
            <a:off x="2074937" y="88805"/>
            <a:ext cx="5512823" cy="6303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Positive Behavioral Interventions and Supports </a:t>
            </a:r>
            <a:r>
              <a:rPr lang="en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(PBIS) </a:t>
            </a:r>
            <a:r>
              <a:rPr lang="en"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Improvement</a:t>
            </a: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of Initiatives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500"/>
              <a:buFont typeface="Calibri"/>
              <a:buNone/>
            </a:pPr>
            <a:r>
              <a:rPr lang="en" sz="1500" b="0" i="0" u="none" strike="noStrike" cap="none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is a </a:t>
            </a:r>
            <a:r>
              <a:rPr lang="en" sz="1500" b="1" i="0" u="none" strike="noStrike" cap="none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Multi-Tiered System of Supports </a:t>
            </a:r>
            <a:r>
              <a:rPr lang="en" sz="1500" b="0" i="0" u="none" strike="noStrike" cap="none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(MTSS) Framework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9"/>
          <p:cNvSpPr txBox="1"/>
          <p:nvPr/>
        </p:nvSpPr>
        <p:spPr>
          <a:xfrm>
            <a:off x="400520" y="4224875"/>
            <a:ext cx="2718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92929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Midwest PBIS Network 2/7/19. Adapted from: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-88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92929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“What is a systems Approach in school-wide PBIS?” OSEP Technical Assistance on Positive Behavioral Interventions and Supports. https://www.pbis.org/school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-88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92929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McIntosh, K.&amp; Goodman, S. (2016). </a:t>
            </a:r>
            <a:r>
              <a:rPr lang="en" sz="600" b="0" i="1" u="none" strike="noStrike" cap="none">
                <a:solidFill>
                  <a:srgbClr val="92929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Integrated Multi-Tiered Systems of Support: Blending RTI and PBIS. </a:t>
            </a:r>
            <a:r>
              <a:rPr lang="en" sz="600" b="0" i="0" u="none" strike="noStrike" cap="none">
                <a:solidFill>
                  <a:srgbClr val="92929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New York: Guilford Press.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9"/>
          <p:cNvSpPr/>
          <p:nvPr/>
        </p:nvSpPr>
        <p:spPr>
          <a:xfrm>
            <a:off x="4618354" y="1543697"/>
            <a:ext cx="186517" cy="1902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49"/>
          <p:cNvGrpSpPr/>
          <p:nvPr/>
        </p:nvGrpSpPr>
        <p:grpSpPr>
          <a:xfrm>
            <a:off x="4618353" y="1628065"/>
            <a:ext cx="207555" cy="1"/>
            <a:chOff x="4782660" y="2153714"/>
            <a:chExt cx="276740" cy="1"/>
          </a:xfrm>
        </p:grpSpPr>
        <p:cxnSp>
          <p:nvCxnSpPr>
            <p:cNvPr id="349" name="Google Shape;349;p49"/>
            <p:cNvCxnSpPr/>
            <p:nvPr/>
          </p:nvCxnSpPr>
          <p:spPr>
            <a:xfrm>
              <a:off x="4782660" y="2153714"/>
              <a:ext cx="97022" cy="1"/>
            </a:xfrm>
            <a:prstGeom prst="straightConnector1">
              <a:avLst/>
            </a:prstGeom>
            <a:noFill/>
            <a:ln w="38100" cap="flat" cmpd="sng">
              <a:solidFill>
                <a:srgbClr val="343397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50" name="Google Shape;350;p49"/>
            <p:cNvCxnSpPr/>
            <p:nvPr/>
          </p:nvCxnSpPr>
          <p:spPr>
            <a:xfrm flipH="1">
              <a:off x="4962378" y="2153714"/>
              <a:ext cx="97022" cy="1"/>
            </a:xfrm>
            <a:prstGeom prst="straightConnector1">
              <a:avLst/>
            </a:prstGeom>
            <a:noFill/>
            <a:ln w="38100" cap="flat" cmpd="sng">
              <a:solidFill>
                <a:srgbClr val="343397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51" name="Google Shape;351;p49"/>
          <p:cNvGrpSpPr/>
          <p:nvPr/>
        </p:nvGrpSpPr>
        <p:grpSpPr>
          <a:xfrm>
            <a:off x="74998" y="88805"/>
            <a:ext cx="1817100" cy="1817100"/>
            <a:chOff x="-815127" y="-252661"/>
            <a:chExt cx="2422800" cy="2422800"/>
          </a:xfrm>
        </p:grpSpPr>
        <p:sp>
          <p:nvSpPr>
            <p:cNvPr id="352" name="Google Shape;352;p49"/>
            <p:cNvSpPr/>
            <p:nvPr/>
          </p:nvSpPr>
          <p:spPr>
            <a:xfrm>
              <a:off x="-815127" y="-252661"/>
              <a:ext cx="2422800" cy="2422800"/>
            </a:xfrm>
            <a:prstGeom prst="ellipse">
              <a:avLst/>
            </a:prstGeom>
            <a:solidFill>
              <a:srgbClr val="353395">
                <a:alpha val="1450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p49"/>
            <p:cNvGrpSpPr/>
            <p:nvPr/>
          </p:nvGrpSpPr>
          <p:grpSpPr>
            <a:xfrm>
              <a:off x="-566841" y="85616"/>
              <a:ext cx="1926471" cy="1872129"/>
              <a:chOff x="-395844" y="-63173"/>
              <a:chExt cx="1926471" cy="1872129"/>
            </a:xfrm>
          </p:grpSpPr>
          <p:sp>
            <p:nvSpPr>
              <p:cNvPr id="354" name="Google Shape;354;p49"/>
              <p:cNvSpPr/>
              <p:nvPr/>
            </p:nvSpPr>
            <p:spPr>
              <a:xfrm>
                <a:off x="-69358" y="535456"/>
                <a:ext cx="1273500" cy="1273500"/>
              </a:xfrm>
              <a:prstGeom prst="ellipse">
                <a:avLst/>
              </a:prstGeom>
              <a:solidFill>
                <a:srgbClr val="9ACC23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5" name="Google Shape;355;p49"/>
              <p:cNvGrpSpPr/>
              <p:nvPr/>
            </p:nvGrpSpPr>
            <p:grpSpPr>
              <a:xfrm>
                <a:off x="-395844" y="-63173"/>
                <a:ext cx="1926471" cy="1273502"/>
                <a:chOff x="-413293" y="-126748"/>
                <a:chExt cx="1926471" cy="1273502"/>
              </a:xfrm>
            </p:grpSpPr>
            <p:sp>
              <p:nvSpPr>
                <p:cNvPr id="356" name="Google Shape;356;p49"/>
                <p:cNvSpPr/>
                <p:nvPr/>
              </p:nvSpPr>
              <p:spPr>
                <a:xfrm>
                  <a:off x="239678" y="-126748"/>
                  <a:ext cx="1273500" cy="1273500"/>
                </a:xfrm>
                <a:prstGeom prst="ellipse">
                  <a:avLst/>
                </a:prstGeom>
                <a:solidFill>
                  <a:srgbClr val="FE9BCC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49"/>
                <p:cNvSpPr/>
                <p:nvPr/>
              </p:nvSpPr>
              <p:spPr>
                <a:xfrm>
                  <a:off x="-413293" y="-126746"/>
                  <a:ext cx="1273500" cy="1273500"/>
                </a:xfrm>
                <a:prstGeom prst="ellipse">
                  <a:avLst/>
                </a:prstGeom>
                <a:solidFill>
                  <a:srgbClr val="21FECC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/>
          <p:nvPr/>
        </p:nvSpPr>
        <p:spPr>
          <a:xfrm>
            <a:off x="209550" y="1125700"/>
            <a:ext cx="2022500" cy="3305399"/>
          </a:xfrm>
          <a:custGeom>
            <a:avLst/>
            <a:gdLst/>
            <a:ahLst/>
            <a:cxnLst/>
            <a:rect l="l" t="t" r="r" b="b"/>
            <a:pathLst>
              <a:path w="3197629" h="4559171" extrusionOk="0">
                <a:moveTo>
                  <a:pt x="0" y="0"/>
                </a:moveTo>
                <a:lnTo>
                  <a:pt x="0" y="4559171"/>
                </a:lnTo>
                <a:lnTo>
                  <a:pt x="3197629" y="4559171"/>
                </a:lnTo>
                <a:lnTo>
                  <a:pt x="3197629" y="0"/>
                </a:lnTo>
                <a:lnTo>
                  <a:pt x="0" y="0"/>
                </a:lnTo>
                <a:close/>
                <a:moveTo>
                  <a:pt x="3136669" y="4498211"/>
                </a:moveTo>
                <a:lnTo>
                  <a:pt x="59690" y="4498211"/>
                </a:lnTo>
                <a:lnTo>
                  <a:pt x="59690" y="59690"/>
                </a:lnTo>
                <a:lnTo>
                  <a:pt x="3136669" y="59690"/>
                </a:lnTo>
                <a:lnTo>
                  <a:pt x="3136669" y="4498211"/>
                </a:lnTo>
                <a:close/>
              </a:path>
            </a:pathLst>
          </a:custGeom>
          <a:solidFill>
            <a:srgbClr val="004AAD"/>
          </a:solidFill>
          <a:ln>
            <a:noFill/>
          </a:ln>
        </p:spPr>
      </p:sp>
      <p:sp>
        <p:nvSpPr>
          <p:cNvPr id="220" name="Google Shape;220;p39"/>
          <p:cNvSpPr/>
          <p:nvPr/>
        </p:nvSpPr>
        <p:spPr>
          <a:xfrm>
            <a:off x="4661011" y="1125700"/>
            <a:ext cx="2022500" cy="3305399"/>
          </a:xfrm>
          <a:custGeom>
            <a:avLst/>
            <a:gdLst/>
            <a:ahLst/>
            <a:cxnLst/>
            <a:rect l="l" t="t" r="r" b="b"/>
            <a:pathLst>
              <a:path w="3197629" h="4559171" extrusionOk="0">
                <a:moveTo>
                  <a:pt x="0" y="0"/>
                </a:moveTo>
                <a:lnTo>
                  <a:pt x="0" y="4559171"/>
                </a:lnTo>
                <a:lnTo>
                  <a:pt x="3197629" y="4559171"/>
                </a:lnTo>
                <a:lnTo>
                  <a:pt x="3197629" y="0"/>
                </a:lnTo>
                <a:lnTo>
                  <a:pt x="0" y="0"/>
                </a:lnTo>
                <a:close/>
                <a:moveTo>
                  <a:pt x="3136669" y="4498211"/>
                </a:moveTo>
                <a:lnTo>
                  <a:pt x="59690" y="4498211"/>
                </a:lnTo>
                <a:lnTo>
                  <a:pt x="59690" y="59690"/>
                </a:lnTo>
                <a:lnTo>
                  <a:pt x="3136669" y="59690"/>
                </a:lnTo>
                <a:lnTo>
                  <a:pt x="3136669" y="4498211"/>
                </a:lnTo>
                <a:close/>
              </a:path>
            </a:pathLst>
          </a:custGeom>
          <a:solidFill>
            <a:srgbClr val="004AAD"/>
          </a:solidFill>
          <a:ln>
            <a:noFill/>
          </a:ln>
        </p:spPr>
      </p:sp>
      <p:sp>
        <p:nvSpPr>
          <p:cNvPr id="221" name="Google Shape;221;p39"/>
          <p:cNvSpPr/>
          <p:nvPr/>
        </p:nvSpPr>
        <p:spPr>
          <a:xfrm>
            <a:off x="6886760" y="1133501"/>
            <a:ext cx="2022500" cy="3305399"/>
          </a:xfrm>
          <a:custGeom>
            <a:avLst/>
            <a:gdLst/>
            <a:ahLst/>
            <a:cxnLst/>
            <a:rect l="l" t="t" r="r" b="b"/>
            <a:pathLst>
              <a:path w="3197629" h="4559171" extrusionOk="0">
                <a:moveTo>
                  <a:pt x="0" y="0"/>
                </a:moveTo>
                <a:lnTo>
                  <a:pt x="0" y="4559171"/>
                </a:lnTo>
                <a:lnTo>
                  <a:pt x="3197629" y="4559171"/>
                </a:lnTo>
                <a:lnTo>
                  <a:pt x="3197629" y="0"/>
                </a:lnTo>
                <a:lnTo>
                  <a:pt x="0" y="0"/>
                </a:lnTo>
                <a:close/>
                <a:moveTo>
                  <a:pt x="3136669" y="4498211"/>
                </a:moveTo>
                <a:lnTo>
                  <a:pt x="59690" y="4498211"/>
                </a:lnTo>
                <a:lnTo>
                  <a:pt x="59690" y="59690"/>
                </a:lnTo>
                <a:lnTo>
                  <a:pt x="3136669" y="59690"/>
                </a:lnTo>
                <a:lnTo>
                  <a:pt x="3136669" y="4498211"/>
                </a:lnTo>
                <a:close/>
              </a:path>
            </a:pathLst>
          </a:custGeom>
          <a:solidFill>
            <a:srgbClr val="004AAD"/>
          </a:solidFill>
          <a:ln>
            <a:noFill/>
          </a:ln>
        </p:spPr>
      </p:sp>
      <p:sp>
        <p:nvSpPr>
          <p:cNvPr id="222" name="Google Shape;222;p39"/>
          <p:cNvSpPr/>
          <p:nvPr/>
        </p:nvSpPr>
        <p:spPr>
          <a:xfrm>
            <a:off x="2435277" y="1135143"/>
            <a:ext cx="2022500" cy="3305399"/>
          </a:xfrm>
          <a:custGeom>
            <a:avLst/>
            <a:gdLst/>
            <a:ahLst/>
            <a:cxnLst/>
            <a:rect l="l" t="t" r="r" b="b"/>
            <a:pathLst>
              <a:path w="3197629" h="4559171" extrusionOk="0">
                <a:moveTo>
                  <a:pt x="0" y="0"/>
                </a:moveTo>
                <a:lnTo>
                  <a:pt x="0" y="4559171"/>
                </a:lnTo>
                <a:lnTo>
                  <a:pt x="3197629" y="4559171"/>
                </a:lnTo>
                <a:lnTo>
                  <a:pt x="3197629" y="0"/>
                </a:lnTo>
                <a:lnTo>
                  <a:pt x="0" y="0"/>
                </a:lnTo>
                <a:close/>
                <a:moveTo>
                  <a:pt x="3136669" y="4498211"/>
                </a:moveTo>
                <a:lnTo>
                  <a:pt x="59690" y="4498211"/>
                </a:lnTo>
                <a:lnTo>
                  <a:pt x="59690" y="59690"/>
                </a:lnTo>
                <a:lnTo>
                  <a:pt x="3136669" y="59690"/>
                </a:lnTo>
                <a:lnTo>
                  <a:pt x="3136669" y="4498211"/>
                </a:lnTo>
                <a:close/>
              </a:path>
            </a:pathLst>
          </a:custGeom>
          <a:solidFill>
            <a:srgbClr val="004AAD"/>
          </a:solidFill>
          <a:ln>
            <a:noFill/>
          </a:ln>
        </p:spPr>
      </p:sp>
      <p:sp>
        <p:nvSpPr>
          <p:cNvPr id="223" name="Google Shape;223;p39"/>
          <p:cNvSpPr/>
          <p:nvPr/>
        </p:nvSpPr>
        <p:spPr>
          <a:xfrm>
            <a:off x="-25" y="4771700"/>
            <a:ext cx="9144000" cy="594000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423" y="1623184"/>
            <a:ext cx="998128" cy="108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9510" y="1656867"/>
            <a:ext cx="1004876" cy="115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6255" y="1241736"/>
            <a:ext cx="1536117" cy="175847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9"/>
          <p:cNvSpPr txBox="1"/>
          <p:nvPr/>
        </p:nvSpPr>
        <p:spPr>
          <a:xfrm>
            <a:off x="1982714" y="340571"/>
            <a:ext cx="51786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2D2E2C"/>
                </a:solidFill>
                <a:latin typeface="Aleo"/>
                <a:ea typeface="Aleo"/>
                <a:cs typeface="Aleo"/>
                <a:sym typeface="Aleo"/>
              </a:rPr>
              <a:t>WEBINAR LOGISTICS</a:t>
            </a:r>
            <a:endParaRPr sz="1200"/>
          </a:p>
        </p:txBody>
      </p:sp>
      <p:sp>
        <p:nvSpPr>
          <p:cNvPr id="228" name="Google Shape;228;p39"/>
          <p:cNvSpPr txBox="1"/>
          <p:nvPr/>
        </p:nvSpPr>
        <p:spPr>
          <a:xfrm>
            <a:off x="507055" y="3043017"/>
            <a:ext cx="14268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2D2E2C"/>
                </a:solidFill>
              </a:rPr>
              <a:t>KEEP YOUR VIDEO OFF</a:t>
            </a:r>
            <a:endParaRPr sz="700" b="1"/>
          </a:p>
        </p:txBody>
      </p:sp>
      <p:sp>
        <p:nvSpPr>
          <p:cNvPr id="229" name="Google Shape;229;p39"/>
          <p:cNvSpPr txBox="1"/>
          <p:nvPr/>
        </p:nvSpPr>
        <p:spPr>
          <a:xfrm>
            <a:off x="4958530" y="3042941"/>
            <a:ext cx="14268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2D2E2C"/>
                </a:solidFill>
              </a:rPr>
              <a:t>USE THE CHAT BOX TO ASK QUESTIONS</a:t>
            </a:r>
            <a:endParaRPr sz="700" b="1"/>
          </a:p>
        </p:txBody>
      </p:sp>
      <p:sp>
        <p:nvSpPr>
          <p:cNvPr id="230" name="Google Shape;230;p39"/>
          <p:cNvSpPr txBox="1"/>
          <p:nvPr/>
        </p:nvSpPr>
        <p:spPr>
          <a:xfrm>
            <a:off x="7052435" y="3043034"/>
            <a:ext cx="15699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2D2E2C"/>
                </a:solidFill>
              </a:rPr>
              <a:t>USE PADLET TO SHARE RESOURCES AND IDEAS</a:t>
            </a:r>
            <a:endParaRPr sz="700" b="1"/>
          </a:p>
        </p:txBody>
      </p:sp>
      <p:sp>
        <p:nvSpPr>
          <p:cNvPr id="231" name="Google Shape;231;p39"/>
          <p:cNvSpPr txBox="1"/>
          <p:nvPr/>
        </p:nvSpPr>
        <p:spPr>
          <a:xfrm>
            <a:off x="2806255" y="3000213"/>
            <a:ext cx="14268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2D2E2C"/>
                </a:solidFill>
              </a:rPr>
              <a:t>COMPLETE SURVEY FOR PDMS HOURS</a:t>
            </a:r>
            <a:endParaRPr sz="700" b="1"/>
          </a:p>
        </p:txBody>
      </p:sp>
      <p:sp>
        <p:nvSpPr>
          <p:cNvPr id="232" name="Google Shape;232;p39"/>
          <p:cNvSpPr txBox="1"/>
          <p:nvPr/>
        </p:nvSpPr>
        <p:spPr>
          <a:xfrm>
            <a:off x="3802547" y="4635785"/>
            <a:ext cx="30000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4600" y="1450375"/>
            <a:ext cx="1426800" cy="14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9"/>
          <p:cNvSpPr txBox="1"/>
          <p:nvPr/>
        </p:nvSpPr>
        <p:spPr>
          <a:xfrm>
            <a:off x="7060525" y="340575"/>
            <a:ext cx="16698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Scan QR Code for Padlet Access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39"/>
          <p:cNvCxnSpPr>
            <a:stCxn id="234" idx="2"/>
            <a:endCxn id="233" idx="0"/>
          </p:cNvCxnSpPr>
          <p:nvPr/>
        </p:nvCxnSpPr>
        <p:spPr>
          <a:xfrm>
            <a:off x="7895425" y="934575"/>
            <a:ext cx="2700" cy="515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0"/>
          <p:cNvPicPr preferRelativeResize="0"/>
          <p:nvPr/>
        </p:nvPicPr>
        <p:blipFill rotWithShape="1">
          <a:blip r:embed="rId3">
            <a:alphaModFix/>
          </a:blip>
          <a:srcRect l="57626" t="10077" r="15468" b="12695"/>
          <a:stretch/>
        </p:blipFill>
        <p:spPr>
          <a:xfrm>
            <a:off x="1801400" y="800100"/>
            <a:ext cx="5183021" cy="418424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1" name="Google Shape;241;p4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www.delawarepbs.org</a:t>
            </a:r>
            <a:endParaRPr sz="3200"/>
          </a:p>
        </p:txBody>
      </p:sp>
      <p:sp>
        <p:nvSpPr>
          <p:cNvPr id="242" name="Google Shape;242;p4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0"/>
          <p:cNvSpPr/>
          <p:nvPr/>
        </p:nvSpPr>
        <p:spPr>
          <a:xfrm rot="-3613181">
            <a:off x="4645832" y="869123"/>
            <a:ext cx="1564401" cy="45028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0"/>
          <p:cNvSpPr/>
          <p:nvPr/>
        </p:nvSpPr>
        <p:spPr>
          <a:xfrm rot="1122">
            <a:off x="5809549" y="2346600"/>
            <a:ext cx="1838700" cy="450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1"/>
          <p:cNvPicPr preferRelativeResize="0"/>
          <p:nvPr/>
        </p:nvPicPr>
        <p:blipFill rotWithShape="1">
          <a:blip r:embed="rId3">
            <a:alphaModFix/>
          </a:blip>
          <a:srcRect l="83870" t="11601" r="1490" b="50706"/>
          <a:stretch/>
        </p:blipFill>
        <p:spPr>
          <a:xfrm>
            <a:off x="3714751" y="205979"/>
            <a:ext cx="1460745" cy="1057782"/>
          </a:xfrm>
          <a:prstGeom prst="rect">
            <a:avLst/>
          </a:prstGeom>
          <a:noFill/>
          <a:ln w="19050" cap="sq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0" name="Google Shape;250;p41"/>
          <p:cNvSpPr txBox="1"/>
          <p:nvPr/>
        </p:nvSpPr>
        <p:spPr>
          <a:xfrm>
            <a:off x="1155025" y="1467850"/>
            <a:ext cx="7146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 DE-PBS Project serves as a technical assistance center for the Delaware DOE to actualize the vision to create safe and caring learning environments  that promote the social-emotional and academic development of all children. 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 statewide initiative is designed to build the knowledge and skills of Delaware educators in the concepts and evidence-based practices of Positive Behavior Support (PBS) as a Multi-tiered System of Support (MTSS).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41" descr="H:\Projects\Positive Behavioral Supports\Logos\smallDoe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875" y="4040909"/>
            <a:ext cx="1028700" cy="8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1" descr="CDS-UD_logo_rgb.jpg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8275" y="4246902"/>
            <a:ext cx="25146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59" name="Google Shape;259;p42"/>
          <p:cNvGraphicFramePr/>
          <p:nvPr/>
        </p:nvGraphicFramePr>
        <p:xfrm>
          <a:off x="835338" y="413663"/>
          <a:ext cx="7476925" cy="4398635"/>
        </p:xfrm>
        <a:graphic>
          <a:graphicData uri="http://schemas.openxmlformats.org/drawingml/2006/table">
            <a:tbl>
              <a:tblPr>
                <a:solidFill>
                  <a:srgbClr val="E8EAF1"/>
                </a:solidFill>
                <a:tableStyleId>{0F4F473A-9789-454D-881F-5F70D96CBD7C}</a:tableStyleId>
              </a:tblPr>
              <a:tblGrid>
                <a:gridCol w="233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0" marR="95250" marT="47625" marB="476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4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highlight>
                            <a:schemeClr val="accent2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Virtual Meetings</a:t>
                      </a:r>
                      <a:endParaRPr sz="1800" b="1">
                        <a:highlight>
                          <a:schemeClr val="accent2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0" marR="95250" marT="47625" marB="47625" anchor="ctr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A27FBA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 </a:t>
                      </a:r>
                      <a:endParaRPr sz="1800" b="1">
                        <a:solidFill>
                          <a:srgbClr val="A27FBA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4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A27FBA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ENGAGED</a:t>
                      </a:r>
                      <a:endParaRPr sz="1800" b="1">
                        <a:solidFill>
                          <a:srgbClr val="A27FBA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0" marR="95250" marT="47625" marB="47625" anchor="ctr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Zoom features (reactions, chat box) </a:t>
                      </a:r>
                      <a:endParaRPr sz="18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55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Padlet to find and share resources/ideas</a:t>
                      </a:r>
                      <a:endParaRPr sz="18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55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Minimize distractions when possible</a:t>
                      </a:r>
                      <a:endParaRPr sz="18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47625" marB="47625" anchor="ctr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A27FBA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 </a:t>
                      </a:r>
                      <a:endParaRPr sz="1800" b="1">
                        <a:solidFill>
                          <a:srgbClr val="A27FBA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4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A27FBA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REFLECTIVE</a:t>
                      </a:r>
                      <a:endParaRPr sz="1800" b="1">
                        <a:solidFill>
                          <a:srgbClr val="A27FBA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0" marR="95250" marT="47625" marB="47625" anchor="ctr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 questions you have for presenters via chat</a:t>
                      </a:r>
                      <a:endParaRPr sz="18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55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 follow up questions for presenters &amp; DE-PBS team</a:t>
                      </a:r>
                      <a:endParaRPr sz="18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47625" marB="47625" anchor="ctr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A27FBA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 </a:t>
                      </a:r>
                      <a:endParaRPr sz="1800" b="1">
                        <a:solidFill>
                          <a:srgbClr val="A27FBA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4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A27FBA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SUPPORTIVE</a:t>
                      </a:r>
                      <a:endParaRPr sz="1800" b="1">
                        <a:solidFill>
                          <a:srgbClr val="A27FBA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0" marR="95250" marT="47625" marB="47625" anchor="ctr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 successes, ideas, useful resources via Padlet</a:t>
                      </a:r>
                      <a:endParaRPr sz="18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55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patient with technology issues</a:t>
                      </a:r>
                      <a:endParaRPr sz="18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55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Understand we are learning together</a:t>
                      </a:r>
                      <a:endParaRPr sz="18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47625" marB="47625" anchor="ctr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327800" y="1613925"/>
            <a:ext cx="3694500" cy="25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sz="2500">
                <a:solidFill>
                  <a:srgbClr val="000000"/>
                </a:solidFill>
              </a:rPr>
              <a:t>How deep is the mud?  </a:t>
            </a:r>
            <a:br>
              <a:rPr lang="en" sz="2500">
                <a:solidFill>
                  <a:srgbClr val="000000"/>
                </a:solidFill>
              </a:rPr>
            </a:br>
            <a:br>
              <a:rPr lang="en" sz="2500">
                <a:solidFill>
                  <a:srgbClr val="000000"/>
                </a:solidFill>
              </a:rPr>
            </a:br>
            <a:r>
              <a:rPr lang="en" sz="2500">
                <a:solidFill>
                  <a:srgbClr val="000000"/>
                </a:solidFill>
              </a:rPr>
              <a:t>Depends who you ask.</a:t>
            </a:r>
            <a:br>
              <a:rPr lang="en" sz="2500">
                <a:solidFill>
                  <a:srgbClr val="000000"/>
                </a:solidFill>
              </a:rPr>
            </a:br>
            <a:br>
              <a:rPr lang="en" sz="2500">
                <a:solidFill>
                  <a:srgbClr val="000000"/>
                </a:solidFill>
              </a:rPr>
            </a:br>
            <a:r>
              <a:rPr lang="en" sz="2500">
                <a:solidFill>
                  <a:srgbClr val="000000"/>
                </a:solidFill>
              </a:rPr>
              <a:t>We all go through the same stuff differently.</a:t>
            </a:r>
            <a:endParaRPr sz="2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43" descr="A brown and white dog standing in the grass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7990" b="17405"/>
          <a:stretch/>
        </p:blipFill>
        <p:spPr>
          <a:xfrm>
            <a:off x="4744250" y="733250"/>
            <a:ext cx="4323600" cy="39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 idx="4294967295"/>
          </p:nvPr>
        </p:nvSpPr>
        <p:spPr>
          <a:xfrm>
            <a:off x="5290597" y="1294079"/>
            <a:ext cx="2914800" cy="2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700" i="0"/>
              <a:t>A few things to ground us in MTSS </a:t>
            </a:r>
            <a:r>
              <a:rPr lang="en" sz="2700"/>
              <a:t>t</a:t>
            </a:r>
            <a:r>
              <a:rPr lang="en" sz="2700" i="0"/>
              <a:t>hinking </a:t>
            </a:r>
            <a:endParaRPr sz="2700" i="0"/>
          </a:p>
        </p:txBody>
      </p:sp>
      <p:pic>
        <p:nvPicPr>
          <p:cNvPr id="272" name="Google Shape;27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250" y="1075450"/>
            <a:ext cx="4235700" cy="3176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45"/>
          <p:cNvGrpSpPr/>
          <p:nvPr/>
        </p:nvGrpSpPr>
        <p:grpSpPr>
          <a:xfrm>
            <a:off x="2428875" y="490125"/>
            <a:ext cx="4572000" cy="4229100"/>
            <a:chOff x="0" y="0"/>
            <a:chExt cx="6096000" cy="5638800"/>
          </a:xfrm>
        </p:grpSpPr>
        <p:sp>
          <p:nvSpPr>
            <p:cNvPr id="279" name="Google Shape;279;p45"/>
            <p:cNvSpPr/>
            <p:nvPr/>
          </p:nvSpPr>
          <p:spPr>
            <a:xfrm>
              <a:off x="0" y="0"/>
              <a:ext cx="6096000" cy="5638800"/>
            </a:xfrm>
            <a:prstGeom prst="trapezoid">
              <a:avLst>
                <a:gd name="adj" fmla="val 54054"/>
              </a:avLst>
            </a:prstGeom>
            <a:gradFill>
              <a:gsLst>
                <a:gs pos="0">
                  <a:srgbClr val="CC0000"/>
                </a:gs>
                <a:gs pos="18000">
                  <a:srgbClr val="FFFF99"/>
                </a:gs>
                <a:gs pos="50000">
                  <a:srgbClr val="66FF33"/>
                </a:gs>
                <a:gs pos="65000">
                  <a:srgbClr val="33CC33"/>
                </a:gs>
                <a:gs pos="82000">
                  <a:srgbClr val="009900"/>
                </a:gs>
                <a:gs pos="100000">
                  <a:srgbClr val="009900"/>
                </a:gs>
              </a:gsLst>
              <a:lin ang="54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5"/>
            <p:cNvSpPr txBox="1"/>
            <p:nvPr/>
          </p:nvSpPr>
          <p:spPr>
            <a:xfrm>
              <a:off x="0" y="0"/>
              <a:ext cx="6096000" cy="56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925" tIns="61925" rIns="61925" bIns="61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Arial"/>
                <a:buNone/>
              </a:pPr>
              <a:endParaRPr sz="4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45"/>
          <p:cNvGrpSpPr/>
          <p:nvPr/>
        </p:nvGrpSpPr>
        <p:grpSpPr>
          <a:xfrm>
            <a:off x="311517" y="36741"/>
            <a:ext cx="4946807" cy="4682476"/>
            <a:chOff x="-727645" y="-255812"/>
            <a:chExt cx="6595743" cy="6243302"/>
          </a:xfrm>
        </p:grpSpPr>
        <p:sp>
          <p:nvSpPr>
            <p:cNvPr id="282" name="Google Shape;282;p45"/>
            <p:cNvSpPr/>
            <p:nvPr/>
          </p:nvSpPr>
          <p:spPr>
            <a:xfrm rot="-1573180">
              <a:off x="-20573" y="662088"/>
              <a:ext cx="5181600" cy="44075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94482" y="15000"/>
                  </a:quadBezTo>
                  <a:lnTo>
                    <a:pt x="93044" y="0"/>
                  </a:lnTo>
                  <a:lnTo>
                    <a:pt x="120000" y="24000"/>
                  </a:lnTo>
                  <a:lnTo>
                    <a:pt x="98795" y="60000"/>
                  </a:lnTo>
                  <a:lnTo>
                    <a:pt x="97357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CC0000"/>
                </a:gs>
                <a:gs pos="18000">
                  <a:srgbClr val="FFFF99"/>
                </a:gs>
                <a:gs pos="50000">
                  <a:srgbClr val="66FF33"/>
                </a:gs>
                <a:gs pos="65000">
                  <a:srgbClr val="33CC33"/>
                </a:gs>
                <a:gs pos="82000">
                  <a:srgbClr val="009900"/>
                </a:gs>
                <a:gs pos="100000">
                  <a:srgbClr val="0099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5"/>
            <p:cNvSpPr/>
            <p:nvPr/>
          </p:nvSpPr>
          <p:spPr>
            <a:xfrm>
              <a:off x="893827" y="5105401"/>
              <a:ext cx="439518" cy="4395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5"/>
            <p:cNvSpPr/>
            <p:nvPr/>
          </p:nvSpPr>
          <p:spPr>
            <a:xfrm>
              <a:off x="275542" y="4390336"/>
              <a:ext cx="2620061" cy="638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5"/>
            <p:cNvSpPr txBox="1"/>
            <p:nvPr/>
          </p:nvSpPr>
          <p:spPr>
            <a:xfrm>
              <a:off x="275542" y="4390336"/>
              <a:ext cx="2620061" cy="638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525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" sz="2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Universal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5"/>
            <p:cNvSpPr/>
            <p:nvPr/>
          </p:nvSpPr>
          <p:spPr>
            <a:xfrm>
              <a:off x="2494026" y="2286000"/>
              <a:ext cx="243535" cy="24353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5"/>
            <p:cNvSpPr/>
            <p:nvPr/>
          </p:nvSpPr>
          <p:spPr>
            <a:xfrm>
              <a:off x="1540763" y="1730755"/>
              <a:ext cx="2269242" cy="631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5"/>
            <p:cNvSpPr txBox="1"/>
            <p:nvPr/>
          </p:nvSpPr>
          <p:spPr>
            <a:xfrm>
              <a:off x="1540763" y="1730755"/>
              <a:ext cx="2269242" cy="631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775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" sz="2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Targeted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5"/>
            <p:cNvSpPr/>
            <p:nvPr/>
          </p:nvSpPr>
          <p:spPr>
            <a:xfrm>
              <a:off x="3637027" y="1295399"/>
              <a:ext cx="336804" cy="336804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5"/>
            <p:cNvSpPr/>
            <p:nvPr/>
          </p:nvSpPr>
          <p:spPr>
            <a:xfrm>
              <a:off x="1884427" y="634989"/>
              <a:ext cx="2310380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5"/>
            <p:cNvSpPr txBox="1"/>
            <p:nvPr/>
          </p:nvSpPr>
          <p:spPr>
            <a:xfrm>
              <a:off x="1884427" y="634989"/>
              <a:ext cx="2310380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85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" sz="2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Intensive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45"/>
          <p:cNvSpPr/>
          <p:nvPr/>
        </p:nvSpPr>
        <p:spPr>
          <a:xfrm>
            <a:off x="4096941" y="3543301"/>
            <a:ext cx="1103709" cy="36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625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5"/>
          <p:cNvSpPr/>
          <p:nvPr/>
        </p:nvSpPr>
        <p:spPr>
          <a:xfrm>
            <a:off x="4000500" y="1516858"/>
            <a:ext cx="1428750" cy="36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625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5"/>
          <p:cNvSpPr/>
          <p:nvPr/>
        </p:nvSpPr>
        <p:spPr>
          <a:xfrm>
            <a:off x="4114800" y="685801"/>
            <a:ext cx="1085850" cy="36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625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Few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5"/>
          <p:cNvSpPr txBox="1"/>
          <p:nvPr/>
        </p:nvSpPr>
        <p:spPr>
          <a:xfrm>
            <a:off x="5600700" y="682089"/>
            <a:ext cx="3257550" cy="7154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68475" tIns="34225" rIns="68475" bIns="342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Continuum of Support Logic for ALL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5"/>
          <p:cNvSpPr txBox="1"/>
          <p:nvPr/>
        </p:nvSpPr>
        <p:spPr>
          <a:xfrm>
            <a:off x="6112618" y="1546250"/>
            <a:ext cx="2517032" cy="623248"/>
          </a:xfrm>
          <a:prstGeom prst="rect">
            <a:avLst/>
          </a:prstGeom>
          <a:solidFill>
            <a:srgbClr val="7BCE7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191966"/>
                </a:solidFill>
                <a:latin typeface="Arial"/>
                <a:ea typeface="Arial"/>
                <a:cs typeface="Arial"/>
                <a:sym typeface="Arial"/>
              </a:rPr>
              <a:t>More important now than ever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/>
          <p:nvPr/>
        </p:nvSpPr>
        <p:spPr>
          <a:xfrm>
            <a:off x="190823" y="209227"/>
            <a:ext cx="2960178" cy="155130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BASELINE PHASE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On-going supports for fidelity implementation of evidence-based practices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6"/>
          <p:cNvSpPr/>
          <p:nvPr/>
        </p:nvSpPr>
        <p:spPr>
          <a:xfrm>
            <a:off x="3469199" y="808318"/>
            <a:ext cx="2505883" cy="131348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CHANGE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pandemic: illness, death, disruption &amp; trauma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6"/>
          <p:cNvSpPr/>
          <p:nvPr/>
        </p:nvSpPr>
        <p:spPr>
          <a:xfrm>
            <a:off x="6404674" y="1432624"/>
            <a:ext cx="2592092" cy="155130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“NEW NORMAL” PHASE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Re-calibration &amp; renovation of school organization &amp; functioning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6"/>
          <p:cNvSpPr/>
          <p:nvPr/>
        </p:nvSpPr>
        <p:spPr>
          <a:xfrm>
            <a:off x="190823" y="1406472"/>
            <a:ext cx="2960178" cy="31384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Achievement &amp; opportunity gaps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Reactive discipline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Discrimination by race, ethnicity, disability, etc.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Bullying &amp; harassment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Antisocial behavior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School, family, &amp; community gun violence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Non-scientific decision making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Negative classroom &amp; school climate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illness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Substance abuse &amp; addiction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inefficiency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6"/>
          <p:cNvSpPr/>
          <p:nvPr/>
        </p:nvSpPr>
        <p:spPr>
          <a:xfrm>
            <a:off x="3476567" y="1830736"/>
            <a:ext cx="2505883" cy="21971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Unemployment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Homelessness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Hunger &amp; poverty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&amp; physical illness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Discrimination &amp; harassment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Domestic violence &amp; child abuse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disruption &amp; change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Achievement loss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6"/>
          <p:cNvSpPr/>
          <p:nvPr/>
        </p:nvSpPr>
        <p:spPr>
          <a:xfrm>
            <a:off x="6404674" y="2545598"/>
            <a:ext cx="2592092" cy="245260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Employment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&amp; commerce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structure &amp; functioning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Recreation leisure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Housing &amp; transportation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&amp; mental health care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assistance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Federal &amp; state leadership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6"/>
          <p:cNvSpPr/>
          <p:nvPr/>
        </p:nvSpPr>
        <p:spPr>
          <a:xfrm rot="5400000">
            <a:off x="3851814" y="-253298"/>
            <a:ext cx="383582" cy="1645726"/>
          </a:xfrm>
          <a:prstGeom prst="bentArrow">
            <a:avLst>
              <a:gd name="adj1" fmla="val 50000"/>
              <a:gd name="adj2" fmla="val 49074"/>
              <a:gd name="adj3" fmla="val 32407"/>
              <a:gd name="adj4" fmla="val 43750"/>
            </a:avLst>
          </a:prstGeom>
          <a:solidFill>
            <a:srgbClr val="E6A2F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46"/>
          <p:cNvSpPr/>
          <p:nvPr/>
        </p:nvSpPr>
        <p:spPr>
          <a:xfrm rot="5400000">
            <a:off x="6769487" y="286117"/>
            <a:ext cx="380441" cy="1784244"/>
          </a:xfrm>
          <a:prstGeom prst="bentArrow">
            <a:avLst>
              <a:gd name="adj1" fmla="val 50000"/>
              <a:gd name="adj2" fmla="val 49074"/>
              <a:gd name="adj3" fmla="val 32407"/>
              <a:gd name="adj4" fmla="val 43750"/>
            </a:avLst>
          </a:prstGeom>
          <a:solidFill>
            <a:srgbClr val="E6A2F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46"/>
          <p:cNvSpPr/>
          <p:nvPr/>
        </p:nvSpPr>
        <p:spPr>
          <a:xfrm>
            <a:off x="5975081" y="182594"/>
            <a:ext cx="2800835" cy="578763"/>
          </a:xfrm>
          <a:prstGeom prst="roundRect">
            <a:avLst>
              <a:gd name="adj" fmla="val 16667"/>
            </a:avLst>
          </a:prstGeom>
          <a:solidFill>
            <a:srgbClr val="D5FC7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 FOR ACTION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6"/>
          <p:cNvSpPr/>
          <p:nvPr/>
        </p:nvSpPr>
        <p:spPr>
          <a:xfrm rot="-496125">
            <a:off x="3336828" y="3762582"/>
            <a:ext cx="2865654" cy="1135436"/>
          </a:xfrm>
          <a:prstGeom prst="cloud">
            <a:avLst/>
          </a:prstGeom>
          <a:solidFill>
            <a:srgbClr val="FFC2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lang="en" sz="21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turn on broken light switch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6"/>
          <p:cNvSpPr txBox="1"/>
          <p:nvPr/>
        </p:nvSpPr>
        <p:spPr>
          <a:xfrm>
            <a:off x="146663" y="4632394"/>
            <a:ext cx="3174525" cy="46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George 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Sugai</a:t>
            </a:r>
            <a:r>
              <a:rPr lang="en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Keynote for the OSPI Virtual MTSS Fest, April 22, 2020</a:t>
            </a:r>
            <a:endParaRPr sz="11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On-screen Show (16:9)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Twentieth Century</vt:lpstr>
      <vt:lpstr>Raleway</vt:lpstr>
      <vt:lpstr>Century Gothic</vt:lpstr>
      <vt:lpstr>Aleo</vt:lpstr>
      <vt:lpstr>Calibri</vt:lpstr>
      <vt:lpstr>Noto Sans Symbols</vt:lpstr>
      <vt:lpstr>Abril Fatface</vt:lpstr>
      <vt:lpstr>Lato</vt:lpstr>
      <vt:lpstr>Times New Roman</vt:lpstr>
      <vt:lpstr>Arial</vt:lpstr>
      <vt:lpstr>Streamline</vt:lpstr>
      <vt:lpstr>Crisis Response During COVID-19: System and Practice Considerations for School and District Crisis Team Members </vt:lpstr>
      <vt:lpstr>PowerPoint Presentation</vt:lpstr>
      <vt:lpstr>www.delawarepbs.org</vt:lpstr>
      <vt:lpstr>PowerPoint Presentation</vt:lpstr>
      <vt:lpstr>PowerPoint Presentation</vt:lpstr>
      <vt:lpstr>How deep is the mud?    Depends who you ask.  We all go through the same stuff differently. </vt:lpstr>
      <vt:lpstr>A few things to ground us in MTSS thinking </vt:lpstr>
      <vt:lpstr>PowerPoint Presentation</vt:lpstr>
      <vt:lpstr>PowerPoint Presentation</vt:lpstr>
      <vt:lpstr>Reactive Ineffective Responses to Crisis</vt:lpstr>
      <vt:lpstr>Effective Responses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Response During COVID-19: System and Practice Considerations for School and District Crisis Team Members </dc:title>
  <dc:creator>Hearn, Sarah</dc:creator>
  <cp:lastModifiedBy>Hearn, Sarah</cp:lastModifiedBy>
  <cp:revision>2</cp:revision>
  <dcterms:modified xsi:type="dcterms:W3CDTF">2020-05-06T14:04:28Z</dcterms:modified>
</cp:coreProperties>
</file>