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27"/>
  </p:notesMasterIdLst>
  <p:sldIdLst>
    <p:sldId id="269" r:id="rId2"/>
    <p:sldId id="270" r:id="rId3"/>
    <p:sldId id="271" r:id="rId4"/>
    <p:sldId id="272" r:id="rId5"/>
    <p:sldId id="273" r:id="rId6"/>
    <p:sldId id="274" r:id="rId7"/>
    <p:sldId id="275" r:id="rId8"/>
    <p:sldId id="276" r:id="rId9"/>
    <p:sldId id="277" r:id="rId10"/>
    <p:sldId id="278" r:id="rId11"/>
    <p:sldId id="279" r:id="rId12"/>
    <p:sldId id="280" r:id="rId13"/>
    <p:sldId id="281" r:id="rId14"/>
    <p:sldId id="282" r:id="rId15"/>
    <p:sldId id="283" r:id="rId16"/>
    <p:sldId id="284" r:id="rId17"/>
    <p:sldId id="285" r:id="rId18"/>
    <p:sldId id="286" r:id="rId19"/>
    <p:sldId id="287" r:id="rId20"/>
    <p:sldId id="288" r:id="rId21"/>
    <p:sldId id="289" r:id="rId22"/>
    <p:sldId id="290" r:id="rId23"/>
    <p:sldId id="291" r:id="rId24"/>
    <p:sldId id="292" r:id="rId25"/>
    <p:sldId id="293" r:id="rId26"/>
  </p:sldIdLst>
  <p:sldSz cx="9144000" cy="5143500" type="screen16x9"/>
  <p:notesSz cx="6858000" cy="9144000"/>
  <p:embeddedFontLst>
    <p:embeddedFont>
      <p:font typeface="Roboto" panose="02000000000000000000" pitchFamily="2" charset="0"/>
      <p:regular r:id="rId28"/>
      <p:bold r:id="rId29"/>
      <p:italic r:id="rId30"/>
      <p:boldItalic r:id="rId31"/>
    </p:embeddedFont>
    <p:embeddedFont>
      <p:font typeface="Roboto Slab" pitchFamily="2" charset="0"/>
      <p:regular r:id="rId32"/>
      <p:bold r:id="rId33"/>
    </p:embeddedFont>
    <p:embeddedFont>
      <p:font typeface="Roboto Slab Regular" pitchFamily="2" charset="0"/>
      <p:regular r:id="rId34"/>
      <p:bold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53CF435-7471-4F89-B784-6CA1A9F808EC}">
  <a:tblStyle styleId="{D53CF435-7471-4F89-B784-6CA1A9F808EC}"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6"/>
  </p:normalViewPr>
  <p:slideViewPr>
    <p:cSldViewPr snapToGrid="0">
      <p:cViewPr varScale="1">
        <p:scale>
          <a:sx n="138" d="100"/>
          <a:sy n="138" d="100"/>
        </p:scale>
        <p:origin x="880"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7742003683_4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7742003683_4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7742003683_4_4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7742003683_4_4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7742003683_4_5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7742003683_4_5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7742003683_4_5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7742003683_4_5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7742003683_4_6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7742003683_4_6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7742003683_4_6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g7742003683_4_6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7742003683_4_7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7742003683_4_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7742003683_4_7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7742003683_4_7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7742003683_4_8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 name="Google Shape;469;g7742003683_4_8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7742003683_4_8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6" name="Google Shape;476;g7742003683_4_8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7742003683_4_9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7742003683_4_9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7742003683_4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7742003683_4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7742003683_4_9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0" name="Google Shape;490;g7742003683_4_9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7742003683_4_10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 name="Google Shape;497;g7742003683_4_10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7742003683_4_10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7742003683_4_10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7742003683_4_11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1" name="Google Shape;511;g7742003683_4_1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7742003683_4_11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 name="Google Shape;518;g7742003683_4_1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7742003683_4_12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 name="Google Shape;525;g7742003683_4_1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7742003683_4_1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7742003683_4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7742003683_4_1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7742003683_4_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7742003683_4_2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7742003683_4_2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7742003683_4_2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7742003683_4_2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7742003683_4_3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7742003683_4_3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7742003683_4_3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7742003683_4_3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7742003683_4_4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 name="Google Shape;416;g7742003683_4_4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68"/>
        <p:cNvGrpSpPr/>
        <p:nvPr/>
      </p:nvGrpSpPr>
      <p:grpSpPr>
        <a:xfrm>
          <a:off x="0" y="0"/>
          <a:ext cx="0" cy="0"/>
          <a:chOff x="0" y="0"/>
          <a:chExt cx="0" cy="0"/>
        </a:xfrm>
      </p:grpSpPr>
      <p:sp>
        <p:nvSpPr>
          <p:cNvPr id="169" name="Google Shape;169;p27"/>
          <p:cNvSpPr txBox="1">
            <a:spLocks noGrp="1"/>
          </p:cNvSpPr>
          <p:nvPr>
            <p:ph type="ctrTitle"/>
          </p:nvPr>
        </p:nvSpPr>
        <p:spPr>
          <a:xfrm>
            <a:off x="269158" y="55462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FFFF"/>
              </a:buClr>
              <a:buSzPts val="5200"/>
              <a:buFont typeface="Roboto Slab"/>
              <a:buNone/>
              <a:defRPr sz="5200">
                <a:solidFill>
                  <a:srgbClr val="FFFFFF"/>
                </a:solidFill>
                <a:latin typeface="Roboto Slab"/>
                <a:ea typeface="Roboto Slab"/>
                <a:cs typeface="Roboto Slab"/>
                <a:sym typeface="Roboto Slab"/>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70" name="Google Shape;170;p27"/>
          <p:cNvSpPr txBox="1">
            <a:spLocks noGrp="1"/>
          </p:cNvSpPr>
          <p:nvPr>
            <p:ph type="subTitle" idx="1"/>
          </p:nvPr>
        </p:nvSpPr>
        <p:spPr>
          <a:xfrm>
            <a:off x="206350" y="26072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71" name="Google Shape;171;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02"/>
        <p:cNvGrpSpPr/>
        <p:nvPr/>
      </p:nvGrpSpPr>
      <p:grpSpPr>
        <a:xfrm>
          <a:off x="0" y="0"/>
          <a:ext cx="0" cy="0"/>
          <a:chOff x="0" y="0"/>
          <a:chExt cx="0" cy="0"/>
        </a:xfrm>
      </p:grpSpPr>
      <p:sp>
        <p:nvSpPr>
          <p:cNvPr id="203" name="Google Shape;203;p36"/>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04" name="Google Shape;204;p36"/>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205" name="Google Shape;205;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6"/>
        <p:cNvGrpSpPr/>
        <p:nvPr/>
      </p:nvGrpSpPr>
      <p:grpSpPr>
        <a:xfrm>
          <a:off x="0" y="0"/>
          <a:ext cx="0" cy="0"/>
          <a:chOff x="0" y="0"/>
          <a:chExt cx="0" cy="0"/>
        </a:xfrm>
      </p:grpSpPr>
      <p:sp>
        <p:nvSpPr>
          <p:cNvPr id="207" name="Google Shape;207;p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2"/>
        <p:cNvGrpSpPr/>
        <p:nvPr/>
      </p:nvGrpSpPr>
      <p:grpSpPr>
        <a:xfrm>
          <a:off x="0" y="0"/>
          <a:ext cx="0" cy="0"/>
          <a:chOff x="0" y="0"/>
          <a:chExt cx="0" cy="0"/>
        </a:xfrm>
      </p:grpSpPr>
      <p:sp>
        <p:nvSpPr>
          <p:cNvPr id="173" name="Google Shape;173;p2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74" name="Google Shape;174;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5"/>
        <p:cNvGrpSpPr/>
        <p:nvPr/>
      </p:nvGrpSpPr>
      <p:grpSpPr>
        <a:xfrm>
          <a:off x="0" y="0"/>
          <a:ext cx="0" cy="0"/>
          <a:chOff x="0" y="0"/>
          <a:chExt cx="0" cy="0"/>
        </a:xfrm>
      </p:grpSpPr>
      <p:sp>
        <p:nvSpPr>
          <p:cNvPr id="176" name="Google Shape;176;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7" name="Google Shape;177;p29"/>
          <p:cNvSpPr txBox="1">
            <a:spLocks noGrp="1"/>
          </p:cNvSpPr>
          <p:nvPr>
            <p:ph type="body" idx="1"/>
          </p:nvPr>
        </p:nvSpPr>
        <p:spPr>
          <a:xfrm>
            <a:off x="2993975" y="1152475"/>
            <a:ext cx="58383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78" name="Google Shape;178;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79"/>
        <p:cNvGrpSpPr/>
        <p:nvPr/>
      </p:nvGrpSpPr>
      <p:grpSpPr>
        <a:xfrm>
          <a:off x="0" y="0"/>
          <a:ext cx="0" cy="0"/>
          <a:chOff x="0" y="0"/>
          <a:chExt cx="0" cy="0"/>
        </a:xfrm>
      </p:grpSpPr>
      <p:sp>
        <p:nvSpPr>
          <p:cNvPr id="180" name="Google Shape;180;p30"/>
          <p:cNvSpPr txBox="1">
            <a:spLocks noGrp="1"/>
          </p:cNvSpPr>
          <p:nvPr>
            <p:ph type="title"/>
          </p:nvPr>
        </p:nvSpPr>
        <p:spPr>
          <a:xfrm>
            <a:off x="283050" y="0"/>
            <a:ext cx="40572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1" name="Google Shape;181;p30"/>
          <p:cNvSpPr txBox="1">
            <a:spLocks noGrp="1"/>
          </p:cNvSpPr>
          <p:nvPr>
            <p:ph type="body" idx="1"/>
          </p:nvPr>
        </p:nvSpPr>
        <p:spPr>
          <a:xfrm>
            <a:off x="241900" y="156422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82" name="Google Shape;182;p30"/>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83" name="Google Shape;183;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4"/>
        <p:cNvGrpSpPr/>
        <p:nvPr/>
      </p:nvGrpSpPr>
      <p:grpSpPr>
        <a:xfrm>
          <a:off x="0" y="0"/>
          <a:ext cx="0" cy="0"/>
          <a:chOff x="0" y="0"/>
          <a:chExt cx="0" cy="0"/>
        </a:xfrm>
      </p:grpSpPr>
      <p:sp>
        <p:nvSpPr>
          <p:cNvPr id="185" name="Google Shape;185;p31"/>
          <p:cNvSpPr txBox="1">
            <a:spLocks noGrp="1"/>
          </p:cNvSpPr>
          <p:nvPr>
            <p:ph type="title"/>
          </p:nvPr>
        </p:nvSpPr>
        <p:spPr>
          <a:xfrm>
            <a:off x="332625" y="214725"/>
            <a:ext cx="2933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6" name="Google Shape;186;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87"/>
        <p:cNvGrpSpPr/>
        <p:nvPr/>
      </p:nvGrpSpPr>
      <p:grpSpPr>
        <a:xfrm>
          <a:off x="0" y="0"/>
          <a:ext cx="0" cy="0"/>
          <a:chOff x="0" y="0"/>
          <a:chExt cx="0" cy="0"/>
        </a:xfrm>
      </p:grpSpPr>
      <p:sp>
        <p:nvSpPr>
          <p:cNvPr id="188" name="Google Shape;188;p32"/>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89" name="Google Shape;189;p32"/>
          <p:cNvSpPr txBox="1">
            <a:spLocks noGrp="1"/>
          </p:cNvSpPr>
          <p:nvPr>
            <p:ph type="body" idx="1"/>
          </p:nvPr>
        </p:nvSpPr>
        <p:spPr>
          <a:xfrm>
            <a:off x="311700" y="1563275"/>
            <a:ext cx="4106100" cy="28941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90" name="Google Shape;190;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91"/>
        <p:cNvGrpSpPr/>
        <p:nvPr/>
      </p:nvGrpSpPr>
      <p:grpSpPr>
        <a:xfrm>
          <a:off x="0" y="0"/>
          <a:ext cx="0" cy="0"/>
          <a:chOff x="0" y="0"/>
          <a:chExt cx="0" cy="0"/>
        </a:xfrm>
      </p:grpSpPr>
      <p:sp>
        <p:nvSpPr>
          <p:cNvPr id="192" name="Google Shape;192;p33"/>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93" name="Google Shape;193;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94"/>
        <p:cNvGrpSpPr/>
        <p:nvPr/>
      </p:nvGrpSpPr>
      <p:grpSpPr>
        <a:xfrm>
          <a:off x="0" y="0"/>
          <a:ext cx="0" cy="0"/>
          <a:chOff x="0" y="0"/>
          <a:chExt cx="0" cy="0"/>
        </a:xfrm>
      </p:grpSpPr>
      <p:sp>
        <p:nvSpPr>
          <p:cNvPr id="195" name="Google Shape;195;p34"/>
          <p:cNvSpPr txBox="1">
            <a:spLocks noGrp="1"/>
          </p:cNvSpPr>
          <p:nvPr>
            <p:ph type="title"/>
          </p:nvPr>
        </p:nvSpPr>
        <p:spPr>
          <a:xfrm>
            <a:off x="265500" y="265200"/>
            <a:ext cx="3621900" cy="900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96" name="Google Shape;196;p34"/>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97" name="Google Shape;197;p34"/>
          <p:cNvSpPr txBox="1">
            <a:spLocks noGrp="1"/>
          </p:cNvSpPr>
          <p:nvPr>
            <p:ph type="body" idx="2"/>
          </p:nvPr>
        </p:nvSpPr>
        <p:spPr>
          <a:xfrm>
            <a:off x="4939500" y="739775"/>
            <a:ext cx="3837000" cy="36795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8" name="Google Shape;198;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99"/>
        <p:cNvGrpSpPr/>
        <p:nvPr/>
      </p:nvGrpSpPr>
      <p:grpSpPr>
        <a:xfrm>
          <a:off x="0" y="0"/>
          <a:ext cx="0" cy="0"/>
          <a:chOff x="0" y="0"/>
          <a:chExt cx="0" cy="0"/>
        </a:xfrm>
      </p:grpSpPr>
      <p:sp>
        <p:nvSpPr>
          <p:cNvPr id="200" name="Google Shape;200;p35"/>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201" name="Google Shape;201;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3">
            <a:alphaModFix/>
          </a:blip>
          <a:stretch>
            <a:fillRect/>
          </a:stretch>
        </a:blipFill>
        <a:effectLst/>
      </p:bgPr>
    </p:bg>
    <p:spTree>
      <p:nvGrpSpPr>
        <p:cNvPr id="1" name="Shape 164"/>
        <p:cNvGrpSpPr/>
        <p:nvPr/>
      </p:nvGrpSpPr>
      <p:grpSpPr>
        <a:xfrm>
          <a:off x="0" y="0"/>
          <a:ext cx="0" cy="0"/>
          <a:chOff x="0" y="0"/>
          <a:chExt cx="0" cy="0"/>
        </a:xfrm>
      </p:grpSpPr>
      <p:sp>
        <p:nvSpPr>
          <p:cNvPr id="165" name="Google Shape;165;p2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166" name="Google Shape;166;p2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167" name="Google Shape;167;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hyperlink" Target="http://r20.rs6.net/tn.jsp?f=001fY1UoilBjU1W0ukqpUfUukSrx5SiaUiu3La1GqgbnotwYyoW0Ek3Xj4vVqonLLRvCda87qEdsCjCUqKTamiD-2nsqQz13yRNdSavXwZA93vxydEVkCy4QWCmOCIzRg_WltM1iAeQsMLg3sNKhmuZ1SeZj7AHB0n2wqr2PfyM2tYKnlHIxoq1-g-0ZNQoMqmE&amp;c=xMwSYuXY8EM2suCP1SMceDCgyM3Eaf3U1uI_7FKrmqY1VxDdLVF1Vw==&amp;ch=g2w2Trs2gcf62xGAxgcR3kKmzlhEhGZHDJTLd5wdm9LKsr2KwfIz-Q==" TargetMode="External"/><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hyperlink" Target="http://go.headspace.com/pureedge/"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51"/>
          <p:cNvSpPr txBox="1"/>
          <p:nvPr/>
        </p:nvSpPr>
        <p:spPr>
          <a:xfrm>
            <a:off x="168350" y="529625"/>
            <a:ext cx="8808900" cy="3376800"/>
          </a:xfrm>
          <a:prstGeom prst="rect">
            <a:avLst/>
          </a:prstGeom>
          <a:noFill/>
          <a:ln>
            <a:noFill/>
          </a:ln>
        </p:spPr>
        <p:txBody>
          <a:bodyPr spcFirstLastPara="1" wrap="square" lIns="91425" tIns="91425" rIns="91425" bIns="91425" anchor="t" anchorCtr="0">
            <a:noAutofit/>
          </a:bodyPr>
          <a:lstStyle/>
          <a:p>
            <a:pPr marL="850900" marR="850900" lvl="0" indent="0" algn="ctr" rtl="0">
              <a:lnSpc>
                <a:spcPct val="115000"/>
              </a:lnSpc>
              <a:spcBef>
                <a:spcPts val="0"/>
              </a:spcBef>
              <a:spcAft>
                <a:spcPts val="0"/>
              </a:spcAft>
              <a:buNone/>
            </a:pPr>
            <a:r>
              <a:rPr lang="en" sz="3200">
                <a:solidFill>
                  <a:srgbClr val="FFFFFF"/>
                </a:solidFill>
                <a:latin typeface="Roboto Slab Regular"/>
                <a:ea typeface="Roboto Slab Regular"/>
                <a:cs typeface="Roboto Slab Regular"/>
                <a:sym typeface="Roboto Slab Regular"/>
              </a:rPr>
              <a:t>Crisis Response During COVID-19:  </a:t>
            </a:r>
            <a:r>
              <a:rPr lang="en" sz="2500" i="1">
                <a:solidFill>
                  <a:srgbClr val="FFFFFF"/>
                </a:solidFill>
                <a:latin typeface="Roboto Slab Regular"/>
                <a:ea typeface="Roboto Slab Regular"/>
                <a:cs typeface="Roboto Slab Regular"/>
                <a:sym typeface="Roboto Slab Regular"/>
              </a:rPr>
              <a:t>System and Practice Considerations for District &amp; School Crisis Team Members</a:t>
            </a:r>
            <a:endParaRPr sz="2500" i="1">
              <a:solidFill>
                <a:srgbClr val="FFFFFF"/>
              </a:solidFill>
              <a:latin typeface="Roboto Slab Regular"/>
              <a:ea typeface="Roboto Slab Regular"/>
              <a:cs typeface="Roboto Slab Regular"/>
              <a:sym typeface="Roboto Slab Regular"/>
            </a:endParaRPr>
          </a:p>
          <a:p>
            <a:pPr marL="850900" marR="850900" lvl="0" indent="0" algn="ctr" rtl="0">
              <a:lnSpc>
                <a:spcPct val="115000"/>
              </a:lnSpc>
              <a:spcBef>
                <a:spcPts val="0"/>
              </a:spcBef>
              <a:spcAft>
                <a:spcPts val="0"/>
              </a:spcAft>
              <a:buNone/>
            </a:pPr>
            <a:r>
              <a:rPr lang="en" sz="3700">
                <a:solidFill>
                  <a:srgbClr val="FFFFFF"/>
                </a:solidFill>
                <a:latin typeface="Roboto Slab Regular"/>
                <a:ea typeface="Roboto Slab Regular"/>
                <a:cs typeface="Roboto Slab Regular"/>
                <a:sym typeface="Roboto Slab Regular"/>
              </a:rPr>
              <a:t>5.5.20</a:t>
            </a:r>
            <a:endParaRPr sz="3700">
              <a:solidFill>
                <a:srgbClr val="FFFFFF"/>
              </a:solidFill>
              <a:latin typeface="Roboto Slab Regular"/>
              <a:ea typeface="Roboto Slab Regular"/>
              <a:cs typeface="Roboto Slab Regular"/>
              <a:sym typeface="Roboto Slab Regular"/>
            </a:endParaRPr>
          </a:p>
          <a:p>
            <a:pPr marL="850900" marR="850900" lvl="0" indent="0" algn="ctr" rtl="0">
              <a:lnSpc>
                <a:spcPct val="115000"/>
              </a:lnSpc>
              <a:spcBef>
                <a:spcPts val="0"/>
              </a:spcBef>
              <a:spcAft>
                <a:spcPts val="0"/>
              </a:spcAft>
              <a:buNone/>
            </a:pPr>
            <a:r>
              <a:rPr lang="en" sz="2000">
                <a:solidFill>
                  <a:srgbClr val="FFFFFF"/>
                </a:solidFill>
                <a:latin typeface="Roboto Slab Regular"/>
                <a:ea typeface="Roboto Slab Regular"/>
                <a:cs typeface="Roboto Slab Regular"/>
                <a:sym typeface="Roboto Slab Regular"/>
              </a:rPr>
              <a:t>Jon M. Cooper, EdD</a:t>
            </a:r>
            <a:endParaRPr sz="2000">
              <a:solidFill>
                <a:srgbClr val="FFFFFF"/>
              </a:solidFill>
              <a:latin typeface="Roboto Slab Regular"/>
              <a:ea typeface="Roboto Slab Regular"/>
              <a:cs typeface="Roboto Slab Regular"/>
              <a:sym typeface="Roboto Slab Regular"/>
            </a:endParaRPr>
          </a:p>
          <a:p>
            <a:pPr marL="850900" marR="850900" lvl="0" indent="0" algn="ctr" rtl="0">
              <a:lnSpc>
                <a:spcPct val="115000"/>
              </a:lnSpc>
              <a:spcBef>
                <a:spcPts val="0"/>
              </a:spcBef>
              <a:spcAft>
                <a:spcPts val="0"/>
              </a:spcAft>
              <a:buNone/>
            </a:pPr>
            <a:r>
              <a:rPr lang="en" sz="2000">
                <a:solidFill>
                  <a:srgbClr val="FFFFFF"/>
                </a:solidFill>
                <a:latin typeface="Roboto Slab Regular"/>
                <a:ea typeface="Roboto Slab Regular"/>
                <a:cs typeface="Roboto Slab Regular"/>
                <a:sym typeface="Roboto Slab Regular"/>
              </a:rPr>
              <a:t>Director, Division of Behavioral Health</a:t>
            </a:r>
            <a:endParaRPr sz="2000">
              <a:solidFill>
                <a:srgbClr val="FFFFFF"/>
              </a:solidFill>
              <a:latin typeface="Roboto Slab Regular"/>
              <a:ea typeface="Roboto Slab Regular"/>
              <a:cs typeface="Roboto Slab Regular"/>
              <a:sym typeface="Roboto Slab Regular"/>
            </a:endParaRPr>
          </a:p>
          <a:p>
            <a:pPr marL="850900" marR="850900" lvl="0" indent="0" algn="ctr" rtl="0">
              <a:lnSpc>
                <a:spcPct val="115000"/>
              </a:lnSpc>
              <a:spcBef>
                <a:spcPts val="0"/>
              </a:spcBef>
              <a:spcAft>
                <a:spcPts val="0"/>
              </a:spcAft>
              <a:buNone/>
            </a:pPr>
            <a:r>
              <a:rPr lang="en" sz="2000">
                <a:solidFill>
                  <a:srgbClr val="FFFFFF"/>
                </a:solidFill>
                <a:latin typeface="Roboto Slab Regular"/>
                <a:ea typeface="Roboto Slab Regular"/>
                <a:cs typeface="Roboto Slab Regular"/>
                <a:sym typeface="Roboto Slab Regular"/>
              </a:rPr>
              <a:t>Colonial School District</a:t>
            </a:r>
            <a:endParaRPr sz="2000">
              <a:solidFill>
                <a:srgbClr val="FFFFFF"/>
              </a:solidFill>
              <a:latin typeface="Roboto Slab Regular"/>
              <a:ea typeface="Roboto Slab Regular"/>
              <a:cs typeface="Roboto Slab Regular"/>
              <a:sym typeface="Roboto Slab Regul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60"/>
          <p:cNvSpPr txBox="1">
            <a:spLocks noGrp="1"/>
          </p:cNvSpPr>
          <p:nvPr>
            <p:ph type="title"/>
          </p:nvPr>
        </p:nvSpPr>
        <p:spPr>
          <a:xfrm>
            <a:off x="265500" y="157025"/>
            <a:ext cx="3621900" cy="94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000" b="1">
                <a:latin typeface="Roboto Slab"/>
                <a:ea typeface="Roboto Slab"/>
                <a:cs typeface="Roboto Slab"/>
                <a:sym typeface="Roboto Slab"/>
              </a:rPr>
              <a:t>DISTRICT CRISIS TEAM</a:t>
            </a:r>
            <a:endParaRPr sz="3000"/>
          </a:p>
        </p:txBody>
      </p:sp>
      <p:sp>
        <p:nvSpPr>
          <p:cNvPr id="424" name="Google Shape;424;p60"/>
          <p:cNvSpPr txBox="1"/>
          <p:nvPr/>
        </p:nvSpPr>
        <p:spPr>
          <a:xfrm>
            <a:off x="599875" y="2200800"/>
            <a:ext cx="8621700" cy="2729400"/>
          </a:xfrm>
          <a:prstGeom prst="rect">
            <a:avLst/>
          </a:prstGeom>
          <a:noFill/>
          <a:ln>
            <a:noFill/>
          </a:ln>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sz="1600" b="1">
                <a:highlight>
                  <a:srgbClr val="FFFFFF"/>
                </a:highlight>
              </a:rPr>
              <a:t>Daily review of CDC and DPH guidance</a:t>
            </a:r>
            <a:endParaRPr sz="1600" b="1">
              <a:highlight>
                <a:srgbClr val="FFFFFF"/>
              </a:highlight>
            </a:endParaRPr>
          </a:p>
          <a:p>
            <a:pPr marL="457200" lvl="0" indent="-330200" algn="l" rtl="0">
              <a:spcBef>
                <a:spcPts val="0"/>
              </a:spcBef>
              <a:spcAft>
                <a:spcPts val="0"/>
              </a:spcAft>
              <a:buSzPts val="1600"/>
              <a:buChar char="●"/>
            </a:pPr>
            <a:r>
              <a:rPr lang="en" sz="1600" b="1">
                <a:highlight>
                  <a:srgbClr val="FFFFFF"/>
                </a:highlight>
              </a:rPr>
              <a:t>Development of proposals for</a:t>
            </a:r>
            <a:endParaRPr sz="1600" b="1">
              <a:highlight>
                <a:srgbClr val="FFFFFF"/>
              </a:highlight>
            </a:endParaRPr>
          </a:p>
          <a:p>
            <a:pPr marL="914400" lvl="1" indent="-330200" algn="l" rtl="0">
              <a:spcBef>
                <a:spcPts val="0"/>
              </a:spcBef>
              <a:spcAft>
                <a:spcPts val="0"/>
              </a:spcAft>
              <a:buSzPts val="1600"/>
              <a:buChar char="○"/>
            </a:pPr>
            <a:r>
              <a:rPr lang="en" sz="1600" b="1">
                <a:highlight>
                  <a:srgbClr val="FFFFFF"/>
                </a:highlight>
              </a:rPr>
              <a:t>Cleaning protocols for buildings and buses</a:t>
            </a:r>
            <a:endParaRPr sz="1600" b="1">
              <a:highlight>
                <a:srgbClr val="FFFFFF"/>
              </a:highlight>
            </a:endParaRPr>
          </a:p>
          <a:p>
            <a:pPr marL="914400" lvl="1" indent="-330200" algn="l" rtl="0">
              <a:spcBef>
                <a:spcPts val="0"/>
              </a:spcBef>
              <a:spcAft>
                <a:spcPts val="0"/>
              </a:spcAft>
              <a:buSzPts val="1600"/>
              <a:buChar char="○"/>
            </a:pPr>
            <a:r>
              <a:rPr lang="en" sz="1600" b="1">
                <a:highlight>
                  <a:srgbClr val="FFFFFF"/>
                </a:highlight>
              </a:rPr>
              <a:t>Staff, family, community and media communication</a:t>
            </a:r>
            <a:endParaRPr sz="1600" b="1">
              <a:highlight>
                <a:srgbClr val="FFFFFF"/>
              </a:highlight>
            </a:endParaRPr>
          </a:p>
          <a:p>
            <a:pPr marL="914400" lvl="1" indent="-330200" algn="l" rtl="0">
              <a:spcBef>
                <a:spcPts val="0"/>
              </a:spcBef>
              <a:spcAft>
                <a:spcPts val="0"/>
              </a:spcAft>
              <a:buClr>
                <a:schemeClr val="dk1"/>
              </a:buClr>
              <a:buSzPts val="1600"/>
              <a:buChar char="○"/>
            </a:pPr>
            <a:r>
              <a:rPr lang="en" sz="1600" b="1">
                <a:solidFill>
                  <a:schemeClr val="dk1"/>
                </a:solidFill>
                <a:highlight>
                  <a:schemeClr val="lt1"/>
                </a:highlight>
              </a:rPr>
              <a:t>Tiered event cancellations</a:t>
            </a:r>
            <a:endParaRPr sz="1600" b="1">
              <a:solidFill>
                <a:schemeClr val="dk1"/>
              </a:solidFill>
              <a:highlight>
                <a:schemeClr val="lt1"/>
              </a:highlight>
            </a:endParaRPr>
          </a:p>
          <a:p>
            <a:pPr marL="914400" lvl="1" indent="-330200" algn="l" rtl="0">
              <a:spcBef>
                <a:spcPts val="0"/>
              </a:spcBef>
              <a:spcAft>
                <a:spcPts val="0"/>
              </a:spcAft>
              <a:buClr>
                <a:schemeClr val="dk1"/>
              </a:buClr>
              <a:buSzPts val="1600"/>
              <a:buChar char="○"/>
            </a:pPr>
            <a:r>
              <a:rPr lang="en" sz="1600" b="1">
                <a:solidFill>
                  <a:schemeClr val="dk1"/>
                </a:solidFill>
                <a:highlight>
                  <a:schemeClr val="lt1"/>
                </a:highlight>
              </a:rPr>
              <a:t>Tiered school closure</a:t>
            </a:r>
            <a:endParaRPr sz="1600" b="1">
              <a:highlight>
                <a:srgbClr val="FFFFFF"/>
              </a:highlight>
            </a:endParaRPr>
          </a:p>
          <a:p>
            <a:pPr marL="914400" lvl="1" indent="-330200" algn="l" rtl="0">
              <a:spcBef>
                <a:spcPts val="0"/>
              </a:spcBef>
              <a:spcAft>
                <a:spcPts val="0"/>
              </a:spcAft>
              <a:buSzPts val="1600"/>
              <a:buChar char="○"/>
            </a:pPr>
            <a:r>
              <a:rPr lang="en" sz="1600" b="1">
                <a:highlight>
                  <a:srgbClr val="FFFFFF"/>
                </a:highlight>
              </a:rPr>
              <a:t>Remote learning</a:t>
            </a:r>
            <a:endParaRPr sz="1600" b="1">
              <a:highlight>
                <a:srgbClr val="FFFFFF"/>
              </a:highlight>
            </a:endParaRPr>
          </a:p>
          <a:p>
            <a:pPr marL="1371600" lvl="2" indent="-330200" algn="l" rtl="0">
              <a:spcBef>
                <a:spcPts val="0"/>
              </a:spcBef>
              <a:spcAft>
                <a:spcPts val="0"/>
              </a:spcAft>
              <a:buSzPts val="1600"/>
              <a:buChar char="■"/>
            </a:pPr>
            <a:r>
              <a:rPr lang="en" sz="1600" b="1">
                <a:highlight>
                  <a:srgbClr val="FFFFFF"/>
                </a:highlight>
              </a:rPr>
              <a:t>Lesson plans</a:t>
            </a:r>
            <a:endParaRPr sz="1600" b="1">
              <a:highlight>
                <a:srgbClr val="FFFFFF"/>
              </a:highlight>
            </a:endParaRPr>
          </a:p>
          <a:p>
            <a:pPr marL="1371600" lvl="2" indent="-330200" algn="l" rtl="0">
              <a:spcBef>
                <a:spcPts val="0"/>
              </a:spcBef>
              <a:spcAft>
                <a:spcPts val="0"/>
              </a:spcAft>
              <a:buSzPts val="1600"/>
              <a:buChar char="■"/>
            </a:pPr>
            <a:r>
              <a:rPr lang="en" sz="1600" b="1">
                <a:highlight>
                  <a:srgbClr val="FFFFFF"/>
                </a:highlight>
              </a:rPr>
              <a:t>Device deployment  </a:t>
            </a:r>
            <a:endParaRPr sz="1600" b="1">
              <a:highlight>
                <a:srgbClr val="FFFFFF"/>
              </a:highlight>
            </a:endParaRPr>
          </a:p>
          <a:p>
            <a:pPr marL="1371600" lvl="2" indent="-330200" algn="l" rtl="0">
              <a:spcBef>
                <a:spcPts val="0"/>
              </a:spcBef>
              <a:spcAft>
                <a:spcPts val="0"/>
              </a:spcAft>
              <a:buSzPts val="1600"/>
              <a:buChar char="■"/>
            </a:pPr>
            <a:r>
              <a:rPr lang="en" sz="1600" b="1">
                <a:highlight>
                  <a:srgbClr val="FFFFFF"/>
                </a:highlight>
              </a:rPr>
              <a:t>Meal prep and distribution </a:t>
            </a:r>
            <a:endParaRPr sz="1600" b="1">
              <a:highlight>
                <a:srgbClr val="FFFFFF"/>
              </a:highlight>
            </a:endParaRPr>
          </a:p>
          <a:p>
            <a:pPr marL="457200" lvl="0" indent="0" algn="l" rtl="0">
              <a:spcBef>
                <a:spcPts val="0"/>
              </a:spcBef>
              <a:spcAft>
                <a:spcPts val="0"/>
              </a:spcAft>
              <a:buNone/>
            </a:pPr>
            <a:endParaRPr sz="1600" b="1">
              <a:highlight>
                <a:srgbClr val="FFFFFF"/>
              </a:highlight>
            </a:endParaRPr>
          </a:p>
          <a:p>
            <a:pPr marL="914400" marR="0" lvl="0" indent="0" algn="l" rtl="0">
              <a:lnSpc>
                <a:spcPct val="100000"/>
              </a:lnSpc>
              <a:spcBef>
                <a:spcPts val="0"/>
              </a:spcBef>
              <a:spcAft>
                <a:spcPts val="0"/>
              </a:spcAft>
              <a:buNone/>
            </a:pPr>
            <a:endParaRPr sz="1800">
              <a:solidFill>
                <a:schemeClr val="dk1"/>
              </a:solidFill>
            </a:endParaRPr>
          </a:p>
        </p:txBody>
      </p:sp>
      <p:sp>
        <p:nvSpPr>
          <p:cNvPr id="425" name="Google Shape;425;p60"/>
          <p:cNvSpPr txBox="1"/>
          <p:nvPr/>
        </p:nvSpPr>
        <p:spPr>
          <a:xfrm>
            <a:off x="212550" y="1258200"/>
            <a:ext cx="8718900" cy="94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000" b="1">
              <a:solidFill>
                <a:schemeClr val="dk1"/>
              </a:solidFill>
              <a:latin typeface="Roboto Slab"/>
              <a:ea typeface="Roboto Slab"/>
              <a:cs typeface="Roboto Slab"/>
              <a:sym typeface="Roboto Slab"/>
            </a:endParaRPr>
          </a:p>
          <a:p>
            <a:pPr marL="0" lvl="0" indent="0" algn="l" rtl="0">
              <a:spcBef>
                <a:spcPts val="0"/>
              </a:spcBef>
              <a:spcAft>
                <a:spcPts val="0"/>
              </a:spcAft>
              <a:buNone/>
            </a:pPr>
            <a:r>
              <a:rPr lang="en" sz="2300" b="1">
                <a:solidFill>
                  <a:schemeClr val="dk1"/>
                </a:solidFill>
                <a:latin typeface="Roboto Slab"/>
                <a:ea typeface="Roboto Slab"/>
                <a:cs typeface="Roboto Slab"/>
                <a:sym typeface="Roboto Slab"/>
              </a:rPr>
              <a:t>Week of March 9th: Apply key learnings from the Mumps</a:t>
            </a:r>
            <a:endParaRPr sz="2300" b="1">
              <a:solidFill>
                <a:schemeClr val="dk1"/>
              </a:solidFill>
              <a:latin typeface="Roboto Slab"/>
              <a:ea typeface="Roboto Slab"/>
              <a:cs typeface="Roboto Slab"/>
              <a:sym typeface="Roboto Slab"/>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61"/>
          <p:cNvSpPr txBox="1">
            <a:spLocks noGrp="1"/>
          </p:cNvSpPr>
          <p:nvPr>
            <p:ph type="title"/>
          </p:nvPr>
        </p:nvSpPr>
        <p:spPr>
          <a:xfrm>
            <a:off x="72200" y="157025"/>
            <a:ext cx="4314300" cy="817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700" b="1">
                <a:latin typeface="Roboto Slab"/>
                <a:ea typeface="Roboto Slab"/>
                <a:cs typeface="Roboto Slab"/>
                <a:sym typeface="Roboto Slab"/>
              </a:rPr>
              <a:t>THE ANNOUNCEMENT</a:t>
            </a:r>
            <a:endParaRPr sz="2700"/>
          </a:p>
        </p:txBody>
      </p:sp>
      <p:sp>
        <p:nvSpPr>
          <p:cNvPr id="431" name="Google Shape;431;p61"/>
          <p:cNvSpPr txBox="1"/>
          <p:nvPr/>
        </p:nvSpPr>
        <p:spPr>
          <a:xfrm>
            <a:off x="265500" y="1258200"/>
            <a:ext cx="8718900" cy="303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000" b="1">
              <a:solidFill>
                <a:schemeClr val="dk1"/>
              </a:solidFill>
              <a:latin typeface="Roboto Slab"/>
              <a:ea typeface="Roboto Slab"/>
              <a:cs typeface="Roboto Slab"/>
              <a:sym typeface="Roboto Slab"/>
            </a:endParaRPr>
          </a:p>
          <a:p>
            <a:pPr marL="0" lvl="0" indent="0" algn="ctr" rtl="0">
              <a:spcBef>
                <a:spcPts val="0"/>
              </a:spcBef>
              <a:spcAft>
                <a:spcPts val="0"/>
              </a:spcAft>
              <a:buNone/>
            </a:pPr>
            <a:r>
              <a:rPr lang="en" sz="3000" b="1">
                <a:solidFill>
                  <a:schemeClr val="dk1"/>
                </a:solidFill>
                <a:latin typeface="Roboto Slab"/>
                <a:ea typeface="Roboto Slab"/>
                <a:cs typeface="Roboto Slab"/>
                <a:sym typeface="Roboto Slab"/>
              </a:rPr>
              <a:t>MARCH 13th</a:t>
            </a:r>
            <a:endParaRPr sz="3000" b="1">
              <a:solidFill>
                <a:schemeClr val="dk1"/>
              </a:solidFill>
              <a:latin typeface="Roboto Slab"/>
              <a:ea typeface="Roboto Slab"/>
              <a:cs typeface="Roboto Slab"/>
              <a:sym typeface="Roboto Slab"/>
            </a:endParaRPr>
          </a:p>
          <a:p>
            <a:pPr marL="0" lvl="0" indent="0" algn="ctr" rtl="0">
              <a:spcBef>
                <a:spcPts val="0"/>
              </a:spcBef>
              <a:spcAft>
                <a:spcPts val="0"/>
              </a:spcAft>
              <a:buNone/>
            </a:pPr>
            <a:endParaRPr sz="3000" b="1">
              <a:solidFill>
                <a:schemeClr val="dk1"/>
              </a:solidFill>
              <a:latin typeface="Roboto Slab"/>
              <a:ea typeface="Roboto Slab"/>
              <a:cs typeface="Roboto Slab"/>
              <a:sym typeface="Roboto Slab"/>
            </a:endParaRPr>
          </a:p>
          <a:p>
            <a:pPr marL="0" lvl="0" indent="0" algn="l" rtl="0">
              <a:spcBef>
                <a:spcPts val="0"/>
              </a:spcBef>
              <a:spcAft>
                <a:spcPts val="0"/>
              </a:spcAft>
              <a:buNone/>
            </a:pPr>
            <a:r>
              <a:rPr lang="en" sz="3000" b="1">
                <a:solidFill>
                  <a:schemeClr val="dk1"/>
                </a:solidFill>
                <a:latin typeface="Roboto Slab"/>
                <a:ea typeface="Roboto Slab"/>
                <a:cs typeface="Roboto Slab"/>
                <a:sym typeface="Roboto Slab"/>
              </a:rPr>
              <a:t>Governor Carney closes schools for two weeks</a:t>
            </a:r>
            <a:endParaRPr sz="3000" b="1">
              <a:solidFill>
                <a:schemeClr val="dk1"/>
              </a:solidFill>
              <a:latin typeface="Roboto Slab"/>
              <a:ea typeface="Roboto Slab"/>
              <a:cs typeface="Roboto Slab"/>
              <a:sym typeface="Roboto Slab"/>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62"/>
          <p:cNvSpPr txBox="1">
            <a:spLocks noGrp="1"/>
          </p:cNvSpPr>
          <p:nvPr>
            <p:ph type="title"/>
          </p:nvPr>
        </p:nvSpPr>
        <p:spPr>
          <a:xfrm>
            <a:off x="96250" y="217125"/>
            <a:ext cx="3791100" cy="948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000" b="1">
                <a:latin typeface="Roboto Slab"/>
                <a:ea typeface="Roboto Slab"/>
                <a:cs typeface="Roboto Slab"/>
                <a:sym typeface="Roboto Slab"/>
              </a:rPr>
              <a:t>ENGAGE SUPPORT STAFF</a:t>
            </a:r>
            <a:endParaRPr sz="3000" b="1">
              <a:latin typeface="Roboto Slab"/>
              <a:ea typeface="Roboto Slab"/>
              <a:cs typeface="Roboto Slab"/>
              <a:sym typeface="Roboto Slab"/>
            </a:endParaRPr>
          </a:p>
        </p:txBody>
      </p:sp>
      <p:sp>
        <p:nvSpPr>
          <p:cNvPr id="437" name="Google Shape;437;p62"/>
          <p:cNvSpPr txBox="1"/>
          <p:nvPr/>
        </p:nvSpPr>
        <p:spPr>
          <a:xfrm>
            <a:off x="300550" y="2382425"/>
            <a:ext cx="8544600" cy="26316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Font typeface="Roboto Slab"/>
              <a:buChar char="●"/>
            </a:pPr>
            <a:r>
              <a:rPr lang="en" b="1">
                <a:highlight>
                  <a:srgbClr val="FFFFFF"/>
                </a:highlight>
                <a:latin typeface="Roboto Slab"/>
                <a:ea typeface="Roboto Slab"/>
                <a:cs typeface="Roboto Slab"/>
                <a:sym typeface="Roboto Slab"/>
              </a:rPr>
              <a:t>Students who</a:t>
            </a:r>
            <a:endParaRPr b="1">
              <a:highlight>
                <a:srgbClr val="FFFFFF"/>
              </a:highlight>
              <a:latin typeface="Roboto Slab"/>
              <a:ea typeface="Roboto Slab"/>
              <a:cs typeface="Roboto Slab"/>
              <a:sym typeface="Roboto Slab"/>
            </a:endParaRPr>
          </a:p>
          <a:p>
            <a:pPr marL="914400" lvl="1" indent="-317500" algn="l" rtl="0">
              <a:spcBef>
                <a:spcPts val="0"/>
              </a:spcBef>
              <a:spcAft>
                <a:spcPts val="0"/>
              </a:spcAft>
              <a:buSzPts val="1400"/>
              <a:buFont typeface="Roboto Slab"/>
              <a:buChar char="○"/>
            </a:pPr>
            <a:r>
              <a:rPr lang="en" b="1">
                <a:solidFill>
                  <a:schemeClr val="dk1"/>
                </a:solidFill>
                <a:highlight>
                  <a:schemeClr val="lt1"/>
                </a:highlight>
                <a:latin typeface="Roboto Slab"/>
                <a:ea typeface="Roboto Slab"/>
                <a:cs typeface="Roboto Slab"/>
                <a:sym typeface="Roboto Slab"/>
              </a:rPr>
              <a:t>Experience chronic illness</a:t>
            </a:r>
            <a:endParaRPr b="1">
              <a:solidFill>
                <a:schemeClr val="dk1"/>
              </a:solidFill>
              <a:highlight>
                <a:schemeClr val="lt1"/>
              </a:highlight>
              <a:latin typeface="Roboto Slab"/>
              <a:ea typeface="Roboto Slab"/>
              <a:cs typeface="Roboto Slab"/>
              <a:sym typeface="Roboto Slab"/>
            </a:endParaRPr>
          </a:p>
          <a:p>
            <a:pPr marL="914400" lvl="1" indent="-317500" algn="l" rtl="0">
              <a:spcBef>
                <a:spcPts val="0"/>
              </a:spcBef>
              <a:spcAft>
                <a:spcPts val="0"/>
              </a:spcAft>
              <a:buSzPts val="1400"/>
              <a:buFont typeface="Roboto Slab"/>
              <a:buChar char="○"/>
            </a:pPr>
            <a:r>
              <a:rPr lang="en" b="1">
                <a:solidFill>
                  <a:schemeClr val="dk1"/>
                </a:solidFill>
                <a:highlight>
                  <a:schemeClr val="lt1"/>
                </a:highlight>
                <a:latin typeface="Roboto Slab"/>
                <a:ea typeface="Roboto Slab"/>
                <a:cs typeface="Roboto Slab"/>
                <a:sym typeface="Roboto Slab"/>
              </a:rPr>
              <a:t>Experience food insecurity </a:t>
            </a:r>
            <a:endParaRPr b="1">
              <a:solidFill>
                <a:schemeClr val="dk1"/>
              </a:solidFill>
              <a:highlight>
                <a:schemeClr val="lt1"/>
              </a:highlight>
              <a:latin typeface="Roboto Slab"/>
              <a:ea typeface="Roboto Slab"/>
              <a:cs typeface="Roboto Slab"/>
              <a:sym typeface="Roboto Slab"/>
            </a:endParaRPr>
          </a:p>
          <a:p>
            <a:pPr marL="914400" lvl="1" indent="-317500" algn="l" rtl="0">
              <a:spcBef>
                <a:spcPts val="0"/>
              </a:spcBef>
              <a:spcAft>
                <a:spcPts val="0"/>
              </a:spcAft>
              <a:buSzPts val="1400"/>
              <a:buFont typeface="Roboto Slab"/>
              <a:buChar char="○"/>
            </a:pPr>
            <a:r>
              <a:rPr lang="en" b="1">
                <a:highlight>
                  <a:srgbClr val="FFFFFF"/>
                </a:highlight>
                <a:latin typeface="Roboto Slab"/>
                <a:ea typeface="Roboto Slab"/>
                <a:cs typeface="Roboto Slab"/>
                <a:sym typeface="Roboto Slab"/>
              </a:rPr>
              <a:t>Reside in homeless shelters </a:t>
            </a:r>
            <a:endParaRPr b="1">
              <a:highlight>
                <a:srgbClr val="FFFFFF"/>
              </a:highlight>
              <a:latin typeface="Roboto Slab"/>
              <a:ea typeface="Roboto Slab"/>
              <a:cs typeface="Roboto Slab"/>
              <a:sym typeface="Roboto Slab"/>
            </a:endParaRPr>
          </a:p>
          <a:p>
            <a:pPr marL="914400" lvl="1" indent="-317500" algn="l" rtl="0">
              <a:spcBef>
                <a:spcPts val="0"/>
              </a:spcBef>
              <a:spcAft>
                <a:spcPts val="0"/>
              </a:spcAft>
              <a:buSzPts val="1400"/>
              <a:buFont typeface="Roboto Slab"/>
              <a:buChar char="○"/>
            </a:pPr>
            <a:r>
              <a:rPr lang="en" b="1">
                <a:solidFill>
                  <a:schemeClr val="dk1"/>
                </a:solidFill>
                <a:highlight>
                  <a:schemeClr val="lt1"/>
                </a:highlight>
                <a:latin typeface="Roboto Slab"/>
                <a:ea typeface="Roboto Slab"/>
                <a:cs typeface="Roboto Slab"/>
                <a:sym typeface="Roboto Slab"/>
              </a:rPr>
              <a:t>Are served in alternative placements</a:t>
            </a:r>
            <a:endParaRPr b="1">
              <a:highlight>
                <a:srgbClr val="00FFFF"/>
              </a:highlight>
              <a:latin typeface="Roboto Slab"/>
              <a:ea typeface="Roboto Slab"/>
              <a:cs typeface="Roboto Slab"/>
              <a:sym typeface="Roboto Slab"/>
            </a:endParaRPr>
          </a:p>
          <a:p>
            <a:pPr marL="914400" lvl="1" indent="-317500" algn="l" rtl="0">
              <a:spcBef>
                <a:spcPts val="0"/>
              </a:spcBef>
              <a:spcAft>
                <a:spcPts val="0"/>
              </a:spcAft>
              <a:buSzPts val="1400"/>
              <a:buFont typeface="Roboto Slab"/>
              <a:buChar char="○"/>
            </a:pPr>
            <a:r>
              <a:rPr lang="en" b="1">
                <a:solidFill>
                  <a:schemeClr val="dk1"/>
                </a:solidFill>
                <a:highlight>
                  <a:schemeClr val="lt1"/>
                </a:highlight>
                <a:latin typeface="Roboto Slab"/>
                <a:ea typeface="Roboto Slab"/>
                <a:cs typeface="Roboto Slab"/>
                <a:sym typeface="Roboto Slab"/>
              </a:rPr>
              <a:t>Are chronically absent </a:t>
            </a:r>
            <a:endParaRPr b="1">
              <a:solidFill>
                <a:schemeClr val="dk1"/>
              </a:solidFill>
              <a:highlight>
                <a:srgbClr val="00FFFF"/>
              </a:highlight>
              <a:latin typeface="Roboto Slab"/>
              <a:ea typeface="Roboto Slab"/>
              <a:cs typeface="Roboto Slab"/>
              <a:sym typeface="Roboto Slab"/>
            </a:endParaRPr>
          </a:p>
          <a:p>
            <a:pPr marL="914400" lvl="1" indent="-317500" algn="l" rtl="0">
              <a:spcBef>
                <a:spcPts val="0"/>
              </a:spcBef>
              <a:spcAft>
                <a:spcPts val="0"/>
              </a:spcAft>
              <a:buSzPts val="1400"/>
              <a:buFont typeface="Roboto Slab"/>
              <a:buChar char="○"/>
            </a:pPr>
            <a:r>
              <a:rPr lang="en" b="1">
                <a:highlight>
                  <a:srgbClr val="FFFFFF"/>
                </a:highlight>
                <a:latin typeface="Roboto Slab"/>
                <a:ea typeface="Roboto Slab"/>
                <a:cs typeface="Roboto Slab"/>
                <a:sym typeface="Roboto Slab"/>
              </a:rPr>
              <a:t>Evidenced elevated mental health needs</a:t>
            </a:r>
            <a:endParaRPr b="1">
              <a:highlight>
                <a:srgbClr val="00FF00"/>
              </a:highlight>
              <a:latin typeface="Roboto Slab"/>
              <a:ea typeface="Roboto Slab"/>
              <a:cs typeface="Roboto Slab"/>
              <a:sym typeface="Roboto Slab"/>
            </a:endParaRPr>
          </a:p>
          <a:p>
            <a:pPr marL="914400" lvl="1" indent="-317500" algn="l" rtl="0">
              <a:spcBef>
                <a:spcPts val="0"/>
              </a:spcBef>
              <a:spcAft>
                <a:spcPts val="0"/>
              </a:spcAft>
              <a:buSzPts val="1400"/>
              <a:buFont typeface="Roboto Slab"/>
              <a:buChar char="○"/>
            </a:pPr>
            <a:r>
              <a:rPr lang="en" b="1">
                <a:solidFill>
                  <a:schemeClr val="dk1"/>
                </a:solidFill>
                <a:highlight>
                  <a:schemeClr val="lt1"/>
                </a:highlight>
                <a:latin typeface="Roboto Slab"/>
                <a:ea typeface="Roboto Slab"/>
                <a:cs typeface="Roboto Slab"/>
                <a:sym typeface="Roboto Slab"/>
              </a:rPr>
              <a:t>Are pregnant or new mothers </a:t>
            </a:r>
            <a:endParaRPr b="1">
              <a:highlight>
                <a:srgbClr val="FFFFFF"/>
              </a:highlight>
              <a:latin typeface="Roboto Slab"/>
              <a:ea typeface="Roboto Slab"/>
              <a:cs typeface="Roboto Slab"/>
              <a:sym typeface="Roboto Slab"/>
            </a:endParaRPr>
          </a:p>
          <a:p>
            <a:pPr marL="914400" lvl="1" indent="-317500" algn="l" rtl="0">
              <a:spcBef>
                <a:spcPts val="0"/>
              </a:spcBef>
              <a:spcAft>
                <a:spcPts val="0"/>
              </a:spcAft>
              <a:buSzPts val="1400"/>
              <a:buFont typeface="Roboto Slab"/>
              <a:buChar char="○"/>
            </a:pPr>
            <a:r>
              <a:rPr lang="en" b="1">
                <a:highlight>
                  <a:srgbClr val="FFFFFF"/>
                </a:highlight>
                <a:latin typeface="Roboto Slab"/>
                <a:ea typeface="Roboto Slab"/>
                <a:cs typeface="Roboto Slab"/>
                <a:sym typeface="Roboto Slab"/>
              </a:rPr>
              <a:t>Are served by Wellness Centers </a:t>
            </a:r>
            <a:endParaRPr b="1">
              <a:highlight>
                <a:srgbClr val="FF9900"/>
              </a:highlight>
              <a:latin typeface="Roboto Slab"/>
              <a:ea typeface="Roboto Slab"/>
              <a:cs typeface="Roboto Slab"/>
              <a:sym typeface="Roboto Slab"/>
            </a:endParaRPr>
          </a:p>
          <a:p>
            <a:pPr marL="914400" lvl="1" indent="-317500" algn="l" rtl="0">
              <a:spcBef>
                <a:spcPts val="0"/>
              </a:spcBef>
              <a:spcAft>
                <a:spcPts val="0"/>
              </a:spcAft>
              <a:buSzPts val="1400"/>
              <a:buFont typeface="Roboto Slab"/>
              <a:buChar char="○"/>
            </a:pPr>
            <a:r>
              <a:rPr lang="en" b="1">
                <a:highlight>
                  <a:srgbClr val="FFFFFF"/>
                </a:highlight>
                <a:latin typeface="Roboto Slab"/>
                <a:ea typeface="Roboto Slab"/>
                <a:cs typeface="Roboto Slab"/>
                <a:sym typeface="Roboto Slab"/>
              </a:rPr>
              <a:t>Are served by outside counseling agencies at school </a:t>
            </a:r>
            <a:endParaRPr b="1">
              <a:highlight>
                <a:srgbClr val="FF9900"/>
              </a:highlight>
              <a:latin typeface="Roboto Slab"/>
              <a:ea typeface="Roboto Slab"/>
              <a:cs typeface="Roboto Slab"/>
              <a:sym typeface="Roboto Slab"/>
            </a:endParaRPr>
          </a:p>
          <a:p>
            <a:pPr marL="914400" lvl="1" indent="-317500" algn="l" rtl="0">
              <a:spcBef>
                <a:spcPts val="0"/>
              </a:spcBef>
              <a:spcAft>
                <a:spcPts val="0"/>
              </a:spcAft>
              <a:buSzPts val="1400"/>
              <a:buFont typeface="Roboto Slab"/>
              <a:buChar char="○"/>
            </a:pPr>
            <a:r>
              <a:rPr lang="en" b="1">
                <a:solidFill>
                  <a:schemeClr val="dk1"/>
                </a:solidFill>
                <a:highlight>
                  <a:schemeClr val="lt1"/>
                </a:highlight>
                <a:latin typeface="Roboto Slab"/>
                <a:ea typeface="Roboto Slab"/>
                <a:cs typeface="Roboto Slab"/>
                <a:sym typeface="Roboto Slab"/>
              </a:rPr>
              <a:t>Are currently inpatient in psychiatric hospitals </a:t>
            </a:r>
            <a:endParaRPr b="1">
              <a:highlight>
                <a:srgbClr val="EAD1DC"/>
              </a:highlight>
              <a:latin typeface="Roboto Slab"/>
              <a:ea typeface="Roboto Slab"/>
              <a:cs typeface="Roboto Slab"/>
              <a:sym typeface="Roboto Slab"/>
            </a:endParaRPr>
          </a:p>
          <a:p>
            <a:pPr marL="914400" lvl="0" indent="0" algn="l" rtl="0">
              <a:spcBef>
                <a:spcPts val="0"/>
              </a:spcBef>
              <a:spcAft>
                <a:spcPts val="0"/>
              </a:spcAft>
              <a:buNone/>
            </a:pPr>
            <a:endParaRPr sz="1500" b="1">
              <a:highlight>
                <a:srgbClr val="FFFFFF"/>
              </a:highlight>
              <a:latin typeface="Roboto Slab"/>
              <a:ea typeface="Roboto Slab"/>
              <a:cs typeface="Roboto Slab"/>
              <a:sym typeface="Roboto Slab"/>
            </a:endParaRPr>
          </a:p>
          <a:p>
            <a:pPr marL="914400" marR="0" lvl="0" indent="0" algn="l" rtl="0">
              <a:lnSpc>
                <a:spcPct val="100000"/>
              </a:lnSpc>
              <a:spcBef>
                <a:spcPts val="0"/>
              </a:spcBef>
              <a:spcAft>
                <a:spcPts val="0"/>
              </a:spcAft>
              <a:buNone/>
            </a:pPr>
            <a:endParaRPr sz="1800">
              <a:solidFill>
                <a:schemeClr val="dk1"/>
              </a:solidFill>
            </a:endParaRPr>
          </a:p>
        </p:txBody>
      </p:sp>
      <p:sp>
        <p:nvSpPr>
          <p:cNvPr id="438" name="Google Shape;438;p62"/>
          <p:cNvSpPr txBox="1"/>
          <p:nvPr/>
        </p:nvSpPr>
        <p:spPr>
          <a:xfrm>
            <a:off x="230725" y="1348925"/>
            <a:ext cx="8718900" cy="1033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a:solidFill>
                  <a:schemeClr val="dk1"/>
                </a:solidFill>
                <a:latin typeface="Roboto Slab"/>
                <a:ea typeface="Roboto Slab"/>
                <a:cs typeface="Roboto Slab"/>
                <a:sym typeface="Roboto Slab"/>
              </a:rPr>
              <a:t>Use data to identify “vulnerable populations”</a:t>
            </a:r>
            <a:endParaRPr sz="3000" b="1">
              <a:solidFill>
                <a:schemeClr val="dk1"/>
              </a:solidFill>
              <a:latin typeface="Roboto Slab"/>
              <a:ea typeface="Roboto Slab"/>
              <a:cs typeface="Roboto Slab"/>
              <a:sym typeface="Roboto Slab"/>
            </a:endParaRPr>
          </a:p>
          <a:p>
            <a:pPr marL="0" lvl="0" indent="0" algn="ctr" rtl="0">
              <a:spcBef>
                <a:spcPts val="0"/>
              </a:spcBef>
              <a:spcAft>
                <a:spcPts val="0"/>
              </a:spcAft>
              <a:buNone/>
            </a:pPr>
            <a:endParaRPr sz="2000" b="1">
              <a:solidFill>
                <a:schemeClr val="dk1"/>
              </a:solidFill>
              <a:latin typeface="Roboto Slab"/>
              <a:ea typeface="Roboto Slab"/>
              <a:cs typeface="Roboto Slab"/>
              <a:sym typeface="Roboto Slab"/>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63"/>
          <p:cNvSpPr txBox="1">
            <a:spLocks noGrp="1"/>
          </p:cNvSpPr>
          <p:nvPr>
            <p:ph type="title"/>
          </p:nvPr>
        </p:nvSpPr>
        <p:spPr>
          <a:xfrm>
            <a:off x="96250" y="217125"/>
            <a:ext cx="3791100" cy="948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000" b="1">
                <a:latin typeface="Roboto Slab"/>
                <a:ea typeface="Roboto Slab"/>
                <a:cs typeface="Roboto Slab"/>
                <a:sym typeface="Roboto Slab"/>
              </a:rPr>
              <a:t>ENGAGE SUPPORT STAFF</a:t>
            </a:r>
            <a:endParaRPr sz="3000" b="1">
              <a:latin typeface="Roboto Slab"/>
              <a:ea typeface="Roboto Slab"/>
              <a:cs typeface="Roboto Slab"/>
              <a:sym typeface="Roboto Slab"/>
            </a:endParaRPr>
          </a:p>
        </p:txBody>
      </p:sp>
      <p:sp>
        <p:nvSpPr>
          <p:cNvPr id="444" name="Google Shape;444;p63"/>
          <p:cNvSpPr txBox="1"/>
          <p:nvPr/>
        </p:nvSpPr>
        <p:spPr>
          <a:xfrm>
            <a:off x="300550" y="2091725"/>
            <a:ext cx="8544600" cy="29223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Font typeface="Roboto Slab"/>
              <a:buChar char="●"/>
            </a:pPr>
            <a:r>
              <a:rPr lang="en" b="1">
                <a:highlight>
                  <a:srgbClr val="FFFFFF"/>
                </a:highlight>
                <a:latin typeface="Roboto Slab"/>
                <a:ea typeface="Roboto Slab"/>
                <a:cs typeface="Roboto Slab"/>
                <a:sym typeface="Roboto Slab"/>
              </a:rPr>
              <a:t>Students who</a:t>
            </a:r>
            <a:endParaRPr b="1">
              <a:highlight>
                <a:srgbClr val="FFFFFF"/>
              </a:highlight>
              <a:latin typeface="Roboto Slab"/>
              <a:ea typeface="Roboto Slab"/>
              <a:cs typeface="Roboto Slab"/>
              <a:sym typeface="Roboto Slab"/>
            </a:endParaRPr>
          </a:p>
          <a:p>
            <a:pPr marL="914400" lvl="1" indent="-317500" algn="l" rtl="0">
              <a:spcBef>
                <a:spcPts val="0"/>
              </a:spcBef>
              <a:spcAft>
                <a:spcPts val="0"/>
              </a:spcAft>
              <a:buSzPts val="1400"/>
              <a:buFont typeface="Roboto Slab"/>
              <a:buChar char="○"/>
            </a:pPr>
            <a:r>
              <a:rPr lang="en" b="1">
                <a:solidFill>
                  <a:schemeClr val="dk1"/>
                </a:solidFill>
                <a:highlight>
                  <a:schemeClr val="lt1"/>
                </a:highlight>
                <a:latin typeface="Roboto Slab"/>
                <a:ea typeface="Roboto Slab"/>
                <a:cs typeface="Roboto Slab"/>
                <a:sym typeface="Roboto Slab"/>
              </a:rPr>
              <a:t>Experience chronic illness -  </a:t>
            </a:r>
            <a:r>
              <a:rPr lang="en" b="1">
                <a:solidFill>
                  <a:schemeClr val="dk1"/>
                </a:solidFill>
                <a:highlight>
                  <a:srgbClr val="FFFF00"/>
                </a:highlight>
                <a:latin typeface="Roboto Slab"/>
                <a:ea typeface="Roboto Slab"/>
                <a:cs typeface="Roboto Slab"/>
                <a:sym typeface="Roboto Slab"/>
              </a:rPr>
              <a:t>SCHOOL NURSES</a:t>
            </a:r>
            <a:endParaRPr b="1">
              <a:highlight>
                <a:srgbClr val="FFFF00"/>
              </a:highlight>
              <a:latin typeface="Roboto Slab"/>
              <a:ea typeface="Roboto Slab"/>
              <a:cs typeface="Roboto Slab"/>
              <a:sym typeface="Roboto Slab"/>
            </a:endParaRPr>
          </a:p>
          <a:p>
            <a:pPr marL="914400" lvl="1" indent="-317500" algn="l" rtl="0">
              <a:spcBef>
                <a:spcPts val="0"/>
              </a:spcBef>
              <a:spcAft>
                <a:spcPts val="0"/>
              </a:spcAft>
              <a:buSzPts val="1400"/>
              <a:buFont typeface="Roboto Slab"/>
              <a:buChar char="○"/>
            </a:pPr>
            <a:r>
              <a:rPr lang="en" b="1">
                <a:solidFill>
                  <a:schemeClr val="dk1"/>
                </a:solidFill>
                <a:highlight>
                  <a:schemeClr val="lt1"/>
                </a:highlight>
                <a:latin typeface="Roboto Slab"/>
                <a:ea typeface="Roboto Slab"/>
                <a:cs typeface="Roboto Slab"/>
                <a:sym typeface="Roboto Slab"/>
              </a:rPr>
              <a:t>Experience food insecurity - </a:t>
            </a:r>
            <a:r>
              <a:rPr lang="en" b="1">
                <a:solidFill>
                  <a:schemeClr val="dk1"/>
                </a:solidFill>
                <a:highlight>
                  <a:srgbClr val="FFFF00"/>
                </a:highlight>
                <a:latin typeface="Roboto Slab"/>
                <a:ea typeface="Roboto Slab"/>
                <a:cs typeface="Roboto Slab"/>
                <a:sym typeface="Roboto Slab"/>
              </a:rPr>
              <a:t>SCHOOL NURSES</a:t>
            </a:r>
            <a:endParaRPr b="1">
              <a:highlight>
                <a:srgbClr val="FFFF00"/>
              </a:highlight>
              <a:latin typeface="Roboto Slab"/>
              <a:ea typeface="Roboto Slab"/>
              <a:cs typeface="Roboto Slab"/>
              <a:sym typeface="Roboto Slab"/>
            </a:endParaRPr>
          </a:p>
          <a:p>
            <a:pPr marL="914400" lvl="1" indent="-317500" algn="l" rtl="0">
              <a:spcBef>
                <a:spcPts val="0"/>
              </a:spcBef>
              <a:spcAft>
                <a:spcPts val="0"/>
              </a:spcAft>
              <a:buSzPts val="1400"/>
              <a:buFont typeface="Roboto Slab"/>
              <a:buChar char="○"/>
            </a:pPr>
            <a:r>
              <a:rPr lang="en" b="1">
                <a:highlight>
                  <a:srgbClr val="FFFFFF"/>
                </a:highlight>
                <a:latin typeface="Roboto Slab"/>
                <a:ea typeface="Roboto Slab"/>
                <a:cs typeface="Roboto Slab"/>
                <a:sym typeface="Roboto Slab"/>
              </a:rPr>
              <a:t>Reside in homeless shelters - </a:t>
            </a:r>
            <a:r>
              <a:rPr lang="en" b="1">
                <a:highlight>
                  <a:srgbClr val="00FFFF"/>
                </a:highlight>
                <a:latin typeface="Roboto Slab"/>
                <a:ea typeface="Roboto Slab"/>
                <a:cs typeface="Roboto Slab"/>
                <a:sym typeface="Roboto Slab"/>
              </a:rPr>
              <a:t>ATTENDANCE TEAM (VTs &amp; McKINNEY-VENTO)</a:t>
            </a:r>
            <a:endParaRPr b="1">
              <a:highlight>
                <a:srgbClr val="00FFFF"/>
              </a:highlight>
              <a:latin typeface="Roboto Slab"/>
              <a:ea typeface="Roboto Slab"/>
              <a:cs typeface="Roboto Slab"/>
              <a:sym typeface="Roboto Slab"/>
            </a:endParaRPr>
          </a:p>
          <a:p>
            <a:pPr marL="914400" lvl="1" indent="-317500" algn="l" rtl="0">
              <a:spcBef>
                <a:spcPts val="0"/>
              </a:spcBef>
              <a:spcAft>
                <a:spcPts val="0"/>
              </a:spcAft>
              <a:buSzPts val="1400"/>
              <a:buFont typeface="Roboto Slab"/>
              <a:buChar char="○"/>
            </a:pPr>
            <a:r>
              <a:rPr lang="en" b="1">
                <a:solidFill>
                  <a:schemeClr val="dk1"/>
                </a:solidFill>
                <a:highlight>
                  <a:schemeClr val="lt1"/>
                </a:highlight>
                <a:latin typeface="Roboto Slab"/>
                <a:ea typeface="Roboto Slab"/>
                <a:cs typeface="Roboto Slab"/>
                <a:sym typeface="Roboto Slab"/>
              </a:rPr>
              <a:t>Are served in alternative placements - </a:t>
            </a:r>
            <a:r>
              <a:rPr lang="en" b="1">
                <a:solidFill>
                  <a:schemeClr val="dk1"/>
                </a:solidFill>
                <a:highlight>
                  <a:srgbClr val="00FFFF"/>
                </a:highlight>
                <a:latin typeface="Roboto Slab"/>
                <a:ea typeface="Roboto Slab"/>
                <a:cs typeface="Roboto Slab"/>
                <a:sym typeface="Roboto Slab"/>
              </a:rPr>
              <a:t>ATTENDANCE TEAM</a:t>
            </a:r>
            <a:endParaRPr b="1">
              <a:highlight>
                <a:srgbClr val="00FFFF"/>
              </a:highlight>
              <a:latin typeface="Roboto Slab"/>
              <a:ea typeface="Roboto Slab"/>
              <a:cs typeface="Roboto Slab"/>
              <a:sym typeface="Roboto Slab"/>
            </a:endParaRPr>
          </a:p>
          <a:p>
            <a:pPr marL="914400" lvl="1" indent="-317500" algn="l" rtl="0">
              <a:spcBef>
                <a:spcPts val="0"/>
              </a:spcBef>
              <a:spcAft>
                <a:spcPts val="0"/>
              </a:spcAft>
              <a:buSzPts val="1400"/>
              <a:buFont typeface="Roboto Slab"/>
              <a:buChar char="○"/>
            </a:pPr>
            <a:r>
              <a:rPr lang="en" b="1">
                <a:solidFill>
                  <a:schemeClr val="dk1"/>
                </a:solidFill>
                <a:highlight>
                  <a:schemeClr val="lt1"/>
                </a:highlight>
                <a:latin typeface="Roboto Slab"/>
                <a:ea typeface="Roboto Slab"/>
                <a:cs typeface="Roboto Slab"/>
                <a:sym typeface="Roboto Slab"/>
              </a:rPr>
              <a:t>Are chronically absent - </a:t>
            </a:r>
            <a:r>
              <a:rPr lang="en" b="1">
                <a:solidFill>
                  <a:schemeClr val="dk1"/>
                </a:solidFill>
                <a:highlight>
                  <a:srgbClr val="00FFFF"/>
                </a:highlight>
                <a:latin typeface="Roboto Slab"/>
                <a:ea typeface="Roboto Slab"/>
                <a:cs typeface="Roboto Slab"/>
                <a:sym typeface="Roboto Slab"/>
              </a:rPr>
              <a:t>ATTENDANCE TEAM</a:t>
            </a:r>
            <a:r>
              <a:rPr lang="en" b="1">
                <a:solidFill>
                  <a:schemeClr val="dk1"/>
                </a:solidFill>
                <a:highlight>
                  <a:srgbClr val="FFFFFF"/>
                </a:highlight>
                <a:latin typeface="Roboto Slab"/>
                <a:ea typeface="Roboto Slab"/>
                <a:cs typeface="Roboto Slab"/>
                <a:sym typeface="Roboto Slab"/>
              </a:rPr>
              <a:t> and </a:t>
            </a:r>
            <a:r>
              <a:rPr lang="en" b="1">
                <a:solidFill>
                  <a:schemeClr val="dk1"/>
                </a:solidFill>
                <a:highlight>
                  <a:srgbClr val="00FF00"/>
                </a:highlight>
                <a:latin typeface="Roboto Slab"/>
                <a:ea typeface="Roboto Slab"/>
                <a:cs typeface="Roboto Slab"/>
                <a:sym typeface="Roboto Slab"/>
              </a:rPr>
              <a:t>SCHOOL COUNSELORS</a:t>
            </a:r>
            <a:endParaRPr b="1">
              <a:solidFill>
                <a:schemeClr val="dk1"/>
              </a:solidFill>
              <a:highlight>
                <a:srgbClr val="00FF00"/>
              </a:highlight>
              <a:latin typeface="Roboto Slab"/>
              <a:ea typeface="Roboto Slab"/>
              <a:cs typeface="Roboto Slab"/>
              <a:sym typeface="Roboto Slab"/>
            </a:endParaRPr>
          </a:p>
          <a:p>
            <a:pPr marL="914400" lvl="1" indent="-317500" algn="l" rtl="0">
              <a:spcBef>
                <a:spcPts val="0"/>
              </a:spcBef>
              <a:spcAft>
                <a:spcPts val="0"/>
              </a:spcAft>
              <a:buSzPts val="1400"/>
              <a:buFont typeface="Roboto Slab"/>
              <a:buChar char="○"/>
            </a:pPr>
            <a:r>
              <a:rPr lang="en" b="1">
                <a:highlight>
                  <a:srgbClr val="FFFFFF"/>
                </a:highlight>
                <a:latin typeface="Roboto Slab"/>
                <a:ea typeface="Roboto Slab"/>
                <a:cs typeface="Roboto Slab"/>
                <a:sym typeface="Roboto Slab"/>
              </a:rPr>
              <a:t>Evidence elevated mental health needs - </a:t>
            </a:r>
            <a:r>
              <a:rPr lang="en" b="1">
                <a:highlight>
                  <a:srgbClr val="00FF00"/>
                </a:highlight>
                <a:latin typeface="Roboto Slab"/>
                <a:ea typeface="Roboto Slab"/>
                <a:cs typeface="Roboto Slab"/>
                <a:sym typeface="Roboto Slab"/>
              </a:rPr>
              <a:t>SCHOOL COUNSELORS, SCHOOL PSYCHS,  SOCIAL WORKERS, FCTs, BHCs</a:t>
            </a:r>
            <a:endParaRPr b="1">
              <a:highlight>
                <a:srgbClr val="00FF00"/>
              </a:highlight>
              <a:latin typeface="Roboto Slab"/>
              <a:ea typeface="Roboto Slab"/>
              <a:cs typeface="Roboto Slab"/>
              <a:sym typeface="Roboto Slab"/>
            </a:endParaRPr>
          </a:p>
          <a:p>
            <a:pPr marL="914400" lvl="1" indent="-317500" algn="l" rtl="0">
              <a:spcBef>
                <a:spcPts val="0"/>
              </a:spcBef>
              <a:spcAft>
                <a:spcPts val="0"/>
              </a:spcAft>
              <a:buSzPts val="1400"/>
              <a:buFont typeface="Roboto Slab"/>
              <a:buChar char="○"/>
            </a:pPr>
            <a:r>
              <a:rPr lang="en" b="1">
                <a:solidFill>
                  <a:schemeClr val="dk1"/>
                </a:solidFill>
                <a:highlight>
                  <a:schemeClr val="lt1"/>
                </a:highlight>
                <a:latin typeface="Roboto Slab"/>
                <a:ea typeface="Roboto Slab"/>
                <a:cs typeface="Roboto Slab"/>
                <a:sym typeface="Roboto Slab"/>
              </a:rPr>
              <a:t>Are pregnant or new mothers - </a:t>
            </a:r>
            <a:r>
              <a:rPr lang="en" b="1">
                <a:solidFill>
                  <a:schemeClr val="dk1"/>
                </a:solidFill>
                <a:highlight>
                  <a:srgbClr val="00FF00"/>
                </a:highlight>
                <a:latin typeface="Roboto Slab"/>
                <a:ea typeface="Roboto Slab"/>
                <a:cs typeface="Roboto Slab"/>
                <a:sym typeface="Roboto Slab"/>
              </a:rPr>
              <a:t>HIGH SCHOOL COUNSELORS</a:t>
            </a:r>
            <a:endParaRPr b="1">
              <a:highlight>
                <a:srgbClr val="FFFFFF"/>
              </a:highlight>
              <a:latin typeface="Roboto Slab"/>
              <a:ea typeface="Roboto Slab"/>
              <a:cs typeface="Roboto Slab"/>
              <a:sym typeface="Roboto Slab"/>
            </a:endParaRPr>
          </a:p>
          <a:p>
            <a:pPr marL="914400" lvl="1" indent="-317500" algn="l" rtl="0">
              <a:spcBef>
                <a:spcPts val="0"/>
              </a:spcBef>
              <a:spcAft>
                <a:spcPts val="0"/>
              </a:spcAft>
              <a:buSzPts val="1400"/>
              <a:buFont typeface="Roboto Slab"/>
              <a:buChar char="○"/>
            </a:pPr>
            <a:r>
              <a:rPr lang="en" b="1">
                <a:highlight>
                  <a:srgbClr val="FFFFFF"/>
                </a:highlight>
                <a:latin typeface="Roboto Slab"/>
                <a:ea typeface="Roboto Slab"/>
                <a:cs typeface="Roboto Slab"/>
                <a:sym typeface="Roboto Slab"/>
              </a:rPr>
              <a:t>Are served by Wellness Centers - </a:t>
            </a:r>
            <a:r>
              <a:rPr lang="en" b="1">
                <a:highlight>
                  <a:srgbClr val="FF9900"/>
                </a:highlight>
                <a:latin typeface="Roboto Slab"/>
                <a:ea typeface="Roboto Slab"/>
                <a:cs typeface="Roboto Slab"/>
                <a:sym typeface="Roboto Slab"/>
              </a:rPr>
              <a:t>WELLNESS CENTER ADMIN</a:t>
            </a:r>
            <a:endParaRPr b="1">
              <a:highlight>
                <a:srgbClr val="FF9900"/>
              </a:highlight>
              <a:latin typeface="Roboto Slab"/>
              <a:ea typeface="Roboto Slab"/>
              <a:cs typeface="Roboto Slab"/>
              <a:sym typeface="Roboto Slab"/>
            </a:endParaRPr>
          </a:p>
          <a:p>
            <a:pPr marL="914400" lvl="1" indent="-317500" algn="l" rtl="0">
              <a:spcBef>
                <a:spcPts val="0"/>
              </a:spcBef>
              <a:spcAft>
                <a:spcPts val="0"/>
              </a:spcAft>
              <a:buSzPts val="1400"/>
              <a:buFont typeface="Roboto Slab"/>
              <a:buChar char="○"/>
            </a:pPr>
            <a:r>
              <a:rPr lang="en" b="1">
                <a:highlight>
                  <a:srgbClr val="FFFFFF"/>
                </a:highlight>
                <a:latin typeface="Roboto Slab"/>
                <a:ea typeface="Roboto Slab"/>
                <a:cs typeface="Roboto Slab"/>
                <a:sym typeface="Roboto Slab"/>
              </a:rPr>
              <a:t>Are served by outside counseling agencies at school - </a:t>
            </a:r>
            <a:r>
              <a:rPr lang="en" b="1">
                <a:highlight>
                  <a:srgbClr val="FF9900"/>
                </a:highlight>
                <a:latin typeface="Roboto Slab"/>
                <a:ea typeface="Roboto Slab"/>
                <a:cs typeface="Roboto Slab"/>
                <a:sym typeface="Roboto Slab"/>
              </a:rPr>
              <a:t>OUTSIDE AGENCY ADMIN</a:t>
            </a:r>
            <a:endParaRPr b="1">
              <a:highlight>
                <a:srgbClr val="FF9900"/>
              </a:highlight>
              <a:latin typeface="Roboto Slab"/>
              <a:ea typeface="Roboto Slab"/>
              <a:cs typeface="Roboto Slab"/>
              <a:sym typeface="Roboto Slab"/>
            </a:endParaRPr>
          </a:p>
          <a:p>
            <a:pPr marL="914400" lvl="1" indent="-317500" algn="l" rtl="0">
              <a:spcBef>
                <a:spcPts val="0"/>
              </a:spcBef>
              <a:spcAft>
                <a:spcPts val="0"/>
              </a:spcAft>
              <a:buSzPts val="1400"/>
              <a:buFont typeface="Roboto Slab"/>
              <a:buChar char="○"/>
            </a:pPr>
            <a:r>
              <a:rPr lang="en" b="1">
                <a:solidFill>
                  <a:schemeClr val="dk1"/>
                </a:solidFill>
                <a:highlight>
                  <a:schemeClr val="lt1"/>
                </a:highlight>
                <a:latin typeface="Roboto Slab"/>
                <a:ea typeface="Roboto Slab"/>
                <a:cs typeface="Roboto Slab"/>
                <a:sym typeface="Roboto Slab"/>
              </a:rPr>
              <a:t>Are currently inpatient in psychiatric hospitals - </a:t>
            </a:r>
            <a:r>
              <a:rPr lang="en" b="1">
                <a:solidFill>
                  <a:schemeClr val="dk1"/>
                </a:solidFill>
                <a:highlight>
                  <a:srgbClr val="FF9900"/>
                </a:highlight>
                <a:latin typeface="Roboto Slab"/>
                <a:ea typeface="Roboto Slab"/>
                <a:cs typeface="Roboto Slab"/>
                <a:sym typeface="Roboto Slab"/>
              </a:rPr>
              <a:t>EDUCATION AGENCY / PSYCH HOSP ADMIN</a:t>
            </a:r>
            <a:endParaRPr b="1">
              <a:highlight>
                <a:srgbClr val="FF9900"/>
              </a:highlight>
              <a:latin typeface="Roboto Slab"/>
              <a:ea typeface="Roboto Slab"/>
              <a:cs typeface="Roboto Slab"/>
              <a:sym typeface="Roboto Slab"/>
            </a:endParaRPr>
          </a:p>
          <a:p>
            <a:pPr marL="914400" lvl="0" indent="0" algn="l" rtl="0">
              <a:spcBef>
                <a:spcPts val="0"/>
              </a:spcBef>
              <a:spcAft>
                <a:spcPts val="0"/>
              </a:spcAft>
              <a:buNone/>
            </a:pPr>
            <a:endParaRPr sz="1500" b="1">
              <a:highlight>
                <a:srgbClr val="FFFFFF"/>
              </a:highlight>
              <a:latin typeface="Roboto Slab"/>
              <a:ea typeface="Roboto Slab"/>
              <a:cs typeface="Roboto Slab"/>
              <a:sym typeface="Roboto Slab"/>
            </a:endParaRPr>
          </a:p>
          <a:p>
            <a:pPr marL="914400" marR="0" lvl="0" indent="0" algn="l" rtl="0">
              <a:lnSpc>
                <a:spcPct val="100000"/>
              </a:lnSpc>
              <a:spcBef>
                <a:spcPts val="0"/>
              </a:spcBef>
              <a:spcAft>
                <a:spcPts val="0"/>
              </a:spcAft>
              <a:buNone/>
            </a:pPr>
            <a:endParaRPr sz="1800">
              <a:solidFill>
                <a:schemeClr val="dk1"/>
              </a:solidFill>
            </a:endParaRPr>
          </a:p>
        </p:txBody>
      </p:sp>
      <p:sp>
        <p:nvSpPr>
          <p:cNvPr id="445" name="Google Shape;445;p63"/>
          <p:cNvSpPr txBox="1"/>
          <p:nvPr/>
        </p:nvSpPr>
        <p:spPr>
          <a:xfrm>
            <a:off x="230725" y="1348925"/>
            <a:ext cx="8718900" cy="742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a:solidFill>
                  <a:schemeClr val="dk1"/>
                </a:solidFill>
                <a:latin typeface="Roboto Slab"/>
                <a:ea typeface="Roboto Slab"/>
                <a:cs typeface="Roboto Slab"/>
                <a:sym typeface="Roboto Slab"/>
              </a:rPr>
              <a:t>Assign staff to serve “Vulnerable Populations”</a:t>
            </a:r>
            <a:endParaRPr sz="3000" b="1">
              <a:solidFill>
                <a:schemeClr val="dk1"/>
              </a:solidFill>
              <a:latin typeface="Roboto Slab"/>
              <a:ea typeface="Roboto Slab"/>
              <a:cs typeface="Roboto Slab"/>
              <a:sym typeface="Roboto Slab"/>
            </a:endParaRPr>
          </a:p>
          <a:p>
            <a:pPr marL="0" lvl="0" indent="0" algn="ctr" rtl="0">
              <a:spcBef>
                <a:spcPts val="0"/>
              </a:spcBef>
              <a:spcAft>
                <a:spcPts val="0"/>
              </a:spcAft>
              <a:buNone/>
            </a:pPr>
            <a:endParaRPr sz="2000" b="1">
              <a:solidFill>
                <a:schemeClr val="dk1"/>
              </a:solidFill>
              <a:latin typeface="Roboto Slab"/>
              <a:ea typeface="Roboto Slab"/>
              <a:cs typeface="Roboto Slab"/>
              <a:sym typeface="Roboto Slab"/>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64"/>
          <p:cNvSpPr txBox="1">
            <a:spLocks noGrp="1"/>
          </p:cNvSpPr>
          <p:nvPr>
            <p:ph type="title"/>
          </p:nvPr>
        </p:nvSpPr>
        <p:spPr>
          <a:xfrm>
            <a:off x="96250" y="217125"/>
            <a:ext cx="3791100" cy="948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000" b="1">
                <a:latin typeface="Roboto Slab"/>
                <a:ea typeface="Roboto Slab"/>
                <a:cs typeface="Roboto Slab"/>
                <a:sym typeface="Roboto Slab"/>
              </a:rPr>
              <a:t>ENGAGE SUPPORT STAFF</a:t>
            </a:r>
            <a:endParaRPr sz="3000" b="1">
              <a:latin typeface="Roboto Slab"/>
              <a:ea typeface="Roboto Slab"/>
              <a:cs typeface="Roboto Slab"/>
              <a:sym typeface="Roboto Slab"/>
            </a:endParaRPr>
          </a:p>
        </p:txBody>
      </p:sp>
      <p:sp>
        <p:nvSpPr>
          <p:cNvPr id="451" name="Google Shape;451;p64"/>
          <p:cNvSpPr txBox="1"/>
          <p:nvPr/>
        </p:nvSpPr>
        <p:spPr>
          <a:xfrm>
            <a:off x="230725" y="1551050"/>
            <a:ext cx="8718900" cy="831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a:solidFill>
                  <a:schemeClr val="dk1"/>
                </a:solidFill>
                <a:latin typeface="Roboto Slab"/>
                <a:ea typeface="Roboto Slab"/>
                <a:cs typeface="Roboto Slab"/>
                <a:sym typeface="Roboto Slab"/>
              </a:rPr>
              <a:t>Students who experience Chronic illness</a:t>
            </a:r>
            <a:endParaRPr sz="3000" b="1">
              <a:solidFill>
                <a:schemeClr val="dk1"/>
              </a:solidFill>
              <a:latin typeface="Roboto Slab"/>
              <a:ea typeface="Roboto Slab"/>
              <a:cs typeface="Roboto Slab"/>
              <a:sym typeface="Roboto Slab"/>
            </a:endParaRPr>
          </a:p>
          <a:p>
            <a:pPr marL="0" lvl="0" indent="0" algn="ctr" rtl="0">
              <a:spcBef>
                <a:spcPts val="0"/>
              </a:spcBef>
              <a:spcAft>
                <a:spcPts val="0"/>
              </a:spcAft>
              <a:buNone/>
            </a:pPr>
            <a:endParaRPr sz="2000" b="1">
              <a:solidFill>
                <a:schemeClr val="dk1"/>
              </a:solidFill>
              <a:latin typeface="Roboto Slab"/>
              <a:ea typeface="Roboto Slab"/>
              <a:cs typeface="Roboto Slab"/>
              <a:sym typeface="Roboto Slab"/>
            </a:endParaRPr>
          </a:p>
        </p:txBody>
      </p:sp>
      <p:sp>
        <p:nvSpPr>
          <p:cNvPr id="452" name="Google Shape;452;p64"/>
          <p:cNvSpPr txBox="1"/>
          <p:nvPr/>
        </p:nvSpPr>
        <p:spPr>
          <a:xfrm>
            <a:off x="564925" y="2476400"/>
            <a:ext cx="8244000" cy="1790700"/>
          </a:xfrm>
          <a:prstGeom prst="rect">
            <a:avLst/>
          </a:prstGeom>
          <a:noFill/>
          <a:ln>
            <a:noFill/>
          </a:ln>
        </p:spPr>
        <p:txBody>
          <a:bodyPr spcFirstLastPara="1" wrap="square" lIns="91425" tIns="91425" rIns="91425" bIns="91425" anchor="t" anchorCtr="0">
            <a:noAutofit/>
          </a:bodyPr>
          <a:lstStyle/>
          <a:p>
            <a:pPr marL="457200" lvl="0" indent="-355600" algn="l" rtl="0">
              <a:spcBef>
                <a:spcPts val="0"/>
              </a:spcBef>
              <a:spcAft>
                <a:spcPts val="0"/>
              </a:spcAft>
              <a:buSzPts val="2000"/>
              <a:buFont typeface="Roboto Slab"/>
              <a:buChar char="●"/>
            </a:pPr>
            <a:r>
              <a:rPr lang="en" sz="2000">
                <a:highlight>
                  <a:srgbClr val="FFFF00"/>
                </a:highlight>
                <a:latin typeface="Roboto Slab"/>
                <a:ea typeface="Roboto Slab"/>
                <a:cs typeface="Roboto Slab"/>
                <a:sym typeface="Roboto Slab"/>
              </a:rPr>
              <a:t>School Nurses </a:t>
            </a:r>
            <a:r>
              <a:rPr lang="en" sz="2000">
                <a:latin typeface="Roboto Slab"/>
                <a:ea typeface="Roboto Slab"/>
                <a:cs typeface="Roboto Slab"/>
                <a:sym typeface="Roboto Slab"/>
              </a:rPr>
              <a:t>review data in Health Accounting to:</a:t>
            </a:r>
            <a:endParaRPr sz="2000">
              <a:latin typeface="Roboto Slab"/>
              <a:ea typeface="Roboto Slab"/>
              <a:cs typeface="Roboto Slab"/>
              <a:sym typeface="Roboto Slab"/>
            </a:endParaRPr>
          </a:p>
          <a:p>
            <a:pPr marL="1371600" lvl="1" indent="-355600" algn="l" rtl="0">
              <a:spcBef>
                <a:spcPts val="0"/>
              </a:spcBef>
              <a:spcAft>
                <a:spcPts val="0"/>
              </a:spcAft>
              <a:buSzPts val="2000"/>
              <a:buFont typeface="Roboto Slab"/>
              <a:buChar char="○"/>
            </a:pPr>
            <a:r>
              <a:rPr lang="en" sz="2000">
                <a:latin typeface="Roboto Slab"/>
                <a:ea typeface="Roboto Slab"/>
                <a:cs typeface="Roboto Slab"/>
                <a:sym typeface="Roboto Slab"/>
              </a:rPr>
              <a:t>Identify students who experience chronic illness</a:t>
            </a:r>
            <a:endParaRPr sz="2000">
              <a:latin typeface="Roboto Slab"/>
              <a:ea typeface="Roboto Slab"/>
              <a:cs typeface="Roboto Slab"/>
              <a:sym typeface="Roboto Slab"/>
            </a:endParaRPr>
          </a:p>
          <a:p>
            <a:pPr marL="1371600" lvl="1" indent="-355600" algn="l" rtl="0">
              <a:spcBef>
                <a:spcPts val="0"/>
              </a:spcBef>
              <a:spcAft>
                <a:spcPts val="0"/>
              </a:spcAft>
              <a:buSzPts val="2000"/>
              <a:buFont typeface="Roboto Slab"/>
              <a:buChar char="○"/>
            </a:pPr>
            <a:r>
              <a:rPr lang="en" sz="2000">
                <a:latin typeface="Roboto Slab"/>
                <a:ea typeface="Roboto Slab"/>
                <a:cs typeface="Roboto Slab"/>
                <a:sym typeface="Roboto Slab"/>
              </a:rPr>
              <a:t>Contact their families to ensure that students have</a:t>
            </a:r>
            <a:endParaRPr sz="2000">
              <a:latin typeface="Roboto Slab"/>
              <a:ea typeface="Roboto Slab"/>
              <a:cs typeface="Roboto Slab"/>
              <a:sym typeface="Roboto Slab"/>
            </a:endParaRPr>
          </a:p>
          <a:p>
            <a:pPr marL="1828800" lvl="2" indent="-355600" algn="l" rtl="0">
              <a:spcBef>
                <a:spcPts val="0"/>
              </a:spcBef>
              <a:spcAft>
                <a:spcPts val="0"/>
              </a:spcAft>
              <a:buSzPts val="2000"/>
              <a:buFont typeface="Roboto Slab"/>
              <a:buChar char="■"/>
            </a:pPr>
            <a:r>
              <a:rPr lang="en" sz="2000">
                <a:latin typeface="Roboto Slab"/>
                <a:ea typeface="Roboto Slab"/>
                <a:cs typeface="Roboto Slab"/>
                <a:sym typeface="Roboto Slab"/>
              </a:rPr>
              <a:t>Access to critical medicine</a:t>
            </a:r>
            <a:endParaRPr sz="2000">
              <a:latin typeface="Roboto Slab"/>
              <a:ea typeface="Roboto Slab"/>
              <a:cs typeface="Roboto Slab"/>
              <a:sym typeface="Roboto Slab"/>
            </a:endParaRPr>
          </a:p>
          <a:p>
            <a:pPr marL="1828800" lvl="2" indent="-355600" algn="l" rtl="0">
              <a:spcBef>
                <a:spcPts val="0"/>
              </a:spcBef>
              <a:spcAft>
                <a:spcPts val="0"/>
              </a:spcAft>
              <a:buSzPts val="2000"/>
              <a:buFont typeface="Roboto Slab"/>
              <a:buChar char="■"/>
            </a:pPr>
            <a:r>
              <a:rPr lang="en" sz="2000">
                <a:latin typeface="Roboto Slab"/>
                <a:ea typeface="Roboto Slab"/>
                <a:cs typeface="Roboto Slab"/>
                <a:sym typeface="Roboto Slab"/>
              </a:rPr>
              <a:t>Access to healthcare resources</a:t>
            </a:r>
            <a:endParaRPr sz="2000">
              <a:latin typeface="Roboto Slab"/>
              <a:ea typeface="Roboto Slab"/>
              <a:cs typeface="Roboto Slab"/>
              <a:sym typeface="Roboto Slab"/>
            </a:endParaRPr>
          </a:p>
          <a:p>
            <a:pPr marL="914400" lvl="0" indent="0" algn="l" rtl="0">
              <a:spcBef>
                <a:spcPts val="0"/>
              </a:spcBef>
              <a:spcAft>
                <a:spcPts val="0"/>
              </a:spcAft>
              <a:buNone/>
            </a:pPr>
            <a:endParaRPr>
              <a:latin typeface="Roboto Slab"/>
              <a:ea typeface="Roboto Slab"/>
              <a:cs typeface="Roboto Slab"/>
              <a:sym typeface="Roboto Slab"/>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65"/>
          <p:cNvSpPr txBox="1">
            <a:spLocks noGrp="1"/>
          </p:cNvSpPr>
          <p:nvPr>
            <p:ph type="title"/>
          </p:nvPr>
        </p:nvSpPr>
        <p:spPr>
          <a:xfrm>
            <a:off x="96250" y="217125"/>
            <a:ext cx="3791100" cy="948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000" b="1">
                <a:latin typeface="Roboto Slab"/>
                <a:ea typeface="Roboto Slab"/>
                <a:cs typeface="Roboto Slab"/>
                <a:sym typeface="Roboto Slab"/>
              </a:rPr>
              <a:t>ENGAGE SUPPORT STAFF</a:t>
            </a:r>
            <a:endParaRPr sz="3000" b="1">
              <a:latin typeface="Roboto Slab"/>
              <a:ea typeface="Roboto Slab"/>
              <a:cs typeface="Roboto Slab"/>
              <a:sym typeface="Roboto Slab"/>
            </a:endParaRPr>
          </a:p>
        </p:txBody>
      </p:sp>
      <p:sp>
        <p:nvSpPr>
          <p:cNvPr id="458" name="Google Shape;458;p65"/>
          <p:cNvSpPr txBox="1"/>
          <p:nvPr/>
        </p:nvSpPr>
        <p:spPr>
          <a:xfrm>
            <a:off x="266775" y="1575100"/>
            <a:ext cx="8718900" cy="831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a:solidFill>
                  <a:schemeClr val="dk1"/>
                </a:solidFill>
                <a:latin typeface="Roboto Slab"/>
                <a:ea typeface="Roboto Slab"/>
                <a:cs typeface="Roboto Slab"/>
                <a:sym typeface="Roboto Slab"/>
              </a:rPr>
              <a:t>Students who experience Food Insecurity</a:t>
            </a:r>
            <a:endParaRPr sz="3000" b="1">
              <a:solidFill>
                <a:schemeClr val="dk1"/>
              </a:solidFill>
              <a:latin typeface="Roboto Slab"/>
              <a:ea typeface="Roboto Slab"/>
              <a:cs typeface="Roboto Slab"/>
              <a:sym typeface="Roboto Slab"/>
            </a:endParaRPr>
          </a:p>
          <a:p>
            <a:pPr marL="0" lvl="0" indent="0" algn="ctr" rtl="0">
              <a:spcBef>
                <a:spcPts val="0"/>
              </a:spcBef>
              <a:spcAft>
                <a:spcPts val="0"/>
              </a:spcAft>
              <a:buNone/>
            </a:pPr>
            <a:endParaRPr sz="2000" b="1">
              <a:solidFill>
                <a:schemeClr val="dk1"/>
              </a:solidFill>
              <a:latin typeface="Roboto Slab"/>
              <a:ea typeface="Roboto Slab"/>
              <a:cs typeface="Roboto Slab"/>
              <a:sym typeface="Roboto Slab"/>
            </a:endParaRPr>
          </a:p>
        </p:txBody>
      </p:sp>
      <p:sp>
        <p:nvSpPr>
          <p:cNvPr id="459" name="Google Shape;459;p65"/>
          <p:cNvSpPr txBox="1"/>
          <p:nvPr/>
        </p:nvSpPr>
        <p:spPr>
          <a:xfrm>
            <a:off x="564925" y="2476400"/>
            <a:ext cx="8244000" cy="1790700"/>
          </a:xfrm>
          <a:prstGeom prst="rect">
            <a:avLst/>
          </a:prstGeom>
          <a:noFill/>
          <a:ln>
            <a:noFill/>
          </a:ln>
        </p:spPr>
        <p:txBody>
          <a:bodyPr spcFirstLastPara="1" wrap="square" lIns="91425" tIns="91425" rIns="91425" bIns="91425" anchor="t" anchorCtr="0">
            <a:noAutofit/>
          </a:bodyPr>
          <a:lstStyle/>
          <a:p>
            <a:pPr marL="457200" lvl="0" indent="-355600" algn="l" rtl="0">
              <a:spcBef>
                <a:spcPts val="0"/>
              </a:spcBef>
              <a:spcAft>
                <a:spcPts val="0"/>
              </a:spcAft>
              <a:buSzPts val="2000"/>
              <a:buFont typeface="Roboto Slab"/>
              <a:buChar char="●"/>
            </a:pPr>
            <a:r>
              <a:rPr lang="en" sz="2000">
                <a:highlight>
                  <a:srgbClr val="FFFFFF"/>
                </a:highlight>
                <a:latin typeface="Roboto Slab"/>
                <a:ea typeface="Roboto Slab"/>
                <a:cs typeface="Roboto Slab"/>
                <a:sym typeface="Roboto Slab"/>
              </a:rPr>
              <a:t>We asked the following questions on our Student Verification Card</a:t>
            </a:r>
            <a:endParaRPr sz="2300">
              <a:highlight>
                <a:srgbClr val="FFFFFF"/>
              </a:highlight>
              <a:latin typeface="Roboto Slab"/>
              <a:ea typeface="Roboto Slab"/>
              <a:cs typeface="Roboto Slab"/>
              <a:sym typeface="Roboto Slab"/>
            </a:endParaRPr>
          </a:p>
          <a:p>
            <a:pPr marL="1371600" lvl="1" indent="-374650" algn="l" rtl="0">
              <a:spcBef>
                <a:spcPts val="0"/>
              </a:spcBef>
              <a:spcAft>
                <a:spcPts val="0"/>
              </a:spcAft>
              <a:buSzPts val="2300"/>
              <a:buFont typeface="Roboto Slab"/>
              <a:buChar char="○"/>
            </a:pPr>
            <a:r>
              <a:rPr lang="en" sz="1300" b="1">
                <a:solidFill>
                  <a:schemeClr val="dk1"/>
                </a:solidFill>
                <a:highlight>
                  <a:schemeClr val="lt1"/>
                </a:highlight>
                <a:latin typeface="Roboto"/>
                <a:ea typeface="Roboto"/>
                <a:cs typeface="Roboto"/>
                <a:sym typeface="Roboto"/>
              </a:rPr>
              <a:t>Within the past 12 months, we worried whether our food would run out before we got money to buy more.</a:t>
            </a:r>
            <a:endParaRPr sz="1300" b="1">
              <a:solidFill>
                <a:schemeClr val="dk1"/>
              </a:solidFill>
              <a:highlight>
                <a:srgbClr val="FFFFFF"/>
              </a:highlight>
              <a:latin typeface="Roboto"/>
              <a:ea typeface="Roboto"/>
              <a:cs typeface="Roboto"/>
              <a:sym typeface="Roboto"/>
            </a:endParaRPr>
          </a:p>
          <a:p>
            <a:pPr marL="1371600" lvl="1" indent="-374650" algn="l" rtl="0">
              <a:spcBef>
                <a:spcPts val="0"/>
              </a:spcBef>
              <a:spcAft>
                <a:spcPts val="0"/>
              </a:spcAft>
              <a:buSzPts val="2300"/>
              <a:buFont typeface="Roboto Slab"/>
              <a:buChar char="○"/>
            </a:pPr>
            <a:r>
              <a:rPr lang="en" sz="1300" b="1">
                <a:solidFill>
                  <a:schemeClr val="dk1"/>
                </a:solidFill>
                <a:highlight>
                  <a:schemeClr val="lt1"/>
                </a:highlight>
                <a:latin typeface="Roboto"/>
                <a:ea typeface="Roboto"/>
                <a:cs typeface="Roboto"/>
                <a:sym typeface="Roboto"/>
              </a:rPr>
              <a:t>Within the past 12 months, the food we bought just didn’t last and we didn’t have money to get more.</a:t>
            </a:r>
            <a:endParaRPr sz="1300" b="1">
              <a:solidFill>
                <a:schemeClr val="dk1"/>
              </a:solidFill>
              <a:highlight>
                <a:srgbClr val="FFFFFF"/>
              </a:highlight>
              <a:latin typeface="Roboto"/>
              <a:ea typeface="Roboto"/>
              <a:cs typeface="Roboto"/>
              <a:sym typeface="Roboto"/>
            </a:endParaRPr>
          </a:p>
          <a:p>
            <a:pPr marL="1371600" lvl="0" indent="0" algn="l" rtl="0">
              <a:spcBef>
                <a:spcPts val="0"/>
              </a:spcBef>
              <a:spcAft>
                <a:spcPts val="0"/>
              </a:spcAft>
              <a:buNone/>
            </a:pPr>
            <a:endParaRPr sz="1300">
              <a:solidFill>
                <a:schemeClr val="dk1"/>
              </a:solidFill>
              <a:highlight>
                <a:srgbClr val="FFFFFF"/>
              </a:highlight>
              <a:latin typeface="Roboto"/>
              <a:ea typeface="Roboto"/>
              <a:cs typeface="Roboto"/>
              <a:sym typeface="Roboto"/>
            </a:endParaRPr>
          </a:p>
          <a:p>
            <a:pPr marL="457200" lvl="0" indent="-355600" algn="l" rtl="0">
              <a:spcBef>
                <a:spcPts val="0"/>
              </a:spcBef>
              <a:spcAft>
                <a:spcPts val="0"/>
              </a:spcAft>
              <a:buSzPts val="2000"/>
              <a:buFont typeface="Roboto Slab"/>
              <a:buChar char="●"/>
            </a:pPr>
            <a:r>
              <a:rPr lang="en" sz="2000">
                <a:latin typeface="Roboto Slab"/>
                <a:ea typeface="Roboto Slab"/>
                <a:cs typeface="Roboto Slab"/>
                <a:sym typeface="Roboto Slab"/>
              </a:rPr>
              <a:t>Over 1,000 families self-reported experiencing food insecurity</a:t>
            </a:r>
            <a:endParaRPr sz="2000">
              <a:latin typeface="Roboto Slab"/>
              <a:ea typeface="Roboto Slab"/>
              <a:cs typeface="Roboto Slab"/>
              <a:sym typeface="Roboto Slab"/>
            </a:endParaRPr>
          </a:p>
          <a:p>
            <a:pPr marL="914400" lvl="0" indent="0" algn="l" rtl="0">
              <a:spcBef>
                <a:spcPts val="0"/>
              </a:spcBef>
              <a:spcAft>
                <a:spcPts val="0"/>
              </a:spcAft>
              <a:buNone/>
            </a:pPr>
            <a:endParaRPr>
              <a:latin typeface="Roboto Slab"/>
              <a:ea typeface="Roboto Slab"/>
              <a:cs typeface="Roboto Slab"/>
              <a:sym typeface="Roboto Slab"/>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66"/>
          <p:cNvSpPr txBox="1">
            <a:spLocks noGrp="1"/>
          </p:cNvSpPr>
          <p:nvPr>
            <p:ph type="title"/>
          </p:nvPr>
        </p:nvSpPr>
        <p:spPr>
          <a:xfrm>
            <a:off x="96250" y="217125"/>
            <a:ext cx="3791100" cy="948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000" b="1">
                <a:latin typeface="Roboto Slab"/>
                <a:ea typeface="Roboto Slab"/>
                <a:cs typeface="Roboto Slab"/>
                <a:sym typeface="Roboto Slab"/>
              </a:rPr>
              <a:t>ENGAGE SUPPORT STAFF</a:t>
            </a:r>
            <a:endParaRPr sz="3000" b="1">
              <a:latin typeface="Roboto Slab"/>
              <a:ea typeface="Roboto Slab"/>
              <a:cs typeface="Roboto Slab"/>
              <a:sym typeface="Roboto Slab"/>
            </a:endParaRPr>
          </a:p>
        </p:txBody>
      </p:sp>
      <p:sp>
        <p:nvSpPr>
          <p:cNvPr id="465" name="Google Shape;465;p66"/>
          <p:cNvSpPr txBox="1"/>
          <p:nvPr/>
        </p:nvSpPr>
        <p:spPr>
          <a:xfrm>
            <a:off x="266775" y="1575100"/>
            <a:ext cx="8718900" cy="831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a:solidFill>
                  <a:schemeClr val="dk1"/>
                </a:solidFill>
                <a:latin typeface="Roboto Slab"/>
                <a:ea typeface="Roboto Slab"/>
                <a:cs typeface="Roboto Slab"/>
                <a:sym typeface="Roboto Slab"/>
              </a:rPr>
              <a:t>Students who experience Food Insecurity</a:t>
            </a:r>
            <a:endParaRPr sz="3000" b="1">
              <a:solidFill>
                <a:schemeClr val="dk1"/>
              </a:solidFill>
              <a:latin typeface="Roboto Slab"/>
              <a:ea typeface="Roboto Slab"/>
              <a:cs typeface="Roboto Slab"/>
              <a:sym typeface="Roboto Slab"/>
            </a:endParaRPr>
          </a:p>
          <a:p>
            <a:pPr marL="0" lvl="0" indent="0" algn="ctr" rtl="0">
              <a:spcBef>
                <a:spcPts val="0"/>
              </a:spcBef>
              <a:spcAft>
                <a:spcPts val="0"/>
              </a:spcAft>
              <a:buNone/>
            </a:pPr>
            <a:endParaRPr sz="2000" b="1">
              <a:solidFill>
                <a:schemeClr val="dk1"/>
              </a:solidFill>
              <a:latin typeface="Roboto Slab"/>
              <a:ea typeface="Roboto Slab"/>
              <a:cs typeface="Roboto Slab"/>
              <a:sym typeface="Roboto Slab"/>
            </a:endParaRPr>
          </a:p>
        </p:txBody>
      </p:sp>
      <p:sp>
        <p:nvSpPr>
          <p:cNvPr id="466" name="Google Shape;466;p66"/>
          <p:cNvSpPr txBox="1"/>
          <p:nvPr/>
        </p:nvSpPr>
        <p:spPr>
          <a:xfrm>
            <a:off x="564925" y="2476400"/>
            <a:ext cx="8244000" cy="1790700"/>
          </a:xfrm>
          <a:prstGeom prst="rect">
            <a:avLst/>
          </a:prstGeom>
          <a:noFill/>
          <a:ln>
            <a:noFill/>
          </a:ln>
        </p:spPr>
        <p:txBody>
          <a:bodyPr spcFirstLastPara="1" wrap="square" lIns="91425" tIns="91425" rIns="91425" bIns="91425" anchor="t" anchorCtr="0">
            <a:noAutofit/>
          </a:bodyPr>
          <a:lstStyle/>
          <a:p>
            <a:pPr marL="457200" lvl="0" indent="-355600" algn="l" rtl="0">
              <a:spcBef>
                <a:spcPts val="0"/>
              </a:spcBef>
              <a:spcAft>
                <a:spcPts val="0"/>
              </a:spcAft>
              <a:buSzPts val="2000"/>
              <a:buFont typeface="Roboto Slab"/>
              <a:buChar char="●"/>
            </a:pPr>
            <a:r>
              <a:rPr lang="en" sz="2000">
                <a:highlight>
                  <a:srgbClr val="FFFF00"/>
                </a:highlight>
                <a:latin typeface="Roboto Slab"/>
                <a:ea typeface="Roboto Slab"/>
                <a:cs typeface="Roboto Slab"/>
                <a:sym typeface="Roboto Slab"/>
              </a:rPr>
              <a:t>School Nurses </a:t>
            </a:r>
            <a:r>
              <a:rPr lang="en" sz="2000">
                <a:latin typeface="Roboto Slab"/>
                <a:ea typeface="Roboto Slab"/>
                <a:cs typeface="Roboto Slab"/>
                <a:sym typeface="Roboto Slab"/>
              </a:rPr>
              <a:t>review data in food insecurity database to:</a:t>
            </a:r>
            <a:endParaRPr sz="2000">
              <a:latin typeface="Roboto Slab"/>
              <a:ea typeface="Roboto Slab"/>
              <a:cs typeface="Roboto Slab"/>
              <a:sym typeface="Roboto Slab"/>
            </a:endParaRPr>
          </a:p>
          <a:p>
            <a:pPr marL="1371600" lvl="1" indent="-355600" algn="l" rtl="0">
              <a:spcBef>
                <a:spcPts val="0"/>
              </a:spcBef>
              <a:spcAft>
                <a:spcPts val="0"/>
              </a:spcAft>
              <a:buSzPts val="2000"/>
              <a:buFont typeface="Roboto Slab"/>
              <a:buChar char="○"/>
            </a:pPr>
            <a:r>
              <a:rPr lang="en" sz="2000">
                <a:latin typeface="Roboto Slab"/>
                <a:ea typeface="Roboto Slab"/>
                <a:cs typeface="Roboto Slab"/>
                <a:sym typeface="Roboto Slab"/>
              </a:rPr>
              <a:t>Identify students who experience </a:t>
            </a:r>
            <a:r>
              <a:rPr lang="en" sz="2000">
                <a:solidFill>
                  <a:schemeClr val="dk1"/>
                </a:solidFill>
                <a:latin typeface="Roboto Slab"/>
                <a:ea typeface="Roboto Slab"/>
                <a:cs typeface="Roboto Slab"/>
                <a:sym typeface="Roboto Slab"/>
              </a:rPr>
              <a:t>food insecurity</a:t>
            </a:r>
            <a:endParaRPr sz="2000">
              <a:latin typeface="Roboto Slab"/>
              <a:ea typeface="Roboto Slab"/>
              <a:cs typeface="Roboto Slab"/>
              <a:sym typeface="Roboto Slab"/>
            </a:endParaRPr>
          </a:p>
          <a:p>
            <a:pPr marL="1371600" lvl="1" indent="-355600" algn="l" rtl="0">
              <a:spcBef>
                <a:spcPts val="0"/>
              </a:spcBef>
              <a:spcAft>
                <a:spcPts val="0"/>
              </a:spcAft>
              <a:buSzPts val="2000"/>
              <a:buFont typeface="Roboto Slab"/>
              <a:buChar char="○"/>
            </a:pPr>
            <a:r>
              <a:rPr lang="en" sz="2000">
                <a:latin typeface="Roboto Slab"/>
                <a:ea typeface="Roboto Slab"/>
                <a:cs typeface="Roboto Slab"/>
                <a:sym typeface="Roboto Slab"/>
              </a:rPr>
              <a:t>Contact their families to ensure that families know</a:t>
            </a:r>
            <a:endParaRPr sz="2000">
              <a:latin typeface="Roboto Slab"/>
              <a:ea typeface="Roboto Slab"/>
              <a:cs typeface="Roboto Slab"/>
              <a:sym typeface="Roboto Slab"/>
            </a:endParaRPr>
          </a:p>
          <a:p>
            <a:pPr marL="1828800" lvl="2" indent="-355600" algn="l" rtl="0">
              <a:spcBef>
                <a:spcPts val="0"/>
              </a:spcBef>
              <a:spcAft>
                <a:spcPts val="0"/>
              </a:spcAft>
              <a:buSzPts val="2000"/>
              <a:buFont typeface="Roboto Slab"/>
              <a:buChar char="■"/>
            </a:pPr>
            <a:r>
              <a:rPr lang="en" sz="2000">
                <a:latin typeface="Roboto Slab"/>
                <a:ea typeface="Roboto Slab"/>
                <a:cs typeface="Roboto Slab"/>
                <a:sym typeface="Roboto Slab"/>
              </a:rPr>
              <a:t>District food distribution sites</a:t>
            </a:r>
            <a:endParaRPr sz="2000">
              <a:latin typeface="Roboto Slab"/>
              <a:ea typeface="Roboto Slab"/>
              <a:cs typeface="Roboto Slab"/>
              <a:sym typeface="Roboto Slab"/>
            </a:endParaRPr>
          </a:p>
          <a:p>
            <a:pPr marL="1828800" lvl="2" indent="-355600" algn="l" rtl="0">
              <a:spcBef>
                <a:spcPts val="0"/>
              </a:spcBef>
              <a:spcAft>
                <a:spcPts val="0"/>
              </a:spcAft>
              <a:buSzPts val="2000"/>
              <a:buFont typeface="Roboto Slab"/>
              <a:buChar char="■"/>
            </a:pPr>
            <a:r>
              <a:rPr lang="en" sz="2000">
                <a:latin typeface="Roboto Slab"/>
                <a:ea typeface="Roboto Slab"/>
                <a:cs typeface="Roboto Slab"/>
                <a:sym typeface="Roboto Slab"/>
              </a:rPr>
              <a:t>Food Bank of Delaware Info</a:t>
            </a:r>
            <a:endParaRPr sz="2000">
              <a:latin typeface="Roboto Slab"/>
              <a:ea typeface="Roboto Slab"/>
              <a:cs typeface="Roboto Slab"/>
              <a:sym typeface="Roboto Slab"/>
            </a:endParaRPr>
          </a:p>
          <a:p>
            <a:pPr marL="914400" lvl="0" indent="0" algn="l" rtl="0">
              <a:spcBef>
                <a:spcPts val="0"/>
              </a:spcBef>
              <a:spcAft>
                <a:spcPts val="0"/>
              </a:spcAft>
              <a:buNone/>
            </a:pPr>
            <a:endParaRPr>
              <a:latin typeface="Roboto Slab"/>
              <a:ea typeface="Roboto Slab"/>
              <a:cs typeface="Roboto Slab"/>
              <a:sym typeface="Roboto Slab"/>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67"/>
          <p:cNvSpPr txBox="1">
            <a:spLocks noGrp="1"/>
          </p:cNvSpPr>
          <p:nvPr>
            <p:ph type="title"/>
          </p:nvPr>
        </p:nvSpPr>
        <p:spPr>
          <a:xfrm>
            <a:off x="96250" y="217125"/>
            <a:ext cx="3791100" cy="948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000" b="1">
                <a:latin typeface="Roboto Slab"/>
                <a:ea typeface="Roboto Slab"/>
                <a:cs typeface="Roboto Slab"/>
                <a:sym typeface="Roboto Slab"/>
              </a:rPr>
              <a:t>ENGAGE SUPPORT STAFF</a:t>
            </a:r>
            <a:endParaRPr sz="3000" b="1">
              <a:latin typeface="Roboto Slab"/>
              <a:ea typeface="Roboto Slab"/>
              <a:cs typeface="Roboto Slab"/>
              <a:sym typeface="Roboto Slab"/>
            </a:endParaRPr>
          </a:p>
        </p:txBody>
      </p:sp>
      <p:sp>
        <p:nvSpPr>
          <p:cNvPr id="472" name="Google Shape;472;p67"/>
          <p:cNvSpPr txBox="1"/>
          <p:nvPr/>
        </p:nvSpPr>
        <p:spPr>
          <a:xfrm>
            <a:off x="192375" y="1575100"/>
            <a:ext cx="8793300" cy="831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a:solidFill>
                  <a:schemeClr val="dk1"/>
                </a:solidFill>
                <a:latin typeface="Roboto Slab"/>
                <a:ea typeface="Roboto Slab"/>
                <a:cs typeface="Roboto Slab"/>
                <a:sym typeface="Roboto Slab"/>
              </a:rPr>
              <a:t>Students who reside in Homeless Shelters</a:t>
            </a:r>
            <a:endParaRPr sz="3000" b="1">
              <a:solidFill>
                <a:schemeClr val="dk1"/>
              </a:solidFill>
              <a:latin typeface="Roboto Slab"/>
              <a:ea typeface="Roboto Slab"/>
              <a:cs typeface="Roboto Slab"/>
              <a:sym typeface="Roboto Slab"/>
            </a:endParaRPr>
          </a:p>
          <a:p>
            <a:pPr marL="0" lvl="0" indent="0" algn="ctr" rtl="0">
              <a:spcBef>
                <a:spcPts val="0"/>
              </a:spcBef>
              <a:spcAft>
                <a:spcPts val="0"/>
              </a:spcAft>
              <a:buNone/>
            </a:pPr>
            <a:endParaRPr sz="2000" b="1">
              <a:solidFill>
                <a:schemeClr val="dk1"/>
              </a:solidFill>
              <a:latin typeface="Roboto Slab"/>
              <a:ea typeface="Roboto Slab"/>
              <a:cs typeface="Roboto Slab"/>
              <a:sym typeface="Roboto Slab"/>
            </a:endParaRPr>
          </a:p>
        </p:txBody>
      </p:sp>
      <p:sp>
        <p:nvSpPr>
          <p:cNvPr id="473" name="Google Shape;473;p67"/>
          <p:cNvSpPr txBox="1"/>
          <p:nvPr/>
        </p:nvSpPr>
        <p:spPr>
          <a:xfrm>
            <a:off x="564925" y="2476400"/>
            <a:ext cx="8244000" cy="1790700"/>
          </a:xfrm>
          <a:prstGeom prst="rect">
            <a:avLst/>
          </a:prstGeom>
          <a:noFill/>
          <a:ln>
            <a:noFill/>
          </a:ln>
        </p:spPr>
        <p:txBody>
          <a:bodyPr spcFirstLastPara="1" wrap="square" lIns="91425" tIns="91425" rIns="91425" bIns="91425" anchor="t" anchorCtr="0">
            <a:noAutofit/>
          </a:bodyPr>
          <a:lstStyle/>
          <a:p>
            <a:pPr marL="457200" lvl="0" indent="-355600" algn="l" rtl="0">
              <a:spcBef>
                <a:spcPts val="0"/>
              </a:spcBef>
              <a:spcAft>
                <a:spcPts val="0"/>
              </a:spcAft>
              <a:buSzPts val="2000"/>
              <a:buFont typeface="Roboto Slab"/>
              <a:buChar char="●"/>
            </a:pPr>
            <a:r>
              <a:rPr lang="en" sz="2000">
                <a:highlight>
                  <a:srgbClr val="00FFFF"/>
                </a:highlight>
                <a:latin typeface="Roboto Slab"/>
                <a:ea typeface="Roboto Slab"/>
                <a:cs typeface="Roboto Slab"/>
                <a:sym typeface="Roboto Slab"/>
              </a:rPr>
              <a:t>Attendance Team</a:t>
            </a:r>
            <a:r>
              <a:rPr lang="en" sz="2000">
                <a:highlight>
                  <a:srgbClr val="FFFFFF"/>
                </a:highlight>
                <a:latin typeface="Roboto Slab"/>
                <a:ea typeface="Roboto Slab"/>
                <a:cs typeface="Roboto Slab"/>
                <a:sym typeface="Roboto Slab"/>
              </a:rPr>
              <a:t> </a:t>
            </a:r>
            <a:r>
              <a:rPr lang="en" sz="2000">
                <a:latin typeface="Roboto Slab"/>
                <a:ea typeface="Roboto Slab"/>
                <a:cs typeface="Roboto Slab"/>
                <a:sym typeface="Roboto Slab"/>
              </a:rPr>
              <a:t>review McKinney-Vento data to:</a:t>
            </a:r>
            <a:endParaRPr sz="2000">
              <a:latin typeface="Roboto Slab"/>
              <a:ea typeface="Roboto Slab"/>
              <a:cs typeface="Roboto Slab"/>
              <a:sym typeface="Roboto Slab"/>
            </a:endParaRPr>
          </a:p>
          <a:p>
            <a:pPr marL="1371600" lvl="1" indent="-355600" algn="l" rtl="0">
              <a:spcBef>
                <a:spcPts val="0"/>
              </a:spcBef>
              <a:spcAft>
                <a:spcPts val="0"/>
              </a:spcAft>
              <a:buSzPts val="2000"/>
              <a:buFont typeface="Roboto Slab"/>
              <a:buChar char="○"/>
            </a:pPr>
            <a:r>
              <a:rPr lang="en" sz="2000">
                <a:latin typeface="Roboto Slab"/>
                <a:ea typeface="Roboto Slab"/>
                <a:cs typeface="Roboto Slab"/>
                <a:sym typeface="Roboto Slab"/>
              </a:rPr>
              <a:t>Identify students who reside in homeless shelters</a:t>
            </a:r>
            <a:endParaRPr sz="2000">
              <a:latin typeface="Roboto Slab"/>
              <a:ea typeface="Roboto Slab"/>
              <a:cs typeface="Roboto Slab"/>
              <a:sym typeface="Roboto Slab"/>
            </a:endParaRPr>
          </a:p>
          <a:p>
            <a:pPr marL="1371600" lvl="1" indent="-355600" algn="l" rtl="0">
              <a:spcBef>
                <a:spcPts val="0"/>
              </a:spcBef>
              <a:spcAft>
                <a:spcPts val="0"/>
              </a:spcAft>
              <a:buSzPts val="2000"/>
              <a:buFont typeface="Roboto Slab"/>
              <a:buChar char="○"/>
            </a:pPr>
            <a:r>
              <a:rPr lang="en" sz="2000">
                <a:latin typeface="Roboto Slab"/>
                <a:ea typeface="Roboto Slab"/>
                <a:cs typeface="Roboto Slab"/>
                <a:sym typeface="Roboto Slab"/>
              </a:rPr>
              <a:t>Contact the shelters to ensure that students have</a:t>
            </a:r>
            <a:endParaRPr sz="2000">
              <a:latin typeface="Roboto Slab"/>
              <a:ea typeface="Roboto Slab"/>
              <a:cs typeface="Roboto Slab"/>
              <a:sym typeface="Roboto Slab"/>
            </a:endParaRPr>
          </a:p>
          <a:p>
            <a:pPr marL="1828800" lvl="2" indent="-355600" algn="l" rtl="0">
              <a:spcBef>
                <a:spcPts val="0"/>
              </a:spcBef>
              <a:spcAft>
                <a:spcPts val="0"/>
              </a:spcAft>
              <a:buSzPts val="2000"/>
              <a:buFont typeface="Roboto Slab"/>
              <a:buChar char="■"/>
            </a:pPr>
            <a:r>
              <a:rPr lang="en" sz="2000">
                <a:latin typeface="Roboto Slab"/>
                <a:ea typeface="Roboto Slab"/>
                <a:cs typeface="Roboto Slab"/>
                <a:sym typeface="Roboto Slab"/>
              </a:rPr>
              <a:t>Access to devices</a:t>
            </a:r>
            <a:endParaRPr sz="2000">
              <a:latin typeface="Roboto Slab"/>
              <a:ea typeface="Roboto Slab"/>
              <a:cs typeface="Roboto Slab"/>
              <a:sym typeface="Roboto Slab"/>
            </a:endParaRPr>
          </a:p>
          <a:p>
            <a:pPr marL="1828800" lvl="2" indent="-355600" algn="l" rtl="0">
              <a:spcBef>
                <a:spcPts val="0"/>
              </a:spcBef>
              <a:spcAft>
                <a:spcPts val="0"/>
              </a:spcAft>
              <a:buSzPts val="2000"/>
              <a:buFont typeface="Roboto Slab"/>
              <a:buChar char="■"/>
            </a:pPr>
            <a:r>
              <a:rPr lang="en" sz="2000">
                <a:latin typeface="Roboto Slab"/>
                <a:ea typeface="Roboto Slab"/>
                <a:cs typeface="Roboto Slab"/>
                <a:sym typeface="Roboto Slab"/>
              </a:rPr>
              <a:t>Access to learning packets</a:t>
            </a:r>
            <a:endParaRPr sz="2000">
              <a:latin typeface="Roboto Slab"/>
              <a:ea typeface="Roboto Slab"/>
              <a:cs typeface="Roboto Slab"/>
              <a:sym typeface="Roboto Slab"/>
            </a:endParaRPr>
          </a:p>
          <a:p>
            <a:pPr marL="914400" lvl="0" indent="0" algn="l" rtl="0">
              <a:spcBef>
                <a:spcPts val="0"/>
              </a:spcBef>
              <a:spcAft>
                <a:spcPts val="0"/>
              </a:spcAft>
              <a:buNone/>
            </a:pPr>
            <a:endParaRPr>
              <a:latin typeface="Roboto Slab"/>
              <a:ea typeface="Roboto Slab"/>
              <a:cs typeface="Roboto Slab"/>
              <a:sym typeface="Roboto Slab"/>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68"/>
          <p:cNvSpPr txBox="1">
            <a:spLocks noGrp="1"/>
          </p:cNvSpPr>
          <p:nvPr>
            <p:ph type="title"/>
          </p:nvPr>
        </p:nvSpPr>
        <p:spPr>
          <a:xfrm>
            <a:off x="96250" y="217125"/>
            <a:ext cx="3791100" cy="948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000" b="1">
                <a:latin typeface="Roboto Slab"/>
                <a:ea typeface="Roboto Slab"/>
                <a:cs typeface="Roboto Slab"/>
                <a:sym typeface="Roboto Slab"/>
              </a:rPr>
              <a:t>ENGAGE SUPPORT STAFF</a:t>
            </a:r>
            <a:endParaRPr sz="3000" b="1">
              <a:latin typeface="Roboto Slab"/>
              <a:ea typeface="Roboto Slab"/>
              <a:cs typeface="Roboto Slab"/>
              <a:sym typeface="Roboto Slab"/>
            </a:endParaRPr>
          </a:p>
        </p:txBody>
      </p:sp>
      <p:sp>
        <p:nvSpPr>
          <p:cNvPr id="479" name="Google Shape;479;p68"/>
          <p:cNvSpPr txBox="1"/>
          <p:nvPr/>
        </p:nvSpPr>
        <p:spPr>
          <a:xfrm>
            <a:off x="96250" y="1382800"/>
            <a:ext cx="8889300" cy="1023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a:solidFill>
                  <a:schemeClr val="dk1"/>
                </a:solidFill>
                <a:latin typeface="Roboto Slab"/>
                <a:ea typeface="Roboto Slab"/>
                <a:cs typeface="Roboto Slab"/>
                <a:sym typeface="Roboto Slab"/>
              </a:rPr>
              <a:t>Students who are served in Alternative Placements</a:t>
            </a:r>
            <a:endParaRPr sz="3000" b="1">
              <a:solidFill>
                <a:schemeClr val="dk1"/>
              </a:solidFill>
              <a:latin typeface="Roboto Slab"/>
              <a:ea typeface="Roboto Slab"/>
              <a:cs typeface="Roboto Slab"/>
              <a:sym typeface="Roboto Slab"/>
            </a:endParaRPr>
          </a:p>
          <a:p>
            <a:pPr marL="0" lvl="0" indent="0" algn="ctr" rtl="0">
              <a:spcBef>
                <a:spcPts val="0"/>
              </a:spcBef>
              <a:spcAft>
                <a:spcPts val="0"/>
              </a:spcAft>
              <a:buNone/>
            </a:pPr>
            <a:endParaRPr sz="2000" b="1">
              <a:solidFill>
                <a:schemeClr val="dk1"/>
              </a:solidFill>
              <a:latin typeface="Roboto Slab"/>
              <a:ea typeface="Roboto Slab"/>
              <a:cs typeface="Roboto Slab"/>
              <a:sym typeface="Roboto Slab"/>
            </a:endParaRPr>
          </a:p>
        </p:txBody>
      </p:sp>
      <p:sp>
        <p:nvSpPr>
          <p:cNvPr id="480" name="Google Shape;480;p68"/>
          <p:cNvSpPr txBox="1"/>
          <p:nvPr/>
        </p:nvSpPr>
        <p:spPr>
          <a:xfrm>
            <a:off x="564925" y="2476400"/>
            <a:ext cx="8244000" cy="1971000"/>
          </a:xfrm>
          <a:prstGeom prst="rect">
            <a:avLst/>
          </a:prstGeom>
          <a:noFill/>
          <a:ln>
            <a:noFill/>
          </a:ln>
        </p:spPr>
        <p:txBody>
          <a:bodyPr spcFirstLastPara="1" wrap="square" lIns="91425" tIns="91425" rIns="91425" bIns="91425" anchor="t" anchorCtr="0">
            <a:noAutofit/>
          </a:bodyPr>
          <a:lstStyle/>
          <a:p>
            <a:pPr marL="457200" lvl="0" indent="-355600" algn="l" rtl="0">
              <a:spcBef>
                <a:spcPts val="0"/>
              </a:spcBef>
              <a:spcAft>
                <a:spcPts val="0"/>
              </a:spcAft>
              <a:buSzPts val="2000"/>
              <a:buFont typeface="Roboto Slab"/>
              <a:buChar char="●"/>
            </a:pPr>
            <a:r>
              <a:rPr lang="en" sz="2000">
                <a:highlight>
                  <a:srgbClr val="00FFFF"/>
                </a:highlight>
                <a:latin typeface="Roboto Slab"/>
                <a:ea typeface="Roboto Slab"/>
                <a:cs typeface="Roboto Slab"/>
                <a:sym typeface="Roboto Slab"/>
              </a:rPr>
              <a:t>Attendance Team</a:t>
            </a:r>
            <a:r>
              <a:rPr lang="en" sz="2000">
                <a:highlight>
                  <a:srgbClr val="FFFFFF"/>
                </a:highlight>
                <a:latin typeface="Roboto Slab"/>
                <a:ea typeface="Roboto Slab"/>
                <a:cs typeface="Roboto Slab"/>
                <a:sym typeface="Roboto Slab"/>
              </a:rPr>
              <a:t> </a:t>
            </a:r>
            <a:r>
              <a:rPr lang="en" sz="2000">
                <a:latin typeface="Roboto Slab"/>
                <a:ea typeface="Roboto Slab"/>
                <a:cs typeface="Roboto Slab"/>
                <a:sym typeface="Roboto Slab"/>
              </a:rPr>
              <a:t>review Alternative Placement data to:</a:t>
            </a:r>
            <a:endParaRPr sz="2000">
              <a:latin typeface="Roboto Slab"/>
              <a:ea typeface="Roboto Slab"/>
              <a:cs typeface="Roboto Slab"/>
              <a:sym typeface="Roboto Slab"/>
            </a:endParaRPr>
          </a:p>
          <a:p>
            <a:pPr marL="1371600" lvl="1" indent="-355600" algn="l" rtl="0">
              <a:spcBef>
                <a:spcPts val="0"/>
              </a:spcBef>
              <a:spcAft>
                <a:spcPts val="0"/>
              </a:spcAft>
              <a:buSzPts val="2000"/>
              <a:buFont typeface="Roboto Slab"/>
              <a:buChar char="○"/>
            </a:pPr>
            <a:r>
              <a:rPr lang="en" sz="2000">
                <a:latin typeface="Roboto Slab"/>
                <a:ea typeface="Roboto Slab"/>
                <a:cs typeface="Roboto Slab"/>
                <a:sym typeface="Roboto Slab"/>
              </a:rPr>
              <a:t>Identify students who are in Alternative Placements</a:t>
            </a:r>
            <a:endParaRPr sz="2000">
              <a:latin typeface="Roboto Slab"/>
              <a:ea typeface="Roboto Slab"/>
              <a:cs typeface="Roboto Slab"/>
              <a:sym typeface="Roboto Slab"/>
            </a:endParaRPr>
          </a:p>
          <a:p>
            <a:pPr marL="1371600" lvl="1" indent="-355600" algn="l" rtl="0">
              <a:spcBef>
                <a:spcPts val="0"/>
              </a:spcBef>
              <a:spcAft>
                <a:spcPts val="0"/>
              </a:spcAft>
              <a:buSzPts val="2000"/>
              <a:buFont typeface="Roboto Slab"/>
              <a:buChar char="○"/>
            </a:pPr>
            <a:r>
              <a:rPr lang="en" sz="2000">
                <a:latin typeface="Roboto Slab"/>
                <a:ea typeface="Roboto Slab"/>
                <a:cs typeface="Roboto Slab"/>
                <a:sym typeface="Roboto Slab"/>
              </a:rPr>
              <a:t>Coordinate with the </a:t>
            </a:r>
            <a:r>
              <a:rPr lang="en" sz="2000">
                <a:solidFill>
                  <a:schemeClr val="dk1"/>
                </a:solidFill>
                <a:latin typeface="Roboto Slab"/>
                <a:ea typeface="Roboto Slab"/>
                <a:cs typeface="Roboto Slab"/>
                <a:sym typeface="Roboto Slab"/>
              </a:rPr>
              <a:t>Alternative Placements </a:t>
            </a:r>
            <a:r>
              <a:rPr lang="en" sz="2000">
                <a:latin typeface="Roboto Slab"/>
                <a:ea typeface="Roboto Slab"/>
                <a:cs typeface="Roboto Slab"/>
                <a:sym typeface="Roboto Slab"/>
              </a:rPr>
              <a:t>to ensure that students</a:t>
            </a:r>
            <a:endParaRPr sz="2000">
              <a:latin typeface="Roboto Slab"/>
              <a:ea typeface="Roboto Slab"/>
              <a:cs typeface="Roboto Slab"/>
              <a:sym typeface="Roboto Slab"/>
            </a:endParaRPr>
          </a:p>
          <a:p>
            <a:pPr marL="1828800" lvl="2" indent="-355600" algn="l" rtl="0">
              <a:spcBef>
                <a:spcPts val="0"/>
              </a:spcBef>
              <a:spcAft>
                <a:spcPts val="0"/>
              </a:spcAft>
              <a:buSzPts val="2000"/>
              <a:buFont typeface="Roboto Slab"/>
              <a:buChar char="■"/>
            </a:pPr>
            <a:r>
              <a:rPr lang="en" sz="2000">
                <a:latin typeface="Roboto Slab"/>
                <a:ea typeface="Roboto Slab"/>
                <a:cs typeface="Roboto Slab"/>
                <a:sym typeface="Roboto Slab"/>
              </a:rPr>
              <a:t>Have </a:t>
            </a:r>
            <a:r>
              <a:rPr lang="en" sz="2000" u="sng">
                <a:latin typeface="Roboto Slab"/>
                <a:ea typeface="Roboto Slab"/>
                <a:cs typeface="Roboto Slab"/>
                <a:sym typeface="Roboto Slab"/>
              </a:rPr>
              <a:t>access</a:t>
            </a:r>
            <a:r>
              <a:rPr lang="en" sz="2000">
                <a:latin typeface="Roboto Slab"/>
                <a:ea typeface="Roboto Slab"/>
                <a:cs typeface="Roboto Slab"/>
                <a:sym typeface="Roboto Slab"/>
              </a:rPr>
              <a:t> to devices</a:t>
            </a:r>
            <a:endParaRPr sz="2000">
              <a:latin typeface="Roboto Slab"/>
              <a:ea typeface="Roboto Slab"/>
              <a:cs typeface="Roboto Slab"/>
              <a:sym typeface="Roboto Slab"/>
            </a:endParaRPr>
          </a:p>
          <a:p>
            <a:pPr marL="1828800" lvl="2" indent="-355600" algn="l" rtl="0">
              <a:spcBef>
                <a:spcPts val="0"/>
              </a:spcBef>
              <a:spcAft>
                <a:spcPts val="0"/>
              </a:spcAft>
              <a:buSzPts val="2000"/>
              <a:buFont typeface="Roboto Slab"/>
              <a:buChar char="■"/>
            </a:pPr>
            <a:r>
              <a:rPr lang="en" sz="2000">
                <a:latin typeface="Roboto Slab"/>
                <a:ea typeface="Roboto Slab"/>
                <a:cs typeface="Roboto Slab"/>
                <a:sym typeface="Roboto Slab"/>
              </a:rPr>
              <a:t>Have </a:t>
            </a:r>
            <a:r>
              <a:rPr lang="en" sz="2000" u="sng">
                <a:latin typeface="Roboto Slab"/>
                <a:ea typeface="Roboto Slab"/>
                <a:cs typeface="Roboto Slab"/>
                <a:sym typeface="Roboto Slab"/>
              </a:rPr>
              <a:t>access</a:t>
            </a:r>
            <a:r>
              <a:rPr lang="en" sz="2000">
                <a:latin typeface="Roboto Slab"/>
                <a:ea typeface="Roboto Slab"/>
                <a:cs typeface="Roboto Slab"/>
                <a:sym typeface="Roboto Slab"/>
              </a:rPr>
              <a:t> to learning packets</a:t>
            </a:r>
            <a:endParaRPr sz="2000">
              <a:latin typeface="Roboto Slab"/>
              <a:ea typeface="Roboto Slab"/>
              <a:cs typeface="Roboto Slab"/>
              <a:sym typeface="Roboto Slab"/>
            </a:endParaRPr>
          </a:p>
          <a:p>
            <a:pPr marL="1828800" lvl="2" indent="-355600" algn="l" rtl="0">
              <a:spcBef>
                <a:spcPts val="0"/>
              </a:spcBef>
              <a:spcAft>
                <a:spcPts val="0"/>
              </a:spcAft>
              <a:buSzPts val="2000"/>
              <a:buFont typeface="Roboto Slab"/>
              <a:buChar char="■"/>
            </a:pPr>
            <a:r>
              <a:rPr lang="en" sz="2000">
                <a:latin typeface="Roboto Slab"/>
                <a:ea typeface="Roboto Slab"/>
                <a:cs typeface="Roboto Slab"/>
                <a:sym typeface="Roboto Slab"/>
              </a:rPr>
              <a:t>Are </a:t>
            </a:r>
            <a:r>
              <a:rPr lang="en" sz="2000" u="sng">
                <a:latin typeface="Roboto Slab"/>
                <a:ea typeface="Roboto Slab"/>
                <a:cs typeface="Roboto Slab"/>
                <a:sym typeface="Roboto Slab"/>
              </a:rPr>
              <a:t>engaged</a:t>
            </a:r>
            <a:r>
              <a:rPr lang="en" sz="2000">
                <a:latin typeface="Roboto Slab"/>
                <a:ea typeface="Roboto Slab"/>
                <a:cs typeface="Roboto Slab"/>
                <a:sym typeface="Roboto Slab"/>
              </a:rPr>
              <a:t> in remote learning</a:t>
            </a:r>
            <a:endParaRPr sz="2000">
              <a:latin typeface="Roboto Slab"/>
              <a:ea typeface="Roboto Slab"/>
              <a:cs typeface="Roboto Slab"/>
              <a:sym typeface="Roboto Slab"/>
            </a:endParaRPr>
          </a:p>
          <a:p>
            <a:pPr marL="914400" lvl="0" indent="0" algn="l" rtl="0">
              <a:spcBef>
                <a:spcPts val="0"/>
              </a:spcBef>
              <a:spcAft>
                <a:spcPts val="0"/>
              </a:spcAft>
              <a:buNone/>
            </a:pPr>
            <a:endParaRPr>
              <a:latin typeface="Roboto Slab"/>
              <a:ea typeface="Roboto Slab"/>
              <a:cs typeface="Roboto Slab"/>
              <a:sym typeface="Roboto Slab"/>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69"/>
          <p:cNvSpPr txBox="1">
            <a:spLocks noGrp="1"/>
          </p:cNvSpPr>
          <p:nvPr>
            <p:ph type="title"/>
          </p:nvPr>
        </p:nvSpPr>
        <p:spPr>
          <a:xfrm>
            <a:off x="96250" y="217125"/>
            <a:ext cx="3791100" cy="948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000" b="1">
                <a:latin typeface="Roboto Slab"/>
                <a:ea typeface="Roboto Slab"/>
                <a:cs typeface="Roboto Slab"/>
                <a:sym typeface="Roboto Slab"/>
              </a:rPr>
              <a:t>ENGAGE SUPPORT STAFF</a:t>
            </a:r>
            <a:endParaRPr sz="3000" b="1">
              <a:latin typeface="Roboto Slab"/>
              <a:ea typeface="Roboto Slab"/>
              <a:cs typeface="Roboto Slab"/>
              <a:sym typeface="Roboto Slab"/>
            </a:endParaRPr>
          </a:p>
        </p:txBody>
      </p:sp>
      <p:sp>
        <p:nvSpPr>
          <p:cNvPr id="486" name="Google Shape;486;p69"/>
          <p:cNvSpPr txBox="1"/>
          <p:nvPr/>
        </p:nvSpPr>
        <p:spPr>
          <a:xfrm>
            <a:off x="96250" y="1382800"/>
            <a:ext cx="8889300" cy="1023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a:solidFill>
                  <a:schemeClr val="dk1"/>
                </a:solidFill>
                <a:latin typeface="Roboto Slab"/>
                <a:ea typeface="Roboto Slab"/>
                <a:cs typeface="Roboto Slab"/>
                <a:sym typeface="Roboto Slab"/>
              </a:rPr>
              <a:t>Students who are Chronically Absent</a:t>
            </a:r>
            <a:endParaRPr sz="3000" b="1">
              <a:solidFill>
                <a:schemeClr val="dk1"/>
              </a:solidFill>
              <a:latin typeface="Roboto Slab"/>
              <a:ea typeface="Roboto Slab"/>
              <a:cs typeface="Roboto Slab"/>
              <a:sym typeface="Roboto Slab"/>
            </a:endParaRPr>
          </a:p>
          <a:p>
            <a:pPr marL="0" lvl="0" indent="0" algn="ctr" rtl="0">
              <a:spcBef>
                <a:spcPts val="0"/>
              </a:spcBef>
              <a:spcAft>
                <a:spcPts val="0"/>
              </a:spcAft>
              <a:buNone/>
            </a:pPr>
            <a:endParaRPr sz="2000" b="1">
              <a:solidFill>
                <a:schemeClr val="dk1"/>
              </a:solidFill>
              <a:latin typeface="Roboto Slab"/>
              <a:ea typeface="Roboto Slab"/>
              <a:cs typeface="Roboto Slab"/>
              <a:sym typeface="Roboto Slab"/>
            </a:endParaRPr>
          </a:p>
        </p:txBody>
      </p:sp>
      <p:sp>
        <p:nvSpPr>
          <p:cNvPr id="487" name="Google Shape;487;p69"/>
          <p:cNvSpPr txBox="1"/>
          <p:nvPr/>
        </p:nvSpPr>
        <p:spPr>
          <a:xfrm>
            <a:off x="564925" y="2476400"/>
            <a:ext cx="8244000" cy="1971000"/>
          </a:xfrm>
          <a:prstGeom prst="rect">
            <a:avLst/>
          </a:prstGeom>
          <a:noFill/>
          <a:ln>
            <a:noFill/>
          </a:ln>
        </p:spPr>
        <p:txBody>
          <a:bodyPr spcFirstLastPara="1" wrap="square" lIns="91425" tIns="91425" rIns="91425" bIns="91425" anchor="t" anchorCtr="0">
            <a:noAutofit/>
          </a:bodyPr>
          <a:lstStyle/>
          <a:p>
            <a:pPr marL="457200" lvl="0" indent="-355600" algn="l" rtl="0">
              <a:spcBef>
                <a:spcPts val="0"/>
              </a:spcBef>
              <a:spcAft>
                <a:spcPts val="0"/>
              </a:spcAft>
              <a:buSzPts val="2000"/>
              <a:buFont typeface="Roboto Slab"/>
              <a:buChar char="●"/>
            </a:pPr>
            <a:r>
              <a:rPr lang="en" sz="2000">
                <a:highlight>
                  <a:srgbClr val="00FFFF"/>
                </a:highlight>
                <a:latin typeface="Roboto Slab"/>
                <a:ea typeface="Roboto Slab"/>
                <a:cs typeface="Roboto Slab"/>
                <a:sym typeface="Roboto Slab"/>
              </a:rPr>
              <a:t>Attendance Team</a:t>
            </a:r>
            <a:r>
              <a:rPr lang="en" sz="2000">
                <a:highlight>
                  <a:srgbClr val="FFFFFF"/>
                </a:highlight>
                <a:latin typeface="Roboto Slab"/>
                <a:ea typeface="Roboto Slab"/>
                <a:cs typeface="Roboto Slab"/>
                <a:sym typeface="Roboto Slab"/>
              </a:rPr>
              <a:t> coordinate with </a:t>
            </a:r>
            <a:r>
              <a:rPr lang="en" sz="2000">
                <a:highlight>
                  <a:srgbClr val="00FF00"/>
                </a:highlight>
                <a:latin typeface="Roboto Slab"/>
                <a:ea typeface="Roboto Slab"/>
                <a:cs typeface="Roboto Slab"/>
                <a:sym typeface="Roboto Slab"/>
              </a:rPr>
              <a:t>School Counselors</a:t>
            </a:r>
            <a:r>
              <a:rPr lang="en" sz="2000">
                <a:highlight>
                  <a:srgbClr val="FFFFFF"/>
                </a:highlight>
                <a:latin typeface="Roboto Slab"/>
                <a:ea typeface="Roboto Slab"/>
                <a:cs typeface="Roboto Slab"/>
                <a:sym typeface="Roboto Slab"/>
              </a:rPr>
              <a:t> to </a:t>
            </a:r>
            <a:r>
              <a:rPr lang="en" sz="2000">
                <a:latin typeface="Roboto Slab"/>
                <a:ea typeface="Roboto Slab"/>
                <a:cs typeface="Roboto Slab"/>
                <a:sym typeface="Roboto Slab"/>
              </a:rPr>
              <a:t>review year-to-date attendance data in eschool/DSC to:</a:t>
            </a:r>
            <a:endParaRPr sz="2000">
              <a:latin typeface="Roboto Slab"/>
              <a:ea typeface="Roboto Slab"/>
              <a:cs typeface="Roboto Slab"/>
              <a:sym typeface="Roboto Slab"/>
            </a:endParaRPr>
          </a:p>
          <a:p>
            <a:pPr marL="1371600" lvl="1" indent="-355600" algn="l" rtl="0">
              <a:spcBef>
                <a:spcPts val="0"/>
              </a:spcBef>
              <a:spcAft>
                <a:spcPts val="0"/>
              </a:spcAft>
              <a:buSzPts val="2000"/>
              <a:buFont typeface="Roboto Slab"/>
              <a:buChar char="○"/>
            </a:pPr>
            <a:r>
              <a:rPr lang="en" sz="2000">
                <a:latin typeface="Roboto Slab"/>
                <a:ea typeface="Roboto Slab"/>
                <a:cs typeface="Roboto Slab"/>
                <a:sym typeface="Roboto Slab"/>
              </a:rPr>
              <a:t>Identify students who are in Chronically Absent</a:t>
            </a:r>
            <a:endParaRPr sz="2000">
              <a:latin typeface="Roboto Slab"/>
              <a:ea typeface="Roboto Slab"/>
              <a:cs typeface="Roboto Slab"/>
              <a:sym typeface="Roboto Slab"/>
            </a:endParaRPr>
          </a:p>
          <a:p>
            <a:pPr marL="1371600" lvl="1" indent="-355600" algn="l" rtl="0">
              <a:spcBef>
                <a:spcPts val="0"/>
              </a:spcBef>
              <a:spcAft>
                <a:spcPts val="0"/>
              </a:spcAft>
              <a:buSzPts val="2000"/>
              <a:buFont typeface="Roboto Slab"/>
              <a:buChar char="○"/>
            </a:pPr>
            <a:r>
              <a:rPr lang="en" sz="2000">
                <a:latin typeface="Roboto Slab"/>
                <a:ea typeface="Roboto Slab"/>
                <a:cs typeface="Roboto Slab"/>
                <a:sym typeface="Roboto Slab"/>
              </a:rPr>
              <a:t>Follow up with students in order to ensure that they:</a:t>
            </a:r>
            <a:endParaRPr sz="2000">
              <a:latin typeface="Roboto Slab"/>
              <a:ea typeface="Roboto Slab"/>
              <a:cs typeface="Roboto Slab"/>
              <a:sym typeface="Roboto Slab"/>
            </a:endParaRPr>
          </a:p>
          <a:p>
            <a:pPr marL="1828800" lvl="2" indent="-355600" algn="l" rtl="0">
              <a:spcBef>
                <a:spcPts val="0"/>
              </a:spcBef>
              <a:spcAft>
                <a:spcPts val="0"/>
              </a:spcAft>
              <a:buSzPts val="2000"/>
              <a:buFont typeface="Roboto Slab"/>
              <a:buChar char="■"/>
            </a:pPr>
            <a:r>
              <a:rPr lang="en" sz="2000">
                <a:latin typeface="Roboto Slab"/>
                <a:ea typeface="Roboto Slab"/>
                <a:cs typeface="Roboto Slab"/>
                <a:sym typeface="Roboto Slab"/>
              </a:rPr>
              <a:t>Have access to devices or learning packets</a:t>
            </a:r>
            <a:endParaRPr sz="2000">
              <a:latin typeface="Roboto Slab"/>
              <a:ea typeface="Roboto Slab"/>
              <a:cs typeface="Roboto Slab"/>
              <a:sym typeface="Roboto Slab"/>
            </a:endParaRPr>
          </a:p>
          <a:p>
            <a:pPr marL="1828800" lvl="2" indent="-355600" algn="l" rtl="0">
              <a:spcBef>
                <a:spcPts val="0"/>
              </a:spcBef>
              <a:spcAft>
                <a:spcPts val="0"/>
              </a:spcAft>
              <a:buSzPts val="2000"/>
              <a:buFont typeface="Roboto Slab"/>
              <a:buChar char="■"/>
            </a:pPr>
            <a:r>
              <a:rPr lang="en" sz="2000">
                <a:latin typeface="Roboto Slab"/>
                <a:ea typeface="Roboto Slab"/>
                <a:cs typeface="Roboto Slab"/>
                <a:sym typeface="Roboto Slab"/>
              </a:rPr>
              <a:t>Are engaged in remote learning</a:t>
            </a:r>
            <a:endParaRPr sz="2000">
              <a:latin typeface="Roboto Slab"/>
              <a:ea typeface="Roboto Slab"/>
              <a:cs typeface="Roboto Slab"/>
              <a:sym typeface="Roboto Slab"/>
            </a:endParaRPr>
          </a:p>
          <a:p>
            <a:pPr marL="914400" lvl="0" indent="0" algn="l" rtl="0">
              <a:spcBef>
                <a:spcPts val="0"/>
              </a:spcBef>
              <a:spcAft>
                <a:spcPts val="0"/>
              </a:spcAft>
              <a:buNone/>
            </a:pPr>
            <a:endParaRPr>
              <a:latin typeface="Roboto Slab"/>
              <a:ea typeface="Roboto Slab"/>
              <a:cs typeface="Roboto Slab"/>
              <a:sym typeface="Roboto Slab"/>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52"/>
          <p:cNvSpPr txBox="1">
            <a:spLocks noGrp="1"/>
          </p:cNvSpPr>
          <p:nvPr>
            <p:ph type="title"/>
          </p:nvPr>
        </p:nvSpPr>
        <p:spPr>
          <a:xfrm>
            <a:off x="311700" y="278825"/>
            <a:ext cx="8520600" cy="73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4000" b="1">
                <a:latin typeface="Roboto Slab"/>
                <a:ea typeface="Roboto Slab"/>
                <a:cs typeface="Roboto Slab"/>
                <a:sym typeface="Roboto Slab"/>
              </a:rPr>
              <a:t>KEY IDEAS</a:t>
            </a:r>
            <a:endParaRPr sz="4000" b="1">
              <a:latin typeface="Roboto Slab"/>
              <a:ea typeface="Roboto Slab"/>
              <a:cs typeface="Roboto Slab"/>
              <a:sym typeface="Roboto Slab"/>
            </a:endParaRPr>
          </a:p>
        </p:txBody>
      </p:sp>
      <p:sp>
        <p:nvSpPr>
          <p:cNvPr id="374" name="Google Shape;374;p52"/>
          <p:cNvSpPr txBox="1">
            <a:spLocks noGrp="1"/>
          </p:cNvSpPr>
          <p:nvPr>
            <p:ph type="body" idx="1"/>
          </p:nvPr>
        </p:nvSpPr>
        <p:spPr>
          <a:xfrm>
            <a:off x="144325" y="1835100"/>
            <a:ext cx="8856900" cy="3308400"/>
          </a:xfrm>
          <a:prstGeom prst="rect">
            <a:avLst/>
          </a:prstGeom>
        </p:spPr>
        <p:txBody>
          <a:bodyPr spcFirstLastPara="1" wrap="square" lIns="91425" tIns="91425" rIns="91425" bIns="91425" anchor="t" anchorCtr="0">
            <a:noAutofit/>
          </a:bodyPr>
          <a:lstStyle/>
          <a:p>
            <a:pPr marL="457200" lvl="0" indent="-400050" algn="l" rtl="0">
              <a:lnSpc>
                <a:spcPct val="100000"/>
              </a:lnSpc>
              <a:spcBef>
                <a:spcPts val="0"/>
              </a:spcBef>
              <a:spcAft>
                <a:spcPts val="0"/>
              </a:spcAft>
              <a:buClr>
                <a:schemeClr val="dk1"/>
              </a:buClr>
              <a:buSzPts val="2700"/>
              <a:buFont typeface="Roboto Slab"/>
              <a:buAutoNum type="arabicPeriod"/>
            </a:pPr>
            <a:r>
              <a:rPr lang="en" sz="2700" b="1">
                <a:solidFill>
                  <a:schemeClr val="dk1"/>
                </a:solidFill>
                <a:highlight>
                  <a:srgbClr val="FFFFFF"/>
                </a:highlight>
                <a:latin typeface="Roboto Slab"/>
                <a:ea typeface="Roboto Slab"/>
                <a:cs typeface="Roboto Slab"/>
                <a:sym typeface="Roboto Slab"/>
              </a:rPr>
              <a:t>Know your worth.</a:t>
            </a:r>
            <a:endParaRPr sz="2700" b="1">
              <a:solidFill>
                <a:schemeClr val="dk1"/>
              </a:solidFill>
              <a:highlight>
                <a:srgbClr val="FFFFFF"/>
              </a:highlight>
              <a:latin typeface="Roboto Slab"/>
              <a:ea typeface="Roboto Slab"/>
              <a:cs typeface="Roboto Slab"/>
              <a:sym typeface="Roboto Slab"/>
            </a:endParaRPr>
          </a:p>
          <a:p>
            <a:pPr marL="457200" lvl="0" indent="0" algn="l" rtl="0">
              <a:lnSpc>
                <a:spcPct val="100000"/>
              </a:lnSpc>
              <a:spcBef>
                <a:spcPts val="0"/>
              </a:spcBef>
              <a:spcAft>
                <a:spcPts val="0"/>
              </a:spcAft>
              <a:buNone/>
            </a:pPr>
            <a:endParaRPr sz="2700" b="1">
              <a:solidFill>
                <a:schemeClr val="dk1"/>
              </a:solidFill>
              <a:highlight>
                <a:srgbClr val="FFFFFF"/>
              </a:highlight>
              <a:latin typeface="Roboto Slab"/>
              <a:ea typeface="Roboto Slab"/>
              <a:cs typeface="Roboto Slab"/>
              <a:sym typeface="Roboto Slab"/>
            </a:endParaRPr>
          </a:p>
          <a:p>
            <a:pPr marL="457200" lvl="0" indent="-400050" algn="l" rtl="0">
              <a:lnSpc>
                <a:spcPct val="100000"/>
              </a:lnSpc>
              <a:spcBef>
                <a:spcPts val="0"/>
              </a:spcBef>
              <a:spcAft>
                <a:spcPts val="0"/>
              </a:spcAft>
              <a:buClr>
                <a:schemeClr val="dk1"/>
              </a:buClr>
              <a:buSzPts val="2700"/>
              <a:buFont typeface="Roboto Slab"/>
              <a:buAutoNum type="arabicPeriod"/>
            </a:pPr>
            <a:r>
              <a:rPr lang="en" sz="2700" b="1">
                <a:solidFill>
                  <a:schemeClr val="dk1"/>
                </a:solidFill>
                <a:highlight>
                  <a:srgbClr val="FFFFFF"/>
                </a:highlight>
                <a:latin typeface="Roboto Slab"/>
                <a:ea typeface="Roboto Slab"/>
                <a:cs typeface="Roboto Slab"/>
                <a:sym typeface="Roboto Slab"/>
              </a:rPr>
              <a:t>Be encouraged to think big.</a:t>
            </a:r>
            <a:endParaRPr sz="2700" b="1">
              <a:solidFill>
                <a:schemeClr val="dk1"/>
              </a:solidFill>
              <a:highlight>
                <a:srgbClr val="FFFFFF"/>
              </a:highlight>
              <a:latin typeface="Roboto Slab"/>
              <a:ea typeface="Roboto Slab"/>
              <a:cs typeface="Roboto Slab"/>
              <a:sym typeface="Roboto Slab"/>
            </a:endParaRPr>
          </a:p>
          <a:p>
            <a:pPr marL="457200" lvl="0" indent="0" algn="l" rtl="0">
              <a:lnSpc>
                <a:spcPct val="100000"/>
              </a:lnSpc>
              <a:spcBef>
                <a:spcPts val="0"/>
              </a:spcBef>
              <a:spcAft>
                <a:spcPts val="0"/>
              </a:spcAft>
              <a:buNone/>
            </a:pPr>
            <a:endParaRPr sz="2700" b="1">
              <a:solidFill>
                <a:schemeClr val="dk1"/>
              </a:solidFill>
              <a:highlight>
                <a:srgbClr val="FFFFFF"/>
              </a:highlight>
              <a:latin typeface="Roboto Slab"/>
              <a:ea typeface="Roboto Slab"/>
              <a:cs typeface="Roboto Slab"/>
              <a:sym typeface="Roboto Slab"/>
            </a:endParaRPr>
          </a:p>
          <a:p>
            <a:pPr marL="457200" lvl="0" indent="-400050" algn="l" rtl="0">
              <a:lnSpc>
                <a:spcPct val="100000"/>
              </a:lnSpc>
              <a:spcBef>
                <a:spcPts val="0"/>
              </a:spcBef>
              <a:spcAft>
                <a:spcPts val="0"/>
              </a:spcAft>
              <a:buClr>
                <a:schemeClr val="dk1"/>
              </a:buClr>
              <a:buSzPts val="2700"/>
              <a:buFont typeface="Roboto Slab"/>
              <a:buAutoNum type="arabicPeriod"/>
            </a:pPr>
            <a:r>
              <a:rPr lang="en" sz="2700" b="1">
                <a:solidFill>
                  <a:schemeClr val="dk1"/>
                </a:solidFill>
                <a:highlight>
                  <a:srgbClr val="FFFFFF"/>
                </a:highlight>
                <a:latin typeface="Roboto Slab"/>
                <a:ea typeface="Roboto Slab"/>
                <a:cs typeface="Roboto Slab"/>
                <a:sym typeface="Roboto Slab"/>
              </a:rPr>
              <a:t>Steal my good ideas and claim them as your own.</a:t>
            </a:r>
            <a:endParaRPr sz="2700" b="1">
              <a:solidFill>
                <a:schemeClr val="dk1"/>
              </a:solidFill>
              <a:highlight>
                <a:srgbClr val="FFFFFF"/>
              </a:highlight>
              <a:latin typeface="Roboto Slab"/>
              <a:ea typeface="Roboto Slab"/>
              <a:cs typeface="Roboto Slab"/>
              <a:sym typeface="Roboto Slab"/>
            </a:endParaRPr>
          </a:p>
          <a:p>
            <a:pPr marL="0" lvl="0" indent="0" algn="l" rtl="0">
              <a:spcBef>
                <a:spcPts val="0"/>
              </a:spcBef>
              <a:spcAft>
                <a:spcPts val="1600"/>
              </a:spcAft>
              <a:buNone/>
            </a:pPr>
            <a:endParaRPr sz="2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70"/>
          <p:cNvSpPr txBox="1">
            <a:spLocks noGrp="1"/>
          </p:cNvSpPr>
          <p:nvPr>
            <p:ph type="title"/>
          </p:nvPr>
        </p:nvSpPr>
        <p:spPr>
          <a:xfrm>
            <a:off x="96250" y="217125"/>
            <a:ext cx="3791100" cy="948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000" b="1">
                <a:latin typeface="Roboto Slab"/>
                <a:ea typeface="Roboto Slab"/>
                <a:cs typeface="Roboto Slab"/>
                <a:sym typeface="Roboto Slab"/>
              </a:rPr>
              <a:t>ENGAGE SUPPORT STAFF</a:t>
            </a:r>
            <a:endParaRPr sz="3000" b="1">
              <a:latin typeface="Roboto Slab"/>
              <a:ea typeface="Roboto Slab"/>
              <a:cs typeface="Roboto Slab"/>
              <a:sym typeface="Roboto Slab"/>
            </a:endParaRPr>
          </a:p>
        </p:txBody>
      </p:sp>
      <p:sp>
        <p:nvSpPr>
          <p:cNvPr id="493" name="Google Shape;493;p70"/>
          <p:cNvSpPr txBox="1"/>
          <p:nvPr/>
        </p:nvSpPr>
        <p:spPr>
          <a:xfrm>
            <a:off x="48175" y="1429775"/>
            <a:ext cx="8889300" cy="1046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a:solidFill>
                  <a:schemeClr val="dk1"/>
                </a:solidFill>
                <a:latin typeface="Roboto Slab"/>
                <a:ea typeface="Roboto Slab"/>
                <a:cs typeface="Roboto Slab"/>
                <a:sym typeface="Roboto Slab"/>
              </a:rPr>
              <a:t>Students who evidence Elevated Mental Health Needs </a:t>
            </a:r>
            <a:endParaRPr sz="3000" b="1">
              <a:solidFill>
                <a:schemeClr val="dk1"/>
              </a:solidFill>
              <a:latin typeface="Roboto Slab"/>
              <a:ea typeface="Roboto Slab"/>
              <a:cs typeface="Roboto Slab"/>
              <a:sym typeface="Roboto Slab"/>
            </a:endParaRPr>
          </a:p>
          <a:p>
            <a:pPr marL="0" lvl="0" indent="0" algn="ctr" rtl="0">
              <a:spcBef>
                <a:spcPts val="0"/>
              </a:spcBef>
              <a:spcAft>
                <a:spcPts val="0"/>
              </a:spcAft>
              <a:buNone/>
            </a:pPr>
            <a:endParaRPr sz="2000" b="1">
              <a:solidFill>
                <a:schemeClr val="dk1"/>
              </a:solidFill>
              <a:latin typeface="Roboto Slab"/>
              <a:ea typeface="Roboto Slab"/>
              <a:cs typeface="Roboto Slab"/>
              <a:sym typeface="Roboto Slab"/>
            </a:endParaRPr>
          </a:p>
        </p:txBody>
      </p:sp>
      <p:sp>
        <p:nvSpPr>
          <p:cNvPr id="494" name="Google Shape;494;p70"/>
          <p:cNvSpPr txBox="1"/>
          <p:nvPr/>
        </p:nvSpPr>
        <p:spPr>
          <a:xfrm>
            <a:off x="564925" y="2476400"/>
            <a:ext cx="8579100" cy="2318400"/>
          </a:xfrm>
          <a:prstGeom prst="rect">
            <a:avLst/>
          </a:prstGeom>
          <a:noFill/>
          <a:ln>
            <a:noFill/>
          </a:ln>
        </p:spPr>
        <p:txBody>
          <a:bodyPr spcFirstLastPara="1" wrap="square" lIns="91425" tIns="91425" rIns="91425" bIns="91425" anchor="t" anchorCtr="0">
            <a:noAutofit/>
          </a:bodyPr>
          <a:lstStyle/>
          <a:p>
            <a:pPr marL="457200" lvl="0" indent="-355600" algn="l" rtl="0">
              <a:spcBef>
                <a:spcPts val="0"/>
              </a:spcBef>
              <a:spcAft>
                <a:spcPts val="0"/>
              </a:spcAft>
              <a:buSzPts val="2000"/>
              <a:buFont typeface="Roboto Slab"/>
              <a:buChar char="●"/>
            </a:pPr>
            <a:r>
              <a:rPr lang="en" sz="2000">
                <a:highlight>
                  <a:srgbClr val="00FF00"/>
                </a:highlight>
                <a:latin typeface="Roboto Slab"/>
                <a:ea typeface="Roboto Slab"/>
                <a:cs typeface="Roboto Slab"/>
                <a:sym typeface="Roboto Slab"/>
              </a:rPr>
              <a:t>School Counselors, School Psychologists, Social Workers, FCTs &amp; BHCs</a:t>
            </a:r>
            <a:r>
              <a:rPr lang="en" sz="2000">
                <a:highlight>
                  <a:srgbClr val="FFFFFF"/>
                </a:highlight>
                <a:latin typeface="Roboto Slab"/>
                <a:ea typeface="Roboto Slab"/>
                <a:cs typeface="Roboto Slab"/>
                <a:sym typeface="Roboto Slab"/>
              </a:rPr>
              <a:t>  </a:t>
            </a:r>
            <a:r>
              <a:rPr lang="en" sz="2000">
                <a:latin typeface="Roboto Slab"/>
                <a:ea typeface="Roboto Slab"/>
                <a:cs typeface="Roboto Slab"/>
                <a:sym typeface="Roboto Slab"/>
              </a:rPr>
              <a:t>review case files to:</a:t>
            </a:r>
            <a:endParaRPr sz="2000">
              <a:latin typeface="Roboto Slab"/>
              <a:ea typeface="Roboto Slab"/>
              <a:cs typeface="Roboto Slab"/>
              <a:sym typeface="Roboto Slab"/>
            </a:endParaRPr>
          </a:p>
          <a:p>
            <a:pPr marL="1371600" lvl="1" indent="-355600" algn="l" rtl="0">
              <a:spcBef>
                <a:spcPts val="0"/>
              </a:spcBef>
              <a:spcAft>
                <a:spcPts val="0"/>
              </a:spcAft>
              <a:buSzPts val="2000"/>
              <a:buFont typeface="Roboto Slab"/>
              <a:buChar char="○"/>
            </a:pPr>
            <a:r>
              <a:rPr lang="en" sz="2000">
                <a:latin typeface="Roboto Slab"/>
                <a:ea typeface="Roboto Slab"/>
                <a:cs typeface="Roboto Slab"/>
                <a:sym typeface="Roboto Slab"/>
              </a:rPr>
              <a:t>Identify students who have Elevated Mental Health Needs</a:t>
            </a:r>
            <a:endParaRPr sz="2000">
              <a:latin typeface="Roboto Slab"/>
              <a:ea typeface="Roboto Slab"/>
              <a:cs typeface="Roboto Slab"/>
              <a:sym typeface="Roboto Slab"/>
            </a:endParaRPr>
          </a:p>
          <a:p>
            <a:pPr marL="1371600" lvl="1" indent="-355600" algn="l" rtl="0">
              <a:spcBef>
                <a:spcPts val="0"/>
              </a:spcBef>
              <a:spcAft>
                <a:spcPts val="0"/>
              </a:spcAft>
              <a:buClr>
                <a:schemeClr val="dk1"/>
              </a:buClr>
              <a:buSzPts val="2000"/>
              <a:buFont typeface="Roboto Slab"/>
              <a:buChar char="○"/>
            </a:pPr>
            <a:r>
              <a:rPr lang="en" sz="2000">
                <a:solidFill>
                  <a:schemeClr val="dk1"/>
                </a:solidFill>
                <a:latin typeface="Roboto Slab"/>
                <a:ea typeface="Roboto Slab"/>
                <a:cs typeface="Roboto Slab"/>
                <a:sym typeface="Roboto Slab"/>
              </a:rPr>
              <a:t>Follow up with students in order to ensure that they:</a:t>
            </a:r>
            <a:endParaRPr sz="2000">
              <a:solidFill>
                <a:schemeClr val="dk1"/>
              </a:solidFill>
              <a:latin typeface="Roboto Slab"/>
              <a:ea typeface="Roboto Slab"/>
              <a:cs typeface="Roboto Slab"/>
              <a:sym typeface="Roboto Slab"/>
            </a:endParaRPr>
          </a:p>
          <a:p>
            <a:pPr marL="1828800" lvl="2" indent="-355600" algn="l" rtl="0">
              <a:spcBef>
                <a:spcPts val="0"/>
              </a:spcBef>
              <a:spcAft>
                <a:spcPts val="0"/>
              </a:spcAft>
              <a:buClr>
                <a:schemeClr val="dk1"/>
              </a:buClr>
              <a:buSzPts val="2000"/>
              <a:buFont typeface="Roboto Slab"/>
              <a:buChar char="■"/>
            </a:pPr>
            <a:r>
              <a:rPr lang="en" sz="2000">
                <a:solidFill>
                  <a:schemeClr val="dk1"/>
                </a:solidFill>
                <a:latin typeface="Roboto Slab"/>
                <a:ea typeface="Roboto Slab"/>
                <a:cs typeface="Roboto Slab"/>
                <a:sym typeface="Roboto Slab"/>
              </a:rPr>
              <a:t>Are feeling OK and have access to support</a:t>
            </a:r>
            <a:endParaRPr sz="2000">
              <a:latin typeface="Roboto Slab"/>
              <a:ea typeface="Roboto Slab"/>
              <a:cs typeface="Roboto Slab"/>
              <a:sym typeface="Roboto Slab"/>
            </a:endParaRPr>
          </a:p>
          <a:p>
            <a:pPr marL="1371600" lvl="1" indent="-355600" algn="l" rtl="0">
              <a:spcBef>
                <a:spcPts val="0"/>
              </a:spcBef>
              <a:spcAft>
                <a:spcPts val="0"/>
              </a:spcAft>
              <a:buSzPts val="2000"/>
              <a:buFont typeface="Roboto Slab"/>
              <a:buChar char="○"/>
            </a:pPr>
            <a:r>
              <a:rPr lang="en" sz="2000">
                <a:highlight>
                  <a:srgbClr val="FFFF00"/>
                </a:highlight>
                <a:latin typeface="Roboto Slab"/>
                <a:ea typeface="Roboto Slab"/>
                <a:cs typeface="Roboto Slab"/>
                <a:sym typeface="Roboto Slab"/>
              </a:rPr>
              <a:t>Special population: </a:t>
            </a:r>
            <a:r>
              <a:rPr lang="en" sz="2000" i="1">
                <a:highlight>
                  <a:srgbClr val="FFFF00"/>
                </a:highlight>
                <a:latin typeface="Roboto Slab"/>
                <a:ea typeface="Roboto Slab"/>
                <a:cs typeface="Roboto Slab"/>
                <a:sym typeface="Roboto Slab"/>
              </a:rPr>
              <a:t>Students who have reported suicide risk since 1.1.20</a:t>
            </a:r>
            <a:endParaRPr sz="2000" i="1">
              <a:highlight>
                <a:srgbClr val="FFFF00"/>
              </a:highlight>
              <a:latin typeface="Roboto Slab"/>
              <a:ea typeface="Roboto Slab"/>
              <a:cs typeface="Roboto Slab"/>
              <a:sym typeface="Roboto Slab"/>
            </a:endParaRPr>
          </a:p>
          <a:p>
            <a:pPr marL="0" lvl="0" indent="0" algn="l" rtl="0">
              <a:spcBef>
                <a:spcPts val="0"/>
              </a:spcBef>
              <a:spcAft>
                <a:spcPts val="0"/>
              </a:spcAft>
              <a:buNone/>
            </a:pPr>
            <a:endParaRPr sz="2000">
              <a:latin typeface="Roboto Slab"/>
              <a:ea typeface="Roboto Slab"/>
              <a:cs typeface="Roboto Slab"/>
              <a:sym typeface="Roboto Slab"/>
            </a:endParaRPr>
          </a:p>
          <a:p>
            <a:pPr marL="914400" lvl="0" indent="0" algn="l" rtl="0">
              <a:spcBef>
                <a:spcPts val="0"/>
              </a:spcBef>
              <a:spcAft>
                <a:spcPts val="0"/>
              </a:spcAft>
              <a:buNone/>
            </a:pPr>
            <a:endParaRPr>
              <a:latin typeface="Roboto Slab"/>
              <a:ea typeface="Roboto Slab"/>
              <a:cs typeface="Roboto Slab"/>
              <a:sym typeface="Roboto Slab"/>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71"/>
          <p:cNvSpPr txBox="1">
            <a:spLocks noGrp="1"/>
          </p:cNvSpPr>
          <p:nvPr>
            <p:ph type="title"/>
          </p:nvPr>
        </p:nvSpPr>
        <p:spPr>
          <a:xfrm>
            <a:off x="96250" y="217125"/>
            <a:ext cx="3791100" cy="948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000" b="1">
                <a:latin typeface="Roboto Slab"/>
                <a:ea typeface="Roboto Slab"/>
                <a:cs typeface="Roboto Slab"/>
                <a:sym typeface="Roboto Slab"/>
              </a:rPr>
              <a:t>ENGAGE SUPPORT STAFF</a:t>
            </a:r>
            <a:endParaRPr sz="3000" b="1">
              <a:latin typeface="Roboto Slab"/>
              <a:ea typeface="Roboto Slab"/>
              <a:cs typeface="Roboto Slab"/>
              <a:sym typeface="Roboto Slab"/>
            </a:endParaRPr>
          </a:p>
        </p:txBody>
      </p:sp>
      <p:sp>
        <p:nvSpPr>
          <p:cNvPr id="500" name="Google Shape;500;p71"/>
          <p:cNvSpPr txBox="1"/>
          <p:nvPr/>
        </p:nvSpPr>
        <p:spPr>
          <a:xfrm>
            <a:off x="48175" y="1429775"/>
            <a:ext cx="8889300" cy="1046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a:solidFill>
                  <a:schemeClr val="dk1"/>
                </a:solidFill>
                <a:latin typeface="Roboto Slab"/>
                <a:ea typeface="Roboto Slab"/>
                <a:cs typeface="Roboto Slab"/>
                <a:sym typeface="Roboto Slab"/>
              </a:rPr>
              <a:t>Students who are Pregnant or New Mothers</a:t>
            </a:r>
            <a:endParaRPr sz="3000" b="1">
              <a:solidFill>
                <a:schemeClr val="dk1"/>
              </a:solidFill>
              <a:latin typeface="Roboto Slab"/>
              <a:ea typeface="Roboto Slab"/>
              <a:cs typeface="Roboto Slab"/>
              <a:sym typeface="Roboto Slab"/>
            </a:endParaRPr>
          </a:p>
          <a:p>
            <a:pPr marL="0" lvl="0" indent="0" algn="ctr" rtl="0">
              <a:spcBef>
                <a:spcPts val="0"/>
              </a:spcBef>
              <a:spcAft>
                <a:spcPts val="0"/>
              </a:spcAft>
              <a:buNone/>
            </a:pPr>
            <a:endParaRPr sz="2000" b="1">
              <a:solidFill>
                <a:schemeClr val="dk1"/>
              </a:solidFill>
              <a:latin typeface="Roboto Slab"/>
              <a:ea typeface="Roboto Slab"/>
              <a:cs typeface="Roboto Slab"/>
              <a:sym typeface="Roboto Slab"/>
            </a:endParaRPr>
          </a:p>
        </p:txBody>
      </p:sp>
      <p:sp>
        <p:nvSpPr>
          <p:cNvPr id="501" name="Google Shape;501;p71"/>
          <p:cNvSpPr txBox="1"/>
          <p:nvPr/>
        </p:nvSpPr>
        <p:spPr>
          <a:xfrm>
            <a:off x="564925" y="2476400"/>
            <a:ext cx="8579100" cy="2318400"/>
          </a:xfrm>
          <a:prstGeom prst="rect">
            <a:avLst/>
          </a:prstGeom>
          <a:noFill/>
          <a:ln>
            <a:noFill/>
          </a:ln>
        </p:spPr>
        <p:txBody>
          <a:bodyPr spcFirstLastPara="1" wrap="square" lIns="91425" tIns="91425" rIns="91425" bIns="91425" anchor="t" anchorCtr="0">
            <a:noAutofit/>
          </a:bodyPr>
          <a:lstStyle/>
          <a:p>
            <a:pPr marL="457200" lvl="0" indent="-355600" algn="l" rtl="0">
              <a:spcBef>
                <a:spcPts val="0"/>
              </a:spcBef>
              <a:spcAft>
                <a:spcPts val="0"/>
              </a:spcAft>
              <a:buSzPts val="2000"/>
              <a:buFont typeface="Roboto Slab"/>
              <a:buChar char="●"/>
            </a:pPr>
            <a:r>
              <a:rPr lang="en" sz="2000">
                <a:highlight>
                  <a:srgbClr val="00FF00"/>
                </a:highlight>
                <a:latin typeface="Roboto Slab"/>
                <a:ea typeface="Roboto Slab"/>
                <a:cs typeface="Roboto Slab"/>
                <a:sym typeface="Roboto Slab"/>
              </a:rPr>
              <a:t>High School Counselors</a:t>
            </a:r>
            <a:r>
              <a:rPr lang="en" sz="2000">
                <a:highlight>
                  <a:srgbClr val="FFFFFF"/>
                </a:highlight>
                <a:latin typeface="Roboto Slab"/>
                <a:ea typeface="Roboto Slab"/>
                <a:cs typeface="Roboto Slab"/>
                <a:sym typeface="Roboto Slab"/>
              </a:rPr>
              <a:t> review case files to </a:t>
            </a:r>
            <a:r>
              <a:rPr lang="en" sz="2000">
                <a:latin typeface="Roboto Slab"/>
                <a:ea typeface="Roboto Slab"/>
                <a:cs typeface="Roboto Slab"/>
                <a:sym typeface="Roboto Slab"/>
              </a:rPr>
              <a:t>identify students who are Pregnant or New Mothers</a:t>
            </a:r>
            <a:endParaRPr sz="2000">
              <a:latin typeface="Roboto Slab"/>
              <a:ea typeface="Roboto Slab"/>
              <a:cs typeface="Roboto Slab"/>
              <a:sym typeface="Roboto Slab"/>
            </a:endParaRPr>
          </a:p>
          <a:p>
            <a:pPr marL="1371600" lvl="1" indent="-355600" algn="l" rtl="0">
              <a:spcBef>
                <a:spcPts val="0"/>
              </a:spcBef>
              <a:spcAft>
                <a:spcPts val="0"/>
              </a:spcAft>
              <a:buClr>
                <a:schemeClr val="dk1"/>
              </a:buClr>
              <a:buSzPts val="2000"/>
              <a:buFont typeface="Roboto Slab"/>
              <a:buChar char="○"/>
            </a:pPr>
            <a:r>
              <a:rPr lang="en" sz="2000">
                <a:solidFill>
                  <a:schemeClr val="dk1"/>
                </a:solidFill>
                <a:latin typeface="Roboto Slab"/>
                <a:ea typeface="Roboto Slab"/>
                <a:cs typeface="Roboto Slab"/>
                <a:sym typeface="Roboto Slab"/>
              </a:rPr>
              <a:t>Follow up with students in order to ensure that they:</a:t>
            </a:r>
            <a:endParaRPr sz="2000">
              <a:solidFill>
                <a:schemeClr val="dk1"/>
              </a:solidFill>
              <a:latin typeface="Roboto Slab"/>
              <a:ea typeface="Roboto Slab"/>
              <a:cs typeface="Roboto Slab"/>
              <a:sym typeface="Roboto Slab"/>
            </a:endParaRPr>
          </a:p>
          <a:p>
            <a:pPr marL="1828800" lvl="2" indent="-355600" algn="l" rtl="0">
              <a:spcBef>
                <a:spcPts val="0"/>
              </a:spcBef>
              <a:spcAft>
                <a:spcPts val="0"/>
              </a:spcAft>
              <a:buClr>
                <a:schemeClr val="dk1"/>
              </a:buClr>
              <a:buSzPts val="2000"/>
              <a:buFont typeface="Roboto Slab"/>
              <a:buChar char="■"/>
            </a:pPr>
            <a:r>
              <a:rPr lang="en" sz="2000">
                <a:solidFill>
                  <a:schemeClr val="dk1"/>
                </a:solidFill>
                <a:latin typeface="Roboto Slab"/>
                <a:ea typeface="Roboto Slab"/>
                <a:cs typeface="Roboto Slab"/>
                <a:sym typeface="Roboto Slab"/>
              </a:rPr>
              <a:t>Have access to support programming (i.e., DAPI)</a:t>
            </a:r>
            <a:endParaRPr sz="2000">
              <a:latin typeface="Roboto Slab"/>
              <a:ea typeface="Roboto Slab"/>
              <a:cs typeface="Roboto Slab"/>
              <a:sym typeface="Roboto Slab"/>
            </a:endParaRPr>
          </a:p>
          <a:p>
            <a:pPr marL="1371600" lvl="0" indent="0" algn="l" rtl="0">
              <a:spcBef>
                <a:spcPts val="0"/>
              </a:spcBef>
              <a:spcAft>
                <a:spcPts val="0"/>
              </a:spcAft>
              <a:buNone/>
            </a:pPr>
            <a:endParaRPr sz="2000">
              <a:latin typeface="Roboto Slab"/>
              <a:ea typeface="Roboto Slab"/>
              <a:cs typeface="Roboto Slab"/>
              <a:sym typeface="Roboto Slab"/>
            </a:endParaRPr>
          </a:p>
          <a:p>
            <a:pPr marL="0" lvl="0" indent="0" algn="l" rtl="0">
              <a:spcBef>
                <a:spcPts val="0"/>
              </a:spcBef>
              <a:spcAft>
                <a:spcPts val="0"/>
              </a:spcAft>
              <a:buNone/>
            </a:pPr>
            <a:endParaRPr sz="2000">
              <a:latin typeface="Roboto Slab"/>
              <a:ea typeface="Roboto Slab"/>
              <a:cs typeface="Roboto Slab"/>
              <a:sym typeface="Roboto Slab"/>
            </a:endParaRPr>
          </a:p>
          <a:p>
            <a:pPr marL="914400" lvl="0" indent="0" algn="l" rtl="0">
              <a:spcBef>
                <a:spcPts val="0"/>
              </a:spcBef>
              <a:spcAft>
                <a:spcPts val="0"/>
              </a:spcAft>
              <a:buNone/>
            </a:pPr>
            <a:endParaRPr>
              <a:latin typeface="Roboto Slab"/>
              <a:ea typeface="Roboto Slab"/>
              <a:cs typeface="Roboto Slab"/>
              <a:sym typeface="Roboto Slab"/>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72"/>
          <p:cNvSpPr txBox="1">
            <a:spLocks noGrp="1"/>
          </p:cNvSpPr>
          <p:nvPr>
            <p:ph type="title"/>
          </p:nvPr>
        </p:nvSpPr>
        <p:spPr>
          <a:xfrm>
            <a:off x="96250" y="217125"/>
            <a:ext cx="3791100" cy="948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000" b="1">
                <a:latin typeface="Roboto Slab"/>
                <a:ea typeface="Roboto Slab"/>
                <a:cs typeface="Roboto Slab"/>
                <a:sym typeface="Roboto Slab"/>
              </a:rPr>
              <a:t>ENGAGE SUPPORT STAFF</a:t>
            </a:r>
            <a:endParaRPr sz="3000" b="1">
              <a:latin typeface="Roboto Slab"/>
              <a:ea typeface="Roboto Slab"/>
              <a:cs typeface="Roboto Slab"/>
              <a:sym typeface="Roboto Slab"/>
            </a:endParaRPr>
          </a:p>
        </p:txBody>
      </p:sp>
      <p:sp>
        <p:nvSpPr>
          <p:cNvPr id="507" name="Google Shape;507;p72"/>
          <p:cNvSpPr txBox="1"/>
          <p:nvPr/>
        </p:nvSpPr>
        <p:spPr>
          <a:xfrm>
            <a:off x="48175" y="1429775"/>
            <a:ext cx="8889300" cy="1046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a:solidFill>
                  <a:schemeClr val="dk1"/>
                </a:solidFill>
                <a:latin typeface="Roboto Slab"/>
                <a:ea typeface="Roboto Slab"/>
                <a:cs typeface="Roboto Slab"/>
                <a:sym typeface="Roboto Slab"/>
              </a:rPr>
              <a:t>Students who are Served by Wellness Centers</a:t>
            </a:r>
            <a:endParaRPr sz="3000" b="1">
              <a:solidFill>
                <a:schemeClr val="dk1"/>
              </a:solidFill>
              <a:latin typeface="Roboto Slab"/>
              <a:ea typeface="Roboto Slab"/>
              <a:cs typeface="Roboto Slab"/>
              <a:sym typeface="Roboto Slab"/>
            </a:endParaRPr>
          </a:p>
          <a:p>
            <a:pPr marL="0" lvl="0" indent="0" algn="ctr" rtl="0">
              <a:spcBef>
                <a:spcPts val="0"/>
              </a:spcBef>
              <a:spcAft>
                <a:spcPts val="0"/>
              </a:spcAft>
              <a:buNone/>
            </a:pPr>
            <a:endParaRPr sz="2000" b="1">
              <a:solidFill>
                <a:schemeClr val="dk1"/>
              </a:solidFill>
              <a:latin typeface="Roboto Slab"/>
              <a:ea typeface="Roboto Slab"/>
              <a:cs typeface="Roboto Slab"/>
              <a:sym typeface="Roboto Slab"/>
            </a:endParaRPr>
          </a:p>
        </p:txBody>
      </p:sp>
      <p:sp>
        <p:nvSpPr>
          <p:cNvPr id="508" name="Google Shape;508;p72"/>
          <p:cNvSpPr txBox="1"/>
          <p:nvPr/>
        </p:nvSpPr>
        <p:spPr>
          <a:xfrm>
            <a:off x="564925" y="2476400"/>
            <a:ext cx="8579100" cy="2318400"/>
          </a:xfrm>
          <a:prstGeom prst="rect">
            <a:avLst/>
          </a:prstGeom>
          <a:noFill/>
          <a:ln>
            <a:noFill/>
          </a:ln>
        </p:spPr>
        <p:txBody>
          <a:bodyPr spcFirstLastPara="1" wrap="square" lIns="91425" tIns="91425" rIns="91425" bIns="91425" anchor="t" anchorCtr="0">
            <a:noAutofit/>
          </a:bodyPr>
          <a:lstStyle/>
          <a:p>
            <a:pPr marL="457200" lvl="0" indent="-355600" algn="l" rtl="0">
              <a:spcBef>
                <a:spcPts val="0"/>
              </a:spcBef>
              <a:spcAft>
                <a:spcPts val="0"/>
              </a:spcAft>
              <a:buSzPts val="2000"/>
              <a:buFont typeface="Roboto Slab"/>
              <a:buChar char="●"/>
            </a:pPr>
            <a:r>
              <a:rPr lang="en" sz="2000">
                <a:highlight>
                  <a:srgbClr val="FFFFFF"/>
                </a:highlight>
                <a:latin typeface="Roboto Slab"/>
                <a:ea typeface="Roboto Slab"/>
                <a:cs typeface="Roboto Slab"/>
                <a:sym typeface="Roboto Slab"/>
              </a:rPr>
              <a:t>Coordinate with </a:t>
            </a:r>
            <a:r>
              <a:rPr lang="en" sz="2000">
                <a:highlight>
                  <a:srgbClr val="FF9900"/>
                </a:highlight>
                <a:latin typeface="Roboto Slab"/>
                <a:ea typeface="Roboto Slab"/>
                <a:cs typeface="Roboto Slab"/>
                <a:sym typeface="Roboto Slab"/>
              </a:rPr>
              <a:t>Wellness Center Admin</a:t>
            </a:r>
            <a:r>
              <a:rPr lang="en" sz="2000">
                <a:highlight>
                  <a:srgbClr val="FFFFFF"/>
                </a:highlight>
                <a:latin typeface="Roboto Slab"/>
                <a:ea typeface="Roboto Slab"/>
                <a:cs typeface="Roboto Slab"/>
                <a:sym typeface="Roboto Slab"/>
              </a:rPr>
              <a:t> to </a:t>
            </a:r>
            <a:r>
              <a:rPr lang="en" sz="2000">
                <a:latin typeface="Roboto Slab"/>
                <a:ea typeface="Roboto Slab"/>
                <a:cs typeface="Roboto Slab"/>
                <a:sym typeface="Roboto Slab"/>
              </a:rPr>
              <a:t>identify students who are receiving Medical or Behavioral Health services and ensure that Wellness Center can continue to support students and have access to:</a:t>
            </a:r>
            <a:endParaRPr sz="2000">
              <a:latin typeface="Roboto Slab"/>
              <a:ea typeface="Roboto Slab"/>
              <a:cs typeface="Roboto Slab"/>
              <a:sym typeface="Roboto Slab"/>
            </a:endParaRPr>
          </a:p>
          <a:p>
            <a:pPr marL="1371600" lvl="1" indent="-355600" algn="l" rtl="0">
              <a:spcBef>
                <a:spcPts val="0"/>
              </a:spcBef>
              <a:spcAft>
                <a:spcPts val="0"/>
              </a:spcAft>
              <a:buClr>
                <a:schemeClr val="dk1"/>
              </a:buClr>
              <a:buSzPts val="2000"/>
              <a:buFont typeface="Roboto Slab"/>
              <a:buChar char="○"/>
            </a:pPr>
            <a:r>
              <a:rPr lang="en" sz="2000">
                <a:solidFill>
                  <a:schemeClr val="dk1"/>
                </a:solidFill>
                <a:latin typeface="Roboto Slab"/>
                <a:ea typeface="Roboto Slab"/>
                <a:cs typeface="Roboto Slab"/>
                <a:sym typeface="Roboto Slab"/>
              </a:rPr>
              <a:t>Case files</a:t>
            </a:r>
            <a:endParaRPr sz="2000">
              <a:solidFill>
                <a:schemeClr val="dk1"/>
              </a:solidFill>
              <a:latin typeface="Roboto Slab"/>
              <a:ea typeface="Roboto Slab"/>
              <a:cs typeface="Roboto Slab"/>
              <a:sym typeface="Roboto Slab"/>
            </a:endParaRPr>
          </a:p>
          <a:p>
            <a:pPr marL="1371600" lvl="1" indent="-355600" algn="l" rtl="0">
              <a:spcBef>
                <a:spcPts val="0"/>
              </a:spcBef>
              <a:spcAft>
                <a:spcPts val="0"/>
              </a:spcAft>
              <a:buClr>
                <a:schemeClr val="dk1"/>
              </a:buClr>
              <a:buSzPts val="2000"/>
              <a:buFont typeface="Roboto Slab"/>
              <a:buChar char="○"/>
            </a:pPr>
            <a:r>
              <a:rPr lang="en" sz="2000">
                <a:solidFill>
                  <a:schemeClr val="dk1"/>
                </a:solidFill>
                <a:latin typeface="Roboto Slab"/>
                <a:ea typeface="Roboto Slab"/>
                <a:cs typeface="Roboto Slab"/>
                <a:sym typeface="Roboto Slab"/>
              </a:rPr>
              <a:t>Student contact info</a:t>
            </a:r>
            <a:endParaRPr sz="2000">
              <a:solidFill>
                <a:schemeClr val="dk1"/>
              </a:solidFill>
              <a:latin typeface="Roboto Slab"/>
              <a:ea typeface="Roboto Slab"/>
              <a:cs typeface="Roboto Slab"/>
              <a:sym typeface="Roboto Slab"/>
            </a:endParaRPr>
          </a:p>
          <a:p>
            <a:pPr marL="1371600" lvl="1" indent="-355600" algn="l" rtl="0">
              <a:spcBef>
                <a:spcPts val="0"/>
              </a:spcBef>
              <a:spcAft>
                <a:spcPts val="0"/>
              </a:spcAft>
              <a:buClr>
                <a:schemeClr val="dk1"/>
              </a:buClr>
              <a:buSzPts val="2000"/>
              <a:buFont typeface="Roboto Slab"/>
              <a:buChar char="○"/>
            </a:pPr>
            <a:r>
              <a:rPr lang="en" sz="2000">
                <a:solidFill>
                  <a:schemeClr val="dk1"/>
                </a:solidFill>
                <a:latin typeface="Roboto Slab"/>
                <a:ea typeface="Roboto Slab"/>
                <a:cs typeface="Roboto Slab"/>
                <a:sym typeface="Roboto Slab"/>
              </a:rPr>
              <a:t>Schoology </a:t>
            </a:r>
            <a:endParaRPr sz="2000">
              <a:solidFill>
                <a:schemeClr val="dk1"/>
              </a:solidFill>
              <a:latin typeface="Roboto Slab"/>
              <a:ea typeface="Roboto Slab"/>
              <a:cs typeface="Roboto Slab"/>
              <a:sym typeface="Roboto Slab"/>
            </a:endParaRPr>
          </a:p>
          <a:p>
            <a:pPr marL="0" lvl="0" indent="0" algn="l" rtl="0">
              <a:spcBef>
                <a:spcPts val="0"/>
              </a:spcBef>
              <a:spcAft>
                <a:spcPts val="0"/>
              </a:spcAft>
              <a:buNone/>
            </a:pPr>
            <a:endParaRPr sz="2000">
              <a:latin typeface="Roboto Slab"/>
              <a:ea typeface="Roboto Slab"/>
              <a:cs typeface="Roboto Slab"/>
              <a:sym typeface="Roboto Slab"/>
            </a:endParaRPr>
          </a:p>
          <a:p>
            <a:pPr marL="0" lvl="0" indent="0" algn="l" rtl="0">
              <a:spcBef>
                <a:spcPts val="0"/>
              </a:spcBef>
              <a:spcAft>
                <a:spcPts val="0"/>
              </a:spcAft>
              <a:buNone/>
            </a:pPr>
            <a:endParaRPr sz="2000">
              <a:latin typeface="Roboto Slab"/>
              <a:ea typeface="Roboto Slab"/>
              <a:cs typeface="Roboto Slab"/>
              <a:sym typeface="Roboto Slab"/>
            </a:endParaRPr>
          </a:p>
          <a:p>
            <a:pPr marL="914400" lvl="0" indent="0" algn="l" rtl="0">
              <a:spcBef>
                <a:spcPts val="0"/>
              </a:spcBef>
              <a:spcAft>
                <a:spcPts val="0"/>
              </a:spcAft>
              <a:buNone/>
            </a:pPr>
            <a:endParaRPr>
              <a:latin typeface="Roboto Slab"/>
              <a:ea typeface="Roboto Slab"/>
              <a:cs typeface="Roboto Slab"/>
              <a:sym typeface="Roboto Slab"/>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73"/>
          <p:cNvSpPr txBox="1">
            <a:spLocks noGrp="1"/>
          </p:cNvSpPr>
          <p:nvPr>
            <p:ph type="title"/>
          </p:nvPr>
        </p:nvSpPr>
        <p:spPr>
          <a:xfrm>
            <a:off x="96250" y="217125"/>
            <a:ext cx="3791100" cy="948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000" b="1">
                <a:latin typeface="Roboto Slab"/>
                <a:ea typeface="Roboto Slab"/>
                <a:cs typeface="Roboto Slab"/>
                <a:sym typeface="Roboto Slab"/>
              </a:rPr>
              <a:t>ENGAGE SUPPORT STAFF</a:t>
            </a:r>
            <a:endParaRPr sz="3000" b="1">
              <a:latin typeface="Roboto Slab"/>
              <a:ea typeface="Roboto Slab"/>
              <a:cs typeface="Roboto Slab"/>
              <a:sym typeface="Roboto Slab"/>
            </a:endParaRPr>
          </a:p>
        </p:txBody>
      </p:sp>
      <p:sp>
        <p:nvSpPr>
          <p:cNvPr id="514" name="Google Shape;514;p73"/>
          <p:cNvSpPr txBox="1"/>
          <p:nvPr/>
        </p:nvSpPr>
        <p:spPr>
          <a:xfrm>
            <a:off x="48175" y="1429775"/>
            <a:ext cx="8889300" cy="1046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a:solidFill>
                  <a:schemeClr val="dk1"/>
                </a:solidFill>
                <a:latin typeface="Roboto Slab"/>
                <a:ea typeface="Roboto Slab"/>
                <a:cs typeface="Roboto Slab"/>
                <a:sym typeface="Roboto Slab"/>
              </a:rPr>
              <a:t>Students who are Served by Outside Counseling Agencies at School</a:t>
            </a:r>
            <a:endParaRPr sz="3000" b="1">
              <a:solidFill>
                <a:schemeClr val="dk1"/>
              </a:solidFill>
              <a:latin typeface="Roboto Slab"/>
              <a:ea typeface="Roboto Slab"/>
              <a:cs typeface="Roboto Slab"/>
              <a:sym typeface="Roboto Slab"/>
            </a:endParaRPr>
          </a:p>
          <a:p>
            <a:pPr marL="0" lvl="0" indent="0" algn="ctr" rtl="0">
              <a:spcBef>
                <a:spcPts val="0"/>
              </a:spcBef>
              <a:spcAft>
                <a:spcPts val="0"/>
              </a:spcAft>
              <a:buNone/>
            </a:pPr>
            <a:endParaRPr sz="2000" b="1">
              <a:solidFill>
                <a:schemeClr val="dk1"/>
              </a:solidFill>
              <a:latin typeface="Roboto Slab"/>
              <a:ea typeface="Roboto Slab"/>
              <a:cs typeface="Roboto Slab"/>
              <a:sym typeface="Roboto Slab"/>
            </a:endParaRPr>
          </a:p>
        </p:txBody>
      </p:sp>
      <p:sp>
        <p:nvSpPr>
          <p:cNvPr id="515" name="Google Shape;515;p73"/>
          <p:cNvSpPr txBox="1"/>
          <p:nvPr/>
        </p:nvSpPr>
        <p:spPr>
          <a:xfrm>
            <a:off x="564925" y="2476400"/>
            <a:ext cx="8579100" cy="2318400"/>
          </a:xfrm>
          <a:prstGeom prst="rect">
            <a:avLst/>
          </a:prstGeom>
          <a:noFill/>
          <a:ln>
            <a:noFill/>
          </a:ln>
        </p:spPr>
        <p:txBody>
          <a:bodyPr spcFirstLastPara="1" wrap="square" lIns="91425" tIns="91425" rIns="91425" bIns="91425" anchor="t" anchorCtr="0">
            <a:noAutofit/>
          </a:bodyPr>
          <a:lstStyle/>
          <a:p>
            <a:pPr marL="457200" lvl="0" indent="-355600" algn="l" rtl="0">
              <a:spcBef>
                <a:spcPts val="0"/>
              </a:spcBef>
              <a:spcAft>
                <a:spcPts val="0"/>
              </a:spcAft>
              <a:buSzPts val="2000"/>
              <a:buFont typeface="Roboto Slab"/>
              <a:buChar char="●"/>
            </a:pPr>
            <a:r>
              <a:rPr lang="en" sz="2000">
                <a:highlight>
                  <a:srgbClr val="FFFFFF"/>
                </a:highlight>
                <a:latin typeface="Roboto Slab"/>
                <a:ea typeface="Roboto Slab"/>
                <a:cs typeface="Roboto Slab"/>
                <a:sym typeface="Roboto Slab"/>
              </a:rPr>
              <a:t>Coordinate with </a:t>
            </a:r>
            <a:r>
              <a:rPr lang="en" sz="2000">
                <a:highlight>
                  <a:srgbClr val="FF9900"/>
                </a:highlight>
                <a:latin typeface="Roboto Slab"/>
                <a:ea typeface="Roboto Slab"/>
                <a:cs typeface="Roboto Slab"/>
                <a:sym typeface="Roboto Slab"/>
              </a:rPr>
              <a:t>Outside Agency Admin</a:t>
            </a:r>
            <a:r>
              <a:rPr lang="en" sz="2000">
                <a:highlight>
                  <a:srgbClr val="FFFFFF"/>
                </a:highlight>
                <a:latin typeface="Roboto Slab"/>
                <a:ea typeface="Roboto Slab"/>
                <a:cs typeface="Roboto Slab"/>
                <a:sym typeface="Roboto Slab"/>
              </a:rPr>
              <a:t> to </a:t>
            </a:r>
            <a:r>
              <a:rPr lang="en" sz="2000">
                <a:latin typeface="Roboto Slab"/>
                <a:ea typeface="Roboto Slab"/>
                <a:cs typeface="Roboto Slab"/>
                <a:sym typeface="Roboto Slab"/>
              </a:rPr>
              <a:t>identify students who are receiving Medical or Behavioral Health services and ensure that Outside Agency Staff can continue to support students and have access to:</a:t>
            </a:r>
            <a:endParaRPr sz="2000">
              <a:latin typeface="Roboto Slab"/>
              <a:ea typeface="Roboto Slab"/>
              <a:cs typeface="Roboto Slab"/>
              <a:sym typeface="Roboto Slab"/>
            </a:endParaRPr>
          </a:p>
          <a:p>
            <a:pPr marL="1371600" lvl="1" indent="-355600" algn="l" rtl="0">
              <a:spcBef>
                <a:spcPts val="0"/>
              </a:spcBef>
              <a:spcAft>
                <a:spcPts val="0"/>
              </a:spcAft>
              <a:buClr>
                <a:schemeClr val="dk1"/>
              </a:buClr>
              <a:buSzPts val="2000"/>
              <a:buFont typeface="Roboto Slab"/>
              <a:buChar char="○"/>
            </a:pPr>
            <a:r>
              <a:rPr lang="en" sz="2000">
                <a:solidFill>
                  <a:schemeClr val="dk1"/>
                </a:solidFill>
                <a:latin typeface="Roboto Slab"/>
                <a:ea typeface="Roboto Slab"/>
                <a:cs typeface="Roboto Slab"/>
                <a:sym typeface="Roboto Slab"/>
              </a:rPr>
              <a:t>Case files</a:t>
            </a:r>
            <a:endParaRPr sz="2000">
              <a:solidFill>
                <a:schemeClr val="dk1"/>
              </a:solidFill>
              <a:latin typeface="Roboto Slab"/>
              <a:ea typeface="Roboto Slab"/>
              <a:cs typeface="Roboto Slab"/>
              <a:sym typeface="Roboto Slab"/>
            </a:endParaRPr>
          </a:p>
          <a:p>
            <a:pPr marL="1371600" lvl="1" indent="-355600" algn="l" rtl="0">
              <a:spcBef>
                <a:spcPts val="0"/>
              </a:spcBef>
              <a:spcAft>
                <a:spcPts val="0"/>
              </a:spcAft>
              <a:buClr>
                <a:schemeClr val="dk1"/>
              </a:buClr>
              <a:buSzPts val="2000"/>
              <a:buFont typeface="Roboto Slab"/>
              <a:buChar char="○"/>
            </a:pPr>
            <a:r>
              <a:rPr lang="en" sz="2000">
                <a:solidFill>
                  <a:schemeClr val="dk1"/>
                </a:solidFill>
                <a:latin typeface="Roboto Slab"/>
                <a:ea typeface="Roboto Slab"/>
                <a:cs typeface="Roboto Slab"/>
                <a:sym typeface="Roboto Slab"/>
              </a:rPr>
              <a:t>Student contact info</a:t>
            </a:r>
            <a:endParaRPr sz="2000">
              <a:solidFill>
                <a:schemeClr val="dk1"/>
              </a:solidFill>
              <a:latin typeface="Roboto Slab"/>
              <a:ea typeface="Roboto Slab"/>
              <a:cs typeface="Roboto Slab"/>
              <a:sym typeface="Roboto Slab"/>
            </a:endParaRPr>
          </a:p>
          <a:p>
            <a:pPr marL="1371600" lvl="1" indent="-355600" algn="l" rtl="0">
              <a:spcBef>
                <a:spcPts val="0"/>
              </a:spcBef>
              <a:spcAft>
                <a:spcPts val="0"/>
              </a:spcAft>
              <a:buClr>
                <a:schemeClr val="dk1"/>
              </a:buClr>
              <a:buSzPts val="2000"/>
              <a:buFont typeface="Roboto Slab"/>
              <a:buChar char="○"/>
            </a:pPr>
            <a:r>
              <a:rPr lang="en" sz="2000">
                <a:solidFill>
                  <a:schemeClr val="dk1"/>
                </a:solidFill>
                <a:latin typeface="Roboto Slab"/>
                <a:ea typeface="Roboto Slab"/>
                <a:cs typeface="Roboto Slab"/>
                <a:sym typeface="Roboto Slab"/>
              </a:rPr>
              <a:t>HIPAA-Compliant Telehealth technology and protocols</a:t>
            </a:r>
            <a:endParaRPr sz="2000">
              <a:solidFill>
                <a:schemeClr val="dk1"/>
              </a:solidFill>
              <a:latin typeface="Roboto Slab"/>
              <a:ea typeface="Roboto Slab"/>
              <a:cs typeface="Roboto Slab"/>
              <a:sym typeface="Roboto Slab"/>
            </a:endParaRPr>
          </a:p>
          <a:p>
            <a:pPr marL="0" lvl="0" indent="0" algn="l" rtl="0">
              <a:spcBef>
                <a:spcPts val="0"/>
              </a:spcBef>
              <a:spcAft>
                <a:spcPts val="0"/>
              </a:spcAft>
              <a:buNone/>
            </a:pPr>
            <a:endParaRPr sz="2000">
              <a:latin typeface="Roboto Slab"/>
              <a:ea typeface="Roboto Slab"/>
              <a:cs typeface="Roboto Slab"/>
              <a:sym typeface="Roboto Slab"/>
            </a:endParaRPr>
          </a:p>
          <a:p>
            <a:pPr marL="0" lvl="0" indent="0" algn="l" rtl="0">
              <a:spcBef>
                <a:spcPts val="0"/>
              </a:spcBef>
              <a:spcAft>
                <a:spcPts val="0"/>
              </a:spcAft>
              <a:buNone/>
            </a:pPr>
            <a:endParaRPr sz="2000">
              <a:latin typeface="Roboto Slab"/>
              <a:ea typeface="Roboto Slab"/>
              <a:cs typeface="Roboto Slab"/>
              <a:sym typeface="Roboto Slab"/>
            </a:endParaRPr>
          </a:p>
          <a:p>
            <a:pPr marL="914400" lvl="0" indent="0" algn="l" rtl="0">
              <a:spcBef>
                <a:spcPts val="0"/>
              </a:spcBef>
              <a:spcAft>
                <a:spcPts val="0"/>
              </a:spcAft>
              <a:buNone/>
            </a:pPr>
            <a:endParaRPr>
              <a:latin typeface="Roboto Slab"/>
              <a:ea typeface="Roboto Slab"/>
              <a:cs typeface="Roboto Slab"/>
              <a:sym typeface="Roboto Slab"/>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74"/>
          <p:cNvSpPr txBox="1">
            <a:spLocks noGrp="1"/>
          </p:cNvSpPr>
          <p:nvPr>
            <p:ph type="title"/>
          </p:nvPr>
        </p:nvSpPr>
        <p:spPr>
          <a:xfrm>
            <a:off x="96250" y="217125"/>
            <a:ext cx="3791100" cy="948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000" b="1">
                <a:latin typeface="Roboto Slab"/>
                <a:ea typeface="Roboto Slab"/>
                <a:cs typeface="Roboto Slab"/>
                <a:sym typeface="Roboto Slab"/>
              </a:rPr>
              <a:t>ENGAGE SUPPORT STAFF</a:t>
            </a:r>
            <a:endParaRPr sz="3000" b="1">
              <a:latin typeface="Roboto Slab"/>
              <a:ea typeface="Roboto Slab"/>
              <a:cs typeface="Roboto Slab"/>
              <a:sym typeface="Roboto Slab"/>
            </a:endParaRPr>
          </a:p>
        </p:txBody>
      </p:sp>
      <p:sp>
        <p:nvSpPr>
          <p:cNvPr id="521" name="Google Shape;521;p74"/>
          <p:cNvSpPr txBox="1"/>
          <p:nvPr/>
        </p:nvSpPr>
        <p:spPr>
          <a:xfrm>
            <a:off x="48175" y="1429775"/>
            <a:ext cx="8889300" cy="1046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a:solidFill>
                  <a:schemeClr val="dk1"/>
                </a:solidFill>
                <a:latin typeface="Roboto Slab"/>
                <a:ea typeface="Roboto Slab"/>
                <a:cs typeface="Roboto Slab"/>
                <a:sym typeface="Roboto Slab"/>
              </a:rPr>
              <a:t>Students who are Inpatient in Psychiatric Hospitals</a:t>
            </a:r>
            <a:endParaRPr sz="3000" b="1">
              <a:solidFill>
                <a:schemeClr val="dk1"/>
              </a:solidFill>
              <a:latin typeface="Roboto Slab"/>
              <a:ea typeface="Roboto Slab"/>
              <a:cs typeface="Roboto Slab"/>
              <a:sym typeface="Roboto Slab"/>
            </a:endParaRPr>
          </a:p>
          <a:p>
            <a:pPr marL="0" lvl="0" indent="0" algn="ctr" rtl="0">
              <a:spcBef>
                <a:spcPts val="0"/>
              </a:spcBef>
              <a:spcAft>
                <a:spcPts val="0"/>
              </a:spcAft>
              <a:buNone/>
            </a:pPr>
            <a:endParaRPr sz="2000" b="1">
              <a:solidFill>
                <a:schemeClr val="dk1"/>
              </a:solidFill>
              <a:latin typeface="Roboto Slab"/>
              <a:ea typeface="Roboto Slab"/>
              <a:cs typeface="Roboto Slab"/>
              <a:sym typeface="Roboto Slab"/>
            </a:endParaRPr>
          </a:p>
        </p:txBody>
      </p:sp>
      <p:sp>
        <p:nvSpPr>
          <p:cNvPr id="522" name="Google Shape;522;p74"/>
          <p:cNvSpPr txBox="1"/>
          <p:nvPr/>
        </p:nvSpPr>
        <p:spPr>
          <a:xfrm>
            <a:off x="564925" y="2476400"/>
            <a:ext cx="8579100" cy="2318400"/>
          </a:xfrm>
          <a:prstGeom prst="rect">
            <a:avLst/>
          </a:prstGeom>
          <a:noFill/>
          <a:ln>
            <a:noFill/>
          </a:ln>
        </p:spPr>
        <p:txBody>
          <a:bodyPr spcFirstLastPara="1" wrap="square" lIns="91425" tIns="91425" rIns="91425" bIns="91425" anchor="t" anchorCtr="0">
            <a:noAutofit/>
          </a:bodyPr>
          <a:lstStyle/>
          <a:p>
            <a:pPr marL="457200" lvl="0" indent="-355600" algn="l" rtl="0">
              <a:spcBef>
                <a:spcPts val="0"/>
              </a:spcBef>
              <a:spcAft>
                <a:spcPts val="0"/>
              </a:spcAft>
              <a:buSzPts val="2000"/>
              <a:buFont typeface="Roboto Slab"/>
              <a:buChar char="●"/>
            </a:pPr>
            <a:r>
              <a:rPr lang="en" sz="2000">
                <a:highlight>
                  <a:srgbClr val="FFFFFF"/>
                </a:highlight>
                <a:latin typeface="Roboto Slab"/>
                <a:ea typeface="Roboto Slab"/>
                <a:cs typeface="Roboto Slab"/>
                <a:sym typeface="Roboto Slab"/>
              </a:rPr>
              <a:t>Coordinate with </a:t>
            </a:r>
            <a:r>
              <a:rPr lang="en" sz="2000">
                <a:highlight>
                  <a:srgbClr val="FF9900"/>
                </a:highlight>
                <a:latin typeface="Roboto Slab"/>
                <a:ea typeface="Roboto Slab"/>
                <a:cs typeface="Roboto Slab"/>
                <a:sym typeface="Roboto Slab"/>
              </a:rPr>
              <a:t>Education Vendor / Psych Hospital Admin</a:t>
            </a:r>
            <a:r>
              <a:rPr lang="en" sz="2000">
                <a:highlight>
                  <a:srgbClr val="FFFFFF"/>
                </a:highlight>
                <a:latin typeface="Roboto Slab"/>
                <a:ea typeface="Roboto Slab"/>
                <a:cs typeface="Roboto Slab"/>
                <a:sym typeface="Roboto Slab"/>
              </a:rPr>
              <a:t> to </a:t>
            </a:r>
            <a:r>
              <a:rPr lang="en" sz="2000">
                <a:latin typeface="Roboto Slab"/>
                <a:ea typeface="Roboto Slab"/>
                <a:cs typeface="Roboto Slab"/>
                <a:sym typeface="Roboto Slab"/>
              </a:rPr>
              <a:t>identify students who are Inpatient in Psych Hospital and ensure that Outside Agency Staff can continue to support students and have access to:</a:t>
            </a:r>
            <a:endParaRPr sz="2000">
              <a:latin typeface="Roboto Slab"/>
              <a:ea typeface="Roboto Slab"/>
              <a:cs typeface="Roboto Slab"/>
              <a:sym typeface="Roboto Slab"/>
            </a:endParaRPr>
          </a:p>
          <a:p>
            <a:pPr marL="1371600" lvl="1" indent="-355600" algn="l" rtl="0">
              <a:spcBef>
                <a:spcPts val="0"/>
              </a:spcBef>
              <a:spcAft>
                <a:spcPts val="0"/>
              </a:spcAft>
              <a:buClr>
                <a:schemeClr val="dk1"/>
              </a:buClr>
              <a:buSzPts val="2000"/>
              <a:buFont typeface="Roboto Slab"/>
              <a:buChar char="○"/>
            </a:pPr>
            <a:r>
              <a:rPr lang="en" sz="2000">
                <a:solidFill>
                  <a:schemeClr val="dk1"/>
                </a:solidFill>
                <a:latin typeface="Roboto Slab"/>
                <a:ea typeface="Roboto Slab"/>
                <a:cs typeface="Roboto Slab"/>
                <a:sym typeface="Roboto Slab"/>
              </a:rPr>
              <a:t>Meaningful educational programming</a:t>
            </a:r>
            <a:endParaRPr sz="2000">
              <a:solidFill>
                <a:schemeClr val="dk1"/>
              </a:solidFill>
              <a:latin typeface="Roboto Slab"/>
              <a:ea typeface="Roboto Slab"/>
              <a:cs typeface="Roboto Slab"/>
              <a:sym typeface="Roboto Slab"/>
            </a:endParaRPr>
          </a:p>
          <a:p>
            <a:pPr marL="1371600" lvl="0" indent="0" algn="l" rtl="0">
              <a:spcBef>
                <a:spcPts val="0"/>
              </a:spcBef>
              <a:spcAft>
                <a:spcPts val="0"/>
              </a:spcAft>
              <a:buNone/>
            </a:pPr>
            <a:endParaRPr sz="2000">
              <a:solidFill>
                <a:schemeClr val="dk1"/>
              </a:solidFill>
              <a:latin typeface="Roboto Slab"/>
              <a:ea typeface="Roboto Slab"/>
              <a:cs typeface="Roboto Slab"/>
              <a:sym typeface="Roboto Slab"/>
            </a:endParaRPr>
          </a:p>
          <a:p>
            <a:pPr marL="0" lvl="0" indent="0" algn="l" rtl="0">
              <a:spcBef>
                <a:spcPts val="0"/>
              </a:spcBef>
              <a:spcAft>
                <a:spcPts val="0"/>
              </a:spcAft>
              <a:buNone/>
            </a:pPr>
            <a:endParaRPr sz="2000">
              <a:latin typeface="Roboto Slab"/>
              <a:ea typeface="Roboto Slab"/>
              <a:cs typeface="Roboto Slab"/>
              <a:sym typeface="Roboto Slab"/>
            </a:endParaRPr>
          </a:p>
          <a:p>
            <a:pPr marL="0" lvl="0" indent="0" algn="l" rtl="0">
              <a:spcBef>
                <a:spcPts val="0"/>
              </a:spcBef>
              <a:spcAft>
                <a:spcPts val="0"/>
              </a:spcAft>
              <a:buNone/>
            </a:pPr>
            <a:endParaRPr sz="2000">
              <a:latin typeface="Roboto Slab"/>
              <a:ea typeface="Roboto Slab"/>
              <a:cs typeface="Roboto Slab"/>
              <a:sym typeface="Roboto Slab"/>
            </a:endParaRPr>
          </a:p>
          <a:p>
            <a:pPr marL="914400" lvl="0" indent="0" algn="l" rtl="0">
              <a:spcBef>
                <a:spcPts val="0"/>
              </a:spcBef>
              <a:spcAft>
                <a:spcPts val="0"/>
              </a:spcAft>
              <a:buNone/>
            </a:pPr>
            <a:endParaRPr>
              <a:latin typeface="Roboto Slab"/>
              <a:ea typeface="Roboto Slab"/>
              <a:cs typeface="Roboto Slab"/>
              <a:sym typeface="Roboto Slab"/>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75"/>
          <p:cNvSpPr txBox="1">
            <a:spLocks noGrp="1"/>
          </p:cNvSpPr>
          <p:nvPr>
            <p:ph type="title"/>
          </p:nvPr>
        </p:nvSpPr>
        <p:spPr>
          <a:xfrm>
            <a:off x="96250" y="217125"/>
            <a:ext cx="3791100" cy="948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000" b="1">
                <a:latin typeface="Roboto Slab"/>
                <a:ea typeface="Roboto Slab"/>
                <a:cs typeface="Roboto Slab"/>
                <a:sym typeface="Roboto Slab"/>
              </a:rPr>
              <a:t>ENGAGE SUPPORT STAFF</a:t>
            </a:r>
            <a:endParaRPr sz="3000" b="1">
              <a:latin typeface="Roboto Slab"/>
              <a:ea typeface="Roboto Slab"/>
              <a:cs typeface="Roboto Slab"/>
              <a:sym typeface="Roboto Slab"/>
            </a:endParaRPr>
          </a:p>
        </p:txBody>
      </p:sp>
      <p:sp>
        <p:nvSpPr>
          <p:cNvPr id="528" name="Google Shape;528;p75"/>
          <p:cNvSpPr txBox="1"/>
          <p:nvPr/>
        </p:nvSpPr>
        <p:spPr>
          <a:xfrm>
            <a:off x="48175" y="1429775"/>
            <a:ext cx="8889300" cy="1046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a:solidFill>
                  <a:schemeClr val="dk1"/>
                </a:solidFill>
                <a:latin typeface="Roboto Slab"/>
                <a:ea typeface="Roboto Slab"/>
                <a:cs typeface="Roboto Slab"/>
                <a:sym typeface="Roboto Slab"/>
              </a:rPr>
              <a:t>TAKE TIME FOR SELF CARE</a:t>
            </a:r>
            <a:endParaRPr sz="3000" b="1">
              <a:solidFill>
                <a:schemeClr val="dk1"/>
              </a:solidFill>
              <a:latin typeface="Roboto Slab"/>
              <a:ea typeface="Roboto Slab"/>
              <a:cs typeface="Roboto Slab"/>
              <a:sym typeface="Roboto Slab"/>
            </a:endParaRPr>
          </a:p>
          <a:p>
            <a:pPr marL="0" lvl="0" indent="0" algn="ctr" rtl="0">
              <a:spcBef>
                <a:spcPts val="0"/>
              </a:spcBef>
              <a:spcAft>
                <a:spcPts val="0"/>
              </a:spcAft>
              <a:buNone/>
            </a:pPr>
            <a:endParaRPr sz="2000" b="1">
              <a:solidFill>
                <a:schemeClr val="dk1"/>
              </a:solidFill>
              <a:latin typeface="Roboto Slab"/>
              <a:ea typeface="Roboto Slab"/>
              <a:cs typeface="Roboto Slab"/>
              <a:sym typeface="Roboto Slab"/>
            </a:endParaRPr>
          </a:p>
        </p:txBody>
      </p:sp>
      <p:sp>
        <p:nvSpPr>
          <p:cNvPr id="529" name="Google Shape;529;p75"/>
          <p:cNvSpPr txBox="1"/>
          <p:nvPr/>
        </p:nvSpPr>
        <p:spPr>
          <a:xfrm>
            <a:off x="444750" y="2476475"/>
            <a:ext cx="8579100" cy="2559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600">
                <a:highlight>
                  <a:srgbClr val="FFFFFF"/>
                </a:highlight>
                <a:latin typeface="Roboto Slab"/>
                <a:ea typeface="Roboto Slab"/>
                <a:cs typeface="Roboto Slab"/>
                <a:sym typeface="Roboto Slab"/>
              </a:rPr>
              <a:t>Free </a:t>
            </a:r>
            <a:r>
              <a:rPr lang="en" sz="1600" b="1">
                <a:highlight>
                  <a:srgbClr val="FFFFFF"/>
                </a:highlight>
                <a:latin typeface="Roboto Slab"/>
                <a:ea typeface="Roboto Slab"/>
                <a:cs typeface="Roboto Slab"/>
                <a:sym typeface="Roboto Slab"/>
              </a:rPr>
              <a:t>Headspace Meditation App </a:t>
            </a:r>
            <a:r>
              <a:rPr lang="en" sz="1600">
                <a:highlight>
                  <a:srgbClr val="FFFFFF"/>
                </a:highlight>
                <a:latin typeface="Roboto Slab"/>
                <a:ea typeface="Roboto Slab"/>
                <a:cs typeface="Roboto Slab"/>
                <a:sym typeface="Roboto Slab"/>
              </a:rPr>
              <a:t>available for all Public and Charter School Employees</a:t>
            </a:r>
            <a:endParaRPr sz="1600">
              <a:highlight>
                <a:srgbClr val="FFFFFF"/>
              </a:highlight>
              <a:latin typeface="Roboto Slab"/>
              <a:ea typeface="Roboto Slab"/>
              <a:cs typeface="Roboto Slab"/>
              <a:sym typeface="Roboto Slab"/>
            </a:endParaRPr>
          </a:p>
          <a:p>
            <a:pPr marL="0" lvl="0" indent="0" algn="l" rtl="0">
              <a:lnSpc>
                <a:spcPct val="115000"/>
              </a:lnSpc>
              <a:spcBef>
                <a:spcPts val="0"/>
              </a:spcBef>
              <a:spcAft>
                <a:spcPts val="0"/>
              </a:spcAft>
              <a:buNone/>
            </a:pPr>
            <a:r>
              <a:rPr lang="en" sz="1600">
                <a:highlight>
                  <a:srgbClr val="FFFFFF"/>
                </a:highlight>
                <a:latin typeface="Roboto Slab"/>
                <a:ea typeface="Roboto Slab"/>
                <a:cs typeface="Roboto Slab"/>
                <a:sym typeface="Roboto Slab"/>
              </a:rPr>
              <a:t>All employees of Delaware school districts and charter schools are invited to sign up for a free, one-year subscription to the Headspace Meditation App. This app provides participants with simple ways to achieve mindfulness throughout the day. The practice of meditation has been shown to reduce stress, foster compassion and increase overall happiness. To get started, </a:t>
            </a:r>
            <a:r>
              <a:rPr lang="en" sz="1600">
                <a:highlight>
                  <a:srgbClr val="FFFFFF"/>
                </a:highlight>
                <a:uFill>
                  <a:noFill/>
                </a:uFill>
                <a:latin typeface="Roboto Slab"/>
                <a:ea typeface="Roboto Slab"/>
                <a:cs typeface="Roboto Slab"/>
                <a:sym typeface="Roboto Slab"/>
                <a:hlinkClick r:id="rId3"/>
              </a:rPr>
              <a:t>register online</a:t>
            </a:r>
            <a:r>
              <a:rPr lang="en" sz="1600">
                <a:highlight>
                  <a:srgbClr val="FFFFFF"/>
                </a:highlight>
                <a:latin typeface="Roboto Slab"/>
                <a:ea typeface="Roboto Slab"/>
                <a:cs typeface="Roboto Slab"/>
                <a:sym typeface="Roboto Slab"/>
              </a:rPr>
              <a:t> with a district or charter school email address. Personal email addresses will </a:t>
            </a:r>
            <a:r>
              <a:rPr lang="en" sz="1600" u="sng">
                <a:highlight>
                  <a:srgbClr val="FFFFFF"/>
                </a:highlight>
                <a:latin typeface="Roboto Slab"/>
                <a:ea typeface="Roboto Slab"/>
                <a:cs typeface="Roboto Slab"/>
                <a:sym typeface="Roboto Slab"/>
              </a:rPr>
              <a:t>not</a:t>
            </a:r>
            <a:r>
              <a:rPr lang="en" sz="1600">
                <a:highlight>
                  <a:srgbClr val="FFFFFF"/>
                </a:highlight>
                <a:latin typeface="Roboto Slab"/>
                <a:ea typeface="Roboto Slab"/>
                <a:cs typeface="Roboto Slab"/>
                <a:sym typeface="Roboto Slab"/>
              </a:rPr>
              <a:t> be accepted. (DDOE contact: Teri Lawler)</a:t>
            </a:r>
            <a:endParaRPr sz="1600">
              <a:highlight>
                <a:srgbClr val="FFFFFF"/>
              </a:highlight>
              <a:latin typeface="Roboto Slab"/>
              <a:ea typeface="Roboto Slab"/>
              <a:cs typeface="Roboto Slab"/>
              <a:sym typeface="Roboto Slab"/>
            </a:endParaRPr>
          </a:p>
          <a:p>
            <a:pPr marL="0" lvl="0" indent="0" algn="l" rtl="0">
              <a:lnSpc>
                <a:spcPct val="115000"/>
              </a:lnSpc>
              <a:spcBef>
                <a:spcPts val="0"/>
              </a:spcBef>
              <a:spcAft>
                <a:spcPts val="0"/>
              </a:spcAft>
              <a:buNone/>
            </a:pPr>
            <a:r>
              <a:rPr lang="en" sz="1600" u="sng">
                <a:solidFill>
                  <a:schemeClr val="hlink"/>
                </a:solidFill>
                <a:latin typeface="Roboto Slab"/>
                <a:ea typeface="Roboto Slab"/>
                <a:cs typeface="Roboto Slab"/>
                <a:sym typeface="Roboto Slab"/>
                <a:hlinkClick r:id="rId4"/>
              </a:rPr>
              <a:t>http://go.headspace.com/pureedge/</a:t>
            </a:r>
            <a:endParaRPr sz="1600">
              <a:highlight>
                <a:srgbClr val="FFFFFF"/>
              </a:highlight>
              <a:latin typeface="Roboto Slab"/>
              <a:ea typeface="Roboto Slab"/>
              <a:cs typeface="Roboto Slab"/>
              <a:sym typeface="Roboto Slab"/>
            </a:endParaRPr>
          </a:p>
          <a:p>
            <a:pPr marL="0" lvl="0" indent="0" algn="l" rtl="0">
              <a:lnSpc>
                <a:spcPct val="115000"/>
              </a:lnSpc>
              <a:spcBef>
                <a:spcPts val="0"/>
              </a:spcBef>
              <a:spcAft>
                <a:spcPts val="0"/>
              </a:spcAft>
              <a:buClr>
                <a:schemeClr val="dk1"/>
              </a:buClr>
              <a:buSzPts val="1100"/>
              <a:buFont typeface="Arial"/>
              <a:buNone/>
            </a:pPr>
            <a:endParaRPr sz="1650">
              <a:highlight>
                <a:srgbClr val="FFFFFF"/>
              </a:highlight>
            </a:endParaRPr>
          </a:p>
          <a:p>
            <a:pPr marL="914400" lvl="0" indent="0" algn="l" rtl="0">
              <a:spcBef>
                <a:spcPts val="0"/>
              </a:spcBef>
              <a:spcAft>
                <a:spcPts val="0"/>
              </a:spcAft>
              <a:buNone/>
            </a:pPr>
            <a:endParaRPr sz="2000">
              <a:solidFill>
                <a:schemeClr val="dk1"/>
              </a:solidFill>
              <a:latin typeface="Roboto Slab"/>
              <a:ea typeface="Roboto Slab"/>
              <a:cs typeface="Roboto Slab"/>
              <a:sym typeface="Roboto Slab"/>
            </a:endParaRPr>
          </a:p>
          <a:p>
            <a:pPr marL="0" lvl="0" indent="0" algn="l" rtl="0">
              <a:spcBef>
                <a:spcPts val="0"/>
              </a:spcBef>
              <a:spcAft>
                <a:spcPts val="0"/>
              </a:spcAft>
              <a:buNone/>
            </a:pPr>
            <a:endParaRPr sz="2000">
              <a:latin typeface="Roboto Slab"/>
              <a:ea typeface="Roboto Slab"/>
              <a:cs typeface="Roboto Slab"/>
              <a:sym typeface="Roboto Slab"/>
            </a:endParaRPr>
          </a:p>
          <a:p>
            <a:pPr marL="0" lvl="0" indent="0" algn="l" rtl="0">
              <a:spcBef>
                <a:spcPts val="0"/>
              </a:spcBef>
              <a:spcAft>
                <a:spcPts val="0"/>
              </a:spcAft>
              <a:buNone/>
            </a:pPr>
            <a:endParaRPr sz="2000">
              <a:latin typeface="Roboto Slab"/>
              <a:ea typeface="Roboto Slab"/>
              <a:cs typeface="Roboto Slab"/>
              <a:sym typeface="Roboto Slab"/>
            </a:endParaRPr>
          </a:p>
          <a:p>
            <a:pPr marL="914400" lvl="0" indent="0" algn="l" rtl="0">
              <a:spcBef>
                <a:spcPts val="0"/>
              </a:spcBef>
              <a:spcAft>
                <a:spcPts val="0"/>
              </a:spcAft>
              <a:buNone/>
            </a:pPr>
            <a:endParaRPr>
              <a:latin typeface="Roboto Slab"/>
              <a:ea typeface="Roboto Slab"/>
              <a:cs typeface="Roboto Slab"/>
              <a:sym typeface="Roboto Slab"/>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53"/>
          <p:cNvSpPr txBox="1">
            <a:spLocks noGrp="1"/>
          </p:cNvSpPr>
          <p:nvPr>
            <p:ph type="title"/>
          </p:nvPr>
        </p:nvSpPr>
        <p:spPr>
          <a:xfrm>
            <a:off x="311700" y="278825"/>
            <a:ext cx="8520600" cy="73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b="1">
                <a:latin typeface="Roboto Slab"/>
                <a:ea typeface="Roboto Slab"/>
                <a:cs typeface="Roboto Slab"/>
                <a:sym typeface="Roboto Slab"/>
              </a:rPr>
              <a:t>KEY IDEAS</a:t>
            </a:r>
            <a:endParaRPr sz="4000" b="1">
              <a:latin typeface="Roboto Slab"/>
              <a:ea typeface="Roboto Slab"/>
              <a:cs typeface="Roboto Slab"/>
              <a:sym typeface="Roboto Slab"/>
            </a:endParaRPr>
          </a:p>
        </p:txBody>
      </p:sp>
      <p:sp>
        <p:nvSpPr>
          <p:cNvPr id="380" name="Google Shape;380;p53"/>
          <p:cNvSpPr txBox="1">
            <a:spLocks noGrp="1"/>
          </p:cNvSpPr>
          <p:nvPr>
            <p:ph type="body" idx="1"/>
          </p:nvPr>
        </p:nvSpPr>
        <p:spPr>
          <a:xfrm>
            <a:off x="108250" y="1527000"/>
            <a:ext cx="8880900" cy="3616200"/>
          </a:xfrm>
          <a:prstGeom prst="rect">
            <a:avLst/>
          </a:prstGeom>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Clr>
                <a:schemeClr val="dk1"/>
              </a:buClr>
              <a:buSzPts val="2600"/>
              <a:buFont typeface="Roboto Slab"/>
              <a:buAutoNum type="arabicPeriod"/>
            </a:pPr>
            <a:r>
              <a:rPr lang="en" sz="2600" b="1">
                <a:solidFill>
                  <a:schemeClr val="dk1"/>
                </a:solidFill>
                <a:highlight>
                  <a:srgbClr val="FFFFFF"/>
                </a:highlight>
                <a:latin typeface="Roboto Slab"/>
                <a:ea typeface="Roboto Slab"/>
                <a:cs typeface="Roboto Slab"/>
                <a:sym typeface="Roboto Slab"/>
              </a:rPr>
              <a:t>Know your worth.</a:t>
            </a:r>
            <a:endParaRPr sz="2600" b="1">
              <a:solidFill>
                <a:schemeClr val="dk1"/>
              </a:solidFill>
              <a:highlight>
                <a:srgbClr val="FFFFFF"/>
              </a:highlight>
              <a:latin typeface="Roboto Slab"/>
              <a:ea typeface="Roboto Slab"/>
              <a:cs typeface="Roboto Slab"/>
              <a:sym typeface="Roboto Slab"/>
            </a:endParaRPr>
          </a:p>
          <a:p>
            <a:pPr marL="457200" lvl="0" indent="-355600" algn="l" rtl="0">
              <a:lnSpc>
                <a:spcPct val="100000"/>
              </a:lnSpc>
              <a:spcBef>
                <a:spcPts val="0"/>
              </a:spcBef>
              <a:spcAft>
                <a:spcPts val="0"/>
              </a:spcAft>
              <a:buClr>
                <a:schemeClr val="dk1"/>
              </a:buClr>
              <a:buSzPts val="2000"/>
              <a:buFont typeface="Roboto Slab"/>
              <a:buChar char="●"/>
            </a:pPr>
            <a:r>
              <a:rPr lang="en" sz="2000" b="1">
                <a:solidFill>
                  <a:schemeClr val="dk1"/>
                </a:solidFill>
                <a:highlight>
                  <a:srgbClr val="FFFFFF"/>
                </a:highlight>
                <a:latin typeface="Roboto Slab"/>
                <a:ea typeface="Roboto Slab"/>
                <a:cs typeface="Roboto Slab"/>
                <a:sym typeface="Roboto Slab"/>
              </a:rPr>
              <a:t>Administrators, Teachers, Students and Families are counting on support staff to be “experts” in providing mental and physical health and connecting students to community supports</a:t>
            </a:r>
            <a:endParaRPr sz="2000" b="1">
              <a:solidFill>
                <a:schemeClr val="dk1"/>
              </a:solidFill>
              <a:highlight>
                <a:srgbClr val="FFFFFF"/>
              </a:highlight>
              <a:latin typeface="Roboto Slab"/>
              <a:ea typeface="Roboto Slab"/>
              <a:cs typeface="Roboto Slab"/>
              <a:sym typeface="Roboto Slab"/>
            </a:endParaRPr>
          </a:p>
          <a:p>
            <a:pPr marL="1371600" lvl="0" indent="0" algn="l" rtl="0">
              <a:lnSpc>
                <a:spcPct val="100000"/>
              </a:lnSpc>
              <a:spcBef>
                <a:spcPts val="0"/>
              </a:spcBef>
              <a:spcAft>
                <a:spcPts val="0"/>
              </a:spcAft>
              <a:buNone/>
            </a:pPr>
            <a:endParaRPr sz="1500" b="1">
              <a:solidFill>
                <a:schemeClr val="dk1"/>
              </a:solidFill>
              <a:highlight>
                <a:srgbClr val="FFFFFF"/>
              </a:highlight>
              <a:latin typeface="Roboto Slab"/>
              <a:ea typeface="Roboto Slab"/>
              <a:cs typeface="Roboto Slab"/>
              <a:sym typeface="Roboto Slab"/>
            </a:endParaRPr>
          </a:p>
          <a:p>
            <a:pPr marL="457200" lvl="0" indent="-393700" algn="l" rtl="0">
              <a:lnSpc>
                <a:spcPct val="100000"/>
              </a:lnSpc>
              <a:spcBef>
                <a:spcPts val="0"/>
              </a:spcBef>
              <a:spcAft>
                <a:spcPts val="0"/>
              </a:spcAft>
              <a:buClr>
                <a:schemeClr val="dk1"/>
              </a:buClr>
              <a:buSzPts val="2600"/>
              <a:buFont typeface="Roboto Slab"/>
              <a:buAutoNum type="arabicPeriod"/>
            </a:pPr>
            <a:r>
              <a:rPr lang="en" sz="2600" b="1">
                <a:solidFill>
                  <a:schemeClr val="dk1"/>
                </a:solidFill>
                <a:highlight>
                  <a:srgbClr val="FFFFFF"/>
                </a:highlight>
                <a:latin typeface="Roboto Slab"/>
                <a:ea typeface="Roboto Slab"/>
                <a:cs typeface="Roboto Slab"/>
                <a:sym typeface="Roboto Slab"/>
              </a:rPr>
              <a:t>Be encouraged to think big.</a:t>
            </a:r>
            <a:endParaRPr sz="2600" b="1">
              <a:solidFill>
                <a:schemeClr val="dk1"/>
              </a:solidFill>
              <a:highlight>
                <a:srgbClr val="FFFFFF"/>
              </a:highlight>
              <a:latin typeface="Roboto Slab"/>
              <a:ea typeface="Roboto Slab"/>
              <a:cs typeface="Roboto Slab"/>
              <a:sym typeface="Roboto Slab"/>
            </a:endParaRPr>
          </a:p>
          <a:p>
            <a:pPr marL="457200" lvl="0" indent="-355600" algn="l" rtl="0">
              <a:lnSpc>
                <a:spcPct val="100000"/>
              </a:lnSpc>
              <a:spcBef>
                <a:spcPts val="0"/>
              </a:spcBef>
              <a:spcAft>
                <a:spcPts val="0"/>
              </a:spcAft>
              <a:buClr>
                <a:schemeClr val="dk1"/>
              </a:buClr>
              <a:buSzPts val="2000"/>
              <a:buFont typeface="Roboto Slab"/>
              <a:buChar char="●"/>
            </a:pPr>
            <a:r>
              <a:rPr lang="en" sz="2000" b="1">
                <a:solidFill>
                  <a:schemeClr val="dk1"/>
                </a:solidFill>
                <a:highlight>
                  <a:srgbClr val="FFFFFF"/>
                </a:highlight>
                <a:latin typeface="Roboto Slab"/>
                <a:ea typeface="Roboto Slab"/>
                <a:cs typeface="Roboto Slab"/>
                <a:sym typeface="Roboto Slab"/>
              </a:rPr>
              <a:t>Stress is the enemy of creativity: </a:t>
            </a:r>
            <a:r>
              <a:rPr lang="en" sz="2000" b="1" u="sng">
                <a:solidFill>
                  <a:schemeClr val="dk1"/>
                </a:solidFill>
                <a:highlight>
                  <a:srgbClr val="FFFFFF"/>
                </a:highlight>
                <a:latin typeface="Roboto Slab"/>
                <a:ea typeface="Roboto Slab"/>
                <a:cs typeface="Roboto Slab"/>
                <a:sym typeface="Roboto Slab"/>
              </a:rPr>
              <a:t>We need your radical ideas</a:t>
            </a:r>
            <a:endParaRPr sz="2000" b="1" u="sng">
              <a:solidFill>
                <a:schemeClr val="dk1"/>
              </a:solidFill>
              <a:highlight>
                <a:srgbClr val="FFFFFF"/>
              </a:highlight>
              <a:latin typeface="Roboto Slab"/>
              <a:ea typeface="Roboto Slab"/>
              <a:cs typeface="Roboto Slab"/>
              <a:sym typeface="Roboto Slab"/>
            </a:endParaRPr>
          </a:p>
          <a:p>
            <a:pPr marL="457200" lvl="0" indent="-355600" algn="l" rtl="0">
              <a:lnSpc>
                <a:spcPct val="100000"/>
              </a:lnSpc>
              <a:spcBef>
                <a:spcPts val="0"/>
              </a:spcBef>
              <a:spcAft>
                <a:spcPts val="0"/>
              </a:spcAft>
              <a:buClr>
                <a:schemeClr val="dk1"/>
              </a:buClr>
              <a:buSzPts val="2000"/>
              <a:buFont typeface="Roboto Slab"/>
              <a:buChar char="●"/>
            </a:pPr>
            <a:r>
              <a:rPr lang="en" sz="2000" b="1">
                <a:solidFill>
                  <a:schemeClr val="dk1"/>
                </a:solidFill>
                <a:highlight>
                  <a:srgbClr val="FFFFFF"/>
                </a:highlight>
                <a:latin typeface="Roboto Slab"/>
                <a:ea typeface="Roboto Slab"/>
                <a:cs typeface="Roboto Slab"/>
                <a:sym typeface="Roboto Slab"/>
              </a:rPr>
              <a:t>Feel free to “free associate” during this presentation</a:t>
            </a:r>
            <a:endParaRPr sz="2000" b="1">
              <a:solidFill>
                <a:schemeClr val="dk1"/>
              </a:solidFill>
              <a:highlight>
                <a:srgbClr val="FFFFFF"/>
              </a:highlight>
              <a:latin typeface="Roboto Slab"/>
              <a:ea typeface="Roboto Slab"/>
              <a:cs typeface="Roboto Slab"/>
              <a:sym typeface="Roboto Slab"/>
            </a:endParaRPr>
          </a:p>
          <a:p>
            <a:pPr marL="457200" lvl="0" indent="0" algn="l" rtl="0">
              <a:lnSpc>
                <a:spcPct val="100000"/>
              </a:lnSpc>
              <a:spcBef>
                <a:spcPts val="0"/>
              </a:spcBef>
              <a:spcAft>
                <a:spcPts val="0"/>
              </a:spcAft>
              <a:buNone/>
            </a:pPr>
            <a:endParaRPr sz="1500" b="1">
              <a:solidFill>
                <a:schemeClr val="dk1"/>
              </a:solidFill>
              <a:highlight>
                <a:srgbClr val="FFFFFF"/>
              </a:highlight>
              <a:latin typeface="Roboto Slab"/>
              <a:ea typeface="Roboto Slab"/>
              <a:cs typeface="Roboto Slab"/>
              <a:sym typeface="Roboto Slab"/>
            </a:endParaRPr>
          </a:p>
          <a:p>
            <a:pPr marL="457200" lvl="0" indent="-393700" algn="l" rtl="0">
              <a:lnSpc>
                <a:spcPct val="100000"/>
              </a:lnSpc>
              <a:spcBef>
                <a:spcPts val="0"/>
              </a:spcBef>
              <a:spcAft>
                <a:spcPts val="0"/>
              </a:spcAft>
              <a:buClr>
                <a:schemeClr val="dk1"/>
              </a:buClr>
              <a:buSzPts val="2600"/>
              <a:buFont typeface="Roboto Slab"/>
              <a:buAutoNum type="arabicPeriod"/>
            </a:pPr>
            <a:r>
              <a:rPr lang="en" sz="2600" b="1">
                <a:solidFill>
                  <a:schemeClr val="dk1"/>
                </a:solidFill>
                <a:highlight>
                  <a:srgbClr val="FFFFFF"/>
                </a:highlight>
                <a:latin typeface="Roboto Slab"/>
                <a:ea typeface="Roboto Slab"/>
                <a:cs typeface="Roboto Slab"/>
                <a:sym typeface="Roboto Slab"/>
              </a:rPr>
              <a:t>Steal my good ideas and claim them as your own.</a:t>
            </a:r>
            <a:endParaRPr sz="2600" b="1">
              <a:solidFill>
                <a:schemeClr val="dk1"/>
              </a:solidFill>
              <a:highlight>
                <a:srgbClr val="FFFFFF"/>
              </a:highlight>
              <a:latin typeface="Roboto Slab"/>
              <a:ea typeface="Roboto Slab"/>
              <a:cs typeface="Roboto Slab"/>
              <a:sym typeface="Roboto Slab"/>
            </a:endParaRPr>
          </a:p>
          <a:p>
            <a:pPr marL="457200" lvl="0" indent="-355600" algn="l" rtl="0">
              <a:lnSpc>
                <a:spcPct val="100000"/>
              </a:lnSpc>
              <a:spcBef>
                <a:spcPts val="0"/>
              </a:spcBef>
              <a:spcAft>
                <a:spcPts val="0"/>
              </a:spcAft>
              <a:buClr>
                <a:schemeClr val="dk1"/>
              </a:buClr>
              <a:buSzPts val="2000"/>
              <a:buFont typeface="Roboto Slab"/>
              <a:buChar char="●"/>
            </a:pPr>
            <a:r>
              <a:rPr lang="en" sz="2000" b="1">
                <a:solidFill>
                  <a:schemeClr val="dk1"/>
                </a:solidFill>
                <a:highlight>
                  <a:srgbClr val="FFFFFF"/>
                </a:highlight>
                <a:latin typeface="Roboto Slab"/>
                <a:ea typeface="Roboto Slab"/>
                <a:cs typeface="Roboto Slab"/>
                <a:sym typeface="Roboto Slab"/>
              </a:rPr>
              <a:t>Some of the things I share may work for you and your school</a:t>
            </a:r>
            <a:endParaRPr sz="2000" b="1">
              <a:solidFill>
                <a:schemeClr val="dk1"/>
              </a:solidFill>
              <a:highlight>
                <a:srgbClr val="FFFFFF"/>
              </a:highlight>
              <a:latin typeface="Roboto Slab"/>
              <a:ea typeface="Roboto Slab"/>
              <a:cs typeface="Roboto Slab"/>
              <a:sym typeface="Roboto Slab"/>
            </a:endParaRPr>
          </a:p>
          <a:p>
            <a:pPr marL="0" lvl="0" indent="0" algn="l" rtl="0">
              <a:spcBef>
                <a:spcPts val="0"/>
              </a:spcBef>
              <a:spcAft>
                <a:spcPts val="1600"/>
              </a:spcAft>
              <a:buNone/>
            </a:pPr>
            <a:endParaRPr sz="2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54"/>
          <p:cNvSpPr txBox="1">
            <a:spLocks noGrp="1"/>
          </p:cNvSpPr>
          <p:nvPr>
            <p:ph type="title"/>
          </p:nvPr>
        </p:nvSpPr>
        <p:spPr>
          <a:xfrm>
            <a:off x="0" y="145000"/>
            <a:ext cx="3941700" cy="777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a:latin typeface="Roboto Slab"/>
                <a:ea typeface="Roboto Slab"/>
                <a:cs typeface="Roboto Slab"/>
                <a:sym typeface="Roboto Slab"/>
              </a:rPr>
              <a:t>PRACTICE CASE</a:t>
            </a:r>
            <a:r>
              <a:rPr lang="en">
                <a:latin typeface="Roboto Slab Regular"/>
                <a:ea typeface="Roboto Slab Regular"/>
                <a:cs typeface="Roboto Slab Regular"/>
                <a:sym typeface="Roboto Slab Regular"/>
              </a:rPr>
              <a:t> </a:t>
            </a:r>
            <a:endParaRPr>
              <a:latin typeface="Roboto Slab Regular"/>
              <a:ea typeface="Roboto Slab Regular"/>
              <a:cs typeface="Roboto Slab Regular"/>
              <a:sym typeface="Roboto Slab Regular"/>
            </a:endParaRPr>
          </a:p>
        </p:txBody>
      </p:sp>
      <p:sp>
        <p:nvSpPr>
          <p:cNvPr id="386" name="Google Shape;386;p54"/>
          <p:cNvSpPr txBox="1"/>
          <p:nvPr/>
        </p:nvSpPr>
        <p:spPr>
          <a:xfrm>
            <a:off x="792150" y="2176750"/>
            <a:ext cx="7524000" cy="272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chemeClr val="dk1"/>
                </a:solidFill>
                <a:highlight>
                  <a:srgbClr val="FFFFFF"/>
                </a:highlight>
                <a:latin typeface="Roboto Slab"/>
                <a:ea typeface="Roboto Slab"/>
                <a:cs typeface="Roboto Slab"/>
                <a:sym typeface="Roboto Slab"/>
              </a:rPr>
              <a:t>In February, the Division of Public Health announced that Colonial was the </a:t>
            </a:r>
            <a:r>
              <a:rPr lang="en" sz="2400" u="sng">
                <a:solidFill>
                  <a:schemeClr val="dk1"/>
                </a:solidFill>
                <a:highlight>
                  <a:srgbClr val="FFFFFF"/>
                </a:highlight>
                <a:latin typeface="Roboto Slab"/>
                <a:ea typeface="Roboto Slab"/>
                <a:cs typeface="Roboto Slab"/>
                <a:sym typeface="Roboto Slab"/>
              </a:rPr>
              <a:t>epicenter of a Mumps outbreak</a:t>
            </a:r>
            <a:r>
              <a:rPr lang="en" sz="2400">
                <a:solidFill>
                  <a:schemeClr val="dk1"/>
                </a:solidFill>
                <a:highlight>
                  <a:srgbClr val="FFFFFF"/>
                </a:highlight>
                <a:latin typeface="Roboto Slab"/>
                <a:ea typeface="Roboto Slab"/>
                <a:cs typeface="Roboto Slab"/>
                <a:sym typeface="Roboto Slab"/>
              </a:rPr>
              <a:t> once we reached a grand total of...</a:t>
            </a:r>
            <a:endParaRPr sz="2400">
              <a:highlight>
                <a:srgbClr val="FFFFFF"/>
              </a:highlight>
              <a:latin typeface="Roboto Slab"/>
              <a:ea typeface="Roboto Slab"/>
              <a:cs typeface="Roboto Slab"/>
              <a:sym typeface="Roboto Slab"/>
            </a:endParaRPr>
          </a:p>
          <a:p>
            <a:pPr marL="914400" marR="0" lvl="0" indent="0" algn="l" rtl="0">
              <a:lnSpc>
                <a:spcPct val="100000"/>
              </a:lnSpc>
              <a:spcBef>
                <a:spcPts val="0"/>
              </a:spcBef>
              <a:spcAft>
                <a:spcPts val="0"/>
              </a:spcAft>
              <a:buNone/>
            </a:pPr>
            <a:endParaRPr sz="1800">
              <a:solidFill>
                <a:schemeClr val="dk1"/>
              </a:solidFill>
            </a:endParaRPr>
          </a:p>
        </p:txBody>
      </p:sp>
      <p:sp>
        <p:nvSpPr>
          <p:cNvPr id="387" name="Google Shape;387;p54"/>
          <p:cNvSpPr txBox="1"/>
          <p:nvPr/>
        </p:nvSpPr>
        <p:spPr>
          <a:xfrm>
            <a:off x="338875" y="1530075"/>
            <a:ext cx="8718900" cy="777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a:latin typeface="Roboto Slab"/>
                <a:ea typeface="Roboto Slab"/>
                <a:cs typeface="Roboto Slab"/>
                <a:sym typeface="Roboto Slab"/>
              </a:rPr>
              <a:t>“The First Outbreak”</a:t>
            </a:r>
            <a:endParaRPr sz="3000" b="1">
              <a:latin typeface="Roboto Slab"/>
              <a:ea typeface="Roboto Slab"/>
              <a:cs typeface="Roboto Slab"/>
              <a:sym typeface="Roboto Slab"/>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55"/>
          <p:cNvSpPr txBox="1">
            <a:spLocks noGrp="1"/>
          </p:cNvSpPr>
          <p:nvPr>
            <p:ph type="title"/>
          </p:nvPr>
        </p:nvSpPr>
        <p:spPr>
          <a:xfrm>
            <a:off x="338875" y="169050"/>
            <a:ext cx="3857700" cy="777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a:latin typeface="Roboto Slab"/>
                <a:ea typeface="Roboto Slab"/>
                <a:cs typeface="Roboto Slab"/>
                <a:sym typeface="Roboto Slab"/>
              </a:rPr>
              <a:t>PRACTICE CASE</a:t>
            </a:r>
            <a:r>
              <a:rPr lang="en">
                <a:latin typeface="Roboto Slab Regular"/>
                <a:ea typeface="Roboto Slab Regular"/>
                <a:cs typeface="Roboto Slab Regular"/>
                <a:sym typeface="Roboto Slab Regular"/>
              </a:rPr>
              <a:t> </a:t>
            </a:r>
            <a:endParaRPr>
              <a:latin typeface="Roboto Slab Regular"/>
              <a:ea typeface="Roboto Slab Regular"/>
              <a:cs typeface="Roboto Slab Regular"/>
              <a:sym typeface="Roboto Slab Regular"/>
            </a:endParaRPr>
          </a:p>
        </p:txBody>
      </p:sp>
      <p:sp>
        <p:nvSpPr>
          <p:cNvPr id="393" name="Google Shape;393;p55"/>
          <p:cNvSpPr txBox="1"/>
          <p:nvPr/>
        </p:nvSpPr>
        <p:spPr>
          <a:xfrm>
            <a:off x="792150" y="2176750"/>
            <a:ext cx="7524000" cy="2729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0" b="1">
                <a:solidFill>
                  <a:schemeClr val="dk1"/>
                </a:solidFill>
                <a:highlight>
                  <a:srgbClr val="FFFFFF"/>
                </a:highlight>
                <a:latin typeface="Roboto Slab"/>
                <a:ea typeface="Roboto Slab"/>
                <a:cs typeface="Roboto Slab"/>
                <a:sym typeface="Roboto Slab"/>
              </a:rPr>
              <a:t>3 CASES</a:t>
            </a:r>
            <a:endParaRPr sz="6000" b="1">
              <a:highlight>
                <a:srgbClr val="FFFFFF"/>
              </a:highlight>
              <a:latin typeface="Roboto Slab"/>
              <a:ea typeface="Roboto Slab"/>
              <a:cs typeface="Roboto Slab"/>
              <a:sym typeface="Roboto Slab"/>
            </a:endParaRPr>
          </a:p>
          <a:p>
            <a:pPr marL="914400" marR="0" lvl="0" indent="0" algn="l" rtl="0">
              <a:lnSpc>
                <a:spcPct val="100000"/>
              </a:lnSpc>
              <a:spcBef>
                <a:spcPts val="0"/>
              </a:spcBef>
              <a:spcAft>
                <a:spcPts val="0"/>
              </a:spcAft>
              <a:buNone/>
            </a:pPr>
            <a:endParaRPr sz="1800">
              <a:solidFill>
                <a:schemeClr val="dk1"/>
              </a:solidFill>
            </a:endParaRPr>
          </a:p>
        </p:txBody>
      </p:sp>
      <p:sp>
        <p:nvSpPr>
          <p:cNvPr id="394" name="Google Shape;394;p55"/>
          <p:cNvSpPr txBox="1"/>
          <p:nvPr/>
        </p:nvSpPr>
        <p:spPr>
          <a:xfrm>
            <a:off x="338875" y="1530075"/>
            <a:ext cx="8718900" cy="777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3000" b="1">
              <a:latin typeface="Roboto Slab"/>
              <a:ea typeface="Roboto Slab"/>
              <a:cs typeface="Roboto Slab"/>
              <a:sym typeface="Roboto Slab"/>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56"/>
          <p:cNvSpPr txBox="1">
            <a:spLocks noGrp="1"/>
          </p:cNvSpPr>
          <p:nvPr>
            <p:ph type="title"/>
          </p:nvPr>
        </p:nvSpPr>
        <p:spPr>
          <a:xfrm>
            <a:off x="168350" y="265200"/>
            <a:ext cx="4158000" cy="753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a:latin typeface="Roboto Slab"/>
                <a:ea typeface="Roboto Slab"/>
                <a:cs typeface="Roboto Slab"/>
                <a:sym typeface="Roboto Slab"/>
              </a:rPr>
              <a:t>PRACTICE CASE</a:t>
            </a:r>
            <a:endParaRPr b="1">
              <a:latin typeface="Roboto Slab"/>
              <a:ea typeface="Roboto Slab"/>
              <a:cs typeface="Roboto Slab"/>
              <a:sym typeface="Roboto Slab"/>
            </a:endParaRPr>
          </a:p>
        </p:txBody>
      </p:sp>
      <p:sp>
        <p:nvSpPr>
          <p:cNvPr id="400" name="Google Shape;400;p56"/>
          <p:cNvSpPr txBox="1"/>
          <p:nvPr/>
        </p:nvSpPr>
        <p:spPr>
          <a:xfrm>
            <a:off x="599875" y="2014125"/>
            <a:ext cx="8621700" cy="2916000"/>
          </a:xfrm>
          <a:prstGeom prst="rect">
            <a:avLst/>
          </a:prstGeom>
          <a:noFill/>
          <a:ln>
            <a:noFill/>
          </a:ln>
        </p:spPr>
        <p:txBody>
          <a:bodyPr spcFirstLastPara="1" wrap="square" lIns="91425" tIns="91425" rIns="91425" bIns="91425" anchor="t" anchorCtr="0">
            <a:noAutofit/>
          </a:bodyPr>
          <a:lstStyle/>
          <a:p>
            <a:pPr marL="457200" lvl="0" indent="-323850" algn="l" rtl="0">
              <a:lnSpc>
                <a:spcPct val="115000"/>
              </a:lnSpc>
              <a:spcBef>
                <a:spcPts val="0"/>
              </a:spcBef>
              <a:spcAft>
                <a:spcPts val="0"/>
              </a:spcAft>
              <a:buClr>
                <a:schemeClr val="dk1"/>
              </a:buClr>
              <a:buSzPts val="1500"/>
              <a:buFont typeface="Roboto Slab"/>
              <a:buChar char="●"/>
            </a:pPr>
            <a:r>
              <a:rPr lang="en" sz="1500">
                <a:solidFill>
                  <a:schemeClr val="dk1"/>
                </a:solidFill>
                <a:latin typeface="Roboto Slab"/>
                <a:ea typeface="Roboto Slab"/>
                <a:cs typeface="Roboto Slab"/>
                <a:sym typeface="Roboto Slab"/>
              </a:rPr>
              <a:t>New term for me: </a:t>
            </a:r>
            <a:r>
              <a:rPr lang="en" sz="1500" b="1">
                <a:solidFill>
                  <a:schemeClr val="dk1"/>
                </a:solidFill>
                <a:latin typeface="Roboto Slab"/>
                <a:ea typeface="Roboto Slab"/>
                <a:cs typeface="Roboto Slab"/>
                <a:sym typeface="Roboto Slab"/>
              </a:rPr>
              <a:t>“Communicable Disease Management”</a:t>
            </a:r>
            <a:endParaRPr sz="1500" b="1">
              <a:solidFill>
                <a:schemeClr val="dk1"/>
              </a:solidFill>
              <a:latin typeface="Roboto Slab"/>
              <a:ea typeface="Roboto Slab"/>
              <a:cs typeface="Roboto Slab"/>
              <a:sym typeface="Roboto Slab"/>
            </a:endParaRPr>
          </a:p>
          <a:p>
            <a:pPr marL="914400" lvl="1" indent="-323850" algn="l" rtl="0">
              <a:lnSpc>
                <a:spcPct val="115000"/>
              </a:lnSpc>
              <a:spcBef>
                <a:spcPts val="0"/>
              </a:spcBef>
              <a:spcAft>
                <a:spcPts val="0"/>
              </a:spcAft>
              <a:buClr>
                <a:schemeClr val="dk1"/>
              </a:buClr>
              <a:buSzPts val="1500"/>
              <a:buFont typeface="Roboto Slab"/>
              <a:buChar char="○"/>
            </a:pPr>
            <a:r>
              <a:rPr lang="en" sz="1500">
                <a:solidFill>
                  <a:schemeClr val="dk1"/>
                </a:solidFill>
                <a:latin typeface="Roboto Slab"/>
                <a:ea typeface="Roboto Slab"/>
                <a:cs typeface="Roboto Slab"/>
                <a:sym typeface="Roboto Slab"/>
              </a:rPr>
              <a:t>Established partnership with DPH</a:t>
            </a:r>
            <a:endParaRPr sz="1500">
              <a:solidFill>
                <a:schemeClr val="dk1"/>
              </a:solidFill>
              <a:latin typeface="Roboto Slab"/>
              <a:ea typeface="Roboto Slab"/>
              <a:cs typeface="Roboto Slab"/>
              <a:sym typeface="Roboto Slab"/>
            </a:endParaRPr>
          </a:p>
          <a:p>
            <a:pPr marL="1371600" lvl="2" indent="-323850" algn="l" rtl="0">
              <a:lnSpc>
                <a:spcPct val="115000"/>
              </a:lnSpc>
              <a:spcBef>
                <a:spcPts val="0"/>
              </a:spcBef>
              <a:spcAft>
                <a:spcPts val="0"/>
              </a:spcAft>
              <a:buClr>
                <a:schemeClr val="dk1"/>
              </a:buClr>
              <a:buSzPts val="1500"/>
              <a:buFont typeface="Roboto Slab"/>
              <a:buChar char="■"/>
            </a:pPr>
            <a:r>
              <a:rPr lang="en" sz="1500">
                <a:solidFill>
                  <a:schemeClr val="dk1"/>
                </a:solidFill>
                <a:latin typeface="Roboto Slab"/>
                <a:ea typeface="Roboto Slab"/>
                <a:cs typeface="Roboto Slab"/>
                <a:sym typeface="Roboto Slab"/>
              </a:rPr>
              <a:t>Daily calls with epidemiologists</a:t>
            </a:r>
            <a:endParaRPr sz="1500">
              <a:solidFill>
                <a:schemeClr val="dk1"/>
              </a:solidFill>
              <a:latin typeface="Roboto Slab"/>
              <a:ea typeface="Roboto Slab"/>
              <a:cs typeface="Roboto Slab"/>
              <a:sym typeface="Roboto Slab"/>
            </a:endParaRPr>
          </a:p>
          <a:p>
            <a:pPr marL="914400" lvl="1" indent="-323850" algn="l" rtl="0">
              <a:lnSpc>
                <a:spcPct val="115000"/>
              </a:lnSpc>
              <a:spcBef>
                <a:spcPts val="0"/>
              </a:spcBef>
              <a:spcAft>
                <a:spcPts val="0"/>
              </a:spcAft>
              <a:buClr>
                <a:schemeClr val="dk1"/>
              </a:buClr>
              <a:buSzPts val="1500"/>
              <a:buFont typeface="Roboto Slab"/>
              <a:buChar char="○"/>
            </a:pPr>
            <a:r>
              <a:rPr lang="en" sz="1500">
                <a:solidFill>
                  <a:schemeClr val="dk1"/>
                </a:solidFill>
                <a:latin typeface="Roboto Slab"/>
                <a:ea typeface="Roboto Slab"/>
                <a:cs typeface="Roboto Slab"/>
                <a:sym typeface="Roboto Slab"/>
              </a:rPr>
              <a:t>Protocol development:</a:t>
            </a:r>
            <a:endParaRPr sz="1500">
              <a:solidFill>
                <a:schemeClr val="dk1"/>
              </a:solidFill>
              <a:latin typeface="Roboto Slab"/>
              <a:ea typeface="Roboto Slab"/>
              <a:cs typeface="Roboto Slab"/>
              <a:sym typeface="Roboto Slab"/>
            </a:endParaRPr>
          </a:p>
          <a:p>
            <a:pPr marL="1371600" lvl="2" indent="-323850" algn="l" rtl="0">
              <a:lnSpc>
                <a:spcPct val="115000"/>
              </a:lnSpc>
              <a:spcBef>
                <a:spcPts val="0"/>
              </a:spcBef>
              <a:spcAft>
                <a:spcPts val="0"/>
              </a:spcAft>
              <a:buClr>
                <a:schemeClr val="dk1"/>
              </a:buClr>
              <a:buSzPts val="1500"/>
              <a:buFont typeface="Roboto Slab"/>
              <a:buChar char="■"/>
            </a:pPr>
            <a:r>
              <a:rPr lang="en" sz="1500">
                <a:solidFill>
                  <a:schemeClr val="dk1"/>
                </a:solidFill>
                <a:latin typeface="Roboto Slab"/>
                <a:ea typeface="Roboto Slab"/>
                <a:cs typeface="Roboto Slab"/>
                <a:sym typeface="Roboto Slab"/>
              </a:rPr>
              <a:t>Cleaning protocols and supplies for buildings and buses</a:t>
            </a:r>
            <a:endParaRPr sz="1500">
              <a:solidFill>
                <a:schemeClr val="dk1"/>
              </a:solidFill>
              <a:latin typeface="Roboto Slab"/>
              <a:ea typeface="Roboto Slab"/>
              <a:cs typeface="Roboto Slab"/>
              <a:sym typeface="Roboto Slab"/>
            </a:endParaRPr>
          </a:p>
          <a:p>
            <a:pPr marL="1371600" lvl="2" indent="-323850" algn="l" rtl="0">
              <a:lnSpc>
                <a:spcPct val="115000"/>
              </a:lnSpc>
              <a:spcBef>
                <a:spcPts val="0"/>
              </a:spcBef>
              <a:spcAft>
                <a:spcPts val="0"/>
              </a:spcAft>
              <a:buClr>
                <a:schemeClr val="dk1"/>
              </a:buClr>
              <a:buSzPts val="1500"/>
              <a:buFont typeface="Roboto Slab"/>
              <a:buChar char="■"/>
            </a:pPr>
            <a:r>
              <a:rPr lang="en" sz="1500">
                <a:solidFill>
                  <a:schemeClr val="dk1"/>
                </a:solidFill>
                <a:latin typeface="Roboto Slab"/>
                <a:ea typeface="Roboto Slab"/>
                <a:cs typeface="Roboto Slab"/>
                <a:sym typeface="Roboto Slab"/>
              </a:rPr>
              <a:t>Communication with staff, community and media</a:t>
            </a:r>
            <a:endParaRPr sz="1500">
              <a:solidFill>
                <a:schemeClr val="dk1"/>
              </a:solidFill>
              <a:latin typeface="Roboto Slab"/>
              <a:ea typeface="Roboto Slab"/>
              <a:cs typeface="Roboto Slab"/>
              <a:sym typeface="Roboto Slab"/>
            </a:endParaRPr>
          </a:p>
          <a:p>
            <a:pPr marL="1371600" lvl="2" indent="-323850" algn="l" rtl="0">
              <a:lnSpc>
                <a:spcPct val="115000"/>
              </a:lnSpc>
              <a:spcBef>
                <a:spcPts val="0"/>
              </a:spcBef>
              <a:spcAft>
                <a:spcPts val="0"/>
              </a:spcAft>
              <a:buClr>
                <a:schemeClr val="dk1"/>
              </a:buClr>
              <a:buSzPts val="1500"/>
              <a:buFont typeface="Roboto Slab"/>
              <a:buChar char="■"/>
            </a:pPr>
            <a:r>
              <a:rPr lang="en" sz="1500">
                <a:solidFill>
                  <a:schemeClr val="dk1"/>
                </a:solidFill>
                <a:latin typeface="Roboto Slab"/>
                <a:ea typeface="Roboto Slab"/>
                <a:cs typeface="Roboto Slab"/>
                <a:sym typeface="Roboto Slab"/>
              </a:rPr>
              <a:t>Daily updates to Superintendent</a:t>
            </a:r>
            <a:endParaRPr sz="1500">
              <a:solidFill>
                <a:schemeClr val="dk1"/>
              </a:solidFill>
              <a:latin typeface="Roboto Slab"/>
              <a:ea typeface="Roboto Slab"/>
              <a:cs typeface="Roboto Slab"/>
              <a:sym typeface="Roboto Slab"/>
            </a:endParaRPr>
          </a:p>
          <a:p>
            <a:pPr marL="914400" lvl="1" indent="-323850" algn="l" rtl="0">
              <a:lnSpc>
                <a:spcPct val="115000"/>
              </a:lnSpc>
              <a:spcBef>
                <a:spcPts val="0"/>
              </a:spcBef>
              <a:spcAft>
                <a:spcPts val="0"/>
              </a:spcAft>
              <a:buClr>
                <a:schemeClr val="dk1"/>
              </a:buClr>
              <a:buSzPts val="1500"/>
              <a:buFont typeface="Roboto Slab"/>
              <a:buChar char="○"/>
            </a:pPr>
            <a:r>
              <a:rPr lang="en" sz="1500" b="1" i="1">
                <a:solidFill>
                  <a:schemeClr val="dk1"/>
                </a:solidFill>
                <a:latin typeface="Roboto Slab"/>
                <a:ea typeface="Roboto Slab"/>
                <a:cs typeface="Roboto Slab"/>
                <a:sym typeface="Roboto Slab"/>
              </a:rPr>
              <a:t>Recognition of the complexity of managing even a small number of cases within a public school setting</a:t>
            </a:r>
            <a:endParaRPr sz="1500" b="1" i="1">
              <a:solidFill>
                <a:schemeClr val="dk1"/>
              </a:solidFill>
              <a:latin typeface="Roboto Slab"/>
              <a:ea typeface="Roboto Slab"/>
              <a:cs typeface="Roboto Slab"/>
              <a:sym typeface="Roboto Slab"/>
            </a:endParaRPr>
          </a:p>
          <a:p>
            <a:pPr marL="914400" lvl="1" indent="-323850" algn="l" rtl="0">
              <a:lnSpc>
                <a:spcPct val="115000"/>
              </a:lnSpc>
              <a:spcBef>
                <a:spcPts val="0"/>
              </a:spcBef>
              <a:spcAft>
                <a:spcPts val="0"/>
              </a:spcAft>
              <a:buClr>
                <a:schemeClr val="dk1"/>
              </a:buClr>
              <a:buSzPts val="1500"/>
              <a:buFont typeface="Roboto Slab"/>
              <a:buChar char="○"/>
            </a:pPr>
            <a:r>
              <a:rPr lang="en" sz="1500">
                <a:solidFill>
                  <a:schemeClr val="dk1"/>
                </a:solidFill>
                <a:highlight>
                  <a:srgbClr val="FFFF00"/>
                </a:highlight>
                <a:latin typeface="Roboto Slab"/>
                <a:ea typeface="Roboto Slab"/>
                <a:cs typeface="Roboto Slab"/>
                <a:sym typeface="Roboto Slab"/>
              </a:rPr>
              <a:t>Set the stage for a relatively quick response to COVID-19 during week of March 9</a:t>
            </a:r>
            <a:endParaRPr sz="1500">
              <a:highlight>
                <a:srgbClr val="FFFF00"/>
              </a:highlight>
              <a:latin typeface="Roboto Slab"/>
              <a:ea typeface="Roboto Slab"/>
              <a:cs typeface="Roboto Slab"/>
              <a:sym typeface="Roboto Slab"/>
            </a:endParaRPr>
          </a:p>
          <a:p>
            <a:pPr marL="914400" marR="0" lvl="0" indent="0" algn="l" rtl="0">
              <a:lnSpc>
                <a:spcPct val="100000"/>
              </a:lnSpc>
              <a:spcBef>
                <a:spcPts val="0"/>
              </a:spcBef>
              <a:spcAft>
                <a:spcPts val="0"/>
              </a:spcAft>
              <a:buNone/>
            </a:pPr>
            <a:endParaRPr sz="2000">
              <a:solidFill>
                <a:schemeClr val="dk1"/>
              </a:solidFill>
              <a:latin typeface="Roboto Slab"/>
              <a:ea typeface="Roboto Slab"/>
              <a:cs typeface="Roboto Slab"/>
              <a:sym typeface="Roboto Slab"/>
            </a:endParaRPr>
          </a:p>
        </p:txBody>
      </p:sp>
      <p:sp>
        <p:nvSpPr>
          <p:cNvPr id="401" name="Google Shape;401;p56"/>
          <p:cNvSpPr txBox="1"/>
          <p:nvPr/>
        </p:nvSpPr>
        <p:spPr>
          <a:xfrm>
            <a:off x="230725" y="1165500"/>
            <a:ext cx="8718900" cy="649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a:solidFill>
                  <a:schemeClr val="dk1"/>
                </a:solidFill>
                <a:latin typeface="Roboto Slab"/>
                <a:ea typeface="Roboto Slab"/>
                <a:cs typeface="Roboto Slab"/>
                <a:sym typeface="Roboto Slab"/>
              </a:rPr>
              <a:t>Key Learning</a:t>
            </a:r>
            <a:endParaRPr sz="3000" b="1">
              <a:solidFill>
                <a:schemeClr val="dk1"/>
              </a:solidFill>
              <a:latin typeface="Roboto Slab"/>
              <a:ea typeface="Roboto Slab"/>
              <a:cs typeface="Roboto Slab"/>
              <a:sym typeface="Roboto Slab"/>
            </a:endParaRPr>
          </a:p>
          <a:p>
            <a:pPr marL="0" lvl="0" indent="0" algn="ctr" rtl="0">
              <a:spcBef>
                <a:spcPts val="0"/>
              </a:spcBef>
              <a:spcAft>
                <a:spcPts val="0"/>
              </a:spcAft>
              <a:buNone/>
            </a:pPr>
            <a:endParaRPr sz="2000" b="1">
              <a:solidFill>
                <a:schemeClr val="dk1"/>
              </a:solidFill>
              <a:latin typeface="Roboto Slab"/>
              <a:ea typeface="Roboto Slab"/>
              <a:cs typeface="Roboto Slab"/>
              <a:sym typeface="Roboto Slab"/>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57"/>
          <p:cNvSpPr txBox="1">
            <a:spLocks noGrp="1"/>
          </p:cNvSpPr>
          <p:nvPr>
            <p:ph type="title"/>
          </p:nvPr>
        </p:nvSpPr>
        <p:spPr>
          <a:xfrm>
            <a:off x="170650" y="349325"/>
            <a:ext cx="4806000" cy="588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500" b="1">
                <a:latin typeface="Roboto Slab"/>
                <a:ea typeface="Roboto Slab"/>
                <a:cs typeface="Roboto Slab"/>
                <a:sym typeface="Roboto Slab"/>
              </a:rPr>
              <a:t>EARLY WARNING</a:t>
            </a:r>
            <a:endParaRPr sz="3500" b="1">
              <a:latin typeface="Roboto Slab"/>
              <a:ea typeface="Roboto Slab"/>
              <a:cs typeface="Roboto Slab"/>
              <a:sym typeface="Roboto Slab"/>
            </a:endParaRPr>
          </a:p>
        </p:txBody>
      </p:sp>
      <p:sp>
        <p:nvSpPr>
          <p:cNvPr id="407" name="Google Shape;407;p57"/>
          <p:cNvSpPr txBox="1"/>
          <p:nvPr/>
        </p:nvSpPr>
        <p:spPr>
          <a:xfrm>
            <a:off x="0" y="1418850"/>
            <a:ext cx="8718900" cy="312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500" b="1">
              <a:solidFill>
                <a:schemeClr val="dk1"/>
              </a:solidFill>
              <a:latin typeface="Roboto Slab"/>
              <a:ea typeface="Roboto Slab"/>
              <a:cs typeface="Roboto Slab"/>
              <a:sym typeface="Roboto Slab"/>
            </a:endParaRPr>
          </a:p>
          <a:p>
            <a:pPr marL="0" lvl="0" indent="0" algn="l" rtl="0">
              <a:spcBef>
                <a:spcPts val="0"/>
              </a:spcBef>
              <a:spcAft>
                <a:spcPts val="0"/>
              </a:spcAft>
              <a:buNone/>
            </a:pPr>
            <a:r>
              <a:rPr lang="en" sz="2500" b="1">
                <a:solidFill>
                  <a:schemeClr val="dk1"/>
                </a:solidFill>
                <a:latin typeface="Roboto Slab"/>
                <a:ea typeface="Roboto Slab"/>
                <a:cs typeface="Roboto Slab"/>
                <a:sym typeface="Roboto Slab"/>
              </a:rPr>
              <a:t>Week of March 2, CDC Says:  </a:t>
            </a:r>
            <a:endParaRPr sz="2500" b="1">
              <a:solidFill>
                <a:schemeClr val="dk1"/>
              </a:solidFill>
              <a:latin typeface="Roboto Slab"/>
              <a:ea typeface="Roboto Slab"/>
              <a:cs typeface="Roboto Slab"/>
              <a:sym typeface="Roboto Slab"/>
            </a:endParaRPr>
          </a:p>
          <a:p>
            <a:pPr marL="0" lvl="0" indent="0" algn="l" rtl="0">
              <a:spcBef>
                <a:spcPts val="0"/>
              </a:spcBef>
              <a:spcAft>
                <a:spcPts val="0"/>
              </a:spcAft>
              <a:buNone/>
            </a:pPr>
            <a:endParaRPr sz="2500" b="1">
              <a:solidFill>
                <a:schemeClr val="dk1"/>
              </a:solidFill>
              <a:latin typeface="Roboto Slab"/>
              <a:ea typeface="Roboto Slab"/>
              <a:cs typeface="Roboto Slab"/>
              <a:sym typeface="Roboto Slab"/>
            </a:endParaRPr>
          </a:p>
          <a:p>
            <a:pPr marL="0" lvl="0" indent="0" algn="ctr" rtl="0">
              <a:spcBef>
                <a:spcPts val="0"/>
              </a:spcBef>
              <a:spcAft>
                <a:spcPts val="0"/>
              </a:spcAft>
              <a:buNone/>
            </a:pPr>
            <a:r>
              <a:rPr lang="en" sz="3800" b="1">
                <a:solidFill>
                  <a:schemeClr val="dk1"/>
                </a:solidFill>
                <a:latin typeface="Roboto Slab"/>
                <a:ea typeface="Roboto Slab"/>
                <a:cs typeface="Roboto Slab"/>
                <a:sym typeface="Roboto Slab"/>
              </a:rPr>
              <a:t>“Review your </a:t>
            </a:r>
            <a:endParaRPr sz="3800" b="1">
              <a:solidFill>
                <a:schemeClr val="dk1"/>
              </a:solidFill>
              <a:latin typeface="Roboto Slab"/>
              <a:ea typeface="Roboto Slab"/>
              <a:cs typeface="Roboto Slab"/>
              <a:sym typeface="Roboto Slab"/>
            </a:endParaRPr>
          </a:p>
          <a:p>
            <a:pPr marL="0" lvl="0" indent="0" algn="ctr" rtl="0">
              <a:spcBef>
                <a:spcPts val="0"/>
              </a:spcBef>
              <a:spcAft>
                <a:spcPts val="0"/>
              </a:spcAft>
              <a:buNone/>
            </a:pPr>
            <a:r>
              <a:rPr lang="en" sz="3800" b="1">
                <a:solidFill>
                  <a:schemeClr val="dk1"/>
                </a:solidFill>
                <a:latin typeface="Roboto Slab"/>
                <a:ea typeface="Roboto Slab"/>
                <a:cs typeface="Roboto Slab"/>
                <a:sym typeface="Roboto Slab"/>
              </a:rPr>
              <a:t>Pandemic Preparedness Action Plan”</a:t>
            </a:r>
            <a:endParaRPr sz="3800" b="1">
              <a:solidFill>
                <a:schemeClr val="dk1"/>
              </a:solidFill>
              <a:latin typeface="Roboto Slab"/>
              <a:ea typeface="Roboto Slab"/>
              <a:cs typeface="Roboto Slab"/>
              <a:sym typeface="Roboto Slab"/>
            </a:endParaRPr>
          </a:p>
          <a:p>
            <a:pPr marL="0" lvl="0" indent="0" algn="l" rtl="0">
              <a:spcBef>
                <a:spcPts val="0"/>
              </a:spcBef>
              <a:spcAft>
                <a:spcPts val="0"/>
              </a:spcAft>
              <a:buNone/>
            </a:pPr>
            <a:endParaRPr sz="2500" b="1">
              <a:solidFill>
                <a:schemeClr val="dk1"/>
              </a:solidFill>
              <a:latin typeface="Roboto Slab"/>
              <a:ea typeface="Roboto Slab"/>
              <a:cs typeface="Roboto Slab"/>
              <a:sym typeface="Roboto Slab"/>
            </a:endParaRPr>
          </a:p>
          <a:p>
            <a:pPr marL="0" lvl="0" indent="0" algn="l" rtl="0">
              <a:spcBef>
                <a:spcPts val="0"/>
              </a:spcBef>
              <a:spcAft>
                <a:spcPts val="0"/>
              </a:spcAft>
              <a:buNone/>
            </a:pPr>
            <a:endParaRPr sz="2500" b="1">
              <a:solidFill>
                <a:schemeClr val="dk1"/>
              </a:solidFill>
              <a:latin typeface="Roboto Slab"/>
              <a:ea typeface="Roboto Slab"/>
              <a:cs typeface="Roboto Slab"/>
              <a:sym typeface="Roboto Slab"/>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58"/>
          <p:cNvSpPr txBox="1">
            <a:spLocks noGrp="1"/>
          </p:cNvSpPr>
          <p:nvPr>
            <p:ph type="title"/>
          </p:nvPr>
        </p:nvSpPr>
        <p:spPr>
          <a:xfrm>
            <a:off x="170650" y="349325"/>
            <a:ext cx="4806000" cy="588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500" b="1">
                <a:latin typeface="Roboto Slab"/>
                <a:ea typeface="Roboto Slab"/>
                <a:cs typeface="Roboto Slab"/>
                <a:sym typeface="Roboto Slab"/>
              </a:rPr>
              <a:t>EARLY WARNING</a:t>
            </a:r>
            <a:endParaRPr sz="3500" b="1">
              <a:latin typeface="Roboto Slab"/>
              <a:ea typeface="Roboto Slab"/>
              <a:cs typeface="Roboto Slab"/>
              <a:sym typeface="Roboto Slab"/>
            </a:endParaRPr>
          </a:p>
        </p:txBody>
      </p:sp>
      <p:sp>
        <p:nvSpPr>
          <p:cNvPr id="413" name="Google Shape;413;p58"/>
          <p:cNvSpPr txBox="1"/>
          <p:nvPr/>
        </p:nvSpPr>
        <p:spPr>
          <a:xfrm>
            <a:off x="230725" y="1418850"/>
            <a:ext cx="8718900" cy="312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500" b="1">
              <a:solidFill>
                <a:schemeClr val="dk1"/>
              </a:solidFill>
              <a:latin typeface="Roboto Slab"/>
              <a:ea typeface="Roboto Slab"/>
              <a:cs typeface="Roboto Slab"/>
              <a:sym typeface="Roboto Slab"/>
            </a:endParaRPr>
          </a:p>
          <a:p>
            <a:pPr marL="0" lvl="0" indent="0" algn="l" rtl="0">
              <a:spcBef>
                <a:spcPts val="0"/>
              </a:spcBef>
              <a:spcAft>
                <a:spcPts val="0"/>
              </a:spcAft>
              <a:buNone/>
            </a:pPr>
            <a:r>
              <a:rPr lang="en" sz="2500" b="1">
                <a:solidFill>
                  <a:schemeClr val="dk1"/>
                </a:solidFill>
                <a:latin typeface="Roboto Slab"/>
                <a:ea typeface="Roboto Slab"/>
                <a:cs typeface="Roboto Slab"/>
                <a:sym typeface="Roboto Slab"/>
              </a:rPr>
              <a:t>Week of March 9, Colonial says:  </a:t>
            </a:r>
            <a:endParaRPr sz="2500" b="1">
              <a:solidFill>
                <a:schemeClr val="dk1"/>
              </a:solidFill>
              <a:latin typeface="Roboto Slab"/>
              <a:ea typeface="Roboto Slab"/>
              <a:cs typeface="Roboto Slab"/>
              <a:sym typeface="Roboto Slab"/>
            </a:endParaRPr>
          </a:p>
          <a:p>
            <a:pPr marL="0" lvl="0" indent="0" algn="l" rtl="0">
              <a:spcBef>
                <a:spcPts val="0"/>
              </a:spcBef>
              <a:spcAft>
                <a:spcPts val="0"/>
              </a:spcAft>
              <a:buNone/>
            </a:pPr>
            <a:endParaRPr sz="2500" b="1">
              <a:solidFill>
                <a:schemeClr val="dk1"/>
              </a:solidFill>
              <a:latin typeface="Roboto Slab"/>
              <a:ea typeface="Roboto Slab"/>
              <a:cs typeface="Roboto Slab"/>
              <a:sym typeface="Roboto Slab"/>
            </a:endParaRPr>
          </a:p>
          <a:p>
            <a:pPr marL="0" lvl="0" indent="0" algn="l" rtl="0">
              <a:spcBef>
                <a:spcPts val="0"/>
              </a:spcBef>
              <a:spcAft>
                <a:spcPts val="0"/>
              </a:spcAft>
              <a:buNone/>
            </a:pPr>
            <a:r>
              <a:rPr lang="en" sz="4000" b="1">
                <a:solidFill>
                  <a:schemeClr val="dk1"/>
                </a:solidFill>
                <a:latin typeface="Roboto Slab"/>
                <a:ea typeface="Roboto Slab"/>
                <a:cs typeface="Roboto Slab"/>
                <a:sym typeface="Roboto Slab"/>
              </a:rPr>
              <a:t>“Steal the chart from Avon Grove”</a:t>
            </a:r>
            <a:endParaRPr sz="4000" b="1">
              <a:solidFill>
                <a:schemeClr val="dk1"/>
              </a:solidFill>
              <a:latin typeface="Roboto Slab"/>
              <a:ea typeface="Roboto Slab"/>
              <a:cs typeface="Roboto Slab"/>
              <a:sym typeface="Roboto Slab"/>
            </a:endParaRPr>
          </a:p>
          <a:p>
            <a:pPr marL="0" lvl="0" indent="0" algn="l" rtl="0">
              <a:spcBef>
                <a:spcPts val="0"/>
              </a:spcBef>
              <a:spcAft>
                <a:spcPts val="0"/>
              </a:spcAft>
              <a:buNone/>
            </a:pPr>
            <a:endParaRPr sz="2500" b="1">
              <a:solidFill>
                <a:schemeClr val="dk1"/>
              </a:solidFill>
              <a:latin typeface="Roboto Slab"/>
              <a:ea typeface="Roboto Slab"/>
              <a:cs typeface="Roboto Slab"/>
              <a:sym typeface="Roboto Slab"/>
            </a:endParaRPr>
          </a:p>
          <a:p>
            <a:pPr marL="0" lvl="0" indent="0" algn="l" rtl="0">
              <a:spcBef>
                <a:spcPts val="0"/>
              </a:spcBef>
              <a:spcAft>
                <a:spcPts val="0"/>
              </a:spcAft>
              <a:buNone/>
            </a:pPr>
            <a:endParaRPr sz="2500" b="1">
              <a:solidFill>
                <a:schemeClr val="dk1"/>
              </a:solidFill>
              <a:latin typeface="Roboto Slab"/>
              <a:ea typeface="Roboto Slab"/>
              <a:cs typeface="Roboto Slab"/>
              <a:sym typeface="Roboto Slab"/>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pic>
        <p:nvPicPr>
          <p:cNvPr id="418" name="Google Shape;418;p59"/>
          <p:cNvPicPr preferRelativeResize="0"/>
          <p:nvPr/>
        </p:nvPicPr>
        <p:blipFill>
          <a:blip r:embed="rId3">
            <a:alphaModFix/>
          </a:blip>
          <a:stretch>
            <a:fillRect/>
          </a:stretch>
        </p:blipFill>
        <p:spPr>
          <a:xfrm>
            <a:off x="152400" y="553600"/>
            <a:ext cx="8368124" cy="4530600"/>
          </a:xfrm>
          <a:prstGeom prst="rect">
            <a:avLst/>
          </a:prstGeom>
          <a:noFill/>
          <a:ln>
            <a:noFill/>
          </a:ln>
        </p:spPr>
      </p:pic>
    </p:spTree>
  </p:cSld>
  <p:clrMapOvr>
    <a:masterClrMapping/>
  </p:clrMapOvr>
</p:sld>
</file>

<file path=ppt/theme/theme1.xml><?xml version="1.0" encoding="utf-8"?>
<a:theme xmlns:a="http://schemas.openxmlformats.org/drawingml/2006/main" name="Colonial Slide Template">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1201</Words>
  <Application>Microsoft Macintosh PowerPoint</Application>
  <PresentationFormat>On-screen Show (16:9)</PresentationFormat>
  <Paragraphs>176</Paragraphs>
  <Slides>25</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Roboto Slab</vt:lpstr>
      <vt:lpstr>Roboto</vt:lpstr>
      <vt:lpstr>Roboto Slab Regular</vt:lpstr>
      <vt:lpstr>Colonial Slide Template</vt:lpstr>
      <vt:lpstr>PowerPoint Presentation</vt:lpstr>
      <vt:lpstr>KEY IDEAS</vt:lpstr>
      <vt:lpstr>KEY IDEAS</vt:lpstr>
      <vt:lpstr>PRACTICE CASE </vt:lpstr>
      <vt:lpstr>PRACTICE CASE </vt:lpstr>
      <vt:lpstr>PRACTICE CASE</vt:lpstr>
      <vt:lpstr>EARLY WARNING</vt:lpstr>
      <vt:lpstr>EARLY WARNING</vt:lpstr>
      <vt:lpstr>PowerPoint Presentation</vt:lpstr>
      <vt:lpstr>DISTRICT CRISIS TEAM</vt:lpstr>
      <vt:lpstr>THE ANNOUNCEMENT</vt:lpstr>
      <vt:lpstr>ENGAGE SUPPORT STAFF</vt:lpstr>
      <vt:lpstr>ENGAGE SUPPORT STAFF</vt:lpstr>
      <vt:lpstr>ENGAGE SUPPORT STAFF</vt:lpstr>
      <vt:lpstr>ENGAGE SUPPORT STAFF</vt:lpstr>
      <vt:lpstr>ENGAGE SUPPORT STAFF</vt:lpstr>
      <vt:lpstr>ENGAGE SUPPORT STAFF</vt:lpstr>
      <vt:lpstr>ENGAGE SUPPORT STAFF</vt:lpstr>
      <vt:lpstr>ENGAGE SUPPORT STAFF</vt:lpstr>
      <vt:lpstr>ENGAGE SUPPORT STAFF</vt:lpstr>
      <vt:lpstr>ENGAGE SUPPORT STAFF</vt:lpstr>
      <vt:lpstr>ENGAGE SUPPORT STAFF</vt:lpstr>
      <vt:lpstr>ENGAGE SUPPORT STAFF</vt:lpstr>
      <vt:lpstr>ENGAGE SUPPORT STAFF</vt:lpstr>
      <vt:lpstr>ENGAGE SUPPORT STAFF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renee lachman</cp:lastModifiedBy>
  <cp:revision>1</cp:revision>
  <dcterms:modified xsi:type="dcterms:W3CDTF">2020-05-05T16:49:49Z</dcterms:modified>
</cp:coreProperties>
</file>