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comment2.xml" ContentType="application/vnd.openxmlformats-officedocument.presentationml.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2" r:id="rId1"/>
    <p:sldMasterId id="2147483673" r:id="rId2"/>
    <p:sldMasterId id="2147483674" r:id="rId3"/>
  </p:sldMasterIdLst>
  <p:notesMasterIdLst>
    <p:notesMasterId r:id="rId118"/>
  </p:notesMasterIdLst>
  <p:sldIdLst>
    <p:sldId id="370" r:id="rId4"/>
    <p:sldId id="257" r:id="rId5"/>
    <p:sldId id="258" r:id="rId6"/>
    <p:sldId id="259" r:id="rId7"/>
    <p:sldId id="260" r:id="rId8"/>
    <p:sldId id="261" r:id="rId9"/>
    <p:sldId id="262" r:id="rId10"/>
    <p:sldId id="263" r:id="rId11"/>
    <p:sldId id="264" r:id="rId12"/>
    <p:sldId id="265" r:id="rId13"/>
    <p:sldId id="266" r:id="rId14"/>
    <p:sldId id="268" r:id="rId15"/>
    <p:sldId id="271" r:id="rId16"/>
    <p:sldId id="272" r:id="rId17"/>
    <p:sldId id="270" r:id="rId18"/>
    <p:sldId id="273" r:id="rId19"/>
    <p:sldId id="274" r:id="rId20"/>
    <p:sldId id="380" r:id="rId21"/>
    <p:sldId id="382" r:id="rId22"/>
    <p:sldId id="379" r:id="rId23"/>
    <p:sldId id="383"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2" r:id="rId110"/>
    <p:sldId id="363" r:id="rId111"/>
    <p:sldId id="364" r:id="rId112"/>
    <p:sldId id="365" r:id="rId113"/>
    <p:sldId id="366" r:id="rId114"/>
    <p:sldId id="367" r:id="rId115"/>
    <p:sldId id="368" r:id="rId116"/>
    <p:sldId id="369" r:id="rId117"/>
  </p:sldIdLst>
  <p:sldSz cx="9144000" cy="5143500" type="screen16x9"/>
  <p:notesSz cx="6858000" cy="9144000"/>
  <p:embeddedFontLst>
    <p:embeddedFont>
      <p:font typeface="Calibri" panose="020F0502020204030204" pitchFamily="34" charset="0"/>
      <p:regular r:id="rId119"/>
      <p:bold r:id="rId120"/>
      <p:italic r:id="rId121"/>
      <p:boldItalic r:id="rId122"/>
    </p:embeddedFont>
    <p:embeddedFont>
      <p:font typeface="Cambria" panose="02040503050406030204" pitchFamily="18" charset="0"/>
      <p:regular r:id="rId123"/>
      <p:bold r:id="rId124"/>
      <p:italic r:id="rId125"/>
      <p:boldItalic r:id="rId126"/>
    </p:embeddedFont>
    <p:embeddedFont>
      <p:font typeface="Comic Sans MS" panose="030F0702030302020204" pitchFamily="66" charset="0"/>
      <p:regular r:id="rId127"/>
      <p:bold r:id="rId128"/>
      <p:italic r:id="rId129"/>
      <p:boldItalic r:id="rId130"/>
    </p:embeddedFont>
    <p:embeddedFont>
      <p:font typeface="Georgia" panose="02040502050405020303" pitchFamily="18" charset="0"/>
      <p:regular r:id="rId131"/>
      <p:bold r:id="rId132"/>
      <p:italic r:id="rId133"/>
      <p:boldItalic r:id="rId134"/>
    </p:embeddedFont>
    <p:embeddedFont>
      <p:font typeface="Old Standard TT" panose="020B0604020202020204" charset="0"/>
      <p:regular r:id="rId135"/>
      <p:bold r:id="rId136"/>
      <p:italic r:id="rId1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Pell" initials="" lastIdx="1" clrIdx="0"/>
  <p:cmAuthor id="1" name="Deborah Boyer" initials="" lastIdx="1" clrIdx="1"/>
  <p:cmAuthor id="2" name="Brynn Fallah"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A4A4E9-F6CF-4ACB-9D5F-736C90959641}">
  <a:tblStyle styleId="{61A4A4E9-F6CF-4ACB-9D5F-736C9095964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2E8"/>
          </a:solidFill>
        </a:fill>
      </a:tcStyle>
    </a:wholeTbl>
    <a:band1H>
      <a:tcTxStyle/>
      <a:tcStyle>
        <a:tcBdr/>
        <a:fill>
          <a:solidFill>
            <a:srgbClr val="CAE3CF"/>
          </a:solidFill>
        </a:fill>
      </a:tcStyle>
    </a:band1H>
    <a:band2H>
      <a:tcTxStyle/>
      <a:tcStyle>
        <a:tcBdr/>
      </a:tcStyle>
    </a:band2H>
    <a:band1V>
      <a:tcTxStyle/>
      <a:tcStyle>
        <a:tcBdr/>
        <a:fill>
          <a:solidFill>
            <a:srgbClr val="CAE3C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E78387D-91E2-4DF6-BDB5-CAD1546DCA3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F13D72D-D067-460C-B8A9-D35A815098E7}"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p:restoredTop sz="69636"/>
  </p:normalViewPr>
  <p:slideViewPr>
    <p:cSldViewPr snapToGrid="0">
      <p:cViewPr varScale="1">
        <p:scale>
          <a:sx n="149" d="100"/>
          <a:sy n="149" d="100"/>
        </p:scale>
        <p:origin x="212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commentAuthors" Target="commentAuthor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notesMaster" Target="notesMasters/notesMaster1.xml"/><Relationship Id="rId134" Type="http://schemas.openxmlformats.org/officeDocument/2006/relationships/font" Target="fonts/font16.fntdata"/><Relationship Id="rId139"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font" Target="fonts/font1.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font" Target="fonts/font12.fntdata"/><Relationship Id="rId135" Type="http://schemas.openxmlformats.org/officeDocument/2006/relationships/font" Target="fonts/font17.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2.fntdata"/><Relationship Id="rId125" Type="http://schemas.openxmlformats.org/officeDocument/2006/relationships/font" Target="fonts/font7.fntdata"/><Relationship Id="rId141"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13.fntdata"/><Relationship Id="rId136" Type="http://schemas.openxmlformats.org/officeDocument/2006/relationships/font" Target="fonts/font18.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3.fntdata"/><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font" Target="fonts/font14.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5.fntdata"/><Relationship Id="rId16"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25T01:41:37.848" idx="1">
    <p:pos x="1815" y="280"/>
    <p:text>Am I referencing this resource in intro?</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0-06-23T19:45:04.768" idx="1">
    <p:pos x="196" y="738"/>
    <p:text>+dboyer@udel.edu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9da013b87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9da013b87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895b547048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rgbClr val="000000"/>
                </a:solidFill>
                <a:latin typeface="Twentieth Century"/>
                <a:ea typeface="Twentieth Century"/>
                <a:cs typeface="Twentieth Century"/>
                <a:sym typeface="Twentieth Century"/>
              </a:rPr>
              <a:t>11</a:t>
            </a:fld>
            <a:endParaRPr sz="1200">
              <a:solidFill>
                <a:srgbClr val="000000"/>
              </a:solidFill>
              <a:latin typeface="Twentieth Century"/>
              <a:ea typeface="Twentieth Century"/>
              <a:cs typeface="Twentieth Century"/>
              <a:sym typeface="Twentieth Century"/>
            </a:endParaRPr>
          </a:p>
        </p:txBody>
      </p:sp>
      <p:sp>
        <p:nvSpPr>
          <p:cNvPr id="236" name="Google Shape;236;g895b547048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g895b547048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sym typeface="Twentieth Century"/>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89e5a58b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89e5a58b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82064a719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0" name="Google Shape;1000;g82064a719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82064a719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82064a719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82064a7198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82064a719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895b547048_2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895b547048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8a7c317cfc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8a7c317cfc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8aa56d09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8aa56d09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89dbd96d14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89dbd96d14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8a7c317cfc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8a7c317cfc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8a7c317cfc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8a7c317cfc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a7c317cfc_9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a7c317cfc_9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9da013b8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89da013b8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912e1eba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8912e1eba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95b54704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895b54704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Tree>
    <p:extLst>
      <p:ext uri="{BB962C8B-B14F-4D97-AF65-F5344CB8AC3E}">
        <p14:creationId xmlns:p14="http://schemas.microsoft.com/office/powerpoint/2010/main" val="1974560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8aa56d094e_8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8aa56d094e_8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aa56d094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8aa56d094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8a7c317cfc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3" name="Google Shape;323;g8a7c317cfc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95b547048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3" name="Google Shape;333;g895b547048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aa56d094e_1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8aa56d094e_1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9da013b8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9da013b8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a7c317cfc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8a7c317cfc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8a8dff782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8a8dff782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a8dff782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a8dff782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8a7c317cf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8a7c317cfc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a8dff782c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8a8dff782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a77d1817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a77d1817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895b547048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895b547048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8a77d1817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8a77d1817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89e5a517d9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89e5a517d9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8a8dff782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8a8dff782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8aa56d094e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8aa56d094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8a77d1817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8a77d1817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a8dff782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a8dff782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8a7c317cfc_6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8a7c317cfc_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8a7c317cfc_6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8a7c317cfc_6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9e5a517d9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89e5a517d9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89e5a517d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89e5a517d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8a7c317cfc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8a7c317cfc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8a8695bad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8a8695bad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8912e1eba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8912e1eb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8912e1ebab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8912e1ebab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9da013b87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89da013b87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8a8695bad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8a8695bad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8a8695bad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8a8695bad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8a8695bad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8a8695bad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8912e1eba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8912e1eba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912e1ebab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912e1ebab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8912e1ebab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8912e1ebab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8912e1ebab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8912e1ebab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8a8695bad6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8a8695bad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8a8695bad6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8a8695bad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8a8695bad6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8a8695bad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aa56d094e_3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8aa56d094e_3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8a8695bad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8a8695bad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89da013b87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89da013b87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8a7c317cfc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5" name="Google Shape;605;g8a7c317cfc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89e5a58be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89e5a58be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8a8dff782c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8a8dff782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8a8dff782c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8a8dff782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8a8dff782c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8a8dff782c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9e5a58be3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9e5a58be3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89e5a58be3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89e5a58be3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9e5a58be3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89e5a58be3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2064a7198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2064a7198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89e5a58be3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89e5a58be3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89e5a58be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89e5a58be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8a8dff782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8a8dff782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8a8dff782c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8a8dff782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8a8dff782c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8a8dff782c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89e5a58be3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89e5a58be3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9e5a58be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9e5a58be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895b54704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895b54704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89e5a58be3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89e5a58be3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895b547048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895b547048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9dbd96d14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9dbd96d14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89e5a58be3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89e5a58be3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89e5a58be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89e5a58be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895b547048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895b547048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89e5a58be3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89e5a58be3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89e5a58be3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89e5a58be3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895b547048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895b547048_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8a7c317cfc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6" name="Google Shape;766;g8a7c317cfc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895b547048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895b547048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895b547048_2_12:notes"/>
          <p:cNvSpPr>
            <a:spLocks noGrp="1" noRot="1" noChangeAspect="1"/>
          </p:cNvSpPr>
          <p:nvPr>
            <p:ph type="sldImg" idx="2"/>
          </p:nvPr>
        </p:nvSpPr>
        <p:spPr>
          <a:xfrm>
            <a:off x="381000" y="685800"/>
            <a:ext cx="6097588" cy="34305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895b547048_2_12:notes"/>
          <p:cNvSpPr txBox="1">
            <a:spLocks noGrp="1"/>
          </p:cNvSpPr>
          <p:nvPr>
            <p:ph type="body" idx="1"/>
          </p:nvPr>
        </p:nvSpPr>
        <p:spPr>
          <a:xfrm>
            <a:off x="685801" y="4343400"/>
            <a:ext cx="5486400" cy="4114800"/>
          </a:xfrm>
          <a:prstGeom prst="rect">
            <a:avLst/>
          </a:prstGeom>
          <a:noFill/>
          <a:ln>
            <a:noFill/>
          </a:ln>
        </p:spPr>
        <p:txBody>
          <a:bodyPr spcFirstLastPara="1" wrap="square" lIns="90575" tIns="45275" rIns="90575" bIns="45275" anchor="t" anchorCtr="0">
            <a:noAutofit/>
          </a:bodyPr>
          <a:lstStyle/>
          <a:p>
            <a:pPr marL="0" lvl="0" indent="0" algn="l" rtl="0">
              <a:spcBef>
                <a:spcPts val="0"/>
              </a:spcBef>
              <a:spcAft>
                <a:spcPts val="0"/>
              </a:spcAft>
              <a:buNone/>
            </a:pPr>
            <a:endParaRPr/>
          </a:p>
        </p:txBody>
      </p:sp>
      <p:sp>
        <p:nvSpPr>
          <p:cNvPr id="788" name="Google Shape;788;g895b547048_2_12:notes"/>
          <p:cNvSpPr txBox="1">
            <a:spLocks noGrp="1"/>
          </p:cNvSpPr>
          <p:nvPr>
            <p:ph type="sldNum" idx="12"/>
          </p:nvPr>
        </p:nvSpPr>
        <p:spPr>
          <a:xfrm>
            <a:off x="3884614" y="8685214"/>
            <a:ext cx="2971800" cy="457200"/>
          </a:xfrm>
          <a:prstGeom prst="rect">
            <a:avLst/>
          </a:prstGeom>
          <a:noFill/>
          <a:ln>
            <a:noFill/>
          </a:ln>
        </p:spPr>
        <p:txBody>
          <a:bodyPr spcFirstLastPara="1" wrap="square" lIns="90575" tIns="45275" rIns="90575" bIns="45275" anchor="b" anchorCtr="0">
            <a:noAutofit/>
          </a:bodyPr>
          <a:lstStyle/>
          <a:p>
            <a:pPr marL="0" marR="0" lvl="0" indent="0" algn="r"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789" name="Google Shape;789;g895b547048_2_12:notes"/>
          <p:cNvSpPr txBox="1">
            <a:spLocks noGrp="1"/>
          </p:cNvSpPr>
          <p:nvPr>
            <p:ph type="dt" idx="10"/>
          </p:nvPr>
        </p:nvSpPr>
        <p:spPr>
          <a:xfrm>
            <a:off x="3884614" y="1"/>
            <a:ext cx="2971800" cy="457200"/>
          </a:xfrm>
          <a:prstGeom prst="rect">
            <a:avLst/>
          </a:prstGeom>
          <a:noFill/>
          <a:ln>
            <a:noFill/>
          </a:ln>
        </p:spPr>
        <p:txBody>
          <a:bodyPr spcFirstLastPara="1" wrap="square" lIns="90575" tIns="45275" rIns="90575" bIns="45275" anchor="t" anchorCtr="0">
            <a:noAutofit/>
          </a:bodyPr>
          <a:lstStyle/>
          <a:p>
            <a:pPr marL="0" marR="0" lvl="0" indent="0" algn="r"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790" name="Google Shape;790;g895b547048_2_12:notes"/>
          <p:cNvSpPr txBox="1">
            <a:spLocks noGrp="1"/>
          </p:cNvSpPr>
          <p:nvPr>
            <p:ph type="ftr" idx="11"/>
          </p:nvPr>
        </p:nvSpPr>
        <p:spPr>
          <a:xfrm>
            <a:off x="2" y="8685214"/>
            <a:ext cx="2971800" cy="457200"/>
          </a:xfrm>
          <a:prstGeom prst="rect">
            <a:avLst/>
          </a:prstGeom>
          <a:noFill/>
          <a:ln>
            <a:noFill/>
          </a:ln>
        </p:spPr>
        <p:txBody>
          <a:bodyPr spcFirstLastPara="1" wrap="square" lIns="90575" tIns="45275" rIns="90575" bIns="45275"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8a7c317cf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8a7c317cf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9da013b8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9da013b8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8a7c317cf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8a7c317cf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8a7c317cfc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8a7c317cfc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8a7c317cfc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8a7c317cfc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8a7c317cfc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8a7c317cfc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8a7c317cfc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8a7c317cfc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8a7c317cfc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8a7c317cf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8a7c317cfc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8a7c317cfc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8a7c317c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8a7c317cf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8a7c317cf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8a7c317cf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8a7c317cfc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8a7c317cfc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95b547048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
        <p:nvSpPr>
          <p:cNvPr id="205" name="Google Shape;205;g895b547048_0_10:notes"/>
          <p:cNvSpPr txBox="1"/>
          <p:nvPr/>
        </p:nvSpPr>
        <p:spPr>
          <a:xfrm>
            <a:off x="2978204" y="11773289"/>
            <a:ext cx="2278500" cy="61980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
        <p:nvSpPr>
          <p:cNvPr id="206" name="Google Shape;206;g895b54704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895b547048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8ac1504e2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8ac1504e2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8a7c317cf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8a7c317cf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8a7c317cfc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8a7c317cfc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895b547048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895b547048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3000"/>
              </a:spcBef>
              <a:spcAft>
                <a:spcPts val="3000"/>
              </a:spcAft>
              <a:buClr>
                <a:schemeClr val="dk1"/>
              </a:buClr>
              <a:buSzPts val="1100"/>
              <a:buFont typeface="Arial"/>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8a7c317cfc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8a7c317cfc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8a7c317cfc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8a7c317cfc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895b547048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895b547048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8a7c317cfc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8a7c317cfc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8a7c317cfc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8a7c317cfc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82064a719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82064a719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1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7200" y="205978"/>
            <a:ext cx="76200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7" name="Google Shape;57;p13"/>
          <p:cNvSpPr txBox="1">
            <a:spLocks noGrp="1"/>
          </p:cNvSpPr>
          <p:nvPr>
            <p:ph type="body" idx="1"/>
          </p:nvPr>
        </p:nvSpPr>
        <p:spPr>
          <a:xfrm>
            <a:off x="457200" y="1200150"/>
            <a:ext cx="7620000" cy="36004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1600"/>
              </a:spcBef>
              <a:spcAft>
                <a:spcPts val="0"/>
              </a:spcAft>
              <a:buSzPts val="1800"/>
              <a:buChar char="○"/>
              <a:defRPr/>
            </a:lvl2pPr>
            <a:lvl3pPr marL="1371600" lvl="2" indent="-342900" algn="l">
              <a:spcBef>
                <a:spcPts val="1600"/>
              </a:spcBef>
              <a:spcAft>
                <a:spcPts val="0"/>
              </a:spcAft>
              <a:buSzPts val="1800"/>
              <a:buChar char="■"/>
              <a:defRPr/>
            </a:lvl3pPr>
            <a:lvl4pPr marL="1828800" lvl="3" indent="-342900" algn="l">
              <a:spcBef>
                <a:spcPts val="1600"/>
              </a:spcBef>
              <a:spcAft>
                <a:spcPts val="0"/>
              </a:spcAft>
              <a:buSzPts val="1800"/>
              <a:buChar char="●"/>
              <a:defRPr/>
            </a:lvl4pPr>
            <a:lvl5pPr marL="2286000" lvl="4" indent="-342900" algn="l">
              <a:spcBef>
                <a:spcPts val="1600"/>
              </a:spcBef>
              <a:spcAft>
                <a:spcPts val="0"/>
              </a:spcAft>
              <a:buSzPts val="1800"/>
              <a:buChar char="○"/>
              <a:defRPr/>
            </a:lvl5pPr>
            <a:lvl6pPr marL="2743200" lvl="5" indent="-342900" algn="l">
              <a:spcBef>
                <a:spcPts val="1600"/>
              </a:spcBef>
              <a:spcAft>
                <a:spcPts val="0"/>
              </a:spcAft>
              <a:buSzPts val="1800"/>
              <a:buChar char="■"/>
              <a:defRPr/>
            </a:lvl6pPr>
            <a:lvl7pPr marL="3200400" lvl="6" indent="-342900" algn="l">
              <a:spcBef>
                <a:spcPts val="1600"/>
              </a:spcBef>
              <a:spcAft>
                <a:spcPts val="0"/>
              </a:spcAft>
              <a:buSzPts val="1800"/>
              <a:buChar char="●"/>
              <a:defRPr/>
            </a:lvl7pPr>
            <a:lvl8pPr marL="3657600" lvl="7" indent="-342900" algn="l">
              <a:spcBef>
                <a:spcPts val="1600"/>
              </a:spcBef>
              <a:spcAft>
                <a:spcPts val="0"/>
              </a:spcAft>
              <a:buSzPts val="1800"/>
              <a:buChar char="○"/>
              <a:defRPr/>
            </a:lvl8pPr>
            <a:lvl9pPr marL="4114800" lvl="8" indent="-342900" algn="l">
              <a:spcBef>
                <a:spcPts val="1600"/>
              </a:spcBef>
              <a:spcAft>
                <a:spcPts val="1600"/>
              </a:spcAft>
              <a:buSzPts val="1800"/>
              <a:buChar char="■"/>
              <a:defRPr/>
            </a:lvl9pPr>
          </a:lstStyle>
          <a:p>
            <a:endParaRPr/>
          </a:p>
        </p:txBody>
      </p:sp>
      <p:sp>
        <p:nvSpPr>
          <p:cNvPr id="58" name="Google Shape;58;p13"/>
          <p:cNvSpPr txBox="1">
            <a:spLocks noGrp="1"/>
          </p:cNvSpPr>
          <p:nvPr>
            <p:ph type="dt" idx="10"/>
          </p:nvPr>
        </p:nvSpPr>
        <p:spPr>
          <a:xfrm rot="-5400000">
            <a:off x="7856151"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
          <p:cNvSpPr txBox="1">
            <a:spLocks noGrp="1"/>
          </p:cNvSpPr>
          <p:nvPr>
            <p:ph type="ftr" idx="11"/>
          </p:nvPr>
        </p:nvSpPr>
        <p:spPr>
          <a:xfrm rot="-5400000">
            <a:off x="7882820"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57200" y="205978"/>
            <a:ext cx="8229600" cy="857400"/>
          </a:xfrm>
          <a:prstGeom prst="rect">
            <a:avLst/>
          </a:prstGeom>
          <a:noFill/>
          <a:ln>
            <a:noFill/>
          </a:ln>
        </p:spPr>
        <p:txBody>
          <a:bodyPr spcFirstLastPara="1" wrap="square" lIns="68575" tIns="68575" rIns="68575" bIns="68575" anchor="ctr" anchorCtr="0">
            <a:noAutofit/>
          </a:bodyPr>
          <a:lstStyle>
            <a:lvl1pPr marR="0" lvl="0" algn="ctr"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1" name="Google Shape;71;p1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72" name="Google Shape;72;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4" name="Google Shape;74;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7" name="Google Shape;77;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4" name="Google Shape;84;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 name="Google Shape;85;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0" name="Google Shape;90;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6" name="Google Shape;96;p2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7" name="Google Shape;97;p20"/>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8" name="Google Shape;98;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9" name="Google Shape;99;p2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0" name="Google Shape;100;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1" name="Google Shape;101;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2" name="Google Shape;102;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5" name="Google Shape;105;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15" name="Google Shape;115;p2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3" name="Google Shape;123;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5" name="Google Shape;125;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8" name="Google Shape;128;p2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9" name="Google Shape;129;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1" name="Google Shape;131;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4" name="Google Shape;134;p2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5" name="Google Shape;135;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42218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5022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2241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9794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3237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92384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6061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Clr>
                <a:schemeClr val="accent1"/>
              </a:buClr>
              <a:buSzPts val="1800"/>
              <a:buChar char="●"/>
              <a:defRPr>
                <a:solidFill>
                  <a:schemeClr val="accent1"/>
                </a:solidFill>
              </a:defRPr>
            </a:lvl1pPr>
            <a:lvl2pPr marL="914378" lvl="1" indent="-317492">
              <a:spcBef>
                <a:spcPts val="1600"/>
              </a:spcBef>
              <a:spcAft>
                <a:spcPts val="0"/>
              </a:spcAft>
              <a:buClr>
                <a:schemeClr val="accent1"/>
              </a:buClr>
              <a:buSzPts val="1400"/>
              <a:buChar char="○"/>
              <a:defRPr>
                <a:solidFill>
                  <a:schemeClr val="accent1"/>
                </a:solidFill>
              </a:defRPr>
            </a:lvl2pPr>
            <a:lvl3pPr marL="1371566" lvl="2" indent="-317492">
              <a:spcBef>
                <a:spcPts val="1600"/>
              </a:spcBef>
              <a:spcAft>
                <a:spcPts val="0"/>
              </a:spcAft>
              <a:buClr>
                <a:schemeClr val="accent1"/>
              </a:buClr>
              <a:buSzPts val="1400"/>
              <a:buChar char="■"/>
              <a:defRPr>
                <a:solidFill>
                  <a:schemeClr val="accent1"/>
                </a:solidFill>
              </a:defRPr>
            </a:lvl3pPr>
            <a:lvl4pPr marL="1828754" lvl="3" indent="-317492">
              <a:spcBef>
                <a:spcPts val="1600"/>
              </a:spcBef>
              <a:spcAft>
                <a:spcPts val="0"/>
              </a:spcAft>
              <a:buClr>
                <a:schemeClr val="accent1"/>
              </a:buClr>
              <a:buSzPts val="1400"/>
              <a:buChar char="●"/>
              <a:defRPr>
                <a:solidFill>
                  <a:schemeClr val="accent1"/>
                </a:solidFill>
              </a:defRPr>
            </a:lvl4pPr>
            <a:lvl5pPr marL="2285943" lvl="4" indent="-317492">
              <a:spcBef>
                <a:spcPts val="1600"/>
              </a:spcBef>
              <a:spcAft>
                <a:spcPts val="0"/>
              </a:spcAft>
              <a:buClr>
                <a:schemeClr val="accent1"/>
              </a:buClr>
              <a:buSzPts val="1400"/>
              <a:buChar char="○"/>
              <a:defRPr>
                <a:solidFill>
                  <a:schemeClr val="accent1"/>
                </a:solidFill>
              </a:defRPr>
            </a:lvl5pPr>
            <a:lvl6pPr marL="2743132" lvl="5" indent="-317492">
              <a:spcBef>
                <a:spcPts val="1600"/>
              </a:spcBef>
              <a:spcAft>
                <a:spcPts val="0"/>
              </a:spcAft>
              <a:buClr>
                <a:schemeClr val="accent1"/>
              </a:buClr>
              <a:buSzPts val="1400"/>
              <a:buChar char="■"/>
              <a:defRPr>
                <a:solidFill>
                  <a:schemeClr val="accent1"/>
                </a:solidFill>
              </a:defRPr>
            </a:lvl6pPr>
            <a:lvl7pPr marL="3200320" lvl="6" indent="-317492">
              <a:spcBef>
                <a:spcPts val="1600"/>
              </a:spcBef>
              <a:spcAft>
                <a:spcPts val="0"/>
              </a:spcAft>
              <a:buClr>
                <a:schemeClr val="accent1"/>
              </a:buClr>
              <a:buSzPts val="1400"/>
              <a:buChar char="●"/>
              <a:defRPr>
                <a:solidFill>
                  <a:schemeClr val="accent1"/>
                </a:solidFill>
              </a:defRPr>
            </a:lvl7pPr>
            <a:lvl8pPr marL="3657509" lvl="7" indent="-317492">
              <a:spcBef>
                <a:spcPts val="1600"/>
              </a:spcBef>
              <a:spcAft>
                <a:spcPts val="0"/>
              </a:spcAft>
              <a:buClr>
                <a:schemeClr val="accent1"/>
              </a:buClr>
              <a:buSzPts val="1400"/>
              <a:buChar char="○"/>
              <a:defRPr>
                <a:solidFill>
                  <a:schemeClr val="accent1"/>
                </a:solidFill>
              </a:defRPr>
            </a:lvl8pPr>
            <a:lvl9pPr marL="4114697" lvl="8" indent="-317492">
              <a:spcBef>
                <a:spcPts val="1600"/>
              </a:spcBef>
              <a:spcAft>
                <a:spcPts val="160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12102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8028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0005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3025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457200" y="205978"/>
            <a:ext cx="76200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dk2"/>
              </a:buClr>
              <a:buSzPts val="18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7" name="Google Shape;57;p13"/>
          <p:cNvSpPr txBox="1">
            <a:spLocks noGrp="1"/>
          </p:cNvSpPr>
          <p:nvPr>
            <p:ph type="body" idx="1"/>
          </p:nvPr>
        </p:nvSpPr>
        <p:spPr>
          <a:xfrm>
            <a:off x="457200" y="1200150"/>
            <a:ext cx="7620000" cy="3600450"/>
          </a:xfrm>
          <a:prstGeom prst="rect">
            <a:avLst/>
          </a:prstGeom>
          <a:noFill/>
          <a:ln>
            <a:noFill/>
          </a:ln>
        </p:spPr>
        <p:txBody>
          <a:bodyPr spcFirstLastPara="1" wrap="square" lIns="91425" tIns="45700" rIns="91425" bIns="45700" anchor="t" anchorCtr="0">
            <a:noAutofit/>
          </a:bodyPr>
          <a:lstStyle>
            <a:lvl1pPr marL="457189" lvl="0" indent="-342892" algn="l">
              <a:spcBef>
                <a:spcPts val="360"/>
              </a:spcBef>
              <a:spcAft>
                <a:spcPts val="0"/>
              </a:spcAft>
              <a:buSzPts val="1800"/>
              <a:buChar char="●"/>
              <a:defRPr/>
            </a:lvl1pPr>
            <a:lvl2pPr marL="914378" lvl="1" indent="-342892" algn="l">
              <a:spcBef>
                <a:spcPts val="1600"/>
              </a:spcBef>
              <a:spcAft>
                <a:spcPts val="0"/>
              </a:spcAft>
              <a:buSzPts val="1800"/>
              <a:buChar char="○"/>
              <a:defRPr/>
            </a:lvl2pPr>
            <a:lvl3pPr marL="1371566" lvl="2" indent="-342892" algn="l">
              <a:spcBef>
                <a:spcPts val="1600"/>
              </a:spcBef>
              <a:spcAft>
                <a:spcPts val="0"/>
              </a:spcAft>
              <a:buSzPts val="1800"/>
              <a:buChar char="■"/>
              <a:defRPr/>
            </a:lvl3pPr>
            <a:lvl4pPr marL="1828754" lvl="3" indent="-342892" algn="l">
              <a:spcBef>
                <a:spcPts val="1600"/>
              </a:spcBef>
              <a:spcAft>
                <a:spcPts val="0"/>
              </a:spcAft>
              <a:buSzPts val="1800"/>
              <a:buChar char="●"/>
              <a:defRPr/>
            </a:lvl4pPr>
            <a:lvl5pPr marL="2285943" lvl="4" indent="-342892" algn="l">
              <a:spcBef>
                <a:spcPts val="1600"/>
              </a:spcBef>
              <a:spcAft>
                <a:spcPts val="0"/>
              </a:spcAft>
              <a:buSzPts val="1800"/>
              <a:buChar char="○"/>
              <a:defRPr/>
            </a:lvl5pPr>
            <a:lvl6pPr marL="2743132" lvl="5" indent="-342892" algn="l">
              <a:spcBef>
                <a:spcPts val="1600"/>
              </a:spcBef>
              <a:spcAft>
                <a:spcPts val="0"/>
              </a:spcAft>
              <a:buSzPts val="1800"/>
              <a:buChar char="■"/>
              <a:defRPr/>
            </a:lvl6pPr>
            <a:lvl7pPr marL="3200320" lvl="6" indent="-342892" algn="l">
              <a:spcBef>
                <a:spcPts val="1600"/>
              </a:spcBef>
              <a:spcAft>
                <a:spcPts val="0"/>
              </a:spcAft>
              <a:buSzPts val="1800"/>
              <a:buChar char="●"/>
              <a:defRPr/>
            </a:lvl7pPr>
            <a:lvl8pPr marL="3657509" lvl="7" indent="-342892" algn="l">
              <a:spcBef>
                <a:spcPts val="1600"/>
              </a:spcBef>
              <a:spcAft>
                <a:spcPts val="0"/>
              </a:spcAft>
              <a:buSzPts val="1800"/>
              <a:buChar char="○"/>
              <a:defRPr/>
            </a:lvl8pPr>
            <a:lvl9pPr marL="4114697" lvl="8" indent="-342892" algn="l">
              <a:spcBef>
                <a:spcPts val="1600"/>
              </a:spcBef>
              <a:spcAft>
                <a:spcPts val="1600"/>
              </a:spcAft>
              <a:buSzPts val="1800"/>
              <a:buChar char="■"/>
              <a:defRPr/>
            </a:lvl9pPr>
          </a:lstStyle>
          <a:p>
            <a:endParaRPr/>
          </a:p>
        </p:txBody>
      </p:sp>
      <p:sp>
        <p:nvSpPr>
          <p:cNvPr id="58" name="Google Shape;58;p13"/>
          <p:cNvSpPr txBox="1">
            <a:spLocks noGrp="1"/>
          </p:cNvSpPr>
          <p:nvPr>
            <p:ph type="dt" idx="10"/>
          </p:nvPr>
        </p:nvSpPr>
        <p:spPr>
          <a:xfrm rot="-5400000">
            <a:off x="7856152" y="1188720"/>
            <a:ext cx="1828799" cy="36576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
          <p:cNvSpPr txBox="1">
            <a:spLocks noGrp="1"/>
          </p:cNvSpPr>
          <p:nvPr>
            <p:ph type="ftr" idx="11"/>
          </p:nvPr>
        </p:nvSpPr>
        <p:spPr>
          <a:xfrm rot="-5400000">
            <a:off x="7882821" y="2990850"/>
            <a:ext cx="1775461" cy="36576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a:spLocks noGrp="1"/>
          </p:cNvSpPr>
          <p:nvPr>
            <p:ph type="sldNum" idx="12"/>
          </p:nvPr>
        </p:nvSpPr>
        <p:spPr>
          <a:xfrm>
            <a:off x="8531788" y="4236720"/>
            <a:ext cx="548640" cy="29718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1872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57200" y="205978"/>
            <a:ext cx="8229600" cy="857400"/>
          </a:xfrm>
          <a:prstGeom prst="rect">
            <a:avLst/>
          </a:prstGeom>
          <a:noFill/>
          <a:ln>
            <a:noFill/>
          </a:ln>
        </p:spPr>
        <p:txBody>
          <a:bodyPr spcFirstLastPara="1" wrap="square" lIns="68575" tIns="68575" rIns="68575" bIns="68575" anchor="ctr" anchorCtr="0">
            <a:noAutofit/>
          </a:bodyPr>
          <a:lstStyle>
            <a:lvl1pPr marR="0" lvl="0" algn="ctr"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Tree>
    <p:extLst>
      <p:ext uri="{BB962C8B-B14F-4D97-AF65-F5344CB8AC3E}">
        <p14:creationId xmlns:p14="http://schemas.microsoft.com/office/powerpoint/2010/main" val="335657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5" name="Google Shape;65;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7" name="Google Shape;67;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 name="Google Shape;68;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3931842"/>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7.png"/><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hyperlink" Target="https://www.americaspromise.org/opinion/link-between-suspensions-expulsions-and-dropout-rates"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hyperlink" Target="https://www.tolerance.org/magazine/summer-2019/when-schools-cause-trauma" TargetMode="External"/><Relationship Id="rId4" Type="http://schemas.openxmlformats.org/officeDocument/2006/relationships/image" Target="../media/image92.png"/></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s://nirn.fpg.unc.edu/resources/lesson-1-hexagon-tool"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1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7.png"/><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hyperlink" Target="http://www.pngall.com/thank-you-png"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9.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schoolguide.casel.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hyperlink" Target="https://pdkintl.org/COVID19-Resourc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edsurge.com/news/2020-04-07-teachers-are-anxious-and-overwhelmed-they-need-sel-now-more-than-ever"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hyperlink" Target="https://elemental.medium.com/how-to-regulate-your-stir-crazy-emotions-de432d6410ad"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hyperlink" Target="https://www.apa.org/topics/resilienc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safesupportivelearning.ed.gov/sites/default/files/TSS_Building_Handout_2secondary_trauma.pdf"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53.xml.rels><?xml version="1.0" encoding="UTF-8" standalone="yes"?>
<Relationships xmlns="http://schemas.openxmlformats.org/package/2006/relationships"><Relationship Id="rId3" Type="http://schemas.openxmlformats.org/officeDocument/2006/relationships/hyperlink" Target="https://safesupportivelearning.ed.gov/sites/default/files/TSS_Building_Handout_2secondary_trauma.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hyperlink" Target="https://safesupportivelearning.ed.gov/sites/default/files/TSS_Building_Handout_2secondary_trauma.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www.ascd.org/ascd-express/vol15/num13/5-strategies-for-teacher-self-care.aspx" TargetMode="External"/><Relationship Id="rId5" Type="http://schemas.openxmlformats.org/officeDocument/2006/relationships/image" Target="../media/image52.jpg"/><Relationship Id="rId4" Type="http://schemas.openxmlformats.org/officeDocument/2006/relationships/image" Target="../media/image51.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hyperlink" Target="https://padlet.com/DEPBS/fi39uqxz4c1keqfd"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69.xml.rels><?xml version="1.0" encoding="UTF-8" standalone="yes"?>
<Relationships xmlns="http://schemas.openxmlformats.org/package/2006/relationships"><Relationship Id="rId3" Type="http://schemas.openxmlformats.org/officeDocument/2006/relationships/hyperlink" Target="https://gtlcenter.org/sites/default/files/TeachingtheWholeChild.pdf"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hyperlink" Target="https://www.slideshare.net/ncmsa?utm_campaign=profiletracking&amp;utm_medium=sssite&amp;utm_source=ssslideview"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time_continue=159&amp;v=sbQLItNw04M&amp;feature=emb_logo" TargetMode="External"/><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hyperlink" Target="https://www.moedu-sail.org/lessons/data-based-decision-making-action/"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schoolguide.casel.org/resource/sel-through-distance-learning-teacher-self-assessment/"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www.edutopia.org/article/extending-classroom-management-online"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hyperlink" Target="https://www.edutopia.org/article/extending-classroom-management-onlin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hyperlink" Target="https://www.pbis.org/resource/guidance-on-adapting-check-in-check-out-cico-for-distance-learning" TargetMode="Externa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hyperlink" Target="https://schoolguide.casel.org/resource/sel-in-the-classroom-self-assessment/"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s://schoolguide.casel.org/resource/sel-through-distance-learning-teacher-self-assessment/"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s://osepideasthatwork.org/sites/default/files/ClassroomPBIS_508.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0;p28">
            <a:extLst>
              <a:ext uri="{FF2B5EF4-FFF2-40B4-BE49-F238E27FC236}">
                <a16:creationId xmlns:a16="http://schemas.microsoft.com/office/drawing/2014/main" id="{24F34D45-CB3F-204A-A0E9-0C3FAE34827B}"/>
              </a:ext>
            </a:extLst>
          </p:cNvPr>
          <p:cNvPicPr preferRelativeResize="0"/>
          <p:nvPr/>
        </p:nvPicPr>
        <p:blipFill rotWithShape="1">
          <a:blip r:embed="rId2"/>
          <a:srcRect t="15413"/>
          <a:stretch/>
        </p:blipFill>
        <p:spPr>
          <a:xfrm>
            <a:off x="0" y="7"/>
            <a:ext cx="9143986" cy="5143493"/>
          </a:xfrm>
          <a:custGeom>
            <a:avLst/>
            <a:gdLst/>
            <a:ahLst/>
            <a:cxnLst/>
            <a:rect l="l" t="t" r="r" b="b"/>
            <a:pathLst>
              <a:path w="7448551" h="6858000">
                <a:moveTo>
                  <a:pt x="0" y="0"/>
                </a:moveTo>
                <a:lnTo>
                  <a:pt x="7448551" y="0"/>
                </a:lnTo>
                <a:lnTo>
                  <a:pt x="7448551" y="6858000"/>
                </a:lnTo>
                <a:lnTo>
                  <a:pt x="0" y="6858000"/>
                </a:lnTo>
                <a:close/>
              </a:path>
            </a:pathLst>
          </a:custGeom>
          <a:noFill/>
        </p:spPr>
      </p:pic>
      <p:sp>
        <p:nvSpPr>
          <p:cNvPr id="2" name="Title 1">
            <a:extLst>
              <a:ext uri="{FF2B5EF4-FFF2-40B4-BE49-F238E27FC236}">
                <a16:creationId xmlns:a16="http://schemas.microsoft.com/office/drawing/2014/main" id="{4A4CB698-8A28-5941-ABF1-54A90D33C2EB}"/>
              </a:ext>
            </a:extLst>
          </p:cNvPr>
          <p:cNvSpPr>
            <a:spLocks noGrp="1"/>
          </p:cNvSpPr>
          <p:nvPr>
            <p:ph type="ctrTitle"/>
          </p:nvPr>
        </p:nvSpPr>
        <p:spPr>
          <a:xfrm>
            <a:off x="93129" y="4701"/>
            <a:ext cx="4878921" cy="1788674"/>
          </a:xfrm>
        </p:spPr>
        <p:txBody>
          <a:bodyPr anchor="b">
            <a:noAutofit/>
          </a:bodyPr>
          <a:lstStyle/>
          <a:p>
            <a:r>
              <a:rPr lang="en" sz="3600" dirty="0">
                <a:solidFill>
                  <a:schemeClr val="tx1"/>
                </a:solidFill>
                <a:latin typeface="Calibri"/>
                <a:ea typeface="Calibri"/>
                <a:cs typeface="Calibri"/>
                <a:sym typeface="Calibri"/>
              </a:rPr>
              <a:t>Using MTSS to Keep SEL a Priority When Reopening Schools </a:t>
            </a:r>
            <a:endParaRPr lang="en-US" sz="3600" dirty="0">
              <a:solidFill>
                <a:schemeClr val="tx1"/>
              </a:solidFill>
            </a:endParaRPr>
          </a:p>
        </p:txBody>
      </p:sp>
      <p:sp>
        <p:nvSpPr>
          <p:cNvPr id="3" name="Subtitle 2">
            <a:extLst>
              <a:ext uri="{FF2B5EF4-FFF2-40B4-BE49-F238E27FC236}">
                <a16:creationId xmlns:a16="http://schemas.microsoft.com/office/drawing/2014/main" id="{CFDF0B50-E39B-7745-834B-16B150ADE2F9}"/>
              </a:ext>
            </a:extLst>
          </p:cNvPr>
          <p:cNvSpPr>
            <a:spLocks noGrp="1"/>
          </p:cNvSpPr>
          <p:nvPr>
            <p:ph type="subTitle" idx="1"/>
          </p:nvPr>
        </p:nvSpPr>
        <p:spPr>
          <a:xfrm>
            <a:off x="99688" y="1735082"/>
            <a:ext cx="2432901" cy="722368"/>
          </a:xfrm>
        </p:spPr>
        <p:txBody>
          <a:bodyPr>
            <a:normAutofit/>
          </a:bodyPr>
          <a:lstStyle/>
          <a:p>
            <a:r>
              <a:rPr lang="en-US" dirty="0">
                <a:solidFill>
                  <a:schemeClr val="tx1">
                    <a:alpha val="60000"/>
                  </a:schemeClr>
                </a:solidFill>
              </a:rPr>
              <a:t>June 25, 2020</a:t>
            </a:r>
          </a:p>
        </p:txBody>
      </p:sp>
    </p:spTree>
    <p:extLst>
      <p:ext uri="{BB962C8B-B14F-4D97-AF65-F5344CB8AC3E}">
        <p14:creationId xmlns:p14="http://schemas.microsoft.com/office/powerpoint/2010/main" val="2797352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p:nvPr/>
        </p:nvSpPr>
        <p:spPr>
          <a:xfrm>
            <a:off x="1479277" y="2137280"/>
            <a:ext cx="1795800" cy="15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none" strike="noStrike" cap="none">
                <a:solidFill>
                  <a:srgbClr val="000000"/>
                </a:solidFill>
                <a:latin typeface="Twentieth Century"/>
                <a:ea typeface="Twentieth Century"/>
                <a:cs typeface="Twentieth Century"/>
                <a:sym typeface="Twentieth Century"/>
              </a:rPr>
              <a:t>Supporting culturally knowledgeable </a:t>
            </a:r>
            <a:r>
              <a:rPr lang="en" sz="1400" b="1" i="0" u="none" strike="noStrike" cap="none">
                <a:solidFill>
                  <a:schemeClr val="dk1"/>
                </a:solidFill>
                <a:latin typeface="Twentieth Century"/>
                <a:ea typeface="Twentieth Century"/>
                <a:cs typeface="Twentieth Century"/>
                <a:sym typeface="Twentieth Century"/>
              </a:rPr>
              <a:t>Staff Behavior</a:t>
            </a:r>
            <a:endParaRPr sz="1100"/>
          </a:p>
          <a:p>
            <a:pPr marL="254000" marR="0" lvl="0" indent="-158750" algn="l" rtl="0">
              <a:spcBef>
                <a:spcPts val="0"/>
              </a:spcBef>
              <a:spcAft>
                <a:spcPts val="0"/>
              </a:spcAft>
              <a:buClr>
                <a:srgbClr val="797979"/>
              </a:buClr>
              <a:buSzPts val="1100"/>
              <a:buFont typeface="Noto Sans Symbols"/>
              <a:buChar char="✔"/>
            </a:pPr>
            <a:r>
              <a:rPr lang="en" sz="1100" b="0" i="0" u="none" strike="noStrike" cap="none">
                <a:solidFill>
                  <a:srgbClr val="797979"/>
                </a:solidFill>
                <a:latin typeface="Twentieth Century"/>
                <a:ea typeface="Twentieth Century"/>
                <a:cs typeface="Twentieth Century"/>
                <a:sym typeface="Twentieth Century"/>
              </a:rPr>
              <a:t>team-based leadership and coordination</a:t>
            </a:r>
            <a:endParaRPr sz="1100"/>
          </a:p>
          <a:p>
            <a:pPr marL="254000" marR="0" lvl="0" indent="-158750" algn="l" rtl="0">
              <a:spcBef>
                <a:spcPts val="0"/>
              </a:spcBef>
              <a:spcAft>
                <a:spcPts val="0"/>
              </a:spcAft>
              <a:buClr>
                <a:srgbClr val="797979"/>
              </a:buClr>
              <a:buSzPts val="1100"/>
              <a:buFont typeface="Noto Sans Symbols"/>
              <a:buChar char="✔"/>
            </a:pPr>
            <a:r>
              <a:rPr lang="en" sz="1100" b="0" i="0" u="none" strike="noStrike" cap="none">
                <a:solidFill>
                  <a:srgbClr val="797979"/>
                </a:solidFill>
                <a:latin typeface="Twentieth Century"/>
                <a:ea typeface="Twentieth Century"/>
                <a:cs typeface="Twentieth Century"/>
                <a:sym typeface="Twentieth Century"/>
              </a:rPr>
              <a:t>professional development, coaching, and content expertise</a:t>
            </a:r>
            <a:endParaRPr sz="1100"/>
          </a:p>
        </p:txBody>
      </p:sp>
      <p:sp>
        <p:nvSpPr>
          <p:cNvPr id="210" name="Google Shape;210;p36"/>
          <p:cNvSpPr txBox="1"/>
          <p:nvPr/>
        </p:nvSpPr>
        <p:spPr>
          <a:xfrm>
            <a:off x="6207228" y="2137280"/>
            <a:ext cx="1724100" cy="11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none" strike="noStrike" cap="none">
                <a:solidFill>
                  <a:srgbClr val="000000"/>
                </a:solidFill>
                <a:latin typeface="Twentieth Century"/>
                <a:ea typeface="Twentieth Century"/>
                <a:cs typeface="Twentieth Century"/>
                <a:sym typeface="Twentieth Century"/>
              </a:rPr>
              <a:t>Supporting culturally valid </a:t>
            </a:r>
            <a:r>
              <a:rPr lang="en" sz="1400" b="1" i="0" u="none" strike="noStrike" cap="none">
                <a:solidFill>
                  <a:schemeClr val="dk1"/>
                </a:solidFill>
                <a:latin typeface="Twentieth Century"/>
                <a:ea typeface="Twentieth Century"/>
                <a:cs typeface="Twentieth Century"/>
                <a:sym typeface="Twentieth Century"/>
              </a:rPr>
              <a:t>Data-based Decision Making</a:t>
            </a:r>
            <a:endParaRPr sz="1100"/>
          </a:p>
          <a:p>
            <a:pPr marL="254000" marR="0" lvl="0" indent="-158750" algn="l" rtl="0">
              <a:spcBef>
                <a:spcPts val="0"/>
              </a:spcBef>
              <a:spcAft>
                <a:spcPts val="0"/>
              </a:spcAft>
              <a:buClr>
                <a:srgbClr val="797979"/>
              </a:buClr>
              <a:buSzPts val="1100"/>
              <a:buFont typeface="Noto Sans Symbols"/>
              <a:buChar char="✔"/>
            </a:pPr>
            <a:r>
              <a:rPr lang="en" sz="1100" b="0" i="0" u="none" strike="noStrike" cap="none">
                <a:solidFill>
                  <a:srgbClr val="797979"/>
                </a:solidFill>
                <a:latin typeface="Twentieth Century"/>
                <a:ea typeface="Twentieth Century"/>
                <a:cs typeface="Twentieth Century"/>
                <a:sym typeface="Twentieth Century"/>
              </a:rPr>
              <a:t>universal screening</a:t>
            </a:r>
            <a:endParaRPr sz="1100"/>
          </a:p>
          <a:p>
            <a:pPr marL="254000" marR="0" lvl="0" indent="-158750" algn="l" rtl="0">
              <a:spcBef>
                <a:spcPts val="0"/>
              </a:spcBef>
              <a:spcAft>
                <a:spcPts val="0"/>
              </a:spcAft>
              <a:buClr>
                <a:srgbClr val="797979"/>
              </a:buClr>
              <a:buSzPts val="1100"/>
              <a:buFont typeface="Noto Sans Symbols"/>
              <a:buChar char="✔"/>
            </a:pPr>
            <a:r>
              <a:rPr lang="en" sz="1100" b="0" i="0" u="none" strike="noStrike" cap="none">
                <a:solidFill>
                  <a:srgbClr val="797979"/>
                </a:solidFill>
                <a:latin typeface="Twentieth Century"/>
                <a:ea typeface="Twentieth Century"/>
                <a:cs typeface="Twentieth Century"/>
                <a:sym typeface="Twentieth Century"/>
              </a:rPr>
              <a:t>progress monitoring</a:t>
            </a:r>
            <a:endParaRPr sz="1100"/>
          </a:p>
          <a:p>
            <a:pPr marL="254000" marR="0" lvl="0" indent="-158750" algn="l" rtl="0">
              <a:spcBef>
                <a:spcPts val="0"/>
              </a:spcBef>
              <a:spcAft>
                <a:spcPts val="0"/>
              </a:spcAft>
              <a:buClr>
                <a:srgbClr val="797979"/>
              </a:buClr>
              <a:buSzPts val="1100"/>
              <a:buFont typeface="Noto Sans Symbols"/>
              <a:buChar char="✔"/>
            </a:pPr>
            <a:r>
              <a:rPr lang="en" sz="1100" b="0" i="0" u="none" strike="noStrike" cap="none">
                <a:solidFill>
                  <a:srgbClr val="797979"/>
                </a:solidFill>
                <a:latin typeface="Twentieth Century"/>
                <a:ea typeface="Twentieth Century"/>
                <a:cs typeface="Twentieth Century"/>
                <a:sym typeface="Twentieth Century"/>
              </a:rPr>
              <a:t>evaluation of fidelity</a:t>
            </a:r>
            <a:endParaRPr sz="1100"/>
          </a:p>
        </p:txBody>
      </p:sp>
      <p:sp>
        <p:nvSpPr>
          <p:cNvPr id="211" name="Google Shape;211;p36"/>
          <p:cNvSpPr txBox="1"/>
          <p:nvPr/>
        </p:nvSpPr>
        <p:spPr>
          <a:xfrm>
            <a:off x="3557377" y="4484762"/>
            <a:ext cx="2537100" cy="60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none" strike="noStrike" cap="none">
                <a:solidFill>
                  <a:srgbClr val="000000"/>
                </a:solidFill>
                <a:latin typeface="Twentieth Century"/>
                <a:ea typeface="Twentieth Century"/>
                <a:cs typeface="Twentieth Century"/>
                <a:sym typeface="Twentieth Century"/>
              </a:rPr>
              <a:t>Supporting </a:t>
            </a:r>
            <a:r>
              <a:rPr lang="en" sz="1400" b="1" i="0" u="none" strike="noStrike" cap="none">
                <a:solidFill>
                  <a:schemeClr val="dk1"/>
                </a:solidFill>
                <a:latin typeface="Twentieth Century"/>
                <a:ea typeface="Twentieth Century"/>
                <a:cs typeface="Twentieth Century"/>
                <a:sym typeface="Twentieth Century"/>
              </a:rPr>
              <a:t>Student Behavior</a:t>
            </a:r>
            <a:endParaRPr sz="1100"/>
          </a:p>
          <a:p>
            <a:pPr marL="254000" marR="0" lvl="0" indent="-158750" algn="l" rtl="0">
              <a:spcBef>
                <a:spcPts val="0"/>
              </a:spcBef>
              <a:spcAft>
                <a:spcPts val="0"/>
              </a:spcAft>
              <a:buClr>
                <a:srgbClr val="797979"/>
              </a:buClr>
              <a:buSzPts val="1100"/>
              <a:buFont typeface="Noto Sans Symbols"/>
              <a:buChar char="✔"/>
            </a:pPr>
            <a:r>
              <a:rPr lang="en" sz="1100" b="0" i="0" u="none" strike="noStrike" cap="none">
                <a:solidFill>
                  <a:srgbClr val="797979"/>
                </a:solidFill>
                <a:latin typeface="Twentieth Century"/>
                <a:ea typeface="Twentieth Century"/>
                <a:cs typeface="Twentieth Century"/>
                <a:sym typeface="Twentieth Century"/>
              </a:rPr>
              <a:t>three-tiered continuum of culturally relevant evidence-based interventions</a:t>
            </a:r>
            <a:endParaRPr sz="1100" b="1" i="0" u="none" strike="noStrike" cap="none">
              <a:solidFill>
                <a:srgbClr val="797979"/>
              </a:solidFill>
              <a:latin typeface="Twentieth Century"/>
              <a:ea typeface="Twentieth Century"/>
              <a:cs typeface="Twentieth Century"/>
              <a:sym typeface="Twentieth Century"/>
            </a:endParaRPr>
          </a:p>
        </p:txBody>
      </p:sp>
      <p:sp>
        <p:nvSpPr>
          <p:cNvPr id="212" name="Google Shape;212;p36"/>
          <p:cNvSpPr/>
          <p:nvPr/>
        </p:nvSpPr>
        <p:spPr>
          <a:xfrm>
            <a:off x="3363204" y="1621987"/>
            <a:ext cx="2718300" cy="2718300"/>
          </a:xfrm>
          <a:prstGeom prst="ellipse">
            <a:avLst/>
          </a:prstGeom>
          <a:noFill/>
          <a:ln w="63500" cap="flat" cmpd="sng">
            <a:solidFill>
              <a:srgbClr val="343397"/>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 name="Google Shape;213;p36"/>
          <p:cNvSpPr/>
          <p:nvPr/>
        </p:nvSpPr>
        <p:spPr>
          <a:xfrm>
            <a:off x="4060660" y="2816850"/>
            <a:ext cx="1316700" cy="1313700"/>
          </a:xfrm>
          <a:prstGeom prst="ellipse">
            <a:avLst/>
          </a:prstGeom>
          <a:noFill/>
          <a:ln w="63500" cap="flat" cmpd="sng">
            <a:solidFill>
              <a:srgbClr val="99CC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14" name="Google Shape;214;p36"/>
          <p:cNvSpPr/>
          <p:nvPr/>
        </p:nvSpPr>
        <p:spPr>
          <a:xfrm>
            <a:off x="4440346" y="2137280"/>
            <a:ext cx="1316700" cy="1313700"/>
          </a:xfrm>
          <a:prstGeom prst="ellipse">
            <a:avLst/>
          </a:prstGeom>
          <a:noFill/>
          <a:ln w="63500" cap="flat" cmpd="sng">
            <a:solidFill>
              <a:srgbClr val="FF99CC"/>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 name="Google Shape;215;p36"/>
          <p:cNvSpPr/>
          <p:nvPr/>
        </p:nvSpPr>
        <p:spPr>
          <a:xfrm>
            <a:off x="3670167" y="2137280"/>
            <a:ext cx="1313700" cy="1313700"/>
          </a:xfrm>
          <a:prstGeom prst="ellipse">
            <a:avLst/>
          </a:prstGeom>
          <a:noFill/>
          <a:ln w="63500" cap="flat" cmpd="sng">
            <a:solidFill>
              <a:srgbClr val="00FFCC"/>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 name="Google Shape;216;p36"/>
          <p:cNvSpPr txBox="1"/>
          <p:nvPr/>
        </p:nvSpPr>
        <p:spPr>
          <a:xfrm rot="-3259790">
            <a:off x="3713706" y="2546037"/>
            <a:ext cx="859688" cy="27707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0" u="none" strike="noStrike" cap="none">
                <a:solidFill>
                  <a:srgbClr val="000000"/>
                </a:solidFill>
                <a:latin typeface="Twentieth Century"/>
                <a:ea typeface="Twentieth Century"/>
                <a:cs typeface="Twentieth Century"/>
                <a:sym typeface="Twentieth Century"/>
              </a:rPr>
              <a:t>SYSTEMS</a:t>
            </a:r>
            <a:endParaRPr sz="1100"/>
          </a:p>
        </p:txBody>
      </p:sp>
      <p:sp>
        <p:nvSpPr>
          <p:cNvPr id="217" name="Google Shape;217;p36"/>
          <p:cNvSpPr txBox="1"/>
          <p:nvPr/>
        </p:nvSpPr>
        <p:spPr>
          <a:xfrm>
            <a:off x="4123213" y="3590804"/>
            <a:ext cx="12234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i="0" u="none" strike="noStrike" cap="none">
                <a:solidFill>
                  <a:srgbClr val="000000"/>
                </a:solidFill>
                <a:latin typeface="Twentieth Century"/>
                <a:ea typeface="Twentieth Century"/>
                <a:cs typeface="Twentieth Century"/>
                <a:sym typeface="Twentieth Century"/>
              </a:rPr>
              <a:t>PRACTICES</a:t>
            </a:r>
            <a:endParaRPr sz="1100"/>
          </a:p>
        </p:txBody>
      </p:sp>
      <p:sp>
        <p:nvSpPr>
          <p:cNvPr id="218" name="Google Shape;218;p36"/>
          <p:cNvSpPr txBox="1"/>
          <p:nvPr/>
        </p:nvSpPr>
        <p:spPr>
          <a:xfrm rot="2906342">
            <a:off x="5017640" y="2570267"/>
            <a:ext cx="629469" cy="2771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0" u="none" strike="noStrike" cap="none">
                <a:solidFill>
                  <a:srgbClr val="000000"/>
                </a:solidFill>
                <a:latin typeface="Twentieth Century"/>
                <a:ea typeface="Twentieth Century"/>
                <a:cs typeface="Twentieth Century"/>
                <a:sym typeface="Twentieth Century"/>
              </a:rPr>
              <a:t>DATA</a:t>
            </a:r>
            <a:endParaRPr sz="1100"/>
          </a:p>
        </p:txBody>
      </p:sp>
      <p:sp>
        <p:nvSpPr>
          <p:cNvPr id="219" name="Google Shape;219;p36"/>
          <p:cNvSpPr txBox="1"/>
          <p:nvPr/>
        </p:nvSpPr>
        <p:spPr>
          <a:xfrm>
            <a:off x="4145148" y="1797681"/>
            <a:ext cx="11562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i="0" u="none" strike="noStrike" cap="none">
                <a:solidFill>
                  <a:srgbClr val="000000"/>
                </a:solidFill>
                <a:latin typeface="Twentieth Century"/>
                <a:ea typeface="Twentieth Century"/>
                <a:cs typeface="Twentieth Century"/>
                <a:sym typeface="Twentieth Century"/>
              </a:rPr>
              <a:t>OUTCOMES</a:t>
            </a:r>
            <a:endParaRPr sz="1100"/>
          </a:p>
        </p:txBody>
      </p:sp>
      <p:sp>
        <p:nvSpPr>
          <p:cNvPr id="220" name="Google Shape;220;p36"/>
          <p:cNvSpPr txBox="1"/>
          <p:nvPr/>
        </p:nvSpPr>
        <p:spPr>
          <a:xfrm>
            <a:off x="2703025" y="916375"/>
            <a:ext cx="3980700" cy="600000"/>
          </a:xfrm>
          <a:prstGeom prst="rect">
            <a:avLst/>
          </a:pr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500" b="0" i="0" u="none" strike="noStrike" cap="none">
                <a:solidFill>
                  <a:srgbClr val="000000"/>
                </a:solidFill>
                <a:latin typeface="Twentieth Century"/>
                <a:ea typeface="Twentieth Century"/>
                <a:cs typeface="Twentieth Century"/>
                <a:sym typeface="Twentieth Century"/>
              </a:rPr>
              <a:t>Supporting culturally equitable </a:t>
            </a:r>
            <a:r>
              <a:rPr lang="en" sz="1500" b="1" i="0" u="none" strike="noStrike" cap="none">
                <a:solidFill>
                  <a:schemeClr val="dk1"/>
                </a:solidFill>
                <a:latin typeface="Twentieth Century"/>
                <a:ea typeface="Twentieth Century"/>
                <a:cs typeface="Twentieth Century"/>
                <a:sym typeface="Twentieth Century"/>
              </a:rPr>
              <a:t>Targets</a:t>
            </a:r>
            <a:r>
              <a:rPr lang="en" sz="1500" b="0" i="0" u="none" strike="noStrike" cap="none">
                <a:solidFill>
                  <a:srgbClr val="000000"/>
                </a:solidFill>
                <a:latin typeface="Twentieth Century"/>
                <a:ea typeface="Twentieth Century"/>
                <a:cs typeface="Twentieth Century"/>
                <a:sym typeface="Twentieth Century"/>
              </a:rPr>
              <a:t> </a:t>
            </a:r>
            <a:r>
              <a:rPr lang="en" sz="1300" b="0" i="0" u="none" strike="noStrike" cap="none">
                <a:solidFill>
                  <a:srgbClr val="000000"/>
                </a:solidFill>
                <a:latin typeface="Twentieth Century"/>
                <a:ea typeface="Twentieth Century"/>
                <a:cs typeface="Twentieth Century"/>
                <a:sym typeface="Twentieth Century"/>
              </a:rPr>
              <a:t>including </a:t>
            </a:r>
            <a:br>
              <a:rPr lang="en" sz="1300" b="0" i="0" u="none" strike="noStrike" cap="none">
                <a:solidFill>
                  <a:srgbClr val="000000"/>
                </a:solidFill>
                <a:latin typeface="Twentieth Century"/>
                <a:ea typeface="Twentieth Century"/>
                <a:cs typeface="Twentieth Century"/>
                <a:sym typeface="Twentieth Century"/>
              </a:rPr>
            </a:br>
            <a:r>
              <a:rPr lang="en" sz="1300" b="0" i="0" u="none" strike="noStrike" cap="none">
                <a:solidFill>
                  <a:srgbClr val="000000"/>
                </a:solidFill>
                <a:latin typeface="Twentieth Century"/>
                <a:ea typeface="Twentieth Century"/>
                <a:cs typeface="Twentieth Century"/>
                <a:sym typeface="Twentieth Century"/>
              </a:rPr>
              <a:t>social/emotional competence &amp; academic achievement</a:t>
            </a:r>
            <a:endParaRPr sz="1300" b="0" i="0" u="none" strike="noStrike" cap="none">
              <a:solidFill>
                <a:srgbClr val="000000"/>
              </a:solidFill>
              <a:latin typeface="Arial"/>
              <a:ea typeface="Arial"/>
              <a:cs typeface="Arial"/>
              <a:sym typeface="Arial"/>
            </a:endParaRPr>
          </a:p>
        </p:txBody>
      </p:sp>
      <p:sp>
        <p:nvSpPr>
          <p:cNvPr id="221" name="Google Shape;221;p36"/>
          <p:cNvSpPr txBox="1"/>
          <p:nvPr/>
        </p:nvSpPr>
        <p:spPr>
          <a:xfrm>
            <a:off x="1974925" y="241200"/>
            <a:ext cx="6153600" cy="507000"/>
          </a:xfrm>
          <a:prstGeom prst="rect">
            <a:avLst/>
          </a:prstGeom>
          <a:solidFill>
            <a:srgbClr val="FFFFFF"/>
          </a:solidFill>
          <a:ln>
            <a:noFill/>
          </a:ln>
        </p:spPr>
        <p:txBody>
          <a:bodyPr spcFirstLastPara="1" wrap="square" lIns="68575" tIns="34275" rIns="68575" bIns="34275" anchor="t" anchorCtr="0">
            <a:noAutofit/>
          </a:bodyPr>
          <a:lstStyle/>
          <a:p>
            <a:pPr marL="0" marR="0" lvl="0" indent="0" algn="ctr" rtl="0">
              <a:spcBef>
                <a:spcPts val="0"/>
              </a:spcBef>
              <a:spcAft>
                <a:spcPts val="0"/>
              </a:spcAft>
              <a:buClr>
                <a:schemeClr val="dk2"/>
              </a:buClr>
              <a:buSzPts val="1800"/>
              <a:buFont typeface="Calibri"/>
              <a:buNone/>
            </a:pPr>
            <a:r>
              <a:rPr lang="en" sz="2200" b="1" i="0" u="none" strike="noStrike" cap="none">
                <a:solidFill>
                  <a:schemeClr val="dk2"/>
                </a:solidFill>
                <a:latin typeface="Calibri"/>
                <a:ea typeface="Calibri"/>
                <a:cs typeface="Calibri"/>
                <a:sym typeface="Calibri"/>
              </a:rPr>
              <a:t>Multi-Tiered System of Supports </a:t>
            </a:r>
            <a:r>
              <a:rPr lang="en" sz="2200" b="0" i="0" u="none" strike="noStrike" cap="none">
                <a:solidFill>
                  <a:schemeClr val="dk2"/>
                </a:solidFill>
                <a:latin typeface="Calibri"/>
                <a:ea typeface="Calibri"/>
                <a:cs typeface="Calibri"/>
                <a:sym typeface="Calibri"/>
              </a:rPr>
              <a:t>(MTSS) Framework</a:t>
            </a:r>
            <a:endParaRPr sz="1800">
              <a:solidFill>
                <a:schemeClr val="dk2"/>
              </a:solidFill>
            </a:endParaRPr>
          </a:p>
        </p:txBody>
      </p:sp>
      <p:sp>
        <p:nvSpPr>
          <p:cNvPr id="222" name="Google Shape;222;p36"/>
          <p:cNvSpPr txBox="1"/>
          <p:nvPr/>
        </p:nvSpPr>
        <p:spPr>
          <a:xfrm>
            <a:off x="1207597" y="4224866"/>
            <a:ext cx="1911300" cy="831000"/>
          </a:xfrm>
          <a:prstGeom prst="rect">
            <a:avLst/>
          </a:prstGeom>
          <a:noFill/>
          <a:ln>
            <a:noFill/>
          </a:ln>
        </p:spPr>
        <p:txBody>
          <a:bodyPr spcFirstLastPara="1" wrap="square" lIns="68575" tIns="34275" rIns="68575" bIns="34275" anchor="t" anchorCtr="0">
            <a:noAutofit/>
          </a:bodyPr>
          <a:lstStyle/>
          <a:p>
            <a:pPr marL="12700" marR="0" lvl="0" indent="0" algn="l" rtl="0">
              <a:spcBef>
                <a:spcPts val="0"/>
              </a:spcBef>
              <a:spcAft>
                <a:spcPts val="0"/>
              </a:spcAft>
              <a:buNone/>
            </a:pPr>
            <a:r>
              <a:rPr lang="en" sz="600" b="0" i="0" u="none" strike="noStrike" cap="none">
                <a:solidFill>
                  <a:srgbClr val="929292"/>
                </a:solidFill>
                <a:latin typeface="Twentieth Century"/>
                <a:ea typeface="Twentieth Century"/>
                <a:cs typeface="Twentieth Century"/>
                <a:sym typeface="Twentieth Century"/>
              </a:rPr>
              <a:t>Midwest PBIS Network 2/7/19. Adapted from: </a:t>
            </a:r>
            <a:endParaRPr sz="1100"/>
          </a:p>
          <a:p>
            <a:pPr marL="88900" marR="0" lvl="0" indent="-88900" algn="l" rtl="0">
              <a:spcBef>
                <a:spcPts val="500"/>
              </a:spcBef>
              <a:spcAft>
                <a:spcPts val="0"/>
              </a:spcAft>
              <a:buNone/>
            </a:pPr>
            <a:r>
              <a:rPr lang="en" sz="600" b="0" i="0" u="none" strike="noStrike" cap="none">
                <a:solidFill>
                  <a:srgbClr val="929292"/>
                </a:solidFill>
                <a:latin typeface="Twentieth Century"/>
                <a:ea typeface="Twentieth Century"/>
                <a:cs typeface="Twentieth Century"/>
                <a:sym typeface="Twentieth Century"/>
              </a:rPr>
              <a:t>“What is a systems Approach in school-wide PBIS?” OSEP Technical Assistance on Positive Behavioral Interventions and Supports. https://www.pbis.org/school</a:t>
            </a:r>
            <a:endParaRPr sz="1100"/>
          </a:p>
          <a:p>
            <a:pPr marL="88900" marR="0" lvl="0" indent="-88900" algn="l" rtl="0">
              <a:spcBef>
                <a:spcPts val="500"/>
              </a:spcBef>
              <a:spcAft>
                <a:spcPts val="0"/>
              </a:spcAft>
              <a:buNone/>
            </a:pPr>
            <a:r>
              <a:rPr lang="en" sz="600" b="0" i="0" u="none" strike="noStrike" cap="none">
                <a:solidFill>
                  <a:srgbClr val="929292"/>
                </a:solidFill>
                <a:latin typeface="Twentieth Century"/>
                <a:ea typeface="Twentieth Century"/>
                <a:cs typeface="Twentieth Century"/>
                <a:sym typeface="Twentieth Century"/>
              </a:rPr>
              <a:t>McIntosh, K.&amp; Goodman, S. (2016). </a:t>
            </a:r>
            <a:r>
              <a:rPr lang="en" sz="600" b="0" i="1" u="none" strike="noStrike" cap="none">
                <a:solidFill>
                  <a:srgbClr val="929292"/>
                </a:solidFill>
                <a:latin typeface="Twentieth Century"/>
                <a:ea typeface="Twentieth Century"/>
                <a:cs typeface="Twentieth Century"/>
                <a:sym typeface="Twentieth Century"/>
              </a:rPr>
              <a:t>Integrated Multi-Tiered Systems of Support: Blending RTI and PBIS. </a:t>
            </a:r>
            <a:r>
              <a:rPr lang="en" sz="600" b="0" i="0" u="none" strike="noStrike" cap="none">
                <a:solidFill>
                  <a:srgbClr val="929292"/>
                </a:solidFill>
                <a:latin typeface="Twentieth Century"/>
                <a:ea typeface="Twentieth Century"/>
                <a:cs typeface="Twentieth Century"/>
                <a:sym typeface="Twentieth Century"/>
              </a:rPr>
              <a:t>New York: Guilford Press.</a:t>
            </a:r>
            <a:endParaRPr sz="1100"/>
          </a:p>
        </p:txBody>
      </p:sp>
      <p:grpSp>
        <p:nvGrpSpPr>
          <p:cNvPr id="223" name="Google Shape;223;p36"/>
          <p:cNvGrpSpPr/>
          <p:nvPr/>
        </p:nvGrpSpPr>
        <p:grpSpPr>
          <a:xfrm>
            <a:off x="83623" y="146068"/>
            <a:ext cx="1817100" cy="1817100"/>
            <a:chOff x="-815127" y="-252661"/>
            <a:chExt cx="2422800" cy="2422800"/>
          </a:xfrm>
        </p:grpSpPr>
        <p:sp>
          <p:nvSpPr>
            <p:cNvPr id="224" name="Google Shape;224;p36"/>
            <p:cNvSpPr/>
            <p:nvPr/>
          </p:nvSpPr>
          <p:spPr>
            <a:xfrm>
              <a:off x="-815127" y="-252661"/>
              <a:ext cx="2422800" cy="2422800"/>
            </a:xfrm>
            <a:prstGeom prst="ellipse">
              <a:avLst/>
            </a:prstGeom>
            <a:solidFill>
              <a:srgbClr val="353395">
                <a:alpha val="149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nvGrpSpPr>
            <p:cNvPr id="225" name="Google Shape;225;p36"/>
            <p:cNvGrpSpPr/>
            <p:nvPr/>
          </p:nvGrpSpPr>
          <p:grpSpPr>
            <a:xfrm>
              <a:off x="-566841" y="85616"/>
              <a:ext cx="1926471" cy="1872129"/>
              <a:chOff x="-395844" y="-63173"/>
              <a:chExt cx="1926471" cy="1872129"/>
            </a:xfrm>
          </p:grpSpPr>
          <p:sp>
            <p:nvSpPr>
              <p:cNvPr id="226" name="Google Shape;226;p36"/>
              <p:cNvSpPr/>
              <p:nvPr/>
            </p:nvSpPr>
            <p:spPr>
              <a:xfrm>
                <a:off x="-69358" y="535456"/>
                <a:ext cx="1273500" cy="1273500"/>
              </a:xfrm>
              <a:prstGeom prst="ellipse">
                <a:avLst/>
              </a:prstGeom>
              <a:solidFill>
                <a:srgbClr val="9ACC23">
                  <a:alpha val="6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nvGrpSpPr>
              <p:cNvPr id="227" name="Google Shape;227;p36"/>
              <p:cNvGrpSpPr/>
              <p:nvPr/>
            </p:nvGrpSpPr>
            <p:grpSpPr>
              <a:xfrm>
                <a:off x="-395844" y="-63173"/>
                <a:ext cx="1926471" cy="1273502"/>
                <a:chOff x="-413293" y="-126748"/>
                <a:chExt cx="1926471" cy="1273502"/>
              </a:xfrm>
            </p:grpSpPr>
            <p:sp>
              <p:nvSpPr>
                <p:cNvPr id="228" name="Google Shape;228;p36"/>
                <p:cNvSpPr/>
                <p:nvPr/>
              </p:nvSpPr>
              <p:spPr>
                <a:xfrm>
                  <a:off x="239678" y="-126748"/>
                  <a:ext cx="1273500" cy="1273500"/>
                </a:xfrm>
                <a:prstGeom prst="ellipse">
                  <a:avLst/>
                </a:prstGeom>
                <a:solidFill>
                  <a:srgbClr val="FE9BCC">
                    <a:alpha val="6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29" name="Google Shape;229;p36"/>
                <p:cNvSpPr/>
                <p:nvPr/>
              </p:nvSpPr>
              <p:spPr>
                <a:xfrm>
                  <a:off x="-413293" y="-126746"/>
                  <a:ext cx="1273500" cy="1273500"/>
                </a:xfrm>
                <a:prstGeom prst="ellipse">
                  <a:avLst/>
                </a:prstGeom>
                <a:solidFill>
                  <a:srgbClr val="21FECC">
                    <a:alpha val="600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grpSp>
      </p:grpSp>
      <p:sp>
        <p:nvSpPr>
          <p:cNvPr id="230" name="Google Shape;230;p36"/>
          <p:cNvSpPr/>
          <p:nvPr/>
        </p:nvSpPr>
        <p:spPr>
          <a:xfrm>
            <a:off x="4618354" y="1543697"/>
            <a:ext cx="186600" cy="19020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nvGrpSpPr>
          <p:cNvPr id="231" name="Google Shape;231;p36"/>
          <p:cNvGrpSpPr/>
          <p:nvPr/>
        </p:nvGrpSpPr>
        <p:grpSpPr>
          <a:xfrm>
            <a:off x="4618353" y="1628065"/>
            <a:ext cx="207555" cy="0"/>
            <a:chOff x="4782660" y="2153714"/>
            <a:chExt cx="276740" cy="0"/>
          </a:xfrm>
        </p:grpSpPr>
        <p:cxnSp>
          <p:nvCxnSpPr>
            <p:cNvPr id="232" name="Google Shape;232;p36"/>
            <p:cNvCxnSpPr/>
            <p:nvPr/>
          </p:nvCxnSpPr>
          <p:spPr>
            <a:xfrm>
              <a:off x="4782660" y="2153714"/>
              <a:ext cx="96900" cy="0"/>
            </a:xfrm>
            <a:prstGeom prst="straightConnector1">
              <a:avLst/>
            </a:prstGeom>
            <a:noFill/>
            <a:ln w="38100" cap="flat" cmpd="sng">
              <a:solidFill>
                <a:srgbClr val="343397"/>
              </a:solidFill>
              <a:prstDash val="solid"/>
              <a:miter lim="800000"/>
              <a:headEnd type="none" w="sm" len="sm"/>
              <a:tailEnd type="triangle" w="med" len="med"/>
            </a:ln>
          </p:spPr>
        </p:cxnSp>
        <p:cxnSp>
          <p:nvCxnSpPr>
            <p:cNvPr id="233" name="Google Shape;233;p36"/>
            <p:cNvCxnSpPr/>
            <p:nvPr/>
          </p:nvCxnSpPr>
          <p:spPr>
            <a:xfrm rot="10800000">
              <a:off x="4962500" y="2153714"/>
              <a:ext cx="96900" cy="0"/>
            </a:xfrm>
            <a:prstGeom prst="straightConnector1">
              <a:avLst/>
            </a:prstGeom>
            <a:noFill/>
            <a:ln w="38100" cap="flat" cmpd="sng">
              <a:solidFill>
                <a:srgbClr val="343397"/>
              </a:solidFill>
              <a:prstDash val="solid"/>
              <a:miter lim="8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par>
                                <p:cTn id="8" presetID="10" presetClass="entr" presetSubtype="0"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par>
                                <p:cTn id="11" presetID="10" presetClass="entr" presetSubtype="0"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fade">
                                      <p:cBhvr>
                                        <p:cTn id="13" dur="500"/>
                                        <p:tgtEl>
                                          <p:spTgt spid="219"/>
                                        </p:tgtEl>
                                      </p:cBhvr>
                                    </p:animEffect>
                                  </p:childTnLst>
                                </p:cTn>
                              </p:par>
                              <p:par>
                                <p:cTn id="14" presetID="10" presetClass="entr" presetSubtype="0" fill="hold" nodeType="with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fade">
                                      <p:cBhvr>
                                        <p:cTn id="16" dur="500"/>
                                        <p:tgtEl>
                                          <p:spTgt spid="2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4"/>
                                        </p:tgtEl>
                                        <p:attrNameLst>
                                          <p:attrName>style.visibility</p:attrName>
                                        </p:attrNameLst>
                                      </p:cBhvr>
                                      <p:to>
                                        <p:strVal val="visible"/>
                                      </p:to>
                                    </p:set>
                                    <p:animEffect transition="in" filter="fade">
                                      <p:cBhvr>
                                        <p:cTn id="21" dur="500"/>
                                        <p:tgtEl>
                                          <p:spTgt spid="214"/>
                                        </p:tgtEl>
                                      </p:cBhvr>
                                    </p:animEffect>
                                  </p:childTnLst>
                                </p:cTn>
                              </p:par>
                              <p:par>
                                <p:cTn id="22" presetID="10" presetClass="entr" presetSubtype="0" fill="hold" nodeType="withEffect">
                                  <p:stCondLst>
                                    <p:cond delay="0"/>
                                  </p:stCondLst>
                                  <p:childTnLst>
                                    <p:set>
                                      <p:cBhvr>
                                        <p:cTn id="23" dur="1" fill="hold">
                                          <p:stCondLst>
                                            <p:cond delay="0"/>
                                          </p:stCondLst>
                                        </p:cTn>
                                        <p:tgtEl>
                                          <p:spTgt spid="218"/>
                                        </p:tgtEl>
                                        <p:attrNameLst>
                                          <p:attrName>style.visibility</p:attrName>
                                        </p:attrNameLst>
                                      </p:cBhvr>
                                      <p:to>
                                        <p:strVal val="visible"/>
                                      </p:to>
                                    </p:set>
                                    <p:animEffect transition="in" filter="fade">
                                      <p:cBhvr>
                                        <p:cTn id="24" dur="500"/>
                                        <p:tgtEl>
                                          <p:spTgt spid="218"/>
                                        </p:tgtEl>
                                      </p:cBhvr>
                                    </p:animEffect>
                                  </p:childTnLst>
                                </p:cTn>
                              </p:par>
                              <p:par>
                                <p:cTn id="25" presetID="10" presetClass="entr" presetSubtype="0" fill="hold" nodeType="withEffect">
                                  <p:stCondLst>
                                    <p:cond delay="0"/>
                                  </p:stCondLst>
                                  <p:childTnLst>
                                    <p:set>
                                      <p:cBhvr>
                                        <p:cTn id="26" dur="1" fill="hold">
                                          <p:stCondLst>
                                            <p:cond delay="0"/>
                                          </p:stCondLst>
                                        </p:cTn>
                                        <p:tgtEl>
                                          <p:spTgt spid="210">
                                            <p:txEl>
                                              <p:pRg st="0" end="0"/>
                                            </p:txEl>
                                          </p:spTgt>
                                        </p:tgtEl>
                                        <p:attrNameLst>
                                          <p:attrName>style.visibility</p:attrName>
                                        </p:attrNameLst>
                                      </p:cBhvr>
                                      <p:to>
                                        <p:strVal val="visible"/>
                                      </p:to>
                                    </p:set>
                                    <p:animEffect transition="in" filter="fade">
                                      <p:cBhvr>
                                        <p:cTn id="27" dur="500"/>
                                        <p:tgtEl>
                                          <p:spTgt spid="210">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10">
                                            <p:txEl>
                                              <p:pRg st="1" end="1"/>
                                            </p:txEl>
                                          </p:spTgt>
                                        </p:tgtEl>
                                        <p:attrNameLst>
                                          <p:attrName>style.visibility</p:attrName>
                                        </p:attrNameLst>
                                      </p:cBhvr>
                                      <p:to>
                                        <p:strVal val="visible"/>
                                      </p:to>
                                    </p:set>
                                    <p:animEffect transition="in" filter="fade">
                                      <p:cBhvr>
                                        <p:cTn id="30" dur="500"/>
                                        <p:tgtEl>
                                          <p:spTgt spid="210">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10">
                                            <p:txEl>
                                              <p:pRg st="2" end="2"/>
                                            </p:txEl>
                                          </p:spTgt>
                                        </p:tgtEl>
                                        <p:attrNameLst>
                                          <p:attrName>style.visibility</p:attrName>
                                        </p:attrNameLst>
                                      </p:cBhvr>
                                      <p:to>
                                        <p:strVal val="visible"/>
                                      </p:to>
                                    </p:set>
                                    <p:animEffect transition="in" filter="fade">
                                      <p:cBhvr>
                                        <p:cTn id="33" dur="500"/>
                                        <p:tgtEl>
                                          <p:spTgt spid="210">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10">
                                            <p:txEl>
                                              <p:pRg st="3" end="3"/>
                                            </p:txEl>
                                          </p:spTgt>
                                        </p:tgtEl>
                                        <p:attrNameLst>
                                          <p:attrName>style.visibility</p:attrName>
                                        </p:attrNameLst>
                                      </p:cBhvr>
                                      <p:to>
                                        <p:strVal val="visible"/>
                                      </p:to>
                                    </p:set>
                                    <p:animEffect transition="in" filter="fade">
                                      <p:cBhvr>
                                        <p:cTn id="36" dur="500"/>
                                        <p:tgtEl>
                                          <p:spTgt spid="210">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7"/>
                                        </p:tgtEl>
                                        <p:attrNameLst>
                                          <p:attrName>style.visibility</p:attrName>
                                        </p:attrNameLst>
                                      </p:cBhvr>
                                      <p:to>
                                        <p:strVal val="visible"/>
                                      </p:to>
                                    </p:set>
                                    <p:animEffect transition="in" filter="fade">
                                      <p:cBhvr>
                                        <p:cTn id="41" dur="500"/>
                                        <p:tgtEl>
                                          <p:spTgt spid="217"/>
                                        </p:tgtEl>
                                      </p:cBhvr>
                                    </p:animEffect>
                                  </p:childTnLst>
                                </p:cTn>
                              </p:par>
                              <p:par>
                                <p:cTn id="42" presetID="10" presetClass="entr" presetSubtype="0" fill="hold" nodeType="withEffect">
                                  <p:stCondLst>
                                    <p:cond delay="0"/>
                                  </p:stCondLst>
                                  <p:childTnLst>
                                    <p:set>
                                      <p:cBhvr>
                                        <p:cTn id="43" dur="1" fill="hold">
                                          <p:stCondLst>
                                            <p:cond delay="0"/>
                                          </p:stCondLst>
                                        </p:cTn>
                                        <p:tgtEl>
                                          <p:spTgt spid="211">
                                            <p:txEl>
                                              <p:pRg st="0" end="0"/>
                                            </p:txEl>
                                          </p:spTgt>
                                        </p:tgtEl>
                                        <p:attrNameLst>
                                          <p:attrName>style.visibility</p:attrName>
                                        </p:attrNameLst>
                                      </p:cBhvr>
                                      <p:to>
                                        <p:strVal val="visible"/>
                                      </p:to>
                                    </p:set>
                                    <p:animEffect transition="in" filter="fade">
                                      <p:cBhvr>
                                        <p:cTn id="44" dur="500"/>
                                        <p:tgtEl>
                                          <p:spTgt spid="211">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11">
                                            <p:txEl>
                                              <p:pRg st="1" end="1"/>
                                            </p:txEl>
                                          </p:spTgt>
                                        </p:tgtEl>
                                        <p:attrNameLst>
                                          <p:attrName>style.visibility</p:attrName>
                                        </p:attrNameLst>
                                      </p:cBhvr>
                                      <p:to>
                                        <p:strVal val="visible"/>
                                      </p:to>
                                    </p:set>
                                    <p:animEffect transition="in" filter="fade">
                                      <p:cBhvr>
                                        <p:cTn id="47" dur="500"/>
                                        <p:tgtEl>
                                          <p:spTgt spid="211">
                                            <p:txEl>
                                              <p:pRg st="1" end="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13"/>
                                        </p:tgtEl>
                                        <p:attrNameLst>
                                          <p:attrName>style.visibility</p:attrName>
                                        </p:attrNameLst>
                                      </p:cBhvr>
                                      <p:to>
                                        <p:strVal val="visible"/>
                                      </p:to>
                                    </p:set>
                                    <p:animEffect transition="in" filter="fade">
                                      <p:cBhvr>
                                        <p:cTn id="50" dur="500"/>
                                        <p:tgtEl>
                                          <p:spTgt spid="2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6"/>
                                        </p:tgtEl>
                                        <p:attrNameLst>
                                          <p:attrName>style.visibility</p:attrName>
                                        </p:attrNameLst>
                                      </p:cBhvr>
                                      <p:to>
                                        <p:strVal val="visible"/>
                                      </p:to>
                                    </p:set>
                                    <p:animEffect transition="in" filter="fade">
                                      <p:cBhvr>
                                        <p:cTn id="55" dur="500"/>
                                        <p:tgtEl>
                                          <p:spTgt spid="216"/>
                                        </p:tgtEl>
                                      </p:cBhvr>
                                    </p:animEffect>
                                  </p:childTnLst>
                                </p:cTn>
                              </p:par>
                              <p:par>
                                <p:cTn id="56" presetID="10" presetClass="entr" presetSubtype="0" fill="hold" nodeType="withEffect">
                                  <p:stCondLst>
                                    <p:cond delay="0"/>
                                  </p:stCondLst>
                                  <p:childTnLst>
                                    <p:set>
                                      <p:cBhvr>
                                        <p:cTn id="57" dur="1" fill="hold">
                                          <p:stCondLst>
                                            <p:cond delay="0"/>
                                          </p:stCondLst>
                                        </p:cTn>
                                        <p:tgtEl>
                                          <p:spTgt spid="215"/>
                                        </p:tgtEl>
                                        <p:attrNameLst>
                                          <p:attrName>style.visibility</p:attrName>
                                        </p:attrNameLst>
                                      </p:cBhvr>
                                      <p:to>
                                        <p:strVal val="visible"/>
                                      </p:to>
                                    </p:set>
                                    <p:animEffect transition="in" filter="fade">
                                      <p:cBhvr>
                                        <p:cTn id="58" dur="500"/>
                                        <p:tgtEl>
                                          <p:spTgt spid="215"/>
                                        </p:tgtEl>
                                      </p:cBhvr>
                                    </p:animEffect>
                                  </p:childTnLst>
                                </p:cTn>
                              </p:par>
                              <p:par>
                                <p:cTn id="59" presetID="10" presetClass="entr" presetSubtype="0" fill="hold" nodeType="withEffect">
                                  <p:stCondLst>
                                    <p:cond delay="0"/>
                                  </p:stCondLst>
                                  <p:childTnLst>
                                    <p:set>
                                      <p:cBhvr>
                                        <p:cTn id="60" dur="1" fill="hold">
                                          <p:stCondLst>
                                            <p:cond delay="0"/>
                                          </p:stCondLst>
                                        </p:cTn>
                                        <p:tgtEl>
                                          <p:spTgt spid="209">
                                            <p:txEl>
                                              <p:pRg st="0" end="0"/>
                                            </p:txEl>
                                          </p:spTgt>
                                        </p:tgtEl>
                                        <p:attrNameLst>
                                          <p:attrName>style.visibility</p:attrName>
                                        </p:attrNameLst>
                                      </p:cBhvr>
                                      <p:to>
                                        <p:strVal val="visible"/>
                                      </p:to>
                                    </p:set>
                                    <p:animEffect transition="in" filter="fade">
                                      <p:cBhvr>
                                        <p:cTn id="61" dur="500"/>
                                        <p:tgtEl>
                                          <p:spTgt spid="209">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209">
                                            <p:txEl>
                                              <p:pRg st="1" end="1"/>
                                            </p:txEl>
                                          </p:spTgt>
                                        </p:tgtEl>
                                        <p:attrNameLst>
                                          <p:attrName>style.visibility</p:attrName>
                                        </p:attrNameLst>
                                      </p:cBhvr>
                                      <p:to>
                                        <p:strVal val="visible"/>
                                      </p:to>
                                    </p:set>
                                    <p:animEffect transition="in" filter="fade">
                                      <p:cBhvr>
                                        <p:cTn id="64" dur="500"/>
                                        <p:tgtEl>
                                          <p:spTgt spid="209">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09">
                                            <p:txEl>
                                              <p:pRg st="2" end="2"/>
                                            </p:txEl>
                                          </p:spTgt>
                                        </p:tgtEl>
                                        <p:attrNameLst>
                                          <p:attrName>style.visibility</p:attrName>
                                        </p:attrNameLst>
                                      </p:cBhvr>
                                      <p:to>
                                        <p:strVal val="visible"/>
                                      </p:to>
                                    </p:set>
                                    <p:animEffect transition="in" filter="fade">
                                      <p:cBhvr>
                                        <p:cTn id="67" dur="500"/>
                                        <p:tgtEl>
                                          <p:spTgt spid="2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25"/>
          <p:cNvSpPr txBox="1">
            <a:spLocks noGrp="1"/>
          </p:cNvSpPr>
          <p:nvPr>
            <p:ph type="title"/>
          </p:nvPr>
        </p:nvSpPr>
        <p:spPr>
          <a:xfrm>
            <a:off x="361425" y="317700"/>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CASEL Key Points</a:t>
            </a:r>
            <a:endParaRPr sz="3700">
              <a:solidFill>
                <a:srgbClr val="F8AC39"/>
              </a:solidFill>
              <a:latin typeface="Calibri"/>
              <a:ea typeface="Calibri"/>
              <a:cs typeface="Calibri"/>
              <a:sym typeface="Calibri"/>
            </a:endParaRPr>
          </a:p>
        </p:txBody>
      </p:sp>
      <p:sp>
        <p:nvSpPr>
          <p:cNvPr id="954" name="Google Shape;954;p125"/>
          <p:cNvSpPr txBox="1"/>
          <p:nvPr/>
        </p:nvSpPr>
        <p:spPr>
          <a:xfrm>
            <a:off x="492900" y="1004100"/>
            <a:ext cx="7562100" cy="2982900"/>
          </a:xfrm>
          <a:prstGeom prst="rect">
            <a:avLst/>
          </a:prstGeom>
          <a:solidFill>
            <a:srgbClr val="000000"/>
          </a:solidFill>
          <a:ln>
            <a:noFill/>
          </a:ln>
        </p:spPr>
        <p:txBody>
          <a:bodyPr spcFirstLastPara="1" wrap="square" lIns="91425" tIns="91425" rIns="91425" bIns="91425" anchor="t" anchorCtr="0">
            <a:noAutofit/>
          </a:bodyPr>
          <a:lstStyle/>
          <a:p>
            <a:pPr marL="457200" lvl="0" indent="-374650" algn="l" rtl="0">
              <a:lnSpc>
                <a:spcPct val="115000"/>
              </a:lnSpc>
              <a:spcBef>
                <a:spcPts val="1000"/>
              </a:spcBef>
              <a:spcAft>
                <a:spcPts val="0"/>
              </a:spcAft>
              <a:buClr>
                <a:srgbClr val="FFFFFF"/>
              </a:buClr>
              <a:buSzPts val="2300"/>
              <a:buFont typeface="Calibri"/>
              <a:buChar char="●"/>
            </a:pPr>
            <a:r>
              <a:rPr lang="en" sz="3000">
                <a:solidFill>
                  <a:srgbClr val="F8AC39"/>
                </a:solidFill>
                <a:latin typeface="Calibri"/>
                <a:ea typeface="Calibri"/>
                <a:cs typeface="Calibri"/>
                <a:sym typeface="Calibri"/>
              </a:rPr>
              <a:t>Collect and act </a:t>
            </a:r>
            <a:r>
              <a:rPr lang="en" sz="2600">
                <a:solidFill>
                  <a:srgbClr val="FFFFFF"/>
                </a:solidFill>
                <a:latin typeface="Calibri"/>
                <a:ea typeface="Calibri"/>
                <a:cs typeface="Calibri"/>
                <a:sym typeface="Calibri"/>
              </a:rPr>
              <a:t>on data around students who are disengaged or chronically absent. </a:t>
            </a:r>
            <a:r>
              <a:rPr lang="en" sz="2700">
                <a:solidFill>
                  <a:srgbClr val="FFFFFF"/>
                </a:solidFill>
                <a:latin typeface="Calibri"/>
                <a:ea typeface="Calibri"/>
                <a:cs typeface="Calibri"/>
                <a:sym typeface="Calibri"/>
              </a:rPr>
              <a:t> </a:t>
            </a:r>
            <a:endParaRPr sz="2700">
              <a:solidFill>
                <a:srgbClr val="FFFFFF"/>
              </a:solidFill>
              <a:latin typeface="Calibri"/>
              <a:ea typeface="Calibri"/>
              <a:cs typeface="Calibri"/>
              <a:sym typeface="Calibri"/>
            </a:endParaRPr>
          </a:p>
          <a:p>
            <a:pPr marL="457200" lvl="0" indent="0" algn="l" rtl="0">
              <a:lnSpc>
                <a:spcPct val="115000"/>
              </a:lnSpc>
              <a:spcBef>
                <a:spcPts val="1000"/>
              </a:spcBef>
              <a:spcAft>
                <a:spcPts val="0"/>
              </a:spcAft>
              <a:buNone/>
            </a:pPr>
            <a:endParaRPr sz="1900">
              <a:solidFill>
                <a:srgbClr val="FFFFFF"/>
              </a:solidFill>
              <a:latin typeface="Calibri"/>
              <a:ea typeface="Calibri"/>
              <a:cs typeface="Calibri"/>
              <a:sym typeface="Calibri"/>
            </a:endParaRPr>
          </a:p>
          <a:p>
            <a:pPr marL="0" lvl="0" indent="0" algn="l" rtl="0">
              <a:spcBef>
                <a:spcPts val="1000"/>
              </a:spcBef>
              <a:spcAft>
                <a:spcPts val="0"/>
              </a:spcAft>
              <a:buNone/>
            </a:pPr>
            <a:endParaRPr>
              <a:latin typeface="Old Standard TT"/>
              <a:ea typeface="Old Standard TT"/>
              <a:cs typeface="Old Standard TT"/>
              <a:sym typeface="Old Standard TT"/>
            </a:endParaRPr>
          </a:p>
        </p:txBody>
      </p:sp>
      <p:pic>
        <p:nvPicPr>
          <p:cNvPr id="955" name="Google Shape;955;p125"/>
          <p:cNvPicPr preferRelativeResize="0"/>
          <p:nvPr/>
        </p:nvPicPr>
        <p:blipFill>
          <a:blip r:embed="rId3">
            <a:alphaModFix/>
          </a:blip>
          <a:stretch>
            <a:fillRect/>
          </a:stretch>
        </p:blipFill>
        <p:spPr>
          <a:xfrm>
            <a:off x="971025" y="2660086"/>
            <a:ext cx="1294450" cy="1168288"/>
          </a:xfrm>
          <a:prstGeom prst="rect">
            <a:avLst/>
          </a:prstGeom>
          <a:noFill/>
          <a:ln>
            <a:noFill/>
          </a:ln>
        </p:spPr>
      </p:pic>
      <p:pic>
        <p:nvPicPr>
          <p:cNvPr id="956" name="Google Shape;956;p125"/>
          <p:cNvPicPr preferRelativeResize="0"/>
          <p:nvPr/>
        </p:nvPicPr>
        <p:blipFill>
          <a:blip r:embed="rId4">
            <a:alphaModFix/>
          </a:blip>
          <a:stretch>
            <a:fillRect/>
          </a:stretch>
        </p:blipFill>
        <p:spPr>
          <a:xfrm>
            <a:off x="2801125" y="2660075"/>
            <a:ext cx="1294450" cy="1168295"/>
          </a:xfrm>
          <a:prstGeom prst="rect">
            <a:avLst/>
          </a:prstGeom>
          <a:noFill/>
          <a:ln>
            <a:noFill/>
          </a:ln>
        </p:spPr>
      </p:pic>
      <p:pic>
        <p:nvPicPr>
          <p:cNvPr id="957" name="Google Shape;957;p125"/>
          <p:cNvPicPr preferRelativeResize="0"/>
          <p:nvPr/>
        </p:nvPicPr>
        <p:blipFill>
          <a:blip r:embed="rId5">
            <a:alphaModFix/>
          </a:blip>
          <a:stretch>
            <a:fillRect/>
          </a:stretch>
        </p:blipFill>
        <p:spPr>
          <a:xfrm>
            <a:off x="4774100" y="2660086"/>
            <a:ext cx="1294450" cy="1168289"/>
          </a:xfrm>
          <a:prstGeom prst="rect">
            <a:avLst/>
          </a:prstGeom>
          <a:noFill/>
          <a:ln>
            <a:noFill/>
          </a:ln>
        </p:spPr>
      </p:pic>
      <p:pic>
        <p:nvPicPr>
          <p:cNvPr id="958" name="Google Shape;958;p125"/>
          <p:cNvPicPr preferRelativeResize="0"/>
          <p:nvPr/>
        </p:nvPicPr>
        <p:blipFill>
          <a:blip r:embed="rId6">
            <a:alphaModFix/>
          </a:blip>
          <a:stretch>
            <a:fillRect/>
          </a:stretch>
        </p:blipFill>
        <p:spPr>
          <a:xfrm>
            <a:off x="6600330" y="2660075"/>
            <a:ext cx="1363566" cy="11683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26"/>
          <p:cNvSpPr txBox="1"/>
          <p:nvPr/>
        </p:nvSpPr>
        <p:spPr>
          <a:xfrm>
            <a:off x="487350" y="1036100"/>
            <a:ext cx="8169300" cy="74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a:solidFill>
                  <a:srgbClr val="B6D7A8"/>
                </a:solidFill>
                <a:latin typeface="Calibri"/>
                <a:ea typeface="Calibri"/>
                <a:cs typeface="Calibri"/>
                <a:sym typeface="Calibri"/>
              </a:rPr>
              <a:t> Looking students’ attendance trends before and during COVID-19, teams can “develop a plan that addresses the</a:t>
            </a:r>
            <a:r>
              <a:rPr lang="en" sz="2900">
                <a:solidFill>
                  <a:schemeClr val="lt2"/>
                </a:solidFill>
                <a:latin typeface="Calibri"/>
                <a:ea typeface="Calibri"/>
                <a:cs typeface="Calibri"/>
                <a:sym typeface="Calibri"/>
              </a:rPr>
              <a:t> </a:t>
            </a:r>
            <a:r>
              <a:rPr lang="en" sz="2900">
                <a:solidFill>
                  <a:srgbClr val="FFD966"/>
                </a:solidFill>
                <a:latin typeface="Calibri"/>
                <a:ea typeface="Calibri"/>
                <a:cs typeface="Calibri"/>
                <a:sym typeface="Calibri"/>
              </a:rPr>
              <a:t>root causes</a:t>
            </a:r>
            <a:r>
              <a:rPr lang="en" sz="2900">
                <a:solidFill>
                  <a:srgbClr val="FFE599"/>
                </a:solidFill>
                <a:latin typeface="Calibri"/>
                <a:ea typeface="Calibri"/>
                <a:cs typeface="Calibri"/>
                <a:sym typeface="Calibri"/>
              </a:rPr>
              <a:t> </a:t>
            </a:r>
            <a:r>
              <a:rPr lang="en" sz="2900">
                <a:solidFill>
                  <a:srgbClr val="B6D7A8"/>
                </a:solidFill>
                <a:latin typeface="Calibri"/>
                <a:ea typeface="Calibri"/>
                <a:cs typeface="Calibri"/>
                <a:sym typeface="Calibri"/>
              </a:rPr>
              <a:t>of their absences and leverages family and community partners to double-down on individual outreach and relationship-building.”</a:t>
            </a:r>
            <a:endParaRPr sz="2900">
              <a:solidFill>
                <a:srgbClr val="B6D7A8"/>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127"/>
          <p:cNvPicPr preferRelativeResize="0"/>
          <p:nvPr/>
        </p:nvPicPr>
        <p:blipFill>
          <a:blip r:embed="rId3">
            <a:alphaModFix/>
          </a:blip>
          <a:stretch>
            <a:fillRect/>
          </a:stretch>
        </p:blipFill>
        <p:spPr>
          <a:xfrm>
            <a:off x="4033400" y="425575"/>
            <a:ext cx="4717301" cy="2665775"/>
          </a:xfrm>
          <a:prstGeom prst="rect">
            <a:avLst/>
          </a:prstGeom>
          <a:noFill/>
          <a:ln w="76200" cap="flat" cmpd="sng">
            <a:solidFill>
              <a:srgbClr val="E69138"/>
            </a:solidFill>
            <a:prstDash val="solid"/>
            <a:round/>
            <a:headEnd type="none" w="sm" len="sm"/>
            <a:tailEnd type="none" w="sm" len="sm"/>
          </a:ln>
        </p:spPr>
      </p:pic>
      <p:pic>
        <p:nvPicPr>
          <p:cNvPr id="969" name="Google Shape;969;p127"/>
          <p:cNvPicPr preferRelativeResize="0"/>
          <p:nvPr/>
        </p:nvPicPr>
        <p:blipFill>
          <a:blip r:embed="rId4">
            <a:alphaModFix/>
          </a:blip>
          <a:stretch>
            <a:fillRect/>
          </a:stretch>
        </p:blipFill>
        <p:spPr>
          <a:xfrm>
            <a:off x="4468887" y="2226824"/>
            <a:ext cx="3909263" cy="2497326"/>
          </a:xfrm>
          <a:prstGeom prst="rect">
            <a:avLst/>
          </a:prstGeom>
          <a:noFill/>
          <a:ln w="76200" cap="flat" cmpd="sng">
            <a:solidFill>
              <a:srgbClr val="E69138"/>
            </a:solidFill>
            <a:prstDash val="solid"/>
            <a:round/>
            <a:headEnd type="none" w="sm" len="sm"/>
            <a:tailEnd type="none" w="sm" len="sm"/>
          </a:ln>
        </p:spPr>
      </p:pic>
      <p:sp>
        <p:nvSpPr>
          <p:cNvPr id="970" name="Google Shape;970;p127"/>
          <p:cNvSpPr/>
          <p:nvPr/>
        </p:nvSpPr>
        <p:spPr>
          <a:xfrm>
            <a:off x="1028225" y="425575"/>
            <a:ext cx="1683600" cy="16473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1" name="Google Shape;971;p127"/>
          <p:cNvPicPr preferRelativeResize="0"/>
          <p:nvPr/>
        </p:nvPicPr>
        <p:blipFill>
          <a:blip r:embed="rId5">
            <a:alphaModFix/>
          </a:blip>
          <a:stretch>
            <a:fillRect/>
          </a:stretch>
        </p:blipFill>
        <p:spPr>
          <a:xfrm>
            <a:off x="1174700" y="535000"/>
            <a:ext cx="1390650" cy="1390650"/>
          </a:xfrm>
          <a:prstGeom prst="rect">
            <a:avLst/>
          </a:prstGeom>
          <a:noFill/>
          <a:ln>
            <a:noFill/>
          </a:ln>
        </p:spPr>
      </p:pic>
      <p:sp>
        <p:nvSpPr>
          <p:cNvPr id="972" name="Google Shape;972;p127"/>
          <p:cNvSpPr txBox="1"/>
          <p:nvPr/>
        </p:nvSpPr>
        <p:spPr>
          <a:xfrm>
            <a:off x="629050" y="2386725"/>
            <a:ext cx="3000000" cy="139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a:solidFill>
                  <a:srgbClr val="FF9900"/>
                </a:solidFill>
                <a:latin typeface="Calibri"/>
                <a:ea typeface="Calibri"/>
                <a:cs typeface="Calibri"/>
                <a:sym typeface="Calibri"/>
              </a:rPr>
              <a:t>The Link Between Suspensions, Expulsions, and Dropout Rates</a:t>
            </a:r>
            <a:endParaRPr sz="2100">
              <a:solidFill>
                <a:srgbClr val="FF9900"/>
              </a:solidFill>
              <a:latin typeface="Calibri"/>
              <a:ea typeface="Calibri"/>
              <a:cs typeface="Calibri"/>
              <a:sym typeface="Calibri"/>
            </a:endParaRPr>
          </a:p>
        </p:txBody>
      </p:sp>
      <p:sp>
        <p:nvSpPr>
          <p:cNvPr id="973" name="Google Shape;973;p127"/>
          <p:cNvSpPr txBox="1"/>
          <p:nvPr/>
        </p:nvSpPr>
        <p:spPr>
          <a:xfrm>
            <a:off x="174400" y="4405125"/>
            <a:ext cx="3909300" cy="13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FFFFFF"/>
                </a:solidFill>
                <a:hlinkClick r:id="rId6"/>
              </a:rPr>
              <a:t>https://www.americaspromise.org/opinion/link-between-suspensions-expulsions-and-dropout-rates</a:t>
            </a:r>
            <a:endParaRPr sz="1500">
              <a:solidFill>
                <a:srgbClr val="FFFFFF"/>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p128"/>
          <p:cNvPicPr preferRelativeResize="0"/>
          <p:nvPr/>
        </p:nvPicPr>
        <p:blipFill>
          <a:blip r:embed="rId3">
            <a:alphaModFix/>
          </a:blip>
          <a:stretch>
            <a:fillRect/>
          </a:stretch>
        </p:blipFill>
        <p:spPr>
          <a:xfrm>
            <a:off x="1702175" y="1411500"/>
            <a:ext cx="7441824" cy="3109175"/>
          </a:xfrm>
          <a:prstGeom prst="rect">
            <a:avLst/>
          </a:prstGeom>
          <a:noFill/>
          <a:ln>
            <a:noFill/>
          </a:ln>
        </p:spPr>
      </p:pic>
      <p:sp>
        <p:nvSpPr>
          <p:cNvPr id="979" name="Google Shape;979;p128"/>
          <p:cNvSpPr txBox="1"/>
          <p:nvPr/>
        </p:nvSpPr>
        <p:spPr>
          <a:xfrm>
            <a:off x="610550" y="1818038"/>
            <a:ext cx="4236900" cy="1840800"/>
          </a:xfrm>
          <a:prstGeom prst="rect">
            <a:avLst/>
          </a:prstGeom>
          <a:solidFill>
            <a:srgbClr val="000000"/>
          </a:solidFill>
          <a:ln>
            <a:noFill/>
          </a:ln>
        </p:spPr>
        <p:txBody>
          <a:bodyPr spcFirstLastPara="1" wrap="square" lIns="91425" tIns="91425" rIns="91425" bIns="91425" anchor="t" anchorCtr="0">
            <a:noAutofit/>
          </a:bodyPr>
          <a:lstStyle/>
          <a:p>
            <a:pPr marL="457200" lvl="0" indent="-342900" algn="l" rtl="0">
              <a:lnSpc>
                <a:spcPct val="115000"/>
              </a:lnSpc>
              <a:spcBef>
                <a:spcPts val="1800"/>
              </a:spcBef>
              <a:spcAft>
                <a:spcPts val="0"/>
              </a:spcAft>
              <a:buClr>
                <a:srgbClr val="FF9900"/>
              </a:buClr>
              <a:buSzPts val="1800"/>
              <a:buFont typeface="Calibri"/>
              <a:buChar char="●"/>
            </a:pPr>
            <a:r>
              <a:rPr lang="en" sz="1800" i="1">
                <a:solidFill>
                  <a:srgbClr val="FF9900"/>
                </a:solidFill>
                <a:latin typeface="Calibri"/>
                <a:ea typeface="Calibri"/>
                <a:cs typeface="Calibri"/>
                <a:sym typeface="Calibri"/>
              </a:rPr>
              <a:t>Trauma in the Curriculum</a:t>
            </a:r>
            <a:endParaRPr sz="1800" i="1">
              <a:solidFill>
                <a:srgbClr val="FF9900"/>
              </a:solidFill>
              <a:latin typeface="Calibri"/>
              <a:ea typeface="Calibri"/>
              <a:cs typeface="Calibri"/>
              <a:sym typeface="Calibri"/>
            </a:endParaRPr>
          </a:p>
          <a:p>
            <a:pPr marL="457200" lvl="0" indent="-342900" algn="l" rtl="0">
              <a:lnSpc>
                <a:spcPct val="115000"/>
              </a:lnSpc>
              <a:spcBef>
                <a:spcPts val="0"/>
              </a:spcBef>
              <a:spcAft>
                <a:spcPts val="0"/>
              </a:spcAft>
              <a:buClr>
                <a:srgbClr val="FF9900"/>
              </a:buClr>
              <a:buSzPts val="1800"/>
              <a:buFont typeface="Calibri"/>
              <a:buChar char="●"/>
            </a:pPr>
            <a:r>
              <a:rPr lang="en" sz="1800" i="1">
                <a:solidFill>
                  <a:srgbClr val="FF9900"/>
                </a:solidFill>
                <a:latin typeface="Calibri"/>
                <a:ea typeface="Calibri"/>
                <a:cs typeface="Calibri"/>
                <a:sym typeface="Calibri"/>
              </a:rPr>
              <a:t>Trauma in Policies</a:t>
            </a:r>
            <a:endParaRPr sz="1800" i="1">
              <a:solidFill>
                <a:srgbClr val="FF9900"/>
              </a:solidFill>
              <a:latin typeface="Calibri"/>
              <a:ea typeface="Calibri"/>
              <a:cs typeface="Calibri"/>
              <a:sym typeface="Calibri"/>
            </a:endParaRPr>
          </a:p>
          <a:p>
            <a:pPr marL="457200" lvl="0" indent="-342900" algn="l" rtl="0">
              <a:lnSpc>
                <a:spcPct val="115000"/>
              </a:lnSpc>
              <a:spcBef>
                <a:spcPts val="0"/>
              </a:spcBef>
              <a:spcAft>
                <a:spcPts val="0"/>
              </a:spcAft>
              <a:buClr>
                <a:srgbClr val="FF9900"/>
              </a:buClr>
              <a:buSzPts val="1800"/>
              <a:buFont typeface="Calibri"/>
              <a:buChar char="●"/>
            </a:pPr>
            <a:r>
              <a:rPr lang="en" sz="1800" i="1">
                <a:solidFill>
                  <a:srgbClr val="FF9900"/>
                </a:solidFill>
                <a:latin typeface="Calibri"/>
                <a:ea typeface="Calibri"/>
                <a:cs typeface="Calibri"/>
                <a:sym typeface="Calibri"/>
              </a:rPr>
              <a:t>Toward Schools as Healing Spaces</a:t>
            </a:r>
            <a:endParaRPr sz="1800" i="1">
              <a:solidFill>
                <a:srgbClr val="FF9900"/>
              </a:solidFill>
              <a:latin typeface="Calibri"/>
              <a:ea typeface="Calibri"/>
              <a:cs typeface="Calibri"/>
              <a:sym typeface="Calibri"/>
            </a:endParaRPr>
          </a:p>
          <a:p>
            <a:pPr marL="0" lvl="0" indent="0" algn="l" rtl="0">
              <a:lnSpc>
                <a:spcPct val="115000"/>
              </a:lnSpc>
              <a:spcBef>
                <a:spcPts val="1800"/>
              </a:spcBef>
              <a:spcAft>
                <a:spcPts val="0"/>
              </a:spcAft>
              <a:buNone/>
            </a:pPr>
            <a:endParaRPr sz="1700" b="1" i="1">
              <a:solidFill>
                <a:srgbClr val="FFFFFF"/>
              </a:solidFill>
            </a:endParaRPr>
          </a:p>
          <a:p>
            <a:pPr marL="0" lvl="0" indent="0" algn="l" rtl="0">
              <a:lnSpc>
                <a:spcPct val="115000"/>
              </a:lnSpc>
              <a:spcBef>
                <a:spcPts val="1800"/>
              </a:spcBef>
              <a:spcAft>
                <a:spcPts val="400"/>
              </a:spcAft>
              <a:buNone/>
            </a:pPr>
            <a:endParaRPr sz="1700" b="1" i="1">
              <a:solidFill>
                <a:srgbClr val="FFFFFF"/>
              </a:solidFill>
            </a:endParaRPr>
          </a:p>
        </p:txBody>
      </p:sp>
      <p:pic>
        <p:nvPicPr>
          <p:cNvPr id="980" name="Google Shape;980;p128"/>
          <p:cNvPicPr preferRelativeResize="0"/>
          <p:nvPr/>
        </p:nvPicPr>
        <p:blipFill>
          <a:blip r:embed="rId4">
            <a:alphaModFix/>
          </a:blip>
          <a:stretch>
            <a:fillRect/>
          </a:stretch>
        </p:blipFill>
        <p:spPr>
          <a:xfrm>
            <a:off x="2551988" y="231750"/>
            <a:ext cx="4040025" cy="905275"/>
          </a:xfrm>
          <a:prstGeom prst="rect">
            <a:avLst/>
          </a:prstGeom>
          <a:noFill/>
          <a:ln>
            <a:noFill/>
          </a:ln>
        </p:spPr>
      </p:pic>
      <p:sp>
        <p:nvSpPr>
          <p:cNvPr id="981" name="Google Shape;981;p128"/>
          <p:cNvSpPr txBox="1"/>
          <p:nvPr/>
        </p:nvSpPr>
        <p:spPr>
          <a:xfrm>
            <a:off x="485425" y="3922375"/>
            <a:ext cx="4773600" cy="4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u="sng">
                <a:solidFill>
                  <a:srgbClr val="FFFFFF"/>
                </a:solidFill>
                <a:hlinkClick r:id="rId5"/>
              </a:rPr>
              <a:t>https://www.tolerance.org/magazine/summer-2019/when-schools-cause-trauma</a:t>
            </a:r>
            <a:endParaRPr sz="1900">
              <a:solidFill>
                <a:srgbClr val="FFFFFF"/>
              </a:solidFill>
            </a:endParaRPr>
          </a:p>
        </p:txBody>
      </p:sp>
      <p:sp>
        <p:nvSpPr>
          <p:cNvPr id="982" name="Google Shape;982;p128"/>
          <p:cNvSpPr txBox="1"/>
          <p:nvPr/>
        </p:nvSpPr>
        <p:spPr>
          <a:xfrm>
            <a:off x="610550" y="1512750"/>
            <a:ext cx="4938900" cy="555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500" b="1">
                <a:solidFill>
                  <a:srgbClr val="FF9900"/>
                </a:solidFill>
                <a:latin typeface="Calibri"/>
                <a:ea typeface="Calibri"/>
                <a:cs typeface="Calibri"/>
                <a:sym typeface="Calibri"/>
              </a:rPr>
              <a:t>When Schools Cause Trauma</a:t>
            </a:r>
            <a:endParaRPr sz="2500" b="1">
              <a:solidFill>
                <a:srgbClr val="FF9900"/>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129"/>
          <p:cNvPicPr preferRelativeResize="0"/>
          <p:nvPr/>
        </p:nvPicPr>
        <p:blipFill>
          <a:blip r:embed="rId3">
            <a:alphaModFix/>
          </a:blip>
          <a:stretch>
            <a:fillRect/>
          </a:stretch>
        </p:blipFill>
        <p:spPr>
          <a:xfrm>
            <a:off x="253075" y="202750"/>
            <a:ext cx="6391275" cy="952500"/>
          </a:xfrm>
          <a:prstGeom prst="rect">
            <a:avLst/>
          </a:prstGeom>
          <a:noFill/>
          <a:ln>
            <a:noFill/>
          </a:ln>
        </p:spPr>
      </p:pic>
      <p:pic>
        <p:nvPicPr>
          <p:cNvPr id="988" name="Google Shape;988;p129"/>
          <p:cNvPicPr preferRelativeResize="0"/>
          <p:nvPr/>
        </p:nvPicPr>
        <p:blipFill>
          <a:blip r:embed="rId4">
            <a:alphaModFix/>
          </a:blip>
          <a:stretch>
            <a:fillRect/>
          </a:stretch>
        </p:blipFill>
        <p:spPr>
          <a:xfrm>
            <a:off x="756400" y="1223775"/>
            <a:ext cx="3775969" cy="3683449"/>
          </a:xfrm>
          <a:prstGeom prst="rect">
            <a:avLst/>
          </a:prstGeom>
          <a:noFill/>
          <a:ln>
            <a:noFill/>
          </a:ln>
        </p:spPr>
      </p:pic>
      <p:pic>
        <p:nvPicPr>
          <p:cNvPr id="989" name="Google Shape;989;p129"/>
          <p:cNvPicPr preferRelativeResize="0"/>
          <p:nvPr/>
        </p:nvPicPr>
        <p:blipFill>
          <a:blip r:embed="rId5">
            <a:alphaModFix/>
          </a:blip>
          <a:stretch>
            <a:fillRect/>
          </a:stretch>
        </p:blipFill>
        <p:spPr>
          <a:xfrm>
            <a:off x="4668019" y="1487375"/>
            <a:ext cx="4306831" cy="2904607"/>
          </a:xfrm>
          <a:prstGeom prst="rect">
            <a:avLst/>
          </a:prstGeom>
          <a:noFill/>
          <a:ln>
            <a:noFill/>
          </a:ln>
        </p:spPr>
      </p:pic>
      <p:sp>
        <p:nvSpPr>
          <p:cNvPr id="990" name="Google Shape;990;p129"/>
          <p:cNvSpPr txBox="1"/>
          <p:nvPr/>
        </p:nvSpPr>
        <p:spPr>
          <a:xfrm>
            <a:off x="5268300" y="4629000"/>
            <a:ext cx="37761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FFFFFF"/>
                </a:solidFill>
                <a:hlinkClick r:id="rId6"/>
              </a:rPr>
              <a:t>https://nirn.fpg.unc.edu/resources/lesson-1-hexagon-tool</a:t>
            </a:r>
            <a:endParaRPr>
              <a:solidFill>
                <a:srgbClr val="FFFFFF"/>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30"/>
          <p:cNvSpPr txBox="1">
            <a:spLocks noGrp="1"/>
          </p:cNvSpPr>
          <p:nvPr>
            <p:ph type="title"/>
          </p:nvPr>
        </p:nvSpPr>
        <p:spPr>
          <a:xfrm>
            <a:off x="570850" y="1249550"/>
            <a:ext cx="2528700" cy="2927700"/>
          </a:xfrm>
          <a:prstGeom prst="rect">
            <a:avLst/>
          </a:prstGeom>
          <a:solidFill>
            <a:srgbClr val="000000"/>
          </a:solidFill>
        </p:spPr>
        <p:txBody>
          <a:bodyPr spcFirstLastPara="1" wrap="square" lIns="91425" tIns="91425" rIns="91425" bIns="91425" anchor="b" anchorCtr="0">
            <a:noAutofit/>
          </a:bodyPr>
          <a:lstStyle/>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endParaRPr sz="2600">
              <a:latin typeface="Calibri"/>
              <a:ea typeface="Calibri"/>
              <a:cs typeface="Calibri"/>
              <a:sym typeface="Calibri"/>
            </a:endParaRPr>
          </a:p>
          <a:p>
            <a:pPr marL="0" lvl="0" indent="0" algn="l" rtl="0">
              <a:spcBef>
                <a:spcPts val="0"/>
              </a:spcBef>
              <a:spcAft>
                <a:spcPts val="0"/>
              </a:spcAft>
              <a:buNone/>
            </a:pPr>
            <a:r>
              <a:rPr lang="en" sz="2200">
                <a:solidFill>
                  <a:srgbClr val="B6D7A8"/>
                </a:solidFill>
                <a:latin typeface="Calibri"/>
                <a:ea typeface="Calibri"/>
                <a:cs typeface="Calibri"/>
                <a:sym typeface="Calibri"/>
              </a:rPr>
              <a:t>“Data reflection should inform decision-making that promotes equitable outcomes for all members of the school community.”</a:t>
            </a:r>
            <a:endParaRPr sz="2200">
              <a:solidFill>
                <a:srgbClr val="B6D7A8"/>
              </a:solidFill>
              <a:latin typeface="Calibri"/>
              <a:ea typeface="Calibri"/>
              <a:cs typeface="Calibri"/>
              <a:sym typeface="Calibri"/>
            </a:endParaRPr>
          </a:p>
        </p:txBody>
      </p:sp>
      <p:sp>
        <p:nvSpPr>
          <p:cNvPr id="996" name="Google Shape;996;p130"/>
          <p:cNvSpPr txBox="1">
            <a:spLocks noGrp="1"/>
          </p:cNvSpPr>
          <p:nvPr>
            <p:ph type="title"/>
          </p:nvPr>
        </p:nvSpPr>
        <p:spPr>
          <a:xfrm>
            <a:off x="361425" y="317700"/>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CASEL Putting in Into Practice : Equity</a:t>
            </a:r>
            <a:endParaRPr sz="3700">
              <a:solidFill>
                <a:srgbClr val="F8AC39"/>
              </a:solidFill>
              <a:latin typeface="Calibri"/>
              <a:ea typeface="Calibri"/>
              <a:cs typeface="Calibri"/>
              <a:sym typeface="Calibri"/>
            </a:endParaRPr>
          </a:p>
        </p:txBody>
      </p:sp>
      <p:pic>
        <p:nvPicPr>
          <p:cNvPr id="997" name="Google Shape;997;p130"/>
          <p:cNvPicPr preferRelativeResize="0"/>
          <p:nvPr/>
        </p:nvPicPr>
        <p:blipFill>
          <a:blip r:embed="rId3">
            <a:alphaModFix/>
          </a:blip>
          <a:stretch>
            <a:fillRect/>
          </a:stretch>
        </p:blipFill>
        <p:spPr>
          <a:xfrm>
            <a:off x="3271524" y="1249550"/>
            <a:ext cx="5277626" cy="3528724"/>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1"/>
          <p:cNvPicPr preferRelativeResize="0"/>
          <p:nvPr/>
        </p:nvPicPr>
        <p:blipFill>
          <a:blip r:embed="rId3">
            <a:alphaModFix/>
          </a:blip>
          <a:stretch>
            <a:fillRect/>
          </a:stretch>
        </p:blipFill>
        <p:spPr>
          <a:xfrm>
            <a:off x="4174363" y="754135"/>
            <a:ext cx="4640626" cy="3449275"/>
          </a:xfrm>
          <a:prstGeom prst="rect">
            <a:avLst/>
          </a:prstGeom>
          <a:noFill/>
          <a:ln w="28575" cap="flat" cmpd="sng">
            <a:solidFill>
              <a:srgbClr val="FFD966"/>
            </a:solidFill>
            <a:prstDash val="solid"/>
            <a:round/>
            <a:headEnd type="none" w="sm" len="sm"/>
            <a:tailEnd type="none" w="sm" len="sm"/>
          </a:ln>
        </p:spPr>
      </p:pic>
      <p:pic>
        <p:nvPicPr>
          <p:cNvPr id="1003" name="Google Shape;1003;p131"/>
          <p:cNvPicPr preferRelativeResize="0"/>
          <p:nvPr/>
        </p:nvPicPr>
        <p:blipFill>
          <a:blip r:embed="rId4">
            <a:alphaModFix/>
          </a:blip>
          <a:stretch>
            <a:fillRect/>
          </a:stretch>
        </p:blipFill>
        <p:spPr>
          <a:xfrm>
            <a:off x="4031112" y="405373"/>
            <a:ext cx="4927126" cy="637200"/>
          </a:xfrm>
          <a:prstGeom prst="rect">
            <a:avLst/>
          </a:prstGeom>
          <a:noFill/>
          <a:ln w="28575" cap="flat" cmpd="sng">
            <a:solidFill>
              <a:srgbClr val="FFD966"/>
            </a:solidFill>
            <a:prstDash val="solid"/>
            <a:round/>
            <a:headEnd type="none" w="sm" len="sm"/>
            <a:tailEnd type="none" w="sm" len="sm"/>
          </a:ln>
        </p:spPr>
      </p:pic>
      <p:sp>
        <p:nvSpPr>
          <p:cNvPr id="1004" name="Google Shape;1004;p131"/>
          <p:cNvSpPr txBox="1"/>
          <p:nvPr/>
        </p:nvSpPr>
        <p:spPr>
          <a:xfrm>
            <a:off x="3419900" y="4457350"/>
            <a:ext cx="5578800" cy="402600"/>
          </a:xfrm>
          <a:prstGeom prst="rect">
            <a:avLst/>
          </a:prstGeom>
          <a:solidFill>
            <a:srgbClr val="D9EAD3"/>
          </a:solidFill>
          <a:ln w="2857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457200" algn="l" rtl="0">
              <a:spcBef>
                <a:spcPts val="0"/>
              </a:spcBef>
              <a:spcAft>
                <a:spcPts val="0"/>
              </a:spcAft>
              <a:buNone/>
            </a:pPr>
            <a:r>
              <a:rPr lang="en" sz="1700" b="1">
                <a:solidFill>
                  <a:srgbClr val="38761D"/>
                </a:solidFill>
              </a:rPr>
              <a:t>SCHOOL MENTAL HEALTH COLLABORATIVE </a:t>
            </a:r>
            <a:endParaRPr sz="1700" b="1">
              <a:solidFill>
                <a:srgbClr val="38761D"/>
              </a:solidFill>
            </a:endParaRPr>
          </a:p>
        </p:txBody>
      </p:sp>
      <p:pic>
        <p:nvPicPr>
          <p:cNvPr id="1005" name="Google Shape;1005;p131"/>
          <p:cNvPicPr preferRelativeResize="0"/>
          <p:nvPr/>
        </p:nvPicPr>
        <p:blipFill>
          <a:blip r:embed="rId5">
            <a:alphaModFix/>
          </a:blip>
          <a:stretch>
            <a:fillRect/>
          </a:stretch>
        </p:blipFill>
        <p:spPr>
          <a:xfrm>
            <a:off x="383200" y="188600"/>
            <a:ext cx="3447775" cy="4766325"/>
          </a:xfrm>
          <a:prstGeom prst="rect">
            <a:avLst/>
          </a:prstGeom>
          <a:noFill/>
          <a:ln w="28575" cap="flat" cmpd="sng">
            <a:solidFill>
              <a:srgbClr val="6AA84F"/>
            </a:solidFill>
            <a:prstDash val="solid"/>
            <a:round/>
            <a:headEnd type="none" w="sm" len="sm"/>
            <a:tailEnd type="none" w="sm" len="sm"/>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33"/>
          <p:cNvSpPr txBox="1"/>
          <p:nvPr/>
        </p:nvSpPr>
        <p:spPr>
          <a:xfrm>
            <a:off x="650325" y="901025"/>
            <a:ext cx="6058800" cy="3890100"/>
          </a:xfrm>
          <a:prstGeom prst="rect">
            <a:avLst/>
          </a:prstGeom>
          <a:solidFill>
            <a:srgbClr val="000000"/>
          </a:solid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FFFFFF"/>
              </a:buClr>
              <a:buSzPts val="1900"/>
              <a:buFont typeface="Arial"/>
              <a:buChar char="-"/>
            </a:pPr>
            <a:r>
              <a:rPr lang="en" sz="1900">
                <a:solidFill>
                  <a:srgbClr val="FFFFFF"/>
                </a:solidFill>
              </a:rPr>
              <a:t>Assume base rates of SEB risk will be elevated during and after disruptions to academic schedules</a:t>
            </a:r>
            <a:br>
              <a:rPr lang="en" sz="1900">
                <a:solidFill>
                  <a:srgbClr val="FFFFFF"/>
                </a:solidFill>
              </a:rPr>
            </a:br>
            <a:endParaRPr sz="1200">
              <a:solidFill>
                <a:srgbClr val="FFFFFF"/>
              </a:solidFill>
            </a:endParaRPr>
          </a:p>
          <a:p>
            <a:pPr marL="0" lvl="0" indent="0" algn="l" rtl="0">
              <a:lnSpc>
                <a:spcPct val="115000"/>
              </a:lnSpc>
              <a:spcBef>
                <a:spcPts val="1600"/>
              </a:spcBef>
              <a:spcAft>
                <a:spcPts val="1600"/>
              </a:spcAft>
              <a:buNone/>
            </a:pPr>
            <a:endParaRPr>
              <a:solidFill>
                <a:srgbClr val="FFFFFF"/>
              </a:solidFill>
            </a:endParaRPr>
          </a:p>
        </p:txBody>
      </p:sp>
      <p:sp>
        <p:nvSpPr>
          <p:cNvPr id="1018" name="Google Shape;1018;p133"/>
          <p:cNvSpPr txBox="1"/>
          <p:nvPr/>
        </p:nvSpPr>
        <p:spPr>
          <a:xfrm>
            <a:off x="152400" y="202075"/>
            <a:ext cx="8472000" cy="79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chemeClr val="accent4"/>
                </a:solidFill>
                <a:latin typeface="Calibri"/>
                <a:ea typeface="Calibri"/>
                <a:cs typeface="Calibri"/>
                <a:sym typeface="Calibri"/>
              </a:rPr>
              <a:t>Adopting a SEB Screening Tool During &amp; After COVID</a:t>
            </a:r>
            <a:endParaRPr dirty="0">
              <a:solidFill>
                <a:schemeClr val="accent4"/>
              </a:solidFill>
              <a:latin typeface="Calibri"/>
              <a:ea typeface="Calibri"/>
              <a:cs typeface="Calibri"/>
              <a:sym typeface="Calibri"/>
            </a:endParaRPr>
          </a:p>
        </p:txBody>
      </p:sp>
      <p:pic>
        <p:nvPicPr>
          <p:cNvPr id="1019" name="Google Shape;1019;p133"/>
          <p:cNvPicPr preferRelativeResize="0"/>
          <p:nvPr/>
        </p:nvPicPr>
        <p:blipFill>
          <a:blip r:embed="rId3">
            <a:alphaModFix/>
          </a:blip>
          <a:stretch>
            <a:fillRect/>
          </a:stretch>
        </p:blipFill>
        <p:spPr>
          <a:xfrm>
            <a:off x="4399405" y="1921325"/>
            <a:ext cx="2974794" cy="2791775"/>
          </a:xfrm>
          <a:prstGeom prst="rect">
            <a:avLst/>
          </a:prstGeom>
          <a:noFill/>
          <a:ln>
            <a:noFill/>
          </a:ln>
        </p:spPr>
      </p:pic>
      <p:pic>
        <p:nvPicPr>
          <p:cNvPr id="1020" name="Google Shape;1020;p133"/>
          <p:cNvPicPr preferRelativeResize="0"/>
          <p:nvPr/>
        </p:nvPicPr>
        <p:blipFill>
          <a:blip r:embed="rId4">
            <a:alphaModFix/>
          </a:blip>
          <a:stretch>
            <a:fillRect/>
          </a:stretch>
        </p:blipFill>
        <p:spPr>
          <a:xfrm>
            <a:off x="7263267" y="3012250"/>
            <a:ext cx="1068132" cy="1066825"/>
          </a:xfrm>
          <a:prstGeom prst="rect">
            <a:avLst/>
          </a:prstGeom>
          <a:noFill/>
          <a:ln>
            <a:noFill/>
          </a:ln>
        </p:spPr>
      </p:pic>
      <p:sp>
        <p:nvSpPr>
          <p:cNvPr id="6" name="Google Shape;1011;p132">
            <a:extLst>
              <a:ext uri="{FF2B5EF4-FFF2-40B4-BE49-F238E27FC236}">
                <a16:creationId xmlns:a16="http://schemas.microsoft.com/office/drawing/2014/main" id="{625E45CC-D350-E94C-8025-77962893548F}"/>
              </a:ext>
            </a:extLst>
          </p:cNvPr>
          <p:cNvSpPr txBox="1"/>
          <p:nvPr/>
        </p:nvSpPr>
        <p:spPr>
          <a:xfrm>
            <a:off x="650325" y="4546475"/>
            <a:ext cx="2790300" cy="4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FFFF"/>
                </a:solidFill>
                <a:latin typeface="Calibri"/>
                <a:ea typeface="Calibri"/>
                <a:cs typeface="Calibri"/>
                <a:sym typeface="Calibri"/>
              </a:rPr>
              <a:t>Eklund &amp; von der </a:t>
            </a:r>
            <a:r>
              <a:rPr lang="en" dirty="0" err="1">
                <a:solidFill>
                  <a:srgbClr val="FFFFFF"/>
                </a:solidFill>
                <a:latin typeface="Calibri"/>
                <a:ea typeface="Calibri"/>
                <a:cs typeface="Calibri"/>
                <a:sym typeface="Calibri"/>
              </a:rPr>
              <a:t>Embrose</a:t>
            </a:r>
            <a:r>
              <a:rPr lang="en" dirty="0">
                <a:solidFill>
                  <a:srgbClr val="FFFFFF"/>
                </a:solidFill>
                <a:latin typeface="Calibri"/>
                <a:ea typeface="Calibri"/>
                <a:cs typeface="Calibri"/>
                <a:sym typeface="Calibri"/>
              </a:rPr>
              <a:t> (2020)</a:t>
            </a:r>
            <a:endParaRPr dirty="0">
              <a:solidFill>
                <a:srgbClr val="FFFFFF"/>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34"/>
          <p:cNvSpPr txBox="1"/>
          <p:nvPr/>
        </p:nvSpPr>
        <p:spPr>
          <a:xfrm>
            <a:off x="650325" y="901025"/>
            <a:ext cx="6058800" cy="3890100"/>
          </a:xfrm>
          <a:prstGeom prst="rect">
            <a:avLst/>
          </a:prstGeom>
          <a:solidFill>
            <a:srgbClr val="000000"/>
          </a:solid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FFFFFF"/>
              </a:buClr>
              <a:buSzPts val="1900"/>
              <a:buFont typeface="Arial"/>
              <a:buChar char="-"/>
            </a:pPr>
            <a:r>
              <a:rPr lang="en" sz="1900">
                <a:solidFill>
                  <a:srgbClr val="C1CEEC"/>
                </a:solidFill>
              </a:rPr>
              <a:t>Assume base rates of SEB risk will be elevated during and after disruptions to academic schedules</a:t>
            </a:r>
            <a:br>
              <a:rPr lang="en" sz="1900">
                <a:solidFill>
                  <a:srgbClr val="FFFFFF"/>
                </a:solidFill>
              </a:rPr>
            </a:br>
            <a:endParaRPr sz="1200">
              <a:solidFill>
                <a:srgbClr val="FFFFFF"/>
              </a:solidFill>
            </a:endParaRPr>
          </a:p>
          <a:p>
            <a:pPr marL="457200" lvl="0" indent="-349250" algn="l" rtl="0">
              <a:lnSpc>
                <a:spcPct val="115000"/>
              </a:lnSpc>
              <a:spcBef>
                <a:spcPts val="0"/>
              </a:spcBef>
              <a:spcAft>
                <a:spcPts val="0"/>
              </a:spcAft>
              <a:buClr>
                <a:srgbClr val="FFFFFF"/>
              </a:buClr>
              <a:buSzPts val="1900"/>
              <a:buFont typeface="Roboto"/>
              <a:buChar char="-"/>
            </a:pPr>
            <a:r>
              <a:rPr lang="en" sz="1900">
                <a:solidFill>
                  <a:srgbClr val="FFFFFF"/>
                </a:solidFill>
              </a:rPr>
              <a:t>Screening can inform type and prevalence of risk, but </a:t>
            </a:r>
            <a:r>
              <a:rPr lang="en" sz="1900" i="1">
                <a:solidFill>
                  <a:srgbClr val="FFFFFF"/>
                </a:solidFill>
              </a:rPr>
              <a:t>should not be solely used to determine individual student services </a:t>
            </a:r>
            <a:br>
              <a:rPr lang="en" sz="1900" b="1">
                <a:solidFill>
                  <a:srgbClr val="FFFFFF"/>
                </a:solidFill>
              </a:rPr>
            </a:br>
            <a:endParaRPr sz="1200">
              <a:solidFill>
                <a:srgbClr val="FFFFFF"/>
              </a:solidFill>
            </a:endParaRPr>
          </a:p>
          <a:p>
            <a:pPr marL="457200" lvl="0" indent="-349250" algn="l" rtl="0">
              <a:lnSpc>
                <a:spcPct val="115000"/>
              </a:lnSpc>
              <a:spcBef>
                <a:spcPts val="0"/>
              </a:spcBef>
              <a:spcAft>
                <a:spcPts val="0"/>
              </a:spcAft>
              <a:buClr>
                <a:srgbClr val="FFFFFF"/>
              </a:buClr>
              <a:buSzPts val="1900"/>
              <a:buFont typeface="Arial"/>
              <a:buChar char="-"/>
            </a:pPr>
            <a:r>
              <a:rPr lang="en" sz="1900">
                <a:solidFill>
                  <a:srgbClr val="FFFFFF"/>
                </a:solidFill>
              </a:rPr>
              <a:t>Universal considerations of SEL/Mental Health are KEY to success</a:t>
            </a:r>
            <a:br>
              <a:rPr lang="en" sz="1900">
                <a:solidFill>
                  <a:srgbClr val="FFFFFF"/>
                </a:solidFill>
              </a:rPr>
            </a:br>
            <a:endParaRPr sz="1200">
              <a:solidFill>
                <a:srgbClr val="FFFFFF"/>
              </a:solidFill>
            </a:endParaRPr>
          </a:p>
          <a:p>
            <a:pPr marL="457200" lvl="0" indent="-349250" algn="l" rtl="0">
              <a:lnSpc>
                <a:spcPct val="115000"/>
              </a:lnSpc>
              <a:spcBef>
                <a:spcPts val="0"/>
              </a:spcBef>
              <a:spcAft>
                <a:spcPts val="0"/>
              </a:spcAft>
              <a:buClr>
                <a:srgbClr val="FFFFFF"/>
              </a:buClr>
              <a:buSzPts val="1900"/>
              <a:buFont typeface="Arial"/>
              <a:buChar char="-"/>
            </a:pPr>
            <a:r>
              <a:rPr lang="en" sz="1900">
                <a:solidFill>
                  <a:srgbClr val="FFFFFF"/>
                </a:solidFill>
              </a:rPr>
              <a:t>Consider additional referral pathways</a:t>
            </a:r>
            <a:endParaRPr>
              <a:solidFill>
                <a:srgbClr val="FFFFFF"/>
              </a:solidFill>
            </a:endParaRPr>
          </a:p>
        </p:txBody>
      </p:sp>
      <p:sp>
        <p:nvSpPr>
          <p:cNvPr id="1026" name="Google Shape;1026;p134"/>
          <p:cNvSpPr txBox="1"/>
          <p:nvPr/>
        </p:nvSpPr>
        <p:spPr>
          <a:xfrm>
            <a:off x="6353700" y="4654200"/>
            <a:ext cx="2790300" cy="48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Eklund &amp; von der Embrose (2020)</a:t>
            </a:r>
            <a:endParaRPr>
              <a:solidFill>
                <a:srgbClr val="FFFFFF"/>
              </a:solidFill>
              <a:latin typeface="Calibri"/>
              <a:ea typeface="Calibri"/>
              <a:cs typeface="Calibri"/>
              <a:sym typeface="Calibri"/>
            </a:endParaRPr>
          </a:p>
        </p:txBody>
      </p:sp>
      <p:sp>
        <p:nvSpPr>
          <p:cNvPr id="1027" name="Google Shape;1027;p134"/>
          <p:cNvSpPr txBox="1"/>
          <p:nvPr/>
        </p:nvSpPr>
        <p:spPr>
          <a:xfrm>
            <a:off x="152400" y="202075"/>
            <a:ext cx="8472000" cy="79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accent4"/>
                </a:solidFill>
                <a:latin typeface="Calibri"/>
                <a:ea typeface="Calibri"/>
                <a:cs typeface="Calibri"/>
                <a:sym typeface="Calibri"/>
              </a:rPr>
              <a:t>Adopting a SEB Screening Tool During &amp; After COVID</a:t>
            </a:r>
            <a:endParaRPr>
              <a:solidFill>
                <a:schemeClr val="accent4"/>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35"/>
          <p:cNvSpPr txBox="1">
            <a:spLocks noGrp="1"/>
          </p:cNvSpPr>
          <p:nvPr>
            <p:ph type="title"/>
          </p:nvPr>
        </p:nvSpPr>
        <p:spPr>
          <a:xfrm>
            <a:off x="138450" y="160725"/>
            <a:ext cx="88671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rgbClr val="FFD966"/>
                </a:solidFill>
                <a:latin typeface="Calibri"/>
                <a:ea typeface="Calibri"/>
                <a:cs typeface="Calibri"/>
                <a:sym typeface="Calibri"/>
              </a:rPr>
              <a:t>Tier </a:t>
            </a:r>
            <a:r>
              <a:rPr lang="en" sz="3000" b="1">
                <a:solidFill>
                  <a:srgbClr val="F1C232"/>
                </a:solidFill>
                <a:latin typeface="Calibri"/>
                <a:ea typeface="Calibri"/>
                <a:cs typeface="Calibri"/>
                <a:sym typeface="Calibri"/>
              </a:rPr>
              <a:t>2</a:t>
            </a:r>
            <a:r>
              <a:rPr lang="en" sz="3000" b="1">
                <a:solidFill>
                  <a:srgbClr val="E69138"/>
                </a:solidFill>
                <a:latin typeface="Calibri"/>
                <a:ea typeface="Calibri"/>
                <a:cs typeface="Calibri"/>
                <a:sym typeface="Calibri"/>
              </a:rPr>
              <a:t>/</a:t>
            </a:r>
            <a:r>
              <a:rPr lang="en" sz="3000" b="1">
                <a:solidFill>
                  <a:srgbClr val="E06666"/>
                </a:solidFill>
                <a:latin typeface="Calibri"/>
                <a:ea typeface="Calibri"/>
                <a:cs typeface="Calibri"/>
                <a:sym typeface="Calibri"/>
              </a:rPr>
              <a:t>3</a:t>
            </a:r>
            <a:r>
              <a:rPr lang="en" sz="3000" b="1">
                <a:solidFill>
                  <a:schemeClr val="lt2"/>
                </a:solidFill>
                <a:latin typeface="Calibri"/>
                <a:ea typeface="Calibri"/>
                <a:cs typeface="Calibri"/>
                <a:sym typeface="Calibri"/>
              </a:rPr>
              <a:t> </a:t>
            </a:r>
            <a:r>
              <a:rPr lang="en" sz="3000" b="1">
                <a:solidFill>
                  <a:srgbClr val="E06666"/>
                </a:solidFill>
                <a:latin typeface="Calibri"/>
                <a:ea typeface="Calibri"/>
                <a:cs typeface="Calibri"/>
                <a:sym typeface="Calibri"/>
              </a:rPr>
              <a:t>Team</a:t>
            </a:r>
            <a:r>
              <a:rPr lang="en" sz="3000">
                <a:solidFill>
                  <a:srgbClr val="FFFFFF"/>
                </a:solidFill>
                <a:latin typeface="Calibri"/>
                <a:ea typeface="Calibri"/>
                <a:cs typeface="Calibri"/>
                <a:sym typeface="Calibri"/>
              </a:rPr>
              <a:t>: Sample coordination of related activities </a:t>
            </a:r>
            <a:endParaRPr sz="3000">
              <a:solidFill>
                <a:srgbClr val="FFFFFF"/>
              </a:solidFill>
              <a:latin typeface="Calibri"/>
              <a:ea typeface="Calibri"/>
              <a:cs typeface="Calibri"/>
              <a:sym typeface="Calibri"/>
            </a:endParaRPr>
          </a:p>
        </p:txBody>
      </p:sp>
      <p:graphicFrame>
        <p:nvGraphicFramePr>
          <p:cNvPr id="1033" name="Google Shape;1033;p135"/>
          <p:cNvGraphicFramePr/>
          <p:nvPr/>
        </p:nvGraphicFramePr>
        <p:xfrm>
          <a:off x="170300" y="869663"/>
          <a:ext cx="8687825" cy="3683195"/>
        </p:xfrm>
        <a:graphic>
          <a:graphicData uri="http://schemas.openxmlformats.org/drawingml/2006/table">
            <a:tbl>
              <a:tblPr>
                <a:noFill/>
                <a:tableStyleId>{9E78387D-91E2-4DF6-BDB5-CAD1546DCA3E}</a:tableStyleId>
              </a:tblPr>
              <a:tblGrid>
                <a:gridCol w="858150">
                  <a:extLst>
                    <a:ext uri="{9D8B030D-6E8A-4147-A177-3AD203B41FA5}">
                      <a16:colId xmlns:a16="http://schemas.microsoft.com/office/drawing/2014/main" val="20000"/>
                    </a:ext>
                  </a:extLst>
                </a:gridCol>
                <a:gridCol w="2115050">
                  <a:extLst>
                    <a:ext uri="{9D8B030D-6E8A-4147-A177-3AD203B41FA5}">
                      <a16:colId xmlns:a16="http://schemas.microsoft.com/office/drawing/2014/main" val="20001"/>
                    </a:ext>
                  </a:extLst>
                </a:gridCol>
                <a:gridCol w="1918950">
                  <a:extLst>
                    <a:ext uri="{9D8B030D-6E8A-4147-A177-3AD203B41FA5}">
                      <a16:colId xmlns:a16="http://schemas.microsoft.com/office/drawing/2014/main" val="20002"/>
                    </a:ext>
                  </a:extLst>
                </a:gridCol>
                <a:gridCol w="1846500">
                  <a:extLst>
                    <a:ext uri="{9D8B030D-6E8A-4147-A177-3AD203B41FA5}">
                      <a16:colId xmlns:a16="http://schemas.microsoft.com/office/drawing/2014/main" val="20003"/>
                    </a:ext>
                  </a:extLst>
                </a:gridCol>
                <a:gridCol w="1949175">
                  <a:extLst>
                    <a:ext uri="{9D8B030D-6E8A-4147-A177-3AD203B41FA5}">
                      <a16:colId xmlns:a16="http://schemas.microsoft.com/office/drawing/2014/main" val="20004"/>
                    </a:ext>
                  </a:extLst>
                </a:gridCol>
              </a:tblGrid>
              <a:tr h="482825">
                <a:tc>
                  <a:txBody>
                    <a:bodyPr/>
                    <a:lstStyle/>
                    <a:p>
                      <a:pPr marL="0" lvl="0" indent="0" algn="l" rtl="0">
                        <a:spcBef>
                          <a:spcPts val="0"/>
                        </a:spcBef>
                        <a:spcAft>
                          <a:spcPts val="0"/>
                        </a:spcAft>
                        <a:buNone/>
                      </a:pPr>
                      <a:endParaRPr sz="1800" b="1">
                        <a:solidFill>
                          <a:schemeClr val="accent4"/>
                        </a:solidFill>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800" b="1">
                          <a:latin typeface="Calibri"/>
                          <a:ea typeface="Calibri"/>
                          <a:cs typeface="Calibri"/>
                          <a:sym typeface="Calibri"/>
                        </a:rPr>
                        <a:t>Student</a:t>
                      </a:r>
                      <a:endParaRPr sz="1800" b="1">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800" b="1">
                          <a:latin typeface="Calibri"/>
                          <a:ea typeface="Calibri"/>
                          <a:cs typeface="Calibri"/>
                          <a:sym typeface="Calibri"/>
                        </a:rPr>
                        <a:t>Staff</a:t>
                      </a:r>
                      <a:endParaRPr sz="1800" b="1">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800" b="1">
                          <a:latin typeface="Calibri"/>
                          <a:ea typeface="Calibri"/>
                          <a:cs typeface="Calibri"/>
                          <a:sym typeface="Calibri"/>
                        </a:rPr>
                        <a:t>Family</a:t>
                      </a:r>
                      <a:endParaRPr sz="1800" b="1">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800" b="1">
                          <a:latin typeface="Calibri"/>
                          <a:ea typeface="Calibri"/>
                          <a:cs typeface="Calibri"/>
                          <a:sym typeface="Calibri"/>
                        </a:rPr>
                        <a:t>Community</a:t>
                      </a:r>
                      <a:endParaRPr sz="1800" b="1">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3097500">
                <a:tc>
                  <a:txBody>
                    <a:bodyPr/>
                    <a:lstStyle/>
                    <a:p>
                      <a:pPr marL="0" lvl="0" indent="0" algn="l" rtl="0">
                        <a:spcBef>
                          <a:spcPts val="0"/>
                        </a:spcBef>
                        <a:spcAft>
                          <a:spcPts val="0"/>
                        </a:spcAft>
                        <a:buNone/>
                      </a:pPr>
                      <a:r>
                        <a:rPr lang="en" sz="1800" b="1">
                          <a:solidFill>
                            <a:srgbClr val="990000"/>
                          </a:solidFill>
                          <a:latin typeface="Calibri"/>
                          <a:ea typeface="Calibri"/>
                          <a:cs typeface="Calibri"/>
                          <a:sym typeface="Calibri"/>
                        </a:rPr>
                        <a:t>FEW</a:t>
                      </a:r>
                      <a:endParaRPr sz="1800" b="1">
                        <a:solidFill>
                          <a:srgbClr val="990000"/>
                        </a:solidFill>
                        <a:latin typeface="Calibri"/>
                        <a:ea typeface="Calibri"/>
                        <a:cs typeface="Calibri"/>
                        <a:sym typeface="Calibri"/>
                      </a:endParaRPr>
                    </a:p>
                    <a:p>
                      <a:pPr marL="0" lvl="0" indent="0" algn="l" rtl="0">
                        <a:spcBef>
                          <a:spcPts val="0"/>
                        </a:spcBef>
                        <a:spcAft>
                          <a:spcPts val="0"/>
                        </a:spcAft>
                        <a:buNone/>
                      </a:pPr>
                      <a:r>
                        <a:rPr lang="en" sz="1800" b="1">
                          <a:latin typeface="Calibri"/>
                          <a:ea typeface="Calibri"/>
                          <a:cs typeface="Calibri"/>
                          <a:sym typeface="Calibri"/>
                        </a:rPr>
                        <a:t>Tier 3 Team</a:t>
                      </a:r>
                      <a:endParaRPr sz="1800" b="1">
                        <a:latin typeface="Calibri"/>
                        <a:ea typeface="Calibri"/>
                        <a:cs typeface="Calibri"/>
                        <a:sym typeface="Calibri"/>
                      </a:endParaRPr>
                    </a:p>
                    <a:p>
                      <a:pPr marL="0" lvl="0" indent="0" algn="l" rtl="0">
                        <a:spcBef>
                          <a:spcPts val="0"/>
                        </a:spcBef>
                        <a:spcAft>
                          <a:spcPts val="0"/>
                        </a:spcAft>
                        <a:buNone/>
                      </a:pPr>
                      <a:endParaRPr sz="1800" b="1">
                        <a:solidFill>
                          <a:srgbClr val="BF9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b="1">
                          <a:solidFill>
                            <a:srgbClr val="BF9000"/>
                          </a:solidFill>
                          <a:latin typeface="Calibri"/>
                          <a:ea typeface="Calibri"/>
                          <a:cs typeface="Calibri"/>
                          <a:sym typeface="Calibri"/>
                        </a:rPr>
                        <a:t>SOME</a:t>
                      </a:r>
                      <a:endParaRPr sz="1800" b="1">
                        <a:solidFill>
                          <a:srgbClr val="BF90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Tier 2</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Team</a:t>
                      </a:r>
                      <a:endParaRPr sz="1800">
                        <a:solidFill>
                          <a:srgbClr val="BF9000"/>
                        </a:solidFill>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 Using Tier 1 team’s implementation of </a:t>
                      </a:r>
                      <a:r>
                        <a:rPr lang="en" sz="1800" b="1">
                          <a:solidFill>
                            <a:srgbClr val="1155CC"/>
                          </a:solidFill>
                          <a:latin typeface="Calibri"/>
                          <a:ea typeface="Calibri"/>
                          <a:cs typeface="Calibri"/>
                          <a:sym typeface="Calibri"/>
                        </a:rPr>
                        <a:t>IM40 survey</a:t>
                      </a:r>
                      <a:r>
                        <a:rPr lang="en" sz="1800">
                          <a:solidFill>
                            <a:schemeClr val="dk1"/>
                          </a:solidFill>
                          <a:latin typeface="Calibri"/>
                          <a:ea typeface="Calibri"/>
                          <a:cs typeface="Calibri"/>
                          <a:sym typeface="Calibri"/>
                        </a:rPr>
                        <a:t> to identify unique gaps in students assets </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100">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 Work to update </a:t>
                      </a:r>
                      <a:r>
                        <a:rPr lang="en" sz="1800" b="1">
                          <a:solidFill>
                            <a:srgbClr val="1155CC"/>
                          </a:solidFill>
                          <a:latin typeface="Calibri"/>
                          <a:ea typeface="Calibri"/>
                          <a:cs typeface="Calibri"/>
                          <a:sym typeface="Calibri"/>
                        </a:rPr>
                        <a:t>CICO procedures for virtual school setting. </a:t>
                      </a:r>
                      <a:r>
                        <a:rPr lang="en" sz="1800">
                          <a:latin typeface="Calibri"/>
                          <a:ea typeface="Calibri"/>
                          <a:cs typeface="Calibri"/>
                          <a:sym typeface="Calibri"/>
                        </a:rPr>
                        <a:t>(Pbis.org)</a:t>
                      </a:r>
                      <a:endParaRPr sz="1800">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sz="1800">
                          <a:latin typeface="Calibri"/>
                          <a:ea typeface="Calibri"/>
                          <a:cs typeface="Calibri"/>
                          <a:sym typeface="Calibri"/>
                        </a:rPr>
                        <a:t>- Further analyze </a:t>
                      </a:r>
                      <a:r>
                        <a:rPr lang="en" sz="1800" b="1">
                          <a:solidFill>
                            <a:srgbClr val="1155CC"/>
                          </a:solidFill>
                          <a:latin typeface="Calibri"/>
                          <a:ea typeface="Calibri"/>
                          <a:cs typeface="Calibri"/>
                          <a:sym typeface="Calibri"/>
                        </a:rPr>
                        <a:t>ProQOL data</a:t>
                      </a:r>
                      <a:r>
                        <a:rPr lang="en" sz="1800">
                          <a:solidFill>
                            <a:srgbClr val="1155CC"/>
                          </a:solidFill>
                          <a:latin typeface="Calibri"/>
                          <a:ea typeface="Calibri"/>
                          <a:cs typeface="Calibri"/>
                          <a:sym typeface="Calibri"/>
                        </a:rPr>
                        <a:t> </a:t>
                      </a:r>
                      <a:r>
                        <a:rPr lang="en" sz="1800">
                          <a:latin typeface="Calibri"/>
                          <a:ea typeface="Calibri"/>
                          <a:cs typeface="Calibri"/>
                          <a:sym typeface="Calibri"/>
                        </a:rPr>
                        <a:t>collected by Tier 1 team to identify specific staff “burn-out” needs and identify resources.</a:t>
                      </a: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solidFill>
                          <a:srgbClr val="1155CC"/>
                        </a:solidFill>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sz="1800">
                          <a:latin typeface="Calibri"/>
                          <a:ea typeface="Calibri"/>
                          <a:cs typeface="Calibri"/>
                          <a:sym typeface="Calibri"/>
                        </a:rPr>
                        <a:t>- Tier 2 team coordinates follow-up check-in calls with </a:t>
                      </a:r>
                      <a:r>
                        <a:rPr lang="en" sz="1800" b="1">
                          <a:solidFill>
                            <a:srgbClr val="1155CC"/>
                          </a:solidFill>
                          <a:latin typeface="Calibri"/>
                          <a:ea typeface="Calibri"/>
                          <a:cs typeface="Calibri"/>
                          <a:sym typeface="Calibri"/>
                        </a:rPr>
                        <a:t>Connect the Dots</a:t>
                      </a:r>
                      <a:r>
                        <a:rPr lang="en" sz="1800" b="1">
                          <a:latin typeface="Calibri"/>
                          <a:ea typeface="Calibri"/>
                          <a:cs typeface="Calibri"/>
                          <a:sym typeface="Calibri"/>
                        </a:rPr>
                        <a:t> </a:t>
                      </a:r>
                      <a:r>
                        <a:rPr lang="en" sz="1800">
                          <a:latin typeface="Calibri"/>
                          <a:ea typeface="Calibri"/>
                          <a:cs typeface="Calibri"/>
                          <a:sym typeface="Calibri"/>
                        </a:rPr>
                        <a:t>survey for families of students with 10+ Zoom absences.</a:t>
                      </a:r>
                      <a:endParaRPr sz="1800">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n" sz="1800" dirty="0">
                          <a:latin typeface="Calibri"/>
                          <a:ea typeface="Calibri"/>
                          <a:cs typeface="Calibri"/>
                          <a:sym typeface="Calibri"/>
                        </a:rPr>
                        <a:t>-</a:t>
                      </a:r>
                      <a:r>
                        <a:rPr lang="en" sz="1800" dirty="0">
                          <a:solidFill>
                            <a:schemeClr val="dk1"/>
                          </a:solidFill>
                          <a:latin typeface="Calibri"/>
                          <a:ea typeface="Calibri"/>
                          <a:cs typeface="Calibri"/>
                          <a:sym typeface="Calibri"/>
                        </a:rPr>
                        <a:t> Work with community agencies to collect and share </a:t>
                      </a:r>
                      <a:r>
                        <a:rPr lang="en" sz="1800" b="1" dirty="0">
                          <a:solidFill>
                            <a:srgbClr val="1155CC"/>
                          </a:solidFill>
                          <a:latin typeface="Calibri"/>
                          <a:ea typeface="Calibri"/>
                          <a:cs typeface="Calibri"/>
                          <a:sym typeface="Calibri"/>
                        </a:rPr>
                        <a:t>quarterly community stats </a:t>
                      </a:r>
                      <a:r>
                        <a:rPr lang="en" sz="1800" dirty="0">
                          <a:solidFill>
                            <a:schemeClr val="dk1"/>
                          </a:solidFill>
                          <a:latin typeface="Calibri"/>
                          <a:ea typeface="Calibri"/>
                          <a:cs typeface="Calibri"/>
                          <a:sym typeface="Calibri"/>
                        </a:rPr>
                        <a:t>in District MTSS Leadership meetings.</a:t>
                      </a:r>
                      <a:endParaRPr sz="1800" dirty="0">
                        <a:solidFill>
                          <a:schemeClr val="dk1"/>
                        </a:solidFill>
                        <a:latin typeface="Calibri"/>
                        <a:ea typeface="Calibri"/>
                        <a:cs typeface="Calibri"/>
                        <a:sym typeface="Calibri"/>
                      </a:endParaRPr>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bl>
          </a:graphicData>
        </a:graphic>
      </p:graphicFrame>
      <p:pic>
        <p:nvPicPr>
          <p:cNvPr id="1034" name="Google Shape;1034;p135"/>
          <p:cNvPicPr preferRelativeResize="0"/>
          <p:nvPr/>
        </p:nvPicPr>
        <p:blipFill>
          <a:blip r:embed="rId3">
            <a:alphaModFix/>
          </a:blip>
          <a:stretch>
            <a:fillRect/>
          </a:stretch>
        </p:blipFill>
        <p:spPr>
          <a:xfrm>
            <a:off x="1599799" y="4255996"/>
            <a:ext cx="552100" cy="498300"/>
          </a:xfrm>
          <a:prstGeom prst="rect">
            <a:avLst/>
          </a:prstGeom>
          <a:noFill/>
          <a:ln w="38100" cap="flat" cmpd="sng">
            <a:solidFill>
              <a:schemeClr val="dk2"/>
            </a:solidFill>
            <a:prstDash val="solid"/>
            <a:round/>
            <a:headEnd type="none" w="sm" len="sm"/>
            <a:tailEnd type="none" w="sm" len="sm"/>
          </a:ln>
        </p:spPr>
      </p:pic>
      <p:pic>
        <p:nvPicPr>
          <p:cNvPr id="1035" name="Google Shape;1035;p135"/>
          <p:cNvPicPr preferRelativeResize="0"/>
          <p:nvPr/>
        </p:nvPicPr>
        <p:blipFill>
          <a:blip r:embed="rId4">
            <a:alphaModFix/>
          </a:blip>
          <a:stretch>
            <a:fillRect/>
          </a:stretch>
        </p:blipFill>
        <p:spPr>
          <a:xfrm>
            <a:off x="3841917" y="4256000"/>
            <a:ext cx="552114" cy="498300"/>
          </a:xfrm>
          <a:prstGeom prst="rect">
            <a:avLst/>
          </a:prstGeom>
          <a:noFill/>
          <a:ln w="38100" cap="flat" cmpd="sng">
            <a:solidFill>
              <a:schemeClr val="dk2"/>
            </a:solidFill>
            <a:prstDash val="solid"/>
            <a:round/>
            <a:headEnd type="none" w="sm" len="sm"/>
            <a:tailEnd type="none" w="sm" len="sm"/>
          </a:ln>
        </p:spPr>
      </p:pic>
      <p:pic>
        <p:nvPicPr>
          <p:cNvPr id="1036" name="Google Shape;1036;p135"/>
          <p:cNvPicPr preferRelativeResize="0"/>
          <p:nvPr/>
        </p:nvPicPr>
        <p:blipFill>
          <a:blip r:embed="rId5">
            <a:alphaModFix/>
          </a:blip>
          <a:stretch>
            <a:fillRect/>
          </a:stretch>
        </p:blipFill>
        <p:spPr>
          <a:xfrm>
            <a:off x="5660125" y="4255998"/>
            <a:ext cx="552125" cy="498301"/>
          </a:xfrm>
          <a:prstGeom prst="rect">
            <a:avLst/>
          </a:prstGeom>
          <a:noFill/>
          <a:ln w="38100" cap="flat" cmpd="sng">
            <a:solidFill>
              <a:schemeClr val="dk2"/>
            </a:solidFill>
            <a:prstDash val="solid"/>
            <a:round/>
            <a:headEnd type="none" w="sm" len="sm"/>
            <a:tailEnd type="none" w="sm" len="sm"/>
          </a:ln>
        </p:spPr>
      </p:pic>
      <p:pic>
        <p:nvPicPr>
          <p:cNvPr id="1037" name="Google Shape;1037;p135"/>
          <p:cNvPicPr preferRelativeResize="0"/>
          <p:nvPr/>
        </p:nvPicPr>
        <p:blipFill>
          <a:blip r:embed="rId6">
            <a:alphaModFix/>
          </a:blip>
          <a:stretch>
            <a:fillRect/>
          </a:stretch>
        </p:blipFill>
        <p:spPr>
          <a:xfrm>
            <a:off x="7631200" y="4268625"/>
            <a:ext cx="552125" cy="47305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7"/>
          <p:cNvSpPr/>
          <p:nvPr/>
        </p:nvSpPr>
        <p:spPr>
          <a:xfrm>
            <a:off x="2647139" y="1122740"/>
            <a:ext cx="2743200" cy="3585600"/>
          </a:xfrm>
          <a:prstGeom prst="triangle">
            <a:avLst>
              <a:gd name="adj" fmla="val 50000"/>
            </a:avLst>
          </a:prstGeom>
          <a:solidFill>
            <a:srgbClr val="33996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Georgia"/>
              <a:ea typeface="Georgia"/>
              <a:cs typeface="Georgia"/>
              <a:sym typeface="Georgia"/>
            </a:endParaRPr>
          </a:p>
        </p:txBody>
      </p:sp>
      <p:sp>
        <p:nvSpPr>
          <p:cNvPr id="240" name="Google Shape;240;p37"/>
          <p:cNvSpPr/>
          <p:nvPr/>
        </p:nvSpPr>
        <p:spPr>
          <a:xfrm>
            <a:off x="3592018" y="1169888"/>
            <a:ext cx="853500" cy="1141500"/>
          </a:xfrm>
          <a:prstGeom prst="triangle">
            <a:avLst>
              <a:gd name="adj" fmla="val 50000"/>
            </a:avLst>
          </a:prstGeom>
          <a:gradFill>
            <a:gsLst>
              <a:gs pos="0">
                <a:srgbClr val="FFF95A"/>
              </a:gs>
              <a:gs pos="90000">
                <a:srgbClr val="FFF95A"/>
              </a:gs>
              <a:gs pos="100000">
                <a:srgbClr val="FFF95A">
                  <a:alpha val="0"/>
                </a:srgbClr>
              </a:gs>
            </a:gsLst>
            <a:lin ang="5400012"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Georgia"/>
              <a:ea typeface="Georgia"/>
              <a:cs typeface="Georgia"/>
              <a:sym typeface="Georgia"/>
            </a:endParaRPr>
          </a:p>
        </p:txBody>
      </p:sp>
      <p:sp>
        <p:nvSpPr>
          <p:cNvPr id="241" name="Google Shape;241;p37"/>
          <p:cNvSpPr/>
          <p:nvPr/>
        </p:nvSpPr>
        <p:spPr>
          <a:xfrm>
            <a:off x="3831635" y="1210988"/>
            <a:ext cx="374100" cy="508200"/>
          </a:xfrm>
          <a:prstGeom prst="triangle">
            <a:avLst>
              <a:gd name="adj" fmla="val 50000"/>
            </a:avLst>
          </a:prstGeom>
          <a:gradFill>
            <a:gsLst>
              <a:gs pos="0">
                <a:srgbClr val="FF0000"/>
              </a:gs>
              <a:gs pos="76000">
                <a:srgbClr val="FF0000"/>
              </a:gs>
              <a:gs pos="100000">
                <a:srgbClr val="FFF95A">
                  <a:alpha val="0"/>
                </a:srgbClr>
              </a:gs>
            </a:gsLst>
            <a:lin ang="5400012" scaled="0"/>
          </a:gra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Georgia"/>
              <a:ea typeface="Georgia"/>
              <a:cs typeface="Georgia"/>
              <a:sym typeface="Georgia"/>
            </a:endParaRPr>
          </a:p>
        </p:txBody>
      </p:sp>
      <p:sp>
        <p:nvSpPr>
          <p:cNvPr id="242" name="Google Shape;242;p37"/>
          <p:cNvSpPr/>
          <p:nvPr/>
        </p:nvSpPr>
        <p:spPr>
          <a:xfrm rot="-1254479" flipH="1">
            <a:off x="4727773" y="960074"/>
            <a:ext cx="342984" cy="3777990"/>
          </a:xfrm>
          <a:prstGeom prst="leftBrace">
            <a:avLst>
              <a:gd name="adj1" fmla="val 103414"/>
              <a:gd name="adj2" fmla="val 62719"/>
            </a:avLst>
          </a:prstGeom>
          <a:noFill/>
          <a:ln w="1905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Georgia"/>
              <a:ea typeface="Georgia"/>
              <a:cs typeface="Georgia"/>
              <a:sym typeface="Georgia"/>
            </a:endParaRPr>
          </a:p>
        </p:txBody>
      </p:sp>
      <p:sp>
        <p:nvSpPr>
          <p:cNvPr id="243" name="Google Shape;243;p37"/>
          <p:cNvSpPr txBox="1"/>
          <p:nvPr/>
        </p:nvSpPr>
        <p:spPr>
          <a:xfrm>
            <a:off x="5472060" y="3052102"/>
            <a:ext cx="1821000" cy="1015800"/>
          </a:xfrm>
          <a:prstGeom prst="rect">
            <a:avLst/>
          </a:prstGeom>
          <a:solidFill>
            <a:srgbClr val="008B3D"/>
          </a:solidFill>
          <a:ln w="9525" cap="flat" cmpd="sng">
            <a:solidFill>
              <a:schemeClr val="dk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FFFFFF"/>
                </a:solidFill>
                <a:latin typeface="Calibri"/>
                <a:ea typeface="Calibri"/>
                <a:cs typeface="Calibri"/>
                <a:sym typeface="Calibri"/>
              </a:rPr>
              <a:t>Tier I Prevention</a:t>
            </a:r>
            <a:r>
              <a:rPr lang="en" sz="1400">
                <a:solidFill>
                  <a:srgbClr val="FFFFFF"/>
                </a:solidFill>
                <a:latin typeface="Calibri"/>
                <a:ea typeface="Calibri"/>
                <a:cs typeface="Calibri"/>
                <a:sym typeface="Calibri"/>
              </a:rPr>
              <a:t>:</a:t>
            </a:r>
            <a:endParaRPr sz="1100">
              <a:latin typeface="Calibri"/>
              <a:ea typeface="Calibri"/>
              <a:cs typeface="Calibri"/>
              <a:sym typeface="Calibri"/>
            </a:endParaRPr>
          </a:p>
          <a:p>
            <a:pPr marL="0" marR="0" lvl="0" indent="0" algn="ctr" rtl="0">
              <a:spcBef>
                <a:spcPts val="0"/>
              </a:spcBef>
              <a:spcAft>
                <a:spcPts val="0"/>
              </a:spcAft>
              <a:buNone/>
            </a:pPr>
            <a:r>
              <a:rPr lang="en" sz="1200">
                <a:solidFill>
                  <a:srgbClr val="FFFFFF"/>
                </a:solidFill>
                <a:latin typeface="Calibri"/>
                <a:ea typeface="Calibri"/>
                <a:cs typeface="Calibri"/>
                <a:sym typeface="Calibri"/>
              </a:rPr>
              <a:t>School/Classroom-wide Data, Systems, Practices</a:t>
            </a:r>
            <a:endParaRPr sz="1100">
              <a:latin typeface="Calibri"/>
              <a:ea typeface="Calibri"/>
              <a:cs typeface="Calibri"/>
              <a:sym typeface="Calibri"/>
            </a:endParaRPr>
          </a:p>
          <a:p>
            <a:pPr marL="0" marR="0" lvl="0" indent="0" algn="ctr" rtl="0">
              <a:spcBef>
                <a:spcPts val="0"/>
              </a:spcBef>
              <a:spcAft>
                <a:spcPts val="0"/>
              </a:spcAft>
              <a:buNone/>
            </a:pPr>
            <a:r>
              <a:rPr lang="en" sz="1200">
                <a:solidFill>
                  <a:srgbClr val="FFFFFF"/>
                </a:solidFill>
                <a:latin typeface="Calibri"/>
                <a:ea typeface="Calibri"/>
                <a:cs typeface="Calibri"/>
                <a:sym typeface="Calibri"/>
              </a:rPr>
              <a:t>for all Students, Staff, Settings</a:t>
            </a:r>
            <a:endParaRPr sz="1100">
              <a:latin typeface="Calibri"/>
              <a:ea typeface="Calibri"/>
              <a:cs typeface="Calibri"/>
              <a:sym typeface="Calibri"/>
            </a:endParaRPr>
          </a:p>
        </p:txBody>
      </p:sp>
      <p:sp>
        <p:nvSpPr>
          <p:cNvPr id="244" name="Google Shape;244;p37"/>
          <p:cNvSpPr/>
          <p:nvPr/>
        </p:nvSpPr>
        <p:spPr>
          <a:xfrm rot="-1186910">
            <a:off x="4574126" y="1098020"/>
            <a:ext cx="189694" cy="457102"/>
          </a:xfrm>
          <a:prstGeom prst="rightBrace">
            <a:avLst>
              <a:gd name="adj1" fmla="val 29872"/>
              <a:gd name="adj2" fmla="val 50000"/>
            </a:avLst>
          </a:prstGeom>
          <a:noFill/>
          <a:ln w="1905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Georgia"/>
              <a:ea typeface="Georgia"/>
              <a:cs typeface="Georgia"/>
              <a:sym typeface="Georgia"/>
            </a:endParaRPr>
          </a:p>
        </p:txBody>
      </p:sp>
      <p:sp>
        <p:nvSpPr>
          <p:cNvPr id="245" name="Google Shape;245;p37"/>
          <p:cNvSpPr/>
          <p:nvPr/>
        </p:nvSpPr>
        <p:spPr>
          <a:xfrm rot="-1244445">
            <a:off x="4502948" y="1066799"/>
            <a:ext cx="228723" cy="1212541"/>
          </a:xfrm>
          <a:prstGeom prst="rightBrace">
            <a:avLst>
              <a:gd name="adj1" fmla="val 39583"/>
              <a:gd name="adj2" fmla="val 83706"/>
            </a:avLst>
          </a:prstGeom>
          <a:noFill/>
          <a:ln w="19050"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000000"/>
              </a:solidFill>
              <a:latin typeface="Georgia"/>
              <a:ea typeface="Georgia"/>
              <a:cs typeface="Georgia"/>
              <a:sym typeface="Georgia"/>
            </a:endParaRPr>
          </a:p>
        </p:txBody>
      </p:sp>
      <p:sp>
        <p:nvSpPr>
          <p:cNvPr id="246" name="Google Shape;246;p37"/>
          <p:cNvSpPr txBox="1"/>
          <p:nvPr/>
        </p:nvSpPr>
        <p:spPr>
          <a:xfrm>
            <a:off x="5140596" y="2156833"/>
            <a:ext cx="1878000" cy="831000"/>
          </a:xfrm>
          <a:prstGeom prst="rect">
            <a:avLst/>
          </a:prstGeom>
          <a:solidFill>
            <a:srgbClr val="FFF95A"/>
          </a:solidFill>
          <a:ln w="9525" cap="flat" cmpd="sng">
            <a:solidFill>
              <a:schemeClr val="dk2"/>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000000"/>
                </a:solidFill>
                <a:latin typeface="Calibri"/>
                <a:ea typeface="Calibri"/>
                <a:cs typeface="Calibri"/>
                <a:sym typeface="Calibri"/>
              </a:rPr>
              <a:t>Tier II Prevention</a:t>
            </a:r>
            <a:r>
              <a:rPr lang="en" sz="1400">
                <a:solidFill>
                  <a:srgbClr val="000000"/>
                </a:solidFill>
                <a:latin typeface="Calibri"/>
                <a:ea typeface="Calibri"/>
                <a:cs typeface="Calibri"/>
                <a:sym typeface="Calibri"/>
              </a:rPr>
              <a:t>:</a:t>
            </a:r>
            <a:endParaRPr sz="1100">
              <a:latin typeface="Calibri"/>
              <a:ea typeface="Calibri"/>
              <a:cs typeface="Calibri"/>
              <a:sym typeface="Calibri"/>
            </a:endParaRPr>
          </a:p>
          <a:p>
            <a:pPr marL="0" marR="0" lvl="0" indent="0" algn="ctr" rtl="0">
              <a:spcBef>
                <a:spcPts val="0"/>
              </a:spcBef>
              <a:spcAft>
                <a:spcPts val="0"/>
              </a:spcAft>
              <a:buNone/>
            </a:pPr>
            <a:r>
              <a:rPr lang="en" sz="1200">
                <a:solidFill>
                  <a:srgbClr val="000000"/>
                </a:solidFill>
                <a:latin typeface="Calibri"/>
                <a:ea typeface="Calibri"/>
                <a:cs typeface="Calibri"/>
                <a:sym typeface="Calibri"/>
              </a:rPr>
              <a:t>Group-based Data, Systems, Practices Targeting At-Risk Behaviors</a:t>
            </a:r>
            <a:endParaRPr sz="1100">
              <a:latin typeface="Calibri"/>
              <a:ea typeface="Calibri"/>
              <a:cs typeface="Calibri"/>
              <a:sym typeface="Calibri"/>
            </a:endParaRPr>
          </a:p>
        </p:txBody>
      </p:sp>
      <p:sp>
        <p:nvSpPr>
          <p:cNvPr id="247" name="Google Shape;247;p37"/>
          <p:cNvSpPr txBox="1"/>
          <p:nvPr/>
        </p:nvSpPr>
        <p:spPr>
          <a:xfrm>
            <a:off x="4918050" y="959050"/>
            <a:ext cx="2196000" cy="1015800"/>
          </a:xfrm>
          <a:prstGeom prst="rect">
            <a:avLst/>
          </a:prstGeom>
          <a:solidFill>
            <a:srgbClr val="FF8A7D"/>
          </a:solidFill>
          <a:ln w="9525" cap="flat" cmpd="sng">
            <a:solidFill>
              <a:srgbClr val="00000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chemeClr val="dk2"/>
                </a:solidFill>
                <a:latin typeface="Calibri"/>
                <a:ea typeface="Calibri"/>
                <a:cs typeface="Calibri"/>
                <a:sym typeface="Calibri"/>
              </a:rPr>
              <a:t>Tier III Prevention</a:t>
            </a:r>
            <a:r>
              <a:rPr lang="en" sz="1400">
                <a:solidFill>
                  <a:schemeClr val="dk2"/>
                </a:solidFill>
                <a:latin typeface="Calibri"/>
                <a:ea typeface="Calibri"/>
                <a:cs typeface="Calibri"/>
                <a:sym typeface="Calibri"/>
              </a:rPr>
              <a:t>:</a:t>
            </a:r>
            <a:endParaRPr sz="1100">
              <a:latin typeface="Calibri"/>
              <a:ea typeface="Calibri"/>
              <a:cs typeface="Calibri"/>
              <a:sym typeface="Calibri"/>
            </a:endParaRPr>
          </a:p>
          <a:p>
            <a:pPr marL="0" marR="0" lvl="0" indent="0" algn="ctr" rtl="0">
              <a:spcBef>
                <a:spcPts val="0"/>
              </a:spcBef>
              <a:spcAft>
                <a:spcPts val="0"/>
              </a:spcAft>
              <a:buNone/>
            </a:pPr>
            <a:r>
              <a:rPr lang="en" sz="1200">
                <a:solidFill>
                  <a:schemeClr val="dk2"/>
                </a:solidFill>
                <a:latin typeface="Calibri"/>
                <a:ea typeface="Calibri"/>
                <a:cs typeface="Calibri"/>
                <a:sym typeface="Calibri"/>
              </a:rPr>
              <a:t>Specialized, Individualized</a:t>
            </a:r>
            <a:endParaRPr sz="1100">
              <a:latin typeface="Calibri"/>
              <a:ea typeface="Calibri"/>
              <a:cs typeface="Calibri"/>
              <a:sym typeface="Calibri"/>
            </a:endParaRPr>
          </a:p>
          <a:p>
            <a:pPr marL="0" marR="0" lvl="0" indent="0" algn="ctr" rtl="0">
              <a:spcBef>
                <a:spcPts val="0"/>
              </a:spcBef>
              <a:spcAft>
                <a:spcPts val="0"/>
              </a:spcAft>
              <a:buNone/>
            </a:pPr>
            <a:r>
              <a:rPr lang="en" sz="1200">
                <a:solidFill>
                  <a:schemeClr val="dk2"/>
                </a:solidFill>
                <a:latin typeface="Calibri"/>
                <a:ea typeface="Calibri"/>
                <a:cs typeface="Calibri"/>
                <a:sym typeface="Calibri"/>
              </a:rPr>
              <a:t>Data, Systems, Practices for High-Need and Complex Behaviors</a:t>
            </a:r>
            <a:endParaRPr sz="1100">
              <a:latin typeface="Calibri"/>
              <a:ea typeface="Calibri"/>
              <a:cs typeface="Calibri"/>
              <a:sym typeface="Calibri"/>
            </a:endParaRPr>
          </a:p>
        </p:txBody>
      </p:sp>
      <p:sp>
        <p:nvSpPr>
          <p:cNvPr id="248" name="Google Shape;248;p37"/>
          <p:cNvSpPr txBox="1"/>
          <p:nvPr/>
        </p:nvSpPr>
        <p:spPr>
          <a:xfrm>
            <a:off x="3132914" y="4321982"/>
            <a:ext cx="1771800" cy="275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a:solidFill>
                  <a:srgbClr val="FFFFFF"/>
                </a:solidFill>
                <a:latin typeface="Calibri"/>
                <a:ea typeface="Calibri"/>
                <a:cs typeface="Calibri"/>
                <a:sym typeface="Calibri"/>
              </a:rPr>
              <a:t>~80% responding</a:t>
            </a:r>
            <a:endParaRPr sz="1100">
              <a:latin typeface="Calibri"/>
              <a:ea typeface="Calibri"/>
              <a:cs typeface="Calibri"/>
              <a:sym typeface="Calibri"/>
            </a:endParaRPr>
          </a:p>
        </p:txBody>
      </p:sp>
      <p:sp>
        <p:nvSpPr>
          <p:cNvPr id="249" name="Google Shape;249;p37"/>
          <p:cNvSpPr txBox="1"/>
          <p:nvPr/>
        </p:nvSpPr>
        <p:spPr>
          <a:xfrm>
            <a:off x="3704414" y="1808540"/>
            <a:ext cx="628500" cy="275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a:solidFill>
                  <a:srgbClr val="000000"/>
                </a:solidFill>
                <a:latin typeface="Twentieth Century"/>
                <a:ea typeface="Twentieth Century"/>
                <a:cs typeface="Twentieth Century"/>
                <a:sym typeface="Twentieth Century"/>
              </a:rPr>
              <a:t>~15% </a:t>
            </a:r>
            <a:endParaRPr sz="1100"/>
          </a:p>
        </p:txBody>
      </p:sp>
      <p:sp>
        <p:nvSpPr>
          <p:cNvPr id="250" name="Google Shape;250;p37"/>
          <p:cNvSpPr txBox="1"/>
          <p:nvPr/>
        </p:nvSpPr>
        <p:spPr>
          <a:xfrm>
            <a:off x="3707052" y="1379050"/>
            <a:ext cx="628500" cy="2751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a:solidFill>
                  <a:srgbClr val="FFFFFF"/>
                </a:solidFill>
                <a:latin typeface="Twentieth Century"/>
                <a:ea typeface="Twentieth Century"/>
                <a:cs typeface="Twentieth Century"/>
                <a:sym typeface="Twentieth Century"/>
              </a:rPr>
              <a:t>~5% </a:t>
            </a:r>
            <a:endParaRPr sz="1100"/>
          </a:p>
        </p:txBody>
      </p:sp>
      <p:sp>
        <p:nvSpPr>
          <p:cNvPr id="251" name="Google Shape;251;p37"/>
          <p:cNvSpPr txBox="1"/>
          <p:nvPr/>
        </p:nvSpPr>
        <p:spPr>
          <a:xfrm>
            <a:off x="1906812" y="1654085"/>
            <a:ext cx="1326300" cy="1732500"/>
          </a:xfrm>
          <a:prstGeom prst="rect">
            <a:avLst/>
          </a:prstGeom>
          <a:noFill/>
          <a:ln>
            <a:noFill/>
          </a:ln>
        </p:spPr>
        <p:txBody>
          <a:bodyPr spcFirstLastPara="1" wrap="square" lIns="68575" tIns="34275" rIns="68575" bIns="34275" anchor="t" anchorCtr="0">
            <a:noAutofit/>
          </a:bodyPr>
          <a:lstStyle/>
          <a:p>
            <a:pPr marL="254000" marR="0" lvl="0" indent="-247650" algn="l" rtl="0">
              <a:lnSpc>
                <a:spcPct val="150000"/>
              </a:lnSpc>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Students</a:t>
            </a:r>
            <a:endParaRPr sz="1100">
              <a:latin typeface="Calibri"/>
              <a:ea typeface="Calibri"/>
              <a:cs typeface="Calibri"/>
              <a:sym typeface="Calibri"/>
            </a:endParaRPr>
          </a:p>
          <a:p>
            <a:pPr marL="254000" marR="0" lvl="0" indent="-247650" algn="l" rtl="0">
              <a:lnSpc>
                <a:spcPct val="150000"/>
              </a:lnSpc>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Staff</a:t>
            </a:r>
            <a:endParaRPr sz="1100">
              <a:latin typeface="Calibri"/>
              <a:ea typeface="Calibri"/>
              <a:cs typeface="Calibri"/>
              <a:sym typeface="Calibri"/>
            </a:endParaRPr>
          </a:p>
          <a:p>
            <a:pPr marL="254000" marR="0" lvl="0" indent="-247650" algn="l" rtl="0">
              <a:lnSpc>
                <a:spcPct val="150000"/>
              </a:lnSpc>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Families</a:t>
            </a:r>
            <a:endParaRPr sz="1100">
              <a:latin typeface="Calibri"/>
              <a:ea typeface="Calibri"/>
              <a:cs typeface="Calibri"/>
              <a:sym typeface="Calibri"/>
            </a:endParaRPr>
          </a:p>
          <a:p>
            <a:pPr marL="254000" marR="0" lvl="0" indent="-247650" algn="l" rtl="0">
              <a:lnSpc>
                <a:spcPct val="150000"/>
              </a:lnSpc>
              <a:spcBef>
                <a:spcPts val="0"/>
              </a:spcBef>
              <a:spcAft>
                <a:spcPts val="0"/>
              </a:spcAft>
              <a:buClr>
                <a:schemeClr val="dk2"/>
              </a:buClr>
              <a:buSzPts val="1500"/>
              <a:buFont typeface="Calibri"/>
              <a:buChar char="✔"/>
            </a:pPr>
            <a:r>
              <a:rPr lang="en" sz="1500">
                <a:solidFill>
                  <a:schemeClr val="dk2"/>
                </a:solidFill>
                <a:latin typeface="Calibri"/>
                <a:ea typeface="Calibri"/>
                <a:cs typeface="Calibri"/>
                <a:sym typeface="Calibri"/>
              </a:rPr>
              <a:t>Community</a:t>
            </a:r>
            <a:endParaRPr sz="1100">
              <a:latin typeface="Calibri"/>
              <a:ea typeface="Calibri"/>
              <a:cs typeface="Calibri"/>
              <a:sym typeface="Calibri"/>
            </a:endParaRPr>
          </a:p>
          <a:p>
            <a:pPr marL="215900" marR="0" lvl="0" indent="-139700" algn="l" rtl="0">
              <a:lnSpc>
                <a:spcPct val="150000"/>
              </a:lnSpc>
              <a:spcBef>
                <a:spcPts val="0"/>
              </a:spcBef>
              <a:spcAft>
                <a:spcPts val="0"/>
              </a:spcAft>
              <a:buClr>
                <a:schemeClr val="dk1"/>
              </a:buClr>
              <a:buSzPts val="1200"/>
              <a:buFont typeface="Noto Sans Symbols"/>
              <a:buNone/>
            </a:pPr>
            <a:endParaRPr sz="1200" b="1">
              <a:solidFill>
                <a:srgbClr val="000000"/>
              </a:solidFill>
              <a:latin typeface="Twentieth Century"/>
              <a:ea typeface="Twentieth Century"/>
              <a:cs typeface="Twentieth Century"/>
              <a:sym typeface="Twentieth Century"/>
            </a:endParaRPr>
          </a:p>
        </p:txBody>
      </p:sp>
      <p:sp>
        <p:nvSpPr>
          <p:cNvPr id="252" name="Google Shape;252;p37"/>
          <p:cNvSpPr txBox="1">
            <a:spLocks noGrp="1"/>
          </p:cNvSpPr>
          <p:nvPr>
            <p:ph type="title"/>
          </p:nvPr>
        </p:nvSpPr>
        <p:spPr>
          <a:xfrm>
            <a:off x="757150" y="271950"/>
            <a:ext cx="7305300" cy="4092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2400"/>
              <a:buFont typeface="Calibri"/>
              <a:buNone/>
            </a:pPr>
            <a:r>
              <a:rPr lang="en" sz="2400">
                <a:solidFill>
                  <a:schemeClr val="dk2"/>
                </a:solidFill>
              </a:rPr>
              <a:t>MTSS </a:t>
            </a:r>
            <a:r>
              <a:rPr lang="en" sz="2400">
                <a:solidFill>
                  <a:schemeClr val="dk2"/>
                </a:solidFill>
                <a:latin typeface="Calibri"/>
                <a:ea typeface="Calibri"/>
                <a:cs typeface="Calibri"/>
                <a:sym typeface="Calibri"/>
              </a:rPr>
              <a:t>Three-tiered Continuum of Evidence-based Practices</a:t>
            </a:r>
            <a:endParaRPr/>
          </a:p>
        </p:txBody>
      </p:sp>
      <p:sp>
        <p:nvSpPr>
          <p:cNvPr id="253" name="Google Shape;253;p37"/>
          <p:cNvSpPr txBox="1"/>
          <p:nvPr/>
        </p:nvSpPr>
        <p:spPr>
          <a:xfrm>
            <a:off x="1163340" y="4783422"/>
            <a:ext cx="2116500" cy="3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a:solidFill>
                  <a:schemeClr val="dk1"/>
                </a:solidFill>
                <a:latin typeface="Twentieth Century"/>
                <a:ea typeface="Twentieth Century"/>
                <a:cs typeface="Twentieth Century"/>
                <a:sym typeface="Twentieth Century"/>
              </a:rPr>
              <a:t>Midwest PBIS Network 1-15-19</a:t>
            </a:r>
            <a:endParaRPr sz="1100"/>
          </a:p>
          <a:p>
            <a:pPr marL="0" marR="0" lvl="0" indent="0" algn="l" rtl="0">
              <a:spcBef>
                <a:spcPts val="0"/>
              </a:spcBef>
              <a:spcAft>
                <a:spcPts val="0"/>
              </a:spcAft>
              <a:buNone/>
            </a:pPr>
            <a:r>
              <a:rPr lang="en" sz="800">
                <a:solidFill>
                  <a:schemeClr val="dk1"/>
                </a:solidFill>
                <a:latin typeface="Twentieth Century"/>
                <a:ea typeface="Twentieth Century"/>
                <a:cs typeface="Twentieth Century"/>
                <a:sym typeface="Twentieth Century"/>
              </a:rPr>
              <a:t>Adapted from: USDOE OSEP PBIS TA Center</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41"/>
        <p:cNvGrpSpPr/>
        <p:nvPr/>
      </p:nvGrpSpPr>
      <p:grpSpPr>
        <a:xfrm>
          <a:off x="0" y="0"/>
          <a:ext cx="0" cy="0"/>
          <a:chOff x="0" y="0"/>
          <a:chExt cx="0" cy="0"/>
        </a:xfrm>
      </p:grpSpPr>
      <p:graphicFrame>
        <p:nvGraphicFramePr>
          <p:cNvPr id="1042" name="Google Shape;1042;p136"/>
          <p:cNvGraphicFramePr/>
          <p:nvPr/>
        </p:nvGraphicFramePr>
        <p:xfrm>
          <a:off x="251225" y="876650"/>
          <a:ext cx="8641525" cy="4029555"/>
        </p:xfrm>
        <a:graphic>
          <a:graphicData uri="http://schemas.openxmlformats.org/drawingml/2006/table">
            <a:tbl>
              <a:tblPr>
                <a:noFill/>
                <a:tableStyleId>{9E78387D-91E2-4DF6-BDB5-CAD1546DCA3E}</a:tableStyleId>
              </a:tblPr>
              <a:tblGrid>
                <a:gridCol w="924650">
                  <a:extLst>
                    <a:ext uri="{9D8B030D-6E8A-4147-A177-3AD203B41FA5}">
                      <a16:colId xmlns:a16="http://schemas.microsoft.com/office/drawing/2014/main" val="20000"/>
                    </a:ext>
                  </a:extLst>
                </a:gridCol>
                <a:gridCol w="2022725">
                  <a:extLst>
                    <a:ext uri="{9D8B030D-6E8A-4147-A177-3AD203B41FA5}">
                      <a16:colId xmlns:a16="http://schemas.microsoft.com/office/drawing/2014/main" val="20001"/>
                    </a:ext>
                  </a:extLst>
                </a:gridCol>
                <a:gridCol w="1898050">
                  <a:extLst>
                    <a:ext uri="{9D8B030D-6E8A-4147-A177-3AD203B41FA5}">
                      <a16:colId xmlns:a16="http://schemas.microsoft.com/office/drawing/2014/main" val="20002"/>
                    </a:ext>
                  </a:extLst>
                </a:gridCol>
                <a:gridCol w="1898050">
                  <a:extLst>
                    <a:ext uri="{9D8B030D-6E8A-4147-A177-3AD203B41FA5}">
                      <a16:colId xmlns:a16="http://schemas.microsoft.com/office/drawing/2014/main" val="20003"/>
                    </a:ext>
                  </a:extLst>
                </a:gridCol>
                <a:gridCol w="1898050">
                  <a:extLst>
                    <a:ext uri="{9D8B030D-6E8A-4147-A177-3AD203B41FA5}">
                      <a16:colId xmlns:a16="http://schemas.microsoft.com/office/drawing/2014/main" val="20004"/>
                    </a:ext>
                  </a:extLst>
                </a:gridCol>
              </a:tblGrid>
              <a:tr h="554925">
                <a:tc>
                  <a:txBody>
                    <a:bodyPr/>
                    <a:lstStyle/>
                    <a:p>
                      <a:pPr marL="0" lvl="0" indent="0" algn="ctr" rtl="0">
                        <a:spcBef>
                          <a:spcPts val="0"/>
                        </a:spcBef>
                        <a:spcAft>
                          <a:spcPts val="0"/>
                        </a:spcAft>
                        <a:buNone/>
                      </a:pPr>
                      <a:endParaRPr sz="1800">
                        <a:solidFill>
                          <a:schemeClr val="accent4"/>
                        </a:solidFill>
                      </a:endParaRPr>
                    </a:p>
                  </a:txBody>
                  <a:tcPr marL="91425" marR="91425" marT="91425" marB="91425" anchor="ctr">
                    <a:solidFill>
                      <a:srgbClr val="000000"/>
                    </a:solidFill>
                  </a:tcPr>
                </a:tc>
                <a:tc>
                  <a:txBody>
                    <a:bodyPr/>
                    <a:lstStyle/>
                    <a:p>
                      <a:pPr marL="0" lvl="0" indent="0" algn="ctr" rtl="0">
                        <a:spcBef>
                          <a:spcPts val="0"/>
                        </a:spcBef>
                        <a:spcAft>
                          <a:spcPts val="0"/>
                        </a:spcAft>
                        <a:buNone/>
                      </a:pPr>
                      <a:r>
                        <a:rPr lang="en" sz="1800" b="1">
                          <a:solidFill>
                            <a:srgbClr val="FFFFFF"/>
                          </a:solidFill>
                        </a:rPr>
                        <a:t>Student</a:t>
                      </a:r>
                      <a:endParaRPr sz="1800" b="1">
                        <a:solidFill>
                          <a:srgbClr val="FFFFFF"/>
                        </a:solidFill>
                      </a:endParaRPr>
                    </a:p>
                  </a:txBody>
                  <a:tcPr marL="91425" marR="91425" marT="91425" marB="91425">
                    <a:solidFill>
                      <a:srgbClr val="000000"/>
                    </a:solidFill>
                  </a:tcPr>
                </a:tc>
                <a:tc>
                  <a:txBody>
                    <a:bodyPr/>
                    <a:lstStyle/>
                    <a:p>
                      <a:pPr marL="0" lvl="0" indent="0" algn="ctr" rtl="0">
                        <a:spcBef>
                          <a:spcPts val="0"/>
                        </a:spcBef>
                        <a:spcAft>
                          <a:spcPts val="0"/>
                        </a:spcAft>
                        <a:buNone/>
                      </a:pPr>
                      <a:r>
                        <a:rPr lang="en" sz="1800" b="1">
                          <a:solidFill>
                            <a:srgbClr val="FFFFFF"/>
                          </a:solidFill>
                        </a:rPr>
                        <a:t>Staff</a:t>
                      </a:r>
                      <a:endParaRPr sz="1800" b="1">
                        <a:solidFill>
                          <a:srgbClr val="FFFFFF"/>
                        </a:solidFill>
                      </a:endParaRPr>
                    </a:p>
                  </a:txBody>
                  <a:tcPr marL="91425" marR="91425" marT="91425" marB="91425">
                    <a:solidFill>
                      <a:srgbClr val="000000"/>
                    </a:solidFill>
                  </a:tcPr>
                </a:tc>
                <a:tc>
                  <a:txBody>
                    <a:bodyPr/>
                    <a:lstStyle/>
                    <a:p>
                      <a:pPr marL="0" lvl="0" indent="0" algn="ctr" rtl="0">
                        <a:spcBef>
                          <a:spcPts val="0"/>
                        </a:spcBef>
                        <a:spcAft>
                          <a:spcPts val="0"/>
                        </a:spcAft>
                        <a:buNone/>
                      </a:pPr>
                      <a:r>
                        <a:rPr lang="en" sz="1800" b="1">
                          <a:solidFill>
                            <a:schemeClr val="lt1"/>
                          </a:solidFill>
                        </a:rPr>
                        <a:t>Family</a:t>
                      </a:r>
                      <a:endParaRPr sz="1800" b="1">
                        <a:solidFill>
                          <a:srgbClr val="FFFFFF"/>
                        </a:solidFill>
                      </a:endParaRPr>
                    </a:p>
                  </a:txBody>
                  <a:tcPr marL="91425" marR="91425" marT="91425" marB="91425">
                    <a:solidFill>
                      <a:srgbClr val="000000"/>
                    </a:solidFill>
                  </a:tcPr>
                </a:tc>
                <a:tc>
                  <a:txBody>
                    <a:bodyPr/>
                    <a:lstStyle/>
                    <a:p>
                      <a:pPr marL="0" lvl="0" indent="0" algn="ctr" rtl="0">
                        <a:spcBef>
                          <a:spcPts val="0"/>
                        </a:spcBef>
                        <a:spcAft>
                          <a:spcPts val="0"/>
                        </a:spcAft>
                        <a:buNone/>
                      </a:pPr>
                      <a:r>
                        <a:rPr lang="en" sz="1800" b="1">
                          <a:solidFill>
                            <a:srgbClr val="FFFFFF"/>
                          </a:solidFill>
                        </a:rPr>
                        <a:t>Community</a:t>
                      </a:r>
                      <a:endParaRPr sz="1800" b="1">
                        <a:solidFill>
                          <a:srgbClr val="FFFFFF"/>
                        </a:solidFill>
                      </a:endParaRPr>
                    </a:p>
                  </a:txBody>
                  <a:tcPr marL="91425" marR="91425" marT="91425" marB="91425">
                    <a:solidFill>
                      <a:srgbClr val="000000"/>
                    </a:solidFill>
                  </a:tcPr>
                </a:tc>
                <a:extLst>
                  <a:ext uri="{0D108BD9-81ED-4DB2-BD59-A6C34878D82A}">
                    <a16:rowId xmlns:a16="http://schemas.microsoft.com/office/drawing/2014/main" val="10000"/>
                  </a:ext>
                </a:extLst>
              </a:tr>
              <a:tr h="944300">
                <a:tc>
                  <a:txBody>
                    <a:bodyPr/>
                    <a:lstStyle/>
                    <a:p>
                      <a:pPr marL="0" lvl="0" indent="0" algn="l" rtl="0">
                        <a:spcBef>
                          <a:spcPts val="0"/>
                        </a:spcBef>
                        <a:spcAft>
                          <a:spcPts val="0"/>
                        </a:spcAft>
                        <a:buNone/>
                      </a:pPr>
                      <a:r>
                        <a:rPr lang="en" sz="1700" b="1">
                          <a:solidFill>
                            <a:srgbClr val="EA9999"/>
                          </a:solidFill>
                        </a:rPr>
                        <a:t>FEW</a:t>
                      </a:r>
                      <a:endParaRPr sz="1700" b="1">
                        <a:solidFill>
                          <a:srgbClr val="EA9999"/>
                        </a:solidFill>
                      </a:endParaRPr>
                    </a:p>
                    <a:p>
                      <a:pPr marL="0" lvl="0" indent="0" algn="l" rtl="0">
                        <a:spcBef>
                          <a:spcPts val="0"/>
                        </a:spcBef>
                        <a:spcAft>
                          <a:spcPts val="0"/>
                        </a:spcAft>
                        <a:buNone/>
                      </a:pPr>
                      <a:r>
                        <a:rPr lang="en" sz="1700">
                          <a:solidFill>
                            <a:srgbClr val="EA9999"/>
                          </a:solidFill>
                        </a:rPr>
                        <a:t>Tier 3</a:t>
                      </a:r>
                      <a:endParaRPr sz="1700">
                        <a:solidFill>
                          <a:srgbClr val="EA9999"/>
                        </a:solidFill>
                      </a:endParaRPr>
                    </a:p>
                  </a:txBody>
                  <a:tcPr marL="91425" marR="91425" marT="91425" marB="91425" anchor="ctr">
                    <a:solidFill>
                      <a:srgbClr val="000000"/>
                    </a:solidFill>
                  </a:tcPr>
                </a:tc>
                <a:tc gridSpan="4">
                  <a:txBody>
                    <a:bodyPr/>
                    <a:lstStyle/>
                    <a:p>
                      <a:pPr marL="457200" lvl="0" indent="-330200" algn="l" rtl="0">
                        <a:spcBef>
                          <a:spcPts val="0"/>
                        </a:spcBef>
                        <a:spcAft>
                          <a:spcPts val="0"/>
                        </a:spcAft>
                        <a:buClr>
                          <a:srgbClr val="EA9999"/>
                        </a:buClr>
                        <a:buSzPts val="1600"/>
                        <a:buFont typeface="Calibri"/>
                        <a:buChar char="●"/>
                      </a:pPr>
                      <a:r>
                        <a:rPr lang="en" sz="1600">
                          <a:solidFill>
                            <a:srgbClr val="EA9999"/>
                          </a:solidFill>
                          <a:latin typeface="Calibri"/>
                          <a:ea typeface="Calibri"/>
                          <a:cs typeface="Calibri"/>
                          <a:sym typeface="Calibri"/>
                        </a:rPr>
                        <a:t>Continue to review data via screening processes &amp; tools</a:t>
                      </a:r>
                      <a:endParaRPr sz="1600">
                        <a:solidFill>
                          <a:srgbClr val="EA9999"/>
                        </a:solidFill>
                        <a:latin typeface="Calibri"/>
                        <a:ea typeface="Calibri"/>
                        <a:cs typeface="Calibri"/>
                        <a:sym typeface="Calibri"/>
                      </a:endParaRPr>
                    </a:p>
                    <a:p>
                      <a:pPr marL="457200" lvl="0" indent="-330200" algn="l" rtl="0">
                        <a:spcBef>
                          <a:spcPts val="0"/>
                        </a:spcBef>
                        <a:spcAft>
                          <a:spcPts val="0"/>
                        </a:spcAft>
                        <a:buClr>
                          <a:srgbClr val="EA9999"/>
                        </a:buClr>
                        <a:buSzPts val="1600"/>
                        <a:buFont typeface="Calibri"/>
                        <a:buChar char="●"/>
                      </a:pPr>
                      <a:r>
                        <a:rPr lang="en" sz="1600">
                          <a:solidFill>
                            <a:srgbClr val="EA9999"/>
                          </a:solidFill>
                          <a:latin typeface="Calibri"/>
                          <a:ea typeface="Calibri"/>
                          <a:cs typeface="Calibri"/>
                          <a:sym typeface="Calibri"/>
                        </a:rPr>
                        <a:t>Progress monitor students’ engagement in </a:t>
                      </a:r>
                      <a:r>
                        <a:rPr lang="en" sz="1600" b="1">
                          <a:solidFill>
                            <a:srgbClr val="EA9999"/>
                          </a:solidFill>
                          <a:latin typeface="Calibri"/>
                          <a:ea typeface="Calibri"/>
                          <a:cs typeface="Calibri"/>
                          <a:sym typeface="Calibri"/>
                        </a:rPr>
                        <a:t>Tier 3 interventions</a:t>
                      </a:r>
                      <a:r>
                        <a:rPr lang="en" sz="1600">
                          <a:solidFill>
                            <a:srgbClr val="EA9999"/>
                          </a:solidFill>
                          <a:latin typeface="Calibri"/>
                          <a:ea typeface="Calibri"/>
                          <a:cs typeface="Calibri"/>
                          <a:sym typeface="Calibri"/>
                        </a:rPr>
                        <a:t> and the impact on students’ outcomes </a:t>
                      </a:r>
                      <a:endParaRPr sz="1600">
                        <a:solidFill>
                          <a:srgbClr val="EA9999"/>
                        </a:solidFill>
                        <a:latin typeface="Calibri"/>
                        <a:ea typeface="Calibri"/>
                        <a:cs typeface="Calibri"/>
                        <a:sym typeface="Calibri"/>
                      </a:endParaRPr>
                    </a:p>
                    <a:p>
                      <a:pPr marL="457200" lvl="0" indent="-330200" algn="l" rtl="0">
                        <a:spcBef>
                          <a:spcPts val="0"/>
                        </a:spcBef>
                        <a:spcAft>
                          <a:spcPts val="0"/>
                        </a:spcAft>
                        <a:buClr>
                          <a:srgbClr val="EA9999"/>
                        </a:buClr>
                        <a:buSzPts val="1600"/>
                        <a:buFont typeface="Calibri"/>
                        <a:buChar char="●"/>
                      </a:pPr>
                      <a:r>
                        <a:rPr lang="en" sz="1600">
                          <a:solidFill>
                            <a:srgbClr val="EA9999"/>
                          </a:solidFill>
                          <a:latin typeface="Calibri"/>
                          <a:ea typeface="Calibri"/>
                          <a:cs typeface="Calibri"/>
                          <a:sym typeface="Calibri"/>
                        </a:rPr>
                        <a:t>Adjust intervention programming as needed (fade, continue, modify)</a:t>
                      </a:r>
                      <a:endParaRPr sz="1600">
                        <a:solidFill>
                          <a:srgbClr val="EA9999"/>
                        </a:solidFill>
                        <a:latin typeface="Calibri"/>
                        <a:ea typeface="Calibri"/>
                        <a:cs typeface="Calibri"/>
                        <a:sym typeface="Calibri"/>
                      </a:endParaRPr>
                    </a:p>
                  </a:txBody>
                  <a:tcPr marL="91425" marR="91425" marT="91425" marB="91425">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92725">
                <a:tc>
                  <a:txBody>
                    <a:bodyPr/>
                    <a:lstStyle/>
                    <a:p>
                      <a:pPr marL="0" lvl="0" indent="0" algn="l" rtl="0">
                        <a:spcBef>
                          <a:spcPts val="0"/>
                        </a:spcBef>
                        <a:spcAft>
                          <a:spcPts val="0"/>
                        </a:spcAft>
                        <a:buNone/>
                      </a:pPr>
                      <a:r>
                        <a:rPr lang="en" sz="1700" b="1">
                          <a:solidFill>
                            <a:srgbClr val="FFE599"/>
                          </a:solidFill>
                        </a:rPr>
                        <a:t>SOME</a:t>
                      </a:r>
                      <a:endParaRPr sz="1700" b="1">
                        <a:solidFill>
                          <a:srgbClr val="FFE599"/>
                        </a:solidFill>
                      </a:endParaRPr>
                    </a:p>
                    <a:p>
                      <a:pPr marL="0" lvl="0" indent="0" algn="l" rtl="0">
                        <a:spcBef>
                          <a:spcPts val="0"/>
                        </a:spcBef>
                        <a:spcAft>
                          <a:spcPts val="0"/>
                        </a:spcAft>
                        <a:buNone/>
                      </a:pPr>
                      <a:r>
                        <a:rPr lang="en" sz="1700">
                          <a:solidFill>
                            <a:srgbClr val="FFE599"/>
                          </a:solidFill>
                        </a:rPr>
                        <a:t>Tier 2</a:t>
                      </a:r>
                      <a:endParaRPr sz="1700">
                        <a:solidFill>
                          <a:srgbClr val="FFE599"/>
                        </a:solidFill>
                      </a:endParaRPr>
                    </a:p>
                  </a:txBody>
                  <a:tcPr marL="91425" marR="91425" marT="91425" marB="91425" anchor="ctr">
                    <a:solidFill>
                      <a:srgbClr val="000000"/>
                    </a:solidFill>
                  </a:tcPr>
                </a:tc>
                <a:tc gridSpan="4">
                  <a:txBody>
                    <a:bodyPr/>
                    <a:lstStyle/>
                    <a:p>
                      <a:pPr marL="457200" lvl="0" indent="-330200" algn="l" rtl="0">
                        <a:spcBef>
                          <a:spcPts val="0"/>
                        </a:spcBef>
                        <a:spcAft>
                          <a:spcPts val="0"/>
                        </a:spcAft>
                        <a:buClr>
                          <a:srgbClr val="FFE599"/>
                        </a:buClr>
                        <a:buSzPts val="1600"/>
                        <a:buFont typeface="Calibri"/>
                        <a:buChar char="●"/>
                      </a:pPr>
                      <a:r>
                        <a:rPr lang="en" sz="1600">
                          <a:solidFill>
                            <a:srgbClr val="FFE599"/>
                          </a:solidFill>
                          <a:latin typeface="Calibri"/>
                          <a:ea typeface="Calibri"/>
                          <a:cs typeface="Calibri"/>
                          <a:sym typeface="Calibri"/>
                        </a:rPr>
                        <a:t>Review data via screening processes &amp; tools</a:t>
                      </a:r>
                      <a:endParaRPr sz="1600">
                        <a:solidFill>
                          <a:srgbClr val="FFE599"/>
                        </a:solidFill>
                        <a:latin typeface="Calibri"/>
                        <a:ea typeface="Calibri"/>
                        <a:cs typeface="Calibri"/>
                        <a:sym typeface="Calibri"/>
                      </a:endParaRPr>
                    </a:p>
                    <a:p>
                      <a:pPr marL="457200" lvl="0" indent="-330200" algn="l" rtl="0">
                        <a:spcBef>
                          <a:spcPts val="0"/>
                        </a:spcBef>
                        <a:spcAft>
                          <a:spcPts val="0"/>
                        </a:spcAft>
                        <a:buClr>
                          <a:srgbClr val="FFE599"/>
                        </a:buClr>
                        <a:buSzPts val="1600"/>
                        <a:buFont typeface="Calibri"/>
                        <a:buChar char="●"/>
                      </a:pPr>
                      <a:r>
                        <a:rPr lang="en" sz="1600">
                          <a:solidFill>
                            <a:srgbClr val="FFE599"/>
                          </a:solidFill>
                          <a:latin typeface="Calibri"/>
                          <a:ea typeface="Calibri"/>
                          <a:cs typeface="Calibri"/>
                          <a:sym typeface="Calibri"/>
                        </a:rPr>
                        <a:t>Progress monitor students’ engagement in </a:t>
                      </a:r>
                      <a:r>
                        <a:rPr lang="en" sz="1600" b="1">
                          <a:solidFill>
                            <a:srgbClr val="FFE599"/>
                          </a:solidFill>
                          <a:latin typeface="Calibri"/>
                          <a:ea typeface="Calibri"/>
                          <a:cs typeface="Calibri"/>
                          <a:sym typeface="Calibri"/>
                        </a:rPr>
                        <a:t>Tier 2 interventions</a:t>
                      </a:r>
                      <a:r>
                        <a:rPr lang="en" sz="1600">
                          <a:solidFill>
                            <a:srgbClr val="FFE599"/>
                          </a:solidFill>
                          <a:latin typeface="Calibri"/>
                          <a:ea typeface="Calibri"/>
                          <a:cs typeface="Calibri"/>
                          <a:sym typeface="Calibri"/>
                        </a:rPr>
                        <a:t> and their impact on students’ outcomes </a:t>
                      </a:r>
                      <a:endParaRPr sz="1600">
                        <a:solidFill>
                          <a:srgbClr val="FFE599"/>
                        </a:solidFill>
                        <a:latin typeface="Calibri"/>
                        <a:ea typeface="Calibri"/>
                        <a:cs typeface="Calibri"/>
                        <a:sym typeface="Calibri"/>
                      </a:endParaRPr>
                    </a:p>
                    <a:p>
                      <a:pPr marL="457200" lvl="0" indent="-330200" algn="l" rtl="0">
                        <a:spcBef>
                          <a:spcPts val="0"/>
                        </a:spcBef>
                        <a:spcAft>
                          <a:spcPts val="0"/>
                        </a:spcAft>
                        <a:buClr>
                          <a:srgbClr val="FFE599"/>
                        </a:buClr>
                        <a:buSzPts val="1600"/>
                        <a:buFont typeface="Calibri"/>
                        <a:buChar char="●"/>
                      </a:pPr>
                      <a:r>
                        <a:rPr lang="en" sz="1600">
                          <a:solidFill>
                            <a:srgbClr val="FFE599"/>
                          </a:solidFill>
                          <a:latin typeface="Calibri"/>
                          <a:ea typeface="Calibri"/>
                          <a:cs typeface="Calibri"/>
                          <a:sym typeface="Calibri"/>
                        </a:rPr>
                        <a:t>Adjust intervention programming as needed (fade, continue, modify)</a:t>
                      </a:r>
                      <a:endParaRPr sz="1600">
                        <a:solidFill>
                          <a:srgbClr val="FFE599"/>
                        </a:solidFill>
                        <a:latin typeface="Calibri"/>
                        <a:ea typeface="Calibri"/>
                        <a:cs typeface="Calibri"/>
                        <a:sym typeface="Calibri"/>
                      </a:endParaRPr>
                    </a:p>
                  </a:txBody>
                  <a:tcPr marL="91425" marR="91425" marT="91425" marB="91425">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81250">
                <a:tc>
                  <a:txBody>
                    <a:bodyPr/>
                    <a:lstStyle/>
                    <a:p>
                      <a:pPr marL="0" lvl="0" indent="0" algn="l" rtl="0">
                        <a:spcBef>
                          <a:spcPts val="0"/>
                        </a:spcBef>
                        <a:spcAft>
                          <a:spcPts val="0"/>
                        </a:spcAft>
                        <a:buNone/>
                      </a:pPr>
                      <a:r>
                        <a:rPr lang="en" sz="1700" b="1">
                          <a:solidFill>
                            <a:schemeClr val="accent4"/>
                          </a:solidFill>
                        </a:rPr>
                        <a:t>ALL</a:t>
                      </a:r>
                      <a:endParaRPr sz="1700" b="1">
                        <a:solidFill>
                          <a:schemeClr val="accent4"/>
                        </a:solidFill>
                      </a:endParaRPr>
                    </a:p>
                    <a:p>
                      <a:pPr marL="0" lvl="0" indent="0" algn="l" rtl="0">
                        <a:spcBef>
                          <a:spcPts val="0"/>
                        </a:spcBef>
                        <a:spcAft>
                          <a:spcPts val="0"/>
                        </a:spcAft>
                        <a:buNone/>
                      </a:pPr>
                      <a:r>
                        <a:rPr lang="en" sz="1700">
                          <a:solidFill>
                            <a:schemeClr val="accent4"/>
                          </a:solidFill>
                        </a:rPr>
                        <a:t>Tier 1</a:t>
                      </a:r>
                      <a:endParaRPr sz="1700">
                        <a:solidFill>
                          <a:schemeClr val="accent4"/>
                        </a:solidFill>
                      </a:endParaRPr>
                    </a:p>
                  </a:txBody>
                  <a:tcPr marL="91425" marR="91425" marT="91425" marB="91425">
                    <a:solidFill>
                      <a:srgbClr val="000000"/>
                    </a:solidFill>
                  </a:tcPr>
                </a:tc>
                <a:tc gridSpan="4">
                  <a:txBody>
                    <a:bodyPr/>
                    <a:lstStyle/>
                    <a:p>
                      <a:pPr marL="457200" lvl="0" indent="-330200" algn="l" rtl="0">
                        <a:spcBef>
                          <a:spcPts val="0"/>
                        </a:spcBef>
                        <a:spcAft>
                          <a:spcPts val="0"/>
                        </a:spcAft>
                        <a:buClr>
                          <a:schemeClr val="accent4"/>
                        </a:buClr>
                        <a:buSzPts val="1600"/>
                        <a:buFont typeface="Calibri"/>
                        <a:buChar char="●"/>
                      </a:pPr>
                      <a:r>
                        <a:rPr lang="en" sz="1600" dirty="0">
                          <a:solidFill>
                            <a:schemeClr val="accent4"/>
                          </a:solidFill>
                          <a:latin typeface="Calibri"/>
                          <a:ea typeface="Calibri"/>
                          <a:cs typeface="Calibri"/>
                          <a:sym typeface="Calibri"/>
                        </a:rPr>
                        <a:t>Collect data on schoolwide and classroom-wide practices to promote SEL</a:t>
                      </a:r>
                      <a:endParaRPr sz="1600" dirty="0">
                        <a:solidFill>
                          <a:schemeClr val="accent4"/>
                        </a:solidFill>
                        <a:latin typeface="Calibri"/>
                        <a:ea typeface="Calibri"/>
                        <a:cs typeface="Calibri"/>
                        <a:sym typeface="Calibri"/>
                      </a:endParaRPr>
                    </a:p>
                    <a:p>
                      <a:pPr marL="457200" lvl="0" indent="-330200" algn="l" rtl="0">
                        <a:spcBef>
                          <a:spcPts val="0"/>
                        </a:spcBef>
                        <a:spcAft>
                          <a:spcPts val="0"/>
                        </a:spcAft>
                        <a:buClr>
                          <a:schemeClr val="accent4"/>
                        </a:buClr>
                        <a:buSzPts val="1600"/>
                        <a:buFont typeface="Calibri"/>
                        <a:buChar char="●"/>
                      </a:pPr>
                      <a:r>
                        <a:rPr lang="en" sz="1600" dirty="0">
                          <a:solidFill>
                            <a:schemeClr val="accent4"/>
                          </a:solidFill>
                          <a:latin typeface="Calibri"/>
                          <a:ea typeface="Calibri"/>
                          <a:cs typeface="Calibri"/>
                          <a:sym typeface="Calibri"/>
                        </a:rPr>
                        <a:t>Collect screening data from across the population (all or equitably rep. group)</a:t>
                      </a:r>
                      <a:endParaRPr sz="1600" dirty="0">
                        <a:solidFill>
                          <a:schemeClr val="accent4"/>
                        </a:solidFill>
                        <a:latin typeface="Calibri"/>
                        <a:ea typeface="Calibri"/>
                        <a:cs typeface="Calibri"/>
                        <a:sym typeface="Calibri"/>
                      </a:endParaRPr>
                    </a:p>
                    <a:p>
                      <a:pPr marL="457200" lvl="0" indent="-330200" algn="l" rtl="0">
                        <a:spcBef>
                          <a:spcPts val="0"/>
                        </a:spcBef>
                        <a:spcAft>
                          <a:spcPts val="0"/>
                        </a:spcAft>
                        <a:buClr>
                          <a:schemeClr val="accent4"/>
                        </a:buClr>
                        <a:buSzPts val="1600"/>
                        <a:buFont typeface="Calibri"/>
                        <a:buChar char="●"/>
                      </a:pPr>
                      <a:r>
                        <a:rPr lang="en" sz="1600" dirty="0">
                          <a:solidFill>
                            <a:schemeClr val="accent4"/>
                          </a:solidFill>
                          <a:latin typeface="Calibri"/>
                          <a:ea typeface="Calibri"/>
                          <a:cs typeface="Calibri"/>
                          <a:sym typeface="Calibri"/>
                        </a:rPr>
                        <a:t>Share results and facilitate group problem-solving</a:t>
                      </a:r>
                      <a:endParaRPr sz="1600" dirty="0">
                        <a:solidFill>
                          <a:schemeClr val="accent4"/>
                        </a:solidFill>
                        <a:latin typeface="Calibri"/>
                        <a:ea typeface="Calibri"/>
                        <a:cs typeface="Calibri"/>
                        <a:sym typeface="Calibri"/>
                      </a:endParaRPr>
                    </a:p>
                    <a:p>
                      <a:pPr marL="457200" lvl="0" indent="-330200" algn="l" rtl="0">
                        <a:spcBef>
                          <a:spcPts val="0"/>
                        </a:spcBef>
                        <a:spcAft>
                          <a:spcPts val="0"/>
                        </a:spcAft>
                        <a:buClr>
                          <a:schemeClr val="accent4"/>
                        </a:buClr>
                        <a:buSzPts val="1600"/>
                        <a:buFont typeface="Calibri"/>
                        <a:buChar char="●"/>
                      </a:pPr>
                      <a:r>
                        <a:rPr lang="en" sz="1600" dirty="0">
                          <a:solidFill>
                            <a:schemeClr val="accent4"/>
                          </a:solidFill>
                          <a:latin typeface="Calibri"/>
                          <a:ea typeface="Calibri"/>
                          <a:cs typeface="Calibri"/>
                          <a:sym typeface="Calibri"/>
                        </a:rPr>
                        <a:t>Develop action plans and progress monitor process and outcomes</a:t>
                      </a:r>
                      <a:endParaRPr sz="1600" dirty="0">
                        <a:latin typeface="Calibri"/>
                        <a:ea typeface="Calibri"/>
                        <a:cs typeface="Calibri"/>
                        <a:sym typeface="Calibri"/>
                      </a:endParaRPr>
                    </a:p>
                  </a:txBody>
                  <a:tcPr marL="91425" marR="91425" marT="91425" marB="91425">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043" name="Google Shape;1043;p136"/>
          <p:cNvSpPr txBox="1"/>
          <p:nvPr/>
        </p:nvSpPr>
        <p:spPr>
          <a:xfrm>
            <a:off x="125850" y="240950"/>
            <a:ext cx="8766900" cy="9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solidFill>
                <a:schemeClr val="lt2"/>
              </a:solidFill>
              <a:latin typeface="Calibri"/>
              <a:ea typeface="Calibri"/>
              <a:cs typeface="Calibri"/>
              <a:sym typeface="Calibri"/>
            </a:endParaRPr>
          </a:p>
        </p:txBody>
      </p:sp>
      <p:sp>
        <p:nvSpPr>
          <p:cNvPr id="1044" name="Google Shape;1044;p136"/>
          <p:cNvSpPr txBox="1"/>
          <p:nvPr/>
        </p:nvSpPr>
        <p:spPr>
          <a:xfrm>
            <a:off x="76050" y="88550"/>
            <a:ext cx="8866500" cy="78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accent4"/>
                </a:solidFill>
                <a:latin typeface="Calibri"/>
                <a:ea typeface="Calibri"/>
                <a:cs typeface="Calibri"/>
                <a:sym typeface="Calibri"/>
              </a:rPr>
              <a:t>Critical Action #4:</a:t>
            </a:r>
            <a:r>
              <a:rPr lang="en" sz="1800">
                <a:solidFill>
                  <a:schemeClr val="accent4"/>
                </a:solidFill>
                <a:latin typeface="Calibri"/>
                <a:ea typeface="Calibri"/>
                <a:cs typeface="Calibri"/>
                <a:sym typeface="Calibri"/>
              </a:rPr>
              <a:t> </a:t>
            </a:r>
            <a:r>
              <a:rPr lang="en" sz="1800">
                <a:solidFill>
                  <a:srgbClr val="FFFFFF"/>
                </a:solidFill>
                <a:latin typeface="Calibri"/>
                <a:ea typeface="Calibri"/>
                <a:cs typeface="Calibri"/>
                <a:sym typeface="Calibri"/>
              </a:rPr>
              <a:t>Use data as an opportunity to deepen relationships and continuously improve support for students, families, and staff.</a:t>
            </a:r>
            <a:endParaRPr sz="1800">
              <a:solidFill>
                <a:srgbClr val="FFFFFF"/>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37"/>
          <p:cNvSpPr txBox="1">
            <a:spLocks noGrp="1"/>
          </p:cNvSpPr>
          <p:nvPr>
            <p:ph type="title"/>
          </p:nvPr>
        </p:nvSpPr>
        <p:spPr>
          <a:xfrm>
            <a:off x="311700" y="224425"/>
            <a:ext cx="8738700" cy="1799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900" b="1" u="sng">
                <a:latin typeface="Arial"/>
                <a:ea typeface="Arial"/>
                <a:cs typeface="Arial"/>
                <a:sym typeface="Arial"/>
              </a:rPr>
              <a:t>Analysis to Action Data Use Training Series</a:t>
            </a:r>
            <a:r>
              <a:rPr lang="en" sz="1900" b="1">
                <a:latin typeface="Arial"/>
                <a:ea typeface="Arial"/>
                <a:cs typeface="Arial"/>
                <a:sym typeface="Arial"/>
              </a:rPr>
              <a:t> </a:t>
            </a:r>
            <a:r>
              <a:rPr lang="en" sz="1800" b="1">
                <a:latin typeface="Arial"/>
                <a:ea typeface="Arial"/>
                <a:cs typeface="Arial"/>
                <a:sym typeface="Arial"/>
              </a:rPr>
              <a:t>   </a:t>
            </a:r>
            <a:endParaRPr sz="1800" b="1">
              <a:latin typeface="Arial"/>
              <a:ea typeface="Arial"/>
              <a:cs typeface="Arial"/>
              <a:sym typeface="Arial"/>
            </a:endParaRPr>
          </a:p>
          <a:p>
            <a:pPr marL="0" lvl="0" indent="0" algn="l" rtl="0">
              <a:lnSpc>
                <a:spcPct val="100000"/>
              </a:lnSpc>
              <a:spcBef>
                <a:spcPts val="800"/>
              </a:spcBef>
              <a:spcAft>
                <a:spcPts val="0"/>
              </a:spcAft>
              <a:buClr>
                <a:schemeClr val="dk1"/>
              </a:buClr>
              <a:buSzPts val="1100"/>
              <a:buFont typeface="Arial"/>
              <a:buNone/>
            </a:pPr>
            <a:r>
              <a:rPr lang="en" sz="2100" b="1">
                <a:solidFill>
                  <a:schemeClr val="lt2"/>
                </a:solidFill>
                <a:latin typeface="Calibri"/>
                <a:ea typeface="Calibri"/>
                <a:cs typeface="Calibri"/>
                <a:sym typeface="Calibri"/>
              </a:rPr>
              <a:t>PDMS Course# </a:t>
            </a:r>
            <a:r>
              <a:rPr lang="en" sz="2100" b="1">
                <a:solidFill>
                  <a:srgbClr val="000000"/>
                </a:solidFill>
                <a:latin typeface="Calibri"/>
                <a:ea typeface="Calibri"/>
                <a:cs typeface="Calibri"/>
                <a:sym typeface="Calibri"/>
              </a:rPr>
              <a:t>29142</a:t>
            </a:r>
            <a:r>
              <a:rPr lang="en" sz="2100" b="1">
                <a:solidFill>
                  <a:schemeClr val="lt2"/>
                </a:solidFill>
                <a:latin typeface="Calibri"/>
                <a:ea typeface="Calibri"/>
                <a:cs typeface="Calibri"/>
                <a:sym typeface="Calibri"/>
              </a:rPr>
              <a:t>  Section# </a:t>
            </a:r>
            <a:r>
              <a:rPr lang="en" sz="2100" b="1">
                <a:solidFill>
                  <a:srgbClr val="000000"/>
                </a:solidFill>
                <a:latin typeface="Calibri"/>
                <a:ea typeface="Calibri"/>
                <a:cs typeface="Calibri"/>
                <a:sym typeface="Calibri"/>
              </a:rPr>
              <a:t>54411</a:t>
            </a:r>
            <a:endParaRPr sz="2800" b="1">
              <a:solidFill>
                <a:srgbClr val="000000"/>
              </a:solidFill>
              <a:latin typeface="Calibri"/>
              <a:ea typeface="Calibri"/>
              <a:cs typeface="Calibri"/>
              <a:sym typeface="Calibri"/>
            </a:endParaRPr>
          </a:p>
          <a:p>
            <a:pPr marL="0" lvl="0" indent="0" algn="l" rtl="0">
              <a:spcBef>
                <a:spcPts val="800"/>
              </a:spcBef>
              <a:spcAft>
                <a:spcPts val="0"/>
              </a:spcAft>
              <a:buNone/>
            </a:pPr>
            <a:r>
              <a:rPr lang="en" sz="1700">
                <a:latin typeface="Calibri"/>
                <a:ea typeface="Calibri"/>
                <a:cs typeface="Calibri"/>
                <a:sym typeface="Calibri"/>
              </a:rPr>
              <a:t>T</a:t>
            </a:r>
            <a:r>
              <a:rPr lang="en" sz="1600">
                <a:latin typeface="Calibri"/>
                <a:ea typeface="Calibri"/>
                <a:cs typeface="Calibri"/>
                <a:sym typeface="Calibri"/>
              </a:rPr>
              <a:t>his </a:t>
            </a:r>
            <a:r>
              <a:rPr lang="en" sz="1600" b="1">
                <a:latin typeface="Calibri"/>
                <a:ea typeface="Calibri"/>
                <a:cs typeface="Calibri"/>
                <a:sym typeface="Calibri"/>
              </a:rPr>
              <a:t>6-hour learning opportunity</a:t>
            </a:r>
            <a:r>
              <a:rPr lang="en" sz="1600">
                <a:latin typeface="Calibri"/>
                <a:ea typeface="Calibri"/>
                <a:cs typeface="Calibri"/>
                <a:sym typeface="Calibri"/>
              </a:rPr>
              <a:t> is designed to improve your ability to translate data into action.  Activities will help participants craft a data-driven strategy to achieve and monitor results at the school, classroom, and student levels that can be applied to all areas of practice.  </a:t>
            </a:r>
            <a:r>
              <a:rPr lang="en" sz="1600" b="1">
                <a:latin typeface="Calibri"/>
                <a:ea typeface="Calibri"/>
                <a:cs typeface="Calibri"/>
                <a:sym typeface="Calibri"/>
              </a:rPr>
              <a:t>No statistical expertise is required.  NO willing educator will be left behind!</a:t>
            </a:r>
            <a:r>
              <a:rPr lang="en" sz="1600" b="1">
                <a:latin typeface="Arial"/>
                <a:ea typeface="Arial"/>
                <a:cs typeface="Arial"/>
                <a:sym typeface="Arial"/>
              </a:rPr>
              <a:t> </a:t>
            </a:r>
            <a:endParaRPr sz="3500" b="1"/>
          </a:p>
        </p:txBody>
      </p:sp>
      <p:graphicFrame>
        <p:nvGraphicFramePr>
          <p:cNvPr id="1050" name="Google Shape;1050;p137"/>
          <p:cNvGraphicFramePr/>
          <p:nvPr/>
        </p:nvGraphicFramePr>
        <p:xfrm>
          <a:off x="457638" y="2242700"/>
          <a:ext cx="8321900" cy="2575425"/>
        </p:xfrm>
        <a:graphic>
          <a:graphicData uri="http://schemas.openxmlformats.org/drawingml/2006/table">
            <a:tbl>
              <a:tblPr>
                <a:noFill/>
                <a:tableStyleId>{9E78387D-91E2-4DF6-BDB5-CAD1546DCA3E}</a:tableStyleId>
              </a:tblPr>
              <a:tblGrid>
                <a:gridCol w="3591675">
                  <a:extLst>
                    <a:ext uri="{9D8B030D-6E8A-4147-A177-3AD203B41FA5}">
                      <a16:colId xmlns:a16="http://schemas.microsoft.com/office/drawing/2014/main" val="20000"/>
                    </a:ext>
                  </a:extLst>
                </a:gridCol>
                <a:gridCol w="1737350">
                  <a:extLst>
                    <a:ext uri="{9D8B030D-6E8A-4147-A177-3AD203B41FA5}">
                      <a16:colId xmlns:a16="http://schemas.microsoft.com/office/drawing/2014/main" val="20001"/>
                    </a:ext>
                  </a:extLst>
                </a:gridCol>
                <a:gridCol w="1563350">
                  <a:extLst>
                    <a:ext uri="{9D8B030D-6E8A-4147-A177-3AD203B41FA5}">
                      <a16:colId xmlns:a16="http://schemas.microsoft.com/office/drawing/2014/main" val="20002"/>
                    </a:ext>
                  </a:extLst>
                </a:gridCol>
                <a:gridCol w="1429525">
                  <a:extLst>
                    <a:ext uri="{9D8B030D-6E8A-4147-A177-3AD203B41FA5}">
                      <a16:colId xmlns:a16="http://schemas.microsoft.com/office/drawing/2014/main" val="20003"/>
                    </a:ext>
                  </a:extLst>
                </a:gridCol>
              </a:tblGrid>
              <a:tr h="2575425">
                <a:tc>
                  <a:txBody>
                    <a:bodyPr/>
                    <a:lstStyle/>
                    <a:p>
                      <a:pPr marL="0" lvl="0" indent="0" algn="l" rtl="0">
                        <a:lnSpc>
                          <a:spcPct val="115000"/>
                        </a:lnSpc>
                        <a:spcBef>
                          <a:spcPts val="0"/>
                        </a:spcBef>
                        <a:spcAft>
                          <a:spcPts val="0"/>
                        </a:spcAft>
                        <a:buNone/>
                      </a:pPr>
                      <a:r>
                        <a:rPr lang="en" sz="1800">
                          <a:latin typeface="Calibri"/>
                          <a:ea typeface="Calibri"/>
                          <a:cs typeface="Calibri"/>
                          <a:sym typeface="Calibri"/>
                        </a:rPr>
                        <a:t>Session 1:  </a:t>
                      </a:r>
                      <a:endParaRPr sz="1800">
                        <a:latin typeface="Calibri"/>
                        <a:ea typeface="Calibri"/>
                        <a:cs typeface="Calibri"/>
                        <a:sym typeface="Calibri"/>
                      </a:endParaRPr>
                    </a:p>
                    <a:p>
                      <a:pPr marL="0" lvl="0" indent="0" algn="l" rtl="0">
                        <a:lnSpc>
                          <a:spcPct val="115000"/>
                        </a:lnSpc>
                        <a:spcBef>
                          <a:spcPts val="0"/>
                        </a:spcBef>
                        <a:spcAft>
                          <a:spcPts val="0"/>
                        </a:spcAft>
                        <a:buNone/>
                      </a:pPr>
                      <a:r>
                        <a:rPr lang="en" sz="1800" b="1">
                          <a:latin typeface="Calibri"/>
                          <a:ea typeface="Calibri"/>
                          <a:cs typeface="Calibri"/>
                          <a:sym typeface="Calibri"/>
                        </a:rPr>
                        <a:t>The Data Story</a:t>
                      </a:r>
                      <a:endParaRPr sz="1200" b="1">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Session 2:  </a:t>
                      </a:r>
                      <a:endParaRPr sz="1800">
                        <a:latin typeface="Calibri"/>
                        <a:ea typeface="Calibri"/>
                        <a:cs typeface="Calibri"/>
                        <a:sym typeface="Calibri"/>
                      </a:endParaRPr>
                    </a:p>
                    <a:p>
                      <a:pPr marL="0" lvl="0" indent="0" algn="l" rtl="0">
                        <a:lnSpc>
                          <a:spcPct val="115000"/>
                        </a:lnSpc>
                        <a:spcBef>
                          <a:spcPts val="0"/>
                        </a:spcBef>
                        <a:spcAft>
                          <a:spcPts val="0"/>
                        </a:spcAft>
                        <a:buNone/>
                      </a:pPr>
                      <a:r>
                        <a:rPr lang="en" sz="1800" b="1">
                          <a:latin typeface="Calibri"/>
                          <a:ea typeface="Calibri"/>
                          <a:cs typeface="Calibri"/>
                          <a:sym typeface="Calibri"/>
                        </a:rPr>
                        <a:t>Universal Screening</a:t>
                      </a:r>
                      <a:endParaRPr sz="1200" b="1">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Session 3:  </a:t>
                      </a:r>
                      <a:endParaRPr sz="1800">
                        <a:latin typeface="Calibri"/>
                        <a:ea typeface="Calibri"/>
                        <a:cs typeface="Calibri"/>
                        <a:sym typeface="Calibri"/>
                      </a:endParaRPr>
                    </a:p>
                    <a:p>
                      <a:pPr marL="0" lvl="0" indent="0" algn="l" rtl="0">
                        <a:lnSpc>
                          <a:spcPct val="115000"/>
                        </a:lnSpc>
                        <a:spcBef>
                          <a:spcPts val="0"/>
                        </a:spcBef>
                        <a:spcAft>
                          <a:spcPts val="0"/>
                        </a:spcAft>
                        <a:buNone/>
                      </a:pPr>
                      <a:r>
                        <a:rPr lang="en" sz="1800" b="1">
                          <a:latin typeface="Calibri"/>
                          <a:ea typeface="Calibri"/>
                          <a:cs typeface="Calibri"/>
                          <a:sym typeface="Calibri"/>
                        </a:rPr>
                        <a:t>Strategies for Multi-Tiered Systems</a:t>
                      </a:r>
                      <a:endParaRPr sz="1800" b="1">
                        <a:latin typeface="Calibri"/>
                        <a:ea typeface="Calibri"/>
                        <a:cs typeface="Calibri"/>
                        <a:sym typeface="Calibri"/>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AE3CF"/>
                    </a:solidFill>
                  </a:tcPr>
                </a:tc>
                <a:tc>
                  <a:txBody>
                    <a:bodyPr/>
                    <a:lstStyle/>
                    <a:p>
                      <a:pPr marL="0" lvl="0" indent="0" algn="l" rtl="0">
                        <a:lnSpc>
                          <a:spcPct val="115000"/>
                        </a:lnSpc>
                        <a:spcBef>
                          <a:spcPts val="0"/>
                        </a:spcBef>
                        <a:spcAft>
                          <a:spcPts val="0"/>
                        </a:spcAft>
                        <a:buNone/>
                      </a:pPr>
                      <a:r>
                        <a:rPr lang="en" sz="1800">
                          <a:latin typeface="Calibri"/>
                          <a:ea typeface="Calibri"/>
                          <a:cs typeface="Calibri"/>
                          <a:sym typeface="Calibri"/>
                        </a:rPr>
                        <a:t> Dr. Heidi Sweetman</a:t>
                      </a:r>
                      <a:endParaRPr sz="1200">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Nicole Kendall UD, CDS</a:t>
                      </a:r>
                      <a:endParaRPr sz="1200">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MJ Scales</a:t>
                      </a:r>
                      <a:endParaRPr sz="1800">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UD, CDHS</a:t>
                      </a:r>
                      <a:endParaRPr sz="1800">
                        <a:latin typeface="Calibri"/>
                        <a:ea typeface="Calibri"/>
                        <a:cs typeface="Calibri"/>
                        <a:sym typeface="Calibri"/>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AE3CF"/>
                    </a:solidFill>
                  </a:tcPr>
                </a:tc>
                <a:tc>
                  <a:txBody>
                    <a:bodyPr/>
                    <a:lstStyle/>
                    <a:p>
                      <a:pPr marL="0" lvl="0" indent="0" algn="l" rtl="0">
                        <a:lnSpc>
                          <a:spcPct val="115000"/>
                        </a:lnSpc>
                        <a:spcBef>
                          <a:spcPts val="0"/>
                        </a:spcBef>
                        <a:spcAft>
                          <a:spcPts val="0"/>
                        </a:spcAft>
                        <a:buNone/>
                      </a:pPr>
                      <a:r>
                        <a:rPr lang="en" sz="1800">
                          <a:latin typeface="Calibri"/>
                          <a:ea typeface="Calibri"/>
                          <a:cs typeface="Calibri"/>
                          <a:sym typeface="Calibri"/>
                        </a:rPr>
                        <a:t>Day 1:  July 1</a:t>
                      </a:r>
                      <a:endParaRPr sz="1600">
                        <a:latin typeface="Calibri"/>
                        <a:ea typeface="Calibri"/>
                        <a:cs typeface="Calibri"/>
                        <a:sym typeface="Calibri"/>
                      </a:endParaRPr>
                    </a:p>
                    <a:p>
                      <a:pPr marL="0" lvl="0" indent="0" algn="l" rtl="0">
                        <a:lnSpc>
                          <a:spcPct val="115000"/>
                        </a:lnSpc>
                        <a:spcBef>
                          <a:spcPts val="0"/>
                        </a:spcBef>
                        <a:spcAft>
                          <a:spcPts val="0"/>
                        </a:spcAft>
                        <a:buNone/>
                      </a:pPr>
                      <a:r>
                        <a:rPr lang="en" sz="1600">
                          <a:latin typeface="Calibri"/>
                          <a:ea typeface="Calibri"/>
                          <a:cs typeface="Calibri"/>
                          <a:sym typeface="Calibri"/>
                        </a:rPr>
                        <a:t> </a:t>
                      </a:r>
                      <a:endParaRPr sz="1600">
                        <a:latin typeface="Calibri"/>
                        <a:ea typeface="Calibri"/>
                        <a:cs typeface="Calibri"/>
                        <a:sym typeface="Calibri"/>
                      </a:endParaRPr>
                    </a:p>
                    <a:p>
                      <a:pPr marL="0" lvl="0" indent="0" algn="l" rtl="0">
                        <a:lnSpc>
                          <a:spcPct val="115000"/>
                        </a:lnSpc>
                        <a:spcBef>
                          <a:spcPts val="0"/>
                        </a:spcBef>
                        <a:spcAft>
                          <a:spcPts val="0"/>
                        </a:spcAft>
                        <a:buNone/>
                      </a:pPr>
                      <a:endParaRPr sz="1600">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Day 2:  July 8</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6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latin typeface="Calibri"/>
                          <a:ea typeface="Calibri"/>
                          <a:cs typeface="Calibri"/>
                          <a:sym typeface="Calibri"/>
                        </a:rPr>
                        <a:t>Day 3:  July 15</a:t>
                      </a:r>
                      <a:endParaRPr sz="1800">
                        <a:latin typeface="Calibri"/>
                        <a:ea typeface="Calibri"/>
                        <a:cs typeface="Calibri"/>
                        <a:sym typeface="Calibri"/>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AE3CF"/>
                    </a:solidFill>
                  </a:tcPr>
                </a:tc>
                <a:tc>
                  <a:txBody>
                    <a:bodyPr/>
                    <a:lstStyle/>
                    <a:p>
                      <a:pPr marL="0" lvl="0" indent="0" algn="l" rtl="0">
                        <a:lnSpc>
                          <a:spcPct val="115000"/>
                        </a:lnSpc>
                        <a:spcBef>
                          <a:spcPts val="0"/>
                        </a:spcBef>
                        <a:spcAft>
                          <a:spcPts val="0"/>
                        </a:spcAft>
                        <a:buNone/>
                      </a:pPr>
                      <a:r>
                        <a:rPr lang="en" sz="1800" dirty="0">
                          <a:latin typeface="Calibri"/>
                          <a:ea typeface="Calibri"/>
                          <a:cs typeface="Calibri"/>
                          <a:sym typeface="Calibri"/>
                        </a:rPr>
                        <a:t>10 a.m. – 12</a:t>
                      </a:r>
                      <a:endParaRPr sz="16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6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dirty="0">
                          <a:latin typeface="Calibri"/>
                          <a:ea typeface="Calibri"/>
                          <a:cs typeface="Calibri"/>
                          <a:sym typeface="Calibri"/>
                        </a:rPr>
                        <a:t>10 a.m. – 12 </a:t>
                      </a:r>
                      <a:endParaRPr sz="16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6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5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dirty="0">
                          <a:latin typeface="Calibri"/>
                          <a:ea typeface="Calibri"/>
                          <a:cs typeface="Calibri"/>
                          <a:sym typeface="Calibri"/>
                        </a:rPr>
                        <a:t>10 a.m. – 12 </a:t>
                      </a:r>
                      <a:endParaRPr sz="1800" dirty="0">
                        <a:latin typeface="Calibri"/>
                        <a:ea typeface="Calibri"/>
                        <a:cs typeface="Calibri"/>
                        <a:sym typeface="Calibri"/>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AE3C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38"/>
          <p:cNvSpPr txBox="1">
            <a:spLocks noGrp="1"/>
          </p:cNvSpPr>
          <p:nvPr>
            <p:ph type="ctrTitle"/>
          </p:nvPr>
        </p:nvSpPr>
        <p:spPr>
          <a:xfrm>
            <a:off x="189013" y="55700"/>
            <a:ext cx="8118600" cy="9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solidFill>
                  <a:schemeClr val="lt1"/>
                </a:solidFill>
                <a:latin typeface="Calibri"/>
                <a:ea typeface="Calibri"/>
                <a:cs typeface="Calibri"/>
                <a:sym typeface="Calibri"/>
              </a:rPr>
              <a:t>Putting It Together</a:t>
            </a:r>
            <a:endParaRPr b="1">
              <a:solidFill>
                <a:schemeClr val="lt1"/>
              </a:solidFill>
              <a:latin typeface="Calibri"/>
              <a:ea typeface="Calibri"/>
              <a:cs typeface="Calibri"/>
              <a:sym typeface="Calibri"/>
            </a:endParaRPr>
          </a:p>
        </p:txBody>
      </p:sp>
      <p:graphicFrame>
        <p:nvGraphicFramePr>
          <p:cNvPr id="1056" name="Google Shape;1056;p138"/>
          <p:cNvGraphicFramePr/>
          <p:nvPr/>
        </p:nvGraphicFramePr>
        <p:xfrm>
          <a:off x="189013" y="1028593"/>
          <a:ext cx="3000000" cy="3000000"/>
        </p:xfrm>
        <a:graphic>
          <a:graphicData uri="http://schemas.openxmlformats.org/drawingml/2006/table">
            <a:tbl>
              <a:tblPr>
                <a:noFill/>
                <a:tableStyleId>{9E78387D-91E2-4DF6-BDB5-CAD1546DCA3E}</a:tableStyleId>
              </a:tblPr>
              <a:tblGrid>
                <a:gridCol w="978775">
                  <a:extLst>
                    <a:ext uri="{9D8B030D-6E8A-4147-A177-3AD203B41FA5}">
                      <a16:colId xmlns:a16="http://schemas.microsoft.com/office/drawing/2014/main" val="20000"/>
                    </a:ext>
                  </a:extLst>
                </a:gridCol>
                <a:gridCol w="7627950">
                  <a:extLst>
                    <a:ext uri="{9D8B030D-6E8A-4147-A177-3AD203B41FA5}">
                      <a16:colId xmlns:a16="http://schemas.microsoft.com/office/drawing/2014/main" val="20001"/>
                    </a:ext>
                  </a:extLst>
                </a:gridCol>
              </a:tblGrid>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Take time to building partnerships, deepen your understanding, and plan for SEL.</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0"/>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Design opportunities for adults to connect, heal, and cultivate their own SEL competencies and capacities.</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1"/>
                  </a:ext>
                </a:extLst>
              </a:tr>
              <a:tr h="1116425">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Create emotionally and physically safe, supportive, and engaging learning environments that promote all students students’ social and emotional development.</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2"/>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dirty="0">
                          <a:latin typeface="Calibri"/>
                          <a:ea typeface="Calibri"/>
                          <a:cs typeface="Calibri"/>
                          <a:sym typeface="Calibri"/>
                        </a:rPr>
                        <a:t>Use data as an opportunity to deepen relationships and continuously improve support for students, families, &amp; staff.</a:t>
                      </a:r>
                      <a:endParaRPr sz="1900" dirty="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3"/>
                  </a:ext>
                </a:extLst>
              </a:tr>
            </a:tbl>
          </a:graphicData>
        </a:graphic>
      </p:graphicFrame>
      <p:sp>
        <p:nvSpPr>
          <p:cNvPr id="1057" name="Google Shape;1057;p138"/>
          <p:cNvSpPr/>
          <p:nvPr/>
        </p:nvSpPr>
        <p:spPr>
          <a:xfrm>
            <a:off x="386325" y="11589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rPr>
              <a:t>1</a:t>
            </a:r>
            <a:endParaRPr sz="1200">
              <a:solidFill>
                <a:srgbClr val="FFFFFF"/>
              </a:solidFill>
            </a:endParaRPr>
          </a:p>
        </p:txBody>
      </p:sp>
      <p:sp>
        <p:nvSpPr>
          <p:cNvPr id="1058" name="Google Shape;1058;p138"/>
          <p:cNvSpPr/>
          <p:nvPr/>
        </p:nvSpPr>
        <p:spPr>
          <a:xfrm>
            <a:off x="368600" y="19687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2</a:t>
            </a:r>
            <a:endParaRPr sz="3400" b="1">
              <a:solidFill>
                <a:srgbClr val="FFFFFF"/>
              </a:solidFill>
            </a:endParaRPr>
          </a:p>
        </p:txBody>
      </p:sp>
      <p:sp>
        <p:nvSpPr>
          <p:cNvPr id="1059" name="Google Shape;1059;p138"/>
          <p:cNvSpPr/>
          <p:nvPr/>
        </p:nvSpPr>
        <p:spPr>
          <a:xfrm>
            <a:off x="368650" y="296107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3</a:t>
            </a:r>
            <a:endParaRPr sz="3400" b="1">
              <a:solidFill>
                <a:srgbClr val="FFFFFF"/>
              </a:solidFill>
            </a:endParaRPr>
          </a:p>
        </p:txBody>
      </p:sp>
      <p:sp>
        <p:nvSpPr>
          <p:cNvPr id="1060" name="Google Shape;1060;p138"/>
          <p:cNvSpPr/>
          <p:nvPr/>
        </p:nvSpPr>
        <p:spPr>
          <a:xfrm>
            <a:off x="373675" y="390302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4</a:t>
            </a:r>
            <a:endParaRPr sz="3400" b="1">
              <a:solidFill>
                <a:srgbClr val="FFFFFF"/>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39"/>
          <p:cNvSpPr txBox="1">
            <a:spLocks noGrp="1"/>
          </p:cNvSpPr>
          <p:nvPr>
            <p:ph type="ctrTitle"/>
          </p:nvPr>
        </p:nvSpPr>
        <p:spPr>
          <a:xfrm>
            <a:off x="433075" y="364600"/>
            <a:ext cx="8118600" cy="9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lt1"/>
                </a:solidFill>
                <a:latin typeface="Calibri"/>
                <a:ea typeface="Calibri"/>
                <a:cs typeface="Calibri"/>
                <a:sym typeface="Calibri"/>
              </a:rPr>
              <a:t>Thank You and Time for Q &amp; A</a:t>
            </a:r>
            <a:endParaRPr>
              <a:solidFill>
                <a:schemeClr val="lt1"/>
              </a:solidFill>
              <a:latin typeface="Calibri"/>
              <a:ea typeface="Calibri"/>
              <a:cs typeface="Calibri"/>
              <a:sym typeface="Calibri"/>
            </a:endParaRPr>
          </a:p>
        </p:txBody>
      </p:sp>
      <p:sp>
        <p:nvSpPr>
          <p:cNvPr id="1066" name="Google Shape;1066;p139"/>
          <p:cNvSpPr txBox="1"/>
          <p:nvPr/>
        </p:nvSpPr>
        <p:spPr>
          <a:xfrm>
            <a:off x="553725" y="2003700"/>
            <a:ext cx="7998000" cy="25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Old Standard TT"/>
                <a:ea typeface="Old Standard TT"/>
                <a:cs typeface="Old Standard TT"/>
                <a:sym typeface="Old Standard TT"/>
              </a:rPr>
              <a:t>Thanks </a:t>
            </a:r>
            <a:endParaRPr sz="2100">
              <a:latin typeface="Old Standard TT"/>
              <a:ea typeface="Old Standard TT"/>
              <a:cs typeface="Old Standard TT"/>
              <a:sym typeface="Old Standard TT"/>
            </a:endParaRPr>
          </a:p>
        </p:txBody>
      </p:sp>
      <p:pic>
        <p:nvPicPr>
          <p:cNvPr id="4" name="Picture 3" descr="A picture containing toy&#10;&#10;Description automatically generated">
            <a:extLst>
              <a:ext uri="{FF2B5EF4-FFF2-40B4-BE49-F238E27FC236}">
                <a16:creationId xmlns:a16="http://schemas.microsoft.com/office/drawing/2014/main" id="{E7837F48-5417-2C4B-A9C0-B810A1393D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69063" y="2003700"/>
            <a:ext cx="5846623" cy="312039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40"/>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4" name="Subtitle 3">
            <a:extLst>
              <a:ext uri="{FF2B5EF4-FFF2-40B4-BE49-F238E27FC236}">
                <a16:creationId xmlns:a16="http://schemas.microsoft.com/office/drawing/2014/main" id="{E68069B7-86D9-2D41-9F97-20A14AA54B3C}"/>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5C759D31-B49C-DA46-9B2F-D76FAEB61983}"/>
              </a:ext>
            </a:extLst>
          </p:cNvPr>
          <p:cNvSpPr>
            <a:spLocks noGrp="1"/>
          </p:cNvSpPr>
          <p:nvPr>
            <p:ph type="body" idx="2"/>
          </p:nvPr>
        </p:nvSpPr>
        <p:spPr/>
        <p:txBody>
          <a:bodyPr/>
          <a:lstStyle/>
          <a:p>
            <a:pPr marL="114297" indent="0">
              <a:buNone/>
            </a:pPr>
            <a:r>
              <a:rPr lang="en" sz="3600" dirty="0">
                <a:latin typeface="Calibri"/>
                <a:ea typeface="Calibri"/>
                <a:cs typeface="Calibri"/>
                <a:sym typeface="Calibri"/>
              </a:rPr>
              <a:t>What is one thing that is in your control that you can do </a:t>
            </a:r>
            <a:endParaRPr lang="en-US" sz="3600" dirty="0"/>
          </a:p>
        </p:txBody>
      </p:sp>
      <p:pic>
        <p:nvPicPr>
          <p:cNvPr id="3" name="Picture 2">
            <a:extLst>
              <a:ext uri="{FF2B5EF4-FFF2-40B4-BE49-F238E27FC236}">
                <a16:creationId xmlns:a16="http://schemas.microsoft.com/office/drawing/2014/main" id="{906EC521-F46C-3C4B-9792-5D7BF983C391}"/>
              </a:ext>
            </a:extLst>
          </p:cNvPr>
          <p:cNvPicPr>
            <a:picLocks noChangeAspect="1"/>
          </p:cNvPicPr>
          <p:nvPr/>
        </p:nvPicPr>
        <p:blipFill>
          <a:blip r:embed="rId3"/>
          <a:stretch>
            <a:fillRect/>
          </a:stretch>
        </p:blipFill>
        <p:spPr>
          <a:xfrm>
            <a:off x="115035" y="413952"/>
            <a:ext cx="4407979" cy="440797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9"/>
          <p:cNvSpPr txBox="1">
            <a:spLocks noGrp="1"/>
          </p:cNvSpPr>
          <p:nvPr>
            <p:ph type="ctrTitle"/>
          </p:nvPr>
        </p:nvSpPr>
        <p:spPr>
          <a:xfrm>
            <a:off x="328200" y="565000"/>
            <a:ext cx="8628000" cy="78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00000"/>
                </a:solidFill>
                <a:latin typeface="Calibri"/>
                <a:ea typeface="Calibri"/>
                <a:cs typeface="Calibri"/>
                <a:sym typeface="Calibri"/>
              </a:rPr>
              <a:t>Tiered Supports </a:t>
            </a:r>
            <a:endParaRPr>
              <a:solidFill>
                <a:srgbClr val="000000"/>
              </a:solidFill>
              <a:latin typeface="Calibri"/>
              <a:ea typeface="Calibri"/>
              <a:cs typeface="Calibri"/>
              <a:sym typeface="Calibri"/>
            </a:endParaRPr>
          </a:p>
          <a:p>
            <a:pPr marL="0" lvl="0" indent="0" algn="l" rtl="0">
              <a:spcBef>
                <a:spcPts val="0"/>
              </a:spcBef>
              <a:spcAft>
                <a:spcPts val="0"/>
              </a:spcAft>
              <a:buNone/>
            </a:pPr>
            <a:r>
              <a:rPr lang="en" sz="2200" i="1">
                <a:solidFill>
                  <a:srgbClr val="000000"/>
                </a:solidFill>
                <a:latin typeface="Calibri"/>
                <a:ea typeface="Calibri"/>
                <a:cs typeface="Calibri"/>
                <a:sym typeface="Calibri"/>
              </a:rPr>
              <a:t>Determining who is making decisions and how are they making them</a:t>
            </a:r>
            <a:endParaRPr sz="2200" i="1">
              <a:solidFill>
                <a:srgbClr val="000000"/>
              </a:solidFill>
              <a:latin typeface="Calibri"/>
              <a:ea typeface="Calibri"/>
              <a:cs typeface="Calibri"/>
              <a:sym typeface="Calibri"/>
            </a:endParaRPr>
          </a:p>
        </p:txBody>
      </p:sp>
      <p:graphicFrame>
        <p:nvGraphicFramePr>
          <p:cNvPr id="265" name="Google Shape;265;p39"/>
          <p:cNvGraphicFramePr/>
          <p:nvPr/>
        </p:nvGraphicFramePr>
        <p:xfrm>
          <a:off x="1380325" y="1869550"/>
          <a:ext cx="6927300" cy="3060150"/>
        </p:xfrm>
        <a:graphic>
          <a:graphicData uri="http://schemas.openxmlformats.org/drawingml/2006/table">
            <a:tbl>
              <a:tblPr>
                <a:noFill/>
                <a:tableStyleId>{9E78387D-91E2-4DF6-BDB5-CAD1546DCA3E}</a:tableStyleId>
              </a:tblPr>
              <a:tblGrid>
                <a:gridCol w="1555425">
                  <a:extLst>
                    <a:ext uri="{9D8B030D-6E8A-4147-A177-3AD203B41FA5}">
                      <a16:colId xmlns:a16="http://schemas.microsoft.com/office/drawing/2014/main" val="20000"/>
                    </a:ext>
                  </a:extLst>
                </a:gridCol>
                <a:gridCol w="5371875">
                  <a:extLst>
                    <a:ext uri="{9D8B030D-6E8A-4147-A177-3AD203B41FA5}">
                      <a16:colId xmlns:a16="http://schemas.microsoft.com/office/drawing/2014/main" val="20001"/>
                    </a:ext>
                  </a:extLst>
                </a:gridCol>
              </a:tblGrid>
              <a:tr h="1020050">
                <a:tc>
                  <a:txBody>
                    <a:bodyPr/>
                    <a:lstStyle/>
                    <a:p>
                      <a:pPr marL="0" lvl="0" indent="0" algn="l" rtl="0">
                        <a:spcBef>
                          <a:spcPts val="0"/>
                        </a:spcBef>
                        <a:spcAft>
                          <a:spcPts val="0"/>
                        </a:spcAft>
                        <a:buNone/>
                      </a:pPr>
                      <a:r>
                        <a:rPr lang="en" sz="2100" b="1">
                          <a:solidFill>
                            <a:srgbClr val="EA9999"/>
                          </a:solidFill>
                          <a:latin typeface="Calibri"/>
                          <a:ea typeface="Calibri"/>
                          <a:cs typeface="Calibri"/>
                          <a:sym typeface="Calibri"/>
                        </a:rPr>
                        <a:t>FEW</a:t>
                      </a:r>
                      <a:endParaRPr sz="2100" b="1">
                        <a:solidFill>
                          <a:srgbClr val="EA9999"/>
                        </a:solidFill>
                        <a:latin typeface="Calibri"/>
                        <a:ea typeface="Calibri"/>
                        <a:cs typeface="Calibri"/>
                        <a:sym typeface="Calibri"/>
                      </a:endParaRPr>
                    </a:p>
                    <a:p>
                      <a:pPr marL="0" lvl="0" indent="0" algn="l" rtl="0">
                        <a:spcBef>
                          <a:spcPts val="0"/>
                        </a:spcBef>
                        <a:spcAft>
                          <a:spcPts val="0"/>
                        </a:spcAft>
                        <a:buNone/>
                      </a:pPr>
                      <a:r>
                        <a:rPr lang="en" sz="2100">
                          <a:solidFill>
                            <a:srgbClr val="EA9999"/>
                          </a:solidFill>
                          <a:latin typeface="Calibri"/>
                          <a:ea typeface="Calibri"/>
                          <a:cs typeface="Calibri"/>
                          <a:sym typeface="Calibri"/>
                        </a:rPr>
                        <a:t>Tier 3</a:t>
                      </a:r>
                      <a:endParaRPr sz="2100">
                        <a:solidFill>
                          <a:srgbClr val="EA9999"/>
                        </a:solidFill>
                        <a:latin typeface="Calibri"/>
                        <a:ea typeface="Calibri"/>
                        <a:cs typeface="Calibri"/>
                        <a:sym typeface="Calibri"/>
                      </a:endParaRPr>
                    </a:p>
                  </a:txBody>
                  <a:tcPr marL="91425" marR="91425" marT="91425" marB="91425">
                    <a:solidFill>
                      <a:srgbClr val="000000"/>
                    </a:solidFill>
                  </a:tcPr>
                </a:tc>
                <a:tc>
                  <a:txBody>
                    <a:bodyPr/>
                    <a:lstStyle/>
                    <a:p>
                      <a:pPr marL="0" lvl="0" indent="0" algn="l" rtl="0">
                        <a:spcBef>
                          <a:spcPts val="0"/>
                        </a:spcBef>
                        <a:spcAft>
                          <a:spcPts val="0"/>
                        </a:spcAft>
                        <a:buClr>
                          <a:schemeClr val="dk1"/>
                        </a:buClr>
                        <a:buSzPts val="1100"/>
                        <a:buFont typeface="Arial"/>
                        <a:buNone/>
                      </a:pPr>
                      <a:r>
                        <a:rPr lang="en" sz="2100" b="1">
                          <a:solidFill>
                            <a:srgbClr val="EA9999"/>
                          </a:solidFill>
                          <a:latin typeface="Calibri"/>
                          <a:ea typeface="Calibri"/>
                          <a:cs typeface="Calibri"/>
                          <a:sym typeface="Calibri"/>
                        </a:rPr>
                        <a:t>Practices in place for students, staff, families needing intense, individualized support (1-5%)</a:t>
                      </a:r>
                      <a:endParaRPr sz="2100" b="1">
                        <a:solidFill>
                          <a:srgbClr val="EA9999"/>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0"/>
                  </a:ext>
                </a:extLst>
              </a:tr>
              <a:tr h="1020050">
                <a:tc>
                  <a:txBody>
                    <a:bodyPr/>
                    <a:lstStyle/>
                    <a:p>
                      <a:pPr marL="0" lvl="0" indent="0" algn="l" rtl="0">
                        <a:spcBef>
                          <a:spcPts val="0"/>
                        </a:spcBef>
                        <a:spcAft>
                          <a:spcPts val="0"/>
                        </a:spcAft>
                        <a:buNone/>
                      </a:pPr>
                      <a:r>
                        <a:rPr lang="en" sz="2100" b="1">
                          <a:solidFill>
                            <a:srgbClr val="FFE599"/>
                          </a:solidFill>
                          <a:latin typeface="Calibri"/>
                          <a:ea typeface="Calibri"/>
                          <a:cs typeface="Calibri"/>
                          <a:sym typeface="Calibri"/>
                        </a:rPr>
                        <a:t>SOME</a:t>
                      </a:r>
                      <a:endParaRPr sz="2100" b="1">
                        <a:solidFill>
                          <a:srgbClr val="FFE599"/>
                        </a:solidFill>
                        <a:latin typeface="Calibri"/>
                        <a:ea typeface="Calibri"/>
                        <a:cs typeface="Calibri"/>
                        <a:sym typeface="Calibri"/>
                      </a:endParaRPr>
                    </a:p>
                    <a:p>
                      <a:pPr marL="0" lvl="0" indent="0" algn="l" rtl="0">
                        <a:spcBef>
                          <a:spcPts val="0"/>
                        </a:spcBef>
                        <a:spcAft>
                          <a:spcPts val="0"/>
                        </a:spcAft>
                        <a:buNone/>
                      </a:pPr>
                      <a:r>
                        <a:rPr lang="en" sz="2100">
                          <a:solidFill>
                            <a:srgbClr val="FFE599"/>
                          </a:solidFill>
                          <a:latin typeface="Calibri"/>
                          <a:ea typeface="Calibri"/>
                          <a:cs typeface="Calibri"/>
                          <a:sym typeface="Calibri"/>
                        </a:rPr>
                        <a:t>Tier 2</a:t>
                      </a:r>
                      <a:endParaRPr sz="2100">
                        <a:solidFill>
                          <a:srgbClr val="FFE599"/>
                        </a:solidFill>
                        <a:latin typeface="Calibri"/>
                        <a:ea typeface="Calibri"/>
                        <a:cs typeface="Calibri"/>
                        <a:sym typeface="Calibri"/>
                      </a:endParaRPr>
                    </a:p>
                  </a:txBody>
                  <a:tcPr marL="91425" marR="91425" marT="91425" marB="91425">
                    <a:solidFill>
                      <a:srgbClr val="000000"/>
                    </a:solidFill>
                  </a:tcPr>
                </a:tc>
                <a:tc>
                  <a:txBody>
                    <a:bodyPr/>
                    <a:lstStyle/>
                    <a:p>
                      <a:pPr marL="0" lvl="0" indent="0" algn="l" rtl="0">
                        <a:spcBef>
                          <a:spcPts val="0"/>
                        </a:spcBef>
                        <a:spcAft>
                          <a:spcPts val="0"/>
                        </a:spcAft>
                        <a:buClr>
                          <a:schemeClr val="dk1"/>
                        </a:buClr>
                        <a:buSzPts val="1100"/>
                        <a:buFont typeface="Arial"/>
                        <a:buNone/>
                      </a:pPr>
                      <a:r>
                        <a:rPr lang="en" sz="2100" b="1">
                          <a:solidFill>
                            <a:srgbClr val="FFE599"/>
                          </a:solidFill>
                          <a:latin typeface="Calibri"/>
                          <a:ea typeface="Calibri"/>
                          <a:cs typeface="Calibri"/>
                          <a:sym typeface="Calibri"/>
                        </a:rPr>
                        <a:t>Practices in place for students, staff, families needing some additional support (15-20%)</a:t>
                      </a:r>
                      <a:endParaRPr sz="2100" b="1">
                        <a:solidFill>
                          <a:srgbClr val="FFE599"/>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1"/>
                  </a:ext>
                </a:extLst>
              </a:tr>
              <a:tr h="1020050">
                <a:tc>
                  <a:txBody>
                    <a:bodyPr/>
                    <a:lstStyle/>
                    <a:p>
                      <a:pPr marL="0" lvl="0" indent="0" algn="l" rtl="0">
                        <a:spcBef>
                          <a:spcPts val="0"/>
                        </a:spcBef>
                        <a:spcAft>
                          <a:spcPts val="0"/>
                        </a:spcAft>
                        <a:buNone/>
                      </a:pPr>
                      <a:r>
                        <a:rPr lang="en" sz="2100" b="1">
                          <a:solidFill>
                            <a:schemeClr val="accent4"/>
                          </a:solidFill>
                          <a:latin typeface="Calibri"/>
                          <a:ea typeface="Calibri"/>
                          <a:cs typeface="Calibri"/>
                          <a:sym typeface="Calibri"/>
                        </a:rPr>
                        <a:t>ALL</a:t>
                      </a:r>
                      <a:endParaRPr sz="2100" b="1">
                        <a:solidFill>
                          <a:schemeClr val="accent4"/>
                        </a:solidFill>
                        <a:latin typeface="Calibri"/>
                        <a:ea typeface="Calibri"/>
                        <a:cs typeface="Calibri"/>
                        <a:sym typeface="Calibri"/>
                      </a:endParaRPr>
                    </a:p>
                    <a:p>
                      <a:pPr marL="0" lvl="0" indent="0" algn="l" rtl="0">
                        <a:spcBef>
                          <a:spcPts val="0"/>
                        </a:spcBef>
                        <a:spcAft>
                          <a:spcPts val="0"/>
                        </a:spcAft>
                        <a:buNone/>
                      </a:pPr>
                      <a:r>
                        <a:rPr lang="en" sz="2100">
                          <a:solidFill>
                            <a:schemeClr val="accent4"/>
                          </a:solidFill>
                          <a:latin typeface="Calibri"/>
                          <a:ea typeface="Calibri"/>
                          <a:cs typeface="Calibri"/>
                          <a:sym typeface="Calibri"/>
                        </a:rPr>
                        <a:t>Tier 1</a:t>
                      </a:r>
                      <a:endParaRPr sz="2100">
                        <a:solidFill>
                          <a:schemeClr val="accent4"/>
                        </a:solidFill>
                        <a:latin typeface="Calibri"/>
                        <a:ea typeface="Calibri"/>
                        <a:cs typeface="Calibri"/>
                        <a:sym typeface="Calibri"/>
                      </a:endParaRPr>
                    </a:p>
                  </a:txBody>
                  <a:tcPr marL="91425" marR="91425" marT="91425" marB="91425">
                    <a:solidFill>
                      <a:srgbClr val="000000"/>
                    </a:solidFill>
                  </a:tcPr>
                </a:tc>
                <a:tc>
                  <a:txBody>
                    <a:bodyPr/>
                    <a:lstStyle/>
                    <a:p>
                      <a:pPr marL="0" lvl="0" indent="0" algn="l" rtl="0">
                        <a:spcBef>
                          <a:spcPts val="0"/>
                        </a:spcBef>
                        <a:spcAft>
                          <a:spcPts val="0"/>
                        </a:spcAft>
                        <a:buNone/>
                      </a:pPr>
                      <a:r>
                        <a:rPr lang="en" sz="2100" b="1" dirty="0">
                          <a:solidFill>
                            <a:schemeClr val="accent4"/>
                          </a:solidFill>
                          <a:latin typeface="Calibri"/>
                          <a:ea typeface="Calibri"/>
                          <a:cs typeface="Calibri"/>
                          <a:sym typeface="Calibri"/>
                        </a:rPr>
                        <a:t>Practices in place for 100% students, staff, families </a:t>
                      </a:r>
                      <a:endParaRPr sz="2100" b="1" dirty="0">
                        <a:solidFill>
                          <a:schemeClr val="accent4"/>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2"/>
                  </a:ext>
                </a:extLst>
              </a:tr>
            </a:tbl>
          </a:graphicData>
        </a:graphic>
      </p:graphicFrame>
      <p:sp>
        <p:nvSpPr>
          <p:cNvPr id="266" name="Google Shape;266;p39"/>
          <p:cNvSpPr/>
          <p:nvPr/>
        </p:nvSpPr>
        <p:spPr>
          <a:xfrm>
            <a:off x="580400" y="3678225"/>
            <a:ext cx="8268900" cy="1311300"/>
          </a:xfrm>
          <a:prstGeom prst="ellipse">
            <a:avLst/>
          </a:prstGeom>
          <a:noFill/>
          <a:ln w="152400" cap="flat" cmpd="sng">
            <a:solidFill>
              <a:srgbClr val="99CC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libri"/>
                <a:ea typeface="Calibri"/>
                <a:cs typeface="Calibri"/>
                <a:sym typeface="Calibri"/>
              </a:rPr>
              <a:t>CASEL Foundation for SEL</a:t>
            </a:r>
            <a:endParaRPr>
              <a:solidFill>
                <a:srgbClr val="000000"/>
              </a:solidFill>
              <a:latin typeface="Calibri"/>
              <a:ea typeface="Calibri"/>
              <a:cs typeface="Calibri"/>
              <a:sym typeface="Calibri"/>
            </a:endParaRPr>
          </a:p>
          <a:p>
            <a:pPr marL="0" lvl="0" indent="0" algn="l" rtl="0">
              <a:spcBef>
                <a:spcPts val="0"/>
              </a:spcBef>
              <a:spcAft>
                <a:spcPts val="0"/>
              </a:spcAft>
              <a:buNone/>
            </a:pPr>
            <a:r>
              <a:rPr lang="en" sz="2200" i="1">
                <a:solidFill>
                  <a:srgbClr val="000000"/>
                </a:solidFill>
                <a:latin typeface="Calibri"/>
                <a:ea typeface="Calibri"/>
                <a:cs typeface="Calibri"/>
                <a:sym typeface="Calibri"/>
              </a:rPr>
              <a:t>Shared Language</a:t>
            </a:r>
            <a:endParaRPr sz="2200" i="1">
              <a:solidFill>
                <a:srgbClr val="000000"/>
              </a:solidFill>
              <a:latin typeface="Calibri"/>
              <a:ea typeface="Calibri"/>
              <a:cs typeface="Calibri"/>
              <a:sym typeface="Calibri"/>
            </a:endParaRPr>
          </a:p>
        </p:txBody>
      </p:sp>
      <p:pic>
        <p:nvPicPr>
          <p:cNvPr id="285" name="Google Shape;285;p42"/>
          <p:cNvPicPr preferRelativeResize="0"/>
          <p:nvPr/>
        </p:nvPicPr>
        <p:blipFill>
          <a:blip r:embed="rId3">
            <a:alphaModFix/>
          </a:blip>
          <a:stretch>
            <a:fillRect/>
          </a:stretch>
        </p:blipFill>
        <p:spPr>
          <a:xfrm>
            <a:off x="2823003" y="1135074"/>
            <a:ext cx="3801300" cy="3801325"/>
          </a:xfrm>
          <a:prstGeom prst="rect">
            <a:avLst/>
          </a:prstGeom>
          <a:noFill/>
          <a:ln>
            <a:noFill/>
          </a:ln>
        </p:spPr>
      </p:pic>
      <p:sp>
        <p:nvSpPr>
          <p:cNvPr id="286" name="Google Shape;286;p4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 name="Picture 1">
            <a:extLst>
              <a:ext uri="{FF2B5EF4-FFF2-40B4-BE49-F238E27FC236}">
                <a16:creationId xmlns:a16="http://schemas.microsoft.com/office/drawing/2014/main" id="{49A5EF1E-32F2-934D-8B90-70734602DBB4}"/>
              </a:ext>
            </a:extLst>
          </p:cNvPr>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About CASEL’s Guide </a:t>
            </a:r>
            <a:endParaRPr>
              <a:latin typeface="Calibri"/>
              <a:ea typeface="Calibri"/>
              <a:cs typeface="Calibri"/>
              <a:sym typeface="Calibri"/>
            </a:endParaRPr>
          </a:p>
        </p:txBody>
      </p:sp>
      <p:sp>
        <p:nvSpPr>
          <p:cNvPr id="292" name="Google Shape;292;p43"/>
          <p:cNvSpPr txBox="1">
            <a:spLocks noGrp="1"/>
          </p:cNvSpPr>
          <p:nvPr>
            <p:ph type="body" idx="1"/>
          </p:nvPr>
        </p:nvSpPr>
        <p:spPr>
          <a:xfrm>
            <a:off x="311700" y="1171600"/>
            <a:ext cx="5554528" cy="3397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alibri"/>
              <a:buChar char="●"/>
            </a:pPr>
            <a:r>
              <a:rPr lang="en" sz="2600" dirty="0">
                <a:latin typeface="Calibri"/>
                <a:ea typeface="Calibri"/>
                <a:cs typeface="Calibri"/>
                <a:sym typeface="Calibri"/>
              </a:rPr>
              <a:t>It’s initial - guidance to support and sustain SEL coming soon </a:t>
            </a:r>
            <a:endParaRPr sz="2600" dirty="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 sz="2600" dirty="0">
                <a:latin typeface="Calibri"/>
                <a:ea typeface="Calibri"/>
                <a:cs typeface="Calibri"/>
                <a:sym typeface="Calibri"/>
              </a:rPr>
              <a:t>Actionable recommendations</a:t>
            </a:r>
            <a:endParaRPr sz="2600" dirty="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 sz="2600" dirty="0">
                <a:latin typeface="Calibri"/>
                <a:ea typeface="Calibri"/>
                <a:cs typeface="Calibri"/>
                <a:sym typeface="Calibri"/>
              </a:rPr>
              <a:t>SEL is “critical underpinning” </a:t>
            </a:r>
            <a:endParaRPr sz="2600" dirty="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 sz="2600" dirty="0">
                <a:latin typeface="Calibri"/>
                <a:ea typeface="Calibri"/>
                <a:cs typeface="Calibri"/>
                <a:sym typeface="Calibri"/>
              </a:rPr>
              <a:t>Highlights need for more inclusive and equitable learning environments</a:t>
            </a:r>
            <a:endParaRPr sz="2600" dirty="0">
              <a:latin typeface="Calibri"/>
              <a:ea typeface="Calibri"/>
              <a:cs typeface="Calibri"/>
              <a:sym typeface="Calibri"/>
            </a:endParaRPr>
          </a:p>
        </p:txBody>
      </p:sp>
      <p:pic>
        <p:nvPicPr>
          <p:cNvPr id="293" name="Google Shape;293;p43"/>
          <p:cNvPicPr preferRelativeResize="0"/>
          <p:nvPr/>
        </p:nvPicPr>
        <p:blipFill>
          <a:blip r:embed="rId3">
            <a:alphaModFix/>
          </a:blip>
          <a:stretch>
            <a:fillRect/>
          </a:stretch>
        </p:blipFill>
        <p:spPr>
          <a:xfrm>
            <a:off x="6035425" y="784275"/>
            <a:ext cx="2757975" cy="3574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1"/>
          <p:cNvPicPr preferRelativeResize="0"/>
          <p:nvPr/>
        </p:nvPicPr>
        <p:blipFill>
          <a:blip r:embed="rId3">
            <a:alphaModFix/>
          </a:blip>
          <a:stretch>
            <a:fillRect/>
          </a:stretch>
        </p:blipFill>
        <p:spPr>
          <a:xfrm>
            <a:off x="4764100" y="152400"/>
            <a:ext cx="4317802" cy="4838700"/>
          </a:xfrm>
          <a:prstGeom prst="rect">
            <a:avLst/>
          </a:prstGeom>
          <a:noFill/>
          <a:ln>
            <a:noFill/>
          </a:ln>
        </p:spPr>
      </p:pic>
      <p:sp>
        <p:nvSpPr>
          <p:cNvPr id="278" name="Google Shape;278;p41"/>
          <p:cNvSpPr txBox="1">
            <a:spLocks noGrp="1"/>
          </p:cNvSpPr>
          <p:nvPr>
            <p:ph type="title"/>
          </p:nvPr>
        </p:nvSpPr>
        <p:spPr>
          <a:xfrm>
            <a:off x="287850" y="246600"/>
            <a:ext cx="44199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SEL as Equity Lever</a:t>
            </a:r>
            <a:endParaRPr>
              <a:latin typeface="Calibri"/>
              <a:ea typeface="Calibri"/>
              <a:cs typeface="Calibri"/>
              <a:sym typeface="Calibri"/>
            </a:endParaRPr>
          </a:p>
        </p:txBody>
      </p:sp>
      <p:sp>
        <p:nvSpPr>
          <p:cNvPr id="279" name="Google Shape;279;p41"/>
          <p:cNvSpPr txBox="1">
            <a:spLocks noGrp="1"/>
          </p:cNvSpPr>
          <p:nvPr>
            <p:ph type="body" idx="1"/>
          </p:nvPr>
        </p:nvSpPr>
        <p:spPr>
          <a:xfrm>
            <a:off x="311700" y="1171600"/>
            <a:ext cx="42603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50" dirty="0">
                <a:latin typeface="Calibri"/>
                <a:ea typeface="Calibri"/>
                <a:cs typeface="Calibri"/>
                <a:sym typeface="Calibri"/>
              </a:rPr>
              <a:t>“Systemic implementation of SEL fosters and depends on an equitable learning environment where all students and adults feel respected, valued, and affirmed in their individual interests, talents, social identities, cultural values, and backgrounds.</a:t>
            </a:r>
            <a:endParaRPr sz="185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600" dirty="0">
                <a:latin typeface="Calibri"/>
                <a:ea typeface="Calibri"/>
                <a:cs typeface="Calibri"/>
                <a:sym typeface="Calibri"/>
              </a:rPr>
              <a:t>…</a:t>
            </a:r>
            <a:r>
              <a:rPr lang="en" sz="1850" dirty="0">
                <a:latin typeface="Calibri"/>
                <a:ea typeface="Calibri"/>
                <a:cs typeface="Calibri"/>
                <a:sym typeface="Calibri"/>
              </a:rPr>
              <a:t>requires that </a:t>
            </a:r>
            <a:r>
              <a:rPr lang="en" sz="1850" b="1" dirty="0">
                <a:latin typeface="Calibri"/>
                <a:ea typeface="Calibri"/>
                <a:cs typeface="Calibri"/>
                <a:sym typeface="Calibri"/>
              </a:rPr>
              <a:t>SEL be implemented with an explicit goal of promoting educational equity.”</a:t>
            </a:r>
            <a:endParaRPr sz="1850" b="1" dirty="0">
              <a:latin typeface="Calibri"/>
              <a:ea typeface="Calibri"/>
              <a:cs typeface="Calibri"/>
              <a:sym typeface="Calibri"/>
            </a:endParaRPr>
          </a:p>
          <a:p>
            <a:pPr marL="0" lvl="0" indent="0" algn="l" rtl="0">
              <a:spcBef>
                <a:spcPts val="0"/>
              </a:spcBef>
              <a:spcAft>
                <a:spcPts val="1600"/>
              </a:spcAft>
              <a:buNone/>
            </a:pPr>
            <a:endParaRPr sz="2300" dirty="0"/>
          </a:p>
        </p:txBody>
      </p:sp>
    </p:spTree>
    <p:extLst>
      <p:ext uri="{BB962C8B-B14F-4D97-AF65-F5344CB8AC3E}">
        <p14:creationId xmlns:p14="http://schemas.microsoft.com/office/powerpoint/2010/main" val="483784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217400" y="-49300"/>
            <a:ext cx="87759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Depth of this presentation related to SEL, MTSS and all reopening considerations...</a:t>
            </a:r>
            <a:endParaRPr>
              <a:latin typeface="Calibri"/>
              <a:ea typeface="Calibri"/>
              <a:cs typeface="Calibri"/>
              <a:sym typeface="Calibri"/>
            </a:endParaRPr>
          </a:p>
        </p:txBody>
      </p:sp>
      <p:sp>
        <p:nvSpPr>
          <p:cNvPr id="299" name="Google Shape;299;p44"/>
          <p:cNvSpPr txBox="1">
            <a:spLocks noGrp="1"/>
          </p:cNvSpPr>
          <p:nvPr>
            <p:ph type="body" idx="1"/>
          </p:nvPr>
        </p:nvSpPr>
        <p:spPr>
          <a:xfrm>
            <a:off x="311700" y="1171600"/>
            <a:ext cx="4129800" cy="613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a:latin typeface="Calibri"/>
                <a:ea typeface="Calibri"/>
                <a:cs typeface="Calibri"/>
                <a:sym typeface="Calibri"/>
              </a:rPr>
              <a:t>We are here</a:t>
            </a:r>
            <a:r>
              <a:rPr lang="en" sz="2300">
                <a:latin typeface="Calibri"/>
                <a:ea typeface="Calibri"/>
                <a:cs typeface="Calibri"/>
                <a:sym typeface="Calibri"/>
              </a:rPr>
              <a:t> </a:t>
            </a:r>
            <a:endParaRPr sz="2300">
              <a:latin typeface="Calibri"/>
              <a:ea typeface="Calibri"/>
              <a:cs typeface="Calibri"/>
              <a:sym typeface="Calibri"/>
            </a:endParaRPr>
          </a:p>
        </p:txBody>
      </p:sp>
      <p:pic>
        <p:nvPicPr>
          <p:cNvPr id="300" name="Google Shape;300;p44"/>
          <p:cNvPicPr preferRelativeResize="0"/>
          <p:nvPr/>
        </p:nvPicPr>
        <p:blipFill>
          <a:blip r:embed="rId3">
            <a:alphaModFix/>
          </a:blip>
          <a:stretch>
            <a:fillRect/>
          </a:stretch>
        </p:blipFill>
        <p:spPr>
          <a:xfrm>
            <a:off x="96100" y="1982825"/>
            <a:ext cx="4735450" cy="2666050"/>
          </a:xfrm>
          <a:prstGeom prst="rect">
            <a:avLst/>
          </a:prstGeom>
          <a:noFill/>
          <a:ln>
            <a:noFill/>
          </a:ln>
        </p:spPr>
      </p:pic>
      <p:pic>
        <p:nvPicPr>
          <p:cNvPr id="301" name="Google Shape;301;p44"/>
          <p:cNvPicPr preferRelativeResize="0"/>
          <p:nvPr/>
        </p:nvPicPr>
        <p:blipFill>
          <a:blip r:embed="rId4">
            <a:alphaModFix/>
          </a:blip>
          <a:stretch>
            <a:fillRect/>
          </a:stretch>
        </p:blipFill>
        <p:spPr>
          <a:xfrm>
            <a:off x="4973850" y="1945098"/>
            <a:ext cx="4059649" cy="2703775"/>
          </a:xfrm>
          <a:prstGeom prst="rect">
            <a:avLst/>
          </a:prstGeom>
          <a:noFill/>
          <a:ln>
            <a:noFill/>
          </a:ln>
        </p:spPr>
      </p:pic>
      <p:sp>
        <p:nvSpPr>
          <p:cNvPr id="302" name="Google Shape;302;p44"/>
          <p:cNvSpPr/>
          <p:nvPr/>
        </p:nvSpPr>
        <p:spPr>
          <a:xfrm>
            <a:off x="2039200" y="1400775"/>
            <a:ext cx="368400" cy="538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4"/>
          <p:cNvSpPr txBox="1"/>
          <p:nvPr/>
        </p:nvSpPr>
        <p:spPr>
          <a:xfrm>
            <a:off x="5014200" y="983500"/>
            <a:ext cx="4129800" cy="87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200">
                <a:latin typeface="Calibri"/>
                <a:ea typeface="Calibri"/>
                <a:cs typeface="Calibri"/>
                <a:sym typeface="Calibri"/>
              </a:rPr>
              <a:t>There are</a:t>
            </a:r>
            <a:r>
              <a:rPr lang="en" sz="2200">
                <a:solidFill>
                  <a:srgbClr val="000000"/>
                </a:solidFill>
                <a:latin typeface="Calibri"/>
                <a:ea typeface="Calibri"/>
                <a:cs typeface="Calibri"/>
                <a:sym typeface="Calibri"/>
              </a:rPr>
              <a:t> many other resources to get here</a:t>
            </a:r>
            <a:r>
              <a:rPr lang="en" sz="1900">
                <a:solidFill>
                  <a:srgbClr val="000000"/>
                </a:solidFill>
                <a:latin typeface="Calibri"/>
                <a:ea typeface="Calibri"/>
                <a:cs typeface="Calibri"/>
                <a:sym typeface="Calibri"/>
              </a:rPr>
              <a:t> </a:t>
            </a:r>
            <a:endParaRPr sz="1900">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5"/>
          <p:cNvSpPr txBox="1">
            <a:spLocks noGrp="1"/>
          </p:cNvSpPr>
          <p:nvPr>
            <p:ph type="title"/>
          </p:nvPr>
        </p:nvSpPr>
        <p:spPr>
          <a:xfrm>
            <a:off x="287900" y="657000"/>
            <a:ext cx="3639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Calibri"/>
                <a:ea typeface="Calibri"/>
                <a:cs typeface="Calibri"/>
                <a:sym typeface="Calibri"/>
              </a:rPr>
              <a:t>Professional Learning</a:t>
            </a:r>
            <a:endParaRPr sz="2800">
              <a:latin typeface="Calibri"/>
              <a:ea typeface="Calibri"/>
              <a:cs typeface="Calibri"/>
              <a:sym typeface="Calibri"/>
            </a:endParaRPr>
          </a:p>
        </p:txBody>
      </p:sp>
      <p:sp>
        <p:nvSpPr>
          <p:cNvPr id="309" name="Google Shape;309;p45"/>
          <p:cNvSpPr txBox="1">
            <a:spLocks noGrp="1"/>
          </p:cNvSpPr>
          <p:nvPr>
            <p:ph type="body" idx="1"/>
          </p:nvPr>
        </p:nvSpPr>
        <p:spPr>
          <a:xfrm>
            <a:off x="287900" y="1226175"/>
            <a:ext cx="37677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libri"/>
              <a:buChar char="●"/>
            </a:pPr>
            <a:r>
              <a:rPr lang="en" sz="1800">
                <a:latin typeface="Calibri"/>
                <a:ea typeface="Calibri"/>
                <a:cs typeface="Calibri"/>
                <a:sym typeface="Calibri"/>
              </a:rPr>
              <a:t>Trauma-Informed Practices Intro Training for Trainers    </a:t>
            </a:r>
            <a:endParaRPr sz="1800">
              <a:latin typeface="Calibri"/>
              <a:ea typeface="Calibri"/>
              <a:cs typeface="Calibri"/>
              <a:sym typeface="Calibri"/>
            </a:endParaRPr>
          </a:p>
          <a:p>
            <a:pPr marL="457200" lvl="0" indent="-342900" algn="l" rtl="0">
              <a:spcBef>
                <a:spcPts val="0"/>
              </a:spcBef>
              <a:spcAft>
                <a:spcPts val="0"/>
              </a:spcAft>
              <a:buSzPts val="1800"/>
              <a:buChar char="●"/>
            </a:pPr>
            <a:r>
              <a:rPr lang="en" sz="1800">
                <a:latin typeface="Arial"/>
                <a:ea typeface="Arial"/>
                <a:cs typeface="Arial"/>
                <a:sym typeface="Arial"/>
              </a:rPr>
              <a:t> </a:t>
            </a:r>
            <a:r>
              <a:rPr lang="en" sz="1800">
                <a:latin typeface="Calibri"/>
                <a:ea typeface="Calibri"/>
                <a:cs typeface="Calibri"/>
                <a:sym typeface="Calibri"/>
              </a:rPr>
              <a:t>Neurologic Trauma-Informed Classrooms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Action Data Series</a:t>
            </a:r>
            <a:endParaRPr sz="1800">
              <a:latin typeface="Calibri"/>
              <a:ea typeface="Calibri"/>
              <a:cs typeface="Calibri"/>
              <a:sym typeface="Calibri"/>
            </a:endParaRPr>
          </a:p>
          <a:p>
            <a:pPr marL="457200" lvl="0" indent="-342900" algn="l" rtl="0">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Trauma Responsive Schools Implementation Assessment</a:t>
            </a:r>
            <a:endParaRPr sz="1800">
              <a:solidFill>
                <a:srgbClr val="000000"/>
              </a:solidFill>
              <a:latin typeface="Calibri"/>
              <a:ea typeface="Calibri"/>
              <a:cs typeface="Calibri"/>
              <a:sym typeface="Calibri"/>
            </a:endParaRPr>
          </a:p>
          <a:p>
            <a:pPr marL="457200" lvl="0" indent="-342900" algn="l" rtl="0">
              <a:spcBef>
                <a:spcPts val="0"/>
              </a:spcBef>
              <a:spcAft>
                <a:spcPts val="0"/>
              </a:spcAft>
              <a:buClr>
                <a:srgbClr val="000000"/>
              </a:buClr>
              <a:buSzPts val="1800"/>
              <a:buFont typeface="Calibri"/>
              <a:buChar char="●"/>
            </a:pPr>
            <a:r>
              <a:rPr lang="en" sz="1800">
                <a:solidFill>
                  <a:srgbClr val="000000"/>
                </a:solidFill>
                <a:latin typeface="Calibri"/>
                <a:ea typeface="Calibri"/>
                <a:cs typeface="Calibri"/>
                <a:sym typeface="Calibri"/>
              </a:rPr>
              <a:t>School Health Assessment and Performance Evaluation System  </a:t>
            </a:r>
            <a:endParaRPr sz="1800">
              <a:solidFill>
                <a:srgbClr val="000000"/>
              </a:solidFill>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Beyond Consequences Classroom 180: Advanced Trauma Bootcamp</a:t>
            </a:r>
            <a:endParaRPr sz="1800">
              <a:latin typeface="Calibri"/>
              <a:ea typeface="Calibri"/>
              <a:cs typeface="Calibri"/>
              <a:sym typeface="Calibri"/>
            </a:endParaRPr>
          </a:p>
          <a:p>
            <a:pPr marL="0" lvl="0" indent="0" algn="l" rtl="0">
              <a:spcBef>
                <a:spcPts val="800"/>
              </a:spcBef>
              <a:spcAft>
                <a:spcPts val="1600"/>
              </a:spcAft>
              <a:buNone/>
            </a:pPr>
            <a:endParaRPr sz="1600">
              <a:latin typeface="Calibri"/>
              <a:ea typeface="Calibri"/>
              <a:cs typeface="Calibri"/>
              <a:sym typeface="Calibri"/>
            </a:endParaRPr>
          </a:p>
        </p:txBody>
      </p:sp>
      <p:sp>
        <p:nvSpPr>
          <p:cNvPr id="310" name="Google Shape;310;p45"/>
          <p:cNvSpPr txBox="1">
            <a:spLocks noGrp="1"/>
          </p:cNvSpPr>
          <p:nvPr>
            <p:ph type="body" idx="2"/>
          </p:nvPr>
        </p:nvSpPr>
        <p:spPr>
          <a:xfrm>
            <a:off x="4695250" y="1217400"/>
            <a:ext cx="3380100" cy="3397200"/>
          </a:xfrm>
          <a:prstGeom prst="rect">
            <a:avLst/>
          </a:prstGeom>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libri"/>
              <a:buChar char="●"/>
            </a:pPr>
            <a:r>
              <a:rPr lang="en" sz="1800">
                <a:latin typeface="Calibri"/>
                <a:ea typeface="Calibri"/>
                <a:cs typeface="Calibri"/>
                <a:sym typeface="Calibri"/>
              </a:rPr>
              <a:t>Trauma-Informed Practices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Social and Emotional Learning</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Restorative Practices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Mindfulness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Equitable and Just Schools</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Culture of Care</a:t>
            </a:r>
            <a:endParaRPr sz="18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800">
                <a:latin typeface="Calibri"/>
                <a:ea typeface="Calibri"/>
                <a:cs typeface="Calibri"/>
                <a:sym typeface="Calibri"/>
              </a:rPr>
              <a:t>Assessment</a:t>
            </a:r>
            <a:r>
              <a:rPr lang="en" sz="1600">
                <a:latin typeface="Calibri"/>
                <a:ea typeface="Calibri"/>
                <a:cs typeface="Calibri"/>
                <a:sym typeface="Calibri"/>
              </a:rPr>
              <a:t> </a:t>
            </a:r>
            <a:endParaRPr sz="1600">
              <a:latin typeface="Calibri"/>
              <a:ea typeface="Calibri"/>
              <a:cs typeface="Calibri"/>
              <a:sym typeface="Calibri"/>
            </a:endParaRPr>
          </a:p>
        </p:txBody>
      </p:sp>
      <p:sp>
        <p:nvSpPr>
          <p:cNvPr id="311" name="Google Shape;311;p45"/>
          <p:cNvSpPr txBox="1">
            <a:spLocks noGrp="1"/>
          </p:cNvSpPr>
          <p:nvPr>
            <p:ph type="title"/>
          </p:nvPr>
        </p:nvSpPr>
        <p:spPr>
          <a:xfrm>
            <a:off x="4491075" y="657750"/>
            <a:ext cx="41790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latin typeface="Calibri"/>
                <a:ea typeface="Calibri"/>
                <a:cs typeface="Calibri"/>
                <a:sym typeface="Calibri"/>
              </a:rPr>
              <a:t>Differentiated Book Studies</a:t>
            </a:r>
            <a:endParaRPr sz="2800">
              <a:latin typeface="Calibri"/>
              <a:ea typeface="Calibri"/>
              <a:cs typeface="Calibri"/>
              <a:sym typeface="Calibri"/>
            </a:endParaRPr>
          </a:p>
        </p:txBody>
      </p:sp>
      <p:sp>
        <p:nvSpPr>
          <p:cNvPr id="312" name="Google Shape;312;p45"/>
          <p:cNvSpPr txBox="1"/>
          <p:nvPr/>
        </p:nvSpPr>
        <p:spPr>
          <a:xfrm>
            <a:off x="581225" y="117300"/>
            <a:ext cx="8087400" cy="5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latin typeface="Calibri"/>
                <a:ea typeface="Calibri"/>
                <a:cs typeface="Calibri"/>
                <a:sym typeface="Calibri"/>
              </a:rPr>
              <a:t>DDOE offerings from </a:t>
            </a:r>
            <a:r>
              <a:rPr lang="en" sz="2800" b="1">
                <a:solidFill>
                  <a:schemeClr val="dk1"/>
                </a:solidFill>
                <a:latin typeface="Calibri"/>
                <a:ea typeface="Calibri"/>
                <a:cs typeface="Calibri"/>
                <a:sym typeface="Calibri"/>
              </a:rPr>
              <a:t>Office of Equity and Innovation</a:t>
            </a:r>
            <a:r>
              <a:rPr lang="en" sz="300" b="1">
                <a:solidFill>
                  <a:schemeClr val="dk1"/>
                </a:solidFill>
              </a:rPr>
              <a:t> </a:t>
            </a:r>
            <a:endParaRPr sz="2000" b="1">
              <a:latin typeface="Calibri"/>
              <a:ea typeface="Calibri"/>
              <a:cs typeface="Calibri"/>
              <a:sym typeface="Calibri"/>
            </a:endParaRPr>
          </a:p>
        </p:txBody>
      </p:sp>
      <p:pic>
        <p:nvPicPr>
          <p:cNvPr id="313" name="Google Shape;313;p45"/>
          <p:cNvPicPr preferRelativeResize="0"/>
          <p:nvPr/>
        </p:nvPicPr>
        <p:blipFill>
          <a:blip r:embed="rId3">
            <a:alphaModFix/>
          </a:blip>
          <a:stretch>
            <a:fillRect/>
          </a:stretch>
        </p:blipFill>
        <p:spPr>
          <a:xfrm>
            <a:off x="6642675" y="3528226"/>
            <a:ext cx="2504499" cy="16724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9106" y="1443998"/>
            <a:ext cx="7338060" cy="3117007"/>
          </a:xfrm>
          <a:prstGeom prst="rect">
            <a:avLst/>
          </a:prstGeom>
        </p:spPr>
        <p:txBody>
          <a:bodyPr wrap="square">
            <a:spAutoFit/>
          </a:bodyPr>
          <a:lstStyle/>
          <a:p>
            <a:pPr defTabSz="685800">
              <a:lnSpc>
                <a:spcPct val="107000"/>
              </a:lnSpc>
              <a:spcAft>
                <a:spcPts val="600"/>
              </a:spcAft>
              <a:buClrTx/>
              <a:defRPr/>
            </a:pPr>
            <a:r>
              <a:rPr lang="en-US" sz="1500" b="1" kern="1200" dirty="0">
                <a:latin typeface="Calibri" panose="020F0502020204030204" pitchFamily="34" charset="0"/>
                <a:ea typeface="Calibri" panose="020F0502020204030204" pitchFamily="34" charset="0"/>
                <a:cs typeface="Times New Roman" panose="02020603050405020304" pitchFamily="18" charset="0"/>
              </a:rPr>
              <a:t>Beyond Consequences Classroom 180:  Advanced Trauma Bootcamp </a:t>
            </a:r>
            <a:r>
              <a:rPr lang="en-US" sz="1200" b="1" kern="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EVERY EDUCATOR</a:t>
            </a:r>
            <a:endParaRPr lang="en-US" sz="1200" kern="1200" dirty="0">
              <a:latin typeface="Calibri" panose="020F0502020204030204" pitchFamily="34" charset="0"/>
              <a:ea typeface="Calibri" panose="020F0502020204030204" pitchFamily="34" charset="0"/>
              <a:cs typeface="Times New Roman" panose="02020603050405020304" pitchFamily="18" charset="0"/>
            </a:endParaRPr>
          </a:p>
          <a:p>
            <a:pPr algn="just" defTabSz="685800">
              <a:buClrTx/>
              <a:defRPr/>
            </a:pPr>
            <a:r>
              <a:rPr lang="en-US" sz="1350" kern="1200" dirty="0">
                <a:latin typeface="Cambria" panose="02040503050406030204" pitchFamily="18" charset="0"/>
                <a:ea typeface="Cambria" panose="02040503050406030204" pitchFamily="18" charset="0"/>
                <a:cs typeface="Times New Roman" panose="02020603050405020304" pitchFamily="18" charset="0"/>
              </a:rPr>
              <a:t>This intensive course hosted by Beyond Consequences Institute (BCI) is a deep-dive into the groundbreaking new book, </a:t>
            </a:r>
            <a:r>
              <a:rPr lang="en-US" sz="1350" i="1" kern="1200" dirty="0">
                <a:latin typeface="Cambria" panose="02040503050406030204" pitchFamily="18" charset="0"/>
                <a:ea typeface="Cambria" panose="02040503050406030204" pitchFamily="18" charset="0"/>
                <a:cs typeface="Times New Roman" panose="02020603050405020304" pitchFamily="18" charset="0"/>
              </a:rPr>
              <a:t>Classroom180: A Framework for Creating, Sustaining, and Assessing the Trauma-Informed Classroom.  </a:t>
            </a:r>
            <a:r>
              <a:rPr lang="en-US" sz="1350" kern="1200" dirty="0">
                <a:latin typeface="Cambria" panose="02040503050406030204" pitchFamily="18" charset="0"/>
                <a:ea typeface="Cambria" panose="02040503050406030204" pitchFamily="18" charset="0"/>
                <a:cs typeface="Times New Roman" panose="02020603050405020304" pitchFamily="18" charset="0"/>
              </a:rPr>
              <a:t>The </a:t>
            </a:r>
            <a:r>
              <a:rPr lang="en-US" sz="1350" i="1" kern="1200" dirty="0">
                <a:latin typeface="Cambria" panose="02040503050406030204" pitchFamily="18" charset="0"/>
                <a:ea typeface="Cambria" panose="02040503050406030204" pitchFamily="18" charset="0"/>
                <a:cs typeface="Times New Roman" panose="02020603050405020304" pitchFamily="18" charset="0"/>
              </a:rPr>
              <a:t>Classroom180 </a:t>
            </a:r>
            <a:r>
              <a:rPr lang="en-US" sz="1350" kern="1200" dirty="0">
                <a:latin typeface="Cambria" panose="02040503050406030204" pitchFamily="18" charset="0"/>
                <a:ea typeface="Cambria" panose="02040503050406030204" pitchFamily="18" charset="0"/>
                <a:cs typeface="Times New Roman" panose="02020603050405020304" pitchFamily="18" charset="0"/>
              </a:rPr>
              <a:t>Framework is a comprehensive roadmap of what it means to fully create, implement, and sustain a trauma-informed classroom from kindergarten through the twelfth grade.  Additionally, </a:t>
            </a:r>
            <a:r>
              <a:rPr lang="en-US" sz="1350" i="1" kern="1200" dirty="0">
                <a:latin typeface="Cambria" panose="02040503050406030204" pitchFamily="18" charset="0"/>
                <a:ea typeface="Cambria" panose="02040503050406030204" pitchFamily="18" charset="0"/>
                <a:cs typeface="Times New Roman" panose="02020603050405020304" pitchFamily="18" charset="0"/>
              </a:rPr>
              <a:t>Classroom180 </a:t>
            </a:r>
            <a:r>
              <a:rPr lang="en-US" sz="1350" kern="1200" dirty="0">
                <a:latin typeface="Cambria" panose="02040503050406030204" pitchFamily="18" charset="0"/>
                <a:ea typeface="Cambria" panose="02040503050406030204" pitchFamily="18" charset="0"/>
                <a:cs typeface="Times New Roman" panose="02020603050405020304" pitchFamily="18" charset="0"/>
              </a:rPr>
              <a:t>includes an assessment tool, the </a:t>
            </a:r>
            <a:r>
              <a:rPr lang="en-US" sz="1350" i="1" kern="1200" dirty="0">
                <a:latin typeface="Cambria" panose="02040503050406030204" pitchFamily="18" charset="0"/>
                <a:ea typeface="Cambria" panose="02040503050406030204" pitchFamily="18" charset="0"/>
                <a:cs typeface="Times New Roman" panose="02020603050405020304" pitchFamily="18" charset="0"/>
              </a:rPr>
              <a:t>Classroom180 Rubric, </a:t>
            </a:r>
            <a:r>
              <a:rPr lang="en-US" sz="1350" kern="1200" dirty="0">
                <a:latin typeface="Cambria" panose="02040503050406030204" pitchFamily="18" charset="0"/>
                <a:ea typeface="Cambria" panose="02040503050406030204" pitchFamily="18" charset="0"/>
                <a:cs typeface="Times New Roman" panose="02020603050405020304" pitchFamily="18" charset="0"/>
              </a:rPr>
              <a:t>which can be used by administrators and other specialists who support teachers on the journey of becoming trauma-informed.  In response to the COVID-19 pandemic, this training will be virtual and will provide a blended training with the majority of the sessions conducted LIVE on the BCI Zoom platform with some course work being done through our Trauma-Informed Online Academy (TIOA). Each participant will receive a book as well as log-in and password to access the TIOA during the training.  </a:t>
            </a:r>
            <a:r>
              <a:rPr lang="en-US" sz="1350" b="1" kern="1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This 16.5 hour course will include the following the Pre-requisite online course (1.75 hours), 3- day, LIVE training (11.75 hours), and Online Coursework &amp; Exercises (3 hours).</a:t>
            </a:r>
            <a:endParaRPr lang="en-US" sz="1350" kern="1200" dirty="0">
              <a:ea typeface="+mn-ea"/>
              <a:cs typeface="+mn-cs"/>
            </a:endParaRPr>
          </a:p>
        </p:txBody>
      </p:sp>
      <p:sp>
        <p:nvSpPr>
          <p:cNvPr id="4" name="TextBox 3"/>
          <p:cNvSpPr txBox="1"/>
          <p:nvPr/>
        </p:nvSpPr>
        <p:spPr>
          <a:xfrm>
            <a:off x="1009106" y="502208"/>
            <a:ext cx="7338060" cy="438582"/>
          </a:xfrm>
          <a:prstGeom prst="rect">
            <a:avLst/>
          </a:prstGeom>
          <a:noFill/>
        </p:spPr>
        <p:txBody>
          <a:bodyPr wrap="square" rtlCol="0">
            <a:spAutoFit/>
          </a:bodyPr>
          <a:lstStyle/>
          <a:p>
            <a:pPr defTabSz="685800">
              <a:buClrTx/>
              <a:defRPr/>
            </a:pPr>
            <a:r>
              <a:rPr lang="en-US" sz="2250" b="1" kern="1200" dirty="0">
                <a:ea typeface="+mn-ea"/>
                <a:cs typeface="+mn-cs"/>
              </a:rPr>
              <a:t>DELAWARE RESTART AND RECOVERY RESPONSE</a:t>
            </a:r>
          </a:p>
        </p:txBody>
      </p:sp>
      <p:sp>
        <p:nvSpPr>
          <p:cNvPr id="2" name="Rectangle 1"/>
          <p:cNvSpPr/>
          <p:nvPr/>
        </p:nvSpPr>
        <p:spPr>
          <a:xfrm>
            <a:off x="3151275" y="1026317"/>
            <a:ext cx="2923685" cy="300082"/>
          </a:xfrm>
          <a:prstGeom prst="rect">
            <a:avLst/>
          </a:prstGeom>
        </p:spPr>
        <p:txBody>
          <a:bodyPr wrap="none">
            <a:spAutoFit/>
          </a:bodyPr>
          <a:lstStyle/>
          <a:p>
            <a:pPr defTabSz="685800">
              <a:buClrTx/>
              <a:defRPr/>
            </a:pPr>
            <a:r>
              <a:rPr lang="en" sz="1350" b="1" kern="1200" dirty="0">
                <a:solidFill>
                  <a:srgbClr val="FF0000"/>
                </a:solidFill>
                <a:latin typeface="Calibri"/>
                <a:ea typeface="Calibri"/>
                <a:cs typeface="Calibri"/>
                <a:sym typeface="Calibri"/>
              </a:rPr>
              <a:t>PDMS Course# 29140   Section# 54409</a:t>
            </a:r>
            <a:endParaRPr lang="en-US" sz="1350" kern="1200" dirty="0">
              <a:solidFill>
                <a:srgbClr val="FF0000"/>
              </a:solidFill>
              <a:ea typeface="+mn-ea"/>
              <a:cs typeface="+mn-cs"/>
            </a:endParaRPr>
          </a:p>
        </p:txBody>
      </p:sp>
    </p:spTree>
    <p:extLst>
      <p:ext uri="{BB962C8B-B14F-4D97-AF65-F5344CB8AC3E}">
        <p14:creationId xmlns:p14="http://schemas.microsoft.com/office/powerpoint/2010/main" val="108194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9106" y="1633961"/>
            <a:ext cx="6958636" cy="2608406"/>
          </a:xfrm>
          <a:prstGeom prst="rect">
            <a:avLst/>
          </a:prstGeom>
        </p:spPr>
        <p:txBody>
          <a:bodyPr wrap="square">
            <a:spAutoFit/>
          </a:bodyPr>
          <a:lstStyle/>
          <a:p>
            <a:pPr defTabSz="685800">
              <a:buClrTx/>
              <a:defRPr/>
            </a:pPr>
            <a:r>
              <a:rPr lang="en-US" sz="1500" b="1" u="sng" kern="1200" dirty="0">
                <a:ea typeface="+mn-ea"/>
                <a:cs typeface="+mn-cs"/>
              </a:rPr>
              <a:t>Neurologic Trauma-Informed Classrooms</a:t>
            </a:r>
            <a:r>
              <a:rPr lang="en-US" sz="1500" b="1" kern="1200" dirty="0">
                <a:ea typeface="+mn-ea"/>
                <a:cs typeface="+mn-cs"/>
              </a:rPr>
              <a:t> </a:t>
            </a:r>
            <a:r>
              <a:rPr lang="en-US" sz="1350" b="1" kern="1200" dirty="0">
                <a:ea typeface="+mn-ea"/>
                <a:cs typeface="+mn-cs"/>
              </a:rPr>
              <a:t>– </a:t>
            </a:r>
            <a:r>
              <a:rPr lang="en-US" sz="1350" b="1" kern="1200" dirty="0">
                <a:solidFill>
                  <a:srgbClr val="FF0000"/>
                </a:solidFill>
                <a:ea typeface="+mn-ea"/>
                <a:cs typeface="+mn-cs"/>
              </a:rPr>
              <a:t>EVERY EDUCATOR</a:t>
            </a:r>
            <a:endParaRPr lang="en-US" sz="1350" kern="1200" dirty="0">
              <a:solidFill>
                <a:srgbClr val="FF0000"/>
              </a:solidFill>
              <a:ea typeface="+mn-ea"/>
              <a:cs typeface="+mn-cs"/>
            </a:endParaRPr>
          </a:p>
          <a:p>
            <a:pPr defTabSz="685800">
              <a:buClrTx/>
              <a:defRPr/>
            </a:pPr>
            <a:r>
              <a:rPr lang="en-US" sz="1350" b="1" kern="1200" dirty="0">
                <a:ea typeface="+mn-ea"/>
                <a:cs typeface="+mn-cs"/>
              </a:rPr>
              <a:t>       </a:t>
            </a:r>
            <a:endParaRPr lang="en-US" sz="1350" kern="1200" dirty="0">
              <a:ea typeface="+mn-ea"/>
              <a:cs typeface="+mn-cs"/>
            </a:endParaRPr>
          </a:p>
          <a:p>
            <a:pPr algn="just" defTabSz="685800">
              <a:buClrTx/>
              <a:defRPr/>
            </a:pPr>
            <a:r>
              <a:rPr lang="en-US" sz="1350" kern="1200" dirty="0">
                <a:ea typeface="+mn-ea"/>
                <a:cs typeface="+mn-cs"/>
              </a:rPr>
              <a:t>The Neuro Logic Trauma-Informed Classroom Training is a 4-hour, pre-recorded, and advanced training for those who have participated in previous trauma awareness level learning sessions, particularly including the BRAIN ARCHITECTURE GAME simulation.  Participants will go through a process that begins with an understanding of basic brain science and the recognition of the impact of stress, trauma, and neglect on the brain.  Through examples and application of current brain research, participants will gain hope and practical strategies for overcoming this negative impact, as well as a recognition of how these strategies will help all students improve learning, behavior and emotional health.  Participants will leave this training equipped with newfound hope and practical interventions that can be applied immediately in their roles within the school community.</a:t>
            </a:r>
          </a:p>
        </p:txBody>
      </p:sp>
      <p:sp>
        <p:nvSpPr>
          <p:cNvPr id="4" name="TextBox 3"/>
          <p:cNvSpPr txBox="1"/>
          <p:nvPr/>
        </p:nvSpPr>
        <p:spPr>
          <a:xfrm>
            <a:off x="1009106" y="502208"/>
            <a:ext cx="7302320" cy="438582"/>
          </a:xfrm>
          <a:prstGeom prst="rect">
            <a:avLst/>
          </a:prstGeom>
          <a:noFill/>
        </p:spPr>
        <p:txBody>
          <a:bodyPr wrap="none" rtlCol="0">
            <a:spAutoFit/>
          </a:bodyPr>
          <a:lstStyle/>
          <a:p>
            <a:pPr defTabSz="685800">
              <a:buClrTx/>
              <a:defRPr/>
            </a:pPr>
            <a:r>
              <a:rPr lang="en-US" sz="2250" b="1" kern="1200" dirty="0">
                <a:ea typeface="+mn-ea"/>
                <a:cs typeface="+mn-cs"/>
              </a:rPr>
              <a:t>DELAWARE RESTART AND RECOVERY RESPONSE</a:t>
            </a:r>
          </a:p>
        </p:txBody>
      </p:sp>
      <p:sp>
        <p:nvSpPr>
          <p:cNvPr id="2" name="Rectangle 1"/>
          <p:cNvSpPr/>
          <p:nvPr/>
        </p:nvSpPr>
        <p:spPr>
          <a:xfrm>
            <a:off x="3215430" y="1115831"/>
            <a:ext cx="2923685" cy="300082"/>
          </a:xfrm>
          <a:prstGeom prst="rect">
            <a:avLst/>
          </a:prstGeom>
        </p:spPr>
        <p:txBody>
          <a:bodyPr wrap="none">
            <a:spAutoFit/>
          </a:bodyPr>
          <a:lstStyle/>
          <a:p>
            <a:pPr defTabSz="685800">
              <a:buClrTx/>
              <a:defRPr/>
            </a:pPr>
            <a:r>
              <a:rPr lang="en" sz="1350" b="1" kern="1200" dirty="0">
                <a:solidFill>
                  <a:srgbClr val="FF0000"/>
                </a:solidFill>
                <a:latin typeface="Calibri"/>
                <a:ea typeface="Calibri"/>
                <a:cs typeface="Calibri"/>
                <a:sym typeface="Calibri"/>
              </a:rPr>
              <a:t>PDMS Course# 29145   Section# 54414</a:t>
            </a:r>
            <a:endParaRPr lang="en-US" sz="1350" kern="1200" dirty="0">
              <a:solidFill>
                <a:srgbClr val="FF0000"/>
              </a:solidFill>
              <a:ea typeface="+mn-ea"/>
              <a:cs typeface="+mn-cs"/>
            </a:endParaRPr>
          </a:p>
        </p:txBody>
      </p:sp>
    </p:spTree>
    <p:extLst>
      <p:ext uri="{BB962C8B-B14F-4D97-AF65-F5344CB8AC3E}">
        <p14:creationId xmlns:p14="http://schemas.microsoft.com/office/powerpoint/2010/main" val="3005964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8"/>
          <p:cNvPicPr preferRelativeResize="0"/>
          <p:nvPr/>
        </p:nvPicPr>
        <p:blipFill>
          <a:blip r:embed="rId3">
            <a:alphaModFix/>
          </a:blip>
          <a:stretch>
            <a:fillRect/>
          </a:stretch>
        </p:blipFill>
        <p:spPr>
          <a:xfrm>
            <a:off x="152400" y="370500"/>
            <a:ext cx="8839200" cy="4402492"/>
          </a:xfrm>
          <a:prstGeom prst="rect">
            <a:avLst/>
          </a:prstGeom>
          <a:noFill/>
          <a:ln>
            <a:noFill/>
          </a:ln>
        </p:spPr>
      </p:pic>
      <p:sp>
        <p:nvSpPr>
          <p:cNvPr id="151" name="Google Shape;151;p28"/>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88233"/>
            <a:ext cx="8520600" cy="613200"/>
          </a:xfrm>
        </p:spPr>
        <p:txBody>
          <a:bodyPr/>
          <a:lstStyle/>
          <a:p>
            <a:r>
              <a:rPr lang="en-US" b="1" dirty="0">
                <a:solidFill>
                  <a:srgbClr val="FF0000"/>
                </a:solidFill>
                <a:latin typeface="Calibri" panose="020F0502020204030204" pitchFamily="34" charset="0"/>
                <a:cs typeface="Calibri" panose="020F0502020204030204" pitchFamily="34" charset="0"/>
              </a:rPr>
              <a:t>NEW ADDITIONS:  </a:t>
            </a:r>
          </a:p>
        </p:txBody>
      </p:sp>
      <p:sp>
        <p:nvSpPr>
          <p:cNvPr id="3" name="Text Placeholder 2"/>
          <p:cNvSpPr>
            <a:spLocks noGrp="1"/>
          </p:cNvSpPr>
          <p:nvPr>
            <p:ph type="body" idx="1"/>
          </p:nvPr>
        </p:nvSpPr>
        <p:spPr>
          <a:xfrm>
            <a:off x="311700" y="901433"/>
            <a:ext cx="8309786" cy="3397200"/>
          </a:xfrm>
        </p:spPr>
        <p:txBody>
          <a:bodyPr/>
          <a:lstStyle/>
          <a:p>
            <a:pPr marL="114297" indent="0">
              <a:buNone/>
            </a:pPr>
            <a:r>
              <a:rPr lang="en-US" b="1" dirty="0">
                <a:latin typeface="Calibri" panose="020F0502020204030204" pitchFamily="34" charset="0"/>
                <a:cs typeface="Calibri" panose="020F0502020204030204" pitchFamily="34" charset="0"/>
              </a:rPr>
              <a:t> Trauma Responsive Schools Implementation Assessment (TRS-IA) </a:t>
            </a:r>
          </a:p>
          <a:p>
            <a:pPr marL="114297" indent="0" algn="ctr">
              <a:buNone/>
            </a:pPr>
            <a:r>
              <a:rPr lang="en-US" b="1" dirty="0">
                <a:solidFill>
                  <a:srgbClr val="FF0000"/>
                </a:solidFill>
                <a:latin typeface="Calibri" panose="020F0502020204030204" pitchFamily="34" charset="0"/>
                <a:cs typeface="Calibri" panose="020F0502020204030204" pitchFamily="34" charset="0"/>
              </a:rPr>
              <a:t>PDMS Course #29187           Section #54523</a:t>
            </a:r>
            <a:endParaRPr lang="en-US" dirty="0">
              <a:solidFill>
                <a:srgbClr val="FF0000"/>
              </a:solidFill>
              <a:latin typeface="Calibri" panose="020F0502020204030204" pitchFamily="34" charset="0"/>
              <a:cs typeface="Calibri" panose="020F0502020204030204" pitchFamily="34" charset="0"/>
            </a:endParaRPr>
          </a:p>
          <a:p>
            <a:pPr marL="114297" indent="0">
              <a:buNone/>
            </a:pPr>
            <a:r>
              <a:rPr lang="en-US" dirty="0">
                <a:latin typeface="Calibri" panose="020F0502020204030204" pitchFamily="34" charset="0"/>
                <a:cs typeface="Calibri" panose="020F0502020204030204" pitchFamily="34" charset="0"/>
              </a:rPr>
              <a:t>The TRS-IA is a free, easy to use quality improvement tool developed by the National Child Traumatic Stress Network and the National Center for School Mental Health.  The TRS-IA is an evidence-informed self-assessment that comprises eight key domains of trauma-responsive schools and districts.  Upon completion of the assessment, feedback reports are generated to support schools and districts to enhance their trauma responsiveness.  This session will review how to access and effectively use the TRS-IA.</a:t>
            </a:r>
          </a:p>
          <a:p>
            <a:pPr marL="114297"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6565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0E888-031F-0B40-9705-5DF90E5EA6BB}"/>
              </a:ext>
            </a:extLst>
          </p:cNvPr>
          <p:cNvSpPr>
            <a:spLocks noGrp="1"/>
          </p:cNvSpPr>
          <p:nvPr>
            <p:ph type="title"/>
          </p:nvPr>
        </p:nvSpPr>
        <p:spPr/>
        <p:txBody>
          <a:bodyPr/>
          <a:lstStyle/>
          <a:p>
            <a:r>
              <a:rPr lang="en-US" sz="2400" b="1" dirty="0">
                <a:latin typeface="Calibri" panose="020F0502020204030204" pitchFamily="34" charset="0"/>
                <a:cs typeface="Calibri" panose="020F0502020204030204" pitchFamily="34" charset="0"/>
              </a:rPr>
              <a:t>The School Health Assessment and Performance Evaluation System (SHAPE) </a:t>
            </a:r>
            <a:br>
              <a:rPr lang="en-US" b="1" dirty="0">
                <a:latin typeface="Calibri" panose="020F0502020204030204" pitchFamily="34" charset="0"/>
                <a:cs typeface="Calibri" panose="020F0502020204030204" pitchFamily="34" charset="0"/>
              </a:rPr>
            </a:br>
            <a:endParaRPr lang="en-US" dirty="0"/>
          </a:p>
        </p:txBody>
      </p:sp>
      <p:sp>
        <p:nvSpPr>
          <p:cNvPr id="3" name="Text Placeholder 2">
            <a:extLst>
              <a:ext uri="{FF2B5EF4-FFF2-40B4-BE49-F238E27FC236}">
                <a16:creationId xmlns:a16="http://schemas.microsoft.com/office/drawing/2014/main" id="{D702C8FE-D7E8-F44F-9D65-9E1D30BD7CE1}"/>
              </a:ext>
            </a:extLst>
          </p:cNvPr>
          <p:cNvSpPr>
            <a:spLocks noGrp="1"/>
          </p:cNvSpPr>
          <p:nvPr>
            <p:ph type="body" idx="1"/>
          </p:nvPr>
        </p:nvSpPr>
        <p:spPr/>
        <p:txBody>
          <a:bodyPr/>
          <a:lstStyle/>
          <a:p>
            <a:pPr marL="114297" indent="0" algn="ctr">
              <a:buNone/>
            </a:pPr>
            <a:r>
              <a:rPr lang="en-US" b="1" dirty="0">
                <a:solidFill>
                  <a:srgbClr val="FF0000"/>
                </a:solidFill>
                <a:latin typeface="Calibri" panose="020F0502020204030204" pitchFamily="34" charset="0"/>
                <a:cs typeface="Calibri" panose="020F0502020204030204" pitchFamily="34" charset="0"/>
              </a:rPr>
              <a:t>PDMS Course #29188           Section #54524</a:t>
            </a:r>
            <a:endParaRPr lang="en-US" dirty="0">
              <a:solidFill>
                <a:srgbClr val="FF0000"/>
              </a:solidFill>
              <a:latin typeface="Calibri" panose="020F0502020204030204" pitchFamily="34" charset="0"/>
              <a:cs typeface="Calibri" panose="020F0502020204030204" pitchFamily="34" charset="0"/>
            </a:endParaRPr>
          </a:p>
          <a:p>
            <a:pPr marL="114297" indent="0">
              <a:buNone/>
            </a:pPr>
            <a:r>
              <a:rPr lang="en-US" dirty="0">
                <a:latin typeface="Calibri" panose="020F0502020204030204" pitchFamily="34" charset="0"/>
                <a:cs typeface="Calibri" panose="020F0502020204030204" pitchFamily="34" charset="0"/>
              </a:rPr>
              <a:t>The School Health Assessment and Performance Evaluation System (SHAPE) offers a no-cost, user-friendly online platform for individuals, schools, districts, and states to use to assess and improve their school mental health systems.  SHAPE offers the tools needed to improve school mental health programming and sustainability.  This session will highlight the many features and resources available as part of the SHAPE System and will walk participants through how to best use the system to inform quality improvement in school mental health. </a:t>
            </a:r>
          </a:p>
          <a:p>
            <a:endParaRPr lang="en-US" dirty="0"/>
          </a:p>
        </p:txBody>
      </p:sp>
    </p:spTree>
    <p:extLst>
      <p:ext uri="{BB962C8B-B14F-4D97-AF65-F5344CB8AC3E}">
        <p14:creationId xmlns:p14="http://schemas.microsoft.com/office/powerpoint/2010/main" val="14956572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a:spLocks noGrp="1"/>
          </p:cNvSpPr>
          <p:nvPr>
            <p:ph type="title"/>
          </p:nvPr>
        </p:nvSpPr>
        <p:spPr>
          <a:xfrm>
            <a:off x="311700" y="285525"/>
            <a:ext cx="8520600" cy="613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100"/>
              <a:buFont typeface="Calibri"/>
              <a:buNone/>
            </a:pPr>
            <a:r>
              <a:rPr lang="en" sz="2400" b="1">
                <a:latin typeface="Calibri"/>
                <a:ea typeface="Calibri"/>
                <a:cs typeface="Calibri"/>
                <a:sym typeface="Calibri"/>
              </a:rPr>
              <a:t>CASEL’S 4 Critical Actions:</a:t>
            </a:r>
            <a:endParaRPr sz="2100" b="1">
              <a:solidFill>
                <a:srgbClr val="000000"/>
              </a:solidFill>
              <a:latin typeface="Calibri"/>
              <a:ea typeface="Calibri"/>
              <a:cs typeface="Calibri"/>
              <a:sym typeface="Calibri"/>
            </a:endParaRPr>
          </a:p>
        </p:txBody>
      </p:sp>
      <p:graphicFrame>
        <p:nvGraphicFramePr>
          <p:cNvPr id="326" name="Google Shape;326;p47"/>
          <p:cNvGraphicFramePr/>
          <p:nvPr/>
        </p:nvGraphicFramePr>
        <p:xfrm>
          <a:off x="549350" y="1035175"/>
          <a:ext cx="8045300" cy="3600875"/>
        </p:xfrm>
        <a:graphic>
          <a:graphicData uri="http://schemas.openxmlformats.org/drawingml/2006/table">
            <a:tbl>
              <a:tblPr>
                <a:noFill/>
                <a:tableStyleId>{9E78387D-91E2-4DF6-BDB5-CAD1546DCA3E}</a:tableStyleId>
              </a:tblPr>
              <a:tblGrid>
                <a:gridCol w="914925">
                  <a:extLst>
                    <a:ext uri="{9D8B030D-6E8A-4147-A177-3AD203B41FA5}">
                      <a16:colId xmlns:a16="http://schemas.microsoft.com/office/drawing/2014/main" val="20000"/>
                    </a:ext>
                  </a:extLst>
                </a:gridCol>
                <a:gridCol w="7130375">
                  <a:extLst>
                    <a:ext uri="{9D8B030D-6E8A-4147-A177-3AD203B41FA5}">
                      <a16:colId xmlns:a16="http://schemas.microsoft.com/office/drawing/2014/main" val="20001"/>
                    </a:ext>
                  </a:extLst>
                </a:gridCol>
              </a:tblGrid>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Take time to building partnerships, deepen your understanding, and plan for SEL.</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0"/>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Design opportunities for adults to connect, heal, and cultivate their own SEL competencies and capacities.</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1"/>
                  </a:ext>
                </a:extLst>
              </a:tr>
              <a:tr h="1116425">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Create emotionally and physically safe, supportive, and engaging learning environments that promote all students students’ social and emotional development.</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2"/>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dirty="0">
                          <a:latin typeface="Calibri"/>
                          <a:ea typeface="Calibri"/>
                          <a:cs typeface="Calibri"/>
                          <a:sym typeface="Calibri"/>
                        </a:rPr>
                        <a:t>Use data as an opportunity to deepen relationships and continuously improve support for students, families, and staff.</a:t>
                      </a:r>
                      <a:endParaRPr sz="1900" dirty="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3"/>
                  </a:ext>
                </a:extLst>
              </a:tr>
            </a:tbl>
          </a:graphicData>
        </a:graphic>
      </p:graphicFrame>
      <p:sp>
        <p:nvSpPr>
          <p:cNvPr id="327" name="Google Shape;327;p47"/>
          <p:cNvSpPr/>
          <p:nvPr/>
        </p:nvSpPr>
        <p:spPr>
          <a:xfrm>
            <a:off x="691125" y="11589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rPr>
              <a:t>1</a:t>
            </a:r>
            <a:endParaRPr sz="1200">
              <a:solidFill>
                <a:srgbClr val="FFFFFF"/>
              </a:solidFill>
            </a:endParaRPr>
          </a:p>
        </p:txBody>
      </p:sp>
      <p:sp>
        <p:nvSpPr>
          <p:cNvPr id="328" name="Google Shape;328;p47"/>
          <p:cNvSpPr/>
          <p:nvPr/>
        </p:nvSpPr>
        <p:spPr>
          <a:xfrm>
            <a:off x="673400" y="19687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2</a:t>
            </a:r>
            <a:endParaRPr sz="3400" b="1">
              <a:solidFill>
                <a:srgbClr val="FFFFFF"/>
              </a:solidFill>
            </a:endParaRPr>
          </a:p>
        </p:txBody>
      </p:sp>
      <p:sp>
        <p:nvSpPr>
          <p:cNvPr id="329" name="Google Shape;329;p47"/>
          <p:cNvSpPr/>
          <p:nvPr/>
        </p:nvSpPr>
        <p:spPr>
          <a:xfrm>
            <a:off x="673450" y="296107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3</a:t>
            </a:r>
            <a:endParaRPr sz="3400" b="1">
              <a:solidFill>
                <a:srgbClr val="FFFFFF"/>
              </a:solidFill>
            </a:endParaRPr>
          </a:p>
        </p:txBody>
      </p:sp>
      <p:sp>
        <p:nvSpPr>
          <p:cNvPr id="330" name="Google Shape;330;p47"/>
          <p:cNvSpPr/>
          <p:nvPr/>
        </p:nvSpPr>
        <p:spPr>
          <a:xfrm>
            <a:off x="678475" y="390302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4</a:t>
            </a:r>
            <a:endParaRPr sz="3400" b="1">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8"/>
          <p:cNvSpPr txBox="1"/>
          <p:nvPr/>
        </p:nvSpPr>
        <p:spPr>
          <a:xfrm>
            <a:off x="5564332" y="3117273"/>
            <a:ext cx="2649600" cy="1091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 name="Google Shape;336;p48"/>
          <p:cNvSpPr/>
          <p:nvPr/>
        </p:nvSpPr>
        <p:spPr>
          <a:xfrm>
            <a:off x="306825" y="875080"/>
            <a:ext cx="2041800" cy="900300"/>
          </a:xfrm>
          <a:prstGeom prst="rect">
            <a:avLst/>
          </a:prstGeom>
          <a:solidFill>
            <a:srgbClr val="CFE2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1. Take time to build partnerships, deepen your understanding, and plan for SEL.</a:t>
            </a:r>
            <a:endParaRPr sz="1100"/>
          </a:p>
        </p:txBody>
      </p:sp>
      <p:pic>
        <p:nvPicPr>
          <p:cNvPr id="337" name="Google Shape;337;p48" descr=" Elements of PBS"/>
          <p:cNvPicPr preferRelativeResize="0"/>
          <p:nvPr/>
        </p:nvPicPr>
        <p:blipFill rotWithShape="1">
          <a:blip r:embed="rId3">
            <a:alphaModFix/>
          </a:blip>
          <a:srcRect/>
          <a:stretch/>
        </p:blipFill>
        <p:spPr>
          <a:xfrm>
            <a:off x="2123943" y="476813"/>
            <a:ext cx="5933420" cy="3878138"/>
          </a:xfrm>
          <a:prstGeom prst="rect">
            <a:avLst/>
          </a:prstGeom>
          <a:noFill/>
          <a:ln>
            <a:noFill/>
          </a:ln>
        </p:spPr>
      </p:pic>
      <p:sp>
        <p:nvSpPr>
          <p:cNvPr id="338" name="Google Shape;338;p48"/>
          <p:cNvSpPr/>
          <p:nvPr/>
        </p:nvSpPr>
        <p:spPr>
          <a:xfrm>
            <a:off x="306823" y="2209952"/>
            <a:ext cx="1509600" cy="1523400"/>
          </a:xfrm>
          <a:prstGeom prst="rect">
            <a:avLst/>
          </a:prstGeom>
          <a:solidFill>
            <a:srgbClr val="CFE2F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2. Design opportunities for adults to connect, heal, and cultivate their own SEL competencies and capacities.</a:t>
            </a:r>
            <a:endParaRPr sz="1100"/>
          </a:p>
        </p:txBody>
      </p:sp>
      <p:sp>
        <p:nvSpPr>
          <p:cNvPr id="339" name="Google Shape;339;p48"/>
          <p:cNvSpPr/>
          <p:nvPr/>
        </p:nvSpPr>
        <p:spPr>
          <a:xfrm>
            <a:off x="2369126" y="4447330"/>
            <a:ext cx="5877600" cy="484500"/>
          </a:xfrm>
          <a:prstGeom prst="rect">
            <a:avLst/>
          </a:prstGeom>
          <a:solidFill>
            <a:srgbClr val="D9EAD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3. Create emotionally and physically safe, supportive, and engaging learning environments that promote all students’ social and emotional development.</a:t>
            </a:r>
            <a:endParaRPr sz="1100"/>
          </a:p>
        </p:txBody>
      </p:sp>
      <p:sp>
        <p:nvSpPr>
          <p:cNvPr id="340" name="Google Shape;340;p48"/>
          <p:cNvSpPr/>
          <p:nvPr/>
        </p:nvSpPr>
        <p:spPr>
          <a:xfrm>
            <a:off x="6441791" y="942494"/>
            <a:ext cx="2493900" cy="900300"/>
          </a:xfrm>
          <a:prstGeom prst="rect">
            <a:avLst/>
          </a:prstGeom>
          <a:solidFill>
            <a:srgbClr val="EA999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4. Use data as an opportunity to deepen relationships and continuously improve support for students, families, and staff.</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Reflection and Action Plan Tool</a:t>
            </a:r>
            <a:endParaRPr>
              <a:latin typeface="Calibri"/>
              <a:ea typeface="Calibri"/>
              <a:cs typeface="Calibri"/>
              <a:sym typeface="Calibri"/>
            </a:endParaRPr>
          </a:p>
        </p:txBody>
      </p:sp>
      <p:pic>
        <p:nvPicPr>
          <p:cNvPr id="346" name="Google Shape;346;p49"/>
          <p:cNvPicPr preferRelativeResize="0"/>
          <p:nvPr/>
        </p:nvPicPr>
        <p:blipFill>
          <a:blip r:embed="rId3">
            <a:alphaModFix/>
          </a:blip>
          <a:stretch>
            <a:fillRect/>
          </a:stretch>
        </p:blipFill>
        <p:spPr>
          <a:xfrm>
            <a:off x="257175" y="1270800"/>
            <a:ext cx="8629650" cy="3467100"/>
          </a:xfrm>
          <a:prstGeom prst="rect">
            <a:avLst/>
          </a:prstGeom>
          <a:noFill/>
          <a:ln w="19050" cap="flat" cmpd="sng">
            <a:solidFill>
              <a:schemeClr val="lt2"/>
            </a:solidFill>
            <a:prstDash val="solid"/>
            <a:round/>
            <a:headEnd type="none" w="sm" len="sm"/>
            <a:tailEnd type="none" w="sm" len="sm"/>
          </a:ln>
          <a:effectLst>
            <a:outerShdw blurRad="114300" dist="7620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0"/>
          <p:cNvSpPr txBox="1">
            <a:spLocks noGrp="1"/>
          </p:cNvSpPr>
          <p:nvPr>
            <p:ph type="title"/>
          </p:nvPr>
        </p:nvSpPr>
        <p:spPr>
          <a:xfrm>
            <a:off x="311700" y="285525"/>
            <a:ext cx="8520600" cy="613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100"/>
              <a:buFont typeface="Calibri"/>
              <a:buNone/>
            </a:pPr>
            <a:r>
              <a:rPr lang="en" sz="2400" b="1">
                <a:latin typeface="Calibri"/>
                <a:ea typeface="Calibri"/>
                <a:cs typeface="Calibri"/>
                <a:sym typeface="Calibri"/>
              </a:rPr>
              <a:t>CASEL’S 4 Critical Actions</a:t>
            </a:r>
            <a:r>
              <a:rPr lang="en" sz="2400" b="1">
                <a:solidFill>
                  <a:srgbClr val="000000"/>
                </a:solidFill>
                <a:latin typeface="Calibri"/>
                <a:ea typeface="Calibri"/>
                <a:cs typeface="Calibri"/>
                <a:sym typeface="Calibri"/>
              </a:rPr>
              <a:t>:</a:t>
            </a:r>
            <a:endParaRPr sz="2100" b="1">
              <a:solidFill>
                <a:srgbClr val="000000"/>
              </a:solidFill>
              <a:latin typeface="Calibri"/>
              <a:ea typeface="Calibri"/>
              <a:cs typeface="Calibri"/>
              <a:sym typeface="Calibri"/>
            </a:endParaRPr>
          </a:p>
        </p:txBody>
      </p:sp>
      <p:graphicFrame>
        <p:nvGraphicFramePr>
          <p:cNvPr id="352" name="Google Shape;352;p50"/>
          <p:cNvGraphicFramePr/>
          <p:nvPr/>
        </p:nvGraphicFramePr>
        <p:xfrm>
          <a:off x="549350" y="1035175"/>
          <a:ext cx="8045300" cy="3778535"/>
        </p:xfrm>
        <a:graphic>
          <a:graphicData uri="http://schemas.openxmlformats.org/drawingml/2006/table">
            <a:tbl>
              <a:tblPr>
                <a:noFill/>
                <a:tableStyleId>{9E78387D-91E2-4DF6-BDB5-CAD1546DCA3E}</a:tableStyleId>
              </a:tblPr>
              <a:tblGrid>
                <a:gridCol w="914925">
                  <a:extLst>
                    <a:ext uri="{9D8B030D-6E8A-4147-A177-3AD203B41FA5}">
                      <a16:colId xmlns:a16="http://schemas.microsoft.com/office/drawing/2014/main" val="20000"/>
                    </a:ext>
                  </a:extLst>
                </a:gridCol>
                <a:gridCol w="7130375">
                  <a:extLst>
                    <a:ext uri="{9D8B030D-6E8A-4147-A177-3AD203B41FA5}">
                      <a16:colId xmlns:a16="http://schemas.microsoft.com/office/drawing/2014/main" val="20001"/>
                    </a:ext>
                  </a:extLst>
                </a:gridCol>
              </a:tblGrid>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2700" b="1">
                          <a:solidFill>
                            <a:srgbClr val="008B3D"/>
                          </a:solidFill>
                          <a:latin typeface="Calibri"/>
                          <a:ea typeface="Calibri"/>
                          <a:cs typeface="Calibri"/>
                          <a:sym typeface="Calibri"/>
                        </a:rPr>
                        <a:t>Take time to building partnerships, deepen your understanding, and plan for SEL.</a:t>
                      </a:r>
                      <a:endParaRPr sz="2700" b="1">
                        <a:solidFill>
                          <a:srgbClr val="008B3D"/>
                        </a:solidFill>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0"/>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Design opportunities for adults to connect, heal, and cultivate their own SEL competencies and capacities.</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1"/>
                  </a:ext>
                </a:extLst>
              </a:tr>
              <a:tr h="1116425">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Create emotionally and physically safe, supportive, and engaging learning environments that promote all students students’ social and emotional development.</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2"/>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dirty="0">
                          <a:latin typeface="Calibri"/>
                          <a:ea typeface="Calibri"/>
                          <a:cs typeface="Calibri"/>
                          <a:sym typeface="Calibri"/>
                        </a:rPr>
                        <a:t>Use data as an opportunity to deepen relationships and continuously improve support for students, families, and staff.</a:t>
                      </a:r>
                      <a:endParaRPr sz="1900" dirty="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3"/>
                  </a:ext>
                </a:extLst>
              </a:tr>
            </a:tbl>
          </a:graphicData>
        </a:graphic>
      </p:graphicFrame>
      <p:sp>
        <p:nvSpPr>
          <p:cNvPr id="353" name="Google Shape;353;p50"/>
          <p:cNvSpPr/>
          <p:nvPr/>
        </p:nvSpPr>
        <p:spPr>
          <a:xfrm>
            <a:off x="691125" y="12686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rPr>
              <a:t>1</a:t>
            </a:r>
            <a:endParaRPr sz="1200">
              <a:solidFill>
                <a:srgbClr val="FFFFFF"/>
              </a:solidFill>
            </a:endParaRPr>
          </a:p>
        </p:txBody>
      </p:sp>
      <p:sp>
        <p:nvSpPr>
          <p:cNvPr id="354" name="Google Shape;354;p50"/>
          <p:cNvSpPr/>
          <p:nvPr/>
        </p:nvSpPr>
        <p:spPr>
          <a:xfrm>
            <a:off x="691125" y="2144888"/>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2</a:t>
            </a:r>
            <a:endParaRPr sz="3400" b="1">
              <a:solidFill>
                <a:srgbClr val="FFFFFF"/>
              </a:solidFill>
            </a:endParaRPr>
          </a:p>
        </p:txBody>
      </p:sp>
      <p:sp>
        <p:nvSpPr>
          <p:cNvPr id="355" name="Google Shape;355;p50"/>
          <p:cNvSpPr/>
          <p:nvPr/>
        </p:nvSpPr>
        <p:spPr>
          <a:xfrm>
            <a:off x="691125" y="3130863"/>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3</a:t>
            </a:r>
            <a:endParaRPr sz="3400" b="1">
              <a:solidFill>
                <a:srgbClr val="FFFFFF"/>
              </a:solidFill>
            </a:endParaRPr>
          </a:p>
        </p:txBody>
      </p:sp>
      <p:sp>
        <p:nvSpPr>
          <p:cNvPr id="356" name="Google Shape;356;p50"/>
          <p:cNvSpPr/>
          <p:nvPr/>
        </p:nvSpPr>
        <p:spPr>
          <a:xfrm>
            <a:off x="691125" y="409802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4</a:t>
            </a:r>
            <a:endParaRPr sz="3400" b="1">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0"/>
        <p:cNvGrpSpPr/>
        <p:nvPr/>
      </p:nvGrpSpPr>
      <p:grpSpPr>
        <a:xfrm>
          <a:off x="0" y="0"/>
          <a:ext cx="0" cy="0"/>
          <a:chOff x="0" y="0"/>
          <a:chExt cx="0" cy="0"/>
        </a:xfrm>
      </p:grpSpPr>
      <p:sp>
        <p:nvSpPr>
          <p:cNvPr id="361" name="Google Shape;361;p51"/>
          <p:cNvSpPr/>
          <p:nvPr/>
        </p:nvSpPr>
        <p:spPr>
          <a:xfrm>
            <a:off x="1161000" y="0"/>
            <a:ext cx="3280500" cy="3010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2200">
                <a:solidFill>
                  <a:srgbClr val="FFFFFF"/>
                </a:solidFill>
                <a:latin typeface="Calibri"/>
                <a:ea typeface="Calibri"/>
                <a:cs typeface="Calibri"/>
                <a:sym typeface="Calibri"/>
              </a:rPr>
              <a:t>Build student, staff, family and community understanding of SEL.</a:t>
            </a:r>
            <a:endParaRPr sz="1800">
              <a:latin typeface="Calibri"/>
              <a:ea typeface="Calibri"/>
              <a:cs typeface="Calibri"/>
              <a:sym typeface="Calibri"/>
            </a:endParaRPr>
          </a:p>
        </p:txBody>
      </p:sp>
      <p:sp>
        <p:nvSpPr>
          <p:cNvPr id="362" name="Google Shape;362;p51"/>
          <p:cNvSpPr/>
          <p:nvPr/>
        </p:nvSpPr>
        <p:spPr>
          <a:xfrm>
            <a:off x="4315500" y="67500"/>
            <a:ext cx="3078000" cy="2875500"/>
          </a:xfrm>
          <a:prstGeom prst="ellipse">
            <a:avLst/>
          </a:prstGeom>
          <a:solidFill>
            <a:srgbClr val="C27B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n" sz="2200">
                <a:solidFill>
                  <a:srgbClr val="FFFFFF"/>
                </a:solidFill>
                <a:latin typeface="Calibri"/>
                <a:ea typeface="Calibri"/>
                <a:cs typeface="Calibri"/>
                <a:sym typeface="Calibri"/>
              </a:rPr>
              <a:t>Utilize voices of student, staff, family, and community to plan for SEL.</a:t>
            </a:r>
            <a:endParaRPr sz="1800">
              <a:latin typeface="Calibri"/>
              <a:ea typeface="Calibri"/>
              <a:cs typeface="Calibri"/>
              <a:sym typeface="Calibri"/>
            </a:endParaRPr>
          </a:p>
        </p:txBody>
      </p:sp>
      <p:sp>
        <p:nvSpPr>
          <p:cNvPr id="363" name="Google Shape;363;p51"/>
          <p:cNvSpPr/>
          <p:nvPr/>
        </p:nvSpPr>
        <p:spPr>
          <a:xfrm>
            <a:off x="2700000" y="2268000"/>
            <a:ext cx="3010500" cy="2875500"/>
          </a:xfrm>
          <a:prstGeom prst="ellipse">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2000">
              <a:solidFill>
                <a:srgbClr val="FFFFFF"/>
              </a:solidFill>
              <a:latin typeface="Old Standard TT"/>
              <a:ea typeface="Old Standard TT"/>
              <a:cs typeface="Old Standard TT"/>
              <a:sym typeface="Old Standard TT"/>
            </a:endParaRPr>
          </a:p>
          <a:p>
            <a:pPr marL="0" lvl="0" indent="0" algn="l" rtl="0">
              <a:lnSpc>
                <a:spcPct val="115000"/>
              </a:lnSpc>
              <a:spcBef>
                <a:spcPts val="1600"/>
              </a:spcBef>
              <a:spcAft>
                <a:spcPts val="0"/>
              </a:spcAft>
              <a:buNone/>
            </a:pPr>
            <a:r>
              <a:rPr lang="en" sz="2200">
                <a:solidFill>
                  <a:srgbClr val="FFFFFF"/>
                </a:solidFill>
                <a:latin typeface="Calibri"/>
                <a:ea typeface="Calibri"/>
                <a:cs typeface="Calibri"/>
                <a:sym typeface="Calibri"/>
              </a:rPr>
              <a:t>Communicate value of SEL and your school/ district’s goals to integrate SEL.</a:t>
            </a:r>
            <a:r>
              <a:rPr lang="en" sz="2100">
                <a:solidFill>
                  <a:srgbClr val="FFFFFF"/>
                </a:solidFill>
                <a:latin typeface="Calibri"/>
                <a:ea typeface="Calibri"/>
                <a:cs typeface="Calibri"/>
                <a:sym typeface="Calibri"/>
              </a:rPr>
              <a:t> </a:t>
            </a:r>
            <a:endParaRPr sz="2100">
              <a:solidFill>
                <a:srgbClr val="FFFFFF"/>
              </a:solidFill>
              <a:latin typeface="Calibri"/>
              <a:ea typeface="Calibri"/>
              <a:cs typeface="Calibri"/>
              <a:sym typeface="Calibri"/>
            </a:endParaRPr>
          </a:p>
          <a:p>
            <a:pPr marL="0" lvl="0" indent="0" algn="l" rtl="0">
              <a:spcBef>
                <a:spcPts val="1600"/>
              </a:spcBef>
              <a:spcAft>
                <a:spcPts val="0"/>
              </a:spcAft>
              <a:buNone/>
            </a:pPr>
            <a:endParaRPr/>
          </a:p>
        </p:txBody>
      </p:sp>
      <p:sp>
        <p:nvSpPr>
          <p:cNvPr id="364" name="Google Shape;364;p51"/>
          <p:cNvSpPr txBox="1"/>
          <p:nvPr/>
        </p:nvSpPr>
        <p:spPr>
          <a:xfrm>
            <a:off x="6777000" y="3105000"/>
            <a:ext cx="2200500" cy="19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accent4"/>
              </a:solidFill>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8"/>
        <p:cNvGrpSpPr/>
        <p:nvPr/>
      </p:nvGrpSpPr>
      <p:grpSpPr>
        <a:xfrm>
          <a:off x="0" y="0"/>
          <a:ext cx="0" cy="0"/>
          <a:chOff x="0" y="0"/>
          <a:chExt cx="0" cy="0"/>
        </a:xfrm>
      </p:grpSpPr>
      <p:sp>
        <p:nvSpPr>
          <p:cNvPr id="369" name="Google Shape;369;p5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solidFill>
                  <a:srgbClr val="FFFFFF"/>
                </a:solidFill>
                <a:latin typeface="Calibri"/>
                <a:ea typeface="Calibri"/>
                <a:cs typeface="Calibri"/>
                <a:sym typeface="Calibri"/>
              </a:rPr>
              <a:t>Starting Your SEL Program </a:t>
            </a:r>
            <a:endParaRPr sz="3200" b="1">
              <a:solidFill>
                <a:srgbClr val="FFFFFF"/>
              </a:solidFill>
              <a:latin typeface="Calibri"/>
              <a:ea typeface="Calibri"/>
              <a:cs typeface="Calibri"/>
              <a:sym typeface="Calibri"/>
            </a:endParaRPr>
          </a:p>
        </p:txBody>
      </p:sp>
      <p:sp>
        <p:nvSpPr>
          <p:cNvPr id="370" name="Google Shape;370;p52"/>
          <p:cNvSpPr txBox="1">
            <a:spLocks noGrp="1"/>
          </p:cNvSpPr>
          <p:nvPr>
            <p:ph type="body" idx="1"/>
          </p:nvPr>
        </p:nvSpPr>
        <p:spPr>
          <a:xfrm>
            <a:off x="3596500" y="1369625"/>
            <a:ext cx="4828200" cy="319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rgbClr val="FF9900"/>
                </a:solidFill>
                <a:latin typeface="Calibri"/>
                <a:ea typeface="Calibri"/>
                <a:cs typeface="Calibri"/>
                <a:sym typeface="Calibri"/>
              </a:rPr>
              <a:t>The CASEL Guide to Schoolwide Social and Emotional Learning</a:t>
            </a:r>
            <a:endParaRPr sz="2300">
              <a:solidFill>
                <a:srgbClr val="FF9900"/>
              </a:solidFill>
              <a:latin typeface="Calibri"/>
              <a:ea typeface="Calibri"/>
              <a:cs typeface="Calibri"/>
              <a:sym typeface="Calibri"/>
            </a:endParaRPr>
          </a:p>
          <a:p>
            <a:pPr marL="457200" lvl="0" indent="-349250" algn="l" rtl="0">
              <a:spcBef>
                <a:spcPts val="1500"/>
              </a:spcBef>
              <a:spcAft>
                <a:spcPts val="0"/>
              </a:spcAft>
              <a:buClr>
                <a:srgbClr val="FF9900"/>
              </a:buClr>
              <a:buSzPts val="1900"/>
              <a:buFont typeface="Calibri"/>
              <a:buAutoNum type="arabicPeriod"/>
            </a:pPr>
            <a:r>
              <a:rPr lang="en" sz="1900">
                <a:solidFill>
                  <a:srgbClr val="FF9900"/>
                </a:solidFill>
                <a:latin typeface="Calibri"/>
                <a:ea typeface="Calibri"/>
                <a:cs typeface="Calibri"/>
                <a:sym typeface="Calibri"/>
              </a:rPr>
              <a:t>Build awareness, commitment, ownership - and create a plan. </a:t>
            </a:r>
            <a:endParaRPr sz="1900">
              <a:solidFill>
                <a:srgbClr val="FF9900"/>
              </a:solidFill>
              <a:latin typeface="Calibri"/>
              <a:ea typeface="Calibri"/>
              <a:cs typeface="Calibri"/>
              <a:sym typeface="Calibri"/>
            </a:endParaRPr>
          </a:p>
          <a:p>
            <a:pPr marL="457200" lvl="0" indent="-349250" algn="l" rtl="0">
              <a:spcBef>
                <a:spcPts val="0"/>
              </a:spcBef>
              <a:spcAft>
                <a:spcPts val="0"/>
              </a:spcAft>
              <a:buClr>
                <a:srgbClr val="FF9900"/>
              </a:buClr>
              <a:buSzPts val="1900"/>
              <a:buFont typeface="Calibri"/>
              <a:buAutoNum type="arabicPeriod"/>
            </a:pPr>
            <a:r>
              <a:rPr lang="en" sz="1900">
                <a:solidFill>
                  <a:srgbClr val="FF9900"/>
                </a:solidFill>
                <a:latin typeface="Calibri"/>
                <a:ea typeface="Calibri"/>
                <a:cs typeface="Calibri"/>
                <a:sym typeface="Calibri"/>
              </a:rPr>
              <a:t>Strengthen adult SEL. </a:t>
            </a:r>
            <a:endParaRPr sz="1900">
              <a:solidFill>
                <a:srgbClr val="FF9900"/>
              </a:solidFill>
              <a:latin typeface="Calibri"/>
              <a:ea typeface="Calibri"/>
              <a:cs typeface="Calibri"/>
              <a:sym typeface="Calibri"/>
            </a:endParaRPr>
          </a:p>
          <a:p>
            <a:pPr marL="457200" lvl="0" indent="-349250" algn="l" rtl="0">
              <a:spcBef>
                <a:spcPts val="0"/>
              </a:spcBef>
              <a:spcAft>
                <a:spcPts val="0"/>
              </a:spcAft>
              <a:buClr>
                <a:srgbClr val="FF9900"/>
              </a:buClr>
              <a:buSzPts val="1900"/>
              <a:buFont typeface="Calibri"/>
              <a:buAutoNum type="arabicPeriod"/>
            </a:pPr>
            <a:r>
              <a:rPr lang="en" sz="1900">
                <a:solidFill>
                  <a:srgbClr val="FF9900"/>
                </a:solidFill>
                <a:latin typeface="Calibri"/>
                <a:ea typeface="Calibri"/>
                <a:cs typeface="Calibri"/>
                <a:sym typeface="Calibri"/>
              </a:rPr>
              <a:t>Promote SEL for students. </a:t>
            </a:r>
            <a:endParaRPr sz="1900">
              <a:solidFill>
                <a:srgbClr val="FF9900"/>
              </a:solidFill>
              <a:latin typeface="Calibri"/>
              <a:ea typeface="Calibri"/>
              <a:cs typeface="Calibri"/>
              <a:sym typeface="Calibri"/>
            </a:endParaRPr>
          </a:p>
          <a:p>
            <a:pPr marL="457200" lvl="0" indent="-349250" algn="l" rtl="0">
              <a:spcBef>
                <a:spcPts val="0"/>
              </a:spcBef>
              <a:spcAft>
                <a:spcPts val="0"/>
              </a:spcAft>
              <a:buClr>
                <a:srgbClr val="FF9900"/>
              </a:buClr>
              <a:buSzPts val="1900"/>
              <a:buFont typeface="Calibri"/>
              <a:buAutoNum type="arabicPeriod"/>
            </a:pPr>
            <a:r>
              <a:rPr lang="en" sz="1900">
                <a:solidFill>
                  <a:srgbClr val="FF9900"/>
                </a:solidFill>
                <a:latin typeface="Calibri"/>
                <a:ea typeface="Calibri"/>
                <a:cs typeface="Calibri"/>
                <a:sym typeface="Calibri"/>
              </a:rPr>
              <a:t>Practice continuous improvement.</a:t>
            </a:r>
            <a:endParaRPr sz="1900">
              <a:solidFill>
                <a:srgbClr val="FF9900"/>
              </a:solidFill>
              <a:latin typeface="Calibri"/>
              <a:ea typeface="Calibri"/>
              <a:cs typeface="Calibri"/>
              <a:sym typeface="Calibri"/>
            </a:endParaRPr>
          </a:p>
          <a:p>
            <a:pPr marL="457200" lvl="0" indent="0" algn="ctr" rtl="0">
              <a:spcBef>
                <a:spcPts val="1500"/>
              </a:spcBef>
              <a:spcAft>
                <a:spcPts val="0"/>
              </a:spcAft>
              <a:buNone/>
            </a:pPr>
            <a:endParaRPr sz="2300">
              <a:solidFill>
                <a:srgbClr val="FFFFFF"/>
              </a:solidFill>
              <a:latin typeface="Arial"/>
              <a:ea typeface="Arial"/>
              <a:cs typeface="Arial"/>
              <a:sym typeface="Arial"/>
            </a:endParaRPr>
          </a:p>
          <a:p>
            <a:pPr marL="0" lvl="0" indent="0" algn="l" rtl="0">
              <a:spcBef>
                <a:spcPts val="1500"/>
              </a:spcBef>
              <a:spcAft>
                <a:spcPts val="1600"/>
              </a:spcAft>
              <a:buNone/>
            </a:pPr>
            <a:endParaRPr/>
          </a:p>
        </p:txBody>
      </p:sp>
      <p:pic>
        <p:nvPicPr>
          <p:cNvPr id="371" name="Google Shape;371;p52"/>
          <p:cNvPicPr preferRelativeResize="0"/>
          <p:nvPr/>
        </p:nvPicPr>
        <p:blipFill>
          <a:blip r:embed="rId3">
            <a:alphaModFix/>
          </a:blip>
          <a:stretch>
            <a:fillRect/>
          </a:stretch>
        </p:blipFill>
        <p:spPr>
          <a:xfrm>
            <a:off x="1058925" y="1699775"/>
            <a:ext cx="1936525" cy="1743950"/>
          </a:xfrm>
          <a:prstGeom prst="rect">
            <a:avLst/>
          </a:prstGeom>
          <a:noFill/>
          <a:ln>
            <a:noFill/>
          </a:ln>
        </p:spPr>
      </p:pic>
      <p:sp>
        <p:nvSpPr>
          <p:cNvPr id="372" name="Google Shape;372;p52"/>
          <p:cNvSpPr txBox="1"/>
          <p:nvPr/>
        </p:nvSpPr>
        <p:spPr>
          <a:xfrm>
            <a:off x="463100" y="4049775"/>
            <a:ext cx="2867400" cy="4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u="sng">
                <a:solidFill>
                  <a:srgbClr val="FFFFFF"/>
                </a:solidFill>
                <a:hlinkClick r:id="rId4"/>
              </a:rPr>
              <a:t>https://schoolguide.casel.org/</a:t>
            </a:r>
            <a:endParaRPr sz="1800">
              <a:solidFill>
                <a:srgbClr val="FFFFFF"/>
              </a:solidFill>
              <a:latin typeface="Old Standard TT"/>
              <a:ea typeface="Old Standard TT"/>
              <a:cs typeface="Old Standard TT"/>
              <a:sym typeface="Old Standard T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6"/>
        <p:cNvGrpSpPr/>
        <p:nvPr/>
      </p:nvGrpSpPr>
      <p:grpSpPr>
        <a:xfrm>
          <a:off x="0" y="0"/>
          <a:ext cx="0" cy="0"/>
          <a:chOff x="0" y="0"/>
          <a:chExt cx="0" cy="0"/>
        </a:xfrm>
      </p:grpSpPr>
      <p:sp>
        <p:nvSpPr>
          <p:cNvPr id="377" name="Google Shape;377;p53"/>
          <p:cNvSpPr txBox="1">
            <a:spLocks noGrp="1"/>
          </p:cNvSpPr>
          <p:nvPr>
            <p:ph type="title"/>
          </p:nvPr>
        </p:nvSpPr>
        <p:spPr>
          <a:xfrm>
            <a:off x="311700" y="175500"/>
            <a:ext cx="8520600" cy="7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FFFFFF"/>
                </a:solidFill>
                <a:latin typeface="Calibri"/>
                <a:ea typeface="Calibri"/>
                <a:cs typeface="Calibri"/>
                <a:sym typeface="Calibri"/>
              </a:rPr>
              <a:t>Build Transition Teams </a:t>
            </a:r>
            <a:endParaRPr sz="3500" b="1">
              <a:solidFill>
                <a:srgbClr val="FFFFFF"/>
              </a:solidFill>
              <a:latin typeface="Calibri"/>
              <a:ea typeface="Calibri"/>
              <a:cs typeface="Calibri"/>
              <a:sym typeface="Calibri"/>
            </a:endParaRPr>
          </a:p>
        </p:txBody>
      </p:sp>
      <p:sp>
        <p:nvSpPr>
          <p:cNvPr id="378" name="Google Shape;378;p53"/>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500">
                <a:solidFill>
                  <a:schemeClr val="lt1"/>
                </a:solidFill>
                <a:latin typeface="Calibri"/>
                <a:ea typeface="Calibri"/>
                <a:cs typeface="Calibri"/>
                <a:sym typeface="Calibri"/>
              </a:rPr>
              <a:t>Great news...</a:t>
            </a:r>
            <a:endParaRPr sz="3500">
              <a:solidFill>
                <a:schemeClr val="lt1"/>
              </a:solidFill>
              <a:latin typeface="Calibri"/>
              <a:ea typeface="Calibri"/>
              <a:cs typeface="Calibri"/>
              <a:sym typeface="Calibri"/>
            </a:endParaRPr>
          </a:p>
          <a:p>
            <a:pPr marL="0" lvl="0" indent="0" algn="l" rtl="0">
              <a:spcBef>
                <a:spcPts val="1600"/>
              </a:spcBef>
              <a:spcAft>
                <a:spcPts val="0"/>
              </a:spcAft>
              <a:buClr>
                <a:schemeClr val="dk1"/>
              </a:buClr>
              <a:buSzPts val="1100"/>
              <a:buFont typeface="Arial"/>
              <a:buNone/>
            </a:pPr>
            <a:endParaRPr sz="3500">
              <a:solidFill>
                <a:schemeClr val="lt1"/>
              </a:solidFill>
            </a:endParaRPr>
          </a:p>
          <a:p>
            <a:pPr marL="0" lvl="0" indent="0" algn="l" rtl="0">
              <a:spcBef>
                <a:spcPts val="1600"/>
              </a:spcBef>
              <a:spcAft>
                <a:spcPts val="1600"/>
              </a:spcAft>
              <a:buClr>
                <a:schemeClr val="dk1"/>
              </a:buClr>
              <a:buSzPts val="1100"/>
              <a:buFont typeface="Arial"/>
              <a:buNone/>
            </a:pPr>
            <a:r>
              <a:rPr lang="en" sz="3500">
                <a:solidFill>
                  <a:schemeClr val="lt1"/>
                </a:solidFill>
                <a:latin typeface="Calibri"/>
                <a:ea typeface="Calibri"/>
                <a:cs typeface="Calibri"/>
                <a:sym typeface="Calibri"/>
              </a:rPr>
              <a:t>Most of you already have! </a:t>
            </a:r>
            <a:endParaRPr sz="2500">
              <a:solidFill>
                <a:srgbClr val="FFFFFF"/>
              </a:solidFill>
              <a:latin typeface="Calibri"/>
              <a:ea typeface="Calibri"/>
              <a:cs typeface="Calibri"/>
              <a:sym typeface="Calibri"/>
            </a:endParaRPr>
          </a:p>
        </p:txBody>
      </p:sp>
      <p:pic>
        <p:nvPicPr>
          <p:cNvPr id="379" name="Google Shape;379;p53" descr="teamwork funny &gt; Sourcing and Recruiting News"/>
          <p:cNvPicPr preferRelativeResize="0"/>
          <p:nvPr/>
        </p:nvPicPr>
        <p:blipFill>
          <a:blip r:embed="rId3">
            <a:alphaModFix/>
          </a:blip>
          <a:stretch>
            <a:fillRect/>
          </a:stretch>
        </p:blipFill>
        <p:spPr>
          <a:xfrm>
            <a:off x="800400" y="1116125"/>
            <a:ext cx="2952600" cy="3836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3"/>
        <p:cNvGrpSpPr/>
        <p:nvPr/>
      </p:nvGrpSpPr>
      <p:grpSpPr>
        <a:xfrm>
          <a:off x="0" y="0"/>
          <a:ext cx="0" cy="0"/>
          <a:chOff x="0" y="0"/>
          <a:chExt cx="0" cy="0"/>
        </a:xfrm>
      </p:grpSpPr>
      <p:sp>
        <p:nvSpPr>
          <p:cNvPr id="384" name="Google Shape;384;p5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3100" b="1">
                <a:solidFill>
                  <a:schemeClr val="lt1"/>
                </a:solidFill>
                <a:latin typeface="Calibri"/>
                <a:ea typeface="Calibri"/>
                <a:cs typeface="Calibri"/>
                <a:sym typeface="Calibri"/>
              </a:rPr>
              <a:t>Teams should have representation from: </a:t>
            </a:r>
            <a:endParaRPr sz="4000" b="1">
              <a:latin typeface="Calibri"/>
              <a:ea typeface="Calibri"/>
              <a:cs typeface="Calibri"/>
              <a:sym typeface="Calibri"/>
            </a:endParaRPr>
          </a:p>
        </p:txBody>
      </p:sp>
      <p:sp>
        <p:nvSpPr>
          <p:cNvPr id="385" name="Google Shape;385;p54"/>
          <p:cNvSpPr txBox="1">
            <a:spLocks noGrp="1"/>
          </p:cNvSpPr>
          <p:nvPr>
            <p:ph type="body" idx="1"/>
          </p:nvPr>
        </p:nvSpPr>
        <p:spPr>
          <a:xfrm>
            <a:off x="311700" y="1525500"/>
            <a:ext cx="3999900" cy="32055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Clr>
                <a:schemeClr val="lt1"/>
              </a:buClr>
              <a:buSzPts val="2500"/>
              <a:buFont typeface="Calibri"/>
              <a:buChar char="●"/>
            </a:pPr>
            <a:r>
              <a:rPr lang="en" sz="2500">
                <a:solidFill>
                  <a:schemeClr val="lt1"/>
                </a:solidFill>
                <a:latin typeface="Calibri"/>
                <a:ea typeface="Calibri"/>
                <a:cs typeface="Calibri"/>
                <a:sym typeface="Calibri"/>
              </a:rPr>
              <a:t>Administration </a:t>
            </a:r>
            <a:endParaRPr sz="2500">
              <a:solidFill>
                <a:schemeClr val="lt1"/>
              </a:solidFill>
              <a:latin typeface="Calibri"/>
              <a:ea typeface="Calibri"/>
              <a:cs typeface="Calibri"/>
              <a:sym typeface="Calibri"/>
            </a:endParaRPr>
          </a:p>
          <a:p>
            <a:pPr marL="457200" lvl="0" indent="-387350" algn="l" rtl="0">
              <a:spcBef>
                <a:spcPts val="0"/>
              </a:spcBef>
              <a:spcAft>
                <a:spcPts val="0"/>
              </a:spcAft>
              <a:buClr>
                <a:schemeClr val="lt1"/>
              </a:buClr>
              <a:buSzPts val="2500"/>
              <a:buFont typeface="Calibri"/>
              <a:buChar char="●"/>
            </a:pPr>
            <a:r>
              <a:rPr lang="en" sz="2500">
                <a:solidFill>
                  <a:schemeClr val="lt1"/>
                </a:solidFill>
                <a:latin typeface="Calibri"/>
                <a:ea typeface="Calibri"/>
                <a:cs typeface="Calibri"/>
                <a:sym typeface="Calibri"/>
              </a:rPr>
              <a:t>Teachers </a:t>
            </a:r>
            <a:endParaRPr sz="2500">
              <a:solidFill>
                <a:schemeClr val="lt1"/>
              </a:solidFill>
              <a:latin typeface="Calibri"/>
              <a:ea typeface="Calibri"/>
              <a:cs typeface="Calibri"/>
              <a:sym typeface="Calibri"/>
            </a:endParaRPr>
          </a:p>
          <a:p>
            <a:pPr marL="457200" lvl="0" indent="-387350" algn="l" rtl="0">
              <a:spcBef>
                <a:spcPts val="0"/>
              </a:spcBef>
              <a:spcAft>
                <a:spcPts val="0"/>
              </a:spcAft>
              <a:buClr>
                <a:schemeClr val="lt1"/>
              </a:buClr>
              <a:buSzPts val="2500"/>
              <a:buFont typeface="Calibri"/>
              <a:buChar char="●"/>
            </a:pPr>
            <a:r>
              <a:rPr lang="en" sz="2500">
                <a:solidFill>
                  <a:schemeClr val="lt1"/>
                </a:solidFill>
                <a:latin typeface="Calibri"/>
                <a:ea typeface="Calibri"/>
                <a:cs typeface="Calibri"/>
                <a:sym typeface="Calibri"/>
              </a:rPr>
              <a:t>Support Staff </a:t>
            </a:r>
            <a:endParaRPr sz="2500">
              <a:solidFill>
                <a:schemeClr val="lt1"/>
              </a:solidFill>
              <a:latin typeface="Calibri"/>
              <a:ea typeface="Calibri"/>
              <a:cs typeface="Calibri"/>
              <a:sym typeface="Calibri"/>
            </a:endParaRPr>
          </a:p>
          <a:p>
            <a:pPr marL="457200" lvl="0" indent="-387350" algn="l" rtl="0">
              <a:spcBef>
                <a:spcPts val="0"/>
              </a:spcBef>
              <a:spcAft>
                <a:spcPts val="0"/>
              </a:spcAft>
              <a:buClr>
                <a:schemeClr val="lt1"/>
              </a:buClr>
              <a:buSzPts val="2500"/>
              <a:buFont typeface="Calibri"/>
              <a:buChar char="●"/>
            </a:pPr>
            <a:r>
              <a:rPr lang="en" sz="2500">
                <a:solidFill>
                  <a:schemeClr val="lt1"/>
                </a:solidFill>
                <a:latin typeface="Calibri"/>
                <a:ea typeface="Calibri"/>
                <a:cs typeface="Calibri"/>
                <a:sym typeface="Calibri"/>
              </a:rPr>
              <a:t>Family </a:t>
            </a:r>
            <a:endParaRPr sz="2500">
              <a:solidFill>
                <a:schemeClr val="lt1"/>
              </a:solidFill>
              <a:latin typeface="Calibri"/>
              <a:ea typeface="Calibri"/>
              <a:cs typeface="Calibri"/>
              <a:sym typeface="Calibri"/>
            </a:endParaRPr>
          </a:p>
          <a:p>
            <a:pPr marL="457200" lvl="0" indent="-387350" algn="l" rtl="0">
              <a:spcBef>
                <a:spcPts val="0"/>
              </a:spcBef>
              <a:spcAft>
                <a:spcPts val="0"/>
              </a:spcAft>
              <a:buClr>
                <a:schemeClr val="lt1"/>
              </a:buClr>
              <a:buSzPts val="2500"/>
              <a:buFont typeface="Calibri"/>
              <a:buChar char="●"/>
            </a:pPr>
            <a:r>
              <a:rPr lang="en" sz="2500">
                <a:solidFill>
                  <a:schemeClr val="lt1"/>
                </a:solidFill>
                <a:latin typeface="Calibri"/>
                <a:ea typeface="Calibri"/>
                <a:cs typeface="Calibri"/>
                <a:sym typeface="Calibri"/>
              </a:rPr>
              <a:t>Student </a:t>
            </a:r>
            <a:endParaRPr sz="2500">
              <a:solidFill>
                <a:schemeClr val="lt1"/>
              </a:solidFill>
              <a:latin typeface="Calibri"/>
              <a:ea typeface="Calibri"/>
              <a:cs typeface="Calibri"/>
              <a:sym typeface="Calibri"/>
            </a:endParaRPr>
          </a:p>
          <a:p>
            <a:pPr marL="457200" lvl="0" indent="-387350" algn="l" rtl="0">
              <a:spcBef>
                <a:spcPts val="0"/>
              </a:spcBef>
              <a:spcAft>
                <a:spcPts val="0"/>
              </a:spcAft>
              <a:buClr>
                <a:schemeClr val="lt1"/>
              </a:buClr>
              <a:buSzPts val="2500"/>
              <a:buChar char="●"/>
            </a:pPr>
            <a:r>
              <a:rPr lang="en" sz="2500">
                <a:solidFill>
                  <a:schemeClr val="lt1"/>
                </a:solidFill>
                <a:latin typeface="Calibri"/>
                <a:ea typeface="Calibri"/>
                <a:cs typeface="Calibri"/>
                <a:sym typeface="Calibri"/>
              </a:rPr>
              <a:t>Community partners</a:t>
            </a:r>
            <a:r>
              <a:rPr lang="en" sz="2500">
                <a:solidFill>
                  <a:schemeClr val="lt1"/>
                </a:solidFill>
              </a:rPr>
              <a:t> </a:t>
            </a:r>
            <a:endParaRPr sz="2500"/>
          </a:p>
        </p:txBody>
      </p:sp>
      <p:sp>
        <p:nvSpPr>
          <p:cNvPr id="386" name="Google Shape;386;p54"/>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87" name="Google Shape;387;p54"/>
          <p:cNvPicPr preferRelativeResize="0"/>
          <p:nvPr/>
        </p:nvPicPr>
        <p:blipFill>
          <a:blip r:embed="rId3">
            <a:alphaModFix/>
          </a:blip>
          <a:stretch>
            <a:fillRect/>
          </a:stretch>
        </p:blipFill>
        <p:spPr>
          <a:xfrm>
            <a:off x="4045475" y="1703300"/>
            <a:ext cx="4786825" cy="2333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9"/>
          <p:cNvPicPr preferRelativeResize="0"/>
          <p:nvPr/>
        </p:nvPicPr>
        <p:blipFill>
          <a:blip r:embed="rId3">
            <a:alphaModFix/>
          </a:blip>
          <a:stretch>
            <a:fillRect/>
          </a:stretch>
        </p:blipFill>
        <p:spPr>
          <a:xfrm>
            <a:off x="359025" y="185738"/>
            <a:ext cx="8296275" cy="4772025"/>
          </a:xfrm>
          <a:prstGeom prst="rect">
            <a:avLst/>
          </a:prstGeom>
          <a:noFill/>
          <a:ln>
            <a:noFill/>
          </a:ln>
        </p:spPr>
      </p:pic>
      <p:sp>
        <p:nvSpPr>
          <p:cNvPr id="157" name="Google Shape;157;p2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2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1"/>
        <p:cNvGrpSpPr/>
        <p:nvPr/>
      </p:nvGrpSpPr>
      <p:grpSpPr>
        <a:xfrm>
          <a:off x="0" y="0"/>
          <a:ext cx="0" cy="0"/>
          <a:chOff x="0" y="0"/>
          <a:chExt cx="0" cy="0"/>
        </a:xfrm>
      </p:grpSpPr>
      <p:sp>
        <p:nvSpPr>
          <p:cNvPr id="392" name="Google Shape;392;p55"/>
          <p:cNvSpPr txBox="1"/>
          <p:nvPr/>
        </p:nvSpPr>
        <p:spPr>
          <a:xfrm>
            <a:off x="683125" y="94500"/>
            <a:ext cx="7430400" cy="72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a:solidFill>
                  <a:srgbClr val="FFFFFF"/>
                </a:solidFill>
                <a:latin typeface="Calibri"/>
                <a:ea typeface="Calibri"/>
                <a:cs typeface="Calibri"/>
                <a:sym typeface="Calibri"/>
              </a:rPr>
              <a:t>Voices</a:t>
            </a:r>
            <a:r>
              <a:rPr lang="en" sz="4500">
                <a:latin typeface="Calibri"/>
                <a:ea typeface="Calibri"/>
                <a:cs typeface="Calibri"/>
                <a:sym typeface="Calibri"/>
              </a:rPr>
              <a:t> </a:t>
            </a:r>
            <a:endParaRPr sz="4500">
              <a:latin typeface="Calibri"/>
              <a:ea typeface="Calibri"/>
              <a:cs typeface="Calibri"/>
              <a:sym typeface="Calibri"/>
            </a:endParaRPr>
          </a:p>
        </p:txBody>
      </p:sp>
      <p:pic>
        <p:nvPicPr>
          <p:cNvPr id="393" name="Google Shape;393;p55"/>
          <p:cNvPicPr preferRelativeResize="0"/>
          <p:nvPr/>
        </p:nvPicPr>
        <p:blipFill>
          <a:blip r:embed="rId3">
            <a:alphaModFix/>
          </a:blip>
          <a:stretch>
            <a:fillRect/>
          </a:stretch>
        </p:blipFill>
        <p:spPr>
          <a:xfrm>
            <a:off x="1655875" y="1050825"/>
            <a:ext cx="1953300" cy="1762925"/>
          </a:xfrm>
          <a:prstGeom prst="rect">
            <a:avLst/>
          </a:prstGeom>
          <a:noFill/>
          <a:ln>
            <a:noFill/>
          </a:ln>
        </p:spPr>
      </p:pic>
      <p:pic>
        <p:nvPicPr>
          <p:cNvPr id="394" name="Google Shape;394;p55"/>
          <p:cNvPicPr preferRelativeResize="0"/>
          <p:nvPr/>
        </p:nvPicPr>
        <p:blipFill>
          <a:blip r:embed="rId4">
            <a:alphaModFix/>
          </a:blip>
          <a:stretch>
            <a:fillRect/>
          </a:stretch>
        </p:blipFill>
        <p:spPr>
          <a:xfrm>
            <a:off x="1655875" y="3041064"/>
            <a:ext cx="1953300" cy="1762936"/>
          </a:xfrm>
          <a:prstGeom prst="rect">
            <a:avLst/>
          </a:prstGeom>
          <a:noFill/>
          <a:ln>
            <a:noFill/>
          </a:ln>
        </p:spPr>
      </p:pic>
      <p:pic>
        <p:nvPicPr>
          <p:cNvPr id="395" name="Google Shape;395;p55"/>
          <p:cNvPicPr preferRelativeResize="0"/>
          <p:nvPr/>
        </p:nvPicPr>
        <p:blipFill>
          <a:blip r:embed="rId5">
            <a:alphaModFix/>
          </a:blip>
          <a:stretch>
            <a:fillRect/>
          </a:stretch>
        </p:blipFill>
        <p:spPr>
          <a:xfrm>
            <a:off x="4843825" y="1050825"/>
            <a:ext cx="1953300" cy="1762925"/>
          </a:xfrm>
          <a:prstGeom prst="rect">
            <a:avLst/>
          </a:prstGeom>
          <a:noFill/>
          <a:ln>
            <a:noFill/>
          </a:ln>
        </p:spPr>
      </p:pic>
      <p:pic>
        <p:nvPicPr>
          <p:cNvPr id="396" name="Google Shape;396;p55"/>
          <p:cNvPicPr preferRelativeResize="0"/>
          <p:nvPr/>
        </p:nvPicPr>
        <p:blipFill>
          <a:blip r:embed="rId6">
            <a:alphaModFix/>
          </a:blip>
          <a:stretch>
            <a:fillRect/>
          </a:stretch>
        </p:blipFill>
        <p:spPr>
          <a:xfrm>
            <a:off x="4843813" y="3041075"/>
            <a:ext cx="2057575" cy="1762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00"/>
        <p:cNvGrpSpPr/>
        <p:nvPr/>
      </p:nvGrpSpPr>
      <p:grpSpPr>
        <a:xfrm>
          <a:off x="0" y="0"/>
          <a:ext cx="0" cy="0"/>
          <a:chOff x="0" y="0"/>
          <a:chExt cx="0" cy="0"/>
        </a:xfrm>
      </p:grpSpPr>
      <p:sp>
        <p:nvSpPr>
          <p:cNvPr id="401" name="Google Shape;401;p5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Community Partners </a:t>
            </a:r>
            <a:endParaRPr>
              <a:solidFill>
                <a:srgbClr val="FFFFFF"/>
              </a:solidFill>
              <a:latin typeface="Calibri"/>
              <a:ea typeface="Calibri"/>
              <a:cs typeface="Calibri"/>
              <a:sym typeface="Calibri"/>
            </a:endParaRPr>
          </a:p>
        </p:txBody>
      </p:sp>
      <p:sp>
        <p:nvSpPr>
          <p:cNvPr id="402" name="Google Shape;402;p56"/>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03" name="Google Shape;403;p56"/>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Mental health agencies </a:t>
            </a:r>
            <a:endParaRPr sz="2300">
              <a:solidFill>
                <a:srgbClr val="FFFFFF"/>
              </a:solidFill>
              <a:latin typeface="Calibri"/>
              <a:ea typeface="Calibri"/>
              <a:cs typeface="Calibri"/>
              <a:sym typeface="Calibri"/>
            </a:endParaRPr>
          </a:p>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Community-based mental health providers</a:t>
            </a:r>
            <a:endParaRPr sz="2300">
              <a:solidFill>
                <a:srgbClr val="FFFFFF"/>
              </a:solidFill>
              <a:latin typeface="Calibri"/>
              <a:ea typeface="Calibri"/>
              <a:cs typeface="Calibri"/>
              <a:sym typeface="Calibri"/>
            </a:endParaRPr>
          </a:p>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Mentoring programs </a:t>
            </a:r>
            <a:endParaRPr sz="2300">
              <a:solidFill>
                <a:srgbClr val="FFFFFF"/>
              </a:solidFill>
              <a:latin typeface="Calibri"/>
              <a:ea typeface="Calibri"/>
              <a:cs typeface="Calibri"/>
              <a:sym typeface="Calibri"/>
            </a:endParaRPr>
          </a:p>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After-school programs </a:t>
            </a:r>
            <a:endParaRPr sz="2300">
              <a:solidFill>
                <a:srgbClr val="FFFFFF"/>
              </a:solidFill>
              <a:latin typeface="Calibri"/>
              <a:ea typeface="Calibri"/>
              <a:cs typeface="Calibri"/>
              <a:sym typeface="Calibri"/>
            </a:endParaRPr>
          </a:p>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Extracurricular activities </a:t>
            </a:r>
            <a:endParaRPr sz="2300">
              <a:solidFill>
                <a:srgbClr val="FFFFFF"/>
              </a:solidFill>
              <a:latin typeface="Calibri"/>
              <a:ea typeface="Calibri"/>
              <a:cs typeface="Calibri"/>
              <a:sym typeface="Calibri"/>
            </a:endParaRPr>
          </a:p>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Sports programs </a:t>
            </a:r>
            <a:endParaRPr sz="2300">
              <a:solidFill>
                <a:srgbClr val="FFFFFF"/>
              </a:solidFill>
              <a:latin typeface="Calibri"/>
              <a:ea typeface="Calibri"/>
              <a:cs typeface="Calibri"/>
              <a:sym typeface="Calibri"/>
            </a:endParaRPr>
          </a:p>
        </p:txBody>
      </p:sp>
      <p:pic>
        <p:nvPicPr>
          <p:cNvPr id="404" name="Google Shape;404;p56"/>
          <p:cNvPicPr preferRelativeResize="0"/>
          <p:nvPr/>
        </p:nvPicPr>
        <p:blipFill>
          <a:blip r:embed="rId3">
            <a:alphaModFix/>
          </a:blip>
          <a:stretch>
            <a:fillRect/>
          </a:stretch>
        </p:blipFill>
        <p:spPr>
          <a:xfrm>
            <a:off x="875703" y="1848525"/>
            <a:ext cx="2570050" cy="22020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7"/>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410" name="Google Shape;410;p57"/>
          <p:cNvPicPr preferRelativeResize="0"/>
          <p:nvPr/>
        </p:nvPicPr>
        <p:blipFill>
          <a:blip r:embed="rId3">
            <a:alphaModFix/>
          </a:blip>
          <a:stretch>
            <a:fillRect/>
          </a:stretch>
        </p:blipFill>
        <p:spPr>
          <a:xfrm>
            <a:off x="256350" y="1147900"/>
            <a:ext cx="8631299" cy="3752775"/>
          </a:xfrm>
          <a:prstGeom prst="rect">
            <a:avLst/>
          </a:prstGeom>
          <a:noFill/>
          <a:ln>
            <a:noFill/>
          </a:ln>
        </p:spPr>
      </p:pic>
      <p:sp>
        <p:nvSpPr>
          <p:cNvPr id="411" name="Google Shape;411;p57"/>
          <p:cNvSpPr txBox="1"/>
          <p:nvPr/>
        </p:nvSpPr>
        <p:spPr>
          <a:xfrm>
            <a:off x="816775" y="342175"/>
            <a:ext cx="4713000" cy="4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rgbClr val="FFFFFF"/>
                </a:solidFill>
                <a:latin typeface="Calibri"/>
                <a:ea typeface="Calibri"/>
                <a:cs typeface="Calibri"/>
                <a:sym typeface="Calibri"/>
              </a:rPr>
              <a:t>CASEL Survey Example </a:t>
            </a:r>
            <a:endParaRPr sz="2700">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15"/>
        <p:cNvGrpSpPr/>
        <p:nvPr/>
      </p:nvGrpSpPr>
      <p:grpSpPr>
        <a:xfrm>
          <a:off x="0" y="0"/>
          <a:ext cx="0" cy="0"/>
          <a:chOff x="0" y="0"/>
          <a:chExt cx="0" cy="0"/>
        </a:xfrm>
      </p:grpSpPr>
      <p:pic>
        <p:nvPicPr>
          <p:cNvPr id="416" name="Google Shape;416;p58"/>
          <p:cNvPicPr preferRelativeResize="0"/>
          <p:nvPr/>
        </p:nvPicPr>
        <p:blipFill>
          <a:blip r:embed="rId3">
            <a:alphaModFix/>
          </a:blip>
          <a:stretch>
            <a:fillRect/>
          </a:stretch>
        </p:blipFill>
        <p:spPr>
          <a:xfrm>
            <a:off x="196525" y="163400"/>
            <a:ext cx="2485575" cy="1263625"/>
          </a:xfrm>
          <a:prstGeom prst="rect">
            <a:avLst/>
          </a:prstGeom>
          <a:noFill/>
          <a:ln>
            <a:noFill/>
          </a:ln>
        </p:spPr>
      </p:pic>
      <p:sp>
        <p:nvSpPr>
          <p:cNvPr id="417" name="Google Shape;417;p58"/>
          <p:cNvSpPr txBox="1"/>
          <p:nvPr/>
        </p:nvSpPr>
        <p:spPr>
          <a:xfrm>
            <a:off x="3642400" y="607075"/>
            <a:ext cx="4668900" cy="3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u="sng">
                <a:solidFill>
                  <a:srgbClr val="FFFFFF"/>
                </a:solidFill>
                <a:latin typeface="Calibri"/>
                <a:ea typeface="Calibri"/>
                <a:cs typeface="Calibri"/>
                <a:sym typeface="Calibri"/>
                <a:hlinkClick r:id="rId4"/>
              </a:rPr>
              <a:t>https://pdkintl.org/COVID19-Resources/</a:t>
            </a:r>
            <a:endParaRPr sz="2200">
              <a:solidFill>
                <a:srgbClr val="FFFFFF"/>
              </a:solidFill>
              <a:latin typeface="Calibri"/>
              <a:ea typeface="Calibri"/>
              <a:cs typeface="Calibri"/>
              <a:sym typeface="Calibri"/>
            </a:endParaRPr>
          </a:p>
        </p:txBody>
      </p:sp>
      <p:sp>
        <p:nvSpPr>
          <p:cNvPr id="418" name="Google Shape;418;p58"/>
          <p:cNvSpPr txBox="1"/>
          <p:nvPr/>
        </p:nvSpPr>
        <p:spPr>
          <a:xfrm>
            <a:off x="320100" y="1721850"/>
            <a:ext cx="8520900" cy="33003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What are some methods you use to cope with stress?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If you are a classroom teacher/support staff, what support do you need from admin right now?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What do you feel you can do to make sure the students you work with feel connected to their classmates while they are not physically at school?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What can your teachers and administrators do to make sure you feel connected to your classmates while you are not physically at school?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In going through this experience, did you find your school was prepared for distance learning? </a:t>
            </a:r>
            <a:endParaRPr sz="2100">
              <a:solidFill>
                <a:srgbClr val="FFFFFF"/>
              </a:solidFill>
              <a:latin typeface="Calibri"/>
              <a:ea typeface="Calibri"/>
              <a:cs typeface="Calibri"/>
              <a:sym typeface="Calibri"/>
            </a:endParaRPr>
          </a:p>
          <a:p>
            <a:pPr marL="457200" lvl="0" indent="0" algn="l" rtl="0">
              <a:lnSpc>
                <a:spcPct val="115000"/>
              </a:lnSpc>
              <a:spcBef>
                <a:spcPts val="0"/>
              </a:spcBef>
              <a:spcAft>
                <a:spcPts val="1200"/>
              </a:spcAft>
              <a:buNone/>
            </a:pPr>
            <a:endParaRPr>
              <a:solidFill>
                <a:srgbClr val="FFFFFF"/>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22"/>
        <p:cNvGrpSpPr/>
        <p:nvPr/>
      </p:nvGrpSpPr>
      <p:grpSpPr>
        <a:xfrm>
          <a:off x="0" y="0"/>
          <a:ext cx="0" cy="0"/>
          <a:chOff x="0" y="0"/>
          <a:chExt cx="0" cy="0"/>
        </a:xfrm>
      </p:grpSpPr>
      <p:sp>
        <p:nvSpPr>
          <p:cNvPr id="423" name="Google Shape;423;p5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Calibri"/>
                <a:ea typeface="Calibri"/>
                <a:cs typeface="Calibri"/>
                <a:sym typeface="Calibri"/>
              </a:rPr>
              <a:t>Identify Areas That Need Support </a:t>
            </a:r>
            <a:endParaRPr b="1">
              <a:solidFill>
                <a:srgbClr val="FFFFFF"/>
              </a:solidFill>
              <a:latin typeface="Calibri"/>
              <a:ea typeface="Calibri"/>
              <a:cs typeface="Calibri"/>
              <a:sym typeface="Calibri"/>
            </a:endParaRPr>
          </a:p>
        </p:txBody>
      </p:sp>
      <p:sp>
        <p:nvSpPr>
          <p:cNvPr id="424" name="Google Shape;424;p59"/>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25" name="Google Shape;425;p59"/>
          <p:cNvSpPr txBox="1">
            <a:spLocks noGrp="1"/>
          </p:cNvSpPr>
          <p:nvPr>
            <p:ph type="body" idx="2"/>
          </p:nvPr>
        </p:nvSpPr>
        <p:spPr>
          <a:xfrm>
            <a:off x="4832400" y="1406425"/>
            <a:ext cx="3999900" cy="35478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chemeClr val="lt1"/>
              </a:buClr>
              <a:buSzPts val="2200"/>
              <a:buFont typeface="Calibri"/>
              <a:buChar char="●"/>
            </a:pPr>
            <a:r>
              <a:rPr lang="en" sz="2200">
                <a:solidFill>
                  <a:schemeClr val="lt1"/>
                </a:solidFill>
                <a:latin typeface="Calibri"/>
                <a:ea typeface="Calibri"/>
                <a:cs typeface="Calibri"/>
                <a:sym typeface="Calibri"/>
              </a:rPr>
              <a:t>Barriers in distance learning for students </a:t>
            </a:r>
            <a:endParaRPr sz="2200">
              <a:solidFill>
                <a:schemeClr val="lt1"/>
              </a:solidFill>
              <a:latin typeface="Calibri"/>
              <a:ea typeface="Calibri"/>
              <a:cs typeface="Calibri"/>
              <a:sym typeface="Calibri"/>
            </a:endParaRPr>
          </a:p>
          <a:p>
            <a:pPr marL="457200" lvl="0" indent="-368300" algn="l" rtl="0">
              <a:spcBef>
                <a:spcPts val="0"/>
              </a:spcBef>
              <a:spcAft>
                <a:spcPts val="0"/>
              </a:spcAft>
              <a:buClr>
                <a:schemeClr val="lt1"/>
              </a:buClr>
              <a:buSzPts val="2200"/>
              <a:buFont typeface="Calibri"/>
              <a:buChar char="●"/>
            </a:pPr>
            <a:r>
              <a:rPr lang="en" sz="2200">
                <a:solidFill>
                  <a:schemeClr val="lt1"/>
                </a:solidFill>
                <a:latin typeface="Calibri"/>
                <a:ea typeface="Calibri"/>
                <a:cs typeface="Calibri"/>
                <a:sym typeface="Calibri"/>
              </a:rPr>
              <a:t>Staff who need more support to teach SEL virtually </a:t>
            </a:r>
            <a:endParaRPr sz="2200">
              <a:solidFill>
                <a:schemeClr val="lt1"/>
              </a:solidFill>
              <a:latin typeface="Calibri"/>
              <a:ea typeface="Calibri"/>
              <a:cs typeface="Calibri"/>
              <a:sym typeface="Calibri"/>
            </a:endParaRPr>
          </a:p>
          <a:p>
            <a:pPr marL="457200" lvl="0" indent="-368300" algn="l" rtl="0">
              <a:spcBef>
                <a:spcPts val="0"/>
              </a:spcBef>
              <a:spcAft>
                <a:spcPts val="0"/>
              </a:spcAft>
              <a:buClr>
                <a:schemeClr val="lt1"/>
              </a:buClr>
              <a:buSzPts val="2200"/>
              <a:buFont typeface="Calibri"/>
              <a:buChar char="●"/>
            </a:pPr>
            <a:r>
              <a:rPr lang="en" sz="2200">
                <a:solidFill>
                  <a:schemeClr val="lt1"/>
                </a:solidFill>
                <a:latin typeface="Calibri"/>
                <a:ea typeface="Calibri"/>
                <a:cs typeface="Calibri"/>
                <a:sym typeface="Calibri"/>
              </a:rPr>
              <a:t>Students and staff who have been sick, lost a loved one, experienced housing or employment instability</a:t>
            </a:r>
            <a:endParaRPr sz="2200">
              <a:latin typeface="Calibri"/>
              <a:ea typeface="Calibri"/>
              <a:cs typeface="Calibri"/>
              <a:sym typeface="Calibri"/>
            </a:endParaRPr>
          </a:p>
        </p:txBody>
      </p:sp>
      <p:pic>
        <p:nvPicPr>
          <p:cNvPr id="426" name="Google Shape;426;p59"/>
          <p:cNvPicPr preferRelativeResize="0"/>
          <p:nvPr/>
        </p:nvPicPr>
        <p:blipFill>
          <a:blip r:embed="rId3">
            <a:alphaModFix/>
          </a:blip>
          <a:stretch>
            <a:fillRect/>
          </a:stretch>
        </p:blipFill>
        <p:spPr>
          <a:xfrm>
            <a:off x="936638" y="1682763"/>
            <a:ext cx="2750025" cy="2375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0"/>
        <p:cNvGrpSpPr/>
        <p:nvPr/>
      </p:nvGrpSpPr>
      <p:grpSpPr>
        <a:xfrm>
          <a:off x="0" y="0"/>
          <a:ext cx="0" cy="0"/>
          <a:chOff x="0" y="0"/>
          <a:chExt cx="0" cy="0"/>
        </a:xfrm>
      </p:grpSpPr>
      <p:sp>
        <p:nvSpPr>
          <p:cNvPr id="431" name="Google Shape;431;p60"/>
          <p:cNvSpPr txBox="1">
            <a:spLocks noGrp="1"/>
          </p:cNvSpPr>
          <p:nvPr>
            <p:ph type="title"/>
          </p:nvPr>
        </p:nvSpPr>
        <p:spPr>
          <a:xfrm>
            <a:off x="311700" y="270000"/>
            <a:ext cx="8520600" cy="788100"/>
          </a:xfrm>
          <a:prstGeom prst="rect">
            <a:avLst/>
          </a:prstGeom>
        </p:spPr>
        <p:txBody>
          <a:bodyPr spcFirstLastPara="1" wrap="square" lIns="91425" tIns="91425" rIns="91425" bIns="91425" anchor="t" anchorCtr="0">
            <a:noAutofit/>
          </a:bodyPr>
          <a:lstStyle/>
          <a:p>
            <a:pPr marL="3657600" lvl="0" indent="0" algn="l" rtl="0">
              <a:spcBef>
                <a:spcPts val="0"/>
              </a:spcBef>
              <a:spcAft>
                <a:spcPts val="0"/>
              </a:spcAft>
              <a:buNone/>
            </a:pPr>
            <a:r>
              <a:rPr lang="en" sz="3100" b="1">
                <a:solidFill>
                  <a:srgbClr val="FFFFFF"/>
                </a:solidFill>
                <a:latin typeface="Calibri"/>
                <a:ea typeface="Calibri"/>
                <a:cs typeface="Calibri"/>
                <a:sym typeface="Calibri"/>
              </a:rPr>
              <a:t>Identify Areas of Impact</a:t>
            </a:r>
            <a:endParaRPr sz="3100" b="1">
              <a:solidFill>
                <a:srgbClr val="FFFFFF"/>
              </a:solidFill>
              <a:latin typeface="Calibri"/>
              <a:ea typeface="Calibri"/>
              <a:cs typeface="Calibri"/>
              <a:sym typeface="Calibri"/>
            </a:endParaRPr>
          </a:p>
        </p:txBody>
      </p:sp>
      <p:sp>
        <p:nvSpPr>
          <p:cNvPr id="432" name="Google Shape;432;p60"/>
          <p:cNvSpPr txBox="1">
            <a:spLocks noGrp="1"/>
          </p:cNvSpPr>
          <p:nvPr>
            <p:ph type="body" idx="1"/>
          </p:nvPr>
        </p:nvSpPr>
        <p:spPr>
          <a:xfrm>
            <a:off x="311700" y="1171675"/>
            <a:ext cx="3999900" cy="37422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Students and families who have received personal outreach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Students who were engaged in distance learning</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Staff who felt comfortable teaching SEL virtually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Existing SEL program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Positive relationships between staff and students </a:t>
            </a:r>
            <a:endParaRPr sz="2100">
              <a:solidFill>
                <a:srgbClr val="FFFFFF"/>
              </a:solidFill>
              <a:latin typeface="Calibri"/>
              <a:ea typeface="Calibri"/>
              <a:cs typeface="Calibri"/>
              <a:sym typeface="Calibri"/>
            </a:endParaRPr>
          </a:p>
          <a:p>
            <a:pPr marL="0" lvl="0" indent="0" algn="l" rtl="0">
              <a:spcBef>
                <a:spcPts val="1600"/>
              </a:spcBef>
              <a:spcAft>
                <a:spcPts val="0"/>
              </a:spcAft>
              <a:buNone/>
            </a:pPr>
            <a:endParaRPr>
              <a:solidFill>
                <a:srgbClr val="FFFFFF"/>
              </a:solidFill>
            </a:endParaRPr>
          </a:p>
          <a:p>
            <a:pPr marL="0" lvl="0" indent="0" algn="l" rtl="0">
              <a:spcBef>
                <a:spcPts val="1600"/>
              </a:spcBef>
              <a:spcAft>
                <a:spcPts val="1600"/>
              </a:spcAft>
              <a:buNone/>
            </a:pPr>
            <a:endParaRPr>
              <a:solidFill>
                <a:srgbClr val="FFFFFF"/>
              </a:solidFill>
            </a:endParaRPr>
          </a:p>
        </p:txBody>
      </p:sp>
      <p:pic>
        <p:nvPicPr>
          <p:cNvPr id="433" name="Google Shape;433;p60"/>
          <p:cNvPicPr preferRelativeResize="0"/>
          <p:nvPr/>
        </p:nvPicPr>
        <p:blipFill>
          <a:blip r:embed="rId3">
            <a:alphaModFix/>
          </a:blip>
          <a:stretch>
            <a:fillRect/>
          </a:stretch>
        </p:blipFill>
        <p:spPr>
          <a:xfrm>
            <a:off x="4898475" y="1579500"/>
            <a:ext cx="3600475" cy="2686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1"/>
          <p:cNvSpPr txBox="1">
            <a:spLocks noGrp="1"/>
          </p:cNvSpPr>
          <p:nvPr>
            <p:ph type="title"/>
          </p:nvPr>
        </p:nvSpPr>
        <p:spPr>
          <a:xfrm>
            <a:off x="512700" y="945000"/>
            <a:ext cx="4059300" cy="24711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600"/>
              </a:spcAft>
              <a:buClr>
                <a:schemeClr val="dk1"/>
              </a:buClr>
              <a:buSzPts val="1100"/>
              <a:buFont typeface="Arial"/>
              <a:buNone/>
            </a:pPr>
            <a:r>
              <a:rPr lang="en" sz="3100">
                <a:solidFill>
                  <a:schemeClr val="lt1"/>
                </a:solidFill>
                <a:latin typeface="Calibri"/>
                <a:ea typeface="Calibri"/>
                <a:cs typeface="Calibri"/>
                <a:sym typeface="Calibri"/>
              </a:rPr>
              <a:t>Use identified strengths as a basis for your transition plan and </a:t>
            </a:r>
            <a:r>
              <a:rPr lang="en" sz="3100" b="1" u="sng">
                <a:solidFill>
                  <a:srgbClr val="FF9900"/>
                </a:solidFill>
                <a:latin typeface="Calibri"/>
                <a:ea typeface="Calibri"/>
                <a:cs typeface="Calibri"/>
                <a:sym typeface="Calibri"/>
              </a:rPr>
              <a:t>build</a:t>
            </a:r>
            <a:r>
              <a:rPr lang="en" sz="3100">
                <a:solidFill>
                  <a:srgbClr val="FF9900"/>
                </a:solidFill>
                <a:latin typeface="Calibri"/>
                <a:ea typeface="Calibri"/>
                <a:cs typeface="Calibri"/>
                <a:sym typeface="Calibri"/>
              </a:rPr>
              <a:t> </a:t>
            </a:r>
            <a:r>
              <a:rPr lang="en" sz="3100">
                <a:solidFill>
                  <a:schemeClr val="lt1"/>
                </a:solidFill>
                <a:latin typeface="Calibri"/>
                <a:ea typeface="Calibri"/>
                <a:cs typeface="Calibri"/>
                <a:sym typeface="Calibri"/>
              </a:rPr>
              <a:t>on them! </a:t>
            </a:r>
            <a:endParaRPr sz="7700">
              <a:latin typeface="Calibri"/>
              <a:ea typeface="Calibri"/>
              <a:cs typeface="Calibri"/>
              <a:sym typeface="Calibri"/>
            </a:endParaRPr>
          </a:p>
        </p:txBody>
      </p:sp>
      <p:pic>
        <p:nvPicPr>
          <p:cNvPr id="439" name="Google Shape;439;p61"/>
          <p:cNvPicPr preferRelativeResize="0"/>
          <p:nvPr/>
        </p:nvPicPr>
        <p:blipFill>
          <a:blip r:embed="rId3">
            <a:alphaModFix/>
          </a:blip>
          <a:stretch>
            <a:fillRect/>
          </a:stretch>
        </p:blipFill>
        <p:spPr>
          <a:xfrm>
            <a:off x="5061900" y="2227500"/>
            <a:ext cx="3196925" cy="2394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3"/>
        <p:cNvGrpSpPr/>
        <p:nvPr/>
      </p:nvGrpSpPr>
      <p:grpSpPr>
        <a:xfrm>
          <a:off x="0" y="0"/>
          <a:ext cx="0" cy="0"/>
          <a:chOff x="0" y="0"/>
          <a:chExt cx="0" cy="0"/>
        </a:xfrm>
      </p:grpSpPr>
      <p:sp>
        <p:nvSpPr>
          <p:cNvPr id="444" name="Google Shape;444;p6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Calibri"/>
                <a:ea typeface="Calibri"/>
                <a:cs typeface="Calibri"/>
                <a:sym typeface="Calibri"/>
              </a:rPr>
              <a:t>Continuity in Planning  </a:t>
            </a:r>
            <a:endParaRPr b="1">
              <a:solidFill>
                <a:srgbClr val="FFFFFF"/>
              </a:solidFill>
              <a:latin typeface="Calibri"/>
              <a:ea typeface="Calibri"/>
              <a:cs typeface="Calibri"/>
              <a:sym typeface="Calibri"/>
            </a:endParaRPr>
          </a:p>
        </p:txBody>
      </p:sp>
      <p:sp>
        <p:nvSpPr>
          <p:cNvPr id="445" name="Google Shape;445;p62"/>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46" name="Google Shape;446;p62"/>
          <p:cNvSpPr txBox="1">
            <a:spLocks noGrp="1"/>
          </p:cNvSpPr>
          <p:nvPr>
            <p:ph type="body" idx="2"/>
          </p:nvPr>
        </p:nvSpPr>
        <p:spPr>
          <a:xfrm>
            <a:off x="5055200" y="1171675"/>
            <a:ext cx="37770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FFFFFF"/>
                </a:solidFill>
                <a:latin typeface="Calibri"/>
                <a:ea typeface="Calibri"/>
                <a:cs typeface="Calibri"/>
                <a:sym typeface="Calibri"/>
              </a:rPr>
              <a:t>How are you engaging families throughout the year? </a:t>
            </a:r>
            <a:endParaRPr sz="2500">
              <a:solidFill>
                <a:srgbClr val="FFFFFF"/>
              </a:solidFill>
              <a:latin typeface="Calibri"/>
              <a:ea typeface="Calibri"/>
              <a:cs typeface="Calibri"/>
              <a:sym typeface="Calibri"/>
            </a:endParaRPr>
          </a:p>
          <a:p>
            <a:pPr marL="0" lvl="0" indent="0" algn="l" rtl="0">
              <a:spcBef>
                <a:spcPts val="1600"/>
              </a:spcBef>
              <a:spcAft>
                <a:spcPts val="0"/>
              </a:spcAft>
              <a:buClr>
                <a:schemeClr val="dk1"/>
              </a:buClr>
              <a:buSzPts val="1100"/>
              <a:buFont typeface="Arial"/>
              <a:buNone/>
            </a:pPr>
            <a:endParaRPr sz="2500">
              <a:solidFill>
                <a:srgbClr val="FFFFFF"/>
              </a:solidFill>
              <a:latin typeface="Calibri"/>
              <a:ea typeface="Calibri"/>
              <a:cs typeface="Calibri"/>
              <a:sym typeface="Calibri"/>
            </a:endParaRPr>
          </a:p>
          <a:p>
            <a:pPr marL="0" lvl="0" indent="0" algn="l" rtl="0">
              <a:spcBef>
                <a:spcPts val="1600"/>
              </a:spcBef>
              <a:spcAft>
                <a:spcPts val="1600"/>
              </a:spcAft>
              <a:buNone/>
            </a:pPr>
            <a:r>
              <a:rPr lang="en" sz="2500">
                <a:solidFill>
                  <a:srgbClr val="FFFFFF"/>
                </a:solidFill>
                <a:latin typeface="Calibri"/>
                <a:ea typeface="Calibri"/>
                <a:cs typeface="Calibri"/>
                <a:sym typeface="Calibri"/>
              </a:rPr>
              <a:t>How are you re-engaging vulnerable students?</a:t>
            </a:r>
            <a:r>
              <a:rPr lang="en">
                <a:solidFill>
                  <a:srgbClr val="FFFFFF"/>
                </a:solidFill>
                <a:latin typeface="Calibri"/>
                <a:ea typeface="Calibri"/>
                <a:cs typeface="Calibri"/>
                <a:sym typeface="Calibri"/>
              </a:rPr>
              <a:t> </a:t>
            </a:r>
            <a:endParaRPr>
              <a:solidFill>
                <a:srgbClr val="FFFFFF"/>
              </a:solidFill>
              <a:latin typeface="Calibri"/>
              <a:ea typeface="Calibri"/>
              <a:cs typeface="Calibri"/>
              <a:sym typeface="Calibri"/>
            </a:endParaRPr>
          </a:p>
        </p:txBody>
      </p:sp>
      <p:pic>
        <p:nvPicPr>
          <p:cNvPr id="447" name="Google Shape;447;p62"/>
          <p:cNvPicPr preferRelativeResize="0"/>
          <p:nvPr/>
        </p:nvPicPr>
        <p:blipFill>
          <a:blip r:embed="rId3">
            <a:alphaModFix/>
          </a:blip>
          <a:stretch>
            <a:fillRect/>
          </a:stretch>
        </p:blipFill>
        <p:spPr>
          <a:xfrm>
            <a:off x="107550" y="1648248"/>
            <a:ext cx="4464449" cy="28430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1"/>
        <p:cNvGrpSpPr/>
        <p:nvPr/>
      </p:nvGrpSpPr>
      <p:grpSpPr>
        <a:xfrm>
          <a:off x="0" y="0"/>
          <a:ext cx="0" cy="0"/>
          <a:chOff x="0" y="0"/>
          <a:chExt cx="0" cy="0"/>
        </a:xfrm>
      </p:grpSpPr>
      <p:sp>
        <p:nvSpPr>
          <p:cNvPr id="452" name="Google Shape;452;p63"/>
          <p:cNvSpPr txBox="1">
            <a:spLocks noGrp="1"/>
          </p:cNvSpPr>
          <p:nvPr>
            <p:ph type="title"/>
          </p:nvPr>
        </p:nvSpPr>
        <p:spPr>
          <a:xfrm>
            <a:off x="311700" y="210975"/>
            <a:ext cx="8520600" cy="53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a:solidFill>
                  <a:srgbClr val="FFFFFF"/>
                </a:solidFill>
                <a:latin typeface="Calibri"/>
                <a:ea typeface="Calibri"/>
                <a:cs typeface="Calibri"/>
                <a:sym typeface="Calibri"/>
              </a:rPr>
              <a:t>Embedding SEL Throughout Your Transition Plan</a:t>
            </a:r>
            <a:endParaRPr sz="2900">
              <a:solidFill>
                <a:srgbClr val="FFFFFF"/>
              </a:solidFill>
              <a:latin typeface="Calibri"/>
              <a:ea typeface="Calibri"/>
              <a:cs typeface="Calibri"/>
              <a:sym typeface="Calibri"/>
            </a:endParaRPr>
          </a:p>
        </p:txBody>
      </p:sp>
      <p:sp>
        <p:nvSpPr>
          <p:cNvPr id="453" name="Google Shape;453;p63"/>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54" name="Google Shape;454;p63"/>
          <p:cNvSpPr txBox="1">
            <a:spLocks noGrp="1"/>
          </p:cNvSpPr>
          <p:nvPr>
            <p:ph type="body" idx="2"/>
          </p:nvPr>
        </p:nvSpPr>
        <p:spPr>
          <a:xfrm>
            <a:off x="4832400" y="1171675"/>
            <a:ext cx="3999900" cy="36504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Two-Way Communication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Staff Community-Building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Staff Professional Learning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Supportive Learning Environment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Promoting Student Social and Emotional Competencies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Student Support </a:t>
            </a:r>
            <a:endParaRPr sz="2200">
              <a:solidFill>
                <a:srgbClr val="FFFFFF"/>
              </a:solidFill>
              <a:latin typeface="Calibri"/>
              <a:ea typeface="Calibri"/>
              <a:cs typeface="Calibri"/>
              <a:sym typeface="Calibri"/>
            </a:endParaRPr>
          </a:p>
        </p:txBody>
      </p:sp>
      <p:pic>
        <p:nvPicPr>
          <p:cNvPr id="455" name="Google Shape;455;p63"/>
          <p:cNvPicPr preferRelativeResize="0"/>
          <p:nvPr/>
        </p:nvPicPr>
        <p:blipFill>
          <a:blip r:embed="rId3">
            <a:alphaModFix/>
          </a:blip>
          <a:stretch>
            <a:fillRect/>
          </a:stretch>
        </p:blipFill>
        <p:spPr>
          <a:xfrm>
            <a:off x="189250" y="947725"/>
            <a:ext cx="4244801" cy="409532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59"/>
        <p:cNvGrpSpPr/>
        <p:nvPr/>
      </p:nvGrpSpPr>
      <p:grpSpPr>
        <a:xfrm>
          <a:off x="0" y="0"/>
          <a:ext cx="0" cy="0"/>
          <a:chOff x="0" y="0"/>
          <a:chExt cx="0" cy="0"/>
        </a:xfrm>
      </p:grpSpPr>
      <p:sp>
        <p:nvSpPr>
          <p:cNvPr id="460" name="Google Shape;460;p6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Equity in Critical Action #1</a:t>
            </a:r>
            <a:endParaRPr>
              <a:solidFill>
                <a:srgbClr val="FFFFFF"/>
              </a:solidFill>
              <a:latin typeface="Calibri"/>
              <a:ea typeface="Calibri"/>
              <a:cs typeface="Calibri"/>
              <a:sym typeface="Calibri"/>
            </a:endParaRPr>
          </a:p>
        </p:txBody>
      </p:sp>
      <p:sp>
        <p:nvSpPr>
          <p:cNvPr id="461" name="Google Shape;461;p64"/>
          <p:cNvSpPr txBox="1">
            <a:spLocks noGrp="1"/>
          </p:cNvSpPr>
          <p:nvPr>
            <p:ph type="body" idx="1"/>
          </p:nvPr>
        </p:nvSpPr>
        <p:spPr>
          <a:xfrm>
            <a:off x="3653425" y="1171675"/>
            <a:ext cx="5231700" cy="3397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9900"/>
              </a:buClr>
              <a:buSzPts val="2000"/>
              <a:buFont typeface="Calibri"/>
              <a:buChar char="●"/>
            </a:pPr>
            <a:r>
              <a:rPr lang="en" sz="2000">
                <a:solidFill>
                  <a:srgbClr val="FF9900"/>
                </a:solidFill>
                <a:latin typeface="Calibri"/>
                <a:ea typeface="Calibri"/>
                <a:cs typeface="Calibri"/>
                <a:sym typeface="Calibri"/>
              </a:rPr>
              <a:t>Are your teams culturally and racially representative? </a:t>
            </a:r>
            <a:endParaRPr sz="2000">
              <a:solidFill>
                <a:srgbClr val="FF9900"/>
              </a:solidFill>
              <a:latin typeface="Calibri"/>
              <a:ea typeface="Calibri"/>
              <a:cs typeface="Calibri"/>
              <a:sym typeface="Calibri"/>
            </a:endParaRPr>
          </a:p>
          <a:p>
            <a:pPr marL="457200" lvl="0" indent="-355600" algn="l" rtl="0">
              <a:spcBef>
                <a:spcPts val="0"/>
              </a:spcBef>
              <a:spcAft>
                <a:spcPts val="0"/>
              </a:spcAft>
              <a:buClr>
                <a:srgbClr val="FF9900"/>
              </a:buClr>
              <a:buSzPts val="2000"/>
              <a:buFont typeface="Calibri"/>
              <a:buChar char="●"/>
            </a:pPr>
            <a:r>
              <a:rPr lang="en" sz="2000">
                <a:solidFill>
                  <a:srgbClr val="FF9900"/>
                </a:solidFill>
                <a:latin typeface="Calibri"/>
                <a:ea typeface="Calibri"/>
                <a:cs typeface="Calibri"/>
                <a:sym typeface="Calibri"/>
              </a:rPr>
              <a:t>Is your school-wide SEL curriculum equitable? </a:t>
            </a:r>
            <a:endParaRPr sz="2000">
              <a:solidFill>
                <a:srgbClr val="FF9900"/>
              </a:solidFill>
              <a:latin typeface="Calibri"/>
              <a:ea typeface="Calibri"/>
              <a:cs typeface="Calibri"/>
              <a:sym typeface="Calibri"/>
            </a:endParaRPr>
          </a:p>
          <a:p>
            <a:pPr marL="457200" lvl="0" indent="-355600" algn="l" rtl="0">
              <a:spcBef>
                <a:spcPts val="0"/>
              </a:spcBef>
              <a:spcAft>
                <a:spcPts val="0"/>
              </a:spcAft>
              <a:buClr>
                <a:srgbClr val="FF9900"/>
              </a:buClr>
              <a:buSzPts val="2000"/>
              <a:buFont typeface="Calibri"/>
              <a:buChar char="●"/>
            </a:pPr>
            <a:r>
              <a:rPr lang="en" sz="2000">
                <a:solidFill>
                  <a:srgbClr val="FF9900"/>
                </a:solidFill>
                <a:latin typeface="Calibri"/>
                <a:ea typeface="Calibri"/>
                <a:cs typeface="Calibri"/>
                <a:sym typeface="Calibri"/>
              </a:rPr>
              <a:t>Are the voices you’re valuing from student, staff, family, and community racially and culturally representative? </a:t>
            </a:r>
            <a:endParaRPr sz="2000">
              <a:solidFill>
                <a:srgbClr val="FF9900"/>
              </a:solidFill>
              <a:latin typeface="Calibri"/>
              <a:ea typeface="Calibri"/>
              <a:cs typeface="Calibri"/>
              <a:sym typeface="Calibri"/>
            </a:endParaRPr>
          </a:p>
          <a:p>
            <a:pPr marL="457200" lvl="0" indent="-355600" algn="l" rtl="0">
              <a:spcBef>
                <a:spcPts val="0"/>
              </a:spcBef>
              <a:spcAft>
                <a:spcPts val="0"/>
              </a:spcAft>
              <a:buClr>
                <a:srgbClr val="FF9900"/>
              </a:buClr>
              <a:buSzPts val="2000"/>
              <a:buFont typeface="Calibri"/>
              <a:buChar char="●"/>
            </a:pPr>
            <a:r>
              <a:rPr lang="en" sz="2000">
                <a:solidFill>
                  <a:srgbClr val="FF9900"/>
                </a:solidFill>
                <a:latin typeface="Calibri"/>
                <a:ea typeface="Calibri"/>
                <a:cs typeface="Calibri"/>
                <a:sym typeface="Calibri"/>
              </a:rPr>
              <a:t>Are your survey results from one population more than another? Why do you think? </a:t>
            </a:r>
            <a:endParaRPr sz="2000">
              <a:solidFill>
                <a:srgbClr val="FF9900"/>
              </a:solidFill>
              <a:latin typeface="Calibri"/>
              <a:ea typeface="Calibri"/>
              <a:cs typeface="Calibri"/>
              <a:sym typeface="Calibri"/>
            </a:endParaRPr>
          </a:p>
          <a:p>
            <a:pPr marL="457200" lvl="0" indent="-355600" algn="l" rtl="0">
              <a:spcBef>
                <a:spcPts val="0"/>
              </a:spcBef>
              <a:spcAft>
                <a:spcPts val="0"/>
              </a:spcAft>
              <a:buClr>
                <a:srgbClr val="FF9900"/>
              </a:buClr>
              <a:buSzPts val="2000"/>
              <a:buFont typeface="Calibri"/>
              <a:buChar char="●"/>
            </a:pPr>
            <a:r>
              <a:rPr lang="en" sz="2000">
                <a:solidFill>
                  <a:srgbClr val="FF9900"/>
                </a:solidFill>
                <a:latin typeface="Calibri"/>
                <a:ea typeface="Calibri"/>
                <a:cs typeface="Calibri"/>
                <a:sym typeface="Calibri"/>
              </a:rPr>
              <a:t>Do the results show disparities? </a:t>
            </a:r>
            <a:endParaRPr sz="2000">
              <a:solidFill>
                <a:srgbClr val="FF9900"/>
              </a:solidFill>
              <a:latin typeface="Calibri"/>
              <a:ea typeface="Calibri"/>
              <a:cs typeface="Calibri"/>
              <a:sym typeface="Calibri"/>
            </a:endParaRPr>
          </a:p>
        </p:txBody>
      </p:sp>
      <p:sp>
        <p:nvSpPr>
          <p:cNvPr id="462" name="Google Shape;462;p64"/>
          <p:cNvSpPr txBox="1">
            <a:spLocks noGrp="1"/>
          </p:cNvSpPr>
          <p:nvPr>
            <p:ph type="body" idx="2"/>
          </p:nvPr>
        </p:nvSpPr>
        <p:spPr>
          <a:xfrm>
            <a:off x="154525" y="1171675"/>
            <a:ext cx="3432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63" name="Google Shape;463;p64"/>
          <p:cNvPicPr preferRelativeResize="0"/>
          <p:nvPr/>
        </p:nvPicPr>
        <p:blipFill>
          <a:blip r:embed="rId3">
            <a:alphaModFix/>
          </a:blip>
          <a:stretch>
            <a:fillRect/>
          </a:stretch>
        </p:blipFill>
        <p:spPr>
          <a:xfrm>
            <a:off x="154526" y="1997800"/>
            <a:ext cx="3366550" cy="1625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0"/>
          <p:cNvPicPr preferRelativeResize="0"/>
          <p:nvPr/>
        </p:nvPicPr>
        <p:blipFill>
          <a:blip r:embed="rId3">
            <a:alphaModFix/>
          </a:blip>
          <a:stretch>
            <a:fillRect/>
          </a:stretch>
        </p:blipFill>
        <p:spPr>
          <a:xfrm>
            <a:off x="507500" y="2730300"/>
            <a:ext cx="2178151" cy="2178151"/>
          </a:xfrm>
          <a:prstGeom prst="rect">
            <a:avLst/>
          </a:prstGeom>
          <a:noFill/>
          <a:ln>
            <a:noFill/>
          </a:ln>
        </p:spPr>
      </p:pic>
      <p:pic>
        <p:nvPicPr>
          <p:cNvPr id="164" name="Google Shape;164;p30"/>
          <p:cNvPicPr preferRelativeResize="0"/>
          <p:nvPr/>
        </p:nvPicPr>
        <p:blipFill>
          <a:blip r:embed="rId4">
            <a:alphaModFix/>
          </a:blip>
          <a:stretch>
            <a:fillRect/>
          </a:stretch>
        </p:blipFill>
        <p:spPr>
          <a:xfrm>
            <a:off x="6112250" y="2745050"/>
            <a:ext cx="2178151" cy="2273577"/>
          </a:xfrm>
          <a:prstGeom prst="rect">
            <a:avLst/>
          </a:prstGeom>
          <a:noFill/>
          <a:ln>
            <a:noFill/>
          </a:ln>
        </p:spPr>
      </p:pic>
      <p:pic>
        <p:nvPicPr>
          <p:cNvPr id="165" name="Google Shape;165;p30"/>
          <p:cNvPicPr preferRelativeResize="0"/>
          <p:nvPr/>
        </p:nvPicPr>
        <p:blipFill>
          <a:blip r:embed="rId5">
            <a:alphaModFix/>
          </a:blip>
          <a:stretch>
            <a:fillRect/>
          </a:stretch>
        </p:blipFill>
        <p:spPr>
          <a:xfrm>
            <a:off x="6092925" y="145225"/>
            <a:ext cx="1993600" cy="2501300"/>
          </a:xfrm>
          <a:prstGeom prst="rect">
            <a:avLst/>
          </a:prstGeom>
          <a:noFill/>
          <a:ln>
            <a:noFill/>
          </a:ln>
        </p:spPr>
      </p:pic>
      <p:pic>
        <p:nvPicPr>
          <p:cNvPr id="166" name="Google Shape;166;p30"/>
          <p:cNvPicPr preferRelativeResize="0"/>
          <p:nvPr/>
        </p:nvPicPr>
        <p:blipFill>
          <a:blip r:embed="rId6">
            <a:alphaModFix/>
          </a:blip>
          <a:stretch>
            <a:fillRect/>
          </a:stretch>
        </p:blipFill>
        <p:spPr>
          <a:xfrm>
            <a:off x="583700" y="69025"/>
            <a:ext cx="2044650" cy="2195712"/>
          </a:xfrm>
          <a:prstGeom prst="rect">
            <a:avLst/>
          </a:prstGeom>
          <a:noFill/>
          <a:ln>
            <a:noFill/>
          </a:ln>
        </p:spPr>
      </p:pic>
      <p:pic>
        <p:nvPicPr>
          <p:cNvPr id="167" name="Google Shape;167;p30"/>
          <p:cNvPicPr preferRelativeResize="0"/>
          <p:nvPr/>
        </p:nvPicPr>
        <p:blipFill>
          <a:blip r:embed="rId7">
            <a:alphaModFix/>
          </a:blip>
          <a:stretch>
            <a:fillRect/>
          </a:stretch>
        </p:blipFill>
        <p:spPr>
          <a:xfrm rot="-5400000">
            <a:off x="2958258" y="1471525"/>
            <a:ext cx="2721478" cy="20446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67"/>
        <p:cNvGrpSpPr/>
        <p:nvPr/>
      </p:nvGrpSpPr>
      <p:grpSpPr>
        <a:xfrm>
          <a:off x="0" y="0"/>
          <a:ext cx="0" cy="0"/>
          <a:chOff x="0" y="0"/>
          <a:chExt cx="0" cy="0"/>
        </a:xfrm>
      </p:grpSpPr>
      <p:graphicFrame>
        <p:nvGraphicFramePr>
          <p:cNvPr id="468" name="Google Shape;468;p65"/>
          <p:cNvGraphicFramePr/>
          <p:nvPr/>
        </p:nvGraphicFramePr>
        <p:xfrm>
          <a:off x="251250" y="1072550"/>
          <a:ext cx="8641525" cy="3512185"/>
        </p:xfrm>
        <a:graphic>
          <a:graphicData uri="http://schemas.openxmlformats.org/drawingml/2006/table">
            <a:tbl>
              <a:tblPr>
                <a:noFill/>
                <a:tableStyleId>{9E78387D-91E2-4DF6-BDB5-CAD1546DCA3E}</a:tableStyleId>
              </a:tblPr>
              <a:tblGrid>
                <a:gridCol w="1655450">
                  <a:extLst>
                    <a:ext uri="{9D8B030D-6E8A-4147-A177-3AD203B41FA5}">
                      <a16:colId xmlns:a16="http://schemas.microsoft.com/office/drawing/2014/main" val="20000"/>
                    </a:ext>
                  </a:extLst>
                </a:gridCol>
                <a:gridCol w="1291925">
                  <a:extLst>
                    <a:ext uri="{9D8B030D-6E8A-4147-A177-3AD203B41FA5}">
                      <a16:colId xmlns:a16="http://schemas.microsoft.com/office/drawing/2014/main" val="20001"/>
                    </a:ext>
                  </a:extLst>
                </a:gridCol>
                <a:gridCol w="1898050">
                  <a:extLst>
                    <a:ext uri="{9D8B030D-6E8A-4147-A177-3AD203B41FA5}">
                      <a16:colId xmlns:a16="http://schemas.microsoft.com/office/drawing/2014/main" val="20002"/>
                    </a:ext>
                  </a:extLst>
                </a:gridCol>
                <a:gridCol w="1898050">
                  <a:extLst>
                    <a:ext uri="{9D8B030D-6E8A-4147-A177-3AD203B41FA5}">
                      <a16:colId xmlns:a16="http://schemas.microsoft.com/office/drawing/2014/main" val="20003"/>
                    </a:ext>
                  </a:extLst>
                </a:gridCol>
                <a:gridCol w="1898050">
                  <a:extLst>
                    <a:ext uri="{9D8B030D-6E8A-4147-A177-3AD203B41FA5}">
                      <a16:colId xmlns:a16="http://schemas.microsoft.com/office/drawing/2014/main" val="20004"/>
                    </a:ext>
                  </a:extLst>
                </a:gridCol>
              </a:tblGrid>
              <a:tr h="375450">
                <a:tc>
                  <a:txBody>
                    <a:bodyPr/>
                    <a:lstStyle/>
                    <a:p>
                      <a:pPr marL="0" lvl="0" indent="0" algn="ctr" rtl="0">
                        <a:spcBef>
                          <a:spcPts val="0"/>
                        </a:spcBef>
                        <a:spcAft>
                          <a:spcPts val="0"/>
                        </a:spcAft>
                        <a:buNone/>
                      </a:pPr>
                      <a:endParaRPr sz="1900">
                        <a:solidFill>
                          <a:schemeClr val="accent4"/>
                        </a:solidFill>
                        <a:latin typeface="Calibri"/>
                        <a:ea typeface="Calibri"/>
                        <a:cs typeface="Calibri"/>
                        <a:sym typeface="Calibri"/>
                      </a:endParaRPr>
                    </a:p>
                  </a:txBody>
                  <a:tcPr marL="91425" marR="91425" marT="91425" marB="91425" anchor="ctr">
                    <a:solidFill>
                      <a:srgbClr val="000000"/>
                    </a:solidFill>
                  </a:tcPr>
                </a:tc>
                <a:tc>
                  <a:txBody>
                    <a:bodyPr/>
                    <a:lstStyle/>
                    <a:p>
                      <a:pPr marL="0" lvl="0" indent="0" algn="ctr" rtl="0">
                        <a:spcBef>
                          <a:spcPts val="0"/>
                        </a:spcBef>
                        <a:spcAft>
                          <a:spcPts val="0"/>
                        </a:spcAft>
                        <a:buNone/>
                      </a:pPr>
                      <a:r>
                        <a:rPr lang="en" sz="1900" b="1">
                          <a:solidFill>
                            <a:srgbClr val="FFFFFF"/>
                          </a:solidFill>
                          <a:latin typeface="Calibri"/>
                          <a:ea typeface="Calibri"/>
                          <a:cs typeface="Calibri"/>
                          <a:sym typeface="Calibri"/>
                        </a:rPr>
                        <a:t>Student</a:t>
                      </a:r>
                      <a:endParaRPr sz="1900"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 sz="1900" b="1">
                          <a:solidFill>
                            <a:srgbClr val="FFFFFF"/>
                          </a:solidFill>
                          <a:latin typeface="Calibri"/>
                          <a:ea typeface="Calibri"/>
                          <a:cs typeface="Calibri"/>
                          <a:sym typeface="Calibri"/>
                        </a:rPr>
                        <a:t>Staff</a:t>
                      </a:r>
                      <a:endParaRPr sz="1900"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Clr>
                          <a:schemeClr val="dk1"/>
                        </a:buClr>
                        <a:buSzPts val="1100"/>
                        <a:buFont typeface="Arial"/>
                        <a:buNone/>
                      </a:pPr>
                      <a:r>
                        <a:rPr lang="en" sz="1900" b="1">
                          <a:solidFill>
                            <a:schemeClr val="lt1"/>
                          </a:solidFill>
                          <a:latin typeface="Calibri"/>
                          <a:ea typeface="Calibri"/>
                          <a:cs typeface="Calibri"/>
                          <a:sym typeface="Calibri"/>
                        </a:rPr>
                        <a:t>Family</a:t>
                      </a:r>
                      <a:endParaRPr sz="1900" b="1">
                        <a:solidFill>
                          <a:srgbClr val="FFFFFF"/>
                        </a:solidFill>
                        <a:latin typeface="Calibri"/>
                        <a:ea typeface="Calibri"/>
                        <a:cs typeface="Calibri"/>
                        <a:sym typeface="Calibri"/>
                      </a:endParaRPr>
                    </a:p>
                  </a:txBody>
                  <a:tcPr marL="91425" marR="91425" marT="91425" marB="91425">
                    <a:solidFill>
                      <a:srgbClr val="000000"/>
                    </a:solidFill>
                  </a:tcPr>
                </a:tc>
                <a:tc>
                  <a:txBody>
                    <a:bodyPr/>
                    <a:lstStyle/>
                    <a:p>
                      <a:pPr marL="0" lvl="0" indent="0" algn="ctr" rtl="0">
                        <a:spcBef>
                          <a:spcPts val="0"/>
                        </a:spcBef>
                        <a:spcAft>
                          <a:spcPts val="0"/>
                        </a:spcAft>
                        <a:buNone/>
                      </a:pPr>
                      <a:r>
                        <a:rPr lang="en" sz="1900" b="1">
                          <a:solidFill>
                            <a:srgbClr val="FFFFFF"/>
                          </a:solidFill>
                          <a:latin typeface="Calibri"/>
                          <a:ea typeface="Calibri"/>
                          <a:cs typeface="Calibri"/>
                          <a:sym typeface="Calibri"/>
                        </a:rPr>
                        <a:t>Community</a:t>
                      </a:r>
                      <a:endParaRPr sz="1900" b="1">
                        <a:solidFill>
                          <a:srgbClr val="FFFFFF"/>
                        </a:solidFill>
                        <a:latin typeface="Calibri"/>
                        <a:ea typeface="Calibri"/>
                        <a:cs typeface="Calibri"/>
                        <a:sym typeface="Calibri"/>
                      </a:endParaRPr>
                    </a:p>
                  </a:txBody>
                  <a:tcPr marL="91425" marR="91425" marT="91425" marB="91425">
                    <a:solidFill>
                      <a:srgbClr val="000000"/>
                    </a:solidFill>
                  </a:tcPr>
                </a:tc>
                <a:extLst>
                  <a:ext uri="{0D108BD9-81ED-4DB2-BD59-A6C34878D82A}">
                    <a16:rowId xmlns:a16="http://schemas.microsoft.com/office/drawing/2014/main" val="10000"/>
                  </a:ext>
                </a:extLst>
              </a:tr>
              <a:tr h="781200">
                <a:tc>
                  <a:txBody>
                    <a:bodyPr/>
                    <a:lstStyle/>
                    <a:p>
                      <a:pPr marL="571500" lvl="0" indent="0" algn="l" rtl="0">
                        <a:spcBef>
                          <a:spcPts val="0"/>
                        </a:spcBef>
                        <a:spcAft>
                          <a:spcPts val="0"/>
                        </a:spcAft>
                        <a:buNone/>
                      </a:pPr>
                      <a:r>
                        <a:rPr lang="en" sz="1900" b="1">
                          <a:solidFill>
                            <a:srgbClr val="EA9999"/>
                          </a:solidFill>
                          <a:latin typeface="Calibri"/>
                          <a:ea typeface="Calibri"/>
                          <a:cs typeface="Calibri"/>
                          <a:sym typeface="Calibri"/>
                        </a:rPr>
                        <a:t>FEW</a:t>
                      </a:r>
                      <a:endParaRPr sz="1900" b="1">
                        <a:solidFill>
                          <a:srgbClr val="EA9999"/>
                        </a:solidFill>
                        <a:latin typeface="Calibri"/>
                        <a:ea typeface="Calibri"/>
                        <a:cs typeface="Calibri"/>
                        <a:sym typeface="Calibri"/>
                      </a:endParaRPr>
                    </a:p>
                    <a:p>
                      <a:pPr marL="571500" lvl="0" indent="0" algn="l" rtl="0">
                        <a:spcBef>
                          <a:spcPts val="0"/>
                        </a:spcBef>
                        <a:spcAft>
                          <a:spcPts val="0"/>
                        </a:spcAft>
                        <a:buNone/>
                      </a:pPr>
                      <a:r>
                        <a:rPr lang="en" sz="1900">
                          <a:solidFill>
                            <a:srgbClr val="EA9999"/>
                          </a:solidFill>
                          <a:latin typeface="Calibri"/>
                          <a:ea typeface="Calibri"/>
                          <a:cs typeface="Calibri"/>
                          <a:sym typeface="Calibri"/>
                        </a:rPr>
                        <a:t>Tier 3</a:t>
                      </a:r>
                      <a:endParaRPr sz="1900">
                        <a:solidFill>
                          <a:srgbClr val="EA9999"/>
                        </a:solidFill>
                        <a:latin typeface="Calibri"/>
                        <a:ea typeface="Calibri"/>
                        <a:cs typeface="Calibri"/>
                        <a:sym typeface="Calibri"/>
                      </a:endParaRPr>
                    </a:p>
                  </a:txBody>
                  <a:tcPr marL="91425" marR="91425" marT="91425" marB="91425">
                    <a:solidFill>
                      <a:srgbClr val="000000"/>
                    </a:solidFill>
                  </a:tcPr>
                </a:tc>
                <a:tc gridSpan="4">
                  <a:txBody>
                    <a:bodyPr/>
                    <a:lstStyle/>
                    <a:p>
                      <a:pPr marL="457200" lvl="0" indent="-349250" algn="l" rtl="0">
                        <a:spcBef>
                          <a:spcPts val="0"/>
                        </a:spcBef>
                        <a:spcAft>
                          <a:spcPts val="0"/>
                        </a:spcAft>
                        <a:buClr>
                          <a:schemeClr val="accent6"/>
                        </a:buClr>
                        <a:buSzPts val="1900"/>
                        <a:buFont typeface="Calibri"/>
                        <a:buChar char="●"/>
                      </a:pPr>
                      <a:r>
                        <a:rPr lang="en" sz="1900">
                          <a:solidFill>
                            <a:schemeClr val="accent6"/>
                          </a:solidFill>
                          <a:latin typeface="Calibri"/>
                          <a:ea typeface="Calibri"/>
                          <a:cs typeface="Calibri"/>
                          <a:sym typeface="Calibri"/>
                        </a:rPr>
                        <a:t>Identify individual needs for layered support </a:t>
                      </a:r>
                      <a:endParaRPr sz="1900">
                        <a:solidFill>
                          <a:schemeClr val="accent6"/>
                        </a:solidFill>
                        <a:latin typeface="Calibri"/>
                        <a:ea typeface="Calibri"/>
                        <a:cs typeface="Calibri"/>
                        <a:sym typeface="Calibri"/>
                      </a:endParaRPr>
                    </a:p>
                  </a:txBody>
                  <a:tcPr marL="91425" marR="91425" marT="91425" marB="91425">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97100">
                <a:tc>
                  <a:txBody>
                    <a:bodyPr/>
                    <a:lstStyle/>
                    <a:p>
                      <a:pPr marL="285750" lvl="0" indent="0" algn="l" rtl="0">
                        <a:spcBef>
                          <a:spcPts val="0"/>
                        </a:spcBef>
                        <a:spcAft>
                          <a:spcPts val="0"/>
                        </a:spcAft>
                        <a:buNone/>
                      </a:pPr>
                      <a:r>
                        <a:rPr lang="en" sz="1900" b="1">
                          <a:solidFill>
                            <a:srgbClr val="FFE599"/>
                          </a:solidFill>
                          <a:latin typeface="Calibri"/>
                          <a:ea typeface="Calibri"/>
                          <a:cs typeface="Calibri"/>
                          <a:sym typeface="Calibri"/>
                        </a:rPr>
                        <a:t>SOME</a:t>
                      </a:r>
                      <a:endParaRPr sz="1900" b="1">
                        <a:solidFill>
                          <a:srgbClr val="FFE599"/>
                        </a:solidFill>
                        <a:latin typeface="Calibri"/>
                        <a:ea typeface="Calibri"/>
                        <a:cs typeface="Calibri"/>
                        <a:sym typeface="Calibri"/>
                      </a:endParaRPr>
                    </a:p>
                    <a:p>
                      <a:pPr marL="285750" lvl="0" indent="0" algn="l" rtl="0">
                        <a:spcBef>
                          <a:spcPts val="0"/>
                        </a:spcBef>
                        <a:spcAft>
                          <a:spcPts val="0"/>
                        </a:spcAft>
                        <a:buNone/>
                      </a:pPr>
                      <a:r>
                        <a:rPr lang="en" sz="1900">
                          <a:solidFill>
                            <a:srgbClr val="FFE599"/>
                          </a:solidFill>
                          <a:latin typeface="Calibri"/>
                          <a:ea typeface="Calibri"/>
                          <a:cs typeface="Calibri"/>
                          <a:sym typeface="Calibri"/>
                        </a:rPr>
                        <a:t>Tier 2</a:t>
                      </a:r>
                      <a:endParaRPr sz="1900">
                        <a:solidFill>
                          <a:srgbClr val="FFE599"/>
                        </a:solidFill>
                        <a:latin typeface="Calibri"/>
                        <a:ea typeface="Calibri"/>
                        <a:cs typeface="Calibri"/>
                        <a:sym typeface="Calibri"/>
                      </a:endParaRPr>
                    </a:p>
                  </a:txBody>
                  <a:tcPr marL="91425" marR="91425" marT="91425" marB="91425">
                    <a:solidFill>
                      <a:srgbClr val="000000"/>
                    </a:solidFill>
                  </a:tcPr>
                </a:tc>
                <a:tc gridSpan="4">
                  <a:txBody>
                    <a:bodyPr/>
                    <a:lstStyle/>
                    <a:p>
                      <a:pPr marL="457200" lvl="0" indent="-349250" algn="l" rtl="0">
                        <a:spcBef>
                          <a:spcPts val="0"/>
                        </a:spcBef>
                        <a:spcAft>
                          <a:spcPts val="0"/>
                        </a:spcAft>
                        <a:buClr>
                          <a:srgbClr val="FFE599"/>
                        </a:buClr>
                        <a:buSzPts val="1900"/>
                        <a:buFont typeface="Calibri"/>
                        <a:buChar char="●"/>
                      </a:pPr>
                      <a:r>
                        <a:rPr lang="en" sz="1900">
                          <a:solidFill>
                            <a:srgbClr val="FFE599"/>
                          </a:solidFill>
                          <a:latin typeface="Calibri"/>
                          <a:ea typeface="Calibri"/>
                          <a:cs typeface="Calibri"/>
                          <a:sym typeface="Calibri"/>
                        </a:rPr>
                        <a:t>Include in teams </a:t>
                      </a:r>
                      <a:endParaRPr sz="1900">
                        <a:solidFill>
                          <a:srgbClr val="FFE599"/>
                        </a:solidFill>
                        <a:latin typeface="Calibri"/>
                        <a:ea typeface="Calibri"/>
                        <a:cs typeface="Calibri"/>
                        <a:sym typeface="Calibri"/>
                      </a:endParaRPr>
                    </a:p>
                    <a:p>
                      <a:pPr marL="457200" lvl="0" indent="-349250" algn="l" rtl="0">
                        <a:spcBef>
                          <a:spcPts val="0"/>
                        </a:spcBef>
                        <a:spcAft>
                          <a:spcPts val="0"/>
                        </a:spcAft>
                        <a:buClr>
                          <a:srgbClr val="FFE599"/>
                        </a:buClr>
                        <a:buSzPts val="1900"/>
                        <a:buFont typeface="Calibri"/>
                        <a:buChar char="●"/>
                      </a:pPr>
                      <a:r>
                        <a:rPr lang="en" sz="1900">
                          <a:solidFill>
                            <a:srgbClr val="FFE599"/>
                          </a:solidFill>
                          <a:latin typeface="Calibri"/>
                          <a:ea typeface="Calibri"/>
                          <a:cs typeface="Calibri"/>
                          <a:sym typeface="Calibri"/>
                        </a:rPr>
                        <a:t>Utilize focus groups </a:t>
                      </a:r>
                      <a:endParaRPr sz="1900">
                        <a:solidFill>
                          <a:srgbClr val="FFE599"/>
                        </a:solidFill>
                        <a:latin typeface="Calibri"/>
                        <a:ea typeface="Calibri"/>
                        <a:cs typeface="Calibri"/>
                        <a:sym typeface="Calibri"/>
                      </a:endParaRPr>
                    </a:p>
                  </a:txBody>
                  <a:tcPr marL="91425" marR="91425" marT="91425" marB="91425">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461475">
                <a:tc>
                  <a:txBody>
                    <a:bodyPr/>
                    <a:lstStyle/>
                    <a:p>
                      <a:pPr marL="0" lvl="0" indent="0" algn="l" rtl="0">
                        <a:spcBef>
                          <a:spcPts val="0"/>
                        </a:spcBef>
                        <a:spcAft>
                          <a:spcPts val="0"/>
                        </a:spcAft>
                        <a:buNone/>
                      </a:pPr>
                      <a:r>
                        <a:rPr lang="en" sz="1900" b="1">
                          <a:solidFill>
                            <a:schemeClr val="accent4"/>
                          </a:solidFill>
                          <a:latin typeface="Calibri"/>
                          <a:ea typeface="Calibri"/>
                          <a:cs typeface="Calibri"/>
                          <a:sym typeface="Calibri"/>
                        </a:rPr>
                        <a:t>ALL</a:t>
                      </a:r>
                      <a:endParaRPr sz="1900" b="1">
                        <a:solidFill>
                          <a:schemeClr val="accent4"/>
                        </a:solidFill>
                        <a:latin typeface="Calibri"/>
                        <a:ea typeface="Calibri"/>
                        <a:cs typeface="Calibri"/>
                        <a:sym typeface="Calibri"/>
                      </a:endParaRPr>
                    </a:p>
                    <a:p>
                      <a:pPr marL="0" lvl="0" indent="0" algn="l" rtl="0">
                        <a:spcBef>
                          <a:spcPts val="0"/>
                        </a:spcBef>
                        <a:spcAft>
                          <a:spcPts val="0"/>
                        </a:spcAft>
                        <a:buNone/>
                      </a:pPr>
                      <a:r>
                        <a:rPr lang="en" sz="1900">
                          <a:solidFill>
                            <a:schemeClr val="accent4"/>
                          </a:solidFill>
                          <a:latin typeface="Calibri"/>
                          <a:ea typeface="Calibri"/>
                          <a:cs typeface="Calibri"/>
                          <a:sym typeface="Calibri"/>
                        </a:rPr>
                        <a:t>Tier 1</a:t>
                      </a:r>
                      <a:endParaRPr sz="1900">
                        <a:solidFill>
                          <a:schemeClr val="accent4"/>
                        </a:solidFill>
                        <a:latin typeface="Calibri"/>
                        <a:ea typeface="Calibri"/>
                        <a:cs typeface="Calibri"/>
                        <a:sym typeface="Calibri"/>
                      </a:endParaRPr>
                    </a:p>
                  </a:txBody>
                  <a:tcPr marL="91425" marR="91425" marT="91425" marB="91425">
                    <a:solidFill>
                      <a:srgbClr val="000000"/>
                    </a:solidFill>
                  </a:tcPr>
                </a:tc>
                <a:tc gridSpan="4">
                  <a:txBody>
                    <a:bodyPr/>
                    <a:lstStyle/>
                    <a:p>
                      <a:pPr marL="457200" lvl="0" indent="-349250" algn="l" rtl="0">
                        <a:spcBef>
                          <a:spcPts val="0"/>
                        </a:spcBef>
                        <a:spcAft>
                          <a:spcPts val="0"/>
                        </a:spcAft>
                        <a:buClr>
                          <a:schemeClr val="accent4"/>
                        </a:buClr>
                        <a:buSzPts val="1900"/>
                        <a:buFont typeface="Calibri"/>
                        <a:buChar char="●"/>
                      </a:pPr>
                      <a:r>
                        <a:rPr lang="en" sz="1900" dirty="0">
                          <a:solidFill>
                            <a:schemeClr val="accent4"/>
                          </a:solidFill>
                          <a:latin typeface="Calibri"/>
                          <a:ea typeface="Calibri"/>
                          <a:cs typeface="Calibri"/>
                          <a:sym typeface="Calibri"/>
                        </a:rPr>
                        <a:t>Communicate importance of SEL </a:t>
                      </a:r>
                      <a:endParaRPr sz="1900" dirty="0">
                        <a:solidFill>
                          <a:schemeClr val="accent4"/>
                        </a:solidFill>
                        <a:latin typeface="Calibri"/>
                        <a:ea typeface="Calibri"/>
                        <a:cs typeface="Calibri"/>
                        <a:sym typeface="Calibri"/>
                      </a:endParaRPr>
                    </a:p>
                    <a:p>
                      <a:pPr marL="457200" lvl="0" indent="-349250" algn="l" rtl="0">
                        <a:spcBef>
                          <a:spcPts val="0"/>
                        </a:spcBef>
                        <a:spcAft>
                          <a:spcPts val="0"/>
                        </a:spcAft>
                        <a:buClr>
                          <a:schemeClr val="accent4"/>
                        </a:buClr>
                        <a:buSzPts val="1900"/>
                        <a:buFont typeface="Calibri"/>
                        <a:buChar char="●"/>
                      </a:pPr>
                      <a:r>
                        <a:rPr lang="en" sz="1900" dirty="0">
                          <a:solidFill>
                            <a:schemeClr val="accent4"/>
                          </a:solidFill>
                          <a:latin typeface="Calibri"/>
                          <a:ea typeface="Calibri"/>
                          <a:cs typeface="Calibri"/>
                          <a:sym typeface="Calibri"/>
                        </a:rPr>
                        <a:t>Build relationships through direct outreach </a:t>
                      </a:r>
                      <a:endParaRPr sz="1900" dirty="0">
                        <a:solidFill>
                          <a:schemeClr val="accent4"/>
                        </a:solidFill>
                        <a:latin typeface="Calibri"/>
                        <a:ea typeface="Calibri"/>
                        <a:cs typeface="Calibri"/>
                        <a:sym typeface="Calibri"/>
                      </a:endParaRPr>
                    </a:p>
                    <a:p>
                      <a:pPr marL="457200" lvl="0" indent="-349250" algn="l" rtl="0">
                        <a:spcBef>
                          <a:spcPts val="0"/>
                        </a:spcBef>
                        <a:spcAft>
                          <a:spcPts val="0"/>
                        </a:spcAft>
                        <a:buClr>
                          <a:schemeClr val="accent4"/>
                        </a:buClr>
                        <a:buSzPts val="1900"/>
                        <a:buFont typeface="Calibri"/>
                        <a:buChar char="●"/>
                      </a:pPr>
                      <a:r>
                        <a:rPr lang="en" sz="1900" dirty="0">
                          <a:solidFill>
                            <a:schemeClr val="accent4"/>
                          </a:solidFill>
                          <a:latin typeface="Calibri"/>
                          <a:ea typeface="Calibri"/>
                          <a:cs typeface="Calibri"/>
                          <a:sym typeface="Calibri"/>
                        </a:rPr>
                        <a:t>Use surveys to gain insight into personal experiences </a:t>
                      </a:r>
                      <a:endParaRPr sz="1900" dirty="0">
                        <a:solidFill>
                          <a:schemeClr val="accent4"/>
                        </a:solidFill>
                        <a:latin typeface="Calibri"/>
                        <a:ea typeface="Calibri"/>
                        <a:cs typeface="Calibri"/>
                        <a:sym typeface="Calibri"/>
                      </a:endParaRPr>
                    </a:p>
                    <a:p>
                      <a:pPr marL="457200" lvl="0" indent="-323850" algn="l" rtl="0">
                        <a:spcBef>
                          <a:spcPts val="0"/>
                        </a:spcBef>
                        <a:spcAft>
                          <a:spcPts val="0"/>
                        </a:spcAft>
                        <a:buClr>
                          <a:schemeClr val="accent4"/>
                        </a:buClr>
                        <a:buSzPts val="1500"/>
                        <a:buFont typeface="Calibri"/>
                        <a:buChar char="●"/>
                      </a:pPr>
                      <a:r>
                        <a:rPr lang="en" sz="1900" dirty="0">
                          <a:solidFill>
                            <a:schemeClr val="accent4"/>
                          </a:solidFill>
                          <a:latin typeface="Calibri"/>
                          <a:ea typeface="Calibri"/>
                          <a:cs typeface="Calibri"/>
                          <a:sym typeface="Calibri"/>
                        </a:rPr>
                        <a:t>Communication is ongoing</a:t>
                      </a:r>
                      <a:r>
                        <a:rPr lang="en" sz="1600" dirty="0">
                          <a:solidFill>
                            <a:schemeClr val="accent4"/>
                          </a:solidFill>
                          <a:latin typeface="Calibri"/>
                          <a:ea typeface="Calibri"/>
                          <a:cs typeface="Calibri"/>
                          <a:sym typeface="Calibri"/>
                        </a:rPr>
                        <a:t> </a:t>
                      </a:r>
                      <a:endParaRPr sz="1900" dirty="0">
                        <a:latin typeface="Calibri"/>
                        <a:ea typeface="Calibri"/>
                        <a:cs typeface="Calibri"/>
                        <a:sym typeface="Calibri"/>
                      </a:endParaRPr>
                    </a:p>
                  </a:txBody>
                  <a:tcPr marL="91425" marR="91425" marT="91425" marB="91425">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69" name="Google Shape;469;p65"/>
          <p:cNvSpPr txBox="1"/>
          <p:nvPr/>
        </p:nvSpPr>
        <p:spPr>
          <a:xfrm>
            <a:off x="125850" y="88550"/>
            <a:ext cx="8766900" cy="9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chemeClr val="lt2"/>
                </a:solidFill>
                <a:latin typeface="Calibri"/>
                <a:ea typeface="Calibri"/>
                <a:cs typeface="Calibri"/>
                <a:sym typeface="Calibri"/>
              </a:rPr>
              <a:t>Critical Action #1:</a:t>
            </a:r>
            <a:r>
              <a:rPr lang="en" sz="2200">
                <a:solidFill>
                  <a:schemeClr val="lt2"/>
                </a:solidFill>
                <a:latin typeface="Calibri"/>
                <a:ea typeface="Calibri"/>
                <a:cs typeface="Calibri"/>
                <a:sym typeface="Calibri"/>
              </a:rPr>
              <a:t> </a:t>
            </a:r>
            <a:r>
              <a:rPr lang="en" sz="2400">
                <a:solidFill>
                  <a:schemeClr val="accent1"/>
                </a:solidFill>
                <a:latin typeface="Calibri"/>
                <a:ea typeface="Calibri"/>
                <a:cs typeface="Calibri"/>
                <a:sym typeface="Calibri"/>
              </a:rPr>
              <a:t>Take time to build partnerships, deepen your understanding, and plan for SEL.</a:t>
            </a:r>
            <a:endParaRPr sz="2400">
              <a:solidFill>
                <a:schemeClr val="accent1"/>
              </a:solidFill>
              <a:latin typeface="Calibri"/>
              <a:ea typeface="Calibri"/>
              <a:cs typeface="Calibri"/>
              <a:sym typeface="Calibri"/>
            </a:endParaRPr>
          </a:p>
          <a:p>
            <a:pPr marL="0" lvl="0" indent="0" algn="l" rtl="0">
              <a:spcBef>
                <a:spcPts val="0"/>
              </a:spcBef>
              <a:spcAft>
                <a:spcPts val="0"/>
              </a:spcAft>
              <a:buNone/>
            </a:pPr>
            <a:endParaRPr sz="2200">
              <a:solidFill>
                <a:schemeClr val="lt2"/>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6"/>
          <p:cNvSpPr txBox="1">
            <a:spLocks noGrp="1"/>
          </p:cNvSpPr>
          <p:nvPr>
            <p:ph type="title"/>
          </p:nvPr>
        </p:nvSpPr>
        <p:spPr>
          <a:xfrm>
            <a:off x="311700" y="285525"/>
            <a:ext cx="8520600" cy="613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100"/>
              <a:buFont typeface="Calibri"/>
              <a:buNone/>
            </a:pPr>
            <a:r>
              <a:rPr lang="en" sz="2400" b="1">
                <a:latin typeface="Calibri"/>
                <a:ea typeface="Calibri"/>
                <a:cs typeface="Calibri"/>
                <a:sym typeface="Calibri"/>
              </a:rPr>
              <a:t>CASEL’S 4 Critical Actions</a:t>
            </a:r>
            <a:r>
              <a:rPr lang="en" sz="2400" b="1">
                <a:solidFill>
                  <a:srgbClr val="000000"/>
                </a:solidFill>
                <a:latin typeface="Calibri"/>
                <a:ea typeface="Calibri"/>
                <a:cs typeface="Calibri"/>
                <a:sym typeface="Calibri"/>
              </a:rPr>
              <a:t>:</a:t>
            </a:r>
            <a:endParaRPr sz="2100" b="1">
              <a:solidFill>
                <a:srgbClr val="000000"/>
              </a:solidFill>
              <a:latin typeface="Calibri"/>
              <a:ea typeface="Calibri"/>
              <a:cs typeface="Calibri"/>
              <a:sym typeface="Calibri"/>
            </a:endParaRPr>
          </a:p>
        </p:txBody>
      </p:sp>
      <p:graphicFrame>
        <p:nvGraphicFramePr>
          <p:cNvPr id="475" name="Google Shape;475;p66"/>
          <p:cNvGraphicFramePr/>
          <p:nvPr/>
        </p:nvGraphicFramePr>
        <p:xfrm>
          <a:off x="549350" y="1035175"/>
          <a:ext cx="8045300" cy="3687095"/>
        </p:xfrm>
        <a:graphic>
          <a:graphicData uri="http://schemas.openxmlformats.org/drawingml/2006/table">
            <a:tbl>
              <a:tblPr>
                <a:noFill/>
                <a:tableStyleId>{9E78387D-91E2-4DF6-BDB5-CAD1546DCA3E}</a:tableStyleId>
              </a:tblPr>
              <a:tblGrid>
                <a:gridCol w="914925">
                  <a:extLst>
                    <a:ext uri="{9D8B030D-6E8A-4147-A177-3AD203B41FA5}">
                      <a16:colId xmlns:a16="http://schemas.microsoft.com/office/drawing/2014/main" val="20000"/>
                    </a:ext>
                  </a:extLst>
                </a:gridCol>
                <a:gridCol w="7130375">
                  <a:extLst>
                    <a:ext uri="{9D8B030D-6E8A-4147-A177-3AD203B41FA5}">
                      <a16:colId xmlns:a16="http://schemas.microsoft.com/office/drawing/2014/main" val="20001"/>
                    </a:ext>
                  </a:extLst>
                </a:gridCol>
              </a:tblGrid>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Take time to building partnerships, deepen your understanding, and plan for SEL.</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0"/>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2400" b="1">
                          <a:solidFill>
                            <a:srgbClr val="008B3D"/>
                          </a:solidFill>
                          <a:latin typeface="Calibri"/>
                          <a:ea typeface="Calibri"/>
                          <a:cs typeface="Calibri"/>
                          <a:sym typeface="Calibri"/>
                        </a:rPr>
                        <a:t>Design opportunities for adults to connect, heal, and cultivate their own SEL competencies and capacities.</a:t>
                      </a:r>
                      <a:endParaRPr sz="2400" b="1">
                        <a:solidFill>
                          <a:srgbClr val="008B3D"/>
                        </a:solidFill>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1"/>
                  </a:ext>
                </a:extLst>
              </a:tr>
              <a:tr h="1116425">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Create emotionally and physically safe, supportive, and engaging learning environments that promote all students students’ social and emotional development.</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2"/>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dirty="0">
                          <a:latin typeface="Calibri"/>
                          <a:ea typeface="Calibri"/>
                          <a:cs typeface="Calibri"/>
                          <a:sym typeface="Calibri"/>
                        </a:rPr>
                        <a:t>Use data as an opportunity to deepen relationships and continuously improve support for students, families, and staff.</a:t>
                      </a:r>
                      <a:endParaRPr sz="1900" dirty="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3"/>
                  </a:ext>
                </a:extLst>
              </a:tr>
            </a:tbl>
          </a:graphicData>
        </a:graphic>
      </p:graphicFrame>
      <p:sp>
        <p:nvSpPr>
          <p:cNvPr id="476" name="Google Shape;476;p66"/>
          <p:cNvSpPr/>
          <p:nvPr/>
        </p:nvSpPr>
        <p:spPr>
          <a:xfrm>
            <a:off x="691125" y="11589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rPr>
              <a:t>1</a:t>
            </a:r>
            <a:endParaRPr sz="1200">
              <a:solidFill>
                <a:srgbClr val="FFFFFF"/>
              </a:solidFill>
            </a:endParaRPr>
          </a:p>
        </p:txBody>
      </p:sp>
      <p:sp>
        <p:nvSpPr>
          <p:cNvPr id="477" name="Google Shape;477;p66"/>
          <p:cNvSpPr/>
          <p:nvPr/>
        </p:nvSpPr>
        <p:spPr>
          <a:xfrm>
            <a:off x="673400" y="19687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2</a:t>
            </a:r>
            <a:endParaRPr sz="3400" b="1">
              <a:solidFill>
                <a:srgbClr val="FFFFFF"/>
              </a:solidFill>
            </a:endParaRPr>
          </a:p>
        </p:txBody>
      </p:sp>
      <p:sp>
        <p:nvSpPr>
          <p:cNvPr id="478" name="Google Shape;478;p66"/>
          <p:cNvSpPr/>
          <p:nvPr/>
        </p:nvSpPr>
        <p:spPr>
          <a:xfrm>
            <a:off x="673450" y="296107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3</a:t>
            </a:r>
            <a:endParaRPr sz="3400" b="1">
              <a:solidFill>
                <a:srgbClr val="FFFFFF"/>
              </a:solidFill>
            </a:endParaRPr>
          </a:p>
        </p:txBody>
      </p:sp>
      <p:sp>
        <p:nvSpPr>
          <p:cNvPr id="479" name="Google Shape;479;p66"/>
          <p:cNvSpPr/>
          <p:nvPr/>
        </p:nvSpPr>
        <p:spPr>
          <a:xfrm>
            <a:off x="678475" y="390302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4</a:t>
            </a:r>
            <a:endParaRPr sz="3400" b="1">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7"/>
          <p:cNvSpPr txBox="1">
            <a:spLocks noGrp="1"/>
          </p:cNvSpPr>
          <p:nvPr>
            <p:ph type="title"/>
          </p:nvPr>
        </p:nvSpPr>
        <p:spPr>
          <a:xfrm>
            <a:off x="651000" y="350300"/>
            <a:ext cx="7842000" cy="105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00000"/>
                </a:solidFill>
                <a:latin typeface="Calibri"/>
                <a:ea typeface="Calibri"/>
                <a:cs typeface="Calibri"/>
                <a:sym typeface="Calibri"/>
              </a:rPr>
              <a:t>Over 5,000 teachers responded to a survey performed by CASEL and the Yale Center for Emotional Intelligence at the end of March 2020. The five feelings that teachers mentioned most were:</a:t>
            </a:r>
            <a:endParaRPr sz="2000" b="1">
              <a:solidFill>
                <a:srgbClr val="000000"/>
              </a:solidFill>
              <a:latin typeface="Calibri"/>
              <a:ea typeface="Calibri"/>
              <a:cs typeface="Calibri"/>
              <a:sym typeface="Calibri"/>
            </a:endParaRPr>
          </a:p>
        </p:txBody>
      </p:sp>
      <p:sp>
        <p:nvSpPr>
          <p:cNvPr id="485" name="Google Shape;485;p67"/>
          <p:cNvSpPr txBox="1">
            <a:spLocks noGrp="1"/>
          </p:cNvSpPr>
          <p:nvPr>
            <p:ph type="title"/>
          </p:nvPr>
        </p:nvSpPr>
        <p:spPr>
          <a:xfrm>
            <a:off x="512700" y="2954200"/>
            <a:ext cx="8118600" cy="161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00000"/>
                </a:solidFill>
                <a:latin typeface="Calibri"/>
                <a:ea typeface="Calibri"/>
                <a:cs typeface="Calibri"/>
                <a:sym typeface="Calibri"/>
              </a:rPr>
              <a:t>The two main causes at that time were:</a:t>
            </a:r>
            <a:endParaRPr sz="2000" b="1">
              <a:solidFill>
                <a:srgbClr val="000000"/>
              </a:solidFill>
              <a:latin typeface="Calibri"/>
              <a:ea typeface="Calibri"/>
              <a:cs typeface="Calibri"/>
              <a:sym typeface="Calibri"/>
            </a:endParaRPr>
          </a:p>
          <a:p>
            <a:pPr marL="457200" lvl="0" indent="-355600" algn="l" rtl="0">
              <a:spcBef>
                <a:spcPts val="0"/>
              </a:spcBef>
              <a:spcAft>
                <a:spcPts val="0"/>
              </a:spcAft>
              <a:buClr>
                <a:srgbClr val="000000"/>
              </a:buClr>
              <a:buSzPts val="2000"/>
              <a:buFont typeface="Calibri"/>
              <a:buChar char="●"/>
            </a:pPr>
            <a:r>
              <a:rPr lang="en" sz="2000" b="1">
                <a:solidFill>
                  <a:srgbClr val="000000"/>
                </a:solidFill>
                <a:latin typeface="Calibri"/>
                <a:ea typeface="Calibri"/>
                <a:cs typeface="Calibri"/>
                <a:sym typeface="Calibri"/>
              </a:rPr>
              <a:t>A general fear that someone in their family would contract COVID-19</a:t>
            </a:r>
            <a:endParaRPr sz="2000" b="1">
              <a:solidFill>
                <a:srgbClr val="000000"/>
              </a:solidFill>
              <a:latin typeface="Calibri"/>
              <a:ea typeface="Calibri"/>
              <a:cs typeface="Calibri"/>
              <a:sym typeface="Calibri"/>
            </a:endParaRPr>
          </a:p>
          <a:p>
            <a:pPr marL="457200" lvl="0" indent="-355600" algn="l" rtl="0">
              <a:spcBef>
                <a:spcPts val="0"/>
              </a:spcBef>
              <a:spcAft>
                <a:spcPts val="0"/>
              </a:spcAft>
              <a:buClr>
                <a:srgbClr val="000000"/>
              </a:buClr>
              <a:buSzPts val="2000"/>
              <a:buFont typeface="Calibri"/>
              <a:buChar char="●"/>
            </a:pPr>
            <a:r>
              <a:rPr lang="en" sz="2000" b="1">
                <a:solidFill>
                  <a:srgbClr val="000000"/>
                </a:solidFill>
                <a:latin typeface="Calibri"/>
                <a:ea typeface="Calibri"/>
                <a:cs typeface="Calibri"/>
                <a:sym typeface="Calibri"/>
              </a:rPr>
              <a:t>Managing the needs of their families and themselves while working full time from home and adapting to new technology.</a:t>
            </a:r>
            <a:endParaRPr sz="2000" b="1">
              <a:solidFill>
                <a:srgbClr val="000000"/>
              </a:solidFill>
              <a:latin typeface="Calibri"/>
              <a:ea typeface="Calibri"/>
              <a:cs typeface="Calibri"/>
              <a:sym typeface="Calibri"/>
            </a:endParaRPr>
          </a:p>
        </p:txBody>
      </p:sp>
      <p:sp>
        <p:nvSpPr>
          <p:cNvPr id="486" name="Google Shape;486;p67"/>
          <p:cNvSpPr txBox="1"/>
          <p:nvPr/>
        </p:nvSpPr>
        <p:spPr>
          <a:xfrm>
            <a:off x="1396375" y="4717900"/>
            <a:ext cx="76731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D9D9D9"/>
                </a:solidFill>
                <a:hlinkClick r:id="rId3"/>
              </a:rPr>
              <a:t>https://www.edsurge.com/news/2020-04-07-teachers-are-anxious-and-overwhelmed-they-need-sel-now-more-than-ever</a:t>
            </a:r>
            <a:endParaRPr>
              <a:solidFill>
                <a:srgbClr val="D9D9D9"/>
              </a:solidFill>
              <a:latin typeface="Old Standard TT"/>
              <a:ea typeface="Old Standard TT"/>
              <a:cs typeface="Old Standard TT"/>
              <a:sym typeface="Old Standard TT"/>
            </a:endParaRPr>
          </a:p>
        </p:txBody>
      </p:sp>
      <p:sp>
        <p:nvSpPr>
          <p:cNvPr id="487" name="Google Shape;487;p67"/>
          <p:cNvSpPr/>
          <p:nvPr/>
        </p:nvSpPr>
        <p:spPr>
          <a:xfrm>
            <a:off x="647850" y="1880550"/>
            <a:ext cx="7848300" cy="602100"/>
          </a:xfrm>
          <a:prstGeom prst="flowChartAlternateProcess">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7"/>
          <p:cNvSpPr txBox="1"/>
          <p:nvPr/>
        </p:nvSpPr>
        <p:spPr>
          <a:xfrm>
            <a:off x="901800" y="1875150"/>
            <a:ext cx="7340400" cy="6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latin typeface="Calibri"/>
                <a:ea typeface="Calibri"/>
                <a:cs typeface="Calibri"/>
                <a:sym typeface="Calibri"/>
              </a:rPr>
              <a:t>Anxious, Fearful, Worried, Overwhelmed, and Sad</a:t>
            </a:r>
            <a:endParaRPr sz="2700" b="1">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8"/>
          <p:cNvPicPr preferRelativeResize="0"/>
          <p:nvPr/>
        </p:nvPicPr>
        <p:blipFill>
          <a:blip r:embed="rId3">
            <a:alphaModFix/>
          </a:blip>
          <a:stretch>
            <a:fillRect/>
          </a:stretch>
        </p:blipFill>
        <p:spPr>
          <a:xfrm>
            <a:off x="696775" y="825588"/>
            <a:ext cx="4165974" cy="3492325"/>
          </a:xfrm>
          <a:prstGeom prst="rect">
            <a:avLst/>
          </a:prstGeom>
          <a:noFill/>
          <a:ln>
            <a:noFill/>
          </a:ln>
        </p:spPr>
      </p:pic>
      <p:pic>
        <p:nvPicPr>
          <p:cNvPr id="494" name="Google Shape;494;p68"/>
          <p:cNvPicPr preferRelativeResize="0"/>
          <p:nvPr/>
        </p:nvPicPr>
        <p:blipFill>
          <a:blip r:embed="rId4">
            <a:alphaModFix/>
          </a:blip>
          <a:stretch>
            <a:fillRect/>
          </a:stretch>
        </p:blipFill>
        <p:spPr>
          <a:xfrm>
            <a:off x="5217357" y="858612"/>
            <a:ext cx="3204768" cy="3426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9"/>
          <p:cNvSpPr txBox="1">
            <a:spLocks noGrp="1"/>
          </p:cNvSpPr>
          <p:nvPr>
            <p:ph type="ctrTitle"/>
          </p:nvPr>
        </p:nvSpPr>
        <p:spPr>
          <a:xfrm>
            <a:off x="443400" y="197250"/>
            <a:ext cx="8336100" cy="112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latin typeface="Calibri"/>
                <a:ea typeface="Calibri"/>
                <a:cs typeface="Calibri"/>
                <a:sym typeface="Calibri"/>
              </a:rPr>
              <a:t>Allow space for connection, listening, and healing among all leaders and staff in the school building</a:t>
            </a:r>
            <a:endParaRPr sz="3000">
              <a:latin typeface="Calibri"/>
              <a:ea typeface="Calibri"/>
              <a:cs typeface="Calibri"/>
              <a:sym typeface="Calibri"/>
            </a:endParaRPr>
          </a:p>
        </p:txBody>
      </p:sp>
      <p:sp>
        <p:nvSpPr>
          <p:cNvPr id="500" name="Google Shape;500;p69"/>
          <p:cNvSpPr txBox="1"/>
          <p:nvPr/>
        </p:nvSpPr>
        <p:spPr>
          <a:xfrm>
            <a:off x="3424225" y="2335625"/>
            <a:ext cx="2802900" cy="15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FFFF"/>
                </a:solidFill>
                <a:latin typeface="Calibri"/>
                <a:ea typeface="Calibri"/>
                <a:cs typeface="Calibri"/>
                <a:sym typeface="Calibri"/>
              </a:rPr>
              <a:t>Regulate Your Emotions</a:t>
            </a:r>
            <a:endParaRPr sz="1800" b="1">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Become Informed</a:t>
            </a:r>
            <a:endParaRPr sz="1800">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Reframe Your Outlook</a:t>
            </a:r>
            <a:endParaRPr sz="1800">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Monitor Self-Talk</a:t>
            </a:r>
            <a:endParaRPr sz="1800">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Distance Yourself</a:t>
            </a:r>
            <a:endParaRPr sz="1800">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Parry</a:t>
            </a:r>
            <a:endParaRPr sz="1600">
              <a:latin typeface="Calibri"/>
              <a:ea typeface="Calibri"/>
              <a:cs typeface="Calibri"/>
              <a:sym typeface="Calibri"/>
            </a:endParaRPr>
          </a:p>
        </p:txBody>
      </p:sp>
      <p:sp>
        <p:nvSpPr>
          <p:cNvPr id="501" name="Google Shape;501;p69"/>
          <p:cNvSpPr txBox="1"/>
          <p:nvPr/>
        </p:nvSpPr>
        <p:spPr>
          <a:xfrm>
            <a:off x="6041375" y="2335613"/>
            <a:ext cx="3243000" cy="15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FFFF"/>
                </a:solidFill>
                <a:latin typeface="Calibri"/>
                <a:ea typeface="Calibri"/>
                <a:cs typeface="Calibri"/>
                <a:sym typeface="Calibri"/>
              </a:rPr>
              <a:t>Building Your Resilience</a:t>
            </a:r>
            <a:endParaRPr sz="1800" b="1">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Build Your Connections</a:t>
            </a:r>
            <a:endParaRPr sz="1800">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Foster Wellness</a:t>
            </a:r>
            <a:endParaRPr sz="1800">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Find Purpose</a:t>
            </a:r>
            <a:endParaRPr sz="1800">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Embrace Healthy Thoughts</a:t>
            </a:r>
            <a:endParaRPr sz="1800">
              <a:solidFill>
                <a:srgbClr val="FFFFFF"/>
              </a:solidFill>
              <a:latin typeface="Calibri"/>
              <a:ea typeface="Calibri"/>
              <a:cs typeface="Calibri"/>
              <a:sym typeface="Calibri"/>
            </a:endParaRPr>
          </a:p>
          <a:p>
            <a:pPr marL="457200" lvl="0" indent="-342900" algn="l" rtl="0">
              <a:spcBef>
                <a:spcPts val="0"/>
              </a:spcBef>
              <a:spcAft>
                <a:spcPts val="0"/>
              </a:spcAft>
              <a:buClr>
                <a:srgbClr val="FFFFFF"/>
              </a:buClr>
              <a:buSzPts val="1800"/>
              <a:buFont typeface="Calibri"/>
              <a:buChar char="●"/>
            </a:pPr>
            <a:r>
              <a:rPr lang="en" sz="1800">
                <a:solidFill>
                  <a:srgbClr val="FFFFFF"/>
                </a:solidFill>
                <a:latin typeface="Calibri"/>
                <a:ea typeface="Calibri"/>
                <a:cs typeface="Calibri"/>
                <a:sym typeface="Calibri"/>
              </a:rPr>
              <a:t>Seek Help</a:t>
            </a:r>
            <a:endParaRPr sz="1800">
              <a:solidFill>
                <a:srgbClr val="FFFFFF"/>
              </a:solidFill>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jl</a:t>
            </a:r>
            <a:endParaRPr sz="1600">
              <a:latin typeface="Calibri"/>
              <a:ea typeface="Calibri"/>
              <a:cs typeface="Calibri"/>
              <a:sym typeface="Calibri"/>
            </a:endParaRPr>
          </a:p>
        </p:txBody>
      </p:sp>
      <p:sp>
        <p:nvSpPr>
          <p:cNvPr id="502" name="Google Shape;502;p69"/>
          <p:cNvSpPr txBox="1"/>
          <p:nvPr/>
        </p:nvSpPr>
        <p:spPr>
          <a:xfrm>
            <a:off x="3424225" y="4495475"/>
            <a:ext cx="5585700" cy="4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CCCCCC"/>
                </a:solidFill>
                <a:hlinkClick r:id="rId3"/>
              </a:rPr>
              <a:t>https://elemental.medium.com/how-to-regulate-your-stir-crazy-emotions-de432d6410ad</a:t>
            </a:r>
            <a:endParaRPr>
              <a:solidFill>
                <a:srgbClr val="CCCCCC"/>
              </a:solidFill>
              <a:latin typeface="Old Standard TT"/>
              <a:ea typeface="Old Standard TT"/>
              <a:cs typeface="Old Standard TT"/>
              <a:sym typeface="Old Standard TT"/>
            </a:endParaRPr>
          </a:p>
          <a:p>
            <a:pPr marL="0" lvl="0" indent="0" algn="l" rtl="0">
              <a:spcBef>
                <a:spcPts val="0"/>
              </a:spcBef>
              <a:spcAft>
                <a:spcPts val="0"/>
              </a:spcAft>
              <a:buNone/>
            </a:pPr>
            <a:r>
              <a:rPr lang="en" sz="1100" u="sng">
                <a:solidFill>
                  <a:srgbClr val="CCCCCC"/>
                </a:solidFill>
                <a:hlinkClick r:id="rId4"/>
              </a:rPr>
              <a:t>https://www.apa.org/topics/resilience</a:t>
            </a:r>
            <a:endParaRPr>
              <a:solidFill>
                <a:srgbClr val="CCCCCC"/>
              </a:solidFill>
              <a:latin typeface="Old Standard TT"/>
              <a:ea typeface="Old Standard TT"/>
              <a:cs typeface="Old Standard TT"/>
              <a:sym typeface="Old Standard TT"/>
            </a:endParaRPr>
          </a:p>
        </p:txBody>
      </p:sp>
      <p:pic>
        <p:nvPicPr>
          <p:cNvPr id="503" name="Google Shape;503;p69"/>
          <p:cNvPicPr preferRelativeResize="0"/>
          <p:nvPr/>
        </p:nvPicPr>
        <p:blipFill>
          <a:blip r:embed="rId5">
            <a:alphaModFix/>
          </a:blip>
          <a:stretch>
            <a:fillRect/>
          </a:stretch>
        </p:blipFill>
        <p:spPr>
          <a:xfrm>
            <a:off x="214650" y="2571749"/>
            <a:ext cx="3149625" cy="1332875"/>
          </a:xfrm>
          <a:prstGeom prst="rect">
            <a:avLst/>
          </a:prstGeom>
          <a:noFill/>
          <a:ln>
            <a:noFill/>
          </a:ln>
        </p:spPr>
      </p:pic>
      <p:sp>
        <p:nvSpPr>
          <p:cNvPr id="504" name="Google Shape;504;p69"/>
          <p:cNvSpPr/>
          <p:nvPr/>
        </p:nvSpPr>
        <p:spPr>
          <a:xfrm>
            <a:off x="2470374" y="1781625"/>
            <a:ext cx="4203252" cy="497448"/>
          </a:xfrm>
          <a:prstGeom prst="cloud">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9"/>
          <p:cNvSpPr txBox="1"/>
          <p:nvPr/>
        </p:nvSpPr>
        <p:spPr>
          <a:xfrm>
            <a:off x="3676650" y="1836175"/>
            <a:ext cx="18696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Calibri"/>
                <a:ea typeface="Calibri"/>
                <a:cs typeface="Calibri"/>
                <a:sym typeface="Calibri"/>
              </a:rPr>
              <a:t>Community Building</a:t>
            </a:r>
            <a:endParaRPr sz="1500" b="1">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70"/>
          <p:cNvPicPr preferRelativeResize="0"/>
          <p:nvPr/>
        </p:nvPicPr>
        <p:blipFill>
          <a:blip r:embed="rId3">
            <a:alphaModFix/>
          </a:blip>
          <a:stretch>
            <a:fillRect/>
          </a:stretch>
        </p:blipFill>
        <p:spPr>
          <a:xfrm>
            <a:off x="657588" y="603675"/>
            <a:ext cx="7828825" cy="3936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71"/>
          <p:cNvPicPr preferRelativeResize="0"/>
          <p:nvPr/>
        </p:nvPicPr>
        <p:blipFill rotWithShape="1">
          <a:blip r:embed="rId3">
            <a:alphaModFix/>
          </a:blip>
          <a:srcRect t="36881" b="3079"/>
          <a:stretch/>
        </p:blipFill>
        <p:spPr>
          <a:xfrm>
            <a:off x="332300" y="1886075"/>
            <a:ext cx="8479400" cy="2863575"/>
          </a:xfrm>
          <a:prstGeom prst="rect">
            <a:avLst/>
          </a:prstGeom>
          <a:noFill/>
          <a:ln>
            <a:noFill/>
          </a:ln>
        </p:spPr>
      </p:pic>
      <p:sp>
        <p:nvSpPr>
          <p:cNvPr id="516" name="Google Shape;516;p71"/>
          <p:cNvSpPr txBox="1">
            <a:spLocks noGrp="1"/>
          </p:cNvSpPr>
          <p:nvPr>
            <p:ph type="ctrTitle"/>
          </p:nvPr>
        </p:nvSpPr>
        <p:spPr>
          <a:xfrm>
            <a:off x="512700" y="168775"/>
            <a:ext cx="8118600" cy="117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Calibri"/>
                <a:ea typeface="Calibri"/>
                <a:cs typeface="Calibri"/>
                <a:sym typeface="Calibri"/>
              </a:rPr>
              <a:t>Self-Care for Staff</a:t>
            </a:r>
            <a:endParaRPr>
              <a:latin typeface="Calibri"/>
              <a:ea typeface="Calibri"/>
              <a:cs typeface="Calibri"/>
              <a:sym typeface="Calibri"/>
            </a:endParaRPr>
          </a:p>
        </p:txBody>
      </p:sp>
      <p:sp>
        <p:nvSpPr>
          <p:cNvPr id="517" name="Google Shape;517;p71"/>
          <p:cNvSpPr txBox="1"/>
          <p:nvPr/>
        </p:nvSpPr>
        <p:spPr>
          <a:xfrm>
            <a:off x="5151700" y="4811200"/>
            <a:ext cx="3862500" cy="2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FFFF"/>
                </a:solidFill>
                <a:latin typeface="Old Standard TT"/>
                <a:ea typeface="Old Standard TT"/>
                <a:cs typeface="Old Standard TT"/>
                <a:sym typeface="Old Standard TT"/>
              </a:rPr>
              <a:t>Red Clay Consolidated School District (2020) Trauma Informed Re-entry.</a:t>
            </a:r>
            <a:endParaRPr sz="900">
              <a:solidFill>
                <a:srgbClr val="FFFFFF"/>
              </a:solidFill>
              <a:latin typeface="Old Standard TT"/>
              <a:ea typeface="Old Standard TT"/>
              <a:cs typeface="Old Standard TT"/>
              <a:sym typeface="Old Standard T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72"/>
          <p:cNvPicPr preferRelativeResize="0"/>
          <p:nvPr/>
        </p:nvPicPr>
        <p:blipFill rotWithShape="1">
          <a:blip r:embed="rId3">
            <a:alphaModFix/>
          </a:blip>
          <a:srcRect t="34127" b="4026"/>
          <a:stretch/>
        </p:blipFill>
        <p:spPr>
          <a:xfrm>
            <a:off x="372413" y="1841975"/>
            <a:ext cx="8399176" cy="2921950"/>
          </a:xfrm>
          <a:prstGeom prst="rect">
            <a:avLst/>
          </a:prstGeom>
          <a:noFill/>
          <a:ln>
            <a:noFill/>
          </a:ln>
        </p:spPr>
      </p:pic>
      <p:sp>
        <p:nvSpPr>
          <p:cNvPr id="523" name="Google Shape;523;p72"/>
          <p:cNvSpPr txBox="1">
            <a:spLocks noGrp="1"/>
          </p:cNvSpPr>
          <p:nvPr>
            <p:ph type="ctrTitle"/>
          </p:nvPr>
        </p:nvSpPr>
        <p:spPr>
          <a:xfrm>
            <a:off x="310063" y="411075"/>
            <a:ext cx="8523900" cy="87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800">
                <a:latin typeface="Calibri"/>
                <a:ea typeface="Calibri"/>
                <a:cs typeface="Calibri"/>
                <a:sym typeface="Calibri"/>
              </a:rPr>
              <a:t>Assisting Staff with Coping with Stress</a:t>
            </a:r>
            <a:endParaRPr sz="3800">
              <a:latin typeface="Calibri"/>
              <a:ea typeface="Calibri"/>
              <a:cs typeface="Calibri"/>
              <a:sym typeface="Calibri"/>
            </a:endParaRPr>
          </a:p>
        </p:txBody>
      </p:sp>
      <p:sp>
        <p:nvSpPr>
          <p:cNvPr id="524" name="Google Shape;524;p72"/>
          <p:cNvSpPr txBox="1"/>
          <p:nvPr/>
        </p:nvSpPr>
        <p:spPr>
          <a:xfrm>
            <a:off x="5151700" y="4811200"/>
            <a:ext cx="3862500" cy="2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FFFF"/>
                </a:solidFill>
                <a:latin typeface="Old Standard TT"/>
                <a:ea typeface="Old Standard TT"/>
                <a:cs typeface="Old Standard TT"/>
                <a:sym typeface="Old Standard TT"/>
              </a:rPr>
              <a:t>Red Clay Consolidated School District (2020) Trauma Informed Re-entry.</a:t>
            </a:r>
            <a:endParaRPr sz="900">
              <a:solidFill>
                <a:srgbClr val="FFFFFF"/>
              </a:solidFill>
              <a:latin typeface="Old Standard TT"/>
              <a:ea typeface="Old Standard TT"/>
              <a:cs typeface="Old Standard TT"/>
              <a:sym typeface="Old Standard T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3"/>
          <p:cNvSpPr txBox="1">
            <a:spLocks noGrp="1"/>
          </p:cNvSpPr>
          <p:nvPr>
            <p:ph type="ctrTitle"/>
          </p:nvPr>
        </p:nvSpPr>
        <p:spPr>
          <a:xfrm>
            <a:off x="435100" y="75350"/>
            <a:ext cx="8118600" cy="126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latin typeface="Calibri"/>
                <a:ea typeface="Calibri"/>
                <a:cs typeface="Calibri"/>
                <a:sym typeface="Calibri"/>
              </a:rPr>
              <a:t>Capture this Moment to Identify New Opportunities</a:t>
            </a:r>
            <a:endParaRPr sz="3000">
              <a:latin typeface="Calibri"/>
              <a:ea typeface="Calibri"/>
              <a:cs typeface="Calibri"/>
              <a:sym typeface="Calibri"/>
            </a:endParaRPr>
          </a:p>
        </p:txBody>
      </p:sp>
      <p:grpSp>
        <p:nvGrpSpPr>
          <p:cNvPr id="530" name="Google Shape;530;p73"/>
          <p:cNvGrpSpPr/>
          <p:nvPr/>
        </p:nvGrpSpPr>
        <p:grpSpPr>
          <a:xfrm>
            <a:off x="1459956" y="3364405"/>
            <a:ext cx="6224083" cy="1338094"/>
            <a:chOff x="2283025" y="2322568"/>
            <a:chExt cx="5267950" cy="643500"/>
          </a:xfrm>
        </p:grpSpPr>
        <p:sp>
          <p:nvSpPr>
            <p:cNvPr id="531" name="Google Shape;531;p73"/>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532" name="Google Shape;532;p73"/>
            <p:cNvSpPr/>
            <p:nvPr/>
          </p:nvSpPr>
          <p:spPr>
            <a:xfrm flipH="1">
              <a:off x="2283025" y="2322575"/>
              <a:ext cx="1844400" cy="64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533" name="Google Shape;533;p73"/>
            <p:cNvSpPr/>
            <p:nvPr/>
          </p:nvSpPr>
          <p:spPr>
            <a:xfrm rot="-5400000">
              <a:off x="3501574" y="1934671"/>
              <a:ext cx="643356" cy="1419149"/>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534" name="Google Shape;534;p73"/>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chemeClr val="accent1"/>
                  </a:solidFill>
                  <a:latin typeface="Calibri"/>
                  <a:ea typeface="Calibri"/>
                  <a:cs typeface="Calibri"/>
                  <a:sym typeface="Calibri"/>
                </a:rPr>
                <a:t>Provide Time for Staff Discussions</a:t>
              </a:r>
              <a:endParaRPr sz="1800" b="1">
                <a:solidFill>
                  <a:schemeClr val="accent1"/>
                </a:solidFill>
                <a:latin typeface="Calibri"/>
                <a:ea typeface="Calibri"/>
                <a:cs typeface="Calibri"/>
                <a:sym typeface="Calibri"/>
              </a:endParaRPr>
            </a:p>
          </p:txBody>
        </p:sp>
        <p:sp>
          <p:nvSpPr>
            <p:cNvPr id="535" name="Google Shape;535;p73"/>
            <p:cNvSpPr/>
            <p:nvPr/>
          </p:nvSpPr>
          <p:spPr>
            <a:xfrm>
              <a:off x="4387844" y="2323756"/>
              <a:ext cx="31173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SzPts val="1100"/>
                <a:buFont typeface="Calibri"/>
                <a:buChar char="●"/>
              </a:pPr>
              <a:r>
                <a:rPr lang="en" sz="1100" b="1">
                  <a:latin typeface="Calibri"/>
                  <a:ea typeface="Calibri"/>
                  <a:cs typeface="Calibri"/>
                  <a:sym typeface="Calibri"/>
                </a:rPr>
                <a:t>Disruption</a:t>
              </a:r>
              <a:endParaRPr sz="1100" b="1">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 sz="1100" b="1">
                  <a:latin typeface="Calibri"/>
                  <a:ea typeface="Calibri"/>
                  <a:cs typeface="Calibri"/>
                  <a:sym typeface="Calibri"/>
                </a:rPr>
                <a:t>New Strengths</a:t>
              </a:r>
              <a:endParaRPr sz="1100" b="1">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 sz="1100" b="1">
                  <a:latin typeface="Calibri"/>
                  <a:ea typeface="Calibri"/>
                  <a:cs typeface="Calibri"/>
                  <a:sym typeface="Calibri"/>
                </a:rPr>
                <a:t>Disengagement</a:t>
              </a:r>
              <a:endParaRPr sz="1100" b="1">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 sz="1100" b="1">
                  <a:latin typeface="Calibri"/>
                  <a:ea typeface="Calibri"/>
                  <a:cs typeface="Calibri"/>
                  <a:sym typeface="Calibri"/>
                </a:rPr>
                <a:t>Inequity</a:t>
              </a:r>
              <a:endParaRPr sz="1100" b="1">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 sz="1100" b="1">
                  <a:latin typeface="Calibri"/>
                  <a:ea typeface="Calibri"/>
                  <a:cs typeface="Calibri"/>
                  <a:sym typeface="Calibri"/>
                </a:rPr>
                <a:t>Partnering with Families</a:t>
              </a:r>
              <a:endParaRPr sz="1100" b="1">
                <a:latin typeface="Calibri"/>
                <a:ea typeface="Calibri"/>
                <a:cs typeface="Calibri"/>
                <a:sym typeface="Calibri"/>
              </a:endParaRPr>
            </a:p>
          </p:txBody>
        </p:sp>
      </p:grpSp>
      <p:grpSp>
        <p:nvGrpSpPr>
          <p:cNvPr id="536" name="Google Shape;536;p73"/>
          <p:cNvGrpSpPr/>
          <p:nvPr/>
        </p:nvGrpSpPr>
        <p:grpSpPr>
          <a:xfrm>
            <a:off x="1459956" y="1867886"/>
            <a:ext cx="6224083" cy="1496524"/>
            <a:chOff x="2283025" y="2322568"/>
            <a:chExt cx="5267950" cy="643500"/>
          </a:xfrm>
        </p:grpSpPr>
        <p:sp>
          <p:nvSpPr>
            <p:cNvPr id="537" name="Google Shape;537;p73"/>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538" name="Google Shape;538;p73"/>
            <p:cNvSpPr/>
            <p:nvPr/>
          </p:nvSpPr>
          <p:spPr>
            <a:xfrm flipH="1">
              <a:off x="2283025" y="2322575"/>
              <a:ext cx="1844400" cy="642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539" name="Google Shape;539;p73"/>
            <p:cNvSpPr/>
            <p:nvPr/>
          </p:nvSpPr>
          <p:spPr>
            <a:xfrm rot="-5400000">
              <a:off x="3501574" y="1934671"/>
              <a:ext cx="643356" cy="1419149"/>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a:ea typeface="Calibri"/>
                <a:cs typeface="Calibri"/>
                <a:sym typeface="Calibri"/>
              </a:endParaRPr>
            </a:p>
          </p:txBody>
        </p:sp>
        <p:sp>
          <p:nvSpPr>
            <p:cNvPr id="540" name="Google Shape;540;p73"/>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chemeClr val="accent1"/>
                  </a:solidFill>
                  <a:latin typeface="Calibri"/>
                  <a:ea typeface="Calibri"/>
                  <a:cs typeface="Calibri"/>
                  <a:sym typeface="Calibri"/>
                </a:rPr>
                <a:t>Engage Staff</a:t>
              </a:r>
              <a:endParaRPr sz="1800" b="1">
                <a:solidFill>
                  <a:schemeClr val="accent1"/>
                </a:solidFill>
                <a:latin typeface="Calibri"/>
                <a:ea typeface="Calibri"/>
                <a:cs typeface="Calibri"/>
                <a:sym typeface="Calibri"/>
              </a:endParaRPr>
            </a:p>
          </p:txBody>
        </p:sp>
        <p:sp>
          <p:nvSpPr>
            <p:cNvPr id="541" name="Google Shape;541;p73"/>
            <p:cNvSpPr/>
            <p:nvPr/>
          </p:nvSpPr>
          <p:spPr>
            <a:xfrm>
              <a:off x="4387844" y="2323745"/>
              <a:ext cx="3108900" cy="642300"/>
            </a:xfrm>
            <a:prstGeom prst="rect">
              <a:avLst/>
            </a:prstGeom>
            <a:noFill/>
            <a:ln>
              <a:noFill/>
            </a:ln>
          </p:spPr>
          <p:txBody>
            <a:bodyPr spcFirstLastPara="1" wrap="square" lIns="91425" tIns="91425" rIns="91425" bIns="91425" anchor="ctr" anchorCtr="0">
              <a:noAutofit/>
            </a:bodyPr>
            <a:lstStyle/>
            <a:p>
              <a:pPr marL="457200" lvl="0" indent="-298450" algn="l" rtl="0">
                <a:lnSpc>
                  <a:spcPct val="115000"/>
                </a:lnSpc>
                <a:spcBef>
                  <a:spcPts val="0"/>
                </a:spcBef>
                <a:spcAft>
                  <a:spcPts val="0"/>
                </a:spcAft>
                <a:buSzPts val="1100"/>
                <a:buFont typeface="Calibri"/>
                <a:buChar char="●"/>
              </a:pPr>
              <a:r>
                <a:rPr lang="en" sz="1100" b="1">
                  <a:latin typeface="Calibri"/>
                  <a:ea typeface="Calibri"/>
                  <a:cs typeface="Calibri"/>
                  <a:sym typeface="Calibri"/>
                </a:rPr>
                <a:t>Reflect on what you have learned from the past few months.</a:t>
              </a:r>
              <a:endParaRPr sz="1100" b="1">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 sz="1100" b="1">
                  <a:latin typeface="Calibri"/>
                  <a:ea typeface="Calibri"/>
                  <a:cs typeface="Calibri"/>
                  <a:sym typeface="Calibri"/>
                </a:rPr>
                <a:t>Reflect on how this experience will shape the coming years.</a:t>
              </a:r>
              <a:endParaRPr sz="1100" b="1">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Char char="●"/>
              </a:pPr>
              <a:r>
                <a:rPr lang="en" sz="1100" b="1">
                  <a:latin typeface="Calibri"/>
                  <a:ea typeface="Calibri"/>
                  <a:cs typeface="Calibri"/>
                  <a:sym typeface="Calibri"/>
                </a:rPr>
                <a:t>Offer ongoing opportunities for staff to collaborate on ideas to inform a collective path forward.</a:t>
              </a:r>
              <a:endParaRPr sz="1100" b="1">
                <a:latin typeface="Calibri"/>
                <a:ea typeface="Calibri"/>
                <a:cs typeface="Calibri"/>
                <a:sym typeface="Calibri"/>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4"/>
          <p:cNvSpPr txBox="1">
            <a:spLocks noGrp="1"/>
          </p:cNvSpPr>
          <p:nvPr>
            <p:ph type="ctrTitle"/>
          </p:nvPr>
        </p:nvSpPr>
        <p:spPr>
          <a:xfrm>
            <a:off x="486475" y="274875"/>
            <a:ext cx="8118600" cy="101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latin typeface="Calibri"/>
                <a:ea typeface="Calibri"/>
                <a:cs typeface="Calibri"/>
                <a:sym typeface="Calibri"/>
              </a:rPr>
              <a:t>Provide professional learning to build educators’ capacity to support students’ SEL</a:t>
            </a:r>
            <a:endParaRPr sz="3000">
              <a:latin typeface="Calibri"/>
              <a:ea typeface="Calibri"/>
              <a:cs typeface="Calibri"/>
              <a:sym typeface="Calibri"/>
            </a:endParaRPr>
          </a:p>
        </p:txBody>
      </p:sp>
      <p:pic>
        <p:nvPicPr>
          <p:cNvPr id="547" name="Google Shape;547;p74"/>
          <p:cNvPicPr preferRelativeResize="0"/>
          <p:nvPr/>
        </p:nvPicPr>
        <p:blipFill>
          <a:blip r:embed="rId3">
            <a:alphaModFix/>
          </a:blip>
          <a:stretch>
            <a:fillRect/>
          </a:stretch>
        </p:blipFill>
        <p:spPr>
          <a:xfrm>
            <a:off x="574975" y="2269388"/>
            <a:ext cx="4830251" cy="2369700"/>
          </a:xfrm>
          <a:prstGeom prst="rect">
            <a:avLst/>
          </a:prstGeom>
          <a:noFill/>
          <a:ln>
            <a:noFill/>
          </a:ln>
        </p:spPr>
      </p:pic>
      <p:pic>
        <p:nvPicPr>
          <p:cNvPr id="548" name="Google Shape;548;p74"/>
          <p:cNvPicPr preferRelativeResize="0"/>
          <p:nvPr/>
        </p:nvPicPr>
        <p:blipFill rotWithShape="1">
          <a:blip r:embed="rId4">
            <a:alphaModFix/>
          </a:blip>
          <a:srcRect l="49624"/>
          <a:stretch/>
        </p:blipFill>
        <p:spPr>
          <a:xfrm>
            <a:off x="6305575" y="2120388"/>
            <a:ext cx="2056150" cy="2667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latin typeface="Calibri"/>
                <a:ea typeface="Calibri"/>
                <a:cs typeface="Calibri"/>
                <a:sym typeface="Calibri"/>
              </a:rPr>
              <a:t>Making the most of our time</a:t>
            </a:r>
            <a:endParaRPr>
              <a:solidFill>
                <a:srgbClr val="000000"/>
              </a:solidFill>
              <a:latin typeface="Calibri"/>
              <a:ea typeface="Calibri"/>
              <a:cs typeface="Calibri"/>
              <a:sym typeface="Calibri"/>
            </a:endParaRPr>
          </a:p>
        </p:txBody>
      </p:sp>
      <p:graphicFrame>
        <p:nvGraphicFramePr>
          <p:cNvPr id="173" name="Google Shape;173;p31"/>
          <p:cNvGraphicFramePr/>
          <p:nvPr/>
        </p:nvGraphicFramePr>
        <p:xfrm>
          <a:off x="617650" y="1227088"/>
          <a:ext cx="7888200" cy="3578200"/>
        </p:xfrm>
        <a:graphic>
          <a:graphicData uri="http://schemas.openxmlformats.org/drawingml/2006/table">
            <a:tbl>
              <a:tblPr firstRow="1" bandRow="1">
                <a:noFill/>
                <a:tableStyleId>{61A4A4E9-F6CF-4ACB-9D5F-736C90959641}</a:tableStyleId>
              </a:tblPr>
              <a:tblGrid>
                <a:gridCol w="2194100">
                  <a:extLst>
                    <a:ext uri="{9D8B030D-6E8A-4147-A177-3AD203B41FA5}">
                      <a16:colId xmlns:a16="http://schemas.microsoft.com/office/drawing/2014/main" val="20000"/>
                    </a:ext>
                  </a:extLst>
                </a:gridCol>
                <a:gridCol w="5694100">
                  <a:extLst>
                    <a:ext uri="{9D8B030D-6E8A-4147-A177-3AD203B41FA5}">
                      <a16:colId xmlns:a16="http://schemas.microsoft.com/office/drawing/2014/main" val="20001"/>
                    </a:ext>
                  </a:extLst>
                </a:gridCol>
              </a:tblGrid>
              <a:tr h="555575">
                <a:tc>
                  <a:txBody>
                    <a:bodyPr/>
                    <a:lstStyle/>
                    <a:p>
                      <a:pPr marL="0" marR="0" lvl="0" indent="0" algn="l" rtl="0">
                        <a:spcBef>
                          <a:spcPts val="0"/>
                        </a:spcBef>
                        <a:spcAft>
                          <a:spcPts val="0"/>
                        </a:spcAft>
                        <a:buNone/>
                      </a:pPr>
                      <a:endParaRPr sz="1100"/>
                    </a:p>
                  </a:txBody>
                  <a:tcPr marL="68575" marR="68575" marT="25725" marB="2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600"/>
                    </a:p>
                  </a:txBody>
                  <a:tcPr marL="68575" marR="68575"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930600">
                <a:tc>
                  <a:txBody>
                    <a:bodyPr/>
                    <a:lstStyle/>
                    <a:p>
                      <a:pPr marL="0" marR="0" lvl="0" indent="0" algn="ctr" rtl="0">
                        <a:spcBef>
                          <a:spcPts val="0"/>
                        </a:spcBef>
                        <a:spcAft>
                          <a:spcPts val="0"/>
                        </a:spcAft>
                        <a:buNone/>
                      </a:pPr>
                      <a:r>
                        <a:rPr lang="en" sz="2300" b="1"/>
                        <a:t>BE </a:t>
                      </a:r>
                      <a:endParaRPr sz="2000"/>
                    </a:p>
                    <a:p>
                      <a:pPr marL="0" marR="0" lvl="0" indent="0" algn="ctr" rtl="0">
                        <a:spcBef>
                          <a:spcPts val="0"/>
                        </a:spcBef>
                        <a:spcAft>
                          <a:spcPts val="0"/>
                        </a:spcAft>
                        <a:buNone/>
                      </a:pPr>
                      <a:r>
                        <a:rPr lang="en" sz="2300" b="1"/>
                        <a:t>ENGAGED</a:t>
                      </a:r>
                      <a:endParaRPr sz="2000"/>
                    </a:p>
                  </a:txBody>
                  <a:tcPr marL="68575" marR="68575"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F6CF"/>
                    </a:solidFill>
                  </a:tcPr>
                </a:tc>
                <a:tc>
                  <a:txBody>
                    <a:bodyPr/>
                    <a:lstStyle/>
                    <a:p>
                      <a:pPr marL="254000" marR="0" lvl="0" indent="-292100" algn="l" rtl="0">
                        <a:lnSpc>
                          <a:spcPct val="100000"/>
                        </a:lnSpc>
                        <a:spcBef>
                          <a:spcPts val="0"/>
                        </a:spcBef>
                        <a:spcAft>
                          <a:spcPts val="0"/>
                        </a:spcAft>
                        <a:buClr>
                          <a:schemeClr val="dk1"/>
                        </a:buClr>
                        <a:buSzPts val="1800"/>
                        <a:buFont typeface="Noto Sans Symbols"/>
                        <a:buChar char="▪"/>
                      </a:pPr>
                      <a:r>
                        <a:rPr lang="en" sz="1800" b="1"/>
                        <a:t>Share your experiences related to the topics presented</a:t>
                      </a:r>
                      <a:endParaRPr sz="1800"/>
                    </a:p>
                    <a:p>
                      <a:pPr marL="254000" marR="0" lvl="0" indent="-292100" algn="l" rtl="0">
                        <a:lnSpc>
                          <a:spcPct val="100000"/>
                        </a:lnSpc>
                        <a:spcBef>
                          <a:spcPts val="0"/>
                        </a:spcBef>
                        <a:spcAft>
                          <a:spcPts val="0"/>
                        </a:spcAft>
                        <a:buClr>
                          <a:schemeClr val="dk1"/>
                        </a:buClr>
                        <a:buSzPts val="1800"/>
                        <a:buFont typeface="Noto Sans Symbols"/>
                        <a:buChar char="▪"/>
                      </a:pPr>
                      <a:r>
                        <a:rPr lang="en" sz="1800" b="1"/>
                        <a:t>Ask questions via the chat box</a:t>
                      </a:r>
                      <a:endParaRPr sz="1800"/>
                    </a:p>
                  </a:txBody>
                  <a:tcPr marL="68575" marR="68575"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F6CF"/>
                    </a:solidFill>
                  </a:tcPr>
                </a:tc>
                <a:extLst>
                  <a:ext uri="{0D108BD9-81ED-4DB2-BD59-A6C34878D82A}">
                    <a16:rowId xmlns:a16="http://schemas.microsoft.com/office/drawing/2014/main" val="10001"/>
                  </a:ext>
                </a:extLst>
              </a:tr>
              <a:tr h="1220750">
                <a:tc>
                  <a:txBody>
                    <a:bodyPr/>
                    <a:lstStyle/>
                    <a:p>
                      <a:pPr marL="0" marR="0" lvl="0" indent="0" algn="ctr" rtl="0">
                        <a:spcBef>
                          <a:spcPts val="0"/>
                        </a:spcBef>
                        <a:spcAft>
                          <a:spcPts val="0"/>
                        </a:spcAft>
                        <a:buNone/>
                      </a:pPr>
                      <a:r>
                        <a:rPr lang="en" sz="2300" b="1"/>
                        <a:t>BE </a:t>
                      </a:r>
                      <a:endParaRPr sz="2000"/>
                    </a:p>
                    <a:p>
                      <a:pPr marL="0" marR="0" lvl="0" indent="0" algn="ctr" rtl="0">
                        <a:spcBef>
                          <a:spcPts val="0"/>
                        </a:spcBef>
                        <a:spcAft>
                          <a:spcPts val="0"/>
                        </a:spcAft>
                        <a:buNone/>
                      </a:pPr>
                      <a:r>
                        <a:rPr lang="en" sz="2300" b="1"/>
                        <a:t>REFLECTIVE</a:t>
                      </a:r>
                      <a:endParaRPr sz="2000"/>
                    </a:p>
                  </a:txBody>
                  <a:tcPr marL="68575" marR="68575"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254000" marR="0" lvl="0" indent="-292100" algn="l" rtl="0">
                        <a:lnSpc>
                          <a:spcPct val="100000"/>
                        </a:lnSpc>
                        <a:spcBef>
                          <a:spcPts val="0"/>
                        </a:spcBef>
                        <a:spcAft>
                          <a:spcPts val="0"/>
                        </a:spcAft>
                        <a:buClr>
                          <a:schemeClr val="dk1"/>
                        </a:buClr>
                        <a:buSzPts val="1800"/>
                        <a:buFont typeface="Noto Sans Symbols"/>
                        <a:buChar char="▪"/>
                      </a:pPr>
                      <a:r>
                        <a:rPr lang="en" sz="1800" b="1"/>
                        <a:t>Compare the ideas shared to your current context and experiences</a:t>
                      </a:r>
                      <a:endParaRPr sz="1800"/>
                    </a:p>
                    <a:p>
                      <a:pPr marL="254000" marR="0" lvl="0" indent="-292100" algn="l" rtl="0">
                        <a:lnSpc>
                          <a:spcPct val="100000"/>
                        </a:lnSpc>
                        <a:spcBef>
                          <a:spcPts val="0"/>
                        </a:spcBef>
                        <a:spcAft>
                          <a:spcPts val="0"/>
                        </a:spcAft>
                        <a:buClr>
                          <a:schemeClr val="dk1"/>
                        </a:buClr>
                        <a:buSzPts val="1800"/>
                        <a:buFont typeface="Noto Sans Symbols"/>
                        <a:buChar char="▪"/>
                      </a:pPr>
                      <a:r>
                        <a:rPr lang="en" sz="1800" b="1"/>
                        <a:t>Recognize areas of glow and growth</a:t>
                      </a:r>
                      <a:endParaRPr sz="1800" b="1"/>
                    </a:p>
                  </a:txBody>
                  <a:tcPr marL="68575" marR="68575"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71275">
                <a:tc>
                  <a:txBody>
                    <a:bodyPr/>
                    <a:lstStyle/>
                    <a:p>
                      <a:pPr marL="0" marR="0" lvl="0" indent="0" algn="ctr" rtl="0">
                        <a:spcBef>
                          <a:spcPts val="0"/>
                        </a:spcBef>
                        <a:spcAft>
                          <a:spcPts val="0"/>
                        </a:spcAft>
                        <a:buNone/>
                      </a:pPr>
                      <a:r>
                        <a:rPr lang="en" sz="2300" b="1"/>
                        <a:t>BE </a:t>
                      </a:r>
                      <a:endParaRPr sz="2000"/>
                    </a:p>
                    <a:p>
                      <a:pPr marL="0" marR="0" lvl="0" indent="0" algn="ctr" rtl="0">
                        <a:spcBef>
                          <a:spcPts val="0"/>
                        </a:spcBef>
                        <a:spcAft>
                          <a:spcPts val="0"/>
                        </a:spcAft>
                        <a:buNone/>
                      </a:pPr>
                      <a:r>
                        <a:rPr lang="en" sz="2300" b="1"/>
                        <a:t>STRATEGIC</a:t>
                      </a:r>
                      <a:endParaRPr sz="2000"/>
                    </a:p>
                  </a:txBody>
                  <a:tcPr marL="68575" marR="68575"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F6CF"/>
                    </a:solidFill>
                  </a:tcPr>
                </a:tc>
                <a:tc>
                  <a:txBody>
                    <a:bodyPr/>
                    <a:lstStyle/>
                    <a:p>
                      <a:pPr marL="254000" marR="0" lvl="0" indent="-292100" algn="l" rtl="0">
                        <a:spcBef>
                          <a:spcPts val="0"/>
                        </a:spcBef>
                        <a:spcAft>
                          <a:spcPts val="0"/>
                        </a:spcAft>
                        <a:buClr>
                          <a:schemeClr val="dk1"/>
                        </a:buClr>
                        <a:buSzPts val="1800"/>
                        <a:buFont typeface="Noto Sans Symbols"/>
                        <a:buChar char="▪"/>
                      </a:pPr>
                      <a:r>
                        <a:rPr lang="en" sz="1800" b="1" dirty="0"/>
                        <a:t>Engage in note-taking, individual or shared </a:t>
                      </a:r>
                      <a:endParaRPr sz="1800" dirty="0"/>
                    </a:p>
                  </a:txBody>
                  <a:tcPr marL="68575" marR="68575" marT="25725" marB="2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DF6C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5"/>
          <p:cNvSpPr txBox="1">
            <a:spLocks noGrp="1"/>
          </p:cNvSpPr>
          <p:nvPr>
            <p:ph type="ctrTitle"/>
          </p:nvPr>
        </p:nvSpPr>
        <p:spPr>
          <a:xfrm>
            <a:off x="512700" y="164000"/>
            <a:ext cx="8118600" cy="115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latin typeface="Calibri"/>
                <a:ea typeface="Calibri"/>
                <a:cs typeface="Calibri"/>
                <a:sym typeface="Calibri"/>
              </a:rPr>
              <a:t>Maximize staff members’ abilities to connect with students, families, and community partners</a:t>
            </a:r>
            <a:endParaRPr sz="3000">
              <a:latin typeface="Calibri"/>
              <a:ea typeface="Calibri"/>
              <a:cs typeface="Calibri"/>
              <a:sym typeface="Calibri"/>
            </a:endParaRPr>
          </a:p>
        </p:txBody>
      </p:sp>
      <p:pic>
        <p:nvPicPr>
          <p:cNvPr id="554" name="Google Shape;554;p75"/>
          <p:cNvPicPr preferRelativeResize="0"/>
          <p:nvPr/>
        </p:nvPicPr>
        <p:blipFill rotWithShape="1">
          <a:blip r:embed="rId3">
            <a:alphaModFix/>
          </a:blip>
          <a:srcRect l="863" r="991"/>
          <a:stretch/>
        </p:blipFill>
        <p:spPr>
          <a:xfrm>
            <a:off x="1436125" y="1821400"/>
            <a:ext cx="6271749" cy="3322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6"/>
          <p:cNvSpPr txBox="1">
            <a:spLocks noGrp="1"/>
          </p:cNvSpPr>
          <p:nvPr>
            <p:ph type="ctrTitle"/>
          </p:nvPr>
        </p:nvSpPr>
        <p:spPr>
          <a:xfrm>
            <a:off x="512700" y="97525"/>
            <a:ext cx="8118600" cy="122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latin typeface="Calibri"/>
                <a:ea typeface="Calibri"/>
                <a:cs typeface="Calibri"/>
                <a:sym typeface="Calibri"/>
              </a:rPr>
              <a:t>Ensure access to mental health and trauma supports for adults</a:t>
            </a:r>
            <a:endParaRPr sz="3000">
              <a:latin typeface="Calibri"/>
              <a:ea typeface="Calibri"/>
              <a:cs typeface="Calibri"/>
              <a:sym typeface="Calibri"/>
            </a:endParaRPr>
          </a:p>
        </p:txBody>
      </p:sp>
      <p:sp>
        <p:nvSpPr>
          <p:cNvPr id="560" name="Google Shape;560;p76"/>
          <p:cNvSpPr/>
          <p:nvPr/>
        </p:nvSpPr>
        <p:spPr>
          <a:xfrm>
            <a:off x="181900" y="2300775"/>
            <a:ext cx="2101500" cy="137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6"/>
          <p:cNvSpPr/>
          <p:nvPr/>
        </p:nvSpPr>
        <p:spPr>
          <a:xfrm>
            <a:off x="2422275" y="3161050"/>
            <a:ext cx="2101500" cy="137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6"/>
          <p:cNvSpPr/>
          <p:nvPr/>
        </p:nvSpPr>
        <p:spPr>
          <a:xfrm>
            <a:off x="4662650" y="2300775"/>
            <a:ext cx="2101500" cy="137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6"/>
          <p:cNvSpPr/>
          <p:nvPr/>
        </p:nvSpPr>
        <p:spPr>
          <a:xfrm>
            <a:off x="6903025" y="3161050"/>
            <a:ext cx="2101500" cy="137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6"/>
          <p:cNvSpPr txBox="1"/>
          <p:nvPr/>
        </p:nvSpPr>
        <p:spPr>
          <a:xfrm>
            <a:off x="394300" y="2587125"/>
            <a:ext cx="1676700" cy="79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Calibri"/>
                <a:ea typeface="Calibri"/>
                <a:cs typeface="Calibri"/>
                <a:sym typeface="Calibri"/>
              </a:rPr>
              <a:t>Mental Health Issues</a:t>
            </a:r>
            <a:endParaRPr b="1">
              <a:latin typeface="Old Standard TT"/>
              <a:ea typeface="Old Standard TT"/>
              <a:cs typeface="Old Standard TT"/>
              <a:sym typeface="Old Standard TT"/>
            </a:endParaRPr>
          </a:p>
        </p:txBody>
      </p:sp>
      <p:sp>
        <p:nvSpPr>
          <p:cNvPr id="565" name="Google Shape;565;p76"/>
          <p:cNvSpPr txBox="1"/>
          <p:nvPr/>
        </p:nvSpPr>
        <p:spPr>
          <a:xfrm>
            <a:off x="2634675" y="3605975"/>
            <a:ext cx="1676700" cy="6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Calibri"/>
                <a:ea typeface="Calibri"/>
                <a:cs typeface="Calibri"/>
                <a:sym typeface="Calibri"/>
              </a:rPr>
              <a:t>Trauma</a:t>
            </a:r>
            <a:endParaRPr b="1">
              <a:latin typeface="Old Standard TT"/>
              <a:ea typeface="Old Standard TT"/>
              <a:cs typeface="Old Standard TT"/>
              <a:sym typeface="Old Standard TT"/>
            </a:endParaRPr>
          </a:p>
        </p:txBody>
      </p:sp>
      <p:sp>
        <p:nvSpPr>
          <p:cNvPr id="566" name="Google Shape;566;p76"/>
          <p:cNvSpPr txBox="1"/>
          <p:nvPr/>
        </p:nvSpPr>
        <p:spPr>
          <a:xfrm>
            <a:off x="4875050" y="2499850"/>
            <a:ext cx="1676700" cy="85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Calibri"/>
                <a:ea typeface="Calibri"/>
                <a:cs typeface="Calibri"/>
                <a:sym typeface="Calibri"/>
              </a:rPr>
              <a:t>Secondary Traumatic Stress</a:t>
            </a:r>
            <a:endParaRPr b="1">
              <a:latin typeface="Old Standard TT"/>
              <a:ea typeface="Old Standard TT"/>
              <a:cs typeface="Old Standard TT"/>
              <a:sym typeface="Old Standard TT"/>
            </a:endParaRPr>
          </a:p>
        </p:txBody>
      </p:sp>
      <p:sp>
        <p:nvSpPr>
          <p:cNvPr id="567" name="Google Shape;567;p76"/>
          <p:cNvSpPr txBox="1"/>
          <p:nvPr/>
        </p:nvSpPr>
        <p:spPr>
          <a:xfrm>
            <a:off x="7115425" y="3447400"/>
            <a:ext cx="1676700" cy="79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Calibri"/>
                <a:ea typeface="Calibri"/>
                <a:cs typeface="Calibri"/>
                <a:sym typeface="Calibri"/>
              </a:rPr>
              <a:t>Compassion Fatigue</a:t>
            </a:r>
            <a:endParaRPr b="1">
              <a:latin typeface="Old Standard TT"/>
              <a:ea typeface="Old Standard TT"/>
              <a:cs typeface="Old Standard TT"/>
              <a:sym typeface="Old Standard T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7"/>
          <p:cNvSpPr txBox="1">
            <a:spLocks noGrp="1"/>
          </p:cNvSpPr>
          <p:nvPr>
            <p:ph type="title"/>
          </p:nvPr>
        </p:nvSpPr>
        <p:spPr>
          <a:xfrm>
            <a:off x="370975" y="138375"/>
            <a:ext cx="8375100" cy="63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rgbClr val="000000"/>
                </a:solidFill>
                <a:latin typeface="Calibri"/>
                <a:ea typeface="Calibri"/>
                <a:cs typeface="Calibri"/>
                <a:sym typeface="Calibri"/>
              </a:rPr>
              <a:t>Secondary Traumatic Stress &amp; Compassion Fatigue</a:t>
            </a:r>
            <a:endParaRPr sz="2800" b="1">
              <a:solidFill>
                <a:srgbClr val="000000"/>
              </a:solidFill>
              <a:latin typeface="Calibri"/>
              <a:ea typeface="Calibri"/>
              <a:cs typeface="Calibri"/>
              <a:sym typeface="Calibri"/>
            </a:endParaRPr>
          </a:p>
        </p:txBody>
      </p:sp>
      <p:sp>
        <p:nvSpPr>
          <p:cNvPr id="573" name="Google Shape;573;p77"/>
          <p:cNvSpPr txBox="1"/>
          <p:nvPr/>
        </p:nvSpPr>
        <p:spPr>
          <a:xfrm>
            <a:off x="4966150" y="829800"/>
            <a:ext cx="3780000" cy="34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Calibri"/>
                <a:ea typeface="Calibri"/>
                <a:cs typeface="Calibri"/>
                <a:sym typeface="Calibri"/>
              </a:rPr>
              <a:t>Secondary traumatic stress (STS) is the emotional distress that results when an individual hears about the traumatic experiences of another individual. Distress may result from hearing someone’s trauma stories, seeing high levels of distress in the aftermath of a traumatic event, needing to retell a student’s story, and/or seeing photos or images related to the trauma. </a:t>
            </a:r>
            <a:endParaRPr sz="1300">
              <a:latin typeface="Calibri"/>
              <a:ea typeface="Calibri"/>
              <a:cs typeface="Calibri"/>
              <a:sym typeface="Calibri"/>
            </a:endParaRPr>
          </a:p>
        </p:txBody>
      </p:sp>
      <p:sp>
        <p:nvSpPr>
          <p:cNvPr id="574" name="Google Shape;574;p77"/>
          <p:cNvSpPr txBox="1"/>
          <p:nvPr/>
        </p:nvSpPr>
        <p:spPr>
          <a:xfrm>
            <a:off x="2571750" y="4842125"/>
            <a:ext cx="68010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FFFFFF"/>
                </a:solidFill>
                <a:hlinkClick r:id="rId3"/>
              </a:rPr>
              <a:t>https://safesupportivelearning.ed.gov/sites/default/files/TSS_Building_Handout_2secondary_trauma.pdf</a:t>
            </a:r>
            <a:endParaRPr>
              <a:solidFill>
                <a:srgbClr val="FFFFFF"/>
              </a:solidFill>
              <a:latin typeface="Old Standard TT"/>
              <a:ea typeface="Old Standard TT"/>
              <a:cs typeface="Old Standard TT"/>
              <a:sym typeface="Old Standard TT"/>
            </a:endParaRPr>
          </a:p>
        </p:txBody>
      </p:sp>
      <p:pic>
        <p:nvPicPr>
          <p:cNvPr id="575" name="Google Shape;575;p77"/>
          <p:cNvPicPr preferRelativeResize="0"/>
          <p:nvPr/>
        </p:nvPicPr>
        <p:blipFill>
          <a:blip r:embed="rId4">
            <a:alphaModFix/>
          </a:blip>
          <a:stretch>
            <a:fillRect/>
          </a:stretch>
        </p:blipFill>
        <p:spPr>
          <a:xfrm>
            <a:off x="423450" y="1006800"/>
            <a:ext cx="4420750" cy="31298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8"/>
          <p:cNvSpPr txBox="1"/>
          <p:nvPr/>
        </p:nvSpPr>
        <p:spPr>
          <a:xfrm>
            <a:off x="2571750" y="4842125"/>
            <a:ext cx="68010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FFFFFF"/>
                </a:solidFill>
                <a:hlinkClick r:id="rId3"/>
              </a:rPr>
              <a:t>https://safesupportivelearning.ed.gov/sites/default/files/TSS_Building_Handout_2secondary_trauma.pdf</a:t>
            </a:r>
            <a:endParaRPr>
              <a:solidFill>
                <a:srgbClr val="FFFFFF"/>
              </a:solidFill>
              <a:latin typeface="Old Standard TT"/>
              <a:ea typeface="Old Standard TT"/>
              <a:cs typeface="Old Standard TT"/>
              <a:sym typeface="Old Standard TT"/>
            </a:endParaRPr>
          </a:p>
        </p:txBody>
      </p:sp>
      <p:pic>
        <p:nvPicPr>
          <p:cNvPr id="581" name="Google Shape;581;p78"/>
          <p:cNvPicPr preferRelativeResize="0"/>
          <p:nvPr/>
        </p:nvPicPr>
        <p:blipFill>
          <a:blip r:embed="rId4">
            <a:alphaModFix/>
          </a:blip>
          <a:stretch>
            <a:fillRect/>
          </a:stretch>
        </p:blipFill>
        <p:spPr>
          <a:xfrm>
            <a:off x="1794075" y="98525"/>
            <a:ext cx="5555849" cy="48000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9"/>
          <p:cNvSpPr txBox="1"/>
          <p:nvPr/>
        </p:nvSpPr>
        <p:spPr>
          <a:xfrm>
            <a:off x="2571750" y="4842125"/>
            <a:ext cx="6801000" cy="3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FFFFFF"/>
                </a:solidFill>
                <a:hlinkClick r:id="rId3"/>
              </a:rPr>
              <a:t>https://safesupportivelearning.ed.gov/sites/default/files/TSS_Building_Handout_2secondary_trauma.pdf</a:t>
            </a:r>
            <a:endParaRPr>
              <a:solidFill>
                <a:srgbClr val="FFFFFF"/>
              </a:solidFill>
              <a:latin typeface="Old Standard TT"/>
              <a:ea typeface="Old Standard TT"/>
              <a:cs typeface="Old Standard TT"/>
              <a:sym typeface="Old Standard TT"/>
            </a:endParaRPr>
          </a:p>
        </p:txBody>
      </p:sp>
      <p:pic>
        <p:nvPicPr>
          <p:cNvPr id="587" name="Google Shape;587;p79"/>
          <p:cNvPicPr preferRelativeResize="0"/>
          <p:nvPr/>
        </p:nvPicPr>
        <p:blipFill>
          <a:blip r:embed="rId4">
            <a:alphaModFix/>
          </a:blip>
          <a:stretch>
            <a:fillRect/>
          </a:stretch>
        </p:blipFill>
        <p:spPr>
          <a:xfrm>
            <a:off x="521225" y="181975"/>
            <a:ext cx="8101558" cy="45373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0"/>
          <p:cNvSpPr txBox="1">
            <a:spLocks noGrp="1"/>
          </p:cNvSpPr>
          <p:nvPr>
            <p:ph type="ctrTitle"/>
          </p:nvPr>
        </p:nvSpPr>
        <p:spPr>
          <a:xfrm>
            <a:off x="430475" y="531400"/>
            <a:ext cx="8118600" cy="872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a:latin typeface="Calibri"/>
                <a:ea typeface="Calibri"/>
                <a:cs typeface="Calibri"/>
                <a:sym typeface="Calibri"/>
              </a:rPr>
              <a:t>Pass Your Umbrella...</a:t>
            </a:r>
            <a:endParaRPr sz="4800">
              <a:latin typeface="Calibri"/>
              <a:ea typeface="Calibri"/>
              <a:cs typeface="Calibri"/>
              <a:sym typeface="Calibri"/>
            </a:endParaRPr>
          </a:p>
        </p:txBody>
      </p:sp>
      <p:pic>
        <p:nvPicPr>
          <p:cNvPr id="593" name="Google Shape;593;p80"/>
          <p:cNvPicPr preferRelativeResize="0"/>
          <p:nvPr/>
        </p:nvPicPr>
        <p:blipFill>
          <a:blip r:embed="rId3">
            <a:alphaModFix/>
          </a:blip>
          <a:stretch>
            <a:fillRect/>
          </a:stretch>
        </p:blipFill>
        <p:spPr>
          <a:xfrm>
            <a:off x="502650" y="2055680"/>
            <a:ext cx="2238774" cy="1985498"/>
          </a:xfrm>
          <a:prstGeom prst="rect">
            <a:avLst/>
          </a:prstGeom>
          <a:noFill/>
          <a:ln>
            <a:noFill/>
          </a:ln>
        </p:spPr>
      </p:pic>
      <p:pic>
        <p:nvPicPr>
          <p:cNvPr id="594" name="Google Shape;594;p80"/>
          <p:cNvPicPr preferRelativeResize="0"/>
          <p:nvPr/>
        </p:nvPicPr>
        <p:blipFill>
          <a:blip r:embed="rId4">
            <a:alphaModFix/>
          </a:blip>
          <a:stretch>
            <a:fillRect/>
          </a:stretch>
        </p:blipFill>
        <p:spPr>
          <a:xfrm>
            <a:off x="6310301" y="2055692"/>
            <a:ext cx="2238774" cy="1985498"/>
          </a:xfrm>
          <a:prstGeom prst="rect">
            <a:avLst/>
          </a:prstGeom>
          <a:noFill/>
          <a:ln>
            <a:noFill/>
          </a:ln>
        </p:spPr>
      </p:pic>
      <p:pic>
        <p:nvPicPr>
          <p:cNvPr id="595" name="Google Shape;595;p80"/>
          <p:cNvPicPr preferRelativeResize="0"/>
          <p:nvPr/>
        </p:nvPicPr>
        <p:blipFill>
          <a:blip r:embed="rId5">
            <a:alphaModFix/>
          </a:blip>
          <a:stretch>
            <a:fillRect/>
          </a:stretch>
        </p:blipFill>
        <p:spPr>
          <a:xfrm>
            <a:off x="3557001" y="1814649"/>
            <a:ext cx="2030001" cy="2467576"/>
          </a:xfrm>
          <a:prstGeom prst="rect">
            <a:avLst/>
          </a:prstGeom>
          <a:noFill/>
          <a:ln>
            <a:noFill/>
          </a:ln>
        </p:spPr>
      </p:pic>
      <p:sp>
        <p:nvSpPr>
          <p:cNvPr id="596" name="Google Shape;596;p80"/>
          <p:cNvSpPr txBox="1"/>
          <p:nvPr/>
        </p:nvSpPr>
        <p:spPr>
          <a:xfrm>
            <a:off x="3592500" y="4693375"/>
            <a:ext cx="5551500" cy="4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CCCCCC"/>
                </a:solidFill>
                <a:hlinkClick r:id="rId6"/>
              </a:rPr>
              <a:t>http://www.ascd.org/ascd-express/vol15/num13/5-strategies-for-teacher-self-care.aspx</a:t>
            </a:r>
            <a:endParaRPr>
              <a:solidFill>
                <a:srgbClr val="CCCCCC"/>
              </a:solidFill>
              <a:latin typeface="Old Standard TT"/>
              <a:ea typeface="Old Standard TT"/>
              <a:cs typeface="Old Standard TT"/>
              <a:sym typeface="Old Standard T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ADED2"/>
        </a:solidFill>
        <a:effectLst/>
      </p:bgPr>
    </p:bg>
    <p:spTree>
      <p:nvGrpSpPr>
        <p:cNvPr id="1" name="Shape 600"/>
        <p:cNvGrpSpPr/>
        <p:nvPr/>
      </p:nvGrpSpPr>
      <p:grpSpPr>
        <a:xfrm>
          <a:off x="0" y="0"/>
          <a:ext cx="0" cy="0"/>
          <a:chOff x="0" y="0"/>
          <a:chExt cx="0" cy="0"/>
        </a:xfrm>
      </p:grpSpPr>
      <p:graphicFrame>
        <p:nvGraphicFramePr>
          <p:cNvPr id="601" name="Google Shape;601;p81"/>
          <p:cNvGraphicFramePr/>
          <p:nvPr/>
        </p:nvGraphicFramePr>
        <p:xfrm>
          <a:off x="-37" y="998750"/>
          <a:ext cx="9144025" cy="4146130"/>
        </p:xfrm>
        <a:graphic>
          <a:graphicData uri="http://schemas.openxmlformats.org/drawingml/2006/table">
            <a:tbl>
              <a:tblPr>
                <a:noFill/>
                <a:tableStyleId>{9E78387D-91E2-4DF6-BDB5-CAD1546DCA3E}</a:tableStyleId>
              </a:tblPr>
              <a:tblGrid>
                <a:gridCol w="1308725">
                  <a:extLst>
                    <a:ext uri="{9D8B030D-6E8A-4147-A177-3AD203B41FA5}">
                      <a16:colId xmlns:a16="http://schemas.microsoft.com/office/drawing/2014/main" val="20000"/>
                    </a:ext>
                  </a:extLst>
                </a:gridCol>
                <a:gridCol w="1958825">
                  <a:extLst>
                    <a:ext uri="{9D8B030D-6E8A-4147-A177-3AD203B41FA5}">
                      <a16:colId xmlns:a16="http://schemas.microsoft.com/office/drawing/2014/main" val="20001"/>
                    </a:ext>
                  </a:extLst>
                </a:gridCol>
                <a:gridCol w="1958825">
                  <a:extLst>
                    <a:ext uri="{9D8B030D-6E8A-4147-A177-3AD203B41FA5}">
                      <a16:colId xmlns:a16="http://schemas.microsoft.com/office/drawing/2014/main" val="20002"/>
                    </a:ext>
                  </a:extLst>
                </a:gridCol>
                <a:gridCol w="1958825">
                  <a:extLst>
                    <a:ext uri="{9D8B030D-6E8A-4147-A177-3AD203B41FA5}">
                      <a16:colId xmlns:a16="http://schemas.microsoft.com/office/drawing/2014/main" val="20003"/>
                    </a:ext>
                  </a:extLst>
                </a:gridCol>
                <a:gridCol w="1958825">
                  <a:extLst>
                    <a:ext uri="{9D8B030D-6E8A-4147-A177-3AD203B41FA5}">
                      <a16:colId xmlns:a16="http://schemas.microsoft.com/office/drawing/2014/main" val="20004"/>
                    </a:ext>
                  </a:extLst>
                </a:gridCol>
              </a:tblGrid>
              <a:tr h="526450">
                <a:tc>
                  <a:txBody>
                    <a:bodyPr/>
                    <a:lstStyle/>
                    <a:p>
                      <a:pPr marL="0" lvl="0" indent="0" algn="ctr" rtl="0">
                        <a:spcBef>
                          <a:spcPts val="0"/>
                        </a:spcBef>
                        <a:spcAft>
                          <a:spcPts val="0"/>
                        </a:spcAft>
                        <a:buNone/>
                      </a:pPr>
                      <a:endParaRPr sz="1900">
                        <a:solidFill>
                          <a:schemeClr val="accent4"/>
                        </a:solidFill>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900" b="1">
                          <a:solidFill>
                            <a:srgbClr val="FFFFFF"/>
                          </a:solidFill>
                          <a:latin typeface="Calibri"/>
                          <a:ea typeface="Calibri"/>
                          <a:cs typeface="Calibri"/>
                          <a:sym typeface="Calibri"/>
                        </a:rPr>
                        <a:t>Student</a:t>
                      </a:r>
                      <a:endParaRPr sz="1900"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900" b="1">
                          <a:solidFill>
                            <a:srgbClr val="FFFFFF"/>
                          </a:solidFill>
                          <a:latin typeface="Calibri"/>
                          <a:ea typeface="Calibri"/>
                          <a:cs typeface="Calibri"/>
                          <a:sym typeface="Calibri"/>
                        </a:rPr>
                        <a:t>Staff</a:t>
                      </a:r>
                      <a:endParaRPr sz="1900"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900" b="1">
                          <a:solidFill>
                            <a:srgbClr val="FFFFFF"/>
                          </a:solidFill>
                          <a:latin typeface="Calibri"/>
                          <a:ea typeface="Calibri"/>
                          <a:cs typeface="Calibri"/>
                          <a:sym typeface="Calibri"/>
                        </a:rPr>
                        <a:t>Family</a:t>
                      </a:r>
                      <a:endParaRPr sz="1900"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900" b="1">
                          <a:solidFill>
                            <a:srgbClr val="FFFFFF"/>
                          </a:solidFill>
                          <a:latin typeface="Calibri"/>
                          <a:ea typeface="Calibri"/>
                          <a:cs typeface="Calibri"/>
                          <a:sym typeface="Calibri"/>
                        </a:rPr>
                        <a:t>Community</a:t>
                      </a:r>
                      <a:endParaRPr sz="1900"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1169775">
                <a:tc>
                  <a:txBody>
                    <a:bodyPr/>
                    <a:lstStyle/>
                    <a:p>
                      <a:pPr marL="0" lvl="0" indent="0" algn="l" rtl="0">
                        <a:spcBef>
                          <a:spcPts val="0"/>
                        </a:spcBef>
                        <a:spcAft>
                          <a:spcPts val="0"/>
                        </a:spcAft>
                        <a:buNone/>
                      </a:pPr>
                      <a:r>
                        <a:rPr lang="en" sz="1900" b="1">
                          <a:solidFill>
                            <a:srgbClr val="EA9999"/>
                          </a:solidFill>
                          <a:latin typeface="Calibri"/>
                          <a:ea typeface="Calibri"/>
                          <a:cs typeface="Calibri"/>
                          <a:sym typeface="Calibri"/>
                        </a:rPr>
                        <a:t>FEW</a:t>
                      </a:r>
                      <a:endParaRPr sz="1900" b="1">
                        <a:solidFill>
                          <a:srgbClr val="EA9999"/>
                        </a:solidFill>
                        <a:latin typeface="Calibri"/>
                        <a:ea typeface="Calibri"/>
                        <a:cs typeface="Calibri"/>
                        <a:sym typeface="Calibri"/>
                      </a:endParaRPr>
                    </a:p>
                    <a:p>
                      <a:pPr marL="0" lvl="0" indent="0" algn="l" rtl="0">
                        <a:spcBef>
                          <a:spcPts val="0"/>
                        </a:spcBef>
                        <a:spcAft>
                          <a:spcPts val="0"/>
                        </a:spcAft>
                        <a:buNone/>
                      </a:pPr>
                      <a:r>
                        <a:rPr lang="en" sz="1900">
                          <a:solidFill>
                            <a:srgbClr val="EA9999"/>
                          </a:solidFill>
                          <a:latin typeface="Calibri"/>
                          <a:ea typeface="Calibri"/>
                          <a:cs typeface="Calibri"/>
                          <a:sym typeface="Calibri"/>
                        </a:rPr>
                        <a:t>Tier 3</a:t>
                      </a:r>
                      <a:endParaRPr sz="1900">
                        <a:solidFill>
                          <a:srgbClr val="EA99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200">
                        <a:solidFill>
                          <a:srgbClr val="EA99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457200" lvl="0" indent="-304800" algn="l" rtl="0">
                        <a:spcBef>
                          <a:spcPts val="0"/>
                        </a:spcBef>
                        <a:spcAft>
                          <a:spcPts val="0"/>
                        </a:spcAft>
                        <a:buClr>
                          <a:srgbClr val="EA9999"/>
                        </a:buClr>
                        <a:buSzPts val="1200"/>
                        <a:buFont typeface="Calibri"/>
                        <a:buChar char="●"/>
                      </a:pPr>
                      <a:r>
                        <a:rPr lang="en" sz="1200">
                          <a:solidFill>
                            <a:srgbClr val="EA9999"/>
                          </a:solidFill>
                          <a:latin typeface="Calibri"/>
                          <a:ea typeface="Calibri"/>
                          <a:cs typeface="Calibri"/>
                          <a:sym typeface="Calibri"/>
                        </a:rPr>
                        <a:t>Individual needs identified </a:t>
                      </a:r>
                      <a:endParaRPr sz="1200">
                        <a:solidFill>
                          <a:srgbClr val="EA9999"/>
                        </a:solidFill>
                        <a:latin typeface="Calibri"/>
                        <a:ea typeface="Calibri"/>
                        <a:cs typeface="Calibri"/>
                        <a:sym typeface="Calibri"/>
                      </a:endParaRPr>
                    </a:p>
                    <a:p>
                      <a:pPr marL="457200" lvl="0" indent="-304800" algn="l" rtl="0">
                        <a:spcBef>
                          <a:spcPts val="0"/>
                        </a:spcBef>
                        <a:spcAft>
                          <a:spcPts val="0"/>
                        </a:spcAft>
                        <a:buClr>
                          <a:srgbClr val="EA9999"/>
                        </a:buClr>
                        <a:buSzPts val="1200"/>
                        <a:buFont typeface="Calibri"/>
                        <a:buChar char="●"/>
                      </a:pPr>
                      <a:r>
                        <a:rPr lang="en" sz="1200">
                          <a:solidFill>
                            <a:srgbClr val="EA9999"/>
                          </a:solidFill>
                          <a:latin typeface="Calibri"/>
                          <a:ea typeface="Calibri"/>
                          <a:cs typeface="Calibri"/>
                          <a:sym typeface="Calibri"/>
                        </a:rPr>
                        <a:t>Provide Community Resources</a:t>
                      </a:r>
                      <a:endParaRPr sz="1200">
                        <a:solidFill>
                          <a:srgbClr val="EA99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 sz="1200">
                          <a:solidFill>
                            <a:srgbClr val="EA9999"/>
                          </a:solidFill>
                          <a:latin typeface="Calibri"/>
                          <a:ea typeface="Calibri"/>
                          <a:cs typeface="Calibri"/>
                          <a:sym typeface="Calibri"/>
                        </a:rPr>
                        <a:t> </a:t>
                      </a:r>
                      <a:endParaRPr sz="1200">
                        <a:solidFill>
                          <a:srgbClr val="EA99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200">
                        <a:solidFill>
                          <a:srgbClr val="EA99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1169775">
                <a:tc>
                  <a:txBody>
                    <a:bodyPr/>
                    <a:lstStyle/>
                    <a:p>
                      <a:pPr marL="0" lvl="0" indent="0" algn="l" rtl="0">
                        <a:spcBef>
                          <a:spcPts val="0"/>
                        </a:spcBef>
                        <a:spcAft>
                          <a:spcPts val="0"/>
                        </a:spcAft>
                        <a:buNone/>
                      </a:pPr>
                      <a:r>
                        <a:rPr lang="en" sz="1900" b="1">
                          <a:solidFill>
                            <a:srgbClr val="FFE599"/>
                          </a:solidFill>
                          <a:latin typeface="Calibri"/>
                          <a:ea typeface="Calibri"/>
                          <a:cs typeface="Calibri"/>
                          <a:sym typeface="Calibri"/>
                        </a:rPr>
                        <a:t>SOME</a:t>
                      </a:r>
                      <a:endParaRPr sz="1900" b="1">
                        <a:solidFill>
                          <a:srgbClr val="FFE599"/>
                        </a:solidFill>
                        <a:latin typeface="Calibri"/>
                        <a:ea typeface="Calibri"/>
                        <a:cs typeface="Calibri"/>
                        <a:sym typeface="Calibri"/>
                      </a:endParaRPr>
                    </a:p>
                    <a:p>
                      <a:pPr marL="0" lvl="0" indent="0" algn="l" rtl="0">
                        <a:spcBef>
                          <a:spcPts val="0"/>
                        </a:spcBef>
                        <a:spcAft>
                          <a:spcPts val="0"/>
                        </a:spcAft>
                        <a:buNone/>
                      </a:pPr>
                      <a:r>
                        <a:rPr lang="en" sz="1900">
                          <a:solidFill>
                            <a:srgbClr val="FFE599"/>
                          </a:solidFill>
                          <a:latin typeface="Calibri"/>
                          <a:ea typeface="Calibri"/>
                          <a:cs typeface="Calibri"/>
                          <a:sym typeface="Calibri"/>
                        </a:rPr>
                        <a:t>Tier 2</a:t>
                      </a:r>
                      <a:endParaRPr sz="1900">
                        <a:solidFill>
                          <a:srgbClr val="FFE5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200">
                        <a:solidFill>
                          <a:srgbClr val="FFD966"/>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457200" lvl="0" indent="-304800" algn="l" rtl="0">
                        <a:spcBef>
                          <a:spcPts val="0"/>
                        </a:spcBef>
                        <a:spcAft>
                          <a:spcPts val="0"/>
                        </a:spcAft>
                        <a:buClr>
                          <a:srgbClr val="FFE599"/>
                        </a:buClr>
                        <a:buSzPts val="1200"/>
                        <a:buFont typeface="Calibri"/>
                        <a:buChar char="●"/>
                      </a:pPr>
                      <a:r>
                        <a:rPr lang="en" sz="1200">
                          <a:solidFill>
                            <a:srgbClr val="FFE599"/>
                          </a:solidFill>
                          <a:latin typeface="Calibri"/>
                          <a:ea typeface="Calibri"/>
                          <a:cs typeface="Calibri"/>
                          <a:sym typeface="Calibri"/>
                        </a:rPr>
                        <a:t>Organize small groups focusing on anxiety, secondary trauma, and other data-driven topics</a:t>
                      </a:r>
                      <a:endParaRPr sz="1200">
                        <a:solidFill>
                          <a:srgbClr val="FFE5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200">
                        <a:solidFill>
                          <a:srgbClr val="FFD966"/>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200">
                        <a:solidFill>
                          <a:srgbClr val="FFD966"/>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2"/>
                  </a:ext>
                </a:extLst>
              </a:tr>
              <a:tr h="1169775">
                <a:tc>
                  <a:txBody>
                    <a:bodyPr/>
                    <a:lstStyle/>
                    <a:p>
                      <a:pPr marL="0" lvl="0" indent="0" algn="l" rtl="0">
                        <a:spcBef>
                          <a:spcPts val="0"/>
                        </a:spcBef>
                        <a:spcAft>
                          <a:spcPts val="0"/>
                        </a:spcAft>
                        <a:buNone/>
                      </a:pPr>
                      <a:r>
                        <a:rPr lang="en" sz="1900" b="1">
                          <a:solidFill>
                            <a:schemeClr val="accent4"/>
                          </a:solidFill>
                          <a:latin typeface="Calibri"/>
                          <a:ea typeface="Calibri"/>
                          <a:cs typeface="Calibri"/>
                          <a:sym typeface="Calibri"/>
                        </a:rPr>
                        <a:t>ALL</a:t>
                      </a:r>
                      <a:endParaRPr sz="1900" b="1">
                        <a:solidFill>
                          <a:schemeClr val="accent4"/>
                        </a:solidFill>
                        <a:latin typeface="Calibri"/>
                        <a:ea typeface="Calibri"/>
                        <a:cs typeface="Calibri"/>
                        <a:sym typeface="Calibri"/>
                      </a:endParaRPr>
                    </a:p>
                    <a:p>
                      <a:pPr marL="0" lvl="0" indent="0" algn="l" rtl="0">
                        <a:spcBef>
                          <a:spcPts val="0"/>
                        </a:spcBef>
                        <a:spcAft>
                          <a:spcPts val="0"/>
                        </a:spcAft>
                        <a:buNone/>
                      </a:pPr>
                      <a:r>
                        <a:rPr lang="en" sz="1900">
                          <a:solidFill>
                            <a:schemeClr val="accent4"/>
                          </a:solidFill>
                          <a:latin typeface="Calibri"/>
                          <a:ea typeface="Calibri"/>
                          <a:cs typeface="Calibri"/>
                          <a:sym typeface="Calibri"/>
                        </a:rPr>
                        <a:t>Tier 1</a:t>
                      </a:r>
                      <a:endParaRPr sz="190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20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457200" lvl="0" indent="-304800" algn="l" rtl="0">
                        <a:spcBef>
                          <a:spcPts val="0"/>
                        </a:spcBef>
                        <a:spcAft>
                          <a:spcPts val="0"/>
                        </a:spcAft>
                        <a:buClr>
                          <a:schemeClr val="accent4"/>
                        </a:buClr>
                        <a:buSzPts val="1200"/>
                        <a:buFont typeface="Calibri"/>
                        <a:buChar char="●"/>
                      </a:pPr>
                      <a:r>
                        <a:rPr lang="en" sz="1200">
                          <a:solidFill>
                            <a:schemeClr val="accent4"/>
                          </a:solidFill>
                          <a:latin typeface="Calibri"/>
                          <a:ea typeface="Calibri"/>
                          <a:cs typeface="Calibri"/>
                          <a:sym typeface="Calibri"/>
                        </a:rPr>
                        <a:t>Provide space/tools for reflection</a:t>
                      </a:r>
                      <a:endParaRPr sz="1200">
                        <a:solidFill>
                          <a:schemeClr val="accent4"/>
                        </a:solidFill>
                        <a:latin typeface="Calibri"/>
                        <a:ea typeface="Calibri"/>
                        <a:cs typeface="Calibri"/>
                        <a:sym typeface="Calibri"/>
                      </a:endParaRPr>
                    </a:p>
                    <a:p>
                      <a:pPr marL="457200" lvl="0" indent="-304800" algn="l" rtl="0">
                        <a:spcBef>
                          <a:spcPts val="0"/>
                        </a:spcBef>
                        <a:spcAft>
                          <a:spcPts val="0"/>
                        </a:spcAft>
                        <a:buClr>
                          <a:schemeClr val="accent4"/>
                        </a:buClr>
                        <a:buSzPts val="1200"/>
                        <a:buFont typeface="Calibri"/>
                        <a:buChar char="●"/>
                      </a:pPr>
                      <a:r>
                        <a:rPr lang="en" sz="1200">
                          <a:solidFill>
                            <a:schemeClr val="accent4"/>
                          </a:solidFill>
                          <a:latin typeface="Calibri"/>
                          <a:ea typeface="Calibri"/>
                          <a:cs typeface="Calibri"/>
                          <a:sym typeface="Calibri"/>
                        </a:rPr>
                        <a:t>Give staff a self-rating test</a:t>
                      </a:r>
                      <a:endParaRPr sz="1200">
                        <a:solidFill>
                          <a:schemeClr val="accent4"/>
                        </a:solidFill>
                        <a:latin typeface="Calibri"/>
                        <a:ea typeface="Calibri"/>
                        <a:cs typeface="Calibri"/>
                        <a:sym typeface="Calibri"/>
                      </a:endParaRPr>
                    </a:p>
                    <a:p>
                      <a:pPr marL="457200" lvl="0" indent="-304800" algn="l" rtl="0">
                        <a:spcBef>
                          <a:spcPts val="0"/>
                        </a:spcBef>
                        <a:spcAft>
                          <a:spcPts val="0"/>
                        </a:spcAft>
                        <a:buClr>
                          <a:schemeClr val="accent4"/>
                        </a:buClr>
                        <a:buSzPts val="1200"/>
                        <a:buFont typeface="Calibri"/>
                        <a:buChar char="●"/>
                      </a:pPr>
                      <a:r>
                        <a:rPr lang="en" sz="1200">
                          <a:solidFill>
                            <a:schemeClr val="accent4"/>
                          </a:solidFill>
                          <a:latin typeface="Calibri"/>
                          <a:ea typeface="Calibri"/>
                          <a:cs typeface="Calibri"/>
                          <a:sym typeface="Calibri"/>
                        </a:rPr>
                        <a:t>Train staff in self-care opportunities</a:t>
                      </a:r>
                      <a:endParaRPr sz="120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20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200" dirty="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3"/>
                  </a:ext>
                </a:extLst>
              </a:tr>
            </a:tbl>
          </a:graphicData>
        </a:graphic>
      </p:graphicFrame>
      <p:sp>
        <p:nvSpPr>
          <p:cNvPr id="602" name="Google Shape;602;p81"/>
          <p:cNvSpPr txBox="1"/>
          <p:nvPr/>
        </p:nvSpPr>
        <p:spPr>
          <a:xfrm>
            <a:off x="125850" y="88550"/>
            <a:ext cx="8766900" cy="9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lt2"/>
                </a:solidFill>
                <a:latin typeface="Calibri"/>
                <a:ea typeface="Calibri"/>
                <a:cs typeface="Calibri"/>
                <a:sym typeface="Calibri"/>
              </a:rPr>
              <a:t>Critical Action #2: Design opportunities for adults to connect, heal, and cultivate their own SEL</a:t>
            </a:r>
            <a:endParaRPr sz="2500">
              <a:solidFill>
                <a:schemeClr val="lt2"/>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2"/>
          <p:cNvSpPr txBox="1">
            <a:spLocks noGrp="1"/>
          </p:cNvSpPr>
          <p:nvPr>
            <p:ph type="title"/>
          </p:nvPr>
        </p:nvSpPr>
        <p:spPr>
          <a:xfrm>
            <a:off x="311700" y="285525"/>
            <a:ext cx="8520600" cy="613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100"/>
              <a:buFont typeface="Calibri"/>
              <a:buNone/>
            </a:pPr>
            <a:r>
              <a:rPr lang="en" sz="2400" b="1">
                <a:latin typeface="Calibri"/>
                <a:ea typeface="Calibri"/>
                <a:cs typeface="Calibri"/>
                <a:sym typeface="Calibri"/>
              </a:rPr>
              <a:t>CASEL’S 4 Critical Actions</a:t>
            </a:r>
            <a:r>
              <a:rPr lang="en" sz="2400" b="1">
                <a:solidFill>
                  <a:srgbClr val="000000"/>
                </a:solidFill>
                <a:latin typeface="Calibri"/>
                <a:ea typeface="Calibri"/>
                <a:cs typeface="Calibri"/>
                <a:sym typeface="Calibri"/>
              </a:rPr>
              <a:t>:</a:t>
            </a:r>
            <a:endParaRPr sz="2100" b="1">
              <a:solidFill>
                <a:srgbClr val="000000"/>
              </a:solidFill>
              <a:latin typeface="Calibri"/>
              <a:ea typeface="Calibri"/>
              <a:cs typeface="Calibri"/>
              <a:sym typeface="Calibri"/>
            </a:endParaRPr>
          </a:p>
        </p:txBody>
      </p:sp>
      <p:graphicFrame>
        <p:nvGraphicFramePr>
          <p:cNvPr id="608" name="Google Shape;608;p82"/>
          <p:cNvGraphicFramePr/>
          <p:nvPr/>
        </p:nvGraphicFramePr>
        <p:xfrm>
          <a:off x="549350" y="1035175"/>
          <a:ext cx="8045300" cy="3718860"/>
        </p:xfrm>
        <a:graphic>
          <a:graphicData uri="http://schemas.openxmlformats.org/drawingml/2006/table">
            <a:tbl>
              <a:tblPr>
                <a:noFill/>
                <a:tableStyleId>{9E78387D-91E2-4DF6-BDB5-CAD1546DCA3E}</a:tableStyleId>
              </a:tblPr>
              <a:tblGrid>
                <a:gridCol w="914925">
                  <a:extLst>
                    <a:ext uri="{9D8B030D-6E8A-4147-A177-3AD203B41FA5}">
                      <a16:colId xmlns:a16="http://schemas.microsoft.com/office/drawing/2014/main" val="20000"/>
                    </a:ext>
                  </a:extLst>
                </a:gridCol>
                <a:gridCol w="7130375">
                  <a:extLst>
                    <a:ext uri="{9D8B030D-6E8A-4147-A177-3AD203B41FA5}">
                      <a16:colId xmlns:a16="http://schemas.microsoft.com/office/drawing/2014/main" val="20001"/>
                    </a:ext>
                  </a:extLst>
                </a:gridCol>
              </a:tblGrid>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Take time to building partnerships, deepen your understanding, and plan for SEL.</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0"/>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Design opportunities for adults to connect, heal, and cultivate their own SEL competencies and capacities.</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1"/>
                  </a:ext>
                </a:extLst>
              </a:tr>
              <a:tr h="1116425">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2300" b="1">
                          <a:solidFill>
                            <a:srgbClr val="008B3D"/>
                          </a:solidFill>
                          <a:latin typeface="Calibri"/>
                          <a:ea typeface="Calibri"/>
                          <a:cs typeface="Calibri"/>
                          <a:sym typeface="Calibri"/>
                        </a:rPr>
                        <a:t>Create emotionally and physically safe, supportive, and engaging learning environments that promote all students students’ social and emotional development.</a:t>
                      </a:r>
                      <a:endParaRPr sz="2300" b="1">
                        <a:solidFill>
                          <a:srgbClr val="008B3D"/>
                        </a:solidFill>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2"/>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dirty="0">
                          <a:latin typeface="Calibri"/>
                          <a:ea typeface="Calibri"/>
                          <a:cs typeface="Calibri"/>
                          <a:sym typeface="Calibri"/>
                        </a:rPr>
                        <a:t>Use data as an opportunity to deepen relationships and continuously improve support for students, families, and staff.</a:t>
                      </a:r>
                      <a:endParaRPr sz="1900" dirty="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3"/>
                  </a:ext>
                </a:extLst>
              </a:tr>
            </a:tbl>
          </a:graphicData>
        </a:graphic>
      </p:graphicFrame>
      <p:sp>
        <p:nvSpPr>
          <p:cNvPr id="609" name="Google Shape;609;p82"/>
          <p:cNvSpPr/>
          <p:nvPr/>
        </p:nvSpPr>
        <p:spPr>
          <a:xfrm>
            <a:off x="691125" y="11589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rPr>
              <a:t>1</a:t>
            </a:r>
            <a:endParaRPr sz="1200">
              <a:solidFill>
                <a:srgbClr val="FFFFFF"/>
              </a:solidFill>
            </a:endParaRPr>
          </a:p>
        </p:txBody>
      </p:sp>
      <p:sp>
        <p:nvSpPr>
          <p:cNvPr id="610" name="Google Shape;610;p82"/>
          <p:cNvSpPr/>
          <p:nvPr/>
        </p:nvSpPr>
        <p:spPr>
          <a:xfrm>
            <a:off x="673400" y="19687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2</a:t>
            </a:r>
            <a:endParaRPr sz="3400" b="1">
              <a:solidFill>
                <a:srgbClr val="FFFFFF"/>
              </a:solidFill>
            </a:endParaRPr>
          </a:p>
        </p:txBody>
      </p:sp>
      <p:sp>
        <p:nvSpPr>
          <p:cNvPr id="611" name="Google Shape;611;p82"/>
          <p:cNvSpPr/>
          <p:nvPr/>
        </p:nvSpPr>
        <p:spPr>
          <a:xfrm>
            <a:off x="673450" y="296107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3</a:t>
            </a:r>
            <a:endParaRPr sz="3400" b="1">
              <a:solidFill>
                <a:srgbClr val="FFFFFF"/>
              </a:solidFill>
            </a:endParaRPr>
          </a:p>
        </p:txBody>
      </p:sp>
      <p:sp>
        <p:nvSpPr>
          <p:cNvPr id="612" name="Google Shape;612;p82"/>
          <p:cNvSpPr/>
          <p:nvPr/>
        </p:nvSpPr>
        <p:spPr>
          <a:xfrm>
            <a:off x="691125" y="402492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4</a:t>
            </a:r>
            <a:endParaRPr sz="3400" b="1">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3"/>
          <p:cNvSpPr txBox="1">
            <a:spLocks noGrp="1"/>
          </p:cNvSpPr>
          <p:nvPr>
            <p:ph type="title"/>
          </p:nvPr>
        </p:nvSpPr>
        <p:spPr>
          <a:xfrm>
            <a:off x="361425" y="317700"/>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CASEL Key Point #1</a:t>
            </a:r>
            <a:endParaRPr sz="3700">
              <a:solidFill>
                <a:srgbClr val="F8AC39"/>
              </a:solidFill>
              <a:latin typeface="Calibri"/>
              <a:ea typeface="Calibri"/>
              <a:cs typeface="Calibri"/>
              <a:sym typeface="Calibri"/>
            </a:endParaRPr>
          </a:p>
        </p:txBody>
      </p:sp>
      <p:sp>
        <p:nvSpPr>
          <p:cNvPr id="618" name="Google Shape;618;p83"/>
          <p:cNvSpPr txBox="1"/>
          <p:nvPr/>
        </p:nvSpPr>
        <p:spPr>
          <a:xfrm>
            <a:off x="504150" y="1407800"/>
            <a:ext cx="7747200" cy="2534100"/>
          </a:xfrm>
          <a:prstGeom prst="rect">
            <a:avLst/>
          </a:prstGeom>
          <a:solidFill>
            <a:srgbClr val="000000"/>
          </a:solidFill>
          <a:ln>
            <a:noFill/>
          </a:ln>
        </p:spPr>
        <p:txBody>
          <a:bodyPr spcFirstLastPara="1" wrap="square" lIns="91425" tIns="91425" rIns="91425" bIns="91425" anchor="t" anchorCtr="0">
            <a:noAutofit/>
          </a:bodyPr>
          <a:lstStyle/>
          <a:p>
            <a:pPr marL="457200" lvl="0" indent="0" algn="l" rtl="0">
              <a:lnSpc>
                <a:spcPct val="100000"/>
              </a:lnSpc>
              <a:spcBef>
                <a:spcPts val="1000"/>
              </a:spcBef>
              <a:spcAft>
                <a:spcPts val="0"/>
              </a:spcAft>
              <a:buNone/>
            </a:pPr>
            <a:r>
              <a:rPr lang="en" sz="2600">
                <a:solidFill>
                  <a:schemeClr val="accent3"/>
                </a:solidFill>
                <a:latin typeface="Calibri"/>
                <a:ea typeface="Calibri"/>
                <a:cs typeface="Calibri"/>
                <a:sym typeface="Calibri"/>
              </a:rPr>
              <a:t>Intentionally build structures </a:t>
            </a:r>
            <a:r>
              <a:rPr lang="en" sz="2600">
                <a:solidFill>
                  <a:srgbClr val="FFFFFF"/>
                </a:solidFill>
                <a:latin typeface="Calibri"/>
                <a:ea typeface="Calibri"/>
                <a:cs typeface="Calibri"/>
                <a:sym typeface="Calibri"/>
              </a:rPr>
              <a:t>that promote supportive adult-student relationships and a sense of belonging. </a:t>
            </a:r>
            <a:endParaRPr sz="2600">
              <a:solidFill>
                <a:srgbClr val="FFFFFF"/>
              </a:solidFill>
              <a:latin typeface="Calibri"/>
              <a:ea typeface="Calibri"/>
              <a:cs typeface="Calibri"/>
              <a:sym typeface="Calibri"/>
            </a:endParaRPr>
          </a:p>
          <a:p>
            <a:pPr marL="457200" lvl="0" indent="0" algn="l" rtl="0">
              <a:lnSpc>
                <a:spcPct val="100000"/>
              </a:lnSpc>
              <a:spcBef>
                <a:spcPts val="1000"/>
              </a:spcBef>
              <a:spcAft>
                <a:spcPts val="0"/>
              </a:spcAft>
              <a:buNone/>
            </a:pPr>
            <a:endParaRPr sz="2200">
              <a:solidFill>
                <a:srgbClr val="FFFFFF"/>
              </a:solidFill>
              <a:latin typeface="Calibri"/>
              <a:ea typeface="Calibri"/>
              <a:cs typeface="Calibri"/>
              <a:sym typeface="Calibri"/>
            </a:endParaRPr>
          </a:p>
          <a:p>
            <a:pPr marL="0" lvl="0" indent="0" algn="l" rtl="0">
              <a:spcBef>
                <a:spcPts val="1000"/>
              </a:spcBef>
              <a:spcAft>
                <a:spcPts val="0"/>
              </a:spcAft>
              <a:buNone/>
            </a:pPr>
            <a:endParaRPr>
              <a:latin typeface="Old Standard TT"/>
              <a:ea typeface="Old Standard TT"/>
              <a:cs typeface="Old Standard TT"/>
              <a:sym typeface="Old Standard T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22"/>
        <p:cNvGrpSpPr/>
        <p:nvPr/>
      </p:nvGrpSpPr>
      <p:grpSpPr>
        <a:xfrm>
          <a:off x="0" y="0"/>
          <a:ext cx="0" cy="0"/>
          <a:chOff x="0" y="0"/>
          <a:chExt cx="0" cy="0"/>
        </a:xfrm>
      </p:grpSpPr>
      <p:sp>
        <p:nvSpPr>
          <p:cNvPr id="623" name="Google Shape;623;p84"/>
          <p:cNvSpPr txBox="1">
            <a:spLocks noGrp="1"/>
          </p:cNvSpPr>
          <p:nvPr>
            <p:ph type="body" idx="4294967295"/>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900" b="1">
                <a:solidFill>
                  <a:schemeClr val="accent4"/>
                </a:solidFill>
                <a:latin typeface="Calibri"/>
                <a:ea typeface="Calibri"/>
                <a:cs typeface="Calibri"/>
                <a:sym typeface="Calibri"/>
              </a:rPr>
              <a:t>“Predictable structures promote a </a:t>
            </a:r>
            <a:r>
              <a:rPr lang="en" sz="2900" b="1">
                <a:solidFill>
                  <a:srgbClr val="FF9900"/>
                </a:solidFill>
                <a:latin typeface="Calibri"/>
                <a:ea typeface="Calibri"/>
                <a:cs typeface="Calibri"/>
                <a:sym typeface="Calibri"/>
              </a:rPr>
              <a:t>sense of safety</a:t>
            </a:r>
            <a:r>
              <a:rPr lang="en" sz="2900" b="1">
                <a:solidFill>
                  <a:schemeClr val="accent4"/>
                </a:solidFill>
                <a:latin typeface="Calibri"/>
                <a:ea typeface="Calibri"/>
                <a:cs typeface="Calibri"/>
                <a:sym typeface="Calibri"/>
              </a:rPr>
              <a:t> that helps students, especially those who have experienced trauma or struggle behaviorally, regulate emotions and take on new challenges and developmental tasks.”</a:t>
            </a:r>
            <a:endParaRPr sz="2900" b="1">
              <a:solidFill>
                <a:schemeClr val="accent4"/>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311700" y="34647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Padlet Resource</a:t>
            </a:r>
            <a:endParaRPr>
              <a:latin typeface="Calibri"/>
              <a:ea typeface="Calibri"/>
              <a:cs typeface="Calibri"/>
              <a:sym typeface="Calibri"/>
            </a:endParaRPr>
          </a:p>
        </p:txBody>
      </p:sp>
      <p:pic>
        <p:nvPicPr>
          <p:cNvPr id="179" name="Google Shape;179;p32"/>
          <p:cNvPicPr preferRelativeResize="0"/>
          <p:nvPr/>
        </p:nvPicPr>
        <p:blipFill>
          <a:blip r:embed="rId3">
            <a:alphaModFix/>
          </a:blip>
          <a:stretch>
            <a:fillRect/>
          </a:stretch>
        </p:blipFill>
        <p:spPr>
          <a:xfrm>
            <a:off x="6812280" y="800100"/>
            <a:ext cx="2020020" cy="1794510"/>
          </a:xfrm>
          <a:prstGeom prst="rect">
            <a:avLst/>
          </a:prstGeom>
          <a:noFill/>
          <a:ln>
            <a:noFill/>
          </a:ln>
        </p:spPr>
      </p:pic>
      <p:sp>
        <p:nvSpPr>
          <p:cNvPr id="180" name="Google Shape;180;p32"/>
          <p:cNvSpPr txBox="1"/>
          <p:nvPr/>
        </p:nvSpPr>
        <p:spPr>
          <a:xfrm>
            <a:off x="426120" y="959675"/>
            <a:ext cx="3734400" cy="5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4"/>
              </a:rPr>
              <a:t>https://padlet.com/DEPBS/fi39uqxz4c1keqfd</a:t>
            </a:r>
            <a:r>
              <a:rPr lang="en" dirty="0"/>
              <a:t> </a:t>
            </a:r>
            <a:endParaRPr dirty="0"/>
          </a:p>
        </p:txBody>
      </p:sp>
      <p:pic>
        <p:nvPicPr>
          <p:cNvPr id="181" name="Google Shape;181;p32"/>
          <p:cNvPicPr preferRelativeResize="0"/>
          <p:nvPr/>
        </p:nvPicPr>
        <p:blipFill>
          <a:blip r:embed="rId5">
            <a:alphaModFix/>
          </a:blip>
          <a:stretch>
            <a:fillRect/>
          </a:stretch>
        </p:blipFill>
        <p:spPr>
          <a:xfrm>
            <a:off x="68975" y="1897380"/>
            <a:ext cx="6354685" cy="285182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27"/>
        <p:cNvGrpSpPr/>
        <p:nvPr/>
      </p:nvGrpSpPr>
      <p:grpSpPr>
        <a:xfrm>
          <a:off x="0" y="0"/>
          <a:ext cx="0" cy="0"/>
          <a:chOff x="0" y="0"/>
          <a:chExt cx="0" cy="0"/>
        </a:xfrm>
      </p:grpSpPr>
      <p:sp>
        <p:nvSpPr>
          <p:cNvPr id="628" name="Google Shape;628;p8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Calibri"/>
                <a:ea typeface="Calibri"/>
                <a:cs typeface="Calibri"/>
                <a:sym typeface="Calibri"/>
              </a:rPr>
              <a:t>One Caring Adult </a:t>
            </a:r>
            <a:endParaRPr b="1">
              <a:solidFill>
                <a:srgbClr val="FFFFFF"/>
              </a:solidFill>
              <a:latin typeface="Calibri"/>
              <a:ea typeface="Calibri"/>
              <a:cs typeface="Calibri"/>
              <a:sym typeface="Calibri"/>
            </a:endParaRPr>
          </a:p>
        </p:txBody>
      </p:sp>
      <p:sp>
        <p:nvSpPr>
          <p:cNvPr id="629" name="Google Shape;629;p85"/>
          <p:cNvSpPr txBox="1">
            <a:spLocks noGrp="1"/>
          </p:cNvSpPr>
          <p:nvPr>
            <p:ph type="body" idx="1"/>
          </p:nvPr>
        </p:nvSpPr>
        <p:spPr>
          <a:xfrm>
            <a:off x="4179100" y="1498500"/>
            <a:ext cx="4653300" cy="307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Calibri"/>
                <a:ea typeface="Calibri"/>
                <a:cs typeface="Calibri"/>
                <a:sym typeface="Calibri"/>
              </a:rPr>
              <a:t>How will you create greater opportunities for meaningful teacher- student relationships? </a:t>
            </a:r>
            <a:endParaRPr sz="3000">
              <a:solidFill>
                <a:srgbClr val="FFFFFF"/>
              </a:solidFill>
              <a:latin typeface="Calibri"/>
              <a:ea typeface="Calibri"/>
              <a:cs typeface="Calibri"/>
              <a:sym typeface="Calibri"/>
            </a:endParaRPr>
          </a:p>
          <a:p>
            <a:pPr marL="0" lvl="0" indent="0" algn="l" rtl="0">
              <a:spcBef>
                <a:spcPts val="1600"/>
              </a:spcBef>
              <a:spcAft>
                <a:spcPts val="1600"/>
              </a:spcAft>
              <a:buNone/>
            </a:pPr>
            <a:endParaRPr sz="3000"/>
          </a:p>
        </p:txBody>
      </p:sp>
      <p:pic>
        <p:nvPicPr>
          <p:cNvPr id="630" name="Google Shape;630;p85"/>
          <p:cNvPicPr preferRelativeResize="0"/>
          <p:nvPr/>
        </p:nvPicPr>
        <p:blipFill>
          <a:blip r:embed="rId3">
            <a:alphaModFix/>
          </a:blip>
          <a:stretch>
            <a:fillRect/>
          </a:stretch>
        </p:blipFill>
        <p:spPr>
          <a:xfrm>
            <a:off x="311700" y="1728000"/>
            <a:ext cx="3279682" cy="20555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34"/>
        <p:cNvGrpSpPr/>
        <p:nvPr/>
      </p:nvGrpSpPr>
      <p:grpSpPr>
        <a:xfrm>
          <a:off x="0" y="0"/>
          <a:ext cx="0" cy="0"/>
          <a:chOff x="0" y="0"/>
          <a:chExt cx="0" cy="0"/>
        </a:xfrm>
      </p:grpSpPr>
      <p:sp>
        <p:nvSpPr>
          <p:cNvPr id="635" name="Google Shape;635;p8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Ideas to Build Connections</a:t>
            </a:r>
            <a:r>
              <a:rPr lang="en">
                <a:latin typeface="Calibri"/>
                <a:ea typeface="Calibri"/>
                <a:cs typeface="Calibri"/>
                <a:sym typeface="Calibri"/>
              </a:rPr>
              <a:t> </a:t>
            </a:r>
            <a:endParaRPr>
              <a:latin typeface="Calibri"/>
              <a:ea typeface="Calibri"/>
              <a:cs typeface="Calibri"/>
              <a:sym typeface="Calibri"/>
            </a:endParaRPr>
          </a:p>
        </p:txBody>
      </p:sp>
      <p:sp>
        <p:nvSpPr>
          <p:cNvPr id="636" name="Google Shape;636;p86"/>
          <p:cNvSpPr txBox="1">
            <a:spLocks noGrp="1"/>
          </p:cNvSpPr>
          <p:nvPr>
            <p:ph type="body" idx="1"/>
          </p:nvPr>
        </p:nvSpPr>
        <p:spPr>
          <a:xfrm>
            <a:off x="3546200" y="1366250"/>
            <a:ext cx="5286000" cy="32025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Minimize transitions betweens classrooms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Create or extend homeroom/advisory</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Looping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Small group and individual check-ins (in person and/or virtually)</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Consistent and predictable routines and procedures</a:t>
            </a:r>
            <a:endParaRPr sz="2100">
              <a:solidFill>
                <a:srgbClr val="FFFFFF"/>
              </a:solidFill>
              <a:latin typeface="Calibri"/>
              <a:ea typeface="Calibri"/>
              <a:cs typeface="Calibri"/>
              <a:sym typeface="Calibri"/>
            </a:endParaRPr>
          </a:p>
        </p:txBody>
      </p:sp>
      <p:pic>
        <p:nvPicPr>
          <p:cNvPr id="637" name="Google Shape;637;p86"/>
          <p:cNvPicPr preferRelativeResize="0"/>
          <p:nvPr/>
        </p:nvPicPr>
        <p:blipFill>
          <a:blip r:embed="rId3">
            <a:alphaModFix/>
          </a:blip>
          <a:stretch>
            <a:fillRect/>
          </a:stretch>
        </p:blipFill>
        <p:spPr>
          <a:xfrm>
            <a:off x="524075" y="1722975"/>
            <a:ext cx="2466975" cy="18478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41"/>
        <p:cNvGrpSpPr/>
        <p:nvPr/>
      </p:nvGrpSpPr>
      <p:grpSpPr>
        <a:xfrm>
          <a:off x="0" y="0"/>
          <a:ext cx="0" cy="0"/>
          <a:chOff x="0" y="0"/>
          <a:chExt cx="0" cy="0"/>
        </a:xfrm>
      </p:grpSpPr>
      <p:pic>
        <p:nvPicPr>
          <p:cNvPr id="642" name="Google Shape;642;p87"/>
          <p:cNvPicPr preferRelativeResize="0"/>
          <p:nvPr/>
        </p:nvPicPr>
        <p:blipFill>
          <a:blip r:embed="rId3">
            <a:alphaModFix/>
          </a:blip>
          <a:stretch>
            <a:fillRect/>
          </a:stretch>
        </p:blipFill>
        <p:spPr>
          <a:xfrm>
            <a:off x="0" y="0"/>
            <a:ext cx="9144000" cy="5121102"/>
          </a:xfrm>
          <a:prstGeom prst="rect">
            <a:avLst/>
          </a:prstGeom>
          <a:noFill/>
          <a:ln>
            <a:noFill/>
          </a:ln>
        </p:spPr>
      </p:pic>
      <p:pic>
        <p:nvPicPr>
          <p:cNvPr id="643" name="Google Shape;643;p87"/>
          <p:cNvPicPr preferRelativeResize="0"/>
          <p:nvPr/>
        </p:nvPicPr>
        <p:blipFill>
          <a:blip r:embed="rId4">
            <a:alphaModFix/>
          </a:blip>
          <a:stretch>
            <a:fillRect/>
          </a:stretch>
        </p:blipFill>
        <p:spPr>
          <a:xfrm>
            <a:off x="367625" y="4453188"/>
            <a:ext cx="475425" cy="4899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47"/>
        <p:cNvGrpSpPr/>
        <p:nvPr/>
      </p:nvGrpSpPr>
      <p:grpSpPr>
        <a:xfrm>
          <a:off x="0" y="0"/>
          <a:ext cx="0" cy="0"/>
          <a:chOff x="0" y="0"/>
          <a:chExt cx="0" cy="0"/>
        </a:xfrm>
      </p:grpSpPr>
      <p:pic>
        <p:nvPicPr>
          <p:cNvPr id="648" name="Google Shape;648;p88"/>
          <p:cNvPicPr preferRelativeResize="0"/>
          <p:nvPr/>
        </p:nvPicPr>
        <p:blipFill>
          <a:blip r:embed="rId3">
            <a:alphaModFix/>
          </a:blip>
          <a:stretch>
            <a:fillRect/>
          </a:stretch>
        </p:blipFill>
        <p:spPr>
          <a:xfrm>
            <a:off x="0" y="0"/>
            <a:ext cx="9143999" cy="5152203"/>
          </a:xfrm>
          <a:prstGeom prst="rect">
            <a:avLst/>
          </a:prstGeom>
          <a:noFill/>
          <a:ln>
            <a:noFill/>
          </a:ln>
        </p:spPr>
      </p:pic>
      <p:pic>
        <p:nvPicPr>
          <p:cNvPr id="649" name="Google Shape;649;p88"/>
          <p:cNvPicPr preferRelativeResize="0"/>
          <p:nvPr/>
        </p:nvPicPr>
        <p:blipFill>
          <a:blip r:embed="rId4">
            <a:alphaModFix/>
          </a:blip>
          <a:stretch>
            <a:fillRect/>
          </a:stretch>
        </p:blipFill>
        <p:spPr>
          <a:xfrm>
            <a:off x="221525" y="4456788"/>
            <a:ext cx="475425" cy="4899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3"/>
        <p:cNvGrpSpPr/>
        <p:nvPr/>
      </p:nvGrpSpPr>
      <p:grpSpPr>
        <a:xfrm>
          <a:off x="0" y="0"/>
          <a:ext cx="0" cy="0"/>
          <a:chOff x="0" y="0"/>
          <a:chExt cx="0" cy="0"/>
        </a:xfrm>
      </p:grpSpPr>
      <p:pic>
        <p:nvPicPr>
          <p:cNvPr id="654" name="Google Shape;654;p89"/>
          <p:cNvPicPr preferRelativeResize="0"/>
          <p:nvPr/>
        </p:nvPicPr>
        <p:blipFill rotWithShape="1">
          <a:blip r:embed="rId3">
            <a:alphaModFix/>
          </a:blip>
          <a:srcRect/>
          <a:stretch/>
        </p:blipFill>
        <p:spPr>
          <a:xfrm>
            <a:off x="0" y="0"/>
            <a:ext cx="9144001" cy="5145674"/>
          </a:xfrm>
          <a:prstGeom prst="rect">
            <a:avLst/>
          </a:prstGeom>
          <a:noFill/>
          <a:ln>
            <a:noFill/>
          </a:ln>
        </p:spPr>
      </p:pic>
      <p:pic>
        <p:nvPicPr>
          <p:cNvPr id="655" name="Google Shape;655;p89"/>
          <p:cNvPicPr preferRelativeResize="0"/>
          <p:nvPr/>
        </p:nvPicPr>
        <p:blipFill>
          <a:blip r:embed="rId4">
            <a:alphaModFix/>
          </a:blip>
          <a:stretch>
            <a:fillRect/>
          </a:stretch>
        </p:blipFill>
        <p:spPr>
          <a:xfrm>
            <a:off x="270800" y="4417363"/>
            <a:ext cx="475425" cy="4899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9"/>
        <p:cNvGrpSpPr/>
        <p:nvPr/>
      </p:nvGrpSpPr>
      <p:grpSpPr>
        <a:xfrm>
          <a:off x="0" y="0"/>
          <a:ext cx="0" cy="0"/>
          <a:chOff x="0" y="0"/>
          <a:chExt cx="0" cy="0"/>
        </a:xfrm>
      </p:grpSpPr>
      <p:pic>
        <p:nvPicPr>
          <p:cNvPr id="660" name="Google Shape;660;p90"/>
          <p:cNvPicPr preferRelativeResize="0"/>
          <p:nvPr/>
        </p:nvPicPr>
        <p:blipFill>
          <a:blip r:embed="rId3">
            <a:alphaModFix/>
          </a:blip>
          <a:stretch>
            <a:fillRect/>
          </a:stretch>
        </p:blipFill>
        <p:spPr>
          <a:xfrm>
            <a:off x="0" y="0"/>
            <a:ext cx="9144001" cy="5122495"/>
          </a:xfrm>
          <a:prstGeom prst="rect">
            <a:avLst/>
          </a:prstGeom>
          <a:noFill/>
          <a:ln>
            <a:noFill/>
          </a:ln>
        </p:spPr>
      </p:pic>
      <p:pic>
        <p:nvPicPr>
          <p:cNvPr id="661" name="Google Shape;661;p90"/>
          <p:cNvPicPr preferRelativeResize="0"/>
          <p:nvPr/>
        </p:nvPicPr>
        <p:blipFill>
          <a:blip r:embed="rId4">
            <a:alphaModFix/>
          </a:blip>
          <a:stretch>
            <a:fillRect/>
          </a:stretch>
        </p:blipFill>
        <p:spPr>
          <a:xfrm>
            <a:off x="231375" y="4476488"/>
            <a:ext cx="475425" cy="4899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1"/>
          <p:cNvSpPr txBox="1">
            <a:spLocks noGrp="1"/>
          </p:cNvSpPr>
          <p:nvPr>
            <p:ph type="title"/>
          </p:nvPr>
        </p:nvSpPr>
        <p:spPr>
          <a:xfrm>
            <a:off x="361425" y="317700"/>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chemeClr val="accent3"/>
                </a:solidFill>
                <a:latin typeface="Calibri"/>
                <a:ea typeface="Calibri"/>
                <a:cs typeface="Calibri"/>
                <a:sym typeface="Calibri"/>
              </a:rPr>
              <a:t>CASEL Key Point #2</a:t>
            </a:r>
            <a:endParaRPr sz="3700">
              <a:solidFill>
                <a:schemeClr val="accent3"/>
              </a:solidFill>
              <a:latin typeface="Calibri"/>
              <a:ea typeface="Calibri"/>
              <a:cs typeface="Calibri"/>
              <a:sym typeface="Calibri"/>
            </a:endParaRPr>
          </a:p>
        </p:txBody>
      </p:sp>
      <p:sp>
        <p:nvSpPr>
          <p:cNvPr id="667" name="Google Shape;667;p91"/>
          <p:cNvSpPr txBox="1"/>
          <p:nvPr/>
        </p:nvSpPr>
        <p:spPr>
          <a:xfrm>
            <a:off x="361425" y="1175025"/>
            <a:ext cx="8453400" cy="2766900"/>
          </a:xfrm>
          <a:prstGeom prst="rect">
            <a:avLst/>
          </a:prstGeom>
          <a:solidFill>
            <a:srgbClr val="000000"/>
          </a:solidFill>
          <a:ln>
            <a:noFill/>
          </a:ln>
        </p:spPr>
        <p:txBody>
          <a:bodyPr spcFirstLastPara="1" wrap="square" lIns="91425" tIns="91425" rIns="91425" bIns="91425" anchor="t" anchorCtr="0">
            <a:noAutofit/>
          </a:bodyPr>
          <a:lstStyle/>
          <a:p>
            <a:pPr marL="457200" lvl="0" indent="0" algn="l" rtl="0">
              <a:lnSpc>
                <a:spcPct val="100000"/>
              </a:lnSpc>
              <a:spcBef>
                <a:spcPts val="1000"/>
              </a:spcBef>
              <a:spcAft>
                <a:spcPts val="0"/>
              </a:spcAft>
              <a:buNone/>
            </a:pPr>
            <a:endParaRPr sz="2600">
              <a:solidFill>
                <a:srgbClr val="FFFFFF"/>
              </a:solidFill>
              <a:latin typeface="Calibri"/>
              <a:ea typeface="Calibri"/>
              <a:cs typeface="Calibri"/>
              <a:sym typeface="Calibri"/>
            </a:endParaRPr>
          </a:p>
          <a:p>
            <a:pPr marL="457200" lvl="0" indent="0" algn="l" rtl="0">
              <a:lnSpc>
                <a:spcPct val="100000"/>
              </a:lnSpc>
              <a:spcBef>
                <a:spcPts val="1000"/>
              </a:spcBef>
              <a:spcAft>
                <a:spcPts val="0"/>
              </a:spcAft>
              <a:buNone/>
            </a:pPr>
            <a:r>
              <a:rPr lang="en" sz="2600">
                <a:solidFill>
                  <a:srgbClr val="FFFFFF"/>
                </a:solidFill>
                <a:latin typeface="Calibri"/>
                <a:ea typeface="Calibri"/>
                <a:cs typeface="Calibri"/>
                <a:sym typeface="Calibri"/>
              </a:rPr>
              <a:t>Weave opportunities for students</a:t>
            </a:r>
            <a:r>
              <a:rPr lang="en" sz="2600">
                <a:solidFill>
                  <a:schemeClr val="accent3"/>
                </a:solidFill>
                <a:latin typeface="Calibri"/>
                <a:ea typeface="Calibri"/>
                <a:cs typeface="Calibri"/>
                <a:sym typeface="Calibri"/>
              </a:rPr>
              <a:t> to practice and reflect </a:t>
            </a:r>
            <a:r>
              <a:rPr lang="en" sz="2600">
                <a:solidFill>
                  <a:srgbClr val="FFFFFF"/>
                </a:solidFill>
                <a:latin typeface="Calibri"/>
                <a:ea typeface="Calibri"/>
                <a:cs typeface="Calibri"/>
                <a:sym typeface="Calibri"/>
              </a:rPr>
              <a:t>upon social emotional competencies throughout the day.</a:t>
            </a:r>
            <a:r>
              <a:rPr lang="en" sz="2600">
                <a:solidFill>
                  <a:schemeClr val="accent3"/>
                </a:solidFill>
                <a:latin typeface="Calibri"/>
                <a:ea typeface="Calibri"/>
                <a:cs typeface="Calibri"/>
                <a:sym typeface="Calibri"/>
              </a:rPr>
              <a:t> </a:t>
            </a:r>
            <a:r>
              <a:rPr lang="en" sz="2600">
                <a:solidFill>
                  <a:srgbClr val="FFFFFF"/>
                </a:solidFill>
                <a:latin typeface="Calibri"/>
                <a:ea typeface="Calibri"/>
                <a:cs typeface="Calibri"/>
                <a:sym typeface="Calibri"/>
              </a:rPr>
              <a:t> </a:t>
            </a:r>
            <a:endParaRPr sz="2600">
              <a:solidFill>
                <a:srgbClr val="FFFFFF"/>
              </a:solidFill>
              <a:latin typeface="Calibri"/>
              <a:ea typeface="Calibri"/>
              <a:cs typeface="Calibri"/>
              <a:sym typeface="Calibri"/>
            </a:endParaRPr>
          </a:p>
          <a:p>
            <a:pPr marL="0" lvl="0" indent="0" algn="l" rtl="0">
              <a:lnSpc>
                <a:spcPct val="100000"/>
              </a:lnSpc>
              <a:spcBef>
                <a:spcPts val="1000"/>
              </a:spcBef>
              <a:spcAft>
                <a:spcPts val="0"/>
              </a:spcAft>
              <a:buNone/>
            </a:pPr>
            <a:endParaRPr sz="2600">
              <a:solidFill>
                <a:srgbClr val="FFFFFF"/>
              </a:solidFill>
              <a:latin typeface="Calibri"/>
              <a:ea typeface="Calibri"/>
              <a:cs typeface="Calibri"/>
              <a:sym typeface="Calibri"/>
            </a:endParaRPr>
          </a:p>
          <a:p>
            <a:pPr marL="0" lvl="0" indent="0" algn="l" rtl="0">
              <a:spcBef>
                <a:spcPts val="1000"/>
              </a:spcBef>
              <a:spcAft>
                <a:spcPts val="0"/>
              </a:spcAft>
              <a:buNone/>
            </a:pPr>
            <a:endParaRPr>
              <a:latin typeface="Old Standard TT"/>
              <a:ea typeface="Old Standard TT"/>
              <a:cs typeface="Old Standard TT"/>
              <a:sym typeface="Old Standard T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1"/>
        <p:cNvGrpSpPr/>
        <p:nvPr/>
      </p:nvGrpSpPr>
      <p:grpSpPr>
        <a:xfrm>
          <a:off x="0" y="0"/>
          <a:ext cx="0" cy="0"/>
          <a:chOff x="0" y="0"/>
          <a:chExt cx="0" cy="0"/>
        </a:xfrm>
      </p:grpSpPr>
      <p:sp>
        <p:nvSpPr>
          <p:cNvPr id="672" name="Google Shape;672;p9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Calibri"/>
                <a:ea typeface="Calibri"/>
                <a:cs typeface="Calibri"/>
                <a:sym typeface="Calibri"/>
              </a:rPr>
              <a:t>Student SEL Skills Highlighted by the Pandemic </a:t>
            </a:r>
            <a:endParaRPr b="1">
              <a:solidFill>
                <a:srgbClr val="FFFFFF"/>
              </a:solidFill>
              <a:latin typeface="Calibri"/>
              <a:ea typeface="Calibri"/>
              <a:cs typeface="Calibri"/>
              <a:sym typeface="Calibri"/>
            </a:endParaRPr>
          </a:p>
        </p:txBody>
      </p:sp>
      <p:sp>
        <p:nvSpPr>
          <p:cNvPr id="673" name="Google Shape;673;p92"/>
          <p:cNvSpPr txBox="1">
            <a:spLocks noGrp="1"/>
          </p:cNvSpPr>
          <p:nvPr>
            <p:ph type="body" idx="1"/>
          </p:nvPr>
        </p:nvSpPr>
        <p:spPr>
          <a:xfrm>
            <a:off x="189000" y="1516925"/>
            <a:ext cx="4873500" cy="32217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Students coping with challenges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Managing stress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Practicing empathy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Creating social bonds across distance</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Taking collective action</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Managing loss and grief </a:t>
            </a:r>
            <a:endParaRPr sz="2200">
              <a:solidFill>
                <a:srgbClr val="FFFFFF"/>
              </a:solidFill>
              <a:latin typeface="Calibri"/>
              <a:ea typeface="Calibri"/>
              <a:cs typeface="Calibri"/>
              <a:sym typeface="Calibri"/>
            </a:endParaRPr>
          </a:p>
        </p:txBody>
      </p:sp>
      <p:pic>
        <p:nvPicPr>
          <p:cNvPr id="674" name="Google Shape;674;p92"/>
          <p:cNvPicPr preferRelativeResize="0"/>
          <p:nvPr/>
        </p:nvPicPr>
        <p:blipFill>
          <a:blip r:embed="rId3">
            <a:alphaModFix/>
          </a:blip>
          <a:stretch>
            <a:fillRect/>
          </a:stretch>
        </p:blipFill>
        <p:spPr>
          <a:xfrm>
            <a:off x="5120400" y="1602125"/>
            <a:ext cx="3617400" cy="235521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8"/>
        <p:cNvGrpSpPr/>
        <p:nvPr/>
      </p:nvGrpSpPr>
      <p:grpSpPr>
        <a:xfrm>
          <a:off x="0" y="0"/>
          <a:ext cx="0" cy="0"/>
          <a:chOff x="0" y="0"/>
          <a:chExt cx="0" cy="0"/>
        </a:xfrm>
      </p:grpSpPr>
      <p:sp>
        <p:nvSpPr>
          <p:cNvPr id="679" name="Google Shape;679;p93"/>
          <p:cNvSpPr txBox="1">
            <a:spLocks noGrp="1"/>
          </p:cNvSpPr>
          <p:nvPr>
            <p:ph type="title"/>
          </p:nvPr>
        </p:nvSpPr>
        <p:spPr>
          <a:xfrm>
            <a:off x="311700" y="200925"/>
            <a:ext cx="8520600" cy="67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Weave in SEL Throughout the Day </a:t>
            </a:r>
            <a:endParaRPr>
              <a:solidFill>
                <a:srgbClr val="FFFFFF"/>
              </a:solidFill>
              <a:latin typeface="Calibri"/>
              <a:ea typeface="Calibri"/>
              <a:cs typeface="Calibri"/>
              <a:sym typeface="Calibri"/>
            </a:endParaRPr>
          </a:p>
        </p:txBody>
      </p:sp>
      <p:sp>
        <p:nvSpPr>
          <p:cNvPr id="680" name="Google Shape;680;p93"/>
          <p:cNvSpPr txBox="1">
            <a:spLocks noGrp="1"/>
          </p:cNvSpPr>
          <p:nvPr>
            <p:ph type="body" idx="1"/>
          </p:nvPr>
        </p:nvSpPr>
        <p:spPr>
          <a:xfrm>
            <a:off x="311700" y="1171600"/>
            <a:ext cx="5434500" cy="33972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Use developmentally appropriate SEL competencies and standards</a:t>
            </a:r>
            <a:endParaRPr sz="2300">
              <a:solidFill>
                <a:srgbClr val="FFFFFF"/>
              </a:solidFill>
              <a:latin typeface="Calibri"/>
              <a:ea typeface="Calibri"/>
              <a:cs typeface="Calibri"/>
              <a:sym typeface="Calibri"/>
            </a:endParaRPr>
          </a:p>
          <a:p>
            <a:pPr marL="914400" lvl="1"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DE SEL Collaborative has developed draft Competencies</a:t>
            </a:r>
            <a:endParaRPr sz="2300">
              <a:solidFill>
                <a:srgbClr val="FFFFFF"/>
              </a:solidFill>
              <a:latin typeface="Calibri"/>
              <a:ea typeface="Calibri"/>
              <a:cs typeface="Calibri"/>
              <a:sym typeface="Calibri"/>
            </a:endParaRPr>
          </a:p>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Continue any existing evidence-based SEL program</a:t>
            </a:r>
            <a:endParaRPr sz="2300">
              <a:solidFill>
                <a:srgbClr val="FFFFFF"/>
              </a:solidFill>
              <a:latin typeface="Calibri"/>
              <a:ea typeface="Calibri"/>
              <a:cs typeface="Calibri"/>
              <a:sym typeface="Calibri"/>
            </a:endParaRPr>
          </a:p>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Classroom community meetings </a:t>
            </a:r>
            <a:endParaRPr sz="2300">
              <a:solidFill>
                <a:srgbClr val="FFFFFF"/>
              </a:solidFill>
              <a:latin typeface="Calibri"/>
              <a:ea typeface="Calibri"/>
              <a:cs typeface="Calibri"/>
              <a:sym typeface="Calibri"/>
            </a:endParaRPr>
          </a:p>
          <a:p>
            <a:pPr marL="457200" lvl="0" indent="-374650" algn="l" rtl="0">
              <a:spcBef>
                <a:spcPts val="0"/>
              </a:spcBef>
              <a:spcAft>
                <a:spcPts val="0"/>
              </a:spcAft>
              <a:buClr>
                <a:srgbClr val="FFFFFF"/>
              </a:buClr>
              <a:buSzPts val="2300"/>
              <a:buFont typeface="Calibri"/>
              <a:buChar char="●"/>
            </a:pPr>
            <a:r>
              <a:rPr lang="en" sz="2300">
                <a:solidFill>
                  <a:srgbClr val="FFFFFF"/>
                </a:solidFill>
                <a:latin typeface="Calibri"/>
                <a:ea typeface="Calibri"/>
                <a:cs typeface="Calibri"/>
                <a:sym typeface="Calibri"/>
              </a:rPr>
              <a:t>Small mentoring groups </a:t>
            </a:r>
            <a:endParaRPr sz="2300">
              <a:solidFill>
                <a:srgbClr val="FFFFFF"/>
              </a:solidFill>
              <a:latin typeface="Calibri"/>
              <a:ea typeface="Calibri"/>
              <a:cs typeface="Calibri"/>
              <a:sym typeface="Calibri"/>
            </a:endParaRPr>
          </a:p>
        </p:txBody>
      </p:sp>
      <p:pic>
        <p:nvPicPr>
          <p:cNvPr id="681" name="Google Shape;681;p93"/>
          <p:cNvPicPr preferRelativeResize="0"/>
          <p:nvPr/>
        </p:nvPicPr>
        <p:blipFill>
          <a:blip r:embed="rId3">
            <a:alphaModFix/>
          </a:blip>
          <a:stretch>
            <a:fillRect/>
          </a:stretch>
        </p:blipFill>
        <p:spPr>
          <a:xfrm>
            <a:off x="6149750" y="1478575"/>
            <a:ext cx="2228850" cy="20574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85"/>
        <p:cNvGrpSpPr/>
        <p:nvPr/>
      </p:nvGrpSpPr>
      <p:grpSpPr>
        <a:xfrm>
          <a:off x="0" y="0"/>
          <a:ext cx="0" cy="0"/>
          <a:chOff x="0" y="0"/>
          <a:chExt cx="0" cy="0"/>
        </a:xfrm>
      </p:grpSpPr>
      <p:sp>
        <p:nvSpPr>
          <p:cNvPr id="686" name="Google Shape;686;p94"/>
          <p:cNvSpPr txBox="1">
            <a:spLocks noGrp="1"/>
          </p:cNvSpPr>
          <p:nvPr>
            <p:ph type="title"/>
          </p:nvPr>
        </p:nvSpPr>
        <p:spPr>
          <a:xfrm>
            <a:off x="311700" y="2039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Academic Opportunities for SEL </a:t>
            </a:r>
            <a:endParaRPr>
              <a:solidFill>
                <a:srgbClr val="FFFFFF"/>
              </a:solidFill>
              <a:latin typeface="Calibri"/>
              <a:ea typeface="Calibri"/>
              <a:cs typeface="Calibri"/>
              <a:sym typeface="Calibri"/>
            </a:endParaRPr>
          </a:p>
        </p:txBody>
      </p:sp>
      <p:sp>
        <p:nvSpPr>
          <p:cNvPr id="687" name="Google Shape;687;p94"/>
          <p:cNvSpPr txBox="1">
            <a:spLocks noGrp="1"/>
          </p:cNvSpPr>
          <p:nvPr>
            <p:ph type="body" idx="1"/>
          </p:nvPr>
        </p:nvSpPr>
        <p:spPr>
          <a:xfrm>
            <a:off x="311700" y="1171600"/>
            <a:ext cx="8520600" cy="36750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Reflections</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Interaction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Cross-age peer tutoring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Group discussions</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Brain breaks </a:t>
            </a:r>
            <a:endParaRPr sz="2100">
              <a:solidFill>
                <a:srgbClr val="FFFFFF"/>
              </a:solidFill>
              <a:latin typeface="Calibri"/>
              <a:ea typeface="Calibri"/>
              <a:cs typeface="Calibri"/>
              <a:sym typeface="Calibri"/>
            </a:endParaRPr>
          </a:p>
          <a:p>
            <a:pPr marL="0" lvl="0" indent="0" algn="l" rtl="0">
              <a:spcBef>
                <a:spcPts val="1600"/>
              </a:spcBef>
              <a:spcAft>
                <a:spcPts val="0"/>
              </a:spcAft>
              <a:buNone/>
            </a:pPr>
            <a:endParaRPr/>
          </a:p>
          <a:p>
            <a:pPr marL="0" lvl="0" indent="0" algn="l" rtl="0">
              <a:spcBef>
                <a:spcPts val="1600"/>
              </a:spcBef>
              <a:spcAft>
                <a:spcPts val="0"/>
              </a:spcAft>
              <a:buNone/>
            </a:pPr>
            <a:r>
              <a:rPr lang="en">
                <a:solidFill>
                  <a:srgbClr val="FFFFFF"/>
                </a:solidFill>
                <a:latin typeface="Calibri"/>
                <a:ea typeface="Calibri"/>
                <a:cs typeface="Calibri"/>
                <a:sym typeface="Calibri"/>
              </a:rPr>
              <a:t>More intentional opportunities to weave SEL into academics:</a:t>
            </a:r>
            <a:endParaRPr>
              <a:solidFill>
                <a:srgbClr val="FFFFFF"/>
              </a:solidFill>
              <a:latin typeface="Calibri"/>
              <a:ea typeface="Calibri"/>
              <a:cs typeface="Calibri"/>
              <a:sym typeface="Calibri"/>
            </a:endParaRPr>
          </a:p>
          <a:p>
            <a:pPr marL="0" lvl="0" indent="0" algn="l" rtl="0">
              <a:spcBef>
                <a:spcPts val="1600"/>
              </a:spcBef>
              <a:spcAft>
                <a:spcPts val="1600"/>
              </a:spcAft>
              <a:buNone/>
            </a:pPr>
            <a:r>
              <a:rPr lang="en">
                <a:solidFill>
                  <a:srgbClr val="FFFFFF"/>
                </a:solidFill>
                <a:latin typeface="Calibri"/>
                <a:ea typeface="Calibri"/>
                <a:cs typeface="Calibri"/>
                <a:sym typeface="Calibri"/>
              </a:rPr>
              <a:t>AIR’s</a:t>
            </a:r>
            <a:r>
              <a:rPr lang="en">
                <a:latin typeface="Calibri"/>
                <a:ea typeface="Calibri"/>
                <a:cs typeface="Calibri"/>
                <a:sym typeface="Calibri"/>
              </a:rPr>
              <a:t> </a:t>
            </a:r>
            <a:r>
              <a:rPr lang="en" u="sng">
                <a:solidFill>
                  <a:schemeClr val="hlink"/>
                </a:solidFill>
                <a:latin typeface="Calibri"/>
                <a:ea typeface="Calibri"/>
                <a:cs typeface="Calibri"/>
                <a:sym typeface="Calibri"/>
                <a:hlinkClick r:id="rId3"/>
              </a:rPr>
              <a:t>Teaching the Whole Child: Instructional Practices That Support Social Emotional Learning</a:t>
            </a:r>
            <a:r>
              <a:rPr lang="en">
                <a:latin typeface="Calibri"/>
                <a:ea typeface="Calibri"/>
                <a:cs typeface="Calibri"/>
                <a:sym typeface="Calibri"/>
              </a:rPr>
              <a:t> </a:t>
            </a:r>
            <a:endParaRPr>
              <a:latin typeface="Calibri"/>
              <a:ea typeface="Calibri"/>
              <a:cs typeface="Calibri"/>
              <a:sym typeface="Calibri"/>
            </a:endParaRPr>
          </a:p>
        </p:txBody>
      </p:sp>
      <p:pic>
        <p:nvPicPr>
          <p:cNvPr id="688" name="Google Shape;688;p94"/>
          <p:cNvPicPr preferRelativeResize="0"/>
          <p:nvPr/>
        </p:nvPicPr>
        <p:blipFill>
          <a:blip r:embed="rId4">
            <a:alphaModFix/>
          </a:blip>
          <a:stretch>
            <a:fillRect/>
          </a:stretch>
        </p:blipFill>
        <p:spPr>
          <a:xfrm>
            <a:off x="6393663" y="962475"/>
            <a:ext cx="2143125" cy="2133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2882125" y="445025"/>
            <a:ext cx="59502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Red Clay School District Resource</a:t>
            </a:r>
            <a:endParaRPr>
              <a:solidFill>
                <a:srgbClr val="FFFFFF"/>
              </a:solidFill>
              <a:latin typeface="Calibri"/>
              <a:ea typeface="Calibri"/>
              <a:cs typeface="Calibri"/>
              <a:sym typeface="Calibri"/>
            </a:endParaRPr>
          </a:p>
        </p:txBody>
      </p:sp>
      <p:sp>
        <p:nvSpPr>
          <p:cNvPr id="187" name="Google Shape;187;p33"/>
          <p:cNvSpPr txBox="1">
            <a:spLocks noGrp="1"/>
          </p:cNvSpPr>
          <p:nvPr>
            <p:ph type="body" idx="1"/>
          </p:nvPr>
        </p:nvSpPr>
        <p:spPr>
          <a:xfrm>
            <a:off x="311700" y="2416550"/>
            <a:ext cx="3202200" cy="215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Gabrielle Koury </a:t>
            </a:r>
            <a:endParaRPr>
              <a:solidFill>
                <a:srgbClr val="FFFFFF"/>
              </a:solidFill>
              <a:latin typeface="Calibri"/>
              <a:ea typeface="Calibri"/>
              <a:cs typeface="Calibri"/>
              <a:sym typeface="Calibri"/>
            </a:endParaRPr>
          </a:p>
          <a:p>
            <a:pPr marL="0" lvl="0" indent="0" algn="l" rtl="0">
              <a:spcBef>
                <a:spcPts val="1600"/>
              </a:spcBef>
              <a:spcAft>
                <a:spcPts val="0"/>
              </a:spcAft>
              <a:buNone/>
            </a:pPr>
            <a:r>
              <a:rPr lang="en">
                <a:solidFill>
                  <a:srgbClr val="FFFFFF"/>
                </a:solidFill>
                <a:latin typeface="Calibri"/>
                <a:ea typeface="Calibri"/>
                <a:cs typeface="Calibri"/>
                <a:sym typeface="Calibri"/>
              </a:rPr>
              <a:t>Lauren Messick </a:t>
            </a:r>
            <a:endParaRPr>
              <a:solidFill>
                <a:srgbClr val="FFFFFF"/>
              </a:solidFill>
              <a:latin typeface="Calibri"/>
              <a:ea typeface="Calibri"/>
              <a:cs typeface="Calibri"/>
              <a:sym typeface="Calibri"/>
            </a:endParaRPr>
          </a:p>
          <a:p>
            <a:pPr marL="0" lvl="0" indent="0" algn="l" rtl="0">
              <a:spcBef>
                <a:spcPts val="1600"/>
              </a:spcBef>
              <a:spcAft>
                <a:spcPts val="0"/>
              </a:spcAft>
              <a:buNone/>
            </a:pPr>
            <a:r>
              <a:rPr lang="en">
                <a:solidFill>
                  <a:srgbClr val="FFFFFF"/>
                </a:solidFill>
                <a:latin typeface="Calibri"/>
                <a:ea typeface="Calibri"/>
                <a:cs typeface="Calibri"/>
                <a:sym typeface="Calibri"/>
              </a:rPr>
              <a:t>Ashlynn Guptill </a:t>
            </a:r>
            <a:endParaRPr>
              <a:solidFill>
                <a:srgbClr val="FFFFFF"/>
              </a:solidFill>
              <a:latin typeface="Calibri"/>
              <a:ea typeface="Calibri"/>
              <a:cs typeface="Calibri"/>
              <a:sym typeface="Calibri"/>
            </a:endParaRPr>
          </a:p>
          <a:p>
            <a:pPr marL="0" lvl="0" indent="0" algn="l" rtl="0">
              <a:spcBef>
                <a:spcPts val="1600"/>
              </a:spcBef>
              <a:spcAft>
                <a:spcPts val="1600"/>
              </a:spcAft>
              <a:buNone/>
            </a:pPr>
            <a:r>
              <a:rPr lang="en">
                <a:solidFill>
                  <a:srgbClr val="FFFFFF"/>
                </a:solidFill>
                <a:latin typeface="Calibri"/>
                <a:ea typeface="Calibri"/>
                <a:cs typeface="Calibri"/>
                <a:sym typeface="Calibri"/>
              </a:rPr>
              <a:t>Adriane Simpson </a:t>
            </a:r>
            <a:endParaRPr>
              <a:solidFill>
                <a:srgbClr val="FFFFFF"/>
              </a:solidFill>
              <a:latin typeface="Calibri"/>
              <a:ea typeface="Calibri"/>
              <a:cs typeface="Calibri"/>
              <a:sym typeface="Calibri"/>
            </a:endParaRPr>
          </a:p>
        </p:txBody>
      </p:sp>
      <p:pic>
        <p:nvPicPr>
          <p:cNvPr id="188" name="Google Shape;188;p33"/>
          <p:cNvPicPr preferRelativeResize="0"/>
          <p:nvPr/>
        </p:nvPicPr>
        <p:blipFill>
          <a:blip r:embed="rId3">
            <a:alphaModFix/>
          </a:blip>
          <a:stretch>
            <a:fillRect/>
          </a:stretch>
        </p:blipFill>
        <p:spPr>
          <a:xfrm>
            <a:off x="3651970" y="1862325"/>
            <a:ext cx="5180326" cy="2937550"/>
          </a:xfrm>
          <a:prstGeom prst="rect">
            <a:avLst/>
          </a:prstGeom>
          <a:noFill/>
          <a:ln>
            <a:noFill/>
          </a:ln>
        </p:spPr>
      </p:pic>
      <p:pic>
        <p:nvPicPr>
          <p:cNvPr id="189" name="Google Shape;189;p33"/>
          <p:cNvPicPr preferRelativeResize="0"/>
          <p:nvPr/>
        </p:nvPicPr>
        <p:blipFill>
          <a:blip r:embed="rId4">
            <a:alphaModFix/>
          </a:blip>
          <a:stretch>
            <a:fillRect/>
          </a:stretch>
        </p:blipFill>
        <p:spPr>
          <a:xfrm>
            <a:off x="571423" y="115350"/>
            <a:ext cx="1623350" cy="17469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92"/>
        <p:cNvGrpSpPr/>
        <p:nvPr/>
      </p:nvGrpSpPr>
      <p:grpSpPr>
        <a:xfrm>
          <a:off x="0" y="0"/>
          <a:ext cx="0" cy="0"/>
          <a:chOff x="0" y="0"/>
          <a:chExt cx="0" cy="0"/>
        </a:xfrm>
      </p:grpSpPr>
      <p:pic>
        <p:nvPicPr>
          <p:cNvPr id="693" name="Google Shape;693;p95"/>
          <p:cNvPicPr preferRelativeResize="0"/>
          <p:nvPr/>
        </p:nvPicPr>
        <p:blipFill>
          <a:blip r:embed="rId3">
            <a:alphaModFix/>
          </a:blip>
          <a:stretch>
            <a:fillRect/>
          </a:stretch>
        </p:blipFill>
        <p:spPr>
          <a:xfrm>
            <a:off x="0" y="0"/>
            <a:ext cx="9143999" cy="5128995"/>
          </a:xfrm>
          <a:prstGeom prst="rect">
            <a:avLst/>
          </a:prstGeom>
          <a:noFill/>
          <a:ln>
            <a:noFill/>
          </a:ln>
        </p:spPr>
      </p:pic>
      <p:pic>
        <p:nvPicPr>
          <p:cNvPr id="694" name="Google Shape;694;p95"/>
          <p:cNvPicPr preferRelativeResize="0"/>
          <p:nvPr/>
        </p:nvPicPr>
        <p:blipFill>
          <a:blip r:embed="rId4">
            <a:alphaModFix/>
          </a:blip>
          <a:stretch>
            <a:fillRect/>
          </a:stretch>
        </p:blipFill>
        <p:spPr>
          <a:xfrm>
            <a:off x="241225" y="4437088"/>
            <a:ext cx="475425" cy="4899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6"/>
          <p:cNvSpPr txBox="1">
            <a:spLocks noGrp="1"/>
          </p:cNvSpPr>
          <p:nvPr>
            <p:ph type="title"/>
          </p:nvPr>
        </p:nvSpPr>
        <p:spPr>
          <a:xfrm>
            <a:off x="361425" y="735725"/>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CASEL Key Point #3</a:t>
            </a:r>
            <a:endParaRPr sz="3700">
              <a:solidFill>
                <a:srgbClr val="F8AC39"/>
              </a:solidFill>
              <a:latin typeface="Calibri"/>
              <a:ea typeface="Calibri"/>
              <a:cs typeface="Calibri"/>
              <a:sym typeface="Calibri"/>
            </a:endParaRPr>
          </a:p>
        </p:txBody>
      </p:sp>
      <p:sp>
        <p:nvSpPr>
          <p:cNvPr id="700" name="Google Shape;700;p96"/>
          <p:cNvSpPr txBox="1"/>
          <p:nvPr/>
        </p:nvSpPr>
        <p:spPr>
          <a:xfrm>
            <a:off x="345300" y="1554900"/>
            <a:ext cx="8453400" cy="2033700"/>
          </a:xfrm>
          <a:prstGeom prst="rect">
            <a:avLst/>
          </a:prstGeom>
          <a:solidFill>
            <a:srgbClr val="000000"/>
          </a:solidFill>
          <a:ln>
            <a:noFill/>
          </a:ln>
        </p:spPr>
        <p:txBody>
          <a:bodyPr spcFirstLastPara="1" wrap="square" lIns="91425" tIns="91425" rIns="91425" bIns="91425" anchor="t" anchorCtr="0">
            <a:noAutofit/>
          </a:bodyPr>
          <a:lstStyle/>
          <a:p>
            <a:pPr marL="457200" lvl="0" indent="0" algn="l" rtl="0">
              <a:lnSpc>
                <a:spcPct val="100000"/>
              </a:lnSpc>
              <a:spcBef>
                <a:spcPts val="1000"/>
              </a:spcBef>
              <a:spcAft>
                <a:spcPts val="0"/>
              </a:spcAft>
              <a:buNone/>
            </a:pPr>
            <a:r>
              <a:rPr lang="en" sz="2600">
                <a:solidFill>
                  <a:srgbClr val="FFFFFF"/>
                </a:solidFill>
                <a:latin typeface="Calibri"/>
                <a:ea typeface="Calibri"/>
                <a:cs typeface="Calibri"/>
                <a:sym typeface="Calibri"/>
              </a:rPr>
              <a:t>Engage students in </a:t>
            </a:r>
            <a:r>
              <a:rPr lang="en" sz="2600">
                <a:solidFill>
                  <a:schemeClr val="accent3"/>
                </a:solidFill>
                <a:latin typeface="Calibri"/>
                <a:ea typeface="Calibri"/>
                <a:cs typeface="Calibri"/>
                <a:sym typeface="Calibri"/>
              </a:rPr>
              <a:t>developmentally appropriate conversations</a:t>
            </a:r>
            <a:r>
              <a:rPr lang="en" sz="2600">
                <a:solidFill>
                  <a:srgbClr val="FFFFFF"/>
                </a:solidFill>
                <a:latin typeface="Calibri"/>
                <a:ea typeface="Calibri"/>
                <a:cs typeface="Calibri"/>
                <a:sym typeface="Calibri"/>
              </a:rPr>
              <a:t> and lessons to discuss past, current, and future impacts of the pandemic on themselves, their families, their communities, and the broader world.</a:t>
            </a:r>
            <a:endParaRPr sz="2600">
              <a:solidFill>
                <a:srgbClr val="FFFFFF"/>
              </a:solidFill>
              <a:latin typeface="Calibri"/>
              <a:ea typeface="Calibri"/>
              <a:cs typeface="Calibri"/>
              <a:sym typeface="Calibri"/>
            </a:endParaRPr>
          </a:p>
          <a:p>
            <a:pPr marL="0" lvl="0" indent="0" algn="l" rtl="0">
              <a:spcBef>
                <a:spcPts val="1000"/>
              </a:spcBef>
              <a:spcAft>
                <a:spcPts val="0"/>
              </a:spcAft>
              <a:buNone/>
            </a:pPr>
            <a:endParaRPr>
              <a:latin typeface="Old Standard TT"/>
              <a:ea typeface="Old Standard TT"/>
              <a:cs typeface="Old Standard TT"/>
              <a:sym typeface="Old Standard T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04"/>
        <p:cNvGrpSpPr/>
        <p:nvPr/>
      </p:nvGrpSpPr>
      <p:grpSpPr>
        <a:xfrm>
          <a:off x="0" y="0"/>
          <a:ext cx="0" cy="0"/>
          <a:chOff x="0" y="0"/>
          <a:chExt cx="0" cy="0"/>
        </a:xfrm>
      </p:grpSpPr>
      <p:sp>
        <p:nvSpPr>
          <p:cNvPr id="705" name="Google Shape;705;p97"/>
          <p:cNvSpPr txBox="1">
            <a:spLocks noGrp="1"/>
          </p:cNvSpPr>
          <p:nvPr>
            <p:ph type="title"/>
          </p:nvPr>
        </p:nvSpPr>
        <p:spPr>
          <a:xfrm>
            <a:off x="311700" y="241100"/>
            <a:ext cx="8520600" cy="70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Talk About The Pandemic Directly </a:t>
            </a:r>
            <a:endParaRPr>
              <a:solidFill>
                <a:srgbClr val="FFFFFF"/>
              </a:solidFill>
              <a:latin typeface="Calibri"/>
              <a:ea typeface="Calibri"/>
              <a:cs typeface="Calibri"/>
              <a:sym typeface="Calibri"/>
            </a:endParaRPr>
          </a:p>
        </p:txBody>
      </p:sp>
      <p:sp>
        <p:nvSpPr>
          <p:cNvPr id="706" name="Google Shape;706;p97"/>
          <p:cNvSpPr txBox="1">
            <a:spLocks noGrp="1"/>
          </p:cNvSpPr>
          <p:nvPr>
            <p:ph type="body" idx="1"/>
          </p:nvPr>
        </p:nvSpPr>
        <p:spPr>
          <a:xfrm>
            <a:off x="311700" y="1171600"/>
            <a:ext cx="6991800" cy="26760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Students have the opportunity to talk about their feelings about the pandemic and its impact on them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Distinguish fact from fiction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Students get to hear others’ experience and relate </a:t>
            </a:r>
            <a:endParaRPr sz="2200">
              <a:solidFill>
                <a:srgbClr val="FFFFFF"/>
              </a:solidFill>
              <a:latin typeface="Calibri"/>
              <a:ea typeface="Calibri"/>
              <a:cs typeface="Calibri"/>
              <a:sym typeface="Calibri"/>
            </a:endParaRPr>
          </a:p>
          <a:p>
            <a:pPr marL="457200" lvl="0"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Students can support one another </a:t>
            </a:r>
            <a:endParaRPr sz="2200">
              <a:solidFill>
                <a:srgbClr val="FFFFFF"/>
              </a:solidFill>
              <a:latin typeface="Calibri"/>
              <a:ea typeface="Calibri"/>
              <a:cs typeface="Calibri"/>
              <a:sym typeface="Calibri"/>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914400" lvl="0" indent="457200" algn="l" rtl="0">
              <a:spcBef>
                <a:spcPts val="1600"/>
              </a:spcBef>
              <a:spcAft>
                <a:spcPts val="1600"/>
              </a:spcAft>
              <a:buNone/>
            </a:pPr>
            <a:endParaRPr/>
          </a:p>
        </p:txBody>
      </p:sp>
      <p:sp>
        <p:nvSpPr>
          <p:cNvPr id="707" name="Google Shape;707;p97"/>
          <p:cNvSpPr txBox="1"/>
          <p:nvPr/>
        </p:nvSpPr>
        <p:spPr>
          <a:xfrm>
            <a:off x="2390925" y="3761175"/>
            <a:ext cx="6580200" cy="1131300"/>
          </a:xfrm>
          <a:prstGeom prst="rect">
            <a:avLst/>
          </a:prstGeom>
          <a:noFill/>
          <a:ln>
            <a:noFill/>
          </a:ln>
        </p:spPr>
        <p:txBody>
          <a:bodyPr spcFirstLastPara="1" wrap="square" lIns="91425" tIns="91425" rIns="91425" bIns="91425" anchor="t" anchorCtr="0">
            <a:noAutofit/>
          </a:bodyPr>
          <a:lstStyle/>
          <a:p>
            <a:pPr marL="914400" lvl="0" indent="0" algn="l" rtl="0">
              <a:lnSpc>
                <a:spcPct val="115000"/>
              </a:lnSpc>
              <a:spcBef>
                <a:spcPts val="0"/>
              </a:spcBef>
              <a:spcAft>
                <a:spcPts val="0"/>
              </a:spcAft>
              <a:buClr>
                <a:schemeClr val="dk1"/>
              </a:buClr>
              <a:buSzPts val="1100"/>
              <a:buFont typeface="Arial"/>
              <a:buNone/>
            </a:pPr>
            <a:r>
              <a:rPr lang="en" sz="1800" b="1">
                <a:solidFill>
                  <a:schemeClr val="accent3"/>
                </a:solidFill>
                <a:latin typeface="Calibri"/>
                <a:ea typeface="Calibri"/>
                <a:cs typeface="Calibri"/>
                <a:sym typeface="Calibri"/>
              </a:rPr>
              <a:t>….Just make sure to support your teachers and staff by    teaching them how to have these conversations. </a:t>
            </a:r>
            <a:endParaRPr sz="1800" b="1">
              <a:solidFill>
                <a:schemeClr val="accent3"/>
              </a:solidFill>
              <a:latin typeface="Calibri"/>
              <a:ea typeface="Calibri"/>
              <a:cs typeface="Calibri"/>
              <a:sym typeface="Calibri"/>
            </a:endParaRPr>
          </a:p>
          <a:p>
            <a:pPr marL="0" lvl="0" indent="0" algn="l" rtl="0">
              <a:spcBef>
                <a:spcPts val="1600"/>
              </a:spcBef>
              <a:spcAft>
                <a:spcPts val="0"/>
              </a:spcAft>
              <a:buNone/>
            </a:pPr>
            <a:endParaRPr>
              <a:latin typeface="Old Standard TT"/>
              <a:ea typeface="Old Standard TT"/>
              <a:cs typeface="Old Standard TT"/>
              <a:sym typeface="Old Standard TT"/>
            </a:endParaRPr>
          </a:p>
        </p:txBody>
      </p:sp>
      <p:pic>
        <p:nvPicPr>
          <p:cNvPr id="708" name="Google Shape;708;p97"/>
          <p:cNvPicPr preferRelativeResize="0"/>
          <p:nvPr/>
        </p:nvPicPr>
        <p:blipFill>
          <a:blip r:embed="rId3">
            <a:alphaModFix/>
          </a:blip>
          <a:stretch>
            <a:fillRect/>
          </a:stretch>
        </p:blipFill>
        <p:spPr>
          <a:xfrm>
            <a:off x="311700" y="3527900"/>
            <a:ext cx="2678000" cy="13645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8"/>
          <p:cNvSpPr txBox="1">
            <a:spLocks noGrp="1"/>
          </p:cNvSpPr>
          <p:nvPr>
            <p:ph type="title"/>
          </p:nvPr>
        </p:nvSpPr>
        <p:spPr>
          <a:xfrm>
            <a:off x="361425" y="735725"/>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CASEL Key Point #4 </a:t>
            </a:r>
            <a:endParaRPr sz="3700">
              <a:solidFill>
                <a:srgbClr val="F8AC39"/>
              </a:solidFill>
              <a:latin typeface="Calibri"/>
              <a:ea typeface="Calibri"/>
              <a:cs typeface="Calibri"/>
              <a:sym typeface="Calibri"/>
            </a:endParaRPr>
          </a:p>
        </p:txBody>
      </p:sp>
      <p:sp>
        <p:nvSpPr>
          <p:cNvPr id="714" name="Google Shape;714;p98"/>
          <p:cNvSpPr txBox="1"/>
          <p:nvPr/>
        </p:nvSpPr>
        <p:spPr>
          <a:xfrm>
            <a:off x="345300" y="1554900"/>
            <a:ext cx="8453400" cy="2033700"/>
          </a:xfrm>
          <a:prstGeom prst="rect">
            <a:avLst/>
          </a:prstGeom>
          <a:solidFill>
            <a:srgbClr val="000000"/>
          </a:solidFill>
          <a:ln>
            <a:noFill/>
          </a:ln>
        </p:spPr>
        <p:txBody>
          <a:bodyPr spcFirstLastPara="1" wrap="square" lIns="91425" tIns="91425" rIns="91425" bIns="91425" anchor="t" anchorCtr="0">
            <a:noAutofit/>
          </a:bodyPr>
          <a:lstStyle/>
          <a:p>
            <a:pPr marL="457200" lvl="0" indent="0" algn="l" rtl="0">
              <a:spcBef>
                <a:spcPts val="1000"/>
              </a:spcBef>
              <a:spcAft>
                <a:spcPts val="0"/>
              </a:spcAft>
              <a:buNone/>
            </a:pPr>
            <a:r>
              <a:rPr lang="en" sz="2600">
                <a:solidFill>
                  <a:schemeClr val="accent3"/>
                </a:solidFill>
                <a:latin typeface="Calibri"/>
                <a:ea typeface="Calibri"/>
                <a:cs typeface="Calibri"/>
                <a:sym typeface="Calibri"/>
              </a:rPr>
              <a:t>Collaborate with families and community partners </a:t>
            </a:r>
            <a:r>
              <a:rPr lang="en" sz="2600">
                <a:solidFill>
                  <a:srgbClr val="FFFFFF"/>
                </a:solidFill>
                <a:latin typeface="Calibri"/>
                <a:ea typeface="Calibri"/>
                <a:cs typeface="Calibri"/>
                <a:sym typeface="Calibri"/>
              </a:rPr>
              <a:t>to align on strategies for supporting students’ SEL at home and during extended learning. </a:t>
            </a:r>
            <a:endParaRPr sz="2600">
              <a:solidFill>
                <a:srgbClr val="FFFFFF"/>
              </a:solidFill>
              <a:latin typeface="Calibri"/>
              <a:ea typeface="Calibri"/>
              <a:cs typeface="Calibri"/>
              <a:sym typeface="Calibri"/>
            </a:endParaRPr>
          </a:p>
          <a:p>
            <a:pPr marL="0" lvl="0" indent="0" algn="l" rtl="0">
              <a:spcBef>
                <a:spcPts val="1000"/>
              </a:spcBef>
              <a:spcAft>
                <a:spcPts val="0"/>
              </a:spcAft>
              <a:buNone/>
            </a:pPr>
            <a:endParaRPr>
              <a:latin typeface="Old Standard TT"/>
              <a:ea typeface="Old Standard TT"/>
              <a:cs typeface="Old Standard TT"/>
              <a:sym typeface="Old Standard T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18"/>
        <p:cNvGrpSpPr/>
        <p:nvPr/>
      </p:nvGrpSpPr>
      <p:grpSpPr>
        <a:xfrm>
          <a:off x="0" y="0"/>
          <a:ext cx="0" cy="0"/>
          <a:chOff x="0" y="0"/>
          <a:chExt cx="0" cy="0"/>
        </a:xfrm>
      </p:grpSpPr>
      <p:sp>
        <p:nvSpPr>
          <p:cNvPr id="719" name="Google Shape;719;p9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Family and Community Collaboration </a:t>
            </a:r>
            <a:endParaRPr>
              <a:solidFill>
                <a:srgbClr val="FFFFFF"/>
              </a:solidFill>
              <a:latin typeface="Calibri"/>
              <a:ea typeface="Calibri"/>
              <a:cs typeface="Calibri"/>
              <a:sym typeface="Calibri"/>
            </a:endParaRPr>
          </a:p>
        </p:txBody>
      </p:sp>
      <p:graphicFrame>
        <p:nvGraphicFramePr>
          <p:cNvPr id="720" name="Google Shape;720;p99"/>
          <p:cNvGraphicFramePr/>
          <p:nvPr/>
        </p:nvGraphicFramePr>
        <p:xfrm>
          <a:off x="607175" y="1963075"/>
          <a:ext cx="8225125" cy="2742975"/>
        </p:xfrm>
        <a:graphic>
          <a:graphicData uri="http://schemas.openxmlformats.org/drawingml/2006/table">
            <a:tbl>
              <a:tblPr>
                <a:noFill/>
                <a:tableStyleId>{9E78387D-91E2-4DF6-BDB5-CAD1546DCA3E}</a:tableStyleId>
              </a:tblPr>
              <a:tblGrid>
                <a:gridCol w="4299825">
                  <a:extLst>
                    <a:ext uri="{9D8B030D-6E8A-4147-A177-3AD203B41FA5}">
                      <a16:colId xmlns:a16="http://schemas.microsoft.com/office/drawing/2014/main" val="20000"/>
                    </a:ext>
                  </a:extLst>
                </a:gridCol>
                <a:gridCol w="3925300">
                  <a:extLst>
                    <a:ext uri="{9D8B030D-6E8A-4147-A177-3AD203B41FA5}">
                      <a16:colId xmlns:a16="http://schemas.microsoft.com/office/drawing/2014/main" val="20001"/>
                    </a:ext>
                  </a:extLst>
                </a:gridCol>
              </a:tblGrid>
              <a:tr h="2742975">
                <a:tc>
                  <a:txBody>
                    <a:bodyPr/>
                    <a:lstStyle/>
                    <a:p>
                      <a:pPr marL="457200" lvl="1" indent="-342900" algn="l" rtl="0">
                        <a:lnSpc>
                          <a:spcPct val="115000"/>
                        </a:lnSpc>
                        <a:spcBef>
                          <a:spcPts val="0"/>
                        </a:spcBef>
                        <a:spcAft>
                          <a:spcPts val="0"/>
                        </a:spcAft>
                        <a:buClr>
                          <a:schemeClr val="accent4"/>
                        </a:buClr>
                        <a:buSzPts val="1800"/>
                        <a:buFont typeface="Calibri"/>
                        <a:buChar char="○"/>
                      </a:pPr>
                      <a:r>
                        <a:rPr lang="en" sz="1800">
                          <a:solidFill>
                            <a:schemeClr val="accent4"/>
                          </a:solidFill>
                          <a:latin typeface="Calibri"/>
                          <a:ea typeface="Calibri"/>
                          <a:cs typeface="Calibri"/>
                          <a:sym typeface="Calibri"/>
                        </a:rPr>
                        <a:t>Invite family to participate in MTSS team(s) meetings </a:t>
                      </a:r>
                      <a:endParaRPr sz="1800">
                        <a:solidFill>
                          <a:schemeClr val="accent4"/>
                        </a:solidFill>
                        <a:latin typeface="Calibri"/>
                        <a:ea typeface="Calibri"/>
                        <a:cs typeface="Calibri"/>
                        <a:sym typeface="Calibri"/>
                      </a:endParaRPr>
                    </a:p>
                    <a:p>
                      <a:pPr marL="457200" lvl="1" indent="-342900" algn="l" rtl="0">
                        <a:lnSpc>
                          <a:spcPct val="115000"/>
                        </a:lnSpc>
                        <a:spcBef>
                          <a:spcPts val="0"/>
                        </a:spcBef>
                        <a:spcAft>
                          <a:spcPts val="0"/>
                        </a:spcAft>
                        <a:buClr>
                          <a:schemeClr val="accent4"/>
                        </a:buClr>
                        <a:buSzPts val="1800"/>
                        <a:buFont typeface="Calibri"/>
                        <a:buChar char="○"/>
                      </a:pPr>
                      <a:r>
                        <a:rPr lang="en" sz="1800">
                          <a:solidFill>
                            <a:schemeClr val="accent4"/>
                          </a:solidFill>
                          <a:latin typeface="Calibri"/>
                          <a:ea typeface="Calibri"/>
                          <a:cs typeface="Calibri"/>
                          <a:sym typeface="Calibri"/>
                        </a:rPr>
                        <a:t>Identify SEL strategies that can be used at school and at home </a:t>
                      </a:r>
                      <a:endParaRPr sz="1800">
                        <a:solidFill>
                          <a:schemeClr val="accent4"/>
                        </a:solidFill>
                        <a:latin typeface="Calibri"/>
                        <a:ea typeface="Calibri"/>
                        <a:cs typeface="Calibri"/>
                        <a:sym typeface="Calibri"/>
                      </a:endParaRPr>
                    </a:p>
                    <a:p>
                      <a:pPr marL="457200" lvl="1" indent="-342900" algn="l" rtl="0">
                        <a:lnSpc>
                          <a:spcPct val="115000"/>
                        </a:lnSpc>
                        <a:spcBef>
                          <a:spcPts val="0"/>
                        </a:spcBef>
                        <a:spcAft>
                          <a:spcPts val="0"/>
                        </a:spcAft>
                        <a:buClr>
                          <a:schemeClr val="accent4"/>
                        </a:buClr>
                        <a:buSzPts val="1800"/>
                        <a:buFont typeface="Calibri"/>
                        <a:buChar char="○"/>
                      </a:pPr>
                      <a:r>
                        <a:rPr lang="en" sz="1800">
                          <a:solidFill>
                            <a:schemeClr val="accent4"/>
                          </a:solidFill>
                          <a:latin typeface="Calibri"/>
                          <a:ea typeface="Calibri"/>
                          <a:cs typeface="Calibri"/>
                          <a:sym typeface="Calibri"/>
                        </a:rPr>
                        <a:t>Invite families to participate in school SEL activities</a:t>
                      </a:r>
                      <a:endParaRPr sz="1800">
                        <a:solidFill>
                          <a:schemeClr val="accent4"/>
                        </a:solidFill>
                        <a:latin typeface="Calibri"/>
                        <a:ea typeface="Calibri"/>
                        <a:cs typeface="Calibri"/>
                        <a:sym typeface="Calibri"/>
                      </a:endParaRPr>
                    </a:p>
                    <a:p>
                      <a:pPr marL="457200" lvl="1" indent="-342900" algn="l" rtl="0">
                        <a:lnSpc>
                          <a:spcPct val="115000"/>
                        </a:lnSpc>
                        <a:spcBef>
                          <a:spcPts val="0"/>
                        </a:spcBef>
                        <a:spcAft>
                          <a:spcPts val="0"/>
                        </a:spcAft>
                        <a:buClr>
                          <a:schemeClr val="accent4"/>
                        </a:buClr>
                        <a:buSzPts val="1800"/>
                        <a:buFont typeface="Calibri"/>
                        <a:buChar char="○"/>
                      </a:pPr>
                      <a:r>
                        <a:rPr lang="en" sz="1800">
                          <a:solidFill>
                            <a:schemeClr val="accent4"/>
                          </a:solidFill>
                          <a:latin typeface="Calibri"/>
                          <a:ea typeface="Calibri"/>
                          <a:cs typeface="Calibri"/>
                          <a:sym typeface="Calibri"/>
                        </a:rPr>
                        <a:t>Share SEL supports that kids need with families </a:t>
                      </a:r>
                      <a:endParaRPr sz="1800">
                        <a:solidFill>
                          <a:schemeClr val="accent4"/>
                        </a:solidFill>
                        <a:latin typeface="Calibri"/>
                        <a:ea typeface="Calibri"/>
                        <a:cs typeface="Calibri"/>
                        <a:sym typeface="Calibri"/>
                      </a:endParaRPr>
                    </a:p>
                  </a:txBody>
                  <a:tcPr marL="91425" marR="91425" marT="91425" marB="91425"/>
                </a:tc>
                <a:tc>
                  <a:txBody>
                    <a:bodyPr/>
                    <a:lstStyle/>
                    <a:p>
                      <a:pPr marL="457200" lvl="0" indent="-342900" algn="l" rtl="0">
                        <a:lnSpc>
                          <a:spcPct val="115000"/>
                        </a:lnSpc>
                        <a:spcBef>
                          <a:spcPts val="0"/>
                        </a:spcBef>
                        <a:spcAft>
                          <a:spcPts val="0"/>
                        </a:spcAft>
                        <a:buClr>
                          <a:srgbClr val="F58413"/>
                        </a:buClr>
                        <a:buSzPts val="1800"/>
                        <a:buFont typeface="Calibri"/>
                        <a:buChar char="●"/>
                      </a:pPr>
                      <a:r>
                        <a:rPr lang="en" sz="1800" dirty="0">
                          <a:solidFill>
                            <a:srgbClr val="F58413"/>
                          </a:solidFill>
                          <a:latin typeface="Calibri"/>
                          <a:ea typeface="Calibri"/>
                          <a:cs typeface="Calibri"/>
                          <a:sym typeface="Calibri"/>
                        </a:rPr>
                        <a:t>Identify key community stakeholders that provide opportunities for students to create positive adult relationships </a:t>
                      </a:r>
                      <a:endParaRPr sz="1800" dirty="0">
                        <a:solidFill>
                          <a:srgbClr val="F58413"/>
                        </a:solidFill>
                        <a:latin typeface="Calibri"/>
                        <a:ea typeface="Calibri"/>
                        <a:cs typeface="Calibri"/>
                        <a:sym typeface="Calibri"/>
                      </a:endParaRPr>
                    </a:p>
                    <a:p>
                      <a:pPr marL="457200" lvl="0" indent="-342900" algn="l" rtl="0">
                        <a:lnSpc>
                          <a:spcPct val="115000"/>
                        </a:lnSpc>
                        <a:spcBef>
                          <a:spcPts val="0"/>
                        </a:spcBef>
                        <a:spcAft>
                          <a:spcPts val="0"/>
                        </a:spcAft>
                        <a:buClr>
                          <a:srgbClr val="F58413"/>
                        </a:buClr>
                        <a:buSzPts val="1800"/>
                        <a:buFont typeface="Old Standard TT"/>
                        <a:buChar char="●"/>
                      </a:pPr>
                      <a:r>
                        <a:rPr lang="en" sz="1800" dirty="0">
                          <a:solidFill>
                            <a:srgbClr val="F58413"/>
                          </a:solidFill>
                          <a:latin typeface="Calibri"/>
                          <a:ea typeface="Calibri"/>
                          <a:cs typeface="Calibri"/>
                          <a:sym typeface="Calibri"/>
                        </a:rPr>
                        <a:t>Identify out-of-school community programs, sports, extracurricular activities</a:t>
                      </a:r>
                      <a:r>
                        <a:rPr lang="en" sz="1800" dirty="0">
                          <a:solidFill>
                            <a:srgbClr val="F58413"/>
                          </a:solidFill>
                          <a:latin typeface="Old Standard TT"/>
                          <a:ea typeface="Old Standard TT"/>
                          <a:cs typeface="Old Standard TT"/>
                          <a:sym typeface="Old Standard TT"/>
                        </a:rPr>
                        <a:t> </a:t>
                      </a:r>
                      <a:endParaRPr sz="1800" dirty="0">
                        <a:solidFill>
                          <a:srgbClr val="F58413"/>
                        </a:solidFill>
                        <a:latin typeface="Old Standard TT"/>
                        <a:ea typeface="Old Standard TT"/>
                        <a:cs typeface="Old Standard TT"/>
                        <a:sym typeface="Old Standard TT"/>
                      </a:endParaRPr>
                    </a:p>
                  </a:txBody>
                  <a:tcPr marL="91425" marR="91425" marT="91425" marB="91425"/>
                </a:tc>
                <a:extLst>
                  <a:ext uri="{0D108BD9-81ED-4DB2-BD59-A6C34878D82A}">
                    <a16:rowId xmlns:a16="http://schemas.microsoft.com/office/drawing/2014/main" val="10000"/>
                  </a:ext>
                </a:extLst>
              </a:tr>
            </a:tbl>
          </a:graphicData>
        </a:graphic>
      </p:graphicFrame>
      <p:sp>
        <p:nvSpPr>
          <p:cNvPr id="721" name="Google Shape;721;p99"/>
          <p:cNvSpPr txBox="1"/>
          <p:nvPr/>
        </p:nvSpPr>
        <p:spPr>
          <a:xfrm>
            <a:off x="1868525" y="1300350"/>
            <a:ext cx="1818300" cy="25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accent4"/>
                </a:solidFill>
                <a:latin typeface="Calibri"/>
                <a:ea typeface="Calibri"/>
                <a:cs typeface="Calibri"/>
                <a:sym typeface="Calibri"/>
              </a:rPr>
              <a:t>Family</a:t>
            </a:r>
            <a:endParaRPr sz="2200">
              <a:solidFill>
                <a:schemeClr val="accent4"/>
              </a:solidFill>
              <a:latin typeface="Calibri"/>
              <a:ea typeface="Calibri"/>
              <a:cs typeface="Calibri"/>
              <a:sym typeface="Calibri"/>
            </a:endParaRPr>
          </a:p>
        </p:txBody>
      </p:sp>
      <p:sp>
        <p:nvSpPr>
          <p:cNvPr id="722" name="Google Shape;722;p99"/>
          <p:cNvSpPr txBox="1"/>
          <p:nvPr/>
        </p:nvSpPr>
        <p:spPr>
          <a:xfrm>
            <a:off x="5354475" y="1300350"/>
            <a:ext cx="2199900" cy="32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accent3"/>
                </a:solidFill>
                <a:latin typeface="Calibri"/>
                <a:ea typeface="Calibri"/>
                <a:cs typeface="Calibri"/>
                <a:sym typeface="Calibri"/>
              </a:rPr>
              <a:t>C</a:t>
            </a:r>
            <a:r>
              <a:rPr lang="en" sz="2200">
                <a:solidFill>
                  <a:srgbClr val="F58413"/>
                </a:solidFill>
                <a:latin typeface="Calibri"/>
                <a:ea typeface="Calibri"/>
                <a:cs typeface="Calibri"/>
                <a:sym typeface="Calibri"/>
              </a:rPr>
              <a:t>ommunity </a:t>
            </a:r>
            <a:endParaRPr sz="2200">
              <a:solidFill>
                <a:srgbClr val="F58413"/>
              </a:solidFill>
              <a:latin typeface="Calibri"/>
              <a:ea typeface="Calibri"/>
              <a:cs typeface="Calibri"/>
              <a:sym typeface="Calibri"/>
            </a:endParaRPr>
          </a:p>
        </p:txBody>
      </p:sp>
      <p:pic>
        <p:nvPicPr>
          <p:cNvPr id="723" name="Google Shape;723;p99"/>
          <p:cNvPicPr preferRelativeResize="0"/>
          <p:nvPr/>
        </p:nvPicPr>
        <p:blipFill>
          <a:blip r:embed="rId3">
            <a:alphaModFix/>
          </a:blip>
          <a:stretch>
            <a:fillRect/>
          </a:stretch>
        </p:blipFill>
        <p:spPr>
          <a:xfrm>
            <a:off x="3326900" y="1159188"/>
            <a:ext cx="591025" cy="533425"/>
          </a:xfrm>
          <a:prstGeom prst="rect">
            <a:avLst/>
          </a:prstGeom>
          <a:noFill/>
          <a:ln>
            <a:noFill/>
          </a:ln>
        </p:spPr>
      </p:pic>
      <p:pic>
        <p:nvPicPr>
          <p:cNvPr id="724" name="Google Shape;724;p99"/>
          <p:cNvPicPr preferRelativeResize="0"/>
          <p:nvPr/>
        </p:nvPicPr>
        <p:blipFill>
          <a:blip r:embed="rId4">
            <a:alphaModFix/>
          </a:blip>
          <a:stretch>
            <a:fillRect/>
          </a:stretch>
        </p:blipFill>
        <p:spPr>
          <a:xfrm>
            <a:off x="7309750" y="1126800"/>
            <a:ext cx="715659" cy="613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28"/>
        <p:cNvGrpSpPr/>
        <p:nvPr/>
      </p:nvGrpSpPr>
      <p:grpSpPr>
        <a:xfrm>
          <a:off x="0" y="0"/>
          <a:ext cx="0" cy="0"/>
          <a:chOff x="0" y="0"/>
          <a:chExt cx="0" cy="0"/>
        </a:xfrm>
      </p:grpSpPr>
      <p:pic>
        <p:nvPicPr>
          <p:cNvPr id="729" name="Google Shape;729;p100"/>
          <p:cNvPicPr preferRelativeResize="0"/>
          <p:nvPr/>
        </p:nvPicPr>
        <p:blipFill>
          <a:blip r:embed="rId3">
            <a:alphaModFix/>
          </a:blip>
          <a:stretch>
            <a:fillRect/>
          </a:stretch>
        </p:blipFill>
        <p:spPr>
          <a:xfrm>
            <a:off x="0" y="0"/>
            <a:ext cx="9144000" cy="5144222"/>
          </a:xfrm>
          <a:prstGeom prst="rect">
            <a:avLst/>
          </a:prstGeom>
          <a:noFill/>
          <a:ln>
            <a:noFill/>
          </a:ln>
        </p:spPr>
      </p:pic>
      <p:pic>
        <p:nvPicPr>
          <p:cNvPr id="730" name="Google Shape;730;p100"/>
          <p:cNvPicPr preferRelativeResize="0"/>
          <p:nvPr/>
        </p:nvPicPr>
        <p:blipFill>
          <a:blip r:embed="rId4">
            <a:alphaModFix/>
          </a:blip>
          <a:stretch>
            <a:fillRect/>
          </a:stretch>
        </p:blipFill>
        <p:spPr>
          <a:xfrm>
            <a:off x="259225" y="4492613"/>
            <a:ext cx="475425" cy="4899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01"/>
          <p:cNvSpPr txBox="1">
            <a:spLocks noGrp="1"/>
          </p:cNvSpPr>
          <p:nvPr>
            <p:ph type="title"/>
          </p:nvPr>
        </p:nvSpPr>
        <p:spPr>
          <a:xfrm>
            <a:off x="361425" y="735725"/>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CASEL Key Point #5</a:t>
            </a:r>
            <a:endParaRPr sz="3700">
              <a:solidFill>
                <a:srgbClr val="F8AC39"/>
              </a:solidFill>
              <a:latin typeface="Calibri"/>
              <a:ea typeface="Calibri"/>
              <a:cs typeface="Calibri"/>
              <a:sym typeface="Calibri"/>
            </a:endParaRPr>
          </a:p>
        </p:txBody>
      </p:sp>
      <p:sp>
        <p:nvSpPr>
          <p:cNvPr id="736" name="Google Shape;736;p101"/>
          <p:cNvSpPr txBox="1"/>
          <p:nvPr/>
        </p:nvSpPr>
        <p:spPr>
          <a:xfrm>
            <a:off x="345300" y="1928825"/>
            <a:ext cx="8453400" cy="1659900"/>
          </a:xfrm>
          <a:prstGeom prst="rect">
            <a:avLst/>
          </a:prstGeom>
          <a:solidFill>
            <a:srgbClr val="000000"/>
          </a:solidFill>
          <a:ln>
            <a:noFill/>
          </a:ln>
        </p:spPr>
        <p:txBody>
          <a:bodyPr spcFirstLastPara="1" wrap="square" lIns="91425" tIns="91425" rIns="91425" bIns="91425" anchor="t" anchorCtr="0">
            <a:noAutofit/>
          </a:bodyPr>
          <a:lstStyle/>
          <a:p>
            <a:pPr marL="457200" lvl="0" indent="0" algn="l" rtl="0">
              <a:spcBef>
                <a:spcPts val="1000"/>
              </a:spcBef>
              <a:spcAft>
                <a:spcPts val="0"/>
              </a:spcAft>
              <a:buNone/>
            </a:pPr>
            <a:r>
              <a:rPr lang="en" sz="2600">
                <a:solidFill>
                  <a:schemeClr val="accent3"/>
                </a:solidFill>
                <a:latin typeface="Calibri"/>
                <a:ea typeface="Calibri"/>
                <a:cs typeface="Calibri"/>
                <a:sym typeface="Calibri"/>
              </a:rPr>
              <a:t>Identify support</a:t>
            </a:r>
            <a:r>
              <a:rPr lang="en" sz="2600">
                <a:solidFill>
                  <a:srgbClr val="FFFFFF"/>
                </a:solidFill>
                <a:latin typeface="Calibri"/>
                <a:ea typeface="Calibri"/>
                <a:cs typeface="Calibri"/>
                <a:sym typeface="Calibri"/>
              </a:rPr>
              <a:t> for students who are struggling.</a:t>
            </a:r>
            <a:endParaRPr sz="2600">
              <a:solidFill>
                <a:srgbClr val="FFFFFF"/>
              </a:solidFill>
              <a:latin typeface="Calibri"/>
              <a:ea typeface="Calibri"/>
              <a:cs typeface="Calibri"/>
              <a:sym typeface="Calibri"/>
            </a:endParaRPr>
          </a:p>
          <a:p>
            <a:pPr marL="0" lvl="0" indent="0" algn="l" rtl="0">
              <a:spcBef>
                <a:spcPts val="1000"/>
              </a:spcBef>
              <a:spcAft>
                <a:spcPts val="0"/>
              </a:spcAft>
              <a:buNone/>
            </a:pPr>
            <a:endParaRPr>
              <a:latin typeface="Old Standard TT"/>
              <a:ea typeface="Old Standard TT"/>
              <a:cs typeface="Old Standard TT"/>
              <a:sym typeface="Old Standard T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40"/>
        <p:cNvGrpSpPr/>
        <p:nvPr/>
      </p:nvGrpSpPr>
      <p:grpSpPr>
        <a:xfrm>
          <a:off x="0" y="0"/>
          <a:ext cx="0" cy="0"/>
          <a:chOff x="0" y="0"/>
          <a:chExt cx="0" cy="0"/>
        </a:xfrm>
      </p:grpSpPr>
      <p:sp>
        <p:nvSpPr>
          <p:cNvPr id="741" name="Google Shape;741;p10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Calibri"/>
                <a:ea typeface="Calibri"/>
                <a:cs typeface="Calibri"/>
                <a:sym typeface="Calibri"/>
              </a:rPr>
              <a:t>Support for Students Who Are Struggling </a:t>
            </a:r>
            <a:endParaRPr>
              <a:solidFill>
                <a:srgbClr val="FF0000"/>
              </a:solidFill>
              <a:latin typeface="Calibri"/>
              <a:ea typeface="Calibri"/>
              <a:cs typeface="Calibri"/>
              <a:sym typeface="Calibri"/>
            </a:endParaRPr>
          </a:p>
        </p:txBody>
      </p:sp>
      <p:sp>
        <p:nvSpPr>
          <p:cNvPr id="742" name="Google Shape;742;p102"/>
          <p:cNvSpPr txBox="1">
            <a:spLocks noGrp="1"/>
          </p:cNvSpPr>
          <p:nvPr>
            <p:ph type="body" idx="1"/>
          </p:nvPr>
        </p:nvSpPr>
        <p:spPr>
          <a:xfrm>
            <a:off x="311700" y="1366250"/>
            <a:ext cx="6800700" cy="35661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Consider staff training in Trauma-Informed/Sensitive Schools</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Work with staff to proactively identify students who may be struggling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Work with family and community to identify a plan for additional mental health and trauma support  </a:t>
            </a:r>
            <a:endParaRPr sz="2100">
              <a:solidFill>
                <a:srgbClr val="FFFFFF"/>
              </a:solidFill>
              <a:latin typeface="Calibri"/>
              <a:ea typeface="Calibri"/>
              <a:cs typeface="Calibri"/>
              <a:sym typeface="Calibri"/>
            </a:endParaRPr>
          </a:p>
          <a:p>
            <a:pPr marL="457200" lvl="0" indent="-361950" algn="l" rtl="0">
              <a:spcBef>
                <a:spcPts val="0"/>
              </a:spcBef>
              <a:spcAft>
                <a:spcPts val="0"/>
              </a:spcAft>
              <a:buClr>
                <a:srgbClr val="FFFFFF"/>
              </a:buClr>
              <a:buSzPts val="2100"/>
              <a:buFont typeface="Calibri"/>
              <a:buChar char="●"/>
            </a:pPr>
            <a:r>
              <a:rPr lang="en" sz="2100">
                <a:solidFill>
                  <a:srgbClr val="FFFFFF"/>
                </a:solidFill>
                <a:latin typeface="Calibri"/>
                <a:ea typeface="Calibri"/>
                <a:cs typeface="Calibri"/>
                <a:sym typeface="Calibri"/>
              </a:rPr>
              <a:t>Seek connections to support needs for food, shelter, technology, transportation, and others</a:t>
            </a:r>
            <a:endParaRPr sz="2100">
              <a:solidFill>
                <a:srgbClr val="FFFFFF"/>
              </a:solidFill>
              <a:latin typeface="Calibri"/>
              <a:ea typeface="Calibri"/>
              <a:cs typeface="Calibri"/>
              <a:sym typeface="Calibri"/>
            </a:endParaRPr>
          </a:p>
        </p:txBody>
      </p:sp>
      <p:pic>
        <p:nvPicPr>
          <p:cNvPr id="743" name="Google Shape;743;p102"/>
          <p:cNvPicPr preferRelativeResize="0"/>
          <p:nvPr/>
        </p:nvPicPr>
        <p:blipFill>
          <a:blip r:embed="rId3">
            <a:alphaModFix/>
          </a:blip>
          <a:stretch>
            <a:fillRect/>
          </a:stretch>
        </p:blipFill>
        <p:spPr>
          <a:xfrm>
            <a:off x="7184075" y="213372"/>
            <a:ext cx="1746725" cy="1633800"/>
          </a:xfrm>
          <a:prstGeom prst="rect">
            <a:avLst/>
          </a:prstGeom>
          <a:noFill/>
          <a:ln>
            <a:noFill/>
          </a:ln>
        </p:spPr>
      </p:pic>
      <p:sp>
        <p:nvSpPr>
          <p:cNvPr id="744" name="Google Shape;744;p102"/>
          <p:cNvSpPr/>
          <p:nvPr/>
        </p:nvSpPr>
        <p:spPr>
          <a:xfrm>
            <a:off x="6730775" y="213375"/>
            <a:ext cx="964500" cy="482100"/>
          </a:xfrm>
          <a:prstGeom prst="rightArrow">
            <a:avLst>
              <a:gd name="adj1" fmla="val 50000"/>
              <a:gd name="adj2" fmla="val 50000"/>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02"/>
          <p:cNvSpPr/>
          <p:nvPr/>
        </p:nvSpPr>
        <p:spPr>
          <a:xfrm rot="-1335886">
            <a:off x="6666013" y="858355"/>
            <a:ext cx="964403" cy="532257"/>
          </a:xfrm>
          <a:prstGeom prst="rightArrow">
            <a:avLst>
              <a:gd name="adj1" fmla="val 50000"/>
              <a:gd name="adj2" fmla="val 50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49"/>
        <p:cNvGrpSpPr/>
        <p:nvPr/>
      </p:nvGrpSpPr>
      <p:grpSpPr>
        <a:xfrm>
          <a:off x="0" y="0"/>
          <a:ext cx="0" cy="0"/>
          <a:chOff x="0" y="0"/>
          <a:chExt cx="0" cy="0"/>
        </a:xfrm>
      </p:grpSpPr>
      <p:pic>
        <p:nvPicPr>
          <p:cNvPr id="750" name="Google Shape;750;p10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51" name="Google Shape;751;p103"/>
          <p:cNvPicPr preferRelativeResize="0"/>
          <p:nvPr/>
        </p:nvPicPr>
        <p:blipFill>
          <a:blip r:embed="rId4">
            <a:alphaModFix/>
          </a:blip>
          <a:stretch>
            <a:fillRect/>
          </a:stretch>
        </p:blipFill>
        <p:spPr>
          <a:xfrm>
            <a:off x="8232375" y="1254413"/>
            <a:ext cx="475425" cy="4899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55"/>
        <p:cNvGrpSpPr/>
        <p:nvPr/>
      </p:nvGrpSpPr>
      <p:grpSpPr>
        <a:xfrm>
          <a:off x="0" y="0"/>
          <a:ext cx="0" cy="0"/>
          <a:chOff x="0" y="0"/>
          <a:chExt cx="0" cy="0"/>
        </a:xfrm>
      </p:grpSpPr>
      <p:pic>
        <p:nvPicPr>
          <p:cNvPr id="756" name="Google Shape;756;p10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57" name="Google Shape;757;p104"/>
          <p:cNvPicPr preferRelativeResize="0"/>
          <p:nvPr/>
        </p:nvPicPr>
        <p:blipFill>
          <a:blip r:embed="rId4">
            <a:alphaModFix/>
          </a:blip>
          <a:stretch>
            <a:fillRect/>
          </a:stretch>
        </p:blipFill>
        <p:spPr>
          <a:xfrm>
            <a:off x="8232375" y="1178213"/>
            <a:ext cx="475425" cy="489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latin typeface="Calibri"/>
                <a:ea typeface="Calibri"/>
                <a:cs typeface="Calibri"/>
                <a:sym typeface="Calibri"/>
              </a:rPr>
              <a:t>Webinar Purpose</a:t>
            </a:r>
            <a:endParaRPr b="1">
              <a:solidFill>
                <a:srgbClr val="000000"/>
              </a:solidFill>
              <a:latin typeface="Calibri"/>
              <a:ea typeface="Calibri"/>
              <a:cs typeface="Calibri"/>
              <a:sym typeface="Calibri"/>
            </a:endParaRPr>
          </a:p>
        </p:txBody>
      </p:sp>
      <p:sp>
        <p:nvSpPr>
          <p:cNvPr id="195" name="Google Shape;195;p34"/>
          <p:cNvSpPr txBox="1">
            <a:spLocks noGrp="1"/>
          </p:cNvSpPr>
          <p:nvPr>
            <p:ph type="subTitle" idx="4294967295"/>
          </p:nvPr>
        </p:nvSpPr>
        <p:spPr>
          <a:xfrm>
            <a:off x="255850" y="1158725"/>
            <a:ext cx="5636400" cy="3854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libri"/>
              <a:buChar char="-"/>
            </a:pPr>
            <a:r>
              <a:rPr lang="en" sz="2400">
                <a:latin typeface="Calibri"/>
                <a:ea typeface="Calibri"/>
                <a:cs typeface="Calibri"/>
                <a:sym typeface="Calibri"/>
              </a:rPr>
              <a:t>Introduce the CASEL Tool and how it can be used by school and district teams</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 sz="2400">
                <a:latin typeface="Calibri"/>
                <a:ea typeface="Calibri"/>
                <a:cs typeface="Calibri"/>
                <a:sym typeface="Calibri"/>
              </a:rPr>
              <a:t>Align the 4 Critical Actions with the MTSS Framework to enhance planning and ensure equity</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 sz="2400">
                <a:latin typeface="Calibri"/>
                <a:ea typeface="Calibri"/>
                <a:cs typeface="Calibri"/>
                <a:sym typeface="Calibri"/>
              </a:rPr>
              <a:t>Empower teams with tools to use for reopening plans that address their community needs</a:t>
            </a:r>
            <a:endParaRPr sz="2400">
              <a:latin typeface="Calibri"/>
              <a:ea typeface="Calibri"/>
              <a:cs typeface="Calibri"/>
              <a:sym typeface="Calibri"/>
            </a:endParaRPr>
          </a:p>
        </p:txBody>
      </p:sp>
      <p:pic>
        <p:nvPicPr>
          <p:cNvPr id="196" name="Google Shape;196;p34"/>
          <p:cNvPicPr preferRelativeResize="0"/>
          <p:nvPr/>
        </p:nvPicPr>
        <p:blipFill>
          <a:blip r:embed="rId3">
            <a:alphaModFix/>
          </a:blip>
          <a:stretch>
            <a:fillRect/>
          </a:stretch>
        </p:blipFill>
        <p:spPr>
          <a:xfrm>
            <a:off x="6264025" y="174675"/>
            <a:ext cx="2757975" cy="35749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61"/>
        <p:cNvGrpSpPr/>
        <p:nvPr/>
      </p:nvGrpSpPr>
      <p:grpSpPr>
        <a:xfrm>
          <a:off x="0" y="0"/>
          <a:ext cx="0" cy="0"/>
          <a:chOff x="0" y="0"/>
          <a:chExt cx="0" cy="0"/>
        </a:xfrm>
      </p:grpSpPr>
      <p:graphicFrame>
        <p:nvGraphicFramePr>
          <p:cNvPr id="762" name="Google Shape;762;p105"/>
          <p:cNvGraphicFramePr/>
          <p:nvPr/>
        </p:nvGraphicFramePr>
        <p:xfrm>
          <a:off x="163425" y="768700"/>
          <a:ext cx="8817125" cy="4434720"/>
        </p:xfrm>
        <a:graphic>
          <a:graphicData uri="http://schemas.openxmlformats.org/drawingml/2006/table">
            <a:tbl>
              <a:tblPr>
                <a:noFill/>
                <a:tableStyleId>{9E78387D-91E2-4DF6-BDB5-CAD1546DCA3E}</a:tableStyleId>
              </a:tblPr>
              <a:tblGrid>
                <a:gridCol w="766550">
                  <a:extLst>
                    <a:ext uri="{9D8B030D-6E8A-4147-A177-3AD203B41FA5}">
                      <a16:colId xmlns:a16="http://schemas.microsoft.com/office/drawing/2014/main" val="20000"/>
                    </a:ext>
                  </a:extLst>
                </a:gridCol>
                <a:gridCol w="1758025">
                  <a:extLst>
                    <a:ext uri="{9D8B030D-6E8A-4147-A177-3AD203B41FA5}">
                      <a16:colId xmlns:a16="http://schemas.microsoft.com/office/drawing/2014/main" val="20001"/>
                    </a:ext>
                  </a:extLst>
                </a:gridCol>
                <a:gridCol w="2297700">
                  <a:extLst>
                    <a:ext uri="{9D8B030D-6E8A-4147-A177-3AD203B41FA5}">
                      <a16:colId xmlns:a16="http://schemas.microsoft.com/office/drawing/2014/main" val="20002"/>
                    </a:ext>
                  </a:extLst>
                </a:gridCol>
                <a:gridCol w="2106050">
                  <a:extLst>
                    <a:ext uri="{9D8B030D-6E8A-4147-A177-3AD203B41FA5}">
                      <a16:colId xmlns:a16="http://schemas.microsoft.com/office/drawing/2014/main" val="20003"/>
                    </a:ext>
                  </a:extLst>
                </a:gridCol>
                <a:gridCol w="1888800">
                  <a:extLst>
                    <a:ext uri="{9D8B030D-6E8A-4147-A177-3AD203B41FA5}">
                      <a16:colId xmlns:a16="http://schemas.microsoft.com/office/drawing/2014/main" val="20004"/>
                    </a:ext>
                  </a:extLst>
                </a:gridCol>
              </a:tblGrid>
              <a:tr h="315625">
                <a:tc>
                  <a:txBody>
                    <a:bodyPr/>
                    <a:lstStyle/>
                    <a:p>
                      <a:pPr marL="0" lvl="0" indent="0" algn="ctr" rtl="0">
                        <a:spcBef>
                          <a:spcPts val="0"/>
                        </a:spcBef>
                        <a:spcAft>
                          <a:spcPts val="0"/>
                        </a:spcAft>
                        <a:buNone/>
                      </a:pPr>
                      <a:endParaRPr sz="1300">
                        <a:solidFill>
                          <a:schemeClr val="accent4"/>
                        </a:solidFill>
                        <a:latin typeface="Calibri"/>
                        <a:ea typeface="Calibri"/>
                        <a:cs typeface="Calibri"/>
                        <a:sym typeface="Calibri"/>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500" b="1">
                          <a:solidFill>
                            <a:srgbClr val="FFFFFF"/>
                          </a:solidFill>
                          <a:latin typeface="Calibri"/>
                          <a:ea typeface="Calibri"/>
                          <a:cs typeface="Calibri"/>
                          <a:sym typeface="Calibri"/>
                        </a:rPr>
                        <a:t>Student</a:t>
                      </a:r>
                      <a:endParaRPr sz="1500"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500" b="1">
                          <a:solidFill>
                            <a:srgbClr val="FFFFFF"/>
                          </a:solidFill>
                          <a:latin typeface="Calibri"/>
                          <a:ea typeface="Calibri"/>
                          <a:cs typeface="Calibri"/>
                          <a:sym typeface="Calibri"/>
                        </a:rPr>
                        <a:t>Staff</a:t>
                      </a:r>
                      <a:endParaRPr sz="1500"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500" b="1">
                          <a:solidFill>
                            <a:srgbClr val="FFFFFF"/>
                          </a:solidFill>
                          <a:latin typeface="Calibri"/>
                          <a:ea typeface="Calibri"/>
                          <a:cs typeface="Calibri"/>
                          <a:sym typeface="Calibri"/>
                        </a:rPr>
                        <a:t>Family</a:t>
                      </a:r>
                      <a:endParaRPr sz="1500"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1500" b="1">
                          <a:solidFill>
                            <a:srgbClr val="FFFFFF"/>
                          </a:solidFill>
                          <a:latin typeface="Calibri"/>
                          <a:ea typeface="Calibri"/>
                          <a:cs typeface="Calibri"/>
                          <a:sym typeface="Calibri"/>
                        </a:rPr>
                        <a:t>Community</a:t>
                      </a:r>
                      <a:endParaRPr sz="1500" b="1">
                        <a:solidFill>
                          <a:srgbClr val="FFFFFF"/>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1147300">
                <a:tc>
                  <a:txBody>
                    <a:bodyPr/>
                    <a:lstStyle/>
                    <a:p>
                      <a:pPr marL="0" lvl="0" indent="0" algn="l" rtl="0">
                        <a:spcBef>
                          <a:spcPts val="0"/>
                        </a:spcBef>
                        <a:spcAft>
                          <a:spcPts val="0"/>
                        </a:spcAft>
                        <a:buNone/>
                      </a:pPr>
                      <a:r>
                        <a:rPr lang="en" sz="1800" b="1">
                          <a:solidFill>
                            <a:srgbClr val="EA9999"/>
                          </a:solidFill>
                          <a:latin typeface="Calibri"/>
                          <a:ea typeface="Calibri"/>
                          <a:cs typeface="Calibri"/>
                          <a:sym typeface="Calibri"/>
                        </a:rPr>
                        <a:t>FEW</a:t>
                      </a:r>
                      <a:endParaRPr sz="1800" b="1">
                        <a:solidFill>
                          <a:srgbClr val="EA9999"/>
                        </a:solidFill>
                        <a:latin typeface="Calibri"/>
                        <a:ea typeface="Calibri"/>
                        <a:cs typeface="Calibri"/>
                        <a:sym typeface="Calibri"/>
                      </a:endParaRPr>
                    </a:p>
                    <a:p>
                      <a:pPr marL="0" lvl="0" indent="0" algn="l" rtl="0">
                        <a:spcBef>
                          <a:spcPts val="0"/>
                        </a:spcBef>
                        <a:spcAft>
                          <a:spcPts val="0"/>
                        </a:spcAft>
                        <a:buNone/>
                      </a:pPr>
                      <a:r>
                        <a:rPr lang="en" sz="1800">
                          <a:solidFill>
                            <a:srgbClr val="EA9999"/>
                          </a:solidFill>
                          <a:latin typeface="Calibri"/>
                          <a:ea typeface="Calibri"/>
                          <a:cs typeface="Calibri"/>
                          <a:sym typeface="Calibri"/>
                        </a:rPr>
                        <a:t>Tier 3</a:t>
                      </a:r>
                      <a:endParaRPr sz="1800">
                        <a:solidFill>
                          <a:srgbClr val="EA99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000">
                        <a:solidFill>
                          <a:srgbClr val="EA99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2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 sz="1000">
                          <a:solidFill>
                            <a:srgbClr val="EA9999"/>
                          </a:solidFill>
                          <a:latin typeface="Calibri"/>
                          <a:ea typeface="Calibri"/>
                          <a:cs typeface="Calibri"/>
                          <a:sym typeface="Calibri"/>
                        </a:rPr>
                        <a:t> </a:t>
                      </a:r>
                      <a:endParaRPr sz="1000">
                        <a:solidFill>
                          <a:srgbClr val="EA99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 sz="1200">
                          <a:solidFill>
                            <a:srgbClr val="EA9999"/>
                          </a:solidFill>
                          <a:latin typeface="Calibri"/>
                          <a:ea typeface="Calibri"/>
                          <a:cs typeface="Calibri"/>
                          <a:sym typeface="Calibri"/>
                        </a:rPr>
                        <a:t>Designate team member(s) to develop relationship with food pantries coordinators in local area and provide updates to share with families. </a:t>
                      </a:r>
                      <a:endParaRPr sz="1200">
                        <a:solidFill>
                          <a:srgbClr val="EA99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1169775">
                <a:tc>
                  <a:txBody>
                    <a:bodyPr/>
                    <a:lstStyle/>
                    <a:p>
                      <a:pPr marL="0" lvl="0" indent="0" algn="l" rtl="0">
                        <a:spcBef>
                          <a:spcPts val="0"/>
                        </a:spcBef>
                        <a:spcAft>
                          <a:spcPts val="0"/>
                        </a:spcAft>
                        <a:buNone/>
                      </a:pPr>
                      <a:r>
                        <a:rPr lang="en" sz="1800" b="1">
                          <a:solidFill>
                            <a:srgbClr val="FFE599"/>
                          </a:solidFill>
                          <a:latin typeface="Calibri"/>
                          <a:ea typeface="Calibri"/>
                          <a:cs typeface="Calibri"/>
                          <a:sym typeface="Calibri"/>
                        </a:rPr>
                        <a:t>SOME</a:t>
                      </a:r>
                      <a:endParaRPr sz="1800" b="1">
                        <a:solidFill>
                          <a:srgbClr val="FFE599"/>
                        </a:solidFill>
                        <a:latin typeface="Calibri"/>
                        <a:ea typeface="Calibri"/>
                        <a:cs typeface="Calibri"/>
                        <a:sym typeface="Calibri"/>
                      </a:endParaRPr>
                    </a:p>
                    <a:p>
                      <a:pPr marL="0" lvl="0" indent="0" algn="l" rtl="0">
                        <a:spcBef>
                          <a:spcPts val="0"/>
                        </a:spcBef>
                        <a:spcAft>
                          <a:spcPts val="0"/>
                        </a:spcAft>
                        <a:buNone/>
                      </a:pPr>
                      <a:r>
                        <a:rPr lang="en" sz="1800">
                          <a:solidFill>
                            <a:srgbClr val="FFE599"/>
                          </a:solidFill>
                          <a:latin typeface="Calibri"/>
                          <a:ea typeface="Calibri"/>
                          <a:cs typeface="Calibri"/>
                          <a:sym typeface="Calibri"/>
                        </a:rPr>
                        <a:t>Tier 2</a:t>
                      </a:r>
                      <a:endParaRPr sz="1800">
                        <a:solidFill>
                          <a:srgbClr val="FFE599"/>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000">
                        <a:solidFill>
                          <a:srgbClr val="FFD966"/>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Clr>
                          <a:schemeClr val="dk1"/>
                        </a:buClr>
                        <a:buSzPts val="1100"/>
                        <a:buFont typeface="Arial"/>
                        <a:buNone/>
                      </a:pPr>
                      <a:r>
                        <a:rPr lang="en" sz="1200">
                          <a:solidFill>
                            <a:srgbClr val="FFD966"/>
                          </a:solidFill>
                          <a:latin typeface="Calibri"/>
                          <a:ea typeface="Calibri"/>
                          <a:cs typeface="Calibri"/>
                          <a:sym typeface="Calibri"/>
                        </a:rPr>
                        <a:t>With Tier 1 team during 5*10 professional learning, provide overview of mentoring program &amp; recruit for small group mentoring professional learning.</a:t>
                      </a:r>
                      <a:endParaRPr sz="1200">
                        <a:solidFill>
                          <a:srgbClr val="FFD966"/>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 sz="1200">
                          <a:solidFill>
                            <a:srgbClr val="FFD966"/>
                          </a:solidFill>
                          <a:latin typeface="Calibri"/>
                          <a:ea typeface="Calibri"/>
                          <a:cs typeface="Calibri"/>
                          <a:sym typeface="Calibri"/>
                        </a:rPr>
                        <a:t>Provide 2 additional outreach calls/texts to families with students with decrease in academic engagement (1 letter grade drop pre/post-COVID) - ask about supports they may need.</a:t>
                      </a:r>
                      <a:endParaRPr sz="1200">
                        <a:solidFill>
                          <a:srgbClr val="FFD966"/>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000">
                        <a:solidFill>
                          <a:srgbClr val="FFD966"/>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2"/>
                  </a:ext>
                </a:extLst>
              </a:tr>
              <a:tr h="933375">
                <a:tc>
                  <a:txBody>
                    <a:bodyPr/>
                    <a:lstStyle/>
                    <a:p>
                      <a:pPr marL="0" lvl="0" indent="0" algn="l" rtl="0">
                        <a:spcBef>
                          <a:spcPts val="0"/>
                        </a:spcBef>
                        <a:spcAft>
                          <a:spcPts val="0"/>
                        </a:spcAft>
                        <a:buNone/>
                      </a:pPr>
                      <a:r>
                        <a:rPr lang="en" sz="1800" b="1">
                          <a:solidFill>
                            <a:schemeClr val="accent4"/>
                          </a:solidFill>
                          <a:latin typeface="Calibri"/>
                          <a:ea typeface="Calibri"/>
                          <a:cs typeface="Calibri"/>
                          <a:sym typeface="Calibri"/>
                        </a:rPr>
                        <a:t>ALL</a:t>
                      </a:r>
                      <a:endParaRPr sz="1800" b="1">
                        <a:solidFill>
                          <a:schemeClr val="accent4"/>
                        </a:solidFill>
                        <a:latin typeface="Calibri"/>
                        <a:ea typeface="Calibri"/>
                        <a:cs typeface="Calibri"/>
                        <a:sym typeface="Calibri"/>
                      </a:endParaRPr>
                    </a:p>
                    <a:p>
                      <a:pPr marL="0" lvl="0" indent="0" algn="l" rtl="0">
                        <a:spcBef>
                          <a:spcPts val="0"/>
                        </a:spcBef>
                        <a:spcAft>
                          <a:spcPts val="0"/>
                        </a:spcAft>
                        <a:buNone/>
                      </a:pPr>
                      <a:r>
                        <a:rPr lang="en" sz="1800">
                          <a:solidFill>
                            <a:schemeClr val="accent4"/>
                          </a:solidFill>
                          <a:latin typeface="Calibri"/>
                          <a:ea typeface="Calibri"/>
                          <a:cs typeface="Calibri"/>
                          <a:sym typeface="Calibri"/>
                        </a:rPr>
                        <a:t>Tier 1</a:t>
                      </a:r>
                      <a:endParaRPr sz="180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 sz="1200">
                          <a:solidFill>
                            <a:schemeClr val="accent4"/>
                          </a:solidFill>
                          <a:latin typeface="Calibri"/>
                          <a:ea typeface="Calibri"/>
                          <a:cs typeface="Calibri"/>
                          <a:sym typeface="Calibri"/>
                        </a:rPr>
                        <a:t>Implement a Connections Survey with all students to identify one caring adult to welcome them back to school.</a:t>
                      </a:r>
                      <a:endParaRPr sz="120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 sz="1200">
                          <a:solidFill>
                            <a:schemeClr val="accent4"/>
                          </a:solidFill>
                          <a:latin typeface="Calibri"/>
                          <a:ea typeface="Calibri"/>
                          <a:cs typeface="Calibri"/>
                          <a:sym typeface="Calibri"/>
                        </a:rPr>
                        <a:t>Provide professional learning for staff regarding 5*10 strategy.</a:t>
                      </a:r>
                      <a:endParaRPr sz="1200">
                        <a:solidFill>
                          <a:schemeClr val="accent4"/>
                        </a:solidFill>
                        <a:latin typeface="Calibri"/>
                        <a:ea typeface="Calibri"/>
                        <a:cs typeface="Calibri"/>
                        <a:sym typeface="Calibri"/>
                      </a:endParaRPr>
                    </a:p>
                    <a:p>
                      <a:pPr marL="0" lvl="0" indent="0" algn="l" rtl="0">
                        <a:spcBef>
                          <a:spcPts val="0"/>
                        </a:spcBef>
                        <a:spcAft>
                          <a:spcPts val="0"/>
                        </a:spcAft>
                        <a:buNone/>
                      </a:pPr>
                      <a:endParaRPr sz="1200">
                        <a:solidFill>
                          <a:schemeClr val="accent4"/>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accent4"/>
                          </a:solidFill>
                          <a:latin typeface="Calibri"/>
                          <a:ea typeface="Calibri"/>
                          <a:cs typeface="Calibri"/>
                          <a:sym typeface="Calibri"/>
                        </a:rPr>
                        <a:t>Provide funds and time for staff to develop welcome back message.</a:t>
                      </a:r>
                      <a:endParaRPr sz="120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r>
                        <a:rPr lang="en" sz="1200">
                          <a:solidFill>
                            <a:schemeClr val="accent4"/>
                          </a:solidFill>
                          <a:latin typeface="Calibri"/>
                          <a:ea typeface="Calibri"/>
                          <a:cs typeface="Calibri"/>
                          <a:sym typeface="Calibri"/>
                        </a:rPr>
                        <a:t>Staff are provided with culturally responsive outreach protocols to family and all families have 2 contacts with school personnel over the summer.</a:t>
                      </a:r>
                      <a:endParaRPr sz="120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sz="1000" dirty="0">
                        <a:solidFill>
                          <a:schemeClr val="accent4"/>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0000"/>
                    </a:solidFill>
                  </a:tcPr>
                </a:tc>
                <a:extLst>
                  <a:ext uri="{0D108BD9-81ED-4DB2-BD59-A6C34878D82A}">
                    <a16:rowId xmlns:a16="http://schemas.microsoft.com/office/drawing/2014/main" val="10003"/>
                  </a:ext>
                </a:extLst>
              </a:tr>
            </a:tbl>
          </a:graphicData>
        </a:graphic>
      </p:graphicFrame>
      <p:sp>
        <p:nvSpPr>
          <p:cNvPr id="763" name="Google Shape;763;p105"/>
          <p:cNvSpPr txBox="1"/>
          <p:nvPr/>
        </p:nvSpPr>
        <p:spPr>
          <a:xfrm>
            <a:off x="134763" y="69375"/>
            <a:ext cx="8766900" cy="9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accent4"/>
                </a:solidFill>
                <a:latin typeface="Calibri"/>
                <a:ea typeface="Calibri"/>
                <a:cs typeface="Calibri"/>
                <a:sym typeface="Calibri"/>
              </a:rPr>
              <a:t>Critical Action #3: </a:t>
            </a:r>
            <a:r>
              <a:rPr lang="en" sz="1800">
                <a:solidFill>
                  <a:srgbClr val="FFFFFF"/>
                </a:solidFill>
                <a:latin typeface="Calibri"/>
                <a:ea typeface="Calibri"/>
                <a:cs typeface="Calibri"/>
                <a:sym typeface="Calibri"/>
              </a:rPr>
              <a:t>Create emotionally and physically safe, supportive, and engaging learning environments that promote all students students’ social and emotional development.</a:t>
            </a:r>
            <a:endParaRPr sz="1800">
              <a:solidFill>
                <a:srgbClr val="FFFFFF"/>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06"/>
          <p:cNvSpPr txBox="1">
            <a:spLocks noGrp="1"/>
          </p:cNvSpPr>
          <p:nvPr>
            <p:ph type="title"/>
          </p:nvPr>
        </p:nvSpPr>
        <p:spPr>
          <a:xfrm>
            <a:off x="311700" y="211518"/>
            <a:ext cx="8520600" cy="613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100"/>
              <a:buFont typeface="Calibri"/>
              <a:buNone/>
            </a:pPr>
            <a:r>
              <a:rPr lang="en" sz="2400" b="1">
                <a:solidFill>
                  <a:srgbClr val="000000"/>
                </a:solidFill>
                <a:latin typeface="Calibri"/>
                <a:ea typeface="Calibri"/>
                <a:cs typeface="Calibri"/>
                <a:sym typeface="Calibri"/>
              </a:rPr>
              <a:t>CASEL’S 4 Critical Actions:</a:t>
            </a:r>
            <a:endParaRPr sz="2100" b="1">
              <a:solidFill>
                <a:srgbClr val="000000"/>
              </a:solidFill>
              <a:latin typeface="Calibri"/>
              <a:ea typeface="Calibri"/>
              <a:cs typeface="Calibri"/>
              <a:sym typeface="Calibri"/>
            </a:endParaRPr>
          </a:p>
        </p:txBody>
      </p:sp>
      <p:graphicFrame>
        <p:nvGraphicFramePr>
          <p:cNvPr id="769" name="Google Shape;769;p106"/>
          <p:cNvGraphicFramePr/>
          <p:nvPr/>
        </p:nvGraphicFramePr>
        <p:xfrm>
          <a:off x="225575" y="884968"/>
          <a:ext cx="8606725" cy="3656615"/>
        </p:xfrm>
        <a:graphic>
          <a:graphicData uri="http://schemas.openxmlformats.org/drawingml/2006/table">
            <a:tbl>
              <a:tblPr>
                <a:noFill/>
                <a:tableStyleId>{9E78387D-91E2-4DF6-BDB5-CAD1546DCA3E}</a:tableStyleId>
              </a:tblPr>
              <a:tblGrid>
                <a:gridCol w="978775">
                  <a:extLst>
                    <a:ext uri="{9D8B030D-6E8A-4147-A177-3AD203B41FA5}">
                      <a16:colId xmlns:a16="http://schemas.microsoft.com/office/drawing/2014/main" val="20000"/>
                    </a:ext>
                  </a:extLst>
                </a:gridCol>
                <a:gridCol w="7627950">
                  <a:extLst>
                    <a:ext uri="{9D8B030D-6E8A-4147-A177-3AD203B41FA5}">
                      <a16:colId xmlns:a16="http://schemas.microsoft.com/office/drawing/2014/main" val="20001"/>
                    </a:ext>
                  </a:extLst>
                </a:gridCol>
              </a:tblGrid>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Take time to building partnerships, deepen your understanding, and plan for SEL.</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0"/>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Design opportunities for adults to connect, heal, and cultivate their own SEL competencies and capacities.</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1"/>
                  </a:ext>
                </a:extLst>
              </a:tr>
              <a:tr h="1116425">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1900">
                          <a:latin typeface="Calibri"/>
                          <a:ea typeface="Calibri"/>
                          <a:cs typeface="Calibri"/>
                          <a:sym typeface="Calibri"/>
                        </a:rPr>
                        <a:t>Create emotionally and physically safe, supportive, and engaging learning environments that promote all students students’ social and emotional development.</a:t>
                      </a:r>
                      <a:endParaRPr sz="1900">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2"/>
                  </a:ext>
                </a:extLst>
              </a:tr>
              <a:tr h="828150">
                <a:tc>
                  <a:txBody>
                    <a:bodyPr/>
                    <a:lstStyle/>
                    <a:p>
                      <a:pPr marL="0" lvl="0" indent="0" algn="ctr" rtl="0">
                        <a:spcBef>
                          <a:spcPts val="0"/>
                        </a:spcBef>
                        <a:spcAft>
                          <a:spcPts val="0"/>
                        </a:spcAft>
                        <a:buNone/>
                      </a:pPr>
                      <a:endParaRPr sz="3600" b="1"/>
                    </a:p>
                  </a:txBody>
                  <a:tcPr marL="91425" marR="91425" marT="91425" marB="91425" anchor="ctr">
                    <a:solidFill>
                      <a:srgbClr val="E0E7F5"/>
                    </a:solidFill>
                  </a:tcPr>
                </a:tc>
                <a:tc>
                  <a:txBody>
                    <a:bodyPr/>
                    <a:lstStyle/>
                    <a:p>
                      <a:pPr marL="0" lvl="0" indent="0" algn="l" rtl="0">
                        <a:spcBef>
                          <a:spcPts val="0"/>
                        </a:spcBef>
                        <a:spcAft>
                          <a:spcPts val="0"/>
                        </a:spcAft>
                        <a:buNone/>
                      </a:pPr>
                      <a:r>
                        <a:rPr lang="en" sz="2300" b="1" dirty="0">
                          <a:solidFill>
                            <a:srgbClr val="008B3D"/>
                          </a:solidFill>
                          <a:latin typeface="Calibri"/>
                          <a:ea typeface="Calibri"/>
                          <a:cs typeface="Calibri"/>
                          <a:sym typeface="Calibri"/>
                        </a:rPr>
                        <a:t>Use data as an opportunity to deepen relationships and continuously improve support for students, families, &amp; staff.</a:t>
                      </a:r>
                      <a:endParaRPr sz="2300" b="1" dirty="0">
                        <a:solidFill>
                          <a:srgbClr val="008B3D"/>
                        </a:solidFill>
                        <a:latin typeface="Calibri"/>
                        <a:ea typeface="Calibri"/>
                        <a:cs typeface="Calibri"/>
                        <a:sym typeface="Calibri"/>
                      </a:endParaRPr>
                    </a:p>
                  </a:txBody>
                  <a:tcPr marL="91425" marR="91425" marT="91425" marB="91425">
                    <a:solidFill>
                      <a:srgbClr val="E0E7F5"/>
                    </a:solidFill>
                  </a:tcPr>
                </a:tc>
                <a:extLst>
                  <a:ext uri="{0D108BD9-81ED-4DB2-BD59-A6C34878D82A}">
                    <a16:rowId xmlns:a16="http://schemas.microsoft.com/office/drawing/2014/main" val="10003"/>
                  </a:ext>
                </a:extLst>
              </a:tr>
            </a:tbl>
          </a:graphicData>
        </a:graphic>
      </p:graphicFrame>
      <p:sp>
        <p:nvSpPr>
          <p:cNvPr id="770" name="Google Shape;770;p106"/>
          <p:cNvSpPr/>
          <p:nvPr/>
        </p:nvSpPr>
        <p:spPr>
          <a:xfrm>
            <a:off x="462525" y="10065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FFFFFF"/>
                </a:solidFill>
              </a:rPr>
              <a:t>1</a:t>
            </a:r>
            <a:endParaRPr sz="1200">
              <a:solidFill>
                <a:srgbClr val="FFFFFF"/>
              </a:solidFill>
            </a:endParaRPr>
          </a:p>
        </p:txBody>
      </p:sp>
      <p:sp>
        <p:nvSpPr>
          <p:cNvPr id="771" name="Google Shape;771;p106"/>
          <p:cNvSpPr/>
          <p:nvPr/>
        </p:nvSpPr>
        <p:spPr>
          <a:xfrm>
            <a:off x="444800" y="1816300"/>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2</a:t>
            </a:r>
            <a:endParaRPr sz="3400" b="1">
              <a:solidFill>
                <a:srgbClr val="FFFFFF"/>
              </a:solidFill>
            </a:endParaRPr>
          </a:p>
        </p:txBody>
      </p:sp>
      <p:sp>
        <p:nvSpPr>
          <p:cNvPr id="772" name="Google Shape;772;p106"/>
          <p:cNvSpPr/>
          <p:nvPr/>
        </p:nvSpPr>
        <p:spPr>
          <a:xfrm>
            <a:off x="444850" y="280867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3</a:t>
            </a:r>
            <a:endParaRPr sz="3400" b="1">
              <a:solidFill>
                <a:srgbClr val="FFFFFF"/>
              </a:solidFill>
            </a:endParaRPr>
          </a:p>
        </p:txBody>
      </p:sp>
      <p:sp>
        <p:nvSpPr>
          <p:cNvPr id="773" name="Google Shape;773;p106"/>
          <p:cNvSpPr/>
          <p:nvPr/>
        </p:nvSpPr>
        <p:spPr>
          <a:xfrm>
            <a:off x="449875" y="3750625"/>
            <a:ext cx="620400" cy="613200"/>
          </a:xfrm>
          <a:prstGeom prst="ellipse">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400" b="1">
                <a:solidFill>
                  <a:srgbClr val="FFFFFF"/>
                </a:solidFill>
              </a:rPr>
              <a:t>4</a:t>
            </a:r>
            <a:endParaRPr sz="3400" b="1">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07"/>
          <p:cNvSpPr txBox="1">
            <a:spLocks noGrp="1"/>
          </p:cNvSpPr>
          <p:nvPr>
            <p:ph type="title"/>
          </p:nvPr>
        </p:nvSpPr>
        <p:spPr>
          <a:xfrm>
            <a:off x="361425" y="326571"/>
            <a:ext cx="8118600" cy="1075129"/>
          </a:xfrm>
          <a:prstGeom prst="rect">
            <a:avLst/>
          </a:prstGeom>
        </p:spPr>
        <p:txBody>
          <a:bodyPr spcFirstLastPara="1" wrap="square" lIns="91425" tIns="91425" rIns="91425" bIns="91425" anchor="b" anchorCtr="0">
            <a:noAutofit/>
          </a:bodyPr>
          <a:lstStyle/>
          <a:p>
            <a:pPr marL="0" lvl="0" indent="0" algn="ctr" rtl="0">
              <a:lnSpc>
                <a:spcPct val="100000"/>
              </a:lnSpc>
              <a:spcBef>
                <a:spcPts val="1200"/>
              </a:spcBef>
              <a:spcAft>
                <a:spcPts val="0"/>
              </a:spcAft>
              <a:buNone/>
            </a:pPr>
            <a:r>
              <a:rPr lang="en" sz="2800" b="1" dirty="0">
                <a:latin typeface="Arial"/>
                <a:ea typeface="Arial"/>
                <a:cs typeface="Arial"/>
                <a:sym typeface="Arial"/>
              </a:rPr>
              <a:t>Responses to Data</a:t>
            </a:r>
            <a:endParaRPr sz="2800" b="1" dirty="0">
              <a:latin typeface="Arial"/>
              <a:ea typeface="Arial"/>
              <a:cs typeface="Arial"/>
              <a:sym typeface="Arial"/>
            </a:endParaRPr>
          </a:p>
          <a:p>
            <a:pPr marL="0" lvl="0" indent="0" algn="ctr" rtl="0">
              <a:lnSpc>
                <a:spcPct val="100000"/>
              </a:lnSpc>
              <a:spcBef>
                <a:spcPts val="1200"/>
              </a:spcBef>
              <a:spcAft>
                <a:spcPts val="1200"/>
              </a:spcAft>
              <a:buClr>
                <a:schemeClr val="dk1"/>
              </a:buClr>
              <a:buSzPts val="1100"/>
              <a:buFont typeface="Arial"/>
              <a:buNone/>
            </a:pPr>
            <a:r>
              <a:rPr lang="en" sz="1400" b="1" i="1" dirty="0">
                <a:solidFill>
                  <a:schemeClr val="lt2"/>
                </a:solidFill>
                <a:latin typeface="Arial"/>
                <a:ea typeface="Arial"/>
                <a:cs typeface="Arial"/>
                <a:sym typeface="Arial"/>
              </a:rPr>
              <a:t>A Self-Awareness Question</a:t>
            </a:r>
            <a:endParaRPr sz="1400" b="1" i="1" dirty="0">
              <a:solidFill>
                <a:schemeClr val="lt2"/>
              </a:solidFill>
              <a:latin typeface="Arial"/>
              <a:ea typeface="Arial"/>
              <a:cs typeface="Arial"/>
              <a:sym typeface="Arial"/>
            </a:endParaRPr>
          </a:p>
        </p:txBody>
      </p:sp>
      <p:sp>
        <p:nvSpPr>
          <p:cNvPr id="779" name="Google Shape;779;p107"/>
          <p:cNvSpPr txBox="1"/>
          <p:nvPr/>
        </p:nvSpPr>
        <p:spPr>
          <a:xfrm>
            <a:off x="2031575" y="4535700"/>
            <a:ext cx="7043700" cy="607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1200"/>
              </a:spcBef>
              <a:spcAft>
                <a:spcPts val="1200"/>
              </a:spcAft>
              <a:buNone/>
            </a:pPr>
            <a:r>
              <a:rPr lang="en" sz="1300">
                <a:solidFill>
                  <a:srgbClr val="FFFFFF"/>
                </a:solidFill>
                <a:latin typeface="Calibri"/>
                <a:ea typeface="Calibri"/>
                <a:cs typeface="Calibri"/>
                <a:sym typeface="Calibri"/>
              </a:rPr>
              <a:t>Cooper &amp; Monzingo (2014) for</a:t>
            </a:r>
            <a:r>
              <a:rPr lang="en" sz="1300">
                <a:solidFill>
                  <a:srgbClr val="FFFFFF"/>
                </a:solidFill>
                <a:uFill>
                  <a:noFill/>
                </a:uFill>
                <a:latin typeface="Calibri"/>
                <a:ea typeface="Calibri"/>
                <a:cs typeface="Calibri"/>
                <a:sym typeface="Calibri"/>
                <a:hlinkClick r:id="rId3"/>
              </a:rPr>
              <a:t> North Carolina Association for Middle Level Education</a:t>
            </a:r>
            <a:endParaRPr sz="1300">
              <a:solidFill>
                <a:srgbClr val="FFFFFF"/>
              </a:solidFill>
              <a:latin typeface="Calibri"/>
              <a:ea typeface="Calibri"/>
              <a:cs typeface="Calibri"/>
              <a:sym typeface="Calibri"/>
            </a:endParaRPr>
          </a:p>
        </p:txBody>
      </p:sp>
      <p:graphicFrame>
        <p:nvGraphicFramePr>
          <p:cNvPr id="780" name="Google Shape;780;p107"/>
          <p:cNvGraphicFramePr/>
          <p:nvPr>
            <p:extLst>
              <p:ext uri="{D42A27DB-BD31-4B8C-83A1-F6EECF244321}">
                <p14:modId xmlns:p14="http://schemas.microsoft.com/office/powerpoint/2010/main" val="3983373708"/>
              </p:ext>
            </p:extLst>
          </p:nvPr>
        </p:nvGraphicFramePr>
        <p:xfrm>
          <a:off x="553625" y="1358363"/>
          <a:ext cx="8009650" cy="3083175"/>
        </p:xfrm>
        <a:graphic>
          <a:graphicData uri="http://schemas.openxmlformats.org/drawingml/2006/table">
            <a:tbl>
              <a:tblPr>
                <a:noFill/>
                <a:tableStyleId>{8F13D72D-D067-460C-B8A9-D35A815098E7}</a:tableStyleId>
              </a:tblPr>
              <a:tblGrid>
                <a:gridCol w="1915350">
                  <a:extLst>
                    <a:ext uri="{9D8B030D-6E8A-4147-A177-3AD203B41FA5}">
                      <a16:colId xmlns:a16="http://schemas.microsoft.com/office/drawing/2014/main" val="20000"/>
                    </a:ext>
                  </a:extLst>
                </a:gridCol>
                <a:gridCol w="2054650">
                  <a:extLst>
                    <a:ext uri="{9D8B030D-6E8A-4147-A177-3AD203B41FA5}">
                      <a16:colId xmlns:a16="http://schemas.microsoft.com/office/drawing/2014/main" val="20001"/>
                    </a:ext>
                  </a:extLst>
                </a:gridCol>
                <a:gridCol w="2031425">
                  <a:extLst>
                    <a:ext uri="{9D8B030D-6E8A-4147-A177-3AD203B41FA5}">
                      <a16:colId xmlns:a16="http://schemas.microsoft.com/office/drawing/2014/main" val="20002"/>
                    </a:ext>
                  </a:extLst>
                </a:gridCol>
                <a:gridCol w="2008225">
                  <a:extLst>
                    <a:ext uri="{9D8B030D-6E8A-4147-A177-3AD203B41FA5}">
                      <a16:colId xmlns:a16="http://schemas.microsoft.com/office/drawing/2014/main" val="20003"/>
                    </a:ext>
                  </a:extLst>
                </a:gridCol>
              </a:tblGrid>
              <a:tr h="1216275">
                <a:tc>
                  <a:txBody>
                    <a:bodyPr/>
                    <a:lstStyle/>
                    <a:p>
                      <a:pPr marL="0" lvl="0" indent="0" algn="ctr" rtl="0">
                        <a:lnSpc>
                          <a:spcPct val="115000"/>
                        </a:lnSpc>
                        <a:spcBef>
                          <a:spcPts val="1200"/>
                        </a:spcBef>
                        <a:spcAft>
                          <a:spcPts val="0"/>
                        </a:spcAft>
                        <a:buNone/>
                      </a:pPr>
                      <a:r>
                        <a:rPr lang="en" sz="2000" b="1" dirty="0">
                          <a:solidFill>
                            <a:schemeClr val="accent1"/>
                          </a:solidFill>
                        </a:rPr>
                        <a:t>Data       Denial</a:t>
                      </a:r>
                      <a:endParaRPr sz="2000" b="1" dirty="0">
                        <a:solidFill>
                          <a:schemeClr val="accent1"/>
                        </a:solidFill>
                      </a:endParaRPr>
                    </a:p>
                  </a:txBody>
                  <a:tcPr marL="68575" marR="6857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tc>
                  <a:txBody>
                    <a:bodyPr/>
                    <a:lstStyle/>
                    <a:p>
                      <a:pPr marL="0" lvl="0" indent="0" algn="ctr" rtl="0">
                        <a:lnSpc>
                          <a:spcPct val="115000"/>
                        </a:lnSpc>
                        <a:spcBef>
                          <a:spcPts val="1200"/>
                        </a:spcBef>
                        <a:spcAft>
                          <a:spcPts val="0"/>
                        </a:spcAft>
                        <a:buNone/>
                      </a:pPr>
                      <a:r>
                        <a:rPr lang="en" sz="2000" b="1" dirty="0">
                          <a:solidFill>
                            <a:schemeClr val="accent1"/>
                          </a:solidFill>
                        </a:rPr>
                        <a:t>Data   Indifferent</a:t>
                      </a:r>
                      <a:endParaRPr sz="2000" b="1" dirty="0">
                        <a:solidFill>
                          <a:schemeClr val="accent1"/>
                        </a:solidFill>
                      </a:endParaRPr>
                    </a:p>
                  </a:txBody>
                  <a:tcPr marL="68575" marR="6857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tc>
                  <a:txBody>
                    <a:bodyPr/>
                    <a:lstStyle/>
                    <a:p>
                      <a:pPr marL="0" lvl="0" indent="0" algn="ctr" rtl="0">
                        <a:lnSpc>
                          <a:spcPct val="115000"/>
                        </a:lnSpc>
                        <a:spcBef>
                          <a:spcPts val="1200"/>
                        </a:spcBef>
                        <a:spcAft>
                          <a:spcPts val="0"/>
                        </a:spcAft>
                        <a:buNone/>
                      </a:pPr>
                      <a:r>
                        <a:rPr lang="en" sz="2000" b="1" dirty="0">
                          <a:solidFill>
                            <a:schemeClr val="accent1"/>
                          </a:solidFill>
                        </a:rPr>
                        <a:t>Data    Informed</a:t>
                      </a:r>
                      <a:endParaRPr sz="2000" b="1" dirty="0">
                        <a:solidFill>
                          <a:schemeClr val="accent1"/>
                        </a:solidFill>
                      </a:endParaRPr>
                    </a:p>
                  </a:txBody>
                  <a:tcPr marL="68575" marR="6857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tc>
                  <a:txBody>
                    <a:bodyPr/>
                    <a:lstStyle/>
                    <a:p>
                      <a:pPr marL="0" lvl="0" indent="0" algn="ctr" rtl="0">
                        <a:lnSpc>
                          <a:spcPct val="115000"/>
                        </a:lnSpc>
                        <a:spcBef>
                          <a:spcPts val="1200"/>
                        </a:spcBef>
                        <a:spcAft>
                          <a:spcPts val="0"/>
                        </a:spcAft>
                        <a:buNone/>
                      </a:pPr>
                      <a:r>
                        <a:rPr lang="en" sz="2000" b="1" dirty="0">
                          <a:solidFill>
                            <a:schemeClr val="accent1"/>
                          </a:solidFill>
                        </a:rPr>
                        <a:t>Data        Driven</a:t>
                      </a:r>
                      <a:endParaRPr sz="2000" b="1" dirty="0">
                        <a:solidFill>
                          <a:schemeClr val="accent1"/>
                        </a:solidFill>
                      </a:endParaRPr>
                    </a:p>
                  </a:txBody>
                  <a:tcPr marL="68575" marR="6857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1866900">
                <a:tc>
                  <a:txBody>
                    <a:bodyPr/>
                    <a:lstStyle/>
                    <a:p>
                      <a:pPr marL="0" lvl="0" indent="0" algn="l" rtl="0">
                        <a:lnSpc>
                          <a:spcPct val="115000"/>
                        </a:lnSpc>
                        <a:spcBef>
                          <a:spcPts val="1200"/>
                        </a:spcBef>
                        <a:spcAft>
                          <a:spcPts val="0"/>
                        </a:spcAft>
                        <a:buNone/>
                      </a:pPr>
                      <a:r>
                        <a:rPr lang="en" sz="1800" dirty="0">
                          <a:solidFill>
                            <a:schemeClr val="accent1"/>
                          </a:solidFill>
                        </a:rPr>
                        <a:t>You distrust data and avoid using it</a:t>
                      </a:r>
                      <a:endParaRPr sz="1800" dirty="0">
                        <a:solidFill>
                          <a:schemeClr val="accent1"/>
                        </a:solidFill>
                      </a:endParaRPr>
                    </a:p>
                  </a:txBody>
                  <a:tcPr marL="68575" marR="6857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tc>
                  <a:txBody>
                    <a:bodyPr/>
                    <a:lstStyle/>
                    <a:p>
                      <a:pPr marL="0" lvl="0" indent="0" algn="l" rtl="0">
                        <a:lnSpc>
                          <a:spcPct val="115000"/>
                        </a:lnSpc>
                        <a:spcBef>
                          <a:spcPts val="1200"/>
                        </a:spcBef>
                        <a:spcAft>
                          <a:spcPts val="0"/>
                        </a:spcAft>
                        <a:buNone/>
                      </a:pPr>
                      <a:r>
                        <a:rPr lang="en" sz="1800" dirty="0">
                          <a:solidFill>
                            <a:schemeClr val="accent1"/>
                          </a:solidFill>
                        </a:rPr>
                        <a:t>You don’t care about data and have no need for it</a:t>
                      </a:r>
                      <a:endParaRPr sz="1800" dirty="0">
                        <a:solidFill>
                          <a:schemeClr val="accent1"/>
                        </a:solidFill>
                      </a:endParaRPr>
                    </a:p>
                  </a:txBody>
                  <a:tcPr marL="68575" marR="6857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tc>
                  <a:txBody>
                    <a:bodyPr/>
                    <a:lstStyle/>
                    <a:p>
                      <a:pPr marL="0" lvl="0" indent="0" algn="l" rtl="0">
                        <a:lnSpc>
                          <a:spcPct val="115000"/>
                        </a:lnSpc>
                        <a:spcBef>
                          <a:spcPts val="1200"/>
                        </a:spcBef>
                        <a:spcAft>
                          <a:spcPts val="0"/>
                        </a:spcAft>
                        <a:buNone/>
                      </a:pPr>
                      <a:r>
                        <a:rPr lang="en" sz="1800" dirty="0">
                          <a:solidFill>
                            <a:schemeClr val="accent1"/>
                          </a:solidFill>
                        </a:rPr>
                        <a:t>You use it only when it supports your opinions or decisions</a:t>
                      </a:r>
                      <a:endParaRPr sz="1800" dirty="0">
                        <a:solidFill>
                          <a:schemeClr val="accent1"/>
                        </a:solidFill>
                      </a:endParaRPr>
                    </a:p>
                  </a:txBody>
                  <a:tcPr marL="68575" marR="6857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tc>
                  <a:txBody>
                    <a:bodyPr/>
                    <a:lstStyle/>
                    <a:p>
                      <a:pPr marL="0" lvl="0" indent="0" algn="l" rtl="0">
                        <a:lnSpc>
                          <a:spcPct val="115000"/>
                        </a:lnSpc>
                        <a:spcBef>
                          <a:spcPts val="1200"/>
                        </a:spcBef>
                        <a:spcAft>
                          <a:spcPts val="0"/>
                        </a:spcAft>
                        <a:buNone/>
                      </a:pPr>
                      <a:r>
                        <a:rPr lang="en" sz="1800" dirty="0">
                          <a:solidFill>
                            <a:schemeClr val="accent1"/>
                          </a:solidFill>
                        </a:rPr>
                        <a:t>You use it to shape and inform all your decisions</a:t>
                      </a:r>
                      <a:endParaRPr sz="1800" dirty="0">
                        <a:solidFill>
                          <a:schemeClr val="accent1"/>
                        </a:solidFill>
                      </a:endParaRPr>
                    </a:p>
                  </a:txBody>
                  <a:tcPr marL="68575" marR="68575" marT="91425" marB="91425">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bl>
          </a:graphicData>
        </a:graphic>
      </p:graphicFrame>
      <p:sp>
        <p:nvSpPr>
          <p:cNvPr id="781" name="Google Shape;781;p107"/>
          <p:cNvSpPr/>
          <p:nvPr/>
        </p:nvSpPr>
        <p:spPr>
          <a:xfrm>
            <a:off x="1314275" y="2378275"/>
            <a:ext cx="352200" cy="345900"/>
          </a:xfrm>
          <a:prstGeom prst="ellipse">
            <a:avLst/>
          </a:prstGeom>
          <a:solidFill>
            <a:schemeClr val="lt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7"/>
          <p:cNvSpPr/>
          <p:nvPr/>
        </p:nvSpPr>
        <p:spPr>
          <a:xfrm>
            <a:off x="3345800" y="2378275"/>
            <a:ext cx="352200" cy="345900"/>
          </a:xfrm>
          <a:prstGeom prst="ellipse">
            <a:avLst/>
          </a:prstGeom>
          <a:solidFill>
            <a:schemeClr val="lt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7"/>
          <p:cNvSpPr/>
          <p:nvPr/>
        </p:nvSpPr>
        <p:spPr>
          <a:xfrm>
            <a:off x="5377325" y="2378275"/>
            <a:ext cx="352200" cy="345900"/>
          </a:xfrm>
          <a:prstGeom prst="ellipse">
            <a:avLst/>
          </a:prstGeom>
          <a:solidFill>
            <a:schemeClr val="lt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7"/>
          <p:cNvSpPr/>
          <p:nvPr/>
        </p:nvSpPr>
        <p:spPr>
          <a:xfrm>
            <a:off x="7442450" y="2378275"/>
            <a:ext cx="352200" cy="345900"/>
          </a:xfrm>
          <a:prstGeom prst="ellipse">
            <a:avLst/>
          </a:prstGeom>
          <a:solidFill>
            <a:schemeClr val="lt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91"/>
        <p:cNvGrpSpPr/>
        <p:nvPr/>
      </p:nvGrpSpPr>
      <p:grpSpPr>
        <a:xfrm>
          <a:off x="0" y="0"/>
          <a:ext cx="0" cy="0"/>
          <a:chOff x="0" y="0"/>
          <a:chExt cx="0" cy="0"/>
        </a:xfrm>
      </p:grpSpPr>
      <p:sp>
        <p:nvSpPr>
          <p:cNvPr id="792" name="Google Shape;792;p108"/>
          <p:cNvSpPr txBox="1">
            <a:spLocks noGrp="1"/>
          </p:cNvSpPr>
          <p:nvPr>
            <p:ph type="title"/>
          </p:nvPr>
        </p:nvSpPr>
        <p:spPr>
          <a:xfrm>
            <a:off x="106175" y="-30822"/>
            <a:ext cx="7620000" cy="857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200"/>
              <a:buFont typeface="Cambria"/>
              <a:buNone/>
            </a:pPr>
            <a:r>
              <a:rPr lang="en" sz="3200">
                <a:solidFill>
                  <a:srgbClr val="FFFFFF"/>
                </a:solidFill>
                <a:latin typeface="Calibri"/>
                <a:ea typeface="Calibri"/>
                <a:cs typeface="Calibri"/>
                <a:sym typeface="Calibri"/>
              </a:rPr>
              <a:t>Continuous Data-Based Decision-Making</a:t>
            </a:r>
            <a:endParaRPr>
              <a:solidFill>
                <a:srgbClr val="FFFFFF"/>
              </a:solidFill>
              <a:latin typeface="Calibri"/>
              <a:ea typeface="Calibri"/>
              <a:cs typeface="Calibri"/>
              <a:sym typeface="Calibri"/>
            </a:endParaRPr>
          </a:p>
        </p:txBody>
      </p:sp>
      <p:grpSp>
        <p:nvGrpSpPr>
          <p:cNvPr id="793" name="Google Shape;793;p108"/>
          <p:cNvGrpSpPr/>
          <p:nvPr/>
        </p:nvGrpSpPr>
        <p:grpSpPr>
          <a:xfrm>
            <a:off x="1408423" y="978983"/>
            <a:ext cx="6631948" cy="3505345"/>
            <a:chOff x="1286506" y="346979"/>
            <a:chExt cx="5659624" cy="4188988"/>
          </a:xfrm>
        </p:grpSpPr>
        <p:sp>
          <p:nvSpPr>
            <p:cNvPr id="794" name="Google Shape;794;p108"/>
            <p:cNvSpPr/>
            <p:nvPr/>
          </p:nvSpPr>
          <p:spPr>
            <a:xfrm>
              <a:off x="3319381" y="2019995"/>
              <a:ext cx="1417200" cy="1417200"/>
            </a:xfrm>
            <a:prstGeom prst="roundRect">
              <a:avLst>
                <a:gd name="adj" fmla="val 16667"/>
              </a:avLst>
            </a:prstGeom>
            <a:solidFill>
              <a:schemeClr val="lt2"/>
            </a:solidFill>
            <a:ln>
              <a:noFill/>
            </a:ln>
            <a:effectLst>
              <a:outerShdw blurRad="50800" dist="254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8"/>
            <p:cNvSpPr txBox="1"/>
            <p:nvPr/>
          </p:nvSpPr>
          <p:spPr>
            <a:xfrm>
              <a:off x="3388569" y="2089183"/>
              <a:ext cx="1278900" cy="1278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 sz="3600">
                  <a:solidFill>
                    <a:schemeClr val="lt1"/>
                  </a:solidFill>
                  <a:latin typeface="Calibri"/>
                  <a:ea typeface="Calibri"/>
                  <a:cs typeface="Calibri"/>
                  <a:sym typeface="Calibri"/>
                </a:rPr>
                <a:t>DATA</a:t>
              </a:r>
              <a:endParaRPr/>
            </a:p>
          </p:txBody>
        </p:sp>
        <p:sp>
          <p:nvSpPr>
            <p:cNvPr id="796" name="Google Shape;796;p108"/>
            <p:cNvSpPr/>
            <p:nvPr/>
          </p:nvSpPr>
          <p:spPr>
            <a:xfrm rot="-5251011">
              <a:off x="3667953" y="1611844"/>
              <a:ext cx="817067" cy="0"/>
            </a:xfrm>
            <a:custGeom>
              <a:avLst/>
              <a:gdLst/>
              <a:ahLst/>
              <a:cxnLst/>
              <a:rect l="l" t="t" r="r" b="b"/>
              <a:pathLst>
                <a:path w="120000" h="120000" extrusionOk="0">
                  <a:moveTo>
                    <a:pt x="0" y="0"/>
                  </a:moveTo>
                  <a:lnTo>
                    <a:pt x="120000" y="0"/>
                  </a:lnTo>
                </a:path>
              </a:pathLst>
            </a:custGeom>
            <a:solidFill>
              <a:schemeClr val="lt2"/>
            </a:solidFill>
            <a:ln w="25400" cap="flat" cmpd="sng">
              <a:solidFill>
                <a:srgbClr val="008B3D"/>
              </a:solidFill>
              <a:prstDash val="solid"/>
              <a:round/>
              <a:headEnd type="none" w="sm" len="sm"/>
              <a:tailEnd type="none" w="sm" len="sm"/>
            </a:ln>
          </p:spPr>
        </p:sp>
        <p:sp>
          <p:nvSpPr>
            <p:cNvPr id="797" name="Google Shape;797;p108"/>
            <p:cNvSpPr txBox="1"/>
            <p:nvPr/>
          </p:nvSpPr>
          <p:spPr>
            <a:xfrm>
              <a:off x="3411846" y="346979"/>
              <a:ext cx="1278900" cy="856800"/>
            </a:xfrm>
            <a:prstGeom prst="rect">
              <a:avLst/>
            </a:prstGeom>
            <a:solidFill>
              <a:srgbClr val="D9EAD3"/>
            </a:solidFill>
            <a:ln w="28575" cap="flat" cmpd="sng">
              <a:solidFill>
                <a:srgbClr val="000000"/>
              </a:solidFill>
              <a:prstDash val="solid"/>
              <a:round/>
              <a:headEnd type="none" w="sm" len="sm"/>
              <a:tailEnd type="none" w="sm" len="sm"/>
            </a:ln>
            <a:effectLst>
              <a:outerShdw blurRad="57150" dist="114300" dir="2400000" algn="bl" rotWithShape="0">
                <a:srgbClr val="000000">
                  <a:alpha val="50000"/>
                </a:srgbClr>
              </a:outerShdw>
            </a:effectLst>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 sz="2500">
                  <a:latin typeface="Calibri"/>
                  <a:ea typeface="Calibri"/>
                  <a:cs typeface="Calibri"/>
                  <a:sym typeface="Calibri"/>
                </a:rPr>
                <a:t>Sources</a:t>
              </a:r>
              <a:endParaRPr sz="2500"/>
            </a:p>
          </p:txBody>
        </p:sp>
        <p:sp>
          <p:nvSpPr>
            <p:cNvPr id="798" name="Google Shape;798;p108"/>
            <p:cNvSpPr/>
            <p:nvPr/>
          </p:nvSpPr>
          <p:spPr>
            <a:xfrm rot="1961933">
              <a:off x="4662379" y="3437085"/>
              <a:ext cx="937944" cy="0"/>
            </a:xfrm>
            <a:custGeom>
              <a:avLst/>
              <a:gdLst/>
              <a:ahLst/>
              <a:cxnLst/>
              <a:rect l="l" t="t" r="r" b="b"/>
              <a:pathLst>
                <a:path w="120000" h="120000" extrusionOk="0">
                  <a:moveTo>
                    <a:pt x="0" y="0"/>
                  </a:moveTo>
                  <a:lnTo>
                    <a:pt x="120000" y="0"/>
                  </a:lnTo>
                </a:path>
              </a:pathLst>
            </a:custGeom>
            <a:solidFill>
              <a:schemeClr val="lt2"/>
            </a:solidFill>
            <a:ln w="25400" cap="flat" cmpd="sng">
              <a:solidFill>
                <a:srgbClr val="008B3D"/>
              </a:solidFill>
              <a:prstDash val="solid"/>
              <a:round/>
              <a:headEnd type="none" w="sm" len="sm"/>
              <a:tailEnd type="none" w="sm" len="sm"/>
            </a:ln>
          </p:spPr>
        </p:sp>
        <p:sp>
          <p:nvSpPr>
            <p:cNvPr id="799" name="Google Shape;799;p108"/>
            <p:cNvSpPr txBox="1"/>
            <p:nvPr/>
          </p:nvSpPr>
          <p:spPr>
            <a:xfrm>
              <a:off x="5528930" y="3679166"/>
              <a:ext cx="1417200" cy="856800"/>
            </a:xfrm>
            <a:prstGeom prst="rect">
              <a:avLst/>
            </a:prstGeom>
            <a:solidFill>
              <a:srgbClr val="D9EAD3"/>
            </a:solidFill>
            <a:ln w="28575" cap="flat" cmpd="sng">
              <a:solidFill>
                <a:srgbClr val="000000"/>
              </a:solidFill>
              <a:prstDash val="solid"/>
              <a:round/>
              <a:headEnd type="none" w="sm" len="sm"/>
              <a:tailEnd type="none" w="sm" len="sm"/>
            </a:ln>
            <a:effectLst>
              <a:outerShdw blurRad="57150" dist="114300" dir="2640000" algn="bl" rotWithShape="0">
                <a:srgbClr val="000000">
                  <a:alpha val="50000"/>
                </a:srgbClr>
              </a:outerShdw>
            </a:effectLst>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 sz="2500">
                  <a:latin typeface="Calibri"/>
                  <a:ea typeface="Calibri"/>
                  <a:cs typeface="Calibri"/>
                  <a:sym typeface="Calibri"/>
                </a:rPr>
                <a:t>Analysis</a:t>
              </a:r>
              <a:endParaRPr sz="2500"/>
            </a:p>
          </p:txBody>
        </p:sp>
        <p:sp>
          <p:nvSpPr>
            <p:cNvPr id="800" name="Google Shape;800;p108"/>
            <p:cNvSpPr/>
            <p:nvPr/>
          </p:nvSpPr>
          <p:spPr>
            <a:xfrm rot="8690828">
              <a:off x="2635122" y="3444375"/>
              <a:ext cx="752918" cy="0"/>
            </a:xfrm>
            <a:custGeom>
              <a:avLst/>
              <a:gdLst/>
              <a:ahLst/>
              <a:cxnLst/>
              <a:rect l="l" t="t" r="r" b="b"/>
              <a:pathLst>
                <a:path w="120000" h="120000" extrusionOk="0">
                  <a:moveTo>
                    <a:pt x="0" y="0"/>
                  </a:moveTo>
                  <a:lnTo>
                    <a:pt x="120000" y="0"/>
                  </a:lnTo>
                </a:path>
              </a:pathLst>
            </a:custGeom>
            <a:solidFill>
              <a:schemeClr val="lt2"/>
            </a:solidFill>
            <a:ln w="25400" cap="flat" cmpd="sng">
              <a:solidFill>
                <a:srgbClr val="008B3D"/>
              </a:solidFill>
              <a:prstDash val="solid"/>
              <a:round/>
              <a:headEnd type="none" w="sm" len="sm"/>
              <a:tailEnd type="none" w="sm" len="sm"/>
            </a:ln>
          </p:spPr>
        </p:sp>
        <p:sp>
          <p:nvSpPr>
            <p:cNvPr id="801" name="Google Shape;801;p108"/>
            <p:cNvSpPr txBox="1"/>
            <p:nvPr/>
          </p:nvSpPr>
          <p:spPr>
            <a:xfrm>
              <a:off x="1286506" y="3679166"/>
              <a:ext cx="1417200" cy="856800"/>
            </a:xfrm>
            <a:prstGeom prst="rect">
              <a:avLst/>
            </a:prstGeom>
            <a:solidFill>
              <a:srgbClr val="D9EAD3"/>
            </a:solidFill>
            <a:ln w="28575" cap="flat" cmpd="sng">
              <a:solidFill>
                <a:srgbClr val="000000"/>
              </a:solidFill>
              <a:prstDash val="solid"/>
              <a:round/>
              <a:headEnd type="none" w="sm" len="sm"/>
              <a:tailEnd type="none" w="sm" len="sm"/>
            </a:ln>
            <a:effectLst>
              <a:outerShdw blurRad="57150" dist="76200" dir="3840000" algn="bl" rotWithShape="0">
                <a:srgbClr val="000000">
                  <a:alpha val="50000"/>
                </a:srgbClr>
              </a:outerShdw>
            </a:effectLst>
          </p:spPr>
          <p:txBody>
            <a:bodyPr spcFirstLastPara="1" wrap="square" lIns="43175" tIns="43175" rIns="43175" bIns="43175" anchor="ctr" anchorCtr="0">
              <a:noAutofit/>
            </a:bodyPr>
            <a:lstStyle/>
            <a:p>
              <a:pPr marL="0" marR="0" lvl="0" indent="0" algn="ctr" rtl="0">
                <a:lnSpc>
                  <a:spcPct val="90000"/>
                </a:lnSpc>
                <a:spcBef>
                  <a:spcPts val="0"/>
                </a:spcBef>
                <a:spcAft>
                  <a:spcPts val="0"/>
                </a:spcAft>
                <a:buNone/>
              </a:pPr>
              <a:r>
                <a:rPr lang="en" sz="2500">
                  <a:latin typeface="Calibri"/>
                  <a:ea typeface="Calibri"/>
                  <a:cs typeface="Calibri"/>
                  <a:sym typeface="Calibri"/>
                </a:rPr>
                <a:t>Action Planning</a:t>
              </a:r>
              <a:endParaRPr sz="2200"/>
            </a:p>
          </p:txBody>
        </p:sp>
      </p:grpSp>
      <p:sp>
        <p:nvSpPr>
          <p:cNvPr id="802" name="Google Shape;802;p108"/>
          <p:cNvSpPr/>
          <p:nvPr/>
        </p:nvSpPr>
        <p:spPr>
          <a:xfrm rot="5400000">
            <a:off x="6035525" y="1747300"/>
            <a:ext cx="942900" cy="914400"/>
          </a:xfrm>
          <a:prstGeom prst="bentArrow">
            <a:avLst>
              <a:gd name="adj1" fmla="val 25000"/>
              <a:gd name="adj2" fmla="val 21817"/>
              <a:gd name="adj3" fmla="val 25000"/>
              <a:gd name="adj4" fmla="val 43750"/>
            </a:avLst>
          </a:prstGeom>
          <a:solidFill>
            <a:schemeClr val="lt2"/>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803" name="Google Shape;803;p108"/>
          <p:cNvSpPr/>
          <p:nvPr/>
        </p:nvSpPr>
        <p:spPr>
          <a:xfrm>
            <a:off x="2347213" y="1647831"/>
            <a:ext cx="914400" cy="1231200"/>
          </a:xfrm>
          <a:prstGeom prst="bentArrow">
            <a:avLst>
              <a:gd name="adj1" fmla="val 25000"/>
              <a:gd name="adj2" fmla="val 21817"/>
              <a:gd name="adj3" fmla="val 25000"/>
              <a:gd name="adj4" fmla="val 43750"/>
            </a:avLst>
          </a:prstGeom>
          <a:solidFill>
            <a:schemeClr val="lt2"/>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000000"/>
              </a:solidFill>
              <a:latin typeface="Calibri"/>
              <a:ea typeface="Calibri"/>
              <a:cs typeface="Calibri"/>
              <a:sym typeface="Calibri"/>
            </a:endParaRPr>
          </a:p>
        </p:txBody>
      </p:sp>
      <p:sp>
        <p:nvSpPr>
          <p:cNvPr id="804" name="Google Shape;804;p108"/>
          <p:cNvSpPr/>
          <p:nvPr/>
        </p:nvSpPr>
        <p:spPr>
          <a:xfrm rot="-8279158">
            <a:off x="4247950" y="3874954"/>
            <a:ext cx="952918" cy="914899"/>
          </a:xfrm>
          <a:prstGeom prst="bentArrow">
            <a:avLst>
              <a:gd name="adj1" fmla="val 25000"/>
              <a:gd name="adj2" fmla="val 21817"/>
              <a:gd name="adj3" fmla="val 25000"/>
              <a:gd name="adj4" fmla="val 43750"/>
            </a:avLst>
          </a:prstGeom>
          <a:solidFill>
            <a:schemeClr val="lt2"/>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000000"/>
              </a:solidFill>
              <a:latin typeface="Calibri"/>
              <a:ea typeface="Calibri"/>
              <a:cs typeface="Calibri"/>
              <a:sym typeface="Calibri"/>
            </a:endParaRPr>
          </a:p>
        </p:txBody>
      </p:sp>
      <p:sp>
        <p:nvSpPr>
          <p:cNvPr id="805" name="Google Shape;805;p108"/>
          <p:cNvSpPr txBox="1"/>
          <p:nvPr/>
        </p:nvSpPr>
        <p:spPr>
          <a:xfrm>
            <a:off x="4064250" y="3673600"/>
            <a:ext cx="1843800" cy="4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FFFFFF"/>
                </a:solidFill>
                <a:latin typeface="Calibri"/>
                <a:ea typeface="Calibri"/>
                <a:cs typeface="Calibri"/>
                <a:sym typeface="Calibri"/>
              </a:rPr>
              <a:t>Action (Do)</a:t>
            </a:r>
            <a:endParaRPr sz="2500">
              <a:solidFill>
                <a:srgbClr val="FFFFFF"/>
              </a:solidFill>
              <a:latin typeface="Calibri"/>
              <a:ea typeface="Calibri"/>
              <a:cs typeface="Calibri"/>
              <a:sym typeface="Calibri"/>
            </a:endParaRPr>
          </a:p>
          <a:p>
            <a:pPr marL="0" lvl="0" indent="0" algn="l" rtl="0">
              <a:spcBef>
                <a:spcPts val="0"/>
              </a:spcBef>
              <a:spcAft>
                <a:spcPts val="0"/>
              </a:spcAft>
              <a:buNone/>
            </a:pPr>
            <a:endParaRPr sz="2500">
              <a:solidFill>
                <a:srgbClr val="FFFFFF"/>
              </a:solidFill>
              <a:latin typeface="Calibri"/>
              <a:ea typeface="Calibri"/>
              <a:cs typeface="Calibri"/>
              <a:sym typeface="Calibri"/>
            </a:endParaRPr>
          </a:p>
        </p:txBody>
      </p:sp>
      <p:sp>
        <p:nvSpPr>
          <p:cNvPr id="806" name="Google Shape;806;p108"/>
          <p:cNvSpPr txBox="1"/>
          <p:nvPr/>
        </p:nvSpPr>
        <p:spPr>
          <a:xfrm>
            <a:off x="6995600" y="1848100"/>
            <a:ext cx="13203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FFFFFF"/>
                </a:solidFill>
                <a:latin typeface="Calibri"/>
                <a:ea typeface="Calibri"/>
                <a:cs typeface="Calibri"/>
                <a:sym typeface="Calibri"/>
              </a:rPr>
              <a:t>Action</a:t>
            </a:r>
            <a:endParaRPr sz="2500">
              <a:solidFill>
                <a:srgbClr val="FFFFFF"/>
              </a:solidFill>
              <a:latin typeface="Calibri"/>
              <a:ea typeface="Calibri"/>
              <a:cs typeface="Calibri"/>
              <a:sym typeface="Calibri"/>
            </a:endParaRPr>
          </a:p>
          <a:p>
            <a:pPr marL="0" lvl="0" indent="0" algn="l" rtl="0">
              <a:spcBef>
                <a:spcPts val="0"/>
              </a:spcBef>
              <a:spcAft>
                <a:spcPts val="0"/>
              </a:spcAft>
              <a:buNone/>
            </a:pPr>
            <a:r>
              <a:rPr lang="en" sz="2500">
                <a:solidFill>
                  <a:srgbClr val="FFFFFF"/>
                </a:solidFill>
                <a:latin typeface="Calibri"/>
                <a:ea typeface="Calibri"/>
                <a:cs typeface="Calibri"/>
                <a:sym typeface="Calibri"/>
              </a:rPr>
              <a:t>(Do)</a:t>
            </a:r>
            <a:endParaRPr sz="2500">
              <a:solidFill>
                <a:srgbClr val="FFFFFF"/>
              </a:solidFill>
              <a:latin typeface="Calibri"/>
              <a:ea typeface="Calibri"/>
              <a:cs typeface="Calibri"/>
              <a:sym typeface="Calibri"/>
            </a:endParaRPr>
          </a:p>
        </p:txBody>
      </p:sp>
      <p:sp>
        <p:nvSpPr>
          <p:cNvPr id="807" name="Google Shape;807;p108"/>
          <p:cNvSpPr txBox="1"/>
          <p:nvPr/>
        </p:nvSpPr>
        <p:spPr>
          <a:xfrm>
            <a:off x="1026925" y="1848100"/>
            <a:ext cx="1320300" cy="857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500">
                <a:solidFill>
                  <a:srgbClr val="FFFFFF"/>
                </a:solidFill>
                <a:latin typeface="Calibri"/>
                <a:ea typeface="Calibri"/>
                <a:cs typeface="Calibri"/>
                <a:sym typeface="Calibri"/>
              </a:rPr>
              <a:t>Action</a:t>
            </a:r>
            <a:endParaRPr sz="2500">
              <a:solidFill>
                <a:srgbClr val="FFFFFF"/>
              </a:solidFill>
              <a:latin typeface="Calibri"/>
              <a:ea typeface="Calibri"/>
              <a:cs typeface="Calibri"/>
              <a:sym typeface="Calibri"/>
            </a:endParaRPr>
          </a:p>
          <a:p>
            <a:pPr marL="0" lvl="0" indent="0" algn="r" rtl="0">
              <a:spcBef>
                <a:spcPts val="0"/>
              </a:spcBef>
              <a:spcAft>
                <a:spcPts val="0"/>
              </a:spcAft>
              <a:buNone/>
            </a:pPr>
            <a:r>
              <a:rPr lang="en" sz="2500">
                <a:solidFill>
                  <a:srgbClr val="FFFFFF"/>
                </a:solidFill>
                <a:latin typeface="Calibri"/>
                <a:ea typeface="Calibri"/>
                <a:cs typeface="Calibri"/>
                <a:sym typeface="Calibri"/>
              </a:rPr>
              <a:t>(Do)</a:t>
            </a:r>
            <a:endParaRPr sz="2500">
              <a:solidFill>
                <a:srgbClr val="FFFFFF"/>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09"/>
          <p:cNvSpPr txBox="1">
            <a:spLocks noGrp="1"/>
          </p:cNvSpPr>
          <p:nvPr>
            <p:ph type="title"/>
          </p:nvPr>
        </p:nvSpPr>
        <p:spPr>
          <a:xfrm>
            <a:off x="358675" y="272825"/>
            <a:ext cx="7182900" cy="857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600">
                <a:latin typeface="Arial"/>
                <a:ea typeface="Arial"/>
                <a:cs typeface="Arial"/>
                <a:sym typeface="Arial"/>
              </a:rPr>
              <a:t>Consider </a:t>
            </a:r>
            <a:r>
              <a:rPr lang="en" sz="2600">
                <a:solidFill>
                  <a:schemeClr val="dk2"/>
                </a:solidFill>
                <a:latin typeface="Arial"/>
                <a:ea typeface="Arial"/>
                <a:cs typeface="Arial"/>
                <a:sym typeface="Arial"/>
              </a:rPr>
              <a:t>SEL Skills and Related Initiatives</a:t>
            </a:r>
            <a:r>
              <a:rPr lang="en" sz="2600">
                <a:latin typeface="Arial"/>
                <a:ea typeface="Arial"/>
                <a:cs typeface="Arial"/>
                <a:sym typeface="Arial"/>
              </a:rPr>
              <a:t> Data in the Same Way...</a:t>
            </a:r>
            <a:endParaRPr sz="2600">
              <a:latin typeface="Arial"/>
              <a:ea typeface="Arial"/>
              <a:cs typeface="Arial"/>
              <a:sym typeface="Arial"/>
            </a:endParaRPr>
          </a:p>
        </p:txBody>
      </p:sp>
      <p:sp>
        <p:nvSpPr>
          <p:cNvPr id="813" name="Google Shape;813;p109"/>
          <p:cNvSpPr txBox="1"/>
          <p:nvPr/>
        </p:nvSpPr>
        <p:spPr>
          <a:xfrm>
            <a:off x="6268875" y="953825"/>
            <a:ext cx="2718000" cy="38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Calibri"/>
                <a:ea typeface="Calibri"/>
                <a:cs typeface="Calibri"/>
                <a:sym typeface="Calibri"/>
              </a:rPr>
              <a:t>How much does SEL influence the outcomes mentioned?</a:t>
            </a: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457200" lvl="0" indent="-349250" algn="l" rtl="0">
              <a:spcBef>
                <a:spcPts val="0"/>
              </a:spcBef>
              <a:spcAft>
                <a:spcPts val="0"/>
              </a:spcAft>
              <a:buClr>
                <a:schemeClr val="dk2"/>
              </a:buClr>
              <a:buSzPts val="1900"/>
              <a:buFont typeface="Calibri"/>
              <a:buChar char="-"/>
            </a:pPr>
            <a:r>
              <a:rPr lang="en" sz="1900">
                <a:solidFill>
                  <a:schemeClr val="dk2"/>
                </a:solidFill>
                <a:latin typeface="Calibri"/>
                <a:ea typeface="Calibri"/>
                <a:cs typeface="Calibri"/>
                <a:sym typeface="Calibri"/>
              </a:rPr>
              <a:t>Graduation</a:t>
            </a:r>
            <a:endParaRPr sz="1900">
              <a:solidFill>
                <a:schemeClr val="dk2"/>
              </a:solidFill>
              <a:latin typeface="Calibri"/>
              <a:ea typeface="Calibri"/>
              <a:cs typeface="Calibri"/>
              <a:sym typeface="Calibri"/>
            </a:endParaRPr>
          </a:p>
          <a:p>
            <a:pPr marL="457200" lvl="0" indent="-349250" algn="l" rtl="0">
              <a:spcBef>
                <a:spcPts val="0"/>
              </a:spcBef>
              <a:spcAft>
                <a:spcPts val="0"/>
              </a:spcAft>
              <a:buClr>
                <a:schemeClr val="dk2"/>
              </a:buClr>
              <a:buSzPts val="1900"/>
              <a:buFont typeface="Calibri"/>
              <a:buChar char="-"/>
            </a:pPr>
            <a:r>
              <a:rPr lang="en" sz="1900">
                <a:solidFill>
                  <a:schemeClr val="dk2"/>
                </a:solidFill>
                <a:latin typeface="Calibri"/>
                <a:ea typeface="Calibri"/>
                <a:cs typeface="Calibri"/>
                <a:sym typeface="Calibri"/>
              </a:rPr>
              <a:t>Academic success</a:t>
            </a:r>
            <a:endParaRPr sz="1900">
              <a:solidFill>
                <a:schemeClr val="dk2"/>
              </a:solidFill>
              <a:latin typeface="Calibri"/>
              <a:ea typeface="Calibri"/>
              <a:cs typeface="Calibri"/>
              <a:sym typeface="Calibri"/>
            </a:endParaRPr>
          </a:p>
          <a:p>
            <a:pPr marL="457200" lvl="0" indent="-349250" algn="l" rtl="0">
              <a:spcBef>
                <a:spcPts val="0"/>
              </a:spcBef>
              <a:spcAft>
                <a:spcPts val="0"/>
              </a:spcAft>
              <a:buClr>
                <a:schemeClr val="dk2"/>
              </a:buClr>
              <a:buSzPts val="1900"/>
              <a:buFont typeface="Calibri"/>
              <a:buChar char="-"/>
            </a:pPr>
            <a:r>
              <a:rPr lang="en" sz="1900">
                <a:solidFill>
                  <a:schemeClr val="dk2"/>
                </a:solidFill>
                <a:latin typeface="Calibri"/>
                <a:ea typeface="Calibri"/>
                <a:cs typeface="Calibri"/>
                <a:sym typeface="Calibri"/>
              </a:rPr>
              <a:t>Student growth</a:t>
            </a:r>
            <a:endParaRPr sz="1900">
              <a:solidFill>
                <a:schemeClr val="dk2"/>
              </a:solidFill>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r>
              <a:rPr lang="en" sz="1900">
                <a:latin typeface="Calibri"/>
                <a:ea typeface="Calibri"/>
                <a:cs typeface="Calibri"/>
                <a:sym typeface="Calibri"/>
              </a:rPr>
              <a:t>Why does the transparency of data impact how students, staff &amp; families can use the data?</a:t>
            </a:r>
            <a:endParaRPr sz="1900">
              <a:latin typeface="Calibri"/>
              <a:ea typeface="Calibri"/>
              <a:cs typeface="Calibri"/>
              <a:sym typeface="Calibri"/>
            </a:endParaRPr>
          </a:p>
        </p:txBody>
      </p:sp>
      <p:pic>
        <p:nvPicPr>
          <p:cNvPr id="814" name="Google Shape;814;p109">
            <a:hlinkClick r:id="rId3"/>
          </p:cNvPr>
          <p:cNvPicPr preferRelativeResize="0"/>
          <p:nvPr/>
        </p:nvPicPr>
        <p:blipFill>
          <a:blip r:embed="rId4">
            <a:alphaModFix/>
          </a:blip>
          <a:stretch>
            <a:fillRect/>
          </a:stretch>
        </p:blipFill>
        <p:spPr>
          <a:xfrm>
            <a:off x="358675" y="1371150"/>
            <a:ext cx="5722963" cy="2971115"/>
          </a:xfrm>
          <a:prstGeom prst="rect">
            <a:avLst/>
          </a:prstGeom>
          <a:noFill/>
          <a:ln>
            <a:noFill/>
          </a:ln>
        </p:spPr>
      </p:pic>
      <p:pic>
        <p:nvPicPr>
          <p:cNvPr id="815" name="Google Shape;815;p109"/>
          <p:cNvPicPr preferRelativeResize="0"/>
          <p:nvPr/>
        </p:nvPicPr>
        <p:blipFill>
          <a:blip r:embed="rId5">
            <a:alphaModFix/>
          </a:blip>
          <a:stretch>
            <a:fillRect/>
          </a:stretch>
        </p:blipFill>
        <p:spPr>
          <a:xfrm>
            <a:off x="3969284" y="3867808"/>
            <a:ext cx="1981067" cy="474467"/>
          </a:xfrm>
          <a:prstGeom prst="rect">
            <a:avLst/>
          </a:prstGeom>
          <a:noFill/>
          <a:ln w="28575" cap="flat" cmpd="sng">
            <a:solidFill>
              <a:schemeClr val="dk2"/>
            </a:solidFill>
            <a:prstDash val="solid"/>
            <a:round/>
            <a:headEnd type="none" w="sm" len="sm"/>
            <a:tailEnd type="none" w="sm" len="sm"/>
          </a:ln>
        </p:spPr>
      </p:pic>
      <p:sp>
        <p:nvSpPr>
          <p:cNvPr id="816" name="Google Shape;816;p109"/>
          <p:cNvSpPr txBox="1"/>
          <p:nvPr/>
        </p:nvSpPr>
        <p:spPr>
          <a:xfrm>
            <a:off x="3932325" y="4467950"/>
            <a:ext cx="2439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dk1"/>
                </a:solidFill>
                <a:hlinkClick r:id="rId6"/>
              </a:rPr>
              <a:t>https://www.moedu-sail.org</a:t>
            </a:r>
            <a:endParaRPr>
              <a:solidFill>
                <a:schemeClr val="dk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10"/>
          <p:cNvSpPr txBox="1">
            <a:spLocks noGrp="1"/>
          </p:cNvSpPr>
          <p:nvPr>
            <p:ph type="title"/>
          </p:nvPr>
        </p:nvSpPr>
        <p:spPr>
          <a:xfrm>
            <a:off x="361425" y="317700"/>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CASEL Key Points</a:t>
            </a:r>
            <a:endParaRPr sz="3700">
              <a:solidFill>
                <a:srgbClr val="F8AC39"/>
              </a:solidFill>
              <a:latin typeface="Calibri"/>
              <a:ea typeface="Calibri"/>
              <a:cs typeface="Calibri"/>
              <a:sym typeface="Calibri"/>
            </a:endParaRPr>
          </a:p>
        </p:txBody>
      </p:sp>
      <p:sp>
        <p:nvSpPr>
          <p:cNvPr id="822" name="Google Shape;822;p110"/>
          <p:cNvSpPr txBox="1"/>
          <p:nvPr/>
        </p:nvSpPr>
        <p:spPr>
          <a:xfrm>
            <a:off x="504150" y="959100"/>
            <a:ext cx="6494400" cy="2982900"/>
          </a:xfrm>
          <a:prstGeom prst="rect">
            <a:avLst/>
          </a:prstGeom>
          <a:solidFill>
            <a:srgbClr val="000000"/>
          </a:solidFill>
          <a:ln>
            <a:noFill/>
          </a:ln>
        </p:spPr>
        <p:txBody>
          <a:bodyPr spcFirstLastPara="1" wrap="square" lIns="91425" tIns="91425" rIns="91425" bIns="91425" anchor="t" anchorCtr="0">
            <a:noAutofit/>
          </a:bodyPr>
          <a:lstStyle/>
          <a:p>
            <a:pPr marL="457200" lvl="0" indent="-342900" algn="l" rtl="0">
              <a:lnSpc>
                <a:spcPct val="100000"/>
              </a:lnSpc>
              <a:spcBef>
                <a:spcPts val="1000"/>
              </a:spcBef>
              <a:spcAft>
                <a:spcPts val="0"/>
              </a:spcAft>
              <a:buClr>
                <a:srgbClr val="FFFFFF"/>
              </a:buClr>
              <a:buSzPts val="1800"/>
              <a:buFont typeface="Calibri"/>
              <a:buChar char="●"/>
            </a:pPr>
            <a:r>
              <a:rPr lang="en" sz="2600">
                <a:solidFill>
                  <a:srgbClr val="F8AC39"/>
                </a:solidFill>
                <a:latin typeface="Calibri"/>
                <a:ea typeface="Calibri"/>
                <a:cs typeface="Calibri"/>
                <a:sym typeface="Calibri"/>
              </a:rPr>
              <a:t>Engage</a:t>
            </a:r>
            <a:r>
              <a:rPr lang="en" sz="2200">
                <a:solidFill>
                  <a:srgbClr val="FFFFFF"/>
                </a:solidFill>
                <a:latin typeface="Calibri"/>
                <a:ea typeface="Calibri"/>
                <a:cs typeface="Calibri"/>
                <a:sym typeface="Calibri"/>
              </a:rPr>
              <a:t> staff, students, and families in sharing ongoing feedback and partnering on continuous improvement. </a:t>
            </a:r>
            <a:endParaRPr sz="2200">
              <a:solidFill>
                <a:srgbClr val="FFFFFF"/>
              </a:solidFill>
              <a:latin typeface="Calibri"/>
              <a:ea typeface="Calibri"/>
              <a:cs typeface="Calibri"/>
              <a:sym typeface="Calibri"/>
            </a:endParaRPr>
          </a:p>
          <a:p>
            <a:pPr marL="457200" lvl="0" indent="-342900" algn="l" rtl="0">
              <a:lnSpc>
                <a:spcPct val="100000"/>
              </a:lnSpc>
              <a:spcBef>
                <a:spcPts val="1000"/>
              </a:spcBef>
              <a:spcAft>
                <a:spcPts val="0"/>
              </a:spcAft>
              <a:buClr>
                <a:srgbClr val="FFFFFF"/>
              </a:buClr>
              <a:buSzPts val="1800"/>
              <a:buFont typeface="Calibri"/>
              <a:buChar char="●"/>
            </a:pPr>
            <a:r>
              <a:rPr lang="en" sz="2600">
                <a:solidFill>
                  <a:srgbClr val="F8AC39"/>
                </a:solidFill>
                <a:latin typeface="Calibri"/>
                <a:ea typeface="Calibri"/>
                <a:cs typeface="Calibri"/>
                <a:sym typeface="Calibri"/>
              </a:rPr>
              <a:t>Support </a:t>
            </a:r>
            <a:r>
              <a:rPr lang="en" sz="2200">
                <a:solidFill>
                  <a:srgbClr val="FFFFFF"/>
                </a:solidFill>
                <a:latin typeface="Calibri"/>
                <a:ea typeface="Calibri"/>
                <a:cs typeface="Calibri"/>
                <a:sym typeface="Calibri"/>
              </a:rPr>
              <a:t>educators in reflecting on data around their own instructional practices and classroom climate, especially when trying out new strategies or modes of teaching. </a:t>
            </a:r>
            <a:endParaRPr sz="2200">
              <a:solidFill>
                <a:srgbClr val="FFFFFF"/>
              </a:solidFill>
              <a:latin typeface="Calibri"/>
              <a:ea typeface="Calibri"/>
              <a:cs typeface="Calibri"/>
              <a:sym typeface="Calibri"/>
            </a:endParaRPr>
          </a:p>
          <a:p>
            <a:pPr marL="457200" lvl="0" indent="-342900" algn="l" rtl="0">
              <a:lnSpc>
                <a:spcPct val="100000"/>
              </a:lnSpc>
              <a:spcBef>
                <a:spcPts val="1000"/>
              </a:spcBef>
              <a:spcAft>
                <a:spcPts val="0"/>
              </a:spcAft>
              <a:buClr>
                <a:srgbClr val="FFFFFF"/>
              </a:buClr>
              <a:buSzPts val="1800"/>
              <a:buFont typeface="Calibri"/>
              <a:buChar char="●"/>
            </a:pPr>
            <a:r>
              <a:rPr lang="en" sz="2600">
                <a:solidFill>
                  <a:srgbClr val="F8AC39"/>
                </a:solidFill>
                <a:latin typeface="Calibri"/>
                <a:ea typeface="Calibri"/>
                <a:cs typeface="Calibri"/>
                <a:sym typeface="Calibri"/>
              </a:rPr>
              <a:t>Collect and act </a:t>
            </a:r>
            <a:r>
              <a:rPr lang="en" sz="2200">
                <a:solidFill>
                  <a:srgbClr val="FFFFFF"/>
                </a:solidFill>
                <a:latin typeface="Calibri"/>
                <a:ea typeface="Calibri"/>
                <a:cs typeface="Calibri"/>
                <a:sym typeface="Calibri"/>
              </a:rPr>
              <a:t>on data around students who are disengaged or chronically absent. </a:t>
            </a:r>
            <a:endParaRPr sz="2200">
              <a:solidFill>
                <a:srgbClr val="FFFFFF"/>
              </a:solidFill>
              <a:latin typeface="Calibri"/>
              <a:ea typeface="Calibri"/>
              <a:cs typeface="Calibri"/>
              <a:sym typeface="Calibri"/>
            </a:endParaRPr>
          </a:p>
          <a:p>
            <a:pPr marL="0" lvl="0" indent="0" algn="l" rtl="0">
              <a:spcBef>
                <a:spcPts val="1000"/>
              </a:spcBef>
              <a:spcAft>
                <a:spcPts val="0"/>
              </a:spcAft>
              <a:buNone/>
            </a:pPr>
            <a:endParaRPr>
              <a:latin typeface="Old Standard TT"/>
              <a:ea typeface="Old Standard TT"/>
              <a:cs typeface="Old Standard TT"/>
              <a:sym typeface="Old Standard TT"/>
            </a:endParaRPr>
          </a:p>
        </p:txBody>
      </p:sp>
      <p:pic>
        <p:nvPicPr>
          <p:cNvPr id="823" name="Google Shape;823;p110"/>
          <p:cNvPicPr preferRelativeResize="0"/>
          <p:nvPr/>
        </p:nvPicPr>
        <p:blipFill>
          <a:blip r:embed="rId3">
            <a:alphaModFix/>
          </a:blip>
          <a:stretch>
            <a:fillRect/>
          </a:stretch>
        </p:blipFill>
        <p:spPr>
          <a:xfrm>
            <a:off x="7097125" y="964175"/>
            <a:ext cx="1285900" cy="1285900"/>
          </a:xfrm>
          <a:prstGeom prst="rect">
            <a:avLst/>
          </a:prstGeom>
          <a:noFill/>
          <a:ln>
            <a:noFill/>
          </a:ln>
        </p:spPr>
      </p:pic>
      <p:pic>
        <p:nvPicPr>
          <p:cNvPr id="824" name="Google Shape;824;p110"/>
          <p:cNvPicPr preferRelativeResize="0"/>
          <p:nvPr/>
        </p:nvPicPr>
        <p:blipFill>
          <a:blip r:embed="rId4">
            <a:alphaModFix/>
          </a:blip>
          <a:stretch>
            <a:fillRect/>
          </a:stretch>
        </p:blipFill>
        <p:spPr>
          <a:xfrm>
            <a:off x="7097125" y="2342150"/>
            <a:ext cx="1332000" cy="1232377"/>
          </a:xfrm>
          <a:prstGeom prst="rect">
            <a:avLst/>
          </a:prstGeom>
          <a:noFill/>
          <a:ln>
            <a:noFill/>
          </a:ln>
        </p:spPr>
      </p:pic>
      <p:pic>
        <p:nvPicPr>
          <p:cNvPr id="825" name="Google Shape;825;p110"/>
          <p:cNvPicPr preferRelativeResize="0"/>
          <p:nvPr/>
        </p:nvPicPr>
        <p:blipFill>
          <a:blip r:embed="rId5">
            <a:alphaModFix/>
          </a:blip>
          <a:stretch>
            <a:fillRect/>
          </a:stretch>
        </p:blipFill>
        <p:spPr>
          <a:xfrm>
            <a:off x="7097125" y="3666597"/>
            <a:ext cx="1332000" cy="127540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11"/>
          <p:cNvSpPr/>
          <p:nvPr/>
        </p:nvSpPr>
        <p:spPr>
          <a:xfrm>
            <a:off x="427250" y="3483775"/>
            <a:ext cx="838200" cy="213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1" name="Google Shape;831;p111"/>
          <p:cNvPicPr preferRelativeResize="0"/>
          <p:nvPr/>
        </p:nvPicPr>
        <p:blipFill>
          <a:blip r:embed="rId3">
            <a:alphaModFix/>
          </a:blip>
          <a:stretch>
            <a:fillRect/>
          </a:stretch>
        </p:blipFill>
        <p:spPr>
          <a:xfrm>
            <a:off x="2196200" y="152400"/>
            <a:ext cx="6475023" cy="4838699"/>
          </a:xfrm>
          <a:prstGeom prst="rect">
            <a:avLst/>
          </a:prstGeom>
          <a:noFill/>
          <a:ln>
            <a:noFill/>
          </a:ln>
        </p:spPr>
      </p:pic>
      <p:sp>
        <p:nvSpPr>
          <p:cNvPr id="832" name="Google Shape;832;p111"/>
          <p:cNvSpPr txBox="1"/>
          <p:nvPr/>
        </p:nvSpPr>
        <p:spPr>
          <a:xfrm>
            <a:off x="229975" y="152400"/>
            <a:ext cx="1892100" cy="9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6D9EEB"/>
                </a:solidFill>
                <a:latin typeface="Calibri"/>
                <a:ea typeface="Calibri"/>
                <a:cs typeface="Calibri"/>
                <a:sym typeface="Calibri"/>
              </a:rPr>
              <a:t>EXPANDING</a:t>
            </a:r>
            <a:r>
              <a:rPr lang="en" sz="2200" b="1">
                <a:solidFill>
                  <a:srgbClr val="3C78D8"/>
                </a:solidFill>
                <a:latin typeface="Calibri"/>
                <a:ea typeface="Calibri"/>
                <a:cs typeface="Calibri"/>
                <a:sym typeface="Calibri"/>
              </a:rPr>
              <a:t> </a:t>
            </a:r>
            <a:r>
              <a:rPr lang="en" sz="2200" b="1">
                <a:solidFill>
                  <a:srgbClr val="FFFFFF"/>
                </a:solidFill>
                <a:latin typeface="Calibri"/>
                <a:ea typeface="Calibri"/>
                <a:cs typeface="Calibri"/>
                <a:sym typeface="Calibri"/>
              </a:rPr>
              <a:t>Your Existing Data</a:t>
            </a:r>
            <a:endParaRPr sz="2200" b="1">
              <a:solidFill>
                <a:srgbClr val="FFFFFF"/>
              </a:solidFill>
              <a:latin typeface="Calibri"/>
              <a:ea typeface="Calibri"/>
              <a:cs typeface="Calibri"/>
              <a:sym typeface="Calibri"/>
            </a:endParaRPr>
          </a:p>
        </p:txBody>
      </p:sp>
      <p:sp>
        <p:nvSpPr>
          <p:cNvPr id="833" name="Google Shape;833;p111"/>
          <p:cNvSpPr/>
          <p:nvPr/>
        </p:nvSpPr>
        <p:spPr>
          <a:xfrm>
            <a:off x="5099850" y="682150"/>
            <a:ext cx="3571500" cy="3849300"/>
          </a:xfrm>
          <a:prstGeom prst="roundRect">
            <a:avLst>
              <a:gd name="adj" fmla="val 16667"/>
            </a:avLst>
          </a:prstGeom>
          <a:noFill/>
          <a:ln w="1143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1"/>
          <p:cNvSpPr txBox="1"/>
          <p:nvPr/>
        </p:nvSpPr>
        <p:spPr>
          <a:xfrm>
            <a:off x="201325" y="1318350"/>
            <a:ext cx="1949400" cy="35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9900"/>
                </a:solidFill>
                <a:latin typeface="Calibri"/>
                <a:ea typeface="Calibri"/>
                <a:cs typeface="Calibri"/>
                <a:sym typeface="Calibri"/>
              </a:rPr>
              <a:t>Self-Awareness</a:t>
            </a:r>
            <a:endParaRPr sz="2000">
              <a:solidFill>
                <a:srgbClr val="FF9900"/>
              </a:solidFill>
              <a:latin typeface="Calibri"/>
              <a:ea typeface="Calibri"/>
              <a:cs typeface="Calibri"/>
              <a:sym typeface="Calibri"/>
            </a:endParaRPr>
          </a:p>
          <a:p>
            <a:pPr marL="0" lvl="0" indent="0" algn="l" rtl="0">
              <a:spcBef>
                <a:spcPts val="0"/>
              </a:spcBef>
              <a:spcAft>
                <a:spcPts val="0"/>
              </a:spcAft>
              <a:buNone/>
            </a:pPr>
            <a:endParaRPr sz="700">
              <a:solidFill>
                <a:srgbClr val="FF99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100">
                <a:solidFill>
                  <a:srgbClr val="FF9900"/>
                </a:solidFill>
                <a:latin typeface="Calibri"/>
                <a:ea typeface="Calibri"/>
                <a:cs typeface="Calibri"/>
                <a:sym typeface="Calibri"/>
              </a:rPr>
              <a:t>Self- Management</a:t>
            </a:r>
            <a:endParaRPr sz="2100">
              <a:solidFill>
                <a:srgbClr val="FF9900"/>
              </a:solidFill>
              <a:latin typeface="Calibri"/>
              <a:ea typeface="Calibri"/>
              <a:cs typeface="Calibri"/>
              <a:sym typeface="Calibri"/>
            </a:endParaRPr>
          </a:p>
          <a:p>
            <a:pPr marL="0" lvl="0" indent="0" algn="l" rtl="0">
              <a:spcBef>
                <a:spcPts val="0"/>
              </a:spcBef>
              <a:spcAft>
                <a:spcPts val="0"/>
              </a:spcAft>
              <a:buNone/>
            </a:pPr>
            <a:endParaRPr sz="700">
              <a:solidFill>
                <a:srgbClr val="FFD966"/>
              </a:solidFill>
              <a:latin typeface="Calibri"/>
              <a:ea typeface="Calibri"/>
              <a:cs typeface="Calibri"/>
              <a:sym typeface="Calibri"/>
            </a:endParaRPr>
          </a:p>
          <a:p>
            <a:pPr marL="0" lvl="0" indent="0" algn="l" rtl="0">
              <a:spcBef>
                <a:spcPts val="0"/>
              </a:spcBef>
              <a:spcAft>
                <a:spcPts val="0"/>
              </a:spcAft>
              <a:buNone/>
            </a:pPr>
            <a:r>
              <a:rPr lang="en" sz="2100">
                <a:solidFill>
                  <a:srgbClr val="FFD966"/>
                </a:solidFill>
                <a:latin typeface="Calibri"/>
                <a:ea typeface="Calibri"/>
                <a:cs typeface="Calibri"/>
                <a:sym typeface="Calibri"/>
              </a:rPr>
              <a:t>Responsible Decision-</a:t>
            </a:r>
            <a:endParaRPr sz="2100">
              <a:solidFill>
                <a:srgbClr val="FFD966"/>
              </a:solidFill>
              <a:latin typeface="Calibri"/>
              <a:ea typeface="Calibri"/>
              <a:cs typeface="Calibri"/>
              <a:sym typeface="Calibri"/>
            </a:endParaRPr>
          </a:p>
          <a:p>
            <a:pPr marL="0" lvl="0" indent="0" algn="l" rtl="0">
              <a:spcBef>
                <a:spcPts val="0"/>
              </a:spcBef>
              <a:spcAft>
                <a:spcPts val="0"/>
              </a:spcAft>
              <a:buNone/>
            </a:pPr>
            <a:r>
              <a:rPr lang="en" sz="2100">
                <a:solidFill>
                  <a:srgbClr val="FFD966"/>
                </a:solidFill>
                <a:latin typeface="Calibri"/>
                <a:ea typeface="Calibri"/>
                <a:cs typeface="Calibri"/>
                <a:sym typeface="Calibri"/>
              </a:rPr>
              <a:t>Making</a:t>
            </a:r>
            <a:endParaRPr sz="2100">
              <a:solidFill>
                <a:srgbClr val="FFD966"/>
              </a:solidFill>
              <a:latin typeface="Calibri"/>
              <a:ea typeface="Calibri"/>
              <a:cs typeface="Calibri"/>
              <a:sym typeface="Calibri"/>
            </a:endParaRPr>
          </a:p>
          <a:p>
            <a:pPr marL="0" lvl="0" indent="0" algn="l" rtl="0">
              <a:spcBef>
                <a:spcPts val="0"/>
              </a:spcBef>
              <a:spcAft>
                <a:spcPts val="0"/>
              </a:spcAft>
              <a:buNone/>
            </a:pPr>
            <a:endParaRPr sz="700">
              <a:solidFill>
                <a:srgbClr val="FFD966"/>
              </a:solidFill>
              <a:latin typeface="Calibri"/>
              <a:ea typeface="Calibri"/>
              <a:cs typeface="Calibri"/>
              <a:sym typeface="Calibri"/>
            </a:endParaRPr>
          </a:p>
          <a:p>
            <a:pPr marL="0" lvl="0" indent="0" algn="l" rtl="0">
              <a:spcBef>
                <a:spcPts val="0"/>
              </a:spcBef>
              <a:spcAft>
                <a:spcPts val="0"/>
              </a:spcAft>
              <a:buNone/>
            </a:pPr>
            <a:r>
              <a:rPr lang="en" sz="2100">
                <a:solidFill>
                  <a:srgbClr val="00B04F"/>
                </a:solidFill>
                <a:latin typeface="Calibri"/>
                <a:ea typeface="Calibri"/>
                <a:cs typeface="Calibri"/>
                <a:sym typeface="Calibri"/>
              </a:rPr>
              <a:t>Social Awareness</a:t>
            </a:r>
            <a:endParaRPr sz="2100">
              <a:solidFill>
                <a:srgbClr val="00B04F"/>
              </a:solidFill>
              <a:latin typeface="Calibri"/>
              <a:ea typeface="Calibri"/>
              <a:cs typeface="Calibri"/>
              <a:sym typeface="Calibri"/>
            </a:endParaRPr>
          </a:p>
          <a:p>
            <a:pPr marL="0" lvl="0" indent="0" algn="l" rtl="0">
              <a:spcBef>
                <a:spcPts val="0"/>
              </a:spcBef>
              <a:spcAft>
                <a:spcPts val="0"/>
              </a:spcAft>
              <a:buNone/>
            </a:pPr>
            <a:endParaRPr sz="700">
              <a:solidFill>
                <a:srgbClr val="00B04F"/>
              </a:solidFill>
              <a:latin typeface="Calibri"/>
              <a:ea typeface="Calibri"/>
              <a:cs typeface="Calibri"/>
              <a:sym typeface="Calibri"/>
            </a:endParaRPr>
          </a:p>
          <a:p>
            <a:pPr marL="0" lvl="0" indent="0" algn="l" rtl="0">
              <a:spcBef>
                <a:spcPts val="0"/>
              </a:spcBef>
              <a:spcAft>
                <a:spcPts val="0"/>
              </a:spcAft>
              <a:buNone/>
            </a:pPr>
            <a:r>
              <a:rPr lang="en" sz="2100">
                <a:solidFill>
                  <a:srgbClr val="00B04F"/>
                </a:solidFill>
                <a:latin typeface="Calibri"/>
                <a:ea typeface="Calibri"/>
                <a:cs typeface="Calibri"/>
                <a:sym typeface="Calibri"/>
              </a:rPr>
              <a:t>Relationship Skills</a:t>
            </a:r>
            <a:endParaRPr sz="2100">
              <a:solidFill>
                <a:srgbClr val="00B04F"/>
              </a:solidFill>
              <a:latin typeface="Calibri"/>
              <a:ea typeface="Calibri"/>
              <a:cs typeface="Calibri"/>
              <a:sym typeface="Calibri"/>
            </a:endParaRPr>
          </a:p>
          <a:p>
            <a:pPr marL="0" lvl="0" indent="0" algn="l" rtl="0">
              <a:spcBef>
                <a:spcPts val="0"/>
              </a:spcBef>
              <a:spcAft>
                <a:spcPts val="0"/>
              </a:spcAft>
              <a:buNone/>
            </a:pPr>
            <a:endParaRPr sz="2200">
              <a:solidFill>
                <a:srgbClr val="FF9900"/>
              </a:solidFill>
              <a:latin typeface="Calibri"/>
              <a:ea typeface="Calibri"/>
              <a:cs typeface="Calibri"/>
              <a:sym typeface="Calibri"/>
            </a:endParaRPr>
          </a:p>
          <a:p>
            <a:pPr marL="0" lvl="0" indent="0" algn="l" rtl="0">
              <a:spcBef>
                <a:spcPts val="0"/>
              </a:spcBef>
              <a:spcAft>
                <a:spcPts val="0"/>
              </a:spcAft>
              <a:buNone/>
            </a:pPr>
            <a:endParaRPr sz="2200">
              <a:solidFill>
                <a:srgbClr val="00B04F"/>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12"/>
          <p:cNvSpPr/>
          <p:nvPr/>
        </p:nvSpPr>
        <p:spPr>
          <a:xfrm>
            <a:off x="427250" y="3483775"/>
            <a:ext cx="838200" cy="213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0" name="Google Shape;840;p112"/>
          <p:cNvPicPr preferRelativeResize="0"/>
          <p:nvPr/>
        </p:nvPicPr>
        <p:blipFill>
          <a:blip r:embed="rId3">
            <a:alphaModFix/>
          </a:blip>
          <a:stretch>
            <a:fillRect/>
          </a:stretch>
        </p:blipFill>
        <p:spPr>
          <a:xfrm>
            <a:off x="2196200" y="152400"/>
            <a:ext cx="6475023" cy="4838699"/>
          </a:xfrm>
          <a:prstGeom prst="rect">
            <a:avLst/>
          </a:prstGeom>
          <a:noFill/>
          <a:ln>
            <a:noFill/>
          </a:ln>
        </p:spPr>
      </p:pic>
      <p:sp>
        <p:nvSpPr>
          <p:cNvPr id="841" name="Google Shape;841;p112"/>
          <p:cNvSpPr/>
          <p:nvPr/>
        </p:nvSpPr>
        <p:spPr>
          <a:xfrm>
            <a:off x="2121925" y="1186800"/>
            <a:ext cx="1653300" cy="351000"/>
          </a:xfrm>
          <a:prstGeom prst="roundRect">
            <a:avLst>
              <a:gd name="adj" fmla="val 16667"/>
            </a:avLst>
          </a:prstGeom>
          <a:no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2"/>
          <p:cNvSpPr/>
          <p:nvPr/>
        </p:nvSpPr>
        <p:spPr>
          <a:xfrm>
            <a:off x="2121925" y="1986775"/>
            <a:ext cx="1653300" cy="351000"/>
          </a:xfrm>
          <a:prstGeom prst="roundRect">
            <a:avLst>
              <a:gd name="adj" fmla="val 16667"/>
            </a:avLst>
          </a:prstGeom>
          <a:no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2"/>
          <p:cNvSpPr/>
          <p:nvPr/>
        </p:nvSpPr>
        <p:spPr>
          <a:xfrm>
            <a:off x="2121925" y="2879225"/>
            <a:ext cx="1949400" cy="351000"/>
          </a:xfrm>
          <a:prstGeom prst="roundRect">
            <a:avLst>
              <a:gd name="adj" fmla="val 16667"/>
            </a:avLst>
          </a:prstGeom>
          <a:no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2"/>
          <p:cNvSpPr/>
          <p:nvPr/>
        </p:nvSpPr>
        <p:spPr>
          <a:xfrm>
            <a:off x="2064475" y="3975250"/>
            <a:ext cx="1653300" cy="351000"/>
          </a:xfrm>
          <a:prstGeom prst="roundRect">
            <a:avLst>
              <a:gd name="adj" fmla="val 16667"/>
            </a:avLst>
          </a:prstGeom>
          <a:no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2"/>
          <p:cNvSpPr txBox="1"/>
          <p:nvPr/>
        </p:nvSpPr>
        <p:spPr>
          <a:xfrm>
            <a:off x="229975" y="152400"/>
            <a:ext cx="1892100" cy="9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6D9EEB"/>
                </a:solidFill>
                <a:latin typeface="Calibri"/>
                <a:ea typeface="Calibri"/>
                <a:cs typeface="Calibri"/>
                <a:sym typeface="Calibri"/>
              </a:rPr>
              <a:t>EXPANDING</a:t>
            </a:r>
            <a:r>
              <a:rPr lang="en" sz="2200" b="1">
                <a:solidFill>
                  <a:srgbClr val="3C78D8"/>
                </a:solidFill>
                <a:latin typeface="Calibri"/>
                <a:ea typeface="Calibri"/>
                <a:cs typeface="Calibri"/>
                <a:sym typeface="Calibri"/>
              </a:rPr>
              <a:t> </a:t>
            </a:r>
            <a:r>
              <a:rPr lang="en" sz="2200" b="1">
                <a:solidFill>
                  <a:srgbClr val="FFFFFF"/>
                </a:solidFill>
                <a:latin typeface="Calibri"/>
                <a:ea typeface="Calibri"/>
                <a:cs typeface="Calibri"/>
                <a:sym typeface="Calibri"/>
              </a:rPr>
              <a:t>Your Existing Data</a:t>
            </a:r>
            <a:endParaRPr sz="2200" b="1">
              <a:solidFill>
                <a:srgbClr val="FFFFFF"/>
              </a:solidFill>
              <a:latin typeface="Calibri"/>
              <a:ea typeface="Calibri"/>
              <a:cs typeface="Calibri"/>
              <a:sym typeface="Calibri"/>
            </a:endParaRPr>
          </a:p>
        </p:txBody>
      </p:sp>
      <p:sp>
        <p:nvSpPr>
          <p:cNvPr id="846" name="Google Shape;846;p112"/>
          <p:cNvSpPr txBox="1"/>
          <p:nvPr/>
        </p:nvSpPr>
        <p:spPr>
          <a:xfrm>
            <a:off x="201325" y="1318350"/>
            <a:ext cx="1949400" cy="35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FF9900"/>
                </a:solidFill>
                <a:latin typeface="Calibri"/>
                <a:ea typeface="Calibri"/>
                <a:cs typeface="Calibri"/>
                <a:sym typeface="Calibri"/>
              </a:rPr>
              <a:t>Self-Awareness</a:t>
            </a:r>
            <a:endParaRPr sz="2000">
              <a:solidFill>
                <a:srgbClr val="FF9900"/>
              </a:solidFill>
              <a:latin typeface="Calibri"/>
              <a:ea typeface="Calibri"/>
              <a:cs typeface="Calibri"/>
              <a:sym typeface="Calibri"/>
            </a:endParaRPr>
          </a:p>
          <a:p>
            <a:pPr marL="0" lvl="0" indent="0" algn="l" rtl="0">
              <a:spcBef>
                <a:spcPts val="0"/>
              </a:spcBef>
              <a:spcAft>
                <a:spcPts val="0"/>
              </a:spcAft>
              <a:buNone/>
            </a:pPr>
            <a:endParaRPr sz="700">
              <a:solidFill>
                <a:srgbClr val="FF9900"/>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100">
                <a:solidFill>
                  <a:srgbClr val="FF9900"/>
                </a:solidFill>
                <a:latin typeface="Calibri"/>
                <a:ea typeface="Calibri"/>
                <a:cs typeface="Calibri"/>
                <a:sym typeface="Calibri"/>
              </a:rPr>
              <a:t>Self- Management</a:t>
            </a:r>
            <a:endParaRPr sz="2100">
              <a:solidFill>
                <a:srgbClr val="FF9900"/>
              </a:solidFill>
              <a:latin typeface="Calibri"/>
              <a:ea typeface="Calibri"/>
              <a:cs typeface="Calibri"/>
              <a:sym typeface="Calibri"/>
            </a:endParaRPr>
          </a:p>
          <a:p>
            <a:pPr marL="0" lvl="0" indent="0" algn="l" rtl="0">
              <a:spcBef>
                <a:spcPts val="0"/>
              </a:spcBef>
              <a:spcAft>
                <a:spcPts val="0"/>
              </a:spcAft>
              <a:buNone/>
            </a:pPr>
            <a:endParaRPr sz="700">
              <a:solidFill>
                <a:srgbClr val="FFD966"/>
              </a:solidFill>
              <a:latin typeface="Calibri"/>
              <a:ea typeface="Calibri"/>
              <a:cs typeface="Calibri"/>
              <a:sym typeface="Calibri"/>
            </a:endParaRPr>
          </a:p>
          <a:p>
            <a:pPr marL="0" lvl="0" indent="0" algn="l" rtl="0">
              <a:spcBef>
                <a:spcPts val="0"/>
              </a:spcBef>
              <a:spcAft>
                <a:spcPts val="0"/>
              </a:spcAft>
              <a:buNone/>
            </a:pPr>
            <a:r>
              <a:rPr lang="en" sz="2100">
                <a:solidFill>
                  <a:srgbClr val="FFD966"/>
                </a:solidFill>
                <a:latin typeface="Calibri"/>
                <a:ea typeface="Calibri"/>
                <a:cs typeface="Calibri"/>
                <a:sym typeface="Calibri"/>
              </a:rPr>
              <a:t>Responsible Decision-</a:t>
            </a:r>
            <a:endParaRPr sz="2100">
              <a:solidFill>
                <a:srgbClr val="FFD966"/>
              </a:solidFill>
              <a:latin typeface="Calibri"/>
              <a:ea typeface="Calibri"/>
              <a:cs typeface="Calibri"/>
              <a:sym typeface="Calibri"/>
            </a:endParaRPr>
          </a:p>
          <a:p>
            <a:pPr marL="0" lvl="0" indent="0" algn="l" rtl="0">
              <a:spcBef>
                <a:spcPts val="0"/>
              </a:spcBef>
              <a:spcAft>
                <a:spcPts val="0"/>
              </a:spcAft>
              <a:buNone/>
            </a:pPr>
            <a:r>
              <a:rPr lang="en" sz="2100">
                <a:solidFill>
                  <a:srgbClr val="FFD966"/>
                </a:solidFill>
                <a:latin typeface="Calibri"/>
                <a:ea typeface="Calibri"/>
                <a:cs typeface="Calibri"/>
                <a:sym typeface="Calibri"/>
              </a:rPr>
              <a:t>Making</a:t>
            </a:r>
            <a:endParaRPr sz="2100">
              <a:solidFill>
                <a:srgbClr val="FFD966"/>
              </a:solidFill>
              <a:latin typeface="Calibri"/>
              <a:ea typeface="Calibri"/>
              <a:cs typeface="Calibri"/>
              <a:sym typeface="Calibri"/>
            </a:endParaRPr>
          </a:p>
          <a:p>
            <a:pPr marL="0" lvl="0" indent="0" algn="l" rtl="0">
              <a:spcBef>
                <a:spcPts val="0"/>
              </a:spcBef>
              <a:spcAft>
                <a:spcPts val="0"/>
              </a:spcAft>
              <a:buNone/>
            </a:pPr>
            <a:endParaRPr sz="700">
              <a:solidFill>
                <a:srgbClr val="FFD966"/>
              </a:solidFill>
              <a:latin typeface="Calibri"/>
              <a:ea typeface="Calibri"/>
              <a:cs typeface="Calibri"/>
              <a:sym typeface="Calibri"/>
            </a:endParaRPr>
          </a:p>
          <a:p>
            <a:pPr marL="0" lvl="0" indent="0" algn="l" rtl="0">
              <a:spcBef>
                <a:spcPts val="0"/>
              </a:spcBef>
              <a:spcAft>
                <a:spcPts val="0"/>
              </a:spcAft>
              <a:buNone/>
            </a:pPr>
            <a:r>
              <a:rPr lang="en" sz="2100">
                <a:solidFill>
                  <a:srgbClr val="00B04F"/>
                </a:solidFill>
                <a:latin typeface="Calibri"/>
                <a:ea typeface="Calibri"/>
                <a:cs typeface="Calibri"/>
                <a:sym typeface="Calibri"/>
              </a:rPr>
              <a:t>Social Awareness</a:t>
            </a:r>
            <a:endParaRPr sz="2100">
              <a:solidFill>
                <a:srgbClr val="00B04F"/>
              </a:solidFill>
              <a:latin typeface="Calibri"/>
              <a:ea typeface="Calibri"/>
              <a:cs typeface="Calibri"/>
              <a:sym typeface="Calibri"/>
            </a:endParaRPr>
          </a:p>
          <a:p>
            <a:pPr marL="0" lvl="0" indent="0" algn="l" rtl="0">
              <a:spcBef>
                <a:spcPts val="0"/>
              </a:spcBef>
              <a:spcAft>
                <a:spcPts val="0"/>
              </a:spcAft>
              <a:buNone/>
            </a:pPr>
            <a:endParaRPr sz="700">
              <a:solidFill>
                <a:srgbClr val="00B04F"/>
              </a:solidFill>
              <a:latin typeface="Calibri"/>
              <a:ea typeface="Calibri"/>
              <a:cs typeface="Calibri"/>
              <a:sym typeface="Calibri"/>
            </a:endParaRPr>
          </a:p>
          <a:p>
            <a:pPr marL="0" lvl="0" indent="0" algn="l" rtl="0">
              <a:spcBef>
                <a:spcPts val="0"/>
              </a:spcBef>
              <a:spcAft>
                <a:spcPts val="0"/>
              </a:spcAft>
              <a:buNone/>
            </a:pPr>
            <a:r>
              <a:rPr lang="en" sz="2100">
                <a:solidFill>
                  <a:srgbClr val="00B04F"/>
                </a:solidFill>
                <a:latin typeface="Calibri"/>
                <a:ea typeface="Calibri"/>
                <a:cs typeface="Calibri"/>
                <a:sym typeface="Calibri"/>
              </a:rPr>
              <a:t>Relationship Skills</a:t>
            </a:r>
            <a:endParaRPr sz="2100">
              <a:solidFill>
                <a:srgbClr val="00B04F"/>
              </a:solidFill>
              <a:latin typeface="Calibri"/>
              <a:ea typeface="Calibri"/>
              <a:cs typeface="Calibri"/>
              <a:sym typeface="Calibri"/>
            </a:endParaRPr>
          </a:p>
          <a:p>
            <a:pPr marL="0" lvl="0" indent="0" algn="l" rtl="0">
              <a:spcBef>
                <a:spcPts val="0"/>
              </a:spcBef>
              <a:spcAft>
                <a:spcPts val="0"/>
              </a:spcAft>
              <a:buNone/>
            </a:pPr>
            <a:endParaRPr sz="2200">
              <a:solidFill>
                <a:srgbClr val="FF9900"/>
              </a:solidFill>
              <a:latin typeface="Calibri"/>
              <a:ea typeface="Calibri"/>
              <a:cs typeface="Calibri"/>
              <a:sym typeface="Calibri"/>
            </a:endParaRPr>
          </a:p>
          <a:p>
            <a:pPr marL="0" lvl="0" indent="0" algn="l" rtl="0">
              <a:spcBef>
                <a:spcPts val="0"/>
              </a:spcBef>
              <a:spcAft>
                <a:spcPts val="0"/>
              </a:spcAft>
              <a:buNone/>
            </a:pPr>
            <a:endParaRPr sz="2200">
              <a:solidFill>
                <a:srgbClr val="00B04F"/>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13"/>
          <p:cNvSpPr txBox="1">
            <a:spLocks noGrp="1"/>
          </p:cNvSpPr>
          <p:nvPr>
            <p:ph type="title"/>
          </p:nvPr>
        </p:nvSpPr>
        <p:spPr>
          <a:xfrm>
            <a:off x="361425" y="802925"/>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chemeClr val="accent4"/>
                </a:solidFill>
                <a:latin typeface="Calibri"/>
                <a:ea typeface="Calibri"/>
                <a:cs typeface="Calibri"/>
                <a:sym typeface="Calibri"/>
              </a:rPr>
              <a:t>Sample Tool: Tier 1 </a:t>
            </a:r>
            <a:endParaRPr sz="3700">
              <a:solidFill>
                <a:schemeClr val="accent4"/>
              </a:solidFill>
              <a:latin typeface="Calibri"/>
              <a:ea typeface="Calibri"/>
              <a:cs typeface="Calibri"/>
              <a:sym typeface="Calibri"/>
            </a:endParaRPr>
          </a:p>
          <a:p>
            <a:pPr marL="0" lvl="0" indent="0" algn="l" rtl="0">
              <a:spcBef>
                <a:spcPts val="0"/>
              </a:spcBef>
              <a:spcAft>
                <a:spcPts val="0"/>
              </a:spcAft>
              <a:buNone/>
            </a:pPr>
            <a:r>
              <a:rPr lang="en" sz="3700">
                <a:solidFill>
                  <a:schemeClr val="accent4"/>
                </a:solidFill>
                <a:latin typeface="Calibri"/>
                <a:ea typeface="Calibri"/>
                <a:cs typeface="Calibri"/>
                <a:sym typeface="Calibri"/>
              </a:rPr>
              <a:t>Delaware School Climate </a:t>
            </a:r>
            <a:r>
              <a:rPr lang="en" sz="3200">
                <a:solidFill>
                  <a:srgbClr val="FFFFFF"/>
                </a:solidFill>
                <a:latin typeface="Calibri"/>
                <a:ea typeface="Calibri"/>
                <a:cs typeface="Calibri"/>
                <a:sym typeface="Calibri"/>
              </a:rPr>
              <a:t>Data Existing Data</a:t>
            </a:r>
            <a:endParaRPr sz="3200">
              <a:solidFill>
                <a:srgbClr val="FFFFFF"/>
              </a:solidFill>
              <a:latin typeface="Calibri"/>
              <a:ea typeface="Calibri"/>
              <a:cs typeface="Calibri"/>
              <a:sym typeface="Calibri"/>
            </a:endParaRPr>
          </a:p>
        </p:txBody>
      </p:sp>
      <p:sp>
        <p:nvSpPr>
          <p:cNvPr id="852" name="Google Shape;852;p113"/>
          <p:cNvSpPr txBox="1"/>
          <p:nvPr/>
        </p:nvSpPr>
        <p:spPr>
          <a:xfrm>
            <a:off x="639675" y="1637000"/>
            <a:ext cx="7562100" cy="2982900"/>
          </a:xfrm>
          <a:prstGeom prst="rect">
            <a:avLst/>
          </a:prstGeom>
          <a:solidFill>
            <a:srgbClr val="000000"/>
          </a:solid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Clr>
                <a:srgbClr val="FFFFFF"/>
              </a:buClr>
              <a:buSzPts val="1800"/>
              <a:buFont typeface="Calibri"/>
              <a:buChar char="●"/>
            </a:pPr>
            <a:r>
              <a:rPr lang="en" sz="2500">
                <a:solidFill>
                  <a:srgbClr val="F8AC39"/>
                </a:solidFill>
                <a:latin typeface="Calibri"/>
                <a:ea typeface="Calibri"/>
                <a:cs typeface="Calibri"/>
                <a:sym typeface="Calibri"/>
              </a:rPr>
              <a:t>Engage</a:t>
            </a:r>
            <a:r>
              <a:rPr lang="en" sz="2100">
                <a:solidFill>
                  <a:srgbClr val="FFFFFF"/>
                </a:solidFill>
                <a:latin typeface="Calibri"/>
                <a:ea typeface="Calibri"/>
                <a:cs typeface="Calibri"/>
                <a:sym typeface="Calibri"/>
              </a:rPr>
              <a:t> staff, students, and families in sharing ongoing feedback and partnering on continuous improvement. </a:t>
            </a:r>
            <a:endParaRPr sz="2100">
              <a:solidFill>
                <a:srgbClr val="FFFFFF"/>
              </a:solidFill>
              <a:latin typeface="Calibri"/>
              <a:ea typeface="Calibri"/>
              <a:cs typeface="Calibri"/>
              <a:sym typeface="Calibri"/>
            </a:endParaRPr>
          </a:p>
          <a:p>
            <a:pPr marL="457200" lvl="0" indent="0" algn="l" rtl="0">
              <a:lnSpc>
                <a:spcPct val="115000"/>
              </a:lnSpc>
              <a:spcBef>
                <a:spcPts val="1000"/>
              </a:spcBef>
              <a:spcAft>
                <a:spcPts val="0"/>
              </a:spcAft>
              <a:buNone/>
            </a:pPr>
            <a:endParaRPr sz="1900">
              <a:solidFill>
                <a:srgbClr val="FFFFFF"/>
              </a:solidFill>
              <a:latin typeface="Calibri"/>
              <a:ea typeface="Calibri"/>
              <a:cs typeface="Calibri"/>
              <a:sym typeface="Calibri"/>
            </a:endParaRPr>
          </a:p>
          <a:p>
            <a:pPr marL="0" lvl="0" indent="0" algn="l" rtl="0">
              <a:spcBef>
                <a:spcPts val="1000"/>
              </a:spcBef>
              <a:spcAft>
                <a:spcPts val="0"/>
              </a:spcAft>
              <a:buNone/>
            </a:pPr>
            <a:endParaRPr>
              <a:latin typeface="Old Standard TT"/>
              <a:ea typeface="Old Standard TT"/>
              <a:cs typeface="Old Standard TT"/>
              <a:sym typeface="Old Standard TT"/>
            </a:endParaRPr>
          </a:p>
        </p:txBody>
      </p:sp>
      <p:pic>
        <p:nvPicPr>
          <p:cNvPr id="853" name="Google Shape;853;p113"/>
          <p:cNvPicPr preferRelativeResize="0"/>
          <p:nvPr/>
        </p:nvPicPr>
        <p:blipFill>
          <a:blip r:embed="rId3">
            <a:alphaModFix/>
          </a:blip>
          <a:stretch>
            <a:fillRect/>
          </a:stretch>
        </p:blipFill>
        <p:spPr>
          <a:xfrm>
            <a:off x="1656825" y="2888686"/>
            <a:ext cx="1294450" cy="1168288"/>
          </a:xfrm>
          <a:prstGeom prst="rect">
            <a:avLst/>
          </a:prstGeom>
          <a:noFill/>
          <a:ln>
            <a:noFill/>
          </a:ln>
        </p:spPr>
      </p:pic>
      <p:pic>
        <p:nvPicPr>
          <p:cNvPr id="854" name="Google Shape;854;p113"/>
          <p:cNvPicPr preferRelativeResize="0"/>
          <p:nvPr/>
        </p:nvPicPr>
        <p:blipFill>
          <a:blip r:embed="rId4">
            <a:alphaModFix/>
          </a:blip>
          <a:stretch>
            <a:fillRect/>
          </a:stretch>
        </p:blipFill>
        <p:spPr>
          <a:xfrm>
            <a:off x="3486925" y="2888675"/>
            <a:ext cx="1294450" cy="1168295"/>
          </a:xfrm>
          <a:prstGeom prst="rect">
            <a:avLst/>
          </a:prstGeom>
          <a:noFill/>
          <a:ln>
            <a:noFill/>
          </a:ln>
        </p:spPr>
      </p:pic>
      <p:pic>
        <p:nvPicPr>
          <p:cNvPr id="855" name="Google Shape;855;p113"/>
          <p:cNvPicPr preferRelativeResize="0"/>
          <p:nvPr/>
        </p:nvPicPr>
        <p:blipFill>
          <a:blip r:embed="rId5">
            <a:alphaModFix/>
          </a:blip>
          <a:stretch>
            <a:fillRect/>
          </a:stretch>
        </p:blipFill>
        <p:spPr>
          <a:xfrm>
            <a:off x="5383700" y="2888686"/>
            <a:ext cx="1294450" cy="116828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860" name="Google Shape;860;p114"/>
          <p:cNvPicPr preferRelativeResize="0"/>
          <p:nvPr/>
        </p:nvPicPr>
        <p:blipFill>
          <a:blip r:embed="rId3">
            <a:alphaModFix/>
          </a:blip>
          <a:stretch>
            <a:fillRect/>
          </a:stretch>
        </p:blipFill>
        <p:spPr>
          <a:xfrm>
            <a:off x="2726500" y="171450"/>
            <a:ext cx="6238875" cy="4800600"/>
          </a:xfrm>
          <a:prstGeom prst="rect">
            <a:avLst/>
          </a:prstGeom>
          <a:noFill/>
          <a:ln>
            <a:noFill/>
          </a:ln>
        </p:spPr>
      </p:pic>
      <p:sp>
        <p:nvSpPr>
          <p:cNvPr id="861" name="Google Shape;861;p114"/>
          <p:cNvSpPr/>
          <p:nvPr/>
        </p:nvSpPr>
        <p:spPr>
          <a:xfrm>
            <a:off x="427250" y="3483775"/>
            <a:ext cx="838200" cy="213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4"/>
          <p:cNvSpPr/>
          <p:nvPr/>
        </p:nvSpPr>
        <p:spPr>
          <a:xfrm>
            <a:off x="2647375" y="1169400"/>
            <a:ext cx="6399300" cy="666000"/>
          </a:xfrm>
          <a:prstGeom prst="roundRect">
            <a:avLst>
              <a:gd name="adj" fmla="val 16667"/>
            </a:avLst>
          </a:prstGeom>
          <a:noFill/>
          <a:ln w="1143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4"/>
          <p:cNvSpPr/>
          <p:nvPr/>
        </p:nvSpPr>
        <p:spPr>
          <a:xfrm>
            <a:off x="2647375" y="2779800"/>
            <a:ext cx="6399300" cy="1572900"/>
          </a:xfrm>
          <a:prstGeom prst="roundRect">
            <a:avLst>
              <a:gd name="adj" fmla="val 16667"/>
            </a:avLst>
          </a:prstGeom>
          <a:noFill/>
          <a:ln w="1143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4"/>
          <p:cNvSpPr txBox="1"/>
          <p:nvPr/>
        </p:nvSpPr>
        <p:spPr>
          <a:xfrm>
            <a:off x="259025" y="814075"/>
            <a:ext cx="2090700" cy="41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B04F"/>
                </a:solidFill>
                <a:latin typeface="Calibri"/>
                <a:ea typeface="Calibri"/>
                <a:cs typeface="Calibri"/>
                <a:sym typeface="Calibri"/>
              </a:rPr>
              <a:t>Relationship Skills</a:t>
            </a:r>
            <a:endParaRPr sz="2200">
              <a:solidFill>
                <a:srgbClr val="00B04F"/>
              </a:solidFill>
              <a:latin typeface="Calibri"/>
              <a:ea typeface="Calibri"/>
              <a:cs typeface="Calibri"/>
              <a:sym typeface="Calibri"/>
            </a:endParaRPr>
          </a:p>
          <a:p>
            <a:pPr marL="0" lvl="0" indent="0" algn="l" rtl="0">
              <a:spcBef>
                <a:spcPts val="0"/>
              </a:spcBef>
              <a:spcAft>
                <a:spcPts val="0"/>
              </a:spcAft>
              <a:buNone/>
            </a:pPr>
            <a:endParaRPr sz="1200">
              <a:solidFill>
                <a:srgbClr val="00B04F"/>
              </a:solidFill>
              <a:latin typeface="Calibri"/>
              <a:ea typeface="Calibri"/>
              <a:cs typeface="Calibri"/>
              <a:sym typeface="Calibri"/>
            </a:endParaRPr>
          </a:p>
          <a:p>
            <a:pPr marL="0" lvl="0" indent="0" algn="l" rtl="0">
              <a:spcBef>
                <a:spcPts val="0"/>
              </a:spcBef>
              <a:spcAft>
                <a:spcPts val="0"/>
              </a:spcAft>
              <a:buNone/>
            </a:pPr>
            <a:r>
              <a:rPr lang="en" sz="2200">
                <a:solidFill>
                  <a:srgbClr val="FF9900"/>
                </a:solidFill>
                <a:latin typeface="Calibri"/>
                <a:ea typeface="Calibri"/>
                <a:cs typeface="Calibri"/>
                <a:sym typeface="Calibri"/>
              </a:rPr>
              <a:t>Self- Management</a:t>
            </a:r>
            <a:endParaRPr sz="2200">
              <a:solidFill>
                <a:srgbClr val="FF9900"/>
              </a:solidFill>
              <a:latin typeface="Calibri"/>
              <a:ea typeface="Calibri"/>
              <a:cs typeface="Calibri"/>
              <a:sym typeface="Calibri"/>
            </a:endParaRPr>
          </a:p>
          <a:p>
            <a:pPr marL="0" lvl="0" indent="0" algn="l" rtl="0">
              <a:spcBef>
                <a:spcPts val="0"/>
              </a:spcBef>
              <a:spcAft>
                <a:spcPts val="0"/>
              </a:spcAft>
              <a:buNone/>
            </a:pPr>
            <a:endParaRPr sz="1200">
              <a:solidFill>
                <a:srgbClr val="FF9900"/>
              </a:solidFill>
              <a:latin typeface="Calibri"/>
              <a:ea typeface="Calibri"/>
              <a:cs typeface="Calibri"/>
              <a:sym typeface="Calibri"/>
            </a:endParaRPr>
          </a:p>
          <a:p>
            <a:pPr marL="0" lvl="0" indent="0" algn="l" rtl="0">
              <a:spcBef>
                <a:spcPts val="0"/>
              </a:spcBef>
              <a:spcAft>
                <a:spcPts val="0"/>
              </a:spcAft>
              <a:buNone/>
            </a:pPr>
            <a:r>
              <a:rPr lang="en" sz="2200">
                <a:solidFill>
                  <a:srgbClr val="FFD966"/>
                </a:solidFill>
                <a:latin typeface="Calibri"/>
                <a:ea typeface="Calibri"/>
                <a:cs typeface="Calibri"/>
                <a:sym typeface="Calibri"/>
              </a:rPr>
              <a:t>Responsible Decision-</a:t>
            </a:r>
            <a:endParaRPr sz="2200">
              <a:solidFill>
                <a:srgbClr val="FFD966"/>
              </a:solidFill>
              <a:latin typeface="Calibri"/>
              <a:ea typeface="Calibri"/>
              <a:cs typeface="Calibri"/>
              <a:sym typeface="Calibri"/>
            </a:endParaRPr>
          </a:p>
          <a:p>
            <a:pPr marL="0" lvl="0" indent="0" algn="l" rtl="0">
              <a:spcBef>
                <a:spcPts val="0"/>
              </a:spcBef>
              <a:spcAft>
                <a:spcPts val="0"/>
              </a:spcAft>
              <a:buNone/>
            </a:pPr>
            <a:r>
              <a:rPr lang="en" sz="2200">
                <a:solidFill>
                  <a:srgbClr val="FFD966"/>
                </a:solidFill>
                <a:latin typeface="Calibri"/>
                <a:ea typeface="Calibri"/>
                <a:cs typeface="Calibri"/>
                <a:sym typeface="Calibri"/>
              </a:rPr>
              <a:t>Making</a:t>
            </a:r>
            <a:endParaRPr sz="2200">
              <a:solidFill>
                <a:srgbClr val="FFD966"/>
              </a:solidFill>
              <a:latin typeface="Calibri"/>
              <a:ea typeface="Calibri"/>
              <a:cs typeface="Calibri"/>
              <a:sym typeface="Calibri"/>
            </a:endParaRPr>
          </a:p>
          <a:p>
            <a:pPr marL="0" lvl="0" indent="0" algn="l" rtl="0">
              <a:spcBef>
                <a:spcPts val="0"/>
              </a:spcBef>
              <a:spcAft>
                <a:spcPts val="0"/>
              </a:spcAft>
              <a:buNone/>
            </a:pPr>
            <a:endParaRPr sz="1200">
              <a:solidFill>
                <a:srgbClr val="FFD966"/>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200">
                <a:solidFill>
                  <a:srgbClr val="00B04F"/>
                </a:solidFill>
                <a:latin typeface="Calibri"/>
                <a:ea typeface="Calibri"/>
                <a:cs typeface="Calibri"/>
                <a:sym typeface="Calibri"/>
              </a:rPr>
              <a:t>Social Awareness</a:t>
            </a:r>
            <a:endParaRPr sz="2200">
              <a:solidFill>
                <a:srgbClr val="FFD96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346000" y="517163"/>
            <a:ext cx="3075300" cy="443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00000"/>
                </a:solidFill>
                <a:latin typeface="Calibri"/>
                <a:ea typeface="Calibri"/>
                <a:cs typeface="Calibri"/>
                <a:sym typeface="Calibri"/>
              </a:rPr>
              <a:t>When you think about planning for reopening schools, how do you feel? </a:t>
            </a:r>
            <a:endParaRPr sz="3800">
              <a:solidFill>
                <a:srgbClr val="000000"/>
              </a:solidFill>
              <a:latin typeface="Calibri"/>
              <a:ea typeface="Calibri"/>
              <a:cs typeface="Calibri"/>
              <a:sym typeface="Calibri"/>
            </a:endParaRPr>
          </a:p>
        </p:txBody>
      </p:sp>
      <p:pic>
        <p:nvPicPr>
          <p:cNvPr id="202" name="Google Shape;202;p35"/>
          <p:cNvPicPr preferRelativeResize="0"/>
          <p:nvPr/>
        </p:nvPicPr>
        <p:blipFill>
          <a:blip r:embed="rId3">
            <a:alphaModFix/>
          </a:blip>
          <a:stretch>
            <a:fillRect/>
          </a:stretch>
        </p:blipFill>
        <p:spPr>
          <a:xfrm>
            <a:off x="4253528" y="141425"/>
            <a:ext cx="4698795" cy="480825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115"/>
          <p:cNvPicPr preferRelativeResize="0"/>
          <p:nvPr/>
        </p:nvPicPr>
        <p:blipFill>
          <a:blip r:embed="rId3">
            <a:alphaModFix/>
          </a:blip>
          <a:stretch>
            <a:fillRect/>
          </a:stretch>
        </p:blipFill>
        <p:spPr>
          <a:xfrm>
            <a:off x="2938425" y="217350"/>
            <a:ext cx="3819525" cy="2133600"/>
          </a:xfrm>
          <a:prstGeom prst="rect">
            <a:avLst/>
          </a:prstGeom>
          <a:noFill/>
          <a:ln>
            <a:noFill/>
          </a:ln>
        </p:spPr>
      </p:pic>
      <p:pic>
        <p:nvPicPr>
          <p:cNvPr id="870" name="Google Shape;870;p115"/>
          <p:cNvPicPr preferRelativeResize="0"/>
          <p:nvPr/>
        </p:nvPicPr>
        <p:blipFill>
          <a:blip r:embed="rId4">
            <a:alphaModFix/>
          </a:blip>
          <a:stretch>
            <a:fillRect/>
          </a:stretch>
        </p:blipFill>
        <p:spPr>
          <a:xfrm>
            <a:off x="2639838" y="2463750"/>
            <a:ext cx="3465392" cy="2487750"/>
          </a:xfrm>
          <a:prstGeom prst="rect">
            <a:avLst/>
          </a:prstGeom>
          <a:noFill/>
          <a:ln>
            <a:noFill/>
          </a:ln>
        </p:spPr>
      </p:pic>
      <p:graphicFrame>
        <p:nvGraphicFramePr>
          <p:cNvPr id="871" name="Google Shape;871;p115"/>
          <p:cNvGraphicFramePr/>
          <p:nvPr/>
        </p:nvGraphicFramePr>
        <p:xfrm>
          <a:off x="7056650" y="1593225"/>
          <a:ext cx="3000000" cy="3000000"/>
        </p:xfrm>
        <a:graphic>
          <a:graphicData uri="http://schemas.openxmlformats.org/drawingml/2006/table">
            <a:tbl>
              <a:tblPr>
                <a:noFill/>
                <a:tableStyleId>{8F13D72D-D067-460C-B8A9-D35A815098E7}</a:tableStyleId>
              </a:tblPr>
              <a:tblGrid>
                <a:gridCol w="1744850">
                  <a:extLst>
                    <a:ext uri="{9D8B030D-6E8A-4147-A177-3AD203B41FA5}">
                      <a16:colId xmlns:a16="http://schemas.microsoft.com/office/drawing/2014/main" val="20000"/>
                    </a:ext>
                  </a:extLst>
                </a:gridCol>
              </a:tblGrid>
              <a:tr h="643725">
                <a:tc>
                  <a:txBody>
                    <a:bodyPr/>
                    <a:lstStyle/>
                    <a:p>
                      <a:pPr marL="0" lvl="0" indent="0" algn="ctr" rtl="0">
                        <a:lnSpc>
                          <a:spcPct val="115000"/>
                        </a:lnSpc>
                        <a:spcBef>
                          <a:spcPts val="0"/>
                        </a:spcBef>
                        <a:spcAft>
                          <a:spcPts val="0"/>
                        </a:spcAft>
                        <a:buNone/>
                      </a:pPr>
                      <a:r>
                        <a:rPr lang="en" sz="1600" b="1">
                          <a:solidFill>
                            <a:srgbClr val="FFFFFF"/>
                          </a:solidFill>
                        </a:rPr>
                        <a:t>Part V: Social Emotional Competencies</a:t>
                      </a:r>
                      <a:endParaRPr sz="1600" b="1">
                        <a:solidFill>
                          <a:srgbClr val="FFFFFF"/>
                        </a:solidFill>
                      </a:endParaRPr>
                    </a:p>
                  </a:txBody>
                  <a:tcPr marL="91450" marR="91450" marT="45725" marB="45725" anchor="ctr">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6585CF"/>
                    </a:solidFill>
                  </a:tcPr>
                </a:tc>
                <a:extLst>
                  <a:ext uri="{0D108BD9-81ED-4DB2-BD59-A6C34878D82A}">
                    <a16:rowId xmlns:a16="http://schemas.microsoft.com/office/drawing/2014/main" val="10000"/>
                  </a:ext>
                </a:extLst>
              </a:tr>
              <a:tr h="641550">
                <a:tc>
                  <a:txBody>
                    <a:bodyPr/>
                    <a:lstStyle/>
                    <a:p>
                      <a:pPr marL="0" lvl="0" indent="0" algn="ctr" rtl="0">
                        <a:lnSpc>
                          <a:spcPct val="115000"/>
                        </a:lnSpc>
                        <a:spcBef>
                          <a:spcPts val="0"/>
                        </a:spcBef>
                        <a:spcAft>
                          <a:spcPts val="0"/>
                        </a:spcAft>
                        <a:buNone/>
                      </a:pPr>
                      <a:r>
                        <a:rPr lang="en" sz="1800" b="1">
                          <a:solidFill>
                            <a:srgbClr val="69676D"/>
                          </a:solidFill>
                        </a:rPr>
                        <a:t>Student Survey</a:t>
                      </a:r>
                      <a:endParaRPr sz="1800" b="1">
                        <a:solidFill>
                          <a:srgbClr val="69676D"/>
                        </a:solidFill>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C1CEEC"/>
                    </a:solidFill>
                  </a:tcPr>
                </a:tc>
                <a:extLst>
                  <a:ext uri="{0D108BD9-81ED-4DB2-BD59-A6C34878D82A}">
                    <a16:rowId xmlns:a16="http://schemas.microsoft.com/office/drawing/2014/main" val="10001"/>
                  </a:ext>
                </a:extLst>
              </a:tr>
              <a:tr h="522750">
                <a:tc>
                  <a:txBody>
                    <a:bodyPr/>
                    <a:lstStyle/>
                    <a:p>
                      <a:pPr marL="0" lvl="0" indent="0" algn="ctr" rtl="0">
                        <a:lnSpc>
                          <a:spcPct val="115000"/>
                        </a:lnSpc>
                        <a:spcBef>
                          <a:spcPts val="0"/>
                        </a:spcBef>
                        <a:spcAft>
                          <a:spcPts val="0"/>
                        </a:spcAft>
                        <a:buNone/>
                      </a:pPr>
                      <a:r>
                        <a:rPr lang="en">
                          <a:solidFill>
                            <a:srgbClr val="69676D"/>
                          </a:solidFill>
                        </a:rPr>
                        <a:t>Responsible Decision-Making</a:t>
                      </a:r>
                      <a:endParaRPr>
                        <a:solidFill>
                          <a:srgbClr val="69676D"/>
                        </a:solidFill>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0E7F5"/>
                    </a:solidFill>
                  </a:tcPr>
                </a:tc>
                <a:extLst>
                  <a:ext uri="{0D108BD9-81ED-4DB2-BD59-A6C34878D82A}">
                    <a16:rowId xmlns:a16="http://schemas.microsoft.com/office/drawing/2014/main" val="10002"/>
                  </a:ext>
                </a:extLst>
              </a:tr>
              <a:tr h="319425">
                <a:tc>
                  <a:txBody>
                    <a:bodyPr/>
                    <a:lstStyle/>
                    <a:p>
                      <a:pPr marL="0" lvl="0" indent="0" algn="ctr" rtl="0">
                        <a:lnSpc>
                          <a:spcPct val="115000"/>
                        </a:lnSpc>
                        <a:spcBef>
                          <a:spcPts val="0"/>
                        </a:spcBef>
                        <a:spcAft>
                          <a:spcPts val="0"/>
                        </a:spcAft>
                        <a:buNone/>
                      </a:pPr>
                      <a:r>
                        <a:rPr lang="en">
                          <a:solidFill>
                            <a:srgbClr val="69676D"/>
                          </a:solidFill>
                        </a:rPr>
                        <a:t>Social Awareness</a:t>
                      </a:r>
                      <a:endParaRPr>
                        <a:solidFill>
                          <a:srgbClr val="69676D"/>
                        </a:solidFill>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0E7F5"/>
                    </a:solidFill>
                  </a:tcPr>
                </a:tc>
                <a:extLst>
                  <a:ext uri="{0D108BD9-81ED-4DB2-BD59-A6C34878D82A}">
                    <a16:rowId xmlns:a16="http://schemas.microsoft.com/office/drawing/2014/main" val="10003"/>
                  </a:ext>
                </a:extLst>
              </a:tr>
              <a:tr h="319425">
                <a:tc>
                  <a:txBody>
                    <a:bodyPr/>
                    <a:lstStyle/>
                    <a:p>
                      <a:pPr marL="0" lvl="0" indent="0" algn="ctr" rtl="0">
                        <a:lnSpc>
                          <a:spcPct val="115000"/>
                        </a:lnSpc>
                        <a:spcBef>
                          <a:spcPts val="0"/>
                        </a:spcBef>
                        <a:spcAft>
                          <a:spcPts val="0"/>
                        </a:spcAft>
                        <a:buNone/>
                      </a:pPr>
                      <a:r>
                        <a:rPr lang="en">
                          <a:solidFill>
                            <a:srgbClr val="69676D"/>
                          </a:solidFill>
                        </a:rPr>
                        <a:t>Self-Management</a:t>
                      </a:r>
                      <a:endParaRPr>
                        <a:solidFill>
                          <a:srgbClr val="69676D"/>
                        </a:solidFill>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0E7F5"/>
                    </a:solidFill>
                  </a:tcPr>
                </a:tc>
                <a:extLst>
                  <a:ext uri="{0D108BD9-81ED-4DB2-BD59-A6C34878D82A}">
                    <a16:rowId xmlns:a16="http://schemas.microsoft.com/office/drawing/2014/main" val="10004"/>
                  </a:ext>
                </a:extLst>
              </a:tr>
              <a:tr h="319425">
                <a:tc>
                  <a:txBody>
                    <a:bodyPr/>
                    <a:lstStyle/>
                    <a:p>
                      <a:pPr marL="0" lvl="0" indent="0" algn="ctr" rtl="0">
                        <a:lnSpc>
                          <a:spcPct val="115000"/>
                        </a:lnSpc>
                        <a:spcBef>
                          <a:spcPts val="0"/>
                        </a:spcBef>
                        <a:spcAft>
                          <a:spcPts val="0"/>
                        </a:spcAft>
                        <a:buNone/>
                      </a:pPr>
                      <a:r>
                        <a:rPr lang="en" dirty="0">
                          <a:solidFill>
                            <a:srgbClr val="69676D"/>
                          </a:solidFill>
                        </a:rPr>
                        <a:t>Relationship Skills</a:t>
                      </a:r>
                      <a:endParaRPr dirty="0">
                        <a:solidFill>
                          <a:srgbClr val="69676D"/>
                        </a:solidFill>
                      </a:endParaRPr>
                    </a:p>
                  </a:txBody>
                  <a:tcPr marL="91450" marR="91450" marT="45725" marB="457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rgbClr val="E0E7F5"/>
                    </a:solidFill>
                  </a:tcPr>
                </a:tc>
                <a:extLst>
                  <a:ext uri="{0D108BD9-81ED-4DB2-BD59-A6C34878D82A}">
                    <a16:rowId xmlns:a16="http://schemas.microsoft.com/office/drawing/2014/main" val="10005"/>
                  </a:ext>
                </a:extLst>
              </a:tr>
            </a:tbl>
          </a:graphicData>
        </a:graphic>
      </p:graphicFrame>
      <p:sp>
        <p:nvSpPr>
          <p:cNvPr id="872" name="Google Shape;872;p115"/>
          <p:cNvSpPr/>
          <p:nvPr/>
        </p:nvSpPr>
        <p:spPr>
          <a:xfrm rot="5400000">
            <a:off x="7542838" y="729770"/>
            <a:ext cx="772200" cy="661200"/>
          </a:xfrm>
          <a:prstGeom prst="rightArrow">
            <a:avLst>
              <a:gd name="adj1" fmla="val 50000"/>
              <a:gd name="adj2" fmla="val 50000"/>
            </a:avLst>
          </a:prstGeom>
          <a:solidFill>
            <a:srgbClr val="3D85C6"/>
          </a:solid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5"/>
          <p:cNvSpPr/>
          <p:nvPr/>
        </p:nvSpPr>
        <p:spPr>
          <a:xfrm>
            <a:off x="427250" y="3483775"/>
            <a:ext cx="838200" cy="2136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5"/>
          <p:cNvSpPr/>
          <p:nvPr/>
        </p:nvSpPr>
        <p:spPr>
          <a:xfrm>
            <a:off x="2770750" y="1169400"/>
            <a:ext cx="2969700" cy="1181400"/>
          </a:xfrm>
          <a:prstGeom prst="roundRect">
            <a:avLst>
              <a:gd name="adj" fmla="val 16667"/>
            </a:avLst>
          </a:prstGeom>
          <a:noFill/>
          <a:ln w="1143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5"/>
          <p:cNvSpPr/>
          <p:nvPr/>
        </p:nvSpPr>
        <p:spPr>
          <a:xfrm>
            <a:off x="2359750" y="2847300"/>
            <a:ext cx="1834500" cy="1990200"/>
          </a:xfrm>
          <a:prstGeom prst="roundRect">
            <a:avLst>
              <a:gd name="adj" fmla="val 16667"/>
            </a:avLst>
          </a:prstGeom>
          <a:noFill/>
          <a:ln w="1143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5"/>
          <p:cNvSpPr/>
          <p:nvPr/>
        </p:nvSpPr>
        <p:spPr>
          <a:xfrm>
            <a:off x="4813800" y="2847300"/>
            <a:ext cx="1623300" cy="1990200"/>
          </a:xfrm>
          <a:prstGeom prst="roundRect">
            <a:avLst>
              <a:gd name="adj" fmla="val 16667"/>
            </a:avLst>
          </a:prstGeom>
          <a:noFill/>
          <a:ln w="1143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7" name="Google Shape;877;p115"/>
          <p:cNvCxnSpPr>
            <a:stCxn id="875" idx="3"/>
            <a:endCxn id="876" idx="1"/>
          </p:cNvCxnSpPr>
          <p:nvPr/>
        </p:nvCxnSpPr>
        <p:spPr>
          <a:xfrm>
            <a:off x="4194250" y="3842400"/>
            <a:ext cx="619500" cy="0"/>
          </a:xfrm>
          <a:prstGeom prst="straightConnector1">
            <a:avLst/>
          </a:prstGeom>
          <a:noFill/>
          <a:ln w="76200" cap="flat" cmpd="sng">
            <a:solidFill>
              <a:srgbClr val="6585CF"/>
            </a:solidFill>
            <a:prstDash val="solid"/>
            <a:round/>
            <a:headEnd type="none" w="med" len="med"/>
            <a:tailEnd type="none" w="med" len="med"/>
          </a:ln>
        </p:spPr>
      </p:cxnSp>
      <p:sp>
        <p:nvSpPr>
          <p:cNvPr id="878" name="Google Shape;878;p115"/>
          <p:cNvSpPr txBox="1"/>
          <p:nvPr/>
        </p:nvSpPr>
        <p:spPr>
          <a:xfrm>
            <a:off x="269050" y="674275"/>
            <a:ext cx="2090700" cy="40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D966"/>
                </a:solidFill>
                <a:latin typeface="Calibri"/>
                <a:ea typeface="Calibri"/>
                <a:cs typeface="Calibri"/>
                <a:sym typeface="Calibri"/>
              </a:rPr>
              <a:t>Responsible Decision-</a:t>
            </a:r>
            <a:endParaRPr sz="2200">
              <a:solidFill>
                <a:srgbClr val="FFD966"/>
              </a:solidFill>
              <a:latin typeface="Calibri"/>
              <a:ea typeface="Calibri"/>
              <a:cs typeface="Calibri"/>
              <a:sym typeface="Calibri"/>
            </a:endParaRPr>
          </a:p>
          <a:p>
            <a:pPr marL="0" lvl="0" indent="0" algn="l" rtl="0">
              <a:spcBef>
                <a:spcPts val="0"/>
              </a:spcBef>
              <a:spcAft>
                <a:spcPts val="0"/>
              </a:spcAft>
              <a:buNone/>
            </a:pPr>
            <a:r>
              <a:rPr lang="en" sz="2200">
                <a:solidFill>
                  <a:srgbClr val="FFD966"/>
                </a:solidFill>
                <a:latin typeface="Calibri"/>
                <a:ea typeface="Calibri"/>
                <a:cs typeface="Calibri"/>
                <a:sym typeface="Calibri"/>
              </a:rPr>
              <a:t>Making</a:t>
            </a:r>
            <a:endParaRPr sz="2200">
              <a:solidFill>
                <a:srgbClr val="FFD966"/>
              </a:solidFill>
              <a:latin typeface="Calibri"/>
              <a:ea typeface="Calibri"/>
              <a:cs typeface="Calibri"/>
              <a:sym typeface="Calibri"/>
            </a:endParaRPr>
          </a:p>
          <a:p>
            <a:pPr marL="0" lvl="0" indent="0" algn="l" rtl="0">
              <a:spcBef>
                <a:spcPts val="0"/>
              </a:spcBef>
              <a:spcAft>
                <a:spcPts val="0"/>
              </a:spcAft>
              <a:buNone/>
            </a:pPr>
            <a:endParaRPr sz="1200">
              <a:solidFill>
                <a:srgbClr val="FFD966"/>
              </a:solidFill>
              <a:latin typeface="Calibri"/>
              <a:ea typeface="Calibri"/>
              <a:cs typeface="Calibri"/>
              <a:sym typeface="Calibri"/>
            </a:endParaRPr>
          </a:p>
          <a:p>
            <a:pPr marL="0" lvl="0" indent="0" algn="l" rtl="0">
              <a:spcBef>
                <a:spcPts val="0"/>
              </a:spcBef>
              <a:spcAft>
                <a:spcPts val="0"/>
              </a:spcAft>
              <a:buNone/>
            </a:pPr>
            <a:r>
              <a:rPr lang="en" sz="2200">
                <a:solidFill>
                  <a:srgbClr val="00B04F"/>
                </a:solidFill>
                <a:latin typeface="Calibri"/>
                <a:ea typeface="Calibri"/>
                <a:cs typeface="Calibri"/>
                <a:sym typeface="Calibri"/>
              </a:rPr>
              <a:t>Social Awareness</a:t>
            </a:r>
            <a:endParaRPr sz="2200">
              <a:solidFill>
                <a:srgbClr val="00B04F"/>
              </a:solidFill>
              <a:latin typeface="Calibri"/>
              <a:ea typeface="Calibri"/>
              <a:cs typeface="Calibri"/>
              <a:sym typeface="Calibri"/>
            </a:endParaRPr>
          </a:p>
          <a:p>
            <a:pPr marL="0" lvl="0" indent="0" algn="l" rtl="0">
              <a:spcBef>
                <a:spcPts val="0"/>
              </a:spcBef>
              <a:spcAft>
                <a:spcPts val="0"/>
              </a:spcAft>
              <a:buNone/>
            </a:pPr>
            <a:endParaRPr sz="1200">
              <a:solidFill>
                <a:srgbClr val="00B04F"/>
              </a:solidFill>
              <a:latin typeface="Calibri"/>
              <a:ea typeface="Calibri"/>
              <a:cs typeface="Calibri"/>
              <a:sym typeface="Calibri"/>
            </a:endParaRPr>
          </a:p>
          <a:p>
            <a:pPr marL="0" lvl="0" indent="0" algn="l" rtl="0">
              <a:spcBef>
                <a:spcPts val="0"/>
              </a:spcBef>
              <a:spcAft>
                <a:spcPts val="0"/>
              </a:spcAft>
              <a:buNone/>
            </a:pPr>
            <a:r>
              <a:rPr lang="en" sz="2200">
                <a:solidFill>
                  <a:srgbClr val="FF9900"/>
                </a:solidFill>
                <a:latin typeface="Calibri"/>
                <a:ea typeface="Calibri"/>
                <a:cs typeface="Calibri"/>
                <a:sym typeface="Calibri"/>
              </a:rPr>
              <a:t>Self- Management</a:t>
            </a:r>
            <a:endParaRPr sz="2200">
              <a:solidFill>
                <a:srgbClr val="FF9900"/>
              </a:solidFill>
              <a:latin typeface="Calibri"/>
              <a:ea typeface="Calibri"/>
              <a:cs typeface="Calibri"/>
              <a:sym typeface="Calibri"/>
            </a:endParaRPr>
          </a:p>
          <a:p>
            <a:pPr marL="0" lvl="0" indent="0" algn="l" rtl="0">
              <a:spcBef>
                <a:spcPts val="0"/>
              </a:spcBef>
              <a:spcAft>
                <a:spcPts val="0"/>
              </a:spcAft>
              <a:buNone/>
            </a:pPr>
            <a:endParaRPr sz="1200">
              <a:solidFill>
                <a:srgbClr val="FF9900"/>
              </a:solidFill>
              <a:latin typeface="Calibri"/>
              <a:ea typeface="Calibri"/>
              <a:cs typeface="Calibri"/>
              <a:sym typeface="Calibri"/>
            </a:endParaRPr>
          </a:p>
          <a:p>
            <a:pPr marL="0" lvl="0" indent="0" algn="l" rtl="0">
              <a:spcBef>
                <a:spcPts val="0"/>
              </a:spcBef>
              <a:spcAft>
                <a:spcPts val="0"/>
              </a:spcAft>
              <a:buNone/>
            </a:pPr>
            <a:r>
              <a:rPr lang="en" sz="2200">
                <a:solidFill>
                  <a:srgbClr val="00B04F"/>
                </a:solidFill>
                <a:latin typeface="Calibri"/>
                <a:ea typeface="Calibri"/>
                <a:cs typeface="Calibri"/>
                <a:sym typeface="Calibri"/>
              </a:rPr>
              <a:t>Relationship Skills</a:t>
            </a:r>
            <a:endParaRPr sz="2200">
              <a:solidFill>
                <a:srgbClr val="00B04F"/>
              </a:solidFill>
              <a:latin typeface="Calibri"/>
              <a:ea typeface="Calibri"/>
              <a:cs typeface="Calibri"/>
              <a:sym typeface="Calibri"/>
            </a:endParaRPr>
          </a:p>
          <a:p>
            <a:pPr marL="0" lvl="0" indent="0" algn="l" rtl="0">
              <a:spcBef>
                <a:spcPts val="0"/>
              </a:spcBef>
              <a:spcAft>
                <a:spcPts val="0"/>
              </a:spcAft>
              <a:buNone/>
            </a:pPr>
            <a:endParaRPr sz="2200">
              <a:solidFill>
                <a:srgbClr val="FF9900"/>
              </a:solidFill>
              <a:latin typeface="Calibri"/>
              <a:ea typeface="Calibri"/>
              <a:cs typeface="Calibri"/>
              <a:sym typeface="Calibri"/>
            </a:endParaRPr>
          </a:p>
          <a:p>
            <a:pPr marL="0" lvl="0" indent="0" algn="l" rtl="0">
              <a:spcBef>
                <a:spcPts val="0"/>
              </a:spcBef>
              <a:spcAft>
                <a:spcPts val="0"/>
              </a:spcAft>
              <a:buNone/>
            </a:pPr>
            <a:endParaRPr sz="2200">
              <a:solidFill>
                <a:srgbClr val="00B04F"/>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116"/>
          <p:cNvSpPr txBox="1">
            <a:spLocks noGrp="1"/>
          </p:cNvSpPr>
          <p:nvPr>
            <p:ph type="title"/>
          </p:nvPr>
        </p:nvSpPr>
        <p:spPr>
          <a:xfrm>
            <a:off x="361425" y="317700"/>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CASEL Key Points</a:t>
            </a:r>
            <a:endParaRPr sz="3700">
              <a:solidFill>
                <a:srgbClr val="F8AC39"/>
              </a:solidFill>
              <a:latin typeface="Calibri"/>
              <a:ea typeface="Calibri"/>
              <a:cs typeface="Calibri"/>
              <a:sym typeface="Calibri"/>
            </a:endParaRPr>
          </a:p>
        </p:txBody>
      </p:sp>
      <p:sp>
        <p:nvSpPr>
          <p:cNvPr id="884" name="Google Shape;884;p116"/>
          <p:cNvSpPr txBox="1"/>
          <p:nvPr/>
        </p:nvSpPr>
        <p:spPr>
          <a:xfrm>
            <a:off x="492900" y="1216475"/>
            <a:ext cx="7562100" cy="2982900"/>
          </a:xfrm>
          <a:prstGeom prst="rect">
            <a:avLst/>
          </a:prstGeom>
          <a:solidFill>
            <a:srgbClr val="000000"/>
          </a:solidFill>
          <a:ln>
            <a:noFill/>
          </a:ln>
        </p:spPr>
        <p:txBody>
          <a:bodyPr spcFirstLastPara="1" wrap="square" lIns="91425" tIns="91425" rIns="91425" bIns="91425" anchor="t" anchorCtr="0">
            <a:noAutofit/>
          </a:bodyPr>
          <a:lstStyle/>
          <a:p>
            <a:pPr marL="457200" lvl="0" indent="-374650" algn="l" rtl="0">
              <a:lnSpc>
                <a:spcPct val="115000"/>
              </a:lnSpc>
              <a:spcBef>
                <a:spcPts val="1000"/>
              </a:spcBef>
              <a:spcAft>
                <a:spcPts val="0"/>
              </a:spcAft>
              <a:buClr>
                <a:srgbClr val="FFFFFF"/>
              </a:buClr>
              <a:buSzPts val="2300"/>
              <a:buFont typeface="Calibri"/>
              <a:buChar char="●"/>
            </a:pPr>
            <a:r>
              <a:rPr lang="en" sz="2600">
                <a:solidFill>
                  <a:srgbClr val="F8AC39"/>
                </a:solidFill>
                <a:latin typeface="Calibri"/>
                <a:ea typeface="Calibri"/>
                <a:cs typeface="Calibri"/>
                <a:sym typeface="Calibri"/>
              </a:rPr>
              <a:t>Support </a:t>
            </a:r>
            <a:r>
              <a:rPr lang="en" sz="2200">
                <a:solidFill>
                  <a:srgbClr val="FFFFFF"/>
                </a:solidFill>
                <a:latin typeface="Calibri"/>
                <a:ea typeface="Calibri"/>
                <a:cs typeface="Calibri"/>
                <a:sym typeface="Calibri"/>
              </a:rPr>
              <a:t>educators in reflecting on data around their own instructional practices and classroom climate, especially when trying out new strategies or modes of teaching. </a:t>
            </a:r>
            <a:r>
              <a:rPr lang="en" sz="2600">
                <a:solidFill>
                  <a:srgbClr val="FFFFFF"/>
                </a:solidFill>
                <a:latin typeface="Calibri"/>
                <a:ea typeface="Calibri"/>
                <a:cs typeface="Calibri"/>
                <a:sym typeface="Calibri"/>
              </a:rPr>
              <a:t> </a:t>
            </a:r>
            <a:endParaRPr sz="2600">
              <a:solidFill>
                <a:srgbClr val="FFFFFF"/>
              </a:solidFill>
              <a:latin typeface="Calibri"/>
              <a:ea typeface="Calibri"/>
              <a:cs typeface="Calibri"/>
              <a:sym typeface="Calibri"/>
            </a:endParaRPr>
          </a:p>
          <a:p>
            <a:pPr marL="457200" lvl="0" indent="0" algn="l" rtl="0">
              <a:lnSpc>
                <a:spcPct val="115000"/>
              </a:lnSpc>
              <a:spcBef>
                <a:spcPts val="1000"/>
              </a:spcBef>
              <a:spcAft>
                <a:spcPts val="0"/>
              </a:spcAft>
              <a:buNone/>
            </a:pPr>
            <a:endParaRPr sz="1900">
              <a:solidFill>
                <a:srgbClr val="FFFFFF"/>
              </a:solidFill>
              <a:latin typeface="Calibri"/>
              <a:ea typeface="Calibri"/>
              <a:cs typeface="Calibri"/>
              <a:sym typeface="Calibri"/>
            </a:endParaRPr>
          </a:p>
          <a:p>
            <a:pPr marL="0" lvl="0" indent="0" algn="l" rtl="0">
              <a:spcBef>
                <a:spcPts val="1000"/>
              </a:spcBef>
              <a:spcAft>
                <a:spcPts val="0"/>
              </a:spcAft>
              <a:buNone/>
            </a:pPr>
            <a:endParaRPr>
              <a:latin typeface="Old Standard TT"/>
              <a:ea typeface="Old Standard TT"/>
              <a:cs typeface="Old Standard TT"/>
              <a:sym typeface="Old Standard TT"/>
            </a:endParaRPr>
          </a:p>
        </p:txBody>
      </p:sp>
      <p:pic>
        <p:nvPicPr>
          <p:cNvPr id="885" name="Google Shape;885;p116"/>
          <p:cNvPicPr preferRelativeResize="0"/>
          <p:nvPr/>
        </p:nvPicPr>
        <p:blipFill>
          <a:blip r:embed="rId3">
            <a:alphaModFix/>
          </a:blip>
          <a:stretch>
            <a:fillRect/>
          </a:stretch>
        </p:blipFill>
        <p:spPr>
          <a:xfrm>
            <a:off x="3565050" y="3535150"/>
            <a:ext cx="1294450" cy="116829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17"/>
          <p:cNvSpPr txBox="1">
            <a:spLocks noGrp="1"/>
          </p:cNvSpPr>
          <p:nvPr>
            <p:ph type="title"/>
          </p:nvPr>
        </p:nvSpPr>
        <p:spPr>
          <a:xfrm>
            <a:off x="361425" y="393900"/>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CASEL Put into Practice Idea (Distance)</a:t>
            </a:r>
            <a:endParaRPr sz="3700">
              <a:solidFill>
                <a:srgbClr val="F8AC39"/>
              </a:solidFill>
              <a:latin typeface="Calibri"/>
              <a:ea typeface="Calibri"/>
              <a:cs typeface="Calibri"/>
              <a:sym typeface="Calibri"/>
            </a:endParaRPr>
          </a:p>
          <a:p>
            <a:pPr marL="0" lvl="0" indent="0" algn="l" rtl="0">
              <a:spcBef>
                <a:spcPts val="0"/>
              </a:spcBef>
              <a:spcAft>
                <a:spcPts val="0"/>
              </a:spcAft>
              <a:buNone/>
            </a:pPr>
            <a:r>
              <a:rPr lang="en" sz="1500" u="sng">
                <a:solidFill>
                  <a:srgbClr val="FFFFFF"/>
                </a:solidFill>
                <a:latin typeface="Arial"/>
                <a:ea typeface="Arial"/>
                <a:cs typeface="Arial"/>
                <a:sym typeface="Arial"/>
                <a:hlinkClick r:id="rId3"/>
              </a:rPr>
              <a:t>https://schoolguide.casel.org/resource/sel-through-distance-learning-teacher-self-assessment/</a:t>
            </a:r>
            <a:endParaRPr sz="4100">
              <a:solidFill>
                <a:srgbClr val="FFFFFF"/>
              </a:solidFill>
              <a:latin typeface="Calibri"/>
              <a:ea typeface="Calibri"/>
              <a:cs typeface="Calibri"/>
              <a:sym typeface="Calibri"/>
            </a:endParaRPr>
          </a:p>
        </p:txBody>
      </p:sp>
      <p:pic>
        <p:nvPicPr>
          <p:cNvPr id="891" name="Google Shape;891;p117"/>
          <p:cNvPicPr preferRelativeResize="0"/>
          <p:nvPr/>
        </p:nvPicPr>
        <p:blipFill>
          <a:blip r:embed="rId4">
            <a:alphaModFix/>
          </a:blip>
          <a:stretch>
            <a:fillRect/>
          </a:stretch>
        </p:blipFill>
        <p:spPr>
          <a:xfrm>
            <a:off x="644374" y="1303900"/>
            <a:ext cx="5849048" cy="3563226"/>
          </a:xfrm>
          <a:prstGeom prst="rect">
            <a:avLst/>
          </a:prstGeom>
          <a:noFill/>
          <a:ln>
            <a:noFill/>
          </a:ln>
        </p:spPr>
      </p:pic>
      <p:sp>
        <p:nvSpPr>
          <p:cNvPr id="892" name="Google Shape;892;p117"/>
          <p:cNvSpPr txBox="1"/>
          <p:nvPr/>
        </p:nvSpPr>
        <p:spPr>
          <a:xfrm>
            <a:off x="6875625" y="1398600"/>
            <a:ext cx="1863000" cy="334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58413"/>
                </a:solidFill>
                <a:latin typeface="Calibri"/>
                <a:ea typeface="Calibri"/>
                <a:cs typeface="Calibri"/>
                <a:sym typeface="Calibri"/>
              </a:rPr>
              <a:t>For All Ages</a:t>
            </a:r>
            <a:endParaRPr sz="1800" b="1">
              <a:solidFill>
                <a:srgbClr val="F58413"/>
              </a:solidFill>
              <a:latin typeface="Calibri"/>
              <a:ea typeface="Calibri"/>
              <a:cs typeface="Calibri"/>
              <a:sym typeface="Calibri"/>
            </a:endParaRPr>
          </a:p>
          <a:p>
            <a:pPr marL="0" lvl="0" indent="0" algn="l" rtl="0">
              <a:spcBef>
                <a:spcPts val="0"/>
              </a:spcBef>
              <a:spcAft>
                <a:spcPts val="0"/>
              </a:spcAft>
              <a:buNone/>
            </a:pPr>
            <a:endParaRPr sz="1800" b="1">
              <a:solidFill>
                <a:srgbClr val="F58413"/>
              </a:solidFill>
              <a:latin typeface="Calibri"/>
              <a:ea typeface="Calibri"/>
              <a:cs typeface="Calibri"/>
              <a:sym typeface="Calibri"/>
            </a:endParaRPr>
          </a:p>
          <a:p>
            <a:pPr marL="0" lvl="0" indent="0" algn="l" rtl="0">
              <a:spcBef>
                <a:spcPts val="0"/>
              </a:spcBef>
              <a:spcAft>
                <a:spcPts val="0"/>
              </a:spcAft>
              <a:buNone/>
            </a:pPr>
            <a:r>
              <a:rPr lang="en" sz="1800" b="1">
                <a:solidFill>
                  <a:srgbClr val="F58413"/>
                </a:solidFill>
                <a:latin typeface="Calibri"/>
                <a:ea typeface="Calibri"/>
                <a:cs typeface="Calibri"/>
                <a:sym typeface="Calibri"/>
              </a:rPr>
              <a:t>Especially for Upper Elementary and Secondary Students</a:t>
            </a:r>
            <a:endParaRPr sz="1800" b="1">
              <a:solidFill>
                <a:srgbClr val="F58413"/>
              </a:solidFill>
              <a:latin typeface="Calibri"/>
              <a:ea typeface="Calibri"/>
              <a:cs typeface="Calibri"/>
              <a:sym typeface="Calibri"/>
            </a:endParaRPr>
          </a:p>
          <a:p>
            <a:pPr marL="0" lvl="0" indent="0" algn="l" rtl="0">
              <a:spcBef>
                <a:spcPts val="0"/>
              </a:spcBef>
              <a:spcAft>
                <a:spcPts val="0"/>
              </a:spcAft>
              <a:buNone/>
            </a:pPr>
            <a:endParaRPr sz="1800" b="1">
              <a:solidFill>
                <a:srgbClr val="F58413"/>
              </a:solidFill>
              <a:latin typeface="Calibri"/>
              <a:ea typeface="Calibri"/>
              <a:cs typeface="Calibri"/>
              <a:sym typeface="Calibri"/>
            </a:endParaRPr>
          </a:p>
          <a:p>
            <a:pPr marL="0" lvl="0" indent="0" algn="l" rtl="0">
              <a:spcBef>
                <a:spcPts val="0"/>
              </a:spcBef>
              <a:spcAft>
                <a:spcPts val="0"/>
              </a:spcAft>
              <a:buNone/>
            </a:pPr>
            <a:r>
              <a:rPr lang="en" sz="1800" b="1">
                <a:solidFill>
                  <a:srgbClr val="F58413"/>
                </a:solidFill>
                <a:latin typeface="Calibri"/>
                <a:ea typeface="Calibri"/>
                <a:cs typeface="Calibri"/>
                <a:sym typeface="Calibri"/>
              </a:rPr>
              <a:t>11 items total</a:t>
            </a:r>
            <a:endParaRPr sz="1800" b="1">
              <a:solidFill>
                <a:srgbClr val="F58413"/>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18"/>
          <p:cNvSpPr txBox="1">
            <a:spLocks noGrp="1"/>
          </p:cNvSpPr>
          <p:nvPr>
            <p:ph type="title"/>
          </p:nvPr>
        </p:nvSpPr>
        <p:spPr>
          <a:xfrm>
            <a:off x="361425" y="802925"/>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chemeClr val="accent4"/>
                </a:solidFill>
                <a:latin typeface="Calibri"/>
                <a:ea typeface="Calibri"/>
                <a:cs typeface="Calibri"/>
                <a:sym typeface="Calibri"/>
              </a:rPr>
              <a:t>Sample Tool: Tier 1 </a:t>
            </a:r>
            <a:endParaRPr sz="3700">
              <a:solidFill>
                <a:schemeClr val="accent4"/>
              </a:solidFill>
              <a:latin typeface="Calibri"/>
              <a:ea typeface="Calibri"/>
              <a:cs typeface="Calibri"/>
              <a:sym typeface="Calibri"/>
            </a:endParaRPr>
          </a:p>
          <a:p>
            <a:pPr marL="0" lvl="0" indent="0" algn="l" rtl="0">
              <a:spcBef>
                <a:spcPts val="0"/>
              </a:spcBef>
              <a:spcAft>
                <a:spcPts val="0"/>
              </a:spcAft>
              <a:buNone/>
            </a:pPr>
            <a:r>
              <a:rPr lang="en" sz="3700">
                <a:solidFill>
                  <a:srgbClr val="FFFFFF"/>
                </a:solidFill>
                <a:latin typeface="Calibri"/>
                <a:ea typeface="Calibri"/>
                <a:cs typeface="Calibri"/>
                <a:sym typeface="Calibri"/>
              </a:rPr>
              <a:t>Positive Online Behavior Supports</a:t>
            </a:r>
            <a:endParaRPr sz="3700">
              <a:solidFill>
                <a:srgbClr val="FFFFFF"/>
              </a:solidFill>
              <a:latin typeface="Calibri"/>
              <a:ea typeface="Calibri"/>
              <a:cs typeface="Calibri"/>
              <a:sym typeface="Calibri"/>
            </a:endParaRPr>
          </a:p>
        </p:txBody>
      </p:sp>
      <p:sp>
        <p:nvSpPr>
          <p:cNvPr id="898" name="Google Shape;898;p118"/>
          <p:cNvSpPr txBox="1"/>
          <p:nvPr/>
        </p:nvSpPr>
        <p:spPr>
          <a:xfrm>
            <a:off x="3277900" y="1498913"/>
            <a:ext cx="5571000" cy="284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900">
                <a:solidFill>
                  <a:srgbClr val="FFFFFF"/>
                </a:solidFill>
                <a:latin typeface="Calibri"/>
                <a:ea typeface="Calibri"/>
                <a:cs typeface="Calibri"/>
                <a:sym typeface="Calibri"/>
              </a:rPr>
              <a:t>1. Build an engaging online environment.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900">
                <a:solidFill>
                  <a:srgbClr val="FFFFFF"/>
                </a:solidFill>
                <a:latin typeface="Calibri"/>
                <a:ea typeface="Calibri"/>
                <a:cs typeface="Calibri"/>
                <a:sym typeface="Calibri"/>
              </a:rPr>
              <a:t>2. Build community.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900">
                <a:solidFill>
                  <a:srgbClr val="FFFFFF"/>
                </a:solidFill>
                <a:latin typeface="Calibri"/>
                <a:ea typeface="Calibri"/>
                <a:cs typeface="Calibri"/>
                <a:sym typeface="Calibri"/>
              </a:rPr>
              <a:t>3. Curate answers in an organized way.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900">
                <a:solidFill>
                  <a:srgbClr val="FFFFFF"/>
                </a:solidFill>
                <a:latin typeface="Calibri"/>
                <a:ea typeface="Calibri"/>
                <a:cs typeface="Calibri"/>
                <a:sym typeface="Calibri"/>
              </a:rPr>
              <a:t>4. Be present.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900">
                <a:solidFill>
                  <a:srgbClr val="FFFFFF"/>
                </a:solidFill>
                <a:latin typeface="Calibri"/>
                <a:ea typeface="Calibri"/>
                <a:cs typeface="Calibri"/>
                <a:sym typeface="Calibri"/>
              </a:rPr>
              <a:t>5. Establish norms for office hours &amp; video conferencing.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900">
                <a:solidFill>
                  <a:srgbClr val="FFFFFF"/>
                </a:solidFill>
                <a:latin typeface="Calibri"/>
                <a:ea typeface="Calibri"/>
                <a:cs typeface="Calibri"/>
                <a:sym typeface="Calibri"/>
              </a:rPr>
              <a:t>6. Group purposefully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900">
                <a:solidFill>
                  <a:srgbClr val="FFFFFF"/>
                </a:solidFill>
                <a:latin typeface="Calibri"/>
                <a:ea typeface="Calibri"/>
                <a:cs typeface="Calibri"/>
                <a:sym typeface="Calibri"/>
              </a:rPr>
              <a:t>7. Teach about plagiarism.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900">
                <a:solidFill>
                  <a:srgbClr val="FFFFFF"/>
                </a:solidFill>
                <a:latin typeface="Calibri"/>
                <a:ea typeface="Calibri"/>
                <a:cs typeface="Calibri"/>
                <a:sym typeface="Calibri"/>
              </a:rPr>
              <a:t>8. Don’t shy away from difficult conversations.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900">
                <a:solidFill>
                  <a:srgbClr val="FFFFFF"/>
                </a:solidFill>
                <a:latin typeface="Calibri"/>
                <a:ea typeface="Calibri"/>
                <a:cs typeface="Calibri"/>
                <a:sym typeface="Calibri"/>
              </a:rPr>
              <a:t>9. Use various means to contact participants. </a:t>
            </a:r>
            <a:endParaRPr sz="1900">
              <a:solidFill>
                <a:srgbClr val="FFFFFF"/>
              </a:solidFill>
              <a:latin typeface="Calibri"/>
              <a:ea typeface="Calibri"/>
              <a:cs typeface="Calibri"/>
              <a:sym typeface="Calibri"/>
            </a:endParaRPr>
          </a:p>
        </p:txBody>
      </p:sp>
      <p:pic>
        <p:nvPicPr>
          <p:cNvPr id="899" name="Google Shape;899;p118"/>
          <p:cNvPicPr preferRelativeResize="0"/>
          <p:nvPr/>
        </p:nvPicPr>
        <p:blipFill>
          <a:blip r:embed="rId3">
            <a:alphaModFix/>
          </a:blip>
          <a:stretch>
            <a:fillRect/>
          </a:stretch>
        </p:blipFill>
        <p:spPr>
          <a:xfrm>
            <a:off x="361425" y="1959825"/>
            <a:ext cx="2685300" cy="1510476"/>
          </a:xfrm>
          <a:prstGeom prst="rect">
            <a:avLst/>
          </a:prstGeom>
          <a:noFill/>
          <a:ln>
            <a:noFill/>
          </a:ln>
        </p:spPr>
      </p:pic>
      <p:sp>
        <p:nvSpPr>
          <p:cNvPr id="900" name="Google Shape;900;p118"/>
          <p:cNvSpPr txBox="1"/>
          <p:nvPr/>
        </p:nvSpPr>
        <p:spPr>
          <a:xfrm>
            <a:off x="398000" y="3918850"/>
            <a:ext cx="2685300" cy="3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FFFFFF"/>
                </a:solidFill>
                <a:latin typeface="Calibri"/>
                <a:ea typeface="Calibri"/>
                <a:cs typeface="Calibri"/>
                <a:sym typeface="Calibri"/>
                <a:hlinkClick r:id="rId4"/>
              </a:rPr>
              <a:t>https://www.edutopia.org/article/extending-classroom-management-online</a:t>
            </a:r>
            <a:endParaRPr sz="1500">
              <a:solidFill>
                <a:srgbClr val="FFFFFF"/>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19"/>
          <p:cNvSpPr txBox="1">
            <a:spLocks noGrp="1"/>
          </p:cNvSpPr>
          <p:nvPr>
            <p:ph type="title"/>
          </p:nvPr>
        </p:nvSpPr>
        <p:spPr>
          <a:xfrm>
            <a:off x="361425" y="802925"/>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chemeClr val="accent4"/>
                </a:solidFill>
                <a:latin typeface="Calibri"/>
                <a:ea typeface="Calibri"/>
                <a:cs typeface="Calibri"/>
                <a:sym typeface="Calibri"/>
              </a:rPr>
              <a:t>Sample Tool: Tier 1</a:t>
            </a:r>
            <a:endParaRPr sz="3700">
              <a:solidFill>
                <a:schemeClr val="accent4"/>
              </a:solidFill>
              <a:latin typeface="Calibri"/>
              <a:ea typeface="Calibri"/>
              <a:cs typeface="Calibri"/>
              <a:sym typeface="Calibri"/>
            </a:endParaRPr>
          </a:p>
          <a:p>
            <a:pPr marL="0" lvl="0" indent="0" algn="l" rtl="0">
              <a:spcBef>
                <a:spcPts val="0"/>
              </a:spcBef>
              <a:spcAft>
                <a:spcPts val="0"/>
              </a:spcAft>
              <a:buNone/>
            </a:pPr>
            <a:r>
              <a:rPr lang="en" sz="3700">
                <a:solidFill>
                  <a:srgbClr val="FFFFFF"/>
                </a:solidFill>
                <a:latin typeface="Calibri"/>
                <a:ea typeface="Calibri"/>
                <a:cs typeface="Calibri"/>
                <a:sym typeface="Calibri"/>
              </a:rPr>
              <a:t>Positive Online Behavior Supports</a:t>
            </a:r>
            <a:r>
              <a:rPr lang="en" sz="3700">
                <a:solidFill>
                  <a:schemeClr val="accent4"/>
                </a:solidFill>
                <a:latin typeface="Calibri"/>
                <a:ea typeface="Calibri"/>
                <a:cs typeface="Calibri"/>
                <a:sym typeface="Calibri"/>
              </a:rPr>
              <a:t> </a:t>
            </a:r>
            <a:endParaRPr sz="3700">
              <a:solidFill>
                <a:schemeClr val="accent4"/>
              </a:solidFill>
              <a:latin typeface="Calibri"/>
              <a:ea typeface="Calibri"/>
              <a:cs typeface="Calibri"/>
              <a:sym typeface="Calibri"/>
            </a:endParaRPr>
          </a:p>
        </p:txBody>
      </p:sp>
      <p:pic>
        <p:nvPicPr>
          <p:cNvPr id="906" name="Google Shape;906;p119"/>
          <p:cNvPicPr preferRelativeResize="0"/>
          <p:nvPr/>
        </p:nvPicPr>
        <p:blipFill>
          <a:blip r:embed="rId3">
            <a:alphaModFix/>
          </a:blip>
          <a:stretch>
            <a:fillRect/>
          </a:stretch>
        </p:blipFill>
        <p:spPr>
          <a:xfrm>
            <a:off x="361425" y="1959825"/>
            <a:ext cx="2685300" cy="1510476"/>
          </a:xfrm>
          <a:prstGeom prst="rect">
            <a:avLst/>
          </a:prstGeom>
          <a:noFill/>
          <a:ln>
            <a:noFill/>
          </a:ln>
        </p:spPr>
      </p:pic>
      <p:sp>
        <p:nvSpPr>
          <p:cNvPr id="907" name="Google Shape;907;p119"/>
          <p:cNvSpPr txBox="1"/>
          <p:nvPr/>
        </p:nvSpPr>
        <p:spPr>
          <a:xfrm>
            <a:off x="3277900" y="1539738"/>
            <a:ext cx="5571000" cy="284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rgbClr val="FFC000"/>
                </a:solidFill>
                <a:latin typeface="Calibri"/>
                <a:ea typeface="Calibri"/>
                <a:cs typeface="Calibri"/>
                <a:sym typeface="Calibri"/>
              </a:rPr>
              <a:t>1. Build an engaging online environment. </a:t>
            </a:r>
            <a:endParaRPr sz="1900">
              <a:solidFill>
                <a:srgbClr val="FFC000"/>
              </a:solidFill>
              <a:latin typeface="Calibri"/>
              <a:ea typeface="Calibri"/>
              <a:cs typeface="Calibri"/>
              <a:sym typeface="Calibri"/>
            </a:endParaRPr>
          </a:p>
          <a:p>
            <a:pPr marL="0" lvl="0" indent="0" algn="l" rtl="0">
              <a:lnSpc>
                <a:spcPct val="115000"/>
              </a:lnSpc>
              <a:spcBef>
                <a:spcPts val="0"/>
              </a:spcBef>
              <a:spcAft>
                <a:spcPts val="0"/>
              </a:spcAft>
              <a:buNone/>
            </a:pPr>
            <a:r>
              <a:rPr lang="en" sz="1900">
                <a:solidFill>
                  <a:srgbClr val="FFC000"/>
                </a:solidFill>
                <a:latin typeface="Calibri"/>
                <a:ea typeface="Calibri"/>
                <a:cs typeface="Calibri"/>
                <a:sym typeface="Calibri"/>
              </a:rPr>
              <a:t>2. Build community. </a:t>
            </a:r>
            <a:endParaRPr sz="1900">
              <a:solidFill>
                <a:srgbClr val="FFC000"/>
              </a:solidFill>
              <a:latin typeface="Calibri"/>
              <a:ea typeface="Calibri"/>
              <a:cs typeface="Calibri"/>
              <a:sym typeface="Calibri"/>
            </a:endParaRPr>
          </a:p>
          <a:p>
            <a:pPr marL="0" lvl="0" indent="0" algn="l" rtl="0">
              <a:lnSpc>
                <a:spcPct val="115000"/>
              </a:lnSpc>
              <a:spcBef>
                <a:spcPts val="0"/>
              </a:spcBef>
              <a:spcAft>
                <a:spcPts val="0"/>
              </a:spcAft>
              <a:buNone/>
            </a:pPr>
            <a:r>
              <a:rPr lang="en" sz="1900">
                <a:solidFill>
                  <a:srgbClr val="FFFFFF"/>
                </a:solidFill>
                <a:latin typeface="Calibri"/>
                <a:ea typeface="Calibri"/>
                <a:cs typeface="Calibri"/>
                <a:sym typeface="Calibri"/>
              </a:rPr>
              <a:t>3. Curate answers in an organized way.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900">
                <a:solidFill>
                  <a:srgbClr val="FFC000"/>
                </a:solidFill>
                <a:latin typeface="Calibri"/>
                <a:ea typeface="Calibri"/>
                <a:cs typeface="Calibri"/>
                <a:sym typeface="Calibri"/>
              </a:rPr>
              <a:t>4. Be present. </a:t>
            </a:r>
            <a:endParaRPr sz="1900">
              <a:solidFill>
                <a:srgbClr val="FFC000"/>
              </a:solidFill>
              <a:latin typeface="Calibri"/>
              <a:ea typeface="Calibri"/>
              <a:cs typeface="Calibri"/>
              <a:sym typeface="Calibri"/>
            </a:endParaRPr>
          </a:p>
          <a:p>
            <a:pPr marL="0" lvl="0" indent="0" algn="l" rtl="0">
              <a:lnSpc>
                <a:spcPct val="115000"/>
              </a:lnSpc>
              <a:spcBef>
                <a:spcPts val="0"/>
              </a:spcBef>
              <a:spcAft>
                <a:spcPts val="0"/>
              </a:spcAft>
              <a:buNone/>
            </a:pPr>
            <a:r>
              <a:rPr lang="en" sz="1900">
                <a:solidFill>
                  <a:srgbClr val="FFC000"/>
                </a:solidFill>
                <a:latin typeface="Calibri"/>
                <a:ea typeface="Calibri"/>
                <a:cs typeface="Calibri"/>
                <a:sym typeface="Calibri"/>
              </a:rPr>
              <a:t>5. Establish norms for office hours &amp; video conferencing. </a:t>
            </a:r>
            <a:endParaRPr sz="1900">
              <a:solidFill>
                <a:srgbClr val="FFC000"/>
              </a:solidFill>
              <a:latin typeface="Calibri"/>
              <a:ea typeface="Calibri"/>
              <a:cs typeface="Calibri"/>
              <a:sym typeface="Calibri"/>
            </a:endParaRPr>
          </a:p>
          <a:p>
            <a:pPr marL="0" lvl="0" indent="0" algn="l" rtl="0">
              <a:lnSpc>
                <a:spcPct val="115000"/>
              </a:lnSpc>
              <a:spcBef>
                <a:spcPts val="0"/>
              </a:spcBef>
              <a:spcAft>
                <a:spcPts val="0"/>
              </a:spcAft>
              <a:buNone/>
            </a:pPr>
            <a:r>
              <a:rPr lang="en" sz="1900">
                <a:solidFill>
                  <a:srgbClr val="FFC000"/>
                </a:solidFill>
                <a:latin typeface="Calibri"/>
                <a:ea typeface="Calibri"/>
                <a:cs typeface="Calibri"/>
                <a:sym typeface="Calibri"/>
              </a:rPr>
              <a:t>6. Group purposefully </a:t>
            </a:r>
            <a:endParaRPr sz="1900">
              <a:solidFill>
                <a:srgbClr val="FFC000"/>
              </a:solidFill>
              <a:latin typeface="Calibri"/>
              <a:ea typeface="Calibri"/>
              <a:cs typeface="Calibri"/>
              <a:sym typeface="Calibri"/>
            </a:endParaRPr>
          </a:p>
          <a:p>
            <a:pPr marL="0" lvl="0" indent="0" algn="l" rtl="0">
              <a:lnSpc>
                <a:spcPct val="115000"/>
              </a:lnSpc>
              <a:spcBef>
                <a:spcPts val="0"/>
              </a:spcBef>
              <a:spcAft>
                <a:spcPts val="0"/>
              </a:spcAft>
              <a:buNone/>
            </a:pPr>
            <a:r>
              <a:rPr lang="en" sz="1900">
                <a:solidFill>
                  <a:srgbClr val="FFFFFF"/>
                </a:solidFill>
                <a:latin typeface="Calibri"/>
                <a:ea typeface="Calibri"/>
                <a:cs typeface="Calibri"/>
                <a:sym typeface="Calibri"/>
              </a:rPr>
              <a:t>7. Teach about plagiarism. </a:t>
            </a:r>
            <a:endParaRPr sz="19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900">
                <a:solidFill>
                  <a:srgbClr val="FFC000"/>
                </a:solidFill>
                <a:latin typeface="Calibri"/>
                <a:ea typeface="Calibri"/>
                <a:cs typeface="Calibri"/>
                <a:sym typeface="Calibri"/>
              </a:rPr>
              <a:t>8. Don’t shy away from difficult conversations. </a:t>
            </a:r>
            <a:endParaRPr sz="1900">
              <a:solidFill>
                <a:srgbClr val="FFC000"/>
              </a:solidFill>
              <a:latin typeface="Calibri"/>
              <a:ea typeface="Calibri"/>
              <a:cs typeface="Calibri"/>
              <a:sym typeface="Calibri"/>
            </a:endParaRPr>
          </a:p>
          <a:p>
            <a:pPr marL="0" lvl="0" indent="0" algn="l" rtl="0">
              <a:lnSpc>
                <a:spcPct val="115000"/>
              </a:lnSpc>
              <a:spcBef>
                <a:spcPts val="0"/>
              </a:spcBef>
              <a:spcAft>
                <a:spcPts val="0"/>
              </a:spcAft>
              <a:buNone/>
            </a:pPr>
            <a:r>
              <a:rPr lang="en" sz="1900">
                <a:solidFill>
                  <a:srgbClr val="FFFFFF"/>
                </a:solidFill>
                <a:latin typeface="Calibri"/>
                <a:ea typeface="Calibri"/>
                <a:cs typeface="Calibri"/>
                <a:sym typeface="Calibri"/>
              </a:rPr>
              <a:t>9. Use various means to contact participants. </a:t>
            </a:r>
            <a:endParaRPr sz="1900">
              <a:solidFill>
                <a:srgbClr val="FFFFFF"/>
              </a:solidFill>
              <a:latin typeface="Calibri"/>
              <a:ea typeface="Calibri"/>
              <a:cs typeface="Calibri"/>
              <a:sym typeface="Calibri"/>
            </a:endParaRPr>
          </a:p>
        </p:txBody>
      </p:sp>
      <p:sp>
        <p:nvSpPr>
          <p:cNvPr id="908" name="Google Shape;908;p119"/>
          <p:cNvSpPr txBox="1"/>
          <p:nvPr/>
        </p:nvSpPr>
        <p:spPr>
          <a:xfrm>
            <a:off x="398000" y="3918850"/>
            <a:ext cx="2685300" cy="32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FFFFFF"/>
                </a:solidFill>
                <a:latin typeface="Calibri"/>
                <a:ea typeface="Calibri"/>
                <a:cs typeface="Calibri"/>
                <a:sym typeface="Calibri"/>
                <a:hlinkClick r:id="rId4"/>
              </a:rPr>
              <a:t>https://www.edutopia.org/article/extending-classroom-management-online</a:t>
            </a:r>
            <a:endParaRPr sz="1500">
              <a:solidFill>
                <a:srgbClr val="FFFFFF"/>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20"/>
          <p:cNvSpPr txBox="1">
            <a:spLocks noGrp="1"/>
          </p:cNvSpPr>
          <p:nvPr>
            <p:ph type="title"/>
          </p:nvPr>
        </p:nvSpPr>
        <p:spPr>
          <a:xfrm>
            <a:off x="361425" y="802925"/>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chemeClr val="accent4"/>
                </a:solidFill>
                <a:latin typeface="Calibri"/>
                <a:ea typeface="Calibri"/>
                <a:cs typeface="Calibri"/>
                <a:sym typeface="Calibri"/>
              </a:rPr>
              <a:t>Sample Tool: Tier 1 </a:t>
            </a:r>
            <a:endParaRPr sz="3700">
              <a:solidFill>
                <a:schemeClr val="accent4"/>
              </a:solidFill>
              <a:latin typeface="Calibri"/>
              <a:ea typeface="Calibri"/>
              <a:cs typeface="Calibri"/>
              <a:sym typeface="Calibri"/>
            </a:endParaRPr>
          </a:p>
          <a:p>
            <a:pPr marL="0" lvl="0" indent="0" algn="l" rtl="0">
              <a:spcBef>
                <a:spcPts val="0"/>
              </a:spcBef>
              <a:spcAft>
                <a:spcPts val="0"/>
              </a:spcAft>
              <a:buNone/>
            </a:pPr>
            <a:r>
              <a:rPr lang="en" sz="3700">
                <a:solidFill>
                  <a:srgbClr val="FFFFFF"/>
                </a:solidFill>
                <a:latin typeface="Calibri"/>
                <a:ea typeface="Calibri"/>
                <a:cs typeface="Calibri"/>
                <a:sym typeface="Calibri"/>
              </a:rPr>
              <a:t>Adapting CICO</a:t>
            </a:r>
            <a:endParaRPr sz="3700">
              <a:solidFill>
                <a:srgbClr val="FFFFFF"/>
              </a:solidFill>
              <a:latin typeface="Calibri"/>
              <a:ea typeface="Calibri"/>
              <a:cs typeface="Calibri"/>
              <a:sym typeface="Calibri"/>
            </a:endParaRPr>
          </a:p>
        </p:txBody>
      </p:sp>
      <p:pic>
        <p:nvPicPr>
          <p:cNvPr id="914" name="Google Shape;914;p120"/>
          <p:cNvPicPr preferRelativeResize="0"/>
          <p:nvPr/>
        </p:nvPicPr>
        <p:blipFill>
          <a:blip r:embed="rId3">
            <a:alphaModFix/>
          </a:blip>
          <a:stretch>
            <a:fillRect/>
          </a:stretch>
        </p:blipFill>
        <p:spPr>
          <a:xfrm>
            <a:off x="5880825" y="277113"/>
            <a:ext cx="2941850" cy="4589274"/>
          </a:xfrm>
          <a:prstGeom prst="rect">
            <a:avLst/>
          </a:prstGeom>
          <a:noFill/>
          <a:ln>
            <a:noFill/>
          </a:ln>
        </p:spPr>
      </p:pic>
      <p:pic>
        <p:nvPicPr>
          <p:cNvPr id="915" name="Google Shape;915;p120"/>
          <p:cNvPicPr preferRelativeResize="0"/>
          <p:nvPr/>
        </p:nvPicPr>
        <p:blipFill>
          <a:blip r:embed="rId4">
            <a:alphaModFix/>
          </a:blip>
          <a:stretch>
            <a:fillRect/>
          </a:stretch>
        </p:blipFill>
        <p:spPr>
          <a:xfrm>
            <a:off x="3494125" y="1058825"/>
            <a:ext cx="2025000" cy="3649387"/>
          </a:xfrm>
          <a:prstGeom prst="rect">
            <a:avLst/>
          </a:prstGeom>
          <a:noFill/>
          <a:ln>
            <a:noFill/>
          </a:ln>
        </p:spPr>
      </p:pic>
      <p:sp>
        <p:nvSpPr>
          <p:cNvPr id="916" name="Google Shape;916;p120"/>
          <p:cNvSpPr txBox="1"/>
          <p:nvPr/>
        </p:nvSpPr>
        <p:spPr>
          <a:xfrm>
            <a:off x="536500" y="4106250"/>
            <a:ext cx="2025000" cy="6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rgbClr val="FFFFFF"/>
                </a:solidFill>
                <a:hlinkClick r:id="rId5"/>
              </a:rPr>
              <a:t>https://www.pbis.org/resource/guidance-on-adapting-check-in-check-out-cico-for-distance-learning</a:t>
            </a:r>
            <a:endParaRPr>
              <a:solidFill>
                <a:srgbClr val="FFFFFF"/>
              </a:solidFill>
              <a:latin typeface="Old Standard TT"/>
              <a:ea typeface="Old Standard TT"/>
              <a:cs typeface="Old Standard TT"/>
              <a:sym typeface="Old Standard TT"/>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21"/>
          <p:cNvSpPr txBox="1">
            <a:spLocks noGrp="1"/>
          </p:cNvSpPr>
          <p:nvPr>
            <p:ph type="title"/>
          </p:nvPr>
        </p:nvSpPr>
        <p:spPr>
          <a:xfrm>
            <a:off x="345500" y="521300"/>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rgbClr val="F8AC39"/>
                </a:solidFill>
                <a:latin typeface="Calibri"/>
                <a:ea typeface="Calibri"/>
                <a:cs typeface="Calibri"/>
                <a:sym typeface="Calibri"/>
              </a:rPr>
              <a:t>Another CASEL Related Tool (Classroom)</a:t>
            </a:r>
            <a:endParaRPr sz="4200">
              <a:solidFill>
                <a:srgbClr val="FFFFFF"/>
              </a:solidFill>
              <a:latin typeface="Calibri"/>
              <a:ea typeface="Calibri"/>
              <a:cs typeface="Calibri"/>
              <a:sym typeface="Calibri"/>
            </a:endParaRPr>
          </a:p>
          <a:p>
            <a:pPr marL="0" lvl="0" indent="0" algn="l" rtl="0">
              <a:spcBef>
                <a:spcPts val="0"/>
              </a:spcBef>
              <a:spcAft>
                <a:spcPts val="0"/>
              </a:spcAft>
              <a:buNone/>
            </a:pPr>
            <a:r>
              <a:rPr lang="en" sz="1600" u="sng">
                <a:solidFill>
                  <a:srgbClr val="FFFFFF"/>
                </a:solidFill>
                <a:latin typeface="Arial"/>
                <a:ea typeface="Arial"/>
                <a:cs typeface="Arial"/>
                <a:sym typeface="Arial"/>
                <a:hlinkClick r:id="rId3"/>
              </a:rPr>
              <a:t>https://schoolguide.casel.org/resource/sel-in-the-classroom-self-assessment/</a:t>
            </a:r>
            <a:r>
              <a:rPr lang="en" sz="2000" u="sng">
                <a:solidFill>
                  <a:srgbClr val="FFFFFF"/>
                </a:solidFill>
                <a:latin typeface="Arial"/>
                <a:ea typeface="Arial"/>
                <a:cs typeface="Arial"/>
                <a:sym typeface="Arial"/>
                <a:hlinkClick r:id="rId4"/>
              </a:rPr>
              <a:t>/</a:t>
            </a:r>
            <a:endParaRPr sz="4600">
              <a:solidFill>
                <a:srgbClr val="FFFFFF"/>
              </a:solidFill>
              <a:latin typeface="Calibri"/>
              <a:ea typeface="Calibri"/>
              <a:cs typeface="Calibri"/>
              <a:sym typeface="Calibri"/>
            </a:endParaRPr>
          </a:p>
        </p:txBody>
      </p:sp>
      <p:pic>
        <p:nvPicPr>
          <p:cNvPr id="922" name="Google Shape;922;p121"/>
          <p:cNvPicPr preferRelativeResize="0"/>
          <p:nvPr/>
        </p:nvPicPr>
        <p:blipFill>
          <a:blip r:embed="rId5">
            <a:alphaModFix/>
          </a:blip>
          <a:stretch>
            <a:fillRect/>
          </a:stretch>
        </p:blipFill>
        <p:spPr>
          <a:xfrm>
            <a:off x="265275" y="1446350"/>
            <a:ext cx="6091701" cy="2891850"/>
          </a:xfrm>
          <a:prstGeom prst="rect">
            <a:avLst/>
          </a:prstGeom>
          <a:noFill/>
          <a:ln>
            <a:noFill/>
          </a:ln>
        </p:spPr>
      </p:pic>
      <p:sp>
        <p:nvSpPr>
          <p:cNvPr id="923" name="Google Shape;923;p121"/>
          <p:cNvSpPr txBox="1"/>
          <p:nvPr/>
        </p:nvSpPr>
        <p:spPr>
          <a:xfrm>
            <a:off x="6652675" y="1446350"/>
            <a:ext cx="2102100" cy="324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F58413"/>
                </a:solidFill>
                <a:latin typeface="Calibri"/>
                <a:ea typeface="Calibri"/>
                <a:cs typeface="Calibri"/>
                <a:sym typeface="Calibri"/>
              </a:rPr>
              <a:t>Explicit Instruction</a:t>
            </a:r>
            <a:endParaRPr sz="1700" b="1">
              <a:solidFill>
                <a:srgbClr val="F58413"/>
              </a:solidFill>
              <a:latin typeface="Calibri"/>
              <a:ea typeface="Calibri"/>
              <a:cs typeface="Calibri"/>
              <a:sym typeface="Calibri"/>
            </a:endParaRPr>
          </a:p>
          <a:p>
            <a:pPr marL="0" marR="76200" lvl="0" indent="0" algn="l" rtl="0">
              <a:lnSpc>
                <a:spcPct val="115000"/>
              </a:lnSpc>
              <a:spcBef>
                <a:spcPts val="300"/>
              </a:spcBef>
              <a:spcAft>
                <a:spcPts val="0"/>
              </a:spcAft>
              <a:buNone/>
            </a:pPr>
            <a:endParaRPr sz="1700" b="1">
              <a:solidFill>
                <a:srgbClr val="F58413"/>
              </a:solidFill>
              <a:latin typeface="Calibri"/>
              <a:ea typeface="Calibri"/>
              <a:cs typeface="Calibri"/>
              <a:sym typeface="Calibri"/>
            </a:endParaRPr>
          </a:p>
          <a:p>
            <a:pPr marL="0" marR="76200" lvl="0" indent="0" algn="l" rtl="0">
              <a:lnSpc>
                <a:spcPct val="115000"/>
              </a:lnSpc>
              <a:spcBef>
                <a:spcPts val="300"/>
              </a:spcBef>
              <a:spcAft>
                <a:spcPts val="0"/>
              </a:spcAft>
              <a:buNone/>
            </a:pPr>
            <a:r>
              <a:rPr lang="en" sz="1700" b="1">
                <a:solidFill>
                  <a:srgbClr val="F58413"/>
                </a:solidFill>
                <a:latin typeface="Calibri"/>
                <a:ea typeface="Calibri"/>
                <a:cs typeface="Calibri"/>
                <a:sym typeface="Calibri"/>
              </a:rPr>
              <a:t>Integration of SEL into Academic instruction</a:t>
            </a:r>
            <a:endParaRPr sz="1700" b="1">
              <a:solidFill>
                <a:srgbClr val="F58413"/>
              </a:solidFill>
              <a:latin typeface="Calibri"/>
              <a:ea typeface="Calibri"/>
              <a:cs typeface="Calibri"/>
              <a:sym typeface="Calibri"/>
            </a:endParaRPr>
          </a:p>
          <a:p>
            <a:pPr marL="0" lvl="0" indent="0" algn="l" rtl="0">
              <a:spcBef>
                <a:spcPts val="300"/>
              </a:spcBef>
              <a:spcAft>
                <a:spcPts val="0"/>
              </a:spcAft>
              <a:buNone/>
            </a:pPr>
            <a:endParaRPr sz="1700" b="1">
              <a:solidFill>
                <a:srgbClr val="F58413"/>
              </a:solidFill>
              <a:latin typeface="Calibri"/>
              <a:ea typeface="Calibri"/>
              <a:cs typeface="Calibri"/>
              <a:sym typeface="Calibri"/>
            </a:endParaRPr>
          </a:p>
          <a:p>
            <a:pPr marL="0" lvl="0" indent="0" algn="l" rtl="0">
              <a:spcBef>
                <a:spcPts val="0"/>
              </a:spcBef>
              <a:spcAft>
                <a:spcPts val="0"/>
              </a:spcAft>
              <a:buNone/>
            </a:pPr>
            <a:r>
              <a:rPr lang="en" sz="1700" b="1">
                <a:solidFill>
                  <a:srgbClr val="F58413"/>
                </a:solidFill>
                <a:latin typeface="Calibri"/>
                <a:ea typeface="Calibri"/>
                <a:cs typeface="Calibri"/>
                <a:sym typeface="Calibri"/>
              </a:rPr>
              <a:t>Supportive Classroom Climate</a:t>
            </a:r>
            <a:endParaRPr sz="1700" b="1">
              <a:solidFill>
                <a:srgbClr val="F58413"/>
              </a:solidFill>
              <a:latin typeface="Calibri"/>
              <a:ea typeface="Calibri"/>
              <a:cs typeface="Calibri"/>
              <a:sym typeface="Calibri"/>
            </a:endParaRPr>
          </a:p>
          <a:p>
            <a:pPr marL="0" lvl="0" indent="0" algn="l" rtl="0">
              <a:spcBef>
                <a:spcPts val="0"/>
              </a:spcBef>
              <a:spcAft>
                <a:spcPts val="0"/>
              </a:spcAft>
              <a:buNone/>
            </a:pPr>
            <a:endParaRPr sz="1700" b="1">
              <a:solidFill>
                <a:srgbClr val="F58413"/>
              </a:solidFill>
              <a:latin typeface="Calibri"/>
              <a:ea typeface="Calibri"/>
              <a:cs typeface="Calibri"/>
              <a:sym typeface="Calibri"/>
            </a:endParaRPr>
          </a:p>
          <a:p>
            <a:pPr marL="0" lvl="0" indent="0" algn="l" rtl="0">
              <a:spcBef>
                <a:spcPts val="0"/>
              </a:spcBef>
              <a:spcAft>
                <a:spcPts val="0"/>
              </a:spcAft>
              <a:buNone/>
            </a:pPr>
            <a:r>
              <a:rPr lang="en" sz="1700" b="1">
                <a:solidFill>
                  <a:srgbClr val="F58413"/>
                </a:solidFill>
                <a:latin typeface="Calibri"/>
                <a:ea typeface="Calibri"/>
                <a:cs typeface="Calibri"/>
                <a:sym typeface="Calibri"/>
              </a:rPr>
              <a:t>22 items</a:t>
            </a:r>
            <a:endParaRPr sz="1700" b="1">
              <a:solidFill>
                <a:srgbClr val="F58413"/>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22"/>
          <p:cNvSpPr txBox="1">
            <a:spLocks noGrp="1"/>
          </p:cNvSpPr>
          <p:nvPr>
            <p:ph type="title"/>
          </p:nvPr>
        </p:nvSpPr>
        <p:spPr>
          <a:xfrm>
            <a:off x="361425" y="802925"/>
            <a:ext cx="81186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700">
                <a:solidFill>
                  <a:schemeClr val="accent4"/>
                </a:solidFill>
                <a:latin typeface="Calibri"/>
                <a:ea typeface="Calibri"/>
                <a:cs typeface="Calibri"/>
                <a:sym typeface="Calibri"/>
              </a:rPr>
              <a:t>Sample Tool: Tier 1 </a:t>
            </a:r>
            <a:endParaRPr sz="3700">
              <a:solidFill>
                <a:schemeClr val="accent4"/>
              </a:solidFill>
              <a:latin typeface="Calibri"/>
              <a:ea typeface="Calibri"/>
              <a:cs typeface="Calibri"/>
              <a:sym typeface="Calibri"/>
            </a:endParaRPr>
          </a:p>
          <a:p>
            <a:pPr marL="0" lvl="0" indent="0" algn="l" rtl="0">
              <a:spcBef>
                <a:spcPts val="0"/>
              </a:spcBef>
              <a:spcAft>
                <a:spcPts val="0"/>
              </a:spcAft>
              <a:buNone/>
            </a:pPr>
            <a:r>
              <a:rPr lang="en" sz="3700">
                <a:solidFill>
                  <a:srgbClr val="FFFFFF"/>
                </a:solidFill>
                <a:latin typeface="Calibri"/>
                <a:ea typeface="Calibri"/>
                <a:cs typeface="Calibri"/>
                <a:sym typeface="Calibri"/>
              </a:rPr>
              <a:t>Positive Classroom Behavior Supports</a:t>
            </a:r>
            <a:endParaRPr sz="3700">
              <a:solidFill>
                <a:srgbClr val="FFFFFF"/>
              </a:solidFill>
              <a:latin typeface="Calibri"/>
              <a:ea typeface="Calibri"/>
              <a:cs typeface="Calibri"/>
              <a:sym typeface="Calibri"/>
            </a:endParaRPr>
          </a:p>
        </p:txBody>
      </p:sp>
      <p:pic>
        <p:nvPicPr>
          <p:cNvPr id="929" name="Google Shape;929;p122"/>
          <p:cNvPicPr preferRelativeResize="0"/>
          <p:nvPr/>
        </p:nvPicPr>
        <p:blipFill>
          <a:blip r:embed="rId3">
            <a:alphaModFix/>
          </a:blip>
          <a:stretch>
            <a:fillRect/>
          </a:stretch>
        </p:blipFill>
        <p:spPr>
          <a:xfrm>
            <a:off x="1319725" y="1580575"/>
            <a:ext cx="4307186" cy="3339775"/>
          </a:xfrm>
          <a:prstGeom prst="rect">
            <a:avLst/>
          </a:prstGeom>
          <a:noFill/>
          <a:ln>
            <a:noFill/>
          </a:ln>
        </p:spPr>
      </p:pic>
      <p:sp>
        <p:nvSpPr>
          <p:cNvPr id="930" name="Google Shape;930;p122"/>
          <p:cNvSpPr txBox="1"/>
          <p:nvPr/>
        </p:nvSpPr>
        <p:spPr>
          <a:xfrm>
            <a:off x="5986950" y="4041400"/>
            <a:ext cx="2729700" cy="8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u="sng">
                <a:solidFill>
                  <a:srgbClr val="FFFFFF"/>
                </a:solidFill>
                <a:hlinkClick r:id="rId4"/>
              </a:rPr>
              <a:t>https://osepideasthatwork.org/sites/default/files/ClassroomPBIS_508.pdf</a:t>
            </a:r>
            <a:endParaRPr sz="1600">
              <a:solidFill>
                <a:srgbClr val="FFFF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23"/>
          <p:cNvSpPr txBox="1">
            <a:spLocks noGrp="1"/>
          </p:cNvSpPr>
          <p:nvPr>
            <p:ph type="title"/>
          </p:nvPr>
        </p:nvSpPr>
        <p:spPr>
          <a:xfrm>
            <a:off x="296650" y="271725"/>
            <a:ext cx="86415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lt2"/>
                </a:solidFill>
                <a:latin typeface="Calibri"/>
                <a:ea typeface="Calibri"/>
                <a:cs typeface="Calibri"/>
                <a:sym typeface="Calibri"/>
              </a:rPr>
              <a:t>Tier 1 Team</a:t>
            </a:r>
            <a:r>
              <a:rPr lang="en" sz="3000">
                <a:solidFill>
                  <a:srgbClr val="FFFFFF"/>
                </a:solidFill>
                <a:latin typeface="Calibri"/>
                <a:ea typeface="Calibri"/>
                <a:cs typeface="Calibri"/>
                <a:sym typeface="Calibri"/>
              </a:rPr>
              <a:t>: Sample coordination of related activities </a:t>
            </a:r>
            <a:endParaRPr sz="3000">
              <a:solidFill>
                <a:srgbClr val="FFFFFF"/>
              </a:solidFill>
              <a:latin typeface="Calibri"/>
              <a:ea typeface="Calibri"/>
              <a:cs typeface="Calibri"/>
              <a:sym typeface="Calibri"/>
            </a:endParaRPr>
          </a:p>
        </p:txBody>
      </p:sp>
      <p:graphicFrame>
        <p:nvGraphicFramePr>
          <p:cNvPr id="936" name="Google Shape;936;p123"/>
          <p:cNvGraphicFramePr/>
          <p:nvPr/>
        </p:nvGraphicFramePr>
        <p:xfrm>
          <a:off x="149025" y="1095250"/>
          <a:ext cx="3000000" cy="3000000"/>
        </p:xfrm>
        <a:graphic>
          <a:graphicData uri="http://schemas.openxmlformats.org/drawingml/2006/table">
            <a:tbl>
              <a:tblPr>
                <a:noFill/>
                <a:tableStyleId>{9E78387D-91E2-4DF6-BDB5-CAD1546DCA3E}</a:tableStyleId>
              </a:tblPr>
              <a:tblGrid>
                <a:gridCol w="835325">
                  <a:extLst>
                    <a:ext uri="{9D8B030D-6E8A-4147-A177-3AD203B41FA5}">
                      <a16:colId xmlns:a16="http://schemas.microsoft.com/office/drawing/2014/main" val="20000"/>
                    </a:ext>
                  </a:extLst>
                </a:gridCol>
                <a:gridCol w="2548725">
                  <a:extLst>
                    <a:ext uri="{9D8B030D-6E8A-4147-A177-3AD203B41FA5}">
                      <a16:colId xmlns:a16="http://schemas.microsoft.com/office/drawing/2014/main" val="20001"/>
                    </a:ext>
                  </a:extLst>
                </a:gridCol>
                <a:gridCol w="2889025">
                  <a:extLst>
                    <a:ext uri="{9D8B030D-6E8A-4147-A177-3AD203B41FA5}">
                      <a16:colId xmlns:a16="http://schemas.microsoft.com/office/drawing/2014/main" val="20002"/>
                    </a:ext>
                  </a:extLst>
                </a:gridCol>
                <a:gridCol w="2594175">
                  <a:extLst>
                    <a:ext uri="{9D8B030D-6E8A-4147-A177-3AD203B41FA5}">
                      <a16:colId xmlns:a16="http://schemas.microsoft.com/office/drawing/2014/main" val="20003"/>
                    </a:ext>
                  </a:extLst>
                </a:gridCol>
              </a:tblGrid>
              <a:tr h="485775">
                <a:tc>
                  <a:txBody>
                    <a:bodyPr/>
                    <a:lstStyle/>
                    <a:p>
                      <a:pPr marL="0" lvl="0" indent="0" algn="l" rtl="0">
                        <a:spcBef>
                          <a:spcPts val="0"/>
                        </a:spcBef>
                        <a:spcAft>
                          <a:spcPts val="0"/>
                        </a:spcAft>
                        <a:buNone/>
                      </a:pPr>
                      <a:endParaRPr sz="1800" b="1">
                        <a:solidFill>
                          <a:schemeClr val="accent4"/>
                        </a:solidFill>
                        <a:latin typeface="Calibri"/>
                        <a:ea typeface="Calibri"/>
                        <a:cs typeface="Calibri"/>
                        <a:sym typeface="Calibri"/>
                      </a:endParaRPr>
                    </a:p>
                  </a:txBody>
                  <a:tcPr marL="91425" marR="91425" marT="91425" marB="91425">
                    <a:solidFill>
                      <a:srgbClr val="CAE3CF"/>
                    </a:solidFill>
                  </a:tcPr>
                </a:tc>
                <a:tc>
                  <a:txBody>
                    <a:bodyPr/>
                    <a:lstStyle/>
                    <a:p>
                      <a:pPr marL="0" lvl="0" indent="0" algn="ctr" rtl="0">
                        <a:spcBef>
                          <a:spcPts val="0"/>
                        </a:spcBef>
                        <a:spcAft>
                          <a:spcPts val="0"/>
                        </a:spcAft>
                        <a:buNone/>
                      </a:pPr>
                      <a:r>
                        <a:rPr lang="en" sz="1800" b="1">
                          <a:latin typeface="Calibri"/>
                          <a:ea typeface="Calibri"/>
                          <a:cs typeface="Calibri"/>
                          <a:sym typeface="Calibri"/>
                        </a:rPr>
                        <a:t>Student</a:t>
                      </a:r>
                      <a:endParaRPr sz="1800" b="1">
                        <a:latin typeface="Calibri"/>
                        <a:ea typeface="Calibri"/>
                        <a:cs typeface="Calibri"/>
                        <a:sym typeface="Calibri"/>
                      </a:endParaRPr>
                    </a:p>
                  </a:txBody>
                  <a:tcPr marL="91425" marR="91425" marT="91425" marB="91425">
                    <a:solidFill>
                      <a:srgbClr val="CAE3CF"/>
                    </a:solidFill>
                  </a:tcPr>
                </a:tc>
                <a:tc>
                  <a:txBody>
                    <a:bodyPr/>
                    <a:lstStyle/>
                    <a:p>
                      <a:pPr marL="0" lvl="0" indent="0" algn="ctr" rtl="0">
                        <a:spcBef>
                          <a:spcPts val="0"/>
                        </a:spcBef>
                        <a:spcAft>
                          <a:spcPts val="0"/>
                        </a:spcAft>
                        <a:buNone/>
                      </a:pPr>
                      <a:r>
                        <a:rPr lang="en" sz="1800" b="1">
                          <a:latin typeface="Calibri"/>
                          <a:ea typeface="Calibri"/>
                          <a:cs typeface="Calibri"/>
                          <a:sym typeface="Calibri"/>
                        </a:rPr>
                        <a:t>Staff</a:t>
                      </a:r>
                      <a:endParaRPr sz="1800" b="1">
                        <a:latin typeface="Calibri"/>
                        <a:ea typeface="Calibri"/>
                        <a:cs typeface="Calibri"/>
                        <a:sym typeface="Calibri"/>
                      </a:endParaRPr>
                    </a:p>
                  </a:txBody>
                  <a:tcPr marL="91425" marR="91425" marT="91425" marB="91425">
                    <a:solidFill>
                      <a:srgbClr val="CAE3CF"/>
                    </a:solidFill>
                  </a:tcPr>
                </a:tc>
                <a:tc>
                  <a:txBody>
                    <a:bodyPr/>
                    <a:lstStyle/>
                    <a:p>
                      <a:pPr marL="0" lvl="0" indent="0" algn="ctr" rtl="0">
                        <a:spcBef>
                          <a:spcPts val="0"/>
                        </a:spcBef>
                        <a:spcAft>
                          <a:spcPts val="0"/>
                        </a:spcAft>
                        <a:buNone/>
                      </a:pPr>
                      <a:r>
                        <a:rPr lang="en" sz="1800" b="1">
                          <a:latin typeface="Calibri"/>
                          <a:ea typeface="Calibri"/>
                          <a:cs typeface="Calibri"/>
                          <a:sym typeface="Calibri"/>
                        </a:rPr>
                        <a:t>Family</a:t>
                      </a:r>
                      <a:endParaRPr sz="1800" b="1">
                        <a:latin typeface="Calibri"/>
                        <a:ea typeface="Calibri"/>
                        <a:cs typeface="Calibri"/>
                        <a:sym typeface="Calibri"/>
                      </a:endParaRPr>
                    </a:p>
                  </a:txBody>
                  <a:tcPr marL="91425" marR="91425" marT="91425" marB="91425">
                    <a:solidFill>
                      <a:srgbClr val="CAE3CF"/>
                    </a:solidFill>
                  </a:tcPr>
                </a:tc>
                <a:extLst>
                  <a:ext uri="{0D108BD9-81ED-4DB2-BD59-A6C34878D82A}">
                    <a16:rowId xmlns:a16="http://schemas.microsoft.com/office/drawing/2014/main" val="10000"/>
                  </a:ext>
                </a:extLst>
              </a:tr>
              <a:tr h="2866225">
                <a:tc>
                  <a:txBody>
                    <a:bodyPr/>
                    <a:lstStyle/>
                    <a:p>
                      <a:pPr marL="0" lvl="0" indent="0" algn="l" rtl="0">
                        <a:spcBef>
                          <a:spcPts val="0"/>
                        </a:spcBef>
                        <a:spcAft>
                          <a:spcPts val="0"/>
                        </a:spcAft>
                        <a:buNone/>
                      </a:pPr>
                      <a:r>
                        <a:rPr lang="en" sz="1800" b="1">
                          <a:solidFill>
                            <a:schemeClr val="lt2"/>
                          </a:solidFill>
                          <a:latin typeface="Calibri"/>
                          <a:ea typeface="Calibri"/>
                          <a:cs typeface="Calibri"/>
                          <a:sym typeface="Calibri"/>
                        </a:rPr>
                        <a:t>ALL</a:t>
                      </a:r>
                      <a:endParaRPr sz="1800" b="1">
                        <a:solidFill>
                          <a:schemeClr val="lt2"/>
                        </a:solidFill>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Tier 1</a:t>
                      </a:r>
                      <a:endParaRPr sz="1800">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Team</a:t>
                      </a:r>
                      <a:endParaRPr sz="1800">
                        <a:latin typeface="Calibri"/>
                        <a:ea typeface="Calibri"/>
                        <a:cs typeface="Calibri"/>
                        <a:sym typeface="Calibri"/>
                      </a:endParaRPr>
                    </a:p>
                  </a:txBody>
                  <a:tcPr marL="91425" marR="91425" marT="91425" marB="91425">
                    <a:solidFill>
                      <a:srgbClr val="CAE3CF"/>
                    </a:solidFill>
                  </a:tcPr>
                </a:tc>
                <a:tc>
                  <a:txBody>
                    <a:bodyPr/>
                    <a:lstStyle/>
                    <a:p>
                      <a:pPr marL="0" lvl="0" indent="0" algn="l" rtl="0">
                        <a:spcBef>
                          <a:spcPts val="0"/>
                        </a:spcBef>
                        <a:spcAft>
                          <a:spcPts val="0"/>
                        </a:spcAft>
                        <a:buNone/>
                      </a:pPr>
                      <a:r>
                        <a:rPr lang="en" sz="1800">
                          <a:latin typeface="Calibri"/>
                          <a:ea typeface="Calibri"/>
                          <a:cs typeface="Calibri"/>
                          <a:sym typeface="Calibri"/>
                        </a:rPr>
                        <a:t>- Decide &amp; provide staff PD for</a:t>
                      </a:r>
                      <a:r>
                        <a:rPr lang="en" sz="1800">
                          <a:solidFill>
                            <a:schemeClr val="lt2"/>
                          </a:solidFill>
                          <a:latin typeface="Calibri"/>
                          <a:ea typeface="Calibri"/>
                          <a:cs typeface="Calibri"/>
                          <a:sym typeface="Calibri"/>
                        </a:rPr>
                        <a:t> </a:t>
                      </a:r>
                      <a:r>
                        <a:rPr lang="en" sz="1800">
                          <a:solidFill>
                            <a:srgbClr val="F58413"/>
                          </a:solidFill>
                          <a:latin typeface="Calibri"/>
                          <a:ea typeface="Calibri"/>
                          <a:cs typeface="Calibri"/>
                          <a:sym typeface="Calibri"/>
                        </a:rPr>
                        <a:t>daily SEL temperature check-ins with students</a:t>
                      </a:r>
                      <a:endParaRPr sz="1800">
                        <a:solidFill>
                          <a:srgbClr val="F58413"/>
                        </a:solidFill>
                        <a:latin typeface="Calibri"/>
                        <a:ea typeface="Calibri"/>
                        <a:cs typeface="Calibri"/>
                        <a:sym typeface="Calibri"/>
                      </a:endParaRPr>
                    </a:p>
                    <a:p>
                      <a:pPr marL="0" lvl="0" indent="0" algn="l" rtl="0">
                        <a:spcBef>
                          <a:spcPts val="0"/>
                        </a:spcBef>
                        <a:spcAft>
                          <a:spcPts val="0"/>
                        </a:spcAft>
                        <a:buNone/>
                      </a:pPr>
                      <a:endParaRPr sz="1200">
                        <a:solidFill>
                          <a:schemeClr val="accent4"/>
                        </a:solidFill>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txBody>
                  <a:tcPr marL="91425" marR="91425" marT="91425" marB="91425">
                    <a:solidFill>
                      <a:srgbClr val="CAE3CF"/>
                    </a:solidFill>
                  </a:tcPr>
                </a:tc>
                <a:tc>
                  <a:txBody>
                    <a:bodyPr/>
                    <a:lstStyle/>
                    <a:p>
                      <a:pPr marL="0" lvl="0" indent="0" algn="l" rtl="0">
                        <a:spcBef>
                          <a:spcPts val="0"/>
                        </a:spcBef>
                        <a:spcAft>
                          <a:spcPts val="0"/>
                        </a:spcAft>
                        <a:buNone/>
                      </a:pPr>
                      <a:r>
                        <a:rPr lang="en" sz="1800">
                          <a:latin typeface="Calibri"/>
                          <a:ea typeface="Calibri"/>
                          <a:cs typeface="Calibri"/>
                          <a:sym typeface="Calibri"/>
                        </a:rPr>
                        <a:t>- Determine need for &amp; provide staff with self-assessment to gauge </a:t>
                      </a:r>
                      <a:r>
                        <a:rPr lang="en" sz="1800">
                          <a:solidFill>
                            <a:srgbClr val="F58413"/>
                          </a:solidFill>
                          <a:latin typeface="Calibri"/>
                          <a:ea typeface="Calibri"/>
                          <a:cs typeface="Calibri"/>
                          <a:sym typeface="Calibri"/>
                        </a:rPr>
                        <a:t>ratios of + to - classroom statements</a:t>
                      </a:r>
                      <a:endParaRPr sz="1800">
                        <a:solidFill>
                          <a:srgbClr val="F58413"/>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latin typeface="Calibri"/>
                        <a:ea typeface="Calibri"/>
                        <a:cs typeface="Calibri"/>
                        <a:sym typeface="Calibri"/>
                      </a:endParaRPr>
                    </a:p>
                  </a:txBody>
                  <a:tcPr marL="91425" marR="91425" marT="91425" marB="91425">
                    <a:solidFill>
                      <a:srgbClr val="CAE3CF"/>
                    </a:solidFill>
                  </a:tcPr>
                </a:tc>
                <a:tc>
                  <a:txBody>
                    <a:bodyPr/>
                    <a:lstStyle/>
                    <a:p>
                      <a:pPr marL="0" lvl="0" indent="0" algn="l" rtl="0">
                        <a:spcBef>
                          <a:spcPts val="0"/>
                        </a:spcBef>
                        <a:spcAft>
                          <a:spcPts val="0"/>
                        </a:spcAft>
                        <a:buNone/>
                      </a:pPr>
                      <a:r>
                        <a:rPr lang="en" sz="1800" dirty="0">
                          <a:latin typeface="Calibri"/>
                          <a:ea typeface="Calibri"/>
                          <a:cs typeface="Calibri"/>
                          <a:sym typeface="Calibri"/>
                        </a:rPr>
                        <a:t>- Determine need &amp; structure for </a:t>
                      </a:r>
                      <a:r>
                        <a:rPr lang="en" sz="1800" dirty="0">
                          <a:solidFill>
                            <a:srgbClr val="F58413"/>
                          </a:solidFill>
                          <a:latin typeface="Calibri"/>
                          <a:ea typeface="Calibri"/>
                          <a:cs typeface="Calibri"/>
                          <a:sym typeface="Calibri"/>
                        </a:rPr>
                        <a:t>culturally responsive home resilience and needs survey </a:t>
                      </a:r>
                      <a:endParaRPr sz="1800" dirty="0">
                        <a:solidFill>
                          <a:srgbClr val="F58413"/>
                        </a:solidFill>
                        <a:latin typeface="Calibri"/>
                        <a:ea typeface="Calibri"/>
                        <a:cs typeface="Calibri"/>
                        <a:sym typeface="Calibri"/>
                      </a:endParaRPr>
                    </a:p>
                    <a:p>
                      <a:pPr marL="0" lvl="0" indent="0" algn="l" rtl="0">
                        <a:spcBef>
                          <a:spcPts val="0"/>
                        </a:spcBef>
                        <a:spcAft>
                          <a:spcPts val="0"/>
                        </a:spcAft>
                        <a:buNone/>
                      </a:pPr>
                      <a:endParaRPr dirty="0">
                        <a:solidFill>
                          <a:srgbClr val="1155CC"/>
                        </a:solidFill>
                        <a:latin typeface="Calibri"/>
                        <a:ea typeface="Calibri"/>
                        <a:cs typeface="Calibri"/>
                        <a:sym typeface="Calibri"/>
                      </a:endParaRPr>
                    </a:p>
                  </a:txBody>
                  <a:tcPr marL="91425" marR="91425" marT="91425" marB="91425">
                    <a:solidFill>
                      <a:srgbClr val="CAE3CF"/>
                    </a:solidFill>
                  </a:tcPr>
                </a:tc>
                <a:extLst>
                  <a:ext uri="{0D108BD9-81ED-4DB2-BD59-A6C34878D82A}">
                    <a16:rowId xmlns:a16="http://schemas.microsoft.com/office/drawing/2014/main" val="10001"/>
                  </a:ext>
                </a:extLst>
              </a:tr>
            </a:tbl>
          </a:graphicData>
        </a:graphic>
      </p:graphicFrame>
      <p:pic>
        <p:nvPicPr>
          <p:cNvPr id="937" name="Google Shape;937;p123"/>
          <p:cNvPicPr preferRelativeResize="0"/>
          <p:nvPr/>
        </p:nvPicPr>
        <p:blipFill>
          <a:blip r:embed="rId3">
            <a:alphaModFix/>
          </a:blip>
          <a:stretch>
            <a:fillRect/>
          </a:stretch>
        </p:blipFill>
        <p:spPr>
          <a:xfrm>
            <a:off x="1834623" y="4162887"/>
            <a:ext cx="771153" cy="696000"/>
          </a:xfrm>
          <a:prstGeom prst="rect">
            <a:avLst/>
          </a:prstGeom>
          <a:noFill/>
          <a:ln w="38100" cap="flat" cmpd="sng">
            <a:solidFill>
              <a:schemeClr val="dk2"/>
            </a:solidFill>
            <a:prstDash val="solid"/>
            <a:round/>
            <a:headEnd type="none" w="sm" len="sm"/>
            <a:tailEnd type="none" w="sm" len="sm"/>
          </a:ln>
        </p:spPr>
      </p:pic>
      <p:pic>
        <p:nvPicPr>
          <p:cNvPr id="938" name="Google Shape;938;p123"/>
          <p:cNvPicPr preferRelativeResize="0"/>
          <p:nvPr/>
        </p:nvPicPr>
        <p:blipFill>
          <a:blip r:embed="rId4">
            <a:alphaModFix/>
          </a:blip>
          <a:stretch>
            <a:fillRect/>
          </a:stretch>
        </p:blipFill>
        <p:spPr>
          <a:xfrm>
            <a:off x="4594362" y="4178350"/>
            <a:ext cx="736875" cy="665075"/>
          </a:xfrm>
          <a:prstGeom prst="rect">
            <a:avLst/>
          </a:prstGeom>
          <a:noFill/>
          <a:ln w="38100" cap="flat" cmpd="sng">
            <a:solidFill>
              <a:schemeClr val="dk2"/>
            </a:solidFill>
            <a:prstDash val="solid"/>
            <a:round/>
            <a:headEnd type="none" w="sm" len="sm"/>
            <a:tailEnd type="none" w="sm" len="sm"/>
          </a:ln>
        </p:spPr>
      </p:pic>
      <p:pic>
        <p:nvPicPr>
          <p:cNvPr id="939" name="Google Shape;939;p123"/>
          <p:cNvPicPr preferRelativeResize="0"/>
          <p:nvPr/>
        </p:nvPicPr>
        <p:blipFill>
          <a:blip r:embed="rId5">
            <a:alphaModFix/>
          </a:blip>
          <a:stretch>
            <a:fillRect/>
          </a:stretch>
        </p:blipFill>
        <p:spPr>
          <a:xfrm>
            <a:off x="7319825" y="4162890"/>
            <a:ext cx="771150" cy="69598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124"/>
          <p:cNvSpPr txBox="1">
            <a:spLocks noGrp="1"/>
          </p:cNvSpPr>
          <p:nvPr>
            <p:ph type="title"/>
          </p:nvPr>
        </p:nvSpPr>
        <p:spPr>
          <a:xfrm>
            <a:off x="296650" y="271725"/>
            <a:ext cx="8641500" cy="69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b="1">
                <a:solidFill>
                  <a:schemeClr val="lt2"/>
                </a:solidFill>
                <a:latin typeface="Calibri"/>
                <a:ea typeface="Calibri"/>
                <a:cs typeface="Calibri"/>
                <a:sym typeface="Calibri"/>
              </a:rPr>
              <a:t>Tier 1 Team</a:t>
            </a:r>
            <a:r>
              <a:rPr lang="en" sz="3000">
                <a:solidFill>
                  <a:srgbClr val="FFFFFF"/>
                </a:solidFill>
                <a:latin typeface="Calibri"/>
                <a:ea typeface="Calibri"/>
                <a:cs typeface="Calibri"/>
                <a:sym typeface="Calibri"/>
              </a:rPr>
              <a:t>: Sample coordination of related activities </a:t>
            </a:r>
            <a:endParaRPr sz="3000">
              <a:solidFill>
                <a:srgbClr val="FFFFFF"/>
              </a:solidFill>
              <a:latin typeface="Calibri"/>
              <a:ea typeface="Calibri"/>
              <a:cs typeface="Calibri"/>
              <a:sym typeface="Calibri"/>
            </a:endParaRPr>
          </a:p>
        </p:txBody>
      </p:sp>
      <p:graphicFrame>
        <p:nvGraphicFramePr>
          <p:cNvPr id="945" name="Google Shape;945;p124"/>
          <p:cNvGraphicFramePr/>
          <p:nvPr/>
        </p:nvGraphicFramePr>
        <p:xfrm>
          <a:off x="149025" y="1095250"/>
          <a:ext cx="3000000" cy="3000000"/>
        </p:xfrm>
        <a:graphic>
          <a:graphicData uri="http://schemas.openxmlformats.org/drawingml/2006/table">
            <a:tbl>
              <a:tblPr>
                <a:noFill/>
                <a:tableStyleId>{9E78387D-91E2-4DF6-BDB5-CAD1546DCA3E}</a:tableStyleId>
              </a:tblPr>
              <a:tblGrid>
                <a:gridCol w="835325">
                  <a:extLst>
                    <a:ext uri="{9D8B030D-6E8A-4147-A177-3AD203B41FA5}">
                      <a16:colId xmlns:a16="http://schemas.microsoft.com/office/drawing/2014/main" val="20000"/>
                    </a:ext>
                  </a:extLst>
                </a:gridCol>
                <a:gridCol w="2548725">
                  <a:extLst>
                    <a:ext uri="{9D8B030D-6E8A-4147-A177-3AD203B41FA5}">
                      <a16:colId xmlns:a16="http://schemas.microsoft.com/office/drawing/2014/main" val="20001"/>
                    </a:ext>
                  </a:extLst>
                </a:gridCol>
                <a:gridCol w="2889025">
                  <a:extLst>
                    <a:ext uri="{9D8B030D-6E8A-4147-A177-3AD203B41FA5}">
                      <a16:colId xmlns:a16="http://schemas.microsoft.com/office/drawing/2014/main" val="20002"/>
                    </a:ext>
                  </a:extLst>
                </a:gridCol>
                <a:gridCol w="2594175">
                  <a:extLst>
                    <a:ext uri="{9D8B030D-6E8A-4147-A177-3AD203B41FA5}">
                      <a16:colId xmlns:a16="http://schemas.microsoft.com/office/drawing/2014/main" val="20003"/>
                    </a:ext>
                  </a:extLst>
                </a:gridCol>
              </a:tblGrid>
              <a:tr h="446800">
                <a:tc>
                  <a:txBody>
                    <a:bodyPr/>
                    <a:lstStyle/>
                    <a:p>
                      <a:pPr marL="0" lvl="0" indent="0" algn="l" rtl="0">
                        <a:spcBef>
                          <a:spcPts val="0"/>
                        </a:spcBef>
                        <a:spcAft>
                          <a:spcPts val="0"/>
                        </a:spcAft>
                        <a:buNone/>
                      </a:pPr>
                      <a:endParaRPr sz="1800" b="1">
                        <a:solidFill>
                          <a:schemeClr val="accent4"/>
                        </a:solidFill>
                        <a:latin typeface="Calibri"/>
                        <a:ea typeface="Calibri"/>
                        <a:cs typeface="Calibri"/>
                        <a:sym typeface="Calibri"/>
                      </a:endParaRPr>
                    </a:p>
                  </a:txBody>
                  <a:tcPr marL="91425" marR="91425" marT="91425" marB="91425">
                    <a:solidFill>
                      <a:srgbClr val="CAE3CF"/>
                    </a:solidFill>
                  </a:tcPr>
                </a:tc>
                <a:tc>
                  <a:txBody>
                    <a:bodyPr/>
                    <a:lstStyle/>
                    <a:p>
                      <a:pPr marL="0" lvl="0" indent="0" algn="ctr" rtl="0">
                        <a:spcBef>
                          <a:spcPts val="0"/>
                        </a:spcBef>
                        <a:spcAft>
                          <a:spcPts val="0"/>
                        </a:spcAft>
                        <a:buNone/>
                      </a:pPr>
                      <a:r>
                        <a:rPr lang="en" sz="1800" b="1">
                          <a:latin typeface="Calibri"/>
                          <a:ea typeface="Calibri"/>
                          <a:cs typeface="Calibri"/>
                          <a:sym typeface="Calibri"/>
                        </a:rPr>
                        <a:t>Student</a:t>
                      </a:r>
                      <a:endParaRPr sz="1800" b="1">
                        <a:latin typeface="Calibri"/>
                        <a:ea typeface="Calibri"/>
                        <a:cs typeface="Calibri"/>
                        <a:sym typeface="Calibri"/>
                      </a:endParaRPr>
                    </a:p>
                  </a:txBody>
                  <a:tcPr marL="91425" marR="91425" marT="91425" marB="91425">
                    <a:solidFill>
                      <a:srgbClr val="CAE3CF"/>
                    </a:solidFill>
                  </a:tcPr>
                </a:tc>
                <a:tc>
                  <a:txBody>
                    <a:bodyPr/>
                    <a:lstStyle/>
                    <a:p>
                      <a:pPr marL="0" lvl="0" indent="0" algn="ctr" rtl="0">
                        <a:spcBef>
                          <a:spcPts val="0"/>
                        </a:spcBef>
                        <a:spcAft>
                          <a:spcPts val="0"/>
                        </a:spcAft>
                        <a:buNone/>
                      </a:pPr>
                      <a:r>
                        <a:rPr lang="en" sz="1800" b="1">
                          <a:latin typeface="Calibri"/>
                          <a:ea typeface="Calibri"/>
                          <a:cs typeface="Calibri"/>
                          <a:sym typeface="Calibri"/>
                        </a:rPr>
                        <a:t>Staff</a:t>
                      </a:r>
                      <a:endParaRPr sz="1800" b="1">
                        <a:latin typeface="Calibri"/>
                        <a:ea typeface="Calibri"/>
                        <a:cs typeface="Calibri"/>
                        <a:sym typeface="Calibri"/>
                      </a:endParaRPr>
                    </a:p>
                  </a:txBody>
                  <a:tcPr marL="91425" marR="91425" marT="91425" marB="91425">
                    <a:solidFill>
                      <a:srgbClr val="CAE3CF"/>
                    </a:solidFill>
                  </a:tcPr>
                </a:tc>
                <a:tc>
                  <a:txBody>
                    <a:bodyPr/>
                    <a:lstStyle/>
                    <a:p>
                      <a:pPr marL="0" lvl="0" indent="0" algn="ctr" rtl="0">
                        <a:spcBef>
                          <a:spcPts val="0"/>
                        </a:spcBef>
                        <a:spcAft>
                          <a:spcPts val="0"/>
                        </a:spcAft>
                        <a:buNone/>
                      </a:pPr>
                      <a:r>
                        <a:rPr lang="en" sz="1800" b="1">
                          <a:latin typeface="Calibri"/>
                          <a:ea typeface="Calibri"/>
                          <a:cs typeface="Calibri"/>
                          <a:sym typeface="Calibri"/>
                        </a:rPr>
                        <a:t>Family</a:t>
                      </a:r>
                      <a:endParaRPr sz="1800" b="1">
                        <a:latin typeface="Calibri"/>
                        <a:ea typeface="Calibri"/>
                        <a:cs typeface="Calibri"/>
                        <a:sym typeface="Calibri"/>
                      </a:endParaRPr>
                    </a:p>
                  </a:txBody>
                  <a:tcPr marL="91425" marR="91425" marT="91425" marB="91425">
                    <a:solidFill>
                      <a:srgbClr val="CAE3CF"/>
                    </a:solidFill>
                  </a:tcPr>
                </a:tc>
                <a:extLst>
                  <a:ext uri="{0D108BD9-81ED-4DB2-BD59-A6C34878D82A}">
                    <a16:rowId xmlns:a16="http://schemas.microsoft.com/office/drawing/2014/main" val="10000"/>
                  </a:ext>
                </a:extLst>
              </a:tr>
              <a:tr h="2708675">
                <a:tc>
                  <a:txBody>
                    <a:bodyPr/>
                    <a:lstStyle/>
                    <a:p>
                      <a:pPr marL="0" lvl="0" indent="0" algn="l" rtl="0">
                        <a:spcBef>
                          <a:spcPts val="0"/>
                        </a:spcBef>
                        <a:spcAft>
                          <a:spcPts val="0"/>
                        </a:spcAft>
                        <a:buNone/>
                      </a:pPr>
                      <a:r>
                        <a:rPr lang="en" sz="1800" b="1">
                          <a:solidFill>
                            <a:schemeClr val="lt2"/>
                          </a:solidFill>
                          <a:latin typeface="Calibri"/>
                          <a:ea typeface="Calibri"/>
                          <a:cs typeface="Calibri"/>
                          <a:sym typeface="Calibri"/>
                        </a:rPr>
                        <a:t>ALL</a:t>
                      </a:r>
                      <a:endParaRPr sz="1800" b="1">
                        <a:solidFill>
                          <a:schemeClr val="lt2"/>
                        </a:solidFill>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Tier 1</a:t>
                      </a:r>
                      <a:endParaRPr sz="1800">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Team</a:t>
                      </a:r>
                      <a:endParaRPr sz="1800">
                        <a:latin typeface="Calibri"/>
                        <a:ea typeface="Calibri"/>
                        <a:cs typeface="Calibri"/>
                        <a:sym typeface="Calibri"/>
                      </a:endParaRPr>
                    </a:p>
                  </a:txBody>
                  <a:tcPr marL="91425" marR="91425" marT="91425" marB="91425">
                    <a:solidFill>
                      <a:srgbClr val="CAE3CF"/>
                    </a:solidFill>
                  </a:tcPr>
                </a:tc>
                <a:tc>
                  <a:txBody>
                    <a:bodyPr/>
                    <a:lstStyle/>
                    <a:p>
                      <a:pPr marL="0" lvl="0" indent="0" algn="l" rtl="0">
                        <a:spcBef>
                          <a:spcPts val="0"/>
                        </a:spcBef>
                        <a:spcAft>
                          <a:spcPts val="0"/>
                        </a:spcAft>
                        <a:buNone/>
                      </a:pPr>
                      <a:r>
                        <a:rPr lang="en" sz="1800">
                          <a:latin typeface="Calibri"/>
                          <a:ea typeface="Calibri"/>
                          <a:cs typeface="Calibri"/>
                          <a:sym typeface="Calibri"/>
                        </a:rPr>
                        <a:t>- Decide &amp; provide staff PD for</a:t>
                      </a:r>
                      <a:r>
                        <a:rPr lang="en" sz="1800">
                          <a:solidFill>
                            <a:schemeClr val="lt2"/>
                          </a:solidFill>
                          <a:latin typeface="Calibri"/>
                          <a:ea typeface="Calibri"/>
                          <a:cs typeface="Calibri"/>
                          <a:sym typeface="Calibri"/>
                        </a:rPr>
                        <a:t> </a:t>
                      </a:r>
                      <a:r>
                        <a:rPr lang="en" sz="1800">
                          <a:solidFill>
                            <a:srgbClr val="F58413"/>
                          </a:solidFill>
                          <a:latin typeface="Calibri"/>
                          <a:ea typeface="Calibri"/>
                          <a:cs typeface="Calibri"/>
                          <a:sym typeface="Calibri"/>
                        </a:rPr>
                        <a:t>daily SEL temperature check-ins with students</a:t>
                      </a:r>
                      <a:endParaRPr sz="1800">
                        <a:solidFill>
                          <a:srgbClr val="F58413"/>
                        </a:solidFill>
                        <a:latin typeface="Calibri"/>
                        <a:ea typeface="Calibri"/>
                        <a:cs typeface="Calibri"/>
                        <a:sym typeface="Calibri"/>
                      </a:endParaRPr>
                    </a:p>
                    <a:p>
                      <a:pPr marL="0" lvl="0" indent="0" algn="l" rtl="0">
                        <a:spcBef>
                          <a:spcPts val="0"/>
                        </a:spcBef>
                        <a:spcAft>
                          <a:spcPts val="0"/>
                        </a:spcAft>
                        <a:buNone/>
                      </a:pPr>
                      <a:endParaRPr sz="1200">
                        <a:solidFill>
                          <a:schemeClr val="accent4"/>
                        </a:solidFill>
                        <a:latin typeface="Calibri"/>
                        <a:ea typeface="Calibri"/>
                        <a:cs typeface="Calibri"/>
                        <a:sym typeface="Calibri"/>
                      </a:endParaRPr>
                    </a:p>
                    <a:p>
                      <a:pPr marL="0" lvl="0" indent="0" algn="l" rtl="0">
                        <a:spcBef>
                          <a:spcPts val="0"/>
                        </a:spcBef>
                        <a:spcAft>
                          <a:spcPts val="0"/>
                        </a:spcAft>
                        <a:buNone/>
                      </a:pPr>
                      <a:r>
                        <a:rPr lang="en" sz="1800">
                          <a:solidFill>
                            <a:srgbClr val="1155CC"/>
                          </a:solidFill>
                          <a:latin typeface="Calibri"/>
                          <a:ea typeface="Calibri"/>
                          <a:cs typeface="Calibri"/>
                          <a:sym typeface="Calibri"/>
                        </a:rPr>
                        <a:t>- Track and share data for students celebrations &amp; additional support </a:t>
                      </a:r>
                      <a:endParaRPr sz="1800">
                        <a:solidFill>
                          <a:srgbClr val="1155CC"/>
                        </a:solidFill>
                        <a:latin typeface="Calibri"/>
                        <a:ea typeface="Calibri"/>
                        <a:cs typeface="Calibri"/>
                        <a:sym typeface="Calibri"/>
                      </a:endParaRPr>
                    </a:p>
                  </a:txBody>
                  <a:tcPr marL="91425" marR="91425" marT="91425" marB="91425">
                    <a:solidFill>
                      <a:srgbClr val="CAE3CF"/>
                    </a:solidFill>
                  </a:tcPr>
                </a:tc>
                <a:tc>
                  <a:txBody>
                    <a:bodyPr/>
                    <a:lstStyle/>
                    <a:p>
                      <a:pPr marL="0" lvl="0" indent="0" algn="l" rtl="0">
                        <a:spcBef>
                          <a:spcPts val="0"/>
                        </a:spcBef>
                        <a:spcAft>
                          <a:spcPts val="0"/>
                        </a:spcAft>
                        <a:buNone/>
                      </a:pPr>
                      <a:r>
                        <a:rPr lang="en" sz="1800">
                          <a:latin typeface="Calibri"/>
                          <a:ea typeface="Calibri"/>
                          <a:cs typeface="Calibri"/>
                          <a:sym typeface="Calibri"/>
                        </a:rPr>
                        <a:t>- Determine need for &amp; provide staff with self-assessment to gauge </a:t>
                      </a:r>
                      <a:r>
                        <a:rPr lang="en" sz="1800">
                          <a:solidFill>
                            <a:srgbClr val="F58413"/>
                          </a:solidFill>
                          <a:latin typeface="Calibri"/>
                          <a:ea typeface="Calibri"/>
                          <a:cs typeface="Calibri"/>
                          <a:sym typeface="Calibri"/>
                        </a:rPr>
                        <a:t>ratios of + to - classroom statements</a:t>
                      </a:r>
                      <a:endParaRPr sz="1800">
                        <a:solidFill>
                          <a:srgbClr val="F58413"/>
                        </a:solidFill>
                        <a:latin typeface="Calibri"/>
                        <a:ea typeface="Calibri"/>
                        <a:cs typeface="Calibri"/>
                        <a:sym typeface="Calibri"/>
                      </a:endParaRPr>
                    </a:p>
                    <a:p>
                      <a:pPr marL="0" lvl="0" indent="0" algn="l" rtl="0">
                        <a:spcBef>
                          <a:spcPts val="0"/>
                        </a:spcBef>
                        <a:spcAft>
                          <a:spcPts val="0"/>
                        </a:spcAft>
                        <a:buNone/>
                      </a:pPr>
                      <a:endParaRPr sz="1200">
                        <a:solidFill>
                          <a:schemeClr val="accent4"/>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a:solidFill>
                            <a:srgbClr val="1155CC"/>
                          </a:solidFill>
                          <a:latin typeface="Calibri"/>
                          <a:ea typeface="Calibri"/>
                          <a:cs typeface="Calibri"/>
                          <a:sym typeface="Calibri"/>
                        </a:rPr>
                        <a:t>- Track and share data for staff peer modeling &amp; additional support </a:t>
                      </a:r>
                      <a:endParaRPr sz="1800">
                        <a:solidFill>
                          <a:srgbClr val="1155CC"/>
                        </a:solidFill>
                        <a:latin typeface="Calibri"/>
                        <a:ea typeface="Calibri"/>
                        <a:cs typeface="Calibri"/>
                        <a:sym typeface="Calibri"/>
                      </a:endParaRPr>
                    </a:p>
                  </a:txBody>
                  <a:tcPr marL="91425" marR="91425" marT="91425" marB="91425">
                    <a:solidFill>
                      <a:srgbClr val="CAE3CF"/>
                    </a:solidFill>
                  </a:tcPr>
                </a:tc>
                <a:tc>
                  <a:txBody>
                    <a:bodyPr/>
                    <a:lstStyle/>
                    <a:p>
                      <a:pPr marL="0" lvl="0" indent="0" algn="l" rtl="0">
                        <a:spcBef>
                          <a:spcPts val="0"/>
                        </a:spcBef>
                        <a:spcAft>
                          <a:spcPts val="0"/>
                        </a:spcAft>
                        <a:buNone/>
                      </a:pPr>
                      <a:r>
                        <a:rPr lang="en" sz="1800" dirty="0">
                          <a:latin typeface="Calibri"/>
                          <a:ea typeface="Calibri"/>
                          <a:cs typeface="Calibri"/>
                          <a:sym typeface="Calibri"/>
                        </a:rPr>
                        <a:t>- Determine need &amp; structure for </a:t>
                      </a:r>
                      <a:r>
                        <a:rPr lang="en" sz="1800" dirty="0">
                          <a:solidFill>
                            <a:srgbClr val="F58413"/>
                          </a:solidFill>
                          <a:latin typeface="Calibri"/>
                          <a:ea typeface="Calibri"/>
                          <a:cs typeface="Calibri"/>
                          <a:sym typeface="Calibri"/>
                        </a:rPr>
                        <a:t>culturally responsive home resilience and needs survey </a:t>
                      </a:r>
                      <a:endParaRPr sz="1800" dirty="0">
                        <a:solidFill>
                          <a:srgbClr val="F58413"/>
                        </a:solidFill>
                        <a:latin typeface="Calibri"/>
                        <a:ea typeface="Calibri"/>
                        <a:cs typeface="Calibri"/>
                        <a:sym typeface="Calibri"/>
                      </a:endParaRPr>
                    </a:p>
                    <a:p>
                      <a:pPr marL="0" lvl="0" indent="0" algn="l" rtl="0">
                        <a:spcBef>
                          <a:spcPts val="0"/>
                        </a:spcBef>
                        <a:spcAft>
                          <a:spcPts val="0"/>
                        </a:spcAft>
                        <a:buNone/>
                      </a:pPr>
                      <a:endParaRPr sz="1200" dirty="0">
                        <a:solidFill>
                          <a:schemeClr val="accent4"/>
                        </a:solidFill>
                        <a:latin typeface="Calibri"/>
                        <a:ea typeface="Calibri"/>
                        <a:cs typeface="Calibri"/>
                        <a:sym typeface="Calibri"/>
                      </a:endParaRPr>
                    </a:p>
                    <a:p>
                      <a:pPr marL="0" lvl="0" indent="0" algn="l" rtl="0">
                        <a:spcBef>
                          <a:spcPts val="0"/>
                        </a:spcBef>
                        <a:spcAft>
                          <a:spcPts val="0"/>
                        </a:spcAft>
                        <a:buNone/>
                      </a:pPr>
                      <a:r>
                        <a:rPr lang="en" sz="1800" dirty="0">
                          <a:solidFill>
                            <a:srgbClr val="1155CC"/>
                          </a:solidFill>
                          <a:latin typeface="Calibri"/>
                          <a:ea typeface="Calibri"/>
                          <a:cs typeface="Calibri"/>
                          <a:sym typeface="Calibri"/>
                        </a:rPr>
                        <a:t>- Sharing of data and development of home tips &amp; mini-strategy lessons  </a:t>
                      </a:r>
                      <a:endParaRPr dirty="0">
                        <a:solidFill>
                          <a:srgbClr val="1155CC"/>
                        </a:solidFill>
                        <a:latin typeface="Calibri"/>
                        <a:ea typeface="Calibri"/>
                        <a:cs typeface="Calibri"/>
                        <a:sym typeface="Calibri"/>
                      </a:endParaRPr>
                    </a:p>
                  </a:txBody>
                  <a:tcPr marL="91425" marR="91425" marT="91425" marB="91425">
                    <a:solidFill>
                      <a:srgbClr val="CAE3CF"/>
                    </a:solidFill>
                  </a:tcPr>
                </a:tc>
                <a:extLst>
                  <a:ext uri="{0D108BD9-81ED-4DB2-BD59-A6C34878D82A}">
                    <a16:rowId xmlns:a16="http://schemas.microsoft.com/office/drawing/2014/main" val="10001"/>
                  </a:ext>
                </a:extLst>
              </a:tr>
            </a:tbl>
          </a:graphicData>
        </a:graphic>
      </p:graphicFrame>
      <p:pic>
        <p:nvPicPr>
          <p:cNvPr id="946" name="Google Shape;946;p124"/>
          <p:cNvPicPr preferRelativeResize="0"/>
          <p:nvPr/>
        </p:nvPicPr>
        <p:blipFill>
          <a:blip r:embed="rId3">
            <a:alphaModFix/>
          </a:blip>
          <a:stretch>
            <a:fillRect/>
          </a:stretch>
        </p:blipFill>
        <p:spPr>
          <a:xfrm>
            <a:off x="1834623" y="4162887"/>
            <a:ext cx="771153" cy="696000"/>
          </a:xfrm>
          <a:prstGeom prst="rect">
            <a:avLst/>
          </a:prstGeom>
          <a:noFill/>
          <a:ln w="38100" cap="flat" cmpd="sng">
            <a:solidFill>
              <a:schemeClr val="dk2"/>
            </a:solidFill>
            <a:prstDash val="solid"/>
            <a:round/>
            <a:headEnd type="none" w="sm" len="sm"/>
            <a:tailEnd type="none" w="sm" len="sm"/>
          </a:ln>
        </p:spPr>
      </p:pic>
      <p:pic>
        <p:nvPicPr>
          <p:cNvPr id="947" name="Google Shape;947;p124"/>
          <p:cNvPicPr preferRelativeResize="0"/>
          <p:nvPr/>
        </p:nvPicPr>
        <p:blipFill>
          <a:blip r:embed="rId4">
            <a:alphaModFix/>
          </a:blip>
          <a:stretch>
            <a:fillRect/>
          </a:stretch>
        </p:blipFill>
        <p:spPr>
          <a:xfrm>
            <a:off x="4594362" y="4178350"/>
            <a:ext cx="736875" cy="665075"/>
          </a:xfrm>
          <a:prstGeom prst="rect">
            <a:avLst/>
          </a:prstGeom>
          <a:noFill/>
          <a:ln w="38100" cap="flat" cmpd="sng">
            <a:solidFill>
              <a:schemeClr val="dk2"/>
            </a:solidFill>
            <a:prstDash val="solid"/>
            <a:round/>
            <a:headEnd type="none" w="sm" len="sm"/>
            <a:tailEnd type="none" w="sm" len="sm"/>
          </a:ln>
        </p:spPr>
      </p:pic>
      <p:pic>
        <p:nvPicPr>
          <p:cNvPr id="948" name="Google Shape;948;p124"/>
          <p:cNvPicPr preferRelativeResize="0"/>
          <p:nvPr/>
        </p:nvPicPr>
        <p:blipFill>
          <a:blip r:embed="rId5">
            <a:alphaModFix/>
          </a:blip>
          <a:stretch>
            <a:fillRect/>
          </a:stretch>
        </p:blipFill>
        <p:spPr>
          <a:xfrm>
            <a:off x="7319825" y="4162890"/>
            <a:ext cx="771150" cy="69598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4935</Words>
  <Application>Microsoft Office PowerPoint</Application>
  <PresentationFormat>On-screen Show (16:9)</PresentationFormat>
  <Paragraphs>669</Paragraphs>
  <Slides>114</Slides>
  <Notes>109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114</vt:i4>
      </vt:variant>
    </vt:vector>
  </HeadingPairs>
  <TitlesOfParts>
    <vt:vector size="126" baseType="lpstr">
      <vt:lpstr>Calibri</vt:lpstr>
      <vt:lpstr>Arial</vt:lpstr>
      <vt:lpstr>Cambria</vt:lpstr>
      <vt:lpstr>Twentieth Century</vt:lpstr>
      <vt:lpstr>Noto Sans Symbols</vt:lpstr>
      <vt:lpstr>Georgia</vt:lpstr>
      <vt:lpstr>Roboto</vt:lpstr>
      <vt:lpstr>Comic Sans MS</vt:lpstr>
      <vt:lpstr>Old Standard TT</vt:lpstr>
      <vt:lpstr>Paperback</vt:lpstr>
      <vt:lpstr>Office Theme</vt:lpstr>
      <vt:lpstr>1_Paperback</vt:lpstr>
      <vt:lpstr>Using MTSS to Keep SEL a Priority When Reopening Schools </vt:lpstr>
      <vt:lpstr>PowerPoint Presentation</vt:lpstr>
      <vt:lpstr>PowerPoint Presentation</vt:lpstr>
      <vt:lpstr>PowerPoint Presentation</vt:lpstr>
      <vt:lpstr>Making the most of our time</vt:lpstr>
      <vt:lpstr>Padlet Resource</vt:lpstr>
      <vt:lpstr>Red Clay School District Resource</vt:lpstr>
      <vt:lpstr>Webinar Purpose</vt:lpstr>
      <vt:lpstr>When you think about planning for reopening schools, how do you feel? </vt:lpstr>
      <vt:lpstr>PowerPoint Presentation</vt:lpstr>
      <vt:lpstr>MTSS Three-tiered Continuum of Evidence-based Practices</vt:lpstr>
      <vt:lpstr>Tiered Supports  Determining who is making decisions and how are they making them</vt:lpstr>
      <vt:lpstr>CASEL Foundation for SEL Shared Language</vt:lpstr>
      <vt:lpstr>About CASEL’s Guide </vt:lpstr>
      <vt:lpstr>SEL as Equity Lever</vt:lpstr>
      <vt:lpstr>Depth of this presentation related to SEL, MTSS and all reopening considerations...</vt:lpstr>
      <vt:lpstr>Professional Learning</vt:lpstr>
      <vt:lpstr>PowerPoint Presentation</vt:lpstr>
      <vt:lpstr>PowerPoint Presentation</vt:lpstr>
      <vt:lpstr>NEW ADDITIONS:  </vt:lpstr>
      <vt:lpstr>The School Health Assessment and Performance Evaluation System (SHAPE)  </vt:lpstr>
      <vt:lpstr>CASEL’S 4 Critical Actions:</vt:lpstr>
      <vt:lpstr>PowerPoint Presentation</vt:lpstr>
      <vt:lpstr>Reflection and Action Plan Tool</vt:lpstr>
      <vt:lpstr>CASEL’S 4 Critical Actions:</vt:lpstr>
      <vt:lpstr>PowerPoint Presentation</vt:lpstr>
      <vt:lpstr>Starting Your SEL Program </vt:lpstr>
      <vt:lpstr>Build Transition Teams </vt:lpstr>
      <vt:lpstr>Teams should have representation from: </vt:lpstr>
      <vt:lpstr>PowerPoint Presentation</vt:lpstr>
      <vt:lpstr>Community Partners </vt:lpstr>
      <vt:lpstr>PowerPoint Presentation</vt:lpstr>
      <vt:lpstr>PowerPoint Presentation</vt:lpstr>
      <vt:lpstr>Identify Areas That Need Support </vt:lpstr>
      <vt:lpstr>Identify Areas of Impact</vt:lpstr>
      <vt:lpstr>Use identified strengths as a basis for your transition plan and build on them! </vt:lpstr>
      <vt:lpstr>Continuity in Planning  </vt:lpstr>
      <vt:lpstr>Embedding SEL Throughout Your Transition Plan</vt:lpstr>
      <vt:lpstr>Equity in Critical Action #1</vt:lpstr>
      <vt:lpstr>PowerPoint Presentation</vt:lpstr>
      <vt:lpstr>CASEL’S 4 Critical Actions:</vt:lpstr>
      <vt:lpstr>Over 5,000 teachers responded to a survey performed by CASEL and the Yale Center for Emotional Intelligence at the end of March 2020. The five feelings that teachers mentioned most were:</vt:lpstr>
      <vt:lpstr>PowerPoint Presentation</vt:lpstr>
      <vt:lpstr>Allow space for connection, listening, and healing among all leaders and staff in the school building</vt:lpstr>
      <vt:lpstr>PowerPoint Presentation</vt:lpstr>
      <vt:lpstr>Self-Care for Staff</vt:lpstr>
      <vt:lpstr>Assisting Staff with Coping with Stress</vt:lpstr>
      <vt:lpstr>Capture this Moment to Identify New Opportunities</vt:lpstr>
      <vt:lpstr>Provide professional learning to build educators’ capacity to support students’ SEL</vt:lpstr>
      <vt:lpstr>Maximize staff members’ abilities to connect with students, families, and community partners</vt:lpstr>
      <vt:lpstr>Ensure access to mental health and trauma supports for adults</vt:lpstr>
      <vt:lpstr>Secondary Traumatic Stress &amp; Compassion Fatigue</vt:lpstr>
      <vt:lpstr>PowerPoint Presentation</vt:lpstr>
      <vt:lpstr>PowerPoint Presentation</vt:lpstr>
      <vt:lpstr>Pass Your Umbrella...</vt:lpstr>
      <vt:lpstr>PowerPoint Presentation</vt:lpstr>
      <vt:lpstr>CASEL’S 4 Critical Actions:</vt:lpstr>
      <vt:lpstr>CASEL Key Point #1</vt:lpstr>
      <vt:lpstr>PowerPoint Presentation</vt:lpstr>
      <vt:lpstr>One Caring Adult </vt:lpstr>
      <vt:lpstr>Ideas to Build Connections </vt:lpstr>
      <vt:lpstr>PowerPoint Presentation</vt:lpstr>
      <vt:lpstr>PowerPoint Presentation</vt:lpstr>
      <vt:lpstr>PowerPoint Presentation</vt:lpstr>
      <vt:lpstr>PowerPoint Presentation</vt:lpstr>
      <vt:lpstr>CASEL Key Point #2</vt:lpstr>
      <vt:lpstr>Student SEL Skills Highlighted by the Pandemic </vt:lpstr>
      <vt:lpstr>Weave in SEL Throughout the Day </vt:lpstr>
      <vt:lpstr>Academic Opportunities for SEL </vt:lpstr>
      <vt:lpstr>PowerPoint Presentation</vt:lpstr>
      <vt:lpstr>CASEL Key Point #3</vt:lpstr>
      <vt:lpstr>Talk About The Pandemic Directly </vt:lpstr>
      <vt:lpstr>CASEL Key Point #4 </vt:lpstr>
      <vt:lpstr>Family and Community Collaboration </vt:lpstr>
      <vt:lpstr>PowerPoint Presentation</vt:lpstr>
      <vt:lpstr>CASEL Key Point #5</vt:lpstr>
      <vt:lpstr>Support for Students Who Are Struggling </vt:lpstr>
      <vt:lpstr>PowerPoint Presentation</vt:lpstr>
      <vt:lpstr>PowerPoint Presentation</vt:lpstr>
      <vt:lpstr>PowerPoint Presentation</vt:lpstr>
      <vt:lpstr>CASEL’S 4 Critical Actions:</vt:lpstr>
      <vt:lpstr>Responses to Data A Self-Awareness Question</vt:lpstr>
      <vt:lpstr>Continuous Data-Based Decision-Making</vt:lpstr>
      <vt:lpstr>Consider SEL Skills and Related Initiatives Data in the Same Way...</vt:lpstr>
      <vt:lpstr>CASEL Key Points</vt:lpstr>
      <vt:lpstr>PowerPoint Presentation</vt:lpstr>
      <vt:lpstr>PowerPoint Presentation</vt:lpstr>
      <vt:lpstr>Sample Tool: Tier 1  Delaware School Climate Data Existing Data</vt:lpstr>
      <vt:lpstr>PowerPoint Presentation</vt:lpstr>
      <vt:lpstr>PowerPoint Presentation</vt:lpstr>
      <vt:lpstr>CASEL Key Points</vt:lpstr>
      <vt:lpstr>CASEL Put into Practice Idea (Distance) https://schoolguide.casel.org/resource/sel-through-distance-learning-teacher-self-assessment/</vt:lpstr>
      <vt:lpstr>Sample Tool: Tier 1  Positive Online Behavior Supports</vt:lpstr>
      <vt:lpstr>Sample Tool: Tier 1 Positive Online Behavior Supports </vt:lpstr>
      <vt:lpstr>Sample Tool: Tier 1  Adapting CICO</vt:lpstr>
      <vt:lpstr>Another CASEL Related Tool (Classroom) https://schoolguide.casel.org/resource/sel-in-the-classroom-self-assessment//</vt:lpstr>
      <vt:lpstr>Sample Tool: Tier 1  Positive Classroom Behavior Supports</vt:lpstr>
      <vt:lpstr>Tier 1 Team: Sample coordination of related activities </vt:lpstr>
      <vt:lpstr>Tier 1 Team: Sample coordination of related activities </vt:lpstr>
      <vt:lpstr>CASEL Key Points</vt:lpstr>
      <vt:lpstr>PowerPoint Presentation</vt:lpstr>
      <vt:lpstr>PowerPoint Presentation</vt:lpstr>
      <vt:lpstr>PowerPoint Presentation</vt:lpstr>
      <vt:lpstr>PowerPoint Presentation</vt:lpstr>
      <vt:lpstr>  “Data reflection should inform decision-making that promotes equitable outcomes for all members of the school community.”</vt:lpstr>
      <vt:lpstr>PowerPoint Presentation</vt:lpstr>
      <vt:lpstr>PowerPoint Presentation</vt:lpstr>
      <vt:lpstr>PowerPoint Presentation</vt:lpstr>
      <vt:lpstr>Tier 2/3 Team: Sample coordination of related activities </vt:lpstr>
      <vt:lpstr>PowerPoint Presentation</vt:lpstr>
      <vt:lpstr>Analysis to Action Data Use Training Series     PDMS Course# 29142  Section# 54411 This 6-hour learning opportunity is designed to improve your ability to translate data into action.  Activities will help participants craft a data-driven strategy to achieve and monitor results at the school, classroom, and student levels that can be applied to all areas of practice.  No statistical expertise is required.  NO willing educator will be left behind! </vt:lpstr>
      <vt:lpstr>Putting It Together</vt:lpstr>
      <vt:lpstr>Thank You and Time for Q &amp; 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MTSS to Keep SEL a Priority When Reopening Schools </dc:title>
  <cp:lastModifiedBy>Brynn Fallah</cp:lastModifiedBy>
  <cp:revision>9</cp:revision>
  <dcterms:modified xsi:type="dcterms:W3CDTF">2020-06-25T13:04:16Z</dcterms:modified>
</cp:coreProperties>
</file>