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Helvetica Neue" panose="020B0604020202020204" charset="0"/>
      <p:regular r:id="rId57"/>
      <p:bold r:id="rId58"/>
      <p:italic r:id="rId59"/>
      <p:boldItalic r:id="rId60"/>
    </p:embeddedFont>
    <p:embeddedFont>
      <p:font typeface="Lato" panose="020B0604020202020204" charset="0"/>
      <p:regular r:id="rId61"/>
      <p:bold r:id="rId62"/>
      <p:italic r:id="rId63"/>
      <p:boldItalic r:id="rId64"/>
    </p:embeddedFont>
    <p:embeddedFont>
      <p:font typeface="Open Sans" panose="020B0604020202020204" charset="0"/>
      <p:regular r:id="rId65"/>
      <p:bold r:id="rId66"/>
      <p:italic r:id="rId67"/>
      <p:boldItalic r:id="rId68"/>
    </p:embeddedFont>
    <p:embeddedFont>
      <p:font typeface="Raleway" panose="020B0604020202020204" charset="0"/>
      <p:regular r:id="rId69"/>
      <p:bold r:id="rId70"/>
      <p:italic r:id="rId71"/>
      <p:boldItalic r:id="rId72"/>
    </p:embeddedFont>
    <p:embeddedFont>
      <p:font typeface="Roboto" panose="020B0604020202020204" charset="0"/>
      <p:regular r:id="rId73"/>
      <p:bold r:id="rId74"/>
      <p:italic r:id="rId75"/>
      <p:boldItalic r:id="rId76"/>
    </p:embeddedFont>
    <p:embeddedFont>
      <p:font typeface="Roboto Slab" panose="020B0604020202020204" charset="0"/>
      <p:regular r:id="rId77"/>
      <p:bold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Pell" initials="" lastIdx="1" clrIdx="0"/>
  <p:cmAuthor id="1" name="Deborah Boyer" initials="" lastIdx="1" clrIdx="1"/>
  <p:cmAuthor id="2" name="Sarah Hear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D7B13E-705B-4896-8E2E-44FC7ACDD1B2}">
  <a:tblStyle styleId="{EBD7B13E-705B-4896-8E2E-44FC7ACDD1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317" autoAdjust="0"/>
    <p:restoredTop sz="46289" autoAdjust="0"/>
  </p:normalViewPr>
  <p:slideViewPr>
    <p:cSldViewPr snapToGrid="0">
      <p:cViewPr varScale="1">
        <p:scale>
          <a:sx n="41" d="100"/>
          <a:sy n="41" d="100"/>
        </p:scale>
        <p:origin x="428"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font" Target="fonts/font9.fntdata"/><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0.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81fec28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81fec28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7af92cf0b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7af92cf0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7af92cf0b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87af92cf0b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7e53cc03c_0_1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87e53cc03c_0_126:notes"/>
          <p:cNvSpPr txBox="1">
            <a:spLocks noGrp="1"/>
          </p:cNvSpPr>
          <p:nvPr>
            <p:ph type="body" idx="1"/>
          </p:nvPr>
        </p:nvSpPr>
        <p:spPr>
          <a:xfrm>
            <a:off x="685802" y="4343400"/>
            <a:ext cx="5486700" cy="41148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Clr>
                <a:schemeClr val="dk1"/>
              </a:buClr>
              <a:buSzPts val="1200"/>
              <a:buFont typeface="Calibri"/>
              <a:buNone/>
            </a:pPr>
            <a:endParaRPr sz="1200" dirty="0"/>
          </a:p>
        </p:txBody>
      </p:sp>
      <p:sp>
        <p:nvSpPr>
          <p:cNvPr id="234" name="Google Shape;234;g87e53cc03c_0_126:notes"/>
          <p:cNvSpPr txBox="1">
            <a:spLocks noGrp="1"/>
          </p:cNvSpPr>
          <p:nvPr>
            <p:ph type="sldNum" idx="12"/>
          </p:nvPr>
        </p:nvSpPr>
        <p:spPr>
          <a:xfrm>
            <a:off x="3884621" y="8685214"/>
            <a:ext cx="2971800" cy="457200"/>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Clr>
                <a:schemeClr val="dk1"/>
              </a:buClr>
              <a:buSzPts val="1400"/>
              <a:buFont typeface="Calibri"/>
              <a:buNone/>
            </a:pPr>
            <a:fld id="{00000000-1234-1234-1234-123412341234}" type="slidenum">
              <a:rPr lang="en" sz="1400"/>
              <a:t>13</a:t>
            </a:fld>
            <a:endParaRPr sz="1400"/>
          </a:p>
        </p:txBody>
      </p:sp>
      <p:sp>
        <p:nvSpPr>
          <p:cNvPr id="235" name="Google Shape;235;g87e53cc03c_0_126:notes"/>
          <p:cNvSpPr txBox="1">
            <a:spLocks noGrp="1"/>
          </p:cNvSpPr>
          <p:nvPr>
            <p:ph type="dt" idx="10"/>
          </p:nvPr>
        </p:nvSpPr>
        <p:spPr>
          <a:xfrm>
            <a:off x="3884621" y="0"/>
            <a:ext cx="2971800" cy="457200"/>
          </a:xfrm>
          <a:prstGeom prst="rect">
            <a:avLst/>
          </a:prstGeom>
          <a:noFill/>
          <a:ln>
            <a:noFill/>
          </a:ln>
        </p:spPr>
        <p:txBody>
          <a:bodyPr spcFirstLastPara="1" wrap="square" lIns="91700" tIns="45850" rIns="91700" bIns="45850" anchor="t" anchorCtr="0">
            <a:noAutofit/>
          </a:bodyPr>
          <a:lstStyle/>
          <a:p>
            <a:pPr marL="0" lvl="0" indent="0" algn="r" rtl="0">
              <a:spcBef>
                <a:spcPts val="0"/>
              </a:spcBef>
              <a:spcAft>
                <a:spcPts val="0"/>
              </a:spcAft>
              <a:buClr>
                <a:schemeClr val="dk1"/>
              </a:buClr>
              <a:buSzPts val="1400"/>
              <a:buFont typeface="Calibri"/>
              <a:buNone/>
            </a:pPr>
            <a:r>
              <a:rPr lang="en" sz="1400"/>
              <a:t>NASP 2.21.2020</a:t>
            </a:r>
            <a:endParaRPr sz="1400"/>
          </a:p>
        </p:txBody>
      </p:sp>
      <p:sp>
        <p:nvSpPr>
          <p:cNvPr id="236" name="Google Shape;236;g87e53cc03c_0_126:notes"/>
          <p:cNvSpPr txBox="1">
            <a:spLocks noGrp="1"/>
          </p:cNvSpPr>
          <p:nvPr>
            <p:ph type="ftr" idx="11"/>
          </p:nvPr>
        </p:nvSpPr>
        <p:spPr>
          <a:xfrm>
            <a:off x="0" y="8685214"/>
            <a:ext cx="2971800" cy="457200"/>
          </a:xfrm>
          <a:prstGeom prst="rect">
            <a:avLst/>
          </a:prstGeom>
          <a:noFill/>
          <a:ln>
            <a:noFill/>
          </a:ln>
        </p:spPr>
        <p:txBody>
          <a:bodyPr spcFirstLastPara="1" wrap="square" lIns="91700" tIns="45850" rIns="91700" bIns="45850" anchor="b" anchorCtr="0">
            <a:noAutofit/>
          </a:bodyPr>
          <a:lstStyle/>
          <a:p>
            <a:pPr marL="0" lvl="0" indent="0" algn="l" rtl="0">
              <a:spcBef>
                <a:spcPts val="0"/>
              </a:spcBef>
              <a:spcAft>
                <a:spcPts val="0"/>
              </a:spcAft>
              <a:buClr>
                <a:schemeClr val="dk1"/>
              </a:buClr>
              <a:buSzPts val="1400"/>
              <a:buFont typeface="Calibri"/>
              <a:buNone/>
            </a:pPr>
            <a:r>
              <a:rPr lang="en" sz="1400"/>
              <a:t>Delaware PBS Project - www.delawarepbs.org</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7e53cc03c_0_3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87e53cc03c_0_38:notes"/>
          <p:cNvSpPr txBox="1">
            <a:spLocks noGrp="1"/>
          </p:cNvSpPr>
          <p:nvPr>
            <p:ph type="body" idx="1"/>
          </p:nvPr>
        </p:nvSpPr>
        <p:spPr>
          <a:xfrm>
            <a:off x="685802" y="4343400"/>
            <a:ext cx="5486700" cy="4114800"/>
          </a:xfrm>
          <a:prstGeom prst="rect">
            <a:avLst/>
          </a:prstGeom>
          <a:noFill/>
          <a:ln>
            <a:noFill/>
          </a:ln>
        </p:spPr>
        <p:txBody>
          <a:bodyPr spcFirstLastPara="1" wrap="square" lIns="91700" tIns="45850" rIns="91700" bIns="4585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43" name="Google Shape;243;g87e53cc03c_0_38:notes"/>
          <p:cNvSpPr txBox="1">
            <a:spLocks noGrp="1"/>
          </p:cNvSpPr>
          <p:nvPr>
            <p:ph type="sldNum" idx="12"/>
          </p:nvPr>
        </p:nvSpPr>
        <p:spPr>
          <a:xfrm>
            <a:off x="3884621" y="8685214"/>
            <a:ext cx="2971800" cy="457200"/>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Clr>
                <a:schemeClr val="dk1"/>
              </a:buClr>
              <a:buSzPts val="1400"/>
              <a:buFont typeface="Calibri"/>
              <a:buNone/>
            </a:pPr>
            <a:fld id="{00000000-1234-1234-1234-123412341234}" type="slidenum">
              <a:rPr lang="en" sz="1400"/>
              <a:t>14</a:t>
            </a:fld>
            <a:endParaRPr sz="1400"/>
          </a:p>
        </p:txBody>
      </p:sp>
      <p:sp>
        <p:nvSpPr>
          <p:cNvPr id="244" name="Google Shape;244;g87e53cc03c_0_38:notes"/>
          <p:cNvSpPr txBox="1">
            <a:spLocks noGrp="1"/>
          </p:cNvSpPr>
          <p:nvPr>
            <p:ph type="dt" idx="10"/>
          </p:nvPr>
        </p:nvSpPr>
        <p:spPr>
          <a:xfrm>
            <a:off x="3884621" y="0"/>
            <a:ext cx="2971800" cy="457200"/>
          </a:xfrm>
          <a:prstGeom prst="rect">
            <a:avLst/>
          </a:prstGeom>
          <a:noFill/>
          <a:ln>
            <a:noFill/>
          </a:ln>
        </p:spPr>
        <p:txBody>
          <a:bodyPr spcFirstLastPara="1" wrap="square" lIns="91700" tIns="45850" rIns="91700" bIns="45850" anchor="t" anchorCtr="0">
            <a:noAutofit/>
          </a:bodyPr>
          <a:lstStyle/>
          <a:p>
            <a:pPr marL="0" lvl="0" indent="0" algn="r" rtl="0">
              <a:spcBef>
                <a:spcPts val="0"/>
              </a:spcBef>
              <a:spcAft>
                <a:spcPts val="0"/>
              </a:spcAft>
              <a:buClr>
                <a:schemeClr val="dk1"/>
              </a:buClr>
              <a:buSzPts val="1400"/>
              <a:buFont typeface="Calibri"/>
              <a:buNone/>
            </a:pPr>
            <a:r>
              <a:rPr lang="en" sz="1400"/>
              <a:t>NASP 2.21.2020</a:t>
            </a:r>
            <a:endParaRPr sz="1400"/>
          </a:p>
        </p:txBody>
      </p:sp>
      <p:sp>
        <p:nvSpPr>
          <p:cNvPr id="245" name="Google Shape;245;g87e53cc03c_0_38:notes"/>
          <p:cNvSpPr txBox="1">
            <a:spLocks noGrp="1"/>
          </p:cNvSpPr>
          <p:nvPr>
            <p:ph type="ftr" idx="11"/>
          </p:nvPr>
        </p:nvSpPr>
        <p:spPr>
          <a:xfrm>
            <a:off x="0" y="8685214"/>
            <a:ext cx="2971800" cy="457200"/>
          </a:xfrm>
          <a:prstGeom prst="rect">
            <a:avLst/>
          </a:prstGeom>
          <a:noFill/>
          <a:ln>
            <a:noFill/>
          </a:ln>
        </p:spPr>
        <p:txBody>
          <a:bodyPr spcFirstLastPara="1" wrap="square" lIns="91700" tIns="45850" rIns="91700" bIns="45850" anchor="b" anchorCtr="0">
            <a:noAutofit/>
          </a:bodyPr>
          <a:lstStyle/>
          <a:p>
            <a:pPr marL="0" lvl="0" indent="0" algn="l" rtl="0">
              <a:spcBef>
                <a:spcPts val="0"/>
              </a:spcBef>
              <a:spcAft>
                <a:spcPts val="0"/>
              </a:spcAft>
              <a:buClr>
                <a:schemeClr val="dk1"/>
              </a:buClr>
              <a:buSzPts val="1400"/>
              <a:buFont typeface="Calibri"/>
              <a:buNone/>
            </a:pPr>
            <a:r>
              <a:rPr lang="en" sz="1400"/>
              <a:t>Delaware PBS Project - www.delawarepbs.org</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7e53cc03c_0_14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87e53cc03c_0_143:notes"/>
          <p:cNvSpPr txBox="1">
            <a:spLocks noGrp="1"/>
          </p:cNvSpPr>
          <p:nvPr>
            <p:ph type="body" idx="1"/>
          </p:nvPr>
        </p:nvSpPr>
        <p:spPr>
          <a:xfrm>
            <a:off x="685802" y="4343400"/>
            <a:ext cx="5486700" cy="4114800"/>
          </a:xfrm>
          <a:prstGeom prst="rect">
            <a:avLst/>
          </a:prstGeom>
          <a:noFill/>
          <a:ln>
            <a:noFill/>
          </a:ln>
        </p:spPr>
        <p:txBody>
          <a:bodyPr spcFirstLastPara="1" wrap="square" lIns="91700" tIns="45850" rIns="91700" bIns="4585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 dirty="0"/>
              <a:t>   </a:t>
            </a:r>
            <a:endParaRPr dirty="0"/>
          </a:p>
        </p:txBody>
      </p:sp>
      <p:sp>
        <p:nvSpPr>
          <p:cNvPr id="257" name="Google Shape;257;g87e53cc03c_0_143:notes"/>
          <p:cNvSpPr txBox="1">
            <a:spLocks noGrp="1"/>
          </p:cNvSpPr>
          <p:nvPr>
            <p:ph type="sldNum" idx="12"/>
          </p:nvPr>
        </p:nvSpPr>
        <p:spPr>
          <a:xfrm>
            <a:off x="3884621" y="8685214"/>
            <a:ext cx="2971800" cy="457200"/>
          </a:xfrm>
          <a:prstGeom prst="rect">
            <a:avLst/>
          </a:prstGeom>
          <a:noFill/>
          <a:ln>
            <a:noFill/>
          </a:ln>
        </p:spPr>
        <p:txBody>
          <a:bodyPr spcFirstLastPara="1" wrap="square" lIns="91700" tIns="45850" rIns="91700" bIns="45850" anchor="b" anchorCtr="0">
            <a:noAutofit/>
          </a:bodyPr>
          <a:lstStyle/>
          <a:p>
            <a:pPr marL="0" lvl="0" indent="0" algn="r" rtl="0">
              <a:spcBef>
                <a:spcPts val="0"/>
              </a:spcBef>
              <a:spcAft>
                <a:spcPts val="0"/>
              </a:spcAft>
              <a:buClr>
                <a:schemeClr val="dk1"/>
              </a:buClr>
              <a:buSzPts val="1400"/>
              <a:buFont typeface="Calibri"/>
              <a:buNone/>
            </a:pPr>
            <a:fld id="{00000000-1234-1234-1234-123412341234}" type="slidenum">
              <a:rPr lang="en"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65085a02a_14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65085a02a_14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65085a02a_14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65085a02a_14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865085a02a_14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865085a02a_14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65085a02a_14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65085a02a_14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65085a02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65085a02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865085a02a_14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865085a02a_14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65085a02a_14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65085a02a_14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65085a02a_14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65085a02a_14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65085a02a_14_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865085a02a_14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65085a02a_14_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865085a02a_14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7e53cc03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7e53cc03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457200" lvl="0" indent="-298450" algn="l" rtl="0">
              <a:spcBef>
                <a:spcPts val="0"/>
              </a:spcBef>
              <a:spcAft>
                <a:spcPts val="0"/>
              </a:spcAft>
              <a:buSzPts val="1100"/>
              <a:buChar char="●"/>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81fec28a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81fec28a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863631d75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863631d75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63631d753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63631d75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87e53cc03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87e53cc03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65085a02a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65085a02a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87e53cc03c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87e53cc03c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7e53cc03c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87e53cc03c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7e53cc03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7e53cc03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865085a02a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865085a02a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81fec28a2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81fec28a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86183d02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86183d02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7af92cf0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7af92cf0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7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87af92cf0b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87af92cf0b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87af92cf0b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87af92cf0b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7e53cc03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87e53cc03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7e53cbe4b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71" name="Google Shape;171;g87e53cbe4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87e53cc03c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87e53cc03c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8644de1bdf_5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8644de1bdf_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865085a02a_1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865085a02a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644de1bdf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644de1bdf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881fec28a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881fec28a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87e53cc03c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87e53cc03c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87e53cc03c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87e53cc03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865085a02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endParaRPr dirty="0"/>
          </a:p>
        </p:txBody>
      </p:sp>
      <p:sp>
        <p:nvSpPr>
          <p:cNvPr id="482" name="Google Shape;482;g865085a02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865085a02a_3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865085a02a_3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65085a02a_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65085a02a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6183d02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6183d02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644de1bdf_4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644de1bdf_4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7e53cc03c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7e53cc03c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7af92cf0b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7af92cf0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7af92cf0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87af92cf0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85" name="Google Shape;85;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6" name="Google Shape;86;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87" name="Google Shape;87;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0" name="Google Shape;90;p1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91" name="Google Shape;91;p1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92" name="Google Shape;92;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93" name="Google Shape;93;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94" name="Google Shape;94;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16"/>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01" name="Google Shape;101;p16"/>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02" name="Google Shape;102;p16"/>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03" name="Google Shape;103;p16"/>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04" name="Google Shape;104;p16"/>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05" name="Google Shape;10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cxnSp>
        <p:nvCxnSpPr>
          <p:cNvPr id="107" name="Google Shape;107;p17"/>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08" name="Google Shape;108;p17"/>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09" name="Google Shape;10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cxnSp>
        <p:nvCxnSpPr>
          <p:cNvPr id="111" name="Google Shape;111;p18"/>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112" name="Google Shape;112;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4" name="Google Shape;11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
        <p:cNvGrpSpPr/>
        <p:nvPr/>
      </p:nvGrpSpPr>
      <p:grpSpPr>
        <a:xfrm>
          <a:off x="0" y="0"/>
          <a:ext cx="0" cy="0"/>
          <a:chOff x="0" y="0"/>
          <a:chExt cx="0" cy="0"/>
        </a:xfrm>
      </p:grpSpPr>
      <p:cxnSp>
        <p:nvCxnSpPr>
          <p:cNvPr id="116" name="Google Shape;116;p19"/>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117" name="Google Shape;117;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8" name="Google Shape;118;p19"/>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9" name="Google Shape;119;p19"/>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0" name="Google Shape;12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
        <p:cNvGrpSpPr/>
        <p:nvPr/>
      </p:nvGrpSpPr>
      <p:grpSpPr>
        <a:xfrm>
          <a:off x="0" y="0"/>
          <a:ext cx="0" cy="0"/>
          <a:chOff x="0" y="0"/>
          <a:chExt cx="0" cy="0"/>
        </a:xfrm>
      </p:grpSpPr>
      <p:cxnSp>
        <p:nvCxnSpPr>
          <p:cNvPr id="125" name="Google Shape;125;p21"/>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126" name="Google Shape;126;p21"/>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21"/>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8" name="Google Shape;12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1" name="Google Shape;13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3"/>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23"/>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135" name="Google Shape;135;p23"/>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136" name="Google Shape;136;p23"/>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137" name="Google Shape;137;p2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8" name="Google Shape;13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9"/>
        <p:cNvGrpSpPr/>
        <p:nvPr/>
      </p:nvGrpSpPr>
      <p:grpSpPr>
        <a:xfrm>
          <a:off x="0" y="0"/>
          <a:ext cx="0" cy="0"/>
          <a:chOff x="0" y="0"/>
          <a:chExt cx="0" cy="0"/>
        </a:xfrm>
      </p:grpSpPr>
      <p:sp>
        <p:nvSpPr>
          <p:cNvPr id="140" name="Google Shape;140;p24"/>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141" name="Google Shape;14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
        <p:cNvGrpSpPr/>
        <p:nvPr/>
      </p:nvGrpSpPr>
      <p:grpSpPr>
        <a:xfrm>
          <a:off x="0" y="0"/>
          <a:ext cx="0" cy="0"/>
          <a:chOff x="0" y="0"/>
          <a:chExt cx="0" cy="0"/>
        </a:xfrm>
      </p:grpSpPr>
      <p:sp>
        <p:nvSpPr>
          <p:cNvPr id="143" name="Google Shape;143;p25"/>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5"/>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145" name="Google Shape;145;p25"/>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46" name="Google Shape;14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7"/>
        <p:cNvGrpSpPr/>
        <p:nvPr/>
      </p:nvGrpSpPr>
      <p:grpSpPr>
        <a:xfrm>
          <a:off x="0" y="0"/>
          <a:ext cx="0" cy="0"/>
          <a:chOff x="0" y="0"/>
          <a:chExt cx="0" cy="0"/>
        </a:xfrm>
      </p:grpSpPr>
      <p:sp>
        <p:nvSpPr>
          <p:cNvPr id="148" name="Google Shape;1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97" name="Google Shape;97;p15"/>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8" name="Google Shape;98;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drive/folders/1Nn_8PqOFHHthA2cDijsxqlG782d5q0j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wh1.oet.udel.edu/pbs/wp-content/uploads/2020/05/19-20-CoVitality-App-Report-Download-Instructions-DRAFT.docx"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h1.oet.udel.edu/pbs/school-climate-modules/" TargetMode="External"/><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www.sheppardpratt.or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www.midatlanticpbis.org/home" TargetMode="External"/><Relationship Id="rId4" Type="http://schemas.openxmlformats.org/officeDocument/2006/relationships/hyperlink" Target="http://www.pbis.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mailto:Beth.Draper@doe.k12.de.u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hyperlink" Target="http://wh1.oet.udel.edu/pbs/ptr-forms/" TargetMode="External"/><Relationship Id="rId4" Type="http://schemas.openxmlformats.org/officeDocument/2006/relationships/hyperlink" Target="http://cfs.cbcs.usf.edu/faculty-staff/detail.cfm?id=6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asel.org/wp-content/uploads/2020/05/CASEL_Leveraging-SEL-as-You-Prepare-to-Reopen-and-Renew.pdf"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27"/>
          <p:cNvSpPr txBox="1">
            <a:spLocks noGrp="1"/>
          </p:cNvSpPr>
          <p:nvPr>
            <p:ph type="ctrTitle"/>
          </p:nvPr>
        </p:nvSpPr>
        <p:spPr>
          <a:xfrm>
            <a:off x="727950" y="13000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DE-PBS Cadre</a:t>
            </a:r>
            <a:endParaRPr/>
          </a:p>
        </p:txBody>
      </p:sp>
      <p:sp>
        <p:nvSpPr>
          <p:cNvPr id="154" name="Google Shape;154;p27"/>
          <p:cNvSpPr txBox="1">
            <a:spLocks noGrp="1"/>
          </p:cNvSpPr>
          <p:nvPr>
            <p:ph type="subTitle" idx="1"/>
          </p:nvPr>
        </p:nvSpPr>
        <p:spPr>
          <a:xfrm>
            <a:off x="5613225" y="2816050"/>
            <a:ext cx="2702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3"/>
                </a:solidFill>
              </a:rPr>
              <a:t>June 5, 2020</a:t>
            </a:r>
            <a:endParaRPr sz="2400">
              <a:solidFill>
                <a:schemeClr val="accent3"/>
              </a:solidFill>
            </a:endParaRPr>
          </a:p>
        </p:txBody>
      </p:sp>
      <p:pic>
        <p:nvPicPr>
          <p:cNvPr id="155" name="Google Shape;155;p27"/>
          <p:cNvPicPr preferRelativeResize="0"/>
          <p:nvPr/>
        </p:nvPicPr>
        <p:blipFill>
          <a:blip r:embed="rId3">
            <a:alphaModFix/>
          </a:blip>
          <a:stretch>
            <a:fillRect/>
          </a:stretch>
        </p:blipFill>
        <p:spPr>
          <a:xfrm>
            <a:off x="1306603" y="2430300"/>
            <a:ext cx="3625770" cy="233085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District Level Report</a:t>
            </a:r>
            <a:endParaRPr/>
          </a:p>
        </p:txBody>
      </p:sp>
      <p:sp>
        <p:nvSpPr>
          <p:cNvPr id="214" name="Google Shape;214;p36"/>
          <p:cNvSpPr txBox="1">
            <a:spLocks noGrp="1"/>
          </p:cNvSpPr>
          <p:nvPr>
            <p:ph type="body" idx="1"/>
          </p:nvPr>
        </p:nvSpPr>
        <p:spPr>
          <a:xfrm>
            <a:off x="729325" y="2078875"/>
            <a:ext cx="3985500" cy="22611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Currently under construction</a:t>
            </a:r>
            <a:endParaRPr sz="2000"/>
          </a:p>
          <a:p>
            <a:pPr marL="457200" lvl="0" indent="-355600" algn="l" rtl="0">
              <a:spcBef>
                <a:spcPts val="0"/>
              </a:spcBef>
              <a:spcAft>
                <a:spcPts val="0"/>
              </a:spcAft>
              <a:buSzPts val="2000"/>
              <a:buChar char="●"/>
            </a:pPr>
            <a:r>
              <a:rPr lang="en" sz="2000"/>
              <a:t>Note: Previously available to download</a:t>
            </a:r>
            <a:endParaRPr sz="2000"/>
          </a:p>
          <a:p>
            <a:pPr marL="457200" lvl="0" indent="-355600" algn="l" rtl="0">
              <a:spcBef>
                <a:spcPts val="0"/>
              </a:spcBef>
              <a:spcAft>
                <a:spcPts val="0"/>
              </a:spcAft>
              <a:buSzPts val="2000"/>
              <a:buChar char="●"/>
            </a:pPr>
            <a:r>
              <a:rPr lang="en" sz="2000"/>
              <a:t>District raw data files include addition of code information</a:t>
            </a:r>
            <a:endParaRPr sz="2000"/>
          </a:p>
        </p:txBody>
      </p:sp>
      <p:sp>
        <p:nvSpPr>
          <p:cNvPr id="215" name="Google Shape;215;p36"/>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6" name="Google Shape;216;p36"/>
          <p:cNvPicPr preferRelativeResize="0"/>
          <p:nvPr/>
        </p:nvPicPr>
        <p:blipFill>
          <a:blip r:embed="rId3">
            <a:alphaModFix/>
          </a:blip>
          <a:stretch>
            <a:fillRect/>
          </a:stretch>
        </p:blipFill>
        <p:spPr>
          <a:xfrm>
            <a:off x="4993426" y="2078875"/>
            <a:ext cx="3854125" cy="2261100"/>
          </a:xfrm>
          <a:prstGeom prst="rect">
            <a:avLst/>
          </a:prstGeom>
          <a:noFill/>
          <a:ln w="28575" cap="flat" cmpd="sng">
            <a:solidFill>
              <a:schemeClr val="accent3"/>
            </a:solidFill>
            <a:prstDash val="solid"/>
            <a:round/>
            <a:headEnd type="none" w="sm" len="sm"/>
            <a:tailEnd type="none" w="sm" len="sm"/>
          </a:ln>
        </p:spPr>
      </p:pic>
      <p:sp>
        <p:nvSpPr>
          <p:cNvPr id="217" name="Google Shape;217;p36"/>
          <p:cNvSpPr txBox="1"/>
          <p:nvPr/>
        </p:nvSpPr>
        <p:spPr>
          <a:xfrm>
            <a:off x="4203300" y="1880425"/>
            <a:ext cx="45510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688688" y="576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Mosaic - CoVitality App Tech Support</a:t>
            </a:r>
            <a:endParaRPr/>
          </a:p>
        </p:txBody>
      </p:sp>
      <p:pic>
        <p:nvPicPr>
          <p:cNvPr id="223" name="Google Shape;223;p37"/>
          <p:cNvPicPr preferRelativeResize="0"/>
          <p:nvPr/>
        </p:nvPicPr>
        <p:blipFill rotWithShape="1">
          <a:blip r:embed="rId3">
            <a:alphaModFix/>
          </a:blip>
          <a:srcRect b="21777"/>
          <a:stretch/>
        </p:blipFill>
        <p:spPr>
          <a:xfrm>
            <a:off x="2290075" y="1474250"/>
            <a:ext cx="3991500" cy="3614476"/>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Review Resources </a:t>
            </a:r>
            <a:endParaRPr/>
          </a:p>
        </p:txBody>
      </p:sp>
      <p:sp>
        <p:nvSpPr>
          <p:cNvPr id="229" name="Google Shape;229;p38"/>
          <p:cNvSpPr txBox="1">
            <a:spLocks noGrp="1"/>
          </p:cNvSpPr>
          <p:nvPr>
            <p:ph type="body" idx="1"/>
          </p:nvPr>
        </p:nvSpPr>
        <p:spPr>
          <a:xfrm>
            <a:off x="432900" y="2046100"/>
            <a:ext cx="8281800" cy="2573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alibri"/>
              <a:buChar char="●"/>
            </a:pPr>
            <a:r>
              <a:rPr lang="en" sz="2400" u="sng">
                <a:solidFill>
                  <a:schemeClr val="hlink"/>
                </a:solidFill>
                <a:latin typeface="Calibri"/>
                <a:ea typeface="Calibri"/>
                <a:cs typeface="Calibri"/>
                <a:sym typeface="Calibri"/>
                <a:hlinkClick r:id="rId3"/>
              </a:rPr>
              <a:t>R</a:t>
            </a:r>
            <a:r>
              <a:rPr lang="en" sz="2400" u="sng">
                <a:solidFill>
                  <a:schemeClr val="hlink"/>
                </a:solidFill>
                <a:latin typeface="Calibri"/>
                <a:ea typeface="Calibri"/>
                <a:cs typeface="Calibri"/>
                <a:sym typeface="Calibri"/>
                <a:hlinkClick r:id="rId3"/>
              </a:rPr>
              <a:t>eview guidance presentation</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u="sng">
                <a:solidFill>
                  <a:schemeClr val="hlink"/>
                </a:solidFill>
                <a:latin typeface="Calibri"/>
                <a:ea typeface="Calibri"/>
                <a:cs typeface="Calibri"/>
                <a:sym typeface="Calibri"/>
                <a:hlinkClick r:id="rId4"/>
              </a:rPr>
              <a:t>2020 DSCS Data Report Download Instructions</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Interpretation worksheets (aligned with new reports)</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Action plan templates</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Data sharing templates</a:t>
            </a:r>
            <a:endParaRPr sz="2400">
              <a:solidFill>
                <a:srgbClr val="000000"/>
              </a:solidFill>
              <a:latin typeface="Calibri"/>
              <a:ea typeface="Calibri"/>
              <a:cs typeface="Calibri"/>
              <a:sym typeface="Calibri"/>
            </a:endParaRPr>
          </a:p>
        </p:txBody>
      </p:sp>
      <p:pic>
        <p:nvPicPr>
          <p:cNvPr id="230" name="Google Shape;230;p38"/>
          <p:cNvPicPr preferRelativeResize="0"/>
          <p:nvPr/>
        </p:nvPicPr>
        <p:blipFill>
          <a:blip r:embed="rId5">
            <a:alphaModFix/>
          </a:blip>
          <a:stretch>
            <a:fillRect/>
          </a:stretch>
        </p:blipFill>
        <p:spPr>
          <a:xfrm>
            <a:off x="5632869" y="544169"/>
            <a:ext cx="3452825" cy="1309692"/>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a:off x="0" y="228600"/>
            <a:ext cx="8457900" cy="111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3"/>
              </a:buClr>
              <a:buSzPts val="3200"/>
              <a:buFont typeface="Helvetica Neue"/>
              <a:buNone/>
            </a:pPr>
            <a:r>
              <a:rPr lang="en" sz="3800">
                <a:latin typeface="Calibri"/>
                <a:ea typeface="Calibri"/>
                <a:cs typeface="Calibri"/>
                <a:sym typeface="Calibri"/>
              </a:rPr>
              <a:t>DSCS Online Module Series</a:t>
            </a:r>
            <a:endParaRPr sz="4200">
              <a:latin typeface="Calibri"/>
              <a:ea typeface="Calibri"/>
              <a:cs typeface="Calibri"/>
              <a:sym typeface="Calibri"/>
            </a:endParaRPr>
          </a:p>
        </p:txBody>
      </p:sp>
      <p:sp>
        <p:nvSpPr>
          <p:cNvPr id="239" name="Google Shape;239;p39"/>
          <p:cNvSpPr txBox="1">
            <a:spLocks noGrp="1"/>
          </p:cNvSpPr>
          <p:nvPr>
            <p:ph type="body" idx="1"/>
          </p:nvPr>
        </p:nvSpPr>
        <p:spPr>
          <a:xfrm>
            <a:off x="628650" y="1343100"/>
            <a:ext cx="6637500" cy="3666600"/>
          </a:xfrm>
          <a:prstGeom prst="rect">
            <a:avLst/>
          </a:prstGeom>
          <a:noFill/>
          <a:ln>
            <a:noFill/>
          </a:ln>
        </p:spPr>
        <p:txBody>
          <a:bodyPr spcFirstLastPara="1" wrap="square" lIns="91425" tIns="45700" rIns="91425" bIns="45700" anchor="t" anchorCtr="0">
            <a:noAutofit/>
          </a:bodyPr>
          <a:lstStyle/>
          <a:p>
            <a:pPr marL="342900" lvl="0" indent="-196850" algn="l" rtl="0">
              <a:lnSpc>
                <a:spcPct val="80000"/>
              </a:lnSpc>
              <a:spcBef>
                <a:spcPts val="0"/>
              </a:spcBef>
              <a:spcAft>
                <a:spcPts val="0"/>
              </a:spcAft>
              <a:buClr>
                <a:srgbClr val="000000"/>
              </a:buClr>
              <a:buSzPts val="1500"/>
              <a:buChar char="●"/>
            </a:pPr>
            <a:r>
              <a:rPr lang="en" sz="2000" b="1">
                <a:solidFill>
                  <a:srgbClr val="000000"/>
                </a:solidFill>
                <a:latin typeface="Calibri"/>
                <a:ea typeface="Calibri"/>
                <a:cs typeface="Calibri"/>
                <a:sym typeface="Calibri"/>
              </a:rPr>
              <a:t>From: </a:t>
            </a:r>
            <a:r>
              <a:rPr lang="en" sz="2000">
                <a:solidFill>
                  <a:srgbClr val="000000"/>
                </a:solidFill>
                <a:latin typeface="Calibri"/>
                <a:ea typeface="Calibri"/>
                <a:cs typeface="Calibri"/>
                <a:sym typeface="Calibri"/>
              </a:rPr>
              <a:t>School Climate and Student Success Grant (SCSS)</a:t>
            </a:r>
            <a:endParaRPr sz="1800">
              <a:solidFill>
                <a:srgbClr val="000000"/>
              </a:solidFill>
              <a:latin typeface="Calibri"/>
              <a:ea typeface="Calibri"/>
              <a:cs typeface="Calibri"/>
              <a:sym typeface="Calibri"/>
            </a:endParaRPr>
          </a:p>
          <a:p>
            <a:pPr marL="342900" lvl="0" indent="-196850" algn="l" rtl="0">
              <a:lnSpc>
                <a:spcPct val="80000"/>
              </a:lnSpc>
              <a:spcBef>
                <a:spcPts val="1000"/>
              </a:spcBef>
              <a:spcAft>
                <a:spcPts val="0"/>
              </a:spcAft>
              <a:buClr>
                <a:srgbClr val="000000"/>
              </a:buClr>
              <a:buSzPts val="1500"/>
              <a:buChar char="●"/>
            </a:pPr>
            <a:r>
              <a:rPr lang="en" sz="2000" b="1">
                <a:solidFill>
                  <a:srgbClr val="000000"/>
                </a:solidFill>
                <a:latin typeface="Calibri"/>
                <a:ea typeface="Calibri"/>
                <a:cs typeface="Calibri"/>
                <a:sym typeface="Calibri"/>
              </a:rPr>
              <a:t>Goal:</a:t>
            </a:r>
            <a:r>
              <a:rPr lang="en" sz="2000">
                <a:solidFill>
                  <a:srgbClr val="000000"/>
                </a:solidFill>
                <a:latin typeface="Calibri"/>
                <a:ea typeface="Calibri"/>
                <a:cs typeface="Calibri"/>
                <a:sym typeface="Calibri"/>
              </a:rPr>
              <a:t> Info schools can use to lead to improvements in school climate and behavioral outcomes </a:t>
            </a:r>
            <a:endParaRPr sz="1800">
              <a:solidFill>
                <a:srgbClr val="000000"/>
              </a:solidFill>
              <a:latin typeface="Calibri"/>
              <a:ea typeface="Calibri"/>
              <a:cs typeface="Calibri"/>
              <a:sym typeface="Calibri"/>
            </a:endParaRPr>
          </a:p>
          <a:p>
            <a:pPr marL="342900" lvl="0" indent="-196850" algn="l" rtl="0">
              <a:lnSpc>
                <a:spcPct val="80000"/>
              </a:lnSpc>
              <a:spcBef>
                <a:spcPts val="1000"/>
              </a:spcBef>
              <a:spcAft>
                <a:spcPts val="0"/>
              </a:spcAft>
              <a:buClr>
                <a:srgbClr val="000000"/>
              </a:buClr>
              <a:buSzPts val="1500"/>
              <a:buChar char="●"/>
            </a:pPr>
            <a:r>
              <a:rPr lang="en" sz="2000" b="1">
                <a:solidFill>
                  <a:srgbClr val="000000"/>
                </a:solidFill>
                <a:latin typeface="Calibri"/>
                <a:ea typeface="Calibri"/>
                <a:cs typeface="Calibri"/>
                <a:sym typeface="Calibri"/>
              </a:rPr>
              <a:t>Structure:</a:t>
            </a:r>
            <a:r>
              <a:rPr lang="en" sz="2000">
                <a:solidFill>
                  <a:srgbClr val="000000"/>
                </a:solidFill>
                <a:latin typeface="Calibri"/>
                <a:ea typeface="Calibri"/>
                <a:cs typeface="Calibri"/>
                <a:sym typeface="Calibri"/>
              </a:rPr>
              <a:t> Each module is ~1 hr, CC</a:t>
            </a:r>
            <a:endParaRPr sz="2000">
              <a:solidFill>
                <a:srgbClr val="000000"/>
              </a:solidFill>
              <a:latin typeface="Calibri"/>
              <a:ea typeface="Calibri"/>
              <a:cs typeface="Calibri"/>
              <a:sym typeface="Calibri"/>
            </a:endParaRPr>
          </a:p>
          <a:p>
            <a:pPr marL="342900" lvl="0" indent="-196850" algn="l" rtl="0">
              <a:lnSpc>
                <a:spcPct val="80000"/>
              </a:lnSpc>
              <a:spcBef>
                <a:spcPts val="1000"/>
              </a:spcBef>
              <a:spcAft>
                <a:spcPts val="0"/>
              </a:spcAft>
              <a:buClr>
                <a:srgbClr val="000000"/>
              </a:buClr>
              <a:buSzPts val="1500"/>
              <a:buFont typeface="Calibri"/>
              <a:buChar char="●"/>
            </a:pPr>
            <a:r>
              <a:rPr lang="en" sz="2000" b="1">
                <a:solidFill>
                  <a:srgbClr val="000000"/>
                </a:solidFill>
                <a:latin typeface="Calibri"/>
                <a:ea typeface="Calibri"/>
                <a:cs typeface="Calibri"/>
                <a:sym typeface="Calibri"/>
              </a:rPr>
              <a:t>Potential uses:</a:t>
            </a:r>
            <a:endParaRPr sz="1800" b="1">
              <a:solidFill>
                <a:srgbClr val="000000"/>
              </a:solidFill>
              <a:latin typeface="Calibri"/>
              <a:ea typeface="Calibri"/>
              <a:cs typeface="Calibri"/>
              <a:sym typeface="Calibri"/>
            </a:endParaRPr>
          </a:p>
          <a:p>
            <a:pPr marL="635000" lvl="1" indent="-196850" algn="l" rtl="0">
              <a:lnSpc>
                <a:spcPct val="80000"/>
              </a:lnSpc>
              <a:spcBef>
                <a:spcPts val="1000"/>
              </a:spcBef>
              <a:spcAft>
                <a:spcPts val="0"/>
              </a:spcAft>
              <a:buClr>
                <a:srgbClr val="000000"/>
              </a:buClr>
              <a:buSzPts val="1500"/>
              <a:buFont typeface="Calibri"/>
              <a:buChar char="○"/>
            </a:pPr>
            <a:r>
              <a:rPr lang="en" sz="2000">
                <a:solidFill>
                  <a:srgbClr val="000000"/>
                </a:solidFill>
                <a:latin typeface="Calibri"/>
                <a:ea typeface="Calibri"/>
                <a:cs typeface="Calibri"/>
                <a:sym typeface="Calibri"/>
              </a:rPr>
              <a:t>In-house PD</a:t>
            </a:r>
            <a:endParaRPr sz="1600">
              <a:solidFill>
                <a:srgbClr val="000000"/>
              </a:solidFill>
              <a:latin typeface="Calibri"/>
              <a:ea typeface="Calibri"/>
              <a:cs typeface="Calibri"/>
              <a:sym typeface="Calibri"/>
            </a:endParaRPr>
          </a:p>
          <a:p>
            <a:pPr marL="635000" lvl="1" indent="-196850" algn="l" rtl="0">
              <a:lnSpc>
                <a:spcPct val="80000"/>
              </a:lnSpc>
              <a:spcBef>
                <a:spcPts val="1000"/>
              </a:spcBef>
              <a:spcAft>
                <a:spcPts val="0"/>
              </a:spcAft>
              <a:buClr>
                <a:srgbClr val="000000"/>
              </a:buClr>
              <a:buSzPts val="1500"/>
              <a:buFont typeface="Calibri"/>
              <a:buChar char="○"/>
            </a:pPr>
            <a:r>
              <a:rPr lang="en" sz="2000">
                <a:solidFill>
                  <a:srgbClr val="000000"/>
                </a:solidFill>
                <a:latin typeface="Calibri"/>
                <a:ea typeface="Calibri"/>
                <a:cs typeface="Calibri"/>
                <a:sym typeface="Calibri"/>
              </a:rPr>
              <a:t>For use with:</a:t>
            </a:r>
            <a:endParaRPr sz="1600">
              <a:solidFill>
                <a:srgbClr val="000000"/>
              </a:solidFill>
              <a:latin typeface="Calibri"/>
              <a:ea typeface="Calibri"/>
              <a:cs typeface="Calibri"/>
              <a:sym typeface="Calibri"/>
            </a:endParaRPr>
          </a:p>
          <a:p>
            <a:pPr marL="1003300" lvl="2" indent="-203200" algn="l" rtl="0">
              <a:lnSpc>
                <a:spcPct val="80000"/>
              </a:lnSpc>
              <a:spcBef>
                <a:spcPts val="1000"/>
              </a:spcBef>
              <a:spcAft>
                <a:spcPts val="0"/>
              </a:spcAft>
              <a:buClr>
                <a:srgbClr val="000000"/>
              </a:buClr>
              <a:buSzPts val="1200"/>
              <a:buFont typeface="Calibri"/>
              <a:buChar char="■"/>
            </a:pPr>
            <a:r>
              <a:rPr lang="en" sz="1600">
                <a:solidFill>
                  <a:srgbClr val="000000"/>
                </a:solidFill>
                <a:latin typeface="Calibri"/>
                <a:ea typeface="Calibri"/>
                <a:cs typeface="Calibri"/>
                <a:sym typeface="Calibri"/>
              </a:rPr>
              <a:t>Whole staff and/or Individuals</a:t>
            </a:r>
            <a:endParaRPr sz="1400">
              <a:solidFill>
                <a:srgbClr val="000000"/>
              </a:solidFill>
              <a:latin typeface="Calibri"/>
              <a:ea typeface="Calibri"/>
              <a:cs typeface="Calibri"/>
              <a:sym typeface="Calibri"/>
            </a:endParaRPr>
          </a:p>
          <a:p>
            <a:pPr marL="1003300" lvl="2" indent="-203200" algn="l" rtl="0">
              <a:lnSpc>
                <a:spcPct val="80000"/>
              </a:lnSpc>
              <a:spcBef>
                <a:spcPts val="1000"/>
              </a:spcBef>
              <a:spcAft>
                <a:spcPts val="0"/>
              </a:spcAft>
              <a:buClr>
                <a:srgbClr val="000000"/>
              </a:buClr>
              <a:buSzPts val="1200"/>
              <a:buChar char="■"/>
            </a:pPr>
            <a:r>
              <a:rPr lang="en" sz="1600">
                <a:solidFill>
                  <a:srgbClr val="000000"/>
                </a:solidFill>
                <a:latin typeface="Calibri"/>
                <a:ea typeface="Calibri"/>
                <a:cs typeface="Calibri"/>
                <a:sym typeface="Calibri"/>
              </a:rPr>
              <a:t>PLCs and/or</a:t>
            </a:r>
            <a:r>
              <a:rPr lang="en" sz="1400">
                <a:solidFill>
                  <a:srgbClr val="000000"/>
                </a:solidFill>
                <a:latin typeface="Calibri"/>
                <a:ea typeface="Calibri"/>
                <a:cs typeface="Calibri"/>
                <a:sym typeface="Calibri"/>
              </a:rPr>
              <a:t> </a:t>
            </a:r>
            <a:r>
              <a:rPr lang="en" sz="1600">
                <a:solidFill>
                  <a:srgbClr val="000000"/>
                </a:solidFill>
                <a:latin typeface="Calibri"/>
                <a:ea typeface="Calibri"/>
                <a:cs typeface="Calibri"/>
                <a:sym typeface="Calibri"/>
              </a:rPr>
              <a:t>Leadership teams</a:t>
            </a:r>
            <a:endParaRPr sz="1400">
              <a:solidFill>
                <a:srgbClr val="000000"/>
              </a:solidFill>
              <a:latin typeface="Calibri"/>
              <a:ea typeface="Calibri"/>
              <a:cs typeface="Calibri"/>
              <a:sym typeface="Calibri"/>
            </a:endParaRPr>
          </a:p>
          <a:p>
            <a:pPr marL="228600" lvl="0" indent="0" algn="l" rtl="0">
              <a:lnSpc>
                <a:spcPct val="80000"/>
              </a:lnSpc>
              <a:spcBef>
                <a:spcPts val="1000"/>
              </a:spcBef>
              <a:spcAft>
                <a:spcPts val="1600"/>
              </a:spcAft>
              <a:buClr>
                <a:schemeClr val="dk1"/>
              </a:buClr>
              <a:buSzPts val="1300"/>
              <a:buNone/>
            </a:pPr>
            <a:endParaRPr sz="1300">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281825" y="295500"/>
            <a:ext cx="7947900" cy="857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2"/>
              </a:buClr>
              <a:buSzPts val="3500"/>
              <a:buFont typeface="Roboto Slab"/>
              <a:buNone/>
            </a:pPr>
            <a:r>
              <a:rPr lang="en" sz="3600">
                <a:latin typeface="Calibri"/>
                <a:ea typeface="Calibri"/>
                <a:cs typeface="Calibri"/>
                <a:sym typeface="Calibri"/>
              </a:rPr>
              <a:t>Available Professional Learning </a:t>
            </a:r>
            <a:endParaRPr sz="3600">
              <a:latin typeface="Calibri"/>
              <a:ea typeface="Calibri"/>
              <a:cs typeface="Calibri"/>
              <a:sym typeface="Calibri"/>
            </a:endParaRPr>
          </a:p>
          <a:p>
            <a:pPr marL="0" lvl="0" indent="0" algn="ctr" rtl="0">
              <a:lnSpc>
                <a:spcPct val="90000"/>
              </a:lnSpc>
              <a:spcBef>
                <a:spcPts val="0"/>
              </a:spcBef>
              <a:spcAft>
                <a:spcPts val="0"/>
              </a:spcAft>
              <a:buClr>
                <a:schemeClr val="dk2"/>
              </a:buClr>
              <a:buSzPts val="3500"/>
              <a:buFont typeface="Roboto Slab"/>
              <a:buNone/>
            </a:pPr>
            <a:r>
              <a:rPr lang="en" sz="3600">
                <a:latin typeface="Calibri"/>
                <a:ea typeface="Calibri"/>
                <a:cs typeface="Calibri"/>
                <a:sym typeface="Calibri"/>
              </a:rPr>
              <a:t>Subscale-Related </a:t>
            </a:r>
            <a:r>
              <a:rPr lang="en" sz="3600" u="sng">
                <a:solidFill>
                  <a:schemeClr val="hlink"/>
                </a:solidFill>
                <a:latin typeface="Calibri"/>
                <a:ea typeface="Calibri"/>
                <a:cs typeface="Calibri"/>
                <a:sym typeface="Calibri"/>
                <a:hlinkClick r:id="rId3"/>
              </a:rPr>
              <a:t>DSCS Modules</a:t>
            </a:r>
            <a:endParaRPr sz="3600">
              <a:latin typeface="Calibri"/>
              <a:ea typeface="Calibri"/>
              <a:cs typeface="Calibri"/>
              <a:sym typeface="Calibri"/>
            </a:endParaRPr>
          </a:p>
        </p:txBody>
      </p:sp>
      <p:pic>
        <p:nvPicPr>
          <p:cNvPr id="248" name="Google Shape;248;p40"/>
          <p:cNvPicPr preferRelativeResize="0">
            <a:picLocks noGrp="1"/>
          </p:cNvPicPr>
          <p:nvPr>
            <p:ph type="body" idx="1"/>
          </p:nvPr>
        </p:nvPicPr>
        <p:blipFill rotWithShape="1">
          <a:blip r:embed="rId4">
            <a:alphaModFix/>
          </a:blip>
          <a:srcRect/>
          <a:stretch/>
        </p:blipFill>
        <p:spPr>
          <a:xfrm>
            <a:off x="2901850" y="3148860"/>
            <a:ext cx="2786700" cy="1560000"/>
          </a:xfrm>
          <a:prstGeom prst="rect">
            <a:avLst/>
          </a:prstGeom>
          <a:noFill/>
          <a:ln w="28575" cap="flat" cmpd="sng">
            <a:solidFill>
              <a:schemeClr val="accent3"/>
            </a:solidFill>
            <a:prstDash val="solid"/>
            <a:round/>
            <a:headEnd type="none" w="sm" len="sm"/>
            <a:tailEnd type="none" w="sm" len="sm"/>
          </a:ln>
        </p:spPr>
      </p:pic>
      <p:pic>
        <p:nvPicPr>
          <p:cNvPr id="249" name="Google Shape;249;p40"/>
          <p:cNvPicPr preferRelativeResize="0"/>
          <p:nvPr/>
        </p:nvPicPr>
        <p:blipFill rotWithShape="1">
          <a:blip r:embed="rId5">
            <a:alphaModFix/>
          </a:blip>
          <a:srcRect/>
          <a:stretch/>
        </p:blipFill>
        <p:spPr>
          <a:xfrm>
            <a:off x="689835" y="1502925"/>
            <a:ext cx="2198772" cy="1645920"/>
          </a:xfrm>
          <a:prstGeom prst="rect">
            <a:avLst/>
          </a:prstGeom>
          <a:noFill/>
          <a:ln w="28575" cap="flat" cmpd="sng">
            <a:solidFill>
              <a:schemeClr val="accent3"/>
            </a:solidFill>
            <a:prstDash val="solid"/>
            <a:round/>
            <a:headEnd type="none" w="sm" len="sm"/>
            <a:tailEnd type="none" w="sm" len="sm"/>
          </a:ln>
        </p:spPr>
      </p:pic>
      <p:pic>
        <p:nvPicPr>
          <p:cNvPr id="250" name="Google Shape;250;p40"/>
          <p:cNvPicPr preferRelativeResize="0"/>
          <p:nvPr/>
        </p:nvPicPr>
        <p:blipFill rotWithShape="1">
          <a:blip r:embed="rId6">
            <a:alphaModFix/>
          </a:blip>
          <a:srcRect/>
          <a:stretch/>
        </p:blipFill>
        <p:spPr>
          <a:xfrm>
            <a:off x="2967450" y="1502925"/>
            <a:ext cx="2721100" cy="1560000"/>
          </a:xfrm>
          <a:prstGeom prst="rect">
            <a:avLst/>
          </a:prstGeom>
          <a:noFill/>
          <a:ln w="28575" cap="flat" cmpd="sng">
            <a:solidFill>
              <a:schemeClr val="accent3"/>
            </a:solidFill>
            <a:prstDash val="solid"/>
            <a:round/>
            <a:headEnd type="none" w="sm" len="sm"/>
            <a:tailEnd type="none" w="sm" len="sm"/>
          </a:ln>
        </p:spPr>
      </p:pic>
      <p:pic>
        <p:nvPicPr>
          <p:cNvPr id="251" name="Google Shape;251;p40"/>
          <p:cNvPicPr preferRelativeResize="0"/>
          <p:nvPr/>
        </p:nvPicPr>
        <p:blipFill rotWithShape="1">
          <a:blip r:embed="rId7">
            <a:alphaModFix/>
          </a:blip>
          <a:srcRect/>
          <a:stretch/>
        </p:blipFill>
        <p:spPr>
          <a:xfrm>
            <a:off x="5767400" y="1525950"/>
            <a:ext cx="2197275" cy="1560000"/>
          </a:xfrm>
          <a:prstGeom prst="rect">
            <a:avLst/>
          </a:prstGeom>
          <a:noFill/>
          <a:ln w="28575" cap="flat" cmpd="sng">
            <a:solidFill>
              <a:schemeClr val="accent3"/>
            </a:solidFill>
            <a:prstDash val="solid"/>
            <a:round/>
            <a:headEnd type="none" w="sm" len="sm"/>
            <a:tailEnd type="none" w="sm" len="sm"/>
          </a:ln>
        </p:spPr>
      </p:pic>
      <p:pic>
        <p:nvPicPr>
          <p:cNvPr id="252" name="Google Shape;252;p40"/>
          <p:cNvPicPr preferRelativeResize="0"/>
          <p:nvPr/>
        </p:nvPicPr>
        <p:blipFill rotWithShape="1">
          <a:blip r:embed="rId8">
            <a:alphaModFix/>
          </a:blip>
          <a:srcRect/>
          <a:stretch/>
        </p:blipFill>
        <p:spPr>
          <a:xfrm>
            <a:off x="696775" y="3148975"/>
            <a:ext cx="2205074" cy="1560000"/>
          </a:xfrm>
          <a:prstGeom prst="rect">
            <a:avLst/>
          </a:prstGeom>
          <a:noFill/>
          <a:ln w="28575" cap="flat" cmpd="sng">
            <a:solidFill>
              <a:schemeClr val="accent3"/>
            </a:solidFill>
            <a:prstDash val="solid"/>
            <a:round/>
            <a:headEnd type="none" w="sm" len="sm"/>
            <a:tailEnd type="none" w="sm" len="sm"/>
          </a:ln>
        </p:spPr>
      </p:pic>
      <p:pic>
        <p:nvPicPr>
          <p:cNvPr id="253" name="Google Shape;253;p40" descr="A screenshot of a cell phone&#10;&#10;Description automatically generated"/>
          <p:cNvPicPr preferRelativeResize="0"/>
          <p:nvPr/>
        </p:nvPicPr>
        <p:blipFill rotWithShape="1">
          <a:blip r:embed="rId9">
            <a:alphaModFix/>
          </a:blip>
          <a:srcRect/>
          <a:stretch/>
        </p:blipFill>
        <p:spPr>
          <a:xfrm>
            <a:off x="5757855" y="3105890"/>
            <a:ext cx="2216382" cy="1645920"/>
          </a:xfrm>
          <a:prstGeom prst="rect">
            <a:avLst/>
          </a:prstGeom>
          <a:noFill/>
          <a:ln w="28575" cap="flat" cmpd="sng">
            <a:solidFill>
              <a:schemeClr val="accent3"/>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1"/>
          <p:cNvPicPr preferRelativeResize="0"/>
          <p:nvPr/>
        </p:nvPicPr>
        <p:blipFill rotWithShape="1">
          <a:blip r:embed="rId3">
            <a:alphaModFix/>
          </a:blip>
          <a:srcRect/>
          <a:stretch/>
        </p:blipFill>
        <p:spPr>
          <a:xfrm>
            <a:off x="309775" y="361525"/>
            <a:ext cx="8212048" cy="4202950"/>
          </a:xfrm>
          <a:prstGeom prst="rect">
            <a:avLst/>
          </a:prstGeom>
          <a:noFill/>
          <a:ln w="38100" cap="flat" cmpd="sng">
            <a:solidFill>
              <a:schemeClr val="dk1"/>
            </a:solidFill>
            <a:prstDash val="solid"/>
            <a:round/>
            <a:headEnd type="none" w="sm" len="sm"/>
            <a:tailEnd type="none" w="sm" len="sm"/>
          </a:ln>
        </p:spPr>
      </p:pic>
      <p:sp>
        <p:nvSpPr>
          <p:cNvPr id="260" name="Google Shape;260;p41"/>
          <p:cNvSpPr/>
          <p:nvPr/>
        </p:nvSpPr>
        <p:spPr>
          <a:xfrm>
            <a:off x="5184325" y="2689200"/>
            <a:ext cx="3185100" cy="15213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0000"/>
              </a:solidFill>
              <a:latin typeface="Calibri"/>
              <a:ea typeface="Calibri"/>
              <a:cs typeface="Calibri"/>
              <a:sym typeface="Calibri"/>
            </a:endParaRPr>
          </a:p>
        </p:txBody>
      </p:sp>
      <p:sp>
        <p:nvSpPr>
          <p:cNvPr id="261" name="Google Shape;261;p41"/>
          <p:cNvSpPr/>
          <p:nvPr/>
        </p:nvSpPr>
        <p:spPr>
          <a:xfrm rot="1508935">
            <a:off x="7494431" y="1343737"/>
            <a:ext cx="998888" cy="1636897"/>
          </a:xfrm>
          <a:prstGeom prst="downArrow">
            <a:avLst>
              <a:gd name="adj1" fmla="val 50000"/>
              <a:gd name="adj2" fmla="val 50000"/>
            </a:avLst>
          </a:prstGeom>
          <a:solidFill>
            <a:srgbClr val="FF0000"/>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2" name="Google Shape;262;p41"/>
          <p:cNvSpPr/>
          <p:nvPr/>
        </p:nvSpPr>
        <p:spPr>
          <a:xfrm>
            <a:off x="1297975" y="1444625"/>
            <a:ext cx="1873800" cy="8955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0000"/>
              </a:solidFill>
              <a:latin typeface="Calibri"/>
              <a:ea typeface="Calibri"/>
              <a:cs typeface="Calibri"/>
              <a:sym typeface="Calibri"/>
            </a:endParaRPr>
          </a:p>
        </p:txBody>
      </p:sp>
      <p:sp>
        <p:nvSpPr>
          <p:cNvPr id="263" name="Google Shape;263;p41"/>
          <p:cNvSpPr/>
          <p:nvPr/>
        </p:nvSpPr>
        <p:spPr>
          <a:xfrm rot="1509657">
            <a:off x="2358163" y="538676"/>
            <a:ext cx="569429" cy="1249449"/>
          </a:xfrm>
          <a:prstGeom prst="downArrow">
            <a:avLst>
              <a:gd name="adj1" fmla="val 50000"/>
              <a:gd name="adj2" fmla="val 50000"/>
            </a:avLst>
          </a:prstGeom>
          <a:solidFill>
            <a:srgbClr val="FF0000"/>
          </a:solidFill>
          <a:ln w="25400" cap="flat" cmpd="sng">
            <a:solidFill>
              <a:srgbClr val="8C3A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6AA7"/>
            </a:gs>
            <a:gs pos="100000">
              <a:srgbClr val="021723"/>
            </a:gs>
          </a:gsLst>
          <a:path path="circle">
            <a:fillToRect l="50000" t="50000" r="50000" b="50000"/>
          </a:path>
          <a:tileRect/>
        </a:gradFill>
        <a:effectLst/>
      </p:bgPr>
    </p:bg>
    <p:spTree>
      <p:nvGrpSpPr>
        <p:cNvPr id="1" name="Shape 267"/>
        <p:cNvGrpSpPr/>
        <p:nvPr/>
      </p:nvGrpSpPr>
      <p:grpSpPr>
        <a:xfrm>
          <a:off x="0" y="0"/>
          <a:ext cx="0" cy="0"/>
          <a:chOff x="0" y="0"/>
          <a:chExt cx="0" cy="0"/>
        </a:xfrm>
      </p:grpSpPr>
      <p:sp>
        <p:nvSpPr>
          <p:cNvPr id="268" name="Google Shape;268;p4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Understanding Your Climate Data</a:t>
            </a:r>
            <a:endParaRPr/>
          </a:p>
        </p:txBody>
      </p:sp>
      <p:sp>
        <p:nvSpPr>
          <p:cNvPr id="269" name="Google Shape;269;p4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Utilizing Data to Inform Goals</a:t>
            </a:r>
            <a:endParaRPr/>
          </a:p>
          <a:p>
            <a:pPr marL="0" lvl="0" indent="0" algn="ctr" rtl="0">
              <a:spcBef>
                <a:spcPts val="0"/>
              </a:spcBef>
              <a:spcAft>
                <a:spcPts val="0"/>
              </a:spcAft>
              <a:buNone/>
            </a:pPr>
            <a:endParaRPr/>
          </a:p>
        </p:txBody>
      </p:sp>
      <p:pic>
        <p:nvPicPr>
          <p:cNvPr id="270" name="Google Shape;270;p42"/>
          <p:cNvPicPr preferRelativeResize="0"/>
          <p:nvPr/>
        </p:nvPicPr>
        <p:blipFill>
          <a:blip r:embed="rId3">
            <a:alphaModFix/>
          </a:blip>
          <a:stretch>
            <a:fillRect/>
          </a:stretch>
        </p:blipFill>
        <p:spPr>
          <a:xfrm>
            <a:off x="3646600" y="3648350"/>
            <a:ext cx="1850800" cy="1326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Intents </a:t>
            </a:r>
            <a:endParaRPr/>
          </a:p>
        </p:txBody>
      </p:sp>
      <p:sp>
        <p:nvSpPr>
          <p:cNvPr id="276" name="Google Shape;276;p43"/>
          <p:cNvSpPr txBox="1">
            <a:spLocks noGrp="1"/>
          </p:cNvSpPr>
          <p:nvPr>
            <p:ph type="body" idx="1"/>
          </p:nvPr>
        </p:nvSpPr>
        <p:spPr>
          <a:xfrm>
            <a:off x="387900" y="1489825"/>
            <a:ext cx="8368200" cy="3333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Ensure that school teams understand how to read and interpret school climate data</a:t>
            </a:r>
            <a:endParaRPr/>
          </a:p>
          <a:p>
            <a:pPr marL="457200" lvl="0" indent="-342900" algn="l" rtl="0">
              <a:spcBef>
                <a:spcPts val="0"/>
              </a:spcBef>
              <a:spcAft>
                <a:spcPts val="0"/>
              </a:spcAft>
              <a:buSzPts val="1800"/>
              <a:buChar char="●"/>
            </a:pPr>
            <a:r>
              <a:rPr lang="en"/>
              <a:t> Provide teams an opportunity to reflect upon current year School Success Plan goals</a:t>
            </a:r>
            <a:endParaRPr/>
          </a:p>
          <a:p>
            <a:pPr marL="457200" lvl="0" indent="-342900" algn="l" rtl="0">
              <a:spcBef>
                <a:spcPts val="0"/>
              </a:spcBef>
              <a:spcAft>
                <a:spcPts val="0"/>
              </a:spcAft>
              <a:buSzPts val="1800"/>
              <a:buChar char="●"/>
            </a:pPr>
            <a:r>
              <a:rPr lang="en"/>
              <a:t>Provide  teams access to a variety of data sources</a:t>
            </a:r>
            <a:endParaRPr/>
          </a:p>
          <a:p>
            <a:pPr marL="457200" lvl="0" indent="-342900" algn="l" rtl="0">
              <a:spcBef>
                <a:spcPts val="0"/>
              </a:spcBef>
              <a:spcAft>
                <a:spcPts val="0"/>
              </a:spcAft>
              <a:buSzPts val="1800"/>
              <a:buChar char="●"/>
            </a:pPr>
            <a:r>
              <a:rPr lang="en"/>
              <a:t>Provide support to teams as they utilize data to align goals and action steps</a:t>
            </a:r>
            <a:endParaRPr/>
          </a:p>
          <a:p>
            <a:pPr marL="457200" lvl="0" indent="-342900" algn="l" rtl="0">
              <a:spcBef>
                <a:spcPts val="0"/>
              </a:spcBef>
              <a:spcAft>
                <a:spcPts val="0"/>
              </a:spcAft>
              <a:buSzPts val="1800"/>
              <a:buChar char="●"/>
            </a:pPr>
            <a:r>
              <a:rPr lang="en"/>
              <a:t>Provide opportunities for teams to share feedback and support  during School Success Plan writing process</a:t>
            </a:r>
            <a:endParaRPr/>
          </a:p>
          <a:p>
            <a:pPr marL="457200" lvl="0" indent="-342900" algn="l" rtl="0">
              <a:spcBef>
                <a:spcPts val="0"/>
              </a:spcBef>
              <a:spcAft>
                <a:spcPts val="0"/>
              </a:spcAft>
              <a:buSzPts val="1800"/>
              <a:buChar char="●"/>
            </a:pPr>
            <a:r>
              <a:rPr lang="en"/>
              <a:t>Develop a plan for ongoing progress monitoring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Agenda</a:t>
            </a:r>
            <a:endParaRPr>
              <a:highlight>
                <a:srgbClr val="FFFF00"/>
              </a:highlight>
            </a:endParaRPr>
          </a:p>
        </p:txBody>
      </p:sp>
      <p:sp>
        <p:nvSpPr>
          <p:cNvPr id="282" name="Google Shape;282;p4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Icebreaker</a:t>
            </a:r>
            <a:endParaRPr/>
          </a:p>
          <a:p>
            <a:pPr marL="457200" lvl="0" indent="-342900" algn="l" rtl="0">
              <a:spcBef>
                <a:spcPts val="0"/>
              </a:spcBef>
              <a:spcAft>
                <a:spcPts val="0"/>
              </a:spcAft>
              <a:buSzPts val="1800"/>
              <a:buChar char="●"/>
            </a:pPr>
            <a:r>
              <a:rPr lang="en"/>
              <a:t>Breakout #1 (ES and MS/HS)</a:t>
            </a:r>
            <a:endParaRPr/>
          </a:p>
          <a:p>
            <a:pPr marL="457200" lvl="0" indent="-342900" algn="l" rtl="0">
              <a:spcBef>
                <a:spcPts val="0"/>
              </a:spcBef>
              <a:spcAft>
                <a:spcPts val="0"/>
              </a:spcAft>
              <a:buSzPts val="1800"/>
              <a:buChar char="●"/>
            </a:pPr>
            <a:r>
              <a:rPr lang="en"/>
              <a:t>Understanding your Climate Data</a:t>
            </a:r>
            <a:endParaRPr/>
          </a:p>
          <a:p>
            <a:pPr marL="457200" lvl="0" indent="-342900" algn="l" rtl="0">
              <a:spcBef>
                <a:spcPts val="0"/>
              </a:spcBef>
              <a:spcAft>
                <a:spcPts val="0"/>
              </a:spcAft>
              <a:buSzPts val="1800"/>
              <a:buChar char="●"/>
            </a:pPr>
            <a:r>
              <a:rPr lang="en"/>
              <a:t>Reflections on this year’s School Success Plans</a:t>
            </a:r>
            <a:endParaRPr/>
          </a:p>
          <a:p>
            <a:pPr marL="457200" lvl="0" indent="-342900" algn="l" rtl="0">
              <a:spcBef>
                <a:spcPts val="0"/>
              </a:spcBef>
              <a:spcAft>
                <a:spcPts val="0"/>
              </a:spcAft>
              <a:buSzPts val="1800"/>
              <a:buChar char="●"/>
            </a:pPr>
            <a:r>
              <a:rPr lang="en"/>
              <a:t>Planning for Next Year</a:t>
            </a:r>
            <a:endParaRPr/>
          </a:p>
          <a:p>
            <a:pPr marL="457200" lvl="0" indent="-342900" algn="l" rtl="0">
              <a:spcBef>
                <a:spcPts val="0"/>
              </a:spcBef>
              <a:spcAft>
                <a:spcPts val="0"/>
              </a:spcAft>
              <a:buSzPts val="1800"/>
              <a:buChar char="●"/>
            </a:pPr>
            <a:r>
              <a:rPr lang="en"/>
              <a:t>Making Connections between the Data and School Success Plans</a:t>
            </a:r>
            <a:endParaRPr/>
          </a:p>
          <a:p>
            <a:pPr marL="457200" lvl="0" indent="-342900" algn="l" rtl="0">
              <a:spcBef>
                <a:spcPts val="0"/>
              </a:spcBef>
              <a:spcAft>
                <a:spcPts val="0"/>
              </a:spcAft>
              <a:buSzPts val="1800"/>
              <a:buChar char="●"/>
            </a:pPr>
            <a:r>
              <a:rPr lang="en"/>
              <a:t>Breakout #2 (School Teams)</a:t>
            </a:r>
            <a:endParaRPr/>
          </a:p>
          <a:p>
            <a:pPr marL="457200" lvl="0" indent="-342900" algn="l" rtl="0">
              <a:spcBef>
                <a:spcPts val="0"/>
              </a:spcBef>
              <a:spcAft>
                <a:spcPts val="0"/>
              </a:spcAft>
              <a:buSzPts val="1800"/>
              <a:buChar char="●"/>
            </a:pPr>
            <a:r>
              <a:rPr lang="en"/>
              <a:t>Student Voice Considerations</a:t>
            </a:r>
            <a:endParaRPr/>
          </a:p>
          <a:p>
            <a:pPr marL="457200" lvl="0" indent="-342900" algn="l" rtl="0">
              <a:spcBef>
                <a:spcPts val="0"/>
              </a:spcBef>
              <a:spcAft>
                <a:spcPts val="0"/>
              </a:spcAft>
              <a:buSzPts val="1800"/>
              <a:buChar char="●"/>
            </a:pPr>
            <a:r>
              <a:rPr lang="en"/>
              <a:t>Next Steps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Breakout #1 </a:t>
            </a:r>
            <a:endParaRPr/>
          </a:p>
        </p:txBody>
      </p:sp>
      <p:sp>
        <p:nvSpPr>
          <p:cNvPr id="288" name="Google Shape;288;p4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a moment to to reflect upon your School Success Plan, take a moment to discuss the following within your small group:</a:t>
            </a:r>
            <a:endParaRPr/>
          </a:p>
          <a:p>
            <a:pPr marL="0" lvl="0" indent="0" algn="l" rtl="0">
              <a:spcBef>
                <a:spcPts val="1600"/>
              </a:spcBef>
              <a:spcAft>
                <a:spcPts val="0"/>
              </a:spcAft>
              <a:buNone/>
            </a:pPr>
            <a:r>
              <a:rPr lang="en"/>
              <a:t>What goals from your 2019-20 School Success Plan addressed climate?</a:t>
            </a:r>
            <a:endParaRPr/>
          </a:p>
          <a:p>
            <a:pPr marL="0" lvl="0" indent="0" algn="l" rtl="0">
              <a:spcBef>
                <a:spcPts val="1600"/>
              </a:spcBef>
              <a:spcAft>
                <a:spcPts val="0"/>
              </a:spcAft>
              <a:buNone/>
            </a:pPr>
            <a:r>
              <a:rPr lang="en"/>
              <a:t>How will you celebrate an area of success related to your goals around climate?</a:t>
            </a:r>
            <a:endParaRPr/>
          </a:p>
          <a:p>
            <a:pPr marL="0" lvl="0" indent="0" algn="l" rtl="0">
              <a:spcBef>
                <a:spcPts val="1600"/>
              </a:spcBef>
              <a:spcAft>
                <a:spcPts val="0"/>
              </a:spcAft>
              <a:buNone/>
            </a:pPr>
            <a:r>
              <a:rPr lang="en"/>
              <a:t>Identify additional areas around climate that you will explore for the upcoming school year.</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Today’s Agenda</a:t>
            </a:r>
            <a:endParaRPr/>
          </a:p>
          <a:p>
            <a:pPr marL="0" lvl="0" indent="0" algn="l" rtl="0">
              <a:spcBef>
                <a:spcPts val="0"/>
              </a:spcBef>
              <a:spcAft>
                <a:spcPts val="0"/>
              </a:spcAft>
              <a:buNone/>
            </a:pPr>
            <a:endParaRPr/>
          </a:p>
        </p:txBody>
      </p:sp>
      <p:sp>
        <p:nvSpPr>
          <p:cNvPr id="161" name="Google Shape;161;p28"/>
          <p:cNvSpPr txBox="1">
            <a:spLocks noGrp="1"/>
          </p:cNvSpPr>
          <p:nvPr>
            <p:ph type="body" idx="1"/>
          </p:nvPr>
        </p:nvSpPr>
        <p:spPr>
          <a:xfrm>
            <a:off x="353625" y="2003825"/>
            <a:ext cx="8154600" cy="26682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SzPts val="2200"/>
              <a:buChar char="●"/>
            </a:pPr>
            <a:r>
              <a:rPr lang="en" sz="2200"/>
              <a:t>Welcome &amp; addressing the current context, needs and concerns </a:t>
            </a:r>
            <a:endParaRPr sz="2200"/>
          </a:p>
          <a:p>
            <a:pPr marL="457200" lvl="0" indent="-368300" algn="l" rtl="0">
              <a:lnSpc>
                <a:spcPct val="100000"/>
              </a:lnSpc>
              <a:spcBef>
                <a:spcPts val="0"/>
              </a:spcBef>
              <a:spcAft>
                <a:spcPts val="0"/>
              </a:spcAft>
              <a:buSzPts val="2200"/>
              <a:buChar char="●"/>
            </a:pPr>
            <a:r>
              <a:rPr lang="en" sz="2200"/>
              <a:t>School Climate Survey Resources</a:t>
            </a:r>
            <a:endParaRPr sz="2200"/>
          </a:p>
          <a:p>
            <a:pPr marL="457200" lvl="0" indent="-368300" algn="l" rtl="0">
              <a:lnSpc>
                <a:spcPct val="100000"/>
              </a:lnSpc>
              <a:spcBef>
                <a:spcPts val="0"/>
              </a:spcBef>
              <a:spcAft>
                <a:spcPts val="0"/>
              </a:spcAft>
              <a:buSzPts val="2200"/>
              <a:buChar char="●"/>
            </a:pPr>
            <a:r>
              <a:rPr lang="en" sz="2200"/>
              <a:t>MTSS - Proactively Shaping for the “New Normal”</a:t>
            </a:r>
            <a:endParaRPr sz="2200"/>
          </a:p>
          <a:p>
            <a:pPr marL="457200" lvl="0" indent="-368300" algn="l" rtl="0">
              <a:lnSpc>
                <a:spcPct val="100000"/>
              </a:lnSpc>
              <a:spcBef>
                <a:spcPts val="0"/>
              </a:spcBef>
              <a:spcAft>
                <a:spcPts val="0"/>
              </a:spcAft>
              <a:buClr>
                <a:schemeClr val="dk2"/>
              </a:buClr>
              <a:buSzPts val="2200"/>
              <a:buFont typeface="Raleway"/>
              <a:buChar char="●"/>
            </a:pPr>
            <a:r>
              <a:rPr lang="en" sz="2200">
                <a:solidFill>
                  <a:schemeClr val="dk2"/>
                </a:solidFill>
                <a:latin typeface="Raleway"/>
                <a:ea typeface="Raleway"/>
                <a:cs typeface="Raleway"/>
                <a:sym typeface="Raleway"/>
              </a:rPr>
              <a:t>School Year-end Reminders &amp; Supports</a:t>
            </a:r>
            <a:endParaRPr sz="2200">
              <a:solidFill>
                <a:schemeClr val="dk2"/>
              </a:solidFill>
              <a:latin typeface="Raleway"/>
              <a:ea typeface="Raleway"/>
              <a:cs typeface="Raleway"/>
              <a:sym typeface="Raleway"/>
            </a:endParaRPr>
          </a:p>
          <a:p>
            <a:pPr marL="457200" lvl="0" indent="-368300" algn="l" rtl="0">
              <a:lnSpc>
                <a:spcPct val="100000"/>
              </a:lnSpc>
              <a:spcBef>
                <a:spcPts val="0"/>
              </a:spcBef>
              <a:spcAft>
                <a:spcPts val="0"/>
              </a:spcAft>
              <a:buClr>
                <a:schemeClr val="dk2"/>
              </a:buClr>
              <a:buSzPts val="2200"/>
              <a:buFont typeface="Raleway"/>
              <a:buChar char="●"/>
            </a:pPr>
            <a:r>
              <a:rPr lang="en" sz="2200">
                <a:solidFill>
                  <a:schemeClr val="dk2"/>
                </a:solidFill>
                <a:latin typeface="Raleway"/>
                <a:ea typeface="Raleway"/>
                <a:cs typeface="Raleway"/>
                <a:sym typeface="Raleway"/>
              </a:rPr>
              <a:t>Upcoming Events</a:t>
            </a:r>
            <a:endParaRPr sz="2200">
              <a:solidFill>
                <a:schemeClr val="dk2"/>
              </a:solidFill>
              <a:latin typeface="Raleway"/>
              <a:ea typeface="Raleway"/>
              <a:cs typeface="Raleway"/>
              <a:sym typeface="Raleway"/>
            </a:endParaRPr>
          </a:p>
          <a:p>
            <a:pPr marL="457200" lvl="0" indent="-368300" algn="l" rtl="0">
              <a:lnSpc>
                <a:spcPct val="100000"/>
              </a:lnSpc>
              <a:spcBef>
                <a:spcPts val="0"/>
              </a:spcBef>
              <a:spcAft>
                <a:spcPts val="0"/>
              </a:spcAft>
              <a:buClr>
                <a:schemeClr val="dk2"/>
              </a:buClr>
              <a:buSzPts val="2200"/>
              <a:buFont typeface="Raleway"/>
              <a:buChar char="●"/>
            </a:pPr>
            <a:r>
              <a:rPr lang="en" sz="2200">
                <a:solidFill>
                  <a:schemeClr val="dk2"/>
                </a:solidFill>
                <a:latin typeface="Raleway"/>
                <a:ea typeface="Raleway"/>
                <a:cs typeface="Raleway"/>
                <a:sym typeface="Raleway"/>
              </a:rPr>
              <a:t>Wrap Up &amp; Community Conversation</a:t>
            </a:r>
            <a:endParaRPr sz="2200">
              <a:solidFill>
                <a:schemeClr val="dk2"/>
              </a:solidFill>
              <a:latin typeface="Raleway"/>
              <a:ea typeface="Raleway"/>
              <a:cs typeface="Raleway"/>
              <a:sym typeface="Raleway"/>
            </a:endParaRPr>
          </a:p>
          <a:p>
            <a:pPr marL="457200" lvl="0" indent="0" algn="l" rtl="0">
              <a:spcBef>
                <a:spcPts val="1600"/>
              </a:spcBef>
              <a:spcAft>
                <a:spcPts val="0"/>
              </a:spcAft>
              <a:buNone/>
            </a:pPr>
            <a:endParaRPr sz="1100">
              <a:solidFill>
                <a:schemeClr val="dk2"/>
              </a:solidFill>
              <a:latin typeface="Raleway"/>
              <a:ea typeface="Raleway"/>
              <a:cs typeface="Raleway"/>
              <a:sym typeface="Raleway"/>
            </a:endParaRPr>
          </a:p>
          <a:p>
            <a:pPr marL="0" lvl="0" indent="0" algn="l" rtl="0">
              <a:spcBef>
                <a:spcPts val="1600"/>
              </a:spcBef>
              <a:spcAft>
                <a:spcPts val="0"/>
              </a:spcAft>
              <a:buNone/>
            </a:pPr>
            <a:endParaRPr sz="1100"/>
          </a:p>
          <a:p>
            <a:pPr marL="0" lvl="0" indent="0" algn="l" rtl="0">
              <a:spcBef>
                <a:spcPts val="1600"/>
              </a:spcBef>
              <a:spcAft>
                <a:spcPts val="1600"/>
              </a:spcAft>
              <a:buNone/>
            </a:pP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Breakout #2</a:t>
            </a:r>
            <a:endParaRPr/>
          </a:p>
        </p:txBody>
      </p:sp>
      <p:sp>
        <p:nvSpPr>
          <p:cNvPr id="294" name="Google Shape;294;p46"/>
          <p:cNvSpPr txBox="1">
            <a:spLocks noGrp="1"/>
          </p:cNvSpPr>
          <p:nvPr>
            <p:ph type="body" idx="1"/>
          </p:nvPr>
        </p:nvSpPr>
        <p:spPr>
          <a:xfrm>
            <a:off x="387900" y="1339525"/>
            <a:ext cx="8368200" cy="322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 school team, take another look at your  data.  Discuss with your team the following:</a:t>
            </a:r>
            <a:endParaRPr/>
          </a:p>
          <a:p>
            <a:pPr marL="0" lvl="0" indent="0" algn="l" rtl="0">
              <a:spcBef>
                <a:spcPts val="1600"/>
              </a:spcBef>
              <a:spcAft>
                <a:spcPts val="0"/>
              </a:spcAft>
              <a:buNone/>
            </a:pPr>
            <a:r>
              <a:rPr lang="en"/>
              <a:t>What story is your data telling?</a:t>
            </a:r>
            <a:endParaRPr/>
          </a:p>
          <a:p>
            <a:pPr marL="0" lvl="0" indent="0" algn="l" rtl="0">
              <a:spcBef>
                <a:spcPts val="1600"/>
              </a:spcBef>
              <a:spcAft>
                <a:spcPts val="0"/>
              </a:spcAft>
              <a:buNone/>
            </a:pPr>
            <a:r>
              <a:rPr lang="en"/>
              <a:t>What additional data sources do you need in order to tell the whole story?</a:t>
            </a:r>
            <a:endParaRPr/>
          </a:p>
          <a:p>
            <a:pPr marL="0" lvl="0" indent="0" algn="l" rtl="0">
              <a:spcBef>
                <a:spcPts val="1600"/>
              </a:spcBef>
              <a:spcAft>
                <a:spcPts val="0"/>
              </a:spcAft>
              <a:buNone/>
            </a:pPr>
            <a:r>
              <a:rPr lang="en"/>
              <a:t>Identify a sub scale to explore more deeply.  As you drill down more deeply into those questions, what additional questions surface?</a:t>
            </a:r>
            <a:endParaRPr/>
          </a:p>
          <a:p>
            <a:pPr marL="0" lvl="0" indent="0" algn="l" rtl="0">
              <a:spcBef>
                <a:spcPts val="1600"/>
              </a:spcBef>
              <a:spcAft>
                <a:spcPts val="1600"/>
              </a:spcAft>
              <a:buNone/>
            </a:pPr>
            <a:r>
              <a:rPr lang="en"/>
              <a:t>Are there other initiatives that you are currently using in your building that may help to address the findings in the subscale, if altered or enhanced?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Task</a:t>
            </a:r>
            <a:endParaRPr/>
          </a:p>
        </p:txBody>
      </p:sp>
      <p:sp>
        <p:nvSpPr>
          <p:cNvPr id="300" name="Google Shape;300;p4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1 Climate and Culture goal based upon relevant data (Climate Survey, Discipline Data, Leader in Me data, etc.)</a:t>
            </a:r>
            <a:endParaRPr/>
          </a:p>
          <a:p>
            <a:pPr marL="0" lvl="0" indent="0" algn="l" rtl="0">
              <a:spcBef>
                <a:spcPts val="1600"/>
              </a:spcBef>
              <a:spcAft>
                <a:spcPts val="0"/>
              </a:spcAft>
              <a:buNone/>
            </a:pPr>
            <a:r>
              <a:rPr lang="en"/>
              <a:t>Create 2-3 Action Steps that align with the goal</a:t>
            </a:r>
            <a:endParaRPr/>
          </a:p>
          <a:p>
            <a:pPr marL="0" lvl="0" indent="0" algn="l" rtl="0">
              <a:spcBef>
                <a:spcPts val="1600"/>
              </a:spcBef>
              <a:spcAft>
                <a:spcPts val="0"/>
              </a:spcAft>
              <a:buNone/>
            </a:pPr>
            <a:r>
              <a:rPr lang="en"/>
              <a:t>Be prepared to share and provide/receive feedback</a:t>
            </a:r>
            <a:endParaRPr/>
          </a:p>
          <a:p>
            <a:pPr marL="0" lvl="0" indent="0" algn="l" rtl="0">
              <a:spcBef>
                <a:spcPts val="1600"/>
              </a:spcBef>
              <a:spcAft>
                <a:spcPts val="1600"/>
              </a:spcAft>
              <a:buNone/>
            </a:pPr>
            <a:r>
              <a:rPr lang="en"/>
              <a:t>Take advantage of District Support Sessions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Day 2 Agenda </a:t>
            </a:r>
            <a:endParaRPr/>
          </a:p>
        </p:txBody>
      </p:sp>
      <p:sp>
        <p:nvSpPr>
          <p:cNvPr id="306" name="Google Shape;306;p4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Icebreaker</a:t>
            </a:r>
            <a:endParaRPr/>
          </a:p>
          <a:p>
            <a:pPr marL="914400" lvl="1" indent="-317500" algn="l" rtl="0">
              <a:spcBef>
                <a:spcPts val="0"/>
              </a:spcBef>
              <a:spcAft>
                <a:spcPts val="0"/>
              </a:spcAft>
              <a:buSzPts val="1400"/>
              <a:buChar char="○"/>
            </a:pPr>
            <a:r>
              <a:rPr lang="en"/>
              <a:t>Temperature check</a:t>
            </a:r>
            <a:endParaRPr/>
          </a:p>
          <a:p>
            <a:pPr marL="914400" lvl="1" indent="-317500" algn="l" rtl="0">
              <a:spcBef>
                <a:spcPts val="0"/>
              </a:spcBef>
              <a:spcAft>
                <a:spcPts val="0"/>
              </a:spcAft>
              <a:buSzPts val="1400"/>
              <a:buChar char="○"/>
            </a:pPr>
            <a:r>
              <a:rPr lang="en"/>
              <a:t>Comfort level with utilizing data to create goals</a:t>
            </a:r>
            <a:endParaRPr/>
          </a:p>
          <a:p>
            <a:pPr marL="457200" lvl="0" indent="-342900" algn="l" rtl="0">
              <a:spcBef>
                <a:spcPts val="0"/>
              </a:spcBef>
              <a:spcAft>
                <a:spcPts val="0"/>
              </a:spcAft>
              <a:buSzPts val="1800"/>
              <a:buChar char="●"/>
            </a:pPr>
            <a:r>
              <a:rPr lang="en"/>
              <a:t>Breakout #1 </a:t>
            </a:r>
            <a:endParaRPr/>
          </a:p>
          <a:p>
            <a:pPr marL="457200" lvl="0" indent="-342900" algn="l" rtl="0">
              <a:spcBef>
                <a:spcPts val="0"/>
              </a:spcBef>
              <a:spcAft>
                <a:spcPts val="0"/>
              </a:spcAft>
              <a:buSzPts val="1800"/>
              <a:buChar char="●"/>
            </a:pPr>
            <a:r>
              <a:rPr lang="en"/>
              <a:t>Share out</a:t>
            </a:r>
            <a:endParaRPr/>
          </a:p>
          <a:p>
            <a:pPr marL="457200" lvl="0" indent="-342900" algn="l" rtl="0">
              <a:spcBef>
                <a:spcPts val="0"/>
              </a:spcBef>
              <a:spcAft>
                <a:spcPts val="0"/>
              </a:spcAft>
              <a:buSzPts val="1800"/>
              <a:buChar char="●"/>
            </a:pPr>
            <a:r>
              <a:rPr lang="en"/>
              <a:t>Exit Poll</a:t>
            </a:r>
            <a:endParaRPr/>
          </a:p>
          <a:p>
            <a:pPr marL="914400" lvl="1" indent="-317500" algn="l" rtl="0">
              <a:spcBef>
                <a:spcPts val="0"/>
              </a:spcBef>
              <a:spcAft>
                <a:spcPts val="0"/>
              </a:spcAft>
              <a:buSzPts val="1400"/>
              <a:buChar char="○"/>
            </a:pPr>
            <a:r>
              <a:rPr lang="en"/>
              <a:t>What questions do you still have?</a:t>
            </a:r>
            <a:endParaRPr/>
          </a:p>
          <a:p>
            <a:pPr marL="914400" lvl="1" indent="-317500" algn="l" rtl="0">
              <a:spcBef>
                <a:spcPts val="0"/>
              </a:spcBef>
              <a:spcAft>
                <a:spcPts val="0"/>
              </a:spcAft>
              <a:buSzPts val="1400"/>
              <a:buChar char="○"/>
            </a:pPr>
            <a:r>
              <a:rPr lang="en"/>
              <a:t>In what areas do you need additional support?</a:t>
            </a:r>
            <a:endParaRPr/>
          </a:p>
          <a:p>
            <a:pPr marL="457200" lvl="0" indent="-342900" algn="l" rtl="0">
              <a:spcBef>
                <a:spcPts val="0"/>
              </a:spcBef>
              <a:spcAft>
                <a:spcPts val="0"/>
              </a:spcAft>
              <a:buSzPts val="1800"/>
              <a:buChar char="●"/>
            </a:pPr>
            <a:r>
              <a:rPr lang="en"/>
              <a:t>District School Success Plan Calendar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Breakout #1</a:t>
            </a:r>
            <a:endParaRPr/>
          </a:p>
        </p:txBody>
      </p:sp>
      <p:sp>
        <p:nvSpPr>
          <p:cNvPr id="312" name="Google Shape;312;p4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comfortable did you feel using data to identify a goal related to school climate?</a:t>
            </a:r>
            <a:endParaRPr/>
          </a:p>
          <a:p>
            <a:pPr marL="0" lvl="0" indent="0" algn="l" rtl="0">
              <a:spcBef>
                <a:spcPts val="1600"/>
              </a:spcBef>
              <a:spcAft>
                <a:spcPts val="0"/>
              </a:spcAft>
              <a:buNone/>
            </a:pPr>
            <a:r>
              <a:rPr lang="en"/>
              <a:t>What data sources did you utilize to identify a goal?  What data sources will you utilize to measure progress toward your goal?</a:t>
            </a:r>
            <a:endParaRPr/>
          </a:p>
          <a:p>
            <a:pPr marL="0" lvl="0" indent="0" algn="l" rtl="0">
              <a:spcBef>
                <a:spcPts val="1600"/>
              </a:spcBef>
              <a:spcAft>
                <a:spcPts val="1600"/>
              </a:spcAft>
              <a:buNone/>
            </a:pPr>
            <a:r>
              <a:rPr lang="en"/>
              <a:t>Share action steps within your group and receive feedback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Next Steps</a:t>
            </a:r>
            <a:endParaRPr/>
          </a:p>
        </p:txBody>
      </p:sp>
      <p:sp>
        <p:nvSpPr>
          <p:cNvPr id="318" name="Google Shape;318;p5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Support for School Teams</a:t>
            </a:r>
            <a:endParaRPr/>
          </a:p>
          <a:p>
            <a:pPr marL="0" lvl="0" indent="0" algn="l" rtl="0">
              <a:spcBef>
                <a:spcPts val="1600"/>
              </a:spcBef>
              <a:spcAft>
                <a:spcPts val="0"/>
              </a:spcAft>
              <a:buNone/>
            </a:pPr>
            <a:r>
              <a:rPr lang="en"/>
              <a:t>School Success Plan Feedback Sessions</a:t>
            </a:r>
            <a:endParaRPr/>
          </a:p>
          <a:p>
            <a:pPr marL="0" lvl="0" indent="0" algn="l" rtl="0">
              <a:spcBef>
                <a:spcPts val="1600"/>
              </a:spcBef>
              <a:spcAft>
                <a:spcPts val="0"/>
              </a:spcAft>
              <a:buNone/>
            </a:pPr>
            <a:r>
              <a:rPr lang="en"/>
              <a:t>Calendar for district quarterly progress/data review meetings</a:t>
            </a:r>
            <a:endParaRPr/>
          </a:p>
          <a:p>
            <a:pPr marL="0" lvl="0" indent="0" algn="l" rtl="0">
              <a:spcBef>
                <a:spcPts val="1600"/>
              </a:spcBef>
              <a:spcAft>
                <a:spcPts val="1600"/>
              </a:spcAft>
              <a:buNone/>
            </a:pPr>
            <a:r>
              <a:rPr lang="en"/>
              <a:t>Ongoing coaching and support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xfrm>
            <a:off x="598800" y="5465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DDOE MTSS Update</a:t>
            </a:r>
            <a:r>
              <a:rPr lang="en">
                <a:solidFill>
                  <a:srgbClr val="FF0000"/>
                </a:solidFill>
                <a:highlight>
                  <a:srgbClr val="FFFFFF"/>
                </a:highlight>
              </a:rPr>
              <a:t> </a:t>
            </a:r>
            <a:endParaRPr>
              <a:solidFill>
                <a:srgbClr val="FF0000"/>
              </a:solidFill>
              <a:highlight>
                <a:srgbClr val="FFFFFF"/>
              </a:highlight>
            </a:endParaRPr>
          </a:p>
        </p:txBody>
      </p:sp>
      <p:sp>
        <p:nvSpPr>
          <p:cNvPr id="324" name="Google Shape;324;p51"/>
          <p:cNvSpPr txBox="1">
            <a:spLocks noGrp="1"/>
          </p:cNvSpPr>
          <p:nvPr>
            <p:ph type="body" idx="1"/>
          </p:nvPr>
        </p:nvSpPr>
        <p:spPr>
          <a:xfrm>
            <a:off x="396475" y="1321800"/>
            <a:ext cx="8593800" cy="3006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alibri"/>
              <a:buChar char="●"/>
            </a:pPr>
            <a:r>
              <a:rPr lang="en" sz="2000">
                <a:latin typeface="Calibri"/>
                <a:ea typeface="Calibri"/>
                <a:cs typeface="Calibri"/>
                <a:sym typeface="Calibri"/>
              </a:rPr>
              <a:t> </a:t>
            </a:r>
            <a:r>
              <a:rPr lang="en" sz="2000" b="1">
                <a:solidFill>
                  <a:srgbClr val="000000"/>
                </a:solidFill>
                <a:latin typeface="Calibri"/>
                <a:ea typeface="Calibri"/>
                <a:cs typeface="Calibri"/>
                <a:sym typeface="Calibri"/>
              </a:rPr>
              <a:t>MTSS Definition:</a:t>
            </a:r>
            <a:endParaRPr sz="2000" b="1">
              <a:solidFill>
                <a:srgbClr val="000000"/>
              </a:solidFill>
              <a:latin typeface="Calibri"/>
              <a:ea typeface="Calibri"/>
              <a:cs typeface="Calibri"/>
              <a:sym typeface="Calibri"/>
            </a:endParaRPr>
          </a:p>
          <a:p>
            <a:pPr marL="914400" lvl="1" indent="-355600" algn="l" rtl="0">
              <a:spcBef>
                <a:spcPts val="0"/>
              </a:spcBef>
              <a:spcAft>
                <a:spcPts val="0"/>
              </a:spcAft>
              <a:buSzPts val="2000"/>
              <a:buFont typeface="Calibri"/>
              <a:buChar char="○"/>
            </a:pPr>
            <a:r>
              <a:rPr lang="en" sz="1800">
                <a:solidFill>
                  <a:srgbClr val="000000"/>
                </a:solidFill>
                <a:latin typeface="Calibri"/>
                <a:ea typeface="Calibri"/>
                <a:cs typeface="Calibri"/>
                <a:sym typeface="Calibri"/>
              </a:rPr>
              <a:t>Delaware MTSS is a framework designed to meet the needs of the whole child through an integrated multi-level prevention system that optimizes team-based leadership and data-driven decision making to meet the academic and non-academic needs of all students. High quality core academic instruction and non-academic practices are provided as universal supports. Evidence-based intervention and supports are matched to student needs and informed by ongoing progress monitoring and additional formative assessments.</a:t>
            </a:r>
            <a:endParaRPr sz="1800">
              <a:solidFill>
                <a:srgbClr val="000000"/>
              </a:solidFill>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000" b="1">
                <a:latin typeface="Calibri"/>
                <a:ea typeface="Calibri"/>
                <a:cs typeface="Calibri"/>
                <a:sym typeface="Calibri"/>
              </a:rPr>
              <a:t>Regulation Process</a:t>
            </a:r>
            <a:endParaRPr sz="2000" b="1">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000" b="1">
                <a:latin typeface="Calibri"/>
                <a:ea typeface="Calibri"/>
                <a:cs typeface="Calibri"/>
                <a:sym typeface="Calibri"/>
              </a:rPr>
              <a:t>Implementation Guide &amp; Supporting Documentation In Development</a:t>
            </a:r>
            <a:endParaRPr sz="2000" b="1">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000000"/>
                </a:solidFill>
                <a:latin typeface="Calibri"/>
                <a:ea typeface="Calibri"/>
                <a:cs typeface="Calibri"/>
                <a:sym typeface="Calibri"/>
              </a:rPr>
              <a:t>MTSS: Proactively Shaping for </a:t>
            </a:r>
            <a:endParaRPr sz="3000">
              <a:solidFill>
                <a:srgbClr val="000000"/>
              </a:solidFill>
              <a:latin typeface="Calibri"/>
              <a:ea typeface="Calibri"/>
              <a:cs typeface="Calibri"/>
              <a:sym typeface="Calibri"/>
            </a:endParaRPr>
          </a:p>
          <a:p>
            <a:pPr marL="0" lvl="0" indent="0" algn="ctr" rtl="0">
              <a:spcBef>
                <a:spcPts val="0"/>
              </a:spcBef>
              <a:spcAft>
                <a:spcPts val="0"/>
              </a:spcAft>
              <a:buNone/>
            </a:pPr>
            <a:r>
              <a:rPr lang="en" sz="3000">
                <a:solidFill>
                  <a:srgbClr val="000000"/>
                </a:solidFill>
                <a:latin typeface="Calibri"/>
                <a:ea typeface="Calibri"/>
                <a:cs typeface="Calibri"/>
                <a:sym typeface="Calibri"/>
              </a:rPr>
              <a:t>“New Normal”</a:t>
            </a:r>
            <a:endParaRPr sz="3000"/>
          </a:p>
        </p:txBody>
      </p:sp>
      <p:sp>
        <p:nvSpPr>
          <p:cNvPr id="330" name="Google Shape;330;p5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p5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32" name="Google Shape;332;p52"/>
          <p:cNvPicPr preferRelativeResize="0"/>
          <p:nvPr/>
        </p:nvPicPr>
        <p:blipFill>
          <a:blip r:embed="rId3">
            <a:alphaModFix/>
          </a:blip>
          <a:stretch>
            <a:fillRect/>
          </a:stretch>
        </p:blipFill>
        <p:spPr>
          <a:xfrm>
            <a:off x="5941300" y="1935150"/>
            <a:ext cx="1840247" cy="1675800"/>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a:solidFill>
                  <a:srgbClr val="000000"/>
                </a:solidFill>
              </a:rPr>
              <a:t>The Mid-Atlantic PBIS Network</a:t>
            </a:r>
            <a:endParaRPr/>
          </a:p>
        </p:txBody>
      </p:sp>
      <p:sp>
        <p:nvSpPr>
          <p:cNvPr id="338" name="Google Shape;338;p53"/>
          <p:cNvSpPr txBox="1">
            <a:spLocks noGrp="1"/>
          </p:cNvSpPr>
          <p:nvPr>
            <p:ph type="body" idx="1"/>
          </p:nvPr>
        </p:nvSpPr>
        <p:spPr>
          <a:xfrm>
            <a:off x="729450" y="2078875"/>
            <a:ext cx="7688700" cy="283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00"/>
                </a:solidFill>
                <a:latin typeface="Open Sans"/>
                <a:ea typeface="Open Sans"/>
                <a:cs typeface="Open Sans"/>
                <a:sym typeface="Open Sans"/>
              </a:rPr>
              <a:t>Is an educational organization housed at </a:t>
            </a:r>
            <a:r>
              <a:rPr lang="en" sz="1500" u="sng">
                <a:solidFill>
                  <a:srgbClr val="0000FF"/>
                </a:solidFill>
                <a:latin typeface="Open Sans"/>
                <a:ea typeface="Open Sans"/>
                <a:cs typeface="Open Sans"/>
                <a:sym typeface="Open Sans"/>
                <a:hlinkClick r:id="rId3"/>
              </a:rPr>
              <a:t>Sheppard Pratt Health System </a:t>
            </a:r>
            <a:r>
              <a:rPr lang="en" sz="1500">
                <a:solidFill>
                  <a:srgbClr val="000000"/>
                </a:solidFill>
                <a:latin typeface="Open Sans"/>
                <a:ea typeface="Open Sans"/>
                <a:cs typeface="Open Sans"/>
                <a:sym typeface="Open Sans"/>
              </a:rPr>
              <a:t>that supports implementation of Positive Behavioral Interventions and Supports in state, local, and community agencies throughout the Mid Atlantic.</a:t>
            </a:r>
            <a:endParaRPr sz="1500">
              <a:solidFill>
                <a:srgbClr val="000000"/>
              </a:solidFill>
              <a:latin typeface="Open Sans"/>
              <a:ea typeface="Open Sans"/>
              <a:cs typeface="Open Sans"/>
              <a:sym typeface="Open Sans"/>
            </a:endParaRPr>
          </a:p>
          <a:p>
            <a:pPr marL="0" lvl="0" indent="0" algn="l" rtl="0">
              <a:spcBef>
                <a:spcPts val="0"/>
              </a:spcBef>
              <a:spcAft>
                <a:spcPts val="0"/>
              </a:spcAft>
              <a:buNone/>
            </a:pPr>
            <a:endParaRPr sz="1500">
              <a:solidFill>
                <a:srgbClr val="000000"/>
              </a:solidFill>
              <a:latin typeface="Open Sans"/>
              <a:ea typeface="Open Sans"/>
              <a:cs typeface="Open Sans"/>
              <a:sym typeface="Open Sans"/>
            </a:endParaRPr>
          </a:p>
          <a:p>
            <a:pPr marL="0" lvl="0" indent="0" algn="l" rtl="0">
              <a:spcBef>
                <a:spcPts val="0"/>
              </a:spcBef>
              <a:spcAft>
                <a:spcPts val="0"/>
              </a:spcAft>
              <a:buNone/>
            </a:pPr>
            <a:r>
              <a:rPr lang="en" sz="1500">
                <a:solidFill>
                  <a:srgbClr val="000000"/>
                </a:solidFill>
                <a:latin typeface="Open Sans"/>
                <a:ea typeface="Open Sans"/>
                <a:cs typeface="Open Sans"/>
                <a:sym typeface="Open Sans"/>
              </a:rPr>
              <a:t>A partner with the OSEP funded </a:t>
            </a:r>
            <a:r>
              <a:rPr lang="en" sz="1500" u="sng">
                <a:solidFill>
                  <a:srgbClr val="0000FF"/>
                </a:solidFill>
                <a:latin typeface="Open Sans"/>
                <a:ea typeface="Open Sans"/>
                <a:cs typeface="Open Sans"/>
                <a:sym typeface="Open Sans"/>
                <a:hlinkClick r:id="rId4"/>
              </a:rPr>
              <a:t>National PBIS Technical Assistance Center</a:t>
            </a:r>
            <a:r>
              <a:rPr lang="en" sz="1500">
                <a:solidFill>
                  <a:srgbClr val="000000"/>
                </a:solidFill>
                <a:latin typeface="Open Sans"/>
                <a:ea typeface="Open Sans"/>
                <a:cs typeface="Open Sans"/>
                <a:sym typeface="Open Sans"/>
              </a:rPr>
              <a:t>, the Network develops the capacity of schools to prevent problem behaviors, promote positive school culture, and to evaluate the impact on both social and academic success of all youth, including those with the highest level of need.</a:t>
            </a:r>
            <a:endParaRPr sz="1500">
              <a:solidFill>
                <a:srgbClr val="000000"/>
              </a:solidFill>
              <a:latin typeface="Open Sans"/>
              <a:ea typeface="Open Sans"/>
              <a:cs typeface="Open Sans"/>
              <a:sym typeface="Open Sans"/>
            </a:endParaRPr>
          </a:p>
          <a:p>
            <a:pPr marL="0" lvl="0" indent="0" algn="l" rtl="0">
              <a:spcBef>
                <a:spcPts val="0"/>
              </a:spcBef>
              <a:spcAft>
                <a:spcPts val="0"/>
              </a:spcAft>
              <a:buNone/>
            </a:pPr>
            <a:r>
              <a:rPr lang="en" sz="1500">
                <a:solidFill>
                  <a:srgbClr val="000000"/>
                </a:solidFill>
                <a:latin typeface="Open Sans"/>
                <a:ea typeface="Open Sans"/>
                <a:cs typeface="Open Sans"/>
                <a:sym typeface="Open Sans"/>
              </a:rPr>
              <a:t> </a:t>
            </a:r>
            <a:endParaRPr sz="200">
              <a:solidFill>
                <a:srgbClr val="000000"/>
              </a:solidFill>
              <a:latin typeface="Open Sans"/>
              <a:ea typeface="Open Sans"/>
              <a:cs typeface="Open Sans"/>
              <a:sym typeface="Open Sans"/>
            </a:endParaRPr>
          </a:p>
          <a:p>
            <a:pPr marL="0" lvl="0" indent="0" algn="l" rtl="0">
              <a:spcBef>
                <a:spcPts val="0"/>
              </a:spcBef>
              <a:spcAft>
                <a:spcPts val="0"/>
              </a:spcAft>
              <a:buNone/>
            </a:pPr>
            <a:r>
              <a:rPr lang="en" sz="1500" u="sng">
                <a:solidFill>
                  <a:srgbClr val="0000FF"/>
                </a:solidFill>
                <a:latin typeface="Open Sans"/>
                <a:ea typeface="Open Sans"/>
                <a:cs typeface="Open Sans"/>
                <a:sym typeface="Open Sans"/>
                <a:hlinkClick r:id="rId5"/>
              </a:rPr>
              <a:t>http://www.midatlanticpbis.org/home</a:t>
            </a:r>
            <a:endParaRPr sz="1500" u="sng">
              <a:solidFill>
                <a:srgbClr val="0000FF"/>
              </a:solidFill>
              <a:latin typeface="Open Sans"/>
              <a:ea typeface="Open Sans"/>
              <a:cs typeface="Open Sans"/>
              <a:sym typeface="Open Sans"/>
            </a:endParaRPr>
          </a:p>
          <a:p>
            <a:pPr marL="0" lvl="0" indent="0" algn="l" rtl="0">
              <a:spcBef>
                <a:spcPts val="0"/>
              </a:spcBef>
              <a:spcAft>
                <a:spcPts val="160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000000"/>
                </a:solidFill>
                <a:highlight>
                  <a:srgbClr val="FFFFFF"/>
                </a:highlight>
              </a:rPr>
              <a:t>Dr. George Sugai</a:t>
            </a:r>
            <a:endParaRPr/>
          </a:p>
        </p:txBody>
      </p:sp>
      <p:sp>
        <p:nvSpPr>
          <p:cNvPr id="344" name="Google Shape;344;p54"/>
          <p:cNvSpPr txBox="1">
            <a:spLocks noGrp="1"/>
          </p:cNvSpPr>
          <p:nvPr>
            <p:ph type="body" idx="1"/>
          </p:nvPr>
        </p:nvSpPr>
        <p:spPr>
          <a:xfrm>
            <a:off x="729450" y="2078875"/>
            <a:ext cx="7688700" cy="249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000000"/>
                </a:solidFill>
                <a:latin typeface="Calibri"/>
                <a:ea typeface="Calibri"/>
                <a:cs typeface="Calibri"/>
                <a:sym typeface="Calibri"/>
              </a:rPr>
              <a:t> </a:t>
            </a:r>
            <a:r>
              <a:rPr lang="en" sz="1500">
                <a:solidFill>
                  <a:srgbClr val="000000"/>
                </a:solidFill>
                <a:highlight>
                  <a:srgbClr val="FFFFFF"/>
                </a:highlight>
                <a:latin typeface="Open Sans"/>
                <a:ea typeface="Open Sans"/>
                <a:cs typeface="Open Sans"/>
                <a:sym typeface="Open Sans"/>
              </a:rPr>
              <a:t>I</a:t>
            </a:r>
            <a:r>
              <a:rPr lang="en">
                <a:solidFill>
                  <a:srgbClr val="000000"/>
                </a:solidFill>
                <a:highlight>
                  <a:srgbClr val="FFFFFF"/>
                </a:highlight>
                <a:latin typeface="Open Sans"/>
                <a:ea typeface="Open Sans"/>
                <a:cs typeface="Open Sans"/>
                <a:sym typeface="Open Sans"/>
              </a:rPr>
              <a:t>s a national  expert in positive behavioral interventions and supports (PBIS) and before retiring, he  was the co-director of the National Center on Positive Behavioral Interventions and Supports.</a:t>
            </a:r>
            <a:endParaRPr>
              <a:solidFill>
                <a:srgbClr val="000000"/>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a:solidFill>
                <a:srgbClr val="000000"/>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
                <a:solidFill>
                  <a:srgbClr val="000000"/>
                </a:solidFill>
                <a:highlight>
                  <a:srgbClr val="FFFFFF"/>
                </a:highlight>
                <a:latin typeface="Open Sans"/>
                <a:ea typeface="Open Sans"/>
                <a:cs typeface="Open Sans"/>
                <a:sym typeface="Open Sans"/>
              </a:rPr>
              <a:t>Is Emeritus Professor in the Neag School of Education at the University of Connecticut. In 2019 he retired as the Endowed Chair and Professor with tenure in School of Education at University of Connecticut.</a:t>
            </a:r>
            <a:endParaRPr>
              <a:solidFill>
                <a:srgbClr val="000000"/>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a:solidFill>
                <a:srgbClr val="000000"/>
              </a:solidFill>
              <a:latin typeface="Open Sans"/>
              <a:ea typeface="Open Sans"/>
              <a:cs typeface="Open Sans"/>
              <a:sym typeface="Open Sans"/>
            </a:endParaRPr>
          </a:p>
          <a:p>
            <a:pPr marL="0" lvl="0" indent="0" algn="l" rtl="0">
              <a:spcBef>
                <a:spcPts val="0"/>
              </a:spcBef>
              <a:spcAft>
                <a:spcPts val="0"/>
              </a:spcAft>
              <a:buNone/>
            </a:pPr>
            <a:r>
              <a:rPr lang="en">
                <a:solidFill>
                  <a:srgbClr val="000000"/>
                </a:solidFill>
                <a:highlight>
                  <a:srgbClr val="FFFFFF"/>
                </a:highlight>
                <a:latin typeface="Open Sans"/>
                <a:ea typeface="Open Sans"/>
                <a:cs typeface="Open Sans"/>
                <a:sym typeface="Open Sans"/>
              </a:rPr>
              <a:t>His research and practice interests include school-wide positive behavior support, behavioral disorders, applied behavior analysis, organizational management, and classroom and behavior management, and school discipline</a:t>
            </a:r>
            <a:r>
              <a:rPr lang="en" sz="1400">
                <a:solidFill>
                  <a:srgbClr val="000000"/>
                </a:solidFill>
                <a:highlight>
                  <a:srgbClr val="FFFFFF"/>
                </a:highlight>
                <a:latin typeface="Open Sans"/>
                <a:ea typeface="Open Sans"/>
                <a:cs typeface="Open Sans"/>
                <a:sym typeface="Open Sans"/>
              </a:rPr>
              <a:t>.</a:t>
            </a:r>
            <a:endParaRPr sz="1400">
              <a:solidFill>
                <a:srgbClr val="000000"/>
              </a:solidFill>
              <a:highlight>
                <a:srgbClr val="FFFFFF"/>
              </a:highlight>
              <a:latin typeface="Open Sans"/>
              <a:ea typeface="Open Sans"/>
              <a:cs typeface="Open Sans"/>
              <a:sym typeface="Open Sans"/>
            </a:endParaRPr>
          </a:p>
          <a:p>
            <a:pPr marL="0" lvl="0" indent="0" algn="l" rtl="0">
              <a:spcBef>
                <a:spcPts val="0"/>
              </a:spcBef>
              <a:spcAft>
                <a:spcPts val="16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solidFill>
                  <a:srgbClr val="000000"/>
                </a:solidFill>
                <a:latin typeface="Calibri"/>
                <a:ea typeface="Calibri"/>
                <a:cs typeface="Calibri"/>
                <a:sym typeface="Calibri"/>
              </a:rPr>
              <a:t>MTSS: Proactively Shaping for “New Normal”</a:t>
            </a:r>
            <a:endParaRPr sz="3400"/>
          </a:p>
        </p:txBody>
      </p:sp>
      <p:sp>
        <p:nvSpPr>
          <p:cNvPr id="350" name="Google Shape;350;p5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51" name="Google Shape;351;p55"/>
          <p:cNvPicPr preferRelativeResize="0"/>
          <p:nvPr/>
        </p:nvPicPr>
        <p:blipFill>
          <a:blip r:embed="rId3">
            <a:alphaModFix/>
          </a:blip>
          <a:stretch>
            <a:fillRect/>
          </a:stretch>
        </p:blipFill>
        <p:spPr>
          <a:xfrm>
            <a:off x="1642625" y="1918100"/>
            <a:ext cx="6049925" cy="2775375"/>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5614975" y="1415100"/>
            <a:ext cx="3193200" cy="6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Today’s Materials - Cadre Corner -&gt; Cadre Meetings-&gt; 2019-20</a:t>
            </a:r>
            <a:endParaRPr/>
          </a:p>
        </p:txBody>
      </p:sp>
      <p:pic>
        <p:nvPicPr>
          <p:cNvPr id="167" name="Google Shape;167;p29"/>
          <p:cNvPicPr preferRelativeResize="0"/>
          <p:nvPr/>
        </p:nvPicPr>
        <p:blipFill rotWithShape="1">
          <a:blip r:embed="rId3">
            <a:alphaModFix/>
          </a:blip>
          <a:srcRect l="10763" t="9386" r="65354" b="18629"/>
          <a:stretch/>
        </p:blipFill>
        <p:spPr>
          <a:xfrm>
            <a:off x="921525" y="1339325"/>
            <a:ext cx="4361270" cy="3697051"/>
          </a:xfrm>
          <a:prstGeom prst="rect">
            <a:avLst/>
          </a:prstGeom>
          <a:noFill/>
          <a:ln w="38100" cap="flat" cmpd="sng">
            <a:solidFill>
              <a:schemeClr val="accent3"/>
            </a:solidFill>
            <a:prstDash val="solid"/>
            <a:round/>
            <a:headEnd type="none" w="sm" len="sm"/>
            <a:tailEnd type="none" w="sm" len="sm"/>
          </a:ln>
        </p:spPr>
      </p:pic>
      <p:sp>
        <p:nvSpPr>
          <p:cNvPr id="168" name="Google Shape;168;p29"/>
          <p:cNvSpPr txBox="1"/>
          <p:nvPr/>
        </p:nvSpPr>
        <p:spPr>
          <a:xfrm>
            <a:off x="7865275" y="3375425"/>
            <a:ext cx="61722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6"/>
          <p:cNvSpPr txBox="1">
            <a:spLocks noGrp="1"/>
          </p:cNvSpPr>
          <p:nvPr>
            <p:ph type="title"/>
          </p:nvPr>
        </p:nvSpPr>
        <p:spPr>
          <a:xfrm>
            <a:off x="729450" y="1318650"/>
            <a:ext cx="8049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rgbClr val="000000"/>
                </a:solidFill>
                <a:latin typeface="Calibri"/>
                <a:ea typeface="Calibri"/>
                <a:cs typeface="Calibri"/>
                <a:sym typeface="Calibri"/>
              </a:rPr>
              <a:t>Companion Guide - MTSS: Proactively Shaping for “New Normal”</a:t>
            </a:r>
            <a:endParaRPr sz="3800"/>
          </a:p>
          <a:p>
            <a:pPr marL="0" lvl="0" indent="0" algn="l" rtl="0">
              <a:spcBef>
                <a:spcPts val="0"/>
              </a:spcBef>
              <a:spcAft>
                <a:spcPts val="0"/>
              </a:spcAft>
              <a:buNone/>
            </a:pPr>
            <a:endParaRPr/>
          </a:p>
        </p:txBody>
      </p:sp>
      <p:sp>
        <p:nvSpPr>
          <p:cNvPr id="357" name="Google Shape;357;p56"/>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Suggestions for Use</a:t>
            </a:r>
            <a:endParaRPr sz="2000"/>
          </a:p>
          <a:p>
            <a:pPr marL="0" lvl="0" indent="0" algn="l" rtl="0">
              <a:spcBef>
                <a:spcPts val="1600"/>
              </a:spcBef>
              <a:spcAft>
                <a:spcPts val="0"/>
              </a:spcAft>
              <a:buNone/>
            </a:pPr>
            <a:r>
              <a:rPr lang="en" sz="2000"/>
              <a:t>What’s Needed</a:t>
            </a:r>
            <a:endParaRPr sz="2000"/>
          </a:p>
          <a:p>
            <a:pPr marL="0" lvl="0" indent="0" algn="l" rtl="0">
              <a:spcBef>
                <a:spcPts val="1600"/>
              </a:spcBef>
              <a:spcAft>
                <a:spcPts val="0"/>
              </a:spcAft>
              <a:buNone/>
            </a:pPr>
            <a:r>
              <a:rPr lang="en" sz="2000"/>
              <a:t>Team MTSS Action Plan </a:t>
            </a:r>
            <a:endParaRPr sz="2000"/>
          </a:p>
          <a:p>
            <a:pPr marL="0" lvl="0" indent="0" algn="l" rtl="0">
              <a:spcBef>
                <a:spcPts val="1600"/>
              </a:spcBef>
              <a:spcAft>
                <a:spcPts val="0"/>
              </a:spcAft>
              <a:buNone/>
            </a:pPr>
            <a:r>
              <a:rPr lang="en" sz="2000"/>
              <a:t>Additional Notes</a:t>
            </a:r>
            <a:endParaRPr sz="2000"/>
          </a:p>
          <a:p>
            <a:pPr marL="0" lvl="0" indent="0" algn="l" rtl="0">
              <a:spcBef>
                <a:spcPts val="1600"/>
              </a:spcBef>
              <a:spcAft>
                <a:spcPts val="0"/>
              </a:spcAft>
              <a:buNone/>
            </a:pPr>
            <a:endParaRPr sz="2000"/>
          </a:p>
          <a:p>
            <a:pPr marL="0" lvl="0" indent="0" algn="l" rtl="0">
              <a:spcBef>
                <a:spcPts val="1600"/>
              </a:spcBef>
              <a:spcAft>
                <a:spcPts val="1600"/>
              </a:spcAft>
              <a:buNone/>
            </a:pPr>
            <a:endParaRPr sz="2000"/>
          </a:p>
        </p:txBody>
      </p:sp>
      <p:sp>
        <p:nvSpPr>
          <p:cNvPr id="358" name="Google Shape;358;p56"/>
          <p:cNvSpPr txBox="1">
            <a:spLocks noGrp="1"/>
          </p:cNvSpPr>
          <p:nvPr>
            <p:ph type="body" idx="2"/>
          </p:nvPr>
        </p:nvSpPr>
        <p:spPr>
          <a:xfrm>
            <a:off x="4572004"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a:p>
          <a:p>
            <a:pPr marL="0" lvl="0" indent="0" algn="l" rtl="0">
              <a:spcBef>
                <a:spcPts val="1600"/>
              </a:spcBef>
              <a:spcAft>
                <a:spcPts val="1600"/>
              </a:spcAft>
              <a:buNone/>
            </a:pPr>
            <a:endParaRPr sz="2000"/>
          </a:p>
        </p:txBody>
      </p:sp>
      <p:pic>
        <p:nvPicPr>
          <p:cNvPr id="359" name="Google Shape;359;p56"/>
          <p:cNvPicPr preferRelativeResize="0"/>
          <p:nvPr/>
        </p:nvPicPr>
        <p:blipFill>
          <a:blip r:embed="rId3">
            <a:alphaModFix/>
          </a:blip>
          <a:stretch>
            <a:fillRect/>
          </a:stretch>
        </p:blipFill>
        <p:spPr>
          <a:xfrm>
            <a:off x="6949075" y="92773"/>
            <a:ext cx="1959999" cy="1095200"/>
          </a:xfrm>
          <a:prstGeom prst="rect">
            <a:avLst/>
          </a:prstGeom>
          <a:noFill/>
          <a:ln w="38100" cap="flat" cmpd="sng">
            <a:solidFill>
              <a:schemeClr val="dk1"/>
            </a:solidFill>
            <a:prstDash val="solid"/>
            <a:round/>
            <a:headEnd type="none" w="sm" len="sm"/>
            <a:tailEnd type="none" w="sm" len="sm"/>
          </a:ln>
        </p:spPr>
      </p:pic>
      <p:pic>
        <p:nvPicPr>
          <p:cNvPr id="360" name="Google Shape;360;p56"/>
          <p:cNvPicPr preferRelativeResize="0"/>
          <p:nvPr/>
        </p:nvPicPr>
        <p:blipFill rotWithShape="1">
          <a:blip r:embed="rId4">
            <a:alphaModFix/>
          </a:blip>
          <a:srcRect l="8565" t="24575" r="69999" b="9591"/>
          <a:stretch/>
        </p:blipFill>
        <p:spPr>
          <a:xfrm>
            <a:off x="4600577" y="1853846"/>
            <a:ext cx="3717149" cy="3210951"/>
          </a:xfrm>
          <a:prstGeom prst="rect">
            <a:avLst/>
          </a:prstGeom>
          <a:noFill/>
          <a:ln w="38100" cap="flat" cmpd="sng">
            <a:solidFill>
              <a:schemeClr val="dk1"/>
            </a:solidFill>
            <a:prstDash val="solid"/>
            <a:round/>
            <a:headEnd type="none" w="sm" len="sm"/>
            <a:tailEnd type="none" w="sm" len="sm"/>
          </a:ln>
        </p:spPr>
      </p:pic>
      <p:sp>
        <p:nvSpPr>
          <p:cNvPr id="361" name="Google Shape;361;p56"/>
          <p:cNvSpPr txBox="1"/>
          <p:nvPr/>
        </p:nvSpPr>
        <p:spPr>
          <a:xfrm>
            <a:off x="7468800" y="2496750"/>
            <a:ext cx="61722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Calibri"/>
                <a:ea typeface="Calibri"/>
                <a:cs typeface="Calibri"/>
                <a:sym typeface="Calibri"/>
              </a:rPr>
              <a:t>MTSS for "New Normal" - Notes</a:t>
            </a:r>
            <a:endParaRPr sz="3900"/>
          </a:p>
        </p:txBody>
      </p:sp>
      <p:sp>
        <p:nvSpPr>
          <p:cNvPr id="367" name="Google Shape;367;p57"/>
          <p:cNvSpPr txBox="1">
            <a:spLocks noGrp="1"/>
          </p:cNvSpPr>
          <p:nvPr>
            <p:ph type="body" idx="1"/>
          </p:nvPr>
        </p:nvSpPr>
        <p:spPr>
          <a:xfrm>
            <a:off x="729450" y="2078875"/>
            <a:ext cx="3774300" cy="226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a:solidFill>
                  <a:srgbClr val="000000"/>
                </a:solidFill>
                <a:latin typeface="Calibri"/>
                <a:ea typeface="Calibri"/>
                <a:cs typeface="Calibri"/>
                <a:sym typeface="Calibri"/>
              </a:rPr>
              <a:t>Directions</a:t>
            </a:r>
            <a:r>
              <a:rPr lang="en" sz="1800">
                <a:solidFill>
                  <a:srgbClr val="000000"/>
                </a:solidFill>
                <a:latin typeface="Calibri"/>
                <a:ea typeface="Calibri"/>
                <a:cs typeface="Calibri"/>
                <a:sym typeface="Calibri"/>
              </a:rPr>
              <a:t>: As you watch and listen, you are welcome to use this worksheet to capture key ideas and messages.  The prompts provided, follow along with Dr. Sugai’s presentation.  Be on the lookout for the red hands or “high fives” on certain slides. </a:t>
            </a:r>
            <a:endParaRPr sz="2000"/>
          </a:p>
        </p:txBody>
      </p:sp>
      <p:sp>
        <p:nvSpPr>
          <p:cNvPr id="368" name="Google Shape;368;p57"/>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69" name="Google Shape;369;p57"/>
          <p:cNvPicPr preferRelativeResize="0"/>
          <p:nvPr/>
        </p:nvPicPr>
        <p:blipFill>
          <a:blip r:embed="rId3">
            <a:alphaModFix/>
          </a:blip>
          <a:stretch>
            <a:fillRect/>
          </a:stretch>
        </p:blipFill>
        <p:spPr>
          <a:xfrm>
            <a:off x="6949075" y="92773"/>
            <a:ext cx="1959999" cy="1095200"/>
          </a:xfrm>
          <a:prstGeom prst="rect">
            <a:avLst/>
          </a:prstGeom>
          <a:noFill/>
          <a:ln w="38100" cap="flat" cmpd="sng">
            <a:solidFill>
              <a:schemeClr val="dk1"/>
            </a:solidFill>
            <a:prstDash val="solid"/>
            <a:round/>
            <a:headEnd type="none" w="sm" len="sm"/>
            <a:tailEnd type="none" w="sm" len="sm"/>
          </a:ln>
        </p:spPr>
      </p:pic>
      <p:pic>
        <p:nvPicPr>
          <p:cNvPr id="370" name="Google Shape;370;p57"/>
          <p:cNvPicPr preferRelativeResize="0"/>
          <p:nvPr/>
        </p:nvPicPr>
        <p:blipFill rotWithShape="1">
          <a:blip r:embed="rId4">
            <a:alphaModFix/>
          </a:blip>
          <a:srcRect l="62523" t="19945" r="17060" b="22207"/>
          <a:stretch/>
        </p:blipFill>
        <p:spPr>
          <a:xfrm>
            <a:off x="4760275" y="1808699"/>
            <a:ext cx="4029379" cy="3210851"/>
          </a:xfrm>
          <a:prstGeom prst="rect">
            <a:avLst/>
          </a:prstGeom>
          <a:noFill/>
          <a:ln w="38100" cap="flat" cmpd="sng">
            <a:solidFill>
              <a:schemeClr val="accent5"/>
            </a:solidFill>
            <a:prstDash val="solid"/>
            <a:round/>
            <a:headEnd type="none" w="sm" len="sm"/>
            <a:tailEnd type="none" w="sm" len="sm"/>
          </a:ln>
        </p:spPr>
      </p:pic>
      <p:sp>
        <p:nvSpPr>
          <p:cNvPr id="371" name="Google Shape;371;p57"/>
          <p:cNvSpPr txBox="1"/>
          <p:nvPr/>
        </p:nvSpPr>
        <p:spPr>
          <a:xfrm>
            <a:off x="8935500" y="2508550"/>
            <a:ext cx="5600400" cy="6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00000"/>
                </a:solidFill>
                <a:latin typeface="Calibri"/>
                <a:ea typeface="Calibri"/>
                <a:cs typeface="Calibri"/>
                <a:sym typeface="Calibri"/>
              </a:rPr>
              <a:t>MTSS Planning Matrix Template &amp; Example</a:t>
            </a:r>
            <a:endParaRPr sz="3900"/>
          </a:p>
        </p:txBody>
      </p:sp>
      <p:sp>
        <p:nvSpPr>
          <p:cNvPr id="377" name="Google Shape;377;p58"/>
          <p:cNvSpPr txBox="1">
            <a:spLocks noGrp="1"/>
          </p:cNvSpPr>
          <p:nvPr>
            <p:ph type="body" idx="1"/>
          </p:nvPr>
        </p:nvSpPr>
        <p:spPr>
          <a:xfrm>
            <a:off x="573750" y="2215900"/>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378" name="Google Shape;378;p58"/>
          <p:cNvSpPr txBox="1">
            <a:spLocks noGrp="1"/>
          </p:cNvSpPr>
          <p:nvPr>
            <p:ph type="body" idx="2"/>
          </p:nvPr>
        </p:nvSpPr>
        <p:spPr>
          <a:xfrm>
            <a:off x="4643600" y="2078875"/>
            <a:ext cx="4185000" cy="22611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Font typeface="Calibri"/>
              <a:buAutoNum type="arabicPeriod"/>
            </a:pPr>
            <a:r>
              <a:rPr lang="en" sz="1200">
                <a:solidFill>
                  <a:srgbClr val="000000"/>
                </a:solidFill>
                <a:latin typeface="Calibri"/>
                <a:ea typeface="Calibri"/>
                <a:cs typeface="Calibri"/>
                <a:sym typeface="Calibri"/>
              </a:rPr>
              <a:t>Work as a team with common vision, values, language, and routine.</a:t>
            </a:r>
            <a:endParaRPr sz="1200">
              <a:solidFill>
                <a:srgbClr val="000000"/>
              </a:solidFill>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AutoNum type="arabicPeriod"/>
            </a:pPr>
            <a:r>
              <a:rPr lang="en" sz="1200">
                <a:solidFill>
                  <a:srgbClr val="000000"/>
                </a:solidFill>
                <a:latin typeface="Calibri"/>
                <a:ea typeface="Calibri"/>
                <a:cs typeface="Calibri"/>
                <a:sym typeface="Calibri"/>
              </a:rPr>
              <a:t>Use DATA on risk-screening, student outcome &amp; progress, and implementation fidelity to guide decision making.</a:t>
            </a:r>
            <a:endParaRPr sz="1200">
              <a:solidFill>
                <a:srgbClr val="000000"/>
              </a:solidFill>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AutoNum type="arabicPeriod"/>
            </a:pPr>
            <a:r>
              <a:rPr lang="en" sz="1200">
                <a:solidFill>
                  <a:srgbClr val="000000"/>
                </a:solidFill>
                <a:latin typeface="Calibri"/>
                <a:ea typeface="Calibri"/>
                <a:cs typeface="Calibri"/>
                <a:sym typeface="Calibri"/>
              </a:rPr>
              <a:t>Consider ALL students (All, Some, Few)</a:t>
            </a:r>
            <a:endParaRPr sz="1200">
              <a:solidFill>
                <a:srgbClr val="000000"/>
              </a:solidFill>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AutoNum type="arabicPeriod"/>
            </a:pPr>
            <a:r>
              <a:rPr lang="en" sz="1200">
                <a:solidFill>
                  <a:srgbClr val="000000"/>
                </a:solidFill>
                <a:latin typeface="Calibri"/>
                <a:ea typeface="Calibri"/>
                <a:cs typeface="Calibri"/>
                <a:sym typeface="Calibri"/>
              </a:rPr>
              <a:t>Commit to a small number of measurable, achievable, observable student OUTCOMES for each group.</a:t>
            </a:r>
            <a:endParaRPr sz="1200">
              <a:solidFill>
                <a:srgbClr val="000000"/>
              </a:solidFill>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AutoNum type="arabicPeriod"/>
            </a:pPr>
            <a:r>
              <a:rPr lang="en" sz="1200">
                <a:solidFill>
                  <a:srgbClr val="000000"/>
                </a:solidFill>
                <a:latin typeface="Calibri"/>
                <a:ea typeface="Calibri"/>
                <a:cs typeface="Calibri"/>
                <a:sym typeface="Calibri"/>
              </a:rPr>
              <a:t>Prioritize selection of PRACTICES that are (a) evidence-validated/-based and conceptually defendable (b) aligned with important outcomes.</a:t>
            </a:r>
            <a:endParaRPr sz="1200">
              <a:solidFill>
                <a:srgbClr val="000000"/>
              </a:solidFill>
              <a:latin typeface="Calibri"/>
              <a:ea typeface="Calibri"/>
              <a:cs typeface="Calibri"/>
              <a:sym typeface="Calibri"/>
            </a:endParaRPr>
          </a:p>
          <a:p>
            <a:pPr marL="457200" lvl="0" indent="-304800" algn="l" rtl="0">
              <a:lnSpc>
                <a:spcPct val="115000"/>
              </a:lnSpc>
              <a:spcBef>
                <a:spcPts val="0"/>
              </a:spcBef>
              <a:spcAft>
                <a:spcPts val="0"/>
              </a:spcAft>
              <a:buClr>
                <a:srgbClr val="000000"/>
              </a:buClr>
              <a:buSzPts val="1200"/>
              <a:buFont typeface="Calibri"/>
              <a:buAutoNum type="arabicPeriod"/>
            </a:pPr>
            <a:r>
              <a:rPr lang="en" sz="1200">
                <a:solidFill>
                  <a:srgbClr val="000000"/>
                </a:solidFill>
                <a:latin typeface="Calibri"/>
                <a:ea typeface="Calibri"/>
                <a:cs typeface="Calibri"/>
                <a:sym typeface="Calibri"/>
              </a:rPr>
              <a:t>Develop durable, doable, and competent SYSTEMS SUPPORTS for accurate, fluent, and sustainable implementation.</a:t>
            </a:r>
            <a:endParaRPr/>
          </a:p>
        </p:txBody>
      </p:sp>
      <p:pic>
        <p:nvPicPr>
          <p:cNvPr id="379" name="Google Shape;379;p58"/>
          <p:cNvPicPr preferRelativeResize="0"/>
          <p:nvPr/>
        </p:nvPicPr>
        <p:blipFill>
          <a:blip r:embed="rId3">
            <a:alphaModFix/>
          </a:blip>
          <a:stretch>
            <a:fillRect/>
          </a:stretch>
        </p:blipFill>
        <p:spPr>
          <a:xfrm>
            <a:off x="6949075" y="92773"/>
            <a:ext cx="1959999" cy="1095200"/>
          </a:xfrm>
          <a:prstGeom prst="rect">
            <a:avLst/>
          </a:prstGeom>
          <a:noFill/>
          <a:ln w="38100" cap="flat" cmpd="sng">
            <a:solidFill>
              <a:schemeClr val="dk1"/>
            </a:solidFill>
            <a:prstDash val="solid"/>
            <a:round/>
            <a:headEnd type="none" w="sm" len="sm"/>
            <a:tailEnd type="none" w="sm" len="sm"/>
          </a:ln>
        </p:spPr>
      </p:pic>
      <p:pic>
        <p:nvPicPr>
          <p:cNvPr id="380" name="Google Shape;380;p58"/>
          <p:cNvPicPr preferRelativeResize="0"/>
          <p:nvPr/>
        </p:nvPicPr>
        <p:blipFill rotWithShape="1">
          <a:blip r:embed="rId4">
            <a:alphaModFix/>
          </a:blip>
          <a:srcRect l="59066" t="33371" r="15177" b="14946"/>
          <a:stretch/>
        </p:blipFill>
        <p:spPr>
          <a:xfrm>
            <a:off x="254150" y="2215900"/>
            <a:ext cx="3893975" cy="2198375"/>
          </a:xfrm>
          <a:prstGeom prst="rect">
            <a:avLst/>
          </a:prstGeom>
          <a:noFill/>
          <a:ln w="38100" cap="flat" cmpd="sng">
            <a:solidFill>
              <a:schemeClr val="accent3"/>
            </a:solidFill>
            <a:prstDash val="solid"/>
            <a:miter lim="8000"/>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9"/>
          <p:cNvSpPr txBox="1">
            <a:spLocks noGrp="1"/>
          </p:cNvSpPr>
          <p:nvPr>
            <p:ph type="title"/>
          </p:nvPr>
        </p:nvSpPr>
        <p:spPr>
          <a:xfrm>
            <a:off x="727650" y="6159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Being Strategic: Breakout Room Discussions</a:t>
            </a:r>
            <a:endParaRPr/>
          </a:p>
        </p:txBody>
      </p:sp>
      <p:sp>
        <p:nvSpPr>
          <p:cNvPr id="386" name="Google Shape;386;p59"/>
          <p:cNvSpPr txBox="1">
            <a:spLocks noGrp="1"/>
          </p:cNvSpPr>
          <p:nvPr>
            <p:ph type="body" idx="1"/>
          </p:nvPr>
        </p:nvSpPr>
        <p:spPr>
          <a:xfrm>
            <a:off x="727650" y="1558925"/>
            <a:ext cx="7688700" cy="226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rgbClr val="000000"/>
                </a:solidFill>
                <a:latin typeface="Arial"/>
                <a:ea typeface="Arial"/>
                <a:cs typeface="Arial"/>
                <a:sym typeface="Arial"/>
              </a:rPr>
              <a:t>Which audiences would you want to share this with?  </a:t>
            </a: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1800">
                <a:solidFill>
                  <a:srgbClr val="000000"/>
                </a:solidFill>
                <a:latin typeface="Arial"/>
                <a:ea typeface="Arial"/>
                <a:cs typeface="Arial"/>
                <a:sym typeface="Arial"/>
              </a:rPr>
              <a:t>How might you share the presentation?</a:t>
            </a: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1800">
                <a:solidFill>
                  <a:srgbClr val="000000"/>
                </a:solidFill>
                <a:latin typeface="Arial"/>
                <a:ea typeface="Arial"/>
                <a:cs typeface="Arial"/>
                <a:sym typeface="Arial"/>
              </a:rPr>
              <a:t>Are you involved in district planning for the return to the school? </a:t>
            </a: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1800">
                <a:solidFill>
                  <a:srgbClr val="000000"/>
                </a:solidFill>
                <a:latin typeface="Arial"/>
                <a:ea typeface="Arial"/>
                <a:cs typeface="Arial"/>
                <a:sym typeface="Arial"/>
              </a:rPr>
              <a:t>What resources or ideas have been useful that you can share with others?</a:t>
            </a: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8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 sz="1800">
                <a:solidFill>
                  <a:srgbClr val="000000"/>
                </a:solidFill>
                <a:latin typeface="Arial"/>
                <a:ea typeface="Arial"/>
                <a:cs typeface="Arial"/>
                <a:sym typeface="Arial"/>
              </a:rPr>
              <a:t>If not yet, how might you connect &amp; share this information with those that are</a:t>
            </a:r>
            <a:r>
              <a:rPr lang="en" sz="1100">
                <a:solidFill>
                  <a:srgbClr val="000000"/>
                </a:solidFill>
                <a:latin typeface="Arial"/>
                <a:ea typeface="Arial"/>
                <a:cs typeface="Arial"/>
                <a:sym typeface="Arial"/>
              </a:rPr>
              <a:t>.</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School Year-end Reminders &amp; Supports</a:t>
            </a:r>
            <a:endParaRPr/>
          </a:p>
        </p:txBody>
      </p:sp>
      <p:sp>
        <p:nvSpPr>
          <p:cNvPr id="392" name="Google Shape;392;p60"/>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60"/>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94" name="Google Shape;394;p60"/>
          <p:cNvPicPr preferRelativeResize="0"/>
          <p:nvPr/>
        </p:nvPicPr>
        <p:blipFill>
          <a:blip r:embed="rId3">
            <a:alphaModFix/>
          </a:blip>
          <a:stretch>
            <a:fillRect/>
          </a:stretch>
        </p:blipFill>
        <p:spPr>
          <a:xfrm>
            <a:off x="5127725" y="1520225"/>
            <a:ext cx="3598474" cy="2400300"/>
          </a:xfrm>
          <a:prstGeom prst="rect">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Substitute Reimbursement Reminder</a:t>
            </a:r>
            <a:endParaRPr/>
          </a:p>
        </p:txBody>
      </p:sp>
      <p:sp>
        <p:nvSpPr>
          <p:cNvPr id="400" name="Google Shape;400;p6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000000"/>
                </a:solidFill>
                <a:latin typeface="Calibri"/>
                <a:ea typeface="Calibri"/>
                <a:cs typeface="Calibri"/>
                <a:sym typeface="Calibri"/>
              </a:rPr>
              <a:t>Substitute Reimbursement requests via PFAs/IVs must be submitted by </a:t>
            </a:r>
            <a:r>
              <a:rPr lang="en" sz="2100" b="1">
                <a:solidFill>
                  <a:srgbClr val="000000"/>
                </a:solidFill>
                <a:latin typeface="Calibri"/>
                <a:ea typeface="Calibri"/>
                <a:cs typeface="Calibri"/>
                <a:sym typeface="Calibri"/>
              </a:rPr>
              <a:t>Tuesday, June 9.</a:t>
            </a:r>
            <a:r>
              <a:rPr lang="en" sz="2100">
                <a:solidFill>
                  <a:srgbClr val="000000"/>
                </a:solidFill>
                <a:latin typeface="Calibri"/>
                <a:ea typeface="Calibri"/>
                <a:cs typeface="Calibri"/>
                <a:sym typeface="Calibri"/>
              </a:rPr>
              <a:t> Please direct reimbursement requests to </a:t>
            </a:r>
            <a:r>
              <a:rPr lang="en" sz="2100" u="sng">
                <a:solidFill>
                  <a:schemeClr val="hlink"/>
                </a:solidFill>
                <a:latin typeface="Calibri"/>
                <a:ea typeface="Calibri"/>
                <a:cs typeface="Calibri"/>
                <a:sym typeface="Calibri"/>
                <a:hlinkClick r:id="rId3"/>
              </a:rPr>
              <a:t>Beth.Draper@doe.k12.de.us</a:t>
            </a:r>
            <a:r>
              <a:rPr lang="en" sz="2100">
                <a:solidFill>
                  <a:srgbClr val="1F497D"/>
                </a:solidFill>
                <a:latin typeface="Calibri"/>
                <a:ea typeface="Calibri"/>
                <a:cs typeface="Calibri"/>
                <a:sym typeface="Calibri"/>
              </a:rPr>
              <a:t> </a:t>
            </a:r>
            <a:endParaRPr sz="2100">
              <a:solidFill>
                <a:srgbClr val="1F497D"/>
              </a:solidFill>
              <a:latin typeface="Calibri"/>
              <a:ea typeface="Calibri"/>
              <a:cs typeface="Calibri"/>
              <a:sym typeface="Calibri"/>
            </a:endParaRPr>
          </a:p>
          <a:p>
            <a:pPr marL="0" lvl="0" indent="0" algn="l" rtl="0">
              <a:spcBef>
                <a:spcPts val="1600"/>
              </a:spcBef>
              <a:spcAft>
                <a:spcPts val="1600"/>
              </a:spcAft>
              <a:buNone/>
            </a:pPr>
            <a:endParaRPr/>
          </a:p>
        </p:txBody>
      </p:sp>
      <p:pic>
        <p:nvPicPr>
          <p:cNvPr id="401" name="Google Shape;401;p61"/>
          <p:cNvPicPr preferRelativeResize="0"/>
          <p:nvPr/>
        </p:nvPicPr>
        <p:blipFill>
          <a:blip r:embed="rId4">
            <a:alphaModFix/>
          </a:blip>
          <a:stretch>
            <a:fillRect/>
          </a:stretch>
        </p:blipFill>
        <p:spPr>
          <a:xfrm>
            <a:off x="6043624" y="3279000"/>
            <a:ext cx="2266451" cy="16148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2"/>
          <p:cNvSpPr txBox="1">
            <a:spLocks noGrp="1"/>
          </p:cNvSpPr>
          <p:nvPr>
            <p:ph type="title"/>
          </p:nvPr>
        </p:nvSpPr>
        <p:spPr>
          <a:xfrm>
            <a:off x="432275" y="5071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Recognition</a:t>
            </a:r>
            <a:endParaRPr sz="3000"/>
          </a:p>
        </p:txBody>
      </p:sp>
      <p:sp>
        <p:nvSpPr>
          <p:cNvPr id="407" name="Google Shape;407;p62"/>
          <p:cNvSpPr txBox="1">
            <a:spLocks noGrp="1"/>
          </p:cNvSpPr>
          <p:nvPr>
            <p:ph type="body" idx="1"/>
          </p:nvPr>
        </p:nvSpPr>
        <p:spPr>
          <a:xfrm>
            <a:off x="764525" y="1284000"/>
            <a:ext cx="7688700" cy="29025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1000"/>
              </a:spcBef>
              <a:spcAft>
                <a:spcPts val="0"/>
              </a:spcAft>
              <a:buClr>
                <a:srgbClr val="45818E"/>
              </a:buClr>
              <a:buSzPts val="2000"/>
              <a:buFont typeface="Calibri"/>
              <a:buChar char="●"/>
            </a:pPr>
            <a:r>
              <a:rPr lang="en" sz="2000">
                <a:solidFill>
                  <a:srgbClr val="45818E"/>
                </a:solidFill>
                <a:latin typeface="Calibri"/>
                <a:ea typeface="Calibri"/>
                <a:cs typeface="Calibri"/>
                <a:sym typeface="Calibri"/>
              </a:rPr>
              <a:t>Phase 1 and 2...focus on </a:t>
            </a:r>
            <a:r>
              <a:rPr lang="en" sz="2000" b="1">
                <a:solidFill>
                  <a:srgbClr val="45818E"/>
                </a:solidFill>
                <a:latin typeface="Calibri"/>
                <a:ea typeface="Calibri"/>
                <a:cs typeface="Calibri"/>
                <a:sym typeface="Calibri"/>
              </a:rPr>
              <a:t>Tier 1</a:t>
            </a:r>
            <a:endParaRPr sz="2000" b="1">
              <a:solidFill>
                <a:srgbClr val="45818E"/>
              </a:solidFill>
              <a:latin typeface="Calibri"/>
              <a:ea typeface="Calibri"/>
              <a:cs typeface="Calibri"/>
              <a:sym typeface="Calibri"/>
            </a:endParaRPr>
          </a:p>
          <a:p>
            <a:pPr marL="457200" lvl="0" indent="-355600" algn="l" rtl="0">
              <a:lnSpc>
                <a:spcPct val="100000"/>
              </a:lnSpc>
              <a:spcBef>
                <a:spcPts val="1600"/>
              </a:spcBef>
              <a:spcAft>
                <a:spcPts val="0"/>
              </a:spcAft>
              <a:buClr>
                <a:srgbClr val="45818E"/>
              </a:buClr>
              <a:buSzPts val="2000"/>
              <a:buFont typeface="Calibri"/>
              <a:buChar char="●"/>
            </a:pPr>
            <a:r>
              <a:rPr lang="en" sz="2000">
                <a:solidFill>
                  <a:srgbClr val="45818E"/>
                </a:solidFill>
                <a:latin typeface="Calibri"/>
                <a:ea typeface="Calibri"/>
                <a:cs typeface="Calibri"/>
                <a:sym typeface="Calibri"/>
              </a:rPr>
              <a:t>Phase 3 and 4...focus on </a:t>
            </a:r>
            <a:r>
              <a:rPr lang="en" sz="2000" b="1">
                <a:solidFill>
                  <a:srgbClr val="45818E"/>
                </a:solidFill>
                <a:latin typeface="Calibri"/>
                <a:ea typeface="Calibri"/>
                <a:cs typeface="Calibri"/>
                <a:sym typeface="Calibri"/>
              </a:rPr>
              <a:t>Tier 2</a:t>
            </a:r>
            <a:endParaRPr sz="2000" b="1">
              <a:solidFill>
                <a:srgbClr val="45818E"/>
              </a:solidFill>
              <a:latin typeface="Calibri"/>
              <a:ea typeface="Calibri"/>
              <a:cs typeface="Calibri"/>
              <a:sym typeface="Calibri"/>
            </a:endParaRPr>
          </a:p>
          <a:p>
            <a:pPr marL="914400" lvl="0" indent="0" algn="l" rtl="0">
              <a:lnSpc>
                <a:spcPct val="100000"/>
              </a:lnSpc>
              <a:spcBef>
                <a:spcPts val="0"/>
              </a:spcBef>
              <a:spcAft>
                <a:spcPts val="0"/>
              </a:spcAft>
              <a:buNone/>
            </a:pPr>
            <a:endParaRPr sz="2000">
              <a:solidFill>
                <a:srgbClr val="45818E"/>
              </a:solidFill>
              <a:latin typeface="Calibri"/>
              <a:ea typeface="Calibri"/>
              <a:cs typeface="Calibri"/>
              <a:sym typeface="Calibri"/>
            </a:endParaRPr>
          </a:p>
          <a:p>
            <a:pPr marL="457200" lvl="0" indent="-355600" algn="l" rtl="0">
              <a:lnSpc>
                <a:spcPct val="100000"/>
              </a:lnSpc>
              <a:spcBef>
                <a:spcPts val="1000"/>
              </a:spcBef>
              <a:spcAft>
                <a:spcPts val="0"/>
              </a:spcAft>
              <a:buClr>
                <a:srgbClr val="45818E"/>
              </a:buClr>
              <a:buSzPts val="2000"/>
              <a:buFont typeface="Calibri"/>
              <a:buChar char="●"/>
            </a:pPr>
            <a:r>
              <a:rPr lang="en" sz="2000">
                <a:solidFill>
                  <a:srgbClr val="45818E"/>
                </a:solidFill>
                <a:latin typeface="Calibri"/>
                <a:ea typeface="Calibri"/>
                <a:cs typeface="Calibri"/>
                <a:sym typeface="Calibri"/>
              </a:rPr>
              <a:t>Tier 1 and 2 teams in a school can </a:t>
            </a:r>
            <a:r>
              <a:rPr lang="en" sz="2000" u="sng">
                <a:solidFill>
                  <a:srgbClr val="45818E"/>
                </a:solidFill>
                <a:latin typeface="Calibri"/>
                <a:ea typeface="Calibri"/>
                <a:cs typeface="Calibri"/>
                <a:sym typeface="Calibri"/>
              </a:rPr>
              <a:t>both</a:t>
            </a:r>
            <a:r>
              <a:rPr lang="en" sz="2000">
                <a:solidFill>
                  <a:srgbClr val="45818E"/>
                </a:solidFill>
                <a:latin typeface="Calibri"/>
                <a:ea typeface="Calibri"/>
                <a:cs typeface="Calibri"/>
                <a:sym typeface="Calibri"/>
              </a:rPr>
              <a:t> apply for                     2019-2020 Recognition</a:t>
            </a:r>
            <a:endParaRPr sz="2000">
              <a:solidFill>
                <a:srgbClr val="45818E"/>
              </a:solidFill>
              <a:latin typeface="Calibri"/>
              <a:ea typeface="Calibri"/>
              <a:cs typeface="Calibri"/>
              <a:sym typeface="Calibri"/>
            </a:endParaRPr>
          </a:p>
          <a:p>
            <a:pPr marL="457200" lvl="0" indent="-355600" algn="l" rtl="0">
              <a:lnSpc>
                <a:spcPct val="100000"/>
              </a:lnSpc>
              <a:spcBef>
                <a:spcPts val="1000"/>
              </a:spcBef>
              <a:spcAft>
                <a:spcPts val="0"/>
              </a:spcAft>
              <a:buClr>
                <a:srgbClr val="45818E"/>
              </a:buClr>
              <a:buSzPts val="2000"/>
              <a:buFont typeface="Calibri"/>
              <a:buChar char="●"/>
            </a:pPr>
            <a:r>
              <a:rPr lang="en" sz="2000">
                <a:solidFill>
                  <a:srgbClr val="45818E"/>
                </a:solidFill>
                <a:latin typeface="Calibri"/>
                <a:ea typeface="Calibri"/>
                <a:cs typeface="Calibri"/>
                <a:sym typeface="Calibri"/>
              </a:rPr>
              <a:t>Your input, the FAQs &amp; the Word versions of the online application questions will help teams decide which phase to go for</a:t>
            </a:r>
            <a:endParaRPr sz="2000">
              <a:solidFill>
                <a:srgbClr val="45818E"/>
              </a:solidFill>
              <a:latin typeface="Calibri"/>
              <a:ea typeface="Calibri"/>
              <a:cs typeface="Calibri"/>
              <a:sym typeface="Calibri"/>
            </a:endParaRPr>
          </a:p>
          <a:p>
            <a:pPr marL="457200" lvl="0" indent="-355600" algn="l" rtl="0">
              <a:lnSpc>
                <a:spcPct val="100000"/>
              </a:lnSpc>
              <a:spcBef>
                <a:spcPts val="1000"/>
              </a:spcBef>
              <a:spcAft>
                <a:spcPts val="0"/>
              </a:spcAft>
              <a:buClr>
                <a:srgbClr val="45818E"/>
              </a:buClr>
              <a:buSzPts val="2000"/>
              <a:buFont typeface="Calibri"/>
              <a:buChar char="●"/>
            </a:pPr>
            <a:r>
              <a:rPr lang="en" sz="2000">
                <a:solidFill>
                  <a:srgbClr val="45818E"/>
                </a:solidFill>
                <a:latin typeface="Calibri"/>
                <a:ea typeface="Calibri"/>
                <a:cs typeface="Calibri"/>
                <a:sym typeface="Calibri"/>
              </a:rPr>
              <a:t>All application materials include opportunities for team reflections</a:t>
            </a:r>
            <a:endParaRPr sz="2000">
              <a:solidFill>
                <a:srgbClr val="45818E"/>
              </a:solidFill>
              <a:latin typeface="Calibri"/>
              <a:ea typeface="Calibri"/>
              <a:cs typeface="Calibri"/>
              <a:sym typeface="Calibri"/>
            </a:endParaRPr>
          </a:p>
          <a:p>
            <a:pPr marL="0" lvl="0" indent="0" algn="l" rtl="0">
              <a:spcBef>
                <a:spcPts val="1600"/>
              </a:spcBef>
              <a:spcAft>
                <a:spcPts val="1600"/>
              </a:spcAft>
              <a:buNone/>
            </a:pPr>
            <a:endParaRPr>
              <a:solidFill>
                <a:srgbClr val="45818E"/>
              </a:solidFill>
            </a:endParaRPr>
          </a:p>
        </p:txBody>
      </p:sp>
      <p:pic>
        <p:nvPicPr>
          <p:cNvPr id="408" name="Google Shape;408;p62"/>
          <p:cNvPicPr preferRelativeResize="0"/>
          <p:nvPr/>
        </p:nvPicPr>
        <p:blipFill rotWithShape="1">
          <a:blip r:embed="rId3">
            <a:alphaModFix/>
          </a:blip>
          <a:srcRect l="1460" r="-1459"/>
          <a:stretch/>
        </p:blipFill>
        <p:spPr>
          <a:xfrm>
            <a:off x="6502200" y="190448"/>
            <a:ext cx="2240100" cy="3022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3"/>
          <p:cNvSpPr txBox="1">
            <a:spLocks noGrp="1"/>
          </p:cNvSpPr>
          <p:nvPr>
            <p:ph type="title"/>
          </p:nvPr>
        </p:nvSpPr>
        <p:spPr>
          <a:xfrm>
            <a:off x="326525" y="5759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Recognition </a:t>
            </a:r>
            <a:endParaRPr/>
          </a:p>
        </p:txBody>
      </p:sp>
      <p:sp>
        <p:nvSpPr>
          <p:cNvPr id="414" name="Google Shape;414;p63"/>
          <p:cNvSpPr txBox="1">
            <a:spLocks noGrp="1"/>
          </p:cNvSpPr>
          <p:nvPr>
            <p:ph type="body" idx="1"/>
          </p:nvPr>
        </p:nvSpPr>
        <p:spPr>
          <a:xfrm>
            <a:off x="271200" y="1319475"/>
            <a:ext cx="7688700" cy="38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For more details - check out the guidance tools online:</a:t>
            </a:r>
            <a:endParaRPr sz="2000"/>
          </a:p>
        </p:txBody>
      </p:sp>
      <p:pic>
        <p:nvPicPr>
          <p:cNvPr id="415" name="Google Shape;415;p63"/>
          <p:cNvPicPr preferRelativeResize="0"/>
          <p:nvPr/>
        </p:nvPicPr>
        <p:blipFill>
          <a:blip r:embed="rId3">
            <a:alphaModFix/>
          </a:blip>
          <a:stretch>
            <a:fillRect/>
          </a:stretch>
        </p:blipFill>
        <p:spPr>
          <a:xfrm>
            <a:off x="90112" y="1916875"/>
            <a:ext cx="8856776" cy="2516626"/>
          </a:xfrm>
          <a:prstGeom prst="rect">
            <a:avLst/>
          </a:prstGeom>
          <a:noFill/>
          <a:ln>
            <a:noFill/>
          </a:ln>
          <a:effectLst>
            <a:outerShdw blurRad="57150" dist="123825" dir="3660000" algn="bl" rotWithShape="0">
              <a:srgbClr val="000000">
                <a:alpha val="50000"/>
              </a:srgbClr>
            </a:outerShdw>
          </a:effectLst>
        </p:spPr>
      </p:pic>
      <p:sp>
        <p:nvSpPr>
          <p:cNvPr id="416" name="Google Shape;416;p63"/>
          <p:cNvSpPr/>
          <p:nvPr/>
        </p:nvSpPr>
        <p:spPr>
          <a:xfrm>
            <a:off x="2650350" y="3593925"/>
            <a:ext cx="1114500" cy="507300"/>
          </a:xfrm>
          <a:prstGeom prst="flowChartAlternateProcess">
            <a:avLst/>
          </a:prstGeom>
          <a:noFill/>
          <a:ln w="11430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7" name="Google Shape;417;p63"/>
          <p:cNvPicPr preferRelativeResize="0"/>
          <p:nvPr/>
        </p:nvPicPr>
        <p:blipFill>
          <a:blip r:embed="rId4">
            <a:alphaModFix/>
          </a:blip>
          <a:stretch>
            <a:fillRect/>
          </a:stretch>
        </p:blipFill>
        <p:spPr>
          <a:xfrm>
            <a:off x="4392850" y="1856325"/>
            <a:ext cx="4626900" cy="3038750"/>
          </a:xfrm>
          <a:prstGeom prst="rect">
            <a:avLst/>
          </a:prstGeom>
          <a:noFill/>
          <a:ln w="28575" cap="flat" cmpd="sng">
            <a:solidFill>
              <a:srgbClr val="4DB6AC"/>
            </a:solidFill>
            <a:prstDash val="solid"/>
            <a:round/>
            <a:headEnd type="none" w="sm" len="sm"/>
            <a:tailEnd type="none" w="sm" len="sm"/>
          </a:ln>
          <a:effectLst>
            <a:outerShdw blurRad="57150" dist="123825" dir="3000000" algn="bl" rotWithShape="0">
              <a:srgbClr val="000000">
                <a:alpha val="50000"/>
              </a:srgbClr>
            </a:outerShdw>
          </a:effectLst>
        </p:spPr>
      </p:pic>
      <p:sp>
        <p:nvSpPr>
          <p:cNvPr id="418" name="Google Shape;418;p63"/>
          <p:cNvSpPr/>
          <p:nvPr/>
        </p:nvSpPr>
        <p:spPr>
          <a:xfrm>
            <a:off x="3950475" y="3327275"/>
            <a:ext cx="561000" cy="956100"/>
          </a:xfrm>
          <a:prstGeom prst="rightArrow">
            <a:avLst>
              <a:gd name="adj1" fmla="val 50000"/>
              <a:gd name="adj2" fmla="val 50000"/>
            </a:avLst>
          </a:prstGeom>
          <a:solidFill>
            <a:srgbClr val="B3A77D"/>
          </a:solidFill>
          <a:ln w="28575" cap="flat" cmpd="sng">
            <a:solidFill>
              <a:srgbClr val="4DB6AC"/>
            </a:solidFill>
            <a:prstDash val="solid"/>
            <a:round/>
            <a:headEnd type="none" w="sm" len="sm"/>
            <a:tailEnd type="none" w="sm" len="sm"/>
          </a:ln>
          <a:effectLst>
            <a:outerShdw blurRad="57150" dist="123825" dir="3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Recognition</a:t>
            </a:r>
            <a:endParaRPr/>
          </a:p>
        </p:txBody>
      </p:sp>
      <p:sp>
        <p:nvSpPr>
          <p:cNvPr id="424" name="Google Shape;424;p64"/>
          <p:cNvSpPr txBox="1">
            <a:spLocks noGrp="1"/>
          </p:cNvSpPr>
          <p:nvPr>
            <p:ph type="body" idx="1"/>
          </p:nvPr>
        </p:nvSpPr>
        <p:spPr>
          <a:xfrm>
            <a:off x="439350" y="1963050"/>
            <a:ext cx="82689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45818E"/>
                </a:solidFill>
                <a:latin typeface="Calibri"/>
                <a:ea typeface="Calibri"/>
                <a:cs typeface="Calibri"/>
                <a:sym typeface="Calibri"/>
              </a:rPr>
              <a:t>Dates To Keep in Mind: </a:t>
            </a:r>
            <a:endParaRPr sz="2200">
              <a:solidFill>
                <a:srgbClr val="45818E"/>
              </a:solidFill>
              <a:latin typeface="Calibri"/>
              <a:ea typeface="Calibri"/>
              <a:cs typeface="Calibri"/>
              <a:sym typeface="Calibri"/>
            </a:endParaRPr>
          </a:p>
          <a:p>
            <a:pPr marL="457200" lvl="0" indent="-368300" algn="l" rtl="0">
              <a:lnSpc>
                <a:spcPct val="150000"/>
              </a:lnSpc>
              <a:spcBef>
                <a:spcPts val="1600"/>
              </a:spcBef>
              <a:spcAft>
                <a:spcPts val="0"/>
              </a:spcAft>
              <a:buClr>
                <a:srgbClr val="45818E"/>
              </a:buClr>
              <a:buSzPts val="2200"/>
              <a:buFont typeface="Calibri"/>
              <a:buChar char="●"/>
            </a:pPr>
            <a:r>
              <a:rPr lang="en" sz="2200">
                <a:solidFill>
                  <a:srgbClr val="45818E"/>
                </a:solidFill>
                <a:latin typeface="Calibri"/>
                <a:ea typeface="Calibri"/>
                <a:cs typeface="Calibri"/>
                <a:sym typeface="Calibri"/>
              </a:rPr>
              <a:t>Recognition process reflects = </a:t>
            </a:r>
            <a:r>
              <a:rPr lang="en" sz="2200" b="1">
                <a:solidFill>
                  <a:srgbClr val="45818E"/>
                </a:solidFill>
                <a:latin typeface="Calibri"/>
                <a:ea typeface="Calibri"/>
                <a:cs typeface="Calibri"/>
                <a:sym typeface="Calibri"/>
              </a:rPr>
              <a:t>2019-2020 SY</a:t>
            </a:r>
            <a:endParaRPr sz="2200" b="1">
              <a:solidFill>
                <a:srgbClr val="45818E"/>
              </a:solidFill>
              <a:latin typeface="Calibri"/>
              <a:ea typeface="Calibri"/>
              <a:cs typeface="Calibri"/>
              <a:sym typeface="Calibri"/>
            </a:endParaRPr>
          </a:p>
          <a:p>
            <a:pPr marL="457200" lvl="0" indent="-368300" algn="l" rtl="0">
              <a:lnSpc>
                <a:spcPct val="150000"/>
              </a:lnSpc>
              <a:spcBef>
                <a:spcPts val="0"/>
              </a:spcBef>
              <a:spcAft>
                <a:spcPts val="0"/>
              </a:spcAft>
              <a:buClr>
                <a:srgbClr val="45818E"/>
              </a:buClr>
              <a:buSzPts val="2200"/>
              <a:buFont typeface="Calibri"/>
              <a:buChar char="●"/>
            </a:pPr>
            <a:r>
              <a:rPr lang="en" sz="2200">
                <a:solidFill>
                  <a:srgbClr val="45818E"/>
                </a:solidFill>
                <a:latin typeface="Calibri"/>
                <a:ea typeface="Calibri"/>
                <a:cs typeface="Calibri"/>
                <a:sym typeface="Calibri"/>
              </a:rPr>
              <a:t>Online submission due date: </a:t>
            </a:r>
            <a:r>
              <a:rPr lang="en" sz="2200" b="1">
                <a:solidFill>
                  <a:srgbClr val="45818E"/>
                </a:solidFill>
                <a:latin typeface="Calibri"/>
                <a:ea typeface="Calibri"/>
                <a:cs typeface="Calibri"/>
                <a:sym typeface="Calibri"/>
              </a:rPr>
              <a:t>Friday, 6/26/20</a:t>
            </a:r>
            <a:endParaRPr sz="2200" b="1">
              <a:solidFill>
                <a:srgbClr val="45818E"/>
              </a:solidFill>
              <a:latin typeface="Calibri"/>
              <a:ea typeface="Calibri"/>
              <a:cs typeface="Calibri"/>
              <a:sym typeface="Calibri"/>
            </a:endParaRPr>
          </a:p>
          <a:p>
            <a:pPr marL="457200" lvl="0" indent="-368300" algn="l" rtl="0">
              <a:lnSpc>
                <a:spcPct val="150000"/>
              </a:lnSpc>
              <a:spcBef>
                <a:spcPts val="0"/>
              </a:spcBef>
              <a:spcAft>
                <a:spcPts val="0"/>
              </a:spcAft>
              <a:buClr>
                <a:srgbClr val="45818E"/>
              </a:buClr>
              <a:buSzPts val="2200"/>
              <a:buFont typeface="Calibri"/>
              <a:buChar char="●"/>
            </a:pPr>
            <a:r>
              <a:rPr lang="en" sz="2200">
                <a:solidFill>
                  <a:srgbClr val="45818E"/>
                </a:solidFill>
                <a:latin typeface="Calibri"/>
                <a:ea typeface="Calibri"/>
                <a:cs typeface="Calibri"/>
                <a:sym typeface="Calibri"/>
              </a:rPr>
              <a:t>DE-PBS Project receipt sent: </a:t>
            </a:r>
            <a:r>
              <a:rPr lang="en" sz="2200" b="1">
                <a:solidFill>
                  <a:srgbClr val="45818E"/>
                </a:solidFill>
                <a:latin typeface="Calibri"/>
                <a:ea typeface="Calibri"/>
                <a:cs typeface="Calibri"/>
                <a:sym typeface="Calibri"/>
              </a:rPr>
              <a:t>Friday, 7/17/20</a:t>
            </a:r>
            <a:endParaRPr sz="2200" b="1">
              <a:solidFill>
                <a:srgbClr val="45818E"/>
              </a:solidFill>
              <a:latin typeface="Calibri"/>
              <a:ea typeface="Calibri"/>
              <a:cs typeface="Calibri"/>
              <a:sym typeface="Calibri"/>
            </a:endParaRPr>
          </a:p>
          <a:p>
            <a:pPr marL="457200" lvl="0" indent="-368300" algn="l" rtl="0">
              <a:lnSpc>
                <a:spcPct val="150000"/>
              </a:lnSpc>
              <a:spcBef>
                <a:spcPts val="0"/>
              </a:spcBef>
              <a:spcAft>
                <a:spcPts val="0"/>
              </a:spcAft>
              <a:buClr>
                <a:srgbClr val="45818E"/>
              </a:buClr>
              <a:buSzPts val="2200"/>
              <a:buFont typeface="Calibri"/>
              <a:buChar char="●"/>
            </a:pPr>
            <a:r>
              <a:rPr lang="en" sz="2200">
                <a:solidFill>
                  <a:srgbClr val="45818E"/>
                </a:solidFill>
                <a:latin typeface="Calibri"/>
                <a:ea typeface="Calibri"/>
                <a:cs typeface="Calibri"/>
                <a:sym typeface="Calibri"/>
              </a:rPr>
              <a:t>Notification of recognition phase earned sent: </a:t>
            </a:r>
            <a:r>
              <a:rPr lang="en" sz="2200" b="1">
                <a:solidFill>
                  <a:srgbClr val="45818E"/>
                </a:solidFill>
                <a:latin typeface="Calibri"/>
                <a:ea typeface="Calibri"/>
                <a:cs typeface="Calibri"/>
                <a:sym typeface="Calibri"/>
              </a:rPr>
              <a:t>Week of 9/14/20</a:t>
            </a:r>
            <a:endParaRPr sz="1100">
              <a:solidFill>
                <a:srgbClr val="45818E"/>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Discipline Data Reporting Tool (DDRT)</a:t>
            </a:r>
            <a:endParaRPr/>
          </a:p>
        </p:txBody>
      </p:sp>
      <p:sp>
        <p:nvSpPr>
          <p:cNvPr id="430" name="Google Shape;430;p65"/>
          <p:cNvSpPr txBox="1">
            <a:spLocks noGrp="1"/>
          </p:cNvSpPr>
          <p:nvPr>
            <p:ph type="body" idx="1"/>
          </p:nvPr>
        </p:nvSpPr>
        <p:spPr>
          <a:xfrm>
            <a:off x="612775" y="2078875"/>
            <a:ext cx="7688700" cy="2261100"/>
          </a:xfrm>
          <a:prstGeom prst="rect">
            <a:avLst/>
          </a:prstGeom>
        </p:spPr>
        <p:txBody>
          <a:bodyPr spcFirstLastPara="1" wrap="square" lIns="91425" tIns="91425" rIns="91425" bIns="91425" anchor="t" anchorCtr="0">
            <a:noAutofit/>
          </a:bodyPr>
          <a:lstStyle/>
          <a:p>
            <a:pPr marL="457200" lvl="0" indent="-381000" algn="l" rtl="0">
              <a:lnSpc>
                <a:spcPct val="90000"/>
              </a:lnSpc>
              <a:spcBef>
                <a:spcPts val="300"/>
              </a:spcBef>
              <a:spcAft>
                <a:spcPts val="0"/>
              </a:spcAft>
              <a:buSzPts val="2400"/>
              <a:buFont typeface="Calibri"/>
              <a:buChar char="●"/>
            </a:pPr>
            <a:r>
              <a:rPr lang="en" sz="2400">
                <a:solidFill>
                  <a:srgbClr val="262626"/>
                </a:solidFill>
                <a:latin typeface="Calibri"/>
                <a:ea typeface="Calibri"/>
                <a:cs typeface="Calibri"/>
                <a:sym typeface="Calibri"/>
              </a:rPr>
              <a:t>Templates available on website &amp; shared via email</a:t>
            </a:r>
            <a:endParaRPr sz="2400">
              <a:solidFill>
                <a:srgbClr val="262626"/>
              </a:solidFill>
              <a:latin typeface="Calibri"/>
              <a:ea typeface="Calibri"/>
              <a:cs typeface="Calibri"/>
              <a:sym typeface="Calibri"/>
            </a:endParaRPr>
          </a:p>
          <a:p>
            <a:pPr marL="914400" lvl="1" indent="-381000" algn="l" rtl="0">
              <a:lnSpc>
                <a:spcPct val="90000"/>
              </a:lnSpc>
              <a:spcBef>
                <a:spcPts val="0"/>
              </a:spcBef>
              <a:spcAft>
                <a:spcPts val="0"/>
              </a:spcAft>
              <a:buSzPts val="2400"/>
              <a:buFont typeface="Calibri"/>
              <a:buChar char="○"/>
            </a:pPr>
            <a:r>
              <a:rPr lang="en" sz="2400">
                <a:solidFill>
                  <a:srgbClr val="262626"/>
                </a:solidFill>
                <a:latin typeface="Calibri"/>
                <a:ea typeface="Calibri"/>
                <a:cs typeface="Calibri"/>
                <a:sym typeface="Calibri"/>
              </a:rPr>
              <a:t>Tier 1: Forms &amp; Tools / Program Development &amp; Evaluation</a:t>
            </a:r>
            <a:endParaRPr sz="2400">
              <a:solidFill>
                <a:srgbClr val="262626"/>
              </a:solidFill>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solidFill>
                  <a:srgbClr val="262626"/>
                </a:solidFill>
                <a:latin typeface="Calibri"/>
                <a:ea typeface="Calibri"/>
                <a:cs typeface="Calibri"/>
                <a:sym typeface="Calibri"/>
              </a:rPr>
              <a:t>2nd submission August 2019 - </a:t>
            </a:r>
            <a:r>
              <a:rPr lang="en" sz="2400" b="1" u="sng">
                <a:solidFill>
                  <a:srgbClr val="262626"/>
                </a:solidFill>
                <a:latin typeface="Calibri"/>
                <a:ea typeface="Calibri"/>
                <a:cs typeface="Calibri"/>
                <a:sym typeface="Calibri"/>
              </a:rPr>
              <a:t>March 13th, 2020</a:t>
            </a:r>
            <a:endParaRPr sz="2400" b="1" u="sng">
              <a:solidFill>
                <a:srgbClr val="262626"/>
              </a:solidFill>
              <a:latin typeface="Calibri"/>
              <a:ea typeface="Calibri"/>
              <a:cs typeface="Calibri"/>
              <a:sym typeface="Calibri"/>
            </a:endParaRPr>
          </a:p>
          <a:p>
            <a:pPr marL="457200" lvl="0" indent="-381000" algn="l" rtl="0">
              <a:lnSpc>
                <a:spcPct val="90000"/>
              </a:lnSpc>
              <a:spcBef>
                <a:spcPts val="0"/>
              </a:spcBef>
              <a:spcAft>
                <a:spcPts val="0"/>
              </a:spcAft>
              <a:buSzPts val="2400"/>
              <a:buFont typeface="Calibri"/>
              <a:buChar char="●"/>
            </a:pPr>
            <a:r>
              <a:rPr lang="en" sz="2400">
                <a:solidFill>
                  <a:srgbClr val="262626"/>
                </a:solidFill>
                <a:latin typeface="Calibri"/>
                <a:ea typeface="Calibri"/>
                <a:cs typeface="Calibri"/>
                <a:sym typeface="Calibri"/>
              </a:rPr>
              <a:t>Due J</a:t>
            </a:r>
            <a:r>
              <a:rPr lang="en" sz="2400">
                <a:solidFill>
                  <a:srgbClr val="000000"/>
                </a:solidFill>
                <a:latin typeface="Calibri"/>
                <a:ea typeface="Calibri"/>
                <a:cs typeface="Calibri"/>
                <a:sym typeface="Calibri"/>
              </a:rPr>
              <a:t>enna Leary at </a:t>
            </a:r>
            <a:r>
              <a:rPr lang="en" sz="2400">
                <a:solidFill>
                  <a:srgbClr val="800080"/>
                </a:solidFill>
                <a:latin typeface="Calibri"/>
                <a:ea typeface="Calibri"/>
                <a:cs typeface="Calibri"/>
                <a:sym typeface="Calibri"/>
              </a:rPr>
              <a:t>jenleary@udel.edu</a:t>
            </a:r>
            <a:r>
              <a:rPr lang="en" sz="2400">
                <a:solidFill>
                  <a:srgbClr val="000000"/>
                </a:solidFill>
                <a:latin typeface="Calibri"/>
                <a:ea typeface="Calibri"/>
                <a:cs typeface="Calibri"/>
                <a:sym typeface="Calibri"/>
              </a:rPr>
              <a:t> </a:t>
            </a:r>
            <a:r>
              <a:rPr lang="en" sz="2400">
                <a:solidFill>
                  <a:srgbClr val="201F1E"/>
                </a:solidFill>
                <a:latin typeface="Calibri"/>
                <a:ea typeface="Calibri"/>
                <a:cs typeface="Calibri"/>
                <a:sym typeface="Calibri"/>
              </a:rPr>
              <a:t>by </a:t>
            </a:r>
            <a:r>
              <a:rPr lang="en" sz="2400" b="1">
                <a:solidFill>
                  <a:srgbClr val="201F1E"/>
                </a:solidFill>
                <a:latin typeface="Calibri"/>
                <a:ea typeface="Calibri"/>
                <a:cs typeface="Calibri"/>
                <a:sym typeface="Calibri"/>
              </a:rPr>
              <a:t>June 26</a:t>
            </a:r>
            <a:r>
              <a:rPr lang="en" sz="2400" b="1" baseline="30000">
                <a:solidFill>
                  <a:srgbClr val="201F1E"/>
                </a:solidFill>
                <a:latin typeface="Calibri"/>
                <a:ea typeface="Calibri"/>
                <a:cs typeface="Calibri"/>
                <a:sym typeface="Calibri"/>
              </a:rPr>
              <a:t>th</a:t>
            </a:r>
            <a:r>
              <a:rPr lang="en" sz="2400">
                <a:solidFill>
                  <a:srgbClr val="201F1E"/>
                </a:solidFill>
                <a:latin typeface="Calibri"/>
                <a:ea typeface="Calibri"/>
                <a:cs typeface="Calibri"/>
                <a:sym typeface="Calibri"/>
              </a:rPr>
              <a:t>.</a:t>
            </a:r>
            <a:endParaRPr sz="24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660413" y="217988"/>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000"/>
              <a:buFont typeface="Abril Fatface"/>
              <a:buNone/>
            </a:pPr>
            <a:r>
              <a:rPr lang="en"/>
              <a:t>Meeting E</a:t>
            </a:r>
            <a:r>
              <a:rPr lang="en" i="0"/>
              <a:t>xpectations</a:t>
            </a:r>
            <a:endParaRPr/>
          </a:p>
        </p:txBody>
      </p:sp>
      <p:graphicFrame>
        <p:nvGraphicFramePr>
          <p:cNvPr id="174" name="Google Shape;174;p30"/>
          <p:cNvGraphicFramePr/>
          <p:nvPr/>
        </p:nvGraphicFramePr>
        <p:xfrm>
          <a:off x="409594" y="1298588"/>
          <a:ext cx="8281675" cy="3539774"/>
        </p:xfrm>
        <a:graphic>
          <a:graphicData uri="http://schemas.openxmlformats.org/drawingml/2006/table">
            <a:tbl>
              <a:tblPr>
                <a:solidFill>
                  <a:srgbClr val="E8EAF1"/>
                </a:solidFill>
                <a:tableStyleId>{EBD7B13E-705B-4896-8E2E-44FC7ACDD1B2}</a:tableStyleId>
              </a:tblPr>
              <a:tblGrid>
                <a:gridCol w="2139575">
                  <a:extLst>
                    <a:ext uri="{9D8B030D-6E8A-4147-A177-3AD203B41FA5}">
                      <a16:colId xmlns:a16="http://schemas.microsoft.com/office/drawing/2014/main" val="20000"/>
                    </a:ext>
                  </a:extLst>
                </a:gridCol>
                <a:gridCol w="6142100">
                  <a:extLst>
                    <a:ext uri="{9D8B030D-6E8A-4147-A177-3AD203B41FA5}">
                      <a16:colId xmlns:a16="http://schemas.microsoft.com/office/drawing/2014/main" val="20001"/>
                    </a:ext>
                  </a:extLst>
                </a:gridCol>
              </a:tblGrid>
              <a:tr h="383250">
                <a:tc>
                  <a:txBody>
                    <a:bodyPr/>
                    <a:lstStyle/>
                    <a:p>
                      <a:pPr marL="0" marR="0" lvl="0" indent="0" algn="l" rtl="0">
                        <a:lnSpc>
                          <a:spcPct val="115000"/>
                        </a:lnSpc>
                        <a:spcBef>
                          <a:spcPts val="0"/>
                        </a:spcBef>
                        <a:spcAft>
                          <a:spcPts val="0"/>
                        </a:spcAft>
                        <a:buClr>
                          <a:schemeClr val="dk1"/>
                        </a:buClr>
                        <a:buSzPts val="900"/>
                        <a:buFont typeface="Times New Roman"/>
                        <a:buNone/>
                      </a:pPr>
                      <a:r>
                        <a:rPr lang="en" sz="900" u="none" strike="noStrike" cap="none">
                          <a:latin typeface="Times New Roman"/>
                          <a:ea typeface="Times New Roman"/>
                          <a:cs typeface="Times New Roman"/>
                          <a:sym typeface="Times New Roman"/>
                        </a:rPr>
                        <a:t> </a:t>
                      </a:r>
                      <a:endParaRPr sz="900" u="none" strike="noStrike" cap="none">
                        <a:latin typeface="Times New Roman"/>
                        <a:ea typeface="Times New Roman"/>
                        <a:cs typeface="Times New Roman"/>
                        <a:sym typeface="Times New Roman"/>
                      </a:endParaRPr>
                    </a:p>
                  </a:txBody>
                  <a:tcPr marL="71450" marR="71450" marT="35725" marB="35725">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chemeClr val="accent2"/>
                    </a:solidFill>
                  </a:tcPr>
                </a:tc>
                <a:tc>
                  <a:txBody>
                    <a:bodyPr/>
                    <a:lstStyle/>
                    <a:p>
                      <a:pPr marL="0" marR="0" lvl="0" indent="0" algn="l" rtl="0">
                        <a:lnSpc>
                          <a:spcPct val="120000"/>
                        </a:lnSpc>
                        <a:spcBef>
                          <a:spcPts val="0"/>
                        </a:spcBef>
                        <a:spcAft>
                          <a:spcPts val="0"/>
                        </a:spcAft>
                        <a:buClr>
                          <a:schemeClr val="dk1"/>
                        </a:buClr>
                        <a:buSzPts val="1800"/>
                        <a:buFont typeface="Times New Roman"/>
                        <a:buNone/>
                      </a:pPr>
                      <a:r>
                        <a:rPr lang="en" sz="1800" b="1" u="none" strike="noStrike" cap="none">
                          <a:latin typeface="Times New Roman"/>
                          <a:ea typeface="Times New Roman"/>
                          <a:cs typeface="Times New Roman"/>
                          <a:sym typeface="Times New Roman"/>
                        </a:rPr>
                        <a:t>Virtual Meetings</a:t>
                      </a:r>
                      <a:endParaRPr sz="1800" b="1" u="none" strike="noStrike" cap="none">
                        <a:latin typeface="Times New Roman"/>
                        <a:ea typeface="Times New Roman"/>
                        <a:cs typeface="Times New Roman"/>
                        <a:sym typeface="Times New Roman"/>
                      </a:endParaRPr>
                    </a:p>
                  </a:txBody>
                  <a:tcPr marL="71450" marR="71450" marT="35725" marB="357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888800">
                <a:tc>
                  <a:txBody>
                    <a:bodyPr/>
                    <a:lstStyle/>
                    <a:p>
                      <a:pPr marL="0" marR="0" lvl="0" indent="0" algn="ctr" rtl="0">
                        <a:lnSpc>
                          <a:spcPct val="120000"/>
                        </a:lnSpc>
                        <a:spcBef>
                          <a:spcPts val="0"/>
                        </a:spcBef>
                        <a:spcAft>
                          <a:spcPts val="0"/>
                        </a:spcAft>
                        <a:buClr>
                          <a:schemeClr val="accent4"/>
                        </a:buClr>
                        <a:buSzPts val="1800"/>
                        <a:buFont typeface="Times New Roman"/>
                        <a:buNone/>
                      </a:pPr>
                      <a:r>
                        <a:rPr lang="en" sz="1800" b="1" u="none" strike="noStrike" cap="none">
                          <a:solidFill>
                            <a:schemeClr val="dk2"/>
                          </a:solidFill>
                          <a:latin typeface="Times New Roman"/>
                          <a:ea typeface="Times New Roman"/>
                          <a:cs typeface="Times New Roman"/>
                          <a:sym typeface="Times New Roman"/>
                        </a:rPr>
                        <a:t>BE </a:t>
                      </a:r>
                      <a:endParaRPr sz="1800" b="1" u="none" strike="noStrike" cap="none">
                        <a:solidFill>
                          <a:schemeClr val="dk2"/>
                        </a:solidFill>
                        <a:latin typeface="Times New Roman"/>
                        <a:ea typeface="Times New Roman"/>
                        <a:cs typeface="Times New Roman"/>
                        <a:sym typeface="Times New Roman"/>
                      </a:endParaRPr>
                    </a:p>
                    <a:p>
                      <a:pPr marL="0" marR="0" lvl="0" indent="0" algn="ctr" rtl="0">
                        <a:lnSpc>
                          <a:spcPct val="120000"/>
                        </a:lnSpc>
                        <a:spcBef>
                          <a:spcPts val="0"/>
                        </a:spcBef>
                        <a:spcAft>
                          <a:spcPts val="0"/>
                        </a:spcAft>
                        <a:buClr>
                          <a:schemeClr val="accent4"/>
                        </a:buClr>
                        <a:buSzPts val="1800"/>
                        <a:buFont typeface="Times New Roman"/>
                        <a:buNone/>
                      </a:pPr>
                      <a:r>
                        <a:rPr lang="en" sz="1800" b="1" u="none" strike="noStrike" cap="none">
                          <a:solidFill>
                            <a:schemeClr val="dk2"/>
                          </a:solidFill>
                          <a:latin typeface="Times New Roman"/>
                          <a:ea typeface="Times New Roman"/>
                          <a:cs typeface="Times New Roman"/>
                          <a:sym typeface="Times New Roman"/>
                        </a:rPr>
                        <a:t>ENGAGED</a:t>
                      </a:r>
                      <a:endParaRPr sz="1800" b="1" u="none" strike="noStrike" cap="none">
                        <a:solidFill>
                          <a:schemeClr val="dk2"/>
                        </a:solidFill>
                        <a:latin typeface="Times New Roman"/>
                        <a:ea typeface="Times New Roman"/>
                        <a:cs typeface="Times New Roman"/>
                        <a:sym typeface="Times New Roman"/>
                      </a:endParaRPr>
                    </a:p>
                  </a:txBody>
                  <a:tcPr marL="71450" marR="71450" marT="35725" marB="357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DF6CF"/>
                    </a:solidFill>
                  </a:tcPr>
                </a:tc>
                <a:tc>
                  <a:txBody>
                    <a:bodyPr/>
                    <a:lstStyle/>
                    <a:p>
                      <a:pPr marL="266700" marR="0" lvl="0" indent="-266700" algn="l" rtl="0">
                        <a:lnSpc>
                          <a:spcPct val="115000"/>
                        </a:lnSpc>
                        <a:spcBef>
                          <a:spcPts val="0"/>
                        </a:spcBef>
                        <a:spcAft>
                          <a:spcPts val="0"/>
                        </a:spcAft>
                        <a:buClr>
                          <a:schemeClr val="dk1"/>
                        </a:buClr>
                        <a:buSzPts val="1800"/>
                        <a:buFont typeface="Calibri"/>
                        <a:buChar char="●"/>
                      </a:pPr>
                      <a:r>
                        <a:rPr lang="en" sz="1800" u="none" strike="noStrike" cap="none">
                          <a:latin typeface="Calibri"/>
                          <a:ea typeface="Calibri"/>
                          <a:cs typeface="Calibri"/>
                          <a:sym typeface="Calibri"/>
                        </a:rPr>
                        <a:t>Unmute yourself or use chat box to ask questions</a:t>
                      </a:r>
                      <a:endParaRPr sz="1800" u="none" strike="noStrike" cap="none">
                        <a:latin typeface="Calibri"/>
                        <a:ea typeface="Calibri"/>
                        <a:cs typeface="Calibri"/>
                        <a:sym typeface="Calibri"/>
                      </a:endParaRPr>
                    </a:p>
                    <a:p>
                      <a:pPr marL="266700" marR="0" lvl="0" indent="-266700" algn="l" rtl="0">
                        <a:lnSpc>
                          <a:spcPct val="115000"/>
                        </a:lnSpc>
                        <a:spcBef>
                          <a:spcPts val="0"/>
                        </a:spcBef>
                        <a:spcAft>
                          <a:spcPts val="0"/>
                        </a:spcAft>
                        <a:buClr>
                          <a:schemeClr val="dk1"/>
                        </a:buClr>
                        <a:buSzPts val="1800"/>
                        <a:buFont typeface="Calibri"/>
                        <a:buChar char="●"/>
                      </a:pPr>
                      <a:r>
                        <a:rPr lang="en" sz="1800" u="none" strike="noStrike" cap="none">
                          <a:latin typeface="Calibri"/>
                          <a:ea typeface="Calibri"/>
                          <a:cs typeface="Calibri"/>
                          <a:sym typeface="Calibri"/>
                        </a:rPr>
                        <a:t>Participate in polls and breakout rooms</a:t>
                      </a:r>
                      <a:endParaRPr sz="1100"/>
                    </a:p>
                    <a:p>
                      <a:pPr marL="266700" marR="0" lvl="0" indent="-266700" algn="l" rtl="0">
                        <a:lnSpc>
                          <a:spcPct val="115000"/>
                        </a:lnSpc>
                        <a:spcBef>
                          <a:spcPts val="0"/>
                        </a:spcBef>
                        <a:spcAft>
                          <a:spcPts val="0"/>
                        </a:spcAft>
                        <a:buClr>
                          <a:schemeClr val="dk1"/>
                        </a:buClr>
                        <a:buSzPts val="1800"/>
                        <a:buFont typeface="Calibri"/>
                        <a:buChar char="●"/>
                      </a:pPr>
                      <a:r>
                        <a:rPr lang="en" sz="1800" u="none" strike="noStrike" cap="none">
                          <a:latin typeface="Calibri"/>
                          <a:ea typeface="Calibri"/>
                          <a:cs typeface="Calibri"/>
                          <a:sym typeface="Calibri"/>
                        </a:rPr>
                        <a:t>Use video when possible, especially when speaking</a:t>
                      </a:r>
                      <a:endParaRPr sz="1800" u="none" strike="noStrike" cap="none">
                        <a:latin typeface="Calibri"/>
                        <a:ea typeface="Calibri"/>
                        <a:cs typeface="Calibri"/>
                        <a:sym typeface="Calibri"/>
                      </a:endParaRPr>
                    </a:p>
                  </a:txBody>
                  <a:tcPr marL="71450" marR="71450" marT="35725" marB="357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DF6CF"/>
                    </a:solidFill>
                  </a:tcPr>
                </a:tc>
                <a:extLst>
                  <a:ext uri="{0D108BD9-81ED-4DB2-BD59-A6C34878D82A}">
                    <a16:rowId xmlns:a16="http://schemas.microsoft.com/office/drawing/2014/main" val="10001"/>
                  </a:ext>
                </a:extLst>
              </a:tr>
              <a:tr h="888800">
                <a:tc>
                  <a:txBody>
                    <a:bodyPr/>
                    <a:lstStyle/>
                    <a:p>
                      <a:pPr marL="0" marR="0" lvl="0" indent="0" algn="ctr" rtl="0">
                        <a:lnSpc>
                          <a:spcPct val="120000"/>
                        </a:lnSpc>
                        <a:spcBef>
                          <a:spcPts val="0"/>
                        </a:spcBef>
                        <a:spcAft>
                          <a:spcPts val="0"/>
                        </a:spcAft>
                        <a:buClr>
                          <a:schemeClr val="accent4"/>
                        </a:buClr>
                        <a:buSzPts val="1800"/>
                        <a:buFont typeface="Times New Roman"/>
                        <a:buNone/>
                      </a:pPr>
                      <a:r>
                        <a:rPr lang="en" sz="1800" b="1" u="none" strike="noStrike" cap="none">
                          <a:solidFill>
                            <a:schemeClr val="dk2"/>
                          </a:solidFill>
                          <a:latin typeface="Times New Roman"/>
                          <a:ea typeface="Times New Roman"/>
                          <a:cs typeface="Times New Roman"/>
                          <a:sym typeface="Times New Roman"/>
                        </a:rPr>
                        <a:t>BE </a:t>
                      </a:r>
                      <a:endParaRPr sz="1800" b="1" u="none" strike="noStrike" cap="none">
                        <a:solidFill>
                          <a:schemeClr val="dk2"/>
                        </a:solidFill>
                        <a:latin typeface="Times New Roman"/>
                        <a:ea typeface="Times New Roman"/>
                        <a:cs typeface="Times New Roman"/>
                        <a:sym typeface="Times New Roman"/>
                      </a:endParaRPr>
                    </a:p>
                    <a:p>
                      <a:pPr marL="0" marR="0" lvl="0" indent="0" algn="ctr" rtl="0">
                        <a:lnSpc>
                          <a:spcPct val="120000"/>
                        </a:lnSpc>
                        <a:spcBef>
                          <a:spcPts val="0"/>
                        </a:spcBef>
                        <a:spcAft>
                          <a:spcPts val="0"/>
                        </a:spcAft>
                        <a:buClr>
                          <a:schemeClr val="accent4"/>
                        </a:buClr>
                        <a:buSzPts val="1800"/>
                        <a:buFont typeface="Times New Roman"/>
                        <a:buNone/>
                      </a:pPr>
                      <a:r>
                        <a:rPr lang="en" sz="1800" b="1" u="none" strike="noStrike" cap="none">
                          <a:solidFill>
                            <a:schemeClr val="dk2"/>
                          </a:solidFill>
                          <a:latin typeface="Times New Roman"/>
                          <a:ea typeface="Times New Roman"/>
                          <a:cs typeface="Times New Roman"/>
                          <a:sym typeface="Times New Roman"/>
                        </a:rPr>
                        <a:t>REFLECTIVE</a:t>
                      </a:r>
                      <a:endParaRPr sz="1800" b="1" u="none" strike="noStrike" cap="none">
                        <a:solidFill>
                          <a:schemeClr val="dk2"/>
                        </a:solidFill>
                        <a:latin typeface="Times New Roman"/>
                        <a:ea typeface="Times New Roman"/>
                        <a:cs typeface="Times New Roman"/>
                        <a:sym typeface="Times New Roman"/>
                      </a:endParaRPr>
                    </a:p>
                  </a:txBody>
                  <a:tcPr marL="71450" marR="71450" marT="35725" marB="357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tc>
                  <a:txBody>
                    <a:bodyPr/>
                    <a:lstStyle/>
                    <a:p>
                      <a:pPr marL="266700" marR="0" lvl="0" indent="-266700" algn="l" rtl="0">
                        <a:lnSpc>
                          <a:spcPct val="115000"/>
                        </a:lnSpc>
                        <a:spcBef>
                          <a:spcPts val="0"/>
                        </a:spcBef>
                        <a:spcAft>
                          <a:spcPts val="0"/>
                        </a:spcAft>
                        <a:buClr>
                          <a:schemeClr val="dk1"/>
                        </a:buClr>
                        <a:buSzPts val="1800"/>
                        <a:buFont typeface="Calibri"/>
                        <a:buChar char="●"/>
                      </a:pPr>
                      <a:r>
                        <a:rPr lang="en" sz="1800" u="none" strike="noStrike" cap="none">
                          <a:latin typeface="Calibri"/>
                          <a:ea typeface="Calibri"/>
                          <a:cs typeface="Calibri"/>
                          <a:sym typeface="Calibri"/>
                        </a:rPr>
                        <a:t>Share questions you have for full group </a:t>
                      </a:r>
                      <a:endParaRPr sz="1800" u="none" strike="noStrike" cap="none">
                        <a:latin typeface="Calibri"/>
                        <a:ea typeface="Calibri"/>
                        <a:cs typeface="Calibri"/>
                        <a:sym typeface="Calibri"/>
                      </a:endParaRPr>
                    </a:p>
                    <a:p>
                      <a:pPr marL="266700" marR="0" lvl="0" indent="-266700" algn="l" rtl="0">
                        <a:lnSpc>
                          <a:spcPct val="115000"/>
                        </a:lnSpc>
                        <a:spcBef>
                          <a:spcPts val="0"/>
                        </a:spcBef>
                        <a:spcAft>
                          <a:spcPts val="0"/>
                        </a:spcAft>
                        <a:buClr>
                          <a:schemeClr val="dk1"/>
                        </a:buClr>
                        <a:buSzPts val="1800"/>
                        <a:buFont typeface="Calibri"/>
                        <a:buChar char="●"/>
                      </a:pPr>
                      <a:r>
                        <a:rPr lang="en" sz="1800" u="none" strike="noStrike" cap="none">
                          <a:latin typeface="Calibri"/>
                          <a:ea typeface="Calibri"/>
                          <a:cs typeface="Calibri"/>
                          <a:sym typeface="Calibri"/>
                        </a:rPr>
                        <a:t>Note follow up questions for PBS team and/or individuals </a:t>
                      </a:r>
                      <a:endParaRPr sz="1800" u="none" strike="noStrike" cap="none">
                        <a:latin typeface="Calibri"/>
                        <a:ea typeface="Calibri"/>
                        <a:cs typeface="Calibri"/>
                        <a:sym typeface="Calibri"/>
                      </a:endParaRPr>
                    </a:p>
                    <a:p>
                      <a:pPr marL="266700" marR="0" lvl="0" indent="-266700" algn="l" rtl="0">
                        <a:lnSpc>
                          <a:spcPct val="115000"/>
                        </a:lnSpc>
                        <a:spcBef>
                          <a:spcPts val="0"/>
                        </a:spcBef>
                        <a:spcAft>
                          <a:spcPts val="0"/>
                        </a:spcAft>
                        <a:buClr>
                          <a:schemeClr val="dk1"/>
                        </a:buClr>
                        <a:buSzPts val="1800"/>
                        <a:buFont typeface="Calibri"/>
                        <a:buChar char="●"/>
                      </a:pPr>
                      <a:r>
                        <a:rPr lang="en" sz="1800" u="none" strike="noStrike" cap="none">
                          <a:latin typeface="Calibri"/>
                          <a:ea typeface="Calibri"/>
                          <a:cs typeface="Calibri"/>
                          <a:sym typeface="Calibri"/>
                        </a:rPr>
                        <a:t>Focus on problem solving around areas of concern </a:t>
                      </a:r>
                      <a:endParaRPr sz="1800" u="none" strike="noStrike" cap="none">
                        <a:latin typeface="Calibri"/>
                        <a:ea typeface="Calibri"/>
                        <a:cs typeface="Calibri"/>
                        <a:sym typeface="Calibri"/>
                      </a:endParaRPr>
                    </a:p>
                  </a:txBody>
                  <a:tcPr marL="71450" marR="71450" marT="35725" marB="357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157900">
                <a:tc>
                  <a:txBody>
                    <a:bodyPr/>
                    <a:lstStyle/>
                    <a:p>
                      <a:pPr marL="0" marR="0" lvl="0" indent="0" algn="ctr" rtl="0">
                        <a:lnSpc>
                          <a:spcPct val="120000"/>
                        </a:lnSpc>
                        <a:spcBef>
                          <a:spcPts val="0"/>
                        </a:spcBef>
                        <a:spcAft>
                          <a:spcPts val="0"/>
                        </a:spcAft>
                        <a:buClr>
                          <a:schemeClr val="accent4"/>
                        </a:buClr>
                        <a:buSzPts val="1800"/>
                        <a:buFont typeface="Times New Roman"/>
                        <a:buNone/>
                      </a:pPr>
                      <a:r>
                        <a:rPr lang="en" sz="1800" b="1" u="none" strike="noStrike" cap="none">
                          <a:solidFill>
                            <a:schemeClr val="dk2"/>
                          </a:solidFill>
                          <a:latin typeface="Times New Roman"/>
                          <a:ea typeface="Times New Roman"/>
                          <a:cs typeface="Times New Roman"/>
                          <a:sym typeface="Times New Roman"/>
                        </a:rPr>
                        <a:t>BE </a:t>
                      </a:r>
                      <a:endParaRPr sz="1800" b="1" u="none" strike="noStrike" cap="none">
                        <a:solidFill>
                          <a:schemeClr val="dk2"/>
                        </a:solidFill>
                        <a:latin typeface="Times New Roman"/>
                        <a:ea typeface="Times New Roman"/>
                        <a:cs typeface="Times New Roman"/>
                        <a:sym typeface="Times New Roman"/>
                      </a:endParaRPr>
                    </a:p>
                    <a:p>
                      <a:pPr marL="0" marR="0" lvl="0" indent="0" algn="ctr" rtl="0">
                        <a:lnSpc>
                          <a:spcPct val="120000"/>
                        </a:lnSpc>
                        <a:spcBef>
                          <a:spcPts val="0"/>
                        </a:spcBef>
                        <a:spcAft>
                          <a:spcPts val="0"/>
                        </a:spcAft>
                        <a:buClr>
                          <a:schemeClr val="accent4"/>
                        </a:buClr>
                        <a:buSzPts val="1800"/>
                        <a:buFont typeface="Times New Roman"/>
                        <a:buNone/>
                      </a:pPr>
                      <a:r>
                        <a:rPr lang="en" sz="1800" b="1" u="none" strike="noStrike" cap="none">
                          <a:solidFill>
                            <a:schemeClr val="dk2"/>
                          </a:solidFill>
                          <a:latin typeface="Times New Roman"/>
                          <a:ea typeface="Times New Roman"/>
                          <a:cs typeface="Times New Roman"/>
                          <a:sym typeface="Times New Roman"/>
                        </a:rPr>
                        <a:t>SUPPORTIVE</a:t>
                      </a:r>
                      <a:endParaRPr sz="1800" b="1" u="none" strike="noStrike" cap="none">
                        <a:solidFill>
                          <a:schemeClr val="dk2"/>
                        </a:solidFill>
                        <a:latin typeface="Times New Roman"/>
                        <a:ea typeface="Times New Roman"/>
                        <a:cs typeface="Times New Roman"/>
                        <a:sym typeface="Times New Roman"/>
                      </a:endParaRPr>
                    </a:p>
                  </a:txBody>
                  <a:tcPr marL="71450" marR="71450" marT="35725" marB="357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DF6CF"/>
                    </a:solidFill>
                  </a:tcPr>
                </a:tc>
                <a:tc>
                  <a:txBody>
                    <a:bodyPr/>
                    <a:lstStyle/>
                    <a:p>
                      <a:pPr marL="266700" marR="0" lvl="0" indent="-266700" algn="l" rtl="0">
                        <a:lnSpc>
                          <a:spcPct val="115000"/>
                        </a:lnSpc>
                        <a:spcBef>
                          <a:spcPts val="0"/>
                        </a:spcBef>
                        <a:spcAft>
                          <a:spcPts val="0"/>
                        </a:spcAft>
                        <a:buClr>
                          <a:schemeClr val="dk1"/>
                        </a:buClr>
                        <a:buSzPts val="1800"/>
                        <a:buFont typeface="Calibri"/>
                        <a:buChar char="●"/>
                      </a:pPr>
                      <a:r>
                        <a:rPr lang="en" sz="1800" u="none" strike="noStrike" cap="none">
                          <a:latin typeface="Calibri"/>
                          <a:ea typeface="Calibri"/>
                          <a:cs typeface="Calibri"/>
                          <a:sym typeface="Calibri"/>
                        </a:rPr>
                        <a:t>Share successes, ideas, useful resources</a:t>
                      </a:r>
                      <a:endParaRPr sz="1800" u="none" strike="noStrike" cap="none">
                        <a:latin typeface="Calibri"/>
                        <a:ea typeface="Calibri"/>
                        <a:cs typeface="Calibri"/>
                        <a:sym typeface="Calibri"/>
                      </a:endParaRPr>
                    </a:p>
                    <a:p>
                      <a:pPr marL="266700" marR="0" lvl="0" indent="-266700" algn="l" rtl="0">
                        <a:lnSpc>
                          <a:spcPct val="115000"/>
                        </a:lnSpc>
                        <a:spcBef>
                          <a:spcPts val="0"/>
                        </a:spcBef>
                        <a:spcAft>
                          <a:spcPts val="0"/>
                        </a:spcAft>
                        <a:buClr>
                          <a:schemeClr val="dk1"/>
                        </a:buClr>
                        <a:buSzPts val="1800"/>
                        <a:buFont typeface="Calibri"/>
                        <a:buChar char="●"/>
                      </a:pPr>
                      <a:r>
                        <a:rPr lang="en" sz="1800">
                          <a:latin typeface="Calibri"/>
                          <a:ea typeface="Calibri"/>
                          <a:cs typeface="Calibri"/>
                          <a:sym typeface="Calibri"/>
                        </a:rPr>
                        <a:t>Listen with openness and understanding</a:t>
                      </a:r>
                      <a:endParaRPr sz="1800" u="none" strike="noStrike" cap="none">
                        <a:latin typeface="Calibri"/>
                        <a:ea typeface="Calibri"/>
                        <a:cs typeface="Calibri"/>
                        <a:sym typeface="Calibri"/>
                      </a:endParaRPr>
                    </a:p>
                    <a:p>
                      <a:pPr marL="266700" marR="0" lvl="0" indent="-266700" algn="l" rtl="0">
                        <a:lnSpc>
                          <a:spcPct val="115000"/>
                        </a:lnSpc>
                        <a:spcBef>
                          <a:spcPts val="0"/>
                        </a:spcBef>
                        <a:spcAft>
                          <a:spcPts val="0"/>
                        </a:spcAft>
                        <a:buClr>
                          <a:schemeClr val="dk1"/>
                        </a:buClr>
                        <a:buSzPts val="1800"/>
                        <a:buFont typeface="Calibri"/>
                        <a:buChar char="●"/>
                      </a:pPr>
                      <a:r>
                        <a:rPr lang="en" sz="1800">
                          <a:latin typeface="Calibri"/>
                          <a:ea typeface="Calibri"/>
                          <a:cs typeface="Calibri"/>
                          <a:sym typeface="Calibri"/>
                        </a:rPr>
                        <a:t>Attend to your </a:t>
                      </a:r>
                      <a:r>
                        <a:rPr lang="en" sz="1800" u="none" strike="noStrike" cap="none">
                          <a:latin typeface="Calibri"/>
                          <a:ea typeface="Calibri"/>
                          <a:cs typeface="Calibri"/>
                          <a:sym typeface="Calibri"/>
                        </a:rPr>
                        <a:t>own needs</a:t>
                      </a:r>
                      <a:endParaRPr sz="1800" u="none" strike="noStrike" cap="none">
                        <a:latin typeface="Calibri"/>
                        <a:ea typeface="Calibri"/>
                        <a:cs typeface="Calibri"/>
                        <a:sym typeface="Calibri"/>
                      </a:endParaRPr>
                    </a:p>
                  </a:txBody>
                  <a:tcPr marL="71450" marR="71450" marT="35725" marB="35725" anchor="ctr">
                    <a:lnL w="12675" cap="flat" cmpd="sng">
                      <a:solidFill>
                        <a:srgbClr val="000000"/>
                      </a:solidFill>
                      <a:prstDash val="solid"/>
                      <a:round/>
                      <a:headEnd type="none" w="sm" len="sm"/>
                      <a:tailEnd type="none" w="sm" len="sm"/>
                    </a:lnL>
                    <a:lnR w="12675" cap="flat" cmpd="sng">
                      <a:solidFill>
                        <a:srgbClr val="000000"/>
                      </a:solidFill>
                      <a:prstDash val="solid"/>
                      <a:round/>
                      <a:headEnd type="none" w="sm" len="sm"/>
                      <a:tailEnd type="none" w="sm" len="sm"/>
                    </a:lnR>
                    <a:lnT w="12675" cap="flat" cmpd="sng">
                      <a:solidFill>
                        <a:srgbClr val="000000"/>
                      </a:solidFill>
                      <a:prstDash val="solid"/>
                      <a:round/>
                      <a:headEnd type="none" w="sm" len="sm"/>
                      <a:tailEnd type="none" w="sm" len="sm"/>
                    </a:lnT>
                    <a:lnB w="12675" cap="flat" cmpd="sng">
                      <a:solidFill>
                        <a:srgbClr val="000000"/>
                      </a:solidFill>
                      <a:prstDash val="solid"/>
                      <a:round/>
                      <a:headEnd type="none" w="sm" len="sm"/>
                      <a:tailEnd type="none" w="sm" len="sm"/>
                    </a:lnB>
                    <a:solidFill>
                      <a:srgbClr val="FDF6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6"/>
          <p:cNvSpPr txBox="1">
            <a:spLocks noGrp="1"/>
          </p:cNvSpPr>
          <p:nvPr>
            <p:ph type="title"/>
          </p:nvPr>
        </p:nvSpPr>
        <p:spPr>
          <a:xfrm>
            <a:off x="445775" y="1573550"/>
            <a:ext cx="2414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Leader </a:t>
            </a:r>
            <a:endParaRPr/>
          </a:p>
          <a:p>
            <a:pPr marL="0" lvl="0" indent="0" algn="l" rtl="0">
              <a:spcBef>
                <a:spcPts val="0"/>
              </a:spcBef>
              <a:spcAft>
                <a:spcPts val="0"/>
              </a:spcAft>
              <a:buNone/>
            </a:pPr>
            <a:r>
              <a:rPr lang="en"/>
              <a:t>Transitions</a:t>
            </a:r>
            <a:endParaRPr/>
          </a:p>
        </p:txBody>
      </p:sp>
      <p:pic>
        <p:nvPicPr>
          <p:cNvPr id="436" name="Google Shape;436;p66"/>
          <p:cNvPicPr preferRelativeResize="0"/>
          <p:nvPr/>
        </p:nvPicPr>
        <p:blipFill>
          <a:blip r:embed="rId3">
            <a:alphaModFix/>
          </a:blip>
          <a:stretch>
            <a:fillRect/>
          </a:stretch>
        </p:blipFill>
        <p:spPr>
          <a:xfrm>
            <a:off x="3200225" y="907650"/>
            <a:ext cx="5463775" cy="3883876"/>
          </a:xfrm>
          <a:prstGeom prst="rect">
            <a:avLst/>
          </a:prstGeom>
          <a:noFill/>
          <a:ln w="38100" cap="flat" cmpd="sng">
            <a:solidFill>
              <a:schemeClr val="dk1"/>
            </a:solidFill>
            <a:prstDash val="solid"/>
            <a:round/>
            <a:headEnd type="none" w="sm" len="sm"/>
            <a:tailEnd type="none" w="sm" len="sm"/>
          </a:ln>
          <a:effectLst>
            <a:outerShdw blurRad="57150" dist="66675" dir="2580000" algn="bl" rotWithShape="0">
              <a:srgbClr val="000000">
                <a:alpha val="50000"/>
              </a:srgbClr>
            </a:outerShdw>
          </a:effectLst>
        </p:spPr>
      </p:pic>
      <p:pic>
        <p:nvPicPr>
          <p:cNvPr id="437" name="Google Shape;437;p66"/>
          <p:cNvPicPr preferRelativeResize="0"/>
          <p:nvPr/>
        </p:nvPicPr>
        <p:blipFill>
          <a:blip r:embed="rId4">
            <a:alphaModFix/>
          </a:blip>
          <a:stretch>
            <a:fillRect/>
          </a:stretch>
        </p:blipFill>
        <p:spPr>
          <a:xfrm>
            <a:off x="280825" y="2697058"/>
            <a:ext cx="2649201" cy="138421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7"/>
          <p:cNvPicPr preferRelativeResize="0"/>
          <p:nvPr/>
        </p:nvPicPr>
        <p:blipFill>
          <a:blip r:embed="rId3">
            <a:alphaModFix/>
          </a:blip>
          <a:stretch>
            <a:fillRect/>
          </a:stretch>
        </p:blipFill>
        <p:spPr>
          <a:xfrm>
            <a:off x="2808500" y="190875"/>
            <a:ext cx="5568075" cy="4750225"/>
          </a:xfrm>
          <a:prstGeom prst="rect">
            <a:avLst/>
          </a:prstGeom>
          <a:noFill/>
          <a:ln w="38100" cap="flat" cmpd="sng">
            <a:solidFill>
              <a:schemeClr val="dk1"/>
            </a:solidFill>
            <a:prstDash val="solid"/>
            <a:round/>
            <a:headEnd type="none" w="sm" len="sm"/>
            <a:tailEnd type="none" w="sm" len="sm"/>
          </a:ln>
          <a:effectLst>
            <a:outerShdw blurRad="57150" dist="57150" dir="3000000" algn="bl" rotWithShape="0">
              <a:srgbClr val="000000">
                <a:alpha val="50000"/>
              </a:srgbClr>
            </a:outerShdw>
          </a:effectLst>
        </p:spPr>
      </p:pic>
      <p:sp>
        <p:nvSpPr>
          <p:cNvPr id="443" name="Google Shape;443;p67"/>
          <p:cNvSpPr txBox="1">
            <a:spLocks noGrp="1"/>
          </p:cNvSpPr>
          <p:nvPr>
            <p:ph type="title"/>
          </p:nvPr>
        </p:nvSpPr>
        <p:spPr>
          <a:xfrm>
            <a:off x="516875" y="1368125"/>
            <a:ext cx="198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Leader </a:t>
            </a:r>
            <a:endParaRPr/>
          </a:p>
          <a:p>
            <a:pPr marL="0" lvl="0" indent="0" algn="l" rtl="0">
              <a:spcBef>
                <a:spcPts val="0"/>
              </a:spcBef>
              <a:spcAft>
                <a:spcPts val="0"/>
              </a:spcAft>
              <a:buNone/>
            </a:pPr>
            <a:r>
              <a:rPr lang="en"/>
              <a:t>Transition</a:t>
            </a:r>
            <a:endParaRPr/>
          </a:p>
          <a:p>
            <a:pPr marL="0" lvl="0" indent="0" algn="l" rtl="0">
              <a:spcBef>
                <a:spcPts val="0"/>
              </a:spcBef>
              <a:spcAft>
                <a:spcPts val="0"/>
              </a:spcAft>
              <a:buNone/>
            </a:pPr>
            <a:r>
              <a:rPr lang="en"/>
              <a:t>Interview</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8"/>
          <p:cNvSpPr txBox="1">
            <a:spLocks noGrp="1"/>
          </p:cNvSpPr>
          <p:nvPr>
            <p:ph type="title"/>
          </p:nvPr>
        </p:nvSpPr>
        <p:spPr>
          <a:xfrm>
            <a:off x="1793700" y="32875"/>
            <a:ext cx="61233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 Leader Transition Interview</a:t>
            </a:r>
            <a:endParaRPr/>
          </a:p>
        </p:txBody>
      </p:sp>
      <p:pic>
        <p:nvPicPr>
          <p:cNvPr id="449" name="Google Shape;449;p68"/>
          <p:cNvPicPr preferRelativeResize="0"/>
          <p:nvPr/>
        </p:nvPicPr>
        <p:blipFill>
          <a:blip r:embed="rId3">
            <a:alphaModFix/>
          </a:blip>
          <a:stretch>
            <a:fillRect/>
          </a:stretch>
        </p:blipFill>
        <p:spPr>
          <a:xfrm>
            <a:off x="325800" y="672875"/>
            <a:ext cx="6914900" cy="4047751"/>
          </a:xfrm>
          <a:prstGeom prst="rect">
            <a:avLst/>
          </a:prstGeom>
          <a:noFill/>
          <a:ln w="38100" cap="flat" cmpd="sng">
            <a:solidFill>
              <a:schemeClr val="dk1"/>
            </a:solidFill>
            <a:prstDash val="solid"/>
            <a:round/>
            <a:headEnd type="none" w="sm" len="sm"/>
            <a:tailEnd type="none" w="sm" len="sm"/>
          </a:ln>
          <a:effectLst>
            <a:outerShdw blurRad="57150" dist="76200" dir="3720000" algn="bl" rotWithShape="0">
              <a:srgbClr val="000000">
                <a:alpha val="50000"/>
              </a:srgbClr>
            </a:outerShdw>
          </a:effectLst>
        </p:spPr>
      </p:pic>
      <p:pic>
        <p:nvPicPr>
          <p:cNvPr id="450" name="Google Shape;450;p68"/>
          <p:cNvPicPr preferRelativeResize="0"/>
          <p:nvPr/>
        </p:nvPicPr>
        <p:blipFill>
          <a:blip r:embed="rId4">
            <a:alphaModFix/>
          </a:blip>
          <a:stretch>
            <a:fillRect/>
          </a:stretch>
        </p:blipFill>
        <p:spPr>
          <a:xfrm>
            <a:off x="3239800" y="2659050"/>
            <a:ext cx="5625299" cy="1557600"/>
          </a:xfrm>
          <a:prstGeom prst="rect">
            <a:avLst/>
          </a:prstGeom>
          <a:noFill/>
          <a:ln w="38100" cap="flat" cmpd="sng">
            <a:solidFill>
              <a:schemeClr val="dk1"/>
            </a:solidFill>
            <a:prstDash val="solid"/>
            <a:round/>
            <a:headEnd type="none" w="sm" len="sm"/>
            <a:tailEnd type="none" w="sm" len="sm"/>
          </a:ln>
          <a:effectLst>
            <a:outerShdw blurRad="57150" dist="47625" dir="276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9"/>
          <p:cNvSpPr txBox="1">
            <a:spLocks noGrp="1"/>
          </p:cNvSpPr>
          <p:nvPr>
            <p:ph type="title"/>
          </p:nvPr>
        </p:nvSpPr>
        <p:spPr>
          <a:xfrm>
            <a:off x="6703300" y="2134525"/>
            <a:ext cx="20991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Transitions?</a:t>
            </a:r>
            <a:endParaRPr/>
          </a:p>
        </p:txBody>
      </p:sp>
      <p:pic>
        <p:nvPicPr>
          <p:cNvPr id="456" name="Google Shape;456;p69"/>
          <p:cNvPicPr preferRelativeResize="0"/>
          <p:nvPr/>
        </p:nvPicPr>
        <p:blipFill>
          <a:blip r:embed="rId3">
            <a:alphaModFix/>
          </a:blip>
          <a:stretch>
            <a:fillRect/>
          </a:stretch>
        </p:blipFill>
        <p:spPr>
          <a:xfrm>
            <a:off x="765425" y="1512574"/>
            <a:ext cx="5741649" cy="30000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60"/>
        <p:cNvGrpSpPr/>
        <p:nvPr/>
      </p:nvGrpSpPr>
      <p:grpSpPr>
        <a:xfrm>
          <a:off x="0" y="0"/>
          <a:ext cx="0" cy="0"/>
          <a:chOff x="0" y="0"/>
          <a:chExt cx="0" cy="0"/>
        </a:xfrm>
      </p:grpSpPr>
      <p:sp>
        <p:nvSpPr>
          <p:cNvPr id="461" name="Google Shape;461;p70"/>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Upcoming Events</a:t>
            </a:r>
            <a:endParaRPr/>
          </a:p>
        </p:txBody>
      </p:sp>
      <p:sp>
        <p:nvSpPr>
          <p:cNvPr id="462" name="Google Shape;462;p70"/>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70"/>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64" name="Google Shape;464;p70"/>
          <p:cNvPicPr preferRelativeResize="0"/>
          <p:nvPr/>
        </p:nvPicPr>
        <p:blipFill>
          <a:blip r:embed="rId3">
            <a:alphaModFix/>
          </a:blip>
          <a:stretch>
            <a:fillRect/>
          </a:stretch>
        </p:blipFill>
        <p:spPr>
          <a:xfrm>
            <a:off x="5461400" y="1596625"/>
            <a:ext cx="2900352" cy="2175272"/>
          </a:xfrm>
          <a:prstGeom prst="rect">
            <a:avLst/>
          </a:prstGeom>
          <a:noFill/>
          <a:ln w="38100" cap="flat" cmpd="sng">
            <a:solidFill>
              <a:schemeClr val="accent3"/>
            </a:solidFill>
            <a:prstDash val="solid"/>
            <a:round/>
            <a:headEnd type="none" w="sm" len="sm"/>
            <a:tailEnd type="none" w="sm" len="sm"/>
          </a:ln>
        </p:spPr>
      </p:pic>
      <p:sp>
        <p:nvSpPr>
          <p:cNvPr id="465" name="Google Shape;465;p70"/>
          <p:cNvSpPr txBox="1"/>
          <p:nvPr/>
        </p:nvSpPr>
        <p:spPr>
          <a:xfrm>
            <a:off x="1650200" y="3332550"/>
            <a:ext cx="61722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71"/>
          <p:cNvPicPr preferRelativeResize="0"/>
          <p:nvPr/>
        </p:nvPicPr>
        <p:blipFill>
          <a:blip r:embed="rId3">
            <a:alphaModFix/>
          </a:blip>
          <a:stretch>
            <a:fillRect/>
          </a:stretch>
        </p:blipFill>
        <p:spPr>
          <a:xfrm>
            <a:off x="1483825" y="232600"/>
            <a:ext cx="6029025" cy="1592175"/>
          </a:xfrm>
          <a:prstGeom prst="rect">
            <a:avLst/>
          </a:prstGeom>
          <a:noFill/>
          <a:ln>
            <a:noFill/>
          </a:ln>
        </p:spPr>
      </p:pic>
      <p:sp>
        <p:nvSpPr>
          <p:cNvPr id="471" name="Google Shape;471;p71"/>
          <p:cNvSpPr txBox="1"/>
          <p:nvPr/>
        </p:nvSpPr>
        <p:spPr>
          <a:xfrm>
            <a:off x="230250" y="1902350"/>
            <a:ext cx="85707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Calibri"/>
                <a:ea typeface="Calibri"/>
                <a:cs typeface="Calibri"/>
                <a:sym typeface="Calibri"/>
              </a:rPr>
              <a:t>When:</a:t>
            </a:r>
            <a:r>
              <a:rPr lang="en">
                <a:latin typeface="Calibri"/>
                <a:ea typeface="Calibri"/>
                <a:cs typeface="Calibri"/>
                <a:sym typeface="Calibri"/>
              </a:rPr>
              <a:t>  </a:t>
            </a:r>
            <a:r>
              <a:rPr lang="en" b="1">
                <a:latin typeface="Calibri"/>
                <a:ea typeface="Calibri"/>
                <a:cs typeface="Calibri"/>
                <a:sym typeface="Calibri"/>
              </a:rPr>
              <a:t>June 17th from 1:30-3:00pm.</a:t>
            </a:r>
            <a:endParaRPr b="1">
              <a:latin typeface="Calibri"/>
              <a:ea typeface="Calibri"/>
              <a:cs typeface="Calibri"/>
              <a:sym typeface="Calibri"/>
            </a:endParaRPr>
          </a:p>
          <a:p>
            <a:pPr marL="0" lvl="0" indent="0" algn="l" rtl="0">
              <a:lnSpc>
                <a:spcPct val="115000"/>
              </a:lnSpc>
              <a:spcBef>
                <a:spcPts val="0"/>
              </a:spcBef>
              <a:spcAft>
                <a:spcPts val="0"/>
              </a:spcAft>
              <a:buNone/>
            </a:pPr>
            <a:r>
              <a:rPr lang="en">
                <a:latin typeface="Calibri"/>
                <a:ea typeface="Calibri"/>
                <a:cs typeface="Calibri"/>
                <a:sym typeface="Calibri"/>
              </a:rPr>
              <a:t> </a:t>
            </a:r>
            <a:endParaRPr>
              <a:latin typeface="Calibri"/>
              <a:ea typeface="Calibri"/>
              <a:cs typeface="Calibri"/>
              <a:sym typeface="Calibri"/>
            </a:endParaRPr>
          </a:p>
          <a:p>
            <a:pPr marL="0" lvl="0" indent="0" algn="l" rtl="0">
              <a:lnSpc>
                <a:spcPct val="115000"/>
              </a:lnSpc>
              <a:spcBef>
                <a:spcPts val="0"/>
              </a:spcBef>
              <a:spcAft>
                <a:spcPts val="0"/>
              </a:spcAft>
              <a:buNone/>
            </a:pPr>
            <a:r>
              <a:rPr lang="en" b="1">
                <a:latin typeface="Calibri"/>
                <a:ea typeface="Calibri"/>
                <a:cs typeface="Calibri"/>
                <a:sym typeface="Calibri"/>
              </a:rPr>
              <a:t>What:</a:t>
            </a:r>
            <a:r>
              <a:rPr lang="en">
                <a:latin typeface="Calibri"/>
                <a:ea typeface="Calibri"/>
                <a:cs typeface="Calibri"/>
                <a:sym typeface="Calibri"/>
              </a:rPr>
              <a:t>  </a:t>
            </a:r>
            <a:r>
              <a:rPr lang="en" u="sng">
                <a:solidFill>
                  <a:srgbClr val="1155CC"/>
                </a:solidFill>
                <a:latin typeface="Calibri"/>
                <a:ea typeface="Calibri"/>
                <a:cs typeface="Calibri"/>
                <a:sym typeface="Calibri"/>
                <a:hlinkClick r:id="rId4"/>
              </a:rPr>
              <a:t>Dr. Rose Iovannone</a:t>
            </a:r>
            <a:r>
              <a:rPr lang="en">
                <a:solidFill>
                  <a:srgbClr val="002060"/>
                </a:solidFill>
                <a:latin typeface="Calibri"/>
                <a:ea typeface="Calibri"/>
                <a:cs typeface="Calibri"/>
                <a:sym typeface="Calibri"/>
              </a:rPr>
              <a:t>,</a:t>
            </a:r>
            <a:r>
              <a:rPr lang="en">
                <a:latin typeface="Calibri"/>
                <a:ea typeface="Calibri"/>
                <a:cs typeface="Calibri"/>
                <a:sym typeface="Calibri"/>
              </a:rPr>
              <a:t> from the University of South Florida, will share information about universal parenting practices including ways to implement and individualize these for families.</a:t>
            </a:r>
            <a:endParaRPr>
              <a:latin typeface="Calibri"/>
              <a:ea typeface="Calibri"/>
              <a:cs typeface="Calibri"/>
              <a:sym typeface="Calibri"/>
            </a:endParaRPr>
          </a:p>
          <a:p>
            <a:pPr marL="0" lvl="0" indent="0" algn="l" rtl="0">
              <a:lnSpc>
                <a:spcPct val="115000"/>
              </a:lnSpc>
              <a:spcBef>
                <a:spcPts val="1200"/>
              </a:spcBef>
              <a:spcAft>
                <a:spcPts val="0"/>
              </a:spcAft>
              <a:buNone/>
            </a:pPr>
            <a:r>
              <a:rPr lang="en" b="1">
                <a:latin typeface="Calibri"/>
                <a:ea typeface="Calibri"/>
                <a:cs typeface="Calibri"/>
                <a:sym typeface="Calibri"/>
              </a:rPr>
              <a:t>Who:</a:t>
            </a:r>
            <a:r>
              <a:rPr lang="en">
                <a:latin typeface="Calibri"/>
                <a:ea typeface="Calibri"/>
                <a:cs typeface="Calibri"/>
                <a:sym typeface="Calibri"/>
              </a:rPr>
              <a:t>   </a:t>
            </a:r>
            <a:endParaRPr>
              <a:latin typeface="Calibri"/>
              <a:ea typeface="Calibri"/>
              <a:cs typeface="Calibri"/>
              <a:sym typeface="Calibri"/>
            </a:endParaRPr>
          </a:p>
          <a:p>
            <a:pPr marL="457200" lvl="0" indent="-317500" algn="l" rtl="0">
              <a:lnSpc>
                <a:spcPct val="115000"/>
              </a:lnSpc>
              <a:spcBef>
                <a:spcPts val="1200"/>
              </a:spcBef>
              <a:spcAft>
                <a:spcPts val="0"/>
              </a:spcAft>
              <a:buSzPts val="1400"/>
              <a:buFont typeface="Calibri"/>
              <a:buChar char="●"/>
            </a:pPr>
            <a:r>
              <a:rPr lang="en">
                <a:latin typeface="Calibri"/>
                <a:ea typeface="Calibri"/>
                <a:cs typeface="Calibri"/>
                <a:sym typeface="Calibri"/>
              </a:rPr>
              <a:t>Most relevant to those providing behavioral consultation with families such as school psychologists and behavioral interventionists.  </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Others are welcome to attend, but some prior exposure to PTR is recommended.  </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Char char="●"/>
            </a:pPr>
            <a:r>
              <a:rPr lang="en">
                <a:latin typeface="Calibri"/>
                <a:ea typeface="Calibri"/>
                <a:cs typeface="Calibri"/>
                <a:sym typeface="Calibri"/>
              </a:rPr>
              <a:t>For those unfamiliar with PTR, share this brief overview prior to the webinar:  </a:t>
            </a:r>
            <a:r>
              <a:rPr lang="en" u="sng">
                <a:solidFill>
                  <a:schemeClr val="hlink"/>
                </a:solidFill>
                <a:latin typeface="Calibri"/>
                <a:ea typeface="Calibri"/>
                <a:cs typeface="Calibri"/>
                <a:sym typeface="Calibri"/>
                <a:hlinkClick r:id="rId5"/>
              </a:rPr>
              <a:t>http://wh1.oet.udel.edu/pbs/ptr-forms/</a:t>
            </a:r>
            <a:endParaRPr>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2"/>
          <p:cNvSpPr txBox="1">
            <a:spLocks noGrp="1"/>
          </p:cNvSpPr>
          <p:nvPr>
            <p:ph type="title"/>
          </p:nvPr>
        </p:nvSpPr>
        <p:spPr>
          <a:xfrm>
            <a:off x="729450" y="1318650"/>
            <a:ext cx="7688700" cy="5352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Self-Care Webinar Idea sharing </a:t>
            </a:r>
            <a:endParaRPr>
              <a:highlight>
                <a:srgbClr val="FF0000"/>
              </a:highlight>
            </a:endParaRPr>
          </a:p>
        </p:txBody>
      </p:sp>
      <p:sp>
        <p:nvSpPr>
          <p:cNvPr id="477" name="Google Shape;477;p72"/>
          <p:cNvSpPr txBox="1">
            <a:spLocks noGrp="1"/>
          </p:cNvSpPr>
          <p:nvPr>
            <p:ph type="body" idx="1"/>
          </p:nvPr>
        </p:nvSpPr>
        <p:spPr>
          <a:xfrm>
            <a:off x="4437925" y="4533825"/>
            <a:ext cx="3846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900" u="sng">
                <a:solidFill>
                  <a:schemeClr val="hlink"/>
                </a:solidFill>
                <a:latin typeface="Arial"/>
                <a:ea typeface="Arial"/>
                <a:cs typeface="Arial"/>
                <a:sym typeface="Arial"/>
                <a:hlinkClick r:id="rId3"/>
              </a:rPr>
              <a:t>https://casel.org/wp-content/uploads/2020/05/CASEL_Leveraging-SEL-as-You-Prepare-to-Reopen-and-Renew.pdf</a:t>
            </a:r>
            <a:endParaRPr sz="1100"/>
          </a:p>
        </p:txBody>
      </p:sp>
      <p:pic>
        <p:nvPicPr>
          <p:cNvPr id="478" name="Google Shape;478;p72"/>
          <p:cNvPicPr preferRelativeResize="0"/>
          <p:nvPr/>
        </p:nvPicPr>
        <p:blipFill>
          <a:blip r:embed="rId4">
            <a:alphaModFix/>
          </a:blip>
          <a:stretch>
            <a:fillRect/>
          </a:stretch>
        </p:blipFill>
        <p:spPr>
          <a:xfrm>
            <a:off x="663100" y="2006250"/>
            <a:ext cx="2539750" cy="2930500"/>
          </a:xfrm>
          <a:prstGeom prst="rect">
            <a:avLst/>
          </a:prstGeom>
          <a:noFill/>
          <a:ln w="28575" cap="flat" cmpd="sng">
            <a:solidFill>
              <a:srgbClr val="3C78D8"/>
            </a:solidFill>
            <a:prstDash val="solid"/>
            <a:round/>
            <a:headEnd type="none" w="sm" len="sm"/>
            <a:tailEnd type="none" w="sm" len="sm"/>
          </a:ln>
        </p:spPr>
      </p:pic>
      <p:pic>
        <p:nvPicPr>
          <p:cNvPr id="479" name="Google Shape;479;p72"/>
          <p:cNvPicPr preferRelativeResize="0"/>
          <p:nvPr/>
        </p:nvPicPr>
        <p:blipFill>
          <a:blip r:embed="rId5">
            <a:alphaModFix/>
          </a:blip>
          <a:stretch>
            <a:fillRect/>
          </a:stretch>
        </p:blipFill>
        <p:spPr>
          <a:xfrm>
            <a:off x="3669175" y="2018738"/>
            <a:ext cx="5045301" cy="2350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3"/>
          <p:cNvSpPr txBox="1">
            <a:spLocks noGrp="1"/>
          </p:cNvSpPr>
          <p:nvPr>
            <p:ph type="title"/>
          </p:nvPr>
        </p:nvSpPr>
        <p:spPr>
          <a:xfrm>
            <a:off x="763900" y="4655375"/>
            <a:ext cx="4985400" cy="550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800"/>
              <a:buFont typeface="Arial"/>
              <a:buNone/>
            </a:pPr>
            <a:r>
              <a:rPr lang="en" sz="1800">
                <a:latin typeface="Arial"/>
                <a:ea typeface="Arial"/>
                <a:cs typeface="Arial"/>
                <a:sym typeface="Arial"/>
              </a:rPr>
              <a:t>Toni Morrison</a:t>
            </a:r>
            <a:br>
              <a:rPr lang="en" sz="1200"/>
            </a:br>
            <a:endParaRPr sz="1200"/>
          </a:p>
        </p:txBody>
      </p:sp>
      <p:sp>
        <p:nvSpPr>
          <p:cNvPr id="485" name="Google Shape;485;p73"/>
          <p:cNvSpPr txBox="1">
            <a:spLocks noGrp="1"/>
          </p:cNvSpPr>
          <p:nvPr>
            <p:ph type="body" idx="1"/>
          </p:nvPr>
        </p:nvSpPr>
        <p:spPr>
          <a:xfrm>
            <a:off x="542925" y="1515753"/>
            <a:ext cx="3886200" cy="28740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1600"/>
              </a:spcAft>
              <a:buClr>
                <a:srgbClr val="000000"/>
              </a:buClr>
              <a:buSzPts val="2300"/>
              <a:buFont typeface="Arial"/>
              <a:buNone/>
            </a:pPr>
            <a:r>
              <a:rPr lang="en" sz="2300" b="0" i="0" u="none" strike="noStrike" cap="none">
                <a:solidFill>
                  <a:srgbClr val="000000"/>
                </a:solidFill>
                <a:latin typeface="Arial"/>
                <a:ea typeface="Arial"/>
                <a:cs typeface="Arial"/>
                <a:sym typeface="Arial"/>
              </a:rPr>
              <a:t>“When you get these jobs that you have been so brilliantly trained for, just remember that your real job is that if you are free, you need to free somebody else.  If you have some power, then your job is to empower somebody else.”</a:t>
            </a:r>
            <a:endParaRPr/>
          </a:p>
        </p:txBody>
      </p:sp>
      <p:pic>
        <p:nvPicPr>
          <p:cNvPr id="486" name="Google Shape;486;p73"/>
          <p:cNvPicPr preferRelativeResize="0">
            <a:picLocks noGrp="1"/>
          </p:cNvPicPr>
          <p:nvPr>
            <p:ph type="body" idx="2"/>
          </p:nvPr>
        </p:nvPicPr>
        <p:blipFill rotWithShape="1">
          <a:blip r:embed="rId3">
            <a:alphaModFix/>
          </a:blip>
          <a:srcRect/>
          <a:stretch/>
        </p:blipFill>
        <p:spPr>
          <a:xfrm>
            <a:off x="5224463" y="1593642"/>
            <a:ext cx="3000300" cy="2857500"/>
          </a:xfrm>
          <a:prstGeom prst="rect">
            <a:avLst/>
          </a:prstGeom>
          <a:noFill/>
          <a:ln>
            <a:noFill/>
          </a:ln>
        </p:spPr>
      </p:pic>
      <p:sp>
        <p:nvSpPr>
          <p:cNvPr id="487" name="Google Shape;487;p73"/>
          <p:cNvSpPr txBox="1"/>
          <p:nvPr/>
        </p:nvSpPr>
        <p:spPr>
          <a:xfrm>
            <a:off x="214475" y="305725"/>
            <a:ext cx="8010300" cy="944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900" b="1">
                <a:solidFill>
                  <a:schemeClr val="accent3"/>
                </a:solidFill>
                <a:latin typeface="Lato"/>
                <a:ea typeface="Lato"/>
                <a:cs typeface="Lato"/>
                <a:sym typeface="Lato"/>
              </a:rPr>
              <a:t> </a:t>
            </a:r>
            <a:r>
              <a:rPr lang="en" sz="2100" b="1">
                <a:solidFill>
                  <a:schemeClr val="accent3"/>
                </a:solidFill>
                <a:latin typeface="Lato"/>
                <a:ea typeface="Lato"/>
                <a:cs typeface="Lato"/>
                <a:sym typeface="Lato"/>
              </a:rPr>
              <a:t>We appreciate your time with us today and value your feedback</a:t>
            </a:r>
            <a:endParaRPr sz="2100" b="1">
              <a:solidFill>
                <a:schemeClr val="accent3"/>
              </a:solidFill>
              <a:latin typeface="Lato"/>
              <a:ea typeface="Lato"/>
              <a:cs typeface="Lato"/>
              <a:sym typeface="Lato"/>
            </a:endParaRPr>
          </a:p>
          <a:p>
            <a:pPr marL="0" lvl="0" indent="0" algn="ctr" rtl="0">
              <a:lnSpc>
                <a:spcPct val="115000"/>
              </a:lnSpc>
              <a:spcBef>
                <a:spcPts val="1600"/>
              </a:spcBef>
              <a:spcAft>
                <a:spcPts val="0"/>
              </a:spcAft>
              <a:buNone/>
            </a:pPr>
            <a:endParaRPr sz="2000" b="1">
              <a:solidFill>
                <a:schemeClr val="accent3"/>
              </a:solidFill>
              <a:latin typeface="Lato"/>
              <a:ea typeface="Lato"/>
              <a:cs typeface="Lato"/>
              <a:sym typeface="Lato"/>
            </a:endParaRPr>
          </a:p>
          <a:p>
            <a:pPr marL="0" lvl="0" indent="0" algn="ctr" rtl="0">
              <a:lnSpc>
                <a:spcPct val="115000"/>
              </a:lnSpc>
              <a:spcBef>
                <a:spcPts val="1600"/>
              </a:spcBef>
              <a:spcAft>
                <a:spcPts val="0"/>
              </a:spcAft>
              <a:buNone/>
            </a:pPr>
            <a:endParaRPr sz="1900" b="1">
              <a:solidFill>
                <a:schemeClr val="accent3"/>
              </a:solidFill>
              <a:latin typeface="Lato"/>
              <a:ea typeface="Lato"/>
              <a:cs typeface="Lato"/>
              <a:sym typeface="Lato"/>
            </a:endParaRPr>
          </a:p>
          <a:p>
            <a:pPr marL="0" lvl="0" indent="0" algn="ctr" rtl="0">
              <a:lnSpc>
                <a:spcPct val="115000"/>
              </a:lnSpc>
              <a:spcBef>
                <a:spcPts val="1600"/>
              </a:spcBef>
              <a:spcAft>
                <a:spcPts val="1600"/>
              </a:spcAft>
              <a:buNone/>
            </a:pPr>
            <a:endParaRPr sz="1900" b="1">
              <a:solidFill>
                <a:schemeClr val="accent3"/>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Creating a Space for Sharing</a:t>
            </a:r>
            <a:endParaRPr>
              <a:highlight>
                <a:srgbClr val="FFFF00"/>
              </a:highlight>
            </a:endParaRPr>
          </a:p>
        </p:txBody>
      </p:sp>
      <p:sp>
        <p:nvSpPr>
          <p:cNvPr id="493" name="Google Shape;493;p74"/>
          <p:cNvSpPr txBox="1">
            <a:spLocks noGrp="1"/>
          </p:cNvSpPr>
          <p:nvPr>
            <p:ph type="body" idx="4294967295"/>
          </p:nvPr>
        </p:nvSpPr>
        <p:spPr>
          <a:xfrm>
            <a:off x="4643604" y="2078875"/>
            <a:ext cx="37743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Join us for an unscripted, safe space for: </a:t>
            </a:r>
            <a:endParaRPr sz="1800"/>
          </a:p>
          <a:p>
            <a:pPr marL="457200" lvl="0" indent="-342900" algn="l" rtl="0">
              <a:spcBef>
                <a:spcPts val="1600"/>
              </a:spcBef>
              <a:spcAft>
                <a:spcPts val="0"/>
              </a:spcAft>
              <a:buSzPts val="1800"/>
              <a:buChar char="●"/>
            </a:pPr>
            <a:r>
              <a:rPr lang="en" sz="1800"/>
              <a:t>Sharing </a:t>
            </a:r>
            <a:endParaRPr sz="1800"/>
          </a:p>
          <a:p>
            <a:pPr marL="457200" lvl="0" indent="-342900" algn="l" rtl="0">
              <a:spcBef>
                <a:spcPts val="0"/>
              </a:spcBef>
              <a:spcAft>
                <a:spcPts val="0"/>
              </a:spcAft>
              <a:buSzPts val="1800"/>
              <a:buChar char="●"/>
            </a:pPr>
            <a:r>
              <a:rPr lang="en" sz="1800"/>
              <a:t>Listening</a:t>
            </a:r>
            <a:endParaRPr sz="1800"/>
          </a:p>
          <a:p>
            <a:pPr marL="457200" lvl="0" indent="-342900" algn="l" rtl="0">
              <a:spcBef>
                <a:spcPts val="0"/>
              </a:spcBef>
              <a:spcAft>
                <a:spcPts val="0"/>
              </a:spcAft>
              <a:buSzPts val="1800"/>
              <a:buChar char="●"/>
            </a:pPr>
            <a:r>
              <a:rPr lang="en" sz="1800"/>
              <a:t>Support </a:t>
            </a:r>
            <a:endParaRPr sz="1800"/>
          </a:p>
          <a:p>
            <a:pPr marL="457200" lvl="0" indent="-342900" algn="l" rtl="0">
              <a:spcBef>
                <a:spcPts val="0"/>
              </a:spcBef>
              <a:spcAft>
                <a:spcPts val="0"/>
              </a:spcAft>
              <a:buSzPts val="1800"/>
              <a:buChar char="●"/>
            </a:pPr>
            <a:r>
              <a:rPr lang="en" sz="1800"/>
              <a:t>Action Planning </a:t>
            </a:r>
            <a:endParaRPr sz="1800"/>
          </a:p>
        </p:txBody>
      </p:sp>
      <p:pic>
        <p:nvPicPr>
          <p:cNvPr id="494" name="Google Shape;494;p74"/>
          <p:cNvPicPr preferRelativeResize="0"/>
          <p:nvPr/>
        </p:nvPicPr>
        <p:blipFill>
          <a:blip r:embed="rId3">
            <a:alphaModFix/>
          </a:blip>
          <a:stretch>
            <a:fillRect/>
          </a:stretch>
        </p:blipFill>
        <p:spPr>
          <a:xfrm>
            <a:off x="487325" y="2471250"/>
            <a:ext cx="3858013" cy="18687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5"/>
          <p:cNvSpPr txBox="1">
            <a:spLocks noGrp="1"/>
          </p:cNvSpPr>
          <p:nvPr>
            <p:ph type="title"/>
          </p:nvPr>
        </p:nvSpPr>
        <p:spPr>
          <a:xfrm>
            <a:off x="689750" y="5645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silently respond to the following</a:t>
            </a:r>
            <a:endParaRPr/>
          </a:p>
        </p:txBody>
      </p:sp>
      <p:sp>
        <p:nvSpPr>
          <p:cNvPr id="500" name="Google Shape;500;p75"/>
          <p:cNvSpPr txBox="1">
            <a:spLocks noGrp="1"/>
          </p:cNvSpPr>
          <p:nvPr>
            <p:ph type="body" idx="1"/>
          </p:nvPr>
        </p:nvSpPr>
        <p:spPr>
          <a:xfrm>
            <a:off x="182175" y="1264450"/>
            <a:ext cx="4832700" cy="3571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latin typeface="Calibri"/>
                <a:ea typeface="Calibri"/>
                <a:cs typeface="Calibri"/>
                <a:sym typeface="Calibri"/>
              </a:rPr>
              <a:t>Introspection:</a:t>
            </a:r>
            <a:endParaRPr sz="1500">
              <a:latin typeface="Calibri"/>
              <a:ea typeface="Calibri"/>
              <a:cs typeface="Calibri"/>
              <a:sym typeface="Calibri"/>
            </a:endParaRPr>
          </a:p>
          <a:p>
            <a:pPr marL="171450" lvl="0" indent="-209550" algn="l" rtl="0">
              <a:lnSpc>
                <a:spcPct val="100000"/>
              </a:lnSpc>
              <a:spcBef>
                <a:spcPts val="1600"/>
              </a:spcBef>
              <a:spcAft>
                <a:spcPts val="0"/>
              </a:spcAft>
              <a:buSzPts val="1500"/>
              <a:buFont typeface="Calibri"/>
              <a:buChar char="●"/>
            </a:pPr>
            <a:r>
              <a:rPr lang="en" sz="1500">
                <a:latin typeface="Calibri"/>
                <a:ea typeface="Calibri"/>
                <a:cs typeface="Calibri"/>
                <a:sym typeface="Calibri"/>
              </a:rPr>
              <a:t>What am I feeling?  Why am I moved in this way?  What have I experienced that contributes to these feelings?</a:t>
            </a:r>
            <a:endParaRPr sz="1500">
              <a:latin typeface="Calibri"/>
              <a:ea typeface="Calibri"/>
              <a:cs typeface="Calibri"/>
              <a:sym typeface="Calibri"/>
            </a:endParaRPr>
          </a:p>
          <a:p>
            <a:pPr marL="0" lvl="0" indent="0" algn="l" rtl="0">
              <a:lnSpc>
                <a:spcPct val="100000"/>
              </a:lnSpc>
              <a:spcBef>
                <a:spcPts val="1600"/>
              </a:spcBef>
              <a:spcAft>
                <a:spcPts val="0"/>
              </a:spcAft>
              <a:buNone/>
            </a:pPr>
            <a:r>
              <a:rPr lang="en" sz="1500">
                <a:latin typeface="Calibri"/>
                <a:ea typeface="Calibri"/>
                <a:cs typeface="Calibri"/>
                <a:sym typeface="Calibri"/>
              </a:rPr>
              <a:t>Outreach:</a:t>
            </a:r>
            <a:endParaRPr sz="1500">
              <a:latin typeface="Calibri"/>
              <a:ea typeface="Calibri"/>
              <a:cs typeface="Calibri"/>
              <a:sym typeface="Calibri"/>
            </a:endParaRPr>
          </a:p>
          <a:p>
            <a:pPr marL="171450" lvl="0" indent="-266700" algn="l" rtl="0">
              <a:lnSpc>
                <a:spcPct val="100000"/>
              </a:lnSpc>
              <a:spcBef>
                <a:spcPts val="1600"/>
              </a:spcBef>
              <a:spcAft>
                <a:spcPts val="0"/>
              </a:spcAft>
              <a:buSzPts val="1500"/>
              <a:buFont typeface="Calibri"/>
              <a:buChar char="●"/>
            </a:pPr>
            <a:r>
              <a:rPr lang="en" sz="1500">
                <a:latin typeface="Calibri"/>
                <a:ea typeface="Calibri"/>
                <a:cs typeface="Calibri"/>
                <a:sym typeface="Calibri"/>
              </a:rPr>
              <a:t>Who can I call that I know well to talk about this with?   Who else can I share with that may not have the same experiences or perspective?  </a:t>
            </a:r>
            <a:endParaRPr sz="1500">
              <a:latin typeface="Calibri"/>
              <a:ea typeface="Calibri"/>
              <a:cs typeface="Calibri"/>
              <a:sym typeface="Calibri"/>
            </a:endParaRPr>
          </a:p>
          <a:p>
            <a:pPr marL="0" lvl="0" indent="0" algn="l" rtl="0">
              <a:lnSpc>
                <a:spcPct val="100000"/>
              </a:lnSpc>
              <a:spcBef>
                <a:spcPts val="1600"/>
              </a:spcBef>
              <a:spcAft>
                <a:spcPts val="0"/>
              </a:spcAft>
              <a:buNone/>
            </a:pPr>
            <a:r>
              <a:rPr lang="en" sz="1500">
                <a:latin typeface="Calibri"/>
                <a:ea typeface="Calibri"/>
                <a:cs typeface="Calibri"/>
                <a:sym typeface="Calibri"/>
              </a:rPr>
              <a:t>PD</a:t>
            </a:r>
            <a:endParaRPr sz="1500">
              <a:latin typeface="Calibri"/>
              <a:ea typeface="Calibri"/>
              <a:cs typeface="Calibri"/>
              <a:sym typeface="Calibri"/>
            </a:endParaRPr>
          </a:p>
          <a:p>
            <a:pPr marL="457200" lvl="0" indent="-323850" algn="l" rtl="0">
              <a:lnSpc>
                <a:spcPct val="100000"/>
              </a:lnSpc>
              <a:spcBef>
                <a:spcPts val="1600"/>
              </a:spcBef>
              <a:spcAft>
                <a:spcPts val="0"/>
              </a:spcAft>
              <a:buSzPts val="1500"/>
              <a:buFont typeface="Calibri"/>
              <a:buChar char="●"/>
            </a:pPr>
            <a:r>
              <a:rPr lang="en" sz="1500">
                <a:latin typeface="Calibri"/>
                <a:ea typeface="Calibri"/>
                <a:cs typeface="Calibri"/>
                <a:sym typeface="Calibri"/>
              </a:rPr>
              <a:t>How can I continue my own learning?  </a:t>
            </a:r>
            <a:endParaRPr sz="1500">
              <a:latin typeface="Calibri"/>
              <a:ea typeface="Calibri"/>
              <a:cs typeface="Calibri"/>
              <a:sym typeface="Calibri"/>
            </a:endParaRPr>
          </a:p>
          <a:p>
            <a:pPr marL="0" lvl="0" indent="0" algn="l" rtl="0">
              <a:lnSpc>
                <a:spcPct val="100000"/>
              </a:lnSpc>
              <a:spcBef>
                <a:spcPts val="1600"/>
              </a:spcBef>
              <a:spcAft>
                <a:spcPts val="1600"/>
              </a:spcAft>
              <a:buNone/>
            </a:pPr>
            <a:r>
              <a:rPr lang="en" sz="1500">
                <a:latin typeface="Calibri"/>
                <a:ea typeface="Calibri"/>
                <a:cs typeface="Calibri"/>
                <a:sym typeface="Calibri"/>
              </a:rPr>
              <a:t>What action do I commit to take? </a:t>
            </a:r>
            <a:endParaRPr sz="1500">
              <a:latin typeface="Calibri"/>
              <a:ea typeface="Calibri"/>
              <a:cs typeface="Calibri"/>
              <a:sym typeface="Calibri"/>
            </a:endParaRPr>
          </a:p>
        </p:txBody>
      </p:sp>
      <p:pic>
        <p:nvPicPr>
          <p:cNvPr id="501" name="Google Shape;501;p75"/>
          <p:cNvPicPr preferRelativeResize="0"/>
          <p:nvPr/>
        </p:nvPicPr>
        <p:blipFill>
          <a:blip r:embed="rId3">
            <a:alphaModFix/>
          </a:blip>
          <a:stretch>
            <a:fillRect/>
          </a:stretch>
        </p:blipFill>
        <p:spPr>
          <a:xfrm>
            <a:off x="4958549" y="2052575"/>
            <a:ext cx="4219097" cy="27861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1"/>
          <p:cNvSpPr txBox="1">
            <a:spLocks noGrp="1"/>
          </p:cNvSpPr>
          <p:nvPr>
            <p:ph type="body" idx="1"/>
          </p:nvPr>
        </p:nvSpPr>
        <p:spPr>
          <a:xfrm>
            <a:off x="278350" y="1391775"/>
            <a:ext cx="8011800" cy="35703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Readiness</a:t>
            </a:r>
            <a:endParaRPr sz="1700"/>
          </a:p>
          <a:p>
            <a:pPr marL="914400" lvl="1" indent="-323850" algn="l" rtl="0">
              <a:spcBef>
                <a:spcPts val="0"/>
              </a:spcBef>
              <a:spcAft>
                <a:spcPts val="0"/>
              </a:spcAft>
              <a:buSzPts val="1500"/>
              <a:buChar char="○"/>
            </a:pPr>
            <a:r>
              <a:rPr lang="en" sz="1500"/>
              <a:t>Introspection</a:t>
            </a:r>
            <a:endParaRPr sz="1500"/>
          </a:p>
          <a:p>
            <a:pPr marL="914400" lvl="1" indent="-323850" algn="l" rtl="0">
              <a:spcBef>
                <a:spcPts val="0"/>
              </a:spcBef>
              <a:spcAft>
                <a:spcPts val="0"/>
              </a:spcAft>
              <a:buSzPts val="1500"/>
              <a:buChar char="○"/>
            </a:pPr>
            <a:r>
              <a:rPr lang="en" sz="1500"/>
              <a:t>Outreach</a:t>
            </a:r>
            <a:endParaRPr sz="1500"/>
          </a:p>
          <a:p>
            <a:pPr marL="914400" lvl="1" indent="-323850" algn="l" rtl="0">
              <a:spcBef>
                <a:spcPts val="0"/>
              </a:spcBef>
              <a:spcAft>
                <a:spcPts val="0"/>
              </a:spcAft>
              <a:buSzPts val="1500"/>
              <a:buChar char="○"/>
            </a:pPr>
            <a:r>
              <a:rPr lang="en" sz="1500"/>
              <a:t>Professional Development</a:t>
            </a:r>
            <a:endParaRPr sz="1500"/>
          </a:p>
          <a:p>
            <a:pPr marL="457200" lvl="0" indent="-336550" algn="l" rtl="0">
              <a:spcBef>
                <a:spcPts val="0"/>
              </a:spcBef>
              <a:spcAft>
                <a:spcPts val="0"/>
              </a:spcAft>
              <a:buSzPts val="1700"/>
              <a:buChar char="●"/>
            </a:pPr>
            <a:r>
              <a:rPr lang="en" sz="1700"/>
              <a:t>School-wide Support</a:t>
            </a:r>
            <a:endParaRPr sz="1700"/>
          </a:p>
          <a:p>
            <a:pPr marL="457200" lvl="0" indent="-336550" algn="l" rtl="0">
              <a:spcBef>
                <a:spcPts val="0"/>
              </a:spcBef>
              <a:spcAft>
                <a:spcPts val="0"/>
              </a:spcAft>
              <a:buSzPts val="1700"/>
              <a:buChar char="●"/>
            </a:pPr>
            <a:r>
              <a:rPr lang="en" sz="1700"/>
              <a:t>Small Group Support </a:t>
            </a:r>
            <a:endParaRPr sz="1700"/>
          </a:p>
          <a:p>
            <a:pPr marL="457200" lvl="0" indent="-336550" algn="l" rtl="0">
              <a:spcBef>
                <a:spcPts val="0"/>
              </a:spcBef>
              <a:spcAft>
                <a:spcPts val="0"/>
              </a:spcAft>
              <a:buSzPts val="1700"/>
              <a:buChar char="●"/>
            </a:pPr>
            <a:r>
              <a:rPr lang="en" sz="1700"/>
              <a:t>Individual Support</a:t>
            </a:r>
            <a:endParaRPr sz="1700"/>
          </a:p>
          <a:p>
            <a:pPr marL="457200" lvl="0" indent="-336550" algn="l" rtl="0">
              <a:spcBef>
                <a:spcPts val="0"/>
              </a:spcBef>
              <a:spcAft>
                <a:spcPts val="0"/>
              </a:spcAft>
              <a:buSzPts val="1700"/>
              <a:buChar char="●"/>
            </a:pPr>
            <a:r>
              <a:rPr lang="en" sz="1700"/>
              <a:t>Sustainable Change</a:t>
            </a:r>
            <a:endParaRPr sz="1700"/>
          </a:p>
          <a:p>
            <a:pPr marL="914400" lvl="1" indent="-323850" algn="l" rtl="0">
              <a:spcBef>
                <a:spcPts val="0"/>
              </a:spcBef>
              <a:spcAft>
                <a:spcPts val="0"/>
              </a:spcAft>
              <a:buSzPts val="1500"/>
              <a:buChar char="○"/>
            </a:pPr>
            <a:r>
              <a:rPr lang="en" sz="1500"/>
              <a:t>School Climate and Culture</a:t>
            </a:r>
            <a:endParaRPr sz="1500"/>
          </a:p>
          <a:p>
            <a:pPr marL="914400" lvl="1" indent="-323850" algn="l" rtl="0">
              <a:spcBef>
                <a:spcPts val="0"/>
              </a:spcBef>
              <a:spcAft>
                <a:spcPts val="0"/>
              </a:spcAft>
              <a:buSzPts val="1500"/>
              <a:buChar char="○"/>
            </a:pPr>
            <a:r>
              <a:rPr lang="en" sz="1500"/>
              <a:t>Subject Area Curricula</a:t>
            </a:r>
            <a:endParaRPr sz="1500"/>
          </a:p>
          <a:p>
            <a:pPr marL="914400" lvl="1" indent="-323850" algn="l" rtl="0">
              <a:spcBef>
                <a:spcPts val="0"/>
              </a:spcBef>
              <a:spcAft>
                <a:spcPts val="0"/>
              </a:spcAft>
              <a:buSzPts val="1500"/>
              <a:buChar char="○"/>
            </a:pPr>
            <a:r>
              <a:rPr lang="en" sz="1500"/>
              <a:t>Ongoing, Multilevel Advocacy and System Evaluation</a:t>
            </a:r>
            <a:endParaRPr sz="1500"/>
          </a:p>
        </p:txBody>
      </p:sp>
      <p:pic>
        <p:nvPicPr>
          <p:cNvPr id="180" name="Google Shape;180;p31"/>
          <p:cNvPicPr preferRelativeResize="0"/>
          <p:nvPr/>
        </p:nvPicPr>
        <p:blipFill>
          <a:blip r:embed="rId3">
            <a:alphaModFix/>
          </a:blip>
          <a:stretch>
            <a:fillRect/>
          </a:stretch>
        </p:blipFill>
        <p:spPr>
          <a:xfrm>
            <a:off x="3824350" y="518775"/>
            <a:ext cx="5319651" cy="2929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title"/>
          </p:nvPr>
        </p:nvSpPr>
        <p:spPr>
          <a:xfrm>
            <a:off x="689750" y="5645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silently respond to the following</a:t>
            </a:r>
            <a:endParaRPr/>
          </a:p>
        </p:txBody>
      </p:sp>
      <p:sp>
        <p:nvSpPr>
          <p:cNvPr id="186" name="Google Shape;186;p32"/>
          <p:cNvSpPr txBox="1">
            <a:spLocks noGrp="1"/>
          </p:cNvSpPr>
          <p:nvPr>
            <p:ph type="body" idx="1"/>
          </p:nvPr>
        </p:nvSpPr>
        <p:spPr>
          <a:xfrm>
            <a:off x="182175" y="1264450"/>
            <a:ext cx="4832700" cy="3571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latin typeface="Calibri"/>
                <a:ea typeface="Calibri"/>
                <a:cs typeface="Calibri"/>
                <a:sym typeface="Calibri"/>
              </a:rPr>
              <a:t>Introspection:</a:t>
            </a:r>
            <a:endParaRPr sz="1500">
              <a:latin typeface="Calibri"/>
              <a:ea typeface="Calibri"/>
              <a:cs typeface="Calibri"/>
              <a:sym typeface="Calibri"/>
            </a:endParaRPr>
          </a:p>
          <a:p>
            <a:pPr marL="171450" lvl="0" indent="-209550" algn="l" rtl="0">
              <a:lnSpc>
                <a:spcPct val="100000"/>
              </a:lnSpc>
              <a:spcBef>
                <a:spcPts val="1600"/>
              </a:spcBef>
              <a:spcAft>
                <a:spcPts val="0"/>
              </a:spcAft>
              <a:buSzPts val="1500"/>
              <a:buFont typeface="Calibri"/>
              <a:buChar char="●"/>
            </a:pPr>
            <a:r>
              <a:rPr lang="en" sz="1500">
                <a:latin typeface="Calibri"/>
                <a:ea typeface="Calibri"/>
                <a:cs typeface="Calibri"/>
                <a:sym typeface="Calibri"/>
              </a:rPr>
              <a:t>What am I feeling?  Why am I moved in this way?  What have I experienced that contributes to these feelings?</a:t>
            </a:r>
            <a:endParaRPr sz="1500">
              <a:latin typeface="Calibri"/>
              <a:ea typeface="Calibri"/>
              <a:cs typeface="Calibri"/>
              <a:sym typeface="Calibri"/>
            </a:endParaRPr>
          </a:p>
          <a:p>
            <a:pPr marL="0" lvl="0" indent="0" algn="l" rtl="0">
              <a:lnSpc>
                <a:spcPct val="100000"/>
              </a:lnSpc>
              <a:spcBef>
                <a:spcPts val="1600"/>
              </a:spcBef>
              <a:spcAft>
                <a:spcPts val="0"/>
              </a:spcAft>
              <a:buNone/>
            </a:pPr>
            <a:r>
              <a:rPr lang="en" sz="1500">
                <a:latin typeface="Calibri"/>
                <a:ea typeface="Calibri"/>
                <a:cs typeface="Calibri"/>
                <a:sym typeface="Calibri"/>
              </a:rPr>
              <a:t>Outreach:</a:t>
            </a:r>
            <a:endParaRPr sz="1500">
              <a:latin typeface="Calibri"/>
              <a:ea typeface="Calibri"/>
              <a:cs typeface="Calibri"/>
              <a:sym typeface="Calibri"/>
            </a:endParaRPr>
          </a:p>
          <a:p>
            <a:pPr marL="171450" lvl="0" indent="-266700" algn="l" rtl="0">
              <a:lnSpc>
                <a:spcPct val="100000"/>
              </a:lnSpc>
              <a:spcBef>
                <a:spcPts val="1600"/>
              </a:spcBef>
              <a:spcAft>
                <a:spcPts val="0"/>
              </a:spcAft>
              <a:buSzPts val="1500"/>
              <a:buFont typeface="Calibri"/>
              <a:buChar char="●"/>
            </a:pPr>
            <a:r>
              <a:rPr lang="en" sz="1500">
                <a:latin typeface="Calibri"/>
                <a:ea typeface="Calibri"/>
                <a:cs typeface="Calibri"/>
                <a:sym typeface="Calibri"/>
              </a:rPr>
              <a:t>Who can I call that I know well to talk about this with?   Who else can I share with that may not have the same experiences or perspective?  </a:t>
            </a:r>
            <a:endParaRPr sz="1500">
              <a:latin typeface="Calibri"/>
              <a:ea typeface="Calibri"/>
              <a:cs typeface="Calibri"/>
              <a:sym typeface="Calibri"/>
            </a:endParaRPr>
          </a:p>
          <a:p>
            <a:pPr marL="0" lvl="0" indent="0" algn="l" rtl="0">
              <a:lnSpc>
                <a:spcPct val="100000"/>
              </a:lnSpc>
              <a:spcBef>
                <a:spcPts val="1600"/>
              </a:spcBef>
              <a:spcAft>
                <a:spcPts val="0"/>
              </a:spcAft>
              <a:buNone/>
            </a:pPr>
            <a:r>
              <a:rPr lang="en" sz="1500">
                <a:latin typeface="Calibri"/>
                <a:ea typeface="Calibri"/>
                <a:cs typeface="Calibri"/>
                <a:sym typeface="Calibri"/>
              </a:rPr>
              <a:t>PD</a:t>
            </a:r>
            <a:endParaRPr sz="1500">
              <a:latin typeface="Calibri"/>
              <a:ea typeface="Calibri"/>
              <a:cs typeface="Calibri"/>
              <a:sym typeface="Calibri"/>
            </a:endParaRPr>
          </a:p>
          <a:p>
            <a:pPr marL="457200" lvl="0" indent="-323850" algn="l" rtl="0">
              <a:lnSpc>
                <a:spcPct val="100000"/>
              </a:lnSpc>
              <a:spcBef>
                <a:spcPts val="1600"/>
              </a:spcBef>
              <a:spcAft>
                <a:spcPts val="0"/>
              </a:spcAft>
              <a:buSzPts val="1500"/>
              <a:buFont typeface="Calibri"/>
              <a:buChar char="●"/>
            </a:pPr>
            <a:r>
              <a:rPr lang="en" sz="1500">
                <a:latin typeface="Calibri"/>
                <a:ea typeface="Calibri"/>
                <a:cs typeface="Calibri"/>
                <a:sym typeface="Calibri"/>
              </a:rPr>
              <a:t>How can I continue my own learning?  </a:t>
            </a:r>
            <a:endParaRPr sz="1500">
              <a:latin typeface="Calibri"/>
              <a:ea typeface="Calibri"/>
              <a:cs typeface="Calibri"/>
              <a:sym typeface="Calibri"/>
            </a:endParaRPr>
          </a:p>
          <a:p>
            <a:pPr marL="0" lvl="0" indent="0" algn="l" rtl="0">
              <a:lnSpc>
                <a:spcPct val="100000"/>
              </a:lnSpc>
              <a:spcBef>
                <a:spcPts val="1600"/>
              </a:spcBef>
              <a:spcAft>
                <a:spcPts val="1600"/>
              </a:spcAft>
              <a:buNone/>
            </a:pPr>
            <a:r>
              <a:rPr lang="en" sz="1500">
                <a:latin typeface="Calibri"/>
                <a:ea typeface="Calibri"/>
                <a:cs typeface="Calibri"/>
                <a:sym typeface="Calibri"/>
              </a:rPr>
              <a:t>What action do I commit to take? </a:t>
            </a:r>
            <a:endParaRPr sz="1500">
              <a:latin typeface="Calibri"/>
              <a:ea typeface="Calibri"/>
              <a:cs typeface="Calibri"/>
              <a:sym typeface="Calibri"/>
            </a:endParaRPr>
          </a:p>
        </p:txBody>
      </p:sp>
      <p:pic>
        <p:nvPicPr>
          <p:cNvPr id="187" name="Google Shape;187;p32"/>
          <p:cNvPicPr preferRelativeResize="0"/>
          <p:nvPr/>
        </p:nvPicPr>
        <p:blipFill>
          <a:blip r:embed="rId3">
            <a:alphaModFix/>
          </a:blip>
          <a:stretch>
            <a:fillRect/>
          </a:stretch>
        </p:blipFill>
        <p:spPr>
          <a:xfrm>
            <a:off x="4958549" y="2052575"/>
            <a:ext cx="4219097" cy="27861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latin typeface="Calibri"/>
                <a:ea typeface="Calibri"/>
                <a:cs typeface="Calibri"/>
                <a:sym typeface="Calibri"/>
              </a:rPr>
              <a:t>School Climate Data Reports &amp; Resources</a:t>
            </a:r>
            <a:endParaRPr/>
          </a:p>
        </p:txBody>
      </p:sp>
      <p:sp>
        <p:nvSpPr>
          <p:cNvPr id="193" name="Google Shape;193;p33"/>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33"/>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5" name="Google Shape;195;p33"/>
          <p:cNvPicPr preferRelativeResize="0"/>
          <p:nvPr/>
        </p:nvPicPr>
        <p:blipFill>
          <a:blip r:embed="rId3">
            <a:alphaModFix/>
          </a:blip>
          <a:stretch>
            <a:fillRect/>
          </a:stretch>
        </p:blipFill>
        <p:spPr>
          <a:xfrm>
            <a:off x="4636849" y="1090550"/>
            <a:ext cx="4449150" cy="2962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School Climate - Student &amp; Staff - Where do we stand?</a:t>
            </a:r>
            <a:endParaRPr sz="2100"/>
          </a:p>
        </p:txBody>
      </p:sp>
      <p:sp>
        <p:nvSpPr>
          <p:cNvPr id="201" name="Google Shape;201;p34"/>
          <p:cNvSpPr txBox="1"/>
          <p:nvPr/>
        </p:nvSpPr>
        <p:spPr>
          <a:xfrm>
            <a:off x="380125" y="2078875"/>
            <a:ext cx="4123500" cy="2781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0000"/>
              </a:buClr>
              <a:buSzPts val="2000"/>
              <a:buFont typeface="Open Sans"/>
              <a:buChar char="●"/>
            </a:pPr>
            <a:r>
              <a:rPr lang="en" sz="2000" b="1">
                <a:latin typeface="Open Sans"/>
                <a:ea typeface="Open Sans"/>
                <a:cs typeface="Open Sans"/>
                <a:sym typeface="Open Sans"/>
              </a:rPr>
              <a:t>School-based </a:t>
            </a:r>
            <a:r>
              <a:rPr lang="en" sz="2000">
                <a:latin typeface="Open Sans"/>
                <a:ea typeface="Open Sans"/>
                <a:cs typeface="Open Sans"/>
                <a:sym typeface="Open Sans"/>
              </a:rPr>
              <a:t>reports NOW AVAILABLE! Student &amp; Staff reports can be downloaded as PDF files from the Dashboard</a:t>
            </a:r>
            <a:endParaRPr sz="2000">
              <a:latin typeface="Open Sans"/>
              <a:ea typeface="Open Sans"/>
              <a:cs typeface="Open Sans"/>
              <a:sym typeface="Open Sans"/>
            </a:endParaRPr>
          </a:p>
          <a:p>
            <a:pPr marL="0" lvl="0" indent="0" algn="l" rtl="0">
              <a:lnSpc>
                <a:spcPct val="115000"/>
              </a:lnSpc>
              <a:spcBef>
                <a:spcPts val="1600"/>
              </a:spcBef>
              <a:spcAft>
                <a:spcPts val="0"/>
              </a:spcAft>
              <a:buNone/>
            </a:pPr>
            <a:endParaRPr sz="2000">
              <a:highlight>
                <a:srgbClr val="FF0000"/>
              </a:highlight>
              <a:latin typeface="Open Sans"/>
              <a:ea typeface="Open Sans"/>
              <a:cs typeface="Open Sans"/>
              <a:sym typeface="Open Sans"/>
            </a:endParaRPr>
          </a:p>
          <a:p>
            <a:pPr marL="0" lvl="0" indent="0" algn="l" rtl="0">
              <a:lnSpc>
                <a:spcPct val="115000"/>
              </a:lnSpc>
              <a:spcBef>
                <a:spcPts val="1600"/>
              </a:spcBef>
              <a:spcAft>
                <a:spcPts val="0"/>
              </a:spcAft>
              <a:buNone/>
            </a:pPr>
            <a:endParaRPr sz="2000">
              <a:solidFill>
                <a:srgbClr val="695D46"/>
              </a:solidFill>
              <a:latin typeface="Open Sans"/>
              <a:ea typeface="Open Sans"/>
              <a:cs typeface="Open Sans"/>
              <a:sym typeface="Open Sans"/>
            </a:endParaRPr>
          </a:p>
          <a:p>
            <a:pPr marL="0" lvl="0" indent="0" algn="l" rtl="0">
              <a:lnSpc>
                <a:spcPct val="115000"/>
              </a:lnSpc>
              <a:spcBef>
                <a:spcPts val="1600"/>
              </a:spcBef>
              <a:spcAft>
                <a:spcPts val="1600"/>
              </a:spcAft>
              <a:buNone/>
            </a:pPr>
            <a:r>
              <a:rPr lang="en" sz="2000">
                <a:solidFill>
                  <a:srgbClr val="695D46"/>
                </a:solidFill>
                <a:latin typeface="Open Sans"/>
                <a:ea typeface="Open Sans"/>
                <a:cs typeface="Open Sans"/>
                <a:sym typeface="Open Sans"/>
              </a:rPr>
              <a:t> </a:t>
            </a:r>
            <a:endParaRPr sz="2000">
              <a:solidFill>
                <a:srgbClr val="695D46"/>
              </a:solidFill>
              <a:latin typeface="Open Sans"/>
              <a:ea typeface="Open Sans"/>
              <a:cs typeface="Open Sans"/>
              <a:sym typeface="Open Sans"/>
            </a:endParaRPr>
          </a:p>
        </p:txBody>
      </p:sp>
      <p:pic>
        <p:nvPicPr>
          <p:cNvPr id="202" name="Google Shape;202;p34"/>
          <p:cNvPicPr preferRelativeResize="0"/>
          <p:nvPr/>
        </p:nvPicPr>
        <p:blipFill>
          <a:blip r:embed="rId3">
            <a:alphaModFix/>
          </a:blip>
          <a:stretch>
            <a:fillRect/>
          </a:stretch>
        </p:blipFill>
        <p:spPr>
          <a:xfrm>
            <a:off x="4765111" y="2174675"/>
            <a:ext cx="4020013" cy="2590325"/>
          </a:xfrm>
          <a:prstGeom prst="rect">
            <a:avLst/>
          </a:prstGeom>
          <a:noFill/>
          <a:ln w="9525" cap="flat" cmpd="sng">
            <a:solidFill>
              <a:srgbClr val="695D46"/>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School Climate - HOME - Where do we stand?</a:t>
            </a:r>
            <a:endParaRPr/>
          </a:p>
        </p:txBody>
      </p:sp>
      <p:sp>
        <p:nvSpPr>
          <p:cNvPr id="208" name="Google Shape;208;p35"/>
          <p:cNvSpPr txBox="1">
            <a:spLocks noGrp="1"/>
          </p:cNvSpPr>
          <p:nvPr>
            <p:ph type="body" idx="1"/>
          </p:nvPr>
        </p:nvSpPr>
        <p:spPr>
          <a:xfrm>
            <a:off x="727650" y="1904150"/>
            <a:ext cx="7688700" cy="22611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Font typeface="Open Sans"/>
              <a:buChar char="●"/>
            </a:pPr>
            <a:r>
              <a:rPr lang="en" sz="1700">
                <a:solidFill>
                  <a:srgbClr val="000000"/>
                </a:solidFill>
                <a:latin typeface="Open Sans"/>
                <a:ea typeface="Open Sans"/>
                <a:cs typeface="Open Sans"/>
                <a:sym typeface="Open Sans"/>
              </a:rPr>
              <a:t>Online only - Reports NOW AVAILABLE!</a:t>
            </a:r>
            <a:endParaRPr sz="1700">
              <a:solidFill>
                <a:srgbClr val="000000"/>
              </a:solidFill>
              <a:latin typeface="Open Sans"/>
              <a:ea typeface="Open Sans"/>
              <a:cs typeface="Open Sans"/>
              <a:sym typeface="Open Sans"/>
            </a:endParaRPr>
          </a:p>
          <a:p>
            <a:pPr marL="457200" lvl="0" indent="-336550" algn="l" rtl="0">
              <a:spcBef>
                <a:spcPts val="0"/>
              </a:spcBef>
              <a:spcAft>
                <a:spcPts val="0"/>
              </a:spcAft>
              <a:buClr>
                <a:srgbClr val="000000"/>
              </a:buClr>
              <a:buSzPts val="1700"/>
              <a:buFont typeface="Open Sans"/>
              <a:buChar char="●"/>
            </a:pPr>
            <a:r>
              <a:rPr lang="en" sz="1700">
                <a:solidFill>
                  <a:srgbClr val="000000"/>
                </a:solidFill>
                <a:latin typeface="Open Sans"/>
                <a:ea typeface="Open Sans"/>
                <a:cs typeface="Open Sans"/>
                <a:sym typeface="Open Sans"/>
              </a:rPr>
              <a:t>Round 1 - Paper surveys from 75 schools returned to UD for processing</a:t>
            </a:r>
            <a:endParaRPr sz="1700">
              <a:solidFill>
                <a:srgbClr val="000000"/>
              </a:solidFill>
              <a:latin typeface="Open Sans"/>
              <a:ea typeface="Open Sans"/>
              <a:cs typeface="Open Sans"/>
              <a:sym typeface="Open Sans"/>
            </a:endParaRPr>
          </a:p>
          <a:p>
            <a:pPr marL="914400" lvl="1" indent="-336550" algn="l" rtl="0">
              <a:spcBef>
                <a:spcPts val="0"/>
              </a:spcBef>
              <a:spcAft>
                <a:spcPts val="0"/>
              </a:spcAft>
              <a:buClr>
                <a:srgbClr val="000000"/>
              </a:buClr>
              <a:buSzPts val="1700"/>
              <a:buFont typeface="Open Sans"/>
              <a:buChar char="○"/>
            </a:pPr>
            <a:r>
              <a:rPr lang="en" sz="1700">
                <a:solidFill>
                  <a:srgbClr val="000000"/>
                </a:solidFill>
                <a:latin typeface="Open Sans"/>
                <a:ea typeface="Open Sans"/>
                <a:cs typeface="Open Sans"/>
                <a:sym typeface="Open Sans"/>
              </a:rPr>
              <a:t>Currently being scanned; data will be cleaned and uploaded into CoVitality</a:t>
            </a:r>
            <a:endParaRPr sz="1700">
              <a:solidFill>
                <a:srgbClr val="000000"/>
              </a:solidFill>
              <a:latin typeface="Open Sans"/>
              <a:ea typeface="Open Sans"/>
              <a:cs typeface="Open Sans"/>
              <a:sym typeface="Open Sans"/>
            </a:endParaRPr>
          </a:p>
          <a:p>
            <a:pPr marL="457200" lvl="0" indent="-336550" algn="l" rtl="0">
              <a:spcBef>
                <a:spcPts val="0"/>
              </a:spcBef>
              <a:spcAft>
                <a:spcPts val="0"/>
              </a:spcAft>
              <a:buClr>
                <a:srgbClr val="000000"/>
              </a:buClr>
              <a:buSzPts val="1700"/>
              <a:buFont typeface="Open Sans"/>
              <a:buChar char="●"/>
            </a:pPr>
            <a:r>
              <a:rPr lang="en" sz="1700">
                <a:solidFill>
                  <a:srgbClr val="000000"/>
                </a:solidFill>
                <a:latin typeface="Open Sans"/>
                <a:ea typeface="Open Sans"/>
                <a:cs typeface="Open Sans"/>
                <a:sym typeface="Open Sans"/>
              </a:rPr>
              <a:t>Round 2 - 14 schools received paper surveys, but completed surveys not back to UD before closing</a:t>
            </a:r>
            <a:endParaRPr sz="1700">
              <a:solidFill>
                <a:srgbClr val="000000"/>
              </a:solidFill>
              <a:latin typeface="Open Sans"/>
              <a:ea typeface="Open Sans"/>
              <a:cs typeface="Open Sans"/>
              <a:sym typeface="Open Sans"/>
            </a:endParaRPr>
          </a:p>
          <a:p>
            <a:pPr marL="914400" lvl="1" indent="-336550" algn="l" rtl="0">
              <a:spcBef>
                <a:spcPts val="0"/>
              </a:spcBef>
              <a:spcAft>
                <a:spcPts val="0"/>
              </a:spcAft>
              <a:buClr>
                <a:srgbClr val="000000"/>
              </a:buClr>
              <a:buSzPts val="1700"/>
              <a:buFont typeface="Open Sans"/>
              <a:buChar char="○"/>
            </a:pPr>
            <a:r>
              <a:rPr lang="en" sz="1700">
                <a:solidFill>
                  <a:srgbClr val="000000"/>
                </a:solidFill>
                <a:latin typeface="Open Sans"/>
                <a:ea typeface="Open Sans"/>
                <a:cs typeface="Open Sans"/>
                <a:sym typeface="Open Sans"/>
              </a:rPr>
              <a:t>If mailed, these are in state mail system OR UD central mailing.  Once open surveys will be scanned &amp; data uploaded into CoVitality</a:t>
            </a:r>
            <a:endParaRPr sz="2100">
              <a:solidFill>
                <a:srgbClr val="000000"/>
              </a:solidFill>
              <a:latin typeface="Open Sans"/>
              <a:ea typeface="Open Sans"/>
              <a:cs typeface="Open Sans"/>
              <a:sym typeface="Open Sans"/>
            </a:endParaRPr>
          </a:p>
          <a:p>
            <a:pPr marL="0" lvl="0" indent="0" algn="l" rtl="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2043</Words>
  <Application>Microsoft Office PowerPoint</Application>
  <PresentationFormat>On-screen Show (16:9)</PresentationFormat>
  <Paragraphs>251</Paragraphs>
  <Slides>49</Slides>
  <Notes>49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Roboto</vt:lpstr>
      <vt:lpstr>Raleway</vt:lpstr>
      <vt:lpstr>Abril Fatface</vt:lpstr>
      <vt:lpstr>Roboto Slab</vt:lpstr>
      <vt:lpstr>Lato</vt:lpstr>
      <vt:lpstr>Calibri</vt:lpstr>
      <vt:lpstr>Arial</vt:lpstr>
      <vt:lpstr>Times New Roman</vt:lpstr>
      <vt:lpstr>Open Sans</vt:lpstr>
      <vt:lpstr>Helvetica Neue</vt:lpstr>
      <vt:lpstr>Streamline</vt:lpstr>
      <vt:lpstr>Marina</vt:lpstr>
      <vt:lpstr>Welcome DE-PBS Cadre</vt:lpstr>
      <vt:lpstr>Today’s Agenda </vt:lpstr>
      <vt:lpstr>Today’s Materials - Cadre Corner -&gt; Cadre Meetings-&gt; 2019-20</vt:lpstr>
      <vt:lpstr>Meeting Expectations</vt:lpstr>
      <vt:lpstr>PowerPoint Presentation</vt:lpstr>
      <vt:lpstr>Please silently respond to the following</vt:lpstr>
      <vt:lpstr>School Climate Data Reports &amp; Resources</vt:lpstr>
      <vt:lpstr>School Climate - Student &amp; Staff - Where do we stand?</vt:lpstr>
      <vt:lpstr>School Climate - HOME - Where do we stand?</vt:lpstr>
      <vt:lpstr>District Level Report</vt:lpstr>
      <vt:lpstr>Mosaic - CoVitality App Tech Support</vt:lpstr>
      <vt:lpstr>Important Review Resources </vt:lpstr>
      <vt:lpstr>DSCS Online Module Series</vt:lpstr>
      <vt:lpstr>Available Professional Learning  Subscale-Related DSCS Modules</vt:lpstr>
      <vt:lpstr>PowerPoint Presentation</vt:lpstr>
      <vt:lpstr>Understanding Your Climate Data</vt:lpstr>
      <vt:lpstr>Intents </vt:lpstr>
      <vt:lpstr>Agenda</vt:lpstr>
      <vt:lpstr>Breakout #1 </vt:lpstr>
      <vt:lpstr>Breakout #2</vt:lpstr>
      <vt:lpstr>Task</vt:lpstr>
      <vt:lpstr>Day 2 Agenda </vt:lpstr>
      <vt:lpstr>Breakout #1</vt:lpstr>
      <vt:lpstr>Next Steps</vt:lpstr>
      <vt:lpstr>DDOE MTSS Update </vt:lpstr>
      <vt:lpstr>MTSS: Proactively Shaping for  “New Normal”</vt:lpstr>
      <vt:lpstr>The Mid-Atlantic PBIS Network</vt:lpstr>
      <vt:lpstr>Dr. George Sugai</vt:lpstr>
      <vt:lpstr>MTSS: Proactively Shaping for “New Normal”</vt:lpstr>
      <vt:lpstr>Companion Guide - MTSS: Proactively Shaping for “New Normal” </vt:lpstr>
      <vt:lpstr>MTSS for "New Normal" - Notes</vt:lpstr>
      <vt:lpstr>MTSS Planning Matrix Template &amp; Example</vt:lpstr>
      <vt:lpstr>Being Strategic: Breakout Room Discussions</vt:lpstr>
      <vt:lpstr>School Year-end Reminders &amp; Supports</vt:lpstr>
      <vt:lpstr>Substitute Reimbursement Reminder</vt:lpstr>
      <vt:lpstr>Recognition</vt:lpstr>
      <vt:lpstr>Recognition </vt:lpstr>
      <vt:lpstr>Recognition</vt:lpstr>
      <vt:lpstr>Discipline Data Reporting Tool (DDRT)</vt:lpstr>
      <vt:lpstr>Team Leader  Transitions</vt:lpstr>
      <vt:lpstr>Team Leader  Transition Interview</vt:lpstr>
      <vt:lpstr>Team Leader Transition Interview</vt:lpstr>
      <vt:lpstr>Other Transitions?</vt:lpstr>
      <vt:lpstr>Upcoming Events</vt:lpstr>
      <vt:lpstr>PowerPoint Presentation</vt:lpstr>
      <vt:lpstr>Self-Care Webinar Idea sharing </vt:lpstr>
      <vt:lpstr>Toni Morrison </vt:lpstr>
      <vt:lpstr>Creating a Space for Sharing</vt:lpstr>
      <vt:lpstr>Please silently respond to the following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DE-PBS Cadre</dc:title>
  <dc:creator>Hearn, Sarah</dc:creator>
  <cp:lastModifiedBy>Hearn, Sarah</cp:lastModifiedBy>
  <cp:revision>2</cp:revision>
  <dcterms:modified xsi:type="dcterms:W3CDTF">2020-06-05T11:46:38Z</dcterms:modified>
</cp:coreProperties>
</file>