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gMEi/M+CjwX2hqjBSRpsQUkB0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76B3376-9D12-456A-BA46-3B3B6D4003DE}">
  <a:tblStyle styleId="{776B3376-9D12-456A-BA46-3B3B6D4003D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/>
          <p:nvPr>
            <p:ph idx="2" type="sldImg"/>
          </p:nvPr>
        </p:nvSpPr>
        <p:spPr>
          <a:xfrm>
            <a:off x="2349500" y="522288"/>
            <a:ext cx="4648200" cy="2614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b2da55817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8b2da55817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8b2da55817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/>
          <p:nvPr>
            <p:ph idx="2" type="sldImg"/>
          </p:nvPr>
        </p:nvSpPr>
        <p:spPr>
          <a:xfrm>
            <a:off x="2349500" y="522288"/>
            <a:ext cx="4648200" cy="2614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/>
          <p:nvPr>
            <p:ph idx="2" type="sldImg"/>
          </p:nvPr>
        </p:nvSpPr>
        <p:spPr>
          <a:xfrm>
            <a:off x="2349500" y="522288"/>
            <a:ext cx="4648200" cy="2614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:notes"/>
          <p:cNvSpPr/>
          <p:nvPr>
            <p:ph idx="2" type="sldImg"/>
          </p:nvPr>
        </p:nvSpPr>
        <p:spPr>
          <a:xfrm>
            <a:off x="2349500" y="522288"/>
            <a:ext cx="4648200" cy="2614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/>
          <p:nvPr>
            <p:ph idx="2" type="sldImg"/>
          </p:nvPr>
        </p:nvSpPr>
        <p:spPr>
          <a:xfrm>
            <a:off x="2349500" y="522288"/>
            <a:ext cx="4648200" cy="2614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6" name="Google Shape;29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609600" y="1536192"/>
            <a:ext cx="4876800" cy="459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5892800" y="1536192"/>
            <a:ext cx="4876800" cy="459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06" name="Google Shape;106;p19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/>
          <p:nvPr>
            <p:ph type="ctrTitle"/>
          </p:nvPr>
        </p:nvSpPr>
        <p:spPr>
          <a:xfrm>
            <a:off x="914400" y="1905001"/>
            <a:ext cx="10058400" cy="25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" type="subTitle"/>
          </p:nvPr>
        </p:nvSpPr>
        <p:spPr>
          <a:xfrm>
            <a:off x="914400" y="4572000"/>
            <a:ext cx="861568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30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0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/>
          <p:nvPr>
            <p:ph type="title"/>
          </p:nvPr>
        </p:nvSpPr>
        <p:spPr>
          <a:xfrm>
            <a:off x="963085" y="5486400"/>
            <a:ext cx="10212916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" type="body"/>
          </p:nvPr>
        </p:nvSpPr>
        <p:spPr>
          <a:xfrm>
            <a:off x="963085" y="3852863"/>
            <a:ext cx="8180916" cy="1633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31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1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/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" type="body"/>
          </p:nvPr>
        </p:nvSpPr>
        <p:spPr>
          <a:xfrm>
            <a:off x="609600" y="1535113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32"/>
          <p:cNvSpPr txBox="1"/>
          <p:nvPr>
            <p:ph idx="2" type="body"/>
          </p:nvPr>
        </p:nvSpPr>
        <p:spPr>
          <a:xfrm>
            <a:off x="609600" y="2174875"/>
            <a:ext cx="48768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25" name="Google Shape;125;p32"/>
          <p:cNvSpPr txBox="1"/>
          <p:nvPr>
            <p:ph idx="3" type="body"/>
          </p:nvPr>
        </p:nvSpPr>
        <p:spPr>
          <a:xfrm>
            <a:off x="5892800" y="1535113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32"/>
          <p:cNvSpPr txBox="1"/>
          <p:nvPr>
            <p:ph idx="4" type="body"/>
          </p:nvPr>
        </p:nvSpPr>
        <p:spPr>
          <a:xfrm>
            <a:off x="5892800" y="2174875"/>
            <a:ext cx="48768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27" name="Google Shape;127;p32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2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/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3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title"/>
          </p:nvPr>
        </p:nvSpPr>
        <p:spPr>
          <a:xfrm>
            <a:off x="406401" y="5495544"/>
            <a:ext cx="103632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b="1" sz="2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406400" y="6096000"/>
            <a:ext cx="10363201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34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406400" y="381000"/>
            <a:ext cx="10363200" cy="4942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type="title"/>
          </p:nvPr>
        </p:nvSpPr>
        <p:spPr>
          <a:xfrm>
            <a:off x="402336" y="5495278"/>
            <a:ext cx="10363200" cy="5946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b="1" sz="2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/>
          <p:nvPr>
            <p:ph idx="2" type="pic"/>
          </p:nvPr>
        </p:nvSpPr>
        <p:spPr>
          <a:xfrm>
            <a:off x="0" y="0"/>
            <a:ext cx="11277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5"/>
          <p:cNvSpPr txBox="1"/>
          <p:nvPr>
            <p:ph idx="1" type="body"/>
          </p:nvPr>
        </p:nvSpPr>
        <p:spPr>
          <a:xfrm>
            <a:off x="402336" y="6096000"/>
            <a:ext cx="10363200" cy="61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35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35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 txBox="1"/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1" type="body"/>
          </p:nvPr>
        </p:nvSpPr>
        <p:spPr>
          <a:xfrm rot="5400000">
            <a:off x="3289300" y="-1079500"/>
            <a:ext cx="4800600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6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/>
          <p:nvPr>
            <p:ph type="title"/>
          </p:nvPr>
        </p:nvSpPr>
        <p:spPr>
          <a:xfrm rot="5400000">
            <a:off x="7081837" y="2032002"/>
            <a:ext cx="5851525" cy="2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7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7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7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and Clip Art" type="txAndClipArt">
  <p:cSld name="TEXT_AND_CLIPAR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/>
          <p:nvPr>
            <p:ph type="title"/>
          </p:nvPr>
        </p:nvSpPr>
        <p:spPr>
          <a:xfrm>
            <a:off x="914400" y="457200"/>
            <a:ext cx="103632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8"/>
          <p:cNvSpPr txBox="1"/>
          <p:nvPr>
            <p:ph idx="1" type="body"/>
          </p:nvPr>
        </p:nvSpPr>
        <p:spPr>
          <a:xfrm>
            <a:off x="914400" y="1981200"/>
            <a:ext cx="5080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8"/>
          <p:cNvSpPr/>
          <p:nvPr>
            <p:ph idx="2" type="clipArt"/>
          </p:nvPr>
        </p:nvSpPr>
        <p:spPr>
          <a:xfrm>
            <a:off x="6197600" y="1981200"/>
            <a:ext cx="50800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8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8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8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and Content">
  <p:cSld name="2_Title and Conten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Slide 3">
  <p:cSld name="Content Slide 3">
    <p:bg>
      <p:bgPr>
        <a:gradFill>
          <a:gsLst>
            <a:gs pos="0">
              <a:srgbClr val="FFC000"/>
            </a:gs>
            <a:gs pos="100000">
              <a:srgbClr val="BAE8C3"/>
            </a:gs>
          </a:gsLst>
          <a:lin ang="16200000" scaled="0"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/>
          <p:nvPr>
            <p:ph idx="1" type="body"/>
          </p:nvPr>
        </p:nvSpPr>
        <p:spPr>
          <a:xfrm>
            <a:off x="609600" y="1828801"/>
            <a:ext cx="10972800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72" name="Google Shape;172;p40"/>
          <p:cNvCxnSpPr/>
          <p:nvPr/>
        </p:nvCxnSpPr>
        <p:spPr>
          <a:xfrm>
            <a:off x="1219201" y="1447800"/>
            <a:ext cx="9782623" cy="0"/>
          </a:xfrm>
          <a:prstGeom prst="straightConnector1">
            <a:avLst/>
          </a:prstGeom>
          <a:noFill/>
          <a:ln cap="flat" cmpd="sng" w="57150">
            <a:solidFill>
              <a:srgbClr val="3A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40"/>
          <p:cNvCxnSpPr/>
          <p:nvPr/>
        </p:nvCxnSpPr>
        <p:spPr>
          <a:xfrm>
            <a:off x="1219201" y="1524000"/>
            <a:ext cx="9782623" cy="0"/>
          </a:xfrm>
          <a:prstGeom prst="straightConnector1">
            <a:avLst/>
          </a:prstGeom>
          <a:noFill/>
          <a:ln cap="flat" cmpd="sng" w="28575">
            <a:solidFill>
              <a:srgbClr val="3A54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40"/>
          <p:cNvSpPr txBox="1"/>
          <p:nvPr>
            <p:ph type="title"/>
          </p:nvPr>
        </p:nvSpPr>
        <p:spPr>
          <a:xfrm>
            <a:off x="1215565" y="486892"/>
            <a:ext cx="9757236" cy="1037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0"/>
          <p:cNvSpPr txBox="1"/>
          <p:nvPr>
            <p:ph idx="11" type="ftr"/>
          </p:nvPr>
        </p:nvSpPr>
        <p:spPr>
          <a:xfrm>
            <a:off x="609600" y="6248134"/>
            <a:ext cx="985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 slide">
  <p:cSld name="Default slid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/>
          <p:nvPr>
            <p:ph type="title"/>
          </p:nvPr>
        </p:nvSpPr>
        <p:spPr>
          <a:xfrm>
            <a:off x="1215565" y="486892"/>
            <a:ext cx="9757236" cy="1037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1"/>
          <p:cNvSpPr txBox="1"/>
          <p:nvPr>
            <p:ph idx="1" type="body"/>
          </p:nvPr>
        </p:nvSpPr>
        <p:spPr>
          <a:xfrm>
            <a:off x="609600" y="2057401"/>
            <a:ext cx="10972800" cy="4068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41"/>
          <p:cNvSpPr txBox="1"/>
          <p:nvPr>
            <p:ph idx="11" type="ftr"/>
          </p:nvPr>
        </p:nvSpPr>
        <p:spPr>
          <a:xfrm>
            <a:off x="609600" y="6248134"/>
            <a:ext cx="995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 ">
  <p:cSld name="Comparison 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/>
          <p:nvPr>
            <p:ph idx="2" type="pic"/>
          </p:nvPr>
        </p:nvSpPr>
        <p:spPr>
          <a:xfrm>
            <a:off x="7968657" y="419270"/>
            <a:ext cx="2285207" cy="2273182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accent1"/>
              </a:buClr>
              <a:buSzPts val="825"/>
              <a:buFont typeface="Arial"/>
              <a:buChar char="•"/>
              <a:defRPr b="0" i="0" sz="825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42"/>
          <p:cNvSpPr/>
          <p:nvPr/>
        </p:nvSpPr>
        <p:spPr>
          <a:xfrm>
            <a:off x="9575802" y="1199099"/>
            <a:ext cx="4695527" cy="4670817"/>
          </a:xfrm>
          <a:prstGeom prst="ellipse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1099631" y="759744"/>
            <a:ext cx="5578883" cy="5549523"/>
          </a:xfrm>
          <a:prstGeom prst="ellipse">
            <a:avLst/>
          </a:prstGeom>
          <a:noFill/>
          <a:ln cap="flat" cmpd="sng" w="9525">
            <a:solidFill>
              <a:schemeClr val="dk1">
                <a:alpha val="9803"/>
              </a:schemeClr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2"/>
          <p:cNvSpPr/>
          <p:nvPr/>
        </p:nvSpPr>
        <p:spPr>
          <a:xfrm>
            <a:off x="7062787" y="1199099"/>
            <a:ext cx="244511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2"/>
          <p:cNvSpPr/>
          <p:nvPr>
            <p:ph idx="3" type="pic"/>
          </p:nvPr>
        </p:nvSpPr>
        <p:spPr>
          <a:xfrm>
            <a:off x="2455923" y="419270"/>
            <a:ext cx="2285207" cy="2273182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accent1"/>
              </a:buClr>
              <a:buSzPts val="825"/>
              <a:buFont typeface="Arial"/>
              <a:buChar char="•"/>
              <a:defRPr b="0" i="0" sz="825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42"/>
          <p:cNvSpPr txBox="1"/>
          <p:nvPr>
            <p:ph idx="1" type="body"/>
          </p:nvPr>
        </p:nvSpPr>
        <p:spPr>
          <a:xfrm>
            <a:off x="1099632" y="3462111"/>
            <a:ext cx="4979928" cy="3262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188" name="Google Shape;188;p42"/>
          <p:cNvSpPr txBox="1"/>
          <p:nvPr>
            <p:ph idx="4" type="body"/>
          </p:nvPr>
        </p:nvSpPr>
        <p:spPr>
          <a:xfrm>
            <a:off x="6612364" y="2823082"/>
            <a:ext cx="4979928" cy="605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314325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•"/>
              <a:defRPr b="0" sz="1350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5600" lvl="1" marL="9144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2pPr>
            <a:lvl3pPr indent="-342900" lvl="2" marL="1371600" algn="ctr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30200" lvl="3" marL="1828800" algn="ct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4pPr>
            <a:lvl5pPr indent="-317500" lvl="4" marL="2286000" algn="ctr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42"/>
          <p:cNvSpPr txBox="1"/>
          <p:nvPr>
            <p:ph idx="5" type="body"/>
          </p:nvPr>
        </p:nvSpPr>
        <p:spPr>
          <a:xfrm>
            <a:off x="6612365" y="3462111"/>
            <a:ext cx="4979928" cy="3262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190" name="Google Shape;190;p42"/>
          <p:cNvSpPr/>
          <p:nvPr/>
        </p:nvSpPr>
        <p:spPr>
          <a:xfrm rot="10800000">
            <a:off x="10507442" y="6397345"/>
            <a:ext cx="1684559" cy="460657"/>
          </a:xfrm>
          <a:custGeom>
            <a:rect b="b" l="l" r="r" t="t"/>
            <a:pathLst>
              <a:path extrusionOk="0" h="460657" w="1684558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2"/>
          <p:cNvSpPr/>
          <p:nvPr/>
        </p:nvSpPr>
        <p:spPr>
          <a:xfrm>
            <a:off x="1496753" y="0"/>
            <a:ext cx="2057848" cy="562736"/>
          </a:xfrm>
          <a:custGeom>
            <a:rect b="b" l="l" r="r" t="t"/>
            <a:pathLst>
              <a:path extrusionOk="0" h="460657" w="1684558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2"/>
          <p:cNvSpPr txBox="1"/>
          <p:nvPr>
            <p:ph type="title"/>
          </p:nvPr>
        </p:nvSpPr>
        <p:spPr>
          <a:xfrm>
            <a:off x="1099631" y="2825496"/>
            <a:ext cx="4983480" cy="603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350"/>
              <a:buFont typeface="Cambria"/>
              <a:buNone/>
              <a:defRPr b="0" sz="1350" cap="none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Diagram or Organization Chart" type="dgm">
  <p:cSld name="DIAGRAM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3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3"/>
          <p:cNvSpPr/>
          <p:nvPr>
            <p:ph idx="2" type="dgm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3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3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3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/>
          <p:nvPr>
            <p:ph idx="12" type="sldNum"/>
          </p:nvPr>
        </p:nvSpPr>
        <p:spPr>
          <a:xfrm>
            <a:off x="11375717" y="5648960"/>
            <a:ext cx="73152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11" type="ftr"/>
          </p:nvPr>
        </p:nvSpPr>
        <p:spPr>
          <a:xfrm rot="-5400000">
            <a:off x="10510428" y="3987800"/>
            <a:ext cx="2367281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0" type="dt"/>
          </p:nvPr>
        </p:nvSpPr>
        <p:spPr>
          <a:xfrm rot="-5400000">
            <a:off x="10474869" y="1584960"/>
            <a:ext cx="2438399" cy="4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h1.oet.udel.edu/pbs/wp-content/uploads/2019/06/Tier-1-Problem-Solving-with-Data-Template.docx" TargetMode="External"/><Relationship Id="rId4" Type="http://schemas.openxmlformats.org/officeDocument/2006/relationships/hyperlink" Target="http://wh1.oet.udel.edu/pbs/wp-content/uploads/2019/06/Tier-1-Problem-Solving-with-Data-Template.docx" TargetMode="External"/><Relationship Id="rId5" Type="http://schemas.openxmlformats.org/officeDocument/2006/relationships/hyperlink" Target="http://wh1.oet.udel.edu/pbs/wp-content/uploads/2019/06/Tier-1-Problem-Solving-with-Data-Example.docx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"/>
          <p:cNvSpPr txBox="1"/>
          <p:nvPr>
            <p:ph idx="4294967295" type="title"/>
          </p:nvPr>
        </p:nvSpPr>
        <p:spPr>
          <a:xfrm>
            <a:off x="359575" y="274650"/>
            <a:ext cx="1065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Tahoma"/>
              <a:buNone/>
            </a:pPr>
            <a:r>
              <a:rPr b="1" lang="en-US" sz="4100"/>
              <a:t>Improving the Decision-Making Process</a:t>
            </a:r>
            <a:endParaRPr sz="4100"/>
          </a:p>
        </p:txBody>
      </p:sp>
      <p:sp>
        <p:nvSpPr>
          <p:cNvPr id="205" name="Google Shape;205;p2"/>
          <p:cNvSpPr/>
          <p:nvPr/>
        </p:nvSpPr>
        <p:spPr>
          <a:xfrm>
            <a:off x="3124200" y="1752600"/>
            <a:ext cx="1295400" cy="1219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8077200" y="1524000"/>
            <a:ext cx="1524000" cy="1295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3124200" y="4343400"/>
            <a:ext cx="1371600" cy="1371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"/>
          <p:cNvSpPr/>
          <p:nvPr/>
        </p:nvSpPr>
        <p:spPr>
          <a:xfrm rot="-2576758">
            <a:off x="5586413" y="4117976"/>
            <a:ext cx="1517650" cy="156051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8229600" y="4191000"/>
            <a:ext cx="1447800" cy="1371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3124200" y="2209800"/>
            <a:ext cx="12954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 b="0" i="0" sz="16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"/>
          <p:cNvSpPr txBox="1"/>
          <p:nvPr/>
        </p:nvSpPr>
        <p:spPr>
          <a:xfrm>
            <a:off x="8229600" y="1905001"/>
            <a:ext cx="1295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/>
          </a:p>
        </p:txBody>
      </p:sp>
      <p:sp>
        <p:nvSpPr>
          <p:cNvPr id="212" name="Google Shape;212;p2"/>
          <p:cNvSpPr txBox="1"/>
          <p:nvPr/>
        </p:nvSpPr>
        <p:spPr>
          <a:xfrm>
            <a:off x="1828800" y="2133601"/>
            <a:ext cx="9906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213" name="Google Shape;213;p2"/>
          <p:cNvSpPr txBox="1"/>
          <p:nvPr/>
        </p:nvSpPr>
        <p:spPr>
          <a:xfrm>
            <a:off x="1828800" y="4648201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/>
          </a:p>
        </p:txBody>
      </p:sp>
      <p:sp>
        <p:nvSpPr>
          <p:cNvPr id="214" name="Google Shape;214;p2"/>
          <p:cNvSpPr txBox="1"/>
          <p:nvPr/>
        </p:nvSpPr>
        <p:spPr>
          <a:xfrm>
            <a:off x="3200400" y="4876801"/>
            <a:ext cx="1295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</p:txBody>
      </p:sp>
      <p:sp>
        <p:nvSpPr>
          <p:cNvPr id="215" name="Google Shape;215;p2"/>
          <p:cNvSpPr txBox="1"/>
          <p:nvPr/>
        </p:nvSpPr>
        <p:spPr>
          <a:xfrm>
            <a:off x="5791200" y="4419600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Solving</a:t>
            </a:r>
            <a:endParaRPr/>
          </a:p>
        </p:txBody>
      </p:sp>
      <p:sp>
        <p:nvSpPr>
          <p:cNvPr id="216" name="Google Shape;216;p2"/>
          <p:cNvSpPr txBox="1"/>
          <p:nvPr/>
        </p:nvSpPr>
        <p:spPr>
          <a:xfrm>
            <a:off x="8305800" y="4800601"/>
            <a:ext cx="1295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/>
          </a:p>
        </p:txBody>
      </p:sp>
      <p:cxnSp>
        <p:nvCxnSpPr>
          <p:cNvPr id="217" name="Google Shape;217;p2"/>
          <p:cNvCxnSpPr/>
          <p:nvPr/>
        </p:nvCxnSpPr>
        <p:spPr>
          <a:xfrm>
            <a:off x="4724400" y="2286000"/>
            <a:ext cx="274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2"/>
          <p:cNvCxnSpPr/>
          <p:nvPr/>
        </p:nvCxnSpPr>
        <p:spPr>
          <a:xfrm>
            <a:off x="4572000" y="4876800"/>
            <a:ext cx="609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2"/>
          <p:cNvCxnSpPr/>
          <p:nvPr/>
        </p:nvCxnSpPr>
        <p:spPr>
          <a:xfrm>
            <a:off x="7543800" y="48768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2"/>
          <p:cNvSpPr txBox="1"/>
          <p:nvPr/>
        </p:nvSpPr>
        <p:spPr>
          <a:xfrm>
            <a:off x="3962400" y="3657601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/>
          </a:p>
        </p:txBody>
      </p:sp>
      <p:cxnSp>
        <p:nvCxnSpPr>
          <p:cNvPr id="221" name="Google Shape;221;p2"/>
          <p:cNvCxnSpPr/>
          <p:nvPr/>
        </p:nvCxnSpPr>
        <p:spPr>
          <a:xfrm>
            <a:off x="4495800" y="4038600"/>
            <a:ext cx="5334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2" name="Google Shape;222;p2"/>
          <p:cNvSpPr txBox="1"/>
          <p:nvPr/>
        </p:nvSpPr>
        <p:spPr>
          <a:xfrm>
            <a:off x="4114800" y="5867401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/>
          </a:p>
        </p:txBody>
      </p:sp>
      <p:cxnSp>
        <p:nvCxnSpPr>
          <p:cNvPr id="223" name="Google Shape;223;p2"/>
          <p:cNvCxnSpPr/>
          <p:nvPr/>
        </p:nvCxnSpPr>
        <p:spPr>
          <a:xfrm flipH="1" rot="10800000">
            <a:off x="4648200" y="5257800"/>
            <a:ext cx="5334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2"/>
          <p:cNvSpPr txBox="1"/>
          <p:nvPr/>
        </p:nvSpPr>
        <p:spPr>
          <a:xfrm>
            <a:off x="359575" y="6340475"/>
            <a:ext cx="7946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Excerpt from DE-PBS MTSS Tier 1: School-wide PBS Leadership Workshop 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6084" y="5562600"/>
            <a:ext cx="687816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"/>
          <p:cNvSpPr txBox="1"/>
          <p:nvPr>
            <p:ph type="title"/>
          </p:nvPr>
        </p:nvSpPr>
        <p:spPr>
          <a:xfrm>
            <a:off x="649390" y="318545"/>
            <a:ext cx="8311226" cy="785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/>
              <a:t>Team Problem Solving: </a:t>
            </a:r>
            <a:br>
              <a:rPr lang="en-US" sz="4000"/>
            </a:br>
            <a:r>
              <a:rPr lang="en-US" sz="4000"/>
              <a:t>Monitor Fidelity of Plan</a:t>
            </a:r>
            <a:endParaRPr/>
          </a:p>
        </p:txBody>
      </p:sp>
      <p:sp>
        <p:nvSpPr>
          <p:cNvPr id="324" name="Google Shape;324;p12"/>
          <p:cNvSpPr txBox="1"/>
          <p:nvPr>
            <p:ph idx="1" type="body"/>
          </p:nvPr>
        </p:nvSpPr>
        <p:spPr>
          <a:xfrm>
            <a:off x="649390" y="1391719"/>
            <a:ext cx="8078581" cy="497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How will you ensure the plan is being implemented as designed? Are you doing what you say you will do?</a:t>
            </a:r>
            <a:endParaRPr/>
          </a:p>
          <a:p>
            <a:pPr indent="-228600" lvl="1" marL="640080" rtl="0" algn="l">
              <a:spcBef>
                <a:spcPts val="518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Examples: </a:t>
            </a:r>
            <a:endParaRPr/>
          </a:p>
          <a:p>
            <a:pPr indent="-228599" lvl="2" marL="1005839" rtl="0" algn="l">
              <a:spcBef>
                <a:spcPts val="518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School counselors will divide classrooms and do at least 4 brief observations to note if “Be Respectful” lessons are utilized.  </a:t>
            </a:r>
            <a:endParaRPr/>
          </a:p>
          <a:p>
            <a:pPr indent="-228599" lvl="2" marL="1005839" rtl="0" algn="l">
              <a:spcBef>
                <a:spcPts val="518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Team members commit to ask 2 7</a:t>
            </a:r>
            <a:r>
              <a:rPr baseline="30000" lang="en-US" sz="2590"/>
              <a:t>th</a:t>
            </a:r>
            <a:r>
              <a:rPr lang="en-US" sz="2590"/>
              <a:t> &amp; 2 8</a:t>
            </a:r>
            <a:r>
              <a:rPr baseline="30000" lang="en-US" sz="2590"/>
              <a:t>th</a:t>
            </a:r>
            <a:r>
              <a:rPr lang="en-US" sz="2590"/>
              <a:t> graders what was the focus of a given day’s advisory lesson. </a:t>
            </a:r>
            <a:endParaRPr/>
          </a:p>
          <a:p>
            <a:pPr indent="-228599" lvl="2" marL="1005839" rtl="0" algn="l">
              <a:spcBef>
                <a:spcPts val="518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 Create a shared document for PLCs to report out engagement strategy brainstorm after PLC mtg. </a:t>
            </a:r>
            <a:endParaRPr/>
          </a:p>
        </p:txBody>
      </p:sp>
      <p:pic>
        <p:nvPicPr>
          <p:cNvPr id="325" name="Google Shape;3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2557" y="318545"/>
            <a:ext cx="186465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"/>
          <p:cNvSpPr txBox="1"/>
          <p:nvPr>
            <p:ph type="title"/>
          </p:nvPr>
        </p:nvSpPr>
        <p:spPr>
          <a:xfrm>
            <a:off x="609600" y="504496"/>
            <a:ext cx="10160000" cy="1116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en-US" sz="4000"/>
              <a:t>Team Problem Solving:</a:t>
            </a:r>
            <a:br>
              <a:rPr lang="en-US" sz="4000"/>
            </a:br>
            <a:r>
              <a:rPr lang="en-US" sz="4000"/>
              <a:t>Monitor Outcome Data vs Goal</a:t>
            </a:r>
            <a:endParaRPr/>
          </a:p>
        </p:txBody>
      </p:sp>
      <p:sp>
        <p:nvSpPr>
          <p:cNvPr id="332" name="Google Shape;332;p13"/>
          <p:cNvSpPr txBox="1"/>
          <p:nvPr>
            <p:ph idx="1" type="body"/>
          </p:nvPr>
        </p:nvSpPr>
        <p:spPr>
          <a:xfrm>
            <a:off x="609600" y="1862950"/>
            <a:ext cx="9451200" cy="4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As a team, review data to see if the problem-		solving plan was successful.  </a:t>
            </a:r>
            <a:endParaRPr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Revisit the precision problem statement. Update the data used to create the precision problem statement and compare results. </a:t>
            </a:r>
            <a:endParaRPr sz="32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What other data sources can also inform the impact of the intervention?</a:t>
            </a:r>
            <a:endParaRPr sz="3200"/>
          </a:p>
          <a:p>
            <a:pPr indent="-3175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Do you need to change the precision problem statement, goal, action plan, or fidelity measure?</a:t>
            </a:r>
            <a:endParaRPr sz="3200"/>
          </a:p>
        </p:txBody>
      </p:sp>
      <p:sp>
        <p:nvSpPr>
          <p:cNvPr descr="https://app.swis.org/cache/319d4ac67d36a9a832ff07d98059fcb4.jpg" id="333" name="Google Shape;333;p13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5267" y="654980"/>
            <a:ext cx="190620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b2da55817_0_13"/>
          <p:cNvSpPr txBox="1"/>
          <p:nvPr>
            <p:ph type="title"/>
          </p:nvPr>
        </p:nvSpPr>
        <p:spPr>
          <a:xfrm>
            <a:off x="609600" y="274638"/>
            <a:ext cx="101601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800">
                <a:solidFill>
                  <a:srgbClr val="434343"/>
                </a:solidFill>
              </a:rPr>
              <a:t>Problem </a:t>
            </a:r>
            <a:r>
              <a:rPr b="1" lang="en-US" sz="2800">
                <a:solidFill>
                  <a:srgbClr val="434343"/>
                </a:solidFill>
              </a:rPr>
              <a:t>S</a:t>
            </a:r>
            <a:r>
              <a:rPr b="1" lang="en-US" sz="2800">
                <a:solidFill>
                  <a:srgbClr val="434343"/>
                </a:solidFill>
              </a:rPr>
              <a:t>olving &amp; </a:t>
            </a:r>
            <a:r>
              <a:rPr b="1" lang="en-US" sz="2800">
                <a:solidFill>
                  <a:srgbClr val="434343"/>
                </a:solidFill>
              </a:rPr>
              <a:t>P</a:t>
            </a:r>
            <a:r>
              <a:rPr b="1" lang="en-US" sz="2800">
                <a:solidFill>
                  <a:srgbClr val="434343"/>
                </a:solidFill>
              </a:rPr>
              <a:t>lanning </a:t>
            </a:r>
            <a:r>
              <a:rPr b="1" lang="en-US" sz="2800" u="sng">
                <a:solidFill>
                  <a:schemeClr val="hlink"/>
                </a:solidFill>
                <a:hlinkClick r:id="rId3"/>
              </a:rPr>
              <a:t>T</a:t>
            </a:r>
            <a:r>
              <a:rPr b="1" lang="en-US" sz="2800" u="sng">
                <a:solidFill>
                  <a:schemeClr val="hlink"/>
                </a:solidFill>
                <a:hlinkClick r:id="rId4"/>
              </a:rPr>
              <a:t>emplate</a:t>
            </a:r>
            <a:r>
              <a:rPr b="1" lang="en-US" sz="2800">
                <a:solidFill>
                  <a:srgbClr val="434343"/>
                </a:solidFill>
              </a:rPr>
              <a:t> &amp; </a:t>
            </a:r>
            <a:r>
              <a:rPr b="1" lang="en-US" sz="2800" u="sng">
                <a:solidFill>
                  <a:schemeClr val="hlink"/>
                </a:solidFill>
                <a:hlinkClick r:id="rId5"/>
              </a:rPr>
              <a:t>Example</a:t>
            </a:r>
            <a:r>
              <a:rPr b="1" lang="en-US" sz="2800">
                <a:solidFill>
                  <a:srgbClr val="434343"/>
                </a:solidFill>
              </a:rPr>
              <a:t> </a:t>
            </a:r>
            <a:endParaRPr b="1" sz="2800">
              <a:solidFill>
                <a:srgbClr val="434343"/>
              </a:solidFill>
            </a:endParaRPr>
          </a:p>
        </p:txBody>
      </p:sp>
      <p:sp>
        <p:nvSpPr>
          <p:cNvPr id="341" name="Google Shape;341;g8b2da55817_0_13"/>
          <p:cNvSpPr txBox="1"/>
          <p:nvPr>
            <p:ph idx="1" type="body"/>
          </p:nvPr>
        </p:nvSpPr>
        <p:spPr>
          <a:xfrm>
            <a:off x="609600" y="1600200"/>
            <a:ext cx="101601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2" name="Google Shape;342;g8b2da55817_0_13"/>
          <p:cNvPicPr preferRelativeResize="0"/>
          <p:nvPr/>
        </p:nvPicPr>
        <p:blipFill rotWithShape="1">
          <a:blip r:embed="rId6">
            <a:alphaModFix/>
          </a:blip>
          <a:srcRect b="13588" l="12891" r="62890" t="26862"/>
          <a:stretch/>
        </p:blipFill>
        <p:spPr>
          <a:xfrm>
            <a:off x="381000" y="1697825"/>
            <a:ext cx="5630102" cy="3893349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3" name="Google Shape;343;g8b2da55817_0_13"/>
          <p:cNvPicPr preferRelativeResize="0"/>
          <p:nvPr/>
        </p:nvPicPr>
        <p:blipFill rotWithShape="1">
          <a:blip r:embed="rId7">
            <a:alphaModFix/>
          </a:blip>
          <a:srcRect b="15200" l="12684" r="62512" t="25996"/>
          <a:stretch/>
        </p:blipFill>
        <p:spPr>
          <a:xfrm>
            <a:off x="6257950" y="1678775"/>
            <a:ext cx="5071421" cy="3893349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4" name="Google Shape;344;g8b2da55817_0_13"/>
          <p:cNvSpPr txBox="1"/>
          <p:nvPr/>
        </p:nvSpPr>
        <p:spPr>
          <a:xfrm>
            <a:off x="7250900" y="6210300"/>
            <a:ext cx="39894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latin typeface="Calibri"/>
                <a:ea typeface="Calibri"/>
                <a:cs typeface="Calibri"/>
                <a:sym typeface="Calibri"/>
              </a:rPr>
              <a:t>www.delawarepbs.org</a:t>
            </a:r>
            <a:endParaRPr i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8b2da55817_0_13"/>
          <p:cNvSpPr txBox="1"/>
          <p:nvPr>
            <p:ph type="title"/>
          </p:nvPr>
        </p:nvSpPr>
        <p:spPr>
          <a:xfrm>
            <a:off x="609600" y="5636058"/>
            <a:ext cx="10160100" cy="70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400">
                <a:solidFill>
                  <a:srgbClr val="434343"/>
                </a:solidFill>
              </a:rPr>
              <a:t>Both a</a:t>
            </a:r>
            <a:r>
              <a:rPr b="1" lang="en-US" sz="2400">
                <a:solidFill>
                  <a:srgbClr val="434343"/>
                </a:solidFill>
              </a:rPr>
              <a:t>vailable for team use.</a:t>
            </a:r>
            <a:endParaRPr b="1"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3"/>
          <p:cNvGrpSpPr/>
          <p:nvPr/>
        </p:nvGrpSpPr>
        <p:grpSpPr>
          <a:xfrm>
            <a:off x="4351283" y="1165081"/>
            <a:ext cx="5711512" cy="5172657"/>
            <a:chOff x="3804486" y="1528736"/>
            <a:chExt cx="4672562" cy="4526570"/>
          </a:xfrm>
        </p:grpSpPr>
        <p:sp>
          <p:nvSpPr>
            <p:cNvPr id="232" name="Google Shape;232;p3"/>
            <p:cNvSpPr/>
            <p:nvPr/>
          </p:nvSpPr>
          <p:spPr>
            <a:xfrm>
              <a:off x="5171291" y="2900926"/>
              <a:ext cx="1938954" cy="1938954"/>
            </a:xfrm>
            <a:custGeom>
              <a:rect b="b" l="l" r="r" t="t"/>
              <a:pathLst>
                <a:path extrusionOk="0" h="1689717" w="1689717">
                  <a:moveTo>
                    <a:pt x="0" y="844859"/>
                  </a:moveTo>
                  <a:cubicBezTo>
                    <a:pt x="0" y="378256"/>
                    <a:pt x="378256" y="0"/>
                    <a:pt x="844859" y="0"/>
                  </a:cubicBezTo>
                  <a:cubicBezTo>
                    <a:pt x="1311462" y="0"/>
                    <a:pt x="1689718" y="378256"/>
                    <a:pt x="1689718" y="844859"/>
                  </a:cubicBezTo>
                  <a:cubicBezTo>
                    <a:pt x="1689718" y="1311462"/>
                    <a:pt x="1311462" y="1689718"/>
                    <a:pt x="844859" y="1689718"/>
                  </a:cubicBezTo>
                  <a:cubicBezTo>
                    <a:pt x="378256" y="1689718"/>
                    <a:pt x="0" y="1311462"/>
                    <a:pt x="0" y="844859"/>
                  </a:cubicBezTo>
                  <a:close/>
                </a:path>
              </a:pathLst>
            </a:custGeom>
            <a:gradFill>
              <a:gsLst>
                <a:gs pos="0">
                  <a:srgbClr val="A2AEF3"/>
                </a:gs>
                <a:gs pos="35000">
                  <a:srgbClr val="BFC5F4"/>
                </a:gs>
                <a:gs pos="100000">
                  <a:srgbClr val="E6E6FB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270300" lIns="270300" spcFirstLastPara="1" rIns="270300" wrap="square" tIns="27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0" i="1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Use </a:t>
              </a:r>
              <a:br>
                <a:rPr b="0" i="1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1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/>
            </a:p>
          </p:txBody>
        </p:sp>
        <p:grpSp>
          <p:nvGrpSpPr>
            <p:cNvPr id="233" name="Google Shape;233;p3"/>
            <p:cNvGrpSpPr/>
            <p:nvPr/>
          </p:nvGrpSpPr>
          <p:grpSpPr>
            <a:xfrm>
              <a:off x="3804486" y="1528736"/>
              <a:ext cx="4672562" cy="4526570"/>
              <a:chOff x="2265230" y="1241353"/>
              <a:chExt cx="4672562" cy="4526570"/>
            </a:xfrm>
          </p:grpSpPr>
          <p:sp>
            <p:nvSpPr>
              <p:cNvPr id="234" name="Google Shape;234;p3"/>
              <p:cNvSpPr/>
              <p:nvPr/>
            </p:nvSpPr>
            <p:spPr>
              <a:xfrm>
                <a:off x="3756653" y="1241353"/>
                <a:ext cx="1689717" cy="1689717"/>
              </a:xfrm>
              <a:custGeom>
                <a:rect b="b" l="l" r="r" t="t"/>
                <a:pathLst>
                  <a:path extrusionOk="0" h="1689717" w="1689717">
                    <a:moveTo>
                      <a:pt x="0" y="844859"/>
                    </a:moveTo>
                    <a:cubicBezTo>
                      <a:pt x="0" y="378256"/>
                      <a:pt x="378256" y="0"/>
                      <a:pt x="844859" y="0"/>
                    </a:cubicBezTo>
                    <a:cubicBezTo>
                      <a:pt x="1311462" y="0"/>
                      <a:pt x="1689718" y="378256"/>
                      <a:pt x="1689718" y="844859"/>
                    </a:cubicBezTo>
                    <a:cubicBezTo>
                      <a:pt x="1689718" y="1311462"/>
                      <a:pt x="1311462" y="1689718"/>
                      <a:pt x="844859" y="1689718"/>
                    </a:cubicBezTo>
                    <a:cubicBezTo>
                      <a:pt x="378256" y="1689718"/>
                      <a:pt x="0" y="1311462"/>
                      <a:pt x="0" y="8448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D00">
                      <a:alpha val="80000"/>
                    </a:srgbClr>
                  </a:gs>
                  <a:gs pos="100000">
                    <a:srgbClr val="FFE575">
                      <a:alpha val="8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270300" lIns="270300" spcFirstLastPara="1" rIns="270300" wrap="square" tIns="27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54A5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3754A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Precision Problem Statement</a:t>
                </a: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5248075" y="2324933"/>
                <a:ext cx="1689717" cy="1689717"/>
              </a:xfrm>
              <a:custGeom>
                <a:rect b="b" l="l" r="r" t="t"/>
                <a:pathLst>
                  <a:path extrusionOk="0" h="1689717" w="1689717">
                    <a:moveTo>
                      <a:pt x="0" y="844859"/>
                    </a:moveTo>
                    <a:cubicBezTo>
                      <a:pt x="0" y="378256"/>
                      <a:pt x="378256" y="0"/>
                      <a:pt x="844859" y="0"/>
                    </a:cubicBezTo>
                    <a:cubicBezTo>
                      <a:pt x="1311462" y="0"/>
                      <a:pt x="1689718" y="378256"/>
                      <a:pt x="1689718" y="844859"/>
                    </a:cubicBezTo>
                    <a:cubicBezTo>
                      <a:pt x="1689718" y="1311462"/>
                      <a:pt x="1311462" y="1689718"/>
                      <a:pt x="844859" y="1689718"/>
                    </a:cubicBezTo>
                    <a:cubicBezTo>
                      <a:pt x="378256" y="1689718"/>
                      <a:pt x="0" y="1311462"/>
                      <a:pt x="0" y="8448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D00">
                      <a:alpha val="80000"/>
                    </a:srgbClr>
                  </a:gs>
                  <a:gs pos="100000">
                    <a:srgbClr val="FFE575">
                      <a:alpha val="8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270300" lIns="270300" spcFirstLastPara="1" rIns="270300" wrap="square" tIns="27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54A5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3754A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Set Measurable Goal</a:t>
                </a: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4678402" y="4078206"/>
                <a:ext cx="1689717" cy="1689717"/>
              </a:xfrm>
              <a:custGeom>
                <a:rect b="b" l="l" r="r" t="t"/>
                <a:pathLst>
                  <a:path extrusionOk="0" h="1689717" w="1689717">
                    <a:moveTo>
                      <a:pt x="0" y="844859"/>
                    </a:moveTo>
                    <a:cubicBezTo>
                      <a:pt x="0" y="378256"/>
                      <a:pt x="378256" y="0"/>
                      <a:pt x="844859" y="0"/>
                    </a:cubicBezTo>
                    <a:cubicBezTo>
                      <a:pt x="1311462" y="0"/>
                      <a:pt x="1689718" y="378256"/>
                      <a:pt x="1689718" y="844859"/>
                    </a:cubicBezTo>
                    <a:cubicBezTo>
                      <a:pt x="1689718" y="1311462"/>
                      <a:pt x="1311462" y="1689718"/>
                      <a:pt x="844859" y="1689718"/>
                    </a:cubicBezTo>
                    <a:cubicBezTo>
                      <a:pt x="378256" y="1689718"/>
                      <a:pt x="0" y="1311462"/>
                      <a:pt x="0" y="8448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D00">
                      <a:alpha val="80000"/>
                    </a:srgbClr>
                  </a:gs>
                  <a:gs pos="100000">
                    <a:srgbClr val="FFE575">
                      <a:alpha val="8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270300" lIns="270300" spcFirstLastPara="1" rIns="270300" wrap="square" tIns="27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54A5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3754A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Develop Solution and Action Plan</a:t>
                </a: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2834903" y="4078206"/>
                <a:ext cx="1689717" cy="1689717"/>
              </a:xfrm>
              <a:custGeom>
                <a:rect b="b" l="l" r="r" t="t"/>
                <a:pathLst>
                  <a:path extrusionOk="0" h="1689717" w="1689717">
                    <a:moveTo>
                      <a:pt x="0" y="844859"/>
                    </a:moveTo>
                    <a:cubicBezTo>
                      <a:pt x="0" y="378256"/>
                      <a:pt x="378256" y="0"/>
                      <a:pt x="844859" y="0"/>
                    </a:cubicBezTo>
                    <a:cubicBezTo>
                      <a:pt x="1311462" y="0"/>
                      <a:pt x="1689718" y="378256"/>
                      <a:pt x="1689718" y="844859"/>
                    </a:cubicBezTo>
                    <a:cubicBezTo>
                      <a:pt x="1689718" y="1311462"/>
                      <a:pt x="1311462" y="1689718"/>
                      <a:pt x="844859" y="1689718"/>
                    </a:cubicBezTo>
                    <a:cubicBezTo>
                      <a:pt x="378256" y="1689718"/>
                      <a:pt x="0" y="1311462"/>
                      <a:pt x="0" y="8448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D00">
                      <a:alpha val="80000"/>
                    </a:srgbClr>
                  </a:gs>
                  <a:gs pos="100000">
                    <a:srgbClr val="FFE575">
                      <a:alpha val="8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270300" lIns="270300" spcFirstLastPara="1" rIns="270300" wrap="square" tIns="27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54A5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3754A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Monitor Fidelity of Plan</a:t>
                </a: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2265230" y="2324933"/>
                <a:ext cx="1689717" cy="1689717"/>
              </a:xfrm>
              <a:custGeom>
                <a:rect b="b" l="l" r="r" t="t"/>
                <a:pathLst>
                  <a:path extrusionOk="0" h="1689717" w="1689717">
                    <a:moveTo>
                      <a:pt x="0" y="844859"/>
                    </a:moveTo>
                    <a:cubicBezTo>
                      <a:pt x="0" y="378256"/>
                      <a:pt x="378256" y="0"/>
                      <a:pt x="844859" y="0"/>
                    </a:cubicBezTo>
                    <a:cubicBezTo>
                      <a:pt x="1311462" y="0"/>
                      <a:pt x="1689718" y="378256"/>
                      <a:pt x="1689718" y="844859"/>
                    </a:cubicBezTo>
                    <a:cubicBezTo>
                      <a:pt x="1689718" y="1311462"/>
                      <a:pt x="1311462" y="1689718"/>
                      <a:pt x="844859" y="1689718"/>
                    </a:cubicBezTo>
                    <a:cubicBezTo>
                      <a:pt x="378256" y="1689718"/>
                      <a:pt x="0" y="1311462"/>
                      <a:pt x="0" y="8448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D00">
                      <a:alpha val="80000"/>
                    </a:srgbClr>
                  </a:gs>
                  <a:gs pos="100000">
                    <a:srgbClr val="FFE575">
                      <a:alpha val="8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270300" lIns="270300" spcFirstLastPara="1" rIns="270300" wrap="square" tIns="2703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754A5"/>
                  </a:buClr>
                  <a:buSzPts val="1800"/>
                  <a:buFont typeface="Calibri"/>
                  <a:buNone/>
                </a:pPr>
                <a:r>
                  <a:rPr b="0" i="0" lang="en-US" sz="1800" u="none" cap="none" strike="noStrike">
                    <a:solidFill>
                      <a:srgbClr val="3754A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Monitor Outcome vs Goal</a:t>
                </a: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 rot="2160000">
                <a:off x="5065840" y="2419700"/>
                <a:ext cx="559033" cy="413891"/>
              </a:xfrm>
              <a:custGeom>
                <a:rect b="b" l="l" r="r" t="t"/>
                <a:pathLst>
                  <a:path extrusionOk="0" h="413891" w="559033">
                    <a:moveTo>
                      <a:pt x="0" y="82778"/>
                    </a:moveTo>
                    <a:lnTo>
                      <a:pt x="352088" y="82778"/>
                    </a:lnTo>
                    <a:lnTo>
                      <a:pt x="352088" y="0"/>
                    </a:lnTo>
                    <a:lnTo>
                      <a:pt x="559033" y="206946"/>
                    </a:lnTo>
                    <a:lnTo>
                      <a:pt x="352088" y="413891"/>
                    </a:lnTo>
                    <a:lnTo>
                      <a:pt x="352088" y="331113"/>
                    </a:lnTo>
                    <a:lnTo>
                      <a:pt x="0" y="331113"/>
                    </a:lnTo>
                    <a:lnTo>
                      <a:pt x="0" y="82778"/>
                    </a:lnTo>
                    <a:close/>
                  </a:path>
                </a:pathLst>
              </a:custGeom>
              <a:gradFill>
                <a:gsLst>
                  <a:gs pos="0">
                    <a:srgbClr val="A7AED1"/>
                  </a:gs>
                  <a:gs pos="100000">
                    <a:srgbClr val="C8D3F9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82775" lIns="0" spcFirstLastPara="1" rIns="124150" wrap="square" tIns="827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700"/>
                  <a:buFont typeface="Calibri"/>
                  <a:buNone/>
                </a:pPr>
                <a:r>
                  <a:t/>
                </a:r>
                <a:endParaRPr b="0" i="0" sz="1700" u="none" cap="none" strike="noStrike">
                  <a:solidFill>
                    <a:srgbClr val="3754A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 rot="-4320000">
                <a:off x="5529294" y="3837288"/>
                <a:ext cx="559033" cy="413892"/>
              </a:xfrm>
              <a:custGeom>
                <a:rect b="b" l="l" r="r" t="t"/>
                <a:pathLst>
                  <a:path extrusionOk="0" h="413891" w="559033">
                    <a:moveTo>
                      <a:pt x="559033" y="331113"/>
                    </a:moveTo>
                    <a:lnTo>
                      <a:pt x="206945" y="331113"/>
                    </a:lnTo>
                    <a:lnTo>
                      <a:pt x="206945" y="413891"/>
                    </a:lnTo>
                    <a:lnTo>
                      <a:pt x="0" y="206945"/>
                    </a:lnTo>
                    <a:lnTo>
                      <a:pt x="206945" y="0"/>
                    </a:lnTo>
                    <a:lnTo>
                      <a:pt x="206945" y="82778"/>
                    </a:lnTo>
                    <a:lnTo>
                      <a:pt x="559033" y="82778"/>
                    </a:lnTo>
                    <a:lnTo>
                      <a:pt x="559033" y="331113"/>
                    </a:lnTo>
                    <a:close/>
                  </a:path>
                </a:pathLst>
              </a:custGeom>
              <a:gradFill>
                <a:gsLst>
                  <a:gs pos="0">
                    <a:srgbClr val="A7AED1"/>
                  </a:gs>
                  <a:gs pos="100000">
                    <a:srgbClr val="C8D3F9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82775" lIns="124150" spcFirstLastPara="1" rIns="0" wrap="square" tIns="827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700"/>
                  <a:buFont typeface="Calibri"/>
                  <a:buNone/>
                </a:pPr>
                <a:r>
                  <a:t/>
                </a:r>
                <a:endParaRPr b="0" i="0" sz="1700" u="none" cap="none" strike="noStrike">
                  <a:solidFill>
                    <a:srgbClr val="3754A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4324301" y="4716118"/>
                <a:ext cx="559034" cy="413892"/>
              </a:xfrm>
              <a:custGeom>
                <a:rect b="b" l="l" r="r" t="t"/>
                <a:pathLst>
                  <a:path extrusionOk="0" h="413891" w="559033">
                    <a:moveTo>
                      <a:pt x="559033" y="331113"/>
                    </a:moveTo>
                    <a:lnTo>
                      <a:pt x="206945" y="331113"/>
                    </a:lnTo>
                    <a:lnTo>
                      <a:pt x="206945" y="413891"/>
                    </a:lnTo>
                    <a:lnTo>
                      <a:pt x="0" y="206945"/>
                    </a:lnTo>
                    <a:lnTo>
                      <a:pt x="206945" y="0"/>
                    </a:lnTo>
                    <a:lnTo>
                      <a:pt x="206945" y="82778"/>
                    </a:lnTo>
                    <a:lnTo>
                      <a:pt x="559033" y="82778"/>
                    </a:lnTo>
                    <a:lnTo>
                      <a:pt x="559033" y="331113"/>
                    </a:lnTo>
                    <a:close/>
                  </a:path>
                </a:pathLst>
              </a:custGeom>
              <a:gradFill>
                <a:gsLst>
                  <a:gs pos="0">
                    <a:srgbClr val="A7AED1"/>
                  </a:gs>
                  <a:gs pos="100000">
                    <a:srgbClr val="C8D3F9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82775" lIns="124150" spcFirstLastPara="1" rIns="0" wrap="square" tIns="827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700"/>
                  <a:buFont typeface="Calibri"/>
                  <a:buNone/>
                </a:pPr>
                <a:r>
                  <a:t/>
                </a:r>
                <a:endParaRPr b="0" i="0" sz="1700" u="none" cap="none" strike="noStrike">
                  <a:solidFill>
                    <a:srgbClr val="3754A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 rot="4320000">
                <a:off x="3116121" y="3841676"/>
                <a:ext cx="559033" cy="413892"/>
              </a:xfrm>
              <a:custGeom>
                <a:rect b="b" l="l" r="r" t="t"/>
                <a:pathLst>
                  <a:path extrusionOk="0" h="413891" w="559033">
                    <a:moveTo>
                      <a:pt x="559033" y="331113"/>
                    </a:moveTo>
                    <a:lnTo>
                      <a:pt x="206945" y="331113"/>
                    </a:lnTo>
                    <a:lnTo>
                      <a:pt x="206945" y="413891"/>
                    </a:lnTo>
                    <a:lnTo>
                      <a:pt x="0" y="206945"/>
                    </a:lnTo>
                    <a:lnTo>
                      <a:pt x="206945" y="0"/>
                    </a:lnTo>
                    <a:lnTo>
                      <a:pt x="206945" y="82778"/>
                    </a:lnTo>
                    <a:lnTo>
                      <a:pt x="559033" y="82778"/>
                    </a:lnTo>
                    <a:lnTo>
                      <a:pt x="559033" y="331113"/>
                    </a:lnTo>
                    <a:close/>
                  </a:path>
                </a:pathLst>
              </a:custGeom>
              <a:gradFill>
                <a:gsLst>
                  <a:gs pos="0">
                    <a:srgbClr val="A7AED1"/>
                  </a:gs>
                  <a:gs pos="100000">
                    <a:srgbClr val="C8D3F9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82775" lIns="124150" spcFirstLastPara="1" rIns="0" wrap="square" tIns="827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700"/>
                  <a:buFont typeface="Calibri"/>
                  <a:buNone/>
                </a:pPr>
                <a:r>
                  <a:t/>
                </a:r>
                <a:endParaRPr b="0" i="0" sz="1700" u="none" cap="none" strike="noStrike">
                  <a:solidFill>
                    <a:srgbClr val="3754A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 rot="-2160000">
                <a:off x="3574417" y="2422412"/>
                <a:ext cx="559033" cy="413891"/>
              </a:xfrm>
              <a:custGeom>
                <a:rect b="b" l="l" r="r" t="t"/>
                <a:pathLst>
                  <a:path extrusionOk="0" h="413891" w="559033">
                    <a:moveTo>
                      <a:pt x="0" y="82778"/>
                    </a:moveTo>
                    <a:lnTo>
                      <a:pt x="352088" y="82778"/>
                    </a:lnTo>
                    <a:lnTo>
                      <a:pt x="352088" y="0"/>
                    </a:lnTo>
                    <a:lnTo>
                      <a:pt x="559033" y="206946"/>
                    </a:lnTo>
                    <a:lnTo>
                      <a:pt x="352088" y="413891"/>
                    </a:lnTo>
                    <a:lnTo>
                      <a:pt x="352088" y="331113"/>
                    </a:lnTo>
                    <a:lnTo>
                      <a:pt x="0" y="331113"/>
                    </a:lnTo>
                    <a:lnTo>
                      <a:pt x="0" y="82778"/>
                    </a:lnTo>
                    <a:close/>
                  </a:path>
                </a:pathLst>
              </a:custGeom>
              <a:gradFill>
                <a:gsLst>
                  <a:gs pos="0">
                    <a:srgbClr val="A7AED1"/>
                  </a:gs>
                  <a:gs pos="100000">
                    <a:srgbClr val="C8D3F9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82775" lIns="0" spcFirstLastPara="1" rIns="124150" wrap="square" tIns="827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700"/>
                  <a:buFont typeface="Calibri"/>
                  <a:buNone/>
                </a:pPr>
                <a:r>
                  <a:t/>
                </a:r>
                <a:endParaRPr b="0" i="0" sz="1700" u="none" cap="none" strike="noStrike">
                  <a:solidFill>
                    <a:srgbClr val="3754A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44" name="Google Shape;244;p3"/>
          <p:cNvPicPr preferRelativeResize="0"/>
          <p:nvPr/>
        </p:nvPicPr>
        <p:blipFill rotWithShape="1">
          <a:blip r:embed="rId3">
            <a:alphaModFix/>
          </a:blip>
          <a:srcRect b="2710" l="41470" r="56807" t="91521"/>
          <a:stretch/>
        </p:blipFill>
        <p:spPr>
          <a:xfrm>
            <a:off x="11439743" y="5526303"/>
            <a:ext cx="634953" cy="59787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"/>
          <p:cNvSpPr/>
          <p:nvPr/>
        </p:nvSpPr>
        <p:spPr>
          <a:xfrm rot="-2576758">
            <a:off x="1474588" y="2588515"/>
            <a:ext cx="1517650" cy="156051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1705154" y="2965480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Solving</a:t>
            </a:r>
            <a:endParaRPr/>
          </a:p>
        </p:txBody>
      </p:sp>
      <p:sp>
        <p:nvSpPr>
          <p:cNvPr id="247" name="Google Shape;247;p3"/>
          <p:cNvSpPr/>
          <p:nvPr/>
        </p:nvSpPr>
        <p:spPr>
          <a:xfrm>
            <a:off x="3471343" y="3160045"/>
            <a:ext cx="662292" cy="51332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80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"/>
          <p:cNvSpPr txBox="1"/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Tahoma"/>
              <a:buNone/>
            </a:pPr>
            <a:r>
              <a:rPr lang="en-US" sz="4100"/>
              <a:t>Improving the Decision-Making Process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"/>
          <p:cNvSpPr txBox="1"/>
          <p:nvPr>
            <p:ph idx="1" type="body"/>
          </p:nvPr>
        </p:nvSpPr>
        <p:spPr>
          <a:xfrm>
            <a:off x="1371601" y="1600201"/>
            <a:ext cx="8415868" cy="4373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Decisions are more likely to be </a:t>
            </a:r>
            <a:r>
              <a:rPr b="1" i="1" lang="en-US" sz="2800">
                <a:solidFill>
                  <a:schemeClr val="accent6"/>
                </a:solidFill>
              </a:rPr>
              <a:t>effective</a:t>
            </a:r>
            <a:r>
              <a:rPr lang="en-US" sz="2800">
                <a:solidFill>
                  <a:schemeClr val="accent6"/>
                </a:solidFill>
              </a:rPr>
              <a:t> </a:t>
            </a:r>
            <a:r>
              <a:rPr lang="en-US" sz="2800"/>
              <a:t>and </a:t>
            </a:r>
            <a:r>
              <a:rPr b="1" i="1" lang="en-US" sz="2800">
                <a:solidFill>
                  <a:srgbClr val="DD8047"/>
                </a:solidFill>
              </a:rPr>
              <a:t>efficient</a:t>
            </a:r>
            <a:r>
              <a:rPr b="1" i="1" lang="en-US" sz="2800"/>
              <a:t> </a:t>
            </a:r>
            <a:r>
              <a:rPr lang="en-US" sz="2800"/>
              <a:t>when they are based on data.</a:t>
            </a:r>
            <a:endParaRPr/>
          </a:p>
          <a:p>
            <a:pPr indent="-508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2286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The quality of decision making depends most on the first step—defining the problem to be solved.</a:t>
            </a:r>
            <a:br>
              <a:rPr lang="en-US" sz="2800"/>
            </a:br>
            <a:endParaRPr sz="2800"/>
          </a:p>
          <a:p>
            <a:pPr indent="-2286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b="1" lang="en-US" sz="2800"/>
              <a:t>Big Ideas:  </a:t>
            </a:r>
            <a:endParaRPr/>
          </a:p>
          <a:p>
            <a:pPr indent="-457200" lvl="0" marL="930275" rt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Define problems with precision and clarity.</a:t>
            </a:r>
            <a:endParaRPr/>
          </a:p>
          <a:p>
            <a:pPr indent="-457200" lvl="0" marL="930275" rt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Data help place the “problem” in the </a:t>
            </a:r>
            <a:r>
              <a:rPr b="1" lang="en-US" sz="2800"/>
              <a:t>context</a:t>
            </a:r>
            <a:r>
              <a:rPr lang="en-US" sz="2800"/>
              <a:t> rather than on the students.</a:t>
            </a:r>
            <a:endParaRPr/>
          </a:p>
        </p:txBody>
      </p:sp>
      <p:sp>
        <p:nvSpPr>
          <p:cNvPr id="255" name="Google Shape;255;p4"/>
          <p:cNvSpPr txBox="1"/>
          <p:nvPr>
            <p:ph type="title"/>
          </p:nvPr>
        </p:nvSpPr>
        <p:spPr>
          <a:xfrm>
            <a:off x="1371598" y="288125"/>
            <a:ext cx="8145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mbria"/>
              <a:buNone/>
            </a:pPr>
            <a:r>
              <a:rPr lang="en-US" sz="4400"/>
              <a:t>Data-based Decision Making</a:t>
            </a:r>
            <a:endParaRPr/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b="2710" l="41470" r="56807" t="91521"/>
          <a:stretch/>
        </p:blipFill>
        <p:spPr>
          <a:xfrm>
            <a:off x="11439743" y="5526303"/>
            <a:ext cx="634953" cy="59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"/>
          <p:cNvSpPr txBox="1"/>
          <p:nvPr>
            <p:ph idx="1" type="body"/>
          </p:nvPr>
        </p:nvSpPr>
        <p:spPr>
          <a:xfrm>
            <a:off x="945931" y="1870843"/>
            <a:ext cx="8738001" cy="4508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What are the data we need for a decision?</a:t>
            </a:r>
            <a:endParaRPr sz="2800"/>
          </a:p>
          <a:p>
            <a:pPr indent="-2286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Precise problem statements include information about the following:</a:t>
            </a:r>
            <a:endParaRPr i="1" sz="2800"/>
          </a:p>
          <a:p>
            <a:pPr indent="-228600" lvl="1" marL="64008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b="1" i="1" lang="en-US" sz="2800"/>
              <a:t>What</a:t>
            </a:r>
            <a:r>
              <a:rPr lang="en-US" sz="2800"/>
              <a:t> is the concern (e.g. problem behavior)?</a:t>
            </a:r>
            <a:endParaRPr/>
          </a:p>
          <a:p>
            <a:pPr indent="-228600" lvl="1" marL="64008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b="1" i="1" lang="en-US" sz="2800"/>
              <a:t>How</a:t>
            </a:r>
            <a:r>
              <a:rPr lang="en-US" sz="2800"/>
              <a:t> often is the concern happening?</a:t>
            </a:r>
            <a:endParaRPr/>
          </a:p>
          <a:p>
            <a:pPr indent="-228600" lvl="1" marL="64008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b="1" i="1" lang="en-US" sz="2800"/>
              <a:t>Where</a:t>
            </a:r>
            <a:r>
              <a:rPr lang="en-US" sz="2800"/>
              <a:t> is the concern happening?</a:t>
            </a:r>
            <a:endParaRPr/>
          </a:p>
          <a:p>
            <a:pPr indent="-228600" lvl="1" marL="64008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b="1" i="1" lang="en-US" sz="2800"/>
              <a:t>Who</a:t>
            </a:r>
            <a:r>
              <a:rPr lang="en-US" sz="2800"/>
              <a:t> is engaged in the concern?</a:t>
            </a:r>
            <a:endParaRPr/>
          </a:p>
          <a:p>
            <a:pPr indent="-228600" lvl="1" marL="64008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b="1" i="1" lang="en-US" sz="2800"/>
              <a:t>When</a:t>
            </a:r>
            <a:r>
              <a:rPr lang="en-US" sz="2800"/>
              <a:t> is the concern most likely to occur?</a:t>
            </a:r>
            <a:endParaRPr/>
          </a:p>
          <a:p>
            <a:pPr indent="-228600" lvl="1" marL="64008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b="1" i="1" lang="en-US" sz="2800"/>
              <a:t>Why</a:t>
            </a:r>
            <a:r>
              <a:rPr lang="en-US" sz="2800"/>
              <a:t> is the concern sustaining?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/>
          </a:p>
          <a:p>
            <a:pPr indent="-101600" lvl="1" marL="6400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1" marL="6400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/>
          </a:p>
          <a:p>
            <a:pPr indent="-88900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101600" lvl="1" marL="6400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88900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101600" lvl="1" marL="6400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1" marL="6400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1" marL="6400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/>
          </a:p>
          <a:p>
            <a:pPr indent="-88900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63" name="Google Shape;263;p5"/>
          <p:cNvSpPr txBox="1"/>
          <p:nvPr>
            <p:ph type="title"/>
          </p:nvPr>
        </p:nvSpPr>
        <p:spPr>
          <a:xfrm>
            <a:off x="945931" y="321807"/>
            <a:ext cx="8958718" cy="721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40"/>
              <a:buFont typeface="Cambria"/>
              <a:buNone/>
            </a:pPr>
            <a:r>
              <a:rPr lang="en-US" sz="4140"/>
              <a:t>Going from Primary to Precise: </a:t>
            </a:r>
            <a:br>
              <a:rPr lang="en-US" sz="4140"/>
            </a:br>
            <a:r>
              <a:rPr lang="en-US" sz="4140"/>
              <a:t>Ask the Right Questions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/>
          <p:nvPr>
            <p:ph type="title"/>
          </p:nvPr>
        </p:nvSpPr>
        <p:spPr>
          <a:xfrm>
            <a:off x="2614144" y="290276"/>
            <a:ext cx="6052587" cy="721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Cambria"/>
              <a:buNone/>
            </a:pPr>
            <a:r>
              <a:rPr lang="en-US" sz="3240"/>
              <a:t>Primary vs. Precision Statements</a:t>
            </a:r>
            <a:endParaRPr/>
          </a:p>
        </p:txBody>
      </p:sp>
      <p:graphicFrame>
        <p:nvGraphicFramePr>
          <p:cNvPr id="270" name="Google Shape;270;p7"/>
          <p:cNvGraphicFramePr/>
          <p:nvPr/>
        </p:nvGraphicFramePr>
        <p:xfrm>
          <a:off x="1292772" y="20940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{776B3376-9D12-456A-BA46-3B3B6D4003DE}</a:tableStyleId>
              </a:tblPr>
              <a:tblGrid>
                <a:gridCol w="4549850"/>
                <a:gridCol w="4436475"/>
              </a:tblGrid>
              <a:tr h="661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Primary Statements</a:t>
                      </a:r>
                      <a:endParaRPr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B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Precision Statement</a:t>
                      </a:r>
                      <a:endParaRPr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BC9"/>
                    </a:solidFill>
                  </a:tcPr>
                </a:tc>
              </a:tr>
              <a:tr h="40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Too many referrals</a:t>
                      </a:r>
                      <a:endParaRPr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FFD8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There are 25% more office discipline referrals for aggression on the playground this month than</a:t>
                      </a:r>
                      <a:r>
                        <a:rPr b="1" lang="en-US" sz="2400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last year. These are most likely to occur during first recess, with a large number of students, and the aggression is related to getting access to the new playground equipment.</a:t>
                      </a:r>
                      <a:endParaRPr b="1" sz="2400">
                        <a:solidFill>
                          <a:srgbClr val="1D2A53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FFD8"/>
                    </a:solidFill>
                  </a:tcPr>
                </a:tc>
              </a:tr>
              <a:tr h="80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September has more suspensions</a:t>
                      </a:r>
                      <a:r>
                        <a:rPr lang="en-US" sz="2000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than last year</a:t>
                      </a:r>
                      <a:endParaRPr sz="2000">
                        <a:solidFill>
                          <a:srgbClr val="1D2A53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FFD8"/>
                    </a:solidFill>
                  </a:tcPr>
                </a:tc>
                <a:tc vMerge="1"/>
              </a:tr>
              <a:tr h="50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Gang behavior is increasing</a:t>
                      </a:r>
                      <a:endParaRPr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FFD8"/>
                    </a:solidFill>
                  </a:tcPr>
                </a:tc>
                <a:tc vMerge="1"/>
              </a:tr>
              <a:tr h="50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The cafeteria</a:t>
                      </a:r>
                      <a:r>
                        <a:rPr lang="en-US" sz="2000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is out of control</a:t>
                      </a:r>
                      <a:endParaRPr sz="2000">
                        <a:solidFill>
                          <a:srgbClr val="1D2A53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FFD8"/>
                    </a:solidFill>
                  </a:tcPr>
                </a:tc>
                <a:tc vMerge="1"/>
              </a:tr>
              <a:tr h="91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Student</a:t>
                      </a:r>
                      <a:r>
                        <a:rPr lang="en-US" sz="2000">
                          <a:solidFill>
                            <a:srgbClr val="1D2A53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disrespect is rampant</a:t>
                      </a:r>
                      <a:endParaRPr sz="2000">
                        <a:solidFill>
                          <a:srgbClr val="1D2A53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2A5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FFD8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271" name="Google Shape;271;p7"/>
          <p:cNvSpPr txBox="1"/>
          <p:nvPr/>
        </p:nvSpPr>
        <p:spPr>
          <a:xfrm>
            <a:off x="4304375" y="1134306"/>
            <a:ext cx="36938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677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138677"/>
                </a:solidFill>
                <a:latin typeface="Calibri"/>
                <a:ea typeface="Calibri"/>
                <a:cs typeface="Calibri"/>
                <a:sym typeface="Calibri"/>
              </a:rPr>
              <a:t>How do we go from here to here?</a:t>
            </a:r>
            <a:endParaRPr/>
          </a:p>
        </p:txBody>
      </p:sp>
      <p:sp>
        <p:nvSpPr>
          <p:cNvPr id="272" name="Google Shape;272;p7"/>
          <p:cNvSpPr/>
          <p:nvPr/>
        </p:nvSpPr>
        <p:spPr>
          <a:xfrm rot="6989467">
            <a:off x="3668358" y="1548180"/>
            <a:ext cx="668440" cy="34125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1282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/>
          <p:nvPr/>
        </p:nvSpPr>
        <p:spPr>
          <a:xfrm rot="2258540">
            <a:off x="8003753" y="1548181"/>
            <a:ext cx="947937" cy="34125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1282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7"/>
          <p:cNvPicPr preferRelativeResize="0"/>
          <p:nvPr/>
        </p:nvPicPr>
        <p:blipFill rotWithShape="1">
          <a:blip r:embed="rId3">
            <a:alphaModFix/>
          </a:blip>
          <a:srcRect b="2710" l="41470" r="56807" t="91521"/>
          <a:stretch/>
        </p:blipFill>
        <p:spPr>
          <a:xfrm>
            <a:off x="11439743" y="5526303"/>
            <a:ext cx="634953" cy="59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/>
          <p:nvPr>
            <p:ph idx="1" type="body"/>
          </p:nvPr>
        </p:nvSpPr>
        <p:spPr>
          <a:xfrm>
            <a:off x="2533717" y="1933741"/>
            <a:ext cx="7237301" cy="409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There are </a:t>
            </a:r>
            <a:r>
              <a:rPr b="1" lang="en-US" sz="2400">
                <a:solidFill>
                  <a:schemeClr val="accent6"/>
                </a:solidFill>
              </a:rPr>
              <a:t>25% more office discipline referrals (ODRs) for aggression </a:t>
            </a:r>
            <a:r>
              <a:rPr lang="en-US" sz="2400"/>
              <a:t>on the </a:t>
            </a:r>
            <a:r>
              <a:rPr b="1" lang="en-US" sz="2400">
                <a:solidFill>
                  <a:schemeClr val="accent2"/>
                </a:solidFill>
              </a:rPr>
              <a:t>playground</a:t>
            </a:r>
            <a:r>
              <a:rPr lang="en-US" sz="2400"/>
              <a:t> this month than last year. These are most likely to occur during </a:t>
            </a:r>
            <a:r>
              <a:rPr b="1" lang="en-US" sz="2400">
                <a:solidFill>
                  <a:schemeClr val="accent4"/>
                </a:solidFill>
              </a:rPr>
              <a:t>first recess</a:t>
            </a:r>
            <a:r>
              <a:rPr lang="en-US" sz="2400"/>
              <a:t>, with a </a:t>
            </a:r>
            <a:r>
              <a:rPr b="1" lang="en-US" sz="2400">
                <a:solidFill>
                  <a:schemeClr val="accent1"/>
                </a:solidFill>
              </a:rPr>
              <a:t>large number of students</a:t>
            </a:r>
            <a:r>
              <a:rPr lang="en-US" sz="2400"/>
              <a:t>, and the aggression is related to </a:t>
            </a:r>
            <a:r>
              <a:rPr b="1" lang="en-US" sz="2400">
                <a:solidFill>
                  <a:srgbClr val="7030A0"/>
                </a:solidFill>
              </a:rPr>
              <a:t>getting access to the new playground equipment</a:t>
            </a:r>
            <a:r>
              <a:rPr lang="en-US" sz="2400"/>
              <a:t>.</a:t>
            </a:r>
            <a:endParaRPr/>
          </a:p>
        </p:txBody>
      </p:sp>
      <p:sp>
        <p:nvSpPr>
          <p:cNvPr id="281" name="Google Shape;281;p8"/>
          <p:cNvSpPr txBox="1"/>
          <p:nvPr>
            <p:ph type="title"/>
          </p:nvPr>
        </p:nvSpPr>
        <p:spPr>
          <a:xfrm>
            <a:off x="2297900" y="290275"/>
            <a:ext cx="66969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</a:pPr>
            <a:r>
              <a:rPr lang="en-US" sz="3600"/>
              <a:t>Example Precision Statements</a:t>
            </a:r>
            <a:endParaRPr/>
          </a:p>
        </p:txBody>
      </p:sp>
      <p:sp>
        <p:nvSpPr>
          <p:cNvPr id="282" name="Google Shape;282;p8"/>
          <p:cNvSpPr/>
          <p:nvPr/>
        </p:nvSpPr>
        <p:spPr>
          <a:xfrm>
            <a:off x="3110521" y="5766380"/>
            <a:ext cx="1050324" cy="44988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80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1D2A53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b="1" i="0" sz="1350" u="none" cap="none" strike="noStrike">
              <a:solidFill>
                <a:srgbClr val="1D2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3110521" y="4241213"/>
            <a:ext cx="1050324" cy="449882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5400">
            <a:solidFill>
              <a:srgbClr val="1282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1D2A53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b="1" i="0" sz="1350" u="none" cap="none" strike="noStrike">
              <a:solidFill>
                <a:srgbClr val="1D2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6818127" y="4241213"/>
            <a:ext cx="1050324" cy="44988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rgbClr val="007E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1D2A53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b="1" i="0" sz="1350" u="none" cap="none" strike="noStrike">
              <a:solidFill>
                <a:srgbClr val="1D2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3110521" y="5028524"/>
            <a:ext cx="1050324" cy="44988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AA0F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1950"/>
              <a:buFont typeface="Calibri"/>
              <a:buNone/>
            </a:pPr>
            <a:r>
              <a:rPr b="1" i="0" lang="en-US" sz="1950" u="none" cap="none" strike="noStrike">
                <a:solidFill>
                  <a:srgbClr val="1D2A53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/>
          </a:p>
        </p:txBody>
      </p:sp>
      <p:sp>
        <p:nvSpPr>
          <p:cNvPr id="286" name="Google Shape;286;p8"/>
          <p:cNvSpPr/>
          <p:nvPr/>
        </p:nvSpPr>
        <p:spPr>
          <a:xfrm>
            <a:off x="6818127" y="5028524"/>
            <a:ext cx="1050324" cy="449882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 cap="flat" cmpd="sng" w="25400">
            <a:solidFill>
              <a:srgbClr val="5364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1D2A53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b="1" i="0" sz="1350" u="none" cap="none" strike="noStrike">
              <a:solidFill>
                <a:srgbClr val="1D2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4160847" y="4197731"/>
            <a:ext cx="25280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1800"/>
              <a:buFont typeface="Twentieth Century"/>
              <a:buNone/>
            </a:pPr>
            <a:r>
              <a:rPr b="0" i="0" lang="en-US" sz="1800" u="none" cap="none" strike="noStrike">
                <a:solidFill>
                  <a:srgbClr val="1D2A5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25% More ODRs for aggression</a:t>
            </a:r>
            <a:endParaRPr b="0" i="1" sz="1800" u="none" cap="none" strike="noStrike">
              <a:solidFill>
                <a:srgbClr val="1D2A5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8" name="Google Shape;288;p8"/>
          <p:cNvSpPr txBox="1"/>
          <p:nvPr/>
        </p:nvSpPr>
        <p:spPr>
          <a:xfrm>
            <a:off x="4160847" y="5123541"/>
            <a:ext cx="25280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1800"/>
              <a:buFont typeface="Twentieth Century"/>
              <a:buNone/>
            </a:pPr>
            <a:r>
              <a:rPr b="0" i="0" lang="en-US" sz="1800" u="none" cap="none" strike="noStrike">
                <a:solidFill>
                  <a:srgbClr val="1D2A5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the playground</a:t>
            </a:r>
            <a:endParaRPr b="0" i="1" sz="1800" u="none" cap="none" strike="noStrike">
              <a:solidFill>
                <a:srgbClr val="1D2A5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4160845" y="5861397"/>
            <a:ext cx="4721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1800"/>
              <a:buFont typeface="Twentieth Century"/>
              <a:buNone/>
            </a:pPr>
            <a:r>
              <a:rPr b="0" i="0" lang="en-US" sz="1800" u="none" cap="none" strike="noStrike">
                <a:solidFill>
                  <a:srgbClr val="1D2A5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large number of students </a:t>
            </a:r>
            <a:endParaRPr b="0" i="1" sz="1800" u="none" cap="none" strike="noStrike">
              <a:solidFill>
                <a:srgbClr val="1D2A5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7868453" y="4305981"/>
            <a:ext cx="25280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1800"/>
              <a:buFont typeface="Twentieth Century"/>
              <a:buNone/>
            </a:pPr>
            <a:r>
              <a:rPr b="0" i="0" lang="en-US" sz="1800" u="none" cap="none" strike="noStrike">
                <a:solidFill>
                  <a:srgbClr val="1D2A5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First recess</a:t>
            </a:r>
            <a:endParaRPr b="0" i="1" sz="1800" u="none" cap="none" strike="noStrike">
              <a:solidFill>
                <a:srgbClr val="1D2A5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7868452" y="4985042"/>
            <a:ext cx="21202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1800"/>
              <a:buFont typeface="Twentieth Century"/>
              <a:buNone/>
            </a:pPr>
            <a:r>
              <a:rPr b="0" i="0" lang="en-US" sz="1800" u="none" cap="none" strike="noStrike">
                <a:solidFill>
                  <a:srgbClr val="1D2A5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get new playground equipment</a:t>
            </a:r>
            <a:endParaRPr b="0" i="1" sz="1800" u="none" cap="none" strike="noStrike">
              <a:solidFill>
                <a:srgbClr val="1D2A5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2" name="Google Shape;292;p8"/>
          <p:cNvPicPr preferRelativeResize="0"/>
          <p:nvPr/>
        </p:nvPicPr>
        <p:blipFill rotWithShape="1">
          <a:blip r:embed="rId3">
            <a:alphaModFix/>
          </a:blip>
          <a:srcRect b="2710" l="41470" r="56807" t="91521"/>
          <a:stretch/>
        </p:blipFill>
        <p:spPr>
          <a:xfrm>
            <a:off x="11439743" y="5526303"/>
            <a:ext cx="634953" cy="59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 txBox="1"/>
          <p:nvPr>
            <p:ph type="title"/>
          </p:nvPr>
        </p:nvSpPr>
        <p:spPr>
          <a:xfrm>
            <a:off x="619629" y="609600"/>
            <a:ext cx="10515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40"/>
              <a:buFont typeface="Cambria"/>
              <a:buNone/>
            </a:pPr>
            <a:r>
              <a:rPr lang="en-US" sz="4040"/>
              <a:t>Team Problem Solving: </a:t>
            </a:r>
            <a:br>
              <a:rPr lang="en-US" sz="4040"/>
            </a:br>
            <a:r>
              <a:rPr lang="en-US" sz="4040"/>
              <a:t>From primary to Precision Problem Statement</a:t>
            </a:r>
            <a:endParaRPr sz="4500"/>
          </a:p>
        </p:txBody>
      </p:sp>
      <p:sp>
        <p:nvSpPr>
          <p:cNvPr id="299" name="Google Shape;299;p9"/>
          <p:cNvSpPr txBox="1"/>
          <p:nvPr>
            <p:ph idx="1" type="body"/>
          </p:nvPr>
        </p:nvSpPr>
        <p:spPr>
          <a:xfrm>
            <a:off x="276794" y="20574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3300"/>
              <a:buFont typeface="Calibri"/>
              <a:buNone/>
            </a:pPr>
            <a:r>
              <a:rPr lang="en-US" sz="3300"/>
              <a:t>Primary statement:</a:t>
            </a:r>
            <a:endParaRPr/>
          </a:p>
          <a:p>
            <a:pPr indent="-228600" lvl="1" marL="640080" rtl="0" algn="l">
              <a:spcBef>
                <a:spcPts val="660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“ODRs during December were higher than any month.”</a:t>
            </a:r>
            <a:endParaRPr/>
          </a:p>
          <a:p>
            <a:pPr indent="-120650" lvl="1" marL="640080" rtl="0" algn="l">
              <a:spcBef>
                <a:spcPts val="34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</p:txBody>
      </p:sp>
      <p:sp>
        <p:nvSpPr>
          <p:cNvPr id="300" name="Google Shape;300;p9"/>
          <p:cNvSpPr txBox="1"/>
          <p:nvPr>
            <p:ph idx="2" type="body"/>
          </p:nvPr>
        </p:nvSpPr>
        <p:spPr>
          <a:xfrm>
            <a:off x="4193628" y="2133600"/>
            <a:ext cx="64743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b="1" lang="en-US" sz="2400"/>
              <a:t>Example Precision Problem Statement:</a:t>
            </a:r>
            <a:endParaRPr/>
          </a:p>
          <a:p>
            <a:pPr indent="-228600" lvl="0" marL="342900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</a:pPr>
            <a:r>
              <a:rPr lang="en-US" sz="2400">
                <a:solidFill>
                  <a:schemeClr val="accent1"/>
                </a:solidFill>
              </a:rPr>
              <a:t>Minor disrespect and disruption </a:t>
            </a:r>
            <a:r>
              <a:rPr lang="en-US" sz="2400"/>
              <a:t>are increasing and are most likely to occur during the </a:t>
            </a:r>
            <a:r>
              <a:rPr lang="en-US" sz="2400">
                <a:solidFill>
                  <a:schemeClr val="accent2"/>
                </a:solidFill>
              </a:rPr>
              <a:t>last 15-minutes of classes</a:t>
            </a:r>
            <a:r>
              <a:rPr lang="en-US" sz="2400"/>
              <a:t> when students are engaged in </a:t>
            </a:r>
            <a:r>
              <a:rPr lang="en-US" sz="2400">
                <a:solidFill>
                  <a:schemeClr val="accent4"/>
                </a:solidFill>
              </a:rPr>
              <a:t>independent seat work</a:t>
            </a:r>
            <a:r>
              <a:rPr lang="en-US" sz="2400"/>
              <a:t>. This pattern is most common in </a:t>
            </a:r>
            <a:r>
              <a:rPr lang="en-US" sz="2400">
                <a:solidFill>
                  <a:schemeClr val="accent1"/>
                </a:solidFill>
              </a:rPr>
              <a:t>7</a:t>
            </a:r>
            <a:r>
              <a:rPr baseline="30000" lang="en-US" sz="2400">
                <a:solidFill>
                  <a:schemeClr val="accent1"/>
                </a:solidFill>
              </a:rPr>
              <a:t>th</a:t>
            </a:r>
            <a:r>
              <a:rPr lang="en-US" sz="2400">
                <a:solidFill>
                  <a:schemeClr val="accent1"/>
                </a:solidFill>
              </a:rPr>
              <a:t> and 8</a:t>
            </a:r>
            <a:r>
              <a:rPr baseline="30000" lang="en-US" sz="2400">
                <a:solidFill>
                  <a:schemeClr val="accent1"/>
                </a:solidFill>
              </a:rPr>
              <a:t>th</a:t>
            </a:r>
            <a:r>
              <a:rPr lang="en-US" sz="2400">
                <a:solidFill>
                  <a:schemeClr val="accent1"/>
                </a:solidFill>
              </a:rPr>
              <a:t> grades</a:t>
            </a:r>
            <a:r>
              <a:rPr lang="en-US" sz="2400"/>
              <a:t>, involve </a:t>
            </a:r>
            <a:r>
              <a:rPr lang="en-US" sz="2400">
                <a:solidFill>
                  <a:schemeClr val="accent1"/>
                </a:solidFill>
              </a:rPr>
              <a:t>many students</a:t>
            </a:r>
            <a:r>
              <a:rPr lang="en-US" sz="2400"/>
              <a:t>, and appears to be maintained by </a:t>
            </a:r>
            <a:r>
              <a:rPr lang="en-US" sz="2400">
                <a:solidFill>
                  <a:schemeClr val="accent2"/>
                </a:solidFill>
              </a:rPr>
              <a:t>work avoidance/escape.  Attention </a:t>
            </a:r>
            <a:r>
              <a:rPr lang="en-US" sz="2400"/>
              <a:t>may also be a function of the behavior- we’re not sure.</a:t>
            </a:r>
            <a:endParaRPr/>
          </a:p>
        </p:txBody>
      </p:sp>
      <p:pic>
        <p:nvPicPr>
          <p:cNvPr id="301" name="Google Shape;3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6565" y="4682517"/>
            <a:ext cx="1869493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/>
          <p:nvPr>
            <p:ph type="title"/>
          </p:nvPr>
        </p:nvSpPr>
        <p:spPr>
          <a:xfrm>
            <a:off x="1154900" y="247000"/>
            <a:ext cx="8165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/>
              <a:t>Team Problem Solving:  </a:t>
            </a:r>
            <a:br>
              <a:rPr lang="en-US"/>
            </a:br>
            <a:r>
              <a:rPr lang="en-US"/>
              <a:t>Set a Measurable Goal</a:t>
            </a:r>
            <a:endParaRPr/>
          </a:p>
        </p:txBody>
      </p:sp>
      <p:sp>
        <p:nvSpPr>
          <p:cNvPr id="308" name="Google Shape;308;p10"/>
          <p:cNvSpPr txBox="1"/>
          <p:nvPr>
            <p:ph idx="1" type="body"/>
          </p:nvPr>
        </p:nvSpPr>
        <p:spPr>
          <a:xfrm>
            <a:off x="1026697" y="1907629"/>
            <a:ext cx="9017875" cy="4808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5"/>
              <a:buChar char="•"/>
            </a:pPr>
            <a:r>
              <a:rPr lang="en-US" sz="2405"/>
              <a:t>Goals allow you to analyze, monitor, and adjust professional practice.</a:t>
            </a:r>
            <a:endParaRPr/>
          </a:p>
          <a:p>
            <a:pPr indent="-75882" lvl="0" marL="34290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None/>
            </a:pPr>
            <a:r>
              <a:t/>
            </a:r>
            <a:endParaRPr sz="2405"/>
          </a:p>
          <a:p>
            <a:pPr indent="-228600" lvl="1" marL="64008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Char char="•"/>
            </a:pPr>
            <a:r>
              <a:rPr lang="en-US" sz="2405"/>
              <a:t>Example: By December 18 (Tier 1 MTSS/PBS team meeting), there will be a 5% decrease in minor disrespect and disruption behavior referrals for students in 7</a:t>
            </a:r>
            <a:r>
              <a:rPr baseline="30000" lang="en-US" sz="2405"/>
              <a:t>th</a:t>
            </a:r>
            <a:r>
              <a:rPr lang="en-US" sz="2405"/>
              <a:t> &amp; 8</a:t>
            </a:r>
            <a:r>
              <a:rPr baseline="30000" lang="en-US" sz="2405"/>
              <a:t>th</a:t>
            </a:r>
            <a:r>
              <a:rPr lang="en-US" sz="2405"/>
              <a:t> grades as measured by ODR data.  </a:t>
            </a:r>
            <a:endParaRPr/>
          </a:p>
          <a:p>
            <a:pPr indent="0" lvl="1" marL="41148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None/>
            </a:pPr>
            <a:r>
              <a:t/>
            </a:r>
            <a:endParaRPr sz="2405"/>
          </a:p>
          <a:p>
            <a:pPr indent="-457200" lvl="0" marL="61722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Char char="•"/>
            </a:pPr>
            <a:r>
              <a:rPr lang="en-US" sz="2405"/>
              <a:t>Is it:</a:t>
            </a:r>
            <a:endParaRPr/>
          </a:p>
          <a:p>
            <a:pPr indent="-267017" lvl="3" marL="128016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Font typeface="Noto Sans Symbols"/>
              <a:buChar char="•"/>
            </a:pPr>
            <a:r>
              <a:rPr lang="en-US" sz="2405"/>
              <a:t>Specific? </a:t>
            </a:r>
            <a:endParaRPr/>
          </a:p>
          <a:p>
            <a:pPr indent="-267017" lvl="3" marL="128016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Font typeface="Noto Sans Symbols"/>
              <a:buChar char="•"/>
            </a:pPr>
            <a:r>
              <a:rPr lang="en-US" sz="2405"/>
              <a:t>Measurable?</a:t>
            </a:r>
            <a:endParaRPr/>
          </a:p>
          <a:p>
            <a:pPr indent="-267017" lvl="3" marL="128016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Font typeface="Noto Sans Symbols"/>
              <a:buChar char="•"/>
            </a:pPr>
            <a:r>
              <a:rPr lang="en-US" sz="2405"/>
              <a:t>Achievable?</a:t>
            </a:r>
            <a:endParaRPr/>
          </a:p>
          <a:p>
            <a:pPr indent="-267017" lvl="3" marL="128016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Font typeface="Noto Sans Symbols"/>
              <a:buChar char="•"/>
            </a:pPr>
            <a:r>
              <a:rPr lang="en-US" sz="2405"/>
              <a:t>Relevant?</a:t>
            </a:r>
            <a:endParaRPr/>
          </a:p>
          <a:p>
            <a:pPr indent="-267017" lvl="3" marL="128016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405"/>
              <a:buFont typeface="Noto Sans Symbols"/>
              <a:buChar char="•"/>
            </a:pPr>
            <a:r>
              <a:rPr lang="en-US" sz="2405"/>
              <a:t>Timely?</a:t>
            </a:r>
            <a:endParaRPr/>
          </a:p>
          <a:p>
            <a:pPr indent="-87629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  <a:p>
            <a:pPr indent="-99377" lvl="0" marL="34290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sz="2035"/>
          </a:p>
          <a:p>
            <a:pPr indent="-99377" lvl="0" marL="34290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sz="2035"/>
          </a:p>
        </p:txBody>
      </p:sp>
      <p:pic>
        <p:nvPicPr>
          <p:cNvPr id="309" name="Google Shape;3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0258" y="246993"/>
            <a:ext cx="1908628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40"/>
              <a:buFont typeface="Cambria"/>
              <a:buNone/>
            </a:pPr>
            <a:r>
              <a:rPr lang="en-US" sz="4140"/>
              <a:t>Team Problem Solving: : </a:t>
            </a:r>
            <a:br>
              <a:rPr lang="en-US" sz="4140"/>
            </a:br>
            <a:r>
              <a:rPr lang="en-US" sz="4320"/>
              <a:t>Develop a Solution &amp; Action Plan</a:t>
            </a:r>
            <a:endParaRPr sz="4140"/>
          </a:p>
        </p:txBody>
      </p:sp>
      <p:sp>
        <p:nvSpPr>
          <p:cNvPr id="316" name="Google Shape;316;p11"/>
          <p:cNvSpPr txBox="1"/>
          <p:nvPr>
            <p:ph idx="1" type="body"/>
          </p:nvPr>
        </p:nvSpPr>
        <p:spPr>
          <a:xfrm>
            <a:off x="609600" y="1600199"/>
            <a:ext cx="8518634" cy="5037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What efficient &amp; effective strategies does the team propose be done to meet the goal? 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000000"/>
                </a:solidFill>
              </a:rPr>
              <a:t>Example Plan of Action:</a:t>
            </a:r>
            <a:endParaRPr/>
          </a:p>
          <a:p>
            <a:pPr indent="-2286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During 7</a:t>
            </a:r>
            <a:r>
              <a:rPr baseline="30000" lang="en-US" sz="2800">
                <a:solidFill>
                  <a:srgbClr val="000000"/>
                </a:solidFill>
              </a:rPr>
              <a:t>th</a:t>
            </a:r>
            <a:r>
              <a:rPr lang="en-US" sz="2800">
                <a:solidFill>
                  <a:srgbClr val="000000"/>
                </a:solidFill>
              </a:rPr>
              <a:t> &amp; 8</a:t>
            </a:r>
            <a:r>
              <a:rPr baseline="30000" lang="en-US" sz="2800">
                <a:solidFill>
                  <a:srgbClr val="000000"/>
                </a:solidFill>
              </a:rPr>
              <a:t>th</a:t>
            </a:r>
            <a:r>
              <a:rPr lang="en-US" sz="2800">
                <a:solidFill>
                  <a:srgbClr val="000000"/>
                </a:solidFill>
              </a:rPr>
              <a:t> grade advisory periods during the week of November 3-5, staff will review “Be Respectful” lessons.  Examples discussed will reflect current scenario.  </a:t>
            </a:r>
            <a:endParaRPr/>
          </a:p>
          <a:p>
            <a:pPr indent="-2286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Team member representatives from 7&amp;8</a:t>
            </a:r>
            <a:r>
              <a:rPr baseline="30000" lang="en-US" sz="2800">
                <a:solidFill>
                  <a:srgbClr val="000000"/>
                </a:solidFill>
              </a:rPr>
              <a:t>th</a:t>
            </a:r>
            <a:r>
              <a:rPr lang="en-US" sz="2800">
                <a:solidFill>
                  <a:srgbClr val="000000"/>
                </a:solidFill>
              </a:rPr>
              <a:t> grade teams will discuss &amp; brainstorm with their teams classroom management strategies to keep students engaged during the last 15 minutes of class at next PLC meeting on November 6</a:t>
            </a:r>
            <a:r>
              <a:rPr baseline="30000" lang="en-US" sz="2800">
                <a:solidFill>
                  <a:srgbClr val="000000"/>
                </a:solidFill>
              </a:rPr>
              <a:t>th</a:t>
            </a:r>
            <a:r>
              <a:rPr lang="en-US" sz="2800">
                <a:solidFill>
                  <a:srgbClr val="000000"/>
                </a:solidFill>
              </a:rPr>
              <a:t>.     </a:t>
            </a:r>
            <a:endParaRPr sz="1400"/>
          </a:p>
          <a:p>
            <a:pPr indent="-88900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317" name="Google Shape;3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234" y="503238"/>
            <a:ext cx="186704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djacency">
  <a:themeElements>
    <a:clrScheme name="Custom 7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00B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2020-07-01T16:44:03Z</dcterms:created>
  <dc:creator>Hearn, Sarah</dc:creator>
</cp:coreProperties>
</file>