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56" r:id="rId1"/>
  </p:sldMasterIdLst>
  <p:notesMasterIdLst>
    <p:notesMasterId r:id="rId33"/>
  </p:notesMasterIdLst>
  <p:handoutMasterIdLst>
    <p:handoutMasterId r:id="rId34"/>
  </p:handout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0096"/>
    <a:srgbClr val="6600CC"/>
    <a:srgbClr val="E7E7FF"/>
    <a:srgbClr val="D9D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67" autoAdjust="0"/>
    <p:restoredTop sz="79781" autoAdjust="0"/>
  </p:normalViewPr>
  <p:slideViewPr>
    <p:cSldViewPr snapToGrid="0">
      <p:cViewPr varScale="1">
        <p:scale>
          <a:sx n="86" d="100"/>
          <a:sy n="86" d="100"/>
        </p:scale>
        <p:origin x="1432" y="20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9A92B5-6A8B-4794-A6EC-63293F262459}" type="doc">
      <dgm:prSet loTypeId="urn:microsoft.com/office/officeart/2005/8/layout/vList2" loCatId="list" qsTypeId="urn:microsoft.com/office/officeart/2005/8/quickstyle/simple1" qsCatId="simple" csTypeId="urn:microsoft.com/office/officeart/2005/8/colors/accent4_2" csCatId="accent4" phldr="1"/>
      <dgm:spPr/>
      <dgm:t>
        <a:bodyPr/>
        <a:lstStyle/>
        <a:p>
          <a:endParaRPr lang="en-US"/>
        </a:p>
      </dgm:t>
    </dgm:pt>
    <dgm:pt modelId="{D396E44D-01EC-466D-B89A-2C57C5122D85}">
      <dgm:prSet phldrT="[Text]" custT="1"/>
      <dgm:spPr/>
      <dgm:t>
        <a:bodyPr/>
        <a:lstStyle/>
        <a:p>
          <a:r>
            <a:rPr lang="en-US" sz="2000" dirty="0"/>
            <a:t>The rate of the aforementioned serious violent incidents is less than 1 crime per 100 students</a:t>
          </a:r>
        </a:p>
      </dgm:t>
    </dgm:pt>
    <dgm:pt modelId="{A6B14C94-2018-429B-BE9C-F168D8EF4F18}" type="parTrans" cxnId="{8AC83D57-8D47-48FD-9CDE-ACC8422549A4}">
      <dgm:prSet/>
      <dgm:spPr/>
      <dgm:t>
        <a:bodyPr/>
        <a:lstStyle/>
        <a:p>
          <a:endParaRPr lang="en-US"/>
        </a:p>
      </dgm:t>
    </dgm:pt>
    <dgm:pt modelId="{1DF0C3B6-454A-4CDD-AD37-DD619B16C9FA}" type="sibTrans" cxnId="{8AC83D57-8D47-48FD-9CDE-ACC8422549A4}">
      <dgm:prSet/>
      <dgm:spPr/>
      <dgm:t>
        <a:bodyPr/>
        <a:lstStyle/>
        <a:p>
          <a:endParaRPr lang="en-US"/>
        </a:p>
      </dgm:t>
    </dgm:pt>
    <dgm:pt modelId="{6495797F-C6CD-4E0C-A39F-7151AAB60109}">
      <dgm:prSet phldrT="[Text]" phldr="1"/>
      <dgm:spPr/>
      <dgm:t>
        <a:bodyPr/>
        <a:lstStyle/>
        <a:p>
          <a:endParaRPr lang="en-US" dirty="0"/>
        </a:p>
      </dgm:t>
    </dgm:pt>
    <dgm:pt modelId="{7A1356F1-CD94-40F8-987B-790C121499BA}" type="parTrans" cxnId="{A7191995-FB91-47DD-ABB7-E2A2408DD109}">
      <dgm:prSet/>
      <dgm:spPr/>
      <dgm:t>
        <a:bodyPr/>
        <a:lstStyle/>
        <a:p>
          <a:endParaRPr lang="en-US"/>
        </a:p>
      </dgm:t>
    </dgm:pt>
    <dgm:pt modelId="{45797F29-CFEC-4280-98AB-9DC0BADDE27A}" type="sibTrans" cxnId="{A7191995-FB91-47DD-ABB7-E2A2408DD109}">
      <dgm:prSet/>
      <dgm:spPr/>
      <dgm:t>
        <a:bodyPr/>
        <a:lstStyle/>
        <a:p>
          <a:endParaRPr lang="en-US"/>
        </a:p>
      </dgm:t>
    </dgm:pt>
    <dgm:pt modelId="{4875EE62-53E2-4B9B-80EF-5D6263C7F3B8}">
      <dgm:prSet phldrT="[Text]" custT="1"/>
      <dgm:spPr/>
      <dgm:t>
        <a:bodyPr/>
        <a:lstStyle/>
        <a:p>
          <a:r>
            <a:rPr lang="en-US" sz="2000" dirty="0"/>
            <a:t>Approximately 97% of student homicides occur outside of school, and approximately 1 student homicide or suicide at school occurs for every 1.9 million students</a:t>
          </a:r>
        </a:p>
      </dgm:t>
    </dgm:pt>
    <dgm:pt modelId="{CD375178-90A9-46F2-92F3-835D5BCDC010}" type="parTrans" cxnId="{FD1AE4DD-CB0C-4A1D-8CBD-31D4D910F1E9}">
      <dgm:prSet/>
      <dgm:spPr/>
      <dgm:t>
        <a:bodyPr/>
        <a:lstStyle/>
        <a:p>
          <a:endParaRPr lang="en-US"/>
        </a:p>
      </dgm:t>
    </dgm:pt>
    <dgm:pt modelId="{AE67B6FA-464C-4E62-AD44-2A56286AAC57}" type="sibTrans" cxnId="{FD1AE4DD-CB0C-4A1D-8CBD-31D4D910F1E9}">
      <dgm:prSet/>
      <dgm:spPr/>
      <dgm:t>
        <a:bodyPr/>
        <a:lstStyle/>
        <a:p>
          <a:endParaRPr lang="en-US"/>
        </a:p>
      </dgm:t>
    </dgm:pt>
    <dgm:pt modelId="{BBC266EB-56E8-459E-BB29-B4C767F40AF3}">
      <dgm:prSet phldrT="[Text]" phldr="1"/>
      <dgm:spPr/>
      <dgm:t>
        <a:bodyPr/>
        <a:lstStyle/>
        <a:p>
          <a:endParaRPr lang="en-US"/>
        </a:p>
      </dgm:t>
    </dgm:pt>
    <dgm:pt modelId="{1BECF643-6F3C-4377-89D3-839C65C3CFFB}" type="parTrans" cxnId="{59836436-9EEC-45F8-B5FC-FBF9365D4D32}">
      <dgm:prSet/>
      <dgm:spPr/>
      <dgm:t>
        <a:bodyPr/>
        <a:lstStyle/>
        <a:p>
          <a:endParaRPr lang="en-US"/>
        </a:p>
      </dgm:t>
    </dgm:pt>
    <dgm:pt modelId="{ED870FE5-D2B6-4300-996C-BDB9F0A34D88}" type="sibTrans" cxnId="{59836436-9EEC-45F8-B5FC-FBF9365D4D32}">
      <dgm:prSet/>
      <dgm:spPr/>
      <dgm:t>
        <a:bodyPr/>
        <a:lstStyle/>
        <a:p>
          <a:endParaRPr lang="en-US"/>
        </a:p>
      </dgm:t>
    </dgm:pt>
    <dgm:pt modelId="{72D423E9-F4E6-49C2-BE2C-11299FF939B5}">
      <dgm:prSet custT="1"/>
      <dgm:spPr/>
      <dgm:t>
        <a:bodyPr/>
        <a:lstStyle/>
        <a:p>
          <a:r>
            <a:rPr lang="en-US" sz="2000" dirty="0"/>
            <a:t>Students are more likely to be killed or seriously injured in their homes or community, riding a bicycle, swimming, and especially riding in vehicles</a:t>
          </a:r>
          <a:r>
            <a:rPr lang="en-US" sz="2000" baseline="30000" dirty="0"/>
            <a:t>5</a:t>
          </a:r>
        </a:p>
      </dgm:t>
    </dgm:pt>
    <dgm:pt modelId="{A7E04047-1282-4CDB-9E0A-9C482A9797EF}" type="parTrans" cxnId="{46DA406D-0852-427F-B00E-AF3723ECC9DC}">
      <dgm:prSet/>
      <dgm:spPr/>
      <dgm:t>
        <a:bodyPr/>
        <a:lstStyle/>
        <a:p>
          <a:endParaRPr lang="en-US"/>
        </a:p>
      </dgm:t>
    </dgm:pt>
    <dgm:pt modelId="{8AD02387-8C88-4B5E-A8ED-8FABC820FC5B}" type="sibTrans" cxnId="{46DA406D-0852-427F-B00E-AF3723ECC9DC}">
      <dgm:prSet/>
      <dgm:spPr/>
      <dgm:t>
        <a:bodyPr/>
        <a:lstStyle/>
        <a:p>
          <a:endParaRPr lang="en-US"/>
        </a:p>
      </dgm:t>
    </dgm:pt>
    <dgm:pt modelId="{03705BC5-C43C-47B4-B1E3-A1E4CE984BC0}" type="pres">
      <dgm:prSet presAssocID="{589A92B5-6A8B-4794-A6EC-63293F262459}" presName="linear" presStyleCnt="0">
        <dgm:presLayoutVars>
          <dgm:animLvl val="lvl"/>
          <dgm:resizeHandles val="exact"/>
        </dgm:presLayoutVars>
      </dgm:prSet>
      <dgm:spPr/>
    </dgm:pt>
    <dgm:pt modelId="{F3A27BC3-B59C-41C8-A269-4B430CDF7ABF}" type="pres">
      <dgm:prSet presAssocID="{D396E44D-01EC-466D-B89A-2C57C5122D85}" presName="parentText" presStyleLbl="node1" presStyleIdx="0" presStyleCnt="3">
        <dgm:presLayoutVars>
          <dgm:chMax val="0"/>
          <dgm:bulletEnabled val="1"/>
        </dgm:presLayoutVars>
      </dgm:prSet>
      <dgm:spPr/>
    </dgm:pt>
    <dgm:pt modelId="{2E3BA036-C431-4316-B4D3-5E9DFE140922}" type="pres">
      <dgm:prSet presAssocID="{D396E44D-01EC-466D-B89A-2C57C5122D85}" presName="childText" presStyleLbl="revTx" presStyleIdx="0" presStyleCnt="2">
        <dgm:presLayoutVars>
          <dgm:bulletEnabled val="1"/>
        </dgm:presLayoutVars>
      </dgm:prSet>
      <dgm:spPr/>
    </dgm:pt>
    <dgm:pt modelId="{C07DAD45-2B3B-445B-A492-DDA17D732DD7}" type="pres">
      <dgm:prSet presAssocID="{4875EE62-53E2-4B9B-80EF-5D6263C7F3B8}" presName="parentText" presStyleLbl="node1" presStyleIdx="1" presStyleCnt="3" custLinFactNeighborY="-80340">
        <dgm:presLayoutVars>
          <dgm:chMax val="0"/>
          <dgm:bulletEnabled val="1"/>
        </dgm:presLayoutVars>
      </dgm:prSet>
      <dgm:spPr/>
    </dgm:pt>
    <dgm:pt modelId="{200C524A-E802-4159-B587-E184BCDDAB37}" type="pres">
      <dgm:prSet presAssocID="{4875EE62-53E2-4B9B-80EF-5D6263C7F3B8}" presName="childText" presStyleLbl="revTx" presStyleIdx="1" presStyleCnt="2">
        <dgm:presLayoutVars>
          <dgm:bulletEnabled val="1"/>
        </dgm:presLayoutVars>
      </dgm:prSet>
      <dgm:spPr/>
    </dgm:pt>
    <dgm:pt modelId="{5F368FFB-CEE8-48E6-AD8B-BD99C2CFB857}" type="pres">
      <dgm:prSet presAssocID="{72D423E9-F4E6-49C2-BE2C-11299FF939B5}" presName="parentText" presStyleLbl="node1" presStyleIdx="2" presStyleCnt="3" custLinFactY="-3580" custLinFactNeighborY="-100000">
        <dgm:presLayoutVars>
          <dgm:chMax val="0"/>
          <dgm:bulletEnabled val="1"/>
        </dgm:presLayoutVars>
      </dgm:prSet>
      <dgm:spPr/>
    </dgm:pt>
  </dgm:ptLst>
  <dgm:cxnLst>
    <dgm:cxn modelId="{87B9D531-5998-4C01-B80B-7876269A96BC}" type="presOf" srcId="{D396E44D-01EC-466D-B89A-2C57C5122D85}" destId="{F3A27BC3-B59C-41C8-A269-4B430CDF7ABF}" srcOrd="0" destOrd="0" presId="urn:microsoft.com/office/officeart/2005/8/layout/vList2"/>
    <dgm:cxn modelId="{59836436-9EEC-45F8-B5FC-FBF9365D4D32}" srcId="{4875EE62-53E2-4B9B-80EF-5D6263C7F3B8}" destId="{BBC266EB-56E8-459E-BB29-B4C767F40AF3}" srcOrd="0" destOrd="0" parTransId="{1BECF643-6F3C-4377-89D3-839C65C3CFFB}" sibTransId="{ED870FE5-D2B6-4300-996C-BDB9F0A34D88}"/>
    <dgm:cxn modelId="{8AC83D57-8D47-48FD-9CDE-ACC8422549A4}" srcId="{589A92B5-6A8B-4794-A6EC-63293F262459}" destId="{D396E44D-01EC-466D-B89A-2C57C5122D85}" srcOrd="0" destOrd="0" parTransId="{A6B14C94-2018-429B-BE9C-F168D8EF4F18}" sibTransId="{1DF0C3B6-454A-4CDD-AD37-DD619B16C9FA}"/>
    <dgm:cxn modelId="{46DA406D-0852-427F-B00E-AF3723ECC9DC}" srcId="{589A92B5-6A8B-4794-A6EC-63293F262459}" destId="{72D423E9-F4E6-49C2-BE2C-11299FF939B5}" srcOrd="2" destOrd="0" parTransId="{A7E04047-1282-4CDB-9E0A-9C482A9797EF}" sibTransId="{8AD02387-8C88-4B5E-A8ED-8FABC820FC5B}"/>
    <dgm:cxn modelId="{A7191995-FB91-47DD-ABB7-E2A2408DD109}" srcId="{D396E44D-01EC-466D-B89A-2C57C5122D85}" destId="{6495797F-C6CD-4E0C-A39F-7151AAB60109}" srcOrd="0" destOrd="0" parTransId="{7A1356F1-CD94-40F8-987B-790C121499BA}" sibTransId="{45797F29-CFEC-4280-98AB-9DC0BADDE27A}"/>
    <dgm:cxn modelId="{B7C3D09E-97B7-4EEA-9C6E-2606D909359F}" type="presOf" srcId="{6495797F-C6CD-4E0C-A39F-7151AAB60109}" destId="{2E3BA036-C431-4316-B4D3-5E9DFE140922}" srcOrd="0" destOrd="0" presId="urn:microsoft.com/office/officeart/2005/8/layout/vList2"/>
    <dgm:cxn modelId="{F464BBAB-F44E-4ABB-A3E8-1F2F168A17FC}" type="presOf" srcId="{BBC266EB-56E8-459E-BB29-B4C767F40AF3}" destId="{200C524A-E802-4159-B587-E184BCDDAB37}" srcOrd="0" destOrd="0" presId="urn:microsoft.com/office/officeart/2005/8/layout/vList2"/>
    <dgm:cxn modelId="{6FCBF3CA-DC71-43A2-B665-8EAAE989032E}" type="presOf" srcId="{72D423E9-F4E6-49C2-BE2C-11299FF939B5}" destId="{5F368FFB-CEE8-48E6-AD8B-BD99C2CFB857}" srcOrd="0" destOrd="0" presId="urn:microsoft.com/office/officeart/2005/8/layout/vList2"/>
    <dgm:cxn modelId="{FD1AE4DD-CB0C-4A1D-8CBD-31D4D910F1E9}" srcId="{589A92B5-6A8B-4794-A6EC-63293F262459}" destId="{4875EE62-53E2-4B9B-80EF-5D6263C7F3B8}" srcOrd="1" destOrd="0" parTransId="{CD375178-90A9-46F2-92F3-835D5BCDC010}" sibTransId="{AE67B6FA-464C-4E62-AD44-2A56286AAC57}"/>
    <dgm:cxn modelId="{664B14ED-3172-4865-9E16-A166E0274460}" type="presOf" srcId="{4875EE62-53E2-4B9B-80EF-5D6263C7F3B8}" destId="{C07DAD45-2B3B-445B-A492-DDA17D732DD7}" srcOrd="0" destOrd="0" presId="urn:microsoft.com/office/officeart/2005/8/layout/vList2"/>
    <dgm:cxn modelId="{C6100FF8-A815-4AD2-97F3-34501899762F}" type="presOf" srcId="{589A92B5-6A8B-4794-A6EC-63293F262459}" destId="{03705BC5-C43C-47B4-B1E3-A1E4CE984BC0}" srcOrd="0" destOrd="0" presId="urn:microsoft.com/office/officeart/2005/8/layout/vList2"/>
    <dgm:cxn modelId="{B5BB00BF-D662-4C16-8DB6-029FC840724D}" type="presParOf" srcId="{03705BC5-C43C-47B4-B1E3-A1E4CE984BC0}" destId="{F3A27BC3-B59C-41C8-A269-4B430CDF7ABF}" srcOrd="0" destOrd="0" presId="urn:microsoft.com/office/officeart/2005/8/layout/vList2"/>
    <dgm:cxn modelId="{EBDDB57B-2B82-4E94-9DF1-670FAD679396}" type="presParOf" srcId="{03705BC5-C43C-47B4-B1E3-A1E4CE984BC0}" destId="{2E3BA036-C431-4316-B4D3-5E9DFE140922}" srcOrd="1" destOrd="0" presId="urn:microsoft.com/office/officeart/2005/8/layout/vList2"/>
    <dgm:cxn modelId="{AFCA8CFB-5A8C-48E5-8B81-AE3F1B2CAD14}" type="presParOf" srcId="{03705BC5-C43C-47B4-B1E3-A1E4CE984BC0}" destId="{C07DAD45-2B3B-445B-A492-DDA17D732DD7}" srcOrd="2" destOrd="0" presId="urn:microsoft.com/office/officeart/2005/8/layout/vList2"/>
    <dgm:cxn modelId="{A8147C1F-44D6-4A40-8369-466FBAF0AB42}" type="presParOf" srcId="{03705BC5-C43C-47B4-B1E3-A1E4CE984BC0}" destId="{200C524A-E802-4159-B587-E184BCDDAB37}" srcOrd="3" destOrd="0" presId="urn:microsoft.com/office/officeart/2005/8/layout/vList2"/>
    <dgm:cxn modelId="{2EA2123B-AA07-4899-B963-259A44BCD401}" type="presParOf" srcId="{03705BC5-C43C-47B4-B1E3-A1E4CE984BC0}" destId="{5F368FFB-CEE8-48E6-AD8B-BD99C2CFB857}"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D132A0-E55B-4670-A6DF-4D72542A0457}" type="doc">
      <dgm:prSet loTypeId="urn:microsoft.com/office/officeart/2005/8/layout/radial1" loCatId="cycle" qsTypeId="urn:microsoft.com/office/officeart/2005/8/quickstyle/simple1" qsCatId="simple" csTypeId="urn:microsoft.com/office/officeart/2005/8/colors/accent4_2" csCatId="accent4" phldr="1"/>
      <dgm:spPr/>
      <dgm:t>
        <a:bodyPr/>
        <a:lstStyle/>
        <a:p>
          <a:endParaRPr lang="en-US"/>
        </a:p>
      </dgm:t>
    </dgm:pt>
    <dgm:pt modelId="{95E7726B-7855-4DA0-A8DD-CF144D19ACAF}">
      <dgm:prSet phldrT="[Text]" custT="1"/>
      <dgm:spPr>
        <a:solidFill>
          <a:schemeClr val="accent1">
            <a:lumMod val="60000"/>
            <a:lumOff val="40000"/>
          </a:schemeClr>
        </a:solidFill>
        <a:ln>
          <a:solidFill>
            <a:schemeClr val="accent4">
              <a:lumMod val="75000"/>
            </a:schemeClr>
          </a:solidFill>
        </a:ln>
      </dgm:spPr>
      <dgm:t>
        <a:bodyPr/>
        <a:lstStyle/>
        <a:p>
          <a:r>
            <a:rPr lang="en-US" sz="2400" dirty="0">
              <a:solidFill>
                <a:schemeClr val="tx1"/>
              </a:solidFill>
              <a:latin typeface="+mj-lt"/>
            </a:rPr>
            <a:t>School Safety</a:t>
          </a:r>
        </a:p>
        <a:p>
          <a:r>
            <a:rPr lang="en-US" sz="2500" b="1" dirty="0">
              <a:solidFill>
                <a:schemeClr val="tx1"/>
              </a:solidFill>
              <a:latin typeface="+mj-lt"/>
            </a:rPr>
            <a:t>Recommended Strategies</a:t>
          </a:r>
        </a:p>
      </dgm:t>
    </dgm:pt>
    <dgm:pt modelId="{74C2939F-DEB6-4F29-ACC3-FF5FBBBC6E94}" type="parTrans" cxnId="{24AAB5F8-65F5-4CB5-A48A-4EC441D483DE}">
      <dgm:prSet/>
      <dgm:spPr/>
      <dgm:t>
        <a:bodyPr/>
        <a:lstStyle/>
        <a:p>
          <a:endParaRPr lang="en-US"/>
        </a:p>
      </dgm:t>
    </dgm:pt>
    <dgm:pt modelId="{C82BB5EC-6C6C-4271-BFC9-E646961107A8}" type="sibTrans" cxnId="{24AAB5F8-65F5-4CB5-A48A-4EC441D483DE}">
      <dgm:prSet/>
      <dgm:spPr/>
      <dgm:t>
        <a:bodyPr/>
        <a:lstStyle/>
        <a:p>
          <a:endParaRPr lang="en-US"/>
        </a:p>
      </dgm:t>
    </dgm:pt>
    <dgm:pt modelId="{FF7B5186-D3C7-4C29-87B4-96971637C231}">
      <dgm:prSet phldrT="[Text]" custT="1"/>
      <dgm:spPr>
        <a:ln>
          <a:solidFill>
            <a:schemeClr val="accent6">
              <a:lumMod val="60000"/>
              <a:lumOff val="40000"/>
            </a:schemeClr>
          </a:solidFill>
        </a:ln>
      </dgm:spPr>
      <dgm:t>
        <a:bodyPr/>
        <a:lstStyle/>
        <a:p>
          <a:r>
            <a:rPr lang="en-US" sz="1400" dirty="0"/>
            <a:t>Collect and analyze data</a:t>
          </a:r>
        </a:p>
      </dgm:t>
    </dgm:pt>
    <dgm:pt modelId="{1C973DAE-FC68-4D4D-A0C1-E44427CBCFE6}" type="parTrans" cxnId="{A7029F24-1594-41F5-B4C1-C43B4FEAF3E8}">
      <dgm:prSet/>
      <dgm:spPr/>
      <dgm:t>
        <a:bodyPr/>
        <a:lstStyle/>
        <a:p>
          <a:endParaRPr lang="en-US"/>
        </a:p>
      </dgm:t>
    </dgm:pt>
    <dgm:pt modelId="{C9CED54E-E15A-4767-BB27-490BCE31034F}" type="sibTrans" cxnId="{A7029F24-1594-41F5-B4C1-C43B4FEAF3E8}">
      <dgm:prSet/>
      <dgm:spPr/>
      <dgm:t>
        <a:bodyPr/>
        <a:lstStyle/>
        <a:p>
          <a:endParaRPr lang="en-US"/>
        </a:p>
      </dgm:t>
    </dgm:pt>
    <dgm:pt modelId="{16E82A45-1F2C-4CA0-8027-19540AC067B2}">
      <dgm:prSet phldrT="[Text]"/>
      <dgm:spPr>
        <a:ln>
          <a:solidFill>
            <a:schemeClr val="accent6">
              <a:lumMod val="60000"/>
              <a:lumOff val="40000"/>
            </a:schemeClr>
          </a:solidFill>
        </a:ln>
      </dgm:spPr>
      <dgm:t>
        <a:bodyPr/>
        <a:lstStyle/>
        <a:p>
          <a:r>
            <a:rPr lang="en-US" dirty="0"/>
            <a:t>Individuals and procedures for assessing threats</a:t>
          </a:r>
        </a:p>
      </dgm:t>
    </dgm:pt>
    <dgm:pt modelId="{FD482F62-E90D-43FA-A271-6C704ED89C30}" type="parTrans" cxnId="{B512D964-25EA-4A84-BDE8-A537880366BF}">
      <dgm:prSet/>
      <dgm:spPr/>
      <dgm:t>
        <a:bodyPr/>
        <a:lstStyle/>
        <a:p>
          <a:endParaRPr lang="en-US"/>
        </a:p>
      </dgm:t>
    </dgm:pt>
    <dgm:pt modelId="{0AF53627-2009-4060-B013-5E5477C0445C}" type="sibTrans" cxnId="{B512D964-25EA-4A84-BDE8-A537880366BF}">
      <dgm:prSet/>
      <dgm:spPr/>
      <dgm:t>
        <a:bodyPr/>
        <a:lstStyle/>
        <a:p>
          <a:endParaRPr lang="en-US"/>
        </a:p>
      </dgm:t>
    </dgm:pt>
    <dgm:pt modelId="{37D73618-EE2B-4633-A7C4-91B7D51BA274}">
      <dgm:prSet phldrT="[Text]" custT="1"/>
      <dgm:spPr>
        <a:ln>
          <a:solidFill>
            <a:schemeClr val="accent6">
              <a:lumMod val="60000"/>
              <a:lumOff val="40000"/>
            </a:schemeClr>
          </a:solidFill>
        </a:ln>
      </dgm:spPr>
      <dgm:t>
        <a:bodyPr/>
        <a:lstStyle/>
        <a:p>
          <a:r>
            <a:rPr lang="en-US" sz="1400" dirty="0"/>
            <a:t>Review school crisis procedures</a:t>
          </a:r>
        </a:p>
      </dgm:t>
    </dgm:pt>
    <dgm:pt modelId="{66C98E57-A99F-46BF-B38B-47FD0DF40440}" type="parTrans" cxnId="{4E0A614E-D48F-4842-893A-CCFDE07670CC}">
      <dgm:prSet/>
      <dgm:spPr/>
      <dgm:t>
        <a:bodyPr/>
        <a:lstStyle/>
        <a:p>
          <a:endParaRPr lang="en-US"/>
        </a:p>
      </dgm:t>
    </dgm:pt>
    <dgm:pt modelId="{E0DF3DBC-C9EE-48DC-9F48-8B9379E89F9F}" type="sibTrans" cxnId="{4E0A614E-D48F-4842-893A-CCFDE07670CC}">
      <dgm:prSet/>
      <dgm:spPr/>
      <dgm:t>
        <a:bodyPr/>
        <a:lstStyle/>
        <a:p>
          <a:endParaRPr lang="en-US"/>
        </a:p>
      </dgm:t>
    </dgm:pt>
    <dgm:pt modelId="{9E7B8CA5-CD3A-49AD-A519-9B555D39EA77}">
      <dgm:prSet phldrT="[Text]" custT="1"/>
      <dgm:spPr>
        <a:ln>
          <a:solidFill>
            <a:schemeClr val="accent6">
              <a:lumMod val="60000"/>
              <a:lumOff val="40000"/>
            </a:schemeClr>
          </a:solidFill>
        </a:ln>
      </dgm:spPr>
      <dgm:t>
        <a:bodyPr/>
        <a:lstStyle/>
        <a:p>
          <a:r>
            <a:rPr lang="en-US" sz="1400" dirty="0"/>
            <a:t>Provide PD on school safety</a:t>
          </a:r>
        </a:p>
      </dgm:t>
    </dgm:pt>
    <dgm:pt modelId="{D2ABE3C6-A3BF-4CA3-9C31-A0727D1EB19D}" type="parTrans" cxnId="{D8342248-7759-4DD5-A854-494843B12AE3}">
      <dgm:prSet/>
      <dgm:spPr/>
      <dgm:t>
        <a:bodyPr/>
        <a:lstStyle/>
        <a:p>
          <a:endParaRPr lang="en-US"/>
        </a:p>
      </dgm:t>
    </dgm:pt>
    <dgm:pt modelId="{DB44C3F0-1B44-444B-9C02-7F6E0382968E}" type="sibTrans" cxnId="{D8342248-7759-4DD5-A854-494843B12AE3}">
      <dgm:prSet/>
      <dgm:spPr/>
      <dgm:t>
        <a:bodyPr/>
        <a:lstStyle/>
        <a:p>
          <a:endParaRPr lang="en-US"/>
        </a:p>
      </dgm:t>
    </dgm:pt>
    <dgm:pt modelId="{048FD4A5-BCBD-4436-B944-0642FBA8B423}">
      <dgm:prSet custT="1"/>
      <dgm:spPr>
        <a:ln>
          <a:solidFill>
            <a:schemeClr val="accent6">
              <a:lumMod val="60000"/>
              <a:lumOff val="40000"/>
            </a:schemeClr>
          </a:solidFill>
        </a:ln>
      </dgm:spPr>
      <dgm:t>
        <a:bodyPr/>
        <a:lstStyle/>
        <a:p>
          <a:r>
            <a:rPr lang="en-US" sz="1400" dirty="0"/>
            <a:t>Avoid simple &amp; quick fixes</a:t>
          </a:r>
        </a:p>
      </dgm:t>
    </dgm:pt>
    <dgm:pt modelId="{70F42AF6-F0D7-4DD0-915B-C40EB528D679}" type="parTrans" cxnId="{3A87F869-A98D-4E63-B4B1-0D0E6DCD6C3A}">
      <dgm:prSet/>
      <dgm:spPr/>
      <dgm:t>
        <a:bodyPr/>
        <a:lstStyle/>
        <a:p>
          <a:endParaRPr lang="en-US"/>
        </a:p>
      </dgm:t>
    </dgm:pt>
    <dgm:pt modelId="{6308836D-7EA7-4257-8299-902E6AA2E8F9}" type="sibTrans" cxnId="{3A87F869-A98D-4E63-B4B1-0D0E6DCD6C3A}">
      <dgm:prSet/>
      <dgm:spPr/>
      <dgm:t>
        <a:bodyPr/>
        <a:lstStyle/>
        <a:p>
          <a:endParaRPr lang="en-US"/>
        </a:p>
      </dgm:t>
    </dgm:pt>
    <dgm:pt modelId="{4AA52F25-0530-495E-93A2-BD19FEA92B56}">
      <dgm:prSet custT="1"/>
      <dgm:spPr>
        <a:ln>
          <a:solidFill>
            <a:schemeClr val="accent6">
              <a:lumMod val="60000"/>
              <a:lumOff val="40000"/>
            </a:schemeClr>
          </a:solidFill>
        </a:ln>
      </dgm:spPr>
      <dgm:t>
        <a:bodyPr/>
        <a:lstStyle/>
        <a:p>
          <a:r>
            <a:rPr lang="en-US" sz="1000" dirty="0"/>
            <a:t>Comprehensive school discipline</a:t>
          </a:r>
        </a:p>
      </dgm:t>
    </dgm:pt>
    <dgm:pt modelId="{AEC248CB-8F06-4470-BB88-A24BE5FF2B87}" type="parTrans" cxnId="{79990C72-6077-41D3-A6AD-11D0A5443CA6}">
      <dgm:prSet/>
      <dgm:spPr/>
      <dgm:t>
        <a:bodyPr/>
        <a:lstStyle/>
        <a:p>
          <a:endParaRPr lang="en-US"/>
        </a:p>
      </dgm:t>
    </dgm:pt>
    <dgm:pt modelId="{9E8CD05B-3268-4F04-9FE2-971F618DC3B8}" type="sibTrans" cxnId="{79990C72-6077-41D3-A6AD-11D0A5443CA6}">
      <dgm:prSet/>
      <dgm:spPr/>
      <dgm:t>
        <a:bodyPr/>
        <a:lstStyle/>
        <a:p>
          <a:endParaRPr lang="en-US"/>
        </a:p>
      </dgm:t>
    </dgm:pt>
    <dgm:pt modelId="{297F555E-C224-4F54-BCC1-21B862481ECD}">
      <dgm:prSet custT="1"/>
      <dgm:spPr>
        <a:ln>
          <a:solidFill>
            <a:schemeClr val="accent6">
              <a:lumMod val="60000"/>
              <a:lumOff val="40000"/>
            </a:schemeClr>
          </a:solidFill>
        </a:ln>
      </dgm:spPr>
      <dgm:t>
        <a:bodyPr/>
        <a:lstStyle/>
        <a:p>
          <a:r>
            <a:rPr lang="en-US" sz="1200" dirty="0"/>
            <a:t>Authoritative school discipline</a:t>
          </a:r>
        </a:p>
      </dgm:t>
    </dgm:pt>
    <dgm:pt modelId="{80ED89AF-C287-4733-8249-AA0FE96A93CE}" type="parTrans" cxnId="{60C54674-5423-4123-8FBE-FFB9AAD92A32}">
      <dgm:prSet/>
      <dgm:spPr/>
      <dgm:t>
        <a:bodyPr/>
        <a:lstStyle/>
        <a:p>
          <a:endParaRPr lang="en-US"/>
        </a:p>
      </dgm:t>
    </dgm:pt>
    <dgm:pt modelId="{042022BD-B196-433E-816A-96B86D0A2D34}" type="sibTrans" cxnId="{60C54674-5423-4123-8FBE-FFB9AAD92A32}">
      <dgm:prSet/>
      <dgm:spPr/>
      <dgm:t>
        <a:bodyPr/>
        <a:lstStyle/>
        <a:p>
          <a:endParaRPr lang="en-US"/>
        </a:p>
      </dgm:t>
    </dgm:pt>
    <dgm:pt modelId="{8E1F7F6B-EC1A-4742-A6EE-1C908529FC21}">
      <dgm:prSet custT="1"/>
      <dgm:spPr>
        <a:ln>
          <a:solidFill>
            <a:schemeClr val="accent6">
              <a:lumMod val="60000"/>
              <a:lumOff val="40000"/>
            </a:schemeClr>
          </a:solidFill>
        </a:ln>
      </dgm:spPr>
      <dgm:t>
        <a:bodyPr/>
        <a:lstStyle/>
        <a:p>
          <a:r>
            <a:rPr lang="en-US" sz="1100" dirty="0"/>
            <a:t>Teach social and emotional competencies</a:t>
          </a:r>
        </a:p>
      </dgm:t>
    </dgm:pt>
    <dgm:pt modelId="{2EA15C53-6626-44C8-9FF0-709CCFE004E8}" type="parTrans" cxnId="{B890185A-11B5-4EEE-907D-2FDDCAA3A691}">
      <dgm:prSet/>
      <dgm:spPr/>
      <dgm:t>
        <a:bodyPr/>
        <a:lstStyle/>
        <a:p>
          <a:endParaRPr lang="en-US"/>
        </a:p>
      </dgm:t>
    </dgm:pt>
    <dgm:pt modelId="{80AA9314-BDF2-4745-876C-500BE041011F}" type="sibTrans" cxnId="{B890185A-11B5-4EEE-907D-2FDDCAA3A691}">
      <dgm:prSet/>
      <dgm:spPr/>
      <dgm:t>
        <a:bodyPr/>
        <a:lstStyle/>
        <a:p>
          <a:endParaRPr lang="en-US"/>
        </a:p>
      </dgm:t>
    </dgm:pt>
    <dgm:pt modelId="{6C503629-9E73-43F7-861F-CEF953A35D71}">
      <dgm:prSet custT="1"/>
      <dgm:spPr>
        <a:ln>
          <a:solidFill>
            <a:schemeClr val="accent6">
              <a:lumMod val="60000"/>
              <a:lumOff val="40000"/>
            </a:schemeClr>
          </a:solidFill>
        </a:ln>
      </dgm:spPr>
      <dgm:t>
        <a:bodyPr/>
        <a:lstStyle/>
        <a:p>
          <a:r>
            <a:rPr lang="en-US" sz="1100" dirty="0"/>
            <a:t>Increase students’ awareness to threats and how to report</a:t>
          </a:r>
        </a:p>
      </dgm:t>
    </dgm:pt>
    <dgm:pt modelId="{C48A8214-0A51-458C-A617-3A1185834FBA}" type="parTrans" cxnId="{306B9456-5C4B-42F5-BA44-CC2BEE9584CB}">
      <dgm:prSet/>
      <dgm:spPr/>
      <dgm:t>
        <a:bodyPr/>
        <a:lstStyle/>
        <a:p>
          <a:endParaRPr lang="en-US"/>
        </a:p>
      </dgm:t>
    </dgm:pt>
    <dgm:pt modelId="{998F959A-3CEC-4736-AB45-AC89322D290F}" type="sibTrans" cxnId="{306B9456-5C4B-42F5-BA44-CC2BEE9584CB}">
      <dgm:prSet/>
      <dgm:spPr/>
      <dgm:t>
        <a:bodyPr/>
        <a:lstStyle/>
        <a:p>
          <a:endParaRPr lang="en-US"/>
        </a:p>
      </dgm:t>
    </dgm:pt>
    <dgm:pt modelId="{0CCBC941-B542-4B92-80C3-1A294FA56B3D}">
      <dgm:prSet custT="1"/>
      <dgm:spPr>
        <a:ln>
          <a:solidFill>
            <a:schemeClr val="accent6">
              <a:lumMod val="60000"/>
              <a:lumOff val="40000"/>
            </a:schemeClr>
          </a:solidFill>
        </a:ln>
      </dgm:spPr>
      <dgm:t>
        <a:bodyPr/>
        <a:lstStyle/>
        <a:p>
          <a:r>
            <a:rPr lang="en-US" sz="1400" dirty="0"/>
            <a:t>Review procedures for helping students</a:t>
          </a:r>
        </a:p>
      </dgm:t>
    </dgm:pt>
    <dgm:pt modelId="{AFACDA47-D1BE-41EC-8671-F7D69014C434}" type="parTrans" cxnId="{1CD0291D-C900-4DE3-96BB-13B50A6CD7A1}">
      <dgm:prSet/>
      <dgm:spPr/>
      <dgm:t>
        <a:bodyPr/>
        <a:lstStyle/>
        <a:p>
          <a:endParaRPr lang="en-US"/>
        </a:p>
      </dgm:t>
    </dgm:pt>
    <dgm:pt modelId="{180B47D8-2A5D-40CF-B3F0-C87C40D65512}" type="sibTrans" cxnId="{1CD0291D-C900-4DE3-96BB-13B50A6CD7A1}">
      <dgm:prSet/>
      <dgm:spPr/>
      <dgm:t>
        <a:bodyPr/>
        <a:lstStyle/>
        <a:p>
          <a:endParaRPr lang="en-US"/>
        </a:p>
      </dgm:t>
    </dgm:pt>
    <dgm:pt modelId="{7F957ECD-E702-413B-805F-8505900A703D}">
      <dgm:prSet custT="1"/>
      <dgm:spPr>
        <a:ln>
          <a:solidFill>
            <a:schemeClr val="accent6">
              <a:lumMod val="60000"/>
              <a:lumOff val="40000"/>
            </a:schemeClr>
          </a:solidFill>
        </a:ln>
      </dgm:spPr>
      <dgm:t>
        <a:bodyPr/>
        <a:lstStyle/>
        <a:p>
          <a:r>
            <a:rPr lang="en-US" sz="1200" dirty="0"/>
            <a:t>Prevent misbehavior from reoccurring</a:t>
          </a:r>
        </a:p>
      </dgm:t>
    </dgm:pt>
    <dgm:pt modelId="{1B1A5D47-5E1A-4BA8-8D22-73D24D7B5093}" type="parTrans" cxnId="{B9E35AF2-D735-4AF6-ADBB-091C01F3C677}">
      <dgm:prSet/>
      <dgm:spPr/>
      <dgm:t>
        <a:bodyPr/>
        <a:lstStyle/>
        <a:p>
          <a:endParaRPr lang="en-US"/>
        </a:p>
      </dgm:t>
    </dgm:pt>
    <dgm:pt modelId="{A20742D3-FB5F-490D-90EF-54308E1F1991}" type="sibTrans" cxnId="{B9E35AF2-D735-4AF6-ADBB-091C01F3C677}">
      <dgm:prSet/>
      <dgm:spPr/>
      <dgm:t>
        <a:bodyPr/>
        <a:lstStyle/>
        <a:p>
          <a:endParaRPr lang="en-US"/>
        </a:p>
      </dgm:t>
    </dgm:pt>
    <dgm:pt modelId="{281F908C-6625-44F3-84C4-DC504E0C1E48}" type="pres">
      <dgm:prSet presAssocID="{66D132A0-E55B-4670-A6DF-4D72542A0457}" presName="cycle" presStyleCnt="0">
        <dgm:presLayoutVars>
          <dgm:chMax val="1"/>
          <dgm:dir/>
          <dgm:animLvl val="ctr"/>
          <dgm:resizeHandles val="exact"/>
        </dgm:presLayoutVars>
      </dgm:prSet>
      <dgm:spPr/>
    </dgm:pt>
    <dgm:pt modelId="{CC9C4138-A516-4D10-A20C-38693FE2153A}" type="pres">
      <dgm:prSet presAssocID="{95E7726B-7855-4DA0-A8DD-CF144D19ACAF}" presName="centerShape" presStyleLbl="node0" presStyleIdx="0" presStyleCnt="1" custScaleX="281678" custScaleY="254685"/>
      <dgm:spPr/>
    </dgm:pt>
    <dgm:pt modelId="{B5DA094A-55D9-4A35-91CC-1B5DFFE34847}" type="pres">
      <dgm:prSet presAssocID="{1C973DAE-FC68-4D4D-A0C1-E44427CBCFE6}" presName="Name9" presStyleLbl="parChTrans1D2" presStyleIdx="0" presStyleCnt="11"/>
      <dgm:spPr/>
    </dgm:pt>
    <dgm:pt modelId="{28F44361-C379-4F16-86F2-1D517FDE7583}" type="pres">
      <dgm:prSet presAssocID="{1C973DAE-FC68-4D4D-A0C1-E44427CBCFE6}" presName="connTx" presStyleLbl="parChTrans1D2" presStyleIdx="0" presStyleCnt="11"/>
      <dgm:spPr/>
    </dgm:pt>
    <dgm:pt modelId="{B3E3FF83-BC0D-49A5-B0F5-3BBE5B96D7FA}" type="pres">
      <dgm:prSet presAssocID="{FF7B5186-D3C7-4C29-87B4-96971637C231}" presName="node" presStyleLbl="node1" presStyleIdx="0" presStyleCnt="11" custScaleX="128767" custScaleY="120719">
        <dgm:presLayoutVars>
          <dgm:bulletEnabled val="1"/>
        </dgm:presLayoutVars>
      </dgm:prSet>
      <dgm:spPr/>
    </dgm:pt>
    <dgm:pt modelId="{3C37A8A7-770B-44F6-94BD-E19ADD75847E}" type="pres">
      <dgm:prSet presAssocID="{70F42AF6-F0D7-4DD0-915B-C40EB528D679}" presName="Name9" presStyleLbl="parChTrans1D2" presStyleIdx="1" presStyleCnt="11"/>
      <dgm:spPr/>
    </dgm:pt>
    <dgm:pt modelId="{3513694B-1F1D-4FF6-B5B9-D3FCBD2D1795}" type="pres">
      <dgm:prSet presAssocID="{70F42AF6-F0D7-4DD0-915B-C40EB528D679}" presName="connTx" presStyleLbl="parChTrans1D2" presStyleIdx="1" presStyleCnt="11"/>
      <dgm:spPr/>
    </dgm:pt>
    <dgm:pt modelId="{CC83D127-8E23-4E1A-BCF5-786EB63BB981}" type="pres">
      <dgm:prSet presAssocID="{048FD4A5-BCBD-4436-B944-0642FBA8B423}" presName="node" presStyleLbl="node1" presStyleIdx="1" presStyleCnt="11" custScaleX="128767" custScaleY="120719">
        <dgm:presLayoutVars>
          <dgm:bulletEnabled val="1"/>
        </dgm:presLayoutVars>
      </dgm:prSet>
      <dgm:spPr/>
    </dgm:pt>
    <dgm:pt modelId="{C5F39561-3ADF-4706-A299-34E4CD699679}" type="pres">
      <dgm:prSet presAssocID="{AEC248CB-8F06-4470-BB88-A24BE5FF2B87}" presName="Name9" presStyleLbl="parChTrans1D2" presStyleIdx="2" presStyleCnt="11"/>
      <dgm:spPr/>
    </dgm:pt>
    <dgm:pt modelId="{BCDF7F26-B938-4C80-A339-B32E385E8B61}" type="pres">
      <dgm:prSet presAssocID="{AEC248CB-8F06-4470-BB88-A24BE5FF2B87}" presName="connTx" presStyleLbl="parChTrans1D2" presStyleIdx="2" presStyleCnt="11"/>
      <dgm:spPr/>
    </dgm:pt>
    <dgm:pt modelId="{1EE2D527-61FA-4F63-837E-313CC3153BE8}" type="pres">
      <dgm:prSet presAssocID="{4AA52F25-0530-495E-93A2-BD19FEA92B56}" presName="node" presStyleLbl="node1" presStyleIdx="2" presStyleCnt="11" custScaleX="128767" custScaleY="120719">
        <dgm:presLayoutVars>
          <dgm:bulletEnabled val="1"/>
        </dgm:presLayoutVars>
      </dgm:prSet>
      <dgm:spPr/>
    </dgm:pt>
    <dgm:pt modelId="{792F92F6-C45B-4079-B082-45742D3352B5}" type="pres">
      <dgm:prSet presAssocID="{80ED89AF-C287-4733-8249-AA0FE96A93CE}" presName="Name9" presStyleLbl="parChTrans1D2" presStyleIdx="3" presStyleCnt="11"/>
      <dgm:spPr/>
    </dgm:pt>
    <dgm:pt modelId="{3D52CDE5-E363-4996-9DD5-DBCF94A2A5D4}" type="pres">
      <dgm:prSet presAssocID="{80ED89AF-C287-4733-8249-AA0FE96A93CE}" presName="connTx" presStyleLbl="parChTrans1D2" presStyleIdx="3" presStyleCnt="11"/>
      <dgm:spPr/>
    </dgm:pt>
    <dgm:pt modelId="{D2399897-5B09-4D08-A4FE-CF190019335A}" type="pres">
      <dgm:prSet presAssocID="{297F555E-C224-4F54-BCC1-21B862481ECD}" presName="node" presStyleLbl="node1" presStyleIdx="3" presStyleCnt="11" custScaleX="128767" custScaleY="120719">
        <dgm:presLayoutVars>
          <dgm:bulletEnabled val="1"/>
        </dgm:presLayoutVars>
      </dgm:prSet>
      <dgm:spPr/>
    </dgm:pt>
    <dgm:pt modelId="{FC7B6E60-D752-46C8-8468-E906266D63DA}" type="pres">
      <dgm:prSet presAssocID="{2EA15C53-6626-44C8-9FF0-709CCFE004E8}" presName="Name9" presStyleLbl="parChTrans1D2" presStyleIdx="4" presStyleCnt="11"/>
      <dgm:spPr/>
    </dgm:pt>
    <dgm:pt modelId="{ABC757F6-4EA2-4507-B805-C899F2B8B4FB}" type="pres">
      <dgm:prSet presAssocID="{2EA15C53-6626-44C8-9FF0-709CCFE004E8}" presName="connTx" presStyleLbl="parChTrans1D2" presStyleIdx="4" presStyleCnt="11"/>
      <dgm:spPr/>
    </dgm:pt>
    <dgm:pt modelId="{6B068796-CBBC-4661-A13C-2E6897B60D1F}" type="pres">
      <dgm:prSet presAssocID="{8E1F7F6B-EC1A-4742-A6EE-1C908529FC21}" presName="node" presStyleLbl="node1" presStyleIdx="4" presStyleCnt="11" custScaleX="128767" custScaleY="120719">
        <dgm:presLayoutVars>
          <dgm:bulletEnabled val="1"/>
        </dgm:presLayoutVars>
      </dgm:prSet>
      <dgm:spPr/>
    </dgm:pt>
    <dgm:pt modelId="{5EF22544-D1DB-4BF6-93ED-FAD1F185C8EF}" type="pres">
      <dgm:prSet presAssocID="{C48A8214-0A51-458C-A617-3A1185834FBA}" presName="Name9" presStyleLbl="parChTrans1D2" presStyleIdx="5" presStyleCnt="11"/>
      <dgm:spPr/>
    </dgm:pt>
    <dgm:pt modelId="{FC63F8C1-9E82-4811-8AA2-AEED1A7235C9}" type="pres">
      <dgm:prSet presAssocID="{C48A8214-0A51-458C-A617-3A1185834FBA}" presName="connTx" presStyleLbl="parChTrans1D2" presStyleIdx="5" presStyleCnt="11"/>
      <dgm:spPr/>
    </dgm:pt>
    <dgm:pt modelId="{120E4512-0BC1-4A85-A357-271A81699366}" type="pres">
      <dgm:prSet presAssocID="{6C503629-9E73-43F7-861F-CEF953A35D71}" presName="node" presStyleLbl="node1" presStyleIdx="5" presStyleCnt="11" custScaleX="128767" custScaleY="120719">
        <dgm:presLayoutVars>
          <dgm:bulletEnabled val="1"/>
        </dgm:presLayoutVars>
      </dgm:prSet>
      <dgm:spPr/>
    </dgm:pt>
    <dgm:pt modelId="{93F0569A-B0C6-46E1-80D5-58704833D164}" type="pres">
      <dgm:prSet presAssocID="{AFACDA47-D1BE-41EC-8671-F7D69014C434}" presName="Name9" presStyleLbl="parChTrans1D2" presStyleIdx="6" presStyleCnt="11"/>
      <dgm:spPr/>
    </dgm:pt>
    <dgm:pt modelId="{C8026335-A8BD-4489-96F8-B35AE4174A0D}" type="pres">
      <dgm:prSet presAssocID="{AFACDA47-D1BE-41EC-8671-F7D69014C434}" presName="connTx" presStyleLbl="parChTrans1D2" presStyleIdx="6" presStyleCnt="11"/>
      <dgm:spPr/>
    </dgm:pt>
    <dgm:pt modelId="{5958CAEB-2340-467F-9F45-8B500D68DBA4}" type="pres">
      <dgm:prSet presAssocID="{0CCBC941-B542-4B92-80C3-1A294FA56B3D}" presName="node" presStyleLbl="node1" presStyleIdx="6" presStyleCnt="11" custScaleX="128767" custScaleY="120719">
        <dgm:presLayoutVars>
          <dgm:bulletEnabled val="1"/>
        </dgm:presLayoutVars>
      </dgm:prSet>
      <dgm:spPr/>
    </dgm:pt>
    <dgm:pt modelId="{9EAD34AF-2597-4158-8C6F-13E63FAFCABF}" type="pres">
      <dgm:prSet presAssocID="{1B1A5D47-5E1A-4BA8-8D22-73D24D7B5093}" presName="Name9" presStyleLbl="parChTrans1D2" presStyleIdx="7" presStyleCnt="11"/>
      <dgm:spPr/>
    </dgm:pt>
    <dgm:pt modelId="{F2430AC7-A96B-4F78-BB3A-AF7D14699011}" type="pres">
      <dgm:prSet presAssocID="{1B1A5D47-5E1A-4BA8-8D22-73D24D7B5093}" presName="connTx" presStyleLbl="parChTrans1D2" presStyleIdx="7" presStyleCnt="11"/>
      <dgm:spPr/>
    </dgm:pt>
    <dgm:pt modelId="{CFEA939A-2D3F-4605-8F40-C65DD7F2BAB4}" type="pres">
      <dgm:prSet presAssocID="{7F957ECD-E702-413B-805F-8505900A703D}" presName="node" presStyleLbl="node1" presStyleIdx="7" presStyleCnt="11" custScaleX="128767" custScaleY="120719">
        <dgm:presLayoutVars>
          <dgm:bulletEnabled val="1"/>
        </dgm:presLayoutVars>
      </dgm:prSet>
      <dgm:spPr/>
    </dgm:pt>
    <dgm:pt modelId="{FC0CAAC5-0136-4EB0-BE50-979AF4AB44BD}" type="pres">
      <dgm:prSet presAssocID="{FD482F62-E90D-43FA-A271-6C704ED89C30}" presName="Name9" presStyleLbl="parChTrans1D2" presStyleIdx="8" presStyleCnt="11"/>
      <dgm:spPr/>
    </dgm:pt>
    <dgm:pt modelId="{7A901979-1EB3-4F77-AE2A-8E69FEE5791A}" type="pres">
      <dgm:prSet presAssocID="{FD482F62-E90D-43FA-A271-6C704ED89C30}" presName="connTx" presStyleLbl="parChTrans1D2" presStyleIdx="8" presStyleCnt="11"/>
      <dgm:spPr/>
    </dgm:pt>
    <dgm:pt modelId="{AB128AEC-4587-49E2-A6C8-CF346814CECF}" type="pres">
      <dgm:prSet presAssocID="{16E82A45-1F2C-4CA0-8027-19540AC067B2}" presName="node" presStyleLbl="node1" presStyleIdx="8" presStyleCnt="11" custScaleX="128767" custScaleY="120719">
        <dgm:presLayoutVars>
          <dgm:bulletEnabled val="1"/>
        </dgm:presLayoutVars>
      </dgm:prSet>
      <dgm:spPr/>
    </dgm:pt>
    <dgm:pt modelId="{7F9BA14F-AFD5-4021-8211-2221FE9AEC86}" type="pres">
      <dgm:prSet presAssocID="{66C98E57-A99F-46BF-B38B-47FD0DF40440}" presName="Name9" presStyleLbl="parChTrans1D2" presStyleIdx="9" presStyleCnt="11"/>
      <dgm:spPr/>
    </dgm:pt>
    <dgm:pt modelId="{54272EE1-2AAA-4A37-8007-8076665E1B11}" type="pres">
      <dgm:prSet presAssocID="{66C98E57-A99F-46BF-B38B-47FD0DF40440}" presName="connTx" presStyleLbl="parChTrans1D2" presStyleIdx="9" presStyleCnt="11"/>
      <dgm:spPr/>
    </dgm:pt>
    <dgm:pt modelId="{093703D4-C16F-4E65-9298-5AA2D0D46D0E}" type="pres">
      <dgm:prSet presAssocID="{37D73618-EE2B-4633-A7C4-91B7D51BA274}" presName="node" presStyleLbl="node1" presStyleIdx="9" presStyleCnt="11" custScaleX="128767" custScaleY="120719">
        <dgm:presLayoutVars>
          <dgm:bulletEnabled val="1"/>
        </dgm:presLayoutVars>
      </dgm:prSet>
      <dgm:spPr/>
    </dgm:pt>
    <dgm:pt modelId="{99711FD2-3E00-4A61-B6CC-4FE91CF799A0}" type="pres">
      <dgm:prSet presAssocID="{D2ABE3C6-A3BF-4CA3-9C31-A0727D1EB19D}" presName="Name9" presStyleLbl="parChTrans1D2" presStyleIdx="10" presStyleCnt="11"/>
      <dgm:spPr/>
    </dgm:pt>
    <dgm:pt modelId="{BD380429-E000-4976-B904-191CC1F46E34}" type="pres">
      <dgm:prSet presAssocID="{D2ABE3C6-A3BF-4CA3-9C31-A0727D1EB19D}" presName="connTx" presStyleLbl="parChTrans1D2" presStyleIdx="10" presStyleCnt="11"/>
      <dgm:spPr/>
    </dgm:pt>
    <dgm:pt modelId="{B1D75DE3-9800-4C51-BA47-DB74E74615B2}" type="pres">
      <dgm:prSet presAssocID="{9E7B8CA5-CD3A-49AD-A519-9B555D39EA77}" presName="node" presStyleLbl="node1" presStyleIdx="10" presStyleCnt="11" custScaleX="128767" custScaleY="120719">
        <dgm:presLayoutVars>
          <dgm:bulletEnabled val="1"/>
        </dgm:presLayoutVars>
      </dgm:prSet>
      <dgm:spPr/>
    </dgm:pt>
  </dgm:ptLst>
  <dgm:cxnLst>
    <dgm:cxn modelId="{EE14A60F-5610-4675-92B1-10781A954AF4}" type="presOf" srcId="{66D132A0-E55B-4670-A6DF-4D72542A0457}" destId="{281F908C-6625-44F3-84C4-DC504E0C1E48}" srcOrd="0" destOrd="0" presId="urn:microsoft.com/office/officeart/2005/8/layout/radial1"/>
    <dgm:cxn modelId="{4353F112-C64F-4989-ACFC-1D879E42131C}" type="presOf" srcId="{2EA15C53-6626-44C8-9FF0-709CCFE004E8}" destId="{ABC757F6-4EA2-4507-B805-C899F2B8B4FB}" srcOrd="1" destOrd="0" presId="urn:microsoft.com/office/officeart/2005/8/layout/radial1"/>
    <dgm:cxn modelId="{20543915-E18C-4C9C-B7E2-5233CA108A05}" type="presOf" srcId="{1B1A5D47-5E1A-4BA8-8D22-73D24D7B5093}" destId="{F2430AC7-A96B-4F78-BB3A-AF7D14699011}" srcOrd="1" destOrd="0" presId="urn:microsoft.com/office/officeart/2005/8/layout/radial1"/>
    <dgm:cxn modelId="{1CD0291D-C900-4DE3-96BB-13B50A6CD7A1}" srcId="{95E7726B-7855-4DA0-A8DD-CF144D19ACAF}" destId="{0CCBC941-B542-4B92-80C3-1A294FA56B3D}" srcOrd="6" destOrd="0" parTransId="{AFACDA47-D1BE-41EC-8671-F7D69014C434}" sibTransId="{180B47D8-2A5D-40CF-B3F0-C87C40D65512}"/>
    <dgm:cxn modelId="{3585FB1D-D7A1-46F5-B699-23D0C1A7B988}" type="presOf" srcId="{AFACDA47-D1BE-41EC-8671-F7D69014C434}" destId="{93F0569A-B0C6-46E1-80D5-58704833D164}" srcOrd="0" destOrd="0" presId="urn:microsoft.com/office/officeart/2005/8/layout/radial1"/>
    <dgm:cxn modelId="{B4C18F22-2385-4D39-839C-74162CD963E1}" type="presOf" srcId="{9E7B8CA5-CD3A-49AD-A519-9B555D39EA77}" destId="{B1D75DE3-9800-4C51-BA47-DB74E74615B2}" srcOrd="0" destOrd="0" presId="urn:microsoft.com/office/officeart/2005/8/layout/radial1"/>
    <dgm:cxn modelId="{BF3A9322-7CD1-4CFB-9EB4-8299ED139B16}" type="presOf" srcId="{70F42AF6-F0D7-4DD0-915B-C40EB528D679}" destId="{3513694B-1F1D-4FF6-B5B9-D3FCBD2D1795}" srcOrd="1" destOrd="0" presId="urn:microsoft.com/office/officeart/2005/8/layout/radial1"/>
    <dgm:cxn modelId="{A7029F24-1594-41F5-B4C1-C43B4FEAF3E8}" srcId="{95E7726B-7855-4DA0-A8DD-CF144D19ACAF}" destId="{FF7B5186-D3C7-4C29-87B4-96971637C231}" srcOrd="0" destOrd="0" parTransId="{1C973DAE-FC68-4D4D-A0C1-E44427CBCFE6}" sibTransId="{C9CED54E-E15A-4767-BB27-490BCE31034F}"/>
    <dgm:cxn modelId="{FBAFE627-2211-4184-BF79-ED2A8E02E76D}" type="presOf" srcId="{95E7726B-7855-4DA0-A8DD-CF144D19ACAF}" destId="{CC9C4138-A516-4D10-A20C-38693FE2153A}" srcOrd="0" destOrd="0" presId="urn:microsoft.com/office/officeart/2005/8/layout/radial1"/>
    <dgm:cxn modelId="{B2A8B831-B794-44A9-B872-36622CF2B6BD}" type="presOf" srcId="{1B1A5D47-5E1A-4BA8-8D22-73D24D7B5093}" destId="{9EAD34AF-2597-4158-8C6F-13E63FAFCABF}" srcOrd="0" destOrd="0" presId="urn:microsoft.com/office/officeart/2005/8/layout/radial1"/>
    <dgm:cxn modelId="{4901AE3C-4486-43AC-8D05-5CAC19D1EFDE}" type="presOf" srcId="{D2ABE3C6-A3BF-4CA3-9C31-A0727D1EB19D}" destId="{BD380429-E000-4976-B904-191CC1F46E34}" srcOrd="1" destOrd="0" presId="urn:microsoft.com/office/officeart/2005/8/layout/radial1"/>
    <dgm:cxn modelId="{7D6F123D-E2E6-4D88-A0CA-5682F4A857D1}" type="presOf" srcId="{AFACDA47-D1BE-41EC-8671-F7D69014C434}" destId="{C8026335-A8BD-4489-96F8-B35AE4174A0D}" srcOrd="1" destOrd="0" presId="urn:microsoft.com/office/officeart/2005/8/layout/radial1"/>
    <dgm:cxn modelId="{6AAD3B45-B831-432C-BB73-D8E7350C8DEE}" type="presOf" srcId="{C48A8214-0A51-458C-A617-3A1185834FBA}" destId="{FC63F8C1-9E82-4811-8AA2-AEED1A7235C9}" srcOrd="1" destOrd="0" presId="urn:microsoft.com/office/officeart/2005/8/layout/radial1"/>
    <dgm:cxn modelId="{D8342248-7759-4DD5-A854-494843B12AE3}" srcId="{95E7726B-7855-4DA0-A8DD-CF144D19ACAF}" destId="{9E7B8CA5-CD3A-49AD-A519-9B555D39EA77}" srcOrd="10" destOrd="0" parTransId="{D2ABE3C6-A3BF-4CA3-9C31-A0727D1EB19D}" sibTransId="{DB44C3F0-1B44-444B-9C02-7F6E0382968E}"/>
    <dgm:cxn modelId="{4E0A614E-D48F-4842-893A-CCFDE07670CC}" srcId="{95E7726B-7855-4DA0-A8DD-CF144D19ACAF}" destId="{37D73618-EE2B-4633-A7C4-91B7D51BA274}" srcOrd="9" destOrd="0" parTransId="{66C98E57-A99F-46BF-B38B-47FD0DF40440}" sibTransId="{E0DF3DBC-C9EE-48DC-9F48-8B9379E89F9F}"/>
    <dgm:cxn modelId="{D9E9E453-9C4A-4774-9CA7-CBC3A76BFB92}" type="presOf" srcId="{70F42AF6-F0D7-4DD0-915B-C40EB528D679}" destId="{3C37A8A7-770B-44F6-94BD-E19ADD75847E}" srcOrd="0" destOrd="0" presId="urn:microsoft.com/office/officeart/2005/8/layout/radial1"/>
    <dgm:cxn modelId="{306B9456-5C4B-42F5-BA44-CC2BEE9584CB}" srcId="{95E7726B-7855-4DA0-A8DD-CF144D19ACAF}" destId="{6C503629-9E73-43F7-861F-CEF953A35D71}" srcOrd="5" destOrd="0" parTransId="{C48A8214-0A51-458C-A617-3A1185834FBA}" sibTransId="{998F959A-3CEC-4736-AB45-AC89322D290F}"/>
    <dgm:cxn modelId="{FC276057-9527-4A5F-BFBB-3CD8FC8420C6}" type="presOf" srcId="{80ED89AF-C287-4733-8249-AA0FE96A93CE}" destId="{792F92F6-C45B-4079-B082-45742D3352B5}" srcOrd="0" destOrd="0" presId="urn:microsoft.com/office/officeart/2005/8/layout/radial1"/>
    <dgm:cxn modelId="{CA74CC58-F5D3-40FB-89AB-5ABF06CAF207}" type="presOf" srcId="{6C503629-9E73-43F7-861F-CEF953A35D71}" destId="{120E4512-0BC1-4A85-A357-271A81699366}" srcOrd="0" destOrd="0" presId="urn:microsoft.com/office/officeart/2005/8/layout/radial1"/>
    <dgm:cxn modelId="{EDAD2559-9D96-49BB-980A-83CB950FC3D3}" type="presOf" srcId="{C48A8214-0A51-458C-A617-3A1185834FBA}" destId="{5EF22544-D1DB-4BF6-93ED-FAD1F185C8EF}" srcOrd="0" destOrd="0" presId="urn:microsoft.com/office/officeart/2005/8/layout/radial1"/>
    <dgm:cxn modelId="{B890185A-11B5-4EEE-907D-2FDDCAA3A691}" srcId="{95E7726B-7855-4DA0-A8DD-CF144D19ACAF}" destId="{8E1F7F6B-EC1A-4742-A6EE-1C908529FC21}" srcOrd="4" destOrd="0" parTransId="{2EA15C53-6626-44C8-9FF0-709CCFE004E8}" sibTransId="{80AA9314-BDF2-4745-876C-500BE041011F}"/>
    <dgm:cxn modelId="{B512D964-25EA-4A84-BDE8-A537880366BF}" srcId="{95E7726B-7855-4DA0-A8DD-CF144D19ACAF}" destId="{16E82A45-1F2C-4CA0-8027-19540AC067B2}" srcOrd="8" destOrd="0" parTransId="{FD482F62-E90D-43FA-A271-6C704ED89C30}" sibTransId="{0AF53627-2009-4060-B013-5E5477C0445C}"/>
    <dgm:cxn modelId="{3A87F869-A98D-4E63-B4B1-0D0E6DCD6C3A}" srcId="{95E7726B-7855-4DA0-A8DD-CF144D19ACAF}" destId="{048FD4A5-BCBD-4436-B944-0642FBA8B423}" srcOrd="1" destOrd="0" parTransId="{70F42AF6-F0D7-4DD0-915B-C40EB528D679}" sibTransId="{6308836D-7EA7-4257-8299-902E6AA2E8F9}"/>
    <dgm:cxn modelId="{312ADE6C-6B7F-4309-8945-266C602CDE84}" type="presOf" srcId="{AEC248CB-8F06-4470-BB88-A24BE5FF2B87}" destId="{C5F39561-3ADF-4706-A299-34E4CD699679}" srcOrd="0" destOrd="0" presId="urn:microsoft.com/office/officeart/2005/8/layout/radial1"/>
    <dgm:cxn modelId="{79990C72-6077-41D3-A6AD-11D0A5443CA6}" srcId="{95E7726B-7855-4DA0-A8DD-CF144D19ACAF}" destId="{4AA52F25-0530-495E-93A2-BD19FEA92B56}" srcOrd="2" destOrd="0" parTransId="{AEC248CB-8F06-4470-BB88-A24BE5FF2B87}" sibTransId="{9E8CD05B-3268-4F04-9FE2-971F618DC3B8}"/>
    <dgm:cxn modelId="{60C54674-5423-4123-8FBE-FFB9AAD92A32}" srcId="{95E7726B-7855-4DA0-A8DD-CF144D19ACAF}" destId="{297F555E-C224-4F54-BCC1-21B862481ECD}" srcOrd="3" destOrd="0" parTransId="{80ED89AF-C287-4733-8249-AA0FE96A93CE}" sibTransId="{042022BD-B196-433E-816A-96B86D0A2D34}"/>
    <dgm:cxn modelId="{A128747C-96B9-4E1F-BE36-1F1B41C31363}" type="presOf" srcId="{2EA15C53-6626-44C8-9FF0-709CCFE004E8}" destId="{FC7B6E60-D752-46C8-8468-E906266D63DA}" srcOrd="0" destOrd="0" presId="urn:microsoft.com/office/officeart/2005/8/layout/radial1"/>
    <dgm:cxn modelId="{89279F7E-6558-4904-AD25-F5F3F46DE7F0}" type="presOf" srcId="{66C98E57-A99F-46BF-B38B-47FD0DF40440}" destId="{54272EE1-2AAA-4A37-8007-8076665E1B11}" srcOrd="1" destOrd="0" presId="urn:microsoft.com/office/officeart/2005/8/layout/radial1"/>
    <dgm:cxn modelId="{F027CB87-76CB-4078-B25F-89D17636B9F1}" type="presOf" srcId="{048FD4A5-BCBD-4436-B944-0642FBA8B423}" destId="{CC83D127-8E23-4E1A-BCF5-786EB63BB981}" srcOrd="0" destOrd="0" presId="urn:microsoft.com/office/officeart/2005/8/layout/radial1"/>
    <dgm:cxn modelId="{89A5D087-F36E-4AA0-BC09-7039A8D9392A}" type="presOf" srcId="{4AA52F25-0530-495E-93A2-BD19FEA92B56}" destId="{1EE2D527-61FA-4F63-837E-313CC3153BE8}" srcOrd="0" destOrd="0" presId="urn:microsoft.com/office/officeart/2005/8/layout/radial1"/>
    <dgm:cxn modelId="{5FDE769E-9D0F-4FDE-95D9-F6B8395EB981}" type="presOf" srcId="{8E1F7F6B-EC1A-4742-A6EE-1C908529FC21}" destId="{6B068796-CBBC-4661-A13C-2E6897B60D1F}" srcOrd="0" destOrd="0" presId="urn:microsoft.com/office/officeart/2005/8/layout/radial1"/>
    <dgm:cxn modelId="{65D5079F-32AD-42FC-9ABC-BF8BB103FF42}" type="presOf" srcId="{7F957ECD-E702-413B-805F-8505900A703D}" destId="{CFEA939A-2D3F-4605-8F40-C65DD7F2BAB4}" srcOrd="0" destOrd="0" presId="urn:microsoft.com/office/officeart/2005/8/layout/radial1"/>
    <dgm:cxn modelId="{04C81EAC-F3DB-470A-B1F5-23102D8043B6}" type="presOf" srcId="{AEC248CB-8F06-4470-BB88-A24BE5FF2B87}" destId="{BCDF7F26-B938-4C80-A339-B32E385E8B61}" srcOrd="1" destOrd="0" presId="urn:microsoft.com/office/officeart/2005/8/layout/radial1"/>
    <dgm:cxn modelId="{CE0B44B1-28DC-4464-A94C-5C721F3B37BB}" type="presOf" srcId="{80ED89AF-C287-4733-8249-AA0FE96A93CE}" destId="{3D52CDE5-E363-4996-9DD5-DBCF94A2A5D4}" srcOrd="1" destOrd="0" presId="urn:microsoft.com/office/officeart/2005/8/layout/radial1"/>
    <dgm:cxn modelId="{AD719DB2-85EB-4806-8CE0-4D5BA10537C3}" type="presOf" srcId="{FF7B5186-D3C7-4C29-87B4-96971637C231}" destId="{B3E3FF83-BC0D-49A5-B0F5-3BBE5B96D7FA}" srcOrd="0" destOrd="0" presId="urn:microsoft.com/office/officeart/2005/8/layout/radial1"/>
    <dgm:cxn modelId="{CCBF37BA-B4AF-473E-A4BB-02F7C688844E}" type="presOf" srcId="{37D73618-EE2B-4633-A7C4-91B7D51BA274}" destId="{093703D4-C16F-4E65-9298-5AA2D0D46D0E}" srcOrd="0" destOrd="0" presId="urn:microsoft.com/office/officeart/2005/8/layout/radial1"/>
    <dgm:cxn modelId="{C5801FBF-2A32-4DF7-A89A-70C384643DAB}" type="presOf" srcId="{1C973DAE-FC68-4D4D-A0C1-E44427CBCFE6}" destId="{28F44361-C379-4F16-86F2-1D517FDE7583}" srcOrd="1" destOrd="0" presId="urn:microsoft.com/office/officeart/2005/8/layout/radial1"/>
    <dgm:cxn modelId="{58FA40C0-529C-4333-B166-F76B3770818D}" type="presOf" srcId="{D2ABE3C6-A3BF-4CA3-9C31-A0727D1EB19D}" destId="{99711FD2-3E00-4A61-B6CC-4FE91CF799A0}" srcOrd="0" destOrd="0" presId="urn:microsoft.com/office/officeart/2005/8/layout/radial1"/>
    <dgm:cxn modelId="{1962DDC7-D741-40C0-B317-DF8F7DB4EEEC}" type="presOf" srcId="{0CCBC941-B542-4B92-80C3-1A294FA56B3D}" destId="{5958CAEB-2340-467F-9F45-8B500D68DBA4}" srcOrd="0" destOrd="0" presId="urn:microsoft.com/office/officeart/2005/8/layout/radial1"/>
    <dgm:cxn modelId="{FD37D7CA-A916-4A4C-A5C1-88813FCBA5B5}" type="presOf" srcId="{297F555E-C224-4F54-BCC1-21B862481ECD}" destId="{D2399897-5B09-4D08-A4FE-CF190019335A}" srcOrd="0" destOrd="0" presId="urn:microsoft.com/office/officeart/2005/8/layout/radial1"/>
    <dgm:cxn modelId="{EA2B24CC-CBC0-4DE2-9D46-F399E2FCD2FC}" type="presOf" srcId="{66C98E57-A99F-46BF-B38B-47FD0DF40440}" destId="{7F9BA14F-AFD5-4021-8211-2221FE9AEC86}" srcOrd="0" destOrd="0" presId="urn:microsoft.com/office/officeart/2005/8/layout/radial1"/>
    <dgm:cxn modelId="{FDA454D2-7590-4A9A-92C4-1319F525EE8C}" type="presOf" srcId="{16E82A45-1F2C-4CA0-8027-19540AC067B2}" destId="{AB128AEC-4587-49E2-A6C8-CF346814CECF}" srcOrd="0" destOrd="0" presId="urn:microsoft.com/office/officeart/2005/8/layout/radial1"/>
    <dgm:cxn modelId="{227110D8-E766-49DC-8679-8FAE795C1C02}" type="presOf" srcId="{FD482F62-E90D-43FA-A271-6C704ED89C30}" destId="{7A901979-1EB3-4F77-AE2A-8E69FEE5791A}" srcOrd="1" destOrd="0" presId="urn:microsoft.com/office/officeart/2005/8/layout/radial1"/>
    <dgm:cxn modelId="{88512EE7-8C1F-4BDA-B7E4-26C2399FD392}" type="presOf" srcId="{1C973DAE-FC68-4D4D-A0C1-E44427CBCFE6}" destId="{B5DA094A-55D9-4A35-91CC-1B5DFFE34847}" srcOrd="0" destOrd="0" presId="urn:microsoft.com/office/officeart/2005/8/layout/radial1"/>
    <dgm:cxn modelId="{101757E7-F824-4B79-8EFA-E1BEFC9D5EA9}" type="presOf" srcId="{FD482F62-E90D-43FA-A271-6C704ED89C30}" destId="{FC0CAAC5-0136-4EB0-BE50-979AF4AB44BD}" srcOrd="0" destOrd="0" presId="urn:microsoft.com/office/officeart/2005/8/layout/radial1"/>
    <dgm:cxn modelId="{B9E35AF2-D735-4AF6-ADBB-091C01F3C677}" srcId="{95E7726B-7855-4DA0-A8DD-CF144D19ACAF}" destId="{7F957ECD-E702-413B-805F-8505900A703D}" srcOrd="7" destOrd="0" parTransId="{1B1A5D47-5E1A-4BA8-8D22-73D24D7B5093}" sibTransId="{A20742D3-FB5F-490D-90EF-54308E1F1991}"/>
    <dgm:cxn modelId="{24AAB5F8-65F5-4CB5-A48A-4EC441D483DE}" srcId="{66D132A0-E55B-4670-A6DF-4D72542A0457}" destId="{95E7726B-7855-4DA0-A8DD-CF144D19ACAF}" srcOrd="0" destOrd="0" parTransId="{74C2939F-DEB6-4F29-ACC3-FF5FBBBC6E94}" sibTransId="{C82BB5EC-6C6C-4271-BFC9-E646961107A8}"/>
    <dgm:cxn modelId="{73333624-382D-46E1-916E-8D5A8D61F339}" type="presParOf" srcId="{281F908C-6625-44F3-84C4-DC504E0C1E48}" destId="{CC9C4138-A516-4D10-A20C-38693FE2153A}" srcOrd="0" destOrd="0" presId="urn:microsoft.com/office/officeart/2005/8/layout/radial1"/>
    <dgm:cxn modelId="{003A780C-3A41-4089-9CED-34BDF2BAF85D}" type="presParOf" srcId="{281F908C-6625-44F3-84C4-DC504E0C1E48}" destId="{B5DA094A-55D9-4A35-91CC-1B5DFFE34847}" srcOrd="1" destOrd="0" presId="urn:microsoft.com/office/officeart/2005/8/layout/radial1"/>
    <dgm:cxn modelId="{D81ECCFA-245A-4B02-B0A8-CC867DE678A7}" type="presParOf" srcId="{B5DA094A-55D9-4A35-91CC-1B5DFFE34847}" destId="{28F44361-C379-4F16-86F2-1D517FDE7583}" srcOrd="0" destOrd="0" presId="urn:microsoft.com/office/officeart/2005/8/layout/radial1"/>
    <dgm:cxn modelId="{AD626311-3F05-468D-A4DB-B365ADC344A8}" type="presParOf" srcId="{281F908C-6625-44F3-84C4-DC504E0C1E48}" destId="{B3E3FF83-BC0D-49A5-B0F5-3BBE5B96D7FA}" srcOrd="2" destOrd="0" presId="urn:microsoft.com/office/officeart/2005/8/layout/radial1"/>
    <dgm:cxn modelId="{C443D1A2-D11D-4FD0-A5C2-566FA25D4527}" type="presParOf" srcId="{281F908C-6625-44F3-84C4-DC504E0C1E48}" destId="{3C37A8A7-770B-44F6-94BD-E19ADD75847E}" srcOrd="3" destOrd="0" presId="urn:microsoft.com/office/officeart/2005/8/layout/radial1"/>
    <dgm:cxn modelId="{A571155F-5FBD-43A2-AA6D-25A0A5390D26}" type="presParOf" srcId="{3C37A8A7-770B-44F6-94BD-E19ADD75847E}" destId="{3513694B-1F1D-4FF6-B5B9-D3FCBD2D1795}" srcOrd="0" destOrd="0" presId="urn:microsoft.com/office/officeart/2005/8/layout/radial1"/>
    <dgm:cxn modelId="{4B3A2ACC-0890-4152-91F6-3C809EFA9BEC}" type="presParOf" srcId="{281F908C-6625-44F3-84C4-DC504E0C1E48}" destId="{CC83D127-8E23-4E1A-BCF5-786EB63BB981}" srcOrd="4" destOrd="0" presId="urn:microsoft.com/office/officeart/2005/8/layout/radial1"/>
    <dgm:cxn modelId="{F4FD50C4-396C-4125-84AE-4C4B887FC60C}" type="presParOf" srcId="{281F908C-6625-44F3-84C4-DC504E0C1E48}" destId="{C5F39561-3ADF-4706-A299-34E4CD699679}" srcOrd="5" destOrd="0" presId="urn:microsoft.com/office/officeart/2005/8/layout/radial1"/>
    <dgm:cxn modelId="{BB387B44-780D-4A3C-A7CE-46FBF0B358BD}" type="presParOf" srcId="{C5F39561-3ADF-4706-A299-34E4CD699679}" destId="{BCDF7F26-B938-4C80-A339-B32E385E8B61}" srcOrd="0" destOrd="0" presId="urn:microsoft.com/office/officeart/2005/8/layout/radial1"/>
    <dgm:cxn modelId="{D1495C82-EEB9-46B9-8A7E-9C1030587F0D}" type="presParOf" srcId="{281F908C-6625-44F3-84C4-DC504E0C1E48}" destId="{1EE2D527-61FA-4F63-837E-313CC3153BE8}" srcOrd="6" destOrd="0" presId="urn:microsoft.com/office/officeart/2005/8/layout/radial1"/>
    <dgm:cxn modelId="{5A7F9321-D63C-4A41-89B6-C3E6C5A2ECE7}" type="presParOf" srcId="{281F908C-6625-44F3-84C4-DC504E0C1E48}" destId="{792F92F6-C45B-4079-B082-45742D3352B5}" srcOrd="7" destOrd="0" presId="urn:microsoft.com/office/officeart/2005/8/layout/radial1"/>
    <dgm:cxn modelId="{284ABDEC-EDE5-42CC-BDA9-A1BF7812DD29}" type="presParOf" srcId="{792F92F6-C45B-4079-B082-45742D3352B5}" destId="{3D52CDE5-E363-4996-9DD5-DBCF94A2A5D4}" srcOrd="0" destOrd="0" presId="urn:microsoft.com/office/officeart/2005/8/layout/radial1"/>
    <dgm:cxn modelId="{DF779439-C819-4E92-AB3A-BBB91B5C2E5C}" type="presParOf" srcId="{281F908C-6625-44F3-84C4-DC504E0C1E48}" destId="{D2399897-5B09-4D08-A4FE-CF190019335A}" srcOrd="8" destOrd="0" presId="urn:microsoft.com/office/officeart/2005/8/layout/radial1"/>
    <dgm:cxn modelId="{59CF4FB8-4B5C-4D7B-9CFB-DDED1E1D2008}" type="presParOf" srcId="{281F908C-6625-44F3-84C4-DC504E0C1E48}" destId="{FC7B6E60-D752-46C8-8468-E906266D63DA}" srcOrd="9" destOrd="0" presId="urn:microsoft.com/office/officeart/2005/8/layout/radial1"/>
    <dgm:cxn modelId="{9220F23F-55F8-45A8-954D-225A5DC8CBD4}" type="presParOf" srcId="{FC7B6E60-D752-46C8-8468-E906266D63DA}" destId="{ABC757F6-4EA2-4507-B805-C899F2B8B4FB}" srcOrd="0" destOrd="0" presId="urn:microsoft.com/office/officeart/2005/8/layout/radial1"/>
    <dgm:cxn modelId="{83037768-03C1-4BD4-8B5F-14F0B2ACB36A}" type="presParOf" srcId="{281F908C-6625-44F3-84C4-DC504E0C1E48}" destId="{6B068796-CBBC-4661-A13C-2E6897B60D1F}" srcOrd="10" destOrd="0" presId="urn:microsoft.com/office/officeart/2005/8/layout/radial1"/>
    <dgm:cxn modelId="{EC74F64A-56DA-4731-9462-2A120F51FCFA}" type="presParOf" srcId="{281F908C-6625-44F3-84C4-DC504E0C1E48}" destId="{5EF22544-D1DB-4BF6-93ED-FAD1F185C8EF}" srcOrd="11" destOrd="0" presId="urn:microsoft.com/office/officeart/2005/8/layout/radial1"/>
    <dgm:cxn modelId="{CD8FBE28-9845-4095-84F8-F6F320592A0E}" type="presParOf" srcId="{5EF22544-D1DB-4BF6-93ED-FAD1F185C8EF}" destId="{FC63F8C1-9E82-4811-8AA2-AEED1A7235C9}" srcOrd="0" destOrd="0" presId="urn:microsoft.com/office/officeart/2005/8/layout/radial1"/>
    <dgm:cxn modelId="{B388A7C0-FCEF-4A39-91E4-F6C7DFE1CF6D}" type="presParOf" srcId="{281F908C-6625-44F3-84C4-DC504E0C1E48}" destId="{120E4512-0BC1-4A85-A357-271A81699366}" srcOrd="12" destOrd="0" presId="urn:microsoft.com/office/officeart/2005/8/layout/radial1"/>
    <dgm:cxn modelId="{8064E64C-F06C-4B23-82D9-58DABE0B2684}" type="presParOf" srcId="{281F908C-6625-44F3-84C4-DC504E0C1E48}" destId="{93F0569A-B0C6-46E1-80D5-58704833D164}" srcOrd="13" destOrd="0" presId="urn:microsoft.com/office/officeart/2005/8/layout/radial1"/>
    <dgm:cxn modelId="{D1DBFBFF-657E-4A63-832B-17EBBB1AC8F6}" type="presParOf" srcId="{93F0569A-B0C6-46E1-80D5-58704833D164}" destId="{C8026335-A8BD-4489-96F8-B35AE4174A0D}" srcOrd="0" destOrd="0" presId="urn:microsoft.com/office/officeart/2005/8/layout/radial1"/>
    <dgm:cxn modelId="{E5A6A365-57D8-4705-B890-4E99A301F647}" type="presParOf" srcId="{281F908C-6625-44F3-84C4-DC504E0C1E48}" destId="{5958CAEB-2340-467F-9F45-8B500D68DBA4}" srcOrd="14" destOrd="0" presId="urn:microsoft.com/office/officeart/2005/8/layout/radial1"/>
    <dgm:cxn modelId="{CC787494-9C75-442D-9017-848933FF72DC}" type="presParOf" srcId="{281F908C-6625-44F3-84C4-DC504E0C1E48}" destId="{9EAD34AF-2597-4158-8C6F-13E63FAFCABF}" srcOrd="15" destOrd="0" presId="urn:microsoft.com/office/officeart/2005/8/layout/radial1"/>
    <dgm:cxn modelId="{F9838788-AD06-41DC-BB1A-7FE86406AF93}" type="presParOf" srcId="{9EAD34AF-2597-4158-8C6F-13E63FAFCABF}" destId="{F2430AC7-A96B-4F78-BB3A-AF7D14699011}" srcOrd="0" destOrd="0" presId="urn:microsoft.com/office/officeart/2005/8/layout/radial1"/>
    <dgm:cxn modelId="{276A5C78-B913-4BAD-8A26-2C4CC8D8B9F8}" type="presParOf" srcId="{281F908C-6625-44F3-84C4-DC504E0C1E48}" destId="{CFEA939A-2D3F-4605-8F40-C65DD7F2BAB4}" srcOrd="16" destOrd="0" presId="urn:microsoft.com/office/officeart/2005/8/layout/radial1"/>
    <dgm:cxn modelId="{CC038E03-F8C7-4089-A1AC-8887A28A25A2}" type="presParOf" srcId="{281F908C-6625-44F3-84C4-DC504E0C1E48}" destId="{FC0CAAC5-0136-4EB0-BE50-979AF4AB44BD}" srcOrd="17" destOrd="0" presId="urn:microsoft.com/office/officeart/2005/8/layout/radial1"/>
    <dgm:cxn modelId="{3D67347A-6183-450F-808D-1B0F97F6D96C}" type="presParOf" srcId="{FC0CAAC5-0136-4EB0-BE50-979AF4AB44BD}" destId="{7A901979-1EB3-4F77-AE2A-8E69FEE5791A}" srcOrd="0" destOrd="0" presId="urn:microsoft.com/office/officeart/2005/8/layout/radial1"/>
    <dgm:cxn modelId="{99B813E8-69C9-4572-9EAC-A253A1063EC5}" type="presParOf" srcId="{281F908C-6625-44F3-84C4-DC504E0C1E48}" destId="{AB128AEC-4587-49E2-A6C8-CF346814CECF}" srcOrd="18" destOrd="0" presId="urn:microsoft.com/office/officeart/2005/8/layout/radial1"/>
    <dgm:cxn modelId="{C3AED907-6AE6-4C48-88A8-831E747BC03E}" type="presParOf" srcId="{281F908C-6625-44F3-84C4-DC504E0C1E48}" destId="{7F9BA14F-AFD5-4021-8211-2221FE9AEC86}" srcOrd="19" destOrd="0" presId="urn:microsoft.com/office/officeart/2005/8/layout/radial1"/>
    <dgm:cxn modelId="{793124CF-9321-4E64-BDF8-981DAF91E5EE}" type="presParOf" srcId="{7F9BA14F-AFD5-4021-8211-2221FE9AEC86}" destId="{54272EE1-2AAA-4A37-8007-8076665E1B11}" srcOrd="0" destOrd="0" presId="urn:microsoft.com/office/officeart/2005/8/layout/radial1"/>
    <dgm:cxn modelId="{1FC48E30-9D2F-4305-92F0-61DCB9770AC6}" type="presParOf" srcId="{281F908C-6625-44F3-84C4-DC504E0C1E48}" destId="{093703D4-C16F-4E65-9298-5AA2D0D46D0E}" srcOrd="20" destOrd="0" presId="urn:microsoft.com/office/officeart/2005/8/layout/radial1"/>
    <dgm:cxn modelId="{92D71351-1FFC-41CC-868A-FE48347A7429}" type="presParOf" srcId="{281F908C-6625-44F3-84C4-DC504E0C1E48}" destId="{99711FD2-3E00-4A61-B6CC-4FE91CF799A0}" srcOrd="21" destOrd="0" presId="urn:microsoft.com/office/officeart/2005/8/layout/radial1"/>
    <dgm:cxn modelId="{89F830CB-7AA1-4EA2-A11F-D4F66C443DF0}" type="presParOf" srcId="{99711FD2-3E00-4A61-B6CC-4FE91CF799A0}" destId="{BD380429-E000-4976-B904-191CC1F46E34}" srcOrd="0" destOrd="0" presId="urn:microsoft.com/office/officeart/2005/8/layout/radial1"/>
    <dgm:cxn modelId="{CF888B12-CAC1-4D82-8539-D46075C138C8}" type="presParOf" srcId="{281F908C-6625-44F3-84C4-DC504E0C1E48}" destId="{B1D75DE3-9800-4C51-BA47-DB74E74615B2}" srcOrd="22"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45C9940-4C3F-4D0D-A690-2C560E18DE1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FA76195-0293-45A2-994C-B3AA430A7EB7}">
      <dgm:prSet phldrT="[Text]"/>
      <dgm:spPr/>
      <dgm:t>
        <a:bodyPr/>
        <a:lstStyle/>
        <a:p>
          <a:r>
            <a:rPr lang="en-US" dirty="0"/>
            <a:t>Student profiling</a:t>
          </a:r>
        </a:p>
      </dgm:t>
    </dgm:pt>
    <dgm:pt modelId="{032242D7-6B31-4B0A-8154-AC8C18EEA0E1}" type="parTrans" cxnId="{0567350D-530F-4C7D-8E94-7A69122E6556}">
      <dgm:prSet/>
      <dgm:spPr/>
      <dgm:t>
        <a:bodyPr/>
        <a:lstStyle/>
        <a:p>
          <a:endParaRPr lang="en-US"/>
        </a:p>
      </dgm:t>
    </dgm:pt>
    <dgm:pt modelId="{55676601-1F57-4069-9CF1-976166F775C8}" type="sibTrans" cxnId="{0567350D-530F-4C7D-8E94-7A69122E6556}">
      <dgm:prSet/>
      <dgm:spPr/>
      <dgm:t>
        <a:bodyPr/>
        <a:lstStyle/>
        <a:p>
          <a:endParaRPr lang="en-US"/>
        </a:p>
      </dgm:t>
    </dgm:pt>
    <dgm:pt modelId="{98109A29-AB23-4F6F-92B8-F4F150E722D9}">
      <dgm:prSet phldrT="[Text]"/>
      <dgm:spPr/>
      <dgm:t>
        <a:bodyPr/>
        <a:lstStyle/>
        <a:p>
          <a:r>
            <a:rPr lang="en-US" dirty="0"/>
            <a:t>Creating a list of students who are most likely to engage in a given act is unreliable and falsely identifies students as being threats to safety</a:t>
          </a:r>
          <a:r>
            <a:rPr lang="en-US" baseline="30000" dirty="0"/>
            <a:t>17-18</a:t>
          </a:r>
        </a:p>
      </dgm:t>
    </dgm:pt>
    <dgm:pt modelId="{99678BD5-4702-4146-B638-ACD70CE746D4}" type="parTrans" cxnId="{C5014175-D6B4-49B0-9E9C-D1265FED8B68}">
      <dgm:prSet/>
      <dgm:spPr/>
      <dgm:t>
        <a:bodyPr/>
        <a:lstStyle/>
        <a:p>
          <a:endParaRPr lang="en-US"/>
        </a:p>
      </dgm:t>
    </dgm:pt>
    <dgm:pt modelId="{9C27C314-87E6-4434-A737-760E1EAF9772}" type="sibTrans" cxnId="{C5014175-D6B4-49B0-9E9C-D1265FED8B68}">
      <dgm:prSet/>
      <dgm:spPr/>
      <dgm:t>
        <a:bodyPr/>
        <a:lstStyle/>
        <a:p>
          <a:endParaRPr lang="en-US"/>
        </a:p>
      </dgm:t>
    </dgm:pt>
    <dgm:pt modelId="{6ADAC213-AAC0-4175-8DB3-675FC596CDE3}">
      <dgm:prSet phldrT="[Text]"/>
      <dgm:spPr/>
      <dgm:t>
        <a:bodyPr/>
        <a:lstStyle/>
        <a:p>
          <a:r>
            <a:rPr lang="en-US" dirty="0"/>
            <a:t>School uniforms, strict dress codes, and ID badges</a:t>
          </a:r>
        </a:p>
      </dgm:t>
    </dgm:pt>
    <dgm:pt modelId="{397CDFDF-B91C-4017-9011-B90CD7FEBFF0}" type="parTrans" cxnId="{CF5D6453-7687-4FC3-BF53-5866A9088FA6}">
      <dgm:prSet/>
      <dgm:spPr/>
      <dgm:t>
        <a:bodyPr/>
        <a:lstStyle/>
        <a:p>
          <a:endParaRPr lang="en-US"/>
        </a:p>
      </dgm:t>
    </dgm:pt>
    <dgm:pt modelId="{A25BA8EE-847A-4F33-9F2F-8753C97C1686}" type="sibTrans" cxnId="{CF5D6453-7687-4FC3-BF53-5866A9088FA6}">
      <dgm:prSet/>
      <dgm:spPr/>
      <dgm:t>
        <a:bodyPr/>
        <a:lstStyle/>
        <a:p>
          <a:endParaRPr lang="en-US"/>
        </a:p>
      </dgm:t>
    </dgm:pt>
    <dgm:pt modelId="{640FB7CE-DA40-40E8-B2EE-7BE54C66C3BD}">
      <dgm:prSet phldrT="[Text]"/>
      <dgm:spPr/>
      <dgm:t>
        <a:bodyPr/>
        <a:lstStyle/>
        <a:p>
          <a:r>
            <a:rPr lang="en-US" dirty="0"/>
            <a:t>Research is lacking on the effectiveness of these practices on school safety</a:t>
          </a:r>
        </a:p>
      </dgm:t>
    </dgm:pt>
    <dgm:pt modelId="{B32B6787-D155-498A-A5C9-ECE842B8D88F}" type="parTrans" cxnId="{B8347254-251D-4104-98D2-812879767EF5}">
      <dgm:prSet/>
      <dgm:spPr/>
      <dgm:t>
        <a:bodyPr/>
        <a:lstStyle/>
        <a:p>
          <a:endParaRPr lang="en-US"/>
        </a:p>
      </dgm:t>
    </dgm:pt>
    <dgm:pt modelId="{A4520545-AC25-4DB7-B32D-546C36991812}" type="sibTrans" cxnId="{B8347254-251D-4104-98D2-812879767EF5}">
      <dgm:prSet/>
      <dgm:spPr/>
      <dgm:t>
        <a:bodyPr/>
        <a:lstStyle/>
        <a:p>
          <a:endParaRPr lang="en-US"/>
        </a:p>
      </dgm:t>
    </dgm:pt>
    <dgm:pt modelId="{336650A3-FD22-4151-BEBE-602A58012C4D}">
      <dgm:prSet phldrT="[Text]"/>
      <dgm:spPr/>
      <dgm:t>
        <a:bodyPr/>
        <a:lstStyle/>
        <a:p>
          <a:r>
            <a:rPr lang="en-US" dirty="0"/>
            <a:t>Often, these practices make schools less pleasant places to be</a:t>
          </a:r>
        </a:p>
      </dgm:t>
    </dgm:pt>
    <dgm:pt modelId="{4F125AD6-6FDA-4EC2-ACAD-67BA237F74DC}" type="parTrans" cxnId="{E6C0DE54-88EE-46FB-A986-9CF77998978F}">
      <dgm:prSet/>
      <dgm:spPr/>
      <dgm:t>
        <a:bodyPr/>
        <a:lstStyle/>
        <a:p>
          <a:endParaRPr lang="en-US"/>
        </a:p>
      </dgm:t>
    </dgm:pt>
    <dgm:pt modelId="{8408D9EB-2742-42E5-82A0-0906A9B53D3E}" type="sibTrans" cxnId="{E6C0DE54-88EE-46FB-A986-9CF77998978F}">
      <dgm:prSet/>
      <dgm:spPr/>
      <dgm:t>
        <a:bodyPr/>
        <a:lstStyle/>
        <a:p>
          <a:endParaRPr lang="en-US"/>
        </a:p>
      </dgm:t>
    </dgm:pt>
    <dgm:pt modelId="{3AE9008D-4310-413C-8015-25610AFB287D}">
      <dgm:prSet/>
      <dgm:spPr/>
      <dgm:t>
        <a:bodyPr/>
        <a:lstStyle/>
        <a:p>
          <a:r>
            <a:rPr lang="en-US" dirty="0"/>
            <a:t>Pervasive zero tolerance approach</a:t>
          </a:r>
        </a:p>
      </dgm:t>
    </dgm:pt>
    <dgm:pt modelId="{54CCA6EB-A620-4939-A02F-B8F4626E175E}" type="parTrans" cxnId="{509B7C32-5683-4FB6-AD07-70782616A86B}">
      <dgm:prSet/>
      <dgm:spPr/>
      <dgm:t>
        <a:bodyPr/>
        <a:lstStyle/>
        <a:p>
          <a:endParaRPr lang="en-US"/>
        </a:p>
      </dgm:t>
    </dgm:pt>
    <dgm:pt modelId="{C90E1BDA-9400-4119-85E9-56A2A0A00697}" type="sibTrans" cxnId="{509B7C32-5683-4FB6-AD07-70782616A86B}">
      <dgm:prSet/>
      <dgm:spPr/>
      <dgm:t>
        <a:bodyPr/>
        <a:lstStyle/>
        <a:p>
          <a:endParaRPr lang="en-US"/>
        </a:p>
      </dgm:t>
    </dgm:pt>
    <dgm:pt modelId="{1FF25B05-F739-4C60-8EBB-92FDC87860F2}">
      <dgm:prSet/>
      <dgm:spPr/>
      <dgm:t>
        <a:bodyPr/>
        <a:lstStyle/>
        <a:p>
          <a:r>
            <a:rPr lang="en-US" dirty="0"/>
            <a:t>Reasonable school policies make schools safer</a:t>
          </a:r>
        </a:p>
      </dgm:t>
    </dgm:pt>
    <dgm:pt modelId="{CB33A5CD-48A1-4BAC-A946-74C28910563C}" type="parTrans" cxnId="{C625C3B4-E954-473E-9DFA-AF5C6690DEE3}">
      <dgm:prSet/>
      <dgm:spPr/>
      <dgm:t>
        <a:bodyPr/>
        <a:lstStyle/>
        <a:p>
          <a:endParaRPr lang="en-US"/>
        </a:p>
      </dgm:t>
    </dgm:pt>
    <dgm:pt modelId="{86E627EF-A01B-4986-9C5C-20CF2F7F0418}" type="sibTrans" cxnId="{C625C3B4-E954-473E-9DFA-AF5C6690DEE3}">
      <dgm:prSet/>
      <dgm:spPr/>
      <dgm:t>
        <a:bodyPr/>
        <a:lstStyle/>
        <a:p>
          <a:endParaRPr lang="en-US"/>
        </a:p>
      </dgm:t>
    </dgm:pt>
    <dgm:pt modelId="{6D4D553C-FA70-48F4-A1A4-1FAA8069133A}">
      <dgm:prSet/>
      <dgm:spPr/>
      <dgm:t>
        <a:bodyPr/>
        <a:lstStyle/>
        <a:p>
          <a:r>
            <a:rPr lang="en-US" dirty="0"/>
            <a:t>A pervasive zero tolerance approach (e.g., suspension without consideration of circumstances and for relatively minor misbehavior) seldom improves safety and creates poor school climate</a:t>
          </a:r>
        </a:p>
      </dgm:t>
    </dgm:pt>
    <dgm:pt modelId="{4035E240-81F6-450C-B4F9-D1F22A326CE2}" type="parTrans" cxnId="{E9829B34-F897-454F-A402-C18B66FE0668}">
      <dgm:prSet/>
      <dgm:spPr/>
      <dgm:t>
        <a:bodyPr/>
        <a:lstStyle/>
        <a:p>
          <a:endParaRPr lang="en-US"/>
        </a:p>
      </dgm:t>
    </dgm:pt>
    <dgm:pt modelId="{6A1F1438-85AB-4BEE-A2DE-60F9D9D13F04}" type="sibTrans" cxnId="{E9829B34-F897-454F-A402-C18B66FE0668}">
      <dgm:prSet/>
      <dgm:spPr/>
      <dgm:t>
        <a:bodyPr/>
        <a:lstStyle/>
        <a:p>
          <a:endParaRPr lang="en-US"/>
        </a:p>
      </dgm:t>
    </dgm:pt>
    <dgm:pt modelId="{1C16CFC0-91F8-45A8-B923-3499969746E0}">
      <dgm:prSet/>
      <dgm:spPr/>
      <dgm:t>
        <a:bodyPr/>
        <a:lstStyle/>
        <a:p>
          <a:r>
            <a:rPr lang="en-US" dirty="0"/>
            <a:t>This is also true for observable security measures that enforce pervasive zero tolerance approaches (e.g., school resource officers &amp; metal detectors).</a:t>
          </a:r>
          <a:r>
            <a:rPr lang="en-US" baseline="30000" dirty="0"/>
            <a:t>19</a:t>
          </a:r>
          <a:r>
            <a:rPr lang="en-US" dirty="0"/>
            <a:t> Currently it is unknown if such measures increase or decrease school safety.</a:t>
          </a:r>
          <a:r>
            <a:rPr lang="en-US" baseline="30000" dirty="0"/>
            <a:t>20-21</a:t>
          </a:r>
        </a:p>
      </dgm:t>
    </dgm:pt>
    <dgm:pt modelId="{232B32C0-FB48-465B-AA2A-F08A4F58CF47}" type="parTrans" cxnId="{34E7CDC2-3934-4553-8574-A60A860A3BF8}">
      <dgm:prSet/>
      <dgm:spPr/>
      <dgm:t>
        <a:bodyPr/>
        <a:lstStyle/>
        <a:p>
          <a:endParaRPr lang="en-US"/>
        </a:p>
      </dgm:t>
    </dgm:pt>
    <dgm:pt modelId="{4B19D91E-2885-419A-9E7C-67CBECF1794C}" type="sibTrans" cxnId="{34E7CDC2-3934-4553-8574-A60A860A3BF8}">
      <dgm:prSet/>
      <dgm:spPr/>
      <dgm:t>
        <a:bodyPr/>
        <a:lstStyle/>
        <a:p>
          <a:endParaRPr lang="en-US"/>
        </a:p>
      </dgm:t>
    </dgm:pt>
    <dgm:pt modelId="{2B99C1B0-BE02-414B-A237-C18C9B84F22B}" type="pres">
      <dgm:prSet presAssocID="{545C9940-4C3F-4D0D-A690-2C560E18DE12}" presName="linear" presStyleCnt="0">
        <dgm:presLayoutVars>
          <dgm:animLvl val="lvl"/>
          <dgm:resizeHandles val="exact"/>
        </dgm:presLayoutVars>
      </dgm:prSet>
      <dgm:spPr/>
    </dgm:pt>
    <dgm:pt modelId="{A45D4F16-2F7F-4085-B402-F967BDBB11CB}" type="pres">
      <dgm:prSet presAssocID="{6FA76195-0293-45A2-994C-B3AA430A7EB7}" presName="parentText" presStyleLbl="node1" presStyleIdx="0" presStyleCnt="3" custLinFactNeighborX="7750" custLinFactNeighborY="-725">
        <dgm:presLayoutVars>
          <dgm:chMax val="0"/>
          <dgm:bulletEnabled val="1"/>
        </dgm:presLayoutVars>
      </dgm:prSet>
      <dgm:spPr/>
    </dgm:pt>
    <dgm:pt modelId="{F0D11819-961A-4EF8-81DB-FCC28D4F1872}" type="pres">
      <dgm:prSet presAssocID="{6FA76195-0293-45A2-994C-B3AA430A7EB7}" presName="childText" presStyleLbl="revTx" presStyleIdx="0" presStyleCnt="3">
        <dgm:presLayoutVars>
          <dgm:bulletEnabled val="1"/>
        </dgm:presLayoutVars>
      </dgm:prSet>
      <dgm:spPr/>
    </dgm:pt>
    <dgm:pt modelId="{1E23F8E8-0825-48E5-932A-5181EFFCCB81}" type="pres">
      <dgm:prSet presAssocID="{6ADAC213-AAC0-4175-8DB3-675FC596CDE3}" presName="parentText" presStyleLbl="node1" presStyleIdx="1" presStyleCnt="3">
        <dgm:presLayoutVars>
          <dgm:chMax val="0"/>
          <dgm:bulletEnabled val="1"/>
        </dgm:presLayoutVars>
      </dgm:prSet>
      <dgm:spPr/>
    </dgm:pt>
    <dgm:pt modelId="{10B7EB99-726A-4A59-8D8B-170F17AC32EA}" type="pres">
      <dgm:prSet presAssocID="{6ADAC213-AAC0-4175-8DB3-675FC596CDE3}" presName="childText" presStyleLbl="revTx" presStyleIdx="1" presStyleCnt="3">
        <dgm:presLayoutVars>
          <dgm:bulletEnabled val="1"/>
        </dgm:presLayoutVars>
      </dgm:prSet>
      <dgm:spPr/>
    </dgm:pt>
    <dgm:pt modelId="{E36BD630-1A51-493B-A986-52881502C884}" type="pres">
      <dgm:prSet presAssocID="{3AE9008D-4310-413C-8015-25610AFB287D}" presName="parentText" presStyleLbl="node1" presStyleIdx="2" presStyleCnt="3">
        <dgm:presLayoutVars>
          <dgm:chMax val="0"/>
          <dgm:bulletEnabled val="1"/>
        </dgm:presLayoutVars>
      </dgm:prSet>
      <dgm:spPr/>
    </dgm:pt>
    <dgm:pt modelId="{56E02CCE-6BF5-4670-A6A4-4549AABD57B6}" type="pres">
      <dgm:prSet presAssocID="{3AE9008D-4310-413C-8015-25610AFB287D}" presName="childText" presStyleLbl="revTx" presStyleIdx="2" presStyleCnt="3">
        <dgm:presLayoutVars>
          <dgm:bulletEnabled val="1"/>
        </dgm:presLayoutVars>
      </dgm:prSet>
      <dgm:spPr/>
    </dgm:pt>
  </dgm:ptLst>
  <dgm:cxnLst>
    <dgm:cxn modelId="{91675F00-40A2-4861-9209-600F0CB27616}" type="presOf" srcId="{1C16CFC0-91F8-45A8-B923-3499969746E0}" destId="{56E02CCE-6BF5-4670-A6A4-4549AABD57B6}" srcOrd="0" destOrd="2" presId="urn:microsoft.com/office/officeart/2005/8/layout/vList2"/>
    <dgm:cxn modelId="{45C06B03-3287-4CFA-9141-E2832AEC8999}" type="presOf" srcId="{6ADAC213-AAC0-4175-8DB3-675FC596CDE3}" destId="{1E23F8E8-0825-48E5-932A-5181EFFCCB81}" srcOrd="0" destOrd="0" presId="urn:microsoft.com/office/officeart/2005/8/layout/vList2"/>
    <dgm:cxn modelId="{0567350D-530F-4C7D-8E94-7A69122E6556}" srcId="{545C9940-4C3F-4D0D-A690-2C560E18DE12}" destId="{6FA76195-0293-45A2-994C-B3AA430A7EB7}" srcOrd="0" destOrd="0" parTransId="{032242D7-6B31-4B0A-8154-AC8C18EEA0E1}" sibTransId="{55676601-1F57-4069-9CF1-976166F775C8}"/>
    <dgm:cxn modelId="{5F16B215-4640-46D3-BA91-C8EDABA6C1C0}" type="presOf" srcId="{640FB7CE-DA40-40E8-B2EE-7BE54C66C3BD}" destId="{10B7EB99-726A-4A59-8D8B-170F17AC32EA}" srcOrd="0" destOrd="0" presId="urn:microsoft.com/office/officeart/2005/8/layout/vList2"/>
    <dgm:cxn modelId="{CA0F3829-9A01-44AF-9E34-7B4325C16053}" type="presOf" srcId="{1FF25B05-F739-4C60-8EBB-92FDC87860F2}" destId="{56E02CCE-6BF5-4670-A6A4-4549AABD57B6}" srcOrd="0" destOrd="0" presId="urn:microsoft.com/office/officeart/2005/8/layout/vList2"/>
    <dgm:cxn modelId="{509B7C32-5683-4FB6-AD07-70782616A86B}" srcId="{545C9940-4C3F-4D0D-A690-2C560E18DE12}" destId="{3AE9008D-4310-413C-8015-25610AFB287D}" srcOrd="2" destOrd="0" parTransId="{54CCA6EB-A620-4939-A02F-B8F4626E175E}" sibTransId="{C90E1BDA-9400-4119-85E9-56A2A0A00697}"/>
    <dgm:cxn modelId="{E9829B34-F897-454F-A402-C18B66FE0668}" srcId="{3AE9008D-4310-413C-8015-25610AFB287D}" destId="{6D4D553C-FA70-48F4-A1A4-1FAA8069133A}" srcOrd="1" destOrd="0" parTransId="{4035E240-81F6-450C-B4F9-D1F22A326CE2}" sibTransId="{6A1F1438-85AB-4BEE-A2DE-60F9D9D13F04}"/>
    <dgm:cxn modelId="{CF5D6453-7687-4FC3-BF53-5866A9088FA6}" srcId="{545C9940-4C3F-4D0D-A690-2C560E18DE12}" destId="{6ADAC213-AAC0-4175-8DB3-675FC596CDE3}" srcOrd="1" destOrd="0" parTransId="{397CDFDF-B91C-4017-9011-B90CD7FEBFF0}" sibTransId="{A25BA8EE-847A-4F33-9F2F-8753C97C1686}"/>
    <dgm:cxn modelId="{B8347254-251D-4104-98D2-812879767EF5}" srcId="{6ADAC213-AAC0-4175-8DB3-675FC596CDE3}" destId="{640FB7CE-DA40-40E8-B2EE-7BE54C66C3BD}" srcOrd="0" destOrd="0" parTransId="{B32B6787-D155-498A-A5C9-ECE842B8D88F}" sibTransId="{A4520545-AC25-4DB7-B32D-546C36991812}"/>
    <dgm:cxn modelId="{E6C0DE54-88EE-46FB-A986-9CF77998978F}" srcId="{6ADAC213-AAC0-4175-8DB3-675FC596CDE3}" destId="{336650A3-FD22-4151-BEBE-602A58012C4D}" srcOrd="1" destOrd="0" parTransId="{4F125AD6-6FDA-4EC2-ACAD-67BA237F74DC}" sibTransId="{8408D9EB-2742-42E5-82A0-0906A9B53D3E}"/>
    <dgm:cxn modelId="{8A6F0D66-916F-4171-84F4-FDF99487D0CB}" type="presOf" srcId="{98109A29-AB23-4F6F-92B8-F4F150E722D9}" destId="{F0D11819-961A-4EF8-81DB-FCC28D4F1872}" srcOrd="0" destOrd="0" presId="urn:microsoft.com/office/officeart/2005/8/layout/vList2"/>
    <dgm:cxn modelId="{C5014175-D6B4-49B0-9E9C-D1265FED8B68}" srcId="{6FA76195-0293-45A2-994C-B3AA430A7EB7}" destId="{98109A29-AB23-4F6F-92B8-F4F150E722D9}" srcOrd="0" destOrd="0" parTransId="{99678BD5-4702-4146-B638-ACD70CE746D4}" sibTransId="{9C27C314-87E6-4434-A737-760E1EAF9772}"/>
    <dgm:cxn modelId="{6A537C90-2DCB-4D3E-ADE7-5E1354D4806B}" type="presOf" srcId="{6D4D553C-FA70-48F4-A1A4-1FAA8069133A}" destId="{56E02CCE-6BF5-4670-A6A4-4549AABD57B6}" srcOrd="0" destOrd="1" presId="urn:microsoft.com/office/officeart/2005/8/layout/vList2"/>
    <dgm:cxn modelId="{B8A383A5-5AB9-423F-A73C-39CE8438EC3E}" type="presOf" srcId="{6FA76195-0293-45A2-994C-B3AA430A7EB7}" destId="{A45D4F16-2F7F-4085-B402-F967BDBB11CB}" srcOrd="0" destOrd="0" presId="urn:microsoft.com/office/officeart/2005/8/layout/vList2"/>
    <dgm:cxn modelId="{C625C3B4-E954-473E-9DFA-AF5C6690DEE3}" srcId="{3AE9008D-4310-413C-8015-25610AFB287D}" destId="{1FF25B05-F739-4C60-8EBB-92FDC87860F2}" srcOrd="0" destOrd="0" parTransId="{CB33A5CD-48A1-4BAC-A946-74C28910563C}" sibTransId="{86E627EF-A01B-4986-9C5C-20CF2F7F0418}"/>
    <dgm:cxn modelId="{34E7CDC2-3934-4553-8574-A60A860A3BF8}" srcId="{3AE9008D-4310-413C-8015-25610AFB287D}" destId="{1C16CFC0-91F8-45A8-B923-3499969746E0}" srcOrd="2" destOrd="0" parTransId="{232B32C0-FB48-465B-AA2A-F08A4F58CF47}" sibTransId="{4B19D91E-2885-419A-9E7C-67CBECF1794C}"/>
    <dgm:cxn modelId="{7E068CC3-8EE1-4F67-ABF3-2581E85CC535}" type="presOf" srcId="{545C9940-4C3F-4D0D-A690-2C560E18DE12}" destId="{2B99C1B0-BE02-414B-A237-C18C9B84F22B}" srcOrd="0" destOrd="0" presId="urn:microsoft.com/office/officeart/2005/8/layout/vList2"/>
    <dgm:cxn modelId="{9942EBD0-0DD2-43C0-89E2-CAC9D57731B2}" type="presOf" srcId="{336650A3-FD22-4151-BEBE-602A58012C4D}" destId="{10B7EB99-726A-4A59-8D8B-170F17AC32EA}" srcOrd="0" destOrd="1" presId="urn:microsoft.com/office/officeart/2005/8/layout/vList2"/>
    <dgm:cxn modelId="{5214A7E5-35FE-42C1-9E24-C95888F9D0CC}" type="presOf" srcId="{3AE9008D-4310-413C-8015-25610AFB287D}" destId="{E36BD630-1A51-493B-A986-52881502C884}" srcOrd="0" destOrd="0" presId="urn:microsoft.com/office/officeart/2005/8/layout/vList2"/>
    <dgm:cxn modelId="{596A68AB-AE87-4994-B84A-D21D888FA9C4}" type="presParOf" srcId="{2B99C1B0-BE02-414B-A237-C18C9B84F22B}" destId="{A45D4F16-2F7F-4085-B402-F967BDBB11CB}" srcOrd="0" destOrd="0" presId="urn:microsoft.com/office/officeart/2005/8/layout/vList2"/>
    <dgm:cxn modelId="{5AE1FF97-1994-4314-B641-753ED4333B3E}" type="presParOf" srcId="{2B99C1B0-BE02-414B-A237-C18C9B84F22B}" destId="{F0D11819-961A-4EF8-81DB-FCC28D4F1872}" srcOrd="1" destOrd="0" presId="urn:microsoft.com/office/officeart/2005/8/layout/vList2"/>
    <dgm:cxn modelId="{ABCD6E41-1CE7-484D-B5B9-5BA70863208B}" type="presParOf" srcId="{2B99C1B0-BE02-414B-A237-C18C9B84F22B}" destId="{1E23F8E8-0825-48E5-932A-5181EFFCCB81}" srcOrd="2" destOrd="0" presId="urn:microsoft.com/office/officeart/2005/8/layout/vList2"/>
    <dgm:cxn modelId="{6813A020-FACE-4F10-89CE-24E4A7269DE3}" type="presParOf" srcId="{2B99C1B0-BE02-414B-A237-C18C9B84F22B}" destId="{10B7EB99-726A-4A59-8D8B-170F17AC32EA}" srcOrd="3" destOrd="0" presId="urn:microsoft.com/office/officeart/2005/8/layout/vList2"/>
    <dgm:cxn modelId="{28E63B8D-A368-4C8F-A1CD-81EADE27C1F4}" type="presParOf" srcId="{2B99C1B0-BE02-414B-A237-C18C9B84F22B}" destId="{E36BD630-1A51-493B-A986-52881502C884}" srcOrd="4" destOrd="0" presId="urn:microsoft.com/office/officeart/2005/8/layout/vList2"/>
    <dgm:cxn modelId="{D7FED3B7-A571-4920-B10B-7FD6E19202DC}" type="presParOf" srcId="{2B99C1B0-BE02-414B-A237-C18C9B84F22B}" destId="{56E02CCE-6BF5-4670-A6A4-4549AABD57B6}"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2187EE1-2E94-48D2-833A-A8F4F215A99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B938A5F3-19ED-46F4-87BC-670583A9D988}">
      <dgm:prSet phldrT="[Text]" custT="1"/>
      <dgm:spPr>
        <a:ln>
          <a:solidFill>
            <a:schemeClr val="tx2"/>
          </a:solidFill>
        </a:ln>
      </dgm:spPr>
      <dgm:t>
        <a:bodyPr/>
        <a:lstStyle/>
        <a:p>
          <a:r>
            <a:rPr lang="en-US" sz="2800" b="1" dirty="0"/>
            <a:t>Structure</a:t>
          </a:r>
        </a:p>
      </dgm:t>
    </dgm:pt>
    <dgm:pt modelId="{4FE9DBAC-DBD6-454E-869F-6440E46A7AC8}" type="parTrans" cxnId="{E0CA5A25-4867-41C2-A3E4-9A7BCFE27CDF}">
      <dgm:prSet/>
      <dgm:spPr/>
      <dgm:t>
        <a:bodyPr/>
        <a:lstStyle/>
        <a:p>
          <a:endParaRPr lang="en-US"/>
        </a:p>
      </dgm:t>
    </dgm:pt>
    <dgm:pt modelId="{FF2CD733-0D76-4593-A833-A23C74D249C5}" type="sibTrans" cxnId="{E0CA5A25-4867-41C2-A3E4-9A7BCFE27CDF}">
      <dgm:prSet/>
      <dgm:spPr/>
      <dgm:t>
        <a:bodyPr/>
        <a:lstStyle/>
        <a:p>
          <a:endParaRPr lang="en-US"/>
        </a:p>
      </dgm:t>
    </dgm:pt>
    <dgm:pt modelId="{A31BFD9D-32D4-4046-AAD8-61721AD3C2EF}">
      <dgm:prSet phldrT="[Text]" custT="1"/>
      <dgm:spPr>
        <a:ln>
          <a:solidFill>
            <a:schemeClr val="tx2"/>
          </a:solidFill>
        </a:ln>
      </dgm:spPr>
      <dgm:t>
        <a:bodyPr/>
        <a:lstStyle/>
        <a:p>
          <a:r>
            <a:rPr lang="en-US" sz="2000" dirty="0"/>
            <a:t>High behavioral and academic expectations, clear and fair rules and consequences, and close monitoring and supervision of students</a:t>
          </a:r>
        </a:p>
      </dgm:t>
    </dgm:pt>
    <dgm:pt modelId="{6C58D3CC-3A12-4479-9F4C-22338E2C344C}" type="parTrans" cxnId="{B5B9FF64-DA2F-4888-B539-1B1C4B8107F2}">
      <dgm:prSet/>
      <dgm:spPr/>
      <dgm:t>
        <a:bodyPr/>
        <a:lstStyle/>
        <a:p>
          <a:endParaRPr lang="en-US"/>
        </a:p>
      </dgm:t>
    </dgm:pt>
    <dgm:pt modelId="{0451833D-C65A-4445-BCB9-C2799E6F8B72}" type="sibTrans" cxnId="{B5B9FF64-DA2F-4888-B539-1B1C4B8107F2}">
      <dgm:prSet/>
      <dgm:spPr/>
      <dgm:t>
        <a:bodyPr/>
        <a:lstStyle/>
        <a:p>
          <a:endParaRPr lang="en-US"/>
        </a:p>
      </dgm:t>
    </dgm:pt>
    <dgm:pt modelId="{222FBF76-8C12-407D-A734-356841B839E6}">
      <dgm:prSet phldrT="[Text]" custT="1"/>
      <dgm:spPr>
        <a:ln>
          <a:solidFill>
            <a:schemeClr val="tx2"/>
          </a:solidFill>
        </a:ln>
      </dgm:spPr>
      <dgm:t>
        <a:bodyPr/>
        <a:lstStyle/>
        <a:p>
          <a:r>
            <a:rPr lang="en-US" sz="2800" b="1" dirty="0"/>
            <a:t>Social Support</a:t>
          </a:r>
        </a:p>
      </dgm:t>
    </dgm:pt>
    <dgm:pt modelId="{912987E2-9706-41A0-9647-CD922689A609}" type="parTrans" cxnId="{F7482AA3-B956-485A-A2DF-CFF44C01B782}">
      <dgm:prSet/>
      <dgm:spPr/>
      <dgm:t>
        <a:bodyPr/>
        <a:lstStyle/>
        <a:p>
          <a:endParaRPr lang="en-US"/>
        </a:p>
      </dgm:t>
    </dgm:pt>
    <dgm:pt modelId="{BB467D9A-1A75-4026-A137-B964172E943B}" type="sibTrans" cxnId="{F7482AA3-B956-485A-A2DF-CFF44C01B782}">
      <dgm:prSet/>
      <dgm:spPr/>
      <dgm:t>
        <a:bodyPr/>
        <a:lstStyle/>
        <a:p>
          <a:endParaRPr lang="en-US"/>
        </a:p>
      </dgm:t>
    </dgm:pt>
    <dgm:pt modelId="{989447DD-6785-4347-8E0D-03D2A434EF03}">
      <dgm:prSet phldrT="[Text]"/>
      <dgm:spPr>
        <a:ln>
          <a:solidFill>
            <a:schemeClr val="tx2"/>
          </a:solidFill>
        </a:ln>
      </dgm:spPr>
      <dgm:t>
        <a:bodyPr/>
        <a:lstStyle/>
        <a:p>
          <a:r>
            <a:rPr lang="en-US" dirty="0"/>
            <a:t>Building and maintaining positive teacher-student and student-student relationships that make all students feel accepted, respected, and a sense of belonging and support from others</a:t>
          </a:r>
        </a:p>
      </dgm:t>
    </dgm:pt>
    <dgm:pt modelId="{3FA8C198-AA90-4530-AD49-C00F989CCC56}" type="parTrans" cxnId="{3F731E0F-218D-49FE-92F6-B7B84E4E0129}">
      <dgm:prSet/>
      <dgm:spPr/>
      <dgm:t>
        <a:bodyPr/>
        <a:lstStyle/>
        <a:p>
          <a:endParaRPr lang="en-US"/>
        </a:p>
      </dgm:t>
    </dgm:pt>
    <dgm:pt modelId="{B66BBB30-F0AD-4136-9CA1-66F45EFFAB79}" type="sibTrans" cxnId="{3F731E0F-218D-49FE-92F6-B7B84E4E0129}">
      <dgm:prSet/>
      <dgm:spPr/>
      <dgm:t>
        <a:bodyPr/>
        <a:lstStyle/>
        <a:p>
          <a:endParaRPr lang="en-US"/>
        </a:p>
      </dgm:t>
    </dgm:pt>
    <dgm:pt modelId="{47DACCD8-2418-4CAF-81F0-3F00FAD82FCA}">
      <dgm:prSet phldrT="[Text]" custT="1"/>
      <dgm:spPr>
        <a:ln>
          <a:solidFill>
            <a:schemeClr val="tx2"/>
          </a:solidFill>
        </a:ln>
      </dgm:spPr>
      <dgm:t>
        <a:bodyPr/>
        <a:lstStyle/>
        <a:p>
          <a:r>
            <a:rPr lang="en-US" sz="2000" dirty="0"/>
            <a:t>Strict punitive policies (e.g., expulsion for weapons) and reasonable safety measures (e.g., locked doors)</a:t>
          </a:r>
        </a:p>
      </dgm:t>
    </dgm:pt>
    <dgm:pt modelId="{42993261-1D60-4954-AF28-4258C007E585}" type="parTrans" cxnId="{DC36EF27-85C3-471B-85DE-B4C5EDF71358}">
      <dgm:prSet/>
      <dgm:spPr/>
      <dgm:t>
        <a:bodyPr/>
        <a:lstStyle/>
        <a:p>
          <a:endParaRPr lang="en-US"/>
        </a:p>
      </dgm:t>
    </dgm:pt>
    <dgm:pt modelId="{9F9A6E7E-0CF8-44C7-81B2-30E1B0D4B3C5}" type="sibTrans" cxnId="{DC36EF27-85C3-471B-85DE-B4C5EDF71358}">
      <dgm:prSet/>
      <dgm:spPr/>
      <dgm:t>
        <a:bodyPr/>
        <a:lstStyle/>
        <a:p>
          <a:endParaRPr lang="en-US"/>
        </a:p>
      </dgm:t>
    </dgm:pt>
    <dgm:pt modelId="{73640DB7-4641-4ED4-B3BD-07AFAFEE2544}" type="pres">
      <dgm:prSet presAssocID="{52187EE1-2E94-48D2-833A-A8F4F215A99F}" presName="Name0" presStyleCnt="0">
        <dgm:presLayoutVars>
          <dgm:dir/>
          <dgm:animLvl val="lvl"/>
          <dgm:resizeHandles val="exact"/>
        </dgm:presLayoutVars>
      </dgm:prSet>
      <dgm:spPr/>
    </dgm:pt>
    <dgm:pt modelId="{E21685FD-7EA5-4203-8ABB-664A75A2807C}" type="pres">
      <dgm:prSet presAssocID="{B938A5F3-19ED-46F4-87BC-670583A9D988}" presName="composite" presStyleCnt="0"/>
      <dgm:spPr/>
    </dgm:pt>
    <dgm:pt modelId="{0D75823A-30E7-4DA0-841B-4B5F2182933B}" type="pres">
      <dgm:prSet presAssocID="{B938A5F3-19ED-46F4-87BC-670583A9D988}" presName="parTx" presStyleLbl="alignNode1" presStyleIdx="0" presStyleCnt="2">
        <dgm:presLayoutVars>
          <dgm:chMax val="0"/>
          <dgm:chPref val="0"/>
          <dgm:bulletEnabled val="1"/>
        </dgm:presLayoutVars>
      </dgm:prSet>
      <dgm:spPr/>
    </dgm:pt>
    <dgm:pt modelId="{4E596152-B8EE-4807-8376-9022A5B831E7}" type="pres">
      <dgm:prSet presAssocID="{B938A5F3-19ED-46F4-87BC-670583A9D988}" presName="desTx" presStyleLbl="alignAccFollowNode1" presStyleIdx="0" presStyleCnt="2">
        <dgm:presLayoutVars>
          <dgm:bulletEnabled val="1"/>
        </dgm:presLayoutVars>
      </dgm:prSet>
      <dgm:spPr/>
    </dgm:pt>
    <dgm:pt modelId="{F4143DAE-E232-4482-B210-63144676B271}" type="pres">
      <dgm:prSet presAssocID="{FF2CD733-0D76-4593-A833-A23C74D249C5}" presName="space" presStyleCnt="0"/>
      <dgm:spPr/>
    </dgm:pt>
    <dgm:pt modelId="{6F8A2536-8A95-40DF-BE2B-8A46F9C7EEC5}" type="pres">
      <dgm:prSet presAssocID="{222FBF76-8C12-407D-A734-356841B839E6}" presName="composite" presStyleCnt="0"/>
      <dgm:spPr/>
    </dgm:pt>
    <dgm:pt modelId="{C9E32368-A8CF-4DCD-A961-8CBC5BDC6874}" type="pres">
      <dgm:prSet presAssocID="{222FBF76-8C12-407D-A734-356841B839E6}" presName="parTx" presStyleLbl="alignNode1" presStyleIdx="1" presStyleCnt="2">
        <dgm:presLayoutVars>
          <dgm:chMax val="0"/>
          <dgm:chPref val="0"/>
          <dgm:bulletEnabled val="1"/>
        </dgm:presLayoutVars>
      </dgm:prSet>
      <dgm:spPr/>
    </dgm:pt>
    <dgm:pt modelId="{B2918930-81B2-4BFC-AF45-93CFB9D0AF2C}" type="pres">
      <dgm:prSet presAssocID="{222FBF76-8C12-407D-A734-356841B839E6}" presName="desTx" presStyleLbl="alignAccFollowNode1" presStyleIdx="1" presStyleCnt="2">
        <dgm:presLayoutVars>
          <dgm:bulletEnabled val="1"/>
        </dgm:presLayoutVars>
      </dgm:prSet>
      <dgm:spPr/>
    </dgm:pt>
  </dgm:ptLst>
  <dgm:cxnLst>
    <dgm:cxn modelId="{3F731E0F-218D-49FE-92F6-B7B84E4E0129}" srcId="{222FBF76-8C12-407D-A734-356841B839E6}" destId="{989447DD-6785-4347-8E0D-03D2A434EF03}" srcOrd="0" destOrd="0" parTransId="{3FA8C198-AA90-4530-AD49-C00F989CCC56}" sibTransId="{B66BBB30-F0AD-4136-9CA1-66F45EFFAB79}"/>
    <dgm:cxn modelId="{B6E82B23-C4AF-4D7D-9611-F0634F452659}" type="presOf" srcId="{989447DD-6785-4347-8E0D-03D2A434EF03}" destId="{B2918930-81B2-4BFC-AF45-93CFB9D0AF2C}" srcOrd="0" destOrd="0" presId="urn:microsoft.com/office/officeart/2005/8/layout/hList1"/>
    <dgm:cxn modelId="{A0E60D24-FF4A-4969-89F2-2218B16E082F}" type="presOf" srcId="{47DACCD8-2418-4CAF-81F0-3F00FAD82FCA}" destId="{4E596152-B8EE-4807-8376-9022A5B831E7}" srcOrd="0" destOrd="1" presId="urn:microsoft.com/office/officeart/2005/8/layout/hList1"/>
    <dgm:cxn modelId="{E0CA5A25-4867-41C2-A3E4-9A7BCFE27CDF}" srcId="{52187EE1-2E94-48D2-833A-A8F4F215A99F}" destId="{B938A5F3-19ED-46F4-87BC-670583A9D988}" srcOrd="0" destOrd="0" parTransId="{4FE9DBAC-DBD6-454E-869F-6440E46A7AC8}" sibTransId="{FF2CD733-0D76-4593-A833-A23C74D249C5}"/>
    <dgm:cxn modelId="{DC36EF27-85C3-471B-85DE-B4C5EDF71358}" srcId="{B938A5F3-19ED-46F4-87BC-670583A9D988}" destId="{47DACCD8-2418-4CAF-81F0-3F00FAD82FCA}" srcOrd="1" destOrd="0" parTransId="{42993261-1D60-4954-AF28-4258C007E585}" sibTransId="{9F9A6E7E-0CF8-44C7-81B2-30E1B0D4B3C5}"/>
    <dgm:cxn modelId="{9BE75834-65BC-4932-BEC0-3B3D8AF78B84}" type="presOf" srcId="{52187EE1-2E94-48D2-833A-A8F4F215A99F}" destId="{73640DB7-4641-4ED4-B3BD-07AFAFEE2544}" srcOrd="0" destOrd="0" presId="urn:microsoft.com/office/officeart/2005/8/layout/hList1"/>
    <dgm:cxn modelId="{9C2B065D-1BB2-4319-8953-63FF3FD9CF61}" type="presOf" srcId="{222FBF76-8C12-407D-A734-356841B839E6}" destId="{C9E32368-A8CF-4DCD-A961-8CBC5BDC6874}" srcOrd="0" destOrd="0" presId="urn:microsoft.com/office/officeart/2005/8/layout/hList1"/>
    <dgm:cxn modelId="{F3207760-CE04-46F2-A07E-AACBC6FFD3D0}" type="presOf" srcId="{B938A5F3-19ED-46F4-87BC-670583A9D988}" destId="{0D75823A-30E7-4DA0-841B-4B5F2182933B}" srcOrd="0" destOrd="0" presId="urn:microsoft.com/office/officeart/2005/8/layout/hList1"/>
    <dgm:cxn modelId="{B5B9FF64-DA2F-4888-B539-1B1C4B8107F2}" srcId="{B938A5F3-19ED-46F4-87BC-670583A9D988}" destId="{A31BFD9D-32D4-4046-AAD8-61721AD3C2EF}" srcOrd="0" destOrd="0" parTransId="{6C58D3CC-3A12-4479-9F4C-22338E2C344C}" sibTransId="{0451833D-C65A-4445-BCB9-C2799E6F8B72}"/>
    <dgm:cxn modelId="{F7482AA3-B956-485A-A2DF-CFF44C01B782}" srcId="{52187EE1-2E94-48D2-833A-A8F4F215A99F}" destId="{222FBF76-8C12-407D-A734-356841B839E6}" srcOrd="1" destOrd="0" parTransId="{912987E2-9706-41A0-9647-CD922689A609}" sibTransId="{BB467D9A-1A75-4026-A137-B964172E943B}"/>
    <dgm:cxn modelId="{145A92B6-EA22-4A70-898E-EED0D181FBD0}" type="presOf" srcId="{A31BFD9D-32D4-4046-AAD8-61721AD3C2EF}" destId="{4E596152-B8EE-4807-8376-9022A5B831E7}" srcOrd="0" destOrd="0" presId="urn:microsoft.com/office/officeart/2005/8/layout/hList1"/>
    <dgm:cxn modelId="{11281202-DBA1-4C15-9D51-8ECA26CEC536}" type="presParOf" srcId="{73640DB7-4641-4ED4-B3BD-07AFAFEE2544}" destId="{E21685FD-7EA5-4203-8ABB-664A75A2807C}" srcOrd="0" destOrd="0" presId="urn:microsoft.com/office/officeart/2005/8/layout/hList1"/>
    <dgm:cxn modelId="{D2AE82C7-2D41-4612-92CF-4887AAAABA72}" type="presParOf" srcId="{E21685FD-7EA5-4203-8ABB-664A75A2807C}" destId="{0D75823A-30E7-4DA0-841B-4B5F2182933B}" srcOrd="0" destOrd="0" presId="urn:microsoft.com/office/officeart/2005/8/layout/hList1"/>
    <dgm:cxn modelId="{240B5C84-89B6-427F-92FC-E863CF110EA8}" type="presParOf" srcId="{E21685FD-7EA5-4203-8ABB-664A75A2807C}" destId="{4E596152-B8EE-4807-8376-9022A5B831E7}" srcOrd="1" destOrd="0" presId="urn:microsoft.com/office/officeart/2005/8/layout/hList1"/>
    <dgm:cxn modelId="{F241EAAE-97CD-47F5-9FA1-2C71CF797AFC}" type="presParOf" srcId="{73640DB7-4641-4ED4-B3BD-07AFAFEE2544}" destId="{F4143DAE-E232-4482-B210-63144676B271}" srcOrd="1" destOrd="0" presId="urn:microsoft.com/office/officeart/2005/8/layout/hList1"/>
    <dgm:cxn modelId="{A001602D-6FBA-4830-A174-F18436D8537E}" type="presParOf" srcId="{73640DB7-4641-4ED4-B3BD-07AFAFEE2544}" destId="{6F8A2536-8A95-40DF-BE2B-8A46F9C7EEC5}" srcOrd="2" destOrd="0" presId="urn:microsoft.com/office/officeart/2005/8/layout/hList1"/>
    <dgm:cxn modelId="{5FE46C53-BFAF-4C96-8BE6-4BD6DCB45F8D}" type="presParOf" srcId="{6F8A2536-8A95-40DF-BE2B-8A46F9C7EEC5}" destId="{C9E32368-A8CF-4DCD-A961-8CBC5BDC6874}" srcOrd="0" destOrd="0" presId="urn:microsoft.com/office/officeart/2005/8/layout/hList1"/>
    <dgm:cxn modelId="{20BF54C5-2F0A-45D8-93F8-3E68E0F07D26}" type="presParOf" srcId="{6F8A2536-8A95-40DF-BE2B-8A46F9C7EEC5}" destId="{B2918930-81B2-4BFC-AF45-93CFB9D0AF2C}"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FA39D5B-AECE-45D1-8E11-C6FD0838663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E5EBA625-37D3-4C2A-B7CD-CD62A14E9E89}">
      <dgm:prSet phldrT="[Text]" phldr="1"/>
      <dgm:spPr/>
      <dgm:t>
        <a:bodyPr/>
        <a:lstStyle/>
        <a:p>
          <a:endParaRPr lang="en-US" dirty="0"/>
        </a:p>
      </dgm:t>
    </dgm:pt>
    <dgm:pt modelId="{42F192B6-04EC-4D27-B208-54D9F3DB6442}" type="parTrans" cxnId="{02080EB1-5783-4CC8-8FE9-896B94FEFBA1}">
      <dgm:prSet/>
      <dgm:spPr/>
      <dgm:t>
        <a:bodyPr/>
        <a:lstStyle/>
        <a:p>
          <a:endParaRPr lang="en-US"/>
        </a:p>
      </dgm:t>
    </dgm:pt>
    <dgm:pt modelId="{9F252A6B-CD5A-4DAE-8987-2D6ED0086DA0}" type="sibTrans" cxnId="{02080EB1-5783-4CC8-8FE9-896B94FEFBA1}">
      <dgm:prSet/>
      <dgm:spPr/>
      <dgm:t>
        <a:bodyPr/>
        <a:lstStyle/>
        <a:p>
          <a:endParaRPr lang="en-US"/>
        </a:p>
      </dgm:t>
    </dgm:pt>
    <dgm:pt modelId="{C1A11373-3D49-43C9-9D36-6F96CD289B34}">
      <dgm:prSet phldrT="[Text]" custT="1"/>
      <dgm:spPr/>
      <dgm:t>
        <a:bodyPr/>
        <a:lstStyle/>
        <a:p>
          <a:r>
            <a:rPr lang="en-US" sz="1400" dirty="0"/>
            <a:t>Who in the school provides mental health, including threat assessment, interventions, and crisis responses services? </a:t>
          </a:r>
        </a:p>
      </dgm:t>
    </dgm:pt>
    <dgm:pt modelId="{297B9042-4476-4088-9BFE-CD39BF944B12}" type="parTrans" cxnId="{15F49A74-A3D6-4D78-8170-41DA51A8B672}">
      <dgm:prSet/>
      <dgm:spPr/>
      <dgm:t>
        <a:bodyPr/>
        <a:lstStyle/>
        <a:p>
          <a:endParaRPr lang="en-US"/>
        </a:p>
      </dgm:t>
    </dgm:pt>
    <dgm:pt modelId="{D284CEB2-68CB-47D4-A574-D65D051C71E0}" type="sibTrans" cxnId="{15F49A74-A3D6-4D78-8170-41DA51A8B672}">
      <dgm:prSet/>
      <dgm:spPr/>
      <dgm:t>
        <a:bodyPr/>
        <a:lstStyle/>
        <a:p>
          <a:endParaRPr lang="en-US"/>
        </a:p>
      </dgm:t>
    </dgm:pt>
    <dgm:pt modelId="{21CCB0E2-7550-468E-9D07-709D53C6F0BE}">
      <dgm:prSet phldrT="[Text]" custT="1"/>
      <dgm:spPr/>
      <dgm:t>
        <a:bodyPr/>
        <a:lstStyle/>
        <a:p>
          <a:r>
            <a:rPr lang="en-US" sz="1400" dirty="0"/>
            <a:t>Do they have sufficient time to provide needed services? </a:t>
          </a:r>
        </a:p>
      </dgm:t>
    </dgm:pt>
    <dgm:pt modelId="{2481033C-0633-4BE4-B8E1-A3B6CEEBED07}" type="parTrans" cxnId="{18A6BFB6-4C34-4A03-84D0-760B6EA9AD08}">
      <dgm:prSet/>
      <dgm:spPr/>
      <dgm:t>
        <a:bodyPr/>
        <a:lstStyle/>
        <a:p>
          <a:endParaRPr lang="en-US"/>
        </a:p>
      </dgm:t>
    </dgm:pt>
    <dgm:pt modelId="{89E6DE53-25F1-4C98-A7B0-F70FA5791DA4}" type="sibTrans" cxnId="{18A6BFB6-4C34-4A03-84D0-760B6EA9AD08}">
      <dgm:prSet/>
      <dgm:spPr/>
      <dgm:t>
        <a:bodyPr/>
        <a:lstStyle/>
        <a:p>
          <a:endParaRPr lang="en-US"/>
        </a:p>
      </dgm:t>
    </dgm:pt>
    <dgm:pt modelId="{91A6984C-F447-4F0C-AA29-BE2F60364ED0}">
      <dgm:prSet phldrT="[Text]" phldr="1"/>
      <dgm:spPr/>
      <dgm:t>
        <a:bodyPr/>
        <a:lstStyle/>
        <a:p>
          <a:endParaRPr lang="en-US" dirty="0"/>
        </a:p>
      </dgm:t>
    </dgm:pt>
    <dgm:pt modelId="{1D1EA508-4D64-4856-8D0B-78B70BCD21E3}" type="parTrans" cxnId="{03DB3F6C-740A-49FD-8F60-8833A59D5A1B}">
      <dgm:prSet/>
      <dgm:spPr/>
      <dgm:t>
        <a:bodyPr/>
        <a:lstStyle/>
        <a:p>
          <a:endParaRPr lang="en-US"/>
        </a:p>
      </dgm:t>
    </dgm:pt>
    <dgm:pt modelId="{D7012E19-BADE-4D55-9EF1-4121FFF6889F}" type="sibTrans" cxnId="{03DB3F6C-740A-49FD-8F60-8833A59D5A1B}">
      <dgm:prSet/>
      <dgm:spPr/>
      <dgm:t>
        <a:bodyPr/>
        <a:lstStyle/>
        <a:p>
          <a:endParaRPr lang="en-US"/>
        </a:p>
      </dgm:t>
    </dgm:pt>
    <dgm:pt modelId="{E641C351-1A05-4A33-B7E6-4F8D12D3F9B5}">
      <dgm:prSet phldrT="[Text]" custT="1"/>
      <dgm:spPr/>
      <dgm:t>
        <a:bodyPr/>
        <a:lstStyle/>
        <a:p>
          <a:r>
            <a:rPr lang="en-US" sz="1200" dirty="0"/>
            <a:t>To what extent does close coordination and collaboration of services exist between the school and various outside agencies, including social services, child protective services, mental health agencies, and law enforcement?</a:t>
          </a:r>
        </a:p>
      </dgm:t>
    </dgm:pt>
    <dgm:pt modelId="{406F3D1C-398B-4F20-9B51-F3039E3883FA}" type="parTrans" cxnId="{C6D77681-9F69-42E1-B999-AE7F712D2E85}">
      <dgm:prSet/>
      <dgm:spPr/>
      <dgm:t>
        <a:bodyPr/>
        <a:lstStyle/>
        <a:p>
          <a:endParaRPr lang="en-US"/>
        </a:p>
      </dgm:t>
    </dgm:pt>
    <dgm:pt modelId="{EA0A05C7-D595-44B8-99DE-230A14C3B5C5}" type="sibTrans" cxnId="{C6D77681-9F69-42E1-B999-AE7F712D2E85}">
      <dgm:prSet/>
      <dgm:spPr/>
      <dgm:t>
        <a:bodyPr/>
        <a:lstStyle/>
        <a:p>
          <a:endParaRPr lang="en-US"/>
        </a:p>
      </dgm:t>
    </dgm:pt>
    <dgm:pt modelId="{F9724632-0232-4C18-8908-42D9D12BAE4D}">
      <dgm:prSet phldrT="[Text]" custT="1"/>
      <dgm:spPr/>
      <dgm:t>
        <a:bodyPr/>
        <a:lstStyle/>
        <a:p>
          <a:r>
            <a:rPr lang="en-US" sz="1400" dirty="0"/>
            <a:t>What services exist within the school (e.g., mental health interventions), and which ones are lacking, based on student needs?</a:t>
          </a:r>
        </a:p>
      </dgm:t>
    </dgm:pt>
    <dgm:pt modelId="{9A8C854B-5EB0-4826-84E8-228F57F99094}" type="parTrans" cxnId="{A8DABCA4-4B1D-4CA2-A00B-22ACC3DA4C67}">
      <dgm:prSet/>
      <dgm:spPr/>
      <dgm:t>
        <a:bodyPr/>
        <a:lstStyle/>
        <a:p>
          <a:endParaRPr lang="en-US"/>
        </a:p>
      </dgm:t>
    </dgm:pt>
    <dgm:pt modelId="{38E4925A-637B-42EF-9988-5A226A9D71E0}" type="sibTrans" cxnId="{A8DABCA4-4B1D-4CA2-A00B-22ACC3DA4C67}">
      <dgm:prSet/>
      <dgm:spPr/>
      <dgm:t>
        <a:bodyPr/>
        <a:lstStyle/>
        <a:p>
          <a:endParaRPr lang="en-US"/>
        </a:p>
      </dgm:t>
    </dgm:pt>
    <dgm:pt modelId="{70E773DA-C0E7-4111-A0BA-48C7334D4875}">
      <dgm:prSet phldrT="[Text]" custT="1"/>
      <dgm:spPr/>
      <dgm:t>
        <a:bodyPr/>
        <a:lstStyle/>
        <a:p>
          <a:r>
            <a:rPr lang="en-US" sz="1200" dirty="0"/>
            <a:t>When, and how, are outside resources obtained?</a:t>
          </a:r>
        </a:p>
      </dgm:t>
    </dgm:pt>
    <dgm:pt modelId="{8633BDE5-7DFA-4A73-85E0-2957255343F1}" type="parTrans" cxnId="{F1790661-53E0-466B-9E13-0EC1627D7CA8}">
      <dgm:prSet/>
      <dgm:spPr/>
      <dgm:t>
        <a:bodyPr/>
        <a:lstStyle/>
        <a:p>
          <a:endParaRPr lang="en-US"/>
        </a:p>
      </dgm:t>
    </dgm:pt>
    <dgm:pt modelId="{2D93602F-6EA7-4ABB-B0FA-9E027C794031}" type="sibTrans" cxnId="{F1790661-53E0-466B-9E13-0EC1627D7CA8}">
      <dgm:prSet/>
      <dgm:spPr/>
      <dgm:t>
        <a:bodyPr/>
        <a:lstStyle/>
        <a:p>
          <a:endParaRPr lang="en-US"/>
        </a:p>
      </dgm:t>
    </dgm:pt>
    <dgm:pt modelId="{89BF0F19-077C-44BA-AEE6-51AF0E7B2894}">
      <dgm:prSet/>
      <dgm:spPr/>
      <dgm:t>
        <a:bodyPr/>
        <a:lstStyle/>
        <a:p>
          <a:endParaRPr lang="en-US"/>
        </a:p>
      </dgm:t>
    </dgm:pt>
    <dgm:pt modelId="{FF573A76-9EDE-4E8A-91BD-FF2947A9DA38}" type="parTrans" cxnId="{6BF592B9-D7E6-4DE7-9B0D-1B74ED1B58B9}">
      <dgm:prSet/>
      <dgm:spPr/>
      <dgm:t>
        <a:bodyPr/>
        <a:lstStyle/>
        <a:p>
          <a:endParaRPr lang="en-US"/>
        </a:p>
      </dgm:t>
    </dgm:pt>
    <dgm:pt modelId="{F8A62EC1-E794-4C8E-A567-0162761C9414}" type="sibTrans" cxnId="{6BF592B9-D7E6-4DE7-9B0D-1B74ED1B58B9}">
      <dgm:prSet/>
      <dgm:spPr/>
      <dgm:t>
        <a:bodyPr/>
        <a:lstStyle/>
        <a:p>
          <a:endParaRPr lang="en-US"/>
        </a:p>
      </dgm:t>
    </dgm:pt>
    <dgm:pt modelId="{E4049B9E-E443-45BB-A7C0-DE41D9254F79}">
      <dgm:prSet/>
      <dgm:spPr/>
      <dgm:t>
        <a:bodyPr/>
        <a:lstStyle/>
        <a:p>
          <a:endParaRPr lang="en-US"/>
        </a:p>
      </dgm:t>
    </dgm:pt>
    <dgm:pt modelId="{B1667E53-25CB-45D9-9BA1-2DECE6C7866D}" type="parTrans" cxnId="{2A75C69C-BB15-4885-82B1-8CA7022E20F2}">
      <dgm:prSet/>
      <dgm:spPr/>
      <dgm:t>
        <a:bodyPr/>
        <a:lstStyle/>
        <a:p>
          <a:endParaRPr lang="en-US"/>
        </a:p>
      </dgm:t>
    </dgm:pt>
    <dgm:pt modelId="{B7039238-DDDA-485F-BD03-F39103FF8EE0}" type="sibTrans" cxnId="{2A75C69C-BB15-4885-82B1-8CA7022E20F2}">
      <dgm:prSet/>
      <dgm:spPr/>
      <dgm:t>
        <a:bodyPr/>
        <a:lstStyle/>
        <a:p>
          <a:endParaRPr lang="en-US"/>
        </a:p>
      </dgm:t>
    </dgm:pt>
    <dgm:pt modelId="{A383EDBA-7061-4ED3-88A7-3DE10460F2C2}">
      <dgm:prSet custT="1"/>
      <dgm:spPr/>
      <dgm:t>
        <a:bodyPr/>
        <a:lstStyle/>
        <a:p>
          <a:endParaRPr lang="en-US" sz="1200" dirty="0"/>
        </a:p>
      </dgm:t>
    </dgm:pt>
    <dgm:pt modelId="{5F83CAC8-2700-4141-8E89-4849CC637D2F}" type="parTrans" cxnId="{DC098233-5807-4DAF-B51B-43A66E24F1BC}">
      <dgm:prSet/>
      <dgm:spPr/>
      <dgm:t>
        <a:bodyPr/>
        <a:lstStyle/>
        <a:p>
          <a:endParaRPr lang="en-US"/>
        </a:p>
      </dgm:t>
    </dgm:pt>
    <dgm:pt modelId="{A0AC8AB4-351F-4018-B9EB-E6B5CA709E9F}" type="sibTrans" cxnId="{DC098233-5807-4DAF-B51B-43A66E24F1BC}">
      <dgm:prSet/>
      <dgm:spPr/>
      <dgm:t>
        <a:bodyPr/>
        <a:lstStyle/>
        <a:p>
          <a:endParaRPr lang="en-US"/>
        </a:p>
      </dgm:t>
    </dgm:pt>
    <dgm:pt modelId="{3CD5A44C-4D8C-459D-BBEC-10F267DFC778}">
      <dgm:prSet custT="1"/>
      <dgm:spPr/>
      <dgm:t>
        <a:bodyPr/>
        <a:lstStyle/>
        <a:p>
          <a:r>
            <a:rPr lang="en-US" sz="1200" dirty="0"/>
            <a:t>Do teachers/staff have the knowledge, skills, and awareness to recognize students who need services?</a:t>
          </a:r>
        </a:p>
      </dgm:t>
    </dgm:pt>
    <dgm:pt modelId="{E699B94E-80A3-4619-A718-092EDBDDBBB3}" type="parTrans" cxnId="{46771085-E44B-48CA-9885-78F155661A06}">
      <dgm:prSet/>
      <dgm:spPr/>
      <dgm:t>
        <a:bodyPr/>
        <a:lstStyle/>
        <a:p>
          <a:endParaRPr lang="en-US"/>
        </a:p>
      </dgm:t>
    </dgm:pt>
    <dgm:pt modelId="{79E86F19-A4BD-4991-9025-5B64DDE3DC46}" type="sibTrans" cxnId="{46771085-E44B-48CA-9885-78F155661A06}">
      <dgm:prSet/>
      <dgm:spPr/>
      <dgm:t>
        <a:bodyPr/>
        <a:lstStyle/>
        <a:p>
          <a:endParaRPr lang="en-US"/>
        </a:p>
      </dgm:t>
    </dgm:pt>
    <dgm:pt modelId="{FB3F6ED5-203D-47B8-8761-384A2801144D}">
      <dgm:prSet custT="1"/>
      <dgm:spPr/>
      <dgm:t>
        <a:bodyPr/>
        <a:lstStyle/>
        <a:p>
          <a:r>
            <a:rPr lang="en-US" sz="1200" dirty="0"/>
            <a:t>Do teachers/staff have adequate time to address students’ needs, and administrative support in doing so?</a:t>
          </a:r>
        </a:p>
      </dgm:t>
    </dgm:pt>
    <dgm:pt modelId="{52E4671C-DAF9-4936-B5A4-03623865FDC2}" type="parTrans" cxnId="{8EC92B15-580B-4B88-A9B9-297767929FDA}">
      <dgm:prSet/>
      <dgm:spPr/>
      <dgm:t>
        <a:bodyPr/>
        <a:lstStyle/>
        <a:p>
          <a:endParaRPr lang="en-US"/>
        </a:p>
      </dgm:t>
    </dgm:pt>
    <dgm:pt modelId="{5A6A0050-D8F8-47EA-A03B-F5BD65C6661B}" type="sibTrans" cxnId="{8EC92B15-580B-4B88-A9B9-297767929FDA}">
      <dgm:prSet/>
      <dgm:spPr/>
      <dgm:t>
        <a:bodyPr/>
        <a:lstStyle/>
        <a:p>
          <a:endParaRPr lang="en-US"/>
        </a:p>
      </dgm:t>
    </dgm:pt>
    <dgm:pt modelId="{C46B2740-D96E-4FD6-8575-6AA92092FD3C}">
      <dgm:prSet custT="1"/>
      <dgm:spPr/>
      <dgm:t>
        <a:bodyPr/>
        <a:lstStyle/>
        <a:p>
          <a:endParaRPr lang="en-US" sz="1100"/>
        </a:p>
      </dgm:t>
    </dgm:pt>
    <dgm:pt modelId="{C3566D58-C4FA-443A-91B4-B596661E456C}" type="parTrans" cxnId="{C931EE89-C23D-4746-BD32-896C28BC6C13}">
      <dgm:prSet/>
      <dgm:spPr/>
      <dgm:t>
        <a:bodyPr/>
        <a:lstStyle/>
        <a:p>
          <a:endParaRPr lang="en-US"/>
        </a:p>
      </dgm:t>
    </dgm:pt>
    <dgm:pt modelId="{D3D2014E-3699-420F-AAC7-0206F3C0AD26}" type="sibTrans" cxnId="{C931EE89-C23D-4746-BD32-896C28BC6C13}">
      <dgm:prSet/>
      <dgm:spPr/>
      <dgm:t>
        <a:bodyPr/>
        <a:lstStyle/>
        <a:p>
          <a:endParaRPr lang="en-US"/>
        </a:p>
      </dgm:t>
    </dgm:pt>
    <dgm:pt modelId="{67B41DB1-10CC-46CE-A163-CF9895B8050A}">
      <dgm:prSet custT="1"/>
      <dgm:spPr/>
      <dgm:t>
        <a:bodyPr/>
        <a:lstStyle/>
        <a:p>
          <a:r>
            <a:rPr lang="en-US" sz="1200" dirty="0"/>
            <a:t>What are the procedures for students to receive needed services? Are services available, such academic and mental health services for students with behavior problems? Are students, parents, teachers, and other staff aware of the procedures? Are services easily requested and delivered in a reasonable period of time? </a:t>
          </a:r>
        </a:p>
      </dgm:t>
    </dgm:pt>
    <dgm:pt modelId="{FEA98F0B-640A-406B-B085-58F574014339}" type="parTrans" cxnId="{E72191EC-13CF-4F98-B4AF-FDE9FCEDBF42}">
      <dgm:prSet/>
      <dgm:spPr/>
      <dgm:t>
        <a:bodyPr/>
        <a:lstStyle/>
        <a:p>
          <a:endParaRPr lang="en-US"/>
        </a:p>
      </dgm:t>
    </dgm:pt>
    <dgm:pt modelId="{EFC3BDD3-2147-4C01-A694-3D7F46102E24}" type="sibTrans" cxnId="{E72191EC-13CF-4F98-B4AF-FDE9FCEDBF42}">
      <dgm:prSet/>
      <dgm:spPr/>
      <dgm:t>
        <a:bodyPr/>
        <a:lstStyle/>
        <a:p>
          <a:endParaRPr lang="en-US"/>
        </a:p>
      </dgm:t>
    </dgm:pt>
    <dgm:pt modelId="{2E7DD7BD-338C-4422-A6AF-4A9E3A09F2F5}">
      <dgm:prSet phldrT="[Text]" phldr="1"/>
      <dgm:spPr/>
      <dgm:t>
        <a:bodyPr/>
        <a:lstStyle/>
        <a:p>
          <a:endParaRPr lang="en-US" dirty="0"/>
        </a:p>
      </dgm:t>
    </dgm:pt>
    <dgm:pt modelId="{DAAB1F3A-9858-4D10-915F-3E73BE233063}" type="sibTrans" cxnId="{8C0CE418-3B93-4996-A07B-5B4529D88796}">
      <dgm:prSet/>
      <dgm:spPr/>
      <dgm:t>
        <a:bodyPr/>
        <a:lstStyle/>
        <a:p>
          <a:endParaRPr lang="en-US"/>
        </a:p>
      </dgm:t>
    </dgm:pt>
    <dgm:pt modelId="{8C787243-522D-49BE-A2FD-F054EC790728}" type="parTrans" cxnId="{8C0CE418-3B93-4996-A07B-5B4529D88796}">
      <dgm:prSet/>
      <dgm:spPr/>
      <dgm:t>
        <a:bodyPr/>
        <a:lstStyle/>
        <a:p>
          <a:endParaRPr lang="en-US"/>
        </a:p>
      </dgm:t>
    </dgm:pt>
    <dgm:pt modelId="{FA85E966-E998-478E-9C32-7683E7728588}" type="pres">
      <dgm:prSet presAssocID="{1FA39D5B-AECE-45D1-8E11-C6FD08386638}" presName="Name0" presStyleCnt="0">
        <dgm:presLayoutVars>
          <dgm:dir/>
          <dgm:animLvl val="lvl"/>
          <dgm:resizeHandles val="exact"/>
        </dgm:presLayoutVars>
      </dgm:prSet>
      <dgm:spPr/>
    </dgm:pt>
    <dgm:pt modelId="{94D9ACE0-C060-4C77-A8FD-76D6A0B2DC23}" type="pres">
      <dgm:prSet presAssocID="{E5EBA625-37D3-4C2A-B7CD-CD62A14E9E89}" presName="linNode" presStyleCnt="0"/>
      <dgm:spPr/>
    </dgm:pt>
    <dgm:pt modelId="{3AC10E39-9316-40E7-9C35-7DBC3327E176}" type="pres">
      <dgm:prSet presAssocID="{E5EBA625-37D3-4C2A-B7CD-CD62A14E9E89}" presName="parentText" presStyleLbl="node1" presStyleIdx="0" presStyleCnt="5" custScaleX="16076" custScaleY="38006">
        <dgm:presLayoutVars>
          <dgm:chMax val="1"/>
          <dgm:bulletEnabled val="1"/>
        </dgm:presLayoutVars>
      </dgm:prSet>
      <dgm:spPr/>
    </dgm:pt>
    <dgm:pt modelId="{531324A6-05E0-40CD-9C2C-3413C4789F25}" type="pres">
      <dgm:prSet presAssocID="{E5EBA625-37D3-4C2A-B7CD-CD62A14E9E89}" presName="descendantText" presStyleLbl="alignAccFollowNode1" presStyleIdx="0" presStyleCnt="5">
        <dgm:presLayoutVars>
          <dgm:bulletEnabled val="1"/>
        </dgm:presLayoutVars>
      </dgm:prSet>
      <dgm:spPr/>
    </dgm:pt>
    <dgm:pt modelId="{AAA3701A-62B0-494F-A9F3-53C6985B7B14}" type="pres">
      <dgm:prSet presAssocID="{9F252A6B-CD5A-4DAE-8987-2D6ED0086DA0}" presName="sp" presStyleCnt="0"/>
      <dgm:spPr/>
    </dgm:pt>
    <dgm:pt modelId="{66350539-58AC-417D-9727-E405D06E9674}" type="pres">
      <dgm:prSet presAssocID="{91A6984C-F447-4F0C-AA29-BE2F60364ED0}" presName="linNode" presStyleCnt="0"/>
      <dgm:spPr/>
    </dgm:pt>
    <dgm:pt modelId="{03962B43-EA2F-4CBD-969B-16358335BC98}" type="pres">
      <dgm:prSet presAssocID="{91A6984C-F447-4F0C-AA29-BE2F60364ED0}" presName="parentText" presStyleLbl="node1" presStyleIdx="1" presStyleCnt="5" custScaleX="16076" custScaleY="38006">
        <dgm:presLayoutVars>
          <dgm:chMax val="1"/>
          <dgm:bulletEnabled val="1"/>
        </dgm:presLayoutVars>
      </dgm:prSet>
      <dgm:spPr/>
    </dgm:pt>
    <dgm:pt modelId="{6CDFFAE8-CD46-44E4-ACEB-7D4C16AD09AB}" type="pres">
      <dgm:prSet presAssocID="{91A6984C-F447-4F0C-AA29-BE2F60364ED0}" presName="descendantText" presStyleLbl="alignAccFollowNode1" presStyleIdx="1" presStyleCnt="5">
        <dgm:presLayoutVars>
          <dgm:bulletEnabled val="1"/>
        </dgm:presLayoutVars>
      </dgm:prSet>
      <dgm:spPr/>
    </dgm:pt>
    <dgm:pt modelId="{83003FB2-781A-404C-8B8B-FBF0D3C14D98}" type="pres">
      <dgm:prSet presAssocID="{D7012E19-BADE-4D55-9EF1-4121FFF6889F}" presName="sp" presStyleCnt="0"/>
      <dgm:spPr/>
    </dgm:pt>
    <dgm:pt modelId="{D836D873-8296-410B-964F-F51104D7F954}" type="pres">
      <dgm:prSet presAssocID="{2E7DD7BD-338C-4422-A6AF-4A9E3A09F2F5}" presName="linNode" presStyleCnt="0"/>
      <dgm:spPr/>
    </dgm:pt>
    <dgm:pt modelId="{98E55008-79BC-48FA-876B-27C803714E84}" type="pres">
      <dgm:prSet presAssocID="{2E7DD7BD-338C-4422-A6AF-4A9E3A09F2F5}" presName="parentText" presStyleLbl="node1" presStyleIdx="2" presStyleCnt="5" custScaleX="16076" custScaleY="38006">
        <dgm:presLayoutVars>
          <dgm:chMax val="1"/>
          <dgm:bulletEnabled val="1"/>
        </dgm:presLayoutVars>
      </dgm:prSet>
      <dgm:spPr/>
    </dgm:pt>
    <dgm:pt modelId="{433EAA8B-CC42-4CE0-A717-FAA87E48C117}" type="pres">
      <dgm:prSet presAssocID="{2E7DD7BD-338C-4422-A6AF-4A9E3A09F2F5}" presName="descendantText" presStyleLbl="alignAccFollowNode1" presStyleIdx="2" presStyleCnt="5">
        <dgm:presLayoutVars>
          <dgm:bulletEnabled val="1"/>
        </dgm:presLayoutVars>
      </dgm:prSet>
      <dgm:spPr/>
    </dgm:pt>
    <dgm:pt modelId="{C81EFB48-CE13-4EB7-B865-9E12DD39C616}" type="pres">
      <dgm:prSet presAssocID="{DAAB1F3A-9858-4D10-915F-3E73BE233063}" presName="sp" presStyleCnt="0"/>
      <dgm:spPr/>
    </dgm:pt>
    <dgm:pt modelId="{9594F028-4EED-49FA-A85B-D62E5603A4F2}" type="pres">
      <dgm:prSet presAssocID="{89BF0F19-077C-44BA-AEE6-51AF0E7B2894}" presName="linNode" presStyleCnt="0"/>
      <dgm:spPr/>
    </dgm:pt>
    <dgm:pt modelId="{FDC38C33-570F-43BE-97AB-82FED72F23C8}" type="pres">
      <dgm:prSet presAssocID="{89BF0F19-077C-44BA-AEE6-51AF0E7B2894}" presName="parentText" presStyleLbl="node1" presStyleIdx="3" presStyleCnt="5" custScaleX="16076" custScaleY="38006">
        <dgm:presLayoutVars>
          <dgm:chMax val="1"/>
          <dgm:bulletEnabled val="1"/>
        </dgm:presLayoutVars>
      </dgm:prSet>
      <dgm:spPr/>
    </dgm:pt>
    <dgm:pt modelId="{ADCBD910-0A86-4A6E-B653-057A45A9BAD2}" type="pres">
      <dgm:prSet presAssocID="{89BF0F19-077C-44BA-AEE6-51AF0E7B2894}" presName="descendantText" presStyleLbl="alignAccFollowNode1" presStyleIdx="3" presStyleCnt="5">
        <dgm:presLayoutVars>
          <dgm:bulletEnabled val="1"/>
        </dgm:presLayoutVars>
      </dgm:prSet>
      <dgm:spPr/>
    </dgm:pt>
    <dgm:pt modelId="{011CE418-8798-4CA8-BAD0-C0C0CFC4C9FB}" type="pres">
      <dgm:prSet presAssocID="{F8A62EC1-E794-4C8E-A567-0162761C9414}" presName="sp" presStyleCnt="0"/>
      <dgm:spPr/>
    </dgm:pt>
    <dgm:pt modelId="{B73EA507-C351-4006-B371-D4BB95A729B2}" type="pres">
      <dgm:prSet presAssocID="{E4049B9E-E443-45BB-A7C0-DE41D9254F79}" presName="linNode" presStyleCnt="0"/>
      <dgm:spPr/>
    </dgm:pt>
    <dgm:pt modelId="{B81D48B3-A9B1-4374-BFA3-1B1095AE2891}" type="pres">
      <dgm:prSet presAssocID="{E4049B9E-E443-45BB-A7C0-DE41D9254F79}" presName="parentText" presStyleLbl="node1" presStyleIdx="4" presStyleCnt="5" custScaleX="16076" custScaleY="38006">
        <dgm:presLayoutVars>
          <dgm:chMax val="1"/>
          <dgm:bulletEnabled val="1"/>
        </dgm:presLayoutVars>
      </dgm:prSet>
      <dgm:spPr/>
    </dgm:pt>
    <dgm:pt modelId="{0C70D216-DE97-406D-9E13-A750E94F87A2}" type="pres">
      <dgm:prSet presAssocID="{E4049B9E-E443-45BB-A7C0-DE41D9254F79}" presName="descendantText" presStyleLbl="alignAccFollowNode1" presStyleIdx="4" presStyleCnt="5">
        <dgm:presLayoutVars>
          <dgm:bulletEnabled val="1"/>
        </dgm:presLayoutVars>
      </dgm:prSet>
      <dgm:spPr/>
    </dgm:pt>
  </dgm:ptLst>
  <dgm:cxnLst>
    <dgm:cxn modelId="{81DF2404-D70D-4EF4-B9ED-8F5ABE959AED}" type="presOf" srcId="{E641C351-1A05-4A33-B7E6-4F8D12D3F9B5}" destId="{6CDFFAE8-CD46-44E4-ACEB-7D4C16AD09AB}" srcOrd="0" destOrd="0" presId="urn:microsoft.com/office/officeart/2005/8/layout/vList5"/>
    <dgm:cxn modelId="{8EC92B15-580B-4B88-A9B9-297767929FDA}" srcId="{89BF0F19-077C-44BA-AEE6-51AF0E7B2894}" destId="{FB3F6ED5-203D-47B8-8761-384A2801144D}" srcOrd="2" destOrd="0" parTransId="{52E4671C-DAF9-4936-B5A4-03623865FDC2}" sibTransId="{5A6A0050-D8F8-47EA-A03B-F5BD65C6661B}"/>
    <dgm:cxn modelId="{8C0CE418-3B93-4996-A07B-5B4529D88796}" srcId="{1FA39D5B-AECE-45D1-8E11-C6FD08386638}" destId="{2E7DD7BD-338C-4422-A6AF-4A9E3A09F2F5}" srcOrd="2" destOrd="0" parTransId="{8C787243-522D-49BE-A2FD-F054EC790728}" sibTransId="{DAAB1F3A-9858-4D10-915F-3E73BE233063}"/>
    <dgm:cxn modelId="{E1795025-9433-49AE-B80F-F799E4A9B7D4}" type="presOf" srcId="{F9724632-0232-4C18-8908-42D9D12BAE4D}" destId="{433EAA8B-CC42-4CE0-A717-FAA87E48C117}" srcOrd="0" destOrd="0" presId="urn:microsoft.com/office/officeart/2005/8/layout/vList5"/>
    <dgm:cxn modelId="{DC098233-5807-4DAF-B51B-43A66E24F1BC}" srcId="{89BF0F19-077C-44BA-AEE6-51AF0E7B2894}" destId="{A383EDBA-7061-4ED3-88A7-3DE10460F2C2}" srcOrd="0" destOrd="0" parTransId="{5F83CAC8-2700-4141-8E89-4849CC637D2F}" sibTransId="{A0AC8AB4-351F-4018-B9EB-E6B5CA709E9F}"/>
    <dgm:cxn modelId="{43DD4938-5983-4111-9B25-C246458F7510}" type="presOf" srcId="{21CCB0E2-7550-468E-9D07-709D53C6F0BE}" destId="{531324A6-05E0-40CD-9C2C-3413C4789F25}" srcOrd="0" destOrd="1" presId="urn:microsoft.com/office/officeart/2005/8/layout/vList5"/>
    <dgm:cxn modelId="{92171044-18C2-4933-A887-44FD12ABA437}" type="presOf" srcId="{70E773DA-C0E7-4111-A0BA-48C7334D4875}" destId="{6CDFFAE8-CD46-44E4-ACEB-7D4C16AD09AB}" srcOrd="0" destOrd="1" presId="urn:microsoft.com/office/officeart/2005/8/layout/vList5"/>
    <dgm:cxn modelId="{48A1C947-0576-4A0B-86A2-52501386BCA0}" type="presOf" srcId="{89BF0F19-077C-44BA-AEE6-51AF0E7B2894}" destId="{FDC38C33-570F-43BE-97AB-82FED72F23C8}" srcOrd="0" destOrd="0" presId="urn:microsoft.com/office/officeart/2005/8/layout/vList5"/>
    <dgm:cxn modelId="{354D9C4A-C3DA-4D47-8D1A-AD681ACEB7EA}" type="presOf" srcId="{2E7DD7BD-338C-4422-A6AF-4A9E3A09F2F5}" destId="{98E55008-79BC-48FA-876B-27C803714E84}" srcOrd="0" destOrd="0" presId="urn:microsoft.com/office/officeart/2005/8/layout/vList5"/>
    <dgm:cxn modelId="{F1790661-53E0-466B-9E13-0EC1627D7CA8}" srcId="{91A6984C-F447-4F0C-AA29-BE2F60364ED0}" destId="{70E773DA-C0E7-4111-A0BA-48C7334D4875}" srcOrd="1" destOrd="0" parTransId="{8633BDE5-7DFA-4A73-85E0-2957255343F1}" sibTransId="{2D93602F-6EA7-4ABB-B0FA-9E027C794031}"/>
    <dgm:cxn modelId="{89241467-7266-4A80-86ED-1FE41E487F2B}" type="presOf" srcId="{67B41DB1-10CC-46CE-A163-CF9895B8050A}" destId="{0C70D216-DE97-406D-9E13-A750E94F87A2}" srcOrd="0" destOrd="1" presId="urn:microsoft.com/office/officeart/2005/8/layout/vList5"/>
    <dgm:cxn modelId="{03DB3F6C-740A-49FD-8F60-8833A59D5A1B}" srcId="{1FA39D5B-AECE-45D1-8E11-C6FD08386638}" destId="{91A6984C-F447-4F0C-AA29-BE2F60364ED0}" srcOrd="1" destOrd="0" parTransId="{1D1EA508-4D64-4856-8D0B-78B70BCD21E3}" sibTransId="{D7012E19-BADE-4D55-9EF1-4121FFF6889F}"/>
    <dgm:cxn modelId="{9973C86D-CE8E-4B81-B8A1-63518CE97A05}" type="presOf" srcId="{A383EDBA-7061-4ED3-88A7-3DE10460F2C2}" destId="{ADCBD910-0A86-4A6E-B653-057A45A9BAD2}" srcOrd="0" destOrd="0" presId="urn:microsoft.com/office/officeart/2005/8/layout/vList5"/>
    <dgm:cxn modelId="{15F49A74-A3D6-4D78-8170-41DA51A8B672}" srcId="{E5EBA625-37D3-4C2A-B7CD-CD62A14E9E89}" destId="{C1A11373-3D49-43C9-9D36-6F96CD289B34}" srcOrd="0" destOrd="0" parTransId="{297B9042-4476-4088-9BFE-CD39BF944B12}" sibTransId="{D284CEB2-68CB-47D4-A574-D65D051C71E0}"/>
    <dgm:cxn modelId="{4A61C67F-EDEB-44DD-AA75-E3E4B4EB5C65}" type="presOf" srcId="{FB3F6ED5-203D-47B8-8761-384A2801144D}" destId="{ADCBD910-0A86-4A6E-B653-057A45A9BAD2}" srcOrd="0" destOrd="2" presId="urn:microsoft.com/office/officeart/2005/8/layout/vList5"/>
    <dgm:cxn modelId="{C6D77681-9F69-42E1-B999-AE7F712D2E85}" srcId="{91A6984C-F447-4F0C-AA29-BE2F60364ED0}" destId="{E641C351-1A05-4A33-B7E6-4F8D12D3F9B5}" srcOrd="0" destOrd="0" parTransId="{406F3D1C-398B-4F20-9B51-F3039E3883FA}" sibTransId="{EA0A05C7-D595-44B8-99DE-230A14C3B5C5}"/>
    <dgm:cxn modelId="{46771085-E44B-48CA-9885-78F155661A06}" srcId="{89BF0F19-077C-44BA-AEE6-51AF0E7B2894}" destId="{3CD5A44C-4D8C-459D-BBEC-10F267DFC778}" srcOrd="1" destOrd="0" parTransId="{E699B94E-80A3-4619-A718-092EDBDDBBB3}" sibTransId="{79E86F19-A4BD-4991-9025-5B64DDE3DC46}"/>
    <dgm:cxn modelId="{C931EE89-C23D-4746-BD32-896C28BC6C13}" srcId="{E4049B9E-E443-45BB-A7C0-DE41D9254F79}" destId="{C46B2740-D96E-4FD6-8575-6AA92092FD3C}" srcOrd="0" destOrd="0" parTransId="{C3566D58-C4FA-443A-91B4-B596661E456C}" sibTransId="{D3D2014E-3699-420F-AAC7-0206F3C0AD26}"/>
    <dgm:cxn modelId="{6744C68F-7ED1-4967-B61F-E387CF624C3B}" type="presOf" srcId="{C1A11373-3D49-43C9-9D36-6F96CD289B34}" destId="{531324A6-05E0-40CD-9C2C-3413C4789F25}" srcOrd="0" destOrd="0" presId="urn:microsoft.com/office/officeart/2005/8/layout/vList5"/>
    <dgm:cxn modelId="{72277D91-81AC-468F-BC0E-BAA6C457B715}" type="presOf" srcId="{1FA39D5B-AECE-45D1-8E11-C6FD08386638}" destId="{FA85E966-E998-478E-9C32-7683E7728588}" srcOrd="0" destOrd="0" presId="urn:microsoft.com/office/officeart/2005/8/layout/vList5"/>
    <dgm:cxn modelId="{2A75C69C-BB15-4885-82B1-8CA7022E20F2}" srcId="{1FA39D5B-AECE-45D1-8E11-C6FD08386638}" destId="{E4049B9E-E443-45BB-A7C0-DE41D9254F79}" srcOrd="4" destOrd="0" parTransId="{B1667E53-25CB-45D9-9BA1-2DECE6C7866D}" sibTransId="{B7039238-DDDA-485F-BD03-F39103FF8EE0}"/>
    <dgm:cxn modelId="{A8DABCA4-4B1D-4CA2-A00B-22ACC3DA4C67}" srcId="{2E7DD7BD-338C-4422-A6AF-4A9E3A09F2F5}" destId="{F9724632-0232-4C18-8908-42D9D12BAE4D}" srcOrd="0" destOrd="0" parTransId="{9A8C854B-5EB0-4826-84E8-228F57F99094}" sibTransId="{38E4925A-637B-42EF-9988-5A226A9D71E0}"/>
    <dgm:cxn modelId="{840688A9-C477-4BEC-8230-11E7B7D2E807}" type="presOf" srcId="{E4049B9E-E443-45BB-A7C0-DE41D9254F79}" destId="{B81D48B3-A9B1-4374-BFA3-1B1095AE2891}" srcOrd="0" destOrd="0" presId="urn:microsoft.com/office/officeart/2005/8/layout/vList5"/>
    <dgm:cxn modelId="{02080EB1-5783-4CC8-8FE9-896B94FEFBA1}" srcId="{1FA39D5B-AECE-45D1-8E11-C6FD08386638}" destId="{E5EBA625-37D3-4C2A-B7CD-CD62A14E9E89}" srcOrd="0" destOrd="0" parTransId="{42F192B6-04EC-4D27-B208-54D9F3DB6442}" sibTransId="{9F252A6B-CD5A-4DAE-8987-2D6ED0086DA0}"/>
    <dgm:cxn modelId="{18A6BFB6-4C34-4A03-84D0-760B6EA9AD08}" srcId="{E5EBA625-37D3-4C2A-B7CD-CD62A14E9E89}" destId="{21CCB0E2-7550-468E-9D07-709D53C6F0BE}" srcOrd="1" destOrd="0" parTransId="{2481033C-0633-4BE4-B8E1-A3B6CEEBED07}" sibTransId="{89E6DE53-25F1-4C98-A7B0-F70FA5791DA4}"/>
    <dgm:cxn modelId="{DCA337B8-ECA2-4230-8567-CBF257A8549C}" type="presOf" srcId="{91A6984C-F447-4F0C-AA29-BE2F60364ED0}" destId="{03962B43-EA2F-4CBD-969B-16358335BC98}" srcOrd="0" destOrd="0" presId="urn:microsoft.com/office/officeart/2005/8/layout/vList5"/>
    <dgm:cxn modelId="{6BF592B9-D7E6-4DE7-9B0D-1B74ED1B58B9}" srcId="{1FA39D5B-AECE-45D1-8E11-C6FD08386638}" destId="{89BF0F19-077C-44BA-AEE6-51AF0E7B2894}" srcOrd="3" destOrd="0" parTransId="{FF573A76-9EDE-4E8A-91BD-FF2947A9DA38}" sibTransId="{F8A62EC1-E794-4C8E-A567-0162761C9414}"/>
    <dgm:cxn modelId="{17CF2CBC-9CDA-48A6-B0F6-350F6D462A6B}" type="presOf" srcId="{E5EBA625-37D3-4C2A-B7CD-CD62A14E9E89}" destId="{3AC10E39-9316-40E7-9C35-7DBC3327E176}" srcOrd="0" destOrd="0" presId="urn:microsoft.com/office/officeart/2005/8/layout/vList5"/>
    <dgm:cxn modelId="{5243C1E8-F646-4762-AE02-BDE4E5DB0CB5}" type="presOf" srcId="{3CD5A44C-4D8C-459D-BBEC-10F267DFC778}" destId="{ADCBD910-0A86-4A6E-B653-057A45A9BAD2}" srcOrd="0" destOrd="1" presId="urn:microsoft.com/office/officeart/2005/8/layout/vList5"/>
    <dgm:cxn modelId="{E72191EC-13CF-4F98-B4AF-FDE9FCEDBF42}" srcId="{E4049B9E-E443-45BB-A7C0-DE41D9254F79}" destId="{67B41DB1-10CC-46CE-A163-CF9895B8050A}" srcOrd="1" destOrd="0" parTransId="{FEA98F0B-640A-406B-B085-58F574014339}" sibTransId="{EFC3BDD3-2147-4C01-A694-3D7F46102E24}"/>
    <dgm:cxn modelId="{8F573CF1-EB88-4F30-A65F-645BD458531C}" type="presOf" srcId="{C46B2740-D96E-4FD6-8575-6AA92092FD3C}" destId="{0C70D216-DE97-406D-9E13-A750E94F87A2}" srcOrd="0" destOrd="0" presId="urn:microsoft.com/office/officeart/2005/8/layout/vList5"/>
    <dgm:cxn modelId="{EF503AF4-98B2-48B1-95E2-21A77BFF6972}" type="presParOf" srcId="{FA85E966-E998-478E-9C32-7683E7728588}" destId="{94D9ACE0-C060-4C77-A8FD-76D6A0B2DC23}" srcOrd="0" destOrd="0" presId="urn:microsoft.com/office/officeart/2005/8/layout/vList5"/>
    <dgm:cxn modelId="{90C36205-5685-4BA2-B06A-B1637F5653AC}" type="presParOf" srcId="{94D9ACE0-C060-4C77-A8FD-76D6A0B2DC23}" destId="{3AC10E39-9316-40E7-9C35-7DBC3327E176}" srcOrd="0" destOrd="0" presId="urn:microsoft.com/office/officeart/2005/8/layout/vList5"/>
    <dgm:cxn modelId="{1108A7EB-A893-4475-B2C1-3905DFF465CB}" type="presParOf" srcId="{94D9ACE0-C060-4C77-A8FD-76D6A0B2DC23}" destId="{531324A6-05E0-40CD-9C2C-3413C4789F25}" srcOrd="1" destOrd="0" presId="urn:microsoft.com/office/officeart/2005/8/layout/vList5"/>
    <dgm:cxn modelId="{54E2F494-7336-4EF5-9C66-C1A9873BB615}" type="presParOf" srcId="{FA85E966-E998-478E-9C32-7683E7728588}" destId="{AAA3701A-62B0-494F-A9F3-53C6985B7B14}" srcOrd="1" destOrd="0" presId="urn:microsoft.com/office/officeart/2005/8/layout/vList5"/>
    <dgm:cxn modelId="{F23A8403-EC38-4BD6-A9D8-EFFE186EB5AB}" type="presParOf" srcId="{FA85E966-E998-478E-9C32-7683E7728588}" destId="{66350539-58AC-417D-9727-E405D06E9674}" srcOrd="2" destOrd="0" presId="urn:microsoft.com/office/officeart/2005/8/layout/vList5"/>
    <dgm:cxn modelId="{D40E0A04-7109-44BA-8AC4-8DFB338B8382}" type="presParOf" srcId="{66350539-58AC-417D-9727-E405D06E9674}" destId="{03962B43-EA2F-4CBD-969B-16358335BC98}" srcOrd="0" destOrd="0" presId="urn:microsoft.com/office/officeart/2005/8/layout/vList5"/>
    <dgm:cxn modelId="{2A4605FB-03D8-4CF1-86D7-814282EE9835}" type="presParOf" srcId="{66350539-58AC-417D-9727-E405D06E9674}" destId="{6CDFFAE8-CD46-44E4-ACEB-7D4C16AD09AB}" srcOrd="1" destOrd="0" presId="urn:microsoft.com/office/officeart/2005/8/layout/vList5"/>
    <dgm:cxn modelId="{09F03F15-948F-4F07-A8B9-59BE338D9BC1}" type="presParOf" srcId="{FA85E966-E998-478E-9C32-7683E7728588}" destId="{83003FB2-781A-404C-8B8B-FBF0D3C14D98}" srcOrd="3" destOrd="0" presId="urn:microsoft.com/office/officeart/2005/8/layout/vList5"/>
    <dgm:cxn modelId="{6276657C-A07D-46B5-9752-7404F8F2235C}" type="presParOf" srcId="{FA85E966-E998-478E-9C32-7683E7728588}" destId="{D836D873-8296-410B-964F-F51104D7F954}" srcOrd="4" destOrd="0" presId="urn:microsoft.com/office/officeart/2005/8/layout/vList5"/>
    <dgm:cxn modelId="{2CCDB4F3-0D88-43D2-812A-B20301760228}" type="presParOf" srcId="{D836D873-8296-410B-964F-F51104D7F954}" destId="{98E55008-79BC-48FA-876B-27C803714E84}" srcOrd="0" destOrd="0" presId="urn:microsoft.com/office/officeart/2005/8/layout/vList5"/>
    <dgm:cxn modelId="{DC47804E-49A1-464F-9B1A-7F0711F75D2A}" type="presParOf" srcId="{D836D873-8296-410B-964F-F51104D7F954}" destId="{433EAA8B-CC42-4CE0-A717-FAA87E48C117}" srcOrd="1" destOrd="0" presId="urn:microsoft.com/office/officeart/2005/8/layout/vList5"/>
    <dgm:cxn modelId="{248EECE5-B8F9-4009-83AC-2640CDFBAE5F}" type="presParOf" srcId="{FA85E966-E998-478E-9C32-7683E7728588}" destId="{C81EFB48-CE13-4EB7-B865-9E12DD39C616}" srcOrd="5" destOrd="0" presId="urn:microsoft.com/office/officeart/2005/8/layout/vList5"/>
    <dgm:cxn modelId="{25D83A40-91C0-40FF-BFE7-714A189D148C}" type="presParOf" srcId="{FA85E966-E998-478E-9C32-7683E7728588}" destId="{9594F028-4EED-49FA-A85B-D62E5603A4F2}" srcOrd="6" destOrd="0" presId="urn:microsoft.com/office/officeart/2005/8/layout/vList5"/>
    <dgm:cxn modelId="{F6CE9598-A754-4D97-8CA3-F86BB6BA3FE3}" type="presParOf" srcId="{9594F028-4EED-49FA-A85B-D62E5603A4F2}" destId="{FDC38C33-570F-43BE-97AB-82FED72F23C8}" srcOrd="0" destOrd="0" presId="urn:microsoft.com/office/officeart/2005/8/layout/vList5"/>
    <dgm:cxn modelId="{1B303859-B10B-44BC-BF77-E6FB2778F361}" type="presParOf" srcId="{9594F028-4EED-49FA-A85B-D62E5603A4F2}" destId="{ADCBD910-0A86-4A6E-B653-057A45A9BAD2}" srcOrd="1" destOrd="0" presId="urn:microsoft.com/office/officeart/2005/8/layout/vList5"/>
    <dgm:cxn modelId="{E8C3CCB3-3346-43D8-B4F5-1BD3F949C786}" type="presParOf" srcId="{FA85E966-E998-478E-9C32-7683E7728588}" destId="{011CE418-8798-4CA8-BAD0-C0C0CFC4C9FB}" srcOrd="7" destOrd="0" presId="urn:microsoft.com/office/officeart/2005/8/layout/vList5"/>
    <dgm:cxn modelId="{A5DF6B70-FD9B-4C02-938F-D6D582C54DB2}" type="presParOf" srcId="{FA85E966-E998-478E-9C32-7683E7728588}" destId="{B73EA507-C351-4006-B371-D4BB95A729B2}" srcOrd="8" destOrd="0" presId="urn:microsoft.com/office/officeart/2005/8/layout/vList5"/>
    <dgm:cxn modelId="{B53A5101-5FFD-4673-B349-5C2941883AFA}" type="presParOf" srcId="{B73EA507-C351-4006-B371-D4BB95A729B2}" destId="{B81D48B3-A9B1-4374-BFA3-1B1095AE2891}" srcOrd="0" destOrd="0" presId="urn:microsoft.com/office/officeart/2005/8/layout/vList5"/>
    <dgm:cxn modelId="{4979FB42-25D6-44D2-A222-C39B4B6732A6}" type="presParOf" srcId="{B73EA507-C351-4006-B371-D4BB95A729B2}" destId="{0C70D216-DE97-406D-9E13-A750E94F87A2}"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68B9939-41DC-42D3-B5A4-28271C16082C}"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C90AF2B0-8E48-4CA1-9ED2-404088770315}">
      <dgm:prSet phldrT="[Text]" custT="1"/>
      <dgm:spPr>
        <a:solidFill>
          <a:schemeClr val="accent4"/>
        </a:solidFill>
      </dgm:spPr>
      <dgm:t>
        <a:bodyPr/>
        <a:lstStyle/>
        <a:p>
          <a:r>
            <a:rPr lang="en-US" sz="2400" b="1" dirty="0">
              <a:latin typeface="+mj-lt"/>
            </a:rPr>
            <a:t>Part 1:</a:t>
          </a:r>
          <a:r>
            <a:rPr lang="en-US" sz="2300" b="1" dirty="0">
              <a:latin typeface="+mj-lt"/>
            </a:rPr>
            <a:t> </a:t>
          </a:r>
        </a:p>
        <a:p>
          <a:r>
            <a:rPr lang="en-US" sz="2300" dirty="0"/>
            <a:t>What can the teacher(s), the school, and the home do differently that would help prevent the behavior from reoccurring?</a:t>
          </a:r>
        </a:p>
      </dgm:t>
    </dgm:pt>
    <dgm:pt modelId="{75B3AB9A-74A9-47D6-930B-CD0C50401D42}" type="parTrans" cxnId="{DCDD24BF-F2A6-41C0-AE19-DBB8DB826044}">
      <dgm:prSet/>
      <dgm:spPr/>
      <dgm:t>
        <a:bodyPr/>
        <a:lstStyle/>
        <a:p>
          <a:endParaRPr lang="en-US"/>
        </a:p>
      </dgm:t>
    </dgm:pt>
    <dgm:pt modelId="{AD474A16-ECE4-492E-8BC3-4047D16EE41D}" type="sibTrans" cxnId="{DCDD24BF-F2A6-41C0-AE19-DBB8DB826044}">
      <dgm:prSet/>
      <dgm:spPr/>
      <dgm:t>
        <a:bodyPr/>
        <a:lstStyle/>
        <a:p>
          <a:endParaRPr lang="en-US"/>
        </a:p>
      </dgm:t>
    </dgm:pt>
    <dgm:pt modelId="{EF9140D5-09E6-4035-BA13-F3C0AD445ACF}">
      <dgm:prSet phldrT="[Text]" custT="1"/>
      <dgm:spPr>
        <a:solidFill>
          <a:schemeClr val="accent4"/>
        </a:solidFill>
      </dgm:spPr>
      <dgm:t>
        <a:bodyPr/>
        <a:lstStyle/>
        <a:p>
          <a:r>
            <a:rPr lang="en-US" sz="2400" b="1" dirty="0">
              <a:latin typeface="+mj-lt"/>
            </a:rPr>
            <a:t>Part 2:</a:t>
          </a:r>
          <a:r>
            <a:rPr lang="en-US" sz="2400" dirty="0">
              <a:latin typeface="+mj-lt"/>
            </a:rPr>
            <a:t> </a:t>
          </a:r>
        </a:p>
        <a:p>
          <a:r>
            <a:rPr lang="en-US" sz="2300" dirty="0"/>
            <a:t>What does the student need to do differently? What skills need to be developed and exhibited?</a:t>
          </a:r>
        </a:p>
      </dgm:t>
    </dgm:pt>
    <dgm:pt modelId="{D65A38C6-9DF9-4D2E-8B1F-C59FA9D24BCB}" type="parTrans" cxnId="{E6F7ED98-B43D-4B3E-AD81-19BBAF6D0EF2}">
      <dgm:prSet/>
      <dgm:spPr/>
      <dgm:t>
        <a:bodyPr/>
        <a:lstStyle/>
        <a:p>
          <a:endParaRPr lang="en-US"/>
        </a:p>
      </dgm:t>
    </dgm:pt>
    <dgm:pt modelId="{3D017C04-9F2D-4723-BD46-C9B04CB924D2}" type="sibTrans" cxnId="{E6F7ED98-B43D-4B3E-AD81-19BBAF6D0EF2}">
      <dgm:prSet/>
      <dgm:spPr/>
      <dgm:t>
        <a:bodyPr/>
        <a:lstStyle/>
        <a:p>
          <a:endParaRPr lang="en-US"/>
        </a:p>
      </dgm:t>
    </dgm:pt>
    <dgm:pt modelId="{1EF68123-0389-497B-A40E-264C76D8B79C}" type="pres">
      <dgm:prSet presAssocID="{F68B9939-41DC-42D3-B5A4-28271C16082C}" presName="diagram" presStyleCnt="0">
        <dgm:presLayoutVars>
          <dgm:dir/>
          <dgm:resizeHandles val="exact"/>
        </dgm:presLayoutVars>
      </dgm:prSet>
      <dgm:spPr/>
    </dgm:pt>
    <dgm:pt modelId="{CC459641-2A2B-413F-9015-FCAA58331F9F}" type="pres">
      <dgm:prSet presAssocID="{C90AF2B0-8E48-4CA1-9ED2-404088770315}" presName="node" presStyleLbl="node1" presStyleIdx="0" presStyleCnt="2" custScaleY="114840" custLinFactY="16206" custLinFactNeighborX="-47702" custLinFactNeighborY="100000">
        <dgm:presLayoutVars>
          <dgm:bulletEnabled val="1"/>
        </dgm:presLayoutVars>
      </dgm:prSet>
      <dgm:spPr/>
    </dgm:pt>
    <dgm:pt modelId="{49BECE2E-DB8F-40F6-A1D8-48A08F2674ED}" type="pres">
      <dgm:prSet presAssocID="{AD474A16-ECE4-492E-8BC3-4047D16EE41D}" presName="sibTrans" presStyleCnt="0"/>
      <dgm:spPr/>
    </dgm:pt>
    <dgm:pt modelId="{857F539B-0A9D-442D-AD21-7BB8331F9901}" type="pres">
      <dgm:prSet presAssocID="{EF9140D5-09E6-4035-BA13-F3C0AD445ACF}" presName="node" presStyleLbl="node1" presStyleIdx="1" presStyleCnt="2" custScaleY="114840" custLinFactNeighborX="26" custLinFactNeighborY="6896">
        <dgm:presLayoutVars>
          <dgm:bulletEnabled val="1"/>
        </dgm:presLayoutVars>
      </dgm:prSet>
      <dgm:spPr/>
    </dgm:pt>
  </dgm:ptLst>
  <dgm:cxnLst>
    <dgm:cxn modelId="{1BDEB816-A281-4CB3-9306-331C554D3056}" type="presOf" srcId="{F68B9939-41DC-42D3-B5A4-28271C16082C}" destId="{1EF68123-0389-497B-A40E-264C76D8B79C}" srcOrd="0" destOrd="0" presId="urn:microsoft.com/office/officeart/2005/8/layout/default"/>
    <dgm:cxn modelId="{78F06D37-C926-4899-A010-81F36324EFDB}" type="presOf" srcId="{C90AF2B0-8E48-4CA1-9ED2-404088770315}" destId="{CC459641-2A2B-413F-9015-FCAA58331F9F}" srcOrd="0" destOrd="0" presId="urn:microsoft.com/office/officeart/2005/8/layout/default"/>
    <dgm:cxn modelId="{ABF22C7B-AF45-4C7E-A790-5DCDF00FB53D}" type="presOf" srcId="{EF9140D5-09E6-4035-BA13-F3C0AD445ACF}" destId="{857F539B-0A9D-442D-AD21-7BB8331F9901}" srcOrd="0" destOrd="0" presId="urn:microsoft.com/office/officeart/2005/8/layout/default"/>
    <dgm:cxn modelId="{E6F7ED98-B43D-4B3E-AD81-19BBAF6D0EF2}" srcId="{F68B9939-41DC-42D3-B5A4-28271C16082C}" destId="{EF9140D5-09E6-4035-BA13-F3C0AD445ACF}" srcOrd="1" destOrd="0" parTransId="{D65A38C6-9DF9-4D2E-8B1F-C59FA9D24BCB}" sibTransId="{3D017C04-9F2D-4723-BD46-C9B04CB924D2}"/>
    <dgm:cxn modelId="{DCDD24BF-F2A6-41C0-AE19-DBB8DB826044}" srcId="{F68B9939-41DC-42D3-B5A4-28271C16082C}" destId="{C90AF2B0-8E48-4CA1-9ED2-404088770315}" srcOrd="0" destOrd="0" parTransId="{75B3AB9A-74A9-47D6-930B-CD0C50401D42}" sibTransId="{AD474A16-ECE4-492E-8BC3-4047D16EE41D}"/>
    <dgm:cxn modelId="{9AEFB372-BE92-498E-A32C-6ABA22C28B8E}" type="presParOf" srcId="{1EF68123-0389-497B-A40E-264C76D8B79C}" destId="{CC459641-2A2B-413F-9015-FCAA58331F9F}" srcOrd="0" destOrd="0" presId="urn:microsoft.com/office/officeart/2005/8/layout/default"/>
    <dgm:cxn modelId="{8D854542-1069-41CF-9198-8BEEF00FCE55}" type="presParOf" srcId="{1EF68123-0389-497B-A40E-264C76D8B79C}" destId="{49BECE2E-DB8F-40F6-A1D8-48A08F2674ED}" srcOrd="1" destOrd="0" presId="urn:microsoft.com/office/officeart/2005/8/layout/default"/>
    <dgm:cxn modelId="{B5DCD37B-4089-490E-825F-43107467ACC2}" type="presParOf" srcId="{1EF68123-0389-497B-A40E-264C76D8B79C}" destId="{857F539B-0A9D-442D-AD21-7BB8331F9901}" srcOrd="2"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A27BC3-B59C-41C8-A269-4B430CDF7ABF}">
      <dsp:nvSpPr>
        <dsp:cNvPr id="0" name=""/>
        <dsp:cNvSpPr/>
      </dsp:nvSpPr>
      <dsp:spPr>
        <a:xfrm>
          <a:off x="0" y="1817"/>
          <a:ext cx="10349552" cy="913605"/>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The rate of the aforementioned serious violent incidents is less than 1 crime per 100 students</a:t>
          </a:r>
        </a:p>
      </dsp:txBody>
      <dsp:txXfrm>
        <a:off x="44599" y="46416"/>
        <a:ext cx="10260354" cy="824407"/>
      </dsp:txXfrm>
    </dsp:sp>
    <dsp:sp modelId="{2E3BA036-C431-4316-B4D3-5E9DFE140922}">
      <dsp:nvSpPr>
        <dsp:cNvPr id="0" name=""/>
        <dsp:cNvSpPr/>
      </dsp:nvSpPr>
      <dsp:spPr>
        <a:xfrm>
          <a:off x="0" y="915422"/>
          <a:ext cx="10349552" cy="676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8598" tIns="6350" rIns="35560" bIns="6350" numCol="1" spcCol="1270" anchor="t" anchorCtr="0">
          <a:noAutofit/>
        </a:bodyPr>
        <a:lstStyle/>
        <a:p>
          <a:pPr marL="57150" lvl="1" indent="-57150" algn="l" defTabSz="177800">
            <a:lnSpc>
              <a:spcPct val="90000"/>
            </a:lnSpc>
            <a:spcBef>
              <a:spcPct val="0"/>
            </a:spcBef>
            <a:spcAft>
              <a:spcPct val="20000"/>
            </a:spcAft>
            <a:buChar char="•"/>
          </a:pPr>
          <a:endParaRPr lang="en-US" sz="400" kern="1200" dirty="0"/>
        </a:p>
      </dsp:txBody>
      <dsp:txXfrm>
        <a:off x="0" y="915422"/>
        <a:ext cx="10349552" cy="67613"/>
      </dsp:txXfrm>
    </dsp:sp>
    <dsp:sp modelId="{C07DAD45-2B3B-445B-A492-DDA17D732DD7}">
      <dsp:nvSpPr>
        <dsp:cNvPr id="0" name=""/>
        <dsp:cNvSpPr/>
      </dsp:nvSpPr>
      <dsp:spPr>
        <a:xfrm>
          <a:off x="0" y="928715"/>
          <a:ext cx="10349552" cy="913605"/>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Approximately 97% of student homicides occur outside of school, and approximately 1 student homicide or suicide at school occurs for every 1.9 million students</a:t>
          </a:r>
        </a:p>
      </dsp:txBody>
      <dsp:txXfrm>
        <a:off x="44599" y="973314"/>
        <a:ext cx="10260354" cy="824407"/>
      </dsp:txXfrm>
    </dsp:sp>
    <dsp:sp modelId="{200C524A-E802-4159-B587-E184BCDDAB37}">
      <dsp:nvSpPr>
        <dsp:cNvPr id="0" name=""/>
        <dsp:cNvSpPr/>
      </dsp:nvSpPr>
      <dsp:spPr>
        <a:xfrm>
          <a:off x="0" y="1896641"/>
          <a:ext cx="10349552" cy="676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8598" tIns="6350" rIns="35560" bIns="6350" numCol="1" spcCol="1270" anchor="t" anchorCtr="0">
          <a:noAutofit/>
        </a:bodyPr>
        <a:lstStyle/>
        <a:p>
          <a:pPr marL="57150" lvl="1" indent="-57150" algn="l" defTabSz="177800">
            <a:lnSpc>
              <a:spcPct val="90000"/>
            </a:lnSpc>
            <a:spcBef>
              <a:spcPct val="0"/>
            </a:spcBef>
            <a:spcAft>
              <a:spcPct val="20000"/>
            </a:spcAft>
            <a:buChar char="•"/>
          </a:pPr>
          <a:endParaRPr lang="en-US" sz="400" kern="1200"/>
        </a:p>
      </dsp:txBody>
      <dsp:txXfrm>
        <a:off x="0" y="1896641"/>
        <a:ext cx="10349552" cy="67613"/>
      </dsp:txXfrm>
    </dsp:sp>
    <dsp:sp modelId="{5F368FFB-CEE8-48E6-AD8B-BD99C2CFB857}">
      <dsp:nvSpPr>
        <dsp:cNvPr id="0" name=""/>
        <dsp:cNvSpPr/>
      </dsp:nvSpPr>
      <dsp:spPr>
        <a:xfrm>
          <a:off x="0" y="1863933"/>
          <a:ext cx="10349552" cy="913605"/>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Students are more likely to be killed or seriously injured in their homes or community, riding a bicycle, swimming, and especially riding in vehicles</a:t>
          </a:r>
          <a:r>
            <a:rPr lang="en-US" sz="2000" kern="1200" baseline="30000" dirty="0"/>
            <a:t>5</a:t>
          </a:r>
        </a:p>
      </dsp:txBody>
      <dsp:txXfrm>
        <a:off x="44599" y="1908532"/>
        <a:ext cx="10260354" cy="8244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9C4138-A516-4D10-A20C-38693FE2153A}">
      <dsp:nvSpPr>
        <dsp:cNvPr id="0" name=""/>
        <dsp:cNvSpPr/>
      </dsp:nvSpPr>
      <dsp:spPr>
        <a:xfrm>
          <a:off x="3872945" y="1773568"/>
          <a:ext cx="3200403" cy="2893710"/>
        </a:xfrm>
        <a:prstGeom prst="ellipse">
          <a:avLst/>
        </a:prstGeom>
        <a:solidFill>
          <a:schemeClr val="accent1">
            <a:lumMod val="60000"/>
            <a:lumOff val="40000"/>
          </a:schemeClr>
        </a:solidFill>
        <a:ln w="25400" cap="flat" cmpd="sng" algn="ctr">
          <a:solidFill>
            <a:schemeClr val="accent4">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tx1"/>
              </a:solidFill>
              <a:latin typeface="+mj-lt"/>
            </a:rPr>
            <a:t>School Safety</a:t>
          </a:r>
        </a:p>
        <a:p>
          <a:pPr marL="0" lvl="0" indent="0" algn="ctr" defTabSz="1066800">
            <a:lnSpc>
              <a:spcPct val="90000"/>
            </a:lnSpc>
            <a:spcBef>
              <a:spcPct val="0"/>
            </a:spcBef>
            <a:spcAft>
              <a:spcPct val="35000"/>
            </a:spcAft>
            <a:buNone/>
          </a:pPr>
          <a:r>
            <a:rPr lang="en-US" sz="2500" b="1" kern="1200" dirty="0">
              <a:solidFill>
                <a:schemeClr val="tx1"/>
              </a:solidFill>
              <a:latin typeface="+mj-lt"/>
            </a:rPr>
            <a:t>Recommended Strategies</a:t>
          </a:r>
        </a:p>
      </dsp:txBody>
      <dsp:txXfrm>
        <a:off x="4341633" y="2197342"/>
        <a:ext cx="2263027" cy="2046162"/>
      </dsp:txXfrm>
    </dsp:sp>
    <dsp:sp modelId="{B5DA094A-55D9-4A35-91CC-1B5DFFE34847}">
      <dsp:nvSpPr>
        <dsp:cNvPr id="0" name=""/>
        <dsp:cNvSpPr/>
      </dsp:nvSpPr>
      <dsp:spPr>
        <a:xfrm rot="16200000">
          <a:off x="5227251" y="1518330"/>
          <a:ext cx="491791" cy="18683"/>
        </a:xfrm>
        <a:custGeom>
          <a:avLst/>
          <a:gdLst/>
          <a:ahLst/>
          <a:cxnLst/>
          <a:rect l="0" t="0" r="0" b="0"/>
          <a:pathLst>
            <a:path>
              <a:moveTo>
                <a:pt x="0" y="9341"/>
              </a:moveTo>
              <a:lnTo>
                <a:pt x="491791" y="9341"/>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460852" y="1515377"/>
        <a:ext cx="24589" cy="24589"/>
      </dsp:txXfrm>
    </dsp:sp>
    <dsp:sp modelId="{B3E3FF83-BC0D-49A5-B0F5-3BBE5B96D7FA}">
      <dsp:nvSpPr>
        <dsp:cNvPr id="0" name=""/>
        <dsp:cNvSpPr/>
      </dsp:nvSpPr>
      <dsp:spPr>
        <a:xfrm>
          <a:off x="4741627" y="-89823"/>
          <a:ext cx="1463040" cy="1371599"/>
        </a:xfrm>
        <a:prstGeom prst="ellipse">
          <a:avLst/>
        </a:prstGeom>
        <a:solidFill>
          <a:schemeClr val="accent4">
            <a:hueOff val="0"/>
            <a:satOff val="0"/>
            <a:lumOff val="0"/>
            <a:alphaOff val="0"/>
          </a:schemeClr>
        </a:solidFill>
        <a:ln w="25400" cap="flat" cmpd="sng" algn="ctr">
          <a:solidFill>
            <a:schemeClr val="accent6">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Collect and analyze data</a:t>
          </a:r>
        </a:p>
      </dsp:txBody>
      <dsp:txXfrm>
        <a:off x="4955884" y="111043"/>
        <a:ext cx="1034526" cy="969867"/>
      </dsp:txXfrm>
    </dsp:sp>
    <dsp:sp modelId="{3C37A8A7-770B-44F6-94BD-E19ADD75847E}">
      <dsp:nvSpPr>
        <dsp:cNvPr id="0" name=""/>
        <dsp:cNvSpPr/>
      </dsp:nvSpPr>
      <dsp:spPr>
        <a:xfrm rot="18163636">
          <a:off x="6176253" y="1775384"/>
          <a:ext cx="439122" cy="18683"/>
        </a:xfrm>
        <a:custGeom>
          <a:avLst/>
          <a:gdLst/>
          <a:ahLst/>
          <a:cxnLst/>
          <a:rect l="0" t="0" r="0" b="0"/>
          <a:pathLst>
            <a:path>
              <a:moveTo>
                <a:pt x="0" y="9341"/>
              </a:moveTo>
              <a:lnTo>
                <a:pt x="439122" y="9341"/>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384836" y="1773748"/>
        <a:ext cx="21956" cy="21956"/>
      </dsp:txXfrm>
    </dsp:sp>
    <dsp:sp modelId="{CC83D127-8E23-4E1A-BCF5-786EB63BB981}">
      <dsp:nvSpPr>
        <dsp:cNvPr id="0" name=""/>
        <dsp:cNvSpPr/>
      </dsp:nvSpPr>
      <dsp:spPr>
        <a:xfrm>
          <a:off x="6160510" y="326798"/>
          <a:ext cx="1463040" cy="1371599"/>
        </a:xfrm>
        <a:prstGeom prst="ellipse">
          <a:avLst/>
        </a:prstGeom>
        <a:solidFill>
          <a:schemeClr val="accent4">
            <a:hueOff val="0"/>
            <a:satOff val="0"/>
            <a:lumOff val="0"/>
            <a:alphaOff val="0"/>
          </a:schemeClr>
        </a:solidFill>
        <a:ln w="25400" cap="flat" cmpd="sng" algn="ctr">
          <a:solidFill>
            <a:schemeClr val="accent6">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Avoid simple &amp; quick fixes</a:t>
          </a:r>
        </a:p>
      </dsp:txBody>
      <dsp:txXfrm>
        <a:off x="6374767" y="527664"/>
        <a:ext cx="1034526" cy="969867"/>
      </dsp:txXfrm>
    </dsp:sp>
    <dsp:sp modelId="{C5F39561-3ADF-4706-A299-34E4CD699679}">
      <dsp:nvSpPr>
        <dsp:cNvPr id="0" name=""/>
        <dsp:cNvSpPr/>
      </dsp:nvSpPr>
      <dsp:spPr>
        <a:xfrm rot="20127273">
          <a:off x="6886527" y="2489980"/>
          <a:ext cx="331225" cy="18683"/>
        </a:xfrm>
        <a:custGeom>
          <a:avLst/>
          <a:gdLst/>
          <a:ahLst/>
          <a:cxnLst/>
          <a:rect l="0" t="0" r="0" b="0"/>
          <a:pathLst>
            <a:path>
              <a:moveTo>
                <a:pt x="0" y="9341"/>
              </a:moveTo>
              <a:lnTo>
                <a:pt x="331225" y="9341"/>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043859" y="2491041"/>
        <a:ext cx="16561" cy="16561"/>
      </dsp:txXfrm>
    </dsp:sp>
    <dsp:sp modelId="{1EE2D527-61FA-4F63-837E-313CC3153BE8}">
      <dsp:nvSpPr>
        <dsp:cNvPr id="0" name=""/>
        <dsp:cNvSpPr/>
      </dsp:nvSpPr>
      <dsp:spPr>
        <a:xfrm>
          <a:off x="7128908" y="1444389"/>
          <a:ext cx="1463040" cy="1371599"/>
        </a:xfrm>
        <a:prstGeom prst="ellipse">
          <a:avLst/>
        </a:prstGeom>
        <a:solidFill>
          <a:schemeClr val="accent4">
            <a:hueOff val="0"/>
            <a:satOff val="0"/>
            <a:lumOff val="0"/>
            <a:alphaOff val="0"/>
          </a:schemeClr>
        </a:solidFill>
        <a:ln w="25400" cap="flat" cmpd="sng" algn="ctr">
          <a:solidFill>
            <a:schemeClr val="accent6">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Comprehensive school discipline</a:t>
          </a:r>
        </a:p>
      </dsp:txBody>
      <dsp:txXfrm>
        <a:off x="7343165" y="1645255"/>
        <a:ext cx="1034526" cy="969867"/>
      </dsp:txXfrm>
    </dsp:sp>
    <dsp:sp modelId="{792F92F6-C45B-4079-B082-45742D3352B5}">
      <dsp:nvSpPr>
        <dsp:cNvPr id="0" name=""/>
        <dsp:cNvSpPr/>
      </dsp:nvSpPr>
      <dsp:spPr>
        <a:xfrm rot="490909">
          <a:off x="7051980" y="3459460"/>
          <a:ext cx="297348" cy="18683"/>
        </a:xfrm>
        <a:custGeom>
          <a:avLst/>
          <a:gdLst/>
          <a:ahLst/>
          <a:cxnLst/>
          <a:rect l="0" t="0" r="0" b="0"/>
          <a:pathLst>
            <a:path>
              <a:moveTo>
                <a:pt x="0" y="9341"/>
              </a:moveTo>
              <a:lnTo>
                <a:pt x="297348" y="9341"/>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193220" y="3461368"/>
        <a:ext cx="14867" cy="14867"/>
      </dsp:txXfrm>
    </dsp:sp>
    <dsp:sp modelId="{D2399897-5B09-4D08-A4FE-CF190019335A}">
      <dsp:nvSpPr>
        <dsp:cNvPr id="0" name=""/>
        <dsp:cNvSpPr/>
      </dsp:nvSpPr>
      <dsp:spPr>
        <a:xfrm>
          <a:off x="7339361" y="2908121"/>
          <a:ext cx="1463040" cy="1371599"/>
        </a:xfrm>
        <a:prstGeom prst="ellipse">
          <a:avLst/>
        </a:prstGeom>
        <a:solidFill>
          <a:schemeClr val="accent4">
            <a:hueOff val="0"/>
            <a:satOff val="0"/>
            <a:lumOff val="0"/>
            <a:alphaOff val="0"/>
          </a:schemeClr>
        </a:solidFill>
        <a:ln w="25400" cap="flat" cmpd="sng" algn="ctr">
          <a:solidFill>
            <a:schemeClr val="accent6">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Authoritative school discipline</a:t>
          </a:r>
        </a:p>
      </dsp:txBody>
      <dsp:txXfrm>
        <a:off x="7553618" y="3108987"/>
        <a:ext cx="1034526" cy="969867"/>
      </dsp:txXfrm>
    </dsp:sp>
    <dsp:sp modelId="{FC7B6E60-D752-46C8-8468-E906266D63DA}">
      <dsp:nvSpPr>
        <dsp:cNvPr id="0" name=""/>
        <dsp:cNvSpPr/>
      </dsp:nvSpPr>
      <dsp:spPr>
        <a:xfrm rot="2454545">
          <a:off x="6581461" y="4338207"/>
          <a:ext cx="384915" cy="18683"/>
        </a:xfrm>
        <a:custGeom>
          <a:avLst/>
          <a:gdLst/>
          <a:ahLst/>
          <a:cxnLst/>
          <a:rect l="0" t="0" r="0" b="0"/>
          <a:pathLst>
            <a:path>
              <a:moveTo>
                <a:pt x="0" y="9341"/>
              </a:moveTo>
              <a:lnTo>
                <a:pt x="384915" y="9341"/>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764296" y="4337925"/>
        <a:ext cx="19245" cy="19245"/>
      </dsp:txXfrm>
    </dsp:sp>
    <dsp:sp modelId="{6B068796-CBBC-4661-A13C-2E6897B60D1F}">
      <dsp:nvSpPr>
        <dsp:cNvPr id="0" name=""/>
        <dsp:cNvSpPr/>
      </dsp:nvSpPr>
      <dsp:spPr>
        <a:xfrm>
          <a:off x="6725052" y="4253271"/>
          <a:ext cx="1463040" cy="1371599"/>
        </a:xfrm>
        <a:prstGeom prst="ellipse">
          <a:avLst/>
        </a:prstGeom>
        <a:solidFill>
          <a:schemeClr val="accent4">
            <a:hueOff val="0"/>
            <a:satOff val="0"/>
            <a:lumOff val="0"/>
            <a:alphaOff val="0"/>
          </a:schemeClr>
        </a:solidFill>
        <a:ln w="25400" cap="flat" cmpd="sng" algn="ctr">
          <a:solidFill>
            <a:schemeClr val="accent6">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Teach social and emotional competencies</a:t>
          </a:r>
        </a:p>
      </dsp:txBody>
      <dsp:txXfrm>
        <a:off x="6939309" y="4454137"/>
        <a:ext cx="1034526" cy="969867"/>
      </dsp:txXfrm>
    </dsp:sp>
    <dsp:sp modelId="{5EF22544-D1DB-4BF6-93ED-FAD1F185C8EF}">
      <dsp:nvSpPr>
        <dsp:cNvPr id="0" name=""/>
        <dsp:cNvSpPr/>
      </dsp:nvSpPr>
      <dsp:spPr>
        <a:xfrm rot="4418182">
          <a:off x="5712135" y="4838754"/>
          <a:ext cx="477879" cy="18683"/>
        </a:xfrm>
        <a:custGeom>
          <a:avLst/>
          <a:gdLst/>
          <a:ahLst/>
          <a:cxnLst/>
          <a:rect l="0" t="0" r="0" b="0"/>
          <a:pathLst>
            <a:path>
              <a:moveTo>
                <a:pt x="0" y="9341"/>
              </a:moveTo>
              <a:lnTo>
                <a:pt x="477879" y="9341"/>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939128" y="4836149"/>
        <a:ext cx="23893" cy="23893"/>
      </dsp:txXfrm>
    </dsp:sp>
    <dsp:sp modelId="{120E4512-0BC1-4A85-A357-271A81699366}">
      <dsp:nvSpPr>
        <dsp:cNvPr id="0" name=""/>
        <dsp:cNvSpPr/>
      </dsp:nvSpPr>
      <dsp:spPr>
        <a:xfrm>
          <a:off x="5481019" y="5052762"/>
          <a:ext cx="1463040" cy="1371599"/>
        </a:xfrm>
        <a:prstGeom prst="ellipse">
          <a:avLst/>
        </a:prstGeom>
        <a:solidFill>
          <a:schemeClr val="accent4">
            <a:hueOff val="0"/>
            <a:satOff val="0"/>
            <a:lumOff val="0"/>
            <a:alphaOff val="0"/>
          </a:schemeClr>
        </a:solidFill>
        <a:ln w="25400" cap="flat" cmpd="sng" algn="ctr">
          <a:solidFill>
            <a:schemeClr val="accent6">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Increase students’ awareness to threats and how to report</a:t>
          </a:r>
        </a:p>
      </dsp:txBody>
      <dsp:txXfrm>
        <a:off x="5695276" y="5253628"/>
        <a:ext cx="1034526" cy="969867"/>
      </dsp:txXfrm>
    </dsp:sp>
    <dsp:sp modelId="{93F0569A-B0C6-46E1-80D5-58704833D164}">
      <dsp:nvSpPr>
        <dsp:cNvPr id="0" name=""/>
        <dsp:cNvSpPr/>
      </dsp:nvSpPr>
      <dsp:spPr>
        <a:xfrm rot="6381818">
          <a:off x="4756280" y="4838754"/>
          <a:ext cx="477879" cy="18683"/>
        </a:xfrm>
        <a:custGeom>
          <a:avLst/>
          <a:gdLst/>
          <a:ahLst/>
          <a:cxnLst/>
          <a:rect l="0" t="0" r="0" b="0"/>
          <a:pathLst>
            <a:path>
              <a:moveTo>
                <a:pt x="0" y="9341"/>
              </a:moveTo>
              <a:lnTo>
                <a:pt x="477879" y="9341"/>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4983272" y="4836149"/>
        <a:ext cx="23893" cy="23893"/>
      </dsp:txXfrm>
    </dsp:sp>
    <dsp:sp modelId="{5958CAEB-2340-467F-9F45-8B500D68DBA4}">
      <dsp:nvSpPr>
        <dsp:cNvPr id="0" name=""/>
        <dsp:cNvSpPr/>
      </dsp:nvSpPr>
      <dsp:spPr>
        <a:xfrm>
          <a:off x="4002234" y="5052762"/>
          <a:ext cx="1463040" cy="1371599"/>
        </a:xfrm>
        <a:prstGeom prst="ellipse">
          <a:avLst/>
        </a:prstGeom>
        <a:solidFill>
          <a:schemeClr val="accent4">
            <a:hueOff val="0"/>
            <a:satOff val="0"/>
            <a:lumOff val="0"/>
            <a:alphaOff val="0"/>
          </a:schemeClr>
        </a:solidFill>
        <a:ln w="25400" cap="flat" cmpd="sng" algn="ctr">
          <a:solidFill>
            <a:schemeClr val="accent6">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Review procedures for helping students</a:t>
          </a:r>
        </a:p>
      </dsp:txBody>
      <dsp:txXfrm>
        <a:off x="4216491" y="5253628"/>
        <a:ext cx="1034526" cy="969867"/>
      </dsp:txXfrm>
    </dsp:sp>
    <dsp:sp modelId="{9EAD34AF-2597-4158-8C6F-13E63FAFCABF}">
      <dsp:nvSpPr>
        <dsp:cNvPr id="0" name=""/>
        <dsp:cNvSpPr/>
      </dsp:nvSpPr>
      <dsp:spPr>
        <a:xfrm rot="8345455">
          <a:off x="3979918" y="4338207"/>
          <a:ext cx="384915" cy="18683"/>
        </a:xfrm>
        <a:custGeom>
          <a:avLst/>
          <a:gdLst/>
          <a:ahLst/>
          <a:cxnLst/>
          <a:rect l="0" t="0" r="0" b="0"/>
          <a:pathLst>
            <a:path>
              <a:moveTo>
                <a:pt x="0" y="9341"/>
              </a:moveTo>
              <a:lnTo>
                <a:pt x="384915" y="9341"/>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4162753" y="4337925"/>
        <a:ext cx="19245" cy="19245"/>
      </dsp:txXfrm>
    </dsp:sp>
    <dsp:sp modelId="{CFEA939A-2D3F-4605-8F40-C65DD7F2BAB4}">
      <dsp:nvSpPr>
        <dsp:cNvPr id="0" name=""/>
        <dsp:cNvSpPr/>
      </dsp:nvSpPr>
      <dsp:spPr>
        <a:xfrm>
          <a:off x="2758202" y="4253271"/>
          <a:ext cx="1463040" cy="1371599"/>
        </a:xfrm>
        <a:prstGeom prst="ellipse">
          <a:avLst/>
        </a:prstGeom>
        <a:solidFill>
          <a:schemeClr val="accent4">
            <a:hueOff val="0"/>
            <a:satOff val="0"/>
            <a:lumOff val="0"/>
            <a:alphaOff val="0"/>
          </a:schemeClr>
        </a:solidFill>
        <a:ln w="25400" cap="flat" cmpd="sng" algn="ctr">
          <a:solidFill>
            <a:schemeClr val="accent6">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Prevent misbehavior from reoccurring</a:t>
          </a:r>
        </a:p>
      </dsp:txBody>
      <dsp:txXfrm>
        <a:off x="2972459" y="4454137"/>
        <a:ext cx="1034526" cy="969867"/>
      </dsp:txXfrm>
    </dsp:sp>
    <dsp:sp modelId="{FC0CAAC5-0136-4EB0-BE50-979AF4AB44BD}">
      <dsp:nvSpPr>
        <dsp:cNvPr id="0" name=""/>
        <dsp:cNvSpPr/>
      </dsp:nvSpPr>
      <dsp:spPr>
        <a:xfrm rot="10309091">
          <a:off x="3596966" y="3459460"/>
          <a:ext cx="297348" cy="18683"/>
        </a:xfrm>
        <a:custGeom>
          <a:avLst/>
          <a:gdLst/>
          <a:ahLst/>
          <a:cxnLst/>
          <a:rect l="0" t="0" r="0" b="0"/>
          <a:pathLst>
            <a:path>
              <a:moveTo>
                <a:pt x="0" y="9341"/>
              </a:moveTo>
              <a:lnTo>
                <a:pt x="297348" y="9341"/>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738206" y="3461368"/>
        <a:ext cx="14867" cy="14867"/>
      </dsp:txXfrm>
    </dsp:sp>
    <dsp:sp modelId="{AB128AEC-4587-49E2-A6C8-CF346814CECF}">
      <dsp:nvSpPr>
        <dsp:cNvPr id="0" name=""/>
        <dsp:cNvSpPr/>
      </dsp:nvSpPr>
      <dsp:spPr>
        <a:xfrm>
          <a:off x="2143893" y="2908121"/>
          <a:ext cx="1463040" cy="1371599"/>
        </a:xfrm>
        <a:prstGeom prst="ellipse">
          <a:avLst/>
        </a:prstGeom>
        <a:solidFill>
          <a:schemeClr val="accent4">
            <a:hueOff val="0"/>
            <a:satOff val="0"/>
            <a:lumOff val="0"/>
            <a:alphaOff val="0"/>
          </a:schemeClr>
        </a:solidFill>
        <a:ln w="25400" cap="flat" cmpd="sng" algn="ctr">
          <a:solidFill>
            <a:schemeClr val="accent6">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Individuals and procedures for assessing threats</a:t>
          </a:r>
        </a:p>
      </dsp:txBody>
      <dsp:txXfrm>
        <a:off x="2358150" y="3108987"/>
        <a:ext cx="1034526" cy="969867"/>
      </dsp:txXfrm>
    </dsp:sp>
    <dsp:sp modelId="{7F9BA14F-AFD5-4021-8211-2221FE9AEC86}">
      <dsp:nvSpPr>
        <dsp:cNvPr id="0" name=""/>
        <dsp:cNvSpPr/>
      </dsp:nvSpPr>
      <dsp:spPr>
        <a:xfrm rot="12272727">
          <a:off x="3728542" y="2489980"/>
          <a:ext cx="331225" cy="18683"/>
        </a:xfrm>
        <a:custGeom>
          <a:avLst/>
          <a:gdLst/>
          <a:ahLst/>
          <a:cxnLst/>
          <a:rect l="0" t="0" r="0" b="0"/>
          <a:pathLst>
            <a:path>
              <a:moveTo>
                <a:pt x="0" y="9341"/>
              </a:moveTo>
              <a:lnTo>
                <a:pt x="331225" y="9341"/>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885874" y="2491041"/>
        <a:ext cx="16561" cy="16561"/>
      </dsp:txXfrm>
    </dsp:sp>
    <dsp:sp modelId="{093703D4-C16F-4E65-9298-5AA2D0D46D0E}">
      <dsp:nvSpPr>
        <dsp:cNvPr id="0" name=""/>
        <dsp:cNvSpPr/>
      </dsp:nvSpPr>
      <dsp:spPr>
        <a:xfrm>
          <a:off x="2354346" y="1444389"/>
          <a:ext cx="1463040" cy="1371599"/>
        </a:xfrm>
        <a:prstGeom prst="ellipse">
          <a:avLst/>
        </a:prstGeom>
        <a:solidFill>
          <a:schemeClr val="accent4">
            <a:hueOff val="0"/>
            <a:satOff val="0"/>
            <a:lumOff val="0"/>
            <a:alphaOff val="0"/>
          </a:schemeClr>
        </a:solidFill>
        <a:ln w="25400" cap="flat" cmpd="sng" algn="ctr">
          <a:solidFill>
            <a:schemeClr val="accent6">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Review school crisis procedures</a:t>
          </a:r>
        </a:p>
      </dsp:txBody>
      <dsp:txXfrm>
        <a:off x="2568603" y="1645255"/>
        <a:ext cx="1034526" cy="969867"/>
      </dsp:txXfrm>
    </dsp:sp>
    <dsp:sp modelId="{99711FD2-3E00-4A61-B6CC-4FE91CF799A0}">
      <dsp:nvSpPr>
        <dsp:cNvPr id="0" name=""/>
        <dsp:cNvSpPr/>
      </dsp:nvSpPr>
      <dsp:spPr>
        <a:xfrm rot="14236364">
          <a:off x="4330919" y="1775384"/>
          <a:ext cx="439122" cy="18683"/>
        </a:xfrm>
        <a:custGeom>
          <a:avLst/>
          <a:gdLst/>
          <a:ahLst/>
          <a:cxnLst/>
          <a:rect l="0" t="0" r="0" b="0"/>
          <a:pathLst>
            <a:path>
              <a:moveTo>
                <a:pt x="0" y="9341"/>
              </a:moveTo>
              <a:lnTo>
                <a:pt x="439122" y="9341"/>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4539502" y="1773748"/>
        <a:ext cx="21956" cy="21956"/>
      </dsp:txXfrm>
    </dsp:sp>
    <dsp:sp modelId="{B1D75DE3-9800-4C51-BA47-DB74E74615B2}">
      <dsp:nvSpPr>
        <dsp:cNvPr id="0" name=""/>
        <dsp:cNvSpPr/>
      </dsp:nvSpPr>
      <dsp:spPr>
        <a:xfrm>
          <a:off x="3322743" y="326798"/>
          <a:ext cx="1463040" cy="1371599"/>
        </a:xfrm>
        <a:prstGeom prst="ellipse">
          <a:avLst/>
        </a:prstGeom>
        <a:solidFill>
          <a:schemeClr val="accent4">
            <a:hueOff val="0"/>
            <a:satOff val="0"/>
            <a:lumOff val="0"/>
            <a:alphaOff val="0"/>
          </a:schemeClr>
        </a:solidFill>
        <a:ln w="25400" cap="flat" cmpd="sng" algn="ctr">
          <a:solidFill>
            <a:schemeClr val="accent6">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Provide PD on school safety</a:t>
          </a:r>
        </a:p>
      </dsp:txBody>
      <dsp:txXfrm>
        <a:off x="3537000" y="527664"/>
        <a:ext cx="1034526" cy="96986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5D4F16-2F7F-4085-B402-F967BDBB11CB}">
      <dsp:nvSpPr>
        <dsp:cNvPr id="0" name=""/>
        <dsp:cNvSpPr/>
      </dsp:nvSpPr>
      <dsp:spPr>
        <a:xfrm>
          <a:off x="0" y="90351"/>
          <a:ext cx="11034643" cy="52767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Student profiling</a:t>
          </a:r>
        </a:p>
      </dsp:txBody>
      <dsp:txXfrm>
        <a:off x="25759" y="116110"/>
        <a:ext cx="10983125" cy="476152"/>
      </dsp:txXfrm>
    </dsp:sp>
    <dsp:sp modelId="{F0D11819-961A-4EF8-81DB-FCC28D4F1872}">
      <dsp:nvSpPr>
        <dsp:cNvPr id="0" name=""/>
        <dsp:cNvSpPr/>
      </dsp:nvSpPr>
      <dsp:spPr>
        <a:xfrm>
          <a:off x="0" y="621900"/>
          <a:ext cx="11034643" cy="5350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0350"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US" sz="1700" kern="1200" dirty="0"/>
            <a:t>Creating a list of students who are most likely to engage in a given act is unreliable and falsely identifies students as being threats to safety</a:t>
          </a:r>
          <a:r>
            <a:rPr lang="en-US" sz="1700" kern="1200" baseline="30000" dirty="0"/>
            <a:t>17-18</a:t>
          </a:r>
        </a:p>
      </dsp:txBody>
      <dsp:txXfrm>
        <a:off x="0" y="621900"/>
        <a:ext cx="11034643" cy="535095"/>
      </dsp:txXfrm>
    </dsp:sp>
    <dsp:sp modelId="{1E23F8E8-0825-48E5-932A-5181EFFCCB81}">
      <dsp:nvSpPr>
        <dsp:cNvPr id="0" name=""/>
        <dsp:cNvSpPr/>
      </dsp:nvSpPr>
      <dsp:spPr>
        <a:xfrm>
          <a:off x="0" y="1156996"/>
          <a:ext cx="11034643" cy="52767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School uniforms, strict dress codes, and ID badges</a:t>
          </a:r>
        </a:p>
      </dsp:txBody>
      <dsp:txXfrm>
        <a:off x="25759" y="1182755"/>
        <a:ext cx="10983125" cy="476152"/>
      </dsp:txXfrm>
    </dsp:sp>
    <dsp:sp modelId="{10B7EB99-726A-4A59-8D8B-170F17AC32EA}">
      <dsp:nvSpPr>
        <dsp:cNvPr id="0" name=""/>
        <dsp:cNvSpPr/>
      </dsp:nvSpPr>
      <dsp:spPr>
        <a:xfrm>
          <a:off x="0" y="1684666"/>
          <a:ext cx="11034643" cy="5920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0350"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US" sz="1700" kern="1200" dirty="0"/>
            <a:t>Research is lacking on the effectiveness of these practices on school safety</a:t>
          </a:r>
        </a:p>
        <a:p>
          <a:pPr marL="171450" lvl="1" indent="-171450" algn="l" defTabSz="755650">
            <a:lnSpc>
              <a:spcPct val="90000"/>
            </a:lnSpc>
            <a:spcBef>
              <a:spcPct val="0"/>
            </a:spcBef>
            <a:spcAft>
              <a:spcPct val="20000"/>
            </a:spcAft>
            <a:buChar char="•"/>
          </a:pPr>
          <a:r>
            <a:rPr lang="en-US" sz="1700" kern="1200" dirty="0"/>
            <a:t>Often, these practices make schools less pleasant places to be</a:t>
          </a:r>
        </a:p>
      </dsp:txBody>
      <dsp:txXfrm>
        <a:off x="0" y="1684666"/>
        <a:ext cx="11034643" cy="592020"/>
      </dsp:txXfrm>
    </dsp:sp>
    <dsp:sp modelId="{E36BD630-1A51-493B-A986-52881502C884}">
      <dsp:nvSpPr>
        <dsp:cNvPr id="0" name=""/>
        <dsp:cNvSpPr/>
      </dsp:nvSpPr>
      <dsp:spPr>
        <a:xfrm>
          <a:off x="0" y="2276686"/>
          <a:ext cx="11034643" cy="52767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Pervasive zero tolerance approach</a:t>
          </a:r>
        </a:p>
      </dsp:txBody>
      <dsp:txXfrm>
        <a:off x="25759" y="2302445"/>
        <a:ext cx="10983125" cy="476152"/>
      </dsp:txXfrm>
    </dsp:sp>
    <dsp:sp modelId="{56E02CCE-6BF5-4670-A6A4-4549AABD57B6}">
      <dsp:nvSpPr>
        <dsp:cNvPr id="0" name=""/>
        <dsp:cNvSpPr/>
      </dsp:nvSpPr>
      <dsp:spPr>
        <a:xfrm>
          <a:off x="0" y="2804356"/>
          <a:ext cx="11034643" cy="1593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0350"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US" sz="1700" kern="1200" dirty="0"/>
            <a:t>Reasonable school policies make schools safer</a:t>
          </a:r>
        </a:p>
        <a:p>
          <a:pPr marL="171450" lvl="1" indent="-171450" algn="l" defTabSz="755650">
            <a:lnSpc>
              <a:spcPct val="90000"/>
            </a:lnSpc>
            <a:spcBef>
              <a:spcPct val="0"/>
            </a:spcBef>
            <a:spcAft>
              <a:spcPct val="20000"/>
            </a:spcAft>
            <a:buChar char="•"/>
          </a:pPr>
          <a:r>
            <a:rPr lang="en-US" sz="1700" kern="1200" dirty="0"/>
            <a:t>A pervasive zero tolerance approach (e.g., suspension without consideration of circumstances and for relatively minor misbehavior) seldom improves safety and creates poor school climate</a:t>
          </a:r>
        </a:p>
        <a:p>
          <a:pPr marL="171450" lvl="1" indent="-171450" algn="l" defTabSz="755650">
            <a:lnSpc>
              <a:spcPct val="90000"/>
            </a:lnSpc>
            <a:spcBef>
              <a:spcPct val="0"/>
            </a:spcBef>
            <a:spcAft>
              <a:spcPct val="20000"/>
            </a:spcAft>
            <a:buChar char="•"/>
          </a:pPr>
          <a:r>
            <a:rPr lang="en-US" sz="1700" kern="1200" dirty="0"/>
            <a:t>This is also true for observable security measures that enforce pervasive zero tolerance approaches (e.g., school resource officers &amp; metal detectors).</a:t>
          </a:r>
          <a:r>
            <a:rPr lang="en-US" sz="1700" kern="1200" baseline="30000" dirty="0"/>
            <a:t>19</a:t>
          </a:r>
          <a:r>
            <a:rPr lang="en-US" sz="1700" kern="1200" dirty="0"/>
            <a:t> Currently it is unknown if such measures increase or decrease school safety.</a:t>
          </a:r>
          <a:r>
            <a:rPr lang="en-US" sz="1700" kern="1200" baseline="30000" dirty="0"/>
            <a:t>20-21</a:t>
          </a:r>
        </a:p>
      </dsp:txBody>
      <dsp:txXfrm>
        <a:off x="0" y="2804356"/>
        <a:ext cx="11034643" cy="15939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75823A-30E7-4DA0-841B-4B5F2182933B}">
      <dsp:nvSpPr>
        <dsp:cNvPr id="0" name=""/>
        <dsp:cNvSpPr/>
      </dsp:nvSpPr>
      <dsp:spPr>
        <a:xfrm>
          <a:off x="50" y="22948"/>
          <a:ext cx="4816837" cy="662400"/>
        </a:xfrm>
        <a:prstGeom prst="rect">
          <a:avLst/>
        </a:prstGeom>
        <a:solidFill>
          <a:schemeClr val="accent1">
            <a:hueOff val="0"/>
            <a:satOff val="0"/>
            <a:lumOff val="0"/>
            <a:alphaOff val="0"/>
          </a:scheme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b="1" kern="1200" dirty="0"/>
            <a:t>Structure</a:t>
          </a:r>
        </a:p>
      </dsp:txBody>
      <dsp:txXfrm>
        <a:off x="50" y="22948"/>
        <a:ext cx="4816837" cy="662400"/>
      </dsp:txXfrm>
    </dsp:sp>
    <dsp:sp modelId="{4E596152-B8EE-4807-8376-9022A5B831E7}">
      <dsp:nvSpPr>
        <dsp:cNvPr id="0" name=""/>
        <dsp:cNvSpPr/>
      </dsp:nvSpPr>
      <dsp:spPr>
        <a:xfrm>
          <a:off x="50" y="685349"/>
          <a:ext cx="4816837" cy="2841074"/>
        </a:xfrm>
        <a:prstGeom prst="rect">
          <a:avLst/>
        </a:prstGeom>
        <a:solidFill>
          <a:schemeClr val="accent1">
            <a:alpha val="90000"/>
            <a:tint val="40000"/>
            <a:hueOff val="0"/>
            <a:satOff val="0"/>
            <a:lumOff val="0"/>
            <a:alphaOff val="0"/>
          </a:scheme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High behavioral and academic expectations, clear and fair rules and consequences, and close monitoring and supervision of students</a:t>
          </a:r>
        </a:p>
        <a:p>
          <a:pPr marL="228600" lvl="1" indent="-228600" algn="l" defTabSz="889000">
            <a:lnSpc>
              <a:spcPct val="90000"/>
            </a:lnSpc>
            <a:spcBef>
              <a:spcPct val="0"/>
            </a:spcBef>
            <a:spcAft>
              <a:spcPct val="15000"/>
            </a:spcAft>
            <a:buChar char="•"/>
          </a:pPr>
          <a:r>
            <a:rPr lang="en-US" sz="2000" kern="1200" dirty="0"/>
            <a:t>Strict punitive policies (e.g., expulsion for weapons) and reasonable safety measures (e.g., locked doors)</a:t>
          </a:r>
        </a:p>
      </dsp:txBody>
      <dsp:txXfrm>
        <a:off x="50" y="685349"/>
        <a:ext cx="4816837" cy="2841074"/>
      </dsp:txXfrm>
    </dsp:sp>
    <dsp:sp modelId="{C9E32368-A8CF-4DCD-A961-8CBC5BDC6874}">
      <dsp:nvSpPr>
        <dsp:cNvPr id="0" name=""/>
        <dsp:cNvSpPr/>
      </dsp:nvSpPr>
      <dsp:spPr>
        <a:xfrm>
          <a:off x="5491245" y="22948"/>
          <a:ext cx="4816837" cy="662400"/>
        </a:xfrm>
        <a:prstGeom prst="rect">
          <a:avLst/>
        </a:prstGeom>
        <a:solidFill>
          <a:schemeClr val="accent1">
            <a:hueOff val="0"/>
            <a:satOff val="0"/>
            <a:lumOff val="0"/>
            <a:alphaOff val="0"/>
          </a:scheme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b="1" kern="1200" dirty="0"/>
            <a:t>Social Support</a:t>
          </a:r>
        </a:p>
      </dsp:txBody>
      <dsp:txXfrm>
        <a:off x="5491245" y="22948"/>
        <a:ext cx="4816837" cy="662400"/>
      </dsp:txXfrm>
    </dsp:sp>
    <dsp:sp modelId="{B2918930-81B2-4BFC-AF45-93CFB9D0AF2C}">
      <dsp:nvSpPr>
        <dsp:cNvPr id="0" name=""/>
        <dsp:cNvSpPr/>
      </dsp:nvSpPr>
      <dsp:spPr>
        <a:xfrm>
          <a:off x="5491245" y="685349"/>
          <a:ext cx="4816837" cy="2841074"/>
        </a:xfrm>
        <a:prstGeom prst="rect">
          <a:avLst/>
        </a:prstGeom>
        <a:solidFill>
          <a:schemeClr val="accent1">
            <a:alpha val="90000"/>
            <a:tint val="40000"/>
            <a:hueOff val="0"/>
            <a:satOff val="0"/>
            <a:lumOff val="0"/>
            <a:alphaOff val="0"/>
          </a:scheme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n-US" sz="2300" kern="1200" dirty="0"/>
            <a:t>Building and maintaining positive teacher-student and student-student relationships that make all students feel accepted, respected, and a sense of belonging and support from others</a:t>
          </a:r>
        </a:p>
      </dsp:txBody>
      <dsp:txXfrm>
        <a:off x="5491245" y="685349"/>
        <a:ext cx="4816837" cy="284107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1324A6-05E0-40CD-9C2C-3413C4789F25}">
      <dsp:nvSpPr>
        <dsp:cNvPr id="0" name=""/>
        <dsp:cNvSpPr/>
      </dsp:nvSpPr>
      <dsp:spPr>
        <a:xfrm rot="5400000">
          <a:off x="5140536" y="-2922066"/>
          <a:ext cx="948245" cy="679359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Who in the school provides mental health, including threat assessment, interventions, and crisis responses services? </a:t>
          </a:r>
        </a:p>
        <a:p>
          <a:pPr marL="114300" lvl="1" indent="-114300" algn="l" defTabSz="622300">
            <a:lnSpc>
              <a:spcPct val="90000"/>
            </a:lnSpc>
            <a:spcBef>
              <a:spcPct val="0"/>
            </a:spcBef>
            <a:spcAft>
              <a:spcPct val="15000"/>
            </a:spcAft>
            <a:buChar char="•"/>
          </a:pPr>
          <a:r>
            <a:rPr lang="en-US" sz="1400" kern="1200" dirty="0"/>
            <a:t>Do they have sufficient time to provide needed services? </a:t>
          </a:r>
        </a:p>
      </dsp:txBody>
      <dsp:txXfrm rot="-5400000">
        <a:off x="2217862" y="46898"/>
        <a:ext cx="6747304" cy="855665"/>
      </dsp:txXfrm>
    </dsp:sp>
    <dsp:sp modelId="{3AC10E39-9316-40E7-9C35-7DBC3327E176}">
      <dsp:nvSpPr>
        <dsp:cNvPr id="0" name=""/>
        <dsp:cNvSpPr/>
      </dsp:nvSpPr>
      <dsp:spPr>
        <a:xfrm>
          <a:off x="1603534" y="249486"/>
          <a:ext cx="614327" cy="45048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24765" rIns="49530" bIns="24765"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a:off x="1625525" y="271477"/>
        <a:ext cx="570345" cy="406505"/>
      </dsp:txXfrm>
    </dsp:sp>
    <dsp:sp modelId="{6CDFFAE8-CD46-44E4-ACEB-7D4C16AD09AB}">
      <dsp:nvSpPr>
        <dsp:cNvPr id="0" name=""/>
        <dsp:cNvSpPr/>
      </dsp:nvSpPr>
      <dsp:spPr>
        <a:xfrm rot="5400000">
          <a:off x="5140536" y="-1914556"/>
          <a:ext cx="948245" cy="679359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To what extent does close coordination and collaboration of services exist between the school and various outside agencies, including social services, child protective services, mental health agencies, and law enforcement?</a:t>
          </a:r>
        </a:p>
        <a:p>
          <a:pPr marL="114300" lvl="1" indent="-114300" algn="l" defTabSz="533400">
            <a:lnSpc>
              <a:spcPct val="90000"/>
            </a:lnSpc>
            <a:spcBef>
              <a:spcPct val="0"/>
            </a:spcBef>
            <a:spcAft>
              <a:spcPct val="15000"/>
            </a:spcAft>
            <a:buChar char="•"/>
          </a:pPr>
          <a:r>
            <a:rPr lang="en-US" sz="1200" kern="1200" dirty="0"/>
            <a:t>When, and how, are outside resources obtained?</a:t>
          </a:r>
        </a:p>
      </dsp:txBody>
      <dsp:txXfrm rot="-5400000">
        <a:off x="2217862" y="1054408"/>
        <a:ext cx="6747304" cy="855665"/>
      </dsp:txXfrm>
    </dsp:sp>
    <dsp:sp modelId="{03962B43-EA2F-4CBD-969B-16358335BC98}">
      <dsp:nvSpPr>
        <dsp:cNvPr id="0" name=""/>
        <dsp:cNvSpPr/>
      </dsp:nvSpPr>
      <dsp:spPr>
        <a:xfrm>
          <a:off x="1603534" y="1256996"/>
          <a:ext cx="614327" cy="45048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24765" rIns="49530" bIns="24765"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a:off x="1625525" y="1278987"/>
        <a:ext cx="570345" cy="406505"/>
      </dsp:txXfrm>
    </dsp:sp>
    <dsp:sp modelId="{433EAA8B-CC42-4CE0-A717-FAA87E48C117}">
      <dsp:nvSpPr>
        <dsp:cNvPr id="0" name=""/>
        <dsp:cNvSpPr/>
      </dsp:nvSpPr>
      <dsp:spPr>
        <a:xfrm rot="5400000">
          <a:off x="5140536" y="-907046"/>
          <a:ext cx="948245" cy="679359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What services exist within the school (e.g., mental health interventions), and which ones are lacking, based on student needs?</a:t>
          </a:r>
        </a:p>
      </dsp:txBody>
      <dsp:txXfrm rot="-5400000">
        <a:off x="2217862" y="2061918"/>
        <a:ext cx="6747304" cy="855665"/>
      </dsp:txXfrm>
    </dsp:sp>
    <dsp:sp modelId="{98E55008-79BC-48FA-876B-27C803714E84}">
      <dsp:nvSpPr>
        <dsp:cNvPr id="0" name=""/>
        <dsp:cNvSpPr/>
      </dsp:nvSpPr>
      <dsp:spPr>
        <a:xfrm>
          <a:off x="1603534" y="2264507"/>
          <a:ext cx="614327" cy="45048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24765" rIns="49530" bIns="24765"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a:off x="1625525" y="2286498"/>
        <a:ext cx="570345" cy="406505"/>
      </dsp:txXfrm>
    </dsp:sp>
    <dsp:sp modelId="{ADCBD910-0A86-4A6E-B653-057A45A9BAD2}">
      <dsp:nvSpPr>
        <dsp:cNvPr id="0" name=""/>
        <dsp:cNvSpPr/>
      </dsp:nvSpPr>
      <dsp:spPr>
        <a:xfrm rot="5400000">
          <a:off x="5140536" y="100464"/>
          <a:ext cx="948245" cy="679359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r>
            <a:rPr lang="en-US" sz="1200" kern="1200" dirty="0"/>
            <a:t>Do teachers/staff have the knowledge, skills, and awareness to recognize students who need services?</a:t>
          </a:r>
        </a:p>
        <a:p>
          <a:pPr marL="114300" lvl="1" indent="-114300" algn="l" defTabSz="533400">
            <a:lnSpc>
              <a:spcPct val="90000"/>
            </a:lnSpc>
            <a:spcBef>
              <a:spcPct val="0"/>
            </a:spcBef>
            <a:spcAft>
              <a:spcPct val="15000"/>
            </a:spcAft>
            <a:buChar char="•"/>
          </a:pPr>
          <a:r>
            <a:rPr lang="en-US" sz="1200" kern="1200" dirty="0"/>
            <a:t>Do teachers/staff have adequate time to address students’ needs, and administrative support in doing so?</a:t>
          </a:r>
        </a:p>
      </dsp:txBody>
      <dsp:txXfrm rot="-5400000">
        <a:off x="2217862" y="3069428"/>
        <a:ext cx="6747304" cy="855665"/>
      </dsp:txXfrm>
    </dsp:sp>
    <dsp:sp modelId="{FDC38C33-570F-43BE-97AB-82FED72F23C8}">
      <dsp:nvSpPr>
        <dsp:cNvPr id="0" name=""/>
        <dsp:cNvSpPr/>
      </dsp:nvSpPr>
      <dsp:spPr>
        <a:xfrm>
          <a:off x="1603534" y="3272017"/>
          <a:ext cx="614327" cy="45048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1625525" y="3294008"/>
        <a:ext cx="570345" cy="406505"/>
      </dsp:txXfrm>
    </dsp:sp>
    <dsp:sp modelId="{0C70D216-DE97-406D-9E13-A750E94F87A2}">
      <dsp:nvSpPr>
        <dsp:cNvPr id="0" name=""/>
        <dsp:cNvSpPr/>
      </dsp:nvSpPr>
      <dsp:spPr>
        <a:xfrm rot="5400000">
          <a:off x="5140536" y="1107974"/>
          <a:ext cx="948245" cy="679359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ct val="15000"/>
            </a:spcAft>
            <a:buChar char="•"/>
          </a:pPr>
          <a:endParaRPr lang="en-US" sz="1100" kern="1200"/>
        </a:p>
        <a:p>
          <a:pPr marL="114300" lvl="1" indent="-114300" algn="l" defTabSz="533400">
            <a:lnSpc>
              <a:spcPct val="90000"/>
            </a:lnSpc>
            <a:spcBef>
              <a:spcPct val="0"/>
            </a:spcBef>
            <a:spcAft>
              <a:spcPct val="15000"/>
            </a:spcAft>
            <a:buChar char="•"/>
          </a:pPr>
          <a:r>
            <a:rPr lang="en-US" sz="1200" kern="1200" dirty="0"/>
            <a:t>What are the procedures for students to receive needed services? Are services available, such academic and mental health services for students with behavior problems? Are students, parents, teachers, and other staff aware of the procedures? Are services easily requested and delivered in a reasonable period of time? </a:t>
          </a:r>
        </a:p>
      </dsp:txBody>
      <dsp:txXfrm rot="-5400000">
        <a:off x="2217862" y="4076938"/>
        <a:ext cx="6747304" cy="855665"/>
      </dsp:txXfrm>
    </dsp:sp>
    <dsp:sp modelId="{B81D48B3-A9B1-4374-BFA3-1B1095AE2891}">
      <dsp:nvSpPr>
        <dsp:cNvPr id="0" name=""/>
        <dsp:cNvSpPr/>
      </dsp:nvSpPr>
      <dsp:spPr>
        <a:xfrm>
          <a:off x="1603534" y="4279527"/>
          <a:ext cx="614327" cy="45048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1625525" y="4301518"/>
        <a:ext cx="570345" cy="40650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459641-2A2B-413F-9015-FCAA58331F9F}">
      <dsp:nvSpPr>
        <dsp:cNvPr id="0" name=""/>
        <dsp:cNvSpPr/>
      </dsp:nvSpPr>
      <dsp:spPr>
        <a:xfrm>
          <a:off x="0" y="1"/>
          <a:ext cx="3869531" cy="2666261"/>
        </a:xfrm>
        <a:prstGeom prst="rect">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mj-lt"/>
            </a:rPr>
            <a:t>Part 1:</a:t>
          </a:r>
          <a:r>
            <a:rPr lang="en-US" sz="2300" b="1" kern="1200" dirty="0">
              <a:latin typeface="+mj-lt"/>
            </a:rPr>
            <a:t> </a:t>
          </a:r>
        </a:p>
        <a:p>
          <a:pPr marL="0" lvl="0" indent="0" algn="ctr" defTabSz="1066800">
            <a:lnSpc>
              <a:spcPct val="90000"/>
            </a:lnSpc>
            <a:spcBef>
              <a:spcPct val="0"/>
            </a:spcBef>
            <a:spcAft>
              <a:spcPct val="35000"/>
            </a:spcAft>
            <a:buNone/>
          </a:pPr>
          <a:r>
            <a:rPr lang="en-US" sz="2300" kern="1200" dirty="0"/>
            <a:t>What can the teacher(s), the school, and the home do differently that would help prevent the behavior from reoccurring?</a:t>
          </a:r>
        </a:p>
      </dsp:txBody>
      <dsp:txXfrm>
        <a:off x="0" y="1"/>
        <a:ext cx="3869531" cy="2666261"/>
      </dsp:txXfrm>
    </dsp:sp>
    <dsp:sp modelId="{857F539B-0A9D-442D-AD21-7BB8331F9901}">
      <dsp:nvSpPr>
        <dsp:cNvPr id="0" name=""/>
        <dsp:cNvSpPr/>
      </dsp:nvSpPr>
      <dsp:spPr>
        <a:xfrm>
          <a:off x="4258468" y="1"/>
          <a:ext cx="3869531" cy="2666261"/>
        </a:xfrm>
        <a:prstGeom prst="rect">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mj-lt"/>
            </a:rPr>
            <a:t>Part 2:</a:t>
          </a:r>
          <a:r>
            <a:rPr lang="en-US" sz="2400" kern="1200" dirty="0">
              <a:latin typeface="+mj-lt"/>
            </a:rPr>
            <a:t> </a:t>
          </a:r>
        </a:p>
        <a:p>
          <a:pPr marL="0" lvl="0" indent="0" algn="ctr" defTabSz="1066800">
            <a:lnSpc>
              <a:spcPct val="90000"/>
            </a:lnSpc>
            <a:spcBef>
              <a:spcPct val="0"/>
            </a:spcBef>
            <a:spcAft>
              <a:spcPct val="35000"/>
            </a:spcAft>
            <a:buNone/>
          </a:pPr>
          <a:r>
            <a:rPr lang="en-US" sz="2300" kern="1200" dirty="0"/>
            <a:t>What does the student need to do differently? What skills need to be developed and exhibited?</a:t>
          </a:r>
        </a:p>
      </dsp:txBody>
      <dsp:txXfrm>
        <a:off x="4258468" y="1"/>
        <a:ext cx="3869531" cy="266626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DE-PBS/SCSS: School Safety Module</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20F457F-D7C0-4811-AF46-F36D257A7193}" type="slidenum">
              <a:rPr lang="en-US" smtClean="0"/>
              <a:t>‹#›</a:t>
            </a:fld>
            <a:endParaRPr lang="en-US"/>
          </a:p>
        </p:txBody>
      </p:sp>
    </p:spTree>
    <p:extLst>
      <p:ext uri="{BB962C8B-B14F-4D97-AF65-F5344CB8AC3E}">
        <p14:creationId xmlns:p14="http://schemas.microsoft.com/office/powerpoint/2010/main" val="3267260636"/>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a:t>DE-PBS/SCSS: School Safety Module</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E89B05-4969-4966-82ED-42E1D6C0C75E}" type="slidenum">
              <a:rPr lang="en-US" smtClean="0"/>
              <a:t>‹#›</a:t>
            </a:fld>
            <a:endParaRPr lang="en-US"/>
          </a:p>
        </p:txBody>
      </p:sp>
    </p:spTree>
    <p:extLst>
      <p:ext uri="{BB962C8B-B14F-4D97-AF65-F5344CB8AC3E}">
        <p14:creationId xmlns:p14="http://schemas.microsoft.com/office/powerpoint/2010/main" val="1587010419"/>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B1D827-497C-4139-9E38-8C8E829B302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6" name="Footer Placeholder 5"/>
          <p:cNvSpPr>
            <a:spLocks noGrp="1"/>
          </p:cNvSpPr>
          <p:nvPr>
            <p:ph type="ftr"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a:ea typeface="+mn-ea"/>
                <a:cs typeface="+mn-cs"/>
              </a:rPr>
              <a:t>DE-PBS/SCSS: School Safety Module</a:t>
            </a:r>
          </a:p>
        </p:txBody>
      </p:sp>
    </p:spTree>
    <p:extLst>
      <p:ext uri="{BB962C8B-B14F-4D97-AF65-F5344CB8AC3E}">
        <p14:creationId xmlns:p14="http://schemas.microsoft.com/office/powerpoint/2010/main" val="33984574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E89B05-4969-4966-82ED-42E1D6C0C75E}" type="slidenum">
              <a:rPr lang="en-US" smtClean="0"/>
              <a:t>10</a:t>
            </a:fld>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a:t>DE-PBS/SCSS: School Safety Module</a:t>
            </a:r>
          </a:p>
        </p:txBody>
      </p:sp>
    </p:spTree>
    <p:extLst>
      <p:ext uri="{BB962C8B-B14F-4D97-AF65-F5344CB8AC3E}">
        <p14:creationId xmlns:p14="http://schemas.microsoft.com/office/powerpoint/2010/main" val="36243159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9FE89B05-4969-4966-82ED-42E1D6C0C75E}" type="slidenum">
              <a:rPr lang="en-US" smtClean="0"/>
              <a:t>11</a:t>
            </a:fld>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a:t>DE-PBS/SCSS: School Safety Module</a:t>
            </a:r>
          </a:p>
        </p:txBody>
      </p:sp>
    </p:spTree>
    <p:extLst>
      <p:ext uri="{BB962C8B-B14F-4D97-AF65-F5344CB8AC3E}">
        <p14:creationId xmlns:p14="http://schemas.microsoft.com/office/powerpoint/2010/main" val="36543262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E89B05-4969-4966-82ED-42E1D6C0C75E}" type="slidenum">
              <a:rPr lang="en-US" smtClean="0"/>
              <a:t>12</a:t>
            </a:fld>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a:t>DE-PBS/SCSS: School Safety Module</a:t>
            </a:r>
          </a:p>
        </p:txBody>
      </p:sp>
    </p:spTree>
    <p:extLst>
      <p:ext uri="{BB962C8B-B14F-4D97-AF65-F5344CB8AC3E}">
        <p14:creationId xmlns:p14="http://schemas.microsoft.com/office/powerpoint/2010/main" val="28209313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E89B05-4969-4966-82ED-42E1D6C0C75E}" type="slidenum">
              <a:rPr lang="en-US" smtClean="0"/>
              <a:t>13</a:t>
            </a:fld>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a:t>DE-PBS/SCSS: School Safety Module</a:t>
            </a:r>
          </a:p>
        </p:txBody>
      </p:sp>
    </p:spTree>
    <p:extLst>
      <p:ext uri="{BB962C8B-B14F-4D97-AF65-F5344CB8AC3E}">
        <p14:creationId xmlns:p14="http://schemas.microsoft.com/office/powerpoint/2010/main" val="16916568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E89B05-4969-4966-82ED-42E1D6C0C75E}" type="slidenum">
              <a:rPr lang="en-US" smtClean="0"/>
              <a:t>14</a:t>
            </a:fld>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a:t>DE-PBS/SCSS: School Safety Module</a:t>
            </a:r>
          </a:p>
        </p:txBody>
      </p:sp>
    </p:spTree>
    <p:extLst>
      <p:ext uri="{BB962C8B-B14F-4D97-AF65-F5344CB8AC3E}">
        <p14:creationId xmlns:p14="http://schemas.microsoft.com/office/powerpoint/2010/main" val="3751294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E89B05-4969-4966-82ED-42E1D6C0C75E}" type="slidenum">
              <a:rPr lang="en-US" smtClean="0"/>
              <a:t>15</a:t>
            </a:fld>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a:t>DE-PBS/SCSS: School Safety Module</a:t>
            </a:r>
          </a:p>
        </p:txBody>
      </p:sp>
    </p:spTree>
    <p:extLst>
      <p:ext uri="{BB962C8B-B14F-4D97-AF65-F5344CB8AC3E}">
        <p14:creationId xmlns:p14="http://schemas.microsoft.com/office/powerpoint/2010/main" val="13164638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E89B05-4969-4966-82ED-42E1D6C0C75E}" type="slidenum">
              <a:rPr lang="en-US" smtClean="0"/>
              <a:t>16</a:t>
            </a:fld>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a:t>DE-PBS/SCSS: School Safety Module</a:t>
            </a:r>
          </a:p>
        </p:txBody>
      </p:sp>
    </p:spTree>
    <p:extLst>
      <p:ext uri="{BB962C8B-B14F-4D97-AF65-F5344CB8AC3E}">
        <p14:creationId xmlns:p14="http://schemas.microsoft.com/office/powerpoint/2010/main" val="30545605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E89B05-4969-4966-82ED-42E1D6C0C75E}" type="slidenum">
              <a:rPr lang="en-US" smtClean="0"/>
              <a:t>17</a:t>
            </a:fld>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a:t>DE-PBS/SCSS: School Safety Module</a:t>
            </a:r>
          </a:p>
        </p:txBody>
      </p:sp>
    </p:spTree>
    <p:extLst>
      <p:ext uri="{BB962C8B-B14F-4D97-AF65-F5344CB8AC3E}">
        <p14:creationId xmlns:p14="http://schemas.microsoft.com/office/powerpoint/2010/main" val="15279428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E89B05-4969-4966-82ED-42E1D6C0C75E}" type="slidenum">
              <a:rPr lang="en-US" smtClean="0"/>
              <a:t>18</a:t>
            </a:fld>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a:t>DE-PBS/SCSS: School Safety Module</a:t>
            </a:r>
          </a:p>
        </p:txBody>
      </p:sp>
    </p:spTree>
    <p:extLst>
      <p:ext uri="{BB962C8B-B14F-4D97-AF65-F5344CB8AC3E}">
        <p14:creationId xmlns:p14="http://schemas.microsoft.com/office/powerpoint/2010/main" val="14443242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E89B05-4969-4966-82ED-42E1D6C0C75E}" type="slidenum">
              <a:rPr lang="en-US" smtClean="0"/>
              <a:t>19</a:t>
            </a:fld>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a:t>DE-PBS/SCSS: School Safety Module</a:t>
            </a:r>
          </a:p>
        </p:txBody>
      </p:sp>
    </p:spTree>
    <p:extLst>
      <p:ext uri="{BB962C8B-B14F-4D97-AF65-F5344CB8AC3E}">
        <p14:creationId xmlns:p14="http://schemas.microsoft.com/office/powerpoint/2010/main" val="2836018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E89B05-4969-4966-82ED-42E1D6C0C75E}" type="slidenum">
              <a:rPr lang="en-US" smtClean="0"/>
              <a:t>2</a:t>
            </a:fld>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a:t>DE-PBS/SCSS: School Safety Module</a:t>
            </a:r>
          </a:p>
        </p:txBody>
      </p:sp>
    </p:spTree>
    <p:extLst>
      <p:ext uri="{BB962C8B-B14F-4D97-AF65-F5344CB8AC3E}">
        <p14:creationId xmlns:p14="http://schemas.microsoft.com/office/powerpoint/2010/main" val="40118381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E89B05-4969-4966-82ED-42E1D6C0C75E}" type="slidenum">
              <a:rPr lang="en-US" smtClean="0"/>
              <a:t>20</a:t>
            </a:fld>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a:t>DE-PBS/SCSS: School Safety Module</a:t>
            </a:r>
          </a:p>
        </p:txBody>
      </p:sp>
    </p:spTree>
    <p:extLst>
      <p:ext uri="{BB962C8B-B14F-4D97-AF65-F5344CB8AC3E}">
        <p14:creationId xmlns:p14="http://schemas.microsoft.com/office/powerpoint/2010/main" val="4949759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E89B05-4969-4966-82ED-42E1D6C0C75E}" type="slidenum">
              <a:rPr lang="en-US" smtClean="0"/>
              <a:t>21</a:t>
            </a:fld>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a:t>DE-PBS/SCSS: School Safety Module</a:t>
            </a:r>
          </a:p>
        </p:txBody>
      </p:sp>
    </p:spTree>
    <p:extLst>
      <p:ext uri="{BB962C8B-B14F-4D97-AF65-F5344CB8AC3E}">
        <p14:creationId xmlns:p14="http://schemas.microsoft.com/office/powerpoint/2010/main" val="9797168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E89B05-4969-4966-82ED-42E1D6C0C75E}" type="slidenum">
              <a:rPr lang="en-US" smtClean="0"/>
              <a:t>22</a:t>
            </a:fld>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a:t>DE-PBS/SCSS: School Safety Module</a:t>
            </a:r>
          </a:p>
        </p:txBody>
      </p:sp>
    </p:spTree>
    <p:extLst>
      <p:ext uri="{BB962C8B-B14F-4D97-AF65-F5344CB8AC3E}">
        <p14:creationId xmlns:p14="http://schemas.microsoft.com/office/powerpoint/2010/main" val="18511549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E89B05-4969-4966-82ED-42E1D6C0C75E}" type="slidenum">
              <a:rPr lang="en-US" smtClean="0"/>
              <a:t>23</a:t>
            </a:fld>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a:t>DE-PBS/SCSS: School Safety Module</a:t>
            </a:r>
          </a:p>
        </p:txBody>
      </p:sp>
    </p:spTree>
    <p:extLst>
      <p:ext uri="{BB962C8B-B14F-4D97-AF65-F5344CB8AC3E}">
        <p14:creationId xmlns:p14="http://schemas.microsoft.com/office/powerpoint/2010/main" val="41572737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E89B05-4969-4966-82ED-42E1D6C0C75E}" type="slidenum">
              <a:rPr lang="en-US" smtClean="0"/>
              <a:t>24</a:t>
            </a:fld>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a:t>DE-PBS/SCSS: School Safety Module</a:t>
            </a:r>
          </a:p>
        </p:txBody>
      </p:sp>
    </p:spTree>
    <p:extLst>
      <p:ext uri="{BB962C8B-B14F-4D97-AF65-F5344CB8AC3E}">
        <p14:creationId xmlns:p14="http://schemas.microsoft.com/office/powerpoint/2010/main" val="38069276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E89B05-4969-4966-82ED-42E1D6C0C75E}" type="slidenum">
              <a:rPr lang="en-US" smtClean="0"/>
              <a:t>25</a:t>
            </a:fld>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a:t>DE-PBS/SCSS: School Safety Module</a:t>
            </a:r>
          </a:p>
        </p:txBody>
      </p:sp>
    </p:spTree>
    <p:extLst>
      <p:ext uri="{BB962C8B-B14F-4D97-AF65-F5344CB8AC3E}">
        <p14:creationId xmlns:p14="http://schemas.microsoft.com/office/powerpoint/2010/main" val="14626405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E89B05-4969-4966-82ED-42E1D6C0C75E}" type="slidenum">
              <a:rPr lang="en-US" smtClean="0"/>
              <a:t>26</a:t>
            </a:fld>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a:t>DE-PBS/SCSS: School Safety Module</a:t>
            </a:r>
          </a:p>
        </p:txBody>
      </p:sp>
    </p:spTree>
    <p:extLst>
      <p:ext uri="{BB962C8B-B14F-4D97-AF65-F5344CB8AC3E}">
        <p14:creationId xmlns:p14="http://schemas.microsoft.com/office/powerpoint/2010/main" val="32038840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E89B05-4969-4966-82ED-42E1D6C0C75E}" type="slidenum">
              <a:rPr lang="en-US" smtClean="0"/>
              <a:t>27</a:t>
            </a:fld>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a:t>DE-PBS/SCSS: School Safety Module</a:t>
            </a:r>
          </a:p>
        </p:txBody>
      </p:sp>
    </p:spTree>
    <p:extLst>
      <p:ext uri="{BB962C8B-B14F-4D97-AF65-F5344CB8AC3E}">
        <p14:creationId xmlns:p14="http://schemas.microsoft.com/office/powerpoint/2010/main" val="3422393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E89B05-4969-4966-82ED-42E1D6C0C75E}" type="slidenum">
              <a:rPr lang="en-US" smtClean="0"/>
              <a:t>28</a:t>
            </a:fld>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a:t>DE-PBS/SCSS: School Safety Module</a:t>
            </a:r>
          </a:p>
        </p:txBody>
      </p:sp>
    </p:spTree>
    <p:extLst>
      <p:ext uri="{BB962C8B-B14F-4D97-AF65-F5344CB8AC3E}">
        <p14:creationId xmlns:p14="http://schemas.microsoft.com/office/powerpoint/2010/main" val="29911302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E89B05-4969-4966-82ED-42E1D6C0C75E}" type="slidenum">
              <a:rPr lang="en-US" smtClean="0"/>
              <a:t>29</a:t>
            </a:fld>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a:t>DE-PBS/SCSS: School Safety Module</a:t>
            </a:r>
          </a:p>
        </p:txBody>
      </p:sp>
    </p:spTree>
    <p:extLst>
      <p:ext uri="{BB962C8B-B14F-4D97-AF65-F5344CB8AC3E}">
        <p14:creationId xmlns:p14="http://schemas.microsoft.com/office/powerpoint/2010/main" val="1982300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E89B05-4969-4966-82ED-42E1D6C0C75E}" type="slidenum">
              <a:rPr lang="en-US" smtClean="0"/>
              <a:t>3</a:t>
            </a:fld>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a:t>DE-PBS/SCSS: School Safety Module</a:t>
            </a:r>
          </a:p>
        </p:txBody>
      </p:sp>
    </p:spTree>
    <p:extLst>
      <p:ext uri="{BB962C8B-B14F-4D97-AF65-F5344CB8AC3E}">
        <p14:creationId xmlns:p14="http://schemas.microsoft.com/office/powerpoint/2010/main" val="40194996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E89B05-4969-4966-82ED-42E1D6C0C75E}" type="slidenum">
              <a:rPr lang="en-US" smtClean="0"/>
              <a:t>30</a:t>
            </a:fld>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a:t>DE-PBS/SCSS: School Safety Module</a:t>
            </a:r>
          </a:p>
        </p:txBody>
      </p:sp>
    </p:spTree>
    <p:extLst>
      <p:ext uri="{BB962C8B-B14F-4D97-AF65-F5344CB8AC3E}">
        <p14:creationId xmlns:p14="http://schemas.microsoft.com/office/powerpoint/2010/main" val="7627035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E89B05-4969-4966-82ED-42E1D6C0C75E}" type="slidenum">
              <a:rPr lang="en-US" smtClean="0"/>
              <a:t>4</a:t>
            </a:fld>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a:t>DE-PBS/SCSS: School Safety Module</a:t>
            </a:r>
          </a:p>
        </p:txBody>
      </p:sp>
    </p:spTree>
    <p:extLst>
      <p:ext uri="{BB962C8B-B14F-4D97-AF65-F5344CB8AC3E}">
        <p14:creationId xmlns:p14="http://schemas.microsoft.com/office/powerpoint/2010/main" val="23786346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E89B05-4969-4966-82ED-42E1D6C0C75E}" type="slidenum">
              <a:rPr lang="en-US" smtClean="0"/>
              <a:t>5</a:t>
            </a:fld>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a:t>DE-PBS/SCSS: School Safety Module</a:t>
            </a:r>
          </a:p>
        </p:txBody>
      </p:sp>
    </p:spTree>
    <p:extLst>
      <p:ext uri="{BB962C8B-B14F-4D97-AF65-F5344CB8AC3E}">
        <p14:creationId xmlns:p14="http://schemas.microsoft.com/office/powerpoint/2010/main" val="21231859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E89B05-4969-4966-82ED-42E1D6C0C75E}" type="slidenum">
              <a:rPr lang="en-US" smtClean="0"/>
              <a:t>6</a:t>
            </a:fld>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a:t>DE-PBS/SCSS: School Safety Module</a:t>
            </a:r>
          </a:p>
        </p:txBody>
      </p:sp>
    </p:spTree>
    <p:extLst>
      <p:ext uri="{BB962C8B-B14F-4D97-AF65-F5344CB8AC3E}">
        <p14:creationId xmlns:p14="http://schemas.microsoft.com/office/powerpoint/2010/main" val="21176133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E89B05-4969-4966-82ED-42E1D6C0C75E}" type="slidenum">
              <a:rPr lang="en-US" smtClean="0"/>
              <a:t>7</a:t>
            </a:fld>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a:t>DE-PBS/SCSS: School Safety Module</a:t>
            </a:r>
          </a:p>
        </p:txBody>
      </p:sp>
    </p:spTree>
    <p:extLst>
      <p:ext uri="{BB962C8B-B14F-4D97-AF65-F5344CB8AC3E}">
        <p14:creationId xmlns:p14="http://schemas.microsoft.com/office/powerpoint/2010/main" val="21446533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E89B05-4969-4966-82ED-42E1D6C0C75E}" type="slidenum">
              <a:rPr lang="en-US" smtClean="0"/>
              <a:t>8</a:t>
            </a:fld>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a:t>DE-PBS/SCSS: School Safety Module</a:t>
            </a:r>
          </a:p>
        </p:txBody>
      </p:sp>
    </p:spTree>
    <p:extLst>
      <p:ext uri="{BB962C8B-B14F-4D97-AF65-F5344CB8AC3E}">
        <p14:creationId xmlns:p14="http://schemas.microsoft.com/office/powerpoint/2010/main" val="24649341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E89B05-4969-4966-82ED-42E1D6C0C75E}" type="slidenum">
              <a:rPr lang="en-US" smtClean="0"/>
              <a:t>9</a:t>
            </a:fld>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a:t>DE-PBS/SCSS: School Safety Module</a:t>
            </a:r>
          </a:p>
        </p:txBody>
      </p:sp>
    </p:spTree>
    <p:extLst>
      <p:ext uri="{BB962C8B-B14F-4D97-AF65-F5344CB8AC3E}">
        <p14:creationId xmlns:p14="http://schemas.microsoft.com/office/powerpoint/2010/main" val="661303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DE-PBS/SCSS: Bullying Victimization Module</a:t>
            </a: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10283619" y="3136658"/>
            <a:ext cx="1213632" cy="2075688"/>
          </a:xfrm>
          <a:prstGeom prst="rect">
            <a:avLst/>
          </a:prstGeom>
          <a:solidFill>
            <a:schemeClr val="accent6">
              <a:lumMod val="60000"/>
              <a:lumOff val="40000"/>
              <a:alpha val="70000"/>
            </a:schemeClr>
          </a:solidFill>
          <a:ln w="63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EC6BE138-A079-4956-9835-E6841A4D699F}" type="slidenum">
              <a:rPr lang="en-US" smtClean="0"/>
              <a:t>‹#›</a:t>
            </a:fld>
            <a:endParaRPr lang="en-US"/>
          </a:p>
        </p:txBody>
      </p:sp>
      <p:sp>
        <p:nvSpPr>
          <p:cNvPr id="11" name="Rectangle 10"/>
          <p:cNvSpPr/>
          <p:nvPr/>
        </p:nvSpPr>
        <p:spPr>
          <a:xfrm>
            <a:off x="722429" y="4559277"/>
            <a:ext cx="9006888" cy="664367"/>
          </a:xfrm>
          <a:prstGeom prst="rect">
            <a:avLst/>
          </a:prstGeom>
          <a:solidFill>
            <a:schemeClr val="accent4">
              <a:lumMod val="7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718628" y="3139440"/>
            <a:ext cx="9014491" cy="2077720"/>
          </a:xfrm>
          <a:prstGeom prst="rect">
            <a:avLst/>
          </a:prstGeom>
          <a:noFill/>
          <a:ln w="6350" cmpd="dbl">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en-US"/>
              <a:t>Click to edit Master title style</a:t>
            </a:r>
            <a:endParaRPr lang="en-US" dirty="0"/>
          </a:p>
        </p:txBody>
      </p:sp>
    </p:spTree>
    <p:extLst>
      <p:ext uri="{BB962C8B-B14F-4D97-AF65-F5344CB8AC3E}">
        <p14:creationId xmlns:p14="http://schemas.microsoft.com/office/powerpoint/2010/main" val="4004079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DE-PBS/SCSS: Bullying Victimization Module</a:t>
            </a:r>
          </a:p>
        </p:txBody>
      </p:sp>
      <p:sp>
        <p:nvSpPr>
          <p:cNvPr id="6" name="Slide Number Placeholder 5"/>
          <p:cNvSpPr>
            <a:spLocks noGrp="1"/>
          </p:cNvSpPr>
          <p:nvPr>
            <p:ph type="sldNum" sz="quarter" idx="12"/>
          </p:nvPr>
        </p:nvSpPr>
        <p:spPr/>
        <p:txBody>
          <a:bodyPr/>
          <a:lstStyle/>
          <a:p>
            <a:fld id="{EC6BE138-A079-4956-9835-E6841A4D699F}" type="slidenum">
              <a:rPr lang="en-US" smtClean="0"/>
              <a:t>‹#›</a:t>
            </a:fld>
            <a:endParaRPr lang="en-US"/>
          </a:p>
        </p:txBody>
      </p:sp>
    </p:spTree>
    <p:extLst>
      <p:ext uri="{BB962C8B-B14F-4D97-AF65-F5344CB8AC3E}">
        <p14:creationId xmlns:p14="http://schemas.microsoft.com/office/powerpoint/2010/main" val="3741380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9398103" y="395428"/>
            <a:ext cx="1980708" cy="578898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DE-PBS/SCSS: Bullying Victimization Module</a:t>
            </a:r>
          </a:p>
        </p:txBody>
      </p:sp>
      <p:sp>
        <p:nvSpPr>
          <p:cNvPr id="6" name="Slide Number Placeholder 5"/>
          <p:cNvSpPr>
            <a:spLocks noGrp="1"/>
          </p:cNvSpPr>
          <p:nvPr>
            <p:ph type="sldNum" sz="quarter" idx="12"/>
          </p:nvPr>
        </p:nvSpPr>
        <p:spPr/>
        <p:txBody>
          <a:bodyPr/>
          <a:lstStyle/>
          <a:p>
            <a:fld id="{EC6BE138-A079-4956-9835-E6841A4D699F}" type="slidenum">
              <a:rPr lang="en-US" smtClean="0"/>
              <a:t>‹#›</a:t>
            </a:fld>
            <a:endParaRPr lang="en-US"/>
          </a:p>
        </p:txBody>
      </p:sp>
    </p:spTree>
    <p:extLst>
      <p:ext uri="{BB962C8B-B14F-4D97-AF65-F5344CB8AC3E}">
        <p14:creationId xmlns:p14="http://schemas.microsoft.com/office/powerpoint/2010/main" val="1158193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4">
                    <a:lumMod val="75000"/>
                  </a:schemeClr>
                </a:solidFill>
              </a:defRPr>
            </a:lvl1pPr>
          </a:lstStyle>
          <a:p>
            <a:r>
              <a:rPr lang="en-US" dirty="0"/>
              <a:t>Click to edit Master title style</a:t>
            </a:r>
          </a:p>
        </p:txBody>
      </p:sp>
      <p:sp>
        <p:nvSpPr>
          <p:cNvPr id="3" name="Content Placeholder 2"/>
          <p:cNvSpPr>
            <a:spLocks noGrp="1"/>
          </p:cNvSpPr>
          <p:nvPr>
            <p:ph idx="1"/>
          </p:nvPr>
        </p:nvSpPr>
        <p:spPr/>
        <p:txBody>
          <a:bodyPr/>
          <a:lstStyle>
            <a:lvl1pPr>
              <a:buClr>
                <a:schemeClr val="accent4">
                  <a:lumMod val="75000"/>
                </a:schemeClr>
              </a:buClr>
              <a:defRPr>
                <a:solidFill>
                  <a:schemeClr val="tx1"/>
                </a:solidFill>
              </a:defRPr>
            </a:lvl1pPr>
            <a:lvl2pPr>
              <a:buClr>
                <a:schemeClr val="accent6">
                  <a:lumMod val="60000"/>
                  <a:lumOff val="40000"/>
                </a:schemeClr>
              </a:buClr>
              <a:defRPr>
                <a:solidFill>
                  <a:schemeClr val="tx1"/>
                </a:solidFill>
              </a:defRPr>
            </a:lvl2pPr>
            <a:lvl3pPr>
              <a:buClr>
                <a:schemeClr val="accent6">
                  <a:lumMod val="60000"/>
                  <a:lumOff val="40000"/>
                </a:schemeClr>
              </a:buClr>
              <a:defRPr>
                <a:solidFill>
                  <a:schemeClr val="tx1"/>
                </a:solidFill>
              </a:defRPr>
            </a:lvl3pPr>
            <a:lvl4pPr>
              <a:buClr>
                <a:schemeClr val="accent1">
                  <a:lumMod val="75000"/>
                </a:schemeClr>
              </a:buClr>
              <a:defRPr>
                <a:solidFill>
                  <a:schemeClr val="tx1"/>
                </a:solidFill>
              </a:defRPr>
            </a:lvl4pPr>
            <a:lvl5pPr>
              <a:buClr>
                <a:schemeClr val="accent1">
                  <a:lumMod val="75000"/>
                </a:schemeClr>
              </a:buCl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DE-PBS/SCSS: Bullying Victimization Module</a:t>
            </a:r>
          </a:p>
        </p:txBody>
      </p:sp>
      <p:sp>
        <p:nvSpPr>
          <p:cNvPr id="6" name="Slide Number Placeholder 5"/>
          <p:cNvSpPr>
            <a:spLocks noGrp="1"/>
          </p:cNvSpPr>
          <p:nvPr>
            <p:ph type="sldNum" sz="quarter" idx="12"/>
          </p:nvPr>
        </p:nvSpPr>
        <p:spPr/>
        <p:txBody>
          <a:bodyPr/>
          <a:lstStyle/>
          <a:p>
            <a:fld id="{EC6BE138-A079-4956-9835-E6841A4D699F}" type="slidenum">
              <a:rPr lang="en-US" smtClean="0"/>
              <a:t>‹#›</a:t>
            </a:fld>
            <a:endParaRPr lang="en-US"/>
          </a:p>
        </p:txBody>
      </p:sp>
    </p:spTree>
    <p:extLst>
      <p:ext uri="{BB962C8B-B14F-4D97-AF65-F5344CB8AC3E}">
        <p14:creationId xmlns:p14="http://schemas.microsoft.com/office/powerpoint/2010/main" val="781125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endParaRPr lang="en-US"/>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Footer Placeholder 4"/>
          <p:cNvSpPr>
            <a:spLocks noGrp="1"/>
          </p:cNvSpPr>
          <p:nvPr>
            <p:ph type="ftr" sz="quarter" idx="11"/>
          </p:nvPr>
        </p:nvSpPr>
        <p:spPr/>
        <p:txBody>
          <a:bodyPr/>
          <a:lstStyle/>
          <a:p>
            <a:r>
              <a:rPr lang="en-US"/>
              <a:t>DE-PBS/SCSS: Bullying Victimization Module</a:t>
            </a:r>
          </a:p>
        </p:txBody>
      </p:sp>
      <p:sp>
        <p:nvSpPr>
          <p:cNvPr id="6" name="Slide Number Placeholder 5"/>
          <p:cNvSpPr>
            <a:spLocks noGrp="1"/>
          </p:cNvSpPr>
          <p:nvPr>
            <p:ph type="sldNum" sz="quarter" idx="12"/>
          </p:nvPr>
        </p:nvSpPr>
        <p:spPr/>
        <p:txBody>
          <a:bodyPr/>
          <a:lstStyle/>
          <a:p>
            <a:fld id="{EC6BE138-A079-4956-9835-E6841A4D699F}" type="slidenum">
              <a:rPr lang="en-US" smtClean="0"/>
              <a:t>‹#›</a:t>
            </a:fld>
            <a:endParaRPr lang="en-US"/>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a:t>Click to edit Master title style</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865057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en-US"/>
              <a:t>Click to edit Master title style</a:t>
            </a:r>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DE-PBS/SCSS: Bullying Victimization Module</a:t>
            </a:r>
          </a:p>
        </p:txBody>
      </p:sp>
      <p:sp>
        <p:nvSpPr>
          <p:cNvPr id="7" name="Slide Number Placeholder 6"/>
          <p:cNvSpPr>
            <a:spLocks noGrp="1"/>
          </p:cNvSpPr>
          <p:nvPr>
            <p:ph type="sldNum" sz="quarter" idx="12"/>
          </p:nvPr>
        </p:nvSpPr>
        <p:spPr/>
        <p:txBody>
          <a:bodyPr/>
          <a:lstStyle/>
          <a:p>
            <a:fld id="{EC6BE138-A079-4956-9835-E6841A4D699F}" type="slidenum">
              <a:rPr lang="en-US" smtClean="0"/>
              <a:t>‹#›</a:t>
            </a:fld>
            <a:endParaRPr lang="en-US"/>
          </a:p>
        </p:txBody>
      </p:sp>
    </p:spTree>
    <p:extLst>
      <p:ext uri="{BB962C8B-B14F-4D97-AF65-F5344CB8AC3E}">
        <p14:creationId xmlns:p14="http://schemas.microsoft.com/office/powerpoint/2010/main" val="572047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DE-PBS/SCSS: Bullying Victimization Module</a:t>
            </a:r>
          </a:p>
        </p:txBody>
      </p:sp>
      <p:sp>
        <p:nvSpPr>
          <p:cNvPr id="9" name="Slide Number Placeholder 8"/>
          <p:cNvSpPr>
            <a:spLocks noGrp="1"/>
          </p:cNvSpPr>
          <p:nvPr>
            <p:ph type="sldNum" sz="quarter" idx="12"/>
          </p:nvPr>
        </p:nvSpPr>
        <p:spPr/>
        <p:txBody>
          <a:bodyPr/>
          <a:lstStyle/>
          <a:p>
            <a:fld id="{EC6BE138-A079-4956-9835-E6841A4D699F}" type="slidenum">
              <a:rPr lang="en-US" smtClean="0"/>
              <a:t>‹#›</a:t>
            </a:fld>
            <a:endParaRPr lang="en-US"/>
          </a:p>
        </p:txBody>
      </p:sp>
    </p:spTree>
    <p:extLst>
      <p:ext uri="{BB962C8B-B14F-4D97-AF65-F5344CB8AC3E}">
        <p14:creationId xmlns:p14="http://schemas.microsoft.com/office/powerpoint/2010/main" val="1772013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DE-PBS/SCSS: Bullying Victimization Module</a:t>
            </a:r>
          </a:p>
        </p:txBody>
      </p:sp>
      <p:sp>
        <p:nvSpPr>
          <p:cNvPr id="5" name="Slide Number Placeholder 4"/>
          <p:cNvSpPr>
            <a:spLocks noGrp="1"/>
          </p:cNvSpPr>
          <p:nvPr>
            <p:ph type="sldNum" sz="quarter" idx="12"/>
          </p:nvPr>
        </p:nvSpPr>
        <p:spPr/>
        <p:txBody>
          <a:bodyPr/>
          <a:lstStyle/>
          <a:p>
            <a:fld id="{EC6BE138-A079-4956-9835-E6841A4D699F}" type="slidenum">
              <a:rPr lang="en-US" smtClean="0"/>
              <a:t>‹#›</a:t>
            </a:fld>
            <a:endParaRPr lang="en-US"/>
          </a:p>
        </p:txBody>
      </p:sp>
    </p:spTree>
    <p:extLst>
      <p:ext uri="{BB962C8B-B14F-4D97-AF65-F5344CB8AC3E}">
        <p14:creationId xmlns:p14="http://schemas.microsoft.com/office/powerpoint/2010/main" val="2211781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DE-PBS/SCSS: Bullying Victimization Module</a:t>
            </a:r>
          </a:p>
        </p:txBody>
      </p:sp>
      <p:sp>
        <p:nvSpPr>
          <p:cNvPr id="4" name="Slide Number Placeholder 3"/>
          <p:cNvSpPr>
            <a:spLocks noGrp="1"/>
          </p:cNvSpPr>
          <p:nvPr>
            <p:ph type="sldNum" sz="quarter" idx="12"/>
          </p:nvPr>
        </p:nvSpPr>
        <p:spPr/>
        <p:txBody>
          <a:bodyPr/>
          <a:lstStyle/>
          <a:p>
            <a:fld id="{EC6BE138-A079-4956-9835-E6841A4D699F}" type="slidenum">
              <a:rPr lang="en-US" smtClean="0"/>
              <a:t>‹#›</a:t>
            </a:fld>
            <a:endParaRPr lang="en-US"/>
          </a:p>
        </p:txBody>
      </p:sp>
    </p:spTree>
    <p:extLst>
      <p:ext uri="{BB962C8B-B14F-4D97-AF65-F5344CB8AC3E}">
        <p14:creationId xmlns:p14="http://schemas.microsoft.com/office/powerpoint/2010/main" val="1936898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DE-PBS/SCSS: Bullying Victimization Module</a:t>
            </a:r>
          </a:p>
        </p:txBody>
      </p:sp>
      <p:sp>
        <p:nvSpPr>
          <p:cNvPr id="7" name="Slide Number Placeholder 6"/>
          <p:cNvSpPr>
            <a:spLocks noGrp="1"/>
          </p:cNvSpPr>
          <p:nvPr>
            <p:ph type="sldNum" sz="quarter" idx="12"/>
          </p:nvPr>
        </p:nvSpPr>
        <p:spPr/>
        <p:txBody>
          <a:bodyPr/>
          <a:lstStyle/>
          <a:p>
            <a:fld id="{EC6BE138-A079-4956-9835-E6841A4D699F}" type="slidenum">
              <a:rPr lang="en-US" smtClean="0"/>
              <a:t>‹#›</a:t>
            </a:fld>
            <a:endParaRPr lang="en-US"/>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en-US"/>
              <a:t>Click to edit Master title style</a:t>
            </a:r>
            <a:endParaRPr lang="en-US" dirty="0"/>
          </a:p>
        </p:txBody>
      </p:sp>
    </p:spTree>
    <p:extLst>
      <p:ext uri="{BB962C8B-B14F-4D97-AF65-F5344CB8AC3E}">
        <p14:creationId xmlns:p14="http://schemas.microsoft.com/office/powerpoint/2010/main" val="1527227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p:txBody>
          <a:bodyPr/>
          <a:lstStyle/>
          <a:p>
            <a:endParaRPr lang="en-US"/>
          </a:p>
        </p:txBody>
      </p:sp>
      <p:sp>
        <p:nvSpPr>
          <p:cNvPr id="7" name="Slide Number Placeholder 6"/>
          <p:cNvSpPr>
            <a:spLocks noGrp="1"/>
          </p:cNvSpPr>
          <p:nvPr>
            <p:ph type="sldNum" sz="quarter" idx="12"/>
          </p:nvPr>
        </p:nvSpPr>
        <p:spPr/>
        <p:txBody>
          <a:bodyPr/>
          <a:lstStyle/>
          <a:p>
            <a:fld id="{EC6BE138-A079-4956-9835-E6841A4D699F}" type="slidenum">
              <a:rPr lang="en-US" smtClean="0"/>
              <a:t>‹#›</a:t>
            </a:fld>
            <a:endParaRPr lang="en-US"/>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Footer Placeholder 5"/>
          <p:cNvSpPr>
            <a:spLocks noGrp="1"/>
          </p:cNvSpPr>
          <p:nvPr>
            <p:ph type="ftr" sz="quarter" idx="11"/>
          </p:nvPr>
        </p:nvSpPr>
        <p:spPr/>
        <p:txBody>
          <a:bodyPr/>
          <a:lstStyle/>
          <a:p>
            <a:r>
              <a:rPr lang="en-US"/>
              <a:t>DE-PBS/SCSS: Bullying Victimization Module</a:t>
            </a: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en-US"/>
              <a:t>Click to edit Master title style</a:t>
            </a:r>
            <a:endParaRPr lang="en-US" dirty="0"/>
          </a:p>
        </p:txBody>
      </p:sp>
    </p:spTree>
    <p:extLst>
      <p:ext uri="{BB962C8B-B14F-4D97-AF65-F5344CB8AC3E}">
        <p14:creationId xmlns:p14="http://schemas.microsoft.com/office/powerpoint/2010/main" val="622614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r>
              <a:rPr lang="en-US"/>
              <a:t>DE-PBS/SCSS: Bullying Victimization Module</a:t>
            </a: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EC6BE138-A079-4956-9835-E6841A4D699F}" type="slidenum">
              <a:rPr lang="en-US" smtClean="0"/>
              <a:t>‹#›</a:t>
            </a:fld>
            <a:endParaRPr lang="en-US"/>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2336601528"/>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sldNum="0" hdr="0" ftr="0" dt="0"/>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9.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4.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5.png"/><Relationship Id="rId7" Type="http://schemas.openxmlformats.org/officeDocument/2006/relationships/diagramColors" Target="../diagrams/colors6.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dirty="0">
                <a:solidFill>
                  <a:schemeClr val="accent4">
                    <a:lumMod val="75000"/>
                  </a:schemeClr>
                </a:solidFill>
              </a:rPr>
              <a:t>School Safety</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86073" y="482768"/>
            <a:ext cx="2514600" cy="2145177"/>
          </a:xfrm>
          <a:prstGeom prst="rect">
            <a:avLst/>
          </a:prstGeom>
          <a:noFill/>
          <a:ln w="9525">
            <a:solidFill>
              <a:schemeClr val="accent4">
                <a:lumMod val="75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187991" y="5505272"/>
            <a:ext cx="8899592" cy="1200329"/>
          </a:xfrm>
          <a:prstGeom prst="rect">
            <a:avLst/>
          </a:prstGeom>
          <a:noFill/>
        </p:spPr>
        <p:txBody>
          <a:bodyPr wrap="square" rtlCol="0">
            <a:spAutoFit/>
          </a:bodyPr>
          <a:lstStyle/>
          <a:p>
            <a:pPr defTabSz="914400"/>
            <a:r>
              <a:rPr lang="en-US" b="1" dirty="0">
                <a:solidFill>
                  <a:prstClr val="black"/>
                </a:solidFill>
                <a:latin typeface="Book Antiqua"/>
              </a:rPr>
              <a:t>Lead authors</a:t>
            </a:r>
            <a:r>
              <a:rPr lang="en-US" dirty="0">
                <a:solidFill>
                  <a:prstClr val="black"/>
                </a:solidFill>
                <a:latin typeface="Book Antiqua"/>
              </a:rPr>
              <a:t>: Dr. George Bear and Angela Harris, M.A.</a:t>
            </a:r>
          </a:p>
          <a:p>
            <a:pPr defTabSz="914400"/>
            <a:r>
              <a:rPr lang="en-US" dirty="0">
                <a:solidFill>
                  <a:prstClr val="black"/>
                </a:solidFill>
                <a:latin typeface="Book Antiqua"/>
              </a:rPr>
              <a:t>University of Delaware</a:t>
            </a:r>
          </a:p>
          <a:p>
            <a:pPr algn="r" defTabSz="914400"/>
            <a:r>
              <a:rPr lang="en-US" b="1" dirty="0">
                <a:solidFill>
                  <a:prstClr val="black"/>
                </a:solidFill>
                <a:latin typeface="Book Antiqua"/>
              </a:rPr>
              <a:t>Funding and support from</a:t>
            </a:r>
            <a:r>
              <a:rPr lang="en-US" dirty="0">
                <a:solidFill>
                  <a:prstClr val="black"/>
                </a:solidFill>
                <a:latin typeface="Book Antiqua"/>
              </a:rPr>
              <a:t>: </a:t>
            </a:r>
          </a:p>
          <a:p>
            <a:pPr algn="r" defTabSz="914400"/>
            <a:r>
              <a:rPr lang="en-US" dirty="0">
                <a:solidFill>
                  <a:prstClr val="black"/>
                </a:solidFill>
                <a:latin typeface="Book Antiqua"/>
              </a:rPr>
              <a:t>DE Positive Behavior Support Project – School Climate &amp; Student Success</a:t>
            </a:r>
          </a:p>
        </p:txBody>
      </p:sp>
      <p:sp>
        <p:nvSpPr>
          <p:cNvPr id="6" name="Subtitle 5"/>
          <p:cNvSpPr>
            <a:spLocks noGrp="1"/>
          </p:cNvSpPr>
          <p:nvPr>
            <p:ph type="subTitle" idx="1"/>
          </p:nvPr>
        </p:nvSpPr>
        <p:spPr/>
        <p:txBody>
          <a:bodyPr/>
          <a:lstStyle/>
          <a:p>
            <a:r>
              <a:rPr lang="en-US" dirty="0"/>
              <a:t>Research and recommended interventions</a:t>
            </a:r>
          </a:p>
        </p:txBody>
      </p:sp>
    </p:spTree>
    <p:extLst>
      <p:ext uri="{BB962C8B-B14F-4D97-AF65-F5344CB8AC3E}">
        <p14:creationId xmlns:p14="http://schemas.microsoft.com/office/powerpoint/2010/main" val="27905840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111334"/>
          </a:xfrm>
        </p:spPr>
        <p:txBody>
          <a:bodyPr>
            <a:normAutofit/>
          </a:bodyPr>
          <a:lstStyle/>
          <a:p>
            <a:r>
              <a:rPr lang="en-US" sz="3100" dirty="0"/>
              <a:t>Classroom, School, &amp; Teacher Characteristics</a:t>
            </a:r>
            <a:br>
              <a:rPr lang="en-US" sz="3100" dirty="0"/>
            </a:br>
            <a:r>
              <a:rPr lang="en-US" sz="2000" b="1" dirty="0">
                <a:solidFill>
                  <a:schemeClr val="accent6">
                    <a:lumMod val="60000"/>
                    <a:lumOff val="40000"/>
                  </a:schemeClr>
                </a:solidFill>
              </a:rPr>
              <a:t>Contributing Factors</a:t>
            </a:r>
          </a:p>
        </p:txBody>
      </p:sp>
      <p:sp>
        <p:nvSpPr>
          <p:cNvPr id="3" name="Content Placeholder 2"/>
          <p:cNvSpPr>
            <a:spLocks noGrp="1"/>
          </p:cNvSpPr>
          <p:nvPr>
            <p:ph idx="1"/>
          </p:nvPr>
        </p:nvSpPr>
        <p:spPr>
          <a:xfrm>
            <a:off x="609600" y="1752602"/>
            <a:ext cx="10972800" cy="861810"/>
          </a:xfrm>
        </p:spPr>
        <p:txBody>
          <a:bodyPr/>
          <a:lstStyle/>
          <a:p>
            <a:r>
              <a:rPr lang="en-US" dirty="0"/>
              <a:t>Students and teachers/staff tend to feel safer in schools in which the following are present:</a:t>
            </a:r>
          </a:p>
        </p:txBody>
      </p:sp>
      <p:sp>
        <p:nvSpPr>
          <p:cNvPr id="4" name="TextBox 3"/>
          <p:cNvSpPr txBox="1"/>
          <p:nvPr/>
        </p:nvSpPr>
        <p:spPr>
          <a:xfrm>
            <a:off x="412125" y="2743200"/>
            <a:ext cx="11397802" cy="3970318"/>
          </a:xfrm>
          <a:prstGeom prst="rect">
            <a:avLst/>
          </a:prstGeom>
          <a:noFill/>
        </p:spPr>
        <p:txBody>
          <a:bodyPr wrap="square" numCol="2" rtlCol="0">
            <a:spAutoFit/>
          </a:bodyPr>
          <a:lstStyle/>
          <a:p>
            <a:pPr marL="285750" indent="-285750">
              <a:buFont typeface="Arial" panose="020B0604020202020204" pitchFamily="34" charset="0"/>
              <a:buChar char="•"/>
            </a:pPr>
            <a:r>
              <a:rPr lang="en-US" dirty="0"/>
              <a:t>Clear and fair rules and expectations for behavior. Including clear and fair policies for addressing school violence</a:t>
            </a:r>
            <a:r>
              <a:rPr lang="en-US" baseline="30000" dirty="0"/>
              <a:t>7-10,34</a:t>
            </a:r>
          </a:p>
          <a:p>
            <a:endParaRPr lang="en-US" dirty="0"/>
          </a:p>
          <a:p>
            <a:pPr marL="285750" indent="-285750">
              <a:buFont typeface="Arial" panose="020B0604020202020204" pitchFamily="34" charset="0"/>
              <a:buChar char="•"/>
            </a:pPr>
            <a:r>
              <a:rPr lang="en-US" dirty="0"/>
              <a:t>Physical safety features, especially security cameras, secure entrances, and locked doors</a:t>
            </a:r>
            <a:r>
              <a:rPr lang="en-US" baseline="30000" dirty="0"/>
              <a:t>8,11</a:t>
            </a:r>
          </a:p>
          <a:p>
            <a:pPr marL="742950" lvl="1" indent="-285750">
              <a:buFont typeface="Arial" panose="020B0604020202020204" pitchFamily="34" charset="0"/>
              <a:buChar char="•"/>
            </a:pPr>
            <a:r>
              <a:rPr lang="en-US" dirty="0"/>
              <a:t>Research is not always consistent</a:t>
            </a:r>
            <a:r>
              <a:rPr lang="en-US" baseline="30000" dirty="0"/>
              <a:t>35,36</a:t>
            </a:r>
          </a:p>
          <a:p>
            <a:pPr marL="742950" lvl="1" indent="-285750">
              <a:buFont typeface="Arial" panose="020B0604020202020204" pitchFamily="34" charset="0"/>
              <a:buChar char="•"/>
            </a:pPr>
            <a:r>
              <a:rPr lang="en-US" dirty="0"/>
              <a:t>Little evidence that school resource officers (SROs) and police increase perceptions of safety.</a:t>
            </a:r>
            <a:r>
              <a:rPr lang="en-US" baseline="30000" dirty="0"/>
              <a:t>4 </a:t>
            </a:r>
            <a:r>
              <a:rPr lang="en-US" dirty="0"/>
              <a:t>Interactions with SROs that are respectful, fair, and genuine are likely to be viewed as positive experiences by students.</a:t>
            </a:r>
            <a:r>
              <a:rPr lang="en-US" baseline="30000" dirty="0"/>
              <a:t>12-14</a:t>
            </a:r>
          </a:p>
          <a:p>
            <a:pPr lvl="1"/>
            <a:endParaRPr lang="en-US" dirty="0"/>
          </a:p>
          <a:p>
            <a:pPr marL="285750" indent="-285750">
              <a:buFont typeface="Arial" panose="020B0604020202020204" pitchFamily="34" charset="0"/>
              <a:buChar char="•"/>
            </a:pPr>
            <a:r>
              <a:rPr lang="en-US" dirty="0"/>
              <a:t>Cleanly and well-maintained school facilities, displayed student work, bulletin boards</a:t>
            </a:r>
            <a:r>
              <a:rPr lang="en-US" baseline="30000" dirty="0"/>
              <a:t>11,15</a:t>
            </a:r>
          </a:p>
          <a:p>
            <a:endParaRPr lang="en-US" dirty="0"/>
          </a:p>
          <a:p>
            <a:pPr marL="285750" indent="-285750">
              <a:buFont typeface="Arial" panose="020B0604020202020204" pitchFamily="34" charset="0"/>
              <a:buChar char="•"/>
            </a:pPr>
            <a:r>
              <a:rPr lang="en-US" dirty="0"/>
              <a:t>Teachers and staff who are highly visible, especially in areas prone to violence/crime</a:t>
            </a:r>
            <a:r>
              <a:rPr lang="en-US" baseline="30000" dirty="0"/>
              <a:t>8</a:t>
            </a:r>
          </a:p>
          <a:p>
            <a:endParaRPr lang="en-US" dirty="0"/>
          </a:p>
          <a:p>
            <a:pPr marL="285750" indent="-285750">
              <a:buFont typeface="Arial" panose="020B0604020202020204" pitchFamily="34" charset="0"/>
              <a:buChar char="•"/>
            </a:pPr>
            <a:r>
              <a:rPr lang="en-US" dirty="0"/>
              <a:t>Positive teacher-student, student-student, home-school, and staff relationships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9211210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a:t>Classroom, School, &amp; Teacher Characteristics</a:t>
            </a:r>
            <a:br>
              <a:rPr lang="en-US" sz="3600" dirty="0"/>
            </a:br>
            <a:r>
              <a:rPr lang="en-US" sz="2400" b="1" dirty="0">
                <a:solidFill>
                  <a:schemeClr val="accent6">
                    <a:lumMod val="60000"/>
                    <a:lumOff val="40000"/>
                  </a:schemeClr>
                </a:solidFill>
              </a:rPr>
              <a:t>Contributing Factors</a:t>
            </a:r>
            <a:endParaRPr lang="en-US" dirty="0"/>
          </a:p>
        </p:txBody>
      </p:sp>
      <p:sp>
        <p:nvSpPr>
          <p:cNvPr id="3" name="Content Placeholder 2"/>
          <p:cNvSpPr>
            <a:spLocks noGrp="1"/>
          </p:cNvSpPr>
          <p:nvPr>
            <p:ph idx="1"/>
          </p:nvPr>
        </p:nvSpPr>
        <p:spPr/>
        <p:txBody>
          <a:bodyPr>
            <a:normAutofit/>
          </a:bodyPr>
          <a:lstStyle/>
          <a:p>
            <a:r>
              <a:rPr lang="en-US" sz="2800" dirty="0"/>
              <a:t>Students and teachers/staff tend to feel safer in schools in which the following are present:</a:t>
            </a:r>
          </a:p>
          <a:p>
            <a:pPr lvl="1"/>
            <a:r>
              <a:rPr lang="en-US" sz="2400" dirty="0"/>
              <a:t>Students are cognitively, emotionally, and behaviorally engaged in school </a:t>
            </a:r>
          </a:p>
          <a:p>
            <a:pPr lvl="1"/>
            <a:r>
              <a:rPr lang="en-US" sz="2400" dirty="0"/>
              <a:t>Efforts are made to develop students’ social and emotional competencies, both school-wide and in individual classrooms </a:t>
            </a:r>
          </a:p>
          <a:p>
            <a:pPr lvl="1"/>
            <a:r>
              <a:rPr lang="en-US" sz="2400" dirty="0"/>
              <a:t>An overall positive school climate</a:t>
            </a:r>
            <a:r>
              <a:rPr lang="en-US" sz="2400" baseline="30000" dirty="0"/>
              <a:t>8,16</a:t>
            </a:r>
          </a:p>
        </p:txBody>
      </p:sp>
      <p:pic>
        <p:nvPicPr>
          <p:cNvPr id="6" name="Picture 5"/>
          <p:cNvPicPr>
            <a:picLocks noChangeAspect="1"/>
          </p:cNvPicPr>
          <p:nvPr/>
        </p:nvPicPr>
        <p:blipFill>
          <a:blip r:embed="rId3"/>
          <a:stretch>
            <a:fillRect/>
          </a:stretch>
        </p:blipFill>
        <p:spPr>
          <a:xfrm>
            <a:off x="8345510" y="4477610"/>
            <a:ext cx="3236890" cy="2154003"/>
          </a:xfrm>
          <a:prstGeom prst="rect">
            <a:avLst/>
          </a:prstGeom>
          <a:ln>
            <a:solidFill>
              <a:schemeClr val="accent4">
                <a:lumMod val="75000"/>
              </a:schemeClr>
            </a:solidFill>
          </a:ln>
        </p:spPr>
      </p:pic>
    </p:spTree>
    <p:extLst>
      <p:ext uri="{BB962C8B-B14F-4D97-AF65-F5344CB8AC3E}">
        <p14:creationId xmlns:p14="http://schemas.microsoft.com/office/powerpoint/2010/main" val="2713040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 name="Diagram 32"/>
          <p:cNvGraphicFramePr/>
          <p:nvPr>
            <p:extLst>
              <p:ext uri="{D42A27DB-BD31-4B8C-83A1-F6EECF244321}">
                <p14:modId xmlns:p14="http://schemas.microsoft.com/office/powerpoint/2010/main" val="3007773607"/>
              </p:ext>
            </p:extLst>
          </p:nvPr>
        </p:nvGraphicFramePr>
        <p:xfrm>
          <a:off x="530087" y="278296"/>
          <a:ext cx="10946295" cy="63345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387728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Collect and examine data</a:t>
            </a:r>
            <a:br>
              <a:rPr lang="en-US" dirty="0"/>
            </a:br>
            <a:r>
              <a:rPr lang="en-US" sz="2000" b="1" dirty="0">
                <a:solidFill>
                  <a:schemeClr val="accent6">
                    <a:lumMod val="60000"/>
                    <a:lumOff val="40000"/>
                  </a:schemeClr>
                </a:solidFill>
              </a:rPr>
              <a:t>Recommended strategies</a:t>
            </a:r>
          </a:p>
        </p:txBody>
      </p:sp>
      <p:sp>
        <p:nvSpPr>
          <p:cNvPr id="3" name="Content Placeholder 2"/>
          <p:cNvSpPr>
            <a:spLocks noGrp="1"/>
          </p:cNvSpPr>
          <p:nvPr>
            <p:ph idx="1"/>
          </p:nvPr>
        </p:nvSpPr>
        <p:spPr>
          <a:xfrm>
            <a:off x="609600" y="1752601"/>
            <a:ext cx="10972800" cy="4820477"/>
          </a:xfrm>
        </p:spPr>
        <p:txBody>
          <a:bodyPr/>
          <a:lstStyle/>
          <a:p>
            <a:r>
              <a:rPr lang="en-US" dirty="0"/>
              <a:t>Collect and analyze data, especially school climate data, related to school safety</a:t>
            </a:r>
          </a:p>
          <a:p>
            <a:pPr lvl="1"/>
            <a:r>
              <a:rPr lang="en-US" dirty="0"/>
              <a:t>E.g., the Delaware School Climate Scale of the DSS</a:t>
            </a:r>
          </a:p>
          <a:p>
            <a:r>
              <a:rPr lang="en-US" dirty="0"/>
              <a:t>Results of the surveys would help answer the critical question:</a:t>
            </a:r>
          </a:p>
          <a:p>
            <a:pPr lvl="1"/>
            <a:r>
              <a:rPr lang="en-US" i="1" dirty="0">
                <a:solidFill>
                  <a:schemeClr val="accent4">
                    <a:lumMod val="75000"/>
                  </a:schemeClr>
                </a:solidFill>
              </a:rPr>
              <a:t>Is my school perceived as being safe across students, teachers/staff, and parents, and across subgroups within those respondents, including grades (e.g., 9th versus 12th grade), racial/ethnic groups, and gender?</a:t>
            </a:r>
          </a:p>
          <a:p>
            <a:pPr lvl="1"/>
            <a:r>
              <a:rPr lang="en-US" dirty="0"/>
              <a:t>Finding positive perceptions = little or no need for interventions that follow, especially if other data support those perceptions</a:t>
            </a:r>
          </a:p>
          <a:p>
            <a:pPr lvl="1"/>
            <a:r>
              <a:rPr lang="en-US" dirty="0"/>
              <a:t>Finding negative perceptions across multiple subgroups = need for efforts to improve school safety</a:t>
            </a:r>
          </a:p>
          <a:p>
            <a:pPr lvl="1"/>
            <a:r>
              <a:rPr lang="en-US" dirty="0"/>
              <a:t>Finding negative perceptions across specific subgroups = need for more targeted interventions and deeper information gathering</a:t>
            </a:r>
          </a:p>
          <a:p>
            <a:pPr lvl="1"/>
            <a:endParaRPr lang="en-US" dirty="0"/>
          </a:p>
          <a:p>
            <a:endParaRPr lang="en-US" dirty="0"/>
          </a:p>
        </p:txBody>
      </p:sp>
      <p:pic>
        <p:nvPicPr>
          <p:cNvPr id="4" name="Picture 5" descr="C:\Users\hearn\AppData\Local\Microsoft\Windows\Temporary Internet Files\Content.IE5\TLQUBN1Z\star[1].png"/>
          <p:cNvPicPr>
            <a:picLocks noChangeAspect="1" noChangeArrowheads="1"/>
          </p:cNvPicPr>
          <p:nvPr/>
        </p:nvPicPr>
        <p:blipFill>
          <a:blip r:embed="rId3" cstate="print">
            <a:duotone>
              <a:prstClr val="black"/>
              <a:srgbClr val="FADA7A">
                <a:tint val="45000"/>
                <a:satMod val="400000"/>
              </a:srgbClr>
            </a:duotone>
            <a:extLst>
              <a:ext uri="{28A0092B-C50C-407E-A947-70E740481C1C}">
                <a14:useLocalDpi xmlns:a14="http://schemas.microsoft.com/office/drawing/2010/main" val="0"/>
              </a:ext>
            </a:extLst>
          </a:blip>
          <a:srcRect/>
          <a:stretch>
            <a:fillRect/>
          </a:stretch>
        </p:blipFill>
        <p:spPr bwMode="auto">
          <a:xfrm>
            <a:off x="11628461" y="6294461"/>
            <a:ext cx="563539" cy="5635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0943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Collect and examine data</a:t>
            </a:r>
            <a:br>
              <a:rPr lang="en-US" dirty="0"/>
            </a:br>
            <a:r>
              <a:rPr lang="en-US" sz="2000" b="1" dirty="0">
                <a:solidFill>
                  <a:schemeClr val="accent6">
                    <a:lumMod val="60000"/>
                    <a:lumOff val="40000"/>
                  </a:schemeClr>
                </a:solidFill>
              </a:rPr>
              <a:t>Recommended strategies</a:t>
            </a:r>
            <a:endParaRPr lang="en-US" dirty="0"/>
          </a:p>
        </p:txBody>
      </p:sp>
      <p:sp>
        <p:nvSpPr>
          <p:cNvPr id="3" name="Content Placeholder 2"/>
          <p:cNvSpPr>
            <a:spLocks noGrp="1"/>
          </p:cNvSpPr>
          <p:nvPr>
            <p:ph idx="1"/>
          </p:nvPr>
        </p:nvSpPr>
        <p:spPr/>
        <p:txBody>
          <a:bodyPr/>
          <a:lstStyle/>
          <a:p>
            <a:r>
              <a:rPr lang="en-US" dirty="0"/>
              <a:t>Examine responses to specific survey items, especially on the School Safety subscale</a:t>
            </a:r>
          </a:p>
          <a:p>
            <a:pPr lvl="1"/>
            <a:r>
              <a:rPr lang="en-US" dirty="0"/>
              <a:t>Will help determine which interventions are most appropriate</a:t>
            </a:r>
          </a:p>
          <a:p>
            <a:r>
              <a:rPr lang="en-US" dirty="0"/>
              <a:t>Examine other sources of data related to school safety</a:t>
            </a:r>
          </a:p>
          <a:p>
            <a:pPr lvl="1"/>
            <a:r>
              <a:rPr lang="en-US" dirty="0"/>
              <a:t>Office disciplinary referrals, suspensions and expulsions, absences, police reports and arrests</a:t>
            </a:r>
          </a:p>
          <a:p>
            <a:pPr lvl="1"/>
            <a:r>
              <a:rPr lang="en-US" dirty="0"/>
              <a:t>Generally, data should be disaggregated by behavior, person making the referral, and student demographics</a:t>
            </a:r>
          </a:p>
          <a:p>
            <a:r>
              <a:rPr lang="en-US" dirty="0"/>
              <a:t>Share results of surveys and other data with focus groups comprised of representatives that responded unfavorably to the items</a:t>
            </a:r>
          </a:p>
        </p:txBody>
      </p:sp>
      <p:pic>
        <p:nvPicPr>
          <p:cNvPr id="4" name="Picture 5" descr="C:\Users\hearn\AppData\Local\Microsoft\Windows\Temporary Internet Files\Content.IE5\TLQUBN1Z\star[1].png"/>
          <p:cNvPicPr>
            <a:picLocks noChangeAspect="1" noChangeArrowheads="1"/>
          </p:cNvPicPr>
          <p:nvPr/>
        </p:nvPicPr>
        <p:blipFill>
          <a:blip r:embed="rId3" cstate="print">
            <a:duotone>
              <a:prstClr val="black"/>
              <a:srgbClr val="FADA7A">
                <a:tint val="45000"/>
                <a:satMod val="400000"/>
              </a:srgbClr>
            </a:duotone>
            <a:extLst>
              <a:ext uri="{28A0092B-C50C-407E-A947-70E740481C1C}">
                <a14:useLocalDpi xmlns:a14="http://schemas.microsoft.com/office/drawing/2010/main" val="0"/>
              </a:ext>
            </a:extLst>
          </a:blip>
          <a:srcRect/>
          <a:stretch>
            <a:fillRect/>
          </a:stretch>
        </p:blipFill>
        <p:spPr bwMode="auto">
          <a:xfrm>
            <a:off x="11628461" y="6294461"/>
            <a:ext cx="563539" cy="5635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8804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Conducting focus groups</a:t>
            </a:r>
          </a:p>
        </p:txBody>
      </p:sp>
      <p:sp>
        <p:nvSpPr>
          <p:cNvPr id="3" name="Content Placeholder 2"/>
          <p:cNvSpPr>
            <a:spLocks noGrp="1"/>
          </p:cNvSpPr>
          <p:nvPr>
            <p:ph idx="1"/>
          </p:nvPr>
        </p:nvSpPr>
        <p:spPr>
          <a:xfrm>
            <a:off x="940904" y="1752601"/>
            <a:ext cx="10641496" cy="4373563"/>
          </a:xfrm>
        </p:spPr>
        <p:txBody>
          <a:bodyPr>
            <a:normAutofit/>
          </a:bodyPr>
          <a:lstStyle/>
          <a:p>
            <a:pPr marL="114300" indent="0">
              <a:buNone/>
            </a:pPr>
            <a:r>
              <a:rPr lang="en-US" sz="2800" dirty="0"/>
              <a:t>Focus group guide</a:t>
            </a:r>
          </a:p>
          <a:p>
            <a:r>
              <a:rPr lang="en-US" sz="2800" dirty="0"/>
              <a:t>Information on:</a:t>
            </a:r>
          </a:p>
          <a:p>
            <a:pPr lvl="1"/>
            <a:r>
              <a:rPr lang="en-US" sz="2400" dirty="0"/>
              <a:t>Designing questions</a:t>
            </a:r>
          </a:p>
          <a:p>
            <a:pPr lvl="1"/>
            <a:r>
              <a:rPr lang="en-US" sz="2400" dirty="0"/>
              <a:t>Recruiting participants</a:t>
            </a:r>
          </a:p>
          <a:p>
            <a:pPr lvl="1"/>
            <a:r>
              <a:rPr lang="en-US" sz="2400" dirty="0"/>
              <a:t>Conducting the group</a:t>
            </a:r>
          </a:p>
          <a:p>
            <a:pPr lvl="1"/>
            <a:r>
              <a:rPr lang="en-US" sz="2400" dirty="0"/>
              <a:t>Analyzing data</a:t>
            </a:r>
          </a:p>
          <a:p>
            <a:r>
              <a:rPr lang="en-US" sz="2800" dirty="0"/>
              <a:t>Provides examples</a:t>
            </a:r>
          </a:p>
        </p:txBody>
      </p:sp>
      <p:pic>
        <p:nvPicPr>
          <p:cNvPr id="4"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7837418" y="1726097"/>
            <a:ext cx="3691974" cy="4926495"/>
          </a:xfrm>
          <a:prstGeom prst="rect">
            <a:avLst/>
          </a:prstGeom>
          <a:ln w="38100" cap="sq">
            <a:solidFill>
              <a:schemeClr val="tx2"/>
            </a:solidFill>
            <a:prstDash val="solid"/>
            <a:miter lim="800000"/>
          </a:ln>
          <a:effectLst/>
          <a:extLst>
            <a:ext uri="{909E8E84-426E-40DD-AFC4-6F175D3DCCD1}">
              <a14:hiddenFill xmlns:a14="http://schemas.microsoft.com/office/drawing/2010/main">
                <a:solidFill>
                  <a:schemeClr val="accent1"/>
                </a:solidFill>
              </a14:hiddenFill>
            </a:ext>
          </a:extLst>
        </p:spPr>
      </p:pic>
      <p:pic>
        <p:nvPicPr>
          <p:cNvPr id="5" name="Picture 5" descr="C:\Users\hearn\AppData\Local\Microsoft\Windows\Temporary Internet Files\Content.IE5\TLQUBN1Z\star[1].png"/>
          <p:cNvPicPr>
            <a:picLocks noChangeAspect="1" noChangeArrowheads="1"/>
          </p:cNvPicPr>
          <p:nvPr/>
        </p:nvPicPr>
        <p:blipFill>
          <a:blip r:embed="rId4">
            <a:duotone>
              <a:prstClr val="black"/>
              <a:srgbClr val="FADA7A">
                <a:tint val="45000"/>
                <a:satMod val="400000"/>
              </a:srgbClr>
            </a:duotone>
            <a:extLst>
              <a:ext uri="{28A0092B-C50C-407E-A947-70E740481C1C}">
                <a14:useLocalDpi xmlns:a14="http://schemas.microsoft.com/office/drawing/2010/main" val="0"/>
              </a:ext>
            </a:extLst>
          </a:blip>
          <a:srcRect/>
          <a:stretch>
            <a:fillRect/>
          </a:stretch>
        </p:blipFill>
        <p:spPr bwMode="auto">
          <a:xfrm>
            <a:off x="414128" y="205408"/>
            <a:ext cx="1325538" cy="1325538"/>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231913" y="5821595"/>
            <a:ext cx="6447184" cy="830997"/>
          </a:xfrm>
          <a:prstGeom prst="rect">
            <a:avLst/>
          </a:prstGeom>
          <a:solidFill>
            <a:schemeClr val="bg2">
              <a:lumMod val="90000"/>
            </a:schemeClr>
          </a:solidFill>
        </p:spPr>
        <p:txBody>
          <a:bodyPr wrap="square">
            <a:spAutoFit/>
          </a:bodyPr>
          <a:lstStyle/>
          <a:p>
            <a:pPr marL="114300" indent="0" algn="ctr">
              <a:buNone/>
            </a:pPr>
            <a:r>
              <a:rPr lang="en-US" sz="1600" b="1" i="1" dirty="0"/>
              <a:t>from Duke University </a:t>
            </a:r>
            <a:r>
              <a:rPr lang="en-US" sz="1600" i="1" dirty="0"/>
              <a:t>(https://assessment.trinity.duke.edu/documents/How_to_Conduct_a_Focus_Group.pdf)</a:t>
            </a:r>
          </a:p>
        </p:txBody>
      </p:sp>
    </p:spTree>
    <p:extLst>
      <p:ext uri="{BB962C8B-B14F-4D97-AF65-F5344CB8AC3E}">
        <p14:creationId xmlns:p14="http://schemas.microsoft.com/office/powerpoint/2010/main" val="38546577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Avoid simple &amp; quick fixes</a:t>
            </a:r>
            <a:br>
              <a:rPr lang="en-US" dirty="0"/>
            </a:br>
            <a:r>
              <a:rPr lang="en-US" sz="2000" b="1" dirty="0">
                <a:solidFill>
                  <a:schemeClr val="accent6">
                    <a:lumMod val="60000"/>
                    <a:lumOff val="40000"/>
                  </a:schemeClr>
                </a:solidFill>
              </a:rPr>
              <a:t>Recommended strategies</a:t>
            </a:r>
            <a:endParaRPr lang="en-US" dirty="0"/>
          </a:p>
        </p:txBody>
      </p:sp>
      <p:sp>
        <p:nvSpPr>
          <p:cNvPr id="3" name="Content Placeholder 2"/>
          <p:cNvSpPr>
            <a:spLocks noGrp="1"/>
          </p:cNvSpPr>
          <p:nvPr>
            <p:ph idx="1"/>
          </p:nvPr>
        </p:nvSpPr>
        <p:spPr/>
        <p:txBody>
          <a:bodyPr/>
          <a:lstStyle/>
          <a:p>
            <a:r>
              <a:rPr lang="en-US" dirty="0"/>
              <a:t>Some common quick fixes that are typically ineffective…</a:t>
            </a:r>
          </a:p>
        </p:txBody>
      </p:sp>
      <p:graphicFrame>
        <p:nvGraphicFramePr>
          <p:cNvPr id="4" name="Diagram 3"/>
          <p:cNvGraphicFramePr/>
          <p:nvPr>
            <p:extLst>
              <p:ext uri="{D42A27DB-BD31-4B8C-83A1-F6EECF244321}">
                <p14:modId xmlns:p14="http://schemas.microsoft.com/office/powerpoint/2010/main" val="2060523444"/>
              </p:ext>
            </p:extLst>
          </p:nvPr>
        </p:nvGraphicFramePr>
        <p:xfrm>
          <a:off x="861391" y="2186608"/>
          <a:ext cx="11034643" cy="44924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525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Comprehensive School Discipline</a:t>
            </a:r>
            <a:br>
              <a:rPr lang="en-US" dirty="0"/>
            </a:br>
            <a:r>
              <a:rPr lang="en-US" sz="2000" b="1" dirty="0">
                <a:solidFill>
                  <a:schemeClr val="accent6">
                    <a:lumMod val="60000"/>
                    <a:lumOff val="40000"/>
                  </a:schemeClr>
                </a:solidFill>
              </a:rPr>
              <a:t>Recommended strategies</a:t>
            </a:r>
            <a:endParaRPr lang="en-US" dirty="0"/>
          </a:p>
        </p:txBody>
      </p:sp>
      <p:sp>
        <p:nvSpPr>
          <p:cNvPr id="3" name="Content Placeholder 2"/>
          <p:cNvSpPr>
            <a:spLocks noGrp="1"/>
          </p:cNvSpPr>
          <p:nvPr>
            <p:ph idx="1"/>
          </p:nvPr>
        </p:nvSpPr>
        <p:spPr/>
        <p:txBody>
          <a:bodyPr/>
          <a:lstStyle/>
          <a:p>
            <a:r>
              <a:rPr lang="en-US" dirty="0"/>
              <a:t>A comprehensive approach to school discipline includes four components:</a:t>
            </a:r>
            <a:r>
              <a:rPr lang="en-US" baseline="30000" dirty="0"/>
              <a:t>22-23</a:t>
            </a:r>
          </a:p>
          <a:p>
            <a:pPr marL="868680" lvl="1" indent="-457200">
              <a:buFont typeface="+mj-lt"/>
              <a:buAutoNum type="arabicPeriod"/>
            </a:pPr>
            <a:r>
              <a:rPr lang="en-US" dirty="0"/>
              <a:t>Strategies for developing social and emotional competencies, especially those related to self-discipline</a:t>
            </a:r>
          </a:p>
          <a:p>
            <a:pPr marL="868680" lvl="1" indent="-457200">
              <a:buFont typeface="+mj-lt"/>
              <a:buAutoNum type="arabicPeriod"/>
            </a:pPr>
            <a:r>
              <a:rPr lang="en-US" dirty="0"/>
              <a:t>Strategies for preventing behavior problems</a:t>
            </a:r>
          </a:p>
          <a:p>
            <a:pPr marL="868680" lvl="1" indent="-457200">
              <a:buFont typeface="+mj-lt"/>
              <a:buAutoNum type="arabicPeriod"/>
            </a:pPr>
            <a:r>
              <a:rPr lang="en-US" dirty="0"/>
              <a:t>Strategies for correcting common behavior problems</a:t>
            </a:r>
          </a:p>
          <a:p>
            <a:pPr marL="868680" lvl="1" indent="-457200">
              <a:buFont typeface="+mj-lt"/>
              <a:buAutoNum type="arabicPeriod"/>
            </a:pPr>
            <a:r>
              <a:rPr lang="en-US" dirty="0"/>
              <a:t>Programs and strategies for responding to serious and chronic behavior problems</a:t>
            </a:r>
          </a:p>
          <a:p>
            <a:r>
              <a:rPr lang="en-US" dirty="0"/>
              <a:t>Components are interrelated, but should be viewed as distinct</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45910" y="5155095"/>
            <a:ext cx="2270893" cy="1530626"/>
          </a:xfrm>
          <a:prstGeom prst="rect">
            <a:avLst/>
          </a:prstGeom>
        </p:spPr>
      </p:pic>
    </p:spTree>
    <p:extLst>
      <p:ext uri="{BB962C8B-B14F-4D97-AF65-F5344CB8AC3E}">
        <p14:creationId xmlns:p14="http://schemas.microsoft.com/office/powerpoint/2010/main" val="22989419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Authoritative School Discipline</a:t>
            </a:r>
            <a:br>
              <a:rPr lang="en-US" dirty="0"/>
            </a:br>
            <a:r>
              <a:rPr lang="en-US" sz="2000" b="1" dirty="0">
                <a:solidFill>
                  <a:schemeClr val="accent6">
                    <a:lumMod val="60000"/>
                    <a:lumOff val="40000"/>
                  </a:schemeClr>
                </a:solidFill>
              </a:rPr>
              <a:t>Recommended strategies</a:t>
            </a:r>
            <a:endParaRPr lang="en-US" dirty="0"/>
          </a:p>
        </p:txBody>
      </p:sp>
      <p:sp>
        <p:nvSpPr>
          <p:cNvPr id="3" name="Content Placeholder 2"/>
          <p:cNvSpPr>
            <a:spLocks noGrp="1"/>
          </p:cNvSpPr>
          <p:nvPr>
            <p:ph idx="1"/>
          </p:nvPr>
        </p:nvSpPr>
        <p:spPr/>
        <p:txBody>
          <a:bodyPr/>
          <a:lstStyle/>
          <a:p>
            <a:r>
              <a:rPr lang="en-US" dirty="0"/>
              <a:t>Research shows that an authoritative approach prevents behavior problems and characterizes safe schools.</a:t>
            </a:r>
            <a:r>
              <a:rPr lang="en-US" baseline="30000" dirty="0"/>
              <a:t>24-25</a:t>
            </a:r>
          </a:p>
          <a:p>
            <a:r>
              <a:rPr lang="en-US" dirty="0"/>
              <a:t>Consists of a balance of </a:t>
            </a:r>
            <a:r>
              <a:rPr lang="en-US" b="1" dirty="0"/>
              <a:t>structure</a:t>
            </a:r>
            <a:r>
              <a:rPr lang="en-US" dirty="0"/>
              <a:t> and </a:t>
            </a:r>
            <a:r>
              <a:rPr lang="en-US" b="1" dirty="0"/>
              <a:t>social support</a:t>
            </a:r>
            <a:endParaRPr lang="en-US" dirty="0"/>
          </a:p>
          <a:p>
            <a:endParaRPr lang="en-US" dirty="0"/>
          </a:p>
        </p:txBody>
      </p:sp>
      <p:graphicFrame>
        <p:nvGraphicFramePr>
          <p:cNvPr id="4" name="Diagram 3"/>
          <p:cNvGraphicFramePr/>
          <p:nvPr>
            <p:extLst>
              <p:ext uri="{D42A27DB-BD31-4B8C-83A1-F6EECF244321}">
                <p14:modId xmlns:p14="http://schemas.microsoft.com/office/powerpoint/2010/main" val="3058397692"/>
              </p:ext>
            </p:extLst>
          </p:nvPr>
        </p:nvGraphicFramePr>
        <p:xfrm>
          <a:off x="921218" y="3101009"/>
          <a:ext cx="10308133" cy="35493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5" descr="C:\Users\hearn\AppData\Local\Microsoft\Windows\Temporary Internet Files\Content.IE5\TLQUBN1Z\star[1].png"/>
          <p:cNvPicPr>
            <a:picLocks noChangeAspect="1" noChangeArrowheads="1"/>
          </p:cNvPicPr>
          <p:nvPr/>
        </p:nvPicPr>
        <p:blipFill>
          <a:blip r:embed="rId8" cstate="print">
            <a:duotone>
              <a:prstClr val="black"/>
              <a:srgbClr val="FADA7A">
                <a:tint val="45000"/>
                <a:satMod val="400000"/>
              </a:srgbClr>
            </a:duotone>
            <a:extLst>
              <a:ext uri="{28A0092B-C50C-407E-A947-70E740481C1C}">
                <a14:useLocalDpi xmlns:a14="http://schemas.microsoft.com/office/drawing/2010/main" val="0"/>
              </a:ext>
            </a:extLst>
          </a:blip>
          <a:srcRect/>
          <a:stretch>
            <a:fillRect/>
          </a:stretch>
        </p:blipFill>
        <p:spPr bwMode="auto">
          <a:xfrm>
            <a:off x="11628461" y="6294461"/>
            <a:ext cx="563539" cy="5635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93376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Teach Social and Emotional Competencies</a:t>
            </a:r>
            <a:br>
              <a:rPr lang="en-US" dirty="0"/>
            </a:br>
            <a:r>
              <a:rPr lang="en-US" sz="2000" b="1" dirty="0">
                <a:solidFill>
                  <a:schemeClr val="accent6">
                    <a:lumMod val="60000"/>
                    <a:lumOff val="40000"/>
                  </a:schemeClr>
                </a:solidFill>
              </a:rPr>
              <a:t>Recommended strategies</a:t>
            </a:r>
            <a:endParaRPr lang="en-US" dirty="0"/>
          </a:p>
        </p:txBody>
      </p:sp>
      <p:sp>
        <p:nvSpPr>
          <p:cNvPr id="3" name="Content Placeholder 2"/>
          <p:cNvSpPr>
            <a:spLocks noGrp="1"/>
          </p:cNvSpPr>
          <p:nvPr>
            <p:ph idx="1"/>
          </p:nvPr>
        </p:nvSpPr>
        <p:spPr/>
        <p:txBody>
          <a:bodyPr numCol="2"/>
          <a:lstStyle/>
          <a:p>
            <a:r>
              <a:rPr lang="en-US" dirty="0"/>
              <a:t>The teaching of social and emotional skills should be integrated throughout the curriculum and included in classroom management practices</a:t>
            </a:r>
          </a:p>
          <a:p>
            <a:r>
              <a:rPr lang="en-US" dirty="0"/>
              <a:t>For example, lessons on empathy, responsible decision making, and peer pressure should be covered in literacy courses, social studies, and elsewhere</a:t>
            </a:r>
          </a:p>
          <a:p>
            <a:r>
              <a:rPr lang="en-US" dirty="0"/>
              <a:t>Such lessons might be supplemented with lessons from an evidence-based program from social and emotional learning, such as Second Step. </a:t>
            </a:r>
          </a:p>
        </p:txBody>
      </p:sp>
      <p:pic>
        <p:nvPicPr>
          <p:cNvPr id="4" name="Picture 5" descr="C:\Users\hearn\AppData\Local\Microsoft\Windows\Temporary Internet Files\Content.IE5\TLQUBN1Z\star[1].png"/>
          <p:cNvPicPr>
            <a:picLocks noChangeAspect="1" noChangeArrowheads="1"/>
          </p:cNvPicPr>
          <p:nvPr/>
        </p:nvPicPr>
        <p:blipFill>
          <a:blip r:embed="rId3" cstate="print">
            <a:duotone>
              <a:prstClr val="black"/>
              <a:srgbClr val="FADA7A">
                <a:tint val="45000"/>
                <a:satMod val="400000"/>
              </a:srgbClr>
            </a:duotone>
            <a:extLst>
              <a:ext uri="{28A0092B-C50C-407E-A947-70E740481C1C}">
                <a14:useLocalDpi xmlns:a14="http://schemas.microsoft.com/office/drawing/2010/main" val="0"/>
              </a:ext>
            </a:extLst>
          </a:blip>
          <a:srcRect/>
          <a:stretch>
            <a:fillRect/>
          </a:stretch>
        </p:blipFill>
        <p:spPr bwMode="auto">
          <a:xfrm>
            <a:off x="11628461" y="6294461"/>
            <a:ext cx="563539" cy="56353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a:stretch>
            <a:fillRect/>
          </a:stretch>
        </p:blipFill>
        <p:spPr>
          <a:xfrm>
            <a:off x="7198415" y="3869634"/>
            <a:ext cx="3085272" cy="2706595"/>
          </a:xfrm>
          <a:prstGeom prst="rect">
            <a:avLst/>
          </a:prstGeom>
          <a:ln>
            <a:solidFill>
              <a:schemeClr val="accent1"/>
            </a:solidFill>
          </a:ln>
        </p:spPr>
      </p:pic>
    </p:spTree>
    <p:extLst>
      <p:ext uri="{BB962C8B-B14F-4D97-AF65-F5344CB8AC3E}">
        <p14:creationId xmlns:p14="http://schemas.microsoft.com/office/powerpoint/2010/main" val="1256367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Structure</a:t>
            </a:r>
          </a:p>
        </p:txBody>
      </p:sp>
      <p:sp>
        <p:nvSpPr>
          <p:cNvPr id="3" name="Content Placeholder 2"/>
          <p:cNvSpPr>
            <a:spLocks noGrp="1"/>
          </p:cNvSpPr>
          <p:nvPr>
            <p:ph idx="1"/>
          </p:nvPr>
        </p:nvSpPr>
        <p:spPr/>
        <p:txBody>
          <a:bodyPr>
            <a:normAutofit lnSpcReduction="10000"/>
          </a:bodyPr>
          <a:lstStyle/>
          <a:p>
            <a:pPr>
              <a:buClr>
                <a:schemeClr val="accent4">
                  <a:lumMod val="75000"/>
                </a:schemeClr>
              </a:buClr>
            </a:pPr>
            <a:r>
              <a:rPr lang="en-US" sz="2800" dirty="0"/>
              <a:t>Module series goal: </a:t>
            </a:r>
          </a:p>
          <a:p>
            <a:pPr lvl="1">
              <a:buClr>
                <a:schemeClr val="accent4">
                  <a:lumMod val="75000"/>
                </a:schemeClr>
              </a:buClr>
            </a:pPr>
            <a:r>
              <a:rPr lang="en-US" sz="2400" dirty="0"/>
              <a:t>Provide information to schools that can lead to improvements in </a:t>
            </a:r>
            <a:r>
              <a:rPr lang="en-US" sz="2400" b="1" dirty="0"/>
              <a:t>school climate </a:t>
            </a:r>
            <a:r>
              <a:rPr lang="en-US" sz="2400" dirty="0"/>
              <a:t>and </a:t>
            </a:r>
            <a:r>
              <a:rPr lang="en-US" sz="2400" b="1" dirty="0"/>
              <a:t>behavioral outcomes</a:t>
            </a:r>
            <a:r>
              <a:rPr lang="en-US" sz="2400" dirty="0"/>
              <a:t>.  </a:t>
            </a:r>
          </a:p>
          <a:p>
            <a:pPr>
              <a:buClr>
                <a:schemeClr val="accent4">
                  <a:lumMod val="75000"/>
                </a:schemeClr>
              </a:buClr>
            </a:pPr>
            <a:endParaRPr lang="en-US" sz="2800" dirty="0"/>
          </a:p>
          <a:p>
            <a:pPr>
              <a:buClr>
                <a:schemeClr val="accent4">
                  <a:lumMod val="75000"/>
                </a:schemeClr>
              </a:buClr>
            </a:pPr>
            <a:r>
              <a:rPr lang="en-US" sz="2800" dirty="0"/>
              <a:t>Module narratives provide additional information to accompany PowerPoint Presentation.  </a:t>
            </a:r>
          </a:p>
          <a:p>
            <a:pPr lvl="1">
              <a:buClr>
                <a:schemeClr val="accent4">
                  <a:lumMod val="75000"/>
                </a:schemeClr>
              </a:buClr>
            </a:pPr>
            <a:r>
              <a:rPr lang="en-US" sz="2400" dirty="0"/>
              <a:t>Endnotes throughout slides correspond to the references in the module narrative.</a:t>
            </a:r>
          </a:p>
          <a:p>
            <a:pPr>
              <a:buClr>
                <a:schemeClr val="accent4">
                  <a:lumMod val="75000"/>
                </a:schemeClr>
              </a:buClr>
            </a:pPr>
            <a:endParaRPr lang="en-US" sz="2800" dirty="0"/>
          </a:p>
          <a:p>
            <a:pPr>
              <a:buClr>
                <a:schemeClr val="accent4">
                  <a:lumMod val="75000"/>
                </a:schemeClr>
              </a:buClr>
            </a:pPr>
            <a:r>
              <a:rPr lang="en-US" sz="2800" dirty="0"/>
              <a:t>Gold star = Resource on Delaware PBS website</a:t>
            </a:r>
          </a:p>
          <a:p>
            <a:pPr>
              <a:buClr>
                <a:schemeClr val="accent4">
                  <a:lumMod val="75000"/>
                </a:schemeClr>
              </a:buClr>
            </a:pPr>
            <a:endParaRPr lang="en-US" dirty="0"/>
          </a:p>
        </p:txBody>
      </p:sp>
    </p:spTree>
    <p:extLst>
      <p:ext uri="{BB962C8B-B14F-4D97-AF65-F5344CB8AC3E}">
        <p14:creationId xmlns:p14="http://schemas.microsoft.com/office/powerpoint/2010/main" val="10816272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Social-Emotional Learning in the curriculum</a:t>
            </a:r>
          </a:p>
        </p:txBody>
      </p:sp>
      <p:pic>
        <p:nvPicPr>
          <p:cNvPr id="5" name="Content Placeholder 4"/>
          <p:cNvPicPr>
            <a:picLocks noGrp="1" noChangeAspect="1"/>
          </p:cNvPicPr>
          <p:nvPr>
            <p:ph idx="1"/>
          </p:nvPr>
        </p:nvPicPr>
        <p:blipFill>
          <a:blip r:embed="rId3"/>
          <a:stretch>
            <a:fillRect/>
          </a:stretch>
        </p:blipFill>
        <p:spPr>
          <a:xfrm>
            <a:off x="6838121" y="1686340"/>
            <a:ext cx="4868161" cy="3203713"/>
          </a:xfrm>
          <a:prstGeom prst="rect">
            <a:avLst/>
          </a:prstGeom>
          <a:ln>
            <a:solidFill>
              <a:schemeClr val="accent1"/>
            </a:solidFill>
          </a:ln>
        </p:spPr>
      </p:pic>
      <p:pic>
        <p:nvPicPr>
          <p:cNvPr id="4" name="Picture 5" descr="C:\Users\hearn\AppData\Local\Microsoft\Windows\Temporary Internet Files\Content.IE5\TLQUBN1Z\star[1].png"/>
          <p:cNvPicPr>
            <a:picLocks noChangeAspect="1" noChangeArrowheads="1"/>
          </p:cNvPicPr>
          <p:nvPr/>
        </p:nvPicPr>
        <p:blipFill>
          <a:blip r:embed="rId4">
            <a:duotone>
              <a:prstClr val="black"/>
              <a:srgbClr val="FADA7A">
                <a:tint val="45000"/>
                <a:satMod val="400000"/>
              </a:srgbClr>
            </a:duotone>
            <a:extLst>
              <a:ext uri="{28A0092B-C50C-407E-A947-70E740481C1C}">
                <a14:useLocalDpi xmlns:a14="http://schemas.microsoft.com/office/drawing/2010/main" val="0"/>
              </a:ext>
            </a:extLst>
          </a:blip>
          <a:srcRect/>
          <a:stretch>
            <a:fillRect/>
          </a:stretch>
        </p:blipFill>
        <p:spPr bwMode="auto">
          <a:xfrm>
            <a:off x="414128" y="205408"/>
            <a:ext cx="1325538" cy="132553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5"/>
          <a:stretch>
            <a:fillRect/>
          </a:stretch>
        </p:blipFill>
        <p:spPr>
          <a:xfrm>
            <a:off x="7123998" y="4943061"/>
            <a:ext cx="4296405" cy="1788113"/>
          </a:xfrm>
          <a:prstGeom prst="rect">
            <a:avLst/>
          </a:prstGeom>
          <a:ln>
            <a:solidFill>
              <a:schemeClr val="accent1"/>
            </a:solidFill>
          </a:ln>
        </p:spPr>
      </p:pic>
      <p:sp>
        <p:nvSpPr>
          <p:cNvPr id="7" name="TextBox 6"/>
          <p:cNvSpPr txBox="1"/>
          <p:nvPr/>
        </p:nvSpPr>
        <p:spPr>
          <a:xfrm>
            <a:off x="568171" y="1895061"/>
            <a:ext cx="5819377" cy="4524315"/>
          </a:xfrm>
          <a:prstGeom prst="rect">
            <a:avLst/>
          </a:prstGeom>
          <a:noFill/>
        </p:spPr>
        <p:txBody>
          <a:bodyPr wrap="square" rtlCol="0">
            <a:spAutoFit/>
          </a:bodyPr>
          <a:lstStyle/>
          <a:p>
            <a:pPr marL="285750" indent="-285750">
              <a:buFont typeface="Arial" panose="020B0604020202020204" pitchFamily="34" charset="0"/>
              <a:buChar char="•"/>
            </a:pPr>
            <a:r>
              <a:rPr lang="en-US" sz="2400" dirty="0"/>
              <a:t>Includes ideas and a template for incorporating SEL into the curriculum</a:t>
            </a:r>
          </a:p>
          <a:p>
            <a:pPr marL="285750" indent="-285750">
              <a:buFont typeface="Arial" panose="020B0604020202020204" pitchFamily="34" charset="0"/>
              <a:buChar char="•"/>
            </a:pPr>
            <a:r>
              <a:rPr lang="en-US" sz="2400" dirty="0"/>
              <a:t>Provides an example of an academic content standard, pre-existing academic lesson, and social-emotional topic that can be tied into the lesson</a:t>
            </a:r>
          </a:p>
          <a:p>
            <a:pPr marL="285750" indent="-285750">
              <a:buFont typeface="Arial" panose="020B0604020202020204" pitchFamily="34" charset="0"/>
              <a:buChar char="•"/>
            </a:pPr>
            <a:r>
              <a:rPr lang="en-US" sz="2400" dirty="0"/>
              <a:t>Action planning section helps educators to brainstorm ways that SEL can be tied into existing lessons and academic content standards</a:t>
            </a:r>
          </a:p>
        </p:txBody>
      </p:sp>
    </p:spTree>
    <p:extLst>
      <p:ext uri="{BB962C8B-B14F-4D97-AF65-F5344CB8AC3E}">
        <p14:creationId xmlns:p14="http://schemas.microsoft.com/office/powerpoint/2010/main" val="2339073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Increase Awareness of Threats and how to report</a:t>
            </a:r>
            <a:br>
              <a:rPr lang="en-US" dirty="0"/>
            </a:br>
            <a:r>
              <a:rPr lang="en-US" sz="2000" b="1" dirty="0">
                <a:solidFill>
                  <a:schemeClr val="accent6">
                    <a:lumMod val="60000"/>
                    <a:lumOff val="40000"/>
                  </a:schemeClr>
                </a:solidFill>
              </a:rPr>
              <a:t>Recommended strategies</a:t>
            </a:r>
            <a:endParaRPr lang="en-US" dirty="0"/>
          </a:p>
        </p:txBody>
      </p:sp>
      <p:sp>
        <p:nvSpPr>
          <p:cNvPr id="3" name="Content Placeholder 2"/>
          <p:cNvSpPr>
            <a:spLocks noGrp="1"/>
          </p:cNvSpPr>
          <p:nvPr>
            <p:ph idx="1"/>
          </p:nvPr>
        </p:nvSpPr>
        <p:spPr>
          <a:xfrm>
            <a:off x="609600" y="1752601"/>
            <a:ext cx="5062330" cy="4780721"/>
          </a:xfrm>
        </p:spPr>
        <p:txBody>
          <a:bodyPr numCol="1">
            <a:normAutofit/>
          </a:bodyPr>
          <a:lstStyle/>
          <a:p>
            <a:r>
              <a:rPr lang="en-US" sz="2000" b="1" dirty="0"/>
              <a:t>Common reasons bystanders fail to intervene &amp; report potential acts of violence:</a:t>
            </a:r>
            <a:r>
              <a:rPr lang="en-US" sz="2000" baseline="30000" dirty="0"/>
              <a:t>19</a:t>
            </a:r>
          </a:p>
          <a:p>
            <a:pPr lvl="1"/>
            <a:r>
              <a:rPr lang="en-US" sz="1800" dirty="0"/>
              <a:t>They do not believe the perpetrator is serious</a:t>
            </a:r>
          </a:p>
          <a:p>
            <a:pPr lvl="1"/>
            <a:r>
              <a:rPr lang="en-US" sz="1800" dirty="0"/>
              <a:t>They do not foresee the seriousness of the threat</a:t>
            </a:r>
          </a:p>
          <a:p>
            <a:pPr lvl="1"/>
            <a:r>
              <a:rPr lang="en-US" sz="1800" dirty="0"/>
              <a:t>They do not accept responsibility for intervening</a:t>
            </a:r>
          </a:p>
          <a:p>
            <a:pPr lvl="1"/>
            <a:r>
              <a:rPr lang="en-US" sz="1800" dirty="0"/>
              <a:t>They fear retaliation</a:t>
            </a:r>
          </a:p>
          <a:p>
            <a:pPr lvl="1"/>
            <a:r>
              <a:rPr lang="en-US" sz="1800" dirty="0"/>
              <a:t>They believe no one will do anything about it</a:t>
            </a:r>
          </a:p>
          <a:p>
            <a:pPr lvl="1"/>
            <a:r>
              <a:rPr lang="en-US" sz="1800" dirty="0"/>
              <a:t>They do not know how to report it</a:t>
            </a:r>
          </a:p>
        </p:txBody>
      </p:sp>
      <p:sp>
        <p:nvSpPr>
          <p:cNvPr id="4" name="Content Placeholder 2"/>
          <p:cNvSpPr txBox="1">
            <a:spLocks/>
          </p:cNvSpPr>
          <p:nvPr/>
        </p:nvSpPr>
        <p:spPr>
          <a:xfrm>
            <a:off x="6076122" y="1752602"/>
            <a:ext cx="5506278" cy="4899990"/>
          </a:xfrm>
          <a:prstGeom prst="rect">
            <a:avLst/>
          </a:prstGeom>
        </p:spPr>
        <p:txBody>
          <a:bodyPr vert="horz" lIns="91440" tIns="45720" rIns="91440" bIns="45720" numCol="1" rtlCol="0">
            <a:normAutofit lnSpcReduction="10000"/>
          </a:bodyPr>
          <a:lstStyle>
            <a:lvl1pPr marL="342900" indent="-228600" algn="l" defTabSz="914400" rtl="0" eaLnBrk="1" latinLnBrk="0" hangingPunct="1">
              <a:spcBef>
                <a:spcPct val="20000"/>
              </a:spcBef>
              <a:buClr>
                <a:schemeClr val="accent4">
                  <a:lumMod val="75000"/>
                </a:schemeClr>
              </a:buClr>
              <a:buFont typeface="Arial" pitchFamily="34" charset="0"/>
              <a:buChar char="•"/>
              <a:defRPr sz="2400" kern="1200">
                <a:solidFill>
                  <a:schemeClr val="tx1"/>
                </a:solidFill>
                <a:latin typeface="+mn-lt"/>
                <a:ea typeface="+mn-ea"/>
                <a:cs typeface="+mn-cs"/>
              </a:defRPr>
            </a:lvl1pPr>
            <a:lvl2pPr marL="640080" indent="-228600" algn="l" defTabSz="914400" rtl="0" eaLnBrk="1" latinLnBrk="0" hangingPunct="1">
              <a:spcBef>
                <a:spcPct val="20000"/>
              </a:spcBef>
              <a:buClr>
                <a:schemeClr val="accent6">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6">
                  <a:lumMod val="60000"/>
                  <a:lumOff val="40000"/>
                </a:schemeClr>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1">
                  <a:lumMod val="75000"/>
                </a:schemeClr>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1">
                  <a:lumMod val="75000"/>
                </a:schemeClr>
              </a:buClr>
              <a:buFont typeface="Arial" pitchFamily="34" charset="0"/>
              <a:buChar char="•"/>
              <a:defRPr sz="16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r>
              <a:rPr lang="en-US" sz="2000" dirty="0"/>
              <a:t>Schools can help prevent the most serious acts of violence by </a:t>
            </a:r>
            <a:r>
              <a:rPr lang="en-US" sz="2000" b="1" dirty="0"/>
              <a:t>increasing students’ awareness of threats to safety, helping them recognize their responsibility to report it, and knowing how to report it.</a:t>
            </a:r>
            <a:endParaRPr lang="en-US" sz="2000" b="1" baseline="30000" dirty="0"/>
          </a:p>
          <a:p>
            <a:r>
              <a:rPr lang="en-US" sz="2000" dirty="0"/>
              <a:t>Communicate these messages while not inducing unnecessary fear, such as scare tactics</a:t>
            </a:r>
          </a:p>
          <a:p>
            <a:r>
              <a:rPr lang="en-US" sz="2000" dirty="0"/>
              <a:t>This information might be presented in the context of social emotional learning curriculum or other lessons or discussions</a:t>
            </a:r>
          </a:p>
          <a:p>
            <a:r>
              <a:rPr lang="en-US" sz="2000" dirty="0"/>
              <a:t>It might also be taught/reinforced via:</a:t>
            </a:r>
          </a:p>
          <a:p>
            <a:pPr lvl="1"/>
            <a:r>
              <a:rPr lang="en-US" sz="1600" dirty="0"/>
              <a:t>School assemblies, special projects, posters, school announcements, pledges taken by students, and school media</a:t>
            </a:r>
          </a:p>
        </p:txBody>
      </p:sp>
    </p:spTree>
    <p:extLst>
      <p:ext uri="{BB962C8B-B14F-4D97-AF65-F5344CB8AC3E}">
        <p14:creationId xmlns:p14="http://schemas.microsoft.com/office/powerpoint/2010/main" val="27347396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Review Procedures for helping students</a:t>
            </a:r>
            <a:br>
              <a:rPr lang="en-US" dirty="0"/>
            </a:br>
            <a:r>
              <a:rPr lang="en-US" sz="2000" b="1" dirty="0">
                <a:solidFill>
                  <a:schemeClr val="accent6">
                    <a:lumMod val="60000"/>
                    <a:lumOff val="40000"/>
                  </a:schemeClr>
                </a:solidFill>
              </a:rPr>
              <a:t>Recommended strategies</a:t>
            </a:r>
            <a:endParaRPr lang="en-US" dirty="0"/>
          </a:p>
        </p:txBody>
      </p:sp>
      <p:sp>
        <p:nvSpPr>
          <p:cNvPr id="3" name="Content Placeholder 2"/>
          <p:cNvSpPr>
            <a:spLocks noGrp="1"/>
          </p:cNvSpPr>
          <p:nvPr>
            <p:ph idx="1"/>
          </p:nvPr>
        </p:nvSpPr>
        <p:spPr>
          <a:xfrm>
            <a:off x="225287" y="1699593"/>
            <a:ext cx="4187687" cy="4594868"/>
          </a:xfrm>
        </p:spPr>
        <p:txBody>
          <a:bodyPr>
            <a:normAutofit/>
          </a:bodyPr>
          <a:lstStyle/>
          <a:p>
            <a:r>
              <a:rPr lang="en-US" dirty="0"/>
              <a:t>Pertains to students at Tiers 2 &amp; 3 and all students who engage in acts that make schools unsafe (e.g., those who possess drugs, bully, are depressed or suicidal, etc.)</a:t>
            </a:r>
          </a:p>
          <a:p>
            <a:r>
              <a:rPr lang="en-US" dirty="0"/>
              <a:t>Questions that should be addressed are  </a:t>
            </a:r>
          </a:p>
        </p:txBody>
      </p:sp>
      <p:graphicFrame>
        <p:nvGraphicFramePr>
          <p:cNvPr id="11" name="Content Placeholder 3"/>
          <p:cNvGraphicFramePr>
            <a:graphicFrameLocks/>
          </p:cNvGraphicFramePr>
          <p:nvPr>
            <p:extLst>
              <p:ext uri="{D42A27DB-BD31-4B8C-83A1-F6EECF244321}">
                <p14:modId xmlns:p14="http://schemas.microsoft.com/office/powerpoint/2010/main" val="2550793281"/>
              </p:ext>
            </p:extLst>
          </p:nvPr>
        </p:nvGraphicFramePr>
        <p:xfrm>
          <a:off x="2782957" y="1699593"/>
          <a:ext cx="10614991" cy="49795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5" descr="C:\Users\hearn\AppData\Local\Microsoft\Windows\Temporary Internet Files\Content.IE5\TLQUBN1Z\star[1].png"/>
          <p:cNvPicPr>
            <a:picLocks noChangeAspect="1" noChangeArrowheads="1"/>
          </p:cNvPicPr>
          <p:nvPr/>
        </p:nvPicPr>
        <p:blipFill>
          <a:blip r:embed="rId8" cstate="print">
            <a:duotone>
              <a:prstClr val="black"/>
              <a:srgbClr val="FADA7A">
                <a:tint val="45000"/>
                <a:satMod val="400000"/>
              </a:srgbClr>
            </a:duotone>
            <a:extLst>
              <a:ext uri="{28A0092B-C50C-407E-A947-70E740481C1C}">
                <a14:useLocalDpi xmlns:a14="http://schemas.microsoft.com/office/drawing/2010/main" val="0"/>
              </a:ext>
            </a:extLst>
          </a:blip>
          <a:srcRect/>
          <a:stretch>
            <a:fillRect/>
          </a:stretch>
        </p:blipFill>
        <p:spPr bwMode="auto">
          <a:xfrm>
            <a:off x="11628461" y="6294461"/>
            <a:ext cx="563539" cy="563539"/>
          </a:xfrm>
          <a:prstGeom prst="rect">
            <a:avLst/>
          </a:prstGeom>
          <a:noFill/>
          <a:extLst>
            <a:ext uri="{909E8E84-426E-40DD-AFC4-6F175D3DCCD1}">
              <a14:hiddenFill xmlns:a14="http://schemas.microsoft.com/office/drawing/2010/main">
                <a:solidFill>
                  <a:srgbClr val="FFFFFF"/>
                </a:solidFill>
              </a14:hiddenFill>
            </a:ext>
          </a:extLst>
        </p:spPr>
      </p:pic>
      <p:sp>
        <p:nvSpPr>
          <p:cNvPr id="12" name="Right Arrow 11"/>
          <p:cNvSpPr/>
          <p:nvPr/>
        </p:nvSpPr>
        <p:spPr>
          <a:xfrm>
            <a:off x="2875722" y="5181600"/>
            <a:ext cx="583095" cy="278296"/>
          </a:xfrm>
          <a:prstGeom prst="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99866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9666" y="408373"/>
            <a:ext cx="9842734" cy="1039427"/>
          </a:xfrm>
        </p:spPr>
        <p:txBody>
          <a:bodyPr>
            <a:normAutofit fontScale="90000"/>
          </a:bodyPr>
          <a:lstStyle/>
          <a:p>
            <a:r>
              <a:rPr lang="en-US" sz="2800" dirty="0"/>
              <a:t>Inventory for Policies, Procedures, and Resources for Students with Intensive Mental Health Needs</a:t>
            </a:r>
          </a:p>
        </p:txBody>
      </p:sp>
      <p:pic>
        <p:nvPicPr>
          <p:cNvPr id="7" name="Content Placeholder 6"/>
          <p:cNvPicPr>
            <a:picLocks noGrp="1" noChangeAspect="1"/>
          </p:cNvPicPr>
          <p:nvPr>
            <p:ph idx="1"/>
          </p:nvPr>
        </p:nvPicPr>
        <p:blipFill>
          <a:blip r:embed="rId3"/>
          <a:stretch>
            <a:fillRect/>
          </a:stretch>
        </p:blipFill>
        <p:spPr>
          <a:xfrm>
            <a:off x="6851374" y="1752600"/>
            <a:ext cx="4967596" cy="4807226"/>
          </a:xfrm>
          <a:prstGeom prst="rect">
            <a:avLst/>
          </a:prstGeom>
          <a:ln>
            <a:solidFill>
              <a:schemeClr val="accent1"/>
            </a:solidFill>
          </a:ln>
        </p:spPr>
      </p:pic>
      <p:pic>
        <p:nvPicPr>
          <p:cNvPr id="6" name="Picture 5" descr="C:\Users\hearn\AppData\Local\Microsoft\Windows\Temporary Internet Files\Content.IE5\TLQUBN1Z\star[1].png"/>
          <p:cNvPicPr>
            <a:picLocks noChangeAspect="1" noChangeArrowheads="1"/>
          </p:cNvPicPr>
          <p:nvPr/>
        </p:nvPicPr>
        <p:blipFill>
          <a:blip r:embed="rId4">
            <a:duotone>
              <a:prstClr val="black"/>
              <a:srgbClr val="FADA7A">
                <a:tint val="45000"/>
                <a:satMod val="400000"/>
              </a:srgbClr>
            </a:duotone>
            <a:extLst>
              <a:ext uri="{28A0092B-C50C-407E-A947-70E740481C1C}">
                <a14:useLocalDpi xmlns:a14="http://schemas.microsoft.com/office/drawing/2010/main" val="0"/>
              </a:ext>
            </a:extLst>
          </a:blip>
          <a:srcRect/>
          <a:stretch>
            <a:fillRect/>
          </a:stretch>
        </p:blipFill>
        <p:spPr bwMode="auto">
          <a:xfrm>
            <a:off x="414128" y="205408"/>
            <a:ext cx="1325538" cy="132553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414128" y="2362200"/>
            <a:ext cx="6238463" cy="3046988"/>
          </a:xfrm>
          <a:prstGeom prst="rect">
            <a:avLst/>
          </a:prstGeom>
          <a:noFill/>
        </p:spPr>
        <p:txBody>
          <a:bodyPr wrap="square" rtlCol="0">
            <a:spAutoFit/>
          </a:bodyPr>
          <a:lstStyle/>
          <a:p>
            <a:pPr marL="285750" indent="-285750">
              <a:buFont typeface="Arial" panose="020B0604020202020204" pitchFamily="34" charset="0"/>
              <a:buChar char="•"/>
            </a:pPr>
            <a:r>
              <a:rPr lang="en-US" sz="2400" dirty="0"/>
              <a:t>Helps assess the extent to which policies, procedures, and resources for students with intensive mental health needs are in place in a particular school</a:t>
            </a:r>
          </a:p>
          <a:p>
            <a:pPr marL="285750" indent="-285750">
              <a:buFont typeface="Arial" panose="020B0604020202020204" pitchFamily="34" charset="0"/>
              <a:buChar char="•"/>
            </a:pPr>
            <a:r>
              <a:rPr lang="en-US" sz="2400" dirty="0"/>
              <a:t>Can be used by school teams to address any areas that are not in place or need to be improved</a:t>
            </a:r>
          </a:p>
        </p:txBody>
      </p:sp>
    </p:spTree>
    <p:extLst>
      <p:ext uri="{BB962C8B-B14F-4D97-AF65-F5344CB8AC3E}">
        <p14:creationId xmlns:p14="http://schemas.microsoft.com/office/powerpoint/2010/main" val="14662583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 Misbehavior from reoccurring</a:t>
            </a:r>
            <a:br>
              <a:rPr lang="en-US" dirty="0"/>
            </a:br>
            <a:r>
              <a:rPr lang="en-US" sz="2000" b="1" dirty="0">
                <a:solidFill>
                  <a:schemeClr val="accent6">
                    <a:lumMod val="60000"/>
                    <a:lumOff val="40000"/>
                  </a:schemeClr>
                </a:solidFill>
              </a:rPr>
              <a:t>Recommended strategies</a:t>
            </a:r>
            <a:endParaRPr lang="en-US" dirty="0"/>
          </a:p>
        </p:txBody>
      </p:sp>
      <p:sp>
        <p:nvSpPr>
          <p:cNvPr id="3" name="Content Placeholder 2"/>
          <p:cNvSpPr>
            <a:spLocks noGrp="1"/>
          </p:cNvSpPr>
          <p:nvPr>
            <p:ph idx="1"/>
          </p:nvPr>
        </p:nvSpPr>
        <p:spPr/>
        <p:txBody>
          <a:bodyPr>
            <a:normAutofit/>
          </a:bodyPr>
          <a:lstStyle/>
          <a:p>
            <a:r>
              <a:rPr lang="en-US" sz="2200" dirty="0"/>
              <a:t>This applies to more serious acts that justify a referral to the office or suspension (in school or out of school)</a:t>
            </a:r>
          </a:p>
          <a:p>
            <a:r>
              <a:rPr lang="en-US" sz="2200" dirty="0"/>
              <a:t>When this type of misbehavior occurs, develop a plan with the student to help prevent the misbehavior from reoccurring.</a:t>
            </a:r>
          </a:p>
          <a:p>
            <a:r>
              <a:rPr lang="en-US" sz="2200" dirty="0"/>
              <a:t>The plan should consist of two parts:</a:t>
            </a:r>
            <a:r>
              <a:rPr lang="en-US" sz="2200" baseline="30000" dirty="0"/>
              <a:t>23</a:t>
            </a:r>
          </a:p>
        </p:txBody>
      </p:sp>
      <p:pic>
        <p:nvPicPr>
          <p:cNvPr id="4" name="Picture 5" descr="C:\Users\hearn\AppData\Local\Microsoft\Windows\Temporary Internet Files\Content.IE5\TLQUBN1Z\star[1].png"/>
          <p:cNvPicPr>
            <a:picLocks noChangeAspect="1" noChangeArrowheads="1"/>
          </p:cNvPicPr>
          <p:nvPr/>
        </p:nvPicPr>
        <p:blipFill>
          <a:blip r:embed="rId3" cstate="print">
            <a:duotone>
              <a:prstClr val="black"/>
              <a:srgbClr val="FADA7A">
                <a:tint val="45000"/>
                <a:satMod val="400000"/>
              </a:srgbClr>
            </a:duotone>
            <a:extLst>
              <a:ext uri="{28A0092B-C50C-407E-A947-70E740481C1C}">
                <a14:useLocalDpi xmlns:a14="http://schemas.microsoft.com/office/drawing/2010/main" val="0"/>
              </a:ext>
            </a:extLst>
          </a:blip>
          <a:srcRect/>
          <a:stretch>
            <a:fillRect/>
          </a:stretch>
        </p:blipFill>
        <p:spPr bwMode="auto">
          <a:xfrm>
            <a:off x="11628461" y="6294461"/>
            <a:ext cx="563539" cy="56353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Diagram 6"/>
          <p:cNvGraphicFramePr/>
          <p:nvPr>
            <p:extLst>
              <p:ext uri="{D42A27DB-BD31-4B8C-83A1-F6EECF244321}">
                <p14:modId xmlns:p14="http://schemas.microsoft.com/office/powerpoint/2010/main" val="327835944"/>
              </p:ext>
            </p:extLst>
          </p:nvPr>
        </p:nvGraphicFramePr>
        <p:xfrm>
          <a:off x="2032000" y="3764702"/>
          <a:ext cx="8128000" cy="26662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7320606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Professionally trained individuals and procedures in place for assessing threats</a:t>
            </a:r>
            <a:br>
              <a:rPr lang="en-US" dirty="0"/>
            </a:br>
            <a:r>
              <a:rPr lang="en-US" sz="2000" b="1" dirty="0">
                <a:solidFill>
                  <a:schemeClr val="accent6">
                    <a:lumMod val="60000"/>
                    <a:lumOff val="40000"/>
                  </a:schemeClr>
                </a:solidFill>
              </a:rPr>
              <a:t>Recommended strategies</a:t>
            </a:r>
            <a:endParaRPr lang="en-US" dirty="0"/>
          </a:p>
        </p:txBody>
      </p:sp>
      <p:sp>
        <p:nvSpPr>
          <p:cNvPr id="3" name="Content Placeholder 2"/>
          <p:cNvSpPr>
            <a:spLocks noGrp="1"/>
          </p:cNvSpPr>
          <p:nvPr>
            <p:ph idx="1"/>
          </p:nvPr>
        </p:nvSpPr>
        <p:spPr>
          <a:xfrm>
            <a:off x="609600" y="1752601"/>
            <a:ext cx="10972800" cy="4777291"/>
          </a:xfrm>
        </p:spPr>
        <p:txBody>
          <a:bodyPr/>
          <a:lstStyle/>
          <a:p>
            <a:r>
              <a:rPr lang="en-US" dirty="0"/>
              <a:t>Highly recommended that more than 1 trained individual is available at all times</a:t>
            </a:r>
          </a:p>
          <a:p>
            <a:pPr lvl="1"/>
            <a:r>
              <a:rPr lang="en-US" dirty="0"/>
              <a:t>Mental health professionals (e.g., school psychologists)</a:t>
            </a:r>
          </a:p>
          <a:p>
            <a:pPr lvl="1"/>
            <a:r>
              <a:rPr lang="en-US" dirty="0"/>
              <a:t>School administrators</a:t>
            </a:r>
          </a:p>
          <a:p>
            <a:pPr lvl="1"/>
            <a:r>
              <a:rPr lang="en-US" dirty="0"/>
              <a:t>Law enforcement or school resource officers</a:t>
            </a:r>
          </a:p>
          <a:p>
            <a:r>
              <a:rPr lang="en-US" dirty="0"/>
              <a:t>Primary goal of threat assessment interview:</a:t>
            </a:r>
          </a:p>
          <a:p>
            <a:pPr lvl="1"/>
            <a:r>
              <a:rPr lang="en-US" dirty="0"/>
              <a:t>Determine seriousness of threat and need for follow-up actions (e.g., contacting parents and law enforcement)</a:t>
            </a:r>
          </a:p>
          <a:p>
            <a:r>
              <a:rPr lang="en-US" dirty="0"/>
              <a:t>Effective threat assessments avoid over-reactions and under-reactions to threats</a:t>
            </a:r>
            <a:r>
              <a:rPr lang="en-US" baseline="30000" dirty="0"/>
              <a:t>19</a:t>
            </a:r>
            <a:endParaRPr lang="en-US" dirty="0"/>
          </a:p>
          <a:p>
            <a:pPr lvl="1"/>
            <a:r>
              <a:rPr lang="en-US" dirty="0"/>
              <a:t>Also deter other students from acts of violence by making them aware that their threats are taken seriously</a:t>
            </a:r>
            <a:r>
              <a:rPr lang="en-US" baseline="30000" dirty="0"/>
              <a:t>29</a:t>
            </a:r>
          </a:p>
        </p:txBody>
      </p:sp>
      <p:pic>
        <p:nvPicPr>
          <p:cNvPr id="4" name="Picture 5" descr="C:\Users\hearn\AppData\Local\Microsoft\Windows\Temporary Internet Files\Content.IE5\TLQUBN1Z\star[1].png"/>
          <p:cNvPicPr>
            <a:picLocks noChangeAspect="1" noChangeArrowheads="1"/>
          </p:cNvPicPr>
          <p:nvPr/>
        </p:nvPicPr>
        <p:blipFill>
          <a:blip r:embed="rId3" cstate="print">
            <a:duotone>
              <a:prstClr val="black"/>
              <a:srgbClr val="FADA7A">
                <a:tint val="45000"/>
                <a:satMod val="400000"/>
              </a:srgbClr>
            </a:duotone>
            <a:extLst>
              <a:ext uri="{28A0092B-C50C-407E-A947-70E740481C1C}">
                <a14:useLocalDpi xmlns:a14="http://schemas.microsoft.com/office/drawing/2010/main" val="0"/>
              </a:ext>
            </a:extLst>
          </a:blip>
          <a:srcRect/>
          <a:stretch>
            <a:fillRect/>
          </a:stretch>
        </p:blipFill>
        <p:spPr bwMode="auto">
          <a:xfrm>
            <a:off x="11628461" y="6294461"/>
            <a:ext cx="563539" cy="5635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11706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Review school crisis prevention and response procedures</a:t>
            </a:r>
            <a:br>
              <a:rPr lang="en-US" dirty="0"/>
            </a:br>
            <a:r>
              <a:rPr lang="en-US" sz="2000" b="1" dirty="0">
                <a:solidFill>
                  <a:schemeClr val="accent6">
                    <a:lumMod val="60000"/>
                    <a:lumOff val="40000"/>
                  </a:schemeClr>
                </a:solidFill>
              </a:rPr>
              <a:t>Recommended strategies</a:t>
            </a:r>
            <a:endParaRPr lang="en-US" dirty="0"/>
          </a:p>
        </p:txBody>
      </p:sp>
      <p:sp>
        <p:nvSpPr>
          <p:cNvPr id="3" name="Content Placeholder 2"/>
          <p:cNvSpPr>
            <a:spLocks noGrp="1"/>
          </p:cNvSpPr>
          <p:nvPr>
            <p:ph idx="1"/>
          </p:nvPr>
        </p:nvSpPr>
        <p:spPr>
          <a:xfrm>
            <a:off x="609600" y="1752601"/>
            <a:ext cx="10972800" cy="4727712"/>
          </a:xfrm>
        </p:spPr>
        <p:txBody>
          <a:bodyPr numCol="2">
            <a:normAutofit/>
          </a:bodyPr>
          <a:lstStyle/>
          <a:p>
            <a:r>
              <a:rPr lang="en-US" dirty="0"/>
              <a:t>Schools should have a school crisis team and crisis plan in place that addresses crisis prevention, preparedness, emergency response, and recovery capacities</a:t>
            </a:r>
          </a:p>
          <a:p>
            <a:r>
              <a:rPr lang="en-US" dirty="0"/>
              <a:t>National Association of School Psychologists’ (NASP) </a:t>
            </a:r>
            <a:r>
              <a:rPr lang="en-US" dirty="0" err="1"/>
              <a:t>PREP</a:t>
            </a:r>
            <a:r>
              <a:rPr lang="en-US" u="sng" dirty="0" err="1"/>
              <a:t>a</a:t>
            </a:r>
            <a:r>
              <a:rPr lang="en-US" dirty="0" err="1"/>
              <a:t>RE</a:t>
            </a:r>
            <a:r>
              <a:rPr lang="en-US" dirty="0"/>
              <a:t> crisis curriculum: assists in strengthening school crisis plans</a:t>
            </a:r>
            <a:r>
              <a:rPr lang="en-US" baseline="30000" dirty="0"/>
              <a:t>26</a:t>
            </a:r>
            <a:r>
              <a:rPr lang="en-US" dirty="0"/>
              <a:t> (see next slide)</a:t>
            </a:r>
          </a:p>
          <a:p>
            <a:endParaRPr lang="en-US" dirty="0"/>
          </a:p>
          <a:p>
            <a:r>
              <a:rPr lang="en-US" sz="2000" b="1" i="1" dirty="0"/>
              <a:t>Crisis teams should be multidisciplinary</a:t>
            </a:r>
            <a:r>
              <a:rPr lang="en-US" sz="2000" dirty="0"/>
              <a:t>: </a:t>
            </a:r>
          </a:p>
          <a:p>
            <a:pPr lvl="1"/>
            <a:r>
              <a:rPr lang="en-US" sz="1800" dirty="0"/>
              <a:t>School representation: administrators, teachers, school psychologists, nurses, counselors, school resource officers, transportation managers, and family service representatives</a:t>
            </a:r>
          </a:p>
          <a:p>
            <a:pPr lvl="1"/>
            <a:r>
              <a:rPr lang="en-US" sz="1800" dirty="0"/>
              <a:t>Community representation: parents, law enforcement, EMS, fire officials, and mental health practitioners</a:t>
            </a:r>
          </a:p>
          <a:p>
            <a:r>
              <a:rPr lang="en-US" sz="2000" b="1" i="1" dirty="0"/>
              <a:t>Crisis plans should include 4 stages of crisis management:</a:t>
            </a:r>
          </a:p>
          <a:p>
            <a:pPr lvl="1"/>
            <a:r>
              <a:rPr lang="en-US" sz="1800" dirty="0"/>
              <a:t>Preparedness</a:t>
            </a:r>
          </a:p>
          <a:p>
            <a:pPr lvl="1"/>
            <a:r>
              <a:rPr lang="en-US" sz="1800" dirty="0"/>
              <a:t>Prevention</a:t>
            </a:r>
          </a:p>
          <a:p>
            <a:pPr lvl="1"/>
            <a:r>
              <a:rPr lang="en-US" sz="1800" dirty="0"/>
              <a:t>Response</a:t>
            </a:r>
          </a:p>
          <a:p>
            <a:pPr lvl="1"/>
            <a:r>
              <a:rPr lang="en-US" sz="1800" dirty="0"/>
              <a:t>Recovery</a:t>
            </a:r>
          </a:p>
        </p:txBody>
      </p:sp>
      <p:pic>
        <p:nvPicPr>
          <p:cNvPr id="4" name="Picture 5" descr="C:\Users\hearn\AppData\Local\Microsoft\Windows\Temporary Internet Files\Content.IE5\TLQUBN1Z\star[1].png"/>
          <p:cNvPicPr>
            <a:picLocks noChangeAspect="1" noChangeArrowheads="1"/>
          </p:cNvPicPr>
          <p:nvPr/>
        </p:nvPicPr>
        <p:blipFill>
          <a:blip r:embed="rId3" cstate="print">
            <a:duotone>
              <a:prstClr val="black"/>
              <a:srgbClr val="FADA7A">
                <a:tint val="45000"/>
                <a:satMod val="400000"/>
              </a:srgbClr>
            </a:duotone>
            <a:extLst>
              <a:ext uri="{28A0092B-C50C-407E-A947-70E740481C1C}">
                <a14:useLocalDpi xmlns:a14="http://schemas.microsoft.com/office/drawing/2010/main" val="0"/>
              </a:ext>
            </a:extLst>
          </a:blip>
          <a:srcRect/>
          <a:stretch>
            <a:fillRect/>
          </a:stretch>
        </p:blipFill>
        <p:spPr bwMode="auto">
          <a:xfrm>
            <a:off x="11628461" y="6294461"/>
            <a:ext cx="563539" cy="5635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68036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NASP </a:t>
            </a:r>
            <a:r>
              <a:rPr lang="en-US" dirty="0" err="1"/>
              <a:t>PREP</a:t>
            </a:r>
            <a:r>
              <a:rPr lang="en-US" u="sng" cap="none" dirty="0" err="1"/>
              <a:t>a</a:t>
            </a:r>
            <a:r>
              <a:rPr lang="en-US" dirty="0" err="1"/>
              <a:t>RE</a:t>
            </a:r>
            <a:r>
              <a:rPr lang="en-US" dirty="0"/>
              <a:t> MODEL</a:t>
            </a:r>
          </a:p>
        </p:txBody>
      </p:sp>
      <p:pic>
        <p:nvPicPr>
          <p:cNvPr id="5" name="Picture 4" descr="C:\Users\hearn\AppData\Local\Microsoft\Windows\Temporary Internet Files\Content.IE5\TLQUBN1Z\star[1].png"/>
          <p:cNvPicPr>
            <a:picLocks noChangeAspect="1" noChangeArrowheads="1"/>
          </p:cNvPicPr>
          <p:nvPr/>
        </p:nvPicPr>
        <p:blipFill>
          <a:blip r:embed="rId3">
            <a:duotone>
              <a:prstClr val="black"/>
              <a:srgbClr val="FADA7A">
                <a:tint val="45000"/>
                <a:satMod val="400000"/>
              </a:srgbClr>
            </a:duotone>
            <a:extLst>
              <a:ext uri="{28A0092B-C50C-407E-A947-70E740481C1C}">
                <a14:useLocalDpi xmlns:a14="http://schemas.microsoft.com/office/drawing/2010/main" val="0"/>
              </a:ext>
            </a:extLst>
          </a:blip>
          <a:srcRect/>
          <a:stretch>
            <a:fillRect/>
          </a:stretch>
        </p:blipFill>
        <p:spPr bwMode="auto">
          <a:xfrm>
            <a:off x="414128" y="205408"/>
            <a:ext cx="1325538" cy="1325538"/>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609600" y="1752601"/>
            <a:ext cx="11105322" cy="4373563"/>
          </a:xfrm>
        </p:spPr>
        <p:txBody>
          <a:bodyPr>
            <a:normAutofit/>
          </a:bodyPr>
          <a:lstStyle/>
          <a:p>
            <a:r>
              <a:rPr lang="en-US" sz="2700" b="1" dirty="0"/>
              <a:t>Prevent </a:t>
            </a:r>
            <a:r>
              <a:rPr lang="en-US" sz="2700" dirty="0"/>
              <a:t>and prepare for psychological trauma</a:t>
            </a:r>
          </a:p>
          <a:p>
            <a:r>
              <a:rPr lang="en-US" sz="2700" b="1" dirty="0"/>
              <a:t>Reaffirm </a:t>
            </a:r>
            <a:r>
              <a:rPr lang="en-US" sz="2700" dirty="0"/>
              <a:t>physical health and perceptions of security and safety</a:t>
            </a:r>
          </a:p>
          <a:p>
            <a:r>
              <a:rPr lang="en-US" sz="2700" b="1" dirty="0"/>
              <a:t>Evaluate</a:t>
            </a:r>
            <a:r>
              <a:rPr lang="en-US" sz="2700" dirty="0"/>
              <a:t> psychological trauma risk</a:t>
            </a:r>
          </a:p>
          <a:p>
            <a:r>
              <a:rPr lang="en-US" sz="2700" b="1" dirty="0"/>
              <a:t>Provide</a:t>
            </a:r>
            <a:r>
              <a:rPr lang="en-US" sz="2700" dirty="0"/>
              <a:t> interventions </a:t>
            </a:r>
            <a:r>
              <a:rPr lang="en-US" sz="2700" b="1" dirty="0"/>
              <a:t>and Respond </a:t>
            </a:r>
            <a:r>
              <a:rPr lang="en-US" sz="2700" dirty="0"/>
              <a:t>to psychological needs</a:t>
            </a:r>
          </a:p>
          <a:p>
            <a:r>
              <a:rPr lang="en-US" sz="2700" b="1" dirty="0"/>
              <a:t>Examine</a:t>
            </a:r>
            <a:r>
              <a:rPr lang="en-US" sz="2700" dirty="0"/>
              <a:t> the effectiveness of crisis prevention and intervention</a:t>
            </a:r>
          </a:p>
        </p:txBody>
      </p:sp>
      <p:pic>
        <p:nvPicPr>
          <p:cNvPr id="6" name="Content Placeholder 3"/>
          <p:cNvPicPr>
            <a:picLocks noChangeAspect="1"/>
          </p:cNvPicPr>
          <p:nvPr/>
        </p:nvPicPr>
        <p:blipFill rotWithShape="1">
          <a:blip r:embed="rId4"/>
          <a:srcRect t="4827"/>
          <a:stretch/>
        </p:blipFill>
        <p:spPr>
          <a:xfrm>
            <a:off x="9309846" y="4293704"/>
            <a:ext cx="2498050" cy="2398053"/>
          </a:xfrm>
          <a:prstGeom prst="rect">
            <a:avLst/>
          </a:prstGeom>
          <a:ln>
            <a:solidFill>
              <a:schemeClr val="accent1"/>
            </a:solidFill>
          </a:ln>
        </p:spPr>
      </p:pic>
      <p:sp>
        <p:nvSpPr>
          <p:cNvPr id="7" name="Rectangle 6"/>
          <p:cNvSpPr/>
          <p:nvPr/>
        </p:nvSpPr>
        <p:spPr>
          <a:xfrm>
            <a:off x="238539" y="5902044"/>
            <a:ext cx="5367131" cy="707886"/>
          </a:xfrm>
          <a:prstGeom prst="rect">
            <a:avLst/>
          </a:prstGeom>
          <a:solidFill>
            <a:schemeClr val="bg2">
              <a:lumMod val="90000"/>
            </a:schemeClr>
          </a:solidFill>
        </p:spPr>
        <p:txBody>
          <a:bodyPr wrap="square">
            <a:spAutoFit/>
          </a:bodyPr>
          <a:lstStyle/>
          <a:p>
            <a:r>
              <a:rPr lang="en-US" sz="2000" dirty="0"/>
              <a:t>http://www.nasponline.org/professional-development/prepare-training-curriculum</a:t>
            </a:r>
          </a:p>
        </p:txBody>
      </p:sp>
    </p:spTree>
    <p:extLst>
      <p:ext uri="{BB962C8B-B14F-4D97-AF65-F5344CB8AC3E}">
        <p14:creationId xmlns:p14="http://schemas.microsoft.com/office/powerpoint/2010/main" val="10328181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Provide professional development on school safety</a:t>
            </a:r>
            <a:br>
              <a:rPr lang="en-US" dirty="0"/>
            </a:br>
            <a:r>
              <a:rPr lang="en-US" sz="2000" b="1" dirty="0">
                <a:solidFill>
                  <a:schemeClr val="accent6">
                    <a:lumMod val="60000"/>
                    <a:lumOff val="40000"/>
                  </a:schemeClr>
                </a:solidFill>
              </a:rPr>
              <a:t>Recommended strategies</a:t>
            </a:r>
            <a:endParaRPr lang="en-US" dirty="0"/>
          </a:p>
        </p:txBody>
      </p:sp>
      <p:sp>
        <p:nvSpPr>
          <p:cNvPr id="3" name="Content Placeholder 2"/>
          <p:cNvSpPr>
            <a:spLocks noGrp="1"/>
          </p:cNvSpPr>
          <p:nvPr>
            <p:ph idx="1"/>
          </p:nvPr>
        </p:nvSpPr>
        <p:spPr>
          <a:xfrm>
            <a:off x="403354" y="1673088"/>
            <a:ext cx="11343861" cy="1096616"/>
          </a:xfrm>
        </p:spPr>
        <p:txBody>
          <a:bodyPr>
            <a:noAutofit/>
          </a:bodyPr>
          <a:lstStyle/>
          <a:p>
            <a:pPr marL="114300" indent="0" algn="ctr">
              <a:buNone/>
            </a:pPr>
            <a:r>
              <a:rPr lang="en-US" sz="1800" dirty="0"/>
              <a:t>Training for all teachers and staff should include each of the topics in the recommendations presented previously, especially preventing school violence with an authoritative approach to discipline, crisis response strategies, and awareness of threats of violence. Training also should include:</a:t>
            </a:r>
          </a:p>
        </p:txBody>
      </p:sp>
      <p:sp>
        <p:nvSpPr>
          <p:cNvPr id="5" name="TextBox 4"/>
          <p:cNvSpPr txBox="1"/>
          <p:nvPr/>
        </p:nvSpPr>
        <p:spPr>
          <a:xfrm>
            <a:off x="403354" y="2915482"/>
            <a:ext cx="11396869" cy="3785652"/>
          </a:xfrm>
          <a:prstGeom prst="rect">
            <a:avLst/>
          </a:prstGeom>
          <a:solidFill>
            <a:schemeClr val="accent4"/>
          </a:solidFill>
          <a:ln w="28575">
            <a:solidFill>
              <a:schemeClr val="bg1"/>
            </a:solidFill>
          </a:ln>
        </p:spPr>
        <p:txBody>
          <a:bodyPr wrap="square" numCol="2" rtlCol="0">
            <a:spAutoFit/>
          </a:bodyPr>
          <a:lstStyle/>
          <a:p>
            <a:pPr marL="171450" lvl="0" indent="-171450">
              <a:buFont typeface="Arial" panose="020B0604020202020204" pitchFamily="34" charset="0"/>
              <a:buChar char="•"/>
            </a:pPr>
            <a:r>
              <a:rPr lang="en-US" sz="2400" dirty="0">
                <a:solidFill>
                  <a:schemeClr val="bg1"/>
                </a:solidFill>
              </a:rPr>
              <a:t>Suicide prevention and intervention</a:t>
            </a:r>
          </a:p>
          <a:p>
            <a:pPr marL="171450" indent="-171450">
              <a:buFont typeface="Arial" panose="020B0604020202020204" pitchFamily="34" charset="0"/>
              <a:buChar char="•"/>
            </a:pPr>
            <a:r>
              <a:rPr lang="en-US" sz="2400" dirty="0">
                <a:solidFill>
                  <a:schemeClr val="bg1"/>
                </a:solidFill>
              </a:rPr>
              <a:t>Bullying prevention and intervention (including cyberbullying)</a:t>
            </a:r>
          </a:p>
          <a:p>
            <a:pPr marL="171450" lvl="0" indent="-171450">
              <a:buFont typeface="Arial" panose="020B0604020202020204" pitchFamily="34" charset="0"/>
              <a:buChar char="•"/>
            </a:pPr>
            <a:r>
              <a:rPr lang="en-US" sz="2400" dirty="0">
                <a:solidFill>
                  <a:schemeClr val="bg1"/>
                </a:solidFill>
              </a:rPr>
              <a:t>Conflict resolution techniques</a:t>
            </a:r>
          </a:p>
          <a:p>
            <a:pPr marL="171450" lvl="0" indent="-171450">
              <a:buFont typeface="Arial" panose="020B0604020202020204" pitchFamily="34" charset="0"/>
              <a:buChar char="•"/>
            </a:pPr>
            <a:r>
              <a:rPr lang="en-US" sz="2400" dirty="0">
                <a:solidFill>
                  <a:schemeClr val="bg1"/>
                </a:solidFill>
              </a:rPr>
              <a:t>Restorative practices</a:t>
            </a:r>
          </a:p>
          <a:p>
            <a:pPr marL="171450" lvl="0" indent="-171450">
              <a:buFont typeface="Arial" panose="020B0604020202020204" pitchFamily="34" charset="0"/>
              <a:buChar char="•"/>
            </a:pPr>
            <a:r>
              <a:rPr lang="en-US" sz="2400" dirty="0">
                <a:solidFill>
                  <a:schemeClr val="bg1"/>
                </a:solidFill>
              </a:rPr>
              <a:t>Trauma-informed practices</a:t>
            </a:r>
          </a:p>
          <a:p>
            <a:pPr marL="171450" lvl="0" indent="-171450">
              <a:buFont typeface="Arial" panose="020B0604020202020204" pitchFamily="34" charset="0"/>
              <a:buChar char="•"/>
            </a:pPr>
            <a:r>
              <a:rPr lang="en-US" sz="2400" dirty="0">
                <a:solidFill>
                  <a:schemeClr val="bg1"/>
                </a:solidFill>
              </a:rPr>
              <a:t>Home-school collaboration and communication</a:t>
            </a:r>
          </a:p>
          <a:p>
            <a:pPr marL="171450" lvl="0" indent="-171450">
              <a:buFont typeface="Arial" panose="020B0604020202020204" pitchFamily="34" charset="0"/>
              <a:buChar char="•"/>
            </a:pPr>
            <a:r>
              <a:rPr lang="en-US" sz="2400" dirty="0">
                <a:solidFill>
                  <a:schemeClr val="bg1"/>
                </a:solidFill>
              </a:rPr>
              <a:t>How to respond to threats of violence</a:t>
            </a:r>
          </a:p>
          <a:p>
            <a:pPr marL="171450" lvl="0" indent="-171450">
              <a:buFont typeface="Arial" panose="020B0604020202020204" pitchFamily="34" charset="0"/>
              <a:buChar char="•"/>
            </a:pPr>
            <a:r>
              <a:rPr lang="en-US" sz="2400" dirty="0">
                <a:solidFill>
                  <a:schemeClr val="bg1"/>
                </a:solidFill>
              </a:rPr>
              <a:t>Resources and supports for students, teachers/staff, and parents</a:t>
            </a:r>
          </a:p>
          <a:p>
            <a:pPr marL="171450" lvl="0" indent="-171450">
              <a:buFont typeface="Arial" panose="020B0604020202020204" pitchFamily="34" charset="0"/>
              <a:buChar char="•"/>
            </a:pPr>
            <a:r>
              <a:rPr lang="en-US" sz="2400" dirty="0">
                <a:solidFill>
                  <a:schemeClr val="bg1"/>
                </a:solidFill>
              </a:rPr>
              <a:t>Relationship between school climate and school violence</a:t>
            </a:r>
          </a:p>
          <a:p>
            <a:pPr marL="171450" lvl="0" indent="-171450">
              <a:buFont typeface="Arial" panose="020B0604020202020204" pitchFamily="34" charset="0"/>
              <a:buChar char="•"/>
            </a:pPr>
            <a:r>
              <a:rPr lang="en-US" sz="2400" dirty="0">
                <a:solidFill>
                  <a:schemeClr val="bg1"/>
                </a:solidFill>
              </a:rPr>
              <a:t>Role of law enforcement and working collaboratively</a:t>
            </a:r>
          </a:p>
          <a:p>
            <a:pPr marL="171450" lvl="0" indent="-171450">
              <a:buFont typeface="Arial" panose="020B0604020202020204" pitchFamily="34" charset="0"/>
              <a:buChar char="•"/>
            </a:pPr>
            <a:r>
              <a:rPr lang="en-US" sz="2400" dirty="0">
                <a:solidFill>
                  <a:schemeClr val="bg1"/>
                </a:solidFill>
              </a:rPr>
              <a:t>Security measures in the building</a:t>
            </a:r>
          </a:p>
          <a:p>
            <a:pPr marL="171450" lvl="0" indent="-171450">
              <a:buFont typeface="Arial" panose="020B0604020202020204" pitchFamily="34" charset="0"/>
              <a:buChar char="•"/>
            </a:pPr>
            <a:r>
              <a:rPr lang="en-US" sz="2400" dirty="0">
                <a:solidFill>
                  <a:schemeClr val="bg1"/>
                </a:solidFill>
              </a:rPr>
              <a:t>Where appropriate, the role of gang affiliation in matters of school safety</a:t>
            </a:r>
          </a:p>
          <a:p>
            <a:pPr marL="171450" lvl="0" indent="-171450">
              <a:buFont typeface="Arial" panose="020B0604020202020204" pitchFamily="34" charset="0"/>
              <a:buChar char="•"/>
            </a:pPr>
            <a:endParaRPr lang="en-US" sz="2400" dirty="0">
              <a:solidFill>
                <a:schemeClr val="bg1"/>
              </a:solidFill>
            </a:endParaRPr>
          </a:p>
        </p:txBody>
      </p:sp>
    </p:spTree>
    <p:extLst>
      <p:ext uri="{BB962C8B-B14F-4D97-AF65-F5344CB8AC3E}">
        <p14:creationId xmlns:p14="http://schemas.microsoft.com/office/powerpoint/2010/main" val="30966168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rot="20638845">
            <a:off x="2660364" y="1166792"/>
            <a:ext cx="7162800" cy="4191000"/>
          </a:xfrm>
          <a:prstGeom prst="roundRect">
            <a:avLst/>
          </a:prstGeom>
          <a:solidFill>
            <a:schemeClr val="accent1"/>
          </a:solidFill>
          <a:ln w="762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a:solidFill>
                  <a:schemeClr val="bg1"/>
                </a:solidFill>
                <a:latin typeface="Book Antiqua"/>
              </a:rPr>
              <a:t>Making a Plan</a:t>
            </a:r>
          </a:p>
          <a:p>
            <a:pPr algn="ctr"/>
            <a:r>
              <a:rPr lang="en-US" sz="4400" b="1" i="1" dirty="0">
                <a:solidFill>
                  <a:schemeClr val="bg1"/>
                </a:solidFill>
                <a:latin typeface="+mj-lt"/>
              </a:rPr>
              <a:t>Who</a:t>
            </a:r>
            <a:r>
              <a:rPr lang="en-US" sz="4400" dirty="0">
                <a:solidFill>
                  <a:schemeClr val="bg1"/>
                </a:solidFill>
                <a:latin typeface="+mj-lt"/>
              </a:rPr>
              <a:t> is going to do </a:t>
            </a:r>
          </a:p>
          <a:p>
            <a:pPr algn="ctr"/>
            <a:r>
              <a:rPr lang="en-US" sz="4400" b="1" i="1" dirty="0">
                <a:solidFill>
                  <a:schemeClr val="bg1"/>
                </a:solidFill>
                <a:latin typeface="+mj-lt"/>
              </a:rPr>
              <a:t>what</a:t>
            </a:r>
            <a:r>
              <a:rPr lang="en-US" sz="4400" dirty="0">
                <a:solidFill>
                  <a:schemeClr val="bg1"/>
                </a:solidFill>
                <a:latin typeface="+mj-lt"/>
              </a:rPr>
              <a:t> actions by </a:t>
            </a:r>
          </a:p>
          <a:p>
            <a:pPr algn="ctr"/>
            <a:r>
              <a:rPr lang="en-US" sz="4400" b="1" i="1" dirty="0">
                <a:solidFill>
                  <a:schemeClr val="bg1"/>
                </a:solidFill>
                <a:latin typeface="+mj-lt"/>
              </a:rPr>
              <a:t>when</a:t>
            </a:r>
            <a:r>
              <a:rPr lang="en-US" sz="4400" dirty="0">
                <a:solidFill>
                  <a:schemeClr val="bg1"/>
                </a:solidFill>
                <a:latin typeface="+mj-lt"/>
              </a:rPr>
              <a:t>?  </a:t>
            </a:r>
          </a:p>
          <a:p>
            <a:pPr algn="ctr"/>
            <a:endParaRPr lang="en-US" sz="4400" b="1" dirty="0">
              <a:solidFill>
                <a:srgbClr val="DDE9EC">
                  <a:lumMod val="50000"/>
                </a:srgbClr>
              </a:solidFill>
              <a:latin typeface="Book Antiqua"/>
            </a:endParaRPr>
          </a:p>
        </p:txBody>
      </p:sp>
    </p:spTree>
    <p:extLst>
      <p:ext uri="{BB962C8B-B14F-4D97-AF65-F5344CB8AC3E}">
        <p14:creationId xmlns:p14="http://schemas.microsoft.com/office/powerpoint/2010/main" val="1703913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School Safety</a:t>
            </a:r>
          </a:p>
        </p:txBody>
      </p:sp>
      <p:sp>
        <p:nvSpPr>
          <p:cNvPr id="3" name="Content Placeholder 2"/>
          <p:cNvSpPr>
            <a:spLocks noGrp="1"/>
          </p:cNvSpPr>
          <p:nvPr>
            <p:ph idx="1"/>
          </p:nvPr>
        </p:nvSpPr>
        <p:spPr>
          <a:xfrm>
            <a:off x="609600" y="1752601"/>
            <a:ext cx="10972800" cy="4866563"/>
          </a:xfrm>
        </p:spPr>
        <p:txBody>
          <a:bodyPr>
            <a:normAutofit/>
          </a:bodyPr>
          <a:lstStyle/>
          <a:p>
            <a:r>
              <a:rPr lang="en-US" dirty="0"/>
              <a:t>Refers to the actual safety of students, teachers, and other in school, but also to their </a:t>
            </a:r>
            <a:r>
              <a:rPr lang="en-US" i="1" dirty="0"/>
              <a:t>perceptions</a:t>
            </a:r>
            <a:r>
              <a:rPr lang="en-US" dirty="0"/>
              <a:t> of safety</a:t>
            </a:r>
          </a:p>
          <a:p>
            <a:r>
              <a:rPr lang="en-US" b="1" dirty="0"/>
              <a:t>In safe schools:</a:t>
            </a:r>
          </a:p>
          <a:p>
            <a:pPr lvl="1"/>
            <a:r>
              <a:rPr lang="en-US" dirty="0"/>
              <a:t>Students experience few, if any, acts of violence or other acts that are harmful to their physical and emotional well-being</a:t>
            </a:r>
          </a:p>
          <a:p>
            <a:pPr lvl="2"/>
            <a:r>
              <a:rPr lang="en-US" dirty="0"/>
              <a:t>Emotional harm, such as high levels of fear, anxiety, sadness, anger, and avoidance of school can be lasting</a:t>
            </a:r>
          </a:p>
          <a:p>
            <a:pPr lvl="1"/>
            <a:r>
              <a:rPr lang="en-US" dirty="0"/>
              <a:t>Students and staff </a:t>
            </a:r>
            <a:r>
              <a:rPr lang="en-US" i="1" dirty="0"/>
              <a:t>feel</a:t>
            </a:r>
            <a:r>
              <a:rPr lang="en-US" dirty="0"/>
              <a:t> safe from acts of violence and other harmful actions such as bullying</a:t>
            </a:r>
          </a:p>
          <a:p>
            <a:r>
              <a:rPr lang="en-US" b="1" dirty="0"/>
              <a:t>In unsafe schools:</a:t>
            </a:r>
          </a:p>
          <a:p>
            <a:pPr lvl="1"/>
            <a:r>
              <a:rPr lang="en-US" dirty="0"/>
              <a:t>Harm is experienced by those who are victims or who fear violence and other acts that threaten safety and by witnesses of violent and traumatic events</a:t>
            </a:r>
            <a:r>
              <a:rPr lang="en-US" baseline="30000" dirty="0"/>
              <a:t>1</a:t>
            </a:r>
          </a:p>
          <a:p>
            <a:pPr lvl="1"/>
            <a:r>
              <a:rPr lang="en-US" dirty="0"/>
              <a:t>Outcomes can be more serious and tragic </a:t>
            </a:r>
          </a:p>
        </p:txBody>
      </p:sp>
    </p:spTree>
    <p:extLst>
      <p:ext uri="{BB962C8B-B14F-4D97-AF65-F5344CB8AC3E}">
        <p14:creationId xmlns:p14="http://schemas.microsoft.com/office/powerpoint/2010/main" val="6124736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a:t>
            </a:r>
          </a:p>
        </p:txBody>
      </p:sp>
      <p:sp>
        <p:nvSpPr>
          <p:cNvPr id="3" name="Content Placeholder 2"/>
          <p:cNvSpPr>
            <a:spLocks noGrp="1"/>
          </p:cNvSpPr>
          <p:nvPr>
            <p:ph idx="1"/>
          </p:nvPr>
        </p:nvSpPr>
        <p:spPr/>
        <p:txBody>
          <a:bodyPr/>
          <a:lstStyle/>
          <a:p>
            <a:r>
              <a:rPr lang="en-US" dirty="0"/>
              <a:t>Based on areas of need identified by data, check out other modules and resources provided through the </a:t>
            </a:r>
            <a:r>
              <a:rPr lang="en-US" b="1" dirty="0"/>
              <a:t>School Climate and Student Success Module Series</a:t>
            </a:r>
            <a:r>
              <a:rPr lang="en-US" dirty="0"/>
              <a:t>.  </a:t>
            </a:r>
          </a:p>
          <a:p>
            <a:r>
              <a:rPr lang="en-US" dirty="0"/>
              <a:t>www.delawarepbs.org </a:t>
            </a:r>
          </a:p>
          <a:p>
            <a:endParaRPr lang="en-US" dirty="0"/>
          </a:p>
          <a:p>
            <a:r>
              <a:rPr lang="en-US" dirty="0"/>
              <a:t>Questions can be directed to Sarah Hearn</a:t>
            </a:r>
          </a:p>
          <a:p>
            <a:r>
              <a:rPr lang="en-US" dirty="0"/>
              <a:t>skhearn@udel.edu</a:t>
            </a:r>
          </a:p>
          <a:p>
            <a:endParaRPr lang="en-US"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59687" y="4128611"/>
            <a:ext cx="2822713" cy="2408024"/>
          </a:xfrm>
          <a:prstGeom prst="rect">
            <a:avLst/>
          </a:prstGeom>
          <a:noFill/>
          <a:ln w="9525">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307052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School Safety</a:t>
            </a:r>
          </a:p>
        </p:txBody>
      </p:sp>
      <p:sp>
        <p:nvSpPr>
          <p:cNvPr id="3" name="Content Placeholder 2"/>
          <p:cNvSpPr>
            <a:spLocks noGrp="1"/>
          </p:cNvSpPr>
          <p:nvPr>
            <p:ph idx="1"/>
          </p:nvPr>
        </p:nvSpPr>
        <p:spPr>
          <a:xfrm>
            <a:off x="609600" y="1752601"/>
            <a:ext cx="10972800" cy="4846982"/>
          </a:xfrm>
        </p:spPr>
        <p:txBody>
          <a:bodyPr/>
          <a:lstStyle/>
          <a:p>
            <a:r>
              <a:rPr lang="en-US" b="1" dirty="0"/>
              <a:t>Lead Authors: </a:t>
            </a:r>
            <a:r>
              <a:rPr lang="en-US" dirty="0"/>
              <a:t>Dr. George Bear and Angela Harris, M.A.</a:t>
            </a:r>
          </a:p>
          <a:p>
            <a:pPr lvl="1"/>
            <a:r>
              <a:rPr lang="en-US" dirty="0"/>
              <a:t>University of Delaware &amp; Delaware Positive Behavior Support Project</a:t>
            </a:r>
          </a:p>
          <a:p>
            <a:r>
              <a:rPr lang="en-US" b="1" dirty="0"/>
              <a:t>Research Narrative Reviewed by: </a:t>
            </a:r>
            <a:r>
              <a:rPr lang="en-US" dirty="0"/>
              <a:t>Dr. Aaron </a:t>
            </a:r>
            <a:r>
              <a:rPr lang="en-US" dirty="0" err="1"/>
              <a:t>Kupchik</a:t>
            </a:r>
            <a:endParaRPr lang="en-US" dirty="0"/>
          </a:p>
          <a:p>
            <a:pPr lvl="1"/>
            <a:r>
              <a:rPr lang="en-US" dirty="0"/>
              <a:t>University of Delaware</a:t>
            </a:r>
          </a:p>
          <a:p>
            <a:r>
              <a:rPr lang="en-US" b="1" dirty="0"/>
              <a:t>PowerPoint Developed and Reviewed by:</a:t>
            </a:r>
            <a:r>
              <a:rPr lang="en-US" dirty="0"/>
              <a:t> Angela Harris and Fiona Lachman</a:t>
            </a:r>
            <a:endParaRPr lang="en-US" b="1" dirty="0"/>
          </a:p>
          <a:p>
            <a:pPr lvl="1"/>
            <a:r>
              <a:rPr lang="en-US" dirty="0"/>
              <a:t>University of Delaware &amp; Delaware Positive Behavior Support Project</a:t>
            </a:r>
          </a:p>
          <a:p>
            <a:r>
              <a:rPr lang="en-US" b="1" dirty="0"/>
              <a:t>Audio Recorded by: </a:t>
            </a:r>
            <a:r>
              <a:rPr lang="en-US"/>
              <a:t>Fiona Lachman</a:t>
            </a:r>
            <a:endParaRPr lang="en-US" b="1" dirty="0"/>
          </a:p>
          <a:p>
            <a:r>
              <a:rPr lang="en-US" b="1" dirty="0"/>
              <a:t>Funding and Support from: </a:t>
            </a:r>
            <a:r>
              <a:rPr lang="en-US" dirty="0"/>
              <a:t>The Delaware Department of Education through the Delaware Positive Behavior Support Project and the School Climate and Student Success Grant</a:t>
            </a:r>
          </a:p>
          <a:p>
            <a:endParaRPr lang="en-US" b="1" dirty="0"/>
          </a:p>
        </p:txBody>
      </p:sp>
    </p:spTree>
    <p:extLst>
      <p:ext uri="{BB962C8B-B14F-4D97-AF65-F5344CB8AC3E}">
        <p14:creationId xmlns:p14="http://schemas.microsoft.com/office/powerpoint/2010/main" val="931315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Delaware School Surveys</a:t>
            </a:r>
          </a:p>
        </p:txBody>
      </p:sp>
      <p:sp>
        <p:nvSpPr>
          <p:cNvPr id="3" name="Content Placeholder 2"/>
          <p:cNvSpPr>
            <a:spLocks noGrp="1"/>
          </p:cNvSpPr>
          <p:nvPr>
            <p:ph idx="1"/>
          </p:nvPr>
        </p:nvSpPr>
        <p:spPr/>
        <p:txBody>
          <a:bodyPr/>
          <a:lstStyle/>
          <a:p>
            <a:r>
              <a:rPr lang="en-US" dirty="0"/>
              <a:t>School safety is one of multiple subscales on the </a:t>
            </a:r>
            <a:r>
              <a:rPr lang="en-US" i="1" dirty="0"/>
              <a:t>Delaware School Climate Scale</a:t>
            </a:r>
            <a:r>
              <a:rPr lang="en-US" dirty="0"/>
              <a:t> of the </a:t>
            </a:r>
            <a:r>
              <a:rPr lang="en-US" i="1" dirty="0"/>
              <a:t>Delaware School Surveys </a:t>
            </a:r>
            <a:r>
              <a:rPr lang="en-US" dirty="0"/>
              <a:t>(DSS)</a:t>
            </a:r>
          </a:p>
          <a:p>
            <a:endParaRPr lang="en-US" dirty="0"/>
          </a:p>
          <a:p>
            <a:r>
              <a:rPr lang="en-US" dirty="0"/>
              <a:t>Appears on the student, teacher/staff, and home surveys</a:t>
            </a:r>
          </a:p>
          <a:p>
            <a:endParaRPr lang="en-US" dirty="0"/>
          </a:p>
          <a:p>
            <a:r>
              <a:rPr lang="en-US" dirty="0"/>
              <a:t>Consists of three items that assess perceptions of safety:</a:t>
            </a:r>
          </a:p>
          <a:p>
            <a:pPr lvl="1"/>
            <a:r>
              <a:rPr lang="en-US" dirty="0"/>
              <a:t>“Students are safe in the hallways”</a:t>
            </a:r>
          </a:p>
          <a:p>
            <a:pPr lvl="1"/>
            <a:r>
              <a:rPr lang="en-US" dirty="0"/>
              <a:t>“Students feel safe”</a:t>
            </a:r>
          </a:p>
          <a:p>
            <a:pPr lvl="1"/>
            <a:r>
              <a:rPr lang="en-US" dirty="0"/>
              <a:t>“Students know they are safe in this school”</a:t>
            </a:r>
          </a:p>
        </p:txBody>
      </p:sp>
      <p:pic>
        <p:nvPicPr>
          <p:cNvPr id="5" name="Picture 4"/>
          <p:cNvPicPr>
            <a:picLocks noChangeAspect="1"/>
          </p:cNvPicPr>
          <p:nvPr/>
        </p:nvPicPr>
        <p:blipFill>
          <a:blip r:embed="rId3"/>
          <a:stretch>
            <a:fillRect/>
          </a:stretch>
        </p:blipFill>
        <p:spPr>
          <a:xfrm>
            <a:off x="9321420" y="4487112"/>
            <a:ext cx="2555311" cy="2091535"/>
          </a:xfrm>
          <a:prstGeom prst="rect">
            <a:avLst/>
          </a:prstGeom>
          <a:ln>
            <a:solidFill>
              <a:schemeClr val="accent4">
                <a:lumMod val="75000"/>
              </a:schemeClr>
            </a:solidFill>
          </a:ln>
        </p:spPr>
      </p:pic>
    </p:spTree>
    <p:extLst>
      <p:ext uri="{BB962C8B-B14F-4D97-AF65-F5344CB8AC3E}">
        <p14:creationId xmlns:p14="http://schemas.microsoft.com/office/powerpoint/2010/main" val="2211972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Estimates and indicators of school safety</a:t>
            </a:r>
          </a:p>
        </p:txBody>
      </p:sp>
      <p:sp>
        <p:nvSpPr>
          <p:cNvPr id="3" name="Content Placeholder 2"/>
          <p:cNvSpPr>
            <a:spLocks noGrp="1"/>
          </p:cNvSpPr>
          <p:nvPr>
            <p:ph idx="1"/>
          </p:nvPr>
        </p:nvSpPr>
        <p:spPr>
          <a:xfrm>
            <a:off x="609600" y="1752601"/>
            <a:ext cx="10972800" cy="4880211"/>
          </a:xfrm>
        </p:spPr>
        <p:txBody>
          <a:bodyPr>
            <a:normAutofit lnSpcReduction="10000"/>
          </a:bodyPr>
          <a:lstStyle/>
          <a:p>
            <a:r>
              <a:rPr lang="en-US" dirty="0"/>
              <a:t>Depend greatly on how being safe is defined </a:t>
            </a:r>
          </a:p>
          <a:p>
            <a:r>
              <a:rPr lang="en-US" dirty="0"/>
              <a:t>Indicators of school safety reported in the 2018 NCES “Indicators of School Crime and Safety: 2017” report</a:t>
            </a:r>
            <a:r>
              <a:rPr lang="en-US" baseline="30000" dirty="0"/>
              <a:t>2</a:t>
            </a:r>
            <a:endParaRPr lang="en-US" dirty="0"/>
          </a:p>
          <a:p>
            <a:pPr lvl="1"/>
            <a:r>
              <a:rPr lang="en-US" dirty="0"/>
              <a:t>During the 2014-15 school year, 20 students were victims of homicides and 9 of suicides</a:t>
            </a:r>
          </a:p>
          <a:p>
            <a:pPr lvl="2"/>
            <a:r>
              <a:rPr lang="en-US" dirty="0"/>
              <a:t>In the 2017-18 school year, 29 students died from 17 school shootings in K-12 settings</a:t>
            </a:r>
            <a:r>
              <a:rPr lang="en-US" baseline="30000" dirty="0"/>
              <a:t>33</a:t>
            </a:r>
          </a:p>
          <a:p>
            <a:pPr lvl="1"/>
            <a:r>
              <a:rPr lang="en-US" dirty="0"/>
              <a:t>About 15% of public schools report 1 or more “serious violent crimes”</a:t>
            </a:r>
          </a:p>
          <a:p>
            <a:pPr lvl="2"/>
            <a:r>
              <a:rPr lang="en-US" dirty="0"/>
              <a:t>E.g., rape, sexual assault, robbery, physical attack/fight with a weapon</a:t>
            </a:r>
          </a:p>
          <a:p>
            <a:pPr lvl="1"/>
            <a:r>
              <a:rPr lang="en-US" dirty="0"/>
              <a:t>When fights or physical attacks (without a weapon) and threats of physical attacks with or without a weapon are added as “violent incidents,” the percentage of schools reporting one or more of these incidents increases substantially</a:t>
            </a:r>
          </a:p>
          <a:p>
            <a:pPr lvl="1"/>
            <a:r>
              <a:rPr lang="en-US" dirty="0"/>
              <a:t>Fighting and physical attacks without a weapon are the most commonly reported incidents (64.9% of public schools)</a:t>
            </a:r>
          </a:p>
        </p:txBody>
      </p:sp>
      <p:pic>
        <p:nvPicPr>
          <p:cNvPr id="4" name="Picture 3"/>
          <p:cNvPicPr>
            <a:picLocks noChangeAspect="1"/>
          </p:cNvPicPr>
          <p:nvPr/>
        </p:nvPicPr>
        <p:blipFill>
          <a:blip r:embed="rId3"/>
          <a:stretch>
            <a:fillRect/>
          </a:stretch>
        </p:blipFill>
        <p:spPr>
          <a:xfrm>
            <a:off x="9424913" y="5986524"/>
            <a:ext cx="1916373" cy="741822"/>
          </a:xfrm>
          <a:prstGeom prst="rect">
            <a:avLst/>
          </a:prstGeom>
        </p:spPr>
      </p:pic>
      <p:pic>
        <p:nvPicPr>
          <p:cNvPr id="5" name="Picture 4" descr="C:\Users\hearn\AppData\Local\Microsoft\Windows\Temporary Internet Files\Content.IE5\TLQUBN1Z\star[1].png"/>
          <p:cNvPicPr>
            <a:picLocks noChangeAspect="1" noChangeArrowheads="1"/>
          </p:cNvPicPr>
          <p:nvPr/>
        </p:nvPicPr>
        <p:blipFill>
          <a:blip r:embed="rId4" cstate="print">
            <a:duotone>
              <a:prstClr val="black"/>
              <a:srgbClr val="FADA7A">
                <a:tint val="45000"/>
                <a:satMod val="400000"/>
              </a:srgbClr>
            </a:duotone>
            <a:extLst>
              <a:ext uri="{28A0092B-C50C-407E-A947-70E740481C1C}">
                <a14:useLocalDpi xmlns:a14="http://schemas.microsoft.com/office/drawing/2010/main" val="0"/>
              </a:ext>
            </a:extLst>
          </a:blip>
          <a:srcRect/>
          <a:stretch>
            <a:fillRect/>
          </a:stretch>
        </p:blipFill>
        <p:spPr bwMode="auto">
          <a:xfrm>
            <a:off x="11482604" y="6157984"/>
            <a:ext cx="563539" cy="5635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5667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Estimates and indicators of school safety</a:t>
            </a:r>
          </a:p>
        </p:txBody>
      </p:sp>
      <p:sp>
        <p:nvSpPr>
          <p:cNvPr id="3" name="Content Placeholder 2"/>
          <p:cNvSpPr>
            <a:spLocks noGrp="1"/>
          </p:cNvSpPr>
          <p:nvPr>
            <p:ph idx="1"/>
          </p:nvPr>
        </p:nvSpPr>
        <p:spPr/>
        <p:txBody>
          <a:bodyPr/>
          <a:lstStyle/>
          <a:p>
            <a:r>
              <a:rPr lang="en-US" dirty="0"/>
              <a:t>Despite those statistics, schools are among </a:t>
            </a:r>
            <a:r>
              <a:rPr lang="en-US" i="1" dirty="0"/>
              <a:t>the safest </a:t>
            </a:r>
            <a:r>
              <a:rPr lang="en-US" dirty="0"/>
              <a:t>places for students and staff, especially when compared to other places and causes of injury and death</a:t>
            </a:r>
            <a:r>
              <a:rPr lang="en-US" baseline="30000" dirty="0"/>
              <a:t>3-4</a:t>
            </a:r>
          </a:p>
          <a:p>
            <a:r>
              <a:rPr lang="en-US" dirty="0"/>
              <a:t>For example…</a:t>
            </a:r>
          </a:p>
          <a:p>
            <a:endParaRPr lang="en-US" dirty="0"/>
          </a:p>
        </p:txBody>
      </p:sp>
      <p:graphicFrame>
        <p:nvGraphicFramePr>
          <p:cNvPr id="6" name="Diagram 5"/>
          <p:cNvGraphicFramePr/>
          <p:nvPr>
            <p:extLst>
              <p:ext uri="{D42A27DB-BD31-4B8C-83A1-F6EECF244321}">
                <p14:modId xmlns:p14="http://schemas.microsoft.com/office/powerpoint/2010/main" val="2416129843"/>
              </p:ext>
            </p:extLst>
          </p:nvPr>
        </p:nvGraphicFramePr>
        <p:xfrm>
          <a:off x="900509" y="3551288"/>
          <a:ext cx="10349552" cy="28796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98587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So…Are Schools Safe?</a:t>
            </a:r>
          </a:p>
        </p:txBody>
      </p:sp>
      <p:sp>
        <p:nvSpPr>
          <p:cNvPr id="3" name="Content Placeholder 2"/>
          <p:cNvSpPr>
            <a:spLocks noGrp="1"/>
          </p:cNvSpPr>
          <p:nvPr>
            <p:ph idx="1"/>
          </p:nvPr>
        </p:nvSpPr>
        <p:spPr>
          <a:xfrm>
            <a:off x="409433" y="1752601"/>
            <a:ext cx="11532358" cy="4811972"/>
          </a:xfrm>
        </p:spPr>
        <p:txBody>
          <a:bodyPr/>
          <a:lstStyle/>
          <a:p>
            <a:r>
              <a:rPr lang="en-US" dirty="0"/>
              <a:t>Overall, schools are quite safe from events that involve death, serious physical harm, and serious violence</a:t>
            </a:r>
          </a:p>
          <a:p>
            <a:r>
              <a:rPr lang="en-US" dirty="0"/>
              <a:t>If all types of crimes (violent &amp; non-violent) are viewed as indicators of school safety, schools vary greatly with respect to safety</a:t>
            </a:r>
          </a:p>
          <a:p>
            <a:pPr lvl="1"/>
            <a:r>
              <a:rPr lang="en-US" dirty="0"/>
              <a:t>E.g., theft, vandalism; illegal and prescription drug/alcohol activity; possession of a firearm or explosive device; possession of a knife or sharp object</a:t>
            </a:r>
          </a:p>
          <a:p>
            <a:pPr lvl="1"/>
            <a:r>
              <a:rPr lang="en-US" dirty="0"/>
              <a:t>Approximately 79% of public schools reported such crimes in 2015-16</a:t>
            </a:r>
          </a:p>
          <a:p>
            <a:r>
              <a:rPr lang="en-US" dirty="0"/>
              <a:t>The NCES report includes additional indicators of safety, such as:</a:t>
            </a:r>
          </a:p>
          <a:p>
            <a:pPr lvl="1"/>
            <a:r>
              <a:rPr lang="en-US" dirty="0"/>
              <a:t>Gangs at school</a:t>
            </a:r>
          </a:p>
          <a:p>
            <a:pPr lvl="1"/>
            <a:r>
              <a:rPr lang="en-US" dirty="0"/>
              <a:t>Hate language and hate-related graffiti</a:t>
            </a:r>
          </a:p>
          <a:p>
            <a:pPr lvl="1"/>
            <a:r>
              <a:rPr lang="en-US" dirty="0"/>
              <a:t>Teachers reports of being threatened and student actions that interfere with teaching</a:t>
            </a:r>
          </a:p>
          <a:p>
            <a:pPr lvl="1"/>
            <a:r>
              <a:rPr lang="en-US" dirty="0"/>
              <a:t>Disciplinary problems and serious disciplinary problems (e.g., expelling a student)</a:t>
            </a:r>
          </a:p>
        </p:txBody>
      </p:sp>
    </p:spTree>
    <p:extLst>
      <p:ext uri="{BB962C8B-B14F-4D97-AF65-F5344CB8AC3E}">
        <p14:creationId xmlns:p14="http://schemas.microsoft.com/office/powerpoint/2010/main" val="2729055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School Safety in Delaware</a:t>
            </a:r>
          </a:p>
        </p:txBody>
      </p:sp>
      <p:sp>
        <p:nvSpPr>
          <p:cNvPr id="3" name="Content Placeholder 2"/>
          <p:cNvSpPr>
            <a:spLocks noGrp="1"/>
          </p:cNvSpPr>
          <p:nvPr>
            <p:ph idx="1"/>
          </p:nvPr>
        </p:nvSpPr>
        <p:spPr>
          <a:xfrm>
            <a:off x="609600" y="1752601"/>
            <a:ext cx="10972800" cy="4798324"/>
          </a:xfrm>
        </p:spPr>
        <p:txBody>
          <a:bodyPr/>
          <a:lstStyle/>
          <a:p>
            <a:r>
              <a:rPr lang="en-US" dirty="0"/>
              <a:t>Data reported by the Delaware DOE indicates that schools in Delaware are safe</a:t>
            </a:r>
          </a:p>
          <a:p>
            <a:pPr lvl="1"/>
            <a:r>
              <a:rPr lang="en-US" dirty="0"/>
              <a:t>In the 2016-17 school year, 806 school crimes were reported in public schools</a:t>
            </a:r>
            <a:r>
              <a:rPr lang="en-US" baseline="30000" dirty="0"/>
              <a:t>6</a:t>
            </a:r>
          </a:p>
          <a:p>
            <a:pPr lvl="2"/>
            <a:r>
              <a:rPr lang="en-US" dirty="0"/>
              <a:t>Felonies, misdemeanors, or violations defined in the Delaware Code</a:t>
            </a:r>
          </a:p>
          <a:p>
            <a:pPr lvl="1"/>
            <a:r>
              <a:rPr lang="en-US" dirty="0"/>
              <a:t>This equals approximately 6 school crimes per 1,000 students  </a:t>
            </a:r>
          </a:p>
          <a:p>
            <a:pPr marL="411480" lvl="1" indent="0">
              <a:buNone/>
            </a:pPr>
            <a:endParaRPr lang="en-US" dirty="0"/>
          </a:p>
          <a:p>
            <a:r>
              <a:rPr lang="en-US" dirty="0"/>
              <a:t>According to the Delaware School Surveys in 2018:</a:t>
            </a:r>
          </a:p>
          <a:p>
            <a:pPr lvl="1"/>
            <a:r>
              <a:rPr lang="en-US" dirty="0"/>
              <a:t>84% of students</a:t>
            </a:r>
          </a:p>
          <a:p>
            <a:pPr lvl="1"/>
            <a:r>
              <a:rPr lang="en-US" dirty="0"/>
              <a:t>93% of teachers/staff</a:t>
            </a:r>
          </a:p>
          <a:p>
            <a:pPr lvl="1"/>
            <a:r>
              <a:rPr lang="en-US" dirty="0"/>
              <a:t>95% of parents</a:t>
            </a:r>
          </a:p>
          <a:p>
            <a:pPr lvl="1"/>
            <a:r>
              <a:rPr lang="en-US" dirty="0"/>
              <a:t>Agreed with the statement: </a:t>
            </a:r>
            <a:r>
              <a:rPr lang="en-US" b="1" dirty="0"/>
              <a:t>“Students know they are safe in this school.”</a:t>
            </a:r>
          </a:p>
          <a:p>
            <a:pPr lvl="1"/>
            <a:endParaRPr lang="en-US"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66917" y="4651564"/>
            <a:ext cx="1544669" cy="1999444"/>
          </a:xfrm>
          <a:prstGeom prst="rect">
            <a:avLst/>
          </a:prstGeom>
          <a:noFill/>
          <a:ln w="9525">
            <a:solidFill>
              <a:schemeClr val="accent4">
                <a:lumMod val="75000"/>
              </a:schemeClr>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070632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531200" y="2264654"/>
            <a:ext cx="3010092" cy="2053284"/>
          </a:xfrm>
          <a:prstGeom prst="roundRect">
            <a:avLst/>
          </a:prstGeom>
          <a:solidFill>
            <a:schemeClr val="accent6">
              <a:lumMod val="40000"/>
              <a:lumOff val="60000"/>
            </a:schemeClr>
          </a:solidFill>
          <a:ln w="76200">
            <a:solidFill>
              <a:schemeClr val="accent4">
                <a:lumMod val="75000"/>
              </a:schemeClr>
            </a:solidFill>
          </a:ln>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8" name="Oval 7"/>
          <p:cNvSpPr/>
          <p:nvPr/>
        </p:nvSpPr>
        <p:spPr>
          <a:xfrm>
            <a:off x="7294807" y="2189177"/>
            <a:ext cx="3330622" cy="2307170"/>
          </a:xfrm>
          <a:prstGeom prst="ellipse">
            <a:avLst/>
          </a:prstGeom>
          <a:solidFill>
            <a:schemeClr val="accent1">
              <a:lumMod val="40000"/>
              <a:lumOff val="60000"/>
            </a:schemeClr>
          </a:solidFill>
          <a:ln w="76200">
            <a:solidFill>
              <a:schemeClr val="accent4">
                <a:lumMod val="75000"/>
              </a:schemeClr>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9" name="TextBox 8"/>
          <p:cNvSpPr txBox="1"/>
          <p:nvPr/>
        </p:nvSpPr>
        <p:spPr>
          <a:xfrm>
            <a:off x="1531200" y="2386883"/>
            <a:ext cx="3010091" cy="1692771"/>
          </a:xfrm>
          <a:prstGeom prst="rect">
            <a:avLst/>
          </a:prstGeom>
          <a:noFill/>
        </p:spPr>
        <p:txBody>
          <a:bodyPr wrap="square" rtlCol="0">
            <a:spAutoFit/>
          </a:bodyPr>
          <a:lstStyle/>
          <a:p>
            <a:pPr algn="ctr"/>
            <a:r>
              <a:rPr lang="en-US" sz="3200" dirty="0">
                <a:latin typeface="Book Antiqua" panose="02040602050305030304" pitchFamily="18" charset="0"/>
              </a:rPr>
              <a:t>School Safety</a:t>
            </a:r>
          </a:p>
          <a:p>
            <a:pPr algn="ctr"/>
            <a:r>
              <a:rPr lang="en-US" sz="3600" b="1" dirty="0">
                <a:latin typeface="Book Antiqua" panose="02040602050305030304" pitchFamily="18" charset="0"/>
              </a:rPr>
              <a:t>Contributing Factors</a:t>
            </a:r>
          </a:p>
        </p:txBody>
      </p:sp>
      <p:sp>
        <p:nvSpPr>
          <p:cNvPr id="11" name="TextBox 10"/>
          <p:cNvSpPr txBox="1"/>
          <p:nvPr/>
        </p:nvSpPr>
        <p:spPr>
          <a:xfrm>
            <a:off x="7409107" y="2363964"/>
            <a:ext cx="3102021" cy="1815882"/>
          </a:xfrm>
          <a:prstGeom prst="rect">
            <a:avLst/>
          </a:prstGeom>
          <a:noFill/>
        </p:spPr>
        <p:txBody>
          <a:bodyPr wrap="square" rtlCol="0">
            <a:spAutoFit/>
          </a:bodyPr>
          <a:lstStyle/>
          <a:p>
            <a:pPr algn="ctr"/>
            <a:r>
              <a:rPr lang="en-US" sz="2800" b="1" dirty="0">
                <a:latin typeface="+mj-lt"/>
              </a:rPr>
              <a:t>Classroom, School, and Teacher Characteristics</a:t>
            </a:r>
          </a:p>
        </p:txBody>
      </p:sp>
      <p:sp>
        <p:nvSpPr>
          <p:cNvPr id="14" name="Right Arrow 13"/>
          <p:cNvSpPr/>
          <p:nvPr/>
        </p:nvSpPr>
        <p:spPr>
          <a:xfrm>
            <a:off x="4816699" y="2975018"/>
            <a:ext cx="2228045" cy="734096"/>
          </a:xfrm>
          <a:prstGeom prst="rightArrow">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396475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Parcel</Template>
  <TotalTime>0</TotalTime>
  <Words>3147</Words>
  <Application>Microsoft Macintosh PowerPoint</Application>
  <PresentationFormat>Widescreen</PresentationFormat>
  <Paragraphs>317</Paragraphs>
  <Slides>31</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Book Antiqua</vt:lpstr>
      <vt:lpstr>Calibri</vt:lpstr>
      <vt:lpstr>Century Gothic</vt:lpstr>
      <vt:lpstr>Apothecary</vt:lpstr>
      <vt:lpstr>School Safety</vt:lpstr>
      <vt:lpstr>Module Structure</vt:lpstr>
      <vt:lpstr>School Safety</vt:lpstr>
      <vt:lpstr>Delaware School Surveys</vt:lpstr>
      <vt:lpstr>Estimates and indicators of school safety</vt:lpstr>
      <vt:lpstr>Estimates and indicators of school safety</vt:lpstr>
      <vt:lpstr>So…Are Schools Safe?</vt:lpstr>
      <vt:lpstr>School Safety in Delaware</vt:lpstr>
      <vt:lpstr>PowerPoint Presentation</vt:lpstr>
      <vt:lpstr>Classroom, School, &amp; Teacher Characteristics Contributing Factors</vt:lpstr>
      <vt:lpstr>Classroom, School, &amp; Teacher Characteristics Contributing Factors</vt:lpstr>
      <vt:lpstr>PowerPoint Presentation</vt:lpstr>
      <vt:lpstr>Collect and examine data Recommended strategies</vt:lpstr>
      <vt:lpstr>Collect and examine data Recommended strategies</vt:lpstr>
      <vt:lpstr>Conducting focus groups</vt:lpstr>
      <vt:lpstr>Avoid simple &amp; quick fixes Recommended strategies</vt:lpstr>
      <vt:lpstr>Comprehensive School Discipline Recommended strategies</vt:lpstr>
      <vt:lpstr>Authoritative School Discipline Recommended strategies</vt:lpstr>
      <vt:lpstr>Teach Social and Emotional Competencies Recommended strategies</vt:lpstr>
      <vt:lpstr>Social-Emotional Learning in the curriculum</vt:lpstr>
      <vt:lpstr>Increase Awareness of Threats and how to report Recommended strategies</vt:lpstr>
      <vt:lpstr>Review Procedures for helping students Recommended strategies</vt:lpstr>
      <vt:lpstr>Inventory for Policies, Procedures, and Resources for Students with Intensive Mental Health Needs</vt:lpstr>
      <vt:lpstr>Prevent Misbehavior from reoccurring Recommended strategies</vt:lpstr>
      <vt:lpstr>Professionally trained individuals and procedures in place for assessing threats Recommended strategies</vt:lpstr>
      <vt:lpstr>Review school crisis prevention and response procedures Recommended strategies</vt:lpstr>
      <vt:lpstr>NASP PREPaRE MODEL</vt:lpstr>
      <vt:lpstr>Provide professional development on school safety Recommended strategies</vt:lpstr>
      <vt:lpstr>PowerPoint Presentation</vt:lpstr>
      <vt:lpstr>Thank you</vt:lpstr>
      <vt:lpstr>School Safety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2019-05-02T16:15:17Z</dcterms:created>
  <dcterms:modified xsi:type="dcterms:W3CDTF">2020-07-02T14:12:02Z</dcterms:modified>
</cp:coreProperties>
</file>