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5372" r:id="rId1"/>
    <p:sldMasterId id="2147485389" r:id="rId2"/>
  </p:sldMasterIdLst>
  <p:notesMasterIdLst>
    <p:notesMasterId r:id="rId64"/>
  </p:notesMasterIdLst>
  <p:handoutMasterIdLst>
    <p:handoutMasterId r:id="rId65"/>
  </p:handoutMasterIdLst>
  <p:sldIdLst>
    <p:sldId id="1333" r:id="rId3"/>
    <p:sldId id="1475" r:id="rId4"/>
    <p:sldId id="1462" r:id="rId5"/>
    <p:sldId id="1442" r:id="rId6"/>
    <p:sldId id="1443" r:id="rId7"/>
    <p:sldId id="1444" r:id="rId8"/>
    <p:sldId id="1194" r:id="rId9"/>
    <p:sldId id="1447" r:id="rId10"/>
    <p:sldId id="533" r:id="rId11"/>
    <p:sldId id="389" r:id="rId12"/>
    <p:sldId id="1376" r:id="rId13"/>
    <p:sldId id="286" r:id="rId14"/>
    <p:sldId id="1463" r:id="rId15"/>
    <p:sldId id="1378" r:id="rId16"/>
    <p:sldId id="1429" r:id="rId17"/>
    <p:sldId id="1476" r:id="rId18"/>
    <p:sldId id="1477" r:id="rId19"/>
    <p:sldId id="1280" r:id="rId20"/>
    <p:sldId id="1404" r:id="rId21"/>
    <p:sldId id="1411" r:id="rId22"/>
    <p:sldId id="1415" r:id="rId23"/>
    <p:sldId id="1413" r:id="rId24"/>
    <p:sldId id="1417" r:id="rId25"/>
    <p:sldId id="1268" r:id="rId26"/>
    <p:sldId id="1282" r:id="rId27"/>
    <p:sldId id="1271" r:id="rId28"/>
    <p:sldId id="1459" r:id="rId29"/>
    <p:sldId id="1375" r:id="rId30"/>
    <p:sldId id="1425" r:id="rId31"/>
    <p:sldId id="1460" r:id="rId32"/>
    <p:sldId id="1414" r:id="rId33"/>
    <p:sldId id="1461" r:id="rId34"/>
    <p:sldId id="1465" r:id="rId35"/>
    <p:sldId id="1418" r:id="rId36"/>
    <p:sldId id="1419" r:id="rId37"/>
    <p:sldId id="1420" r:id="rId38"/>
    <p:sldId id="1421" r:id="rId39"/>
    <p:sldId id="1354" r:id="rId40"/>
    <p:sldId id="1406" r:id="rId41"/>
    <p:sldId id="1428" r:id="rId42"/>
    <p:sldId id="1467" r:id="rId43"/>
    <p:sldId id="1470" r:id="rId44"/>
    <p:sldId id="1478" r:id="rId45"/>
    <p:sldId id="1468" r:id="rId46"/>
    <p:sldId id="1471" r:id="rId47"/>
    <p:sldId id="1456" r:id="rId48"/>
    <p:sldId id="1469" r:id="rId49"/>
    <p:sldId id="1439" r:id="rId50"/>
    <p:sldId id="1441" r:id="rId51"/>
    <p:sldId id="1245" r:id="rId52"/>
    <p:sldId id="1430" r:id="rId53"/>
    <p:sldId id="1435" r:id="rId54"/>
    <p:sldId id="1437" r:id="rId55"/>
    <p:sldId id="1433" r:id="rId56"/>
    <p:sldId id="1434" r:id="rId57"/>
    <p:sldId id="1431" r:id="rId58"/>
    <p:sldId id="1432" r:id="rId59"/>
    <p:sldId id="1464" r:id="rId60"/>
    <p:sldId id="1275" r:id="rId61"/>
    <p:sldId id="1407" r:id="rId62"/>
    <p:sldId id="1409"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43"/>
    <a:srgbClr val="FDF125"/>
    <a:srgbClr val="EA695D"/>
    <a:srgbClr val="E8EB91"/>
    <a:srgbClr val="FDF6CF"/>
    <a:srgbClr val="FF3300"/>
    <a:srgbClr val="374D81"/>
    <a:srgbClr val="FF0000"/>
    <a:srgbClr val="F7900D"/>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2" autoAdjust="0"/>
    <p:restoredTop sz="50000" autoAdjust="0"/>
  </p:normalViewPr>
  <p:slideViewPr>
    <p:cSldViewPr>
      <p:cViewPr varScale="1">
        <p:scale>
          <a:sx n="45" d="100"/>
          <a:sy n="45" d="100"/>
        </p:scale>
        <p:origin x="768" y="60"/>
      </p:cViewPr>
      <p:guideLst>
        <p:guide orient="horz" pos="2160"/>
        <p:guide pos="2880"/>
      </p:guideLst>
    </p:cSldViewPr>
  </p:slideViewPr>
  <p:outlineViewPr>
    <p:cViewPr>
      <p:scale>
        <a:sx n="33" d="100"/>
        <a:sy n="33" d="100"/>
      </p:scale>
      <p:origin x="0" y="-33402"/>
    </p:cViewPr>
  </p:outlineViewPr>
  <p:notesTextViewPr>
    <p:cViewPr>
      <p:scale>
        <a:sx n="150" d="100"/>
        <a:sy n="150" d="100"/>
      </p:scale>
      <p:origin x="0" y="0"/>
    </p:cViewPr>
  </p:notesTextViewPr>
  <p:sorterViewPr>
    <p:cViewPr>
      <p:scale>
        <a:sx n="124" d="100"/>
        <a:sy n="124" d="100"/>
      </p:scale>
      <p:origin x="0" y="-7312"/>
    </p:cViewPr>
  </p:sorterViewPr>
  <p:notesViewPr>
    <p:cSldViewPr>
      <p:cViewPr varScale="1">
        <p:scale>
          <a:sx n="80" d="100"/>
          <a:sy n="80" d="100"/>
        </p:scale>
        <p:origin x="190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475A8-946D-4264-9114-395B3D7B4F4B}" type="doc">
      <dgm:prSet loTypeId="urn:microsoft.com/office/officeart/2005/8/layout/pyramid2" loCatId="pyramid" qsTypeId="urn:microsoft.com/office/officeart/2005/8/quickstyle/simple1" qsCatId="simple" csTypeId="urn:microsoft.com/office/officeart/2005/8/colors/accent6_4" csCatId="accent6" phldr="1"/>
      <dgm:spPr/>
    </dgm:pt>
    <dgm:pt modelId="{3472D8E8-EBF0-4166-B6A0-F95E2CF0B9AD}">
      <dgm:prSet phldrT="[Text]"/>
      <dgm:spPr/>
      <dgm:t>
        <a:bodyPr/>
        <a:lstStyle/>
        <a:p>
          <a:r>
            <a:rPr lang="en-US" dirty="0"/>
            <a:t>Wraparound or Person Centered Planning</a:t>
          </a:r>
        </a:p>
      </dgm:t>
    </dgm:pt>
    <dgm:pt modelId="{F5D31154-FA79-4CB4-BC62-64FDAD4ECD8A}" type="parTrans" cxnId="{0967ECFE-541E-495C-8A9D-634B25C3C19D}">
      <dgm:prSet/>
      <dgm:spPr/>
      <dgm:t>
        <a:bodyPr/>
        <a:lstStyle/>
        <a:p>
          <a:endParaRPr lang="en-US"/>
        </a:p>
      </dgm:t>
    </dgm:pt>
    <dgm:pt modelId="{CB3361FE-D92D-4B41-8B24-8C8F1BC9DFE2}" type="sibTrans" cxnId="{0967ECFE-541E-495C-8A9D-634B25C3C19D}">
      <dgm:prSet/>
      <dgm:spPr/>
      <dgm:t>
        <a:bodyPr/>
        <a:lstStyle/>
        <a:p>
          <a:endParaRPr lang="en-US"/>
        </a:p>
      </dgm:t>
    </dgm:pt>
    <dgm:pt modelId="{CDCC7B93-6DBB-4BDA-841E-C6272BD10225}">
      <dgm:prSet phldrT="[Text]"/>
      <dgm:spPr/>
      <dgm:t>
        <a:bodyPr/>
        <a:lstStyle/>
        <a:p>
          <a:r>
            <a:rPr lang="en-US" dirty="0"/>
            <a:t>Team Based PTR</a:t>
          </a:r>
        </a:p>
      </dgm:t>
    </dgm:pt>
    <dgm:pt modelId="{89C0B479-7374-4165-9312-F79B65DE89DA}" type="parTrans" cxnId="{AB72555D-FE3F-4F94-8EC0-FB443CFBBD94}">
      <dgm:prSet/>
      <dgm:spPr/>
      <dgm:t>
        <a:bodyPr/>
        <a:lstStyle/>
        <a:p>
          <a:endParaRPr lang="en-US"/>
        </a:p>
      </dgm:t>
    </dgm:pt>
    <dgm:pt modelId="{41295B27-2E2D-4314-98F3-49CB7EC99A4C}" type="sibTrans" cxnId="{AB72555D-FE3F-4F94-8EC0-FB443CFBBD94}">
      <dgm:prSet/>
      <dgm:spPr/>
      <dgm:t>
        <a:bodyPr/>
        <a:lstStyle/>
        <a:p>
          <a:endParaRPr lang="en-US"/>
        </a:p>
      </dgm:t>
    </dgm:pt>
    <dgm:pt modelId="{DA0E81D8-F32C-4746-8C2A-B36C9FF2C078}">
      <dgm:prSet phldrT="[Text]"/>
      <dgm:spPr/>
      <dgm:t>
        <a:bodyPr/>
        <a:lstStyle/>
        <a:p>
          <a:r>
            <a:rPr lang="en-US" dirty="0"/>
            <a:t>Brief FBA/BIP</a:t>
          </a:r>
        </a:p>
      </dgm:t>
    </dgm:pt>
    <dgm:pt modelId="{5CCC96FE-885C-4C17-95BF-4B7FCAA5DBEB}" type="parTrans" cxnId="{3FB90E04-D211-4FDD-9E76-5F939C493338}">
      <dgm:prSet/>
      <dgm:spPr/>
      <dgm:t>
        <a:bodyPr/>
        <a:lstStyle/>
        <a:p>
          <a:endParaRPr lang="en-US"/>
        </a:p>
      </dgm:t>
    </dgm:pt>
    <dgm:pt modelId="{3EB50E04-8BFA-4343-9DA5-1789CD8B234E}" type="sibTrans" cxnId="{3FB90E04-D211-4FDD-9E76-5F939C493338}">
      <dgm:prSet/>
      <dgm:spPr/>
      <dgm:t>
        <a:bodyPr/>
        <a:lstStyle/>
        <a:p>
          <a:endParaRPr lang="en-US"/>
        </a:p>
      </dgm:t>
    </dgm:pt>
    <dgm:pt modelId="{175D57C3-7757-4E36-AC69-2BA2B29FA577}" type="pres">
      <dgm:prSet presAssocID="{B19475A8-946D-4264-9114-395B3D7B4F4B}" presName="compositeShape" presStyleCnt="0">
        <dgm:presLayoutVars>
          <dgm:dir/>
          <dgm:resizeHandles/>
        </dgm:presLayoutVars>
      </dgm:prSet>
      <dgm:spPr/>
    </dgm:pt>
    <dgm:pt modelId="{9C9C4B7D-42E6-4B02-BB3D-A17338148842}" type="pres">
      <dgm:prSet presAssocID="{B19475A8-946D-4264-9114-395B3D7B4F4B}" presName="pyramid" presStyleLbl="node1" presStyleIdx="0" presStyleCnt="1" custLinFactNeighborX="-9340" custLinFactNeighborY="-26417"/>
      <dgm:spPr>
        <a:solidFill>
          <a:srgbClr val="FF0000"/>
        </a:solidFill>
      </dgm:spPr>
    </dgm:pt>
    <dgm:pt modelId="{A5F89F03-292C-4B4B-A936-FE039202B26E}" type="pres">
      <dgm:prSet presAssocID="{B19475A8-946D-4264-9114-395B3D7B4F4B}" presName="theList" presStyleCnt="0"/>
      <dgm:spPr/>
    </dgm:pt>
    <dgm:pt modelId="{82237467-8E4E-4EDB-98A7-E94EC7516CA8}" type="pres">
      <dgm:prSet presAssocID="{3472D8E8-EBF0-4166-B6A0-F95E2CF0B9AD}" presName="aNode" presStyleLbl="fgAcc1" presStyleIdx="0" presStyleCnt="3" custLinFactY="-29971" custLinFactNeighborX="7785" custLinFactNeighborY="-100000">
        <dgm:presLayoutVars>
          <dgm:bulletEnabled val="1"/>
        </dgm:presLayoutVars>
      </dgm:prSet>
      <dgm:spPr/>
      <dgm:t>
        <a:bodyPr/>
        <a:lstStyle/>
        <a:p>
          <a:endParaRPr lang="en-US"/>
        </a:p>
      </dgm:t>
    </dgm:pt>
    <dgm:pt modelId="{E1BE8C8F-8FFB-47BD-9A7B-14448826A74E}" type="pres">
      <dgm:prSet presAssocID="{3472D8E8-EBF0-4166-B6A0-F95E2CF0B9AD}" presName="aSpace" presStyleCnt="0"/>
      <dgm:spPr/>
    </dgm:pt>
    <dgm:pt modelId="{BF5E6E49-5D5F-419A-9449-D6F79006882A}" type="pres">
      <dgm:prSet presAssocID="{CDCC7B93-6DBB-4BDA-841E-C6272BD10225}" presName="aNode" presStyleLbl="fgAcc1" presStyleIdx="1" presStyleCnt="3" custLinFactNeighborX="-4290" custLinFactNeighborY="-59547">
        <dgm:presLayoutVars>
          <dgm:bulletEnabled val="1"/>
        </dgm:presLayoutVars>
      </dgm:prSet>
      <dgm:spPr/>
      <dgm:t>
        <a:bodyPr/>
        <a:lstStyle/>
        <a:p>
          <a:endParaRPr lang="en-US"/>
        </a:p>
      </dgm:t>
    </dgm:pt>
    <dgm:pt modelId="{13910015-9B31-43D4-9478-F0724BDC300A}" type="pres">
      <dgm:prSet presAssocID="{CDCC7B93-6DBB-4BDA-841E-C6272BD10225}" presName="aSpace" presStyleCnt="0"/>
      <dgm:spPr/>
    </dgm:pt>
    <dgm:pt modelId="{6D80FB82-6075-46C2-B85E-DC6274E9A0E4}" type="pres">
      <dgm:prSet presAssocID="{DA0E81D8-F32C-4746-8C2A-B36C9FF2C078}" presName="aNode" presStyleLbl="fgAcc1" presStyleIdx="2" presStyleCnt="3" custLinFactY="12288" custLinFactNeighborX="-5311" custLinFactNeighborY="100000">
        <dgm:presLayoutVars>
          <dgm:bulletEnabled val="1"/>
        </dgm:presLayoutVars>
      </dgm:prSet>
      <dgm:spPr/>
      <dgm:t>
        <a:bodyPr/>
        <a:lstStyle/>
        <a:p>
          <a:endParaRPr lang="en-US"/>
        </a:p>
      </dgm:t>
    </dgm:pt>
    <dgm:pt modelId="{812971CB-1A1E-4515-8535-DA92795FB236}" type="pres">
      <dgm:prSet presAssocID="{DA0E81D8-F32C-4746-8C2A-B36C9FF2C078}" presName="aSpace" presStyleCnt="0"/>
      <dgm:spPr/>
    </dgm:pt>
  </dgm:ptLst>
  <dgm:cxnLst>
    <dgm:cxn modelId="{0967ECFE-541E-495C-8A9D-634B25C3C19D}" srcId="{B19475A8-946D-4264-9114-395B3D7B4F4B}" destId="{3472D8E8-EBF0-4166-B6A0-F95E2CF0B9AD}" srcOrd="0" destOrd="0" parTransId="{F5D31154-FA79-4CB4-BC62-64FDAD4ECD8A}" sibTransId="{CB3361FE-D92D-4B41-8B24-8C8F1BC9DFE2}"/>
    <dgm:cxn modelId="{2C348020-7F38-7C4E-A36A-9B98845F1AC9}" type="presOf" srcId="{DA0E81D8-F32C-4746-8C2A-B36C9FF2C078}" destId="{6D80FB82-6075-46C2-B85E-DC6274E9A0E4}" srcOrd="0" destOrd="0" presId="urn:microsoft.com/office/officeart/2005/8/layout/pyramid2"/>
    <dgm:cxn modelId="{B625E010-56DB-7447-A142-0D7197BF5E30}" type="presOf" srcId="{3472D8E8-EBF0-4166-B6A0-F95E2CF0B9AD}" destId="{82237467-8E4E-4EDB-98A7-E94EC7516CA8}" srcOrd="0" destOrd="0" presId="urn:microsoft.com/office/officeart/2005/8/layout/pyramid2"/>
    <dgm:cxn modelId="{23202592-A1E3-BF4E-9D2A-BD17EFF76C52}" type="presOf" srcId="{CDCC7B93-6DBB-4BDA-841E-C6272BD10225}" destId="{BF5E6E49-5D5F-419A-9449-D6F79006882A}" srcOrd="0" destOrd="0" presId="urn:microsoft.com/office/officeart/2005/8/layout/pyramid2"/>
    <dgm:cxn modelId="{3FB90E04-D211-4FDD-9E76-5F939C493338}" srcId="{B19475A8-946D-4264-9114-395B3D7B4F4B}" destId="{DA0E81D8-F32C-4746-8C2A-B36C9FF2C078}" srcOrd="2" destOrd="0" parTransId="{5CCC96FE-885C-4C17-95BF-4B7FCAA5DBEB}" sibTransId="{3EB50E04-8BFA-4343-9DA5-1789CD8B234E}"/>
    <dgm:cxn modelId="{470B0F70-6975-5F47-9A3B-B1FCCA30CEFB}" type="presOf" srcId="{B19475A8-946D-4264-9114-395B3D7B4F4B}" destId="{175D57C3-7757-4E36-AC69-2BA2B29FA577}" srcOrd="0" destOrd="0" presId="urn:microsoft.com/office/officeart/2005/8/layout/pyramid2"/>
    <dgm:cxn modelId="{AB72555D-FE3F-4F94-8EC0-FB443CFBBD94}" srcId="{B19475A8-946D-4264-9114-395B3D7B4F4B}" destId="{CDCC7B93-6DBB-4BDA-841E-C6272BD10225}" srcOrd="1" destOrd="0" parTransId="{89C0B479-7374-4165-9312-F79B65DE89DA}" sibTransId="{41295B27-2E2D-4314-98F3-49CB7EC99A4C}"/>
    <dgm:cxn modelId="{62EB32BB-F5DA-1341-871D-D6A2A1C8CE37}" type="presParOf" srcId="{175D57C3-7757-4E36-AC69-2BA2B29FA577}" destId="{9C9C4B7D-42E6-4B02-BB3D-A17338148842}" srcOrd="0" destOrd="0" presId="urn:microsoft.com/office/officeart/2005/8/layout/pyramid2"/>
    <dgm:cxn modelId="{8835FF3C-1666-F243-9C22-E032D01C30BF}" type="presParOf" srcId="{175D57C3-7757-4E36-AC69-2BA2B29FA577}" destId="{A5F89F03-292C-4B4B-A936-FE039202B26E}" srcOrd="1" destOrd="0" presId="urn:microsoft.com/office/officeart/2005/8/layout/pyramid2"/>
    <dgm:cxn modelId="{C2A0BAF0-783E-8B45-B1A8-F5AA929E8CBA}" type="presParOf" srcId="{A5F89F03-292C-4B4B-A936-FE039202B26E}" destId="{82237467-8E4E-4EDB-98A7-E94EC7516CA8}" srcOrd="0" destOrd="0" presId="urn:microsoft.com/office/officeart/2005/8/layout/pyramid2"/>
    <dgm:cxn modelId="{8176BA9D-88F8-0C44-8931-6BD78DE7F740}" type="presParOf" srcId="{A5F89F03-292C-4B4B-A936-FE039202B26E}" destId="{E1BE8C8F-8FFB-47BD-9A7B-14448826A74E}" srcOrd="1" destOrd="0" presId="urn:microsoft.com/office/officeart/2005/8/layout/pyramid2"/>
    <dgm:cxn modelId="{D84641E5-BAAA-8E49-BB0F-0CBB149DE802}" type="presParOf" srcId="{A5F89F03-292C-4B4B-A936-FE039202B26E}" destId="{BF5E6E49-5D5F-419A-9449-D6F79006882A}" srcOrd="2" destOrd="0" presId="urn:microsoft.com/office/officeart/2005/8/layout/pyramid2"/>
    <dgm:cxn modelId="{7DD86154-2C2C-CB4B-8DB3-BFFA21834D13}" type="presParOf" srcId="{A5F89F03-292C-4B4B-A936-FE039202B26E}" destId="{13910015-9B31-43D4-9478-F0724BDC300A}" srcOrd="3" destOrd="0" presId="urn:microsoft.com/office/officeart/2005/8/layout/pyramid2"/>
    <dgm:cxn modelId="{B7425A1E-55B7-EA42-B248-773286573C28}" type="presParOf" srcId="{A5F89F03-292C-4B4B-A936-FE039202B26E}" destId="{6D80FB82-6075-46C2-B85E-DC6274E9A0E4}" srcOrd="4" destOrd="0" presId="urn:microsoft.com/office/officeart/2005/8/layout/pyramid2"/>
    <dgm:cxn modelId="{C14F7FA5-60C6-4349-B32D-D8BE960D7E5F}" type="presParOf" srcId="{A5F89F03-292C-4B4B-A936-FE039202B26E}" destId="{812971CB-1A1E-4515-8535-DA92795FB2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C4B7D-42E6-4B02-BB3D-A17338148842}">
      <dsp:nvSpPr>
        <dsp:cNvPr id="0" name=""/>
        <dsp:cNvSpPr/>
      </dsp:nvSpPr>
      <dsp:spPr>
        <a:xfrm>
          <a:off x="0" y="0"/>
          <a:ext cx="2633869" cy="4857844"/>
        </a:xfrm>
        <a:prstGeom prst="triangl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37467-8E4E-4EDB-98A7-E94EC7516CA8}">
      <dsp:nvSpPr>
        <dsp:cNvPr id="0" name=""/>
        <dsp:cNvSpPr/>
      </dsp:nvSpPr>
      <dsp:spPr>
        <a:xfrm>
          <a:off x="1316934" y="1"/>
          <a:ext cx="1712015" cy="1149942"/>
        </a:xfrm>
        <a:prstGeom prst="roundRect">
          <a:avLst/>
        </a:prstGeom>
        <a:solidFill>
          <a:schemeClr val="lt1">
            <a:alpha val="90000"/>
            <a:hueOff val="0"/>
            <a:satOff val="0"/>
            <a:lumOff val="0"/>
            <a:alphaOff val="0"/>
          </a:schemeClr>
        </a:solidFill>
        <a:ln w="19050" cap="rnd"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Wraparound or Person Centered Planning</a:t>
          </a:r>
        </a:p>
      </dsp:txBody>
      <dsp:txXfrm>
        <a:off x="1373070" y="56137"/>
        <a:ext cx="1599743" cy="1037670"/>
      </dsp:txXfrm>
    </dsp:sp>
    <dsp:sp modelId="{BF5E6E49-5D5F-419A-9449-D6F79006882A}">
      <dsp:nvSpPr>
        <dsp:cNvPr id="0" name=""/>
        <dsp:cNvSpPr/>
      </dsp:nvSpPr>
      <dsp:spPr>
        <a:xfrm>
          <a:off x="1243489" y="1696484"/>
          <a:ext cx="1712015" cy="1149942"/>
        </a:xfrm>
        <a:prstGeom prst="roundRect">
          <a:avLst/>
        </a:prstGeom>
        <a:solidFill>
          <a:schemeClr val="lt1">
            <a:alpha val="90000"/>
            <a:hueOff val="0"/>
            <a:satOff val="0"/>
            <a:lumOff val="0"/>
            <a:alphaOff val="0"/>
          </a:schemeClr>
        </a:solidFill>
        <a:ln w="19050" cap="rnd" cmpd="sng" algn="ctr">
          <a:solidFill>
            <a:schemeClr val="accent6">
              <a:shade val="50000"/>
              <a:hueOff val="-17711"/>
              <a:satOff val="468"/>
              <a:lumOff val="25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Team Based PTR</a:t>
          </a:r>
        </a:p>
      </dsp:txBody>
      <dsp:txXfrm>
        <a:off x="1299625" y="1752620"/>
        <a:ext cx="1599743" cy="1037670"/>
      </dsp:txXfrm>
    </dsp:sp>
    <dsp:sp modelId="{6D80FB82-6075-46C2-B85E-DC6274E9A0E4}">
      <dsp:nvSpPr>
        <dsp:cNvPr id="0" name=""/>
        <dsp:cNvSpPr/>
      </dsp:nvSpPr>
      <dsp:spPr>
        <a:xfrm>
          <a:off x="1226009" y="3360812"/>
          <a:ext cx="1712015" cy="1149942"/>
        </a:xfrm>
        <a:prstGeom prst="roundRect">
          <a:avLst/>
        </a:prstGeom>
        <a:solidFill>
          <a:schemeClr val="lt1">
            <a:alpha val="90000"/>
            <a:hueOff val="0"/>
            <a:satOff val="0"/>
            <a:lumOff val="0"/>
            <a:alphaOff val="0"/>
          </a:schemeClr>
        </a:solidFill>
        <a:ln w="19050" cap="rnd" cmpd="sng" algn="ctr">
          <a:solidFill>
            <a:schemeClr val="accent6">
              <a:shade val="50000"/>
              <a:hueOff val="-17711"/>
              <a:satOff val="468"/>
              <a:lumOff val="25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Brief FBA/BIP</a:t>
          </a:r>
        </a:p>
      </dsp:txBody>
      <dsp:txXfrm>
        <a:off x="1282145" y="3416948"/>
        <a:ext cx="1599743" cy="10376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3"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sz="1000" i="1" dirty="0"/>
          </a:p>
        </p:txBody>
      </p:sp>
      <p:sp>
        <p:nvSpPr>
          <p:cNvPr id="137219" name="Rectangle 3"/>
          <p:cNvSpPr>
            <a:spLocks noGrp="1" noChangeArrowheads="1"/>
          </p:cNvSpPr>
          <p:nvPr>
            <p:ph type="dt" sz="quarter" idx="1"/>
          </p:nvPr>
        </p:nvSpPr>
        <p:spPr bwMode="auto">
          <a:xfrm>
            <a:off x="3505201" y="0"/>
            <a:ext cx="35036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r>
              <a:rPr lang="en-US" sz="1000" i="1" dirty="0"/>
              <a:t>Targeted Team: Networking and Follow-Up Workshop</a:t>
            </a:r>
          </a:p>
          <a:p>
            <a:pPr>
              <a:defRPr/>
            </a:pPr>
            <a:r>
              <a:rPr lang="en-US" sz="1000" i="1" dirty="0"/>
              <a:t>January 27, 2016</a:t>
            </a:r>
          </a:p>
          <a:p>
            <a:pPr>
              <a:defRPr/>
            </a:pPr>
            <a:endParaRPr lang="en-US" sz="1000" i="1" dirty="0"/>
          </a:p>
        </p:txBody>
      </p:sp>
      <p:sp>
        <p:nvSpPr>
          <p:cNvPr id="137220" name="Rectangle 4"/>
          <p:cNvSpPr>
            <a:spLocks noGrp="1" noChangeArrowheads="1"/>
          </p:cNvSpPr>
          <p:nvPr>
            <p:ph type="ftr" sz="quarter" idx="2"/>
          </p:nvPr>
        </p:nvSpPr>
        <p:spPr bwMode="auto">
          <a:xfrm>
            <a:off x="3079475" y="8828171"/>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lgn="r">
              <a:defRPr/>
            </a:pPr>
            <a:r>
              <a:rPr lang="en-US" sz="900" i="1" dirty="0"/>
              <a:t>DE-PBS Project  (Delawarepbs.org)</a:t>
            </a:r>
          </a:p>
        </p:txBody>
      </p:sp>
      <p:sp>
        <p:nvSpPr>
          <p:cNvPr id="137221" name="Rectangle 5"/>
          <p:cNvSpPr>
            <a:spLocks noGrp="1" noChangeArrowheads="1"/>
          </p:cNvSpPr>
          <p:nvPr>
            <p:ph type="sldNum" sz="quarter" idx="3"/>
          </p:nvPr>
        </p:nvSpPr>
        <p:spPr bwMode="auto">
          <a:xfrm>
            <a:off x="6387888" y="8828171"/>
            <a:ext cx="46736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fld id="{3B44FAB9-522B-C649-82EF-6141BC7E2667}" type="slidenum">
              <a:rPr lang="en-US"/>
              <a:pPr>
                <a:defRPr/>
              </a:pPr>
              <a:t>‹#›</a:t>
            </a:fld>
            <a:endParaRPr lang="en-US" dirty="0"/>
          </a:p>
        </p:txBody>
      </p:sp>
    </p:spTree>
    <p:extLst>
      <p:ext uri="{BB962C8B-B14F-4D97-AF65-F5344CB8AC3E}">
        <p14:creationId xmlns:p14="http://schemas.microsoft.com/office/powerpoint/2010/main" val="86839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fld id="{3D655306-1980-744F-962E-4832096A4EC5}" type="datetimeFigureOut">
              <a:rPr lang="en-US"/>
              <a:pPr>
                <a:defRPr/>
              </a:pPr>
              <a:t>7/22/2020</a:t>
            </a:fld>
            <a:endParaRPr lang="en-US"/>
          </a:p>
        </p:txBody>
      </p:sp>
      <p:sp>
        <p:nvSpPr>
          <p:cNvPr id="1065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701675" y="4416432"/>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3"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87976D3B-34A1-D347-8085-EE1FFECD9AC4}" type="slidenum">
              <a:rPr lang="en-US"/>
              <a:pPr>
                <a:defRPr/>
              </a:pPr>
              <a:t>‹#›</a:t>
            </a:fld>
            <a:endParaRPr lang="en-US"/>
          </a:p>
        </p:txBody>
      </p:sp>
    </p:spTree>
    <p:extLst>
      <p:ext uri="{BB962C8B-B14F-4D97-AF65-F5344CB8AC3E}">
        <p14:creationId xmlns:p14="http://schemas.microsoft.com/office/powerpoint/2010/main" val="47925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a:t>
            </a:fld>
            <a:endParaRPr lang="en-US"/>
          </a:p>
        </p:txBody>
      </p:sp>
    </p:spTree>
    <p:extLst>
      <p:ext uri="{BB962C8B-B14F-4D97-AF65-F5344CB8AC3E}">
        <p14:creationId xmlns:p14="http://schemas.microsoft.com/office/powerpoint/2010/main" val="180198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53419-2B13-6445-930D-E9AA742E37A2}" type="slidenum">
              <a:rPr lang="en-US" sz="1200"/>
              <a:pPr eaLnBrk="1" hangingPunct="1"/>
              <a:t>10</a:t>
            </a:fld>
            <a:endParaRPr lang="en-US" sz="1200"/>
          </a:p>
        </p:txBody>
      </p:sp>
      <p:sp>
        <p:nvSpPr>
          <p:cNvPr id="1146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523664-9ED7-5D44-A301-AB52A448B891}" type="slidenum">
              <a:rPr lang="en-US" sz="1200"/>
              <a:pPr algn="r" eaLnBrk="1" hangingPunct="1"/>
              <a:t>10</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eaLnBrk="1" hangingPunct="1">
              <a:buFontTx/>
              <a:buNone/>
            </a:pPr>
            <a:endParaRPr lang="en-US" dirty="0"/>
          </a:p>
        </p:txBody>
      </p:sp>
    </p:spTree>
    <p:extLst>
      <p:ext uri="{BB962C8B-B14F-4D97-AF65-F5344CB8AC3E}">
        <p14:creationId xmlns:p14="http://schemas.microsoft.com/office/powerpoint/2010/main" val="284478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1BD1A-3A94-B84C-B2D4-BD0BE2CC95D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63131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5411426" y="6622257"/>
            <a:ext cx="4141330"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93" tIns="49047" rIns="98093" bIns="49047" anchor="b"/>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202A1F6-0ED3-4648-9E89-57588FA9E777}" type="slidenum">
              <a:rPr lang="en-US" sz="1200">
                <a:solidFill>
                  <a:srgbClr val="000000"/>
                </a:solidFill>
              </a:rPr>
              <a:pPr algn="r" eaLnBrk="1" hangingPunct="1"/>
              <a:t>12</a:t>
            </a:fld>
            <a:endParaRPr lang="en-US" sz="1200">
              <a:solidFill>
                <a:srgbClr val="000000"/>
              </a:solidFill>
            </a:endParaRPr>
          </a:p>
        </p:txBody>
      </p:sp>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lIns="98093" tIns="49047" rIns="98093" bIns="49047" numCol="1" anchor="t" anchorCtr="0" compatLnSpc="1">
            <a:prstTxWarp prst="textNoShape">
              <a:avLst/>
            </a:prstTxWarp>
          </a:bodyPr>
          <a:lstStyle/>
          <a:p>
            <a:pPr defTabSz="484117">
              <a:lnSpc>
                <a:spcPct val="80000"/>
              </a:lnSpc>
              <a:spcBef>
                <a:spcPct val="0"/>
              </a:spcBef>
            </a:pPr>
            <a:endParaRPr lang="en-US" dirty="0"/>
          </a:p>
        </p:txBody>
      </p:sp>
      <p:sp>
        <p:nvSpPr>
          <p:cNvPr id="29700" name="Slide Number Placeholder 3"/>
          <p:cNvSpPr txBox="1">
            <a:spLocks noGrp="1"/>
          </p:cNvSpPr>
          <p:nvPr/>
        </p:nvSpPr>
        <p:spPr bwMode="auto">
          <a:xfrm>
            <a:off x="5411426" y="6622257"/>
            <a:ext cx="4141330"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88" tIns="49045" rIns="98088" bIns="49045" anchor="b"/>
          <a:lstStyle>
            <a:lvl1pPr defTabSz="468313" eaLnBrk="0" hangingPunct="0">
              <a:defRPr sz="2400">
                <a:solidFill>
                  <a:schemeClr val="tx1"/>
                </a:solidFill>
                <a:latin typeface="Arial" charset="0"/>
                <a:ea typeface="ＭＳ Ｐゴシック" charset="0"/>
                <a:cs typeface="ＭＳ Ｐゴシック" charset="0"/>
              </a:defRPr>
            </a:lvl1pPr>
            <a:lvl2pPr marL="742950" indent="-285750" defTabSz="468313" eaLnBrk="0" hangingPunct="0">
              <a:defRPr sz="2400">
                <a:solidFill>
                  <a:schemeClr val="tx1"/>
                </a:solidFill>
                <a:latin typeface="Arial" charset="0"/>
                <a:ea typeface="ＭＳ Ｐゴシック" charset="0"/>
              </a:defRPr>
            </a:lvl2pPr>
            <a:lvl3pPr marL="1143000" indent="-228600" defTabSz="468313" eaLnBrk="0" hangingPunct="0">
              <a:defRPr sz="2400">
                <a:solidFill>
                  <a:schemeClr val="tx1"/>
                </a:solidFill>
                <a:latin typeface="Arial" charset="0"/>
                <a:ea typeface="ＭＳ Ｐゴシック" charset="0"/>
              </a:defRPr>
            </a:lvl3pPr>
            <a:lvl4pPr marL="1600200" indent="-228600" defTabSz="468313" eaLnBrk="0" hangingPunct="0">
              <a:defRPr sz="2400">
                <a:solidFill>
                  <a:schemeClr val="tx1"/>
                </a:solidFill>
                <a:latin typeface="Arial" charset="0"/>
                <a:ea typeface="ＭＳ Ｐゴシック" charset="0"/>
              </a:defRPr>
            </a:lvl4pPr>
            <a:lvl5pPr marL="2057400" indent="-228600" defTabSz="468313" eaLnBrk="0" hangingPunct="0">
              <a:defRPr sz="2400">
                <a:solidFill>
                  <a:schemeClr val="tx1"/>
                </a:solidFill>
                <a:latin typeface="Arial" charset="0"/>
                <a:ea typeface="ＭＳ Ｐゴシック" charset="0"/>
              </a:defRPr>
            </a:lvl5pPr>
            <a:lvl6pPr marL="2514600" indent="-228600" defTabSz="4683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83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83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83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370D6AD-E109-5D45-BF54-09A1837FBB15}" type="slidenum">
              <a:rPr lang="en-US" sz="1200">
                <a:solidFill>
                  <a:srgbClr val="000000"/>
                </a:solidFill>
                <a:latin typeface="Calibri" charset="0"/>
              </a:rPr>
              <a:pPr algn="r" eaLnBrk="1" hangingPunct="1"/>
              <a:t>12</a:t>
            </a:fld>
            <a:endParaRPr lang="en-US" sz="1200">
              <a:solidFill>
                <a:srgbClr val="000000"/>
              </a:solidFill>
              <a:latin typeface="Calibri" charset="0"/>
            </a:endParaRPr>
          </a:p>
        </p:txBody>
      </p:sp>
    </p:spTree>
    <p:extLst>
      <p:ext uri="{BB962C8B-B14F-4D97-AF65-F5344CB8AC3E}">
        <p14:creationId xmlns:p14="http://schemas.microsoft.com/office/powerpoint/2010/main" val="182853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13</a:t>
            </a:fld>
            <a:endParaRPr lang="en-US"/>
          </a:p>
        </p:txBody>
      </p:sp>
    </p:spTree>
    <p:extLst>
      <p:ext uri="{BB962C8B-B14F-4D97-AF65-F5344CB8AC3E}">
        <p14:creationId xmlns:p14="http://schemas.microsoft.com/office/powerpoint/2010/main" val="114938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14</a:t>
            </a:fld>
            <a:endParaRPr lang="en-US"/>
          </a:p>
        </p:txBody>
      </p:sp>
    </p:spTree>
    <p:extLst>
      <p:ext uri="{BB962C8B-B14F-4D97-AF65-F5344CB8AC3E}">
        <p14:creationId xmlns:p14="http://schemas.microsoft.com/office/powerpoint/2010/main" val="324320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8814" indent="-288005" eaLnBrk="0" hangingPunct="0">
              <a:defRPr sz="2400">
                <a:solidFill>
                  <a:schemeClr val="tx1"/>
                </a:solidFill>
                <a:latin typeface="Arial" pitchFamily="34" charset="0"/>
                <a:ea typeface="ＭＳ Ｐゴシック" pitchFamily="34" charset="-128"/>
              </a:defRPr>
            </a:lvl2pPr>
            <a:lvl3pPr marL="1152022" indent="-230404" eaLnBrk="0" hangingPunct="0">
              <a:defRPr sz="2400">
                <a:solidFill>
                  <a:schemeClr val="tx1"/>
                </a:solidFill>
                <a:latin typeface="Arial" pitchFamily="34" charset="0"/>
                <a:ea typeface="ＭＳ Ｐゴシック" pitchFamily="34" charset="-128"/>
              </a:defRPr>
            </a:lvl3pPr>
            <a:lvl4pPr marL="1612830" indent="-230404" eaLnBrk="0" hangingPunct="0">
              <a:defRPr sz="2400">
                <a:solidFill>
                  <a:schemeClr val="tx1"/>
                </a:solidFill>
                <a:latin typeface="Arial" pitchFamily="34" charset="0"/>
                <a:ea typeface="ＭＳ Ｐゴシック" pitchFamily="34" charset="-128"/>
              </a:defRPr>
            </a:lvl4pPr>
            <a:lvl5pPr marL="2073639" indent="-230404" eaLnBrk="0" hangingPunct="0">
              <a:defRPr sz="2400">
                <a:solidFill>
                  <a:schemeClr val="tx1"/>
                </a:solidFill>
                <a:latin typeface="Arial" pitchFamily="34" charset="0"/>
                <a:ea typeface="ＭＳ Ｐゴシック" pitchFamily="34" charset="-128"/>
              </a:defRPr>
            </a:lvl5pPr>
            <a:lvl6pPr marL="2534447" indent="-23040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5256" indent="-23040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56065" indent="-23040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16874" indent="-23040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15</a:t>
            </a:fld>
            <a:endParaRPr lang="en-US" altLang="en-US" sz="1200"/>
          </a:p>
        </p:txBody>
      </p:sp>
      <p:sp>
        <p:nvSpPr>
          <p:cNvPr id="122882" name="Rectangle 7"/>
          <p:cNvSpPr txBox="1">
            <a:spLocks noGrp="1" noChangeArrowheads="1"/>
          </p:cNvSpPr>
          <p:nvPr/>
        </p:nvSpPr>
        <p:spPr bwMode="auto">
          <a:xfrm>
            <a:off x="3970338" y="8684927"/>
            <a:ext cx="3038475"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883" tIns="46443" rIns="92883" bIns="46443"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15</a:t>
            </a:fld>
            <a:endParaRPr lang="en-US" sz="1200"/>
          </a:p>
        </p:txBody>
      </p:sp>
      <p:sp>
        <p:nvSpPr>
          <p:cNvPr id="122883" name="Rectangle 7"/>
          <p:cNvSpPr txBox="1">
            <a:spLocks noGrp="1" noChangeArrowheads="1"/>
          </p:cNvSpPr>
          <p:nvPr/>
        </p:nvSpPr>
        <p:spPr bwMode="auto">
          <a:xfrm>
            <a:off x="3971926" y="8686492"/>
            <a:ext cx="3038475"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883" tIns="46443" rIns="92883" bIns="46443"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15</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344028"/>
            <a:ext cx="5140325" cy="4114488"/>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1571">
              <a:defRPr/>
            </a:pPr>
            <a:endParaRPr lang="en-US" altLang="en-US" dirty="0"/>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48814" indent="-288005" eaLnBrk="0" hangingPunct="0">
              <a:spcBef>
                <a:spcPct val="30000"/>
              </a:spcBef>
              <a:defRPr sz="1200">
                <a:solidFill>
                  <a:schemeClr val="tx1"/>
                </a:solidFill>
                <a:latin typeface="Georgia" pitchFamily="18" charset="0"/>
                <a:ea typeface="ＭＳ Ｐゴシック" pitchFamily="34" charset="-128"/>
              </a:defRPr>
            </a:lvl2pPr>
            <a:lvl3pPr marL="1152022" indent="-230404" eaLnBrk="0" hangingPunct="0">
              <a:spcBef>
                <a:spcPct val="30000"/>
              </a:spcBef>
              <a:defRPr sz="1200">
                <a:solidFill>
                  <a:schemeClr val="tx1"/>
                </a:solidFill>
                <a:latin typeface="Georgia" pitchFamily="18" charset="0"/>
                <a:ea typeface="ＭＳ Ｐゴシック" pitchFamily="34" charset="-128"/>
              </a:defRPr>
            </a:lvl3pPr>
            <a:lvl4pPr marL="1612830" indent="-230404" eaLnBrk="0" hangingPunct="0">
              <a:spcBef>
                <a:spcPct val="30000"/>
              </a:spcBef>
              <a:defRPr sz="1200">
                <a:solidFill>
                  <a:schemeClr val="tx1"/>
                </a:solidFill>
                <a:latin typeface="Georgia" pitchFamily="18" charset="0"/>
                <a:ea typeface="ＭＳ Ｐゴシック" pitchFamily="34" charset="-128"/>
              </a:defRPr>
            </a:lvl4pPr>
            <a:lvl5pPr marL="2073639" indent="-230404" eaLnBrk="0" hangingPunct="0">
              <a:spcBef>
                <a:spcPct val="30000"/>
              </a:spcBef>
              <a:defRPr sz="1200">
                <a:solidFill>
                  <a:schemeClr val="tx1"/>
                </a:solidFill>
                <a:latin typeface="Georgia" pitchFamily="18" charset="0"/>
                <a:ea typeface="ＭＳ Ｐゴシック" pitchFamily="34" charset="-128"/>
              </a:defRPr>
            </a:lvl5pPr>
            <a:lvl6pPr marL="2534447"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2995256"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56065"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16874" indent="-230404"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a:t>DE-PBS Cadre Meeting</a:t>
            </a:r>
          </a:p>
        </p:txBody>
      </p:sp>
    </p:spTree>
    <p:extLst>
      <p:ext uri="{BB962C8B-B14F-4D97-AF65-F5344CB8AC3E}">
        <p14:creationId xmlns:p14="http://schemas.microsoft.com/office/powerpoint/2010/main" val="217146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16</a:t>
            </a:fld>
            <a:endParaRPr lang="en-US"/>
          </a:p>
        </p:txBody>
      </p:sp>
    </p:spTree>
    <p:extLst>
      <p:ext uri="{BB962C8B-B14F-4D97-AF65-F5344CB8AC3E}">
        <p14:creationId xmlns:p14="http://schemas.microsoft.com/office/powerpoint/2010/main" val="280914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17</a:t>
            </a:fld>
            <a:endParaRPr lang="en-US"/>
          </a:p>
        </p:txBody>
      </p:sp>
    </p:spTree>
    <p:extLst>
      <p:ext uri="{BB962C8B-B14F-4D97-AF65-F5344CB8AC3E}">
        <p14:creationId xmlns:p14="http://schemas.microsoft.com/office/powerpoint/2010/main" val="116239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18</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18</a:t>
            </a:fld>
            <a:endParaRPr lang="en-US" sz="1200"/>
          </a:p>
        </p:txBody>
      </p:sp>
      <p:sp>
        <p:nvSpPr>
          <p:cNvPr id="122883" name="Rectangle 7"/>
          <p:cNvSpPr txBox="1">
            <a:spLocks noGrp="1" noChangeArrowheads="1"/>
          </p:cNvSpPr>
          <p:nvPr/>
        </p:nvSpPr>
        <p:spPr bwMode="auto">
          <a:xfrm>
            <a:off x="3971926" y="8831270"/>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18</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40" y="4416432"/>
            <a:ext cx="5140325"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a:t>DE-PBS Cadre Meeting</a:t>
            </a:r>
          </a:p>
        </p:txBody>
      </p:sp>
    </p:spTree>
    <p:extLst>
      <p:ext uri="{BB962C8B-B14F-4D97-AF65-F5344CB8AC3E}">
        <p14:creationId xmlns:p14="http://schemas.microsoft.com/office/powerpoint/2010/main" val="213854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19</a:t>
            </a:fld>
            <a:endParaRPr lang="en-US"/>
          </a:p>
        </p:txBody>
      </p:sp>
    </p:spTree>
    <p:extLst>
      <p:ext uri="{BB962C8B-B14F-4D97-AF65-F5344CB8AC3E}">
        <p14:creationId xmlns:p14="http://schemas.microsoft.com/office/powerpoint/2010/main" val="122307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a:t>
            </a:fld>
            <a:endParaRPr lang="en-US"/>
          </a:p>
        </p:txBody>
      </p:sp>
    </p:spTree>
    <p:extLst>
      <p:ext uri="{BB962C8B-B14F-4D97-AF65-F5344CB8AC3E}">
        <p14:creationId xmlns:p14="http://schemas.microsoft.com/office/powerpoint/2010/main" val="200436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20</a:t>
            </a:fld>
            <a:endParaRPr lang="en-US"/>
          </a:p>
        </p:txBody>
      </p:sp>
    </p:spTree>
    <p:extLst>
      <p:ext uri="{BB962C8B-B14F-4D97-AF65-F5344CB8AC3E}">
        <p14:creationId xmlns:p14="http://schemas.microsoft.com/office/powerpoint/2010/main" val="60265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21</a:t>
            </a:fld>
            <a:endParaRPr lang="en-US"/>
          </a:p>
        </p:txBody>
      </p:sp>
    </p:spTree>
    <p:extLst>
      <p:ext uri="{BB962C8B-B14F-4D97-AF65-F5344CB8AC3E}">
        <p14:creationId xmlns:p14="http://schemas.microsoft.com/office/powerpoint/2010/main" val="391765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22</a:t>
            </a:fld>
            <a:endParaRPr lang="en-US"/>
          </a:p>
        </p:txBody>
      </p:sp>
    </p:spTree>
    <p:extLst>
      <p:ext uri="{BB962C8B-B14F-4D97-AF65-F5344CB8AC3E}">
        <p14:creationId xmlns:p14="http://schemas.microsoft.com/office/powerpoint/2010/main" val="2803645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23</a:t>
            </a:fld>
            <a:endParaRPr lang="en-US"/>
          </a:p>
        </p:txBody>
      </p:sp>
    </p:spTree>
    <p:extLst>
      <p:ext uri="{BB962C8B-B14F-4D97-AF65-F5344CB8AC3E}">
        <p14:creationId xmlns:p14="http://schemas.microsoft.com/office/powerpoint/2010/main" val="337594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24</a:t>
            </a:fld>
            <a:endParaRPr lang="en-US"/>
          </a:p>
        </p:txBody>
      </p:sp>
    </p:spTree>
    <p:extLst>
      <p:ext uri="{BB962C8B-B14F-4D97-AF65-F5344CB8AC3E}">
        <p14:creationId xmlns:p14="http://schemas.microsoft.com/office/powerpoint/2010/main" val="2618052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25</a:t>
            </a:fld>
            <a:endParaRPr lang="en-US"/>
          </a:p>
        </p:txBody>
      </p:sp>
    </p:spTree>
    <p:extLst>
      <p:ext uri="{BB962C8B-B14F-4D97-AF65-F5344CB8AC3E}">
        <p14:creationId xmlns:p14="http://schemas.microsoft.com/office/powerpoint/2010/main" val="4238050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56"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49757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27</a:t>
            </a:fld>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t>November 18, 2016</a:t>
            </a:r>
            <a:endParaRPr lang="en-US"/>
          </a:p>
        </p:txBody>
      </p:sp>
      <p:sp>
        <p:nvSpPr>
          <p:cNvPr id="6" name="Header Placeholder 5"/>
          <p:cNvSpPr>
            <a:spLocks noGrp="1"/>
          </p:cNvSpPr>
          <p:nvPr>
            <p:ph type="hdr" sz="quarter" idx="12"/>
          </p:nvPr>
        </p:nvSpPr>
        <p:spPr/>
        <p:txBody>
          <a:bodyPr/>
          <a:lstStyle/>
          <a:p>
            <a:pPr>
              <a:defRPr/>
            </a:pPr>
            <a:r>
              <a:rPr lang="en-US" smtClean="0"/>
              <a:t>DE-PBS Project Targeted Team Training</a:t>
            </a:r>
            <a:endParaRPr lang="en-US"/>
          </a:p>
        </p:txBody>
      </p:sp>
      <p:sp>
        <p:nvSpPr>
          <p:cNvPr id="7" name="Footer Placeholder 6"/>
          <p:cNvSpPr>
            <a:spLocks noGrp="1"/>
          </p:cNvSpPr>
          <p:nvPr>
            <p:ph type="ftr" sz="quarter" idx="13"/>
          </p:nvPr>
        </p:nvSpPr>
        <p:spPr/>
        <p:txBody>
          <a:bodyPr/>
          <a:lstStyle/>
          <a:p>
            <a:pPr>
              <a:defRPr/>
            </a:pPr>
            <a:r>
              <a:rPr lang="en-US" smtClean="0"/>
              <a:t>See delawarepbs.org for more information and resources</a:t>
            </a:r>
            <a:endParaRPr lang="en-US"/>
          </a:p>
        </p:txBody>
      </p:sp>
    </p:spTree>
    <p:extLst>
      <p:ext uri="{BB962C8B-B14F-4D97-AF65-F5344CB8AC3E}">
        <p14:creationId xmlns:p14="http://schemas.microsoft.com/office/powerpoint/2010/main" val="1606824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28</a:t>
            </a:fld>
            <a:endParaRPr lang="en-US"/>
          </a:p>
        </p:txBody>
      </p:sp>
    </p:spTree>
    <p:extLst>
      <p:ext uri="{BB962C8B-B14F-4D97-AF65-F5344CB8AC3E}">
        <p14:creationId xmlns:p14="http://schemas.microsoft.com/office/powerpoint/2010/main" val="163626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29</a:t>
            </a:fld>
            <a:endParaRPr lang="en-US"/>
          </a:p>
        </p:txBody>
      </p:sp>
    </p:spTree>
    <p:extLst>
      <p:ext uri="{BB962C8B-B14F-4D97-AF65-F5344CB8AC3E}">
        <p14:creationId xmlns:p14="http://schemas.microsoft.com/office/powerpoint/2010/main" val="380153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4F6B4-74A6-4A5F-9FBE-A70601426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808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30</a:t>
            </a:fld>
            <a:endParaRPr lang="en-US"/>
          </a:p>
        </p:txBody>
      </p:sp>
    </p:spTree>
    <p:extLst>
      <p:ext uri="{BB962C8B-B14F-4D97-AF65-F5344CB8AC3E}">
        <p14:creationId xmlns:p14="http://schemas.microsoft.com/office/powerpoint/2010/main" val="1993503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31</a:t>
            </a:fld>
            <a:endParaRPr lang="en-US" dirty="0"/>
          </a:p>
        </p:txBody>
      </p:sp>
    </p:spTree>
    <p:extLst>
      <p:ext uri="{BB962C8B-B14F-4D97-AF65-F5344CB8AC3E}">
        <p14:creationId xmlns:p14="http://schemas.microsoft.com/office/powerpoint/2010/main" val="2206174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32</a:t>
            </a:fld>
            <a:endParaRPr lang="en-US" dirty="0"/>
          </a:p>
        </p:txBody>
      </p:sp>
    </p:spTree>
    <p:extLst>
      <p:ext uri="{BB962C8B-B14F-4D97-AF65-F5344CB8AC3E}">
        <p14:creationId xmlns:p14="http://schemas.microsoft.com/office/powerpoint/2010/main" val="794855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33</a:t>
            </a:fld>
            <a:endParaRPr lang="en-US"/>
          </a:p>
        </p:txBody>
      </p:sp>
    </p:spTree>
    <p:extLst>
      <p:ext uri="{BB962C8B-B14F-4D97-AF65-F5344CB8AC3E}">
        <p14:creationId xmlns:p14="http://schemas.microsoft.com/office/powerpoint/2010/main" val="356641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34</a:t>
            </a:fld>
            <a:endParaRPr lang="en-US"/>
          </a:p>
        </p:txBody>
      </p:sp>
    </p:spTree>
    <p:extLst>
      <p:ext uri="{BB962C8B-B14F-4D97-AF65-F5344CB8AC3E}">
        <p14:creationId xmlns:p14="http://schemas.microsoft.com/office/powerpoint/2010/main" val="865671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35</a:t>
            </a:fld>
            <a:endParaRPr lang="en-US"/>
          </a:p>
        </p:txBody>
      </p:sp>
    </p:spTree>
    <p:extLst>
      <p:ext uri="{BB962C8B-B14F-4D97-AF65-F5344CB8AC3E}">
        <p14:creationId xmlns:p14="http://schemas.microsoft.com/office/powerpoint/2010/main" val="307651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265479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37</a:t>
            </a:fld>
            <a:endParaRPr lang="en-US"/>
          </a:p>
        </p:txBody>
      </p:sp>
    </p:spTree>
    <p:extLst>
      <p:ext uri="{BB962C8B-B14F-4D97-AF65-F5344CB8AC3E}">
        <p14:creationId xmlns:p14="http://schemas.microsoft.com/office/powerpoint/2010/main" val="3729622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DRAFT </a:t>
            </a:r>
          </a:p>
        </p:txBody>
      </p:sp>
      <p:sp>
        <p:nvSpPr>
          <p:cNvPr id="5" name="Date Placeholder 4"/>
          <p:cNvSpPr>
            <a:spLocks noGrp="1"/>
          </p:cNvSpPr>
          <p:nvPr>
            <p:ph type="dt" idx="1"/>
          </p:nvPr>
        </p:nvSpPr>
        <p:spPr/>
        <p:txBody>
          <a:bodyPr/>
          <a:lstStyle/>
          <a:p>
            <a:pPr>
              <a:defRPr/>
            </a:pPr>
            <a:fld id="{359675BD-7258-4FE1-B371-7CD8396EAFC4}" type="datetime9">
              <a:rPr lang="en-US" smtClean="0"/>
              <a:t>7/22/2020 11:54:16 AM</a:t>
            </a:fld>
            <a:endParaRPr lang="en-US"/>
          </a:p>
        </p:txBody>
      </p:sp>
      <p:sp>
        <p:nvSpPr>
          <p:cNvPr id="6" name="Slide Number Placeholder 5"/>
          <p:cNvSpPr>
            <a:spLocks noGrp="1"/>
          </p:cNvSpPr>
          <p:nvPr>
            <p:ph type="sldNum" sz="quarter" idx="5"/>
          </p:nvPr>
        </p:nvSpPr>
        <p:spPr/>
        <p:txBody>
          <a:bodyPr/>
          <a:lstStyle/>
          <a:p>
            <a:pPr>
              <a:defRPr/>
            </a:pPr>
            <a:fld id="{87976D3B-34A1-D347-8085-EE1FFECD9AC4}" type="slidenum">
              <a:rPr lang="en-US" smtClean="0"/>
              <a:pPr>
                <a:defRPr/>
              </a:pPr>
              <a:t>38</a:t>
            </a:fld>
            <a:endParaRPr lang="en-US"/>
          </a:p>
        </p:txBody>
      </p:sp>
    </p:spTree>
    <p:extLst>
      <p:ext uri="{BB962C8B-B14F-4D97-AF65-F5344CB8AC3E}">
        <p14:creationId xmlns:p14="http://schemas.microsoft.com/office/powerpoint/2010/main" val="1509271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39</a:t>
            </a:fld>
            <a:endParaRPr lang="en-US"/>
          </a:p>
        </p:txBody>
      </p:sp>
    </p:spTree>
    <p:extLst>
      <p:ext uri="{BB962C8B-B14F-4D97-AF65-F5344CB8AC3E}">
        <p14:creationId xmlns:p14="http://schemas.microsoft.com/office/powerpoint/2010/main" val="213319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a:t>
            </a:fld>
            <a:endParaRPr lang="en-US"/>
          </a:p>
        </p:txBody>
      </p:sp>
    </p:spTree>
    <p:extLst>
      <p:ext uri="{BB962C8B-B14F-4D97-AF65-F5344CB8AC3E}">
        <p14:creationId xmlns:p14="http://schemas.microsoft.com/office/powerpoint/2010/main" val="1758242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40</a:t>
            </a:fld>
            <a:endParaRPr lang="en-US"/>
          </a:p>
        </p:txBody>
      </p:sp>
    </p:spTree>
    <p:extLst>
      <p:ext uri="{BB962C8B-B14F-4D97-AF65-F5344CB8AC3E}">
        <p14:creationId xmlns:p14="http://schemas.microsoft.com/office/powerpoint/2010/main" val="2166251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41</a:t>
            </a:fld>
            <a:endParaRPr lang="en-US"/>
          </a:p>
        </p:txBody>
      </p:sp>
    </p:spTree>
    <p:extLst>
      <p:ext uri="{BB962C8B-B14F-4D97-AF65-F5344CB8AC3E}">
        <p14:creationId xmlns:p14="http://schemas.microsoft.com/office/powerpoint/2010/main" val="1504089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42</a:t>
            </a:fld>
            <a:endParaRPr lang="en-US"/>
          </a:p>
        </p:txBody>
      </p:sp>
    </p:spTree>
    <p:extLst>
      <p:ext uri="{BB962C8B-B14F-4D97-AF65-F5344CB8AC3E}">
        <p14:creationId xmlns:p14="http://schemas.microsoft.com/office/powerpoint/2010/main" val="2660644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43</a:t>
            </a:fld>
            <a:endParaRPr lang="en-US"/>
          </a:p>
        </p:txBody>
      </p:sp>
    </p:spTree>
    <p:extLst>
      <p:ext uri="{BB962C8B-B14F-4D97-AF65-F5344CB8AC3E}">
        <p14:creationId xmlns:p14="http://schemas.microsoft.com/office/powerpoint/2010/main" val="1655280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44</a:t>
            </a:fld>
            <a:endParaRPr lang="en-US"/>
          </a:p>
        </p:txBody>
      </p:sp>
    </p:spTree>
    <p:extLst>
      <p:ext uri="{BB962C8B-B14F-4D97-AF65-F5344CB8AC3E}">
        <p14:creationId xmlns:p14="http://schemas.microsoft.com/office/powerpoint/2010/main" val="241745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45</a:t>
            </a:fld>
            <a:endParaRPr lang="en-US"/>
          </a:p>
        </p:txBody>
      </p:sp>
    </p:spTree>
    <p:extLst>
      <p:ext uri="{BB962C8B-B14F-4D97-AF65-F5344CB8AC3E}">
        <p14:creationId xmlns:p14="http://schemas.microsoft.com/office/powerpoint/2010/main" val="4022799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46</a:t>
            </a:fld>
            <a:endParaRPr lang="en-US"/>
          </a:p>
        </p:txBody>
      </p:sp>
    </p:spTree>
    <p:extLst>
      <p:ext uri="{BB962C8B-B14F-4D97-AF65-F5344CB8AC3E}">
        <p14:creationId xmlns:p14="http://schemas.microsoft.com/office/powerpoint/2010/main" val="1648452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47</a:t>
            </a:fld>
            <a:endParaRPr lang="en-US"/>
          </a:p>
        </p:txBody>
      </p:sp>
    </p:spTree>
    <p:extLst>
      <p:ext uri="{BB962C8B-B14F-4D97-AF65-F5344CB8AC3E}">
        <p14:creationId xmlns:p14="http://schemas.microsoft.com/office/powerpoint/2010/main" val="3827875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48</a:t>
            </a:fld>
            <a:endParaRPr lang="en-US"/>
          </a:p>
        </p:txBody>
      </p:sp>
    </p:spTree>
    <p:extLst>
      <p:ext uri="{BB962C8B-B14F-4D97-AF65-F5344CB8AC3E}">
        <p14:creationId xmlns:p14="http://schemas.microsoft.com/office/powerpoint/2010/main" val="4289839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49</a:t>
            </a:fld>
            <a:endParaRPr lang="en-US"/>
          </a:p>
        </p:txBody>
      </p:sp>
    </p:spTree>
    <p:extLst>
      <p:ext uri="{BB962C8B-B14F-4D97-AF65-F5344CB8AC3E}">
        <p14:creationId xmlns:p14="http://schemas.microsoft.com/office/powerpoint/2010/main" val="181291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a:t>
            </a:fld>
            <a:endParaRPr lang="en-US"/>
          </a:p>
        </p:txBody>
      </p:sp>
    </p:spTree>
    <p:extLst>
      <p:ext uri="{BB962C8B-B14F-4D97-AF65-F5344CB8AC3E}">
        <p14:creationId xmlns:p14="http://schemas.microsoft.com/office/powerpoint/2010/main" val="997104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50</a:t>
            </a:fld>
            <a:endParaRPr lang="en-US" altLang="en-US" sz="1200"/>
          </a:p>
        </p:txBody>
      </p:sp>
      <p:sp>
        <p:nvSpPr>
          <p:cNvPr id="122882" name="Rectangle 7"/>
          <p:cNvSpPr txBox="1">
            <a:spLocks noGrp="1" noChangeArrowheads="1"/>
          </p:cNvSpPr>
          <p:nvPr/>
        </p:nvSpPr>
        <p:spPr bwMode="auto">
          <a:xfrm>
            <a:off x="4058568" y="8829675"/>
            <a:ext cx="310599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50</a:t>
            </a:fld>
            <a:endParaRPr lang="en-US" sz="1200"/>
          </a:p>
        </p:txBody>
      </p:sp>
      <p:sp>
        <p:nvSpPr>
          <p:cNvPr id="122883" name="Rectangle 7"/>
          <p:cNvSpPr txBox="1">
            <a:spLocks noGrp="1" noChangeArrowheads="1"/>
          </p:cNvSpPr>
          <p:nvPr/>
        </p:nvSpPr>
        <p:spPr bwMode="auto">
          <a:xfrm>
            <a:off x="4060191" y="8831269"/>
            <a:ext cx="310599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50</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55818" y="4416431"/>
            <a:ext cx="5254554" cy="4183063"/>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27DAB528-412A-4448-A9A2-8F9DAF9FB59C}" type="datetime9">
              <a:rPr lang="en-US" altLang="en-US" smtClean="0"/>
              <a:t>7/22/2020 11:54:16 AM</a:t>
            </a:fld>
            <a:endParaRPr lang="en-US" altLang="en-US"/>
          </a:p>
        </p:txBody>
      </p:sp>
      <p:sp>
        <p:nvSpPr>
          <p:cNvPr id="3" name="Footer Placeholder 2"/>
          <p:cNvSpPr>
            <a:spLocks noGrp="1"/>
          </p:cNvSpPr>
          <p:nvPr>
            <p:ph type="ftr" sz="quarter" idx="4"/>
          </p:nvPr>
        </p:nvSpPr>
        <p:spPr/>
        <p:txBody>
          <a:bodyPr/>
          <a:lstStyle/>
          <a:p>
            <a:pPr>
              <a:defRPr/>
            </a:pPr>
            <a:r>
              <a:rPr lang="en-US"/>
              <a:t>DE-PBS Cadre Meeting</a:t>
            </a:r>
          </a:p>
        </p:txBody>
      </p:sp>
      <p:sp>
        <p:nvSpPr>
          <p:cNvPr id="2" name="Header Placeholder 1"/>
          <p:cNvSpPr>
            <a:spLocks noGrp="1"/>
          </p:cNvSpPr>
          <p:nvPr>
            <p:ph type="hdr" sz="quarter" idx="10"/>
          </p:nvPr>
        </p:nvSpPr>
        <p:spPr/>
        <p:txBody>
          <a:bodyPr/>
          <a:lstStyle/>
          <a:p>
            <a:pPr>
              <a:defRPr/>
            </a:pPr>
            <a:r>
              <a:rPr lang="en-US"/>
              <a:t>DRAFT </a:t>
            </a:r>
          </a:p>
        </p:txBody>
      </p:sp>
    </p:spTree>
    <p:extLst>
      <p:ext uri="{BB962C8B-B14F-4D97-AF65-F5344CB8AC3E}">
        <p14:creationId xmlns:p14="http://schemas.microsoft.com/office/powerpoint/2010/main" val="4187847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51</a:t>
            </a:fld>
            <a:endParaRPr lang="en-US"/>
          </a:p>
        </p:txBody>
      </p:sp>
    </p:spTree>
    <p:extLst>
      <p:ext uri="{BB962C8B-B14F-4D97-AF65-F5344CB8AC3E}">
        <p14:creationId xmlns:p14="http://schemas.microsoft.com/office/powerpoint/2010/main" val="364483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701040" y="4343400"/>
            <a:ext cx="560832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741" name="Shape 741"/>
          <p:cNvSpPr>
            <a:spLocks noGrp="1" noRot="1" noChangeAspect="1"/>
          </p:cNvSpPr>
          <p:nvPr>
            <p:ph type="sldImg" idx="2"/>
          </p:nvPr>
        </p:nvSpPr>
        <p:spPr>
          <a:xfrm>
            <a:off x="12192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115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53</a:t>
            </a:fld>
            <a:endParaRPr lang="en-US"/>
          </a:p>
        </p:txBody>
      </p:sp>
    </p:spTree>
    <p:extLst>
      <p:ext uri="{BB962C8B-B14F-4D97-AF65-F5344CB8AC3E}">
        <p14:creationId xmlns:p14="http://schemas.microsoft.com/office/powerpoint/2010/main" val="1416854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3668D5C-AB97-F54D-97E0-359A0037D5C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31863"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6712986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B86E6-1DD7-47A8-B9D5-692197004D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172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56</a:t>
            </a:fld>
            <a:endParaRPr lang="en-US"/>
          </a:p>
        </p:txBody>
      </p:sp>
    </p:spTree>
    <p:extLst>
      <p:ext uri="{BB962C8B-B14F-4D97-AF65-F5344CB8AC3E}">
        <p14:creationId xmlns:p14="http://schemas.microsoft.com/office/powerpoint/2010/main" val="2633031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CAE8F-018C-4117-914D-FFFDD94A4B11}" type="slidenum">
              <a:rPr lang="en-US" smtClean="0"/>
              <a:t>57</a:t>
            </a:fld>
            <a:endParaRPr lang="en-US"/>
          </a:p>
        </p:txBody>
      </p:sp>
    </p:spTree>
    <p:extLst>
      <p:ext uri="{BB962C8B-B14F-4D97-AF65-F5344CB8AC3E}">
        <p14:creationId xmlns:p14="http://schemas.microsoft.com/office/powerpoint/2010/main" val="27630353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58</a:t>
            </a:fld>
            <a:endParaRPr lang="en-US"/>
          </a:p>
        </p:txBody>
      </p:sp>
    </p:spTree>
    <p:extLst>
      <p:ext uri="{BB962C8B-B14F-4D97-AF65-F5344CB8AC3E}">
        <p14:creationId xmlns:p14="http://schemas.microsoft.com/office/powerpoint/2010/main" val="599277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59</a:t>
            </a:fld>
            <a:endParaRPr lang="en-US"/>
          </a:p>
        </p:txBody>
      </p:sp>
    </p:spTree>
    <p:extLst>
      <p:ext uri="{BB962C8B-B14F-4D97-AF65-F5344CB8AC3E}">
        <p14:creationId xmlns:p14="http://schemas.microsoft.com/office/powerpoint/2010/main" val="80071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a:t>
            </a:fld>
            <a:endParaRPr lang="en-US"/>
          </a:p>
        </p:txBody>
      </p:sp>
    </p:spTree>
    <p:extLst>
      <p:ext uri="{BB962C8B-B14F-4D97-AF65-F5344CB8AC3E}">
        <p14:creationId xmlns:p14="http://schemas.microsoft.com/office/powerpoint/2010/main" val="837893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60</a:t>
            </a:fld>
            <a:endParaRPr lang="en-US"/>
          </a:p>
        </p:txBody>
      </p:sp>
    </p:spTree>
    <p:extLst>
      <p:ext uri="{BB962C8B-B14F-4D97-AF65-F5344CB8AC3E}">
        <p14:creationId xmlns:p14="http://schemas.microsoft.com/office/powerpoint/2010/main" val="905734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61</a:t>
            </a:fld>
            <a:endParaRPr lang="en-US"/>
          </a:p>
        </p:txBody>
      </p:sp>
    </p:spTree>
    <p:extLst>
      <p:ext uri="{BB962C8B-B14F-4D97-AF65-F5344CB8AC3E}">
        <p14:creationId xmlns:p14="http://schemas.microsoft.com/office/powerpoint/2010/main" val="192593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a:t>
            </a:fld>
            <a:endParaRPr lang="en-US"/>
          </a:p>
        </p:txBody>
      </p:sp>
    </p:spTree>
    <p:extLst>
      <p:ext uri="{BB962C8B-B14F-4D97-AF65-F5344CB8AC3E}">
        <p14:creationId xmlns:p14="http://schemas.microsoft.com/office/powerpoint/2010/main" val="14489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a:t>
            </a:fld>
            <a:endParaRPr lang="en-US"/>
          </a:p>
        </p:txBody>
      </p:sp>
    </p:spTree>
    <p:extLst>
      <p:ext uri="{BB962C8B-B14F-4D97-AF65-F5344CB8AC3E}">
        <p14:creationId xmlns:p14="http://schemas.microsoft.com/office/powerpoint/2010/main" val="150357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FA32BF-DD65-49E9-A7AF-9131AE764603}" type="slidenum">
              <a:rPr lang="en-US" smtClean="0"/>
              <a:pPr/>
              <a:t>9</a:t>
            </a:fld>
            <a:endParaRPr lang="en-US"/>
          </a:p>
        </p:txBody>
      </p:sp>
    </p:spTree>
    <p:extLst>
      <p:ext uri="{BB962C8B-B14F-4D97-AF65-F5344CB8AC3E}">
        <p14:creationId xmlns:p14="http://schemas.microsoft.com/office/powerpoint/2010/main" val="427609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BBC3771-C892-4E24-A135-5D9C8F34BCAC}"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28340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791B408-6FD4-43BA-921B-AC57716AA916}"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Tree>
    <p:extLst>
      <p:ext uri="{BB962C8B-B14F-4D97-AF65-F5344CB8AC3E}">
        <p14:creationId xmlns:p14="http://schemas.microsoft.com/office/powerpoint/2010/main" val="39946314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791B408-6FD4-43BA-921B-AC57716AA916}"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3140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791B408-6FD4-43BA-921B-AC57716AA916}"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Tree>
    <p:extLst>
      <p:ext uri="{BB962C8B-B14F-4D97-AF65-F5344CB8AC3E}">
        <p14:creationId xmlns:p14="http://schemas.microsoft.com/office/powerpoint/2010/main" val="11843350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791B408-6FD4-43BA-921B-AC57716AA916}"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15353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791B408-6FD4-43BA-921B-AC57716AA916}"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Tree>
    <p:extLst>
      <p:ext uri="{BB962C8B-B14F-4D97-AF65-F5344CB8AC3E}">
        <p14:creationId xmlns:p14="http://schemas.microsoft.com/office/powerpoint/2010/main" val="18920949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13C6DE-AA53-49D0-99B9-7321261B780F}"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30061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31A1EA-EDC5-4C3E-9399-F040D223B2FF}"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2195039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81FEC19-BF27-485D-95EB-20DC1228214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241963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EC19-BF27-485D-95EB-20DC1228214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407572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FEC19-BF27-485D-95EB-20DC1228214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352512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EF4EF3C-A910-4D47-B2C9-0C4FC9D4C356}"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387475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FEC19-BF27-485D-95EB-20DC1228214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480767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FEC19-BF27-485D-95EB-20DC1228214A}"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307678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FEC19-BF27-485D-95EB-20DC1228214A}"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2761115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FEC19-BF27-485D-95EB-20DC1228214A}"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1960187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81FEC19-BF27-485D-95EB-20DC1228214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2669805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81FEC19-BF27-485D-95EB-20DC1228214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378023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EC19-BF27-485D-95EB-20DC1228214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3399829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EC19-BF27-485D-95EB-20DC1228214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DD4BE-B9F9-4FE4-A421-C67E3EBB91F2}" type="slidenum">
              <a:rPr lang="en-US" smtClean="0"/>
              <a:t>‹#›</a:t>
            </a:fld>
            <a:endParaRPr lang="en-US"/>
          </a:p>
        </p:txBody>
      </p:sp>
    </p:spTree>
    <p:extLst>
      <p:ext uri="{BB962C8B-B14F-4D97-AF65-F5344CB8AC3E}">
        <p14:creationId xmlns:p14="http://schemas.microsoft.com/office/powerpoint/2010/main" val="2345491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189" marR="0" lvl="0" indent="-342892"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378" marR="0" lvl="1"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566" marR="0" lvl="2"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754" marR="0" lvl="3"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5943" marR="0" lvl="4"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132" marR="0" lvl="5"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320" marR="0" lvl="6"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509" marR="0" lvl="7" indent="-31749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697" marR="0" lvl="8" indent="-317492"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132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11694C0-C4B5-45C8-B9D9-8D934584095D}" type="datetime1">
              <a:rPr lang="en-US" smtClean="0"/>
              <a:t>7/22/2020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358580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3F0B638-46FC-4E43-8E26-038E128EAD84}" type="datetime1">
              <a:rPr lang="en-US" smtClean="0"/>
              <a:t>7/22/2020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7654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D90B34B-DD05-4F93-B946-65F13E027381}" type="datetime1">
              <a:rPr lang="en-US" smtClean="0"/>
              <a:t>7/22/2020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25073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68E7B23-67D1-4FB4-8BD6-DA56E11F673F}" type="datetime1">
              <a:rPr lang="en-US" smtClean="0"/>
              <a:t>7/22/2020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332169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6763A9-528C-4F53-B1F6-3BD2472F0188}" type="datetime1">
              <a:rPr lang="en-US" smtClean="0"/>
              <a:t>7/22/2020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30947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DB56F4D-9917-4E0C-898D-065CEF9DD3B2}" type="datetime1">
              <a:rPr lang="en-US" smtClean="0"/>
              <a:t>7/22/2020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Tree>
    <p:extLst>
      <p:ext uri="{BB962C8B-B14F-4D97-AF65-F5344CB8AC3E}">
        <p14:creationId xmlns:p14="http://schemas.microsoft.com/office/powerpoint/2010/main" val="110392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9FB88AD-00FD-46EB-953D-D13DEA379CCC}" type="datetime1">
              <a:rPr lang="en-US" smtClean="0"/>
              <a:t>7/22/2020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FEC8BD-F321-4042-9B02-DD518E2500DA}" type="slidenum">
              <a:rPr lang="en-US" smtClean="0"/>
              <a:pPr>
                <a:defRPr/>
              </a:pPr>
              <a:t>‹#›</a:t>
            </a:fld>
            <a:endParaRPr lang="en-US"/>
          </a:p>
        </p:txBody>
      </p:sp>
    </p:spTree>
    <p:extLst>
      <p:ext uri="{BB962C8B-B14F-4D97-AF65-F5344CB8AC3E}">
        <p14:creationId xmlns:p14="http://schemas.microsoft.com/office/powerpoint/2010/main" val="291878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791B408-6FD4-43BA-921B-AC57716AA916}" type="datetime1">
              <a:rPr lang="en-US" smtClean="0"/>
              <a:t>7/22/2020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0062E2C-414D-DA4D-9252-3A3C23FC1862}" type="slidenum">
              <a:rPr lang="en-US" smtClean="0"/>
              <a:pPr>
                <a:defRPr/>
              </a:pPr>
              <a:t>‹#›</a:t>
            </a:fld>
            <a:endParaRPr lang="en-US"/>
          </a:p>
        </p:txBody>
      </p:sp>
    </p:spTree>
    <p:extLst>
      <p:ext uri="{BB962C8B-B14F-4D97-AF65-F5344CB8AC3E}">
        <p14:creationId xmlns:p14="http://schemas.microsoft.com/office/powerpoint/2010/main" val="1613170813"/>
      </p:ext>
    </p:extLst>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 id="2147485384" r:id="rId12"/>
    <p:sldLayoutId id="2147485385" r:id="rId13"/>
    <p:sldLayoutId id="2147485386" r:id="rId14"/>
    <p:sldLayoutId id="2147485387" r:id="rId15"/>
    <p:sldLayoutId id="214748538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1FEC19-BF27-485D-95EB-20DC1228214A}" type="datetimeFigureOut">
              <a:rPr lang="en-US" smtClean="0"/>
              <a:t>7/22/2020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EDD4BE-B9F9-4FE4-A421-C67E3EBB91F2}" type="slidenum">
              <a:rPr lang="en-US" smtClean="0"/>
              <a:t>‹#›</a:t>
            </a:fld>
            <a:endParaRPr lang="en-US"/>
          </a:p>
        </p:txBody>
      </p:sp>
    </p:spTree>
    <p:extLst>
      <p:ext uri="{BB962C8B-B14F-4D97-AF65-F5344CB8AC3E}">
        <p14:creationId xmlns:p14="http://schemas.microsoft.com/office/powerpoint/2010/main" val="587270032"/>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 id="214748540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adlet.com/robertsn2/me7saxgymu4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adlet.com/robertsn2/me7saxgymu4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adlet.com/robertsn2/me7saxgymu4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834" y="0"/>
            <a:ext cx="7543800" cy="1646302"/>
          </a:xfrm>
        </p:spPr>
        <p:txBody>
          <a:bodyPr/>
          <a:lstStyle/>
          <a:p>
            <a:pPr algn="ctr"/>
            <a:r>
              <a:rPr lang="en-US" sz="4400" dirty="0">
                <a:solidFill>
                  <a:schemeClr val="bg2">
                    <a:lumMod val="50000"/>
                  </a:schemeClr>
                </a:solidFill>
              </a:rPr>
              <a:t>Welcome </a:t>
            </a:r>
            <a:br>
              <a:rPr lang="en-US" sz="4400" dirty="0">
                <a:solidFill>
                  <a:schemeClr val="bg2">
                    <a:lumMod val="50000"/>
                  </a:schemeClr>
                </a:solidFill>
              </a:rPr>
            </a:br>
            <a:r>
              <a:rPr lang="en-US" sz="4400" dirty="0">
                <a:solidFill>
                  <a:schemeClr val="bg2">
                    <a:lumMod val="50000"/>
                  </a:schemeClr>
                </a:solidFill>
              </a:rPr>
              <a:t>to</a:t>
            </a:r>
            <a:r>
              <a:rPr lang="en-US" sz="4400" dirty="0">
                <a:solidFill>
                  <a:srgbClr val="00B050"/>
                </a:solidFill>
              </a:rPr>
              <a:t> </a:t>
            </a:r>
            <a:r>
              <a:rPr lang="en-US" sz="4400" b="1" dirty="0">
                <a:solidFill>
                  <a:srgbClr val="F7900D"/>
                </a:solidFill>
              </a:rPr>
              <a:t>Tier 2 Networking</a:t>
            </a:r>
          </a:p>
        </p:txBody>
      </p:sp>
      <p:pic>
        <p:nvPicPr>
          <p:cNvPr id="7" name="Picture 6"/>
          <p:cNvPicPr>
            <a:picLocks noChangeAspect="1"/>
          </p:cNvPicPr>
          <p:nvPr/>
        </p:nvPicPr>
        <p:blipFill>
          <a:blip r:embed="rId3"/>
          <a:stretch>
            <a:fillRect/>
          </a:stretch>
        </p:blipFill>
        <p:spPr>
          <a:xfrm>
            <a:off x="1295400" y="1828800"/>
            <a:ext cx="6807200" cy="4419600"/>
          </a:xfrm>
          <a:prstGeom prst="rect">
            <a:avLst/>
          </a:prstGeom>
        </p:spPr>
      </p:pic>
    </p:spTree>
    <p:extLst>
      <p:ext uri="{BB962C8B-B14F-4D97-AF65-F5344CB8AC3E}">
        <p14:creationId xmlns:p14="http://schemas.microsoft.com/office/powerpoint/2010/main" val="506712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33400" y="2016411"/>
            <a:ext cx="8350250" cy="3468688"/>
            <a:chOff x="533400" y="2016411"/>
            <a:chExt cx="8350250" cy="3468688"/>
          </a:xfrm>
        </p:grpSpPr>
        <p:sp>
          <p:nvSpPr>
            <p:cNvPr id="113665" name="Text Box 2"/>
            <p:cNvSpPr txBox="1">
              <a:spLocks noChangeArrowheads="1"/>
            </p:cNvSpPr>
            <p:nvPr/>
          </p:nvSpPr>
          <p:spPr bwMode="auto">
            <a:xfrm>
              <a:off x="609600" y="2016411"/>
              <a:ext cx="387667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3/Tertiary Interventions	           1-5%</a:t>
              </a:r>
              <a:endParaRPr lang="en-US" sz="1600" b="1" dirty="0">
                <a:latin typeface="Arial Narrow" charset="0"/>
                <a:cs typeface="Arial" charset="0"/>
              </a:endParaRPr>
            </a:p>
            <a:p>
              <a:pPr>
                <a:buFontTx/>
                <a:buChar char="•"/>
              </a:pPr>
              <a:r>
                <a:rPr lang="en-US" sz="1400" dirty="0">
                  <a:latin typeface="Arial Narrow" charset="0"/>
                  <a:cs typeface="Arial" charset="0"/>
                </a:rPr>
                <a:t>Individual students</a:t>
              </a:r>
            </a:p>
            <a:p>
              <a:pPr>
                <a:buFontTx/>
                <a:buChar char="•"/>
              </a:pPr>
              <a:r>
                <a:rPr lang="en-US" sz="1400" dirty="0">
                  <a:latin typeface="Arial Narrow" charset="0"/>
                  <a:cs typeface="Arial" charset="0"/>
                </a:rPr>
                <a:t>Assessment-based</a:t>
              </a:r>
            </a:p>
            <a:p>
              <a:pPr>
                <a:buFontTx/>
                <a:buChar char="•"/>
              </a:pPr>
              <a:r>
                <a:rPr lang="en-US" sz="1400" dirty="0">
                  <a:latin typeface="Arial Narrow" charset="0"/>
                  <a:cs typeface="Arial" charset="0"/>
                </a:rPr>
                <a:t>High intensity</a:t>
              </a:r>
            </a:p>
          </p:txBody>
        </p:sp>
        <p:sp>
          <p:nvSpPr>
            <p:cNvPr id="113666" name="Text Box 3"/>
            <p:cNvSpPr txBox="1">
              <a:spLocks noChangeArrowheads="1"/>
            </p:cNvSpPr>
            <p:nvPr/>
          </p:nvSpPr>
          <p:spPr bwMode="auto">
            <a:xfrm>
              <a:off x="4529138" y="2016411"/>
              <a:ext cx="4354512"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cs typeface="Arial" charset="0"/>
                </a:rPr>
                <a:t>  </a:t>
              </a:r>
              <a:r>
                <a:rPr lang="en-US" sz="1600" b="1" u="sng" dirty="0">
                  <a:latin typeface="Arial Narrow" charset="0"/>
                  <a:cs typeface="Arial" charset="0"/>
                </a:rPr>
                <a:t>1-5%		Tier 3/Tertiary Interventions</a:t>
              </a:r>
              <a:endParaRPr lang="en-US" sz="1600" b="1" dirty="0">
                <a:latin typeface="Arial Narrow" charset="0"/>
                <a:cs typeface="Arial" charset="0"/>
              </a:endParaRPr>
            </a:p>
            <a:p>
              <a:pPr lvl="4">
                <a:buFontTx/>
                <a:buChar char="•"/>
              </a:pPr>
              <a:r>
                <a:rPr lang="en-US" sz="1400" dirty="0">
                  <a:latin typeface="Arial Narrow" charset="0"/>
                  <a:cs typeface="Arial" charset="0"/>
                </a:rPr>
                <a:t>Individual students</a:t>
              </a:r>
            </a:p>
            <a:p>
              <a:pPr lvl="4">
                <a:buFontTx/>
                <a:buChar char="•"/>
              </a:pPr>
              <a:r>
                <a:rPr lang="en-US" sz="1400" dirty="0">
                  <a:latin typeface="Arial Narrow" charset="0"/>
                  <a:cs typeface="Arial" charset="0"/>
                </a:rPr>
                <a:t>Assessment-based</a:t>
              </a:r>
            </a:p>
            <a:p>
              <a:pPr lvl="4">
                <a:buFontTx/>
                <a:buChar char="•"/>
              </a:pPr>
              <a:r>
                <a:rPr lang="en-US" sz="1400" dirty="0">
                  <a:latin typeface="Arial Narrow" charset="0"/>
                  <a:cs typeface="Arial" charset="0"/>
                </a:rPr>
                <a:t>Intense, durable procedures</a:t>
              </a:r>
            </a:p>
          </p:txBody>
        </p:sp>
        <p:sp>
          <p:nvSpPr>
            <p:cNvPr id="113667" name="Text Box 4"/>
            <p:cNvSpPr txBox="1">
              <a:spLocks noChangeArrowheads="1"/>
            </p:cNvSpPr>
            <p:nvPr/>
          </p:nvSpPr>
          <p:spPr bwMode="auto">
            <a:xfrm>
              <a:off x="609600" y="3070511"/>
              <a:ext cx="3476625"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2/Secondary Interventions        5-15%</a:t>
              </a:r>
              <a:endParaRPr lang="en-US" sz="1600" b="1" dirty="0">
                <a:latin typeface="Arial Narrow" charset="0"/>
                <a:cs typeface="Arial" charset="0"/>
              </a:endParaRPr>
            </a:p>
            <a:p>
              <a:pPr>
                <a:buFontTx/>
                <a:buChar char="•"/>
              </a:pPr>
              <a:r>
                <a:rPr lang="en-US" sz="1400" dirty="0">
                  <a:latin typeface="Arial Narrow" charset="0"/>
                  <a:cs typeface="Arial" charset="0"/>
                </a:rPr>
                <a:t>Some students (at-risk)</a:t>
              </a:r>
            </a:p>
            <a:p>
              <a:pPr>
                <a:buFontTx/>
                <a:buChar char="•"/>
              </a:pPr>
              <a:r>
                <a:rPr lang="en-US" sz="1400" dirty="0">
                  <a:latin typeface="Arial Narrow" charset="0"/>
                  <a:cs typeface="Arial" charset="0"/>
                </a:rPr>
                <a:t>High efficiency</a:t>
              </a:r>
            </a:p>
            <a:p>
              <a:pPr>
                <a:buFontTx/>
                <a:buChar char="•"/>
              </a:pPr>
              <a:r>
                <a:rPr lang="en-US" sz="1400" dirty="0">
                  <a:latin typeface="Arial Narrow" charset="0"/>
                  <a:cs typeface="Arial" charset="0"/>
                </a:rPr>
                <a:t>Rapid response</a:t>
              </a:r>
            </a:p>
            <a:p>
              <a:pPr>
                <a:buFontTx/>
                <a:buChar char="•"/>
              </a:pPr>
              <a:r>
                <a:rPr lang="en-US" sz="1400" dirty="0">
                  <a:latin typeface="Arial Narrow" charset="0"/>
                  <a:cs typeface="Arial" charset="0"/>
                </a:rPr>
                <a:t>Small group interventions</a:t>
              </a:r>
            </a:p>
            <a:p>
              <a:pPr>
                <a:buFontTx/>
                <a:buChar char="•"/>
              </a:pPr>
              <a:r>
                <a:rPr lang="en-US" sz="1400" dirty="0">
                  <a:latin typeface="Arial Narrow" charset="0"/>
                  <a:cs typeface="Arial" charset="0"/>
                </a:rPr>
                <a:t> Some individualizing</a:t>
              </a:r>
            </a:p>
            <a:p>
              <a:pPr>
                <a:buFontTx/>
                <a:buChar char="•"/>
              </a:pPr>
              <a:endParaRPr lang="en-US" sz="1400" dirty="0">
                <a:latin typeface="Arial Narrow" charset="0"/>
                <a:cs typeface="Arial" charset="0"/>
              </a:endParaRPr>
            </a:p>
            <a:p>
              <a:endParaRPr lang="en-US" sz="1400" dirty="0">
                <a:latin typeface="Arial Narrow" charset="0"/>
                <a:cs typeface="Arial" charset="0"/>
              </a:endParaRPr>
            </a:p>
          </p:txBody>
        </p:sp>
        <p:sp>
          <p:nvSpPr>
            <p:cNvPr id="113668" name="Text Box 5"/>
            <p:cNvSpPr txBox="1">
              <a:spLocks noChangeArrowheads="1"/>
            </p:cNvSpPr>
            <p:nvPr/>
          </p:nvSpPr>
          <p:spPr bwMode="auto">
            <a:xfrm>
              <a:off x="4529138" y="3067336"/>
              <a:ext cx="4354512"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cs typeface="Arial" charset="0"/>
                </a:rPr>
                <a:t>         </a:t>
              </a:r>
              <a:r>
                <a:rPr lang="en-US" sz="1600" b="1" u="sng" dirty="0">
                  <a:latin typeface="Arial Narrow" charset="0"/>
                  <a:cs typeface="Arial" charset="0"/>
                </a:rPr>
                <a:t>5-15%	                 Tier 2/Secondary Interventions</a:t>
              </a:r>
              <a:endParaRPr lang="en-US" sz="1600" b="1" dirty="0">
                <a:latin typeface="Arial Narrow" charset="0"/>
                <a:cs typeface="Arial" charset="0"/>
              </a:endParaRPr>
            </a:p>
            <a:p>
              <a:pPr lvl="4">
                <a:buFontTx/>
                <a:buChar char="•"/>
              </a:pPr>
              <a:r>
                <a:rPr lang="en-US" sz="1400" dirty="0">
                  <a:latin typeface="Arial Narrow" charset="0"/>
                  <a:cs typeface="Arial" charset="0"/>
                </a:rPr>
                <a:t>Some students (at-risk)</a:t>
              </a:r>
            </a:p>
            <a:p>
              <a:pPr lvl="4">
                <a:buFontTx/>
                <a:buChar char="•"/>
              </a:pPr>
              <a:r>
                <a:rPr lang="en-US" sz="1400" dirty="0">
                  <a:latin typeface="Arial Narrow" charset="0"/>
                  <a:cs typeface="Arial" charset="0"/>
                </a:rPr>
                <a:t>High efficiency</a:t>
              </a:r>
            </a:p>
            <a:p>
              <a:pPr lvl="4">
                <a:buFontTx/>
                <a:buChar char="•"/>
              </a:pPr>
              <a:r>
                <a:rPr lang="en-US" sz="1400" dirty="0">
                  <a:latin typeface="Arial Narrow" charset="0"/>
                  <a:cs typeface="Arial" charset="0"/>
                </a:rPr>
                <a:t>Rapid response</a:t>
              </a:r>
            </a:p>
            <a:p>
              <a:pPr lvl="4">
                <a:buFontTx/>
                <a:buChar char="•"/>
              </a:pPr>
              <a:r>
                <a:rPr lang="en-US" sz="1400" dirty="0">
                  <a:latin typeface="Arial Narrow" charset="0"/>
                  <a:cs typeface="Arial" charset="0"/>
                </a:rPr>
                <a:t>Small group interventions</a:t>
              </a:r>
            </a:p>
            <a:p>
              <a:pPr lvl="4">
                <a:buFontTx/>
                <a:buChar char="•"/>
              </a:pPr>
              <a:r>
                <a:rPr lang="en-US" sz="1400" dirty="0">
                  <a:latin typeface="Arial Narrow" charset="0"/>
                  <a:cs typeface="Arial" charset="0"/>
                </a:rPr>
                <a:t>Some individualizing</a:t>
              </a:r>
            </a:p>
            <a:p>
              <a:endParaRPr lang="en-US" sz="1400" dirty="0">
                <a:latin typeface="Arial Narrow" charset="0"/>
                <a:cs typeface="Arial" charset="0"/>
              </a:endParaRPr>
            </a:p>
          </p:txBody>
        </p:sp>
        <p:sp>
          <p:nvSpPr>
            <p:cNvPr id="113669" name="Text Box 6"/>
            <p:cNvSpPr txBox="1">
              <a:spLocks noChangeArrowheads="1"/>
            </p:cNvSpPr>
            <p:nvPr/>
          </p:nvSpPr>
          <p:spPr bwMode="auto">
            <a:xfrm>
              <a:off x="533400" y="4715161"/>
              <a:ext cx="3276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Arial Narrow" charset="0"/>
                  <a:cs typeface="Arial" charset="0"/>
                </a:rPr>
                <a:t>Tier 1/Universal Interventions   80-90%</a:t>
              </a:r>
              <a:endParaRPr lang="en-US" sz="1600" b="1">
                <a:latin typeface="Arial Narrow" charset="0"/>
                <a:cs typeface="Arial" charset="0"/>
              </a:endParaRPr>
            </a:p>
            <a:p>
              <a:pPr>
                <a:buFontTx/>
                <a:buChar char="•"/>
              </a:pPr>
              <a:r>
                <a:rPr lang="en-US" sz="1400">
                  <a:latin typeface="Arial Narrow" charset="0"/>
                  <a:cs typeface="Arial" charset="0"/>
                </a:rPr>
                <a:t>All students</a:t>
              </a:r>
            </a:p>
            <a:p>
              <a:pPr>
                <a:buFontTx/>
                <a:buChar char="•"/>
              </a:pPr>
              <a:r>
                <a:rPr lang="en-US" sz="1400">
                  <a:latin typeface="Arial Narrow" charset="0"/>
                  <a:cs typeface="Arial" charset="0"/>
                </a:rPr>
                <a:t>Preventive, proactive</a:t>
              </a:r>
            </a:p>
          </p:txBody>
        </p:sp>
        <p:sp>
          <p:nvSpPr>
            <p:cNvPr id="113670" name="Text Box 7"/>
            <p:cNvSpPr txBox="1">
              <a:spLocks noChangeArrowheads="1"/>
            </p:cNvSpPr>
            <p:nvPr/>
          </p:nvSpPr>
          <p:spPr bwMode="auto">
            <a:xfrm>
              <a:off x="4529138" y="4715161"/>
              <a:ext cx="43545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80-90%	Tier 1/Universal Interventions</a:t>
              </a:r>
              <a:endParaRPr lang="en-US" sz="1600" b="1">
                <a:latin typeface="Arial Narrow" charset="0"/>
                <a:cs typeface="Arial" charset="0"/>
              </a:endParaRPr>
            </a:p>
            <a:p>
              <a:pPr lvl="4">
                <a:buFontTx/>
                <a:buChar char="•"/>
              </a:pPr>
              <a:r>
                <a:rPr lang="en-US" sz="1400">
                  <a:latin typeface="Arial Narrow" charset="0"/>
                  <a:cs typeface="Arial" charset="0"/>
                </a:rPr>
                <a:t>All settings, all students</a:t>
              </a:r>
            </a:p>
            <a:p>
              <a:pPr lvl="4">
                <a:buFontTx/>
                <a:buChar char="•"/>
              </a:pPr>
              <a:r>
                <a:rPr lang="en-US" sz="1400">
                  <a:latin typeface="Arial Narrow" charset="0"/>
                  <a:cs typeface="Arial" charset="0"/>
                </a:rPr>
                <a:t>Preventive, proactive</a:t>
              </a:r>
            </a:p>
          </p:txBody>
        </p:sp>
      </p:grpSp>
      <p:sp>
        <p:nvSpPr>
          <p:cNvPr id="113671" name="Rectangle 8"/>
          <p:cNvSpPr>
            <a:spLocks noGrp="1" noChangeArrowheads="1"/>
          </p:cNvSpPr>
          <p:nvPr>
            <p:ph type="title" idx="4294967295"/>
          </p:nvPr>
        </p:nvSpPr>
        <p:spPr>
          <a:xfrm>
            <a:off x="0" y="170149"/>
            <a:ext cx="7467600" cy="914400"/>
          </a:xfrm>
          <a:solidFill>
            <a:schemeClr val="bg1"/>
          </a:solidFill>
          <a:ln w="28575">
            <a:noFill/>
          </a:ln>
        </p:spPr>
        <p:txBody>
          <a:bodyPr>
            <a:noAutofit/>
          </a:bodyPr>
          <a:lstStyle/>
          <a:p>
            <a:pPr algn="ctr" eaLnBrk="1" hangingPunct="1"/>
            <a:r>
              <a:rPr lang="en-US" sz="2800" b="1" dirty="0">
                <a:solidFill>
                  <a:schemeClr val="bg2">
                    <a:lumMod val="50000"/>
                  </a:schemeClr>
                </a:solidFill>
                <a:latin typeface="Trebuchet MS" panose="020B0603020202020204" pitchFamily="34" charset="0"/>
              </a:rPr>
              <a:t>School-Wide Systems for Student Success: </a:t>
            </a:r>
            <a:br>
              <a:rPr lang="en-US" sz="2800" b="1" dirty="0">
                <a:solidFill>
                  <a:schemeClr val="bg2">
                    <a:lumMod val="50000"/>
                  </a:schemeClr>
                </a:solidFill>
                <a:latin typeface="Trebuchet MS" panose="020B0603020202020204" pitchFamily="34" charset="0"/>
              </a:rPr>
            </a:br>
            <a:r>
              <a:rPr lang="en-US" sz="2800" b="1" dirty="0">
                <a:solidFill>
                  <a:schemeClr val="bg2">
                    <a:lumMod val="50000"/>
                  </a:schemeClr>
                </a:solidFill>
                <a:latin typeface="Trebuchet MS" panose="020B0603020202020204" pitchFamily="34" charset="0"/>
              </a:rPr>
              <a:t>A Response to Intervention (</a:t>
            </a:r>
            <a:r>
              <a:rPr lang="en-US" sz="2800" b="1" dirty="0" err="1">
                <a:solidFill>
                  <a:schemeClr val="bg2">
                    <a:lumMod val="50000"/>
                  </a:schemeClr>
                </a:solidFill>
                <a:latin typeface="Trebuchet MS" panose="020B0603020202020204" pitchFamily="34" charset="0"/>
              </a:rPr>
              <a:t>RtI</a:t>
            </a:r>
            <a:r>
              <a:rPr lang="en-US" sz="2800" b="1" dirty="0">
                <a:solidFill>
                  <a:schemeClr val="bg2">
                    <a:lumMod val="50000"/>
                  </a:schemeClr>
                </a:solidFill>
                <a:latin typeface="Trebuchet MS" panose="020B0603020202020204" pitchFamily="34" charset="0"/>
              </a:rPr>
              <a:t>) Model</a:t>
            </a:r>
          </a:p>
        </p:txBody>
      </p:sp>
      <p:sp>
        <p:nvSpPr>
          <p:cNvPr id="113672" name="Text Box 9"/>
          <p:cNvSpPr txBox="1">
            <a:spLocks noChangeArrowheads="1"/>
          </p:cNvSpPr>
          <p:nvPr/>
        </p:nvSpPr>
        <p:spPr bwMode="auto">
          <a:xfrm>
            <a:off x="762000" y="1449674"/>
            <a:ext cx="2541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Academic Systems</a:t>
            </a:r>
          </a:p>
        </p:txBody>
      </p:sp>
      <p:sp>
        <p:nvSpPr>
          <p:cNvPr id="113673" name="Text Box 10"/>
          <p:cNvSpPr txBox="1">
            <a:spLocks noChangeArrowheads="1"/>
          </p:cNvSpPr>
          <p:nvPr/>
        </p:nvSpPr>
        <p:spPr bwMode="auto">
          <a:xfrm>
            <a:off x="5715000" y="1451261"/>
            <a:ext cx="25384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cs typeface="Arial" charset="0"/>
              </a:rPr>
              <a:t>Behavioral Systems</a:t>
            </a:r>
          </a:p>
        </p:txBody>
      </p:sp>
      <p:grpSp>
        <p:nvGrpSpPr>
          <p:cNvPr id="113674" name="Group 11"/>
          <p:cNvGrpSpPr>
            <a:grpSpLocks/>
          </p:cNvGrpSpPr>
          <p:nvPr/>
        </p:nvGrpSpPr>
        <p:grpSpPr bwMode="auto">
          <a:xfrm>
            <a:off x="3276549" y="2014824"/>
            <a:ext cx="2667000" cy="4448175"/>
            <a:chOff x="1989" y="1230"/>
            <a:chExt cx="1680" cy="2802"/>
          </a:xfrm>
        </p:grpSpPr>
        <p:grpSp>
          <p:nvGrpSpPr>
            <p:cNvPr id="113676" name="Group 12"/>
            <p:cNvGrpSpPr>
              <a:grpSpLocks/>
            </p:cNvGrpSpPr>
            <p:nvPr/>
          </p:nvGrpSpPr>
          <p:grpSpPr bwMode="auto">
            <a:xfrm>
              <a:off x="1989" y="1230"/>
              <a:ext cx="1680" cy="2802"/>
              <a:chOff x="1989" y="1230"/>
              <a:chExt cx="1680" cy="2802"/>
            </a:xfrm>
          </p:grpSpPr>
          <p:sp>
            <p:nvSpPr>
              <p:cNvPr id="113678"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13679"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68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1367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13675" name="Text Box 19"/>
          <p:cNvSpPr txBox="1">
            <a:spLocks noChangeArrowheads="1"/>
          </p:cNvSpPr>
          <p:nvPr/>
        </p:nvSpPr>
        <p:spPr bwMode="auto">
          <a:xfrm>
            <a:off x="6324600" y="5943600"/>
            <a:ext cx="25590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dirty="0">
                <a:latin typeface="Century Gothic" charset="0"/>
                <a:cs typeface="Arial" charset="0"/>
              </a:rPr>
              <a:t>Illinois PBIS Network, Revised May 15, 2008. Adapted from “What is school-wide PBS?” OSEP Technical Assistance Center on Positive Behavioral Interventions and Supports.  Accessed at http://pbis.org/schoolwide.htm</a:t>
            </a:r>
          </a:p>
        </p:txBody>
      </p:sp>
      <p:sp>
        <p:nvSpPr>
          <p:cNvPr id="21" name="Oval 20"/>
          <p:cNvSpPr/>
          <p:nvPr/>
        </p:nvSpPr>
        <p:spPr>
          <a:xfrm>
            <a:off x="4267200" y="2429161"/>
            <a:ext cx="674687" cy="647414"/>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w Cen MT"/>
            </a:endParaRPr>
          </a:p>
        </p:txBody>
      </p:sp>
      <p:sp>
        <p:nvSpPr>
          <p:cNvPr id="3" name="TextBox 2"/>
          <p:cNvSpPr txBox="1"/>
          <p:nvPr/>
        </p:nvSpPr>
        <p:spPr>
          <a:xfrm>
            <a:off x="7570078" y="170149"/>
            <a:ext cx="1447800" cy="954107"/>
          </a:xfrm>
          <a:prstGeom prst="rect">
            <a:avLst/>
          </a:prstGeom>
          <a:solidFill>
            <a:schemeClr val="bg2">
              <a:lumMod val="50000"/>
            </a:schemeClr>
          </a:solidFill>
          <a:ln>
            <a:solidFill>
              <a:schemeClr val="tx1"/>
            </a:solidFill>
          </a:ln>
        </p:spPr>
        <p:txBody>
          <a:bodyPr wrap="square" rtlCol="0">
            <a:spAutoFit/>
          </a:bodyPr>
          <a:lstStyle/>
          <a:p>
            <a:pPr algn="ctr"/>
            <a:r>
              <a:rPr lang="en-US" sz="2800" dirty="0" smtClean="0">
                <a:solidFill>
                  <a:schemeClr val="bg1"/>
                </a:solidFill>
              </a:rPr>
              <a:t>MODEL A</a:t>
            </a:r>
            <a:endParaRPr lang="en-US" sz="2800" dirty="0">
              <a:solidFill>
                <a:schemeClr val="bg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5"/>
          <p:cNvSpPr>
            <a:spLocks noChangeArrowheads="1"/>
          </p:cNvSpPr>
          <p:nvPr/>
        </p:nvSpPr>
        <p:spPr bwMode="auto">
          <a:xfrm flipV="1">
            <a:off x="1793875" y="2201042"/>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lstStyle/>
          <a:p>
            <a:pPr algn="ctr" eaLnBrk="0" fontAlgn="base" hangingPunct="0">
              <a:spcBef>
                <a:spcPct val="0"/>
              </a:spcBef>
              <a:spcAft>
                <a:spcPct val="0"/>
              </a:spcAft>
            </a:pPr>
            <a:r>
              <a:rPr lang="en-US" sz="2400">
                <a:solidFill>
                  <a:prstClr val="black"/>
                </a:solidFill>
                <a:latin typeface="Times" pitchFamily="-84" charset="0"/>
                <a:ea typeface="ＭＳ Ｐゴシック" pitchFamily="34" charset="-128"/>
              </a:rPr>
              <a:t> </a:t>
            </a:r>
          </a:p>
        </p:txBody>
      </p:sp>
      <p:sp>
        <p:nvSpPr>
          <p:cNvPr id="38915" name="Rectangle 6"/>
          <p:cNvSpPr>
            <a:spLocks noChangeArrowheads="1"/>
          </p:cNvSpPr>
          <p:nvPr/>
        </p:nvSpPr>
        <p:spPr bwMode="auto">
          <a:xfrm>
            <a:off x="1524000" y="1134242"/>
            <a:ext cx="6096000" cy="1084263"/>
          </a:xfrm>
          <a:prstGeom prst="rect">
            <a:avLst/>
          </a:prstGeom>
          <a:solidFill>
            <a:srgbClr val="009900"/>
          </a:solidFill>
          <a:ln w="19050">
            <a:solidFill>
              <a:schemeClr val="tx1"/>
            </a:solidFill>
            <a:miter lim="800000"/>
            <a:headEnd/>
            <a:tailEnd/>
          </a:ln>
        </p:spPr>
        <p:txBody>
          <a:bodyPr wrap="square" lIns="90487" tIns="44450" rIns="90487" bIns="44450">
            <a:spAutoFit/>
          </a:bodyPr>
          <a:lstStyle/>
          <a:p>
            <a:pPr algn="ctr" eaLnBrk="0" fontAlgn="base" hangingPunct="0">
              <a:spcBef>
                <a:spcPct val="0"/>
              </a:spcBef>
              <a:spcAft>
                <a:spcPct val="0"/>
              </a:spcAft>
            </a:pPr>
            <a:r>
              <a:rPr lang="en-US" sz="2400" b="1" dirty="0">
                <a:solidFill>
                  <a:prstClr val="black"/>
                </a:solidFill>
                <a:latin typeface="Tw Cen MT"/>
                <a:ea typeface="ＭＳ Ｐゴシック" pitchFamily="34" charset="-128"/>
                <a:cs typeface="Tw Cen MT"/>
              </a:rPr>
              <a:t>Tier 1/Universal</a:t>
            </a:r>
            <a:r>
              <a:rPr lang="en-US" sz="2800" dirty="0">
                <a:solidFill>
                  <a:srgbClr val="010464"/>
                </a:solidFill>
                <a:latin typeface="Tw Cen MT"/>
                <a:ea typeface="ＭＳ Ｐゴシック" pitchFamily="34" charset="-128"/>
                <a:cs typeface="Tw Cen MT"/>
              </a:rPr>
              <a:t> </a:t>
            </a:r>
          </a:p>
          <a:p>
            <a:pPr algn="ctr" eaLnBrk="0" fontAlgn="base" hangingPunct="0">
              <a:spcBef>
                <a:spcPct val="0"/>
              </a:spcBef>
              <a:spcAft>
                <a:spcPct val="0"/>
              </a:spcAft>
            </a:pPr>
            <a:endParaRPr lang="en-US" sz="400" dirty="0">
              <a:solidFill>
                <a:srgbClr val="010464"/>
              </a:solidFill>
              <a:latin typeface="Tw Cen MT"/>
              <a:ea typeface="ＭＳ Ｐゴシック" pitchFamily="34" charset="-128"/>
              <a:cs typeface="Tw Cen MT"/>
            </a:endParaRPr>
          </a:p>
          <a:p>
            <a:pPr algn="ctr" eaLnBrk="0" fontAlgn="base" hangingPunct="0">
              <a:spcBef>
                <a:spcPct val="0"/>
              </a:spcBef>
              <a:spcAft>
                <a:spcPct val="0"/>
              </a:spcAft>
            </a:pPr>
            <a:r>
              <a:rPr lang="en-US" sz="1600" i="1" dirty="0">
                <a:solidFill>
                  <a:prstClr val="white"/>
                </a:solidFill>
                <a:latin typeface="Tw Cen MT"/>
                <a:ea typeface="ＭＳ Ｐゴシック" pitchFamily="34" charset="-128"/>
                <a:cs typeface="Tw Cen MT"/>
              </a:rPr>
              <a:t>School-Wide Assessment</a:t>
            </a:r>
          </a:p>
          <a:p>
            <a:pPr algn="ctr" eaLnBrk="0" fontAlgn="base" hangingPunct="0">
              <a:spcBef>
                <a:spcPct val="0"/>
              </a:spcBef>
              <a:spcAft>
                <a:spcPct val="0"/>
              </a:spcAft>
            </a:pPr>
            <a:r>
              <a:rPr lang="en-US" sz="1600" i="1" dirty="0">
                <a:solidFill>
                  <a:prstClr val="white"/>
                </a:solidFill>
                <a:latin typeface="Tw Cen MT"/>
                <a:ea typeface="ＭＳ Ｐゴシック" pitchFamily="34" charset="-128"/>
                <a:cs typeface="Tw Cen MT"/>
              </a:rPr>
              <a:t>School-Wide Prevention Systems</a:t>
            </a:r>
            <a:endParaRPr lang="en-US" sz="1600" dirty="0">
              <a:solidFill>
                <a:prstClr val="white"/>
              </a:solidFill>
              <a:latin typeface="Tw Cen MT"/>
              <a:ea typeface="ＭＳ Ｐゴシック" pitchFamily="34" charset="-128"/>
              <a:cs typeface="Tw Cen MT"/>
            </a:endParaRPr>
          </a:p>
        </p:txBody>
      </p:sp>
      <p:sp>
        <p:nvSpPr>
          <p:cNvPr id="38917" name="Text Box 8"/>
          <p:cNvSpPr txBox="1">
            <a:spLocks noChangeArrowheads="1"/>
          </p:cNvSpPr>
          <p:nvPr/>
        </p:nvSpPr>
        <p:spPr bwMode="auto">
          <a:xfrm>
            <a:off x="7086600" y="2581870"/>
            <a:ext cx="16605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50000"/>
              </a:spcBef>
              <a:spcAft>
                <a:spcPct val="0"/>
              </a:spcAft>
            </a:pPr>
            <a:r>
              <a:rPr lang="en-US" sz="1400" b="1" dirty="0">
                <a:solidFill>
                  <a:srgbClr val="1D2A53"/>
                </a:solidFill>
                <a:latin typeface="Tw Cen MT"/>
                <a:cs typeface="Tw Cen MT"/>
              </a:rPr>
              <a:t>   </a:t>
            </a:r>
            <a:r>
              <a:rPr lang="en-US" i="1" dirty="0">
                <a:latin typeface="Helvetica" charset="0"/>
                <a:ea typeface="Helvetica" charset="0"/>
                <a:cs typeface="Helvetica" charset="0"/>
              </a:rPr>
              <a:t>Check-in/ Check-out (CICO)</a:t>
            </a:r>
          </a:p>
        </p:txBody>
      </p:sp>
      <p:sp>
        <p:nvSpPr>
          <p:cNvPr id="38919" name="Text Box 10"/>
          <p:cNvSpPr txBox="1">
            <a:spLocks noChangeArrowheads="1"/>
          </p:cNvSpPr>
          <p:nvPr/>
        </p:nvSpPr>
        <p:spPr bwMode="auto">
          <a:xfrm>
            <a:off x="5542043" y="4869241"/>
            <a:ext cx="345479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i="1" dirty="0">
                <a:latin typeface="Helvetica" charset="0"/>
                <a:ea typeface="Helvetica" charset="0"/>
                <a:cs typeface="Helvetica" charset="0"/>
              </a:rPr>
              <a:t>Brief Functional Behavior </a:t>
            </a:r>
          </a:p>
          <a:p>
            <a:pPr fontAlgn="base">
              <a:spcBef>
                <a:spcPct val="0"/>
              </a:spcBef>
              <a:spcAft>
                <a:spcPct val="0"/>
              </a:spcAft>
            </a:pPr>
            <a:r>
              <a:rPr lang="en-US" i="1" dirty="0">
                <a:latin typeface="Helvetica" charset="0"/>
                <a:ea typeface="Helvetica" charset="0"/>
                <a:cs typeface="Helvetica" charset="0"/>
              </a:rPr>
              <a:t>Assessment/Behavior </a:t>
            </a:r>
          </a:p>
          <a:p>
            <a:pPr fontAlgn="base">
              <a:spcBef>
                <a:spcPct val="0"/>
              </a:spcBef>
              <a:spcAft>
                <a:spcPct val="0"/>
              </a:spcAft>
            </a:pPr>
            <a:r>
              <a:rPr lang="en-US" i="1" dirty="0">
                <a:latin typeface="Helvetica" charset="0"/>
                <a:ea typeface="Helvetica" charset="0"/>
                <a:cs typeface="Helvetica" charset="0"/>
              </a:rPr>
              <a:t>Intervention Planning (FBA/BIP)</a:t>
            </a:r>
          </a:p>
        </p:txBody>
      </p:sp>
      <p:sp>
        <p:nvSpPr>
          <p:cNvPr id="38920" name="Text Box 11"/>
          <p:cNvSpPr txBox="1">
            <a:spLocks noChangeArrowheads="1"/>
          </p:cNvSpPr>
          <p:nvPr/>
        </p:nvSpPr>
        <p:spPr bwMode="auto">
          <a:xfrm>
            <a:off x="5088171" y="5964702"/>
            <a:ext cx="21043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i="1" dirty="0">
                <a:latin typeface="Helvetica" charset="0"/>
                <a:ea typeface="Helvetica" charset="0"/>
                <a:cs typeface="Helvetica" charset="0"/>
              </a:rPr>
              <a:t>Complex FBA/BIP </a:t>
            </a:r>
          </a:p>
        </p:txBody>
      </p:sp>
      <p:sp>
        <p:nvSpPr>
          <p:cNvPr id="38922" name="Text Box 13"/>
          <p:cNvSpPr txBox="1">
            <a:spLocks noChangeArrowheads="1"/>
          </p:cNvSpPr>
          <p:nvPr/>
        </p:nvSpPr>
        <p:spPr bwMode="auto">
          <a:xfrm>
            <a:off x="-488732" y="1144952"/>
            <a:ext cx="19365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50000"/>
              </a:spcBef>
              <a:spcAft>
                <a:spcPct val="0"/>
              </a:spcAft>
            </a:pPr>
            <a:r>
              <a:rPr lang="en-US" sz="1200" i="1" dirty="0">
                <a:solidFill>
                  <a:srgbClr val="C0504D"/>
                </a:solidFill>
                <a:latin typeface="Tw Cen MT"/>
                <a:cs typeface="Tw Cen MT"/>
              </a:rPr>
              <a:t>       </a:t>
            </a:r>
            <a:r>
              <a:rPr lang="en-US" i="1" dirty="0">
                <a:latin typeface="Helvetica" charset="0"/>
                <a:ea typeface="Helvetica" charset="0"/>
                <a:cs typeface="Helvetica" charset="0"/>
              </a:rPr>
              <a:t>ODRs, Credits,         Attendance, </a:t>
            </a:r>
            <a:br>
              <a:rPr lang="en-US" i="1" dirty="0">
                <a:latin typeface="Helvetica" charset="0"/>
                <a:ea typeface="Helvetica" charset="0"/>
                <a:cs typeface="Helvetica" charset="0"/>
              </a:rPr>
            </a:br>
            <a:r>
              <a:rPr lang="en-US" i="1" dirty="0">
                <a:latin typeface="Helvetica" charset="0"/>
                <a:ea typeface="Helvetica" charset="0"/>
                <a:cs typeface="Helvetica" charset="0"/>
              </a:rPr>
              <a:t>Grades, etc.</a:t>
            </a:r>
            <a:endParaRPr lang="en-US" b="1" i="1" dirty="0">
              <a:latin typeface="Helvetica" charset="0"/>
              <a:ea typeface="Helvetica" charset="0"/>
              <a:cs typeface="Helvetica" charset="0"/>
            </a:endParaRPr>
          </a:p>
        </p:txBody>
      </p:sp>
      <p:sp>
        <p:nvSpPr>
          <p:cNvPr id="38923" name="Text Box 14"/>
          <p:cNvSpPr txBox="1">
            <a:spLocks noChangeArrowheads="1"/>
          </p:cNvSpPr>
          <p:nvPr/>
        </p:nvSpPr>
        <p:spPr bwMode="auto">
          <a:xfrm>
            <a:off x="447550" y="2881990"/>
            <a:ext cx="1905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50000"/>
              </a:spcBef>
              <a:spcAft>
                <a:spcPct val="0"/>
              </a:spcAft>
            </a:pPr>
            <a:r>
              <a:rPr lang="en-US" i="1" dirty="0">
                <a:latin typeface="Helvetica" charset="0"/>
                <a:ea typeface="Helvetica" charset="0"/>
                <a:cs typeface="Helvetica" charset="0"/>
              </a:rPr>
              <a:t>Daily Progress </a:t>
            </a:r>
            <a:br>
              <a:rPr lang="en-US" i="1" dirty="0">
                <a:latin typeface="Helvetica" charset="0"/>
                <a:ea typeface="Helvetica" charset="0"/>
                <a:cs typeface="Helvetica" charset="0"/>
              </a:rPr>
            </a:br>
            <a:r>
              <a:rPr lang="en-US" i="1" dirty="0">
                <a:latin typeface="Helvetica" charset="0"/>
                <a:ea typeface="Helvetica" charset="0"/>
                <a:cs typeface="Helvetica" charset="0"/>
              </a:rPr>
              <a:t>    Report (DPR) </a:t>
            </a:r>
            <a:br>
              <a:rPr lang="en-US" i="1" dirty="0">
                <a:latin typeface="Helvetica" charset="0"/>
                <a:ea typeface="Helvetica" charset="0"/>
                <a:cs typeface="Helvetica" charset="0"/>
              </a:rPr>
            </a:br>
            <a:r>
              <a:rPr lang="en-US" dirty="0">
                <a:latin typeface="Helvetica" charset="0"/>
                <a:ea typeface="Helvetica" charset="0"/>
                <a:cs typeface="Helvetica" charset="0"/>
              </a:rPr>
              <a:t>           </a:t>
            </a:r>
            <a:br>
              <a:rPr lang="en-US" dirty="0">
                <a:latin typeface="Helvetica" charset="0"/>
                <a:ea typeface="Helvetica" charset="0"/>
                <a:cs typeface="Helvetica" charset="0"/>
              </a:rPr>
            </a:br>
            <a:r>
              <a:rPr lang="en-US" dirty="0">
                <a:latin typeface="Helvetica" charset="0"/>
                <a:ea typeface="Helvetica" charset="0"/>
                <a:cs typeface="Helvetica" charset="0"/>
              </a:rPr>
              <a:t>             </a:t>
            </a:r>
            <a:endParaRPr lang="en-US" b="1" dirty="0">
              <a:latin typeface="Helvetica" charset="0"/>
              <a:ea typeface="Helvetica" charset="0"/>
              <a:cs typeface="Helvetica" charset="0"/>
            </a:endParaRPr>
          </a:p>
        </p:txBody>
      </p:sp>
      <p:sp>
        <p:nvSpPr>
          <p:cNvPr id="38925" name="Text Box 16"/>
          <p:cNvSpPr txBox="1">
            <a:spLocks noChangeArrowheads="1"/>
          </p:cNvSpPr>
          <p:nvPr/>
        </p:nvSpPr>
        <p:spPr bwMode="auto">
          <a:xfrm>
            <a:off x="6171347" y="3834565"/>
            <a:ext cx="255758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i="1" dirty="0">
                <a:latin typeface="Helvetica" charset="0"/>
                <a:ea typeface="Helvetica" charset="0"/>
                <a:cs typeface="Helvetica" charset="0"/>
              </a:rPr>
              <a:t> Continuum of </a:t>
            </a:r>
          </a:p>
          <a:p>
            <a:pPr algn="ctr" fontAlgn="base">
              <a:spcBef>
                <a:spcPct val="0"/>
              </a:spcBef>
              <a:spcAft>
                <a:spcPct val="0"/>
              </a:spcAft>
            </a:pPr>
            <a:r>
              <a:rPr lang="en-US" i="1" dirty="0">
                <a:latin typeface="Helvetica" charset="0"/>
                <a:ea typeface="Helvetica" charset="0"/>
                <a:cs typeface="Helvetica" charset="0"/>
              </a:rPr>
              <a:t>Groups </a:t>
            </a:r>
          </a:p>
        </p:txBody>
      </p:sp>
      <p:sp>
        <p:nvSpPr>
          <p:cNvPr id="38928" name="Rectangle 26"/>
          <p:cNvSpPr>
            <a:spLocks noChangeArrowheads="1"/>
          </p:cNvSpPr>
          <p:nvPr/>
        </p:nvSpPr>
        <p:spPr bwMode="auto">
          <a:xfrm>
            <a:off x="3394075" y="2543942"/>
            <a:ext cx="22860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Tier 2/</a:t>
            </a:r>
            <a:br>
              <a:rPr lang="en-US" sz="2400" b="1" dirty="0">
                <a:solidFill>
                  <a:prstClr val="black"/>
                </a:solidFill>
                <a:latin typeface="Tw Cen MT"/>
                <a:ea typeface="ＭＳ Ｐゴシック" pitchFamily="34" charset="-128"/>
                <a:cs typeface="Tw Cen MT"/>
              </a:rPr>
            </a:br>
            <a:r>
              <a:rPr lang="en-US" sz="2400" b="1" dirty="0">
                <a:solidFill>
                  <a:prstClr val="black"/>
                </a:solidFill>
                <a:latin typeface="Tw Cen MT"/>
                <a:ea typeface="ＭＳ Ｐゴシック" pitchFamily="34" charset="-128"/>
                <a:cs typeface="Tw Cen MT"/>
              </a:rPr>
              <a:t>Secondary  </a:t>
            </a:r>
          </a:p>
          <a:p>
            <a:pPr algn="ctr" fontAlgn="base">
              <a:spcBef>
                <a:spcPct val="20000"/>
              </a:spcBef>
              <a:spcAft>
                <a:spcPct val="0"/>
              </a:spcAft>
            </a:pPr>
            <a:endParaRPr lang="en-US" sz="2400" b="1" dirty="0">
              <a:solidFill>
                <a:prstClr val="black"/>
              </a:solidFill>
              <a:latin typeface="Tw Cen MT"/>
              <a:ea typeface="ＭＳ Ｐゴシック" pitchFamily="34" charset="-128"/>
              <a:cs typeface="Tw Cen MT"/>
            </a:endParaRPr>
          </a:p>
          <a:p>
            <a:pPr algn="ctr" fontAlgn="base">
              <a:spcBef>
                <a:spcPct val="20000"/>
              </a:spcBef>
              <a:spcAft>
                <a:spcPct val="0"/>
              </a:spcAft>
            </a:pPr>
            <a:endParaRPr lang="en-US" sz="2400" b="1" dirty="0">
              <a:solidFill>
                <a:prstClr val="black"/>
              </a:solidFill>
              <a:latin typeface="Tw Cen MT"/>
              <a:ea typeface="ＭＳ Ｐゴシック" pitchFamily="34" charset="-128"/>
              <a:cs typeface="Tw Cen MT"/>
            </a:endParaRPr>
          </a:p>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Tier 3/</a:t>
            </a:r>
          </a:p>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Tertiary</a:t>
            </a:r>
            <a:endParaRPr lang="en-US" sz="2400" dirty="0">
              <a:solidFill>
                <a:prstClr val="black"/>
              </a:solidFill>
              <a:latin typeface="Tw Cen MT"/>
              <a:ea typeface="ＭＳ Ｐゴシック" pitchFamily="34" charset="-128"/>
              <a:cs typeface="Tw Cen MT"/>
            </a:endParaRPr>
          </a:p>
        </p:txBody>
      </p:sp>
      <p:sp>
        <p:nvSpPr>
          <p:cNvPr id="38929" name="Text Box 27"/>
          <p:cNvSpPr txBox="1">
            <a:spLocks noChangeArrowheads="1"/>
          </p:cNvSpPr>
          <p:nvPr/>
        </p:nvSpPr>
        <p:spPr bwMode="auto">
          <a:xfrm rot="-3363358">
            <a:off x="5029200" y="3244030"/>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sz="2400" b="1">
                <a:solidFill>
                  <a:srgbClr val="990000"/>
                </a:solidFill>
                <a:latin typeface="Tw Cen MT"/>
                <a:cs typeface="Tw Cen MT"/>
              </a:rPr>
              <a:t>Intervention</a:t>
            </a:r>
          </a:p>
        </p:txBody>
      </p:sp>
      <p:sp>
        <p:nvSpPr>
          <p:cNvPr id="38930" name="Text Box 28"/>
          <p:cNvSpPr txBox="1">
            <a:spLocks noChangeArrowheads="1"/>
          </p:cNvSpPr>
          <p:nvPr/>
        </p:nvSpPr>
        <p:spPr bwMode="auto">
          <a:xfrm rot="3429989">
            <a:off x="1905000" y="3253555"/>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sz="2400" b="1">
                <a:solidFill>
                  <a:srgbClr val="990000"/>
                </a:solidFill>
                <a:latin typeface="Tw Cen MT"/>
                <a:cs typeface="Tw Cen MT"/>
              </a:rPr>
              <a:t>Assessment</a:t>
            </a:r>
            <a:endParaRPr lang="en-US" sz="2400">
              <a:solidFill>
                <a:srgbClr val="990000"/>
              </a:solidFill>
              <a:latin typeface="Tw Cen MT"/>
              <a:cs typeface="Tw Cen MT"/>
            </a:endParaRPr>
          </a:p>
        </p:txBody>
      </p:sp>
      <p:sp>
        <p:nvSpPr>
          <p:cNvPr id="19" name="Text Box 8"/>
          <p:cNvSpPr txBox="1">
            <a:spLocks noChangeArrowheads="1"/>
          </p:cNvSpPr>
          <p:nvPr/>
        </p:nvSpPr>
        <p:spPr bwMode="auto">
          <a:xfrm>
            <a:off x="7572330" y="1336434"/>
            <a:ext cx="15559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i="1" dirty="0">
                <a:latin typeface="Helvetica" charset="0"/>
                <a:ea typeface="Helvetica" charset="0"/>
                <a:cs typeface="Helvetica" charset="0"/>
              </a:rPr>
              <a:t>Classroom Management</a:t>
            </a:r>
          </a:p>
        </p:txBody>
      </p:sp>
      <p:sp>
        <p:nvSpPr>
          <p:cNvPr id="22" name="Text Box 29"/>
          <p:cNvSpPr txBox="1">
            <a:spLocks noChangeArrowheads="1"/>
          </p:cNvSpPr>
          <p:nvPr/>
        </p:nvSpPr>
        <p:spPr bwMode="auto">
          <a:xfrm>
            <a:off x="1643792" y="546940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i="1"/>
              <a:t>Observations </a:t>
            </a:r>
            <a:r>
              <a:rPr lang="en-US" sz="1800" i="1" dirty="0"/>
              <a:t/>
            </a:r>
            <a:br>
              <a:rPr lang="en-US" sz="1800" i="1" dirty="0"/>
            </a:br>
            <a:r>
              <a:rPr lang="en-US" sz="1800" i="1" dirty="0"/>
              <a:t>and ABC Analysis</a:t>
            </a:r>
          </a:p>
        </p:txBody>
      </p:sp>
      <p:sp>
        <p:nvSpPr>
          <p:cNvPr id="23" name="Text Box 28"/>
          <p:cNvSpPr txBox="1">
            <a:spLocks noChangeArrowheads="1"/>
          </p:cNvSpPr>
          <p:nvPr/>
        </p:nvSpPr>
        <p:spPr bwMode="auto">
          <a:xfrm>
            <a:off x="958004" y="3947969"/>
            <a:ext cx="203712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i="1" dirty="0"/>
              <a:t>Interviews, Questionnaires, Behavior Rating Scale, etc.</a:t>
            </a:r>
            <a:r>
              <a:rPr lang="en-US" sz="1800" b="1" dirty="0"/>
              <a:t> </a:t>
            </a:r>
          </a:p>
        </p:txBody>
      </p:sp>
      <p:sp>
        <p:nvSpPr>
          <p:cNvPr id="18" name="Rectangle 2"/>
          <p:cNvSpPr txBox="1">
            <a:spLocks noChangeArrowheads="1"/>
          </p:cNvSpPr>
          <p:nvPr/>
        </p:nvSpPr>
        <p:spPr>
          <a:xfrm>
            <a:off x="220662" y="114179"/>
            <a:ext cx="8237538" cy="914400"/>
          </a:xfrm>
          <a:prstGeom prst="rect">
            <a:avLst/>
          </a:prstGeom>
        </p:spPr>
        <p:txBody>
          <a:bodyPr>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b="1" dirty="0">
                <a:solidFill>
                  <a:schemeClr val="bg2">
                    <a:lumMod val="50000"/>
                  </a:schemeClr>
                </a:solidFill>
                <a:latin typeface="Trebuchet MS" panose="020B0603020202020204" pitchFamily="34" charset="0"/>
              </a:rPr>
              <a:t>Positive Behavior Support </a:t>
            </a:r>
            <a:endParaRPr lang="en-US" b="1" dirty="0" smtClean="0">
              <a:solidFill>
                <a:schemeClr val="bg2">
                  <a:lumMod val="50000"/>
                </a:schemeClr>
              </a:solidFill>
              <a:latin typeface="Trebuchet MS" panose="020B0603020202020204" pitchFamily="34" charset="0"/>
            </a:endParaRPr>
          </a:p>
          <a:p>
            <a:pPr fontAlgn="auto">
              <a:spcAft>
                <a:spcPts val="0"/>
              </a:spcAft>
            </a:pPr>
            <a:r>
              <a:rPr lang="en-US" b="1" dirty="0" smtClean="0">
                <a:solidFill>
                  <a:schemeClr val="bg2">
                    <a:lumMod val="50000"/>
                  </a:schemeClr>
                </a:solidFill>
                <a:latin typeface="Trebuchet MS" panose="020B0603020202020204" pitchFamily="34" charset="0"/>
              </a:rPr>
              <a:t>as </a:t>
            </a:r>
            <a:r>
              <a:rPr lang="en-US" b="1" dirty="0">
                <a:solidFill>
                  <a:schemeClr val="bg2">
                    <a:lumMod val="50000"/>
                  </a:schemeClr>
                </a:solidFill>
                <a:latin typeface="Trebuchet MS" panose="020B0603020202020204" pitchFamily="34" charset="0"/>
              </a:rPr>
              <a:t>Your MTSS</a:t>
            </a:r>
          </a:p>
        </p:txBody>
      </p:sp>
      <p:sp>
        <p:nvSpPr>
          <p:cNvPr id="17" name="TextBox 16"/>
          <p:cNvSpPr txBox="1"/>
          <p:nvPr/>
        </p:nvSpPr>
        <p:spPr>
          <a:xfrm>
            <a:off x="7569017" y="109799"/>
            <a:ext cx="1447800" cy="954107"/>
          </a:xfrm>
          <a:prstGeom prst="rect">
            <a:avLst/>
          </a:prstGeom>
          <a:solidFill>
            <a:schemeClr val="bg2">
              <a:lumMod val="50000"/>
            </a:schemeClr>
          </a:solidFill>
          <a:ln>
            <a:solidFill>
              <a:schemeClr val="tx1"/>
            </a:solidFill>
          </a:ln>
        </p:spPr>
        <p:txBody>
          <a:bodyPr wrap="square" rtlCol="0">
            <a:spAutoFit/>
          </a:bodyPr>
          <a:lstStyle/>
          <a:p>
            <a:pPr algn="ctr"/>
            <a:r>
              <a:rPr lang="en-US" sz="2800" dirty="0" smtClean="0">
                <a:solidFill>
                  <a:schemeClr val="bg1"/>
                </a:solidFill>
              </a:rPr>
              <a:t>MODEL B</a:t>
            </a:r>
            <a:endParaRPr lang="en-US" sz="2800" dirty="0">
              <a:solidFill>
                <a:schemeClr val="bg1"/>
              </a:solidFill>
            </a:endParaRPr>
          </a:p>
        </p:txBody>
      </p:sp>
    </p:spTree>
    <p:extLst>
      <p:ext uri="{BB962C8B-B14F-4D97-AF65-F5344CB8AC3E}">
        <p14:creationId xmlns:p14="http://schemas.microsoft.com/office/powerpoint/2010/main" val="160793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1257301" y="964406"/>
            <a:ext cx="52887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152" tIns="31577" rIns="63152" bIns="31577" anchor="ctr"/>
          <a:lstStyle/>
          <a:p>
            <a:pPr defTabSz="342900"/>
            <a:endParaRPr lang="en-US" sz="4125">
              <a:solidFill>
                <a:srgbClr val="800040"/>
              </a:solidFill>
              <a:latin typeface="Calibri" charset="0"/>
            </a:endParaRPr>
          </a:p>
        </p:txBody>
      </p:sp>
      <p:sp>
        <p:nvSpPr>
          <p:cNvPr id="9" name="Isosceles Triangle 8"/>
          <p:cNvSpPr/>
          <p:nvPr/>
        </p:nvSpPr>
        <p:spPr>
          <a:xfrm>
            <a:off x="653282" y="-441397"/>
            <a:ext cx="7543800" cy="6477000"/>
          </a:xfrm>
          <a:prstGeom prst="triangle">
            <a:avLst/>
          </a:prstGeom>
          <a:solidFill>
            <a:srgbClr val="00B050"/>
          </a:solidFill>
          <a:ln>
            <a:solidFill>
              <a:srgbClr val="00B050"/>
            </a:solidFill>
          </a:ln>
          <a:scene3d>
            <a:camera prst="perspectiveRelaxed">
              <a:rot lat="19852770" lon="3668465" rev="18453607"/>
            </a:camera>
            <a:lightRig rig="chilly" dir="t">
              <a:rot lat="0" lon="0" rev="9000000"/>
            </a:lightRig>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p>
            <a:pPr algn="ctr" defTabSz="342897">
              <a:defRPr/>
            </a:pPr>
            <a:endParaRPr lang="en-US" sz="1275" dirty="0">
              <a:solidFill>
                <a:prstClr val="white"/>
              </a:solidFill>
            </a:endParaRPr>
          </a:p>
        </p:txBody>
      </p:sp>
      <p:sp>
        <p:nvSpPr>
          <p:cNvPr id="10" name="Isosceles Triangle 9"/>
          <p:cNvSpPr/>
          <p:nvPr/>
        </p:nvSpPr>
        <p:spPr>
          <a:xfrm>
            <a:off x="2364115" y="223435"/>
            <a:ext cx="5129522" cy="4293924"/>
          </a:xfrm>
          <a:prstGeom prst="triangle">
            <a:avLst/>
          </a:prstGeom>
          <a:gradFill flip="none" rotWithShape="1">
            <a:gsLst>
              <a:gs pos="14000">
                <a:srgbClr val="FFFF57"/>
              </a:gs>
              <a:gs pos="0">
                <a:srgbClr val="00B050"/>
              </a:gs>
            </a:gsLst>
            <a:lin ang="16200000" scaled="1"/>
            <a:tileRect/>
          </a:gradFill>
          <a:ln cap="rnd">
            <a:gradFill flip="none" rotWithShape="1">
              <a:gsLst>
                <a:gs pos="25000">
                  <a:srgbClr val="00B050"/>
                </a:gs>
                <a:gs pos="100000">
                  <a:srgbClr val="FFFF57"/>
                </a:gs>
                <a:gs pos="100000">
                  <a:schemeClr val="accent1">
                    <a:tint val="23500"/>
                    <a:satMod val="160000"/>
                  </a:schemeClr>
                </a:gs>
              </a:gsLst>
              <a:lin ang="16200000" scaled="1"/>
              <a:tileRect/>
            </a:gradFill>
            <a:miter lim="800000"/>
          </a:ln>
          <a:scene3d>
            <a:camera prst="perspectiveRelaxed">
              <a:rot lat="19854000" lon="3666000" rev="18456000"/>
            </a:camera>
            <a:lightRig rig="chilly" dir="t">
              <a:rot lat="0" lon="0" rev="9000000"/>
            </a:lightRig>
          </a:scene3d>
          <a:sp3d prstMaterial="metal">
            <a:bevelT h="330200"/>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p>
            <a:pPr algn="ctr" defTabSz="342897">
              <a:defRPr/>
            </a:pPr>
            <a:endParaRPr lang="en-US" sz="1275" dirty="0">
              <a:solidFill>
                <a:prstClr val="white"/>
              </a:solidFill>
            </a:endParaRPr>
          </a:p>
        </p:txBody>
      </p:sp>
      <p:sp>
        <p:nvSpPr>
          <p:cNvPr id="14" name="Isosceles Triangle 13"/>
          <p:cNvSpPr/>
          <p:nvPr/>
        </p:nvSpPr>
        <p:spPr>
          <a:xfrm>
            <a:off x="3567179" y="662682"/>
            <a:ext cx="3409166" cy="2681971"/>
          </a:xfrm>
          <a:prstGeom prst="triangle">
            <a:avLst/>
          </a:prstGeom>
          <a:gradFill flip="none" rotWithShape="1">
            <a:gsLst>
              <a:gs pos="16000">
                <a:srgbClr val="FFFF57"/>
              </a:gs>
              <a:gs pos="51000">
                <a:srgbClr val="C00000"/>
              </a:gs>
            </a:gsLst>
            <a:lin ang="16200000" scaled="1"/>
            <a:tileRect/>
          </a:gradFill>
          <a:ln>
            <a:gradFill flip="none" rotWithShape="1">
              <a:gsLst>
                <a:gs pos="0">
                  <a:srgbClr val="FFFF57"/>
                </a:gs>
                <a:gs pos="100000">
                  <a:srgbClr val="C00000"/>
                </a:gs>
              </a:gsLst>
              <a:lin ang="16200000" scaled="1"/>
              <a:tileRect/>
            </a:gradFill>
          </a:ln>
          <a:scene3d>
            <a:camera prst="perspectiveRelaxed">
              <a:rot lat="19854000" lon="3666000" rev="18456000"/>
            </a:camera>
            <a:lightRig rig="morning" dir="t">
              <a:rot lat="0" lon="0" rev="0"/>
            </a:lightRig>
          </a:scene3d>
          <a:sp3d prstMaterial="metal">
            <a:bevelT w="95250" h="342900"/>
          </a:sp3d>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p>
            <a:pPr algn="ctr" defTabSz="342897">
              <a:defRPr/>
            </a:pPr>
            <a:endParaRPr lang="en-US" sz="1275" dirty="0">
              <a:solidFill>
                <a:prstClr val="white"/>
              </a:solidFill>
            </a:endParaRPr>
          </a:p>
        </p:txBody>
      </p:sp>
      <p:sp>
        <p:nvSpPr>
          <p:cNvPr id="12" name="Rectangle 2"/>
          <p:cNvSpPr txBox="1">
            <a:spLocks noChangeArrowheads="1"/>
          </p:cNvSpPr>
          <p:nvPr/>
        </p:nvSpPr>
        <p:spPr bwMode="auto">
          <a:xfrm>
            <a:off x="865393" y="188269"/>
            <a:ext cx="5265244" cy="8977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0364" tIns="35183" rIns="70364" bIns="35183" anchor="ctr"/>
          <a:lstStyle>
            <a:lvl1pPr defTabSz="936625" eaLnBrk="0" hangingPunct="0">
              <a:defRPr sz="2400">
                <a:solidFill>
                  <a:schemeClr val="tx1"/>
                </a:solidFill>
                <a:latin typeface="Arial" charset="0"/>
                <a:ea typeface="ＭＳ Ｐゴシック" charset="0"/>
                <a:cs typeface="ＭＳ Ｐゴシック" charset="0"/>
              </a:defRPr>
            </a:lvl1pPr>
            <a:lvl2pPr marL="742950" indent="-285750" defTabSz="936625" eaLnBrk="0" hangingPunct="0">
              <a:defRPr sz="2400">
                <a:solidFill>
                  <a:schemeClr val="tx1"/>
                </a:solidFill>
                <a:latin typeface="Arial" charset="0"/>
                <a:ea typeface="ＭＳ Ｐゴシック" charset="0"/>
              </a:defRPr>
            </a:lvl2pPr>
            <a:lvl3pPr marL="1143000" indent="-228600" defTabSz="936625" eaLnBrk="0" hangingPunct="0">
              <a:defRPr sz="2400">
                <a:solidFill>
                  <a:schemeClr val="tx1"/>
                </a:solidFill>
                <a:latin typeface="Arial" charset="0"/>
                <a:ea typeface="ＭＳ Ｐゴシック" charset="0"/>
              </a:defRPr>
            </a:lvl3pPr>
            <a:lvl4pPr marL="1600200" indent="-228600" defTabSz="936625" eaLnBrk="0" hangingPunct="0">
              <a:defRPr sz="2400">
                <a:solidFill>
                  <a:schemeClr val="tx1"/>
                </a:solidFill>
                <a:latin typeface="Arial" charset="0"/>
                <a:ea typeface="ＭＳ Ｐゴシック" charset="0"/>
              </a:defRPr>
            </a:lvl4pPr>
            <a:lvl5pPr marL="2057400" indent="-228600" defTabSz="936625" eaLnBrk="0" hangingPunct="0">
              <a:defRPr sz="2400">
                <a:solidFill>
                  <a:schemeClr val="tx1"/>
                </a:solidFill>
                <a:latin typeface="Arial" charset="0"/>
                <a:ea typeface="ＭＳ Ｐゴシック" charset="0"/>
              </a:defRPr>
            </a:lvl5pPr>
            <a:lvl6pPr marL="2514600" indent="-228600" defTabSz="9366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66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66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6625"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3200" b="1" dirty="0">
                <a:solidFill>
                  <a:schemeClr val="bg2">
                    <a:lumMod val="50000"/>
                  </a:schemeClr>
                </a:solidFill>
                <a:latin typeface="+mn-lt"/>
                <a:ea typeface="+mj-ea"/>
                <a:cs typeface="Tw Cen MT"/>
              </a:rPr>
              <a:t>Continuum of Academic </a:t>
            </a:r>
            <a:r>
              <a:rPr lang="en-US" sz="3200" b="1" dirty="0" smtClean="0">
                <a:solidFill>
                  <a:schemeClr val="bg2">
                    <a:lumMod val="50000"/>
                  </a:schemeClr>
                </a:solidFill>
                <a:latin typeface="+mn-lt"/>
                <a:ea typeface="+mj-ea"/>
                <a:cs typeface="Tw Cen MT"/>
              </a:rPr>
              <a:t>&amp; </a:t>
            </a:r>
            <a:r>
              <a:rPr lang="en-US" sz="3200" b="1" dirty="0">
                <a:solidFill>
                  <a:schemeClr val="bg2">
                    <a:lumMod val="50000"/>
                  </a:schemeClr>
                </a:solidFill>
                <a:latin typeface="+mn-lt"/>
                <a:ea typeface="+mj-ea"/>
                <a:cs typeface="Tw Cen MT"/>
              </a:rPr>
              <a:t>Social Behavior Support</a:t>
            </a:r>
          </a:p>
        </p:txBody>
      </p:sp>
      <p:sp>
        <p:nvSpPr>
          <p:cNvPr id="13" name="TextBox 12"/>
          <p:cNvSpPr txBox="1"/>
          <p:nvPr/>
        </p:nvSpPr>
        <p:spPr>
          <a:xfrm>
            <a:off x="6651960" y="1490571"/>
            <a:ext cx="2194322" cy="1200329"/>
          </a:xfrm>
          <a:prstGeom prst="rect">
            <a:avLst/>
          </a:prstGeom>
          <a:noFill/>
          <a:ln w="28575" cmpd="sng">
            <a:solidFill>
              <a:schemeClr val="tx2"/>
            </a:solidFill>
          </a:ln>
        </p:spPr>
        <p:txBody>
          <a:bodyPr>
            <a:spAutoFit/>
          </a:bodyPr>
          <a:lstStyle/>
          <a:p>
            <a:pPr>
              <a:defRPr/>
            </a:pPr>
            <a:r>
              <a:rPr lang="en-US" sz="2400" dirty="0">
                <a:solidFill>
                  <a:srgbClr val="1D2A53"/>
                </a:solidFill>
                <a:latin typeface="Tw Cen MT"/>
                <a:cs typeface="Tw Cen MT"/>
              </a:rPr>
              <a:t>Tier 3 for a </a:t>
            </a:r>
            <a:r>
              <a:rPr lang="en-US" sz="2400" b="1" i="1" dirty="0">
                <a:solidFill>
                  <a:srgbClr val="FF0000"/>
                </a:solidFill>
                <a:latin typeface="Tw Cen MT"/>
                <a:cs typeface="Tw Cen MT"/>
              </a:rPr>
              <a:t>Few</a:t>
            </a:r>
            <a:r>
              <a:rPr lang="en-US" sz="2400" b="1" dirty="0">
                <a:solidFill>
                  <a:srgbClr val="FF0000"/>
                </a:solidFill>
                <a:latin typeface="Tw Cen MT"/>
                <a:cs typeface="Tw Cen MT"/>
              </a:rPr>
              <a:t>: </a:t>
            </a:r>
            <a:r>
              <a:rPr lang="en-US" sz="2400" dirty="0">
                <a:solidFill>
                  <a:srgbClr val="1D2A53"/>
                </a:solidFill>
                <a:latin typeface="Tw Cen MT"/>
                <a:cs typeface="Tw Cen MT"/>
              </a:rPr>
              <a:t>Intensive, Individualized</a:t>
            </a:r>
          </a:p>
        </p:txBody>
      </p:sp>
      <p:sp>
        <p:nvSpPr>
          <p:cNvPr id="15" name="TextBox 14"/>
          <p:cNvSpPr txBox="1"/>
          <p:nvPr/>
        </p:nvSpPr>
        <p:spPr>
          <a:xfrm>
            <a:off x="6034205" y="3043742"/>
            <a:ext cx="2514600" cy="1200329"/>
          </a:xfrm>
          <a:prstGeom prst="rect">
            <a:avLst/>
          </a:prstGeom>
          <a:noFill/>
          <a:ln w="28575" cmpd="sng">
            <a:solidFill>
              <a:schemeClr val="tx2"/>
            </a:solidFill>
          </a:ln>
        </p:spPr>
        <p:txBody>
          <a:bodyPr>
            <a:spAutoFit/>
          </a:bodyPr>
          <a:lstStyle/>
          <a:p>
            <a:pPr>
              <a:defRPr/>
            </a:pPr>
            <a:r>
              <a:rPr lang="en-US" sz="2400" dirty="0">
                <a:solidFill>
                  <a:srgbClr val="1D2A53"/>
                </a:solidFill>
                <a:latin typeface="Tw Cen MT"/>
                <a:cs typeface="Tw Cen MT"/>
              </a:rPr>
              <a:t>Tier 2 for </a:t>
            </a:r>
            <a:r>
              <a:rPr lang="en-US" sz="2400" b="1" i="1" dirty="0">
                <a:solidFill>
                  <a:srgbClr val="FFC000"/>
                </a:solidFill>
                <a:latin typeface="Tw Cen MT"/>
                <a:cs typeface="Tw Cen MT"/>
              </a:rPr>
              <a:t>Some</a:t>
            </a:r>
            <a:r>
              <a:rPr lang="en-US" sz="2400" b="1" dirty="0">
                <a:solidFill>
                  <a:srgbClr val="FFC000"/>
                </a:solidFill>
                <a:latin typeface="Tw Cen MT"/>
                <a:cs typeface="Tw Cen MT"/>
              </a:rPr>
              <a:t>:  </a:t>
            </a:r>
            <a:r>
              <a:rPr lang="en-US" sz="2400" dirty="0">
                <a:solidFill>
                  <a:srgbClr val="1D2A53"/>
                </a:solidFill>
                <a:latin typeface="Tw Cen MT"/>
                <a:cs typeface="Tw Cen MT"/>
              </a:rPr>
              <a:t>Targeted for Small Groups</a:t>
            </a:r>
          </a:p>
        </p:txBody>
      </p:sp>
      <p:sp>
        <p:nvSpPr>
          <p:cNvPr id="16" name="TextBox 15"/>
          <p:cNvSpPr txBox="1"/>
          <p:nvPr/>
        </p:nvSpPr>
        <p:spPr>
          <a:xfrm>
            <a:off x="5435073" y="4861122"/>
            <a:ext cx="2433773" cy="830997"/>
          </a:xfrm>
          <a:prstGeom prst="rect">
            <a:avLst/>
          </a:prstGeom>
          <a:noFill/>
          <a:ln w="28575" cmpd="sng">
            <a:solidFill>
              <a:schemeClr val="tx2"/>
            </a:solidFill>
          </a:ln>
        </p:spPr>
        <p:txBody>
          <a:bodyPr wrap="square">
            <a:spAutoFit/>
          </a:bodyPr>
          <a:lstStyle/>
          <a:p>
            <a:pPr>
              <a:defRPr/>
            </a:pPr>
            <a:r>
              <a:rPr lang="en-US" sz="2400" dirty="0">
                <a:solidFill>
                  <a:srgbClr val="1D2A53"/>
                </a:solidFill>
                <a:latin typeface="Tw Cen MT"/>
                <a:cs typeface="Tw Cen MT"/>
              </a:rPr>
              <a:t>Tier I for </a:t>
            </a:r>
            <a:r>
              <a:rPr lang="en-US" sz="2400" b="1" i="1" dirty="0">
                <a:solidFill>
                  <a:srgbClr val="00B050"/>
                </a:solidFill>
                <a:latin typeface="Tw Cen MT"/>
                <a:cs typeface="Tw Cen MT"/>
              </a:rPr>
              <a:t>All</a:t>
            </a:r>
            <a:r>
              <a:rPr lang="en-US" sz="2400" b="1" dirty="0">
                <a:solidFill>
                  <a:srgbClr val="00B050"/>
                </a:solidFill>
                <a:latin typeface="Tw Cen MT"/>
                <a:cs typeface="Tw Cen MT"/>
              </a:rPr>
              <a:t>:  </a:t>
            </a:r>
            <a:r>
              <a:rPr lang="en-US" sz="2400" dirty="0">
                <a:solidFill>
                  <a:srgbClr val="1D2A53"/>
                </a:solidFill>
                <a:latin typeface="Tw Cen MT"/>
                <a:cs typeface="Tw Cen MT"/>
              </a:rPr>
              <a:t>Core/Universal</a:t>
            </a:r>
          </a:p>
        </p:txBody>
      </p:sp>
      <p:sp>
        <p:nvSpPr>
          <p:cNvPr id="17" name="TextBox 16"/>
          <p:cNvSpPr txBox="1"/>
          <p:nvPr/>
        </p:nvSpPr>
        <p:spPr>
          <a:xfrm>
            <a:off x="7570078" y="170149"/>
            <a:ext cx="1447800" cy="954107"/>
          </a:xfrm>
          <a:prstGeom prst="rect">
            <a:avLst/>
          </a:prstGeom>
          <a:solidFill>
            <a:schemeClr val="bg2">
              <a:lumMod val="50000"/>
            </a:schemeClr>
          </a:solidFill>
          <a:ln>
            <a:solidFill>
              <a:schemeClr val="tx1"/>
            </a:solidFill>
          </a:ln>
        </p:spPr>
        <p:txBody>
          <a:bodyPr wrap="square" rtlCol="0">
            <a:spAutoFit/>
          </a:bodyPr>
          <a:lstStyle/>
          <a:p>
            <a:pPr algn="ctr"/>
            <a:r>
              <a:rPr lang="en-US" sz="2800" dirty="0" smtClean="0">
                <a:solidFill>
                  <a:schemeClr val="bg1"/>
                </a:solidFill>
              </a:rPr>
              <a:t>MODEL C</a:t>
            </a:r>
            <a:endParaRPr lang="en-US" sz="2800" dirty="0">
              <a:solidFill>
                <a:schemeClr val="bg1"/>
              </a:solidFill>
            </a:endParaRPr>
          </a:p>
        </p:txBody>
      </p:sp>
    </p:spTree>
    <p:extLst>
      <p:ext uri="{BB962C8B-B14F-4D97-AF65-F5344CB8AC3E}">
        <p14:creationId xmlns:p14="http://schemas.microsoft.com/office/powerpoint/2010/main" val="558322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79400"/>
            <a:ext cx="7239001" cy="1320800"/>
          </a:xfrm>
        </p:spPr>
        <p:txBody>
          <a:bodyPr>
            <a:normAutofit/>
          </a:bodyPr>
          <a:lstStyle/>
          <a:p>
            <a:pPr algn="ctr"/>
            <a:r>
              <a:rPr lang="en-US" dirty="0" smtClean="0">
                <a:solidFill>
                  <a:schemeClr val="bg2">
                    <a:lumMod val="50000"/>
                  </a:schemeClr>
                </a:solidFill>
              </a:rPr>
              <a:t>Which MTSS visual </a:t>
            </a:r>
            <a:r>
              <a:rPr lang="en-US" dirty="0">
                <a:solidFill>
                  <a:schemeClr val="bg2">
                    <a:lumMod val="50000"/>
                  </a:schemeClr>
                </a:solidFill>
              </a:rPr>
              <a:t>resonates most to you and why?</a:t>
            </a:r>
          </a:p>
        </p:txBody>
      </p:sp>
      <p:pic>
        <p:nvPicPr>
          <p:cNvPr id="3" name="Picture 2"/>
          <p:cNvPicPr>
            <a:picLocks noChangeAspect="1"/>
          </p:cNvPicPr>
          <p:nvPr/>
        </p:nvPicPr>
        <p:blipFill>
          <a:blip r:embed="rId3"/>
          <a:stretch>
            <a:fillRect/>
          </a:stretch>
        </p:blipFill>
        <p:spPr>
          <a:xfrm>
            <a:off x="2560900" y="1600200"/>
            <a:ext cx="3793599" cy="3688948"/>
          </a:xfrm>
          <a:prstGeom prst="rect">
            <a:avLst/>
          </a:prstGeom>
        </p:spPr>
      </p:pic>
      <p:sp>
        <p:nvSpPr>
          <p:cNvPr id="4" name="Rectangle 3"/>
          <p:cNvSpPr/>
          <p:nvPr/>
        </p:nvSpPr>
        <p:spPr>
          <a:xfrm>
            <a:off x="500412" y="5543148"/>
            <a:ext cx="8624538" cy="584775"/>
          </a:xfrm>
          <a:prstGeom prst="rect">
            <a:avLst/>
          </a:prstGeom>
          <a:ln>
            <a:noFill/>
          </a:ln>
        </p:spPr>
        <p:txBody>
          <a:bodyPr wrap="square">
            <a:spAutoFit/>
          </a:bodyPr>
          <a:lstStyle/>
          <a:p>
            <a:r>
              <a:rPr lang="en-US" sz="3200" dirty="0">
                <a:hlinkClick r:id="rId4"/>
              </a:rPr>
              <a:t>https://padlet.com/robertsn2/me7saxgymu44</a:t>
            </a:r>
            <a:endParaRPr lang="en-US" sz="3200" dirty="0"/>
          </a:p>
        </p:txBody>
      </p:sp>
    </p:spTree>
    <p:extLst>
      <p:ext uri="{BB962C8B-B14F-4D97-AF65-F5344CB8AC3E}">
        <p14:creationId xmlns:p14="http://schemas.microsoft.com/office/powerpoint/2010/main" val="203894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2133600"/>
          </a:xfrm>
        </p:spPr>
        <p:txBody>
          <a:bodyPr>
            <a:normAutofit fontScale="90000"/>
          </a:bodyPr>
          <a:lstStyle/>
          <a:p>
            <a:r>
              <a:rPr lang="en-US" b="1" dirty="0">
                <a:solidFill>
                  <a:schemeClr val="bg2">
                    <a:lumMod val="50000"/>
                  </a:schemeClr>
                </a:solidFill>
              </a:rPr>
              <a:t>REMEMBER</a:t>
            </a:r>
            <a:br>
              <a:rPr lang="en-US" b="1" dirty="0">
                <a:solidFill>
                  <a:schemeClr val="bg2">
                    <a:lumMod val="50000"/>
                  </a:schemeClr>
                </a:solidFill>
              </a:rPr>
            </a:br>
            <a:r>
              <a:rPr lang="en-US" b="1" dirty="0">
                <a:solidFill>
                  <a:schemeClr val="bg2">
                    <a:lumMod val="50000"/>
                  </a:schemeClr>
                </a:solidFill>
              </a:rPr>
              <a:t>Tiers 2 gives students a higher dosage of what we already do at Tier 1.</a:t>
            </a:r>
            <a:r>
              <a:rPr lang="en-US" b="1" dirty="0"/>
              <a:t/>
            </a:r>
            <a:br>
              <a:rPr lang="en-US" b="1" dirty="0"/>
            </a:br>
            <a:endParaRPr lang="en-US" b="1" dirty="0"/>
          </a:p>
        </p:txBody>
      </p:sp>
      <p:sp>
        <p:nvSpPr>
          <p:cNvPr id="3" name="Content Placeholder 2"/>
          <p:cNvSpPr>
            <a:spLocks noGrp="1"/>
          </p:cNvSpPr>
          <p:nvPr>
            <p:ph idx="1"/>
          </p:nvPr>
        </p:nvSpPr>
        <p:spPr>
          <a:xfrm>
            <a:off x="1295400" y="2514600"/>
            <a:ext cx="6269376" cy="4096502"/>
          </a:xfrm>
        </p:spPr>
        <p:txBody>
          <a:bodyPr>
            <a:normAutofit/>
          </a:bodyPr>
          <a:lstStyle/>
          <a:p>
            <a:r>
              <a:rPr lang="en-US" sz="2800" dirty="0"/>
              <a:t>Teach</a:t>
            </a:r>
          </a:p>
          <a:p>
            <a:r>
              <a:rPr lang="en-US" sz="2800" dirty="0"/>
              <a:t>Prompt</a:t>
            </a:r>
          </a:p>
          <a:p>
            <a:r>
              <a:rPr lang="en-US" sz="2800" dirty="0"/>
              <a:t>Reinforce</a:t>
            </a:r>
          </a:p>
          <a:p>
            <a:r>
              <a:rPr lang="en-US" sz="2800" dirty="0"/>
              <a:t>Monitor</a:t>
            </a:r>
          </a:p>
          <a:p>
            <a:r>
              <a:rPr lang="en-US" sz="2800" dirty="0"/>
              <a:t>Communicate </a:t>
            </a:r>
          </a:p>
          <a:p>
            <a:endParaRPr lang="en-US" sz="2800" dirty="0"/>
          </a:p>
        </p:txBody>
      </p:sp>
      <p:pic>
        <p:nvPicPr>
          <p:cNvPr id="1026" name="Picture 2" descr="mage result for people building on a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95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1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9" name="Straight Connector 58"/>
          <p:cNvCxnSpPr>
            <a:endCxn id="60" idx="1"/>
          </p:cNvCxnSpPr>
          <p:nvPr/>
        </p:nvCxnSpPr>
        <p:spPr>
          <a:xfrm flipH="1">
            <a:off x="8620158" y="3933890"/>
            <a:ext cx="90792" cy="1502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Line 31"/>
          <p:cNvSpPr>
            <a:spLocks noChangeShapeType="1"/>
          </p:cNvSpPr>
          <p:nvPr/>
        </p:nvSpPr>
        <p:spPr bwMode="auto">
          <a:xfrm>
            <a:off x="1006541" y="1823425"/>
            <a:ext cx="0" cy="37285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bg2">
                    <a:lumMod val="50000"/>
                  </a:schemeClr>
                </a:solidFill>
                <a:latin typeface="Trebuchet MS" panose="020B0603020202020204" pitchFamily="34" charset="0"/>
              </a:rPr>
              <a:t>3-Tiered System of Support </a:t>
            </a:r>
          </a:p>
          <a:p>
            <a:pPr algn="ctr">
              <a:spcBef>
                <a:spcPts val="0"/>
              </a:spcBef>
            </a:pPr>
            <a:r>
              <a:rPr lang="en-US" sz="2800" b="1" dirty="0">
                <a:solidFill>
                  <a:schemeClr val="bg2">
                    <a:lumMod val="50000"/>
                  </a:schemeClr>
                </a:solidFill>
                <a:latin typeface="Trebuchet MS" panose="020B0603020202020204" pitchFamily="34" charset="0"/>
              </a:rPr>
              <a:t>Necessary Conversations (Teams)</a:t>
            </a:r>
            <a:endParaRPr lang="en-US" sz="2800" dirty="0">
              <a:solidFill>
                <a:schemeClr val="bg2">
                  <a:lumMod val="50000"/>
                </a:schemeClr>
              </a:solidFill>
              <a:latin typeface="Trebuchet MS" panose="020B0603020202020204" pitchFamily="34" charset="0"/>
            </a:endParaRPr>
          </a:p>
        </p:txBody>
      </p:sp>
      <p:sp>
        <p:nvSpPr>
          <p:cNvPr id="121859" name="Text Box 14"/>
          <p:cNvSpPr txBox="1">
            <a:spLocks noChangeArrowheads="1"/>
          </p:cNvSpPr>
          <p:nvPr/>
        </p:nvSpPr>
        <p:spPr bwMode="auto">
          <a:xfrm>
            <a:off x="3292540" y="4179994"/>
            <a:ext cx="2167731" cy="396875"/>
          </a:xfrm>
          <a:prstGeom prst="rect">
            <a:avLst/>
          </a:prstGeom>
          <a:solidFill>
            <a:srgbClr val="FFFF00"/>
          </a:solidFill>
          <a:ln w="9525">
            <a:solidFill>
              <a:srgbClr val="3333CC"/>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dirty="0">
                <a:latin typeface="Trebuchet MS" panose="020B0603020202020204" pitchFamily="34" charset="0"/>
              </a:rPr>
              <a:t> </a:t>
            </a:r>
            <a:r>
              <a:rPr lang="en-US" sz="1600" b="1" dirty="0">
                <a:latin typeface="Trebuchet MS" panose="020B0603020202020204" pitchFamily="34" charset="0"/>
              </a:rPr>
              <a:t>CICO</a:t>
            </a:r>
          </a:p>
        </p:txBody>
      </p:sp>
      <p:sp>
        <p:nvSpPr>
          <p:cNvPr id="121860" name="Text Box 15"/>
          <p:cNvSpPr txBox="1">
            <a:spLocks noChangeArrowheads="1"/>
          </p:cNvSpPr>
          <p:nvPr/>
        </p:nvSpPr>
        <p:spPr bwMode="auto">
          <a:xfrm>
            <a:off x="3292541" y="4671512"/>
            <a:ext cx="2167730"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interventions</a:t>
            </a:r>
          </a:p>
          <a:p>
            <a:pPr algn="ctr">
              <a:spcBef>
                <a:spcPct val="50000"/>
              </a:spcBef>
            </a:pPr>
            <a:endParaRPr lang="en-US" sz="800" b="1" dirty="0">
              <a:solidFill>
                <a:srgbClr val="000000"/>
              </a:solidFill>
              <a:latin typeface="Trebuchet MS" panose="020B0603020202020204" pitchFamily="34" charset="0"/>
              <a:cs typeface="Arial" charset="0"/>
            </a:endParaRPr>
          </a:p>
        </p:txBody>
      </p:sp>
      <p:sp>
        <p:nvSpPr>
          <p:cNvPr id="121861" name="Text Box 16"/>
          <p:cNvSpPr txBox="1">
            <a:spLocks noChangeArrowheads="1"/>
          </p:cNvSpPr>
          <p:nvPr/>
        </p:nvSpPr>
        <p:spPr bwMode="auto">
          <a:xfrm>
            <a:off x="3292542" y="5284456"/>
            <a:ext cx="2167730" cy="584775"/>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individual</a:t>
            </a:r>
          </a:p>
          <a:p>
            <a:pPr algn="ctr"/>
            <a:r>
              <a:rPr lang="en-US" sz="1600" b="1" dirty="0">
                <a:solidFill>
                  <a:srgbClr val="000000"/>
                </a:solidFill>
                <a:latin typeface="Trebuchet MS" panose="020B0603020202020204" pitchFamily="34" charset="0"/>
              </a:rPr>
              <a:t>features</a:t>
            </a:r>
          </a:p>
        </p:txBody>
      </p:sp>
      <p:sp>
        <p:nvSpPr>
          <p:cNvPr id="121862" name="Text Box 18"/>
          <p:cNvSpPr txBox="1">
            <a:spLocks noChangeArrowheads="1"/>
          </p:cNvSpPr>
          <p:nvPr/>
        </p:nvSpPr>
        <p:spPr bwMode="auto">
          <a:xfrm>
            <a:off x="6523143" y="5052115"/>
            <a:ext cx="1720024" cy="584775"/>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FBA/BIP or PTR (Team Based)</a:t>
            </a:r>
          </a:p>
        </p:txBody>
      </p:sp>
      <p:sp>
        <p:nvSpPr>
          <p:cNvPr id="121863" name="Line 31"/>
          <p:cNvSpPr>
            <a:spLocks noChangeShapeType="1"/>
          </p:cNvSpPr>
          <p:nvPr/>
        </p:nvSpPr>
        <p:spPr bwMode="auto">
          <a:xfrm>
            <a:off x="1006541" y="3013206"/>
            <a:ext cx="0" cy="97912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019800" y="1476154"/>
            <a:ext cx="1777254" cy="338554"/>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Team</a:t>
            </a:r>
          </a:p>
        </p:txBody>
      </p:sp>
      <p:sp>
        <p:nvSpPr>
          <p:cNvPr id="121870" name="Line 28"/>
          <p:cNvSpPr>
            <a:spLocks noChangeShapeType="1"/>
          </p:cNvSpPr>
          <p:nvPr/>
        </p:nvSpPr>
        <p:spPr bwMode="auto">
          <a:xfrm>
            <a:off x="7681179" y="3502769"/>
            <a:ext cx="15021" cy="6285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72" name="Text Box 36"/>
          <p:cNvSpPr txBox="1">
            <a:spLocks noChangeArrowheads="1"/>
          </p:cNvSpPr>
          <p:nvPr/>
        </p:nvSpPr>
        <p:spPr bwMode="auto">
          <a:xfrm>
            <a:off x="3292540" y="1470312"/>
            <a:ext cx="1703003" cy="338554"/>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Team</a:t>
            </a: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152400" y="2278945"/>
            <a:ext cx="1600200" cy="7381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Plans SW &amp; Class-wide supports</a:t>
            </a:r>
          </a:p>
        </p:txBody>
      </p:sp>
      <p:sp>
        <p:nvSpPr>
          <p:cNvPr id="121881" name="Text Box 80"/>
          <p:cNvSpPr txBox="1">
            <a:spLocks noChangeArrowheads="1"/>
          </p:cNvSpPr>
          <p:nvPr/>
        </p:nvSpPr>
        <p:spPr bwMode="auto">
          <a:xfrm>
            <a:off x="1828799" y="2162704"/>
            <a:ext cx="2301942" cy="17527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300" b="1" u="sng" dirty="0"/>
              <a:t>System </a:t>
            </a:r>
          </a:p>
          <a:p>
            <a:pPr algn="ctr" eaLnBrk="1" hangingPunct="1">
              <a:spcBef>
                <a:spcPct val="15000"/>
              </a:spcBef>
            </a:pPr>
            <a:r>
              <a:rPr lang="en-US" sz="1300" b="1" u="sng" dirty="0"/>
              <a:t>Conversations</a:t>
            </a:r>
          </a:p>
          <a:p>
            <a:pPr algn="ctr" eaLnBrk="1" hangingPunct="1">
              <a:spcBef>
                <a:spcPct val="15000"/>
              </a:spcBef>
            </a:pPr>
            <a:r>
              <a:rPr lang="en-US" sz="1300" dirty="0"/>
              <a:t>Uses process data; evaluates overall effectiveness; does not involve discussion of individual students</a:t>
            </a:r>
            <a:br>
              <a:rPr lang="en-US" sz="1300" dirty="0"/>
            </a:br>
            <a:endParaRPr lang="en-US" sz="1300" dirty="0"/>
          </a:p>
        </p:txBody>
      </p:sp>
      <p:sp>
        <p:nvSpPr>
          <p:cNvPr id="121882" name="Text Box 81"/>
          <p:cNvSpPr txBox="1">
            <a:spLocks noChangeArrowheads="1"/>
          </p:cNvSpPr>
          <p:nvPr/>
        </p:nvSpPr>
        <p:spPr bwMode="auto">
          <a:xfrm>
            <a:off x="4267200" y="2184355"/>
            <a:ext cx="2159328" cy="1752788"/>
          </a:xfrm>
          <a:prstGeom prst="rect">
            <a:avLst/>
          </a:prstGeom>
          <a:gradFill>
            <a:gsLst>
              <a:gs pos="47000">
                <a:srgbClr val="FFFF00"/>
              </a:gs>
              <a:gs pos="100000">
                <a:srgbClr val="FF0000"/>
              </a:gs>
            </a:gsLst>
            <a:lin ang="0" scaled="1"/>
          </a:gra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300" b="1" u="sng" dirty="0"/>
              <a:t>Problem Solving Conversations</a:t>
            </a:r>
            <a:endParaRPr lang="en-US" sz="1300" dirty="0"/>
          </a:p>
          <a:p>
            <a:pPr algn="ctr" eaLnBrk="1" hangingPunct="1">
              <a:spcBef>
                <a:spcPct val="15000"/>
              </a:spcBef>
            </a:pPr>
            <a:r>
              <a:rPr lang="en-US" sz="1300" dirty="0"/>
              <a:t>Matches students to interventions and monitors progress, making adjustments as needed</a:t>
            </a:r>
          </a:p>
          <a:p>
            <a:pPr algn="ctr" eaLnBrk="1" hangingPunct="1">
              <a:spcBef>
                <a:spcPct val="15000"/>
              </a:spcBef>
            </a:pPr>
            <a:r>
              <a:rPr lang="en-US" sz="1300" dirty="0"/>
              <a:t/>
            </a:r>
            <a:br>
              <a:rPr lang="en-US" sz="1300" dirty="0"/>
            </a:br>
            <a:endParaRPr lang="en-US" sz="1300" dirty="0"/>
          </a:p>
        </p:txBody>
      </p:sp>
      <p:sp>
        <p:nvSpPr>
          <p:cNvPr id="121893" name="Text Box 39"/>
          <p:cNvSpPr txBox="1">
            <a:spLocks noChangeArrowheads="1"/>
          </p:cNvSpPr>
          <p:nvPr/>
        </p:nvSpPr>
        <p:spPr bwMode="auto">
          <a:xfrm>
            <a:off x="304800" y="4072459"/>
            <a:ext cx="1600200" cy="2185214"/>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Program</a:t>
            </a:r>
          </a:p>
          <a:p>
            <a:pPr algn="ctr" eaLnBrk="1" hangingPunct="1">
              <a:spcBef>
                <a:spcPct val="50000"/>
              </a:spcBef>
            </a:pPr>
            <a:endParaRPr lang="en-US" sz="1600" b="1" dirty="0">
              <a:latin typeface="Trebuchet MS" panose="020B0603020202020204" pitchFamily="34" charset="0"/>
            </a:endParaRPr>
          </a:p>
          <a:p>
            <a:pPr algn="ctr" eaLnBrk="1" hangingPunct="1">
              <a:spcBef>
                <a:spcPct val="50000"/>
              </a:spcBef>
            </a:pPr>
            <a:endParaRPr lang="en-US" sz="1600" b="1" dirty="0">
              <a:latin typeface="Trebuchet MS" panose="020B0603020202020204" pitchFamily="34" charset="0"/>
            </a:endParaRPr>
          </a:p>
          <a:p>
            <a:pPr algn="ctr" eaLnBrk="1" hangingPunct="1">
              <a:spcBef>
                <a:spcPct val="50000"/>
              </a:spcBef>
            </a:pPr>
            <a:endParaRPr lang="en-US" sz="1600" b="1" dirty="0">
              <a:latin typeface="Trebuchet MS" panose="020B0603020202020204" pitchFamily="34" charset="0"/>
            </a:endParaRPr>
          </a:p>
        </p:txBody>
      </p:sp>
      <p:sp>
        <p:nvSpPr>
          <p:cNvPr id="121894" name="TextBox 3"/>
          <p:cNvSpPr txBox="1">
            <a:spLocks noChangeArrowheads="1"/>
          </p:cNvSpPr>
          <p:nvPr/>
        </p:nvSpPr>
        <p:spPr bwMode="auto">
          <a:xfrm>
            <a:off x="5213444" y="6533925"/>
            <a:ext cx="3810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sp>
        <p:nvSpPr>
          <p:cNvPr id="19" name="Left Brace 18"/>
          <p:cNvSpPr/>
          <p:nvPr/>
        </p:nvSpPr>
        <p:spPr>
          <a:xfrm>
            <a:off x="2867857" y="4072459"/>
            <a:ext cx="424683" cy="1849755"/>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5460272" y="4072460"/>
            <a:ext cx="346869" cy="184975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574457" y="3915492"/>
            <a:ext cx="293400" cy="1081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18"/>
          <p:cNvSpPr txBox="1">
            <a:spLocks noChangeArrowheads="1"/>
          </p:cNvSpPr>
          <p:nvPr/>
        </p:nvSpPr>
        <p:spPr bwMode="auto">
          <a:xfrm>
            <a:off x="6537990" y="4146652"/>
            <a:ext cx="1690330" cy="83099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Brief FBA/BIP (Consultant Based)</a:t>
            </a:r>
          </a:p>
        </p:txBody>
      </p:sp>
      <p:sp>
        <p:nvSpPr>
          <p:cNvPr id="32" name="Text Box 18"/>
          <p:cNvSpPr txBox="1">
            <a:spLocks noChangeArrowheads="1"/>
          </p:cNvSpPr>
          <p:nvPr/>
        </p:nvSpPr>
        <p:spPr bwMode="auto">
          <a:xfrm>
            <a:off x="6508296" y="5722203"/>
            <a:ext cx="1720024" cy="83099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FBA/BIP or PCP (Wrap Around Based)</a:t>
            </a:r>
          </a:p>
        </p:txBody>
      </p:sp>
      <p:sp>
        <p:nvSpPr>
          <p:cNvPr id="34" name="Right Brace 33"/>
          <p:cNvSpPr/>
          <p:nvPr/>
        </p:nvSpPr>
        <p:spPr>
          <a:xfrm rot="10800000">
            <a:off x="6096001" y="4471327"/>
            <a:ext cx="346869" cy="184975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p:cNvCxnSpPr>
            <a:endCxn id="34" idx="1"/>
          </p:cNvCxnSpPr>
          <p:nvPr/>
        </p:nvCxnSpPr>
        <p:spPr>
          <a:xfrm>
            <a:off x="5918965" y="3957956"/>
            <a:ext cx="177036" cy="1438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ight Brace 59"/>
          <p:cNvSpPr/>
          <p:nvPr/>
        </p:nvSpPr>
        <p:spPr>
          <a:xfrm>
            <a:off x="8273289" y="4511557"/>
            <a:ext cx="346869" cy="184975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 Box 36"/>
          <p:cNvSpPr txBox="1">
            <a:spLocks noChangeArrowheads="1"/>
          </p:cNvSpPr>
          <p:nvPr/>
        </p:nvSpPr>
        <p:spPr bwMode="auto">
          <a:xfrm>
            <a:off x="357645" y="1487415"/>
            <a:ext cx="1703003" cy="338554"/>
          </a:xfrm>
          <a:prstGeom prst="rect">
            <a:avLst/>
          </a:prstGeom>
          <a:solidFill>
            <a:srgbClr val="92D05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SW-Team</a:t>
            </a:r>
          </a:p>
        </p:txBody>
      </p:sp>
      <p:sp>
        <p:nvSpPr>
          <p:cNvPr id="63" name="Text Box 80"/>
          <p:cNvSpPr txBox="1">
            <a:spLocks noChangeArrowheads="1"/>
          </p:cNvSpPr>
          <p:nvPr/>
        </p:nvSpPr>
        <p:spPr bwMode="auto">
          <a:xfrm>
            <a:off x="6613458" y="2184355"/>
            <a:ext cx="2301942" cy="17527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300" b="1" u="sng" dirty="0"/>
              <a:t>System </a:t>
            </a:r>
          </a:p>
          <a:p>
            <a:pPr algn="ctr" eaLnBrk="1" hangingPunct="1">
              <a:spcBef>
                <a:spcPct val="15000"/>
              </a:spcBef>
            </a:pPr>
            <a:r>
              <a:rPr lang="en-US" sz="1300" b="1" u="sng" dirty="0"/>
              <a:t>Conversations</a:t>
            </a:r>
          </a:p>
          <a:p>
            <a:pPr algn="ctr" eaLnBrk="1" hangingPunct="1">
              <a:spcBef>
                <a:spcPct val="15000"/>
              </a:spcBef>
            </a:pPr>
            <a:r>
              <a:rPr lang="en-US" sz="1300" dirty="0"/>
              <a:t>Uses process data; evaluates overall effectiveness; does not involve discussion of individual students</a:t>
            </a:r>
            <a:br>
              <a:rPr lang="en-US" sz="1300" dirty="0"/>
            </a:br>
            <a:endParaRPr lang="en-US" sz="1300" dirty="0"/>
          </a:p>
        </p:txBody>
      </p:sp>
      <p:cxnSp>
        <p:nvCxnSpPr>
          <p:cNvPr id="66" name="Straight Connector 65"/>
          <p:cNvCxnSpPr/>
          <p:nvPr/>
        </p:nvCxnSpPr>
        <p:spPr>
          <a:xfrm flipH="1">
            <a:off x="5842648" y="3957956"/>
            <a:ext cx="76317" cy="1020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403424" y="1856187"/>
            <a:ext cx="241968" cy="27888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755492" y="1862817"/>
            <a:ext cx="241968" cy="27888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1856" name="Straight Arrow Connector 121855"/>
          <p:cNvCxnSpPr/>
          <p:nvPr/>
        </p:nvCxnSpPr>
        <p:spPr>
          <a:xfrm flipH="1">
            <a:off x="3827209" y="1845434"/>
            <a:ext cx="228600" cy="31391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6305085" y="1852896"/>
            <a:ext cx="228600" cy="31391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1867" name="Straight Arrow Connector 121866"/>
          <p:cNvCxnSpPr/>
          <p:nvPr/>
        </p:nvCxnSpPr>
        <p:spPr>
          <a:xfrm>
            <a:off x="2286000" y="1639589"/>
            <a:ext cx="794198"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086608" y="1659070"/>
            <a:ext cx="794198"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7" name="Text Box 39">
            <a:extLst>
              <a:ext uri="{FF2B5EF4-FFF2-40B4-BE49-F238E27FC236}">
                <a16:creationId xmlns:a16="http://schemas.microsoft.com/office/drawing/2014/main" id="{65D12F13-4E1B-9547-BA8F-8160F8D90A2A}"/>
              </a:ext>
            </a:extLst>
          </p:cNvPr>
          <p:cNvSpPr txBox="1">
            <a:spLocks noChangeArrowheads="1"/>
          </p:cNvSpPr>
          <p:nvPr/>
        </p:nvSpPr>
        <p:spPr bwMode="auto">
          <a:xfrm>
            <a:off x="2575388" y="5991229"/>
            <a:ext cx="1600200" cy="830997"/>
          </a:xfrm>
          <a:prstGeom prst="rect">
            <a:avLst/>
          </a:prstGeom>
          <a:solidFill>
            <a:srgbClr val="FFFF0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Relationship-Building Interventions</a:t>
            </a:r>
          </a:p>
        </p:txBody>
      </p:sp>
      <p:sp>
        <p:nvSpPr>
          <p:cNvPr id="38" name="Text Box 39">
            <a:extLst>
              <a:ext uri="{FF2B5EF4-FFF2-40B4-BE49-F238E27FC236}">
                <a16:creationId xmlns:a16="http://schemas.microsoft.com/office/drawing/2014/main" id="{5F002623-9A42-B941-BE96-1F55CC993886}"/>
              </a:ext>
            </a:extLst>
          </p:cNvPr>
          <p:cNvSpPr txBox="1">
            <a:spLocks noChangeArrowheads="1"/>
          </p:cNvSpPr>
          <p:nvPr/>
        </p:nvSpPr>
        <p:spPr bwMode="auto">
          <a:xfrm>
            <a:off x="4329579" y="5976540"/>
            <a:ext cx="1600200" cy="838691"/>
          </a:xfrm>
          <a:prstGeom prst="rect">
            <a:avLst/>
          </a:prstGeom>
          <a:solidFill>
            <a:srgbClr val="FFFF0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Skill-Building Interventions</a:t>
            </a:r>
          </a:p>
          <a:p>
            <a:pPr algn="ctr" eaLnBrk="1" hangingPunct="1">
              <a:spcBef>
                <a:spcPct val="50000"/>
              </a:spcBef>
            </a:pPr>
            <a:endParaRPr lang="en-US" sz="1100" b="1" dirty="0">
              <a:latin typeface="Trebuchet MS" panose="020B0603020202020204" pitchFamily="34" charset="0"/>
            </a:endParaRPr>
          </a:p>
        </p:txBody>
      </p:sp>
    </p:spTree>
    <p:extLst>
      <p:ext uri="{BB962C8B-B14F-4D97-AF65-F5344CB8AC3E}">
        <p14:creationId xmlns:p14="http://schemas.microsoft.com/office/powerpoint/2010/main" val="36061191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94" y="108819"/>
            <a:ext cx="8766212" cy="1320800"/>
          </a:xfrm>
        </p:spPr>
        <p:txBody>
          <a:bodyPr>
            <a:normAutofit/>
          </a:bodyPr>
          <a:lstStyle/>
          <a:p>
            <a:r>
              <a:rPr lang="en-US" sz="3200" b="1" dirty="0">
                <a:solidFill>
                  <a:schemeClr val="bg2">
                    <a:lumMod val="50000"/>
                  </a:schemeClr>
                </a:solidFill>
              </a:rPr>
              <a:t>Where do your partners fit into your MTSS?</a:t>
            </a:r>
          </a:p>
        </p:txBody>
      </p:sp>
      <p:pic>
        <p:nvPicPr>
          <p:cNvPr id="4" name="Picture 3"/>
          <p:cNvPicPr>
            <a:picLocks noChangeAspect="1"/>
          </p:cNvPicPr>
          <p:nvPr/>
        </p:nvPicPr>
        <p:blipFill>
          <a:blip r:embed="rId3"/>
          <a:stretch>
            <a:fillRect/>
          </a:stretch>
        </p:blipFill>
        <p:spPr>
          <a:xfrm>
            <a:off x="6248400" y="1143000"/>
            <a:ext cx="2406540" cy="2955510"/>
          </a:xfrm>
          <a:prstGeom prst="rect">
            <a:avLst/>
          </a:prstGeom>
        </p:spPr>
      </p:pic>
      <p:sp>
        <p:nvSpPr>
          <p:cNvPr id="7" name="Rectangle 6"/>
          <p:cNvSpPr/>
          <p:nvPr/>
        </p:nvSpPr>
        <p:spPr>
          <a:xfrm>
            <a:off x="1295400" y="769219"/>
            <a:ext cx="6705600" cy="572323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Brandywine Counseling</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Center for Child Development</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Children and Family First </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Christiana Care(Wellness Center)</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Communities in Schools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Community Mentors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Creative Mentoring - Seasons of Respect </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Delaware Hospice/New Hope grief group</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Delaware Psychological Services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Family Crisis Therapist</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First State Behavioral Health</a:t>
            </a:r>
          </a:p>
          <a:p>
            <a:pPr marL="342900" marR="0" lvl="0" indent="-342900">
              <a:lnSpc>
                <a:spcPct val="107000"/>
              </a:lnSpc>
              <a:spcBef>
                <a:spcPts val="0"/>
              </a:spcBef>
              <a:spcAft>
                <a:spcPts val="0"/>
              </a:spcAft>
              <a:buFont typeface="+mj-lt"/>
              <a:buAutoNum type="arabicPeriod"/>
              <a:tabLst>
                <a:tab pos="457200" algn="l"/>
              </a:tabLst>
            </a:pPr>
            <a:r>
              <a:rPr lang="en-US" dirty="0" err="1">
                <a:latin typeface="Calibri" panose="020F0502020204030204" pitchFamily="34" charset="0"/>
                <a:ea typeface="Calibri" panose="020F0502020204030204" pitchFamily="34" charset="0"/>
                <a:cs typeface="Times New Roman" panose="02020603050405020304" pitchFamily="18" charset="0"/>
              </a:rPr>
              <a:t>Jurdy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Mind &amp; Body Consortium</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Mindful Movement</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STARS counseling programs</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Strengthening families program through Child and Families First </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Supporting </a:t>
            </a:r>
            <a:r>
              <a:rPr lang="en-US" dirty="0" err="1">
                <a:latin typeface="Calibri" panose="020F0502020204030204" pitchFamily="34" charset="0"/>
                <a:ea typeface="Calibri" panose="020F0502020204030204" pitchFamily="34" charset="0"/>
                <a:cs typeface="Times New Roman" panose="02020603050405020304" pitchFamily="18" charset="0"/>
              </a:rPr>
              <a:t>Kidds</a:t>
            </a:r>
            <a:r>
              <a:rPr lang="en-US" dirty="0">
                <a:latin typeface="Calibri" panose="020F0502020204030204" pitchFamily="34" charset="0"/>
                <a:ea typeface="Calibri" panose="020F0502020204030204" pitchFamily="34" charset="0"/>
                <a:cs typeface="Times New Roman" panose="02020603050405020304" pitchFamily="18" charset="0"/>
              </a:rPr>
              <a:t> (CBITS or Bounce Back)</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THRIVE</a:t>
            </a:r>
          </a:p>
          <a:p>
            <a:pPr marL="342900" marR="0" lvl="0" indent="-342900">
              <a:lnSpc>
                <a:spcPct val="107000"/>
              </a:lnSpc>
              <a:spcBef>
                <a:spcPts val="0"/>
              </a:spcBef>
              <a:spcAft>
                <a:spcPts val="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UD Grad Students (Engineering </a:t>
            </a:r>
            <a:r>
              <a:rPr lang="en-US" dirty="0" err="1">
                <a:latin typeface="Calibri" panose="020F0502020204030204" pitchFamily="34" charset="0"/>
                <a:ea typeface="Calibri" panose="020F0502020204030204" pitchFamily="34" charset="0"/>
                <a:cs typeface="Times New Roman" panose="02020603050405020304" pitchFamily="18" charset="0"/>
              </a:rPr>
              <a:t>Dept</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12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21" y="390047"/>
            <a:ext cx="8766212" cy="743739"/>
          </a:xfrm>
        </p:spPr>
        <p:txBody>
          <a:bodyPr>
            <a:normAutofit/>
          </a:bodyPr>
          <a:lstStyle/>
          <a:p>
            <a:r>
              <a:rPr lang="en-US" sz="3200" b="1" dirty="0">
                <a:solidFill>
                  <a:schemeClr val="bg2">
                    <a:lumMod val="50000"/>
                  </a:schemeClr>
                </a:solidFill>
              </a:rPr>
              <a:t>Where do your partners fit into your MTSS?</a:t>
            </a:r>
          </a:p>
        </p:txBody>
      </p:sp>
      <p:sp>
        <p:nvSpPr>
          <p:cNvPr id="5" name="Text Box 39"/>
          <p:cNvSpPr txBox="1">
            <a:spLocks noChangeArrowheads="1"/>
          </p:cNvSpPr>
          <p:nvPr/>
        </p:nvSpPr>
        <p:spPr bwMode="auto">
          <a:xfrm>
            <a:off x="6035976" y="1476154"/>
            <a:ext cx="1777254" cy="338554"/>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Team</a:t>
            </a:r>
          </a:p>
        </p:txBody>
      </p:sp>
      <p:sp>
        <p:nvSpPr>
          <p:cNvPr id="6" name="Text Box 36"/>
          <p:cNvSpPr txBox="1">
            <a:spLocks noChangeArrowheads="1"/>
          </p:cNvSpPr>
          <p:nvPr/>
        </p:nvSpPr>
        <p:spPr bwMode="auto">
          <a:xfrm>
            <a:off x="3308716" y="1470312"/>
            <a:ext cx="1703003" cy="338554"/>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Team</a:t>
            </a:r>
          </a:p>
        </p:txBody>
      </p:sp>
      <p:sp>
        <p:nvSpPr>
          <p:cNvPr id="9" name="Text Box 80"/>
          <p:cNvSpPr txBox="1">
            <a:spLocks noChangeArrowheads="1"/>
          </p:cNvSpPr>
          <p:nvPr/>
        </p:nvSpPr>
        <p:spPr bwMode="auto">
          <a:xfrm>
            <a:off x="2133599" y="2162704"/>
            <a:ext cx="2013317" cy="17527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300" b="1" u="sng" dirty="0"/>
              <a:t>System </a:t>
            </a:r>
          </a:p>
          <a:p>
            <a:pPr algn="ctr" eaLnBrk="1" hangingPunct="1">
              <a:spcBef>
                <a:spcPct val="15000"/>
              </a:spcBef>
            </a:pPr>
            <a:r>
              <a:rPr lang="en-US" sz="1300" b="1" u="sng" dirty="0"/>
              <a:t>Conversations</a:t>
            </a:r>
          </a:p>
          <a:p>
            <a:pPr algn="ctr" eaLnBrk="1" hangingPunct="1">
              <a:spcBef>
                <a:spcPct val="15000"/>
              </a:spcBef>
            </a:pPr>
            <a:r>
              <a:rPr lang="en-US" sz="1300" dirty="0"/>
              <a:t>Uses process data; evaluates overall effectiveness; does not involve discussion of individual students</a:t>
            </a:r>
            <a:br>
              <a:rPr lang="en-US" sz="1300" dirty="0"/>
            </a:br>
            <a:endParaRPr lang="en-US" sz="1300" dirty="0"/>
          </a:p>
        </p:txBody>
      </p:sp>
      <p:sp>
        <p:nvSpPr>
          <p:cNvPr id="10" name="Text Box 81"/>
          <p:cNvSpPr txBox="1">
            <a:spLocks noChangeArrowheads="1"/>
          </p:cNvSpPr>
          <p:nvPr/>
        </p:nvSpPr>
        <p:spPr bwMode="auto">
          <a:xfrm>
            <a:off x="4283376" y="2184355"/>
            <a:ext cx="2159328" cy="1752788"/>
          </a:xfrm>
          <a:prstGeom prst="rect">
            <a:avLst/>
          </a:prstGeom>
          <a:gradFill>
            <a:gsLst>
              <a:gs pos="47000">
                <a:srgbClr val="FFFF00"/>
              </a:gs>
              <a:gs pos="100000">
                <a:srgbClr val="FF0000"/>
              </a:gs>
            </a:gsLst>
            <a:lin ang="0" scaled="1"/>
          </a:gra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300" b="1" u="sng" dirty="0"/>
              <a:t>Problem Solving Conversations</a:t>
            </a:r>
            <a:endParaRPr lang="en-US" sz="1300" dirty="0"/>
          </a:p>
          <a:p>
            <a:pPr algn="ctr" eaLnBrk="1" hangingPunct="1">
              <a:spcBef>
                <a:spcPct val="15000"/>
              </a:spcBef>
            </a:pPr>
            <a:r>
              <a:rPr lang="en-US" sz="1300" dirty="0"/>
              <a:t>Matches students to interventions and monitors progress, making adjustments as needed</a:t>
            </a:r>
          </a:p>
          <a:p>
            <a:pPr algn="ctr" eaLnBrk="1" hangingPunct="1">
              <a:spcBef>
                <a:spcPct val="15000"/>
              </a:spcBef>
            </a:pPr>
            <a:r>
              <a:rPr lang="en-US" sz="1300" dirty="0"/>
              <a:t/>
            </a:r>
            <a:br>
              <a:rPr lang="en-US" sz="1300" dirty="0"/>
            </a:br>
            <a:endParaRPr lang="en-US" sz="1300" dirty="0"/>
          </a:p>
        </p:txBody>
      </p:sp>
      <p:sp>
        <p:nvSpPr>
          <p:cNvPr id="11" name="Text Box 36"/>
          <p:cNvSpPr txBox="1">
            <a:spLocks noChangeArrowheads="1"/>
          </p:cNvSpPr>
          <p:nvPr/>
        </p:nvSpPr>
        <p:spPr bwMode="auto">
          <a:xfrm>
            <a:off x="373821" y="1487415"/>
            <a:ext cx="1703003" cy="584775"/>
          </a:xfrm>
          <a:prstGeom prst="rect">
            <a:avLst/>
          </a:prstGeom>
          <a:solidFill>
            <a:srgbClr val="92D05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smtClean="0">
                <a:latin typeface="Trebuchet MS" panose="020B0603020202020204" pitchFamily="34" charset="0"/>
              </a:rPr>
              <a:t>SW EXPECTATIONS</a:t>
            </a:r>
            <a:endParaRPr lang="en-US" sz="1600" b="1" dirty="0">
              <a:latin typeface="Trebuchet MS" panose="020B0603020202020204" pitchFamily="34" charset="0"/>
            </a:endParaRPr>
          </a:p>
        </p:txBody>
      </p:sp>
      <p:sp>
        <p:nvSpPr>
          <p:cNvPr id="12" name="Text Box 80"/>
          <p:cNvSpPr txBox="1">
            <a:spLocks noChangeArrowheads="1"/>
          </p:cNvSpPr>
          <p:nvPr/>
        </p:nvSpPr>
        <p:spPr bwMode="auto">
          <a:xfrm>
            <a:off x="6629634" y="2184355"/>
            <a:ext cx="2301942" cy="17527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300" b="1" u="sng" dirty="0"/>
              <a:t>System </a:t>
            </a:r>
          </a:p>
          <a:p>
            <a:pPr algn="ctr" eaLnBrk="1" hangingPunct="1">
              <a:spcBef>
                <a:spcPct val="15000"/>
              </a:spcBef>
            </a:pPr>
            <a:r>
              <a:rPr lang="en-US" sz="1300" b="1" u="sng" dirty="0"/>
              <a:t>Conversations</a:t>
            </a:r>
          </a:p>
          <a:p>
            <a:pPr algn="ctr" eaLnBrk="1" hangingPunct="1">
              <a:spcBef>
                <a:spcPct val="15000"/>
              </a:spcBef>
            </a:pPr>
            <a:r>
              <a:rPr lang="en-US" sz="1300" dirty="0"/>
              <a:t>Uses process data; evaluates overall effectiveness; does not involve discussion of individual students</a:t>
            </a:r>
            <a:br>
              <a:rPr lang="en-US" sz="1300" dirty="0"/>
            </a:br>
            <a:endParaRPr lang="en-US" sz="1300" dirty="0"/>
          </a:p>
        </p:txBody>
      </p:sp>
      <p:cxnSp>
        <p:nvCxnSpPr>
          <p:cNvPr id="13" name="Straight Arrow Connector 12"/>
          <p:cNvCxnSpPr/>
          <p:nvPr/>
        </p:nvCxnSpPr>
        <p:spPr>
          <a:xfrm>
            <a:off x="4419600" y="1856187"/>
            <a:ext cx="241968" cy="27888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755492" y="1862817"/>
            <a:ext cx="241968" cy="27888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843385" y="1845434"/>
            <a:ext cx="228600" cy="31391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305085" y="1852896"/>
            <a:ext cx="228600" cy="313916"/>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302176" y="1639589"/>
            <a:ext cx="794198"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02784" y="1659070"/>
            <a:ext cx="794198"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90600" y="4526047"/>
            <a:ext cx="7315200" cy="1754326"/>
          </a:xfrm>
          <a:prstGeom prst="rect">
            <a:avLst/>
          </a:prstGeom>
        </p:spPr>
        <p:txBody>
          <a:bodyPr wrap="square">
            <a:spAutoFit/>
          </a:bodyPr>
          <a:lstStyle/>
          <a:p>
            <a:pPr lvl="0">
              <a:lnSpc>
                <a:spcPct val="150000"/>
              </a:lnSpc>
              <a:spcBef>
                <a:spcPts val="0"/>
              </a:spcBef>
              <a:buClr>
                <a:srgbClr val="3333CC"/>
              </a:buClr>
              <a:buFont typeface="Wingdings" panose="05000000000000000000" pitchFamily="2" charset="2"/>
              <a:buChar char="ü"/>
              <a:defRPr/>
            </a:pPr>
            <a:r>
              <a:rPr lang="en-US" dirty="0" smtClean="0">
                <a:solidFill>
                  <a:srgbClr val="003399"/>
                </a:solidFill>
                <a:ea typeface="Verdana" panose="020B0604030504040204" pitchFamily="34" charset="0"/>
                <a:cs typeface="Verdana" panose="020B0604030504040204" pitchFamily="34" charset="0"/>
              </a:rPr>
              <a:t> Do they know of, link to, build on your existing SW expectations?</a:t>
            </a:r>
            <a:endParaRPr lang="en-US" dirty="0">
              <a:solidFill>
                <a:srgbClr val="003399"/>
              </a:solidFill>
              <a:ea typeface="Verdana" panose="020B0604030504040204" pitchFamily="34" charset="0"/>
              <a:cs typeface="Verdana" panose="020B0604030504040204" pitchFamily="34" charset="0"/>
            </a:endParaRPr>
          </a:p>
          <a:p>
            <a:pPr lvl="0">
              <a:lnSpc>
                <a:spcPct val="150000"/>
              </a:lnSpc>
              <a:spcBef>
                <a:spcPts val="0"/>
              </a:spcBef>
              <a:buClr>
                <a:srgbClr val="3333CC"/>
              </a:buClr>
              <a:buFont typeface="Wingdings" panose="05000000000000000000" pitchFamily="2" charset="2"/>
              <a:buChar char="ü"/>
              <a:defRPr/>
            </a:pPr>
            <a:r>
              <a:rPr lang="en-US" dirty="0" smtClean="0">
                <a:solidFill>
                  <a:srgbClr val="003399"/>
                </a:solidFill>
                <a:ea typeface="Verdana" panose="020B0604030504040204" pitchFamily="34" charset="0"/>
                <a:cs typeface="Verdana" panose="020B0604030504040204" pitchFamily="34" charset="0"/>
              </a:rPr>
              <a:t> How are student needs being matched to interventions?</a:t>
            </a:r>
          </a:p>
          <a:p>
            <a:pPr lvl="0">
              <a:lnSpc>
                <a:spcPct val="150000"/>
              </a:lnSpc>
              <a:spcBef>
                <a:spcPts val="0"/>
              </a:spcBef>
              <a:buClr>
                <a:srgbClr val="3333CC"/>
              </a:buClr>
              <a:buFont typeface="Wingdings" panose="05000000000000000000" pitchFamily="2" charset="2"/>
              <a:buChar char="ü"/>
              <a:defRPr/>
            </a:pPr>
            <a:r>
              <a:rPr lang="en-US" dirty="0">
                <a:solidFill>
                  <a:srgbClr val="003399"/>
                </a:solidFill>
                <a:ea typeface="Verdana" panose="020B0604030504040204" pitchFamily="34" charset="0"/>
                <a:cs typeface="Verdana" panose="020B0604030504040204" pitchFamily="34" charset="0"/>
              </a:rPr>
              <a:t> </a:t>
            </a:r>
            <a:r>
              <a:rPr lang="en-US" dirty="0" smtClean="0">
                <a:solidFill>
                  <a:srgbClr val="003399"/>
                </a:solidFill>
                <a:ea typeface="Verdana" panose="020B0604030504040204" pitchFamily="34" charset="0"/>
                <a:cs typeface="Verdana" panose="020B0604030504040204" pitchFamily="34" charset="0"/>
              </a:rPr>
              <a:t>How are staff made aware of the interventions?</a:t>
            </a:r>
          </a:p>
          <a:p>
            <a:pPr>
              <a:lnSpc>
                <a:spcPct val="150000"/>
              </a:lnSpc>
              <a:spcBef>
                <a:spcPts val="0"/>
              </a:spcBef>
              <a:buClr>
                <a:srgbClr val="3333CC"/>
              </a:buClr>
              <a:buFont typeface="Wingdings" panose="05000000000000000000" pitchFamily="2" charset="2"/>
              <a:buChar char="ü"/>
              <a:defRPr/>
            </a:pPr>
            <a:r>
              <a:rPr lang="en-US" dirty="0" smtClean="0">
                <a:solidFill>
                  <a:srgbClr val="003399"/>
                </a:solidFill>
                <a:ea typeface="Verdana" panose="020B0604030504040204" pitchFamily="34" charset="0"/>
                <a:cs typeface="Verdana" panose="020B0604030504040204" pitchFamily="34" charset="0"/>
              </a:rPr>
              <a:t> What </a:t>
            </a:r>
            <a:r>
              <a:rPr lang="en-US" dirty="0">
                <a:solidFill>
                  <a:srgbClr val="003399"/>
                </a:solidFill>
                <a:ea typeface="Verdana" panose="020B0604030504040204" pitchFamily="34" charset="0"/>
                <a:cs typeface="Verdana" panose="020B0604030504040204" pitchFamily="34" charset="0"/>
              </a:rPr>
              <a:t>data do they collect and is this data shared</a:t>
            </a:r>
            <a:r>
              <a:rPr lang="en-US" dirty="0" smtClean="0">
                <a:solidFill>
                  <a:srgbClr val="003399"/>
                </a:solidFill>
                <a:ea typeface="Verdana" panose="020B0604030504040204" pitchFamily="34" charset="0"/>
                <a:cs typeface="Verdana" panose="020B0604030504040204" pitchFamily="34" charset="0"/>
              </a:rPr>
              <a:t>?</a:t>
            </a:r>
            <a:endParaRPr lang="en-US" dirty="0">
              <a:solidFill>
                <a:srgbClr val="003399"/>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366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Line 31"/>
          <p:cNvSpPr>
            <a:spLocks noChangeShapeType="1"/>
          </p:cNvSpPr>
          <p:nvPr/>
        </p:nvSpPr>
        <p:spPr bwMode="auto">
          <a:xfrm>
            <a:off x="4440555" y="1619309"/>
            <a:ext cx="0" cy="42854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r>
              <a:rPr lang="en-US" dirty="0"/>
              <a:t> </a:t>
            </a:r>
          </a:p>
        </p:txBody>
      </p:sp>
      <p:sp>
        <p:nvSpPr>
          <p:cNvPr id="121872" name="Text Box 36"/>
          <p:cNvSpPr txBox="1">
            <a:spLocks noChangeArrowheads="1"/>
          </p:cNvSpPr>
          <p:nvPr/>
        </p:nvSpPr>
        <p:spPr bwMode="auto">
          <a:xfrm>
            <a:off x="3488419" y="1219200"/>
            <a:ext cx="2033058" cy="40011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dirty="0">
                <a:solidFill>
                  <a:schemeClr val="bg2">
                    <a:lumMod val="50000"/>
                  </a:schemeClr>
                </a:solidFill>
                <a:latin typeface="Trebuchet MS" panose="020B0603020202020204" pitchFamily="34" charset="0"/>
              </a:rPr>
              <a:t>Tier 2 Team(s)</a:t>
            </a:r>
          </a:p>
        </p:txBody>
      </p:sp>
      <p:sp>
        <p:nvSpPr>
          <p:cNvPr id="42" name="Text Box 82"/>
          <p:cNvSpPr txBox="1">
            <a:spLocks noChangeArrowheads="1"/>
          </p:cNvSpPr>
          <p:nvPr/>
        </p:nvSpPr>
        <p:spPr bwMode="auto">
          <a:xfrm>
            <a:off x="3013698" y="2076873"/>
            <a:ext cx="2982500" cy="1631216"/>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000" dirty="0">
                <a:solidFill>
                  <a:srgbClr val="000000"/>
                </a:solidFill>
              </a:rPr>
              <a:t>Identifies targeted student needs, selects relevant interventions; implements &amp; evaluates interventions’ use</a:t>
            </a:r>
          </a:p>
        </p:txBody>
      </p:sp>
      <p:sp>
        <p:nvSpPr>
          <p:cNvPr id="27" name="Text Box 2"/>
          <p:cNvSpPr txBox="1">
            <a:spLocks noChangeArrowheads="1"/>
          </p:cNvSpPr>
          <p:nvPr/>
        </p:nvSpPr>
        <p:spPr bwMode="auto">
          <a:xfrm>
            <a:off x="278320" y="203424"/>
            <a:ext cx="8458200" cy="861774"/>
          </a:xfrm>
          <a:prstGeom prst="rect">
            <a:avLst/>
          </a:prstGeom>
          <a:gradFill flip="none" rotWithShape="1">
            <a:gsLst>
              <a:gs pos="92000">
                <a:srgbClr val="FFC000"/>
              </a:gs>
              <a:gs pos="64000">
                <a:srgbClr val="92D050"/>
              </a:gs>
              <a:gs pos="78000">
                <a:srgbClr val="FFFF00"/>
              </a:gs>
              <a:gs pos="0">
                <a:srgbClr val="00B050"/>
              </a:gs>
              <a:gs pos="100000">
                <a:srgbClr val="FF0000">
                  <a:alpha val="75000"/>
                  <a:lumMod val="89000"/>
                  <a:lumOff val="11000"/>
                </a:srgbClr>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a:solidFill>
                <a:schemeClr val="bg2">
                  <a:lumMod val="50000"/>
                </a:schemeClr>
              </a:solidFill>
              <a:latin typeface="Trebuchet MS" panose="020B0603020202020204" pitchFamily="34" charset="0"/>
            </a:endParaRPr>
          </a:p>
          <a:p>
            <a:pPr algn="ctr">
              <a:spcBef>
                <a:spcPts val="0"/>
              </a:spcBef>
            </a:pPr>
            <a:r>
              <a:rPr lang="en-US" sz="2800" b="1" dirty="0">
                <a:solidFill>
                  <a:schemeClr val="bg2">
                    <a:lumMod val="50000"/>
                  </a:schemeClr>
                </a:solidFill>
                <a:latin typeface="Trebuchet MS" panose="020B0603020202020204" pitchFamily="34" charset="0"/>
              </a:rPr>
              <a:t>Teams Lead the Systems within a MTSS</a:t>
            </a:r>
          </a:p>
          <a:p>
            <a:pPr algn="ctr">
              <a:spcBef>
                <a:spcPts val="0"/>
              </a:spcBef>
            </a:pPr>
            <a:endParaRPr lang="en-US" sz="1100" b="1" dirty="0">
              <a:solidFill>
                <a:schemeClr val="bg2">
                  <a:lumMod val="50000"/>
                </a:schemeClr>
              </a:solidFill>
              <a:latin typeface="Trebuchet MS" panose="020B0603020202020204" pitchFamily="34" charset="0"/>
            </a:endParaRPr>
          </a:p>
        </p:txBody>
      </p:sp>
      <p:sp>
        <p:nvSpPr>
          <p:cNvPr id="11" name="Text Box 80"/>
          <p:cNvSpPr txBox="1">
            <a:spLocks noChangeArrowheads="1"/>
          </p:cNvSpPr>
          <p:nvPr/>
        </p:nvSpPr>
        <p:spPr bwMode="auto">
          <a:xfrm>
            <a:off x="254988" y="3964475"/>
            <a:ext cx="4228790" cy="1241878"/>
          </a:xfrm>
          <a:prstGeom prst="rect">
            <a:avLst/>
          </a:prstGeom>
          <a:solidFill>
            <a:schemeClr val="accent2">
              <a:lumMod val="40000"/>
              <a:lumOff val="6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800" b="1" u="sng" dirty="0"/>
              <a:t>System Conversations</a:t>
            </a:r>
          </a:p>
          <a:p>
            <a:pPr algn="ctr" eaLnBrk="1" hangingPunct="1">
              <a:spcBef>
                <a:spcPct val="15000"/>
              </a:spcBef>
            </a:pPr>
            <a:r>
              <a:rPr lang="en-US" sz="1800" dirty="0"/>
              <a:t>Uses process data; evaluates overall effectiveness; does NOT involve discussion of individual students</a:t>
            </a:r>
          </a:p>
        </p:txBody>
      </p:sp>
      <p:sp>
        <p:nvSpPr>
          <p:cNvPr id="12" name="Text Box 81"/>
          <p:cNvSpPr txBox="1">
            <a:spLocks noChangeArrowheads="1"/>
          </p:cNvSpPr>
          <p:nvPr/>
        </p:nvSpPr>
        <p:spPr bwMode="auto">
          <a:xfrm>
            <a:off x="4793380" y="3964475"/>
            <a:ext cx="3930440" cy="1241878"/>
          </a:xfrm>
          <a:prstGeom prst="rect">
            <a:avLst/>
          </a:prstGeom>
          <a:solidFill>
            <a:srgbClr val="FCEDCE"/>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800" b="1" u="sng" dirty="0"/>
              <a:t>Problem Solving Conversations</a:t>
            </a:r>
            <a:endParaRPr lang="en-US" sz="1800" dirty="0"/>
          </a:p>
          <a:p>
            <a:pPr algn="ctr" eaLnBrk="1" hangingPunct="1">
              <a:spcBef>
                <a:spcPct val="15000"/>
              </a:spcBef>
            </a:pPr>
            <a:r>
              <a:rPr lang="en-US" sz="1800" dirty="0"/>
              <a:t>Matches students to interventions and monitors progress, making adjustments as needed</a:t>
            </a:r>
          </a:p>
        </p:txBody>
      </p:sp>
      <p:cxnSp>
        <p:nvCxnSpPr>
          <p:cNvPr id="13" name="Straight Arrow Connector 12"/>
          <p:cNvCxnSpPr/>
          <p:nvPr/>
        </p:nvCxnSpPr>
        <p:spPr>
          <a:xfrm flipH="1">
            <a:off x="3917555" y="3737112"/>
            <a:ext cx="228601" cy="2391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4733244" y="3681342"/>
            <a:ext cx="228600" cy="2391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rot="1686142">
            <a:off x="3720014" y="5160627"/>
            <a:ext cx="1859251" cy="1448645"/>
            <a:chOff x="1621757" y="2920389"/>
            <a:chExt cx="1788662" cy="1597304"/>
          </a:xfrm>
          <a:effectLst>
            <a:reflection blurRad="6350" stA="52000" endA="300" endPos="35000" dir="5400000" sy="-100000" algn="bl" rotWithShape="0"/>
          </a:effectLst>
        </p:grpSpPr>
        <p:sp>
          <p:nvSpPr>
            <p:cNvPr id="15" name="Freeform 14"/>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9962890">
              <a:off x="1851218" y="3806086"/>
              <a:ext cx="599822" cy="220585"/>
            </a:xfrm>
            <a:prstGeom prst="rect">
              <a:avLst/>
            </a:prstGeom>
            <a:noFill/>
          </p:spPr>
          <p:txBody>
            <a:bodyPr wrap="square" rtlCol="0">
              <a:spAutoFit/>
            </a:bodyPr>
            <a:lstStyle/>
            <a:p>
              <a:pPr algn="ctr"/>
              <a:r>
                <a:rPr lang="en-US" sz="700" b="1" dirty="0"/>
                <a:t>Systems</a:t>
              </a:r>
            </a:p>
          </p:txBody>
        </p:sp>
        <p:sp>
          <p:nvSpPr>
            <p:cNvPr id="17" name="Freeform 1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rgbClr val="FCEDCE"/>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20049099">
              <a:off x="2584348" y="3401452"/>
              <a:ext cx="593392" cy="339361"/>
            </a:xfrm>
            <a:prstGeom prst="rect">
              <a:avLst/>
            </a:prstGeom>
            <a:solidFill>
              <a:srgbClr val="FCEDCE"/>
            </a:solidFill>
          </p:spPr>
          <p:txBody>
            <a:bodyPr wrap="square" rtlCol="0">
              <a:spAutoFit/>
            </a:bodyPr>
            <a:lstStyle/>
            <a:p>
              <a:pPr algn="ctr"/>
              <a:r>
                <a:rPr lang="en-US" sz="700" b="1" dirty="0"/>
                <a:t>Problem-Solving</a:t>
              </a:r>
            </a:p>
          </p:txBody>
        </p:sp>
      </p:grpSp>
    </p:spTree>
    <p:extLst>
      <p:ext uri="{BB962C8B-B14F-4D97-AF65-F5344CB8AC3E}">
        <p14:creationId xmlns:p14="http://schemas.microsoft.com/office/powerpoint/2010/main" val="11015319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txBox="1">
            <a:spLocks/>
          </p:cNvSpPr>
          <p:nvPr/>
        </p:nvSpPr>
        <p:spPr>
          <a:xfrm>
            <a:off x="304800" y="1524000"/>
            <a:ext cx="8534400" cy="639288"/>
          </a:xfrm>
          <a:prstGeom prst="rect">
            <a:avLst/>
          </a:prstGeom>
          <a:solidFill>
            <a:srgbClr val="FDF125"/>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solidFill>
                  <a:schemeClr val="bg2">
                    <a:lumMod val="50000"/>
                  </a:schemeClr>
                </a:solidFill>
                <a:latin typeface="Trebuchet MS" panose="020B0603020202020204" pitchFamily="34" charset="0"/>
              </a:rPr>
              <a:t>How to Operationalize Your Tier 2  Methodology Even Better</a:t>
            </a:r>
            <a:endParaRPr lang="en-US" sz="3000" b="1" dirty="0">
              <a:solidFill>
                <a:schemeClr val="bg2">
                  <a:lumMod val="50000"/>
                </a:schemeClr>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1828800" y="176284"/>
            <a:ext cx="6019800" cy="1347716"/>
          </a:xfrm>
          <a:prstGeom prst="rect">
            <a:avLst/>
          </a:prstGeom>
        </p:spPr>
      </p:pic>
      <p:sp>
        <p:nvSpPr>
          <p:cNvPr id="8" name="TextBox 7"/>
          <p:cNvSpPr txBox="1"/>
          <p:nvPr/>
        </p:nvSpPr>
        <p:spPr>
          <a:xfrm>
            <a:off x="838200" y="2871716"/>
            <a:ext cx="4038600" cy="2172903"/>
          </a:xfrm>
          <a:prstGeom prst="rect">
            <a:avLst/>
          </a:prstGeom>
          <a:noFill/>
        </p:spPr>
        <p:txBody>
          <a:bodyPr wrap="square" rtlCol="0">
            <a:spAutoFit/>
          </a:bodyPr>
          <a:lstStyle/>
          <a:p>
            <a:pPr marL="571500" indent="-177800" fontAlgn="auto">
              <a:lnSpc>
                <a:spcPct val="120000"/>
              </a:lnSpc>
              <a:spcBef>
                <a:spcPts val="600"/>
              </a:spcBef>
              <a:spcAft>
                <a:spcPts val="600"/>
              </a:spcAft>
              <a:buFont typeface="Arial" panose="020B0604020202020204" pitchFamily="34" charset="0"/>
              <a:buChar char="•"/>
            </a:pPr>
            <a:r>
              <a:rPr lang="en-US" sz="3200" dirty="0">
                <a:solidFill>
                  <a:schemeClr val="bg2">
                    <a:lumMod val="50000"/>
                  </a:schemeClr>
                </a:solidFill>
                <a:latin typeface="+mn-lt"/>
              </a:rPr>
              <a:t>Teams</a:t>
            </a:r>
          </a:p>
          <a:p>
            <a:pPr marL="571500" indent="-177800" fontAlgn="auto">
              <a:lnSpc>
                <a:spcPct val="120000"/>
              </a:lnSpc>
              <a:spcBef>
                <a:spcPts val="600"/>
              </a:spcBef>
              <a:spcAft>
                <a:spcPts val="600"/>
              </a:spcAft>
              <a:buFont typeface="Arial" panose="020B0604020202020204" pitchFamily="34" charset="0"/>
              <a:buChar char="•"/>
            </a:pPr>
            <a:r>
              <a:rPr lang="en-US" sz="3200" dirty="0">
                <a:solidFill>
                  <a:schemeClr val="bg2">
                    <a:lumMod val="50000"/>
                  </a:schemeClr>
                </a:solidFill>
                <a:latin typeface="+mn-lt"/>
              </a:rPr>
              <a:t>Interventions</a:t>
            </a:r>
          </a:p>
          <a:p>
            <a:pPr marL="571500" indent="-177800" fontAlgn="auto">
              <a:lnSpc>
                <a:spcPct val="120000"/>
              </a:lnSpc>
              <a:spcBef>
                <a:spcPts val="600"/>
              </a:spcBef>
              <a:spcAft>
                <a:spcPts val="600"/>
              </a:spcAft>
              <a:buFont typeface="Arial" panose="020B0604020202020204" pitchFamily="34" charset="0"/>
              <a:buChar char="•"/>
            </a:pPr>
            <a:r>
              <a:rPr lang="en-US" sz="3200" dirty="0">
                <a:solidFill>
                  <a:schemeClr val="bg2">
                    <a:lumMod val="50000"/>
                  </a:schemeClr>
                </a:solidFill>
                <a:latin typeface="+mn-lt"/>
              </a:rPr>
              <a:t>Evaluation</a:t>
            </a:r>
          </a:p>
        </p:txBody>
      </p:sp>
      <p:pic>
        <p:nvPicPr>
          <p:cNvPr id="9" name="Picture 8">
            <a:extLst>
              <a:ext uri="{FF2B5EF4-FFF2-40B4-BE49-F238E27FC236}">
                <a16:creationId xmlns:a16="http://schemas.microsoft.com/office/drawing/2014/main" id="{9D90512B-44A6-EA40-A835-6E302748ADEA}"/>
              </a:ext>
            </a:extLst>
          </p:cNvPr>
          <p:cNvPicPr>
            <a:picLocks noChangeAspect="1"/>
          </p:cNvPicPr>
          <p:nvPr/>
        </p:nvPicPr>
        <p:blipFill>
          <a:blip r:embed="rId4"/>
          <a:stretch>
            <a:fillRect/>
          </a:stretch>
        </p:blipFill>
        <p:spPr>
          <a:xfrm>
            <a:off x="4572000" y="2438400"/>
            <a:ext cx="3184425" cy="4077492"/>
          </a:xfrm>
          <a:prstGeom prst="rect">
            <a:avLst/>
          </a:prstGeom>
        </p:spPr>
      </p:pic>
    </p:spTree>
    <p:extLst>
      <p:ext uri="{BB962C8B-B14F-4D97-AF65-F5344CB8AC3E}">
        <p14:creationId xmlns:p14="http://schemas.microsoft.com/office/powerpoint/2010/main" val="135408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50000"/>
                  </a:schemeClr>
                </a:solidFill>
              </a:rPr>
              <a:t>Today’s Agenda</a:t>
            </a:r>
            <a:br>
              <a:rPr lang="en-US" b="1" dirty="0">
                <a:solidFill>
                  <a:schemeClr val="bg2">
                    <a:lumMod val="50000"/>
                  </a:schemeClr>
                </a:solidFill>
              </a:rPr>
            </a:br>
            <a:r>
              <a:rPr lang="en-US" sz="1800" b="1" dirty="0">
                <a:solidFill>
                  <a:schemeClr val="bg2">
                    <a:lumMod val="50000"/>
                  </a:schemeClr>
                </a:solidFill>
              </a:rPr>
              <a:t>8:45 – 12:30 (Registration 8:30)*</a:t>
            </a:r>
          </a:p>
        </p:txBody>
      </p:sp>
      <p:sp>
        <p:nvSpPr>
          <p:cNvPr id="3" name="Content Placeholder 2"/>
          <p:cNvSpPr>
            <a:spLocks noGrp="1"/>
          </p:cNvSpPr>
          <p:nvPr>
            <p:ph idx="1"/>
          </p:nvPr>
        </p:nvSpPr>
        <p:spPr>
          <a:xfrm>
            <a:off x="4572000" y="533400"/>
            <a:ext cx="4572000" cy="4546600"/>
          </a:xfrm>
          <a:noFill/>
        </p:spPr>
        <p:txBody>
          <a:bodyPr>
            <a:noAutofit/>
          </a:bodyPr>
          <a:lstStyle/>
          <a:p>
            <a:pPr lvl="0">
              <a:spcBef>
                <a:spcPts val="0"/>
              </a:spcBef>
            </a:pPr>
            <a:r>
              <a:rPr lang="en-US" b="1" dirty="0"/>
              <a:t>Welcome &amp; Big Picture </a:t>
            </a:r>
            <a:endParaRPr lang="en-US" b="1" dirty="0" smtClean="0"/>
          </a:p>
          <a:p>
            <a:pPr lvl="0">
              <a:spcBef>
                <a:spcPts val="0"/>
              </a:spcBef>
            </a:pPr>
            <a:r>
              <a:rPr lang="en-US" b="1" dirty="0" smtClean="0"/>
              <a:t>Tier </a:t>
            </a:r>
            <a:r>
              <a:rPr lang="en-US" b="1" dirty="0"/>
              <a:t>2 Components using TFI</a:t>
            </a:r>
            <a:endParaRPr lang="en-US" dirty="0"/>
          </a:p>
          <a:p>
            <a:pPr lvl="1">
              <a:spcBef>
                <a:spcPts val="0"/>
              </a:spcBef>
            </a:pPr>
            <a:r>
              <a:rPr lang="en-US" sz="1800" b="1" dirty="0"/>
              <a:t>Team </a:t>
            </a:r>
            <a:endParaRPr lang="en-US" sz="1800" dirty="0"/>
          </a:p>
          <a:p>
            <a:pPr lvl="1">
              <a:spcBef>
                <a:spcPts val="0"/>
              </a:spcBef>
            </a:pPr>
            <a:r>
              <a:rPr lang="en-US" sz="1800" b="1" dirty="0"/>
              <a:t>Interventions</a:t>
            </a:r>
            <a:endParaRPr lang="en-US" sz="1800" dirty="0"/>
          </a:p>
          <a:p>
            <a:pPr lvl="2">
              <a:spcBef>
                <a:spcPts val="0"/>
              </a:spcBef>
            </a:pPr>
            <a:r>
              <a:rPr lang="en-US" sz="1800" b="1" dirty="0" err="1"/>
              <a:t>Shue</a:t>
            </a:r>
            <a:r>
              <a:rPr lang="en-US" sz="1800" b="1" dirty="0"/>
              <a:t>-Medill Middle School</a:t>
            </a:r>
            <a:endParaRPr lang="en-US" sz="1800" dirty="0"/>
          </a:p>
          <a:p>
            <a:pPr lvl="2">
              <a:spcBef>
                <a:spcPts val="0"/>
              </a:spcBef>
            </a:pPr>
            <a:r>
              <a:rPr lang="en-US" sz="1800" b="1" dirty="0"/>
              <a:t>DE-PBS Project</a:t>
            </a:r>
            <a:endParaRPr lang="en-US" sz="1800" dirty="0"/>
          </a:p>
          <a:p>
            <a:pPr lvl="0">
              <a:spcBef>
                <a:spcPts val="0"/>
              </a:spcBef>
            </a:pPr>
            <a:r>
              <a:rPr lang="en-US" b="1" dirty="0"/>
              <a:t>AM Break</a:t>
            </a:r>
            <a:endParaRPr lang="en-US" dirty="0"/>
          </a:p>
          <a:p>
            <a:pPr lvl="0">
              <a:spcBef>
                <a:spcPts val="0"/>
              </a:spcBef>
            </a:pPr>
            <a:r>
              <a:rPr lang="en-US" b="1" dirty="0"/>
              <a:t>Tier 2 Components using TFI (Continued)</a:t>
            </a:r>
            <a:endParaRPr lang="en-US" dirty="0"/>
          </a:p>
          <a:p>
            <a:pPr lvl="1">
              <a:spcBef>
                <a:spcPts val="0"/>
              </a:spcBef>
            </a:pPr>
            <a:r>
              <a:rPr lang="en-US" sz="1800" b="1" dirty="0"/>
              <a:t>Evaluation</a:t>
            </a:r>
            <a:endParaRPr lang="en-US" sz="1800" dirty="0"/>
          </a:p>
          <a:p>
            <a:pPr lvl="2">
              <a:spcBef>
                <a:spcPts val="0"/>
              </a:spcBef>
            </a:pPr>
            <a:r>
              <a:rPr lang="en-US" sz="1800" b="1" dirty="0"/>
              <a:t>Brick Mill Elementary School</a:t>
            </a:r>
            <a:endParaRPr lang="en-US" sz="1800" dirty="0"/>
          </a:p>
          <a:p>
            <a:pPr lvl="2">
              <a:spcBef>
                <a:spcPts val="0"/>
              </a:spcBef>
            </a:pPr>
            <a:r>
              <a:rPr lang="en-US" sz="1800" b="1" dirty="0"/>
              <a:t>Milton Elementary School</a:t>
            </a:r>
            <a:endParaRPr lang="en-US" sz="1800" dirty="0"/>
          </a:p>
          <a:p>
            <a:pPr lvl="2">
              <a:spcBef>
                <a:spcPts val="0"/>
              </a:spcBef>
            </a:pPr>
            <a:r>
              <a:rPr lang="en-US" sz="1800" b="1" dirty="0"/>
              <a:t>DE-PBS Project</a:t>
            </a:r>
            <a:endParaRPr lang="en-US" sz="1800" dirty="0"/>
          </a:p>
          <a:p>
            <a:pPr lvl="0">
              <a:spcBef>
                <a:spcPts val="0"/>
              </a:spcBef>
            </a:pPr>
            <a:r>
              <a:rPr lang="en-US" b="1" dirty="0"/>
              <a:t>Tier 2 to 3 Systems Expansion</a:t>
            </a:r>
            <a:endParaRPr lang="en-US" dirty="0"/>
          </a:p>
          <a:p>
            <a:pPr lvl="2">
              <a:spcBef>
                <a:spcPts val="0"/>
              </a:spcBef>
            </a:pPr>
            <a:r>
              <a:rPr lang="en-US" sz="1800" b="1" dirty="0"/>
              <a:t>Capital School District</a:t>
            </a:r>
            <a:endParaRPr lang="en-US" sz="1800" dirty="0"/>
          </a:p>
          <a:p>
            <a:pPr lvl="2">
              <a:spcBef>
                <a:spcPts val="0"/>
              </a:spcBef>
            </a:pPr>
            <a:r>
              <a:rPr lang="en-US" sz="1800" b="1" dirty="0"/>
              <a:t>DE-PBS Project</a:t>
            </a:r>
            <a:endParaRPr lang="en-US" sz="1800" dirty="0"/>
          </a:p>
          <a:p>
            <a:pPr lvl="0">
              <a:spcBef>
                <a:spcPts val="0"/>
              </a:spcBef>
            </a:pPr>
            <a:r>
              <a:rPr lang="en-US" b="1" dirty="0"/>
              <a:t>Team Time and Action Planning </a:t>
            </a:r>
            <a:endParaRPr lang="en-US" b="1" dirty="0" smtClean="0"/>
          </a:p>
          <a:p>
            <a:pPr lvl="1">
              <a:spcBef>
                <a:spcPts val="0"/>
              </a:spcBef>
            </a:pPr>
            <a:r>
              <a:rPr lang="en-US" b="1" dirty="0" smtClean="0"/>
              <a:t>TFI </a:t>
            </a:r>
            <a:r>
              <a:rPr lang="en-US" b="1" dirty="0"/>
              <a:t>Action Plan</a:t>
            </a:r>
            <a:endParaRPr lang="en-US" dirty="0"/>
          </a:p>
          <a:p>
            <a:pPr lvl="1">
              <a:spcBef>
                <a:spcPts val="0"/>
              </a:spcBef>
            </a:pPr>
            <a:r>
              <a:rPr lang="en-US" sz="1800" b="1" dirty="0" smtClean="0"/>
              <a:t>Evaluation</a:t>
            </a:r>
            <a:endParaRPr lang="en-US" sz="1800" dirty="0"/>
          </a:p>
          <a:p>
            <a:pPr>
              <a:spcBef>
                <a:spcPts val="0"/>
              </a:spcBef>
            </a:pPr>
            <a:r>
              <a:rPr lang="en-US" b="1" dirty="0"/>
              <a:t>12:30-3:00 Independent Team Time and Action Planning (Optional)</a:t>
            </a:r>
            <a:endParaRPr lang="en-US" dirty="0"/>
          </a:p>
        </p:txBody>
      </p:sp>
      <p:pic>
        <p:nvPicPr>
          <p:cNvPr id="5" name="Picture 4"/>
          <p:cNvPicPr>
            <a:picLocks noChangeAspect="1"/>
          </p:cNvPicPr>
          <p:nvPr/>
        </p:nvPicPr>
        <p:blipFill>
          <a:blip r:embed="rId3"/>
          <a:stretch>
            <a:fillRect/>
          </a:stretch>
        </p:blipFill>
        <p:spPr>
          <a:xfrm>
            <a:off x="609599" y="1676400"/>
            <a:ext cx="3746500" cy="4343400"/>
          </a:xfrm>
          <a:prstGeom prst="rect">
            <a:avLst/>
          </a:prstGeom>
        </p:spPr>
      </p:pic>
    </p:spTree>
    <p:extLst>
      <p:ext uri="{BB962C8B-B14F-4D97-AF65-F5344CB8AC3E}">
        <p14:creationId xmlns:p14="http://schemas.microsoft.com/office/powerpoint/2010/main" val="244020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Title 5"/>
          <p:cNvSpPr>
            <a:spLocks noGrp="1"/>
          </p:cNvSpPr>
          <p:nvPr>
            <p:ph type="title"/>
          </p:nvPr>
        </p:nvSpPr>
        <p:spPr>
          <a:xfrm>
            <a:off x="3505200" y="2000250"/>
            <a:ext cx="7353300" cy="923925"/>
          </a:xfrm>
        </p:spPr>
        <p:txBody>
          <a:bodyPr>
            <a:noAutofit/>
          </a:bodyPr>
          <a:lstStyle/>
          <a:p>
            <a:r>
              <a:rPr lang="en-US" sz="6600" b="1">
                <a:solidFill>
                  <a:schemeClr val="bg2">
                    <a:lumMod val="50000"/>
                  </a:schemeClr>
                </a:solidFill>
              </a:rPr>
              <a:t>TFI (Tier II) </a:t>
            </a:r>
            <a:r>
              <a:rPr lang="en-US" sz="6600" b="1" smtClean="0">
                <a:solidFill>
                  <a:schemeClr val="bg2">
                    <a:lumMod val="50000"/>
                  </a:schemeClr>
                </a:solidFill>
              </a:rPr>
              <a:t/>
            </a:r>
            <a:br>
              <a:rPr lang="en-US" sz="6600" b="1" smtClean="0">
                <a:solidFill>
                  <a:schemeClr val="bg2">
                    <a:lumMod val="50000"/>
                  </a:schemeClr>
                </a:solidFill>
              </a:rPr>
            </a:br>
            <a:r>
              <a:rPr lang="en-US" sz="6600" smtClean="0">
                <a:solidFill>
                  <a:schemeClr val="bg2">
                    <a:lumMod val="50000"/>
                  </a:schemeClr>
                </a:solidFill>
                <a:latin typeface="Trebuchet MS" panose="020B0603020202020204" pitchFamily="34" charset="0"/>
              </a:rPr>
              <a:t>Teams</a:t>
            </a:r>
            <a:endParaRPr lang="en-US" sz="6600" dirty="0">
              <a:solidFill>
                <a:schemeClr val="bg2">
                  <a:lumMod val="50000"/>
                </a:schemeClr>
              </a:solidFill>
              <a:latin typeface="Trebuchet MS" panose="020B0603020202020204" pitchFamily="34" charset="0"/>
            </a:endParaRPr>
          </a:p>
        </p:txBody>
      </p:sp>
      <p:pic>
        <p:nvPicPr>
          <p:cNvPr id="3" name="Picture 2"/>
          <p:cNvPicPr>
            <a:picLocks noChangeAspect="1"/>
          </p:cNvPicPr>
          <p:nvPr/>
        </p:nvPicPr>
        <p:blipFill>
          <a:blip r:embed="rId3"/>
          <a:stretch>
            <a:fillRect/>
          </a:stretch>
        </p:blipFill>
        <p:spPr>
          <a:xfrm>
            <a:off x="609600" y="1453515"/>
            <a:ext cx="2563394" cy="2971800"/>
          </a:xfrm>
          <a:prstGeom prst="rect">
            <a:avLst/>
          </a:prstGeom>
        </p:spPr>
      </p:pic>
    </p:spTree>
    <p:extLst>
      <p:ext uri="{BB962C8B-B14F-4D97-AF65-F5344CB8AC3E}">
        <p14:creationId xmlns:p14="http://schemas.microsoft.com/office/powerpoint/2010/main" val="3267110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347713" cy="1320800"/>
          </a:xfrm>
        </p:spPr>
        <p:txBody>
          <a:bodyPr/>
          <a:lstStyle/>
          <a:p>
            <a:r>
              <a:rPr lang="en-US" b="1" dirty="0">
                <a:solidFill>
                  <a:schemeClr val="bg2">
                    <a:lumMod val="50000"/>
                  </a:schemeClr>
                </a:solidFill>
              </a:rPr>
              <a:t>TFI </a:t>
            </a:r>
            <a:r>
              <a:rPr lang="en-US" b="1" dirty="0" smtClean="0">
                <a:solidFill>
                  <a:schemeClr val="bg2">
                    <a:lumMod val="50000"/>
                  </a:schemeClr>
                </a:solidFill>
              </a:rPr>
              <a:t>(Tier II)</a:t>
            </a:r>
            <a:r>
              <a:rPr lang="en-US" dirty="0">
                <a:solidFill>
                  <a:schemeClr val="bg2">
                    <a:lumMod val="50000"/>
                  </a:schemeClr>
                </a:solidFill>
              </a:rPr>
              <a:t/>
            </a:r>
            <a:br>
              <a:rPr lang="en-US" dirty="0">
                <a:solidFill>
                  <a:schemeClr val="bg2">
                    <a:lumMod val="50000"/>
                  </a:schemeClr>
                </a:solidFill>
              </a:rPr>
            </a:br>
            <a:r>
              <a:rPr lang="en-US" dirty="0">
                <a:solidFill>
                  <a:schemeClr val="bg2">
                    <a:lumMod val="50000"/>
                  </a:schemeClr>
                </a:solidFill>
              </a:rPr>
              <a:t>Section 1: Teams</a:t>
            </a:r>
          </a:p>
        </p:txBody>
      </p:sp>
      <p:sp>
        <p:nvSpPr>
          <p:cNvPr id="3" name="Content Placeholder 2"/>
          <p:cNvSpPr>
            <a:spLocks noGrp="1"/>
          </p:cNvSpPr>
          <p:nvPr>
            <p:ph idx="1"/>
          </p:nvPr>
        </p:nvSpPr>
        <p:spPr>
          <a:xfrm>
            <a:off x="304800" y="2286000"/>
            <a:ext cx="6347714" cy="3880773"/>
          </a:xfrm>
        </p:spPr>
        <p:txBody>
          <a:bodyPr/>
          <a:lstStyle/>
          <a:p>
            <a:pPr lvl="0">
              <a:lnSpc>
                <a:spcPct val="150000"/>
              </a:lnSpc>
              <a:spcBef>
                <a:spcPts val="0"/>
              </a:spcBef>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2.1 Team Composition</a:t>
            </a:r>
          </a:p>
          <a:p>
            <a:pPr lvl="0">
              <a:lnSpc>
                <a:spcPct val="150000"/>
              </a:lnSpc>
              <a:spcBef>
                <a:spcPts val="0"/>
              </a:spcBef>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2.2 Team Operating Procedures</a:t>
            </a:r>
          </a:p>
          <a:p>
            <a:pPr lvl="0">
              <a:lnSpc>
                <a:spcPct val="150000"/>
              </a:lnSpc>
              <a:spcBef>
                <a:spcPts val="0"/>
              </a:spcBef>
              <a:buClr>
                <a:srgbClr val="3333CC"/>
              </a:buClr>
              <a:buFont typeface="Wingdings" panose="05000000000000000000" pitchFamily="2" charset="2"/>
              <a:buChar char="ü"/>
              <a:defRPr/>
            </a:pPr>
            <a:r>
              <a:rPr lang="en-US" sz="2800" b="1" dirty="0">
                <a:solidFill>
                  <a:srgbClr val="003399"/>
                </a:solidFill>
                <a:ea typeface="Verdana" panose="020B0604030504040204" pitchFamily="34" charset="0"/>
                <a:cs typeface="Verdana" panose="020B0604030504040204" pitchFamily="34" charset="0"/>
              </a:rPr>
              <a:t>2.3 Screening</a:t>
            </a:r>
          </a:p>
          <a:p>
            <a:pPr lvl="0">
              <a:lnSpc>
                <a:spcPct val="150000"/>
              </a:lnSpc>
              <a:spcBef>
                <a:spcPts val="0"/>
              </a:spcBef>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2.4 Request for Assistance</a:t>
            </a:r>
          </a:p>
          <a:p>
            <a:endParaRPr lang="en-US" dirty="0"/>
          </a:p>
        </p:txBody>
      </p:sp>
      <p:pic>
        <p:nvPicPr>
          <p:cNvPr id="4" name="Picture 3"/>
          <p:cNvPicPr>
            <a:picLocks noChangeAspect="1"/>
          </p:cNvPicPr>
          <p:nvPr/>
        </p:nvPicPr>
        <p:blipFill>
          <a:blip r:embed="rId3"/>
          <a:stretch>
            <a:fillRect/>
          </a:stretch>
        </p:blipFill>
        <p:spPr>
          <a:xfrm>
            <a:off x="6077784" y="1066800"/>
            <a:ext cx="2737478" cy="3505200"/>
          </a:xfrm>
          <a:prstGeom prst="rect">
            <a:avLst/>
          </a:prstGeom>
        </p:spPr>
      </p:pic>
    </p:spTree>
    <p:extLst>
      <p:ext uri="{BB962C8B-B14F-4D97-AF65-F5344CB8AC3E}">
        <p14:creationId xmlns:p14="http://schemas.microsoft.com/office/powerpoint/2010/main" val="238287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2984" y="248210"/>
            <a:ext cx="6347713" cy="1320800"/>
          </a:xfrm>
        </p:spPr>
        <p:txBody>
          <a:bodyPr/>
          <a:lstStyle/>
          <a:p>
            <a:r>
              <a:rPr lang="en-US" dirty="0"/>
              <a:t>Screening Process</a:t>
            </a:r>
          </a:p>
        </p:txBody>
      </p:sp>
      <p:sp>
        <p:nvSpPr>
          <p:cNvPr id="6" name="Title 1"/>
          <p:cNvSpPr txBox="1">
            <a:spLocks/>
          </p:cNvSpPr>
          <p:nvPr/>
        </p:nvSpPr>
        <p:spPr>
          <a:xfrm>
            <a:off x="228600" y="990600"/>
            <a:ext cx="8077200" cy="990600"/>
          </a:xfrm>
          <a:prstGeom prst="rect">
            <a:avLst/>
          </a:prstGeom>
          <a:solidFill>
            <a:schemeClr val="accent2">
              <a:lumMod val="40000"/>
              <a:lumOff val="60000"/>
            </a:schemeClr>
          </a:solidFill>
          <a:ln w="28575">
            <a:solidFill>
              <a:srgbClr val="4A66AC"/>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Minimum of </a:t>
            </a:r>
            <a:r>
              <a:rPr lang="en-US" sz="2000" b="1" dirty="0"/>
              <a:t>two </a:t>
            </a:r>
            <a:r>
              <a:rPr lang="en-US" sz="2000" dirty="0"/>
              <a:t>data sources to accurately identify students with </a:t>
            </a:r>
          </a:p>
          <a:p>
            <a:r>
              <a:rPr lang="en-US" sz="2000" dirty="0"/>
              <a:t>Externalizing and/or </a:t>
            </a:r>
            <a:r>
              <a:rPr lang="en-US" sz="2000" dirty="0" smtClean="0"/>
              <a:t>internalizing </a:t>
            </a:r>
            <a:r>
              <a:rPr lang="en-US" sz="2000" dirty="0"/>
              <a:t>social, emotional or behavioral risk factors</a:t>
            </a:r>
          </a:p>
        </p:txBody>
      </p:sp>
      <p:sp>
        <p:nvSpPr>
          <p:cNvPr id="2" name="Rectangle 1"/>
          <p:cNvSpPr/>
          <p:nvPr/>
        </p:nvSpPr>
        <p:spPr>
          <a:xfrm>
            <a:off x="228600" y="2133600"/>
            <a:ext cx="27051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Request for Assistance</a:t>
            </a:r>
          </a:p>
        </p:txBody>
      </p:sp>
      <p:sp>
        <p:nvSpPr>
          <p:cNvPr id="3" name="Rectangle 2"/>
          <p:cNvSpPr/>
          <p:nvPr/>
        </p:nvSpPr>
        <p:spPr>
          <a:xfrm>
            <a:off x="3200400" y="2133600"/>
            <a:ext cx="2743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Existing School Data</a:t>
            </a:r>
          </a:p>
          <a:p>
            <a:pPr algn="ctr"/>
            <a:r>
              <a:rPr lang="en-US" dirty="0"/>
              <a:t>Does the student data meet our decision rule?</a:t>
            </a:r>
          </a:p>
        </p:txBody>
      </p:sp>
      <p:sp>
        <p:nvSpPr>
          <p:cNvPr id="5" name="Rectangle 4"/>
          <p:cNvSpPr/>
          <p:nvPr/>
        </p:nvSpPr>
        <p:spPr>
          <a:xfrm>
            <a:off x="6210300" y="2145792"/>
            <a:ext cx="2476500" cy="128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Universal Screening</a:t>
            </a:r>
          </a:p>
          <a:p>
            <a:pPr algn="ctr"/>
            <a:r>
              <a:rPr lang="en-US" dirty="0"/>
              <a:t>What other sources of data do we need</a:t>
            </a:r>
            <a:r>
              <a:rPr lang="en-US" dirty="0" smtClean="0"/>
              <a:t>?</a:t>
            </a:r>
            <a:endParaRPr lang="en-US" dirty="0"/>
          </a:p>
        </p:txBody>
      </p:sp>
      <p:sp>
        <p:nvSpPr>
          <p:cNvPr id="7" name="Oval 6"/>
          <p:cNvSpPr/>
          <p:nvPr/>
        </p:nvSpPr>
        <p:spPr>
          <a:xfrm>
            <a:off x="2209800" y="4191000"/>
            <a:ext cx="48006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Team Collects and Reviews Data</a:t>
            </a:r>
          </a:p>
        </p:txBody>
      </p:sp>
      <p:cxnSp>
        <p:nvCxnSpPr>
          <p:cNvPr id="9" name="Straight Arrow Connector 8"/>
          <p:cNvCxnSpPr>
            <a:stCxn id="2" idx="2"/>
          </p:cNvCxnSpPr>
          <p:nvPr/>
        </p:nvCxnSpPr>
        <p:spPr>
          <a:xfrm>
            <a:off x="1581150" y="3429000"/>
            <a:ext cx="93345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p:cNvCxnSpPr>
          <p:nvPr/>
        </p:nvCxnSpPr>
        <p:spPr>
          <a:xfrm>
            <a:off x="4572000" y="3429000"/>
            <a:ext cx="0" cy="722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6477000" y="3429000"/>
            <a:ext cx="97155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64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95B7-B844-FD4A-9CA0-CD255EBF5C26}"/>
              </a:ext>
            </a:extLst>
          </p:cNvPr>
          <p:cNvSpPr>
            <a:spLocks noGrp="1"/>
          </p:cNvSpPr>
          <p:nvPr>
            <p:ph type="title"/>
          </p:nvPr>
        </p:nvSpPr>
        <p:spPr>
          <a:xfrm>
            <a:off x="609599" y="338779"/>
            <a:ext cx="8111713" cy="914400"/>
          </a:xfrm>
        </p:spPr>
        <p:txBody>
          <a:bodyPr>
            <a:normAutofit fontScale="90000"/>
          </a:bodyPr>
          <a:lstStyle/>
          <a:p>
            <a:pPr algn="ctr"/>
            <a:r>
              <a:rPr lang="en-US" dirty="0" smtClean="0">
                <a:solidFill>
                  <a:schemeClr val="bg2">
                    <a:lumMod val="50000"/>
                  </a:schemeClr>
                </a:solidFill>
              </a:rPr>
              <a:t>Identifying Students “At </a:t>
            </a:r>
            <a:r>
              <a:rPr lang="en-US" dirty="0">
                <a:solidFill>
                  <a:schemeClr val="bg2">
                    <a:lumMod val="50000"/>
                  </a:schemeClr>
                </a:solidFill>
              </a:rPr>
              <a:t>Risk” </a:t>
            </a:r>
            <a:br>
              <a:rPr lang="en-US" dirty="0">
                <a:solidFill>
                  <a:schemeClr val="bg2">
                    <a:lumMod val="50000"/>
                  </a:schemeClr>
                </a:solidFill>
              </a:rPr>
            </a:br>
            <a:r>
              <a:rPr lang="en-US" dirty="0">
                <a:solidFill>
                  <a:schemeClr val="bg2">
                    <a:lumMod val="50000"/>
                  </a:schemeClr>
                </a:solidFill>
              </a:rPr>
              <a:t>Universal Screening</a:t>
            </a:r>
          </a:p>
        </p:txBody>
      </p:sp>
      <p:sp>
        <p:nvSpPr>
          <p:cNvPr id="3" name="Content Placeholder 2">
            <a:extLst>
              <a:ext uri="{FF2B5EF4-FFF2-40B4-BE49-F238E27FC236}">
                <a16:creationId xmlns:a16="http://schemas.microsoft.com/office/drawing/2014/main" id="{A33154DD-BD52-E940-A075-7466BDD37EE1}"/>
              </a:ext>
            </a:extLst>
          </p:cNvPr>
          <p:cNvSpPr>
            <a:spLocks noGrp="1"/>
          </p:cNvSpPr>
          <p:nvPr>
            <p:ph idx="1"/>
          </p:nvPr>
        </p:nvSpPr>
        <p:spPr>
          <a:xfrm>
            <a:off x="258169" y="1687778"/>
            <a:ext cx="8340312" cy="4514651"/>
          </a:xfrm>
        </p:spPr>
        <p:txBody>
          <a:bodyPr>
            <a:normAutofit fontScale="85000" lnSpcReduction="20000"/>
          </a:bodyPr>
          <a:lstStyle/>
          <a:p>
            <a:pPr marL="0" indent="0" algn="ctr">
              <a:buNone/>
            </a:pPr>
            <a:r>
              <a:rPr lang="en-US" sz="2600" b="1" u="sng" dirty="0"/>
              <a:t>“What you assess, reflects what you value”</a:t>
            </a:r>
            <a:br>
              <a:rPr lang="en-US" sz="2600" b="1" u="sng" dirty="0"/>
            </a:br>
            <a:endParaRPr lang="en-US" sz="2600" b="1" u="sng" dirty="0"/>
          </a:p>
          <a:p>
            <a:r>
              <a:rPr lang="en-US" sz="2600" dirty="0" smtClean="0"/>
              <a:t>You already collect data </a:t>
            </a:r>
            <a:r>
              <a:rPr lang="en-US" sz="2600" dirty="0"/>
              <a:t>on:</a:t>
            </a:r>
          </a:p>
          <a:p>
            <a:pPr lvl="1"/>
            <a:r>
              <a:rPr lang="en-US" sz="2600" dirty="0"/>
              <a:t>Attendance</a:t>
            </a:r>
          </a:p>
          <a:p>
            <a:pPr lvl="1"/>
            <a:r>
              <a:rPr lang="en-US" sz="2600" dirty="0"/>
              <a:t>Grades</a:t>
            </a:r>
          </a:p>
          <a:p>
            <a:pPr lvl="1"/>
            <a:r>
              <a:rPr lang="en-US" sz="2600" dirty="0"/>
              <a:t>Office Discipline Referrals</a:t>
            </a:r>
            <a:br>
              <a:rPr lang="en-US" sz="2600" dirty="0"/>
            </a:br>
            <a:endParaRPr lang="en-US" sz="2600" dirty="0"/>
          </a:p>
          <a:p>
            <a:r>
              <a:rPr lang="en-US" sz="2600" dirty="0"/>
              <a:t>What other sources of data do you need?</a:t>
            </a:r>
          </a:p>
          <a:p>
            <a:pPr lvl="1"/>
            <a:r>
              <a:rPr lang="en-US" sz="2600" dirty="0"/>
              <a:t>Internalizing behavior?</a:t>
            </a:r>
          </a:p>
          <a:p>
            <a:pPr lvl="1"/>
            <a:r>
              <a:rPr lang="en-US" sz="2600" dirty="0"/>
              <a:t>Resiliency Factors?</a:t>
            </a:r>
          </a:p>
          <a:p>
            <a:pPr marL="0" indent="0">
              <a:buNone/>
            </a:pPr>
            <a:endParaRPr lang="en-US" sz="2600" dirty="0"/>
          </a:p>
          <a:p>
            <a:r>
              <a:rPr lang="en-US" sz="2600" dirty="0"/>
              <a:t>What screeners are you using or considering?</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2187779"/>
            <a:ext cx="2930112" cy="3514648"/>
          </a:xfrm>
          <a:prstGeom prst="rect">
            <a:avLst/>
          </a:prstGeom>
        </p:spPr>
      </p:pic>
    </p:spTree>
    <p:extLst>
      <p:ext uri="{BB962C8B-B14F-4D97-AF65-F5344CB8AC3E}">
        <p14:creationId xmlns:p14="http://schemas.microsoft.com/office/powerpoint/2010/main" val="320339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Title 5"/>
          <p:cNvSpPr>
            <a:spLocks noGrp="1"/>
          </p:cNvSpPr>
          <p:nvPr>
            <p:ph type="title"/>
          </p:nvPr>
        </p:nvSpPr>
        <p:spPr>
          <a:xfrm>
            <a:off x="3429000" y="1985010"/>
            <a:ext cx="7353300" cy="923925"/>
          </a:xfrm>
        </p:spPr>
        <p:txBody>
          <a:bodyPr>
            <a:noAutofit/>
          </a:bodyPr>
          <a:lstStyle/>
          <a:p>
            <a:r>
              <a:rPr lang="en-US" sz="6600" b="1">
                <a:solidFill>
                  <a:schemeClr val="bg2">
                    <a:lumMod val="50000"/>
                  </a:schemeClr>
                </a:solidFill>
              </a:rPr>
              <a:t>TFI (Tier II) </a:t>
            </a:r>
            <a:r>
              <a:rPr lang="en-US" sz="6600" smtClean="0">
                <a:solidFill>
                  <a:schemeClr val="bg2">
                    <a:lumMod val="50000"/>
                  </a:schemeClr>
                </a:solidFill>
                <a:latin typeface="Trebuchet MS" panose="020B0603020202020204" pitchFamily="34" charset="0"/>
              </a:rPr>
              <a:t>Interventions</a:t>
            </a:r>
            <a:endParaRPr lang="en-US" sz="6600" dirty="0">
              <a:solidFill>
                <a:schemeClr val="bg2">
                  <a:lumMod val="50000"/>
                </a:schemeClr>
              </a:solidFill>
              <a:latin typeface="Trebuchet MS" panose="020B0603020202020204" pitchFamily="34" charset="0"/>
            </a:endParaRPr>
          </a:p>
        </p:txBody>
      </p:sp>
      <p:pic>
        <p:nvPicPr>
          <p:cNvPr id="3" name="Picture 2"/>
          <p:cNvPicPr>
            <a:picLocks noChangeAspect="1"/>
          </p:cNvPicPr>
          <p:nvPr/>
        </p:nvPicPr>
        <p:blipFill>
          <a:blip r:embed="rId3"/>
          <a:stretch>
            <a:fillRect/>
          </a:stretch>
        </p:blipFill>
        <p:spPr>
          <a:xfrm>
            <a:off x="609600" y="1453515"/>
            <a:ext cx="2563394" cy="2971800"/>
          </a:xfrm>
          <a:prstGeom prst="rect">
            <a:avLst/>
          </a:prstGeom>
        </p:spPr>
      </p:pic>
    </p:spTree>
    <p:extLst>
      <p:ext uri="{BB962C8B-B14F-4D97-AF65-F5344CB8AC3E}">
        <p14:creationId xmlns:p14="http://schemas.microsoft.com/office/powerpoint/2010/main" val="294960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6347713" cy="1320800"/>
          </a:xfrm>
        </p:spPr>
        <p:txBody>
          <a:bodyPr/>
          <a:lstStyle/>
          <a:p>
            <a:r>
              <a:rPr lang="en-US" b="1" dirty="0"/>
              <a:t>TFI (Tier II)</a:t>
            </a:r>
            <a:r>
              <a:rPr lang="en-US" dirty="0" smtClean="0">
                <a:solidFill>
                  <a:schemeClr val="bg2">
                    <a:lumMod val="50000"/>
                  </a:schemeClr>
                </a:solidFill>
              </a:rPr>
              <a:t> </a:t>
            </a:r>
            <a:r>
              <a:rPr lang="en-US" dirty="0">
                <a:solidFill>
                  <a:schemeClr val="bg2">
                    <a:lumMod val="50000"/>
                  </a:schemeClr>
                </a:solidFill>
              </a:rPr>
              <a:t/>
            </a:r>
            <a:br>
              <a:rPr lang="en-US" dirty="0">
                <a:solidFill>
                  <a:schemeClr val="bg2">
                    <a:lumMod val="50000"/>
                  </a:schemeClr>
                </a:solidFill>
              </a:rPr>
            </a:br>
            <a:r>
              <a:rPr lang="en-US" dirty="0">
                <a:solidFill>
                  <a:schemeClr val="bg2">
                    <a:lumMod val="50000"/>
                  </a:schemeClr>
                </a:solidFill>
              </a:rPr>
              <a:t>Section 2: Interventions</a:t>
            </a:r>
          </a:p>
        </p:txBody>
      </p:sp>
      <p:sp>
        <p:nvSpPr>
          <p:cNvPr id="3" name="TextBox 2"/>
          <p:cNvSpPr txBox="1"/>
          <p:nvPr/>
        </p:nvSpPr>
        <p:spPr>
          <a:xfrm>
            <a:off x="1828800" y="1828800"/>
            <a:ext cx="7010400" cy="4031873"/>
          </a:xfrm>
          <a:prstGeom prst="rect">
            <a:avLst/>
          </a:prstGeom>
          <a:noFill/>
        </p:spPr>
        <p:txBody>
          <a:bodyPr wrap="square" rtlCol="0">
            <a:spAutoFit/>
          </a:bodyPr>
          <a:lstStyle/>
          <a:p>
            <a:pPr marL="0" lvl="0" indent="0">
              <a:buClr>
                <a:srgbClr val="3333CC"/>
              </a:buClr>
              <a:buFont typeface="Wingdings" panose="05000000000000000000" pitchFamily="2" charset="2"/>
              <a:buNone/>
              <a:defRPr/>
            </a:pPr>
            <a:endParaRPr lang="en-US" sz="2800" dirty="0">
              <a:solidFill>
                <a:srgbClr val="003399"/>
              </a:solidFill>
              <a:latin typeface="+mn-lt"/>
              <a:ea typeface="Verdana" panose="020B0604030504040204" pitchFamily="34" charset="0"/>
              <a:cs typeface="Verdana" panose="020B0604030504040204" pitchFamily="34" charset="0"/>
            </a:endParaRPr>
          </a:p>
          <a:p>
            <a:pPr marL="342900" lvl="0" indent="-342900">
              <a:lnSpc>
                <a:spcPct val="150000"/>
              </a:lnSpc>
              <a:buClr>
                <a:srgbClr val="3333CC"/>
              </a:buClr>
              <a:buFont typeface="Wingdings" panose="05000000000000000000" pitchFamily="2" charset="2"/>
              <a:buChar char="ü"/>
              <a:defRPr/>
            </a:pPr>
            <a:r>
              <a:rPr lang="en-US" sz="2800" b="1" dirty="0">
                <a:solidFill>
                  <a:srgbClr val="003399"/>
                </a:solidFill>
                <a:latin typeface="+mn-lt"/>
                <a:ea typeface="Verdana" panose="020B0604030504040204" pitchFamily="34" charset="0"/>
                <a:cs typeface="Verdana" panose="020B0604030504040204" pitchFamily="34" charset="0"/>
              </a:rPr>
              <a:t>2.5 Options for Tier II </a:t>
            </a:r>
            <a:r>
              <a:rPr lang="en-US" sz="2800" b="1" dirty="0" smtClean="0">
                <a:solidFill>
                  <a:srgbClr val="003399"/>
                </a:solidFill>
                <a:latin typeface="+mn-lt"/>
                <a:ea typeface="Verdana" panose="020B0604030504040204" pitchFamily="34" charset="0"/>
                <a:cs typeface="Verdana" panose="020B0604030504040204" pitchFamily="34" charset="0"/>
              </a:rPr>
              <a:t>Interventions</a:t>
            </a:r>
            <a:endParaRPr lang="en-US" sz="2800" b="1" dirty="0">
              <a:solidFill>
                <a:srgbClr val="003399"/>
              </a:solidFill>
              <a:latin typeface="+mn-lt"/>
              <a:ea typeface="Verdana" panose="020B0604030504040204" pitchFamily="34" charset="0"/>
              <a:cs typeface="Verdana" panose="020B0604030504040204" pitchFamily="34" charset="0"/>
            </a:endParaRPr>
          </a:p>
          <a:p>
            <a:pPr marL="342900" lvl="0" indent="-342900">
              <a:lnSpc>
                <a:spcPct val="150000"/>
              </a:lnSpc>
              <a:buClr>
                <a:srgbClr val="3333CC"/>
              </a:buClr>
              <a:buFont typeface="Wingdings" panose="05000000000000000000" pitchFamily="2" charset="2"/>
              <a:buChar char="ü"/>
              <a:defRPr/>
            </a:pPr>
            <a:r>
              <a:rPr lang="en-US" sz="2800" b="1" dirty="0">
                <a:solidFill>
                  <a:srgbClr val="003399"/>
                </a:solidFill>
                <a:latin typeface="+mn-lt"/>
                <a:ea typeface="Verdana" panose="020B0604030504040204" pitchFamily="34" charset="0"/>
                <a:cs typeface="Verdana" panose="020B0604030504040204" pitchFamily="34" charset="0"/>
              </a:rPr>
              <a:t>2.6 Tier II Critical Features</a:t>
            </a:r>
          </a:p>
          <a:p>
            <a:pPr marL="342900" lvl="0" indent="-342900">
              <a:lnSpc>
                <a:spcPct val="150000"/>
              </a:lnSpc>
              <a:buClr>
                <a:srgbClr val="3333CC"/>
              </a:buClr>
              <a:buFont typeface="Wingdings" panose="05000000000000000000" pitchFamily="2" charset="2"/>
              <a:buChar char="ü"/>
              <a:defRPr/>
            </a:pPr>
            <a:r>
              <a:rPr lang="en-US" sz="2800" b="1" dirty="0">
                <a:solidFill>
                  <a:srgbClr val="003399"/>
                </a:solidFill>
                <a:latin typeface="+mn-lt"/>
                <a:ea typeface="Verdana" panose="020B0604030504040204" pitchFamily="34" charset="0"/>
                <a:cs typeface="Verdana" panose="020B0604030504040204" pitchFamily="34" charset="0"/>
              </a:rPr>
              <a:t>2.7 Practice Matched to </a:t>
            </a:r>
            <a:r>
              <a:rPr lang="en-US" sz="2800" b="1" dirty="0" smtClean="0">
                <a:solidFill>
                  <a:srgbClr val="003399"/>
                </a:solidFill>
                <a:latin typeface="+mn-lt"/>
                <a:ea typeface="Verdana" panose="020B0604030504040204" pitchFamily="34" charset="0"/>
                <a:cs typeface="Verdana" panose="020B0604030504040204" pitchFamily="34" charset="0"/>
              </a:rPr>
              <a:t>Student </a:t>
            </a:r>
            <a:r>
              <a:rPr lang="en-US" sz="2800" b="1" dirty="0">
                <a:solidFill>
                  <a:srgbClr val="003399"/>
                </a:solidFill>
                <a:latin typeface="+mn-lt"/>
                <a:ea typeface="Verdana" panose="020B0604030504040204" pitchFamily="34" charset="0"/>
                <a:cs typeface="Verdana" panose="020B0604030504040204" pitchFamily="34" charset="0"/>
              </a:rPr>
              <a:t>Need</a:t>
            </a:r>
          </a:p>
          <a:p>
            <a:pPr marL="342900" lvl="0" indent="-342900">
              <a:lnSpc>
                <a:spcPct val="150000"/>
              </a:lnSpc>
              <a:buClr>
                <a:srgbClr val="3333CC"/>
              </a:buClr>
              <a:buFont typeface="Wingdings" panose="05000000000000000000" pitchFamily="2" charset="2"/>
              <a:buChar char="ü"/>
              <a:defRPr/>
            </a:pPr>
            <a:r>
              <a:rPr lang="en-US" sz="2800" b="1" dirty="0">
                <a:solidFill>
                  <a:srgbClr val="003399"/>
                </a:solidFill>
                <a:latin typeface="+mn-lt"/>
                <a:ea typeface="Verdana" panose="020B0604030504040204" pitchFamily="34" charset="0"/>
                <a:cs typeface="Verdana" panose="020B0604030504040204" pitchFamily="34" charset="0"/>
              </a:rPr>
              <a:t>2.8 Access to Tier </a:t>
            </a:r>
            <a:r>
              <a:rPr lang="en-US" sz="2800" b="1" dirty="0" smtClean="0">
                <a:solidFill>
                  <a:srgbClr val="003399"/>
                </a:solidFill>
                <a:latin typeface="+mn-lt"/>
                <a:ea typeface="Verdana" panose="020B0604030504040204" pitchFamily="34" charset="0"/>
                <a:cs typeface="Verdana" panose="020B0604030504040204" pitchFamily="34" charset="0"/>
              </a:rPr>
              <a:t>1 Supports</a:t>
            </a:r>
            <a:endParaRPr lang="en-US" sz="2800" b="1" dirty="0">
              <a:solidFill>
                <a:srgbClr val="003399"/>
              </a:solidFill>
              <a:latin typeface="+mn-lt"/>
              <a:ea typeface="Verdana" panose="020B0604030504040204" pitchFamily="34" charset="0"/>
              <a:cs typeface="Verdana" panose="020B0604030504040204" pitchFamily="34" charset="0"/>
            </a:endParaRPr>
          </a:p>
          <a:p>
            <a:pPr marL="342900" lvl="0" indent="-342900">
              <a:lnSpc>
                <a:spcPct val="150000"/>
              </a:lnSpc>
              <a:buClr>
                <a:srgbClr val="3333CC"/>
              </a:buClr>
              <a:buFont typeface="Wingdings" panose="05000000000000000000" pitchFamily="2" charset="2"/>
              <a:buChar char="ü"/>
              <a:defRPr/>
            </a:pPr>
            <a:r>
              <a:rPr lang="en-US" sz="2800" b="1" dirty="0">
                <a:solidFill>
                  <a:srgbClr val="003399"/>
                </a:solidFill>
                <a:latin typeface="+mn-lt"/>
                <a:ea typeface="Verdana" panose="020B0604030504040204" pitchFamily="34" charset="0"/>
                <a:cs typeface="Verdana" panose="020B0604030504040204" pitchFamily="34" charset="0"/>
              </a:rPr>
              <a:t>2.9 Professional </a:t>
            </a:r>
            <a:r>
              <a:rPr lang="en-US" sz="2800" b="1" dirty="0" smtClean="0">
                <a:solidFill>
                  <a:srgbClr val="003399"/>
                </a:solidFill>
                <a:latin typeface="+mn-lt"/>
                <a:ea typeface="Verdana" panose="020B0604030504040204" pitchFamily="34" charset="0"/>
                <a:cs typeface="Verdana" panose="020B0604030504040204" pitchFamily="34" charset="0"/>
              </a:rPr>
              <a:t>Development</a:t>
            </a:r>
            <a:endParaRPr lang="en-US" sz="2800" b="1" dirty="0">
              <a:solidFill>
                <a:srgbClr val="003399"/>
              </a:solidFill>
              <a:latin typeface="+mn-lt"/>
              <a:ea typeface="Verdana" panose="020B0604030504040204" pitchFamily="34" charset="0"/>
              <a:cs typeface="Verdana" panose="020B0604030504040204" pitchFamily="34" charset="0"/>
            </a:endParaRPr>
          </a:p>
          <a:p>
            <a:endParaRPr lang="en-US" dirty="0"/>
          </a:p>
        </p:txBody>
      </p:sp>
      <p:pic>
        <p:nvPicPr>
          <p:cNvPr id="4" name="Picture 3"/>
          <p:cNvPicPr>
            <a:picLocks noChangeAspect="1"/>
          </p:cNvPicPr>
          <p:nvPr/>
        </p:nvPicPr>
        <p:blipFill>
          <a:blip r:embed="rId3"/>
          <a:stretch>
            <a:fillRect/>
          </a:stretch>
        </p:blipFill>
        <p:spPr>
          <a:xfrm>
            <a:off x="228600" y="304800"/>
            <a:ext cx="1600200" cy="2048974"/>
          </a:xfrm>
          <a:prstGeom prst="rect">
            <a:avLst/>
          </a:prstGeom>
        </p:spPr>
      </p:pic>
    </p:spTree>
    <p:extLst>
      <p:ext uri="{BB962C8B-B14F-4D97-AF65-F5344CB8AC3E}">
        <p14:creationId xmlns:p14="http://schemas.microsoft.com/office/powerpoint/2010/main" val="214159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295400"/>
            <a:ext cx="6400800" cy="2873329"/>
          </a:xfrm>
        </p:spPr>
        <p:txBody>
          <a:bodyPr>
            <a:noAutofit/>
          </a:bodyPr>
          <a:lstStyle/>
          <a:p>
            <a:pPr marL="0" lvl="1" indent="0">
              <a:buNone/>
            </a:pPr>
            <a:r>
              <a:rPr lang="en-US" sz="2400" dirty="0"/>
              <a:t>For students:</a:t>
            </a:r>
          </a:p>
          <a:p>
            <a:pPr marL="742950" lvl="2" indent="-342900">
              <a:buSzPct val="83000"/>
              <a:buFont typeface="Wingdings" charset="2"/>
              <a:buChar char="ü"/>
            </a:pPr>
            <a:r>
              <a:rPr lang="en-US" sz="2400" dirty="0"/>
              <a:t>whose behavior is a function of seeking adult attention</a:t>
            </a:r>
          </a:p>
          <a:p>
            <a:pPr marL="742950" lvl="2" indent="-342900">
              <a:buSzPct val="83000"/>
              <a:buFont typeface="Wingdings" charset="2"/>
              <a:buChar char="ü"/>
            </a:pPr>
            <a:r>
              <a:rPr lang="en-US" sz="2400" dirty="0"/>
              <a:t>who “can do” appropriate behavior but typically “don’t do”</a:t>
            </a:r>
          </a:p>
          <a:p>
            <a:pPr marL="571500" lvl="2" indent="-171450">
              <a:buFont typeface="Arial" charset="0"/>
              <a:buChar char="•"/>
            </a:pPr>
            <a:endParaRPr lang="en-US" sz="800" dirty="0"/>
          </a:p>
          <a:p>
            <a:pPr marL="0" lvl="1" indent="0">
              <a:buNone/>
            </a:pPr>
            <a:r>
              <a:rPr lang="en-US" sz="2400" dirty="0"/>
              <a:t>Goal: </a:t>
            </a:r>
            <a:r>
              <a:rPr lang="en-US" sz="2400" dirty="0" smtClean="0"/>
              <a:t>To </a:t>
            </a:r>
            <a:r>
              <a:rPr lang="en-US" sz="2400" dirty="0"/>
              <a:t>provide greater reinforcement for desired behaviors than is currently provided for undesired behavior</a:t>
            </a:r>
          </a:p>
        </p:txBody>
      </p:sp>
      <p:sp>
        <p:nvSpPr>
          <p:cNvPr id="7" name="Title 1"/>
          <p:cNvSpPr txBox="1">
            <a:spLocks/>
          </p:cNvSpPr>
          <p:nvPr/>
        </p:nvSpPr>
        <p:spPr>
          <a:xfrm>
            <a:off x="457200" y="274638"/>
            <a:ext cx="7620000" cy="792162"/>
          </a:xfrm>
          <a:prstGeom prst="rect">
            <a:avLst/>
          </a:prstGeom>
          <a:solidFill>
            <a:srgbClr val="FDF125"/>
          </a:solidFill>
          <a:ln>
            <a:solidFill>
              <a:srgbClr val="3333CC"/>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a:solidFill>
                  <a:schemeClr val="bg2">
                    <a:lumMod val="50000"/>
                  </a:schemeClr>
                </a:solidFill>
                <a:latin typeface="Trebuchet MS" panose="020B0603020202020204" pitchFamily="34" charset="0"/>
              </a:rPr>
              <a:t>Relationship-Building </a:t>
            </a:r>
            <a:r>
              <a:rPr lang="en-US" sz="2400" b="1" dirty="0">
                <a:solidFill>
                  <a:schemeClr val="bg2">
                    <a:lumMod val="50000"/>
                  </a:schemeClr>
                </a:solidFill>
                <a:latin typeface="Trebuchet MS" panose="020B0603020202020204" pitchFamily="34" charset="0"/>
              </a:rPr>
              <a:t>Interventions</a:t>
            </a:r>
            <a:endParaRPr lang="en-US" sz="2400" b="1" i="1" dirty="0">
              <a:solidFill>
                <a:schemeClr val="bg2">
                  <a:lumMod val="50000"/>
                </a:schemeClr>
              </a:solidFill>
              <a:latin typeface="Trebuchet MS" panose="020B0603020202020204" pitchFamily="34" charset="0"/>
            </a:endParaRPr>
          </a:p>
        </p:txBody>
      </p:sp>
      <p:sp>
        <p:nvSpPr>
          <p:cNvPr id="3" name="TextBox 2"/>
          <p:cNvSpPr txBox="1"/>
          <p:nvPr/>
        </p:nvSpPr>
        <p:spPr>
          <a:xfrm>
            <a:off x="7365984" y="68943"/>
            <a:ext cx="1422431" cy="1477328"/>
          </a:xfrm>
          <a:prstGeom prst="rect">
            <a:avLst/>
          </a:prstGeom>
          <a:solidFill>
            <a:schemeClr val="accent3">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
        <p:nvSpPr>
          <p:cNvPr id="2" name="TextBox 1"/>
          <p:cNvSpPr txBox="1"/>
          <p:nvPr/>
        </p:nvSpPr>
        <p:spPr>
          <a:xfrm>
            <a:off x="1600200" y="5257800"/>
            <a:ext cx="6781800" cy="1384995"/>
          </a:xfrm>
          <a:prstGeom prst="rect">
            <a:avLst/>
          </a:prstGeom>
          <a:solidFill>
            <a:schemeClr val="bg2"/>
          </a:solidFill>
          <a:ln w="28575">
            <a:solidFill>
              <a:srgbClr val="4A66AC"/>
            </a:solidFill>
          </a:ln>
        </p:spPr>
        <p:txBody>
          <a:bodyPr wrap="square" rtlCol="0">
            <a:spAutoFit/>
          </a:bodyPr>
          <a:lstStyle/>
          <a:p>
            <a:pPr marL="0" lvl="1" algn="ctr"/>
            <a:r>
              <a:rPr lang="en-US" sz="2800" i="1" dirty="0">
                <a:solidFill>
                  <a:schemeClr val="tx1">
                    <a:lumMod val="75000"/>
                    <a:lumOff val="25000"/>
                  </a:schemeClr>
                </a:solidFill>
              </a:rPr>
              <a:t>If the student does not experience the interactions as positive and supportive, the intervention will not work!</a:t>
            </a:r>
          </a:p>
        </p:txBody>
      </p:sp>
    </p:spTree>
    <p:extLst>
      <p:ext uri="{BB962C8B-B14F-4D97-AF65-F5344CB8AC3E}">
        <p14:creationId xmlns:p14="http://schemas.microsoft.com/office/powerpoint/2010/main" val="3397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447800"/>
            <a:ext cx="7391400" cy="4800600"/>
          </a:xfrm>
        </p:spPr>
        <p:txBody>
          <a:bodyPr>
            <a:normAutofit fontScale="85000" lnSpcReduction="20000"/>
          </a:bodyPr>
          <a:lstStyle/>
          <a:p>
            <a:pPr marL="0" lvl="1" indent="0" algn="ctr">
              <a:buNone/>
            </a:pPr>
            <a:r>
              <a:rPr lang="en-US" sz="3400" b="1" dirty="0">
                <a:solidFill>
                  <a:srgbClr val="000000"/>
                </a:solidFill>
              </a:rPr>
              <a:t>Skill Building Interventions</a:t>
            </a:r>
            <a:endParaRPr lang="en-US" sz="3400" b="1" i="1" dirty="0">
              <a:solidFill>
                <a:srgbClr val="000000"/>
              </a:solidFill>
            </a:endParaRPr>
          </a:p>
          <a:p>
            <a:pPr marL="0" lvl="1" indent="0">
              <a:buNone/>
            </a:pPr>
            <a:endParaRPr lang="en-US" sz="3400" dirty="0" smtClean="0"/>
          </a:p>
          <a:p>
            <a:pPr marL="0" lvl="1" indent="0">
              <a:buNone/>
            </a:pPr>
            <a:r>
              <a:rPr lang="en-US" sz="3400" dirty="0" smtClean="0"/>
              <a:t>For students: </a:t>
            </a:r>
          </a:p>
          <a:p>
            <a:pPr marL="857250" lvl="2" indent="-457200">
              <a:buFont typeface="Wingdings" charset="2"/>
              <a:buChar char="ü"/>
            </a:pPr>
            <a:r>
              <a:rPr lang="en-US" sz="3400" dirty="0" smtClean="0"/>
              <a:t>whose behavior is a function of not having appropriate behaviors in their repertoire </a:t>
            </a:r>
          </a:p>
          <a:p>
            <a:pPr marL="857250" lvl="2" indent="-457200">
              <a:buFont typeface="Wingdings" charset="2"/>
              <a:buChar char="ü"/>
            </a:pPr>
            <a:r>
              <a:rPr lang="en-US" sz="3400" dirty="0" smtClean="0"/>
              <a:t>need to be taught appropriate replacement behaviors</a:t>
            </a:r>
          </a:p>
          <a:p>
            <a:pPr marL="0" lvl="1" indent="0">
              <a:buNone/>
            </a:pPr>
            <a:endParaRPr lang="en-US" sz="3400" dirty="0" smtClean="0"/>
          </a:p>
          <a:p>
            <a:pPr marL="0" lvl="1" indent="0">
              <a:buNone/>
            </a:pPr>
            <a:r>
              <a:rPr lang="en-US" sz="3400" dirty="0" smtClean="0"/>
              <a:t>Goal</a:t>
            </a:r>
            <a:r>
              <a:rPr lang="en-US" sz="3400" dirty="0"/>
              <a:t>: To </a:t>
            </a:r>
            <a:r>
              <a:rPr lang="en-US" sz="3400" dirty="0" smtClean="0"/>
              <a:t>provide more opportunities for the student to learn and practice behavior.</a:t>
            </a:r>
            <a:endParaRPr lang="en-US" sz="3400" dirty="0"/>
          </a:p>
          <a:p>
            <a:pPr marL="400050" lvl="2" indent="0">
              <a:buNone/>
            </a:pPr>
            <a:endParaRPr lang="en-US" sz="3000" dirty="0"/>
          </a:p>
          <a:p>
            <a:pPr lvl="1" algn="ctr"/>
            <a:endParaRPr lang="en-US" dirty="0"/>
          </a:p>
        </p:txBody>
      </p:sp>
      <p:sp>
        <p:nvSpPr>
          <p:cNvPr id="7" name="Title 1"/>
          <p:cNvSpPr txBox="1">
            <a:spLocks/>
          </p:cNvSpPr>
          <p:nvPr/>
        </p:nvSpPr>
        <p:spPr>
          <a:xfrm>
            <a:off x="152400" y="152400"/>
            <a:ext cx="8153400" cy="857250"/>
          </a:xfrm>
          <a:prstGeom prst="rect">
            <a:avLst/>
          </a:prstGeom>
          <a:solidFill>
            <a:srgbClr val="FDF125"/>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solidFill>
                  <a:schemeClr val="bg2">
                    <a:lumMod val="50000"/>
                  </a:schemeClr>
                </a:solidFill>
                <a:latin typeface="Trebuchet MS" panose="020B0603020202020204" pitchFamily="34" charset="0"/>
              </a:rPr>
              <a:t>Skill-Building </a:t>
            </a:r>
            <a:r>
              <a:rPr lang="en-US" sz="2400" b="1" dirty="0">
                <a:solidFill>
                  <a:schemeClr val="bg2">
                    <a:lumMod val="50000"/>
                  </a:schemeClr>
                </a:solidFill>
                <a:latin typeface="Trebuchet MS" panose="020B0603020202020204" pitchFamily="34" charset="0"/>
              </a:rPr>
              <a:t>Interventions</a:t>
            </a:r>
            <a:endParaRPr lang="en-US" sz="2400" b="1" i="1" dirty="0">
              <a:solidFill>
                <a:schemeClr val="bg2">
                  <a:lumMod val="50000"/>
                </a:schemeClr>
              </a:solidFill>
              <a:latin typeface="Trebuchet MS" panose="020B0603020202020204" pitchFamily="34" charset="0"/>
            </a:endParaRPr>
          </a:p>
        </p:txBody>
      </p:sp>
      <p:sp>
        <p:nvSpPr>
          <p:cNvPr id="5" name="TextBox 4"/>
          <p:cNvSpPr txBox="1"/>
          <p:nvPr/>
        </p:nvSpPr>
        <p:spPr>
          <a:xfrm>
            <a:off x="7365984" y="68943"/>
            <a:ext cx="1422431" cy="1477328"/>
          </a:xfrm>
          <a:prstGeom prst="rect">
            <a:avLst/>
          </a:prstGeom>
          <a:solidFill>
            <a:schemeClr val="accent3">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14906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6553200" cy="3429000"/>
          </a:xfrm>
        </p:spPr>
        <p:txBody>
          <a:bodyPr>
            <a:noAutofit/>
          </a:bodyPr>
          <a:lstStyle/>
          <a:p>
            <a:pPr algn="ctr"/>
            <a:r>
              <a:rPr lang="en-US" sz="3600" dirty="0">
                <a:solidFill>
                  <a:schemeClr val="tx1"/>
                </a:solidFill>
              </a:rPr>
              <a:t>Ideally, the skills being taught in intervention groups should be a re-boost of the skills already learned at </a:t>
            </a:r>
            <a:r>
              <a:rPr lang="en-US" sz="3600" b="1" dirty="0">
                <a:solidFill>
                  <a:srgbClr val="00B050"/>
                </a:solidFill>
              </a:rPr>
              <a:t>Tier 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850" y="3829400"/>
            <a:ext cx="2467949" cy="2903469"/>
          </a:xfrm>
          <a:prstGeom prst="rect">
            <a:avLst/>
          </a:prstGeom>
        </p:spPr>
      </p:pic>
    </p:spTree>
    <p:extLst>
      <p:ext uri="{BB962C8B-B14F-4D97-AF65-F5344CB8AC3E}">
        <p14:creationId xmlns:p14="http://schemas.microsoft.com/office/powerpoint/2010/main" val="134251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2057400"/>
            <a:ext cx="2743200" cy="2260600"/>
          </a:xfrm>
          <a:prstGeom prst="rect">
            <a:avLst/>
          </a:prstGeom>
        </p:spPr>
      </p:pic>
      <p:sp>
        <p:nvSpPr>
          <p:cNvPr id="6" name="Title 1"/>
          <p:cNvSpPr txBox="1">
            <a:spLocks/>
          </p:cNvSpPr>
          <p:nvPr/>
        </p:nvSpPr>
        <p:spPr>
          <a:xfrm>
            <a:off x="3810000" y="1725056"/>
            <a:ext cx="4685605" cy="2925288"/>
          </a:xfrm>
          <a:prstGeom prst="rect">
            <a:avLst/>
          </a:prstGeom>
          <a:solidFill>
            <a:srgbClr val="FDF125"/>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4000" b="1" i="1" dirty="0">
                <a:solidFill>
                  <a:schemeClr val="tx1"/>
                </a:solidFill>
                <a:latin typeface="Trebuchet MS" panose="020B0603020202020204" pitchFamily="34" charset="0"/>
              </a:rPr>
              <a:t>GUEST PRESENTATIONS</a:t>
            </a:r>
            <a:endParaRPr lang="en-US" sz="4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80810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658109" y="2439146"/>
            <a:ext cx="5827782" cy="1102232"/>
          </a:xfrm>
          <a:prstGeom prst="rect">
            <a:avLst/>
          </a:prstGeom>
        </p:spPr>
        <p:txBody>
          <a:bodyPr vert="horz" lIns="68562" tIns="34281" rIns="68562" bIns="34281" rtlCol="0" anchor="ctr">
            <a:normAutofit/>
          </a:bodyPr>
          <a:lstStyle/>
          <a:p>
            <a:pPr algn="ctr" defTabSz="342797" fontAlgn="auto">
              <a:spcAft>
                <a:spcPts val="0"/>
              </a:spcAft>
              <a:defRPr/>
            </a:pPr>
            <a:endParaRPr lang="en-US" sz="3599" dirty="0">
              <a:solidFill>
                <a:prstClr val="white"/>
              </a:solidFill>
              <a:latin typeface="Trebuchet MS"/>
              <a:ea typeface="+mn-ea"/>
              <a:cs typeface="Trebuchet MS"/>
            </a:endParaRPr>
          </a:p>
        </p:txBody>
      </p:sp>
      <p:sp>
        <p:nvSpPr>
          <p:cNvPr id="6" name="Subtitle 2"/>
          <p:cNvSpPr txBox="1">
            <a:spLocks/>
          </p:cNvSpPr>
          <p:nvPr/>
        </p:nvSpPr>
        <p:spPr>
          <a:xfrm>
            <a:off x="2172327" y="3771811"/>
            <a:ext cx="4799350" cy="1314108"/>
          </a:xfrm>
          <a:prstGeom prst="rect">
            <a:avLst/>
          </a:prstGeom>
        </p:spPr>
        <p:txBody>
          <a:bodyPr vert="horz" lIns="68562" tIns="34281" rIns="68562" bIns="34281" rtlCol="0">
            <a:normAutofit/>
          </a:bodyPr>
          <a:lstStyle/>
          <a:p>
            <a:pPr algn="ctr" defTabSz="342797" fontAlgn="auto">
              <a:spcBef>
                <a:spcPct val="20000"/>
              </a:spcBef>
              <a:spcAft>
                <a:spcPts val="0"/>
              </a:spcAft>
              <a:defRPr/>
            </a:pPr>
            <a:endParaRPr lang="en-US" sz="2099" dirty="0">
              <a:solidFill>
                <a:srgbClr val="1F497D">
                  <a:lumMod val="20000"/>
                  <a:lumOff val="80000"/>
                </a:srgbClr>
              </a:solidFill>
              <a:latin typeface="Trebuchet MS"/>
              <a:ea typeface="+mn-ea"/>
              <a:cs typeface="Trebuchet MS"/>
            </a:endParaRPr>
          </a:p>
        </p:txBody>
      </p:sp>
      <p:sp>
        <p:nvSpPr>
          <p:cNvPr id="3" name="Rectangle 2"/>
          <p:cNvSpPr/>
          <p:nvPr/>
        </p:nvSpPr>
        <p:spPr>
          <a:xfrm>
            <a:off x="789710" y="1208320"/>
            <a:ext cx="7564581" cy="2954655"/>
          </a:xfrm>
          <a:prstGeom prst="rect">
            <a:avLst/>
          </a:prstGeom>
        </p:spPr>
        <p:txBody>
          <a:bodyPr wrap="square">
            <a:spAutoFit/>
          </a:bodyPr>
          <a:lstStyle/>
          <a:p>
            <a:pPr algn="ctr" defTabSz="685800" fontAlgn="auto">
              <a:spcBef>
                <a:spcPts val="0"/>
              </a:spcBef>
              <a:spcAft>
                <a:spcPts val="0"/>
              </a:spcAft>
              <a:defRPr/>
            </a:pPr>
            <a:r>
              <a:rPr lang="en-US" sz="2325" kern="0" dirty="0">
                <a:latin typeface="+mn-lt"/>
                <a:ea typeface="+mj-ea"/>
                <a:cs typeface="+mj-cs"/>
              </a:rPr>
              <a:t>The Delaware Positive Behavior Support Project is a collaboration with the DE Department of Education, the UD Center for Disabilities Studies, and </a:t>
            </a:r>
            <a:br>
              <a:rPr lang="en-US" sz="2325" kern="0" dirty="0">
                <a:latin typeface="+mn-lt"/>
                <a:ea typeface="+mj-ea"/>
                <a:cs typeface="+mj-cs"/>
              </a:rPr>
            </a:br>
            <a:r>
              <a:rPr lang="en-US" sz="2325" kern="0" dirty="0">
                <a:latin typeface="+mn-lt"/>
                <a:ea typeface="+mj-ea"/>
                <a:cs typeface="+mj-cs"/>
              </a:rPr>
              <a:t>Delaware Public Schools. </a:t>
            </a:r>
            <a:br>
              <a:rPr lang="en-US" sz="2325" kern="0" dirty="0">
                <a:latin typeface="+mn-lt"/>
                <a:ea typeface="+mj-ea"/>
                <a:cs typeface="+mj-cs"/>
              </a:rPr>
            </a:br>
            <a:r>
              <a:rPr lang="en-US" sz="2325" kern="0" dirty="0">
                <a:solidFill>
                  <a:schemeClr val="bg2">
                    <a:lumMod val="50000"/>
                  </a:schemeClr>
                </a:solidFill>
                <a:latin typeface="+mn-lt"/>
                <a:ea typeface="+mj-ea"/>
                <a:cs typeface="+mj-cs"/>
              </a:rPr>
              <a:t/>
            </a:r>
            <a:br>
              <a:rPr lang="en-US" sz="2325" kern="0" dirty="0">
                <a:solidFill>
                  <a:schemeClr val="bg2">
                    <a:lumMod val="50000"/>
                  </a:schemeClr>
                </a:solidFill>
                <a:latin typeface="+mn-lt"/>
                <a:ea typeface="+mj-ea"/>
                <a:cs typeface="+mj-cs"/>
              </a:rPr>
            </a:br>
            <a:r>
              <a:rPr lang="en-US" sz="2325" kern="0" dirty="0" smtClean="0">
                <a:solidFill>
                  <a:schemeClr val="bg2">
                    <a:lumMod val="50000"/>
                  </a:schemeClr>
                </a:solidFill>
                <a:latin typeface="+mn-lt"/>
                <a:ea typeface="+mj-ea"/>
                <a:cs typeface="+mj-cs"/>
              </a:rPr>
              <a:t>Vision: Create </a:t>
            </a:r>
            <a:r>
              <a:rPr lang="en-US" sz="2325" kern="0" dirty="0">
                <a:solidFill>
                  <a:schemeClr val="bg2">
                    <a:lumMod val="50000"/>
                  </a:schemeClr>
                </a:solidFill>
                <a:latin typeface="+mn-lt"/>
                <a:ea typeface="+mj-ea"/>
                <a:cs typeface="+mj-cs"/>
              </a:rPr>
              <a:t>safe and caring learning environments to promote the social-emotional and academic development of all children. </a:t>
            </a:r>
            <a:endParaRPr lang="en-US" sz="1350" kern="0" dirty="0">
              <a:solidFill>
                <a:schemeClr val="bg2">
                  <a:lumMod val="50000"/>
                </a:schemeClr>
              </a:solidFill>
              <a:latin typeface="+mn-lt"/>
            </a:endParaRPr>
          </a:p>
        </p:txBody>
      </p:sp>
      <p:pic>
        <p:nvPicPr>
          <p:cNvPr id="12" name="Picture 11" descr="H:\Projects\Positive Behavioral Supports\Logos\smallDoelogo.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4612905"/>
            <a:ext cx="1485900" cy="1124228"/>
          </a:xfrm>
          <a:prstGeom prst="rect">
            <a:avLst/>
          </a:prstGeom>
          <a:noFill/>
          <a:ln>
            <a:solidFill>
              <a:schemeClr val="tx1"/>
            </a:solidFill>
          </a:ln>
        </p:spPr>
      </p:pic>
      <p:pic>
        <p:nvPicPr>
          <p:cNvPr id="13" name="Picture 12" descr="CDS-UD_logo_rgb.jpg.jpg"/>
          <p:cNvPicPr>
            <a:picLocks noChangeAspect="1"/>
          </p:cNvPicPr>
          <p:nvPr/>
        </p:nvPicPr>
        <p:blipFill>
          <a:blip r:embed="rId4"/>
          <a:stretch>
            <a:fillRect/>
          </a:stretch>
        </p:blipFill>
        <p:spPr>
          <a:xfrm>
            <a:off x="5257177" y="4824325"/>
            <a:ext cx="3429000" cy="701387"/>
          </a:xfrm>
          <a:prstGeom prst="rect">
            <a:avLst/>
          </a:prstGeom>
          <a:ln>
            <a:solidFill>
              <a:schemeClr val="tx1"/>
            </a:solidFill>
          </a:ln>
        </p:spPr>
      </p:pic>
    </p:spTree>
    <p:extLst>
      <p:ext uri="{BB962C8B-B14F-4D97-AF65-F5344CB8AC3E}">
        <p14:creationId xmlns:p14="http://schemas.microsoft.com/office/powerpoint/2010/main" val="80402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81000" y="304800"/>
            <a:ext cx="7315200" cy="1200329"/>
          </a:xfrm>
          <a:prstGeom prst="rect">
            <a:avLst/>
          </a:prstGeom>
        </p:spPr>
        <p:txBody>
          <a:bodyPr wrap="square">
            <a:spAutoFit/>
          </a:bodyPr>
          <a:lstStyle/>
          <a:p>
            <a:pPr algn="ctr"/>
            <a:r>
              <a:rPr lang="en-US" sz="3600" b="1" dirty="0" smtClean="0">
                <a:solidFill>
                  <a:schemeClr val="bg2">
                    <a:lumMod val="50000"/>
                  </a:schemeClr>
                </a:solidFill>
                <a:latin typeface="+mn-lt"/>
                <a:ea typeface="+mj-ea"/>
                <a:cs typeface="Tw Cen MT"/>
              </a:rPr>
              <a:t>2.6 Critical Features</a:t>
            </a:r>
          </a:p>
          <a:p>
            <a:pPr algn="ctr"/>
            <a:r>
              <a:rPr lang="en-US" sz="3600" b="1" dirty="0" smtClean="0">
                <a:solidFill>
                  <a:schemeClr val="bg2">
                    <a:lumMod val="50000"/>
                  </a:schemeClr>
                </a:solidFill>
                <a:latin typeface="+mn-lt"/>
                <a:ea typeface="+mj-ea"/>
                <a:cs typeface="Tw Cen MT"/>
              </a:rPr>
              <a:t>OPERATIONALIZING THEM</a:t>
            </a:r>
            <a:endParaRPr lang="en-US" sz="3600" b="1" dirty="0">
              <a:solidFill>
                <a:schemeClr val="bg2">
                  <a:lumMod val="50000"/>
                </a:schemeClr>
              </a:solidFill>
              <a:latin typeface="+mn-lt"/>
              <a:ea typeface="+mj-ea"/>
              <a:cs typeface="Tw Cen MT"/>
            </a:endParaRPr>
          </a:p>
        </p:txBody>
      </p:sp>
      <p:pic>
        <p:nvPicPr>
          <p:cNvPr id="4" name="Picture 3"/>
          <p:cNvPicPr>
            <a:picLocks noChangeAspect="1"/>
          </p:cNvPicPr>
          <p:nvPr/>
        </p:nvPicPr>
        <p:blipFill>
          <a:blip r:embed="rId3"/>
          <a:stretch>
            <a:fillRect/>
          </a:stretch>
        </p:blipFill>
        <p:spPr>
          <a:xfrm>
            <a:off x="1600200" y="1905000"/>
            <a:ext cx="6475896" cy="4654550"/>
          </a:xfrm>
          <a:prstGeom prst="rect">
            <a:avLst/>
          </a:prstGeom>
          <a:ln w="57150">
            <a:solidFill>
              <a:schemeClr val="accent1"/>
            </a:solidFill>
          </a:ln>
        </p:spPr>
      </p:pic>
    </p:spTree>
    <p:extLst>
      <p:ext uri="{BB962C8B-B14F-4D97-AF65-F5344CB8AC3E}">
        <p14:creationId xmlns:p14="http://schemas.microsoft.com/office/powerpoint/2010/main" val="1580808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304800"/>
            <a:ext cx="8763000" cy="1200329"/>
          </a:xfrm>
          <a:prstGeom prst="rect">
            <a:avLst/>
          </a:prstGeom>
        </p:spPr>
        <p:txBody>
          <a:bodyPr wrap="square">
            <a:spAutoFit/>
          </a:bodyPr>
          <a:lstStyle/>
          <a:p>
            <a:pPr algn="ctr"/>
            <a:r>
              <a:rPr lang="en-US" sz="3600" b="1" dirty="0" smtClean="0">
                <a:solidFill>
                  <a:schemeClr val="bg2">
                    <a:lumMod val="50000"/>
                  </a:schemeClr>
                </a:solidFill>
                <a:latin typeface="+mn-lt"/>
                <a:ea typeface="+mj-ea"/>
                <a:cs typeface="Tw Cen MT"/>
              </a:rPr>
              <a:t>2.9 Professional Development</a:t>
            </a:r>
          </a:p>
          <a:p>
            <a:pPr algn="ctr"/>
            <a:r>
              <a:rPr lang="en-US" sz="3600" b="1" dirty="0" smtClean="0">
                <a:solidFill>
                  <a:schemeClr val="bg2">
                    <a:lumMod val="50000"/>
                  </a:schemeClr>
                </a:solidFill>
                <a:latin typeface="+mn-lt"/>
                <a:ea typeface="+mj-ea"/>
                <a:cs typeface="Tw Cen MT"/>
              </a:rPr>
              <a:t>TEACHERS </a:t>
            </a:r>
            <a:r>
              <a:rPr lang="en-US" sz="3600" b="1" dirty="0">
                <a:solidFill>
                  <a:schemeClr val="bg2">
                    <a:lumMod val="50000"/>
                  </a:schemeClr>
                </a:solidFill>
                <a:latin typeface="+mn-lt"/>
                <a:ea typeface="+mj-ea"/>
                <a:cs typeface="Tw Cen MT"/>
              </a:rPr>
              <a:t>ARE </a:t>
            </a:r>
            <a:r>
              <a:rPr lang="en-US" sz="3600" b="1" dirty="0" smtClean="0">
                <a:solidFill>
                  <a:schemeClr val="bg2">
                    <a:lumMod val="50000"/>
                  </a:schemeClr>
                </a:solidFill>
                <a:latin typeface="+mn-lt"/>
                <a:ea typeface="+mj-ea"/>
                <a:cs typeface="Tw Cen MT"/>
              </a:rPr>
              <a:t>CRITICAL </a:t>
            </a:r>
            <a:r>
              <a:rPr lang="en-US" sz="3600" b="1" dirty="0">
                <a:solidFill>
                  <a:schemeClr val="bg2">
                    <a:lumMod val="50000"/>
                  </a:schemeClr>
                </a:solidFill>
                <a:latin typeface="+mn-lt"/>
                <a:ea typeface="+mj-ea"/>
                <a:cs typeface="Tw Cen MT"/>
              </a:rPr>
              <a:t>FOR SUCCESS</a:t>
            </a:r>
            <a:r>
              <a:rPr lang="en-US" sz="3600" b="1" dirty="0" smtClean="0">
                <a:solidFill>
                  <a:schemeClr val="bg2">
                    <a:lumMod val="50000"/>
                  </a:schemeClr>
                </a:solidFill>
                <a:latin typeface="+mn-lt"/>
                <a:ea typeface="+mj-ea"/>
                <a:cs typeface="Tw Cen MT"/>
              </a:rPr>
              <a:t>!</a:t>
            </a:r>
            <a:endParaRPr lang="en-US" sz="3600" b="1" dirty="0">
              <a:solidFill>
                <a:schemeClr val="bg2">
                  <a:lumMod val="50000"/>
                </a:schemeClr>
              </a:solidFill>
              <a:latin typeface="+mn-lt"/>
              <a:ea typeface="+mj-ea"/>
              <a:cs typeface="Tw Cen MT"/>
            </a:endParaRPr>
          </a:p>
        </p:txBody>
      </p:sp>
      <p:sp>
        <p:nvSpPr>
          <p:cNvPr id="2" name="Rectangle 1"/>
          <p:cNvSpPr/>
          <p:nvPr/>
        </p:nvSpPr>
        <p:spPr>
          <a:xfrm>
            <a:off x="685800" y="1905000"/>
            <a:ext cx="6477000" cy="3416320"/>
          </a:xfrm>
          <a:prstGeom prst="rect">
            <a:avLst/>
          </a:prstGeom>
        </p:spPr>
        <p:txBody>
          <a:bodyPr wrap="square">
            <a:spAutoFit/>
          </a:bodyPr>
          <a:lstStyle/>
          <a:p>
            <a:pPr eaLnBrk="0" hangingPunct="0">
              <a:lnSpc>
                <a:spcPct val="150000"/>
              </a:lnSpc>
              <a:spcBef>
                <a:spcPts val="0"/>
              </a:spcBef>
              <a:defRPr/>
            </a:pPr>
            <a:r>
              <a:rPr lang="en-US" sz="2400" smtClean="0">
                <a:solidFill>
                  <a:schemeClr val="tx2"/>
                </a:solidFill>
                <a:latin typeface="+mn-lt"/>
                <a:cs typeface="Tw Cen MT"/>
              </a:rPr>
              <a:t>“A </a:t>
            </a:r>
            <a:r>
              <a:rPr lang="en-US" sz="2400" dirty="0">
                <a:solidFill>
                  <a:schemeClr val="tx2"/>
                </a:solidFill>
                <a:latin typeface="+mn-lt"/>
                <a:cs typeface="Tw Cen MT"/>
              </a:rPr>
              <a:t>common misperception is that these strategies will “fix” the student and the classroom teacher does not need to be an active participant since “specialists” or outside staff are often involved in the </a:t>
            </a:r>
            <a:r>
              <a:rPr lang="en-US" sz="2400" dirty="0" smtClean="0">
                <a:solidFill>
                  <a:schemeClr val="tx2"/>
                </a:solidFill>
                <a:latin typeface="+mn-lt"/>
                <a:cs typeface="Tw Cen MT"/>
              </a:rPr>
              <a:t>intervention</a:t>
            </a:r>
            <a:r>
              <a:rPr lang="is-IS" sz="2400" dirty="0" smtClean="0">
                <a:solidFill>
                  <a:schemeClr val="tx2"/>
                </a:solidFill>
                <a:latin typeface="+mn-lt"/>
                <a:cs typeface="Tw Cen MT"/>
              </a:rPr>
              <a:t>…</a:t>
            </a:r>
            <a:endParaRPr lang="en-US" sz="2400" dirty="0">
              <a:solidFill>
                <a:schemeClr val="tx2"/>
              </a:solidFill>
              <a:latin typeface="+mn-lt"/>
              <a:cs typeface="Tw Cen MT"/>
            </a:endParaRPr>
          </a:p>
        </p:txBody>
      </p:sp>
      <p:pic>
        <p:nvPicPr>
          <p:cNvPr id="5" name="Picture 4"/>
          <p:cNvPicPr>
            <a:picLocks noChangeAspect="1"/>
          </p:cNvPicPr>
          <p:nvPr/>
        </p:nvPicPr>
        <p:blipFill>
          <a:blip r:embed="rId3"/>
          <a:stretch>
            <a:fillRect/>
          </a:stretch>
        </p:blipFill>
        <p:spPr>
          <a:xfrm>
            <a:off x="6113251" y="4767183"/>
            <a:ext cx="2802149" cy="1908016"/>
          </a:xfrm>
          <a:prstGeom prst="rect">
            <a:avLst/>
          </a:prstGeom>
        </p:spPr>
      </p:pic>
    </p:spTree>
    <p:extLst>
      <p:ext uri="{BB962C8B-B14F-4D97-AF65-F5344CB8AC3E}">
        <p14:creationId xmlns:p14="http://schemas.microsoft.com/office/powerpoint/2010/main" val="2234941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2133600"/>
            <a:ext cx="4572000" cy="2862322"/>
          </a:xfrm>
          <a:prstGeom prst="rect">
            <a:avLst/>
          </a:prstGeom>
        </p:spPr>
        <p:txBody>
          <a:bodyPr>
            <a:spAutoFit/>
          </a:bodyPr>
          <a:lstStyle/>
          <a:p>
            <a:pPr eaLnBrk="0" hangingPunct="0">
              <a:lnSpc>
                <a:spcPct val="150000"/>
              </a:lnSpc>
              <a:spcBef>
                <a:spcPts val="0"/>
              </a:spcBef>
              <a:defRPr/>
            </a:pPr>
            <a:r>
              <a:rPr lang="is-IS" sz="2400" dirty="0" smtClean="0">
                <a:solidFill>
                  <a:schemeClr val="tx2"/>
                </a:solidFill>
                <a:latin typeface="+mn-lt"/>
                <a:cs typeface="Tw Cen MT"/>
              </a:rPr>
              <a:t>“…</a:t>
            </a:r>
            <a:r>
              <a:rPr lang="en-US" sz="2400" dirty="0" smtClean="0">
                <a:solidFill>
                  <a:schemeClr val="tx2"/>
                </a:solidFill>
                <a:latin typeface="+mn-lt"/>
                <a:cs typeface="Tw Cen MT"/>
              </a:rPr>
              <a:t>it </a:t>
            </a:r>
            <a:r>
              <a:rPr lang="en-US" sz="2400" dirty="0">
                <a:solidFill>
                  <a:schemeClr val="tx2"/>
                </a:solidFill>
                <a:latin typeface="+mn-lt"/>
                <a:cs typeface="Tw Cen MT"/>
              </a:rPr>
              <a:t>is important to stress that these interventions will require high level of involvement among ALL staff within the school building” (Lewis, 2009).</a:t>
            </a:r>
          </a:p>
        </p:txBody>
      </p:sp>
      <p:sp>
        <p:nvSpPr>
          <p:cNvPr id="5" name="Rectangle 4"/>
          <p:cNvSpPr/>
          <p:nvPr/>
        </p:nvSpPr>
        <p:spPr>
          <a:xfrm>
            <a:off x="152400" y="304800"/>
            <a:ext cx="8763000" cy="1200329"/>
          </a:xfrm>
          <a:prstGeom prst="rect">
            <a:avLst/>
          </a:prstGeom>
        </p:spPr>
        <p:txBody>
          <a:bodyPr wrap="square">
            <a:spAutoFit/>
          </a:bodyPr>
          <a:lstStyle/>
          <a:p>
            <a:pPr algn="ctr"/>
            <a:r>
              <a:rPr lang="en-US" sz="3600" b="1" dirty="0" smtClean="0">
                <a:solidFill>
                  <a:schemeClr val="bg2">
                    <a:lumMod val="50000"/>
                  </a:schemeClr>
                </a:solidFill>
                <a:latin typeface="+mn-lt"/>
                <a:ea typeface="+mj-ea"/>
                <a:cs typeface="Tw Cen MT"/>
              </a:rPr>
              <a:t>2.9 Professional Development</a:t>
            </a:r>
          </a:p>
          <a:p>
            <a:pPr algn="ctr"/>
            <a:r>
              <a:rPr lang="en-US" sz="3600" b="1" dirty="0" smtClean="0">
                <a:solidFill>
                  <a:schemeClr val="bg2">
                    <a:lumMod val="50000"/>
                  </a:schemeClr>
                </a:solidFill>
                <a:latin typeface="+mn-lt"/>
                <a:ea typeface="+mj-ea"/>
                <a:cs typeface="Tw Cen MT"/>
              </a:rPr>
              <a:t>TEACHERS </a:t>
            </a:r>
            <a:r>
              <a:rPr lang="en-US" sz="3600" b="1" dirty="0">
                <a:solidFill>
                  <a:schemeClr val="bg2">
                    <a:lumMod val="50000"/>
                  </a:schemeClr>
                </a:solidFill>
                <a:latin typeface="+mn-lt"/>
                <a:ea typeface="+mj-ea"/>
                <a:cs typeface="Tw Cen MT"/>
              </a:rPr>
              <a:t>ARE </a:t>
            </a:r>
            <a:r>
              <a:rPr lang="en-US" sz="3600" b="1" dirty="0" smtClean="0">
                <a:solidFill>
                  <a:schemeClr val="bg2">
                    <a:lumMod val="50000"/>
                  </a:schemeClr>
                </a:solidFill>
                <a:latin typeface="+mn-lt"/>
                <a:ea typeface="+mj-ea"/>
                <a:cs typeface="Tw Cen MT"/>
              </a:rPr>
              <a:t>CRITICAL </a:t>
            </a:r>
            <a:r>
              <a:rPr lang="en-US" sz="3600" b="1" dirty="0">
                <a:solidFill>
                  <a:schemeClr val="bg2">
                    <a:lumMod val="50000"/>
                  </a:schemeClr>
                </a:solidFill>
                <a:latin typeface="+mn-lt"/>
                <a:ea typeface="+mj-ea"/>
                <a:cs typeface="Tw Cen MT"/>
              </a:rPr>
              <a:t>FOR SUCCESS</a:t>
            </a:r>
            <a:r>
              <a:rPr lang="en-US" sz="3600" b="1" dirty="0" smtClean="0">
                <a:solidFill>
                  <a:schemeClr val="bg2">
                    <a:lumMod val="50000"/>
                  </a:schemeClr>
                </a:solidFill>
                <a:latin typeface="+mn-lt"/>
                <a:ea typeface="+mj-ea"/>
                <a:cs typeface="Tw Cen MT"/>
              </a:rPr>
              <a:t>!</a:t>
            </a:r>
            <a:endParaRPr lang="en-US" sz="3600" b="1" dirty="0">
              <a:solidFill>
                <a:schemeClr val="bg2">
                  <a:lumMod val="50000"/>
                </a:schemeClr>
              </a:solidFill>
              <a:latin typeface="+mn-lt"/>
              <a:ea typeface="+mj-ea"/>
              <a:cs typeface="Tw Cen MT"/>
            </a:endParaRPr>
          </a:p>
        </p:txBody>
      </p:sp>
      <p:pic>
        <p:nvPicPr>
          <p:cNvPr id="3" name="Picture 2"/>
          <p:cNvPicPr>
            <a:picLocks noChangeAspect="1"/>
          </p:cNvPicPr>
          <p:nvPr/>
        </p:nvPicPr>
        <p:blipFill>
          <a:blip r:embed="rId3"/>
          <a:stretch>
            <a:fillRect/>
          </a:stretch>
        </p:blipFill>
        <p:spPr>
          <a:xfrm>
            <a:off x="5638799" y="4126080"/>
            <a:ext cx="3238609" cy="2471570"/>
          </a:xfrm>
          <a:prstGeom prst="rect">
            <a:avLst/>
          </a:prstGeom>
        </p:spPr>
      </p:pic>
    </p:spTree>
    <p:extLst>
      <p:ext uri="{BB962C8B-B14F-4D97-AF65-F5344CB8AC3E}">
        <p14:creationId xmlns:p14="http://schemas.microsoft.com/office/powerpoint/2010/main" val="104114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Title 5"/>
          <p:cNvSpPr>
            <a:spLocks noGrp="1"/>
          </p:cNvSpPr>
          <p:nvPr>
            <p:ph type="title"/>
          </p:nvPr>
        </p:nvSpPr>
        <p:spPr>
          <a:xfrm>
            <a:off x="3429000" y="1985010"/>
            <a:ext cx="7353300" cy="923925"/>
          </a:xfrm>
        </p:spPr>
        <p:txBody>
          <a:bodyPr>
            <a:noAutofit/>
          </a:bodyPr>
          <a:lstStyle/>
          <a:p>
            <a:r>
              <a:rPr lang="en-US" sz="6600" b="1" dirty="0">
                <a:solidFill>
                  <a:schemeClr val="bg2">
                    <a:lumMod val="50000"/>
                  </a:schemeClr>
                </a:solidFill>
              </a:rPr>
              <a:t>TFI (Tier II) </a:t>
            </a:r>
            <a:r>
              <a:rPr lang="en-US" sz="6600" dirty="0" smtClean="0">
                <a:solidFill>
                  <a:schemeClr val="bg2">
                    <a:lumMod val="50000"/>
                  </a:schemeClr>
                </a:solidFill>
                <a:latin typeface="Trebuchet MS" panose="020B0603020202020204" pitchFamily="34" charset="0"/>
              </a:rPr>
              <a:t>Evaluation</a:t>
            </a:r>
            <a:endParaRPr lang="en-US" sz="6600" dirty="0">
              <a:solidFill>
                <a:schemeClr val="bg2">
                  <a:lumMod val="50000"/>
                </a:schemeClr>
              </a:solidFill>
              <a:latin typeface="Trebuchet MS" panose="020B0603020202020204" pitchFamily="34" charset="0"/>
            </a:endParaRPr>
          </a:p>
        </p:txBody>
      </p:sp>
      <p:pic>
        <p:nvPicPr>
          <p:cNvPr id="3" name="Picture 2"/>
          <p:cNvPicPr>
            <a:picLocks noChangeAspect="1"/>
          </p:cNvPicPr>
          <p:nvPr/>
        </p:nvPicPr>
        <p:blipFill>
          <a:blip r:embed="rId3"/>
          <a:stretch>
            <a:fillRect/>
          </a:stretch>
        </p:blipFill>
        <p:spPr>
          <a:xfrm>
            <a:off x="609600" y="1453515"/>
            <a:ext cx="2563394" cy="2971800"/>
          </a:xfrm>
          <a:prstGeom prst="rect">
            <a:avLst/>
          </a:prstGeom>
        </p:spPr>
      </p:pic>
    </p:spTree>
    <p:extLst>
      <p:ext uri="{BB962C8B-B14F-4D97-AF65-F5344CB8AC3E}">
        <p14:creationId xmlns:p14="http://schemas.microsoft.com/office/powerpoint/2010/main" val="208706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347713" cy="1320800"/>
          </a:xfrm>
        </p:spPr>
        <p:txBody>
          <a:bodyPr/>
          <a:lstStyle/>
          <a:p>
            <a:r>
              <a:rPr lang="en-US" b="1" dirty="0"/>
              <a:t>TFI (Tier II) </a:t>
            </a:r>
            <a:r>
              <a:rPr lang="en-US" dirty="0"/>
              <a:t/>
            </a:r>
            <a:br>
              <a:rPr lang="en-US" dirty="0"/>
            </a:br>
            <a:r>
              <a:rPr lang="en-US" dirty="0"/>
              <a:t>Section 3: Evaluation</a:t>
            </a:r>
          </a:p>
        </p:txBody>
      </p:sp>
      <p:sp>
        <p:nvSpPr>
          <p:cNvPr id="3" name="Content Placeholder 2"/>
          <p:cNvSpPr>
            <a:spLocks noGrp="1"/>
          </p:cNvSpPr>
          <p:nvPr>
            <p:ph idx="1"/>
          </p:nvPr>
        </p:nvSpPr>
        <p:spPr>
          <a:xfrm>
            <a:off x="2057400" y="2236790"/>
            <a:ext cx="6347714" cy="3880773"/>
          </a:xfrm>
        </p:spPr>
        <p:txBody>
          <a:bodyPr/>
          <a:lstStyle/>
          <a:p>
            <a:pPr lvl="0">
              <a:lnSpc>
                <a:spcPct val="150000"/>
              </a:lnSpc>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2.10 Level of Use</a:t>
            </a:r>
          </a:p>
          <a:p>
            <a:pPr lvl="0">
              <a:lnSpc>
                <a:spcPct val="150000"/>
              </a:lnSpc>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2.11 </a:t>
            </a:r>
            <a:r>
              <a:rPr lang="en-US" sz="2800" b="1" dirty="0">
                <a:solidFill>
                  <a:srgbClr val="003399"/>
                </a:solidFill>
                <a:ea typeface="Verdana" panose="020B0604030504040204" pitchFamily="34" charset="0"/>
                <a:cs typeface="Verdana" panose="020B0604030504040204" pitchFamily="34" charset="0"/>
              </a:rPr>
              <a:t>Student Performance Data</a:t>
            </a:r>
          </a:p>
          <a:p>
            <a:pPr lvl="0">
              <a:lnSpc>
                <a:spcPct val="150000"/>
              </a:lnSpc>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2.12 Fidelity Data</a:t>
            </a:r>
          </a:p>
          <a:p>
            <a:pPr lvl="0">
              <a:lnSpc>
                <a:spcPct val="150000"/>
              </a:lnSpc>
              <a:buClr>
                <a:srgbClr val="3333CC"/>
              </a:buClr>
              <a:buFont typeface="Wingdings" panose="05000000000000000000" pitchFamily="2" charset="2"/>
              <a:buChar char="ü"/>
              <a:defRPr/>
            </a:pPr>
            <a:r>
              <a:rPr lang="en-US" sz="2800" dirty="0">
                <a:solidFill>
                  <a:srgbClr val="003399"/>
                </a:solidFill>
                <a:ea typeface="Verdana" panose="020B0604030504040204" pitchFamily="34" charset="0"/>
                <a:cs typeface="Verdana" panose="020B0604030504040204" pitchFamily="34" charset="0"/>
              </a:rPr>
              <a:t>2.13 </a:t>
            </a:r>
            <a:r>
              <a:rPr lang="en-US" sz="2800" b="1" dirty="0">
                <a:solidFill>
                  <a:srgbClr val="003399"/>
                </a:solidFill>
                <a:ea typeface="Verdana" panose="020B0604030504040204" pitchFamily="34" charset="0"/>
                <a:cs typeface="Verdana" panose="020B0604030504040204" pitchFamily="34" charset="0"/>
              </a:rPr>
              <a:t>Annual Evaluation</a:t>
            </a:r>
          </a:p>
          <a:p>
            <a:endParaRPr lang="en-US" dirty="0"/>
          </a:p>
        </p:txBody>
      </p:sp>
      <p:pic>
        <p:nvPicPr>
          <p:cNvPr id="4" name="Picture 3"/>
          <p:cNvPicPr>
            <a:picLocks noChangeAspect="1"/>
          </p:cNvPicPr>
          <p:nvPr/>
        </p:nvPicPr>
        <p:blipFill>
          <a:blip r:embed="rId3"/>
          <a:stretch>
            <a:fillRect/>
          </a:stretch>
        </p:blipFill>
        <p:spPr>
          <a:xfrm>
            <a:off x="228600" y="304800"/>
            <a:ext cx="1600200" cy="2048974"/>
          </a:xfrm>
          <a:prstGeom prst="rect">
            <a:avLst/>
          </a:prstGeom>
        </p:spPr>
      </p:pic>
    </p:spTree>
    <p:extLst>
      <p:ext uri="{BB962C8B-B14F-4D97-AF65-F5344CB8AC3E}">
        <p14:creationId xmlns:p14="http://schemas.microsoft.com/office/powerpoint/2010/main" val="146993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Title 5"/>
          <p:cNvSpPr>
            <a:spLocks noGrp="1"/>
          </p:cNvSpPr>
          <p:nvPr>
            <p:ph type="title"/>
          </p:nvPr>
        </p:nvSpPr>
        <p:spPr>
          <a:xfrm>
            <a:off x="952500" y="1024498"/>
            <a:ext cx="5179865" cy="4419600"/>
          </a:xfrm>
        </p:spPr>
        <p:txBody>
          <a:bodyPr>
            <a:noAutofit/>
          </a:bodyPr>
          <a:lstStyle/>
          <a:p>
            <a:r>
              <a:rPr lang="en-US" sz="5400" dirty="0">
                <a:solidFill>
                  <a:schemeClr val="bg2">
                    <a:lumMod val="50000"/>
                  </a:schemeClr>
                </a:solidFill>
                <a:latin typeface="Trebuchet MS" panose="020B0603020202020204" pitchFamily="34" charset="0"/>
              </a:rPr>
              <a:t>Student Data Tracking </a:t>
            </a:r>
            <a:br>
              <a:rPr lang="en-US" sz="5400" dirty="0">
                <a:solidFill>
                  <a:schemeClr val="bg2">
                    <a:lumMod val="50000"/>
                  </a:schemeClr>
                </a:solidFill>
                <a:latin typeface="Trebuchet MS" panose="020B0603020202020204" pitchFamily="34" charset="0"/>
              </a:rPr>
            </a:br>
            <a:r>
              <a:rPr lang="en-US" sz="5400" dirty="0">
                <a:solidFill>
                  <a:schemeClr val="bg2">
                    <a:lumMod val="50000"/>
                  </a:schemeClr>
                </a:solidFill>
                <a:latin typeface="Trebuchet MS" panose="020B0603020202020204" pitchFamily="34" charset="0"/>
              </a:rPr>
              <a:t>&amp;</a:t>
            </a:r>
            <a:br>
              <a:rPr lang="en-US" sz="5400" dirty="0">
                <a:solidFill>
                  <a:schemeClr val="bg2">
                    <a:lumMod val="50000"/>
                  </a:schemeClr>
                </a:solidFill>
                <a:latin typeface="Trebuchet MS" panose="020B0603020202020204" pitchFamily="34" charset="0"/>
              </a:rPr>
            </a:br>
            <a:r>
              <a:rPr lang="en-US" sz="5400" dirty="0">
                <a:solidFill>
                  <a:schemeClr val="bg2">
                    <a:lumMod val="50000"/>
                  </a:schemeClr>
                </a:solidFill>
                <a:latin typeface="Trebuchet MS" panose="020B0603020202020204" pitchFamily="34" charset="0"/>
              </a:rPr>
              <a:t>Intervention  Evaluation</a:t>
            </a:r>
          </a:p>
        </p:txBody>
      </p:sp>
      <p:grpSp>
        <p:nvGrpSpPr>
          <p:cNvPr id="3" name="Group 2">
            <a:extLst>
              <a:ext uri="{FF2B5EF4-FFF2-40B4-BE49-F238E27FC236}">
                <a16:creationId xmlns:a16="http://schemas.microsoft.com/office/drawing/2014/main" id="{7B8AB8B0-01D9-314C-A4E3-194C9623CC3F}"/>
              </a:ext>
            </a:extLst>
          </p:cNvPr>
          <p:cNvGrpSpPr/>
          <p:nvPr/>
        </p:nvGrpSpPr>
        <p:grpSpPr>
          <a:xfrm>
            <a:off x="6461433" y="685800"/>
            <a:ext cx="2072967" cy="2006989"/>
            <a:chOff x="4206995" y="452319"/>
            <a:chExt cx="1389302" cy="1653490"/>
          </a:xfrm>
        </p:grpSpPr>
        <p:sp>
          <p:nvSpPr>
            <p:cNvPr id="4" name="Freeform 3">
              <a:extLst>
                <a:ext uri="{FF2B5EF4-FFF2-40B4-BE49-F238E27FC236}">
                  <a16:creationId xmlns:a16="http://schemas.microsoft.com/office/drawing/2014/main" id="{1ED3CDC2-C073-7240-9191-D6623D846446}"/>
                </a:ext>
              </a:extLst>
            </p:cNvPr>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rgbClr val="FCEDCE"/>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a:extLst>
                <a:ext uri="{FF2B5EF4-FFF2-40B4-BE49-F238E27FC236}">
                  <a16:creationId xmlns:a16="http://schemas.microsoft.com/office/drawing/2014/main" id="{34FFB75B-7B8D-2341-A192-1E3A43BF1E4B}"/>
                </a:ext>
              </a:extLst>
            </p:cNvPr>
            <p:cNvSpPr txBox="1"/>
            <p:nvPr/>
          </p:nvSpPr>
          <p:spPr>
            <a:xfrm rot="135241">
              <a:off x="4504175" y="1035263"/>
              <a:ext cx="778657" cy="393662"/>
            </a:xfrm>
            <a:prstGeom prst="rect">
              <a:avLst/>
            </a:prstGeom>
            <a:noFill/>
          </p:spPr>
          <p:txBody>
            <a:bodyPr wrap="square" rtlCol="0">
              <a:spAutoFit/>
            </a:bodyPr>
            <a:lstStyle/>
            <a:p>
              <a:pPr algn="ctr"/>
              <a:r>
                <a:rPr lang="en-US" sz="1200" b="1" dirty="0">
                  <a:solidFill>
                    <a:prstClr val="black"/>
                  </a:solidFill>
                </a:rPr>
                <a:t>Problem-Solving</a:t>
              </a:r>
            </a:p>
          </p:txBody>
        </p:sp>
      </p:grpSp>
      <p:grpSp>
        <p:nvGrpSpPr>
          <p:cNvPr id="7" name="Group 6">
            <a:extLst>
              <a:ext uri="{FF2B5EF4-FFF2-40B4-BE49-F238E27FC236}">
                <a16:creationId xmlns:a16="http://schemas.microsoft.com/office/drawing/2014/main" id="{C29E0E2B-6EEF-814B-A8C9-0A3C66AF4CFD}"/>
              </a:ext>
            </a:extLst>
          </p:cNvPr>
          <p:cNvGrpSpPr/>
          <p:nvPr/>
        </p:nvGrpSpPr>
        <p:grpSpPr>
          <a:xfrm>
            <a:off x="6456969" y="4114800"/>
            <a:ext cx="2209800" cy="1931280"/>
            <a:chOff x="3106502" y="479809"/>
            <a:chExt cx="1389302" cy="1653488"/>
          </a:xfrm>
        </p:grpSpPr>
        <p:sp>
          <p:nvSpPr>
            <p:cNvPr id="8" name="Freeform 7">
              <a:extLst>
                <a:ext uri="{FF2B5EF4-FFF2-40B4-BE49-F238E27FC236}">
                  <a16:creationId xmlns:a16="http://schemas.microsoft.com/office/drawing/2014/main" id="{D5EAADF3-AE29-7A48-B627-50404E9B4A5E}"/>
                </a:ext>
              </a:extLst>
            </p:cNvPr>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176164-8D05-4941-BC92-2C7E0D01D495}"/>
                </a:ext>
              </a:extLst>
            </p:cNvPr>
            <p:cNvSpPr txBox="1"/>
            <p:nvPr/>
          </p:nvSpPr>
          <p:spPr>
            <a:xfrm rot="49032">
              <a:off x="3407607" y="1015022"/>
              <a:ext cx="787094" cy="583060"/>
            </a:xfrm>
            <a:prstGeom prst="rect">
              <a:avLst/>
            </a:prstGeom>
            <a:noFill/>
          </p:spPr>
          <p:txBody>
            <a:bodyPr wrap="square" rtlCol="0">
              <a:spAutoFit/>
            </a:bodyPr>
            <a:lstStyle/>
            <a:p>
              <a:pPr algn="ctr"/>
              <a:r>
                <a:rPr lang="en-US" sz="2000" b="1" dirty="0"/>
                <a:t>Systems</a:t>
              </a:r>
            </a:p>
          </p:txBody>
        </p:sp>
      </p:grpSp>
    </p:spTree>
    <p:extLst>
      <p:ext uri="{BB962C8B-B14F-4D97-AF65-F5344CB8AC3E}">
        <p14:creationId xmlns:p14="http://schemas.microsoft.com/office/powerpoint/2010/main" val="272876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261583" y="367898"/>
            <a:ext cx="7620000" cy="792162"/>
          </a:xfrm>
          <a:solidFill>
            <a:srgbClr val="FFE243"/>
          </a:solidFill>
          <a:ln>
            <a:solidFill>
              <a:srgbClr val="3333CC"/>
            </a:solidFill>
          </a:ln>
        </p:spPr>
        <p:txBody>
          <a:bodyPr>
            <a:normAutofit/>
          </a:bodyPr>
          <a:lstStyle/>
          <a:p>
            <a:r>
              <a:rPr lang="en-US" sz="900" b="1" dirty="0">
                <a:solidFill>
                  <a:schemeClr val="bg2">
                    <a:lumMod val="50000"/>
                  </a:schemeClr>
                </a:solidFill>
                <a:latin typeface="Trebuchet MS" panose="020B0603020202020204" pitchFamily="34" charset="0"/>
              </a:rPr>
              <a:t/>
            </a:r>
            <a:br>
              <a:rPr lang="en-US" sz="900" b="1" dirty="0">
                <a:solidFill>
                  <a:schemeClr val="bg2">
                    <a:lumMod val="50000"/>
                  </a:schemeClr>
                </a:solidFill>
                <a:latin typeface="Trebuchet MS" panose="020B0603020202020204" pitchFamily="34" charset="0"/>
              </a:rPr>
            </a:br>
            <a:r>
              <a:rPr lang="en-US" sz="900" b="1" dirty="0">
                <a:solidFill>
                  <a:schemeClr val="bg2">
                    <a:lumMod val="50000"/>
                  </a:schemeClr>
                </a:solidFill>
                <a:latin typeface="Trebuchet MS" panose="020B0603020202020204" pitchFamily="34" charset="0"/>
              </a:rPr>
              <a:t> </a:t>
            </a:r>
            <a:r>
              <a:rPr lang="en-US" sz="3200" b="1" dirty="0">
                <a:solidFill>
                  <a:schemeClr val="bg2">
                    <a:lumMod val="50000"/>
                  </a:schemeClr>
                </a:solidFill>
                <a:latin typeface="Trebuchet MS" panose="020B0603020202020204" pitchFamily="34" charset="0"/>
              </a:rPr>
              <a:t>Individual PROBLEM-SOLVING </a:t>
            </a:r>
            <a:r>
              <a:rPr lang="en-US" sz="2400" b="1" dirty="0">
                <a:solidFill>
                  <a:schemeClr val="bg2">
                    <a:lumMod val="50000"/>
                  </a:schemeClr>
                </a:solidFill>
                <a:latin typeface="Trebuchet MS" panose="020B0603020202020204" pitchFamily="34" charset="0"/>
              </a:rPr>
              <a:t>Discussions</a:t>
            </a:r>
            <a:endParaRPr lang="en-US" sz="2400" b="1" i="1" dirty="0">
              <a:solidFill>
                <a:schemeClr val="bg2">
                  <a:lumMod val="50000"/>
                </a:schemeClr>
              </a:solidFill>
              <a:latin typeface="Trebuchet MS" panose="020B0603020202020204" pitchFamily="34" charset="0"/>
            </a:endParaRPr>
          </a:p>
        </p:txBody>
      </p:sp>
      <p:sp>
        <p:nvSpPr>
          <p:cNvPr id="3" name="Content Placeholder 2"/>
          <p:cNvSpPr>
            <a:spLocks noGrp="1"/>
          </p:cNvSpPr>
          <p:nvPr>
            <p:ph idx="1"/>
          </p:nvPr>
        </p:nvSpPr>
        <p:spPr>
          <a:xfrm>
            <a:off x="381000" y="1752600"/>
            <a:ext cx="7162800" cy="4495800"/>
          </a:xfrm>
        </p:spPr>
        <p:txBody>
          <a:bodyPr>
            <a:normAutofit fontScale="77500" lnSpcReduction="20000"/>
          </a:bodyPr>
          <a:lstStyle/>
          <a:p>
            <a:pPr marL="514350" indent="-514350">
              <a:buClr>
                <a:srgbClr val="003399"/>
              </a:buClr>
              <a:buFont typeface="+mj-lt"/>
              <a:buAutoNum type="arabicPeriod"/>
            </a:pPr>
            <a:r>
              <a:rPr lang="en-US" sz="3100" dirty="0"/>
              <a:t>Discussing </a:t>
            </a:r>
            <a:r>
              <a:rPr lang="en-US" sz="3100" b="1" u="sng" dirty="0"/>
              <a:t>individual students </a:t>
            </a:r>
            <a:r>
              <a:rPr lang="en-US" sz="3100" dirty="0"/>
              <a:t>identified for supports</a:t>
            </a:r>
          </a:p>
          <a:p>
            <a:pPr lvl="1">
              <a:buClr>
                <a:srgbClr val="003399"/>
              </a:buClr>
            </a:pPr>
            <a:r>
              <a:rPr lang="en-US" sz="2600" dirty="0"/>
              <a:t>Review request for assistance from staff &amp; home</a:t>
            </a:r>
          </a:p>
          <a:p>
            <a:pPr lvl="1">
              <a:buClr>
                <a:srgbClr val="003399"/>
              </a:buClr>
            </a:pPr>
            <a:r>
              <a:rPr lang="en-US" sz="2600" dirty="0"/>
              <a:t>Review students identified via school-wide student outcome data</a:t>
            </a:r>
          </a:p>
          <a:p>
            <a:pPr marL="800100" lvl="1" indent="-342900">
              <a:buClr>
                <a:srgbClr val="003399"/>
              </a:buClr>
              <a:buFont typeface="+mj-lt"/>
              <a:buAutoNum type="arabicPeriod"/>
            </a:pPr>
            <a:endParaRPr lang="en-US" sz="1500" dirty="0"/>
          </a:p>
          <a:p>
            <a:pPr marL="514350" indent="-514350">
              <a:buClr>
                <a:srgbClr val="003399"/>
              </a:buClr>
              <a:buFont typeface="+mj-lt"/>
              <a:buAutoNum type="arabicPeriod"/>
            </a:pPr>
            <a:r>
              <a:rPr lang="en-US" sz="2800" b="1" u="sng" dirty="0"/>
              <a:t>Matching students</a:t>
            </a:r>
            <a:r>
              <a:rPr lang="en-US" sz="2800" u="sng" dirty="0"/>
              <a:t> </a:t>
            </a:r>
            <a:r>
              <a:rPr lang="en-US" sz="2800" dirty="0"/>
              <a:t>to existing interventions (examine function of behavior)</a:t>
            </a:r>
          </a:p>
          <a:p>
            <a:pPr>
              <a:buClr>
                <a:srgbClr val="003399"/>
              </a:buClr>
              <a:buFont typeface="+mj-lt"/>
              <a:buAutoNum type="arabicPeriod"/>
            </a:pPr>
            <a:endParaRPr lang="en-US" sz="1500" dirty="0"/>
          </a:p>
          <a:p>
            <a:pPr marL="514350" indent="-514350">
              <a:buClr>
                <a:srgbClr val="003399"/>
              </a:buClr>
              <a:buFont typeface="+mj-lt"/>
              <a:buAutoNum type="arabicPeriod"/>
            </a:pPr>
            <a:r>
              <a:rPr lang="en-US" sz="2800" b="1" u="sng" dirty="0"/>
              <a:t>Individual Success Monitoring </a:t>
            </a:r>
          </a:p>
          <a:p>
            <a:pPr lvl="1">
              <a:buClr>
                <a:srgbClr val="003399"/>
              </a:buClr>
            </a:pPr>
            <a:r>
              <a:rPr lang="en-US" sz="2600" dirty="0"/>
              <a:t>Identify need for increased supports</a:t>
            </a:r>
          </a:p>
          <a:p>
            <a:pPr lvl="1">
              <a:buClr>
                <a:srgbClr val="003399"/>
              </a:buClr>
            </a:pPr>
            <a:r>
              <a:rPr lang="en-US" sz="2600" dirty="0"/>
              <a:t>Identify readiness for decreased supports</a:t>
            </a:r>
          </a:p>
          <a:p>
            <a:pPr lvl="1">
              <a:buClr>
                <a:srgbClr val="003399"/>
              </a:buClr>
            </a:pPr>
            <a:r>
              <a:rPr lang="en-US" sz="2600" dirty="0"/>
              <a:t>Identify readiness for graduating from intervention</a:t>
            </a:r>
          </a:p>
          <a:p>
            <a:pPr marL="411480" lvl="1" indent="0">
              <a:buClr>
                <a:srgbClr val="003399"/>
              </a:buClr>
              <a:buNone/>
            </a:pPr>
            <a:endParaRPr lang="en-US" dirty="0"/>
          </a:p>
          <a:p>
            <a:endParaRPr lang="en-US" dirty="0"/>
          </a:p>
        </p:txBody>
      </p:sp>
      <p:grpSp>
        <p:nvGrpSpPr>
          <p:cNvPr id="5" name="Group 4"/>
          <p:cNvGrpSpPr/>
          <p:nvPr/>
        </p:nvGrpSpPr>
        <p:grpSpPr>
          <a:xfrm>
            <a:off x="7543800" y="639739"/>
            <a:ext cx="1457554" cy="1558120"/>
            <a:chOff x="4206995" y="452319"/>
            <a:chExt cx="1389302" cy="1653490"/>
          </a:xfrm>
        </p:grpSpPr>
        <p:sp>
          <p:nvSpPr>
            <p:cNvPr id="6" name="Freeform 5"/>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rgbClr val="FCEDCE"/>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rot="135241">
              <a:off x="4504175" y="1035263"/>
              <a:ext cx="778657" cy="393662"/>
            </a:xfrm>
            <a:prstGeom prst="rect">
              <a:avLst/>
            </a:prstGeom>
            <a:noFill/>
          </p:spPr>
          <p:txBody>
            <a:bodyPr wrap="square" rtlCol="0">
              <a:spAutoFit/>
            </a:bodyPr>
            <a:lstStyle/>
            <a:p>
              <a:pPr algn="ctr"/>
              <a:r>
                <a:rPr lang="en-US" sz="1200" b="1" dirty="0">
                  <a:solidFill>
                    <a:prstClr val="black"/>
                  </a:solidFill>
                </a:rPr>
                <a:t>Problem-Solving</a:t>
              </a:r>
            </a:p>
          </p:txBody>
        </p:sp>
      </p:grpSp>
    </p:spTree>
    <p:extLst>
      <p:ext uri="{BB962C8B-B14F-4D97-AF65-F5344CB8AC3E}">
        <p14:creationId xmlns:p14="http://schemas.microsoft.com/office/powerpoint/2010/main" val="2376641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46" y="1524000"/>
            <a:ext cx="7349892" cy="4572000"/>
          </a:xfrm>
        </p:spPr>
        <p:txBody>
          <a:bodyPr>
            <a:noAutofit/>
          </a:bodyPr>
          <a:lstStyle/>
          <a:p>
            <a:pPr>
              <a:buClr>
                <a:srgbClr val="003399"/>
              </a:buClr>
            </a:pPr>
            <a:r>
              <a:rPr lang="en-US" sz="2400" dirty="0"/>
              <a:t>Per intervention determine: </a:t>
            </a:r>
          </a:p>
          <a:p>
            <a:pPr lvl="1">
              <a:buClr>
                <a:srgbClr val="003399"/>
              </a:buClr>
              <a:buFont typeface="Arial"/>
              <a:buChar char="•"/>
            </a:pPr>
            <a:r>
              <a:rPr lang="en-US" sz="2400" dirty="0"/>
              <a:t>Types of student progress data used </a:t>
            </a:r>
          </a:p>
          <a:p>
            <a:pPr lvl="1">
              <a:buClr>
                <a:srgbClr val="003399"/>
              </a:buClr>
              <a:buFont typeface="Arial"/>
              <a:buChar char="•"/>
            </a:pPr>
            <a:r>
              <a:rPr lang="en-US" sz="2400" dirty="0"/>
              <a:t>Rules of effectiveness</a:t>
            </a:r>
          </a:p>
          <a:p>
            <a:pPr lvl="1">
              <a:buClr>
                <a:srgbClr val="003399"/>
              </a:buClr>
              <a:buFont typeface="Arial"/>
              <a:buChar char="•"/>
            </a:pPr>
            <a:r>
              <a:rPr lang="en-US" sz="2400" dirty="0"/>
              <a:t>Rules for intervention fading &amp; transition</a:t>
            </a:r>
          </a:p>
          <a:p>
            <a:pPr lvl="1">
              <a:buClr>
                <a:srgbClr val="003399"/>
              </a:buClr>
              <a:buFont typeface="Arial"/>
              <a:buChar char="•"/>
            </a:pPr>
            <a:endParaRPr lang="en-US" sz="2400" dirty="0"/>
          </a:p>
          <a:p>
            <a:pPr>
              <a:buClr>
                <a:srgbClr val="003399"/>
              </a:buClr>
            </a:pPr>
            <a:r>
              <a:rPr lang="en-US" sz="2400" dirty="0"/>
              <a:t>Identify how student progress data will be recorded and brought to system meeting</a:t>
            </a:r>
          </a:p>
          <a:p>
            <a:pPr>
              <a:buClr>
                <a:srgbClr val="003399"/>
              </a:buClr>
            </a:pPr>
            <a:endParaRPr lang="en-US" sz="2400" dirty="0"/>
          </a:p>
          <a:p>
            <a:pPr>
              <a:buClr>
                <a:srgbClr val="003399"/>
              </a:buClr>
            </a:pPr>
            <a:r>
              <a:rPr lang="en-US" sz="2400" dirty="0"/>
              <a:t>Develop system to monitor overall intervention effectiveness</a:t>
            </a:r>
          </a:p>
        </p:txBody>
      </p:sp>
      <p:sp>
        <p:nvSpPr>
          <p:cNvPr id="7" name="Title 1"/>
          <p:cNvSpPr>
            <a:spLocks noGrp="1"/>
          </p:cNvSpPr>
          <p:nvPr>
            <p:ph type="title"/>
          </p:nvPr>
        </p:nvSpPr>
        <p:spPr>
          <a:xfrm>
            <a:off x="308601" y="242704"/>
            <a:ext cx="7621137" cy="824096"/>
          </a:xfrm>
          <a:solidFill>
            <a:srgbClr val="FFE243"/>
          </a:solidFill>
          <a:ln>
            <a:solidFill>
              <a:srgbClr val="3333CC"/>
            </a:solidFill>
          </a:ln>
        </p:spPr>
        <p:txBody>
          <a:bodyPr>
            <a:normAutofit/>
          </a:bodyPr>
          <a:lstStyle/>
          <a:p>
            <a:r>
              <a:rPr lang="en-US" sz="900" b="1" dirty="0">
                <a:solidFill>
                  <a:schemeClr val="bg2">
                    <a:lumMod val="50000"/>
                  </a:schemeClr>
                </a:solidFill>
                <a:latin typeface="Trebuchet MS" panose="020B0603020202020204" pitchFamily="34" charset="0"/>
              </a:rPr>
              <a:t/>
            </a:r>
            <a:br>
              <a:rPr lang="en-US" sz="900" b="1" dirty="0">
                <a:solidFill>
                  <a:schemeClr val="bg2">
                    <a:lumMod val="50000"/>
                  </a:schemeClr>
                </a:solidFill>
                <a:latin typeface="Trebuchet MS" panose="020B0603020202020204" pitchFamily="34" charset="0"/>
              </a:rPr>
            </a:br>
            <a:r>
              <a:rPr lang="en-US" sz="900" b="1" dirty="0">
                <a:solidFill>
                  <a:schemeClr val="bg2">
                    <a:lumMod val="50000"/>
                  </a:schemeClr>
                </a:solidFill>
                <a:latin typeface="Trebuchet MS" panose="020B0603020202020204" pitchFamily="34" charset="0"/>
              </a:rPr>
              <a:t> </a:t>
            </a:r>
            <a:r>
              <a:rPr lang="en-US" sz="3200" b="1" dirty="0">
                <a:solidFill>
                  <a:schemeClr val="bg2">
                    <a:lumMod val="50000"/>
                  </a:schemeClr>
                </a:solidFill>
                <a:latin typeface="Trebuchet MS" panose="020B0603020202020204" pitchFamily="34" charset="0"/>
              </a:rPr>
              <a:t>Monitoring ON-GOING</a:t>
            </a:r>
            <a:r>
              <a:rPr lang="en-US" sz="2400" b="1" dirty="0">
                <a:solidFill>
                  <a:schemeClr val="bg2">
                    <a:lumMod val="50000"/>
                  </a:schemeClr>
                </a:solidFill>
                <a:latin typeface="Trebuchet MS" panose="020B0603020202020204" pitchFamily="34" charset="0"/>
              </a:rPr>
              <a:t> data tracking</a:t>
            </a:r>
            <a:endParaRPr lang="en-US" sz="2400" b="1" i="1" dirty="0">
              <a:solidFill>
                <a:schemeClr val="bg2">
                  <a:lumMod val="50000"/>
                </a:schemeClr>
              </a:solidFill>
              <a:latin typeface="Trebuchet MS" panose="020B0603020202020204" pitchFamily="34" charset="0"/>
            </a:endParaRPr>
          </a:p>
        </p:txBody>
      </p:sp>
      <p:grpSp>
        <p:nvGrpSpPr>
          <p:cNvPr id="9" name="Group 8"/>
          <p:cNvGrpSpPr/>
          <p:nvPr/>
        </p:nvGrpSpPr>
        <p:grpSpPr>
          <a:xfrm>
            <a:off x="6705600" y="558360"/>
            <a:ext cx="2209800" cy="193128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015022"/>
              <a:ext cx="787094" cy="583060"/>
            </a:xfrm>
            <a:prstGeom prst="rect">
              <a:avLst/>
            </a:prstGeom>
            <a:noFill/>
          </p:spPr>
          <p:txBody>
            <a:bodyPr wrap="square" rtlCol="0">
              <a:spAutoFit/>
            </a:bodyPr>
            <a:lstStyle/>
            <a:p>
              <a:pPr algn="ctr"/>
              <a:r>
                <a:rPr lang="en-US" sz="2000" b="1" dirty="0"/>
                <a:t>Systems</a:t>
              </a:r>
            </a:p>
          </p:txBody>
        </p:sp>
      </p:grpSp>
    </p:spTree>
    <p:extLst>
      <p:ext uri="{BB962C8B-B14F-4D97-AF65-F5344CB8AC3E}">
        <p14:creationId xmlns:p14="http://schemas.microsoft.com/office/powerpoint/2010/main" val="77584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7396F14-78EB-FA4F-A8C2-34CB6AE9791F}"/>
              </a:ext>
            </a:extLst>
          </p:cNvPr>
          <p:cNvSpPr>
            <a:spLocks noChangeArrowheads="1"/>
          </p:cNvSpPr>
          <p:nvPr/>
        </p:nvSpPr>
        <p:spPr bwMode="auto">
          <a:xfrm>
            <a:off x="270291" y="1214438"/>
            <a:ext cx="3213049" cy="1452562"/>
          </a:xfrm>
          <a:prstGeom prst="rect">
            <a:avLst/>
          </a:prstGeom>
          <a:solidFill>
            <a:srgbClr val="70AD47"/>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 Response</a:t>
            </a:r>
            <a:endParaRPr kumimoji="0" lang="en-US" altLang="en-US" sz="20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Gap between the trend line and the goal line is closing at an acceptable rate.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EEBA3E8-CBE9-CF45-B08C-674864F4323B}"/>
              </a:ext>
            </a:extLst>
          </p:cNvPr>
          <p:cNvSpPr>
            <a:spLocks noChangeArrowheads="1"/>
          </p:cNvSpPr>
          <p:nvPr/>
        </p:nvSpPr>
        <p:spPr bwMode="auto">
          <a:xfrm>
            <a:off x="292151" y="2964150"/>
            <a:ext cx="3213049" cy="1531650"/>
          </a:xfrm>
          <a:prstGeom prst="rect">
            <a:avLst/>
          </a:prstGeom>
          <a:solidFill>
            <a:srgbClr val="FFCC0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Questionable </a:t>
            </a:r>
            <a:r>
              <a:rPr kumimoji="0" lang="en-US" altLang="en-US"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Response</a:t>
            </a:r>
            <a:endParaRPr kumimoji="0" lang="en-US" altLang="en-US" sz="20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Gab between trend line and goal line stops widening but closure does not occur in an acceptable amount of time.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4CF998FA-FF07-BC48-821A-F231D0D3B87B}"/>
              </a:ext>
            </a:extLst>
          </p:cNvPr>
          <p:cNvSpPr>
            <a:spLocks noChangeArrowheads="1"/>
          </p:cNvSpPr>
          <p:nvPr/>
        </p:nvSpPr>
        <p:spPr bwMode="auto">
          <a:xfrm>
            <a:off x="292151" y="4936344"/>
            <a:ext cx="3213049" cy="1464455"/>
          </a:xfrm>
          <a:prstGeom prst="rect">
            <a:avLst/>
          </a:prstGeom>
          <a:solidFill>
            <a:srgbClr val="C0000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 </a:t>
            </a:r>
            <a:r>
              <a:rPr kumimoji="0" lang="en-US" altLang="en-US"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Response</a:t>
            </a:r>
            <a:endParaRPr kumimoji="0" lang="en-US" altLang="en-US" sz="20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Gap between trend line and goal line continues to widen with no change in rate.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48C56FA6-85FD-E049-AF6D-79E58A616C21}"/>
              </a:ext>
            </a:extLst>
          </p:cNvPr>
          <p:cNvSpPr>
            <a:spLocks noChangeArrowheads="1"/>
          </p:cNvSpPr>
          <p:nvPr/>
        </p:nvSpPr>
        <p:spPr bwMode="auto">
          <a:xfrm>
            <a:off x="3570001" y="1231927"/>
            <a:ext cx="5410200" cy="1435073"/>
          </a:xfrm>
          <a:prstGeom prst="rect">
            <a:avLst/>
          </a:prstGeom>
          <a:solidFill>
            <a:srgbClr val="FFFFFF"/>
          </a:solidFill>
          <a:ln w="1270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 Intervention implemented as intended?</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Continue intervention with current goal</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Continue intervention with goal increased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Teach self-management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Fade intervention components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AAFAAB7E-952F-CB41-ADD4-868DEDB5E9A4}"/>
              </a:ext>
            </a:extLst>
          </p:cNvPr>
          <p:cNvSpPr>
            <a:spLocks noChangeArrowheads="1"/>
          </p:cNvSpPr>
          <p:nvPr/>
        </p:nvSpPr>
        <p:spPr bwMode="auto">
          <a:xfrm>
            <a:off x="3581400" y="2819687"/>
            <a:ext cx="5410200" cy="1980913"/>
          </a:xfrm>
          <a:prstGeom prst="rect">
            <a:avLst/>
          </a:prstGeom>
          <a:solidFill>
            <a:srgbClr val="FFFFFF"/>
          </a:solidFill>
          <a:ln w="1270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 Intervention implemented as intended?</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no: employ strategies to increase implementation integrity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yes: increase intensity of current intervention for a short period of time and assess impact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rate improves, continue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rate does not improve, return to problem solving</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B31F99BA-8AA7-6340-A7F8-B01238712AD4}"/>
              </a:ext>
            </a:extLst>
          </p:cNvPr>
          <p:cNvSpPr>
            <a:spLocks noChangeArrowheads="1"/>
          </p:cNvSpPr>
          <p:nvPr/>
        </p:nvSpPr>
        <p:spPr bwMode="auto">
          <a:xfrm>
            <a:off x="3533775" y="4945063"/>
            <a:ext cx="5410200" cy="1760537"/>
          </a:xfrm>
          <a:prstGeom prst="rect">
            <a:avLst/>
          </a:prstGeom>
          <a:solidFill>
            <a:srgbClr val="FFFFFF"/>
          </a:solidFill>
          <a:ln w="12700">
            <a:solidFill>
              <a:srgbClr val="000000"/>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 Intervention implemented as intended?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no: employ strategies to increase implementation integrity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yes: was the problem identified correctly?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intervention aligned with the function?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there other functions to consider?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0F4607FE-6A25-FE4E-9294-61C459B55B43}"/>
              </a:ext>
            </a:extLst>
          </p:cNvPr>
          <p:cNvSpPr>
            <a:spLocks noChangeArrowheads="1"/>
          </p:cNvSpPr>
          <p:nvPr/>
        </p:nvSpPr>
        <p:spPr bwMode="auto">
          <a:xfrm>
            <a:off x="219074" y="133499"/>
            <a:ext cx="84677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2">
                    <a:lumMod val="50000"/>
                  </a:schemeClr>
                </a:solidFill>
                <a:effectLst/>
                <a:latin typeface="+mn-lt"/>
                <a:ea typeface="Calibri" panose="020F0502020204030204" pitchFamily="34" charset="0"/>
                <a:cs typeface="Times New Roman" panose="02020603050405020304" pitchFamily="18" charset="0"/>
              </a:rPr>
              <a:t>Guidelines for Interpreting Student Data </a:t>
            </a:r>
            <a:endParaRPr kumimoji="0" lang="en-US" altLang="en-US" sz="2800" b="1" i="0" u="none" strike="noStrike" cap="none" normalizeH="0" baseline="0" dirty="0" smtClean="0">
              <a:ln>
                <a:noFill/>
              </a:ln>
              <a:solidFill>
                <a:schemeClr val="bg2">
                  <a:lumMod val="50000"/>
                </a:schemeClr>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2">
                    <a:lumMod val="50000"/>
                  </a:schemeClr>
                </a:solidFill>
                <a:effectLst/>
                <a:latin typeface="+mn-lt"/>
                <a:ea typeface="Calibri" panose="020F0502020204030204" pitchFamily="34" charset="0"/>
                <a:cs typeface="Times New Roman" panose="02020603050405020304" pitchFamily="18" charset="0"/>
              </a:rPr>
              <a:t>and </a:t>
            </a:r>
            <a:r>
              <a:rPr kumimoji="0" lang="en-US" altLang="en-US" sz="2800" b="1" i="0" u="none" strike="noStrike" cap="none" normalizeH="0" baseline="0" dirty="0">
                <a:ln>
                  <a:noFill/>
                </a:ln>
                <a:solidFill>
                  <a:schemeClr val="bg2">
                    <a:lumMod val="50000"/>
                  </a:schemeClr>
                </a:solidFill>
                <a:effectLst/>
                <a:latin typeface="+mn-lt"/>
                <a:ea typeface="Calibri" panose="020F0502020204030204" pitchFamily="34" charset="0"/>
                <a:cs typeface="Times New Roman" panose="02020603050405020304" pitchFamily="18" charset="0"/>
              </a:rPr>
              <a:t>Making </a:t>
            </a:r>
            <a:r>
              <a:rPr kumimoji="0" lang="en-US" altLang="en-US" sz="2800" b="1" i="0" u="none" strike="noStrike" cap="none" normalizeH="0" baseline="0" dirty="0" smtClean="0">
                <a:ln>
                  <a:noFill/>
                </a:ln>
                <a:solidFill>
                  <a:schemeClr val="bg2">
                    <a:lumMod val="50000"/>
                  </a:schemeClr>
                </a:solidFill>
                <a:effectLst/>
                <a:latin typeface="+mn-lt"/>
                <a:ea typeface="Calibri" panose="020F0502020204030204" pitchFamily="34" charset="0"/>
                <a:cs typeface="Times New Roman" panose="02020603050405020304" pitchFamily="18" charset="0"/>
              </a:rPr>
              <a:t>Decisions</a:t>
            </a:r>
            <a:endParaRPr kumimoji="0" lang="en-US" altLang="en-US" sz="2800" b="0" i="0" u="none" strike="noStrike" cap="none" normalizeH="0" baseline="0" dirty="0">
              <a:ln>
                <a:noFill/>
              </a:ln>
              <a:solidFill>
                <a:schemeClr val="bg2">
                  <a:lumMod val="50000"/>
                </a:schemeClr>
              </a:solidFill>
              <a:effectLst/>
              <a:latin typeface="+mn-lt"/>
            </a:endParaRPr>
          </a:p>
        </p:txBody>
      </p:sp>
      <p:sp>
        <p:nvSpPr>
          <p:cNvPr id="11" name="Rectangle 12">
            <a:extLst>
              <a:ext uri="{FF2B5EF4-FFF2-40B4-BE49-F238E27FC236}">
                <a16:creationId xmlns:a16="http://schemas.microsoft.com/office/drawing/2014/main" id="{655CBBC5-7DC4-9A48-841F-B9F89AF13421}"/>
              </a:ext>
            </a:extLst>
          </p:cNvPr>
          <p:cNvSpPr>
            <a:spLocks noChangeArrowheads="1"/>
          </p:cNvSpPr>
          <p:nvPr/>
        </p:nvSpPr>
        <p:spPr bwMode="auto">
          <a:xfrm>
            <a:off x="1143000"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75456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2057400"/>
            <a:ext cx="2743200" cy="2260600"/>
          </a:xfrm>
          <a:prstGeom prst="rect">
            <a:avLst/>
          </a:prstGeom>
        </p:spPr>
      </p:pic>
      <p:sp>
        <p:nvSpPr>
          <p:cNvPr id="6" name="Title 1"/>
          <p:cNvSpPr txBox="1">
            <a:spLocks/>
          </p:cNvSpPr>
          <p:nvPr/>
        </p:nvSpPr>
        <p:spPr>
          <a:xfrm>
            <a:off x="3810000" y="1725056"/>
            <a:ext cx="4685605" cy="2925288"/>
          </a:xfrm>
          <a:prstGeom prst="rect">
            <a:avLst/>
          </a:prstGeom>
          <a:solidFill>
            <a:srgbClr val="FDF125"/>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4000" b="1" i="1" dirty="0">
                <a:solidFill>
                  <a:schemeClr val="tx1"/>
                </a:solidFill>
                <a:latin typeface="Trebuchet MS" panose="020B0603020202020204" pitchFamily="34" charset="0"/>
              </a:rPr>
              <a:t>GUEST PRESENTATIONS</a:t>
            </a:r>
            <a:endParaRPr lang="en-US" sz="4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99760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3887857" cy="1320800"/>
          </a:xfrm>
        </p:spPr>
        <p:txBody>
          <a:bodyPr/>
          <a:lstStyle/>
          <a:p>
            <a:r>
              <a:rPr lang="en-US" dirty="0">
                <a:solidFill>
                  <a:schemeClr val="bg2">
                    <a:lumMod val="50000"/>
                  </a:schemeClr>
                </a:solidFill>
              </a:rPr>
              <a:t>Who is </a:t>
            </a:r>
            <a:r>
              <a:rPr lang="en-US" dirty="0" smtClean="0">
                <a:solidFill>
                  <a:schemeClr val="bg2">
                    <a:lumMod val="50000"/>
                  </a:schemeClr>
                </a:solidFill>
              </a:rPr>
              <a:t>here today</a:t>
            </a:r>
            <a:r>
              <a:rPr lang="is-IS" dirty="0" smtClean="0">
                <a:solidFill>
                  <a:schemeClr val="bg2">
                    <a:lumMod val="50000"/>
                  </a:schemeClr>
                </a:solidFill>
              </a:rPr>
              <a:t>….</a:t>
            </a:r>
            <a:endParaRPr lang="en-US" dirty="0">
              <a:solidFill>
                <a:schemeClr val="bg2">
                  <a:lumMod val="50000"/>
                </a:schemeClr>
              </a:solidFill>
            </a:endParaRPr>
          </a:p>
        </p:txBody>
      </p:sp>
      <p:sp>
        <p:nvSpPr>
          <p:cNvPr id="3" name="Content Placeholder 2"/>
          <p:cNvSpPr>
            <a:spLocks noGrp="1"/>
          </p:cNvSpPr>
          <p:nvPr>
            <p:ph idx="1"/>
          </p:nvPr>
        </p:nvSpPr>
        <p:spPr>
          <a:xfrm>
            <a:off x="990600" y="2538809"/>
            <a:ext cx="6347714" cy="3880773"/>
          </a:xfrm>
        </p:spPr>
        <p:txBody>
          <a:bodyPr>
            <a:normAutofit/>
          </a:bodyPr>
          <a:lstStyle/>
          <a:p>
            <a:r>
              <a:rPr lang="en-US" sz="4000" dirty="0" smtClean="0"/>
              <a:t>9 districts </a:t>
            </a:r>
          </a:p>
          <a:p>
            <a:r>
              <a:rPr lang="en-US" sz="4000" dirty="0" smtClean="0"/>
              <a:t>31 schools </a:t>
            </a:r>
          </a:p>
          <a:p>
            <a:r>
              <a:rPr lang="en-US" sz="4000" dirty="0" smtClean="0"/>
              <a:t>28 Tier 2 TLs</a:t>
            </a:r>
            <a:endParaRPr lang="en-US" sz="4000" dirty="0"/>
          </a:p>
        </p:txBody>
      </p:sp>
      <p:pic>
        <p:nvPicPr>
          <p:cNvPr id="1026" name="Picture 2" descr="Image result for teacher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7456" y="-28575"/>
            <a:ext cx="4646544" cy="366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99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84186-AE84-D346-979C-926257624ACA}"/>
              </a:ext>
            </a:extLst>
          </p:cNvPr>
          <p:cNvSpPr>
            <a:spLocks noGrp="1"/>
          </p:cNvSpPr>
          <p:nvPr>
            <p:ph idx="1"/>
          </p:nvPr>
        </p:nvSpPr>
        <p:spPr>
          <a:xfrm>
            <a:off x="685800" y="1827197"/>
            <a:ext cx="6347714" cy="2231363"/>
          </a:xfrm>
        </p:spPr>
        <p:txBody>
          <a:bodyPr>
            <a:noAutofit/>
          </a:bodyPr>
          <a:lstStyle/>
          <a:p>
            <a:pPr>
              <a:lnSpc>
                <a:spcPct val="150000"/>
              </a:lnSpc>
            </a:pPr>
            <a:r>
              <a:rPr lang="en-US" sz="2400" dirty="0" smtClean="0"/>
              <a:t>Criteria</a:t>
            </a:r>
          </a:p>
          <a:p>
            <a:pPr lvl="1">
              <a:lnSpc>
                <a:spcPct val="150000"/>
              </a:lnSpc>
            </a:pPr>
            <a:r>
              <a:rPr lang="en-US" sz="2400" dirty="0" smtClean="0"/>
              <a:t>IN</a:t>
            </a:r>
          </a:p>
          <a:p>
            <a:pPr lvl="1">
              <a:lnSpc>
                <a:spcPct val="150000"/>
              </a:lnSpc>
            </a:pPr>
            <a:r>
              <a:rPr lang="en-US" sz="2400" dirty="0" smtClean="0"/>
              <a:t>ON</a:t>
            </a:r>
          </a:p>
          <a:p>
            <a:pPr lvl="1">
              <a:lnSpc>
                <a:spcPct val="150000"/>
              </a:lnSpc>
            </a:pPr>
            <a:r>
              <a:rPr lang="en-US" sz="2400" dirty="0" smtClean="0"/>
              <a:t>OUT (Graduating!)</a:t>
            </a:r>
            <a:endParaRPr lang="en-US" sz="2400" dirty="0"/>
          </a:p>
          <a:p>
            <a:pPr>
              <a:lnSpc>
                <a:spcPct val="150000"/>
              </a:lnSpc>
            </a:pPr>
            <a:r>
              <a:rPr lang="en-US" sz="2400" dirty="0"/>
              <a:t>Data input</a:t>
            </a:r>
          </a:p>
          <a:p>
            <a:pPr>
              <a:lnSpc>
                <a:spcPct val="150000"/>
              </a:lnSpc>
            </a:pPr>
            <a:r>
              <a:rPr lang="en-US" sz="2400" dirty="0"/>
              <a:t>Discussions</a:t>
            </a:r>
          </a:p>
        </p:txBody>
      </p:sp>
      <p:sp>
        <p:nvSpPr>
          <p:cNvPr id="4"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Tool &amp; </a:t>
            </a:r>
            <a:r>
              <a:rPr lang="en-US" sz="2800" b="1" dirty="0" smtClean="0">
                <a:solidFill>
                  <a:schemeClr val="bg2">
                    <a:lumMod val="50000"/>
                  </a:schemeClr>
                </a:solidFill>
                <a:latin typeface="Trebuchet MS" panose="020B0603020202020204" pitchFamily="34" charset="0"/>
              </a:rPr>
              <a:t>Effectiveness</a:t>
            </a:r>
          </a:p>
          <a:p>
            <a:pPr fontAlgn="auto">
              <a:spcAft>
                <a:spcPts val="0"/>
              </a:spcAft>
            </a:pPr>
            <a:r>
              <a:rPr lang="en-US" sz="2400" b="1" i="1" dirty="0">
                <a:solidFill>
                  <a:schemeClr val="bg2">
                    <a:lumMod val="50000"/>
                  </a:schemeClr>
                </a:solidFill>
                <a:latin typeface="Trebuchet MS" panose="020B0603020202020204" pitchFamily="34" charset="0"/>
              </a:rPr>
              <a:t>Tier 2:  Systems Level </a:t>
            </a:r>
            <a:r>
              <a:rPr lang="en-US" sz="2400" b="1" i="1" dirty="0" smtClean="0">
                <a:solidFill>
                  <a:schemeClr val="bg2">
                    <a:lumMod val="50000"/>
                  </a:schemeClr>
                </a:solidFill>
                <a:latin typeface="Trebuchet MS" panose="020B0603020202020204" pitchFamily="34" charset="0"/>
              </a:rPr>
              <a:t>Data</a:t>
            </a:r>
            <a:endParaRPr lang="en-US" sz="2400" b="1" dirty="0">
              <a:solidFill>
                <a:schemeClr val="bg2">
                  <a:lumMod val="50000"/>
                </a:schemeClr>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4584351" y="2209800"/>
            <a:ext cx="4300514" cy="2745713"/>
          </a:xfrm>
          <a:prstGeom prst="rect">
            <a:avLst/>
          </a:prstGeom>
        </p:spPr>
      </p:pic>
    </p:spTree>
    <p:extLst>
      <p:ext uri="{BB962C8B-B14F-4D97-AF65-F5344CB8AC3E}">
        <p14:creationId xmlns:p14="http://schemas.microsoft.com/office/powerpoint/2010/main" val="1810192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84186-AE84-D346-979C-926257624ACA}"/>
              </a:ext>
            </a:extLst>
          </p:cNvPr>
          <p:cNvSpPr>
            <a:spLocks noGrp="1"/>
          </p:cNvSpPr>
          <p:nvPr>
            <p:ph idx="1"/>
          </p:nvPr>
        </p:nvSpPr>
        <p:spPr>
          <a:xfrm>
            <a:off x="685800" y="1827197"/>
            <a:ext cx="6347714" cy="2231363"/>
          </a:xfrm>
        </p:spPr>
        <p:txBody>
          <a:bodyPr>
            <a:noAutofit/>
          </a:bodyPr>
          <a:lstStyle/>
          <a:p>
            <a:pPr>
              <a:lnSpc>
                <a:spcPct val="150000"/>
              </a:lnSpc>
            </a:pPr>
            <a:r>
              <a:rPr lang="en-US" sz="2400" dirty="0" smtClean="0"/>
              <a:t>Criteria</a:t>
            </a:r>
          </a:p>
          <a:p>
            <a:pPr lvl="1">
              <a:lnSpc>
                <a:spcPct val="150000"/>
              </a:lnSpc>
            </a:pPr>
            <a:r>
              <a:rPr lang="en-US" sz="2400" dirty="0" smtClean="0"/>
              <a:t>IN</a:t>
            </a:r>
          </a:p>
          <a:p>
            <a:pPr lvl="1">
              <a:lnSpc>
                <a:spcPct val="150000"/>
              </a:lnSpc>
            </a:pPr>
            <a:r>
              <a:rPr lang="en-US" sz="2400" dirty="0" smtClean="0"/>
              <a:t>ON</a:t>
            </a:r>
          </a:p>
          <a:p>
            <a:pPr lvl="1">
              <a:lnSpc>
                <a:spcPct val="150000"/>
              </a:lnSpc>
            </a:pPr>
            <a:r>
              <a:rPr lang="en-US" sz="2400" dirty="0" smtClean="0"/>
              <a:t>OUT (Graduating!)</a:t>
            </a:r>
            <a:endParaRPr lang="en-US" sz="2400" dirty="0"/>
          </a:p>
        </p:txBody>
      </p:sp>
      <p:sp>
        <p:nvSpPr>
          <p:cNvPr id="4"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Tool &amp; </a:t>
            </a:r>
            <a:r>
              <a:rPr lang="en-US" sz="2800" b="1" dirty="0" smtClean="0">
                <a:solidFill>
                  <a:schemeClr val="bg2">
                    <a:lumMod val="50000"/>
                  </a:schemeClr>
                </a:solidFill>
                <a:latin typeface="Trebuchet MS" panose="020B0603020202020204" pitchFamily="34" charset="0"/>
              </a:rPr>
              <a:t>Effectiveness</a:t>
            </a:r>
          </a:p>
          <a:p>
            <a:pPr fontAlgn="auto">
              <a:spcAft>
                <a:spcPts val="0"/>
              </a:spcAft>
            </a:pPr>
            <a:r>
              <a:rPr lang="en-US" sz="2400" b="1" i="1" dirty="0">
                <a:solidFill>
                  <a:schemeClr val="bg2">
                    <a:lumMod val="50000"/>
                  </a:schemeClr>
                </a:solidFill>
                <a:latin typeface="Trebuchet MS" panose="020B0603020202020204" pitchFamily="34" charset="0"/>
              </a:rPr>
              <a:t>Tier 2:  Systems Level </a:t>
            </a:r>
            <a:r>
              <a:rPr lang="en-US" sz="2400" b="1" i="1" dirty="0" smtClean="0">
                <a:solidFill>
                  <a:schemeClr val="bg2">
                    <a:lumMod val="50000"/>
                  </a:schemeClr>
                </a:solidFill>
                <a:latin typeface="Trebuchet MS" panose="020B0603020202020204" pitchFamily="34" charset="0"/>
              </a:rPr>
              <a:t>Data</a:t>
            </a:r>
            <a:endParaRPr lang="en-US" sz="2400" b="1" dirty="0">
              <a:solidFill>
                <a:schemeClr val="bg2">
                  <a:lumMod val="50000"/>
                </a:schemeClr>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4584351" y="2209800"/>
            <a:ext cx="4300514" cy="2745713"/>
          </a:xfrm>
          <a:prstGeom prst="rect">
            <a:avLst/>
          </a:prstGeom>
        </p:spPr>
      </p:pic>
    </p:spTree>
    <p:extLst>
      <p:ext uri="{BB962C8B-B14F-4D97-AF65-F5344CB8AC3E}">
        <p14:creationId xmlns:p14="http://schemas.microsoft.com/office/powerpoint/2010/main" val="2045086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744205"/>
            <a:ext cx="10744200" cy="4285435"/>
          </a:xfrm>
          <a:prstGeom prst="rect">
            <a:avLst/>
          </a:prstGeom>
        </p:spPr>
      </p:pic>
      <p:sp>
        <p:nvSpPr>
          <p:cNvPr id="5"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a:t>
            </a:r>
            <a:r>
              <a:rPr lang="en-US" sz="2800" b="1" dirty="0" smtClean="0">
                <a:solidFill>
                  <a:schemeClr val="bg2">
                    <a:lumMod val="50000"/>
                  </a:schemeClr>
                </a:solidFill>
                <a:latin typeface="Trebuchet MS" panose="020B0603020202020204" pitchFamily="34" charset="0"/>
              </a:rPr>
              <a:t>Tool</a:t>
            </a:r>
          </a:p>
          <a:p>
            <a:pPr fontAlgn="auto">
              <a:spcAft>
                <a:spcPts val="0"/>
              </a:spcAft>
            </a:pPr>
            <a:r>
              <a:rPr lang="en-US" sz="2400" b="1" i="1" dirty="0" smtClean="0">
                <a:solidFill>
                  <a:schemeClr val="bg2">
                    <a:lumMod val="50000"/>
                  </a:schemeClr>
                </a:solidFill>
                <a:latin typeface="Trebuchet MS" panose="020B0603020202020204" pitchFamily="34" charset="0"/>
              </a:rPr>
              <a:t>Intervention Criteria Screenshot (Blank)</a:t>
            </a:r>
            <a:endParaRPr lang="en-US" sz="2400" b="1" dirty="0">
              <a:solidFill>
                <a:schemeClr val="bg2">
                  <a:lumMod val="50000"/>
                </a:schemeClr>
              </a:solidFill>
              <a:latin typeface="Trebuchet MS" panose="020B0603020202020204" pitchFamily="34" charset="0"/>
            </a:endParaRPr>
          </a:p>
        </p:txBody>
      </p:sp>
    </p:spTree>
    <p:extLst>
      <p:ext uri="{BB962C8B-B14F-4D97-AF65-F5344CB8AC3E}">
        <p14:creationId xmlns:p14="http://schemas.microsoft.com/office/powerpoint/2010/main" val="1970365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744205"/>
            <a:ext cx="10744200" cy="4285435"/>
          </a:xfrm>
          <a:prstGeom prst="rect">
            <a:avLst/>
          </a:prstGeom>
        </p:spPr>
      </p:pic>
      <p:sp>
        <p:nvSpPr>
          <p:cNvPr id="5"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a:t>
            </a:r>
            <a:r>
              <a:rPr lang="en-US" sz="2800" b="1" dirty="0" smtClean="0">
                <a:solidFill>
                  <a:schemeClr val="bg2">
                    <a:lumMod val="50000"/>
                  </a:schemeClr>
                </a:solidFill>
                <a:latin typeface="Trebuchet MS" panose="020B0603020202020204" pitchFamily="34" charset="0"/>
              </a:rPr>
              <a:t>Tool</a:t>
            </a:r>
          </a:p>
          <a:p>
            <a:pPr fontAlgn="auto">
              <a:spcAft>
                <a:spcPts val="0"/>
              </a:spcAft>
            </a:pPr>
            <a:r>
              <a:rPr lang="en-US" sz="2400" b="1" i="1" dirty="0" smtClean="0">
                <a:solidFill>
                  <a:schemeClr val="bg2">
                    <a:lumMod val="50000"/>
                  </a:schemeClr>
                </a:solidFill>
                <a:latin typeface="Trebuchet MS" panose="020B0603020202020204" pitchFamily="34" charset="0"/>
              </a:rPr>
              <a:t>Intervention Criteria Screenshot (Blank)</a:t>
            </a:r>
            <a:endParaRPr lang="en-US" sz="2400" b="1" dirty="0">
              <a:solidFill>
                <a:schemeClr val="bg2">
                  <a:lumMod val="50000"/>
                </a:schemeClr>
              </a:solidFill>
              <a:latin typeface="Trebuchet MS" panose="020B0603020202020204" pitchFamily="34" charset="0"/>
            </a:endParaRPr>
          </a:p>
        </p:txBody>
      </p:sp>
    </p:spTree>
    <p:extLst>
      <p:ext uri="{BB962C8B-B14F-4D97-AF65-F5344CB8AC3E}">
        <p14:creationId xmlns:p14="http://schemas.microsoft.com/office/powerpoint/2010/main" val="886010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84186-AE84-D346-979C-926257624ACA}"/>
              </a:ext>
            </a:extLst>
          </p:cNvPr>
          <p:cNvSpPr>
            <a:spLocks noGrp="1"/>
          </p:cNvSpPr>
          <p:nvPr>
            <p:ph idx="1"/>
          </p:nvPr>
        </p:nvSpPr>
        <p:spPr>
          <a:xfrm>
            <a:off x="685800" y="1827197"/>
            <a:ext cx="6347714" cy="2231363"/>
          </a:xfrm>
        </p:spPr>
        <p:txBody>
          <a:bodyPr>
            <a:noAutofit/>
          </a:bodyPr>
          <a:lstStyle/>
          <a:p>
            <a:pPr>
              <a:lnSpc>
                <a:spcPct val="150000"/>
              </a:lnSpc>
            </a:pPr>
            <a:r>
              <a:rPr lang="en-US" sz="2400" dirty="0" smtClean="0"/>
              <a:t>Data input</a:t>
            </a:r>
            <a:endParaRPr lang="en-US" sz="2400" dirty="0"/>
          </a:p>
        </p:txBody>
      </p:sp>
      <p:sp>
        <p:nvSpPr>
          <p:cNvPr id="4"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Tool &amp; </a:t>
            </a:r>
            <a:r>
              <a:rPr lang="en-US" sz="2800" b="1" dirty="0" smtClean="0">
                <a:solidFill>
                  <a:schemeClr val="bg2">
                    <a:lumMod val="50000"/>
                  </a:schemeClr>
                </a:solidFill>
                <a:latin typeface="Trebuchet MS" panose="020B0603020202020204" pitchFamily="34" charset="0"/>
              </a:rPr>
              <a:t>Effectiveness</a:t>
            </a:r>
          </a:p>
          <a:p>
            <a:pPr fontAlgn="auto">
              <a:spcAft>
                <a:spcPts val="0"/>
              </a:spcAft>
            </a:pPr>
            <a:r>
              <a:rPr lang="en-US" sz="2400" b="1" i="1" dirty="0">
                <a:solidFill>
                  <a:schemeClr val="bg2">
                    <a:lumMod val="50000"/>
                  </a:schemeClr>
                </a:solidFill>
                <a:latin typeface="Trebuchet MS" panose="020B0603020202020204" pitchFamily="34" charset="0"/>
              </a:rPr>
              <a:t>Tier 2:  Systems Level </a:t>
            </a:r>
            <a:r>
              <a:rPr lang="en-US" sz="2400" b="1" i="1" dirty="0" smtClean="0">
                <a:solidFill>
                  <a:schemeClr val="bg2">
                    <a:lumMod val="50000"/>
                  </a:schemeClr>
                </a:solidFill>
                <a:latin typeface="Trebuchet MS" panose="020B0603020202020204" pitchFamily="34" charset="0"/>
              </a:rPr>
              <a:t>Data</a:t>
            </a:r>
            <a:endParaRPr lang="en-US" sz="2400" b="1" dirty="0">
              <a:solidFill>
                <a:schemeClr val="bg2">
                  <a:lumMod val="50000"/>
                </a:schemeClr>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4343400" y="1827197"/>
            <a:ext cx="4300514" cy="2745713"/>
          </a:xfrm>
          <a:prstGeom prst="rect">
            <a:avLst/>
          </a:prstGeom>
        </p:spPr>
      </p:pic>
    </p:spTree>
    <p:extLst>
      <p:ext uri="{BB962C8B-B14F-4D97-AF65-F5344CB8AC3E}">
        <p14:creationId xmlns:p14="http://schemas.microsoft.com/office/powerpoint/2010/main" val="1296886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80999" y="1885669"/>
            <a:ext cx="8774723" cy="4625264"/>
          </a:xfrm>
          <a:prstGeom prst="rect">
            <a:avLst/>
          </a:prstGeom>
        </p:spPr>
      </p:pic>
      <p:sp>
        <p:nvSpPr>
          <p:cNvPr id="5"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a:t>
            </a:r>
            <a:r>
              <a:rPr lang="en-US" sz="2800" b="1" dirty="0" smtClean="0">
                <a:solidFill>
                  <a:schemeClr val="bg2">
                    <a:lumMod val="50000"/>
                  </a:schemeClr>
                </a:solidFill>
                <a:latin typeface="Trebuchet MS" panose="020B0603020202020204" pitchFamily="34" charset="0"/>
              </a:rPr>
              <a:t>Tool</a:t>
            </a:r>
          </a:p>
          <a:p>
            <a:pPr fontAlgn="auto">
              <a:spcAft>
                <a:spcPts val="0"/>
              </a:spcAft>
            </a:pPr>
            <a:r>
              <a:rPr lang="en-US" sz="2400" b="1" i="1" dirty="0" smtClean="0">
                <a:solidFill>
                  <a:schemeClr val="bg2">
                    <a:lumMod val="50000"/>
                  </a:schemeClr>
                </a:solidFill>
                <a:latin typeface="Trebuchet MS" panose="020B0603020202020204" pitchFamily="34" charset="0"/>
              </a:rPr>
              <a:t>All Data Screenshot (Blank)</a:t>
            </a:r>
            <a:endParaRPr lang="en-US" sz="2400" b="1" dirty="0">
              <a:solidFill>
                <a:schemeClr val="bg2">
                  <a:lumMod val="50000"/>
                </a:schemeClr>
              </a:solidFill>
              <a:latin typeface="Trebuchet MS" panose="020B0603020202020204" pitchFamily="34" charset="0"/>
            </a:endParaRPr>
          </a:p>
        </p:txBody>
      </p:sp>
    </p:spTree>
    <p:extLst>
      <p:ext uri="{BB962C8B-B14F-4D97-AF65-F5344CB8AC3E}">
        <p14:creationId xmlns:p14="http://schemas.microsoft.com/office/powerpoint/2010/main" val="1448098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399" y="1676400"/>
            <a:ext cx="8763000" cy="4519675"/>
          </a:xfrm>
          <a:prstGeom prst="rect">
            <a:avLst/>
          </a:prstGeom>
        </p:spPr>
      </p:pic>
      <p:sp>
        <p:nvSpPr>
          <p:cNvPr id="7"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a:t>
            </a:r>
            <a:r>
              <a:rPr lang="en-US" sz="2800" b="1" dirty="0" smtClean="0">
                <a:solidFill>
                  <a:schemeClr val="bg2">
                    <a:lumMod val="50000"/>
                  </a:schemeClr>
                </a:solidFill>
                <a:latin typeface="Trebuchet MS" panose="020B0603020202020204" pitchFamily="34" charset="0"/>
              </a:rPr>
              <a:t>Tool</a:t>
            </a:r>
          </a:p>
          <a:p>
            <a:pPr fontAlgn="auto">
              <a:spcAft>
                <a:spcPts val="0"/>
              </a:spcAft>
            </a:pPr>
            <a:r>
              <a:rPr lang="en-US" sz="2400" b="1" i="1" dirty="0" smtClean="0">
                <a:solidFill>
                  <a:schemeClr val="bg2">
                    <a:lumMod val="50000"/>
                  </a:schemeClr>
                </a:solidFill>
                <a:latin typeface="Trebuchet MS" panose="020B0603020202020204" pitchFamily="34" charset="0"/>
              </a:rPr>
              <a:t>All Data Screenshot (with Sample Data)</a:t>
            </a:r>
            <a:endParaRPr lang="en-US" sz="2400" b="1" dirty="0">
              <a:solidFill>
                <a:schemeClr val="bg2">
                  <a:lumMod val="50000"/>
                </a:schemeClr>
              </a:solidFill>
              <a:latin typeface="Trebuchet MS" panose="020B0603020202020204" pitchFamily="34" charset="0"/>
            </a:endParaRPr>
          </a:p>
        </p:txBody>
      </p:sp>
    </p:spTree>
    <p:extLst>
      <p:ext uri="{BB962C8B-B14F-4D97-AF65-F5344CB8AC3E}">
        <p14:creationId xmlns:p14="http://schemas.microsoft.com/office/powerpoint/2010/main" val="1416493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84186-AE84-D346-979C-926257624ACA}"/>
              </a:ext>
            </a:extLst>
          </p:cNvPr>
          <p:cNvSpPr>
            <a:spLocks noGrp="1"/>
          </p:cNvSpPr>
          <p:nvPr>
            <p:ph idx="1"/>
          </p:nvPr>
        </p:nvSpPr>
        <p:spPr>
          <a:xfrm>
            <a:off x="457200" y="1828800"/>
            <a:ext cx="7924800" cy="4649803"/>
          </a:xfrm>
        </p:spPr>
        <p:txBody>
          <a:bodyPr>
            <a:noAutofit/>
          </a:bodyPr>
          <a:lstStyle/>
          <a:p>
            <a:pPr>
              <a:lnSpc>
                <a:spcPct val="150000"/>
              </a:lnSpc>
            </a:pPr>
            <a:r>
              <a:rPr lang="en-US" sz="2400" dirty="0" smtClean="0"/>
              <a:t>Discussions</a:t>
            </a:r>
            <a:endParaRPr lang="en-US" sz="2400" dirty="0"/>
          </a:p>
          <a:p>
            <a:pPr>
              <a:buFont typeface="Arial" charset="0"/>
              <a:buChar char="•"/>
            </a:pPr>
            <a:r>
              <a:rPr lang="en-US" sz="2400" dirty="0" smtClean="0"/>
              <a:t>How often are you looking at trends?</a:t>
            </a:r>
          </a:p>
          <a:p>
            <a:pPr>
              <a:buFont typeface="Arial" charset="0"/>
              <a:buChar char="•"/>
            </a:pPr>
            <a:r>
              <a:rPr lang="en-US" sz="2400" dirty="0" smtClean="0"/>
              <a:t>What </a:t>
            </a:r>
            <a:r>
              <a:rPr lang="en-US" sz="2400" dirty="0"/>
              <a:t>trends do you see?</a:t>
            </a:r>
          </a:p>
          <a:p>
            <a:pPr lvl="1">
              <a:buFont typeface="Arial" charset="0"/>
              <a:buChar char="•"/>
            </a:pPr>
            <a:r>
              <a:rPr lang="en-US" sz="2400" dirty="0" smtClean="0"/>
              <a:t>Celebrations to share?</a:t>
            </a:r>
          </a:p>
          <a:p>
            <a:pPr lvl="1">
              <a:buFont typeface="Arial" charset="0"/>
              <a:buChar char="•"/>
            </a:pPr>
            <a:r>
              <a:rPr lang="en-US" sz="2400" dirty="0" smtClean="0"/>
              <a:t>Intervention-level concerns?</a:t>
            </a:r>
          </a:p>
          <a:p>
            <a:pPr lvl="2">
              <a:buFont typeface="Arial" charset="0"/>
              <a:buChar char="•"/>
            </a:pPr>
            <a:r>
              <a:rPr lang="en-US" sz="2400" dirty="0" smtClean="0"/>
              <a:t>Threshold </a:t>
            </a:r>
            <a:r>
              <a:rPr lang="en-US" sz="2400" dirty="0"/>
              <a:t>for possible intervention </a:t>
            </a:r>
            <a:r>
              <a:rPr lang="en-US" sz="2400" dirty="0" smtClean="0"/>
              <a:t>revamp?</a:t>
            </a:r>
            <a:endParaRPr lang="en-US" sz="2400" dirty="0"/>
          </a:p>
          <a:p>
            <a:pPr lvl="2">
              <a:buFont typeface="Arial" charset="0"/>
              <a:buChar char="•"/>
            </a:pPr>
            <a:r>
              <a:rPr lang="en-US" sz="2400" dirty="0" smtClean="0"/>
              <a:t>Fidelity concerns or mismatch to student needs? </a:t>
            </a:r>
          </a:p>
          <a:p>
            <a:pPr>
              <a:buFont typeface="Arial" charset="0"/>
              <a:buChar char="•"/>
            </a:pPr>
            <a:r>
              <a:rPr lang="en-US" sz="2400" dirty="0" smtClean="0"/>
              <a:t>What are you sharing with staff?</a:t>
            </a:r>
          </a:p>
        </p:txBody>
      </p:sp>
      <p:sp>
        <p:nvSpPr>
          <p:cNvPr id="4" name="Title 1"/>
          <p:cNvSpPr txBox="1">
            <a:spLocks/>
          </p:cNvSpPr>
          <p:nvPr/>
        </p:nvSpPr>
        <p:spPr>
          <a:xfrm>
            <a:off x="152399" y="381000"/>
            <a:ext cx="8863905" cy="931847"/>
          </a:xfrm>
          <a:prstGeom prst="rect">
            <a:avLst/>
          </a:prstGeom>
          <a:solidFill>
            <a:srgbClr val="FFE243"/>
          </a:soli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Tool &amp; </a:t>
            </a:r>
            <a:r>
              <a:rPr lang="en-US" sz="2800" b="1" dirty="0" smtClean="0">
                <a:solidFill>
                  <a:schemeClr val="bg2">
                    <a:lumMod val="50000"/>
                  </a:schemeClr>
                </a:solidFill>
                <a:latin typeface="Trebuchet MS" panose="020B0603020202020204" pitchFamily="34" charset="0"/>
              </a:rPr>
              <a:t>Effectiveness</a:t>
            </a:r>
          </a:p>
          <a:p>
            <a:pPr fontAlgn="auto">
              <a:spcAft>
                <a:spcPts val="0"/>
              </a:spcAft>
            </a:pPr>
            <a:r>
              <a:rPr lang="en-US" sz="2400" b="1" i="1" dirty="0">
                <a:solidFill>
                  <a:schemeClr val="bg2">
                    <a:lumMod val="50000"/>
                  </a:schemeClr>
                </a:solidFill>
                <a:latin typeface="Trebuchet MS" panose="020B0603020202020204" pitchFamily="34" charset="0"/>
              </a:rPr>
              <a:t>Tier 2:  Systems Level </a:t>
            </a:r>
            <a:r>
              <a:rPr lang="en-US" sz="2400" b="1" i="1" dirty="0" smtClean="0">
                <a:solidFill>
                  <a:schemeClr val="bg2">
                    <a:lumMod val="50000"/>
                  </a:schemeClr>
                </a:solidFill>
                <a:latin typeface="Trebuchet MS" panose="020B0603020202020204" pitchFamily="34" charset="0"/>
              </a:rPr>
              <a:t>Data</a:t>
            </a:r>
            <a:endParaRPr lang="en-US" sz="2400" b="1" dirty="0">
              <a:solidFill>
                <a:schemeClr val="bg2">
                  <a:lumMod val="50000"/>
                </a:schemeClr>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6248400" y="1524000"/>
            <a:ext cx="2506338" cy="1600200"/>
          </a:xfrm>
          <a:prstGeom prst="rect">
            <a:avLst/>
          </a:prstGeom>
        </p:spPr>
      </p:pic>
    </p:spTree>
    <p:extLst>
      <p:ext uri="{BB962C8B-B14F-4D97-AF65-F5344CB8AC3E}">
        <p14:creationId xmlns:p14="http://schemas.microsoft.com/office/powerpoint/2010/main" val="691252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txBox="1">
            <a:spLocks/>
          </p:cNvSpPr>
          <p:nvPr/>
        </p:nvSpPr>
        <p:spPr>
          <a:xfrm>
            <a:off x="304800" y="1524000"/>
            <a:ext cx="8534400" cy="639288"/>
          </a:xfrm>
          <a:prstGeom prst="rect">
            <a:avLst/>
          </a:prstGeom>
          <a:solidFill>
            <a:srgbClr val="FF0000"/>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solidFill>
                  <a:schemeClr val="bg1"/>
                </a:solidFill>
                <a:latin typeface="Trebuchet MS" panose="020B0603020202020204" pitchFamily="34" charset="0"/>
              </a:rPr>
              <a:t>How to Operationalize Your </a:t>
            </a:r>
            <a:r>
              <a:rPr lang="en-US" sz="2400" b="1" i="1" u="sng" dirty="0">
                <a:solidFill>
                  <a:schemeClr val="bg1"/>
                </a:solidFill>
                <a:latin typeface="Trebuchet MS" panose="020B0603020202020204" pitchFamily="34" charset="0"/>
              </a:rPr>
              <a:t>Tier 3</a:t>
            </a:r>
            <a:r>
              <a:rPr lang="en-US" sz="2400" b="1" i="1" dirty="0">
                <a:solidFill>
                  <a:schemeClr val="bg1"/>
                </a:solidFill>
                <a:latin typeface="Trebuchet MS" panose="020B0603020202020204" pitchFamily="34" charset="0"/>
              </a:rPr>
              <a:t>  Methodology Even Better</a:t>
            </a:r>
            <a:endParaRPr lang="en-US" sz="3000" b="1" dirty="0">
              <a:solidFill>
                <a:schemeClr val="bg1"/>
              </a:solidFill>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1828800" y="176284"/>
            <a:ext cx="6019800" cy="1347716"/>
          </a:xfrm>
          <a:prstGeom prst="rect">
            <a:avLst/>
          </a:prstGeom>
        </p:spPr>
      </p:pic>
      <p:sp>
        <p:nvSpPr>
          <p:cNvPr id="8" name="TextBox 7"/>
          <p:cNvSpPr txBox="1"/>
          <p:nvPr/>
        </p:nvSpPr>
        <p:spPr>
          <a:xfrm>
            <a:off x="914400" y="3203326"/>
            <a:ext cx="3048000" cy="2622256"/>
          </a:xfrm>
          <a:prstGeom prst="rect">
            <a:avLst/>
          </a:prstGeom>
          <a:noFill/>
        </p:spPr>
        <p:txBody>
          <a:bodyPr wrap="square" rtlCol="0">
            <a:spAutoFit/>
          </a:bodyPr>
          <a:lstStyle/>
          <a:p>
            <a:pPr marL="571500" indent="-177800" fontAlgn="auto">
              <a:lnSpc>
                <a:spcPct val="120000"/>
              </a:lnSpc>
              <a:spcBef>
                <a:spcPts val="600"/>
              </a:spcBef>
              <a:spcAft>
                <a:spcPts val="600"/>
              </a:spcAft>
              <a:buFont typeface="Arial" panose="020B0604020202020204" pitchFamily="34" charset="0"/>
              <a:buChar char="•"/>
            </a:pPr>
            <a:r>
              <a:rPr lang="en-US" sz="2800" dirty="0"/>
              <a:t>Teams</a:t>
            </a:r>
          </a:p>
          <a:p>
            <a:pPr marL="571500" indent="-177800" fontAlgn="auto">
              <a:lnSpc>
                <a:spcPct val="120000"/>
              </a:lnSpc>
              <a:spcBef>
                <a:spcPts val="600"/>
              </a:spcBef>
              <a:spcAft>
                <a:spcPts val="600"/>
              </a:spcAft>
              <a:buFont typeface="Arial" panose="020B0604020202020204" pitchFamily="34" charset="0"/>
              <a:buChar char="•"/>
            </a:pPr>
            <a:r>
              <a:rPr lang="en-US" sz="2800" dirty="0"/>
              <a:t>Resources</a:t>
            </a:r>
          </a:p>
          <a:p>
            <a:pPr marL="571500" indent="-177800" fontAlgn="auto">
              <a:lnSpc>
                <a:spcPct val="120000"/>
              </a:lnSpc>
              <a:spcBef>
                <a:spcPts val="600"/>
              </a:spcBef>
              <a:spcAft>
                <a:spcPts val="600"/>
              </a:spcAft>
              <a:buFont typeface="Arial" panose="020B0604020202020204" pitchFamily="34" charset="0"/>
              <a:buChar char="•"/>
            </a:pPr>
            <a:r>
              <a:rPr lang="en-US" sz="2800" dirty="0"/>
              <a:t>Support Plans</a:t>
            </a:r>
          </a:p>
          <a:p>
            <a:pPr marL="571500" indent="-177800" fontAlgn="auto">
              <a:lnSpc>
                <a:spcPct val="120000"/>
              </a:lnSpc>
              <a:spcBef>
                <a:spcPts val="600"/>
              </a:spcBef>
              <a:spcAft>
                <a:spcPts val="600"/>
              </a:spcAft>
              <a:buFont typeface="Arial" panose="020B0604020202020204" pitchFamily="34" charset="0"/>
              <a:buChar char="•"/>
            </a:pPr>
            <a:r>
              <a:rPr lang="en-US" sz="2800" dirty="0"/>
              <a:t>Evaluation</a:t>
            </a:r>
            <a:endParaRPr lang="en-US" sz="2800" dirty="0">
              <a:solidFill>
                <a:srgbClr val="FF0000"/>
              </a:solidFill>
            </a:endParaRPr>
          </a:p>
        </p:txBody>
      </p:sp>
      <p:pic>
        <p:nvPicPr>
          <p:cNvPr id="9" name="Picture 8">
            <a:extLst>
              <a:ext uri="{FF2B5EF4-FFF2-40B4-BE49-F238E27FC236}">
                <a16:creationId xmlns:a16="http://schemas.microsoft.com/office/drawing/2014/main" id="{9D90512B-44A6-EA40-A835-6E302748ADEA}"/>
              </a:ext>
            </a:extLst>
          </p:cNvPr>
          <p:cNvPicPr>
            <a:picLocks noChangeAspect="1"/>
          </p:cNvPicPr>
          <p:nvPr/>
        </p:nvPicPr>
        <p:blipFill>
          <a:blip r:embed="rId4"/>
          <a:stretch>
            <a:fillRect/>
          </a:stretch>
        </p:blipFill>
        <p:spPr>
          <a:xfrm>
            <a:off x="5714999" y="2475708"/>
            <a:ext cx="3184425" cy="4077492"/>
          </a:xfrm>
          <a:prstGeom prst="rect">
            <a:avLst/>
          </a:prstGeom>
        </p:spPr>
      </p:pic>
      <p:sp>
        <p:nvSpPr>
          <p:cNvPr id="2" name="Explosion 2 1"/>
          <p:cNvSpPr/>
          <p:nvPr/>
        </p:nvSpPr>
        <p:spPr>
          <a:xfrm rot="20787583">
            <a:off x="3929511" y="2830537"/>
            <a:ext cx="3215086" cy="1608917"/>
          </a:xfrm>
          <a:prstGeom prst="irregularSeal2">
            <a:avLst/>
          </a:prstGeom>
          <a:solidFill>
            <a:srgbClr val="FF33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221703">
            <a:off x="4572523" y="3446204"/>
            <a:ext cx="1725182" cy="369332"/>
          </a:xfrm>
          <a:prstGeom prst="rect">
            <a:avLst/>
          </a:prstGeom>
          <a:noFill/>
        </p:spPr>
        <p:txBody>
          <a:bodyPr wrap="square" rtlCol="0">
            <a:spAutoFit/>
          </a:bodyPr>
          <a:lstStyle/>
          <a:p>
            <a:r>
              <a:rPr lang="en-US" b="1" dirty="0">
                <a:solidFill>
                  <a:schemeClr val="bg1"/>
                </a:solidFill>
              </a:rPr>
              <a:t>Tier 3 Preview</a:t>
            </a:r>
          </a:p>
        </p:txBody>
      </p:sp>
    </p:spTree>
    <p:extLst>
      <p:ext uri="{BB962C8B-B14F-4D97-AF65-F5344CB8AC3E}">
        <p14:creationId xmlns:p14="http://schemas.microsoft.com/office/powerpoint/2010/main" val="4109034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1057750" y="1981200"/>
            <a:ext cx="2533650" cy="3494975"/>
            <a:chOff x="70852" y="-107255"/>
            <a:chExt cx="2533650" cy="3495303"/>
          </a:xfrm>
        </p:grpSpPr>
        <p:grpSp>
          <p:nvGrpSpPr>
            <p:cNvPr id="13" name="Group 12"/>
            <p:cNvGrpSpPr/>
            <p:nvPr/>
          </p:nvGrpSpPr>
          <p:grpSpPr>
            <a:xfrm>
              <a:off x="70852" y="0"/>
              <a:ext cx="2533650" cy="3388048"/>
              <a:chOff x="70852" y="0"/>
              <a:chExt cx="2533650" cy="3388048"/>
            </a:xfrm>
          </p:grpSpPr>
          <p:sp>
            <p:nvSpPr>
              <p:cNvPr id="15" name="Oval 14"/>
              <p:cNvSpPr/>
              <p:nvPr/>
            </p:nvSpPr>
            <p:spPr>
              <a:xfrm>
                <a:off x="152400" y="889327"/>
                <a:ext cx="2324100" cy="2310130"/>
              </a:xfrm>
              <a:prstGeom prst="ellipse">
                <a:avLst/>
              </a:prstGeom>
              <a:solidFill>
                <a:srgbClr val="E7E6E6"/>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6" name="Group 15"/>
              <p:cNvGrpSpPr/>
              <p:nvPr/>
            </p:nvGrpSpPr>
            <p:grpSpPr>
              <a:xfrm>
                <a:off x="70852" y="0"/>
                <a:ext cx="2533650" cy="3388048"/>
                <a:chOff x="4177" y="0"/>
                <a:chExt cx="2533650" cy="3388048"/>
              </a:xfrm>
            </p:grpSpPr>
            <p:sp>
              <p:nvSpPr>
                <p:cNvPr id="17" name="Text Box 6"/>
                <p:cNvSpPr txBox="1"/>
                <p:nvPr/>
              </p:nvSpPr>
              <p:spPr>
                <a:xfrm>
                  <a:off x="4177" y="1963609"/>
                  <a:ext cx="2533650" cy="1424439"/>
                </a:xfrm>
                <a:prstGeom prst="rect">
                  <a:avLst/>
                </a:prstGeom>
                <a:noFill/>
                <a:ln>
                  <a:noFill/>
                </a:ln>
              </p:spPr>
              <p:txBody>
                <a:bodyPr rot="0" spcFirstLastPara="1" vert="horz" wrap="square" lIns="91440" tIns="45720" rIns="91440" bIns="45720" numCol="1" spcCol="0" rtlCol="0" fromWordArt="0" anchor="t" anchorCtr="0" forceAA="0" compatLnSpc="1">
                  <a:prstTxWarp prst="textArchDown">
                    <a:avLst>
                      <a:gd name="adj" fmla="val 1099754"/>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Tier 2 and 3 Systems</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Conversations</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p:cNvSpPr/>
                <p:nvPr/>
              </p:nvSpPr>
              <p:spPr>
                <a:xfrm>
                  <a:off x="85725" y="0"/>
                  <a:ext cx="2324100" cy="2124075"/>
                </a:xfrm>
                <a:prstGeom prst="ellipse">
                  <a:avLst/>
                </a:prstGeom>
                <a:solidFill>
                  <a:srgbClr val="E7E6E6">
                    <a:alpha val="32000"/>
                  </a:srgbClr>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Text Box 13"/>
                <p:cNvSpPr txBox="1"/>
                <p:nvPr/>
              </p:nvSpPr>
              <p:spPr>
                <a:xfrm>
                  <a:off x="514350" y="1219200"/>
                  <a:ext cx="1425178" cy="624098"/>
                </a:xfrm>
                <a:prstGeom prst="rect">
                  <a:avLst/>
                </a:prstGeom>
                <a:solidFill>
                  <a:srgbClr val="FFC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Problem Solving Conversations</a:t>
                  </a:r>
                  <a:endPar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4" name="Text Box 8"/>
            <p:cNvSpPr txBox="1"/>
            <p:nvPr/>
          </p:nvSpPr>
          <p:spPr>
            <a:xfrm>
              <a:off x="431365" y="-107255"/>
              <a:ext cx="1724497" cy="689302"/>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12147204"/>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Tier 1 Team</a:t>
              </a:r>
              <a:endParaRPr kumimoji="0" lang="en-US" sz="105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9" name="Group 28"/>
          <p:cNvGrpSpPr/>
          <p:nvPr/>
        </p:nvGrpSpPr>
        <p:grpSpPr>
          <a:xfrm>
            <a:off x="4724400" y="2118754"/>
            <a:ext cx="3449510" cy="3625632"/>
            <a:chOff x="302461" y="-170246"/>
            <a:chExt cx="3680081" cy="3774954"/>
          </a:xfrm>
        </p:grpSpPr>
        <p:sp>
          <p:nvSpPr>
            <p:cNvPr id="30" name="Oval 29"/>
            <p:cNvSpPr/>
            <p:nvPr/>
          </p:nvSpPr>
          <p:spPr>
            <a:xfrm>
              <a:off x="962025" y="0"/>
              <a:ext cx="2324100" cy="2310130"/>
            </a:xfrm>
            <a:prstGeom prst="ellipse">
              <a:avLst/>
            </a:prstGeom>
            <a:solidFill>
              <a:srgbClr val="E7E6E6">
                <a:alpha val="26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1" name="Group 30"/>
            <p:cNvGrpSpPr/>
            <p:nvPr/>
          </p:nvGrpSpPr>
          <p:grpSpPr>
            <a:xfrm>
              <a:off x="302461" y="-170246"/>
              <a:ext cx="3680081" cy="3774954"/>
              <a:chOff x="302461" y="-351221"/>
              <a:chExt cx="3680081" cy="3774954"/>
            </a:xfrm>
          </p:grpSpPr>
          <p:sp>
            <p:nvSpPr>
              <p:cNvPr id="32" name="Oval 31"/>
              <p:cNvSpPr/>
              <p:nvPr/>
            </p:nvSpPr>
            <p:spPr>
              <a:xfrm>
                <a:off x="1362104" y="1080493"/>
                <a:ext cx="2457450" cy="2300605"/>
              </a:xfrm>
              <a:prstGeom prst="ellipse">
                <a:avLst/>
              </a:prstGeom>
              <a:solidFill>
                <a:srgbClr val="E7E6E6">
                  <a:alpha val="37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32"/>
              <p:cNvSpPr/>
              <p:nvPr/>
            </p:nvSpPr>
            <p:spPr>
              <a:xfrm>
                <a:off x="444156" y="1081189"/>
                <a:ext cx="2422525" cy="2314575"/>
              </a:xfrm>
              <a:prstGeom prst="ellipse">
                <a:avLst/>
              </a:prstGeom>
              <a:solidFill>
                <a:srgbClr val="E7E6E6">
                  <a:alpha val="34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Text Box 10"/>
              <p:cNvSpPr txBox="1"/>
              <p:nvPr/>
            </p:nvSpPr>
            <p:spPr>
              <a:xfrm rot="5400000">
                <a:off x="1987649" y="1428840"/>
                <a:ext cx="2307031" cy="1682755"/>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13590756"/>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Tier 3 Systems</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Conversations</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1"/>
              <p:cNvSpPr txBox="1"/>
              <p:nvPr/>
            </p:nvSpPr>
            <p:spPr>
              <a:xfrm>
                <a:off x="887427" y="-351221"/>
                <a:ext cx="2524125" cy="1628775"/>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13372961"/>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Tier 1 Team</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4"/>
              <p:cNvSpPr txBox="1"/>
              <p:nvPr/>
            </p:nvSpPr>
            <p:spPr>
              <a:xfrm rot="16200000">
                <a:off x="-9677" y="1424084"/>
                <a:ext cx="2307031" cy="1682755"/>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13590756"/>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Tier 2 Systems</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Conversations</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2"/>
              <p:cNvSpPr txBox="1"/>
              <p:nvPr/>
            </p:nvSpPr>
            <p:spPr>
              <a:xfrm>
                <a:off x="1470985" y="1804730"/>
                <a:ext cx="1276350" cy="838200"/>
              </a:xfrm>
              <a:prstGeom prst="rect">
                <a:avLst/>
              </a:prstGeom>
              <a:solidFill>
                <a:srgbClr val="FFC000">
                  <a:alpha val="64000"/>
                </a:srgbClr>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US" sz="1200" b="0" i="0" u="none" strike="noStrike" kern="0" cap="none" spc="0" normalizeH="0" baseline="0" noProof="0" dirty="0" smtClean="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200" b="0" i="0" u="none" strike="noStrike" kern="0" cap="none" spc="0" normalizeH="0" baseline="0" noProof="0" dirty="0" smtClean="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Problem </a:t>
                </a:r>
                <a:r>
                  <a:rPr kumimoji="0" lang="en-US"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Solving Conversations</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8" name="Text Box 2"/>
          <p:cNvSpPr txBox="1">
            <a:spLocks noChangeArrowheads="1"/>
          </p:cNvSpPr>
          <p:nvPr/>
        </p:nvSpPr>
        <p:spPr bwMode="auto">
          <a:xfrm>
            <a:off x="381000" y="667358"/>
            <a:ext cx="8166166" cy="584775"/>
          </a:xfrm>
          <a:prstGeom prst="rect">
            <a:avLst/>
          </a:prstGeom>
          <a:solidFill>
            <a:schemeClr val="tx1">
              <a:lumMod val="50000"/>
              <a:lumOff val="50000"/>
            </a:schemeClr>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3200" b="1" dirty="0">
                <a:solidFill>
                  <a:srgbClr val="FFFFFF"/>
                </a:solidFill>
                <a:latin typeface="Trebuchet MS" panose="020B0603020202020204" pitchFamily="34" charset="0"/>
              </a:rPr>
              <a:t>MTSS – Tiers 2 &amp; 3</a:t>
            </a:r>
            <a:endParaRPr lang="en-US" sz="3200" dirty="0">
              <a:solidFill>
                <a:srgbClr val="FFFFFF"/>
              </a:solidFill>
              <a:latin typeface="Trebuchet MS" panose="020B0603020202020204" pitchFamily="34" charset="0"/>
            </a:endParaRPr>
          </a:p>
        </p:txBody>
      </p:sp>
    </p:spTree>
    <p:extLst>
      <p:ext uri="{BB962C8B-B14F-4D97-AF65-F5344CB8AC3E}">
        <p14:creationId xmlns:p14="http://schemas.microsoft.com/office/powerpoint/2010/main" val="12679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789609"/>
          </a:xfrm>
        </p:spPr>
        <p:txBody>
          <a:bodyPr/>
          <a:lstStyle/>
          <a:p>
            <a:r>
              <a:rPr lang="en-US" dirty="0" smtClean="0">
                <a:solidFill>
                  <a:schemeClr val="bg2">
                    <a:lumMod val="50000"/>
                  </a:schemeClr>
                </a:solidFill>
              </a:rPr>
              <a:t>Networking Expectations</a:t>
            </a:r>
            <a:endParaRPr lang="en-US" dirty="0">
              <a:solidFill>
                <a:schemeClr val="bg2">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01135173"/>
              </p:ext>
            </p:extLst>
          </p:nvPr>
        </p:nvGraphicFramePr>
        <p:xfrm>
          <a:off x="228600" y="1246809"/>
          <a:ext cx="8305800" cy="455485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110339370"/>
                    </a:ext>
                  </a:extLst>
                </a:gridCol>
                <a:gridCol w="5257800">
                  <a:extLst>
                    <a:ext uri="{9D8B030D-6E8A-4147-A177-3AD203B41FA5}">
                      <a16:colId xmlns:a16="http://schemas.microsoft.com/office/drawing/2014/main" val="2868527621"/>
                    </a:ext>
                  </a:extLst>
                </a:gridCol>
              </a:tblGrid>
              <a:tr h="1138714">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During the morning…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(and afternoon)</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6851172"/>
                  </a:ext>
                </a:extLst>
              </a:tr>
              <a:tr h="1138714">
                <a:tc>
                  <a:txBody>
                    <a:bodyPr/>
                    <a:lstStyle/>
                    <a:p>
                      <a:pPr algn="ctr"/>
                      <a:r>
                        <a:rPr lang="en-US" sz="2400" b="1" dirty="0"/>
                        <a:t>BE </a:t>
                      </a:r>
                    </a:p>
                    <a:p>
                      <a:pPr algn="ctr"/>
                      <a:r>
                        <a:rPr lang="en-US" sz="2400" b="1" dirty="0"/>
                        <a:t>ENGAGED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6CF"/>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baseline="0" dirty="0" smtClean="0"/>
                        <a:t>Share what has worked and how at your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6CF"/>
                    </a:solidFill>
                  </a:tcPr>
                </a:tc>
                <a:extLst>
                  <a:ext uri="{0D108BD9-81ED-4DB2-BD59-A6C34878D82A}">
                    <a16:rowId xmlns:a16="http://schemas.microsoft.com/office/drawing/2014/main" val="222461880"/>
                  </a:ext>
                </a:extLst>
              </a:tr>
              <a:tr h="1138714">
                <a:tc>
                  <a:txBody>
                    <a:bodyPr/>
                    <a:lstStyle/>
                    <a:p>
                      <a:pPr algn="ctr"/>
                      <a:r>
                        <a:rPr lang="en-US" sz="2400" b="1" dirty="0"/>
                        <a:t>BE </a:t>
                      </a:r>
                    </a:p>
                    <a:p>
                      <a:pPr algn="ctr"/>
                      <a:r>
                        <a:rPr lang="en-US" sz="2400" b="1" dirty="0"/>
                        <a:t>REFLECTIVE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Wingdings" panose="05000000000000000000" pitchFamily="2" charset="2"/>
                        <a:buChar char="§"/>
                      </a:pPr>
                      <a:r>
                        <a:rPr lang="en-US" sz="2000" b="1" baseline="0" dirty="0" smtClean="0"/>
                        <a:t>Complete the TFI scoring but also take notes about possible, specific next steps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860679"/>
                  </a:ext>
                </a:extLst>
              </a:tr>
              <a:tr h="1138714">
                <a:tc>
                  <a:txBody>
                    <a:bodyPr/>
                    <a:lstStyle/>
                    <a:p>
                      <a:pPr algn="ctr"/>
                      <a:r>
                        <a:rPr lang="en-US" sz="2400" b="1" dirty="0"/>
                        <a:t>BE </a:t>
                      </a:r>
                    </a:p>
                    <a:p>
                      <a:pPr algn="ctr"/>
                      <a:r>
                        <a:rPr lang="en-US" sz="2400" b="1" dirty="0"/>
                        <a:t>STRATEGIC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6CF"/>
                    </a:solidFill>
                  </a:tcPr>
                </a:tc>
                <a:tc>
                  <a:txBody>
                    <a:bodyPr/>
                    <a:lstStyle/>
                    <a:p>
                      <a:pPr marL="342900" indent="-342900" algn="l">
                        <a:buFont typeface="Wingdings" panose="05000000000000000000" pitchFamily="2" charset="2"/>
                        <a:buChar char="§"/>
                      </a:pPr>
                      <a:r>
                        <a:rPr lang="en-US" sz="2000" b="1" baseline="0" dirty="0" smtClean="0"/>
                        <a:t>Use the time to ask questions of presenters and the whole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6CF"/>
                    </a:solidFill>
                  </a:tcPr>
                </a:tc>
                <a:extLst>
                  <a:ext uri="{0D108BD9-81ED-4DB2-BD59-A6C34878D82A}">
                    <a16:rowId xmlns:a16="http://schemas.microsoft.com/office/drawing/2014/main" val="2216782903"/>
                  </a:ext>
                </a:extLst>
              </a:tr>
            </a:tbl>
          </a:graphicData>
        </a:graphic>
      </p:graphicFrame>
    </p:spTree>
    <p:extLst>
      <p:ext uri="{BB962C8B-B14F-4D97-AF65-F5344CB8AC3E}">
        <p14:creationId xmlns:p14="http://schemas.microsoft.com/office/powerpoint/2010/main" val="370040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Text Box 2"/>
          <p:cNvSpPr txBox="1">
            <a:spLocks noChangeArrowheads="1"/>
          </p:cNvSpPr>
          <p:nvPr/>
        </p:nvSpPr>
        <p:spPr bwMode="auto">
          <a:xfrm>
            <a:off x="441325" y="152400"/>
            <a:ext cx="8166166" cy="584775"/>
          </a:xfrm>
          <a:prstGeom prst="rect">
            <a:avLst/>
          </a:prstGeom>
          <a:solidFill>
            <a:schemeClr val="tx1">
              <a:lumMod val="50000"/>
              <a:lumOff val="50000"/>
            </a:schemeClr>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3200" b="1" dirty="0">
                <a:solidFill>
                  <a:srgbClr val="FFFFFF"/>
                </a:solidFill>
                <a:latin typeface="Trebuchet MS" panose="020B0603020202020204" pitchFamily="34" charset="0"/>
              </a:rPr>
              <a:t>MTSS – Tiers 2 &amp; 3</a:t>
            </a:r>
            <a:endParaRPr lang="en-US" sz="3200" dirty="0">
              <a:solidFill>
                <a:srgbClr val="FFFFFF"/>
              </a:solidFill>
              <a:latin typeface="Trebuchet MS" panose="020B0603020202020204" pitchFamily="34" charset="0"/>
            </a:endParaRPr>
          </a:p>
        </p:txBody>
      </p:sp>
      <p:sp>
        <p:nvSpPr>
          <p:cNvPr id="121866" name="Text Box 39"/>
          <p:cNvSpPr txBox="1">
            <a:spLocks noChangeArrowheads="1"/>
          </p:cNvSpPr>
          <p:nvPr/>
        </p:nvSpPr>
        <p:spPr bwMode="auto">
          <a:xfrm>
            <a:off x="4736911" y="983969"/>
            <a:ext cx="2140493" cy="553998"/>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dirty="0">
                <a:solidFill>
                  <a:schemeClr val="bg1"/>
                </a:solidFill>
                <a:latin typeface="Trebuchet MS" panose="020B0603020202020204" pitchFamily="34" charset="0"/>
              </a:rPr>
              <a:t>Tier 3</a:t>
            </a:r>
          </a:p>
          <a:p>
            <a:pPr algn="ctr" eaLnBrk="1" hangingPunct="1">
              <a:spcBef>
                <a:spcPct val="50000"/>
              </a:spcBef>
            </a:pPr>
            <a:endParaRPr lang="en-US" sz="800" b="1" dirty="0">
              <a:latin typeface="Trebuchet MS" panose="020B0603020202020204" pitchFamily="34" charset="0"/>
            </a:endParaRPr>
          </a:p>
        </p:txBody>
      </p:sp>
      <p:sp>
        <p:nvSpPr>
          <p:cNvPr id="121872" name="Text Box 36"/>
          <p:cNvSpPr txBox="1">
            <a:spLocks noChangeArrowheads="1"/>
          </p:cNvSpPr>
          <p:nvPr/>
        </p:nvSpPr>
        <p:spPr bwMode="auto">
          <a:xfrm>
            <a:off x="1295400" y="990600"/>
            <a:ext cx="2222245" cy="553998"/>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dirty="0">
                <a:latin typeface="Trebuchet MS" panose="020B0603020202020204" pitchFamily="34" charset="0"/>
              </a:rPr>
              <a:t>Tier 2</a:t>
            </a:r>
          </a:p>
          <a:p>
            <a:pPr algn="ctr" eaLnBrk="1" hangingPunct="1">
              <a:spcBef>
                <a:spcPct val="50000"/>
              </a:spcBef>
            </a:pPr>
            <a:endParaRPr lang="en-US" sz="800" b="1" dirty="0">
              <a:latin typeface="Trebuchet MS" panose="020B0603020202020204" pitchFamily="34" charset="0"/>
            </a:endParaRPr>
          </a:p>
        </p:txBody>
      </p:sp>
      <p:sp>
        <p:nvSpPr>
          <p:cNvPr id="121875" name="Line 65"/>
          <p:cNvSpPr>
            <a:spLocks noChangeShapeType="1"/>
          </p:cNvSpPr>
          <p:nvPr/>
        </p:nvSpPr>
        <p:spPr bwMode="auto">
          <a:xfrm>
            <a:off x="3772840" y="1295400"/>
            <a:ext cx="843515" cy="1348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 name="Text Box 18"/>
          <p:cNvSpPr txBox="1">
            <a:spLocks noChangeArrowheads="1"/>
          </p:cNvSpPr>
          <p:nvPr/>
        </p:nvSpPr>
        <p:spPr bwMode="auto">
          <a:xfrm>
            <a:off x="4736911" y="1743803"/>
            <a:ext cx="2140493" cy="646331"/>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800" b="1" dirty="0">
                <a:solidFill>
                  <a:schemeClr val="bg1"/>
                </a:solidFill>
                <a:latin typeface="Trebuchet MS" panose="020B0603020202020204" pitchFamily="34" charset="0"/>
              </a:rPr>
              <a:t>Student Support Team</a:t>
            </a:r>
          </a:p>
        </p:txBody>
      </p:sp>
      <p:sp>
        <p:nvSpPr>
          <p:cNvPr id="57" name="Text Box 15"/>
          <p:cNvSpPr txBox="1">
            <a:spLocks noChangeArrowheads="1"/>
          </p:cNvSpPr>
          <p:nvPr/>
        </p:nvSpPr>
        <p:spPr bwMode="auto">
          <a:xfrm>
            <a:off x="1310488" y="1743803"/>
            <a:ext cx="2207157" cy="646331"/>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1800" b="1" dirty="0">
                <a:solidFill>
                  <a:srgbClr val="000000"/>
                </a:solidFill>
                <a:latin typeface="Trebuchet MS" panose="020B0603020202020204" pitchFamily="34" charset="0"/>
                <a:cs typeface="Arial" charset="0"/>
              </a:rPr>
              <a:t>Targeted </a:t>
            </a:r>
          </a:p>
          <a:p>
            <a:pPr algn="ctr">
              <a:spcBef>
                <a:spcPts val="0"/>
              </a:spcBef>
            </a:pPr>
            <a:r>
              <a:rPr lang="en-US" sz="1800" b="1" dirty="0">
                <a:solidFill>
                  <a:srgbClr val="000000"/>
                </a:solidFill>
                <a:latin typeface="Trebuchet MS" panose="020B0603020202020204" pitchFamily="34" charset="0"/>
                <a:cs typeface="Arial" charset="0"/>
              </a:rPr>
              <a:t>Team</a:t>
            </a:r>
          </a:p>
        </p:txBody>
      </p:sp>
      <p:sp>
        <p:nvSpPr>
          <p:cNvPr id="23" name="Text Box 39"/>
          <p:cNvSpPr txBox="1">
            <a:spLocks noChangeArrowheads="1"/>
          </p:cNvSpPr>
          <p:nvPr/>
        </p:nvSpPr>
        <p:spPr bwMode="auto">
          <a:xfrm>
            <a:off x="4977673" y="4935362"/>
            <a:ext cx="1899731" cy="553998"/>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dirty="0">
                <a:solidFill>
                  <a:schemeClr val="bg1"/>
                </a:solidFill>
                <a:latin typeface="Trebuchet MS" panose="020B0603020202020204" pitchFamily="34" charset="0"/>
              </a:rPr>
              <a:t>Tier 3</a:t>
            </a:r>
          </a:p>
          <a:p>
            <a:pPr algn="ctr" eaLnBrk="1" hangingPunct="1">
              <a:spcBef>
                <a:spcPct val="50000"/>
              </a:spcBef>
            </a:pPr>
            <a:endParaRPr lang="en-US" sz="800" b="1" dirty="0">
              <a:latin typeface="Trebuchet MS" panose="020B0603020202020204" pitchFamily="34" charset="0"/>
            </a:endParaRPr>
          </a:p>
        </p:txBody>
      </p:sp>
      <p:sp>
        <p:nvSpPr>
          <p:cNvPr id="24" name="Text Box 36"/>
          <p:cNvSpPr txBox="1">
            <a:spLocks noChangeArrowheads="1"/>
          </p:cNvSpPr>
          <p:nvPr/>
        </p:nvSpPr>
        <p:spPr bwMode="auto">
          <a:xfrm>
            <a:off x="1310488" y="4935725"/>
            <a:ext cx="2222245" cy="553998"/>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dirty="0">
                <a:latin typeface="Trebuchet MS" panose="020B0603020202020204" pitchFamily="34" charset="0"/>
              </a:rPr>
              <a:t>Tier 2</a:t>
            </a:r>
          </a:p>
          <a:p>
            <a:pPr algn="ctr" eaLnBrk="1" hangingPunct="1">
              <a:spcBef>
                <a:spcPct val="50000"/>
              </a:spcBef>
            </a:pPr>
            <a:endParaRPr lang="en-US" sz="800" b="1" dirty="0">
              <a:latin typeface="Trebuchet MS" panose="020B0603020202020204" pitchFamily="34" charset="0"/>
            </a:endParaRPr>
          </a:p>
        </p:txBody>
      </p:sp>
      <p:sp>
        <p:nvSpPr>
          <p:cNvPr id="26" name="Line 65"/>
          <p:cNvSpPr>
            <a:spLocks noChangeShapeType="1"/>
          </p:cNvSpPr>
          <p:nvPr/>
        </p:nvSpPr>
        <p:spPr bwMode="auto">
          <a:xfrm>
            <a:off x="3893396" y="5197335"/>
            <a:ext cx="843515" cy="1348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 name="Text Box 15"/>
          <p:cNvSpPr txBox="1">
            <a:spLocks noChangeArrowheads="1"/>
          </p:cNvSpPr>
          <p:nvPr/>
        </p:nvSpPr>
        <p:spPr bwMode="auto">
          <a:xfrm>
            <a:off x="1310488" y="5706202"/>
            <a:ext cx="5566916" cy="738664"/>
          </a:xfrm>
          <a:prstGeom prst="rect">
            <a:avLst/>
          </a:prstGeom>
          <a:gradFill flip="none" rotWithShape="1">
            <a:gsLst>
              <a:gs pos="47000">
                <a:srgbClr val="FFFF00"/>
              </a:gs>
              <a:gs pos="100000">
                <a:srgbClr val="FF0000"/>
              </a:gs>
            </a:gsLst>
            <a:lin ang="0" scaled="1"/>
            <a:tileRect/>
          </a:gra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a:solidFill>
                  <a:srgbClr val="000000"/>
                </a:solidFill>
                <a:latin typeface="Trebuchet MS" panose="020B0603020202020204" pitchFamily="34" charset="0"/>
                <a:cs typeface="Arial" charset="0"/>
              </a:rPr>
              <a:t>Problem-Solving Team / IST Teams</a:t>
            </a:r>
          </a:p>
          <a:p>
            <a:pPr algn="ctr">
              <a:spcBef>
                <a:spcPct val="50000"/>
              </a:spcBef>
            </a:pPr>
            <a:endParaRPr lang="en-US" sz="1600" b="1" dirty="0">
              <a:solidFill>
                <a:srgbClr val="000000"/>
              </a:solidFill>
              <a:latin typeface="Trebuchet MS" panose="020B0603020202020204" pitchFamily="34" charset="0"/>
              <a:cs typeface="Arial" charset="0"/>
            </a:endParaRPr>
          </a:p>
        </p:txBody>
      </p:sp>
      <p:sp>
        <p:nvSpPr>
          <p:cNvPr id="20" name="Text Box 81"/>
          <p:cNvSpPr txBox="1">
            <a:spLocks noChangeArrowheads="1"/>
          </p:cNvSpPr>
          <p:nvPr/>
        </p:nvSpPr>
        <p:spPr bwMode="auto">
          <a:xfrm>
            <a:off x="4343400" y="2829752"/>
            <a:ext cx="3505200" cy="1795876"/>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800" b="1" u="sng" dirty="0"/>
              <a:t>Problem Solving Conversations</a:t>
            </a:r>
            <a:endParaRPr lang="en-US" sz="1800" dirty="0"/>
          </a:p>
          <a:p>
            <a:pPr algn="ctr" eaLnBrk="1" hangingPunct="1">
              <a:spcBef>
                <a:spcPct val="15000"/>
              </a:spcBef>
            </a:pPr>
            <a:r>
              <a:rPr lang="en-US" sz="1800" dirty="0"/>
              <a:t>Matches students to interventions and monitors progress, making adjustments as needed</a:t>
            </a:r>
          </a:p>
        </p:txBody>
      </p:sp>
      <p:sp>
        <p:nvSpPr>
          <p:cNvPr id="28" name="Text Box 80"/>
          <p:cNvSpPr txBox="1">
            <a:spLocks noChangeArrowheads="1"/>
          </p:cNvSpPr>
          <p:nvPr/>
        </p:nvSpPr>
        <p:spPr bwMode="auto">
          <a:xfrm>
            <a:off x="609600" y="2819400"/>
            <a:ext cx="3597342" cy="1837426"/>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800" b="1" u="sng" dirty="0"/>
              <a:t>System </a:t>
            </a:r>
          </a:p>
          <a:p>
            <a:pPr algn="ctr" eaLnBrk="1" hangingPunct="1">
              <a:spcBef>
                <a:spcPct val="15000"/>
              </a:spcBef>
            </a:pPr>
            <a:r>
              <a:rPr lang="en-US" sz="1800" b="1" u="sng" dirty="0"/>
              <a:t>Conversations</a:t>
            </a:r>
          </a:p>
          <a:p>
            <a:pPr algn="ctr" eaLnBrk="1" hangingPunct="1">
              <a:spcBef>
                <a:spcPct val="15000"/>
              </a:spcBef>
            </a:pPr>
            <a:r>
              <a:rPr lang="en-US" sz="1800" dirty="0"/>
              <a:t>Uses process data; evaluates overall effectiveness; does NOT involve discussion of individual students</a:t>
            </a:r>
          </a:p>
        </p:txBody>
      </p:sp>
    </p:spTree>
    <p:extLst>
      <p:ext uri="{BB962C8B-B14F-4D97-AF65-F5344CB8AC3E}">
        <p14:creationId xmlns:p14="http://schemas.microsoft.com/office/powerpoint/2010/main" val="2814857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84" y="196021"/>
            <a:ext cx="9144001" cy="1320800"/>
          </a:xfrm>
        </p:spPr>
        <p:txBody>
          <a:bodyPr/>
          <a:lstStyle/>
          <a:p>
            <a:pPr algn="ctr"/>
            <a:r>
              <a:rPr lang="en-US" dirty="0">
                <a:solidFill>
                  <a:schemeClr val="bg2">
                    <a:lumMod val="50000"/>
                  </a:schemeClr>
                </a:solidFill>
              </a:rPr>
              <a:t>Prior to Addressing Tier 3 as a </a:t>
            </a:r>
            <a:r>
              <a:rPr lang="en-US" dirty="0" smtClean="0">
                <a:solidFill>
                  <a:schemeClr val="bg2">
                    <a:lumMod val="50000"/>
                  </a:schemeClr>
                </a:solidFill>
              </a:rPr>
              <a:t>System …</a:t>
            </a:r>
            <a:r>
              <a:rPr lang="en-US" dirty="0">
                <a:solidFill>
                  <a:schemeClr val="bg2">
                    <a:lumMod val="50000"/>
                  </a:schemeClr>
                </a:solidFill>
              </a:rPr>
              <a:t>Focus on Teaming</a:t>
            </a:r>
          </a:p>
        </p:txBody>
      </p:sp>
      <p:sp>
        <p:nvSpPr>
          <p:cNvPr id="5" name="Shape 744"/>
          <p:cNvSpPr/>
          <p:nvPr/>
        </p:nvSpPr>
        <p:spPr>
          <a:xfrm>
            <a:off x="2992848" y="2845553"/>
            <a:ext cx="2743200" cy="2351314"/>
          </a:xfrm>
          <a:prstGeom prst="ellipse">
            <a:avLst/>
          </a:prstGeom>
          <a:solidFill>
            <a:srgbClr val="FF3300">
              <a:alpha val="74902"/>
            </a:srgbClr>
          </a:solidFill>
          <a:ln w="31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algn="ctr" defTabSz="685800" fontAlgn="auto">
              <a:spcBef>
                <a:spcPts val="0"/>
              </a:spcBef>
              <a:spcAft>
                <a:spcPts val="0"/>
              </a:spcAft>
            </a:pPr>
            <a:endParaRPr sz="1400">
              <a:solidFill>
                <a:prstClr val="white"/>
              </a:solidFill>
              <a:latin typeface="Arial"/>
              <a:ea typeface="Arial"/>
              <a:cs typeface="Arial"/>
              <a:sym typeface="Arial"/>
            </a:endParaRPr>
          </a:p>
        </p:txBody>
      </p:sp>
      <p:sp>
        <p:nvSpPr>
          <p:cNvPr id="6" name="Shape 746"/>
          <p:cNvSpPr/>
          <p:nvPr/>
        </p:nvSpPr>
        <p:spPr>
          <a:xfrm>
            <a:off x="4915962" y="4396528"/>
            <a:ext cx="1501726" cy="1366529"/>
          </a:xfrm>
          <a:prstGeom prst="ellipse">
            <a:avLst/>
          </a:prstGeom>
          <a:solidFill>
            <a:schemeClr val="accent1"/>
          </a:solidFill>
          <a:ln w="31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algn="ctr" defTabSz="685800" fontAlgn="auto">
              <a:spcBef>
                <a:spcPts val="0"/>
              </a:spcBef>
              <a:spcAft>
                <a:spcPts val="0"/>
              </a:spcAft>
            </a:pPr>
            <a:endParaRPr dirty="0">
              <a:solidFill>
                <a:prstClr val="white"/>
              </a:solidFill>
              <a:latin typeface="Arial"/>
              <a:ea typeface="Arial"/>
              <a:cs typeface="Arial"/>
              <a:sym typeface="Arial"/>
            </a:endParaRPr>
          </a:p>
        </p:txBody>
      </p:sp>
      <p:sp>
        <p:nvSpPr>
          <p:cNvPr id="7" name="Shape 747"/>
          <p:cNvSpPr/>
          <p:nvPr/>
        </p:nvSpPr>
        <p:spPr>
          <a:xfrm>
            <a:off x="2451272" y="4492994"/>
            <a:ext cx="1567517" cy="1407746"/>
          </a:xfrm>
          <a:prstGeom prst="ellipse">
            <a:avLst/>
          </a:prstGeom>
          <a:solidFill>
            <a:schemeClr val="accent1"/>
          </a:solidFill>
          <a:ln w="31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algn="ctr" defTabSz="685800" fontAlgn="auto">
              <a:spcBef>
                <a:spcPts val="0"/>
              </a:spcBef>
              <a:spcAft>
                <a:spcPts val="0"/>
              </a:spcAft>
            </a:pPr>
            <a:endParaRPr sz="1400">
              <a:solidFill>
                <a:prstClr val="white"/>
              </a:solidFill>
              <a:latin typeface="Arial"/>
              <a:ea typeface="Arial"/>
              <a:cs typeface="Arial"/>
              <a:sym typeface="Arial"/>
            </a:endParaRPr>
          </a:p>
        </p:txBody>
      </p:sp>
      <p:sp>
        <p:nvSpPr>
          <p:cNvPr id="8" name="Shape 748"/>
          <p:cNvSpPr/>
          <p:nvPr/>
        </p:nvSpPr>
        <p:spPr>
          <a:xfrm>
            <a:off x="1895454" y="2631528"/>
            <a:ext cx="1571170" cy="1534350"/>
          </a:xfrm>
          <a:prstGeom prst="ellipse">
            <a:avLst/>
          </a:prstGeom>
          <a:solidFill>
            <a:schemeClr val="accent1"/>
          </a:solidFill>
          <a:ln w="31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algn="ctr" defTabSz="685800" fontAlgn="auto">
              <a:spcBef>
                <a:spcPts val="0"/>
              </a:spcBef>
              <a:spcAft>
                <a:spcPts val="0"/>
              </a:spcAft>
            </a:pPr>
            <a:endParaRPr sz="1400">
              <a:solidFill>
                <a:prstClr val="white"/>
              </a:solidFill>
              <a:latin typeface="Arial"/>
              <a:ea typeface="Arial"/>
              <a:cs typeface="Arial"/>
              <a:sym typeface="Arial"/>
            </a:endParaRPr>
          </a:p>
        </p:txBody>
      </p:sp>
      <p:sp>
        <p:nvSpPr>
          <p:cNvPr id="9" name="Shape 749"/>
          <p:cNvSpPr/>
          <p:nvPr/>
        </p:nvSpPr>
        <p:spPr>
          <a:xfrm>
            <a:off x="3643516" y="1752600"/>
            <a:ext cx="1433815" cy="1315145"/>
          </a:xfrm>
          <a:prstGeom prst="ellipse">
            <a:avLst/>
          </a:prstGeom>
          <a:solidFill>
            <a:schemeClr val="accent1"/>
          </a:solidFill>
          <a:ln w="31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algn="ctr" defTabSz="685800" fontAlgn="auto">
              <a:spcBef>
                <a:spcPts val="0"/>
              </a:spcBef>
              <a:spcAft>
                <a:spcPts val="0"/>
              </a:spcAft>
            </a:pPr>
            <a:endParaRPr sz="1400">
              <a:solidFill>
                <a:prstClr val="white"/>
              </a:solidFill>
              <a:latin typeface="Arial"/>
              <a:ea typeface="Arial"/>
              <a:cs typeface="Arial"/>
              <a:sym typeface="Arial"/>
            </a:endParaRPr>
          </a:p>
        </p:txBody>
      </p:sp>
      <p:sp>
        <p:nvSpPr>
          <p:cNvPr id="10" name="Shape 750"/>
          <p:cNvSpPr txBox="1"/>
          <p:nvPr/>
        </p:nvSpPr>
        <p:spPr>
          <a:xfrm>
            <a:off x="3664847" y="3363591"/>
            <a:ext cx="1518117" cy="537712"/>
          </a:xfrm>
          <a:prstGeom prst="rect">
            <a:avLst/>
          </a:prstGeom>
          <a:noFill/>
          <a:ln>
            <a:noFill/>
          </a:ln>
        </p:spPr>
        <p:txBody>
          <a:bodyPr spcFirstLastPara="1" wrap="square" lIns="91425" tIns="45700" rIns="91425" bIns="45700" anchor="t" anchorCtr="0">
            <a:noAutofit/>
          </a:bodyPr>
          <a:lstStyle/>
          <a:p>
            <a:pPr algn="ctr" defTabSz="685800" fontAlgn="auto">
              <a:spcBef>
                <a:spcPts val="0"/>
              </a:spcBef>
              <a:spcAft>
                <a:spcPts val="0"/>
              </a:spcAft>
            </a:pPr>
            <a:r>
              <a:rPr lang="en-US" sz="2400" b="1" dirty="0">
                <a:solidFill>
                  <a:prstClr val="white"/>
                </a:solidFill>
                <a:latin typeface="Arial"/>
                <a:ea typeface="Arial"/>
                <a:cs typeface="Arial"/>
                <a:sym typeface="Arial"/>
              </a:rPr>
              <a:t>School Tier 3 Team</a:t>
            </a:r>
            <a:endParaRPr sz="2400" b="1" dirty="0">
              <a:solidFill>
                <a:prstClr val="white"/>
              </a:solidFill>
              <a:latin typeface="Arial"/>
              <a:ea typeface="Arial"/>
              <a:cs typeface="Arial"/>
              <a:sym typeface="Arial"/>
            </a:endParaRPr>
          </a:p>
        </p:txBody>
      </p:sp>
      <p:sp>
        <p:nvSpPr>
          <p:cNvPr id="11" name="Shape 751"/>
          <p:cNvSpPr txBox="1"/>
          <p:nvPr/>
        </p:nvSpPr>
        <p:spPr>
          <a:xfrm>
            <a:off x="2042410" y="2885445"/>
            <a:ext cx="1277257" cy="803334"/>
          </a:xfrm>
          <a:prstGeom prst="rect">
            <a:avLst/>
          </a:prstGeom>
          <a:noFill/>
          <a:ln>
            <a:noFill/>
          </a:ln>
        </p:spPr>
        <p:txBody>
          <a:bodyPr spcFirstLastPara="1" wrap="square" lIns="91425" tIns="45700" rIns="91425" bIns="45700" anchor="t" anchorCtr="0">
            <a:noAutofit/>
          </a:bodyPr>
          <a:lstStyle/>
          <a:p>
            <a:pPr algn="ctr" defTabSz="685800" fontAlgn="auto">
              <a:spcBef>
                <a:spcPts val="0"/>
              </a:spcBef>
              <a:spcAft>
                <a:spcPts val="0"/>
              </a:spcAft>
            </a:pPr>
            <a:r>
              <a:rPr lang="en-US" sz="2400" b="1" dirty="0">
                <a:solidFill>
                  <a:schemeClr val="bg1"/>
                </a:solidFill>
                <a:latin typeface="Calibri" panose="020F0502020204030204"/>
                <a:ea typeface="+mn-ea"/>
                <a:cs typeface="+mn-cs"/>
              </a:rPr>
              <a:t>Tonya’s</a:t>
            </a:r>
            <a:r>
              <a:rPr lang="en-US" sz="2400" b="1" dirty="0">
                <a:solidFill>
                  <a:schemeClr val="bg1"/>
                </a:solidFill>
                <a:latin typeface="Arial"/>
                <a:ea typeface="Arial"/>
                <a:cs typeface="Arial"/>
                <a:sym typeface="Arial"/>
              </a:rPr>
              <a:t> </a:t>
            </a:r>
            <a:r>
              <a:rPr lang="en-US" dirty="0">
                <a:solidFill>
                  <a:schemeClr val="bg1"/>
                </a:solidFill>
                <a:latin typeface="Arial"/>
                <a:ea typeface="Arial"/>
                <a:cs typeface="Arial"/>
                <a:sym typeface="Arial"/>
              </a:rPr>
              <a:t>Support Team</a:t>
            </a:r>
            <a:endParaRPr dirty="0">
              <a:solidFill>
                <a:schemeClr val="bg1"/>
              </a:solidFill>
              <a:latin typeface="Arial"/>
              <a:ea typeface="Arial"/>
              <a:cs typeface="Arial"/>
              <a:sym typeface="Arial"/>
            </a:endParaRPr>
          </a:p>
        </p:txBody>
      </p:sp>
      <p:sp>
        <p:nvSpPr>
          <p:cNvPr id="12" name="Shape 753"/>
          <p:cNvSpPr txBox="1"/>
          <p:nvPr/>
        </p:nvSpPr>
        <p:spPr>
          <a:xfrm>
            <a:off x="2596401" y="4720179"/>
            <a:ext cx="1277257" cy="738664"/>
          </a:xfrm>
          <a:prstGeom prst="rect">
            <a:avLst/>
          </a:prstGeom>
          <a:noFill/>
          <a:ln>
            <a:noFill/>
          </a:ln>
        </p:spPr>
        <p:txBody>
          <a:bodyPr spcFirstLastPara="1" wrap="square" lIns="91425" tIns="45700" rIns="91425" bIns="45700" anchor="t" anchorCtr="0">
            <a:noAutofit/>
          </a:bodyPr>
          <a:lstStyle/>
          <a:p>
            <a:pPr algn="ctr" defTabSz="685800" fontAlgn="auto">
              <a:spcBef>
                <a:spcPts val="0"/>
              </a:spcBef>
              <a:spcAft>
                <a:spcPts val="0"/>
              </a:spcAft>
            </a:pPr>
            <a:r>
              <a:rPr lang="en-US" sz="2400" b="1" dirty="0">
                <a:solidFill>
                  <a:schemeClr val="bg1"/>
                </a:solidFill>
                <a:latin typeface="Calibri" panose="020F0502020204030204"/>
                <a:ea typeface="+mn-ea"/>
                <a:cs typeface="+mn-cs"/>
              </a:rPr>
              <a:t>Marcie’s</a:t>
            </a:r>
            <a:r>
              <a:rPr lang="en-US" sz="2400" b="1" dirty="0">
                <a:solidFill>
                  <a:schemeClr val="bg1"/>
                </a:solidFill>
                <a:latin typeface="Arial"/>
                <a:ea typeface="Arial"/>
                <a:cs typeface="Arial"/>
                <a:sym typeface="Arial"/>
              </a:rPr>
              <a:t> </a:t>
            </a:r>
            <a:r>
              <a:rPr lang="en-US" dirty="0">
                <a:solidFill>
                  <a:schemeClr val="bg1"/>
                </a:solidFill>
                <a:latin typeface="Arial"/>
                <a:ea typeface="Arial"/>
                <a:cs typeface="Arial"/>
                <a:sym typeface="Arial"/>
              </a:rPr>
              <a:t>Support Team</a:t>
            </a:r>
            <a:endParaRPr dirty="0">
              <a:solidFill>
                <a:schemeClr val="bg1"/>
              </a:solidFill>
              <a:latin typeface="Arial"/>
              <a:ea typeface="Arial"/>
              <a:cs typeface="Arial"/>
              <a:sym typeface="Arial"/>
            </a:endParaRPr>
          </a:p>
        </p:txBody>
      </p:sp>
      <p:sp>
        <p:nvSpPr>
          <p:cNvPr id="13" name="Shape 754"/>
          <p:cNvSpPr txBox="1"/>
          <p:nvPr/>
        </p:nvSpPr>
        <p:spPr>
          <a:xfrm>
            <a:off x="5050339" y="4579984"/>
            <a:ext cx="1277257" cy="738664"/>
          </a:xfrm>
          <a:prstGeom prst="rect">
            <a:avLst/>
          </a:prstGeom>
          <a:noFill/>
          <a:ln>
            <a:noFill/>
          </a:ln>
        </p:spPr>
        <p:txBody>
          <a:bodyPr spcFirstLastPara="1" wrap="square" lIns="91425" tIns="45700" rIns="91425" bIns="45700" anchor="t" anchorCtr="0">
            <a:noAutofit/>
          </a:bodyPr>
          <a:lstStyle/>
          <a:p>
            <a:pPr algn="ctr" defTabSz="685800" fontAlgn="auto">
              <a:spcBef>
                <a:spcPts val="0"/>
              </a:spcBef>
              <a:spcAft>
                <a:spcPts val="0"/>
              </a:spcAft>
            </a:pPr>
            <a:r>
              <a:rPr lang="en-US" sz="2400" b="1" dirty="0" err="1">
                <a:solidFill>
                  <a:schemeClr val="bg1"/>
                </a:solidFill>
                <a:latin typeface="Calibri" panose="020F0502020204030204"/>
                <a:ea typeface="+mn-ea"/>
                <a:cs typeface="+mn-cs"/>
              </a:rPr>
              <a:t>Jalee’s</a:t>
            </a:r>
            <a:r>
              <a:rPr lang="en-US" sz="2400" b="1" dirty="0">
                <a:solidFill>
                  <a:schemeClr val="bg1"/>
                </a:solidFill>
                <a:latin typeface="Arial"/>
                <a:ea typeface="Arial"/>
                <a:cs typeface="Arial"/>
                <a:sym typeface="Arial"/>
              </a:rPr>
              <a:t> </a:t>
            </a:r>
            <a:r>
              <a:rPr lang="en-US" dirty="0">
                <a:solidFill>
                  <a:schemeClr val="bg1"/>
                </a:solidFill>
                <a:latin typeface="Arial"/>
                <a:ea typeface="Arial"/>
                <a:cs typeface="Arial"/>
                <a:sym typeface="Arial"/>
              </a:rPr>
              <a:t>Support Team</a:t>
            </a:r>
            <a:endParaRPr dirty="0">
              <a:solidFill>
                <a:schemeClr val="bg1"/>
              </a:solidFill>
              <a:latin typeface="Arial"/>
              <a:ea typeface="Arial"/>
              <a:cs typeface="Arial"/>
              <a:sym typeface="Arial"/>
            </a:endParaRPr>
          </a:p>
        </p:txBody>
      </p:sp>
      <p:sp>
        <p:nvSpPr>
          <p:cNvPr id="14" name="Shape 755"/>
          <p:cNvSpPr txBox="1"/>
          <p:nvPr/>
        </p:nvSpPr>
        <p:spPr>
          <a:xfrm>
            <a:off x="3643516" y="1972556"/>
            <a:ext cx="1433815" cy="738664"/>
          </a:xfrm>
          <a:prstGeom prst="rect">
            <a:avLst/>
          </a:prstGeom>
          <a:noFill/>
          <a:ln>
            <a:noFill/>
          </a:ln>
        </p:spPr>
        <p:txBody>
          <a:bodyPr spcFirstLastPara="1" wrap="square" lIns="91425" tIns="45700" rIns="91425" bIns="45700" anchor="t" anchorCtr="0">
            <a:noAutofit/>
          </a:bodyPr>
          <a:lstStyle/>
          <a:p>
            <a:pPr algn="ctr" defTabSz="685800" fontAlgn="auto">
              <a:spcBef>
                <a:spcPts val="0"/>
              </a:spcBef>
              <a:spcAft>
                <a:spcPts val="0"/>
              </a:spcAft>
            </a:pPr>
            <a:r>
              <a:rPr lang="en-US" sz="2200" b="1" dirty="0">
                <a:solidFill>
                  <a:schemeClr val="bg1"/>
                </a:solidFill>
                <a:latin typeface="Calibri" panose="020F0502020204030204"/>
                <a:ea typeface="+mn-ea"/>
                <a:cs typeface="+mn-cs"/>
              </a:rPr>
              <a:t>Lawanda’s</a:t>
            </a:r>
            <a:r>
              <a:rPr lang="en-US" sz="2400" b="1" dirty="0">
                <a:solidFill>
                  <a:schemeClr val="bg1"/>
                </a:solidFill>
                <a:latin typeface="Arial"/>
                <a:ea typeface="Arial"/>
                <a:cs typeface="Arial"/>
                <a:sym typeface="Arial"/>
              </a:rPr>
              <a:t> </a:t>
            </a:r>
            <a:r>
              <a:rPr lang="en-US" dirty="0">
                <a:solidFill>
                  <a:schemeClr val="bg1"/>
                </a:solidFill>
                <a:latin typeface="Arial"/>
                <a:ea typeface="Arial"/>
                <a:cs typeface="Arial"/>
                <a:sym typeface="Arial"/>
              </a:rPr>
              <a:t>Support Team</a:t>
            </a:r>
            <a:endParaRPr dirty="0">
              <a:solidFill>
                <a:schemeClr val="bg1"/>
              </a:solidFill>
              <a:latin typeface="Arial"/>
              <a:ea typeface="Arial"/>
              <a:cs typeface="Arial"/>
              <a:sym typeface="Arial"/>
            </a:endParaRPr>
          </a:p>
        </p:txBody>
      </p:sp>
      <p:sp>
        <p:nvSpPr>
          <p:cNvPr id="15" name="Shape 745"/>
          <p:cNvSpPr/>
          <p:nvPr/>
        </p:nvSpPr>
        <p:spPr>
          <a:xfrm>
            <a:off x="5257583" y="2516747"/>
            <a:ext cx="1510015" cy="1357052"/>
          </a:xfrm>
          <a:prstGeom prst="ellipse">
            <a:avLst/>
          </a:prstGeom>
          <a:solidFill>
            <a:schemeClr val="accent1"/>
          </a:solidFill>
          <a:ln w="317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algn="ctr" defTabSz="685800" fontAlgn="auto">
              <a:spcBef>
                <a:spcPts val="0"/>
              </a:spcBef>
              <a:spcAft>
                <a:spcPts val="0"/>
              </a:spcAft>
            </a:pPr>
            <a:endParaRPr sz="1400">
              <a:solidFill>
                <a:prstClr val="white"/>
              </a:solidFill>
              <a:latin typeface="Arial"/>
              <a:ea typeface="Arial"/>
              <a:cs typeface="Arial"/>
              <a:sym typeface="Arial"/>
            </a:endParaRPr>
          </a:p>
        </p:txBody>
      </p:sp>
      <p:sp>
        <p:nvSpPr>
          <p:cNvPr id="16" name="Shape 752"/>
          <p:cNvSpPr txBox="1"/>
          <p:nvPr/>
        </p:nvSpPr>
        <p:spPr>
          <a:xfrm>
            <a:off x="5373961" y="2678011"/>
            <a:ext cx="1277257" cy="738664"/>
          </a:xfrm>
          <a:prstGeom prst="rect">
            <a:avLst/>
          </a:prstGeom>
          <a:noFill/>
          <a:ln w="3175">
            <a:noFill/>
          </a:ln>
        </p:spPr>
        <p:txBody>
          <a:bodyPr spcFirstLastPara="1" wrap="square" lIns="91425" tIns="45700" rIns="91425" bIns="45700" anchor="t" anchorCtr="0">
            <a:noAutofit/>
          </a:bodyPr>
          <a:lstStyle/>
          <a:p>
            <a:pPr algn="ctr" defTabSz="685800" fontAlgn="auto">
              <a:spcBef>
                <a:spcPts val="0"/>
              </a:spcBef>
              <a:spcAft>
                <a:spcPts val="0"/>
              </a:spcAft>
            </a:pPr>
            <a:r>
              <a:rPr lang="en-US" sz="2400" b="1" dirty="0">
                <a:solidFill>
                  <a:schemeClr val="bg1"/>
                </a:solidFill>
                <a:latin typeface="Calibri" panose="020F0502020204030204"/>
                <a:ea typeface="+mn-ea"/>
                <a:cs typeface="+mn-cs"/>
              </a:rPr>
              <a:t>Shana’s</a:t>
            </a:r>
            <a:r>
              <a:rPr lang="en-US" sz="2400" b="1" dirty="0">
                <a:solidFill>
                  <a:schemeClr val="bg1"/>
                </a:solidFill>
                <a:latin typeface="Arial"/>
                <a:ea typeface="Arial"/>
                <a:cs typeface="Arial"/>
                <a:sym typeface="Arial"/>
              </a:rPr>
              <a:t> </a:t>
            </a:r>
            <a:r>
              <a:rPr lang="en-US" dirty="0">
                <a:solidFill>
                  <a:schemeClr val="bg1"/>
                </a:solidFill>
                <a:latin typeface="Arial"/>
                <a:ea typeface="Arial"/>
                <a:cs typeface="Arial"/>
                <a:sym typeface="Arial"/>
              </a:rPr>
              <a:t>Support Team</a:t>
            </a:r>
            <a:endParaRPr dirty="0">
              <a:solidFill>
                <a:schemeClr val="bg1"/>
              </a:solidFill>
              <a:latin typeface="Arial"/>
              <a:ea typeface="Arial"/>
              <a:cs typeface="Arial"/>
              <a:sym typeface="Arial"/>
            </a:endParaRPr>
          </a:p>
        </p:txBody>
      </p:sp>
      <p:sp>
        <p:nvSpPr>
          <p:cNvPr id="17" name="Shape 756"/>
          <p:cNvSpPr txBox="1"/>
          <p:nvPr/>
        </p:nvSpPr>
        <p:spPr>
          <a:xfrm>
            <a:off x="7260048" y="5989648"/>
            <a:ext cx="1901537" cy="307777"/>
          </a:xfrm>
          <a:prstGeom prst="rect">
            <a:avLst/>
          </a:prstGeom>
          <a:noFill/>
          <a:ln>
            <a:noFill/>
          </a:ln>
        </p:spPr>
        <p:txBody>
          <a:bodyPr spcFirstLastPara="1" wrap="square" lIns="91425" tIns="45700" rIns="91425" bIns="45700" anchor="t" anchorCtr="0">
            <a:noAutofit/>
          </a:bodyPr>
          <a:lstStyle/>
          <a:p>
            <a:pPr defTabSz="685800" fontAlgn="auto">
              <a:spcBef>
                <a:spcPts val="0"/>
              </a:spcBef>
              <a:spcAft>
                <a:spcPts val="0"/>
              </a:spcAft>
            </a:pPr>
            <a:r>
              <a:rPr lang="en-US" sz="1400" dirty="0">
                <a:solidFill>
                  <a:srgbClr val="000000"/>
                </a:solidFill>
                <a:latin typeface="Arial"/>
                <a:ea typeface="Arial"/>
                <a:cs typeface="Arial"/>
                <a:sym typeface="Arial"/>
              </a:rPr>
              <a:t>Putnam, 2018</a:t>
            </a: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91530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742"/>
        <p:cNvGrpSpPr/>
        <p:nvPr/>
      </p:nvGrpSpPr>
      <p:grpSpPr>
        <a:xfrm>
          <a:off x="0" y="0"/>
          <a:ext cx="0" cy="0"/>
          <a:chOff x="0" y="0"/>
          <a:chExt cx="0" cy="0"/>
        </a:xfrm>
      </p:grpSpPr>
      <p:sp>
        <p:nvSpPr>
          <p:cNvPr id="21" name="Oval 20"/>
          <p:cNvSpPr/>
          <p:nvPr/>
        </p:nvSpPr>
        <p:spPr>
          <a:xfrm>
            <a:off x="1491056" y="1335642"/>
            <a:ext cx="1559748" cy="964457"/>
          </a:xfrm>
          <a:prstGeom prst="ellipse">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latin typeface="Calibri" panose="020F0502020204030204"/>
            </a:endParaRPr>
          </a:p>
        </p:txBody>
      </p:sp>
      <p:sp>
        <p:nvSpPr>
          <p:cNvPr id="16" name="Rectangle 15"/>
          <p:cNvSpPr/>
          <p:nvPr/>
        </p:nvSpPr>
        <p:spPr>
          <a:xfrm>
            <a:off x="1066800" y="340256"/>
            <a:ext cx="6705600" cy="677698"/>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500">
              <a:solidFill>
                <a:prstClr val="white"/>
              </a:solidFill>
              <a:latin typeface="Calibri" panose="020F0502020204030204"/>
            </a:endParaRPr>
          </a:p>
        </p:txBody>
      </p:sp>
      <p:sp>
        <p:nvSpPr>
          <p:cNvPr id="17" name="TextBox 16"/>
          <p:cNvSpPr txBox="1"/>
          <p:nvPr/>
        </p:nvSpPr>
        <p:spPr>
          <a:xfrm>
            <a:off x="1938785" y="373613"/>
            <a:ext cx="4681143" cy="584775"/>
          </a:xfrm>
          <a:prstGeom prst="rect">
            <a:avLst/>
          </a:prstGeom>
          <a:noFill/>
        </p:spPr>
        <p:txBody>
          <a:bodyPr wrap="square" rtlCol="0">
            <a:spAutoFit/>
          </a:bodyPr>
          <a:lstStyle/>
          <a:p>
            <a:pPr algn="ctr" defTabSz="685800" fontAlgn="auto">
              <a:spcBef>
                <a:spcPts val="0"/>
              </a:spcBef>
              <a:spcAft>
                <a:spcPts val="0"/>
              </a:spcAft>
            </a:pPr>
            <a:r>
              <a:rPr lang="en-US" sz="3200" b="1" dirty="0">
                <a:solidFill>
                  <a:schemeClr val="bg1"/>
                </a:solidFill>
                <a:latin typeface="Calibri" panose="020F0502020204030204"/>
                <a:ea typeface="+mn-ea"/>
                <a:cs typeface="+mn-cs"/>
              </a:rPr>
              <a:t>School Tier 3 System Team</a:t>
            </a:r>
          </a:p>
        </p:txBody>
      </p:sp>
      <p:sp>
        <p:nvSpPr>
          <p:cNvPr id="18" name="TextBox 17"/>
          <p:cNvSpPr txBox="1"/>
          <p:nvPr/>
        </p:nvSpPr>
        <p:spPr>
          <a:xfrm>
            <a:off x="1726874" y="1663981"/>
            <a:ext cx="1115048"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Leaders</a:t>
            </a:r>
          </a:p>
        </p:txBody>
      </p:sp>
      <p:sp>
        <p:nvSpPr>
          <p:cNvPr id="24" name="TextBox 23"/>
          <p:cNvSpPr txBox="1"/>
          <p:nvPr/>
        </p:nvSpPr>
        <p:spPr>
          <a:xfrm>
            <a:off x="1559199" y="2535761"/>
            <a:ext cx="1976392" cy="1200329"/>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Administrator</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Tier 3 Systems Coordinator</a:t>
            </a:r>
          </a:p>
          <a:p>
            <a:pPr defTabSz="685800" fontAlgn="auto">
              <a:spcBef>
                <a:spcPts val="0"/>
              </a:spcBef>
              <a:spcAft>
                <a:spcPts val="0"/>
              </a:spcAft>
            </a:pPr>
            <a:endParaRPr lang="en-US" dirty="0">
              <a:solidFill>
                <a:prstClr val="black"/>
              </a:solidFill>
              <a:latin typeface="Calibri" panose="020F0502020204030204"/>
              <a:ea typeface="+mn-ea"/>
              <a:cs typeface="+mn-cs"/>
            </a:endParaRPr>
          </a:p>
        </p:txBody>
      </p:sp>
      <p:sp>
        <p:nvSpPr>
          <p:cNvPr id="25" name="TextBox 24"/>
          <p:cNvSpPr txBox="1"/>
          <p:nvPr/>
        </p:nvSpPr>
        <p:spPr>
          <a:xfrm>
            <a:off x="3560578" y="2504642"/>
            <a:ext cx="1884813" cy="1477328"/>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Teachers</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Specialists</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Tier 3 Facilitator</a:t>
            </a:r>
          </a:p>
          <a:p>
            <a:pPr defTabSz="685800" fontAlgn="auto">
              <a:spcBef>
                <a:spcPts val="0"/>
              </a:spcBef>
              <a:spcAft>
                <a:spcPts val="0"/>
              </a:spcAft>
            </a:pPr>
            <a:endParaRPr lang="en-US" dirty="0">
              <a:solidFill>
                <a:prstClr val="black"/>
              </a:solidFill>
              <a:latin typeface="Calibri" panose="020F0502020204030204"/>
              <a:ea typeface="+mn-ea"/>
              <a:cs typeface="+mn-cs"/>
            </a:endParaRPr>
          </a:p>
        </p:txBody>
      </p:sp>
      <p:sp>
        <p:nvSpPr>
          <p:cNvPr id="26" name="TextBox 25"/>
          <p:cNvSpPr txBox="1"/>
          <p:nvPr/>
        </p:nvSpPr>
        <p:spPr>
          <a:xfrm>
            <a:off x="5462476" y="2517346"/>
            <a:ext cx="1976392" cy="1200329"/>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Social Workers</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Outside Agency </a:t>
            </a:r>
            <a:r>
              <a:rPr lang="en-US" dirty="0" smtClean="0">
                <a:solidFill>
                  <a:prstClr val="black"/>
                </a:solidFill>
                <a:latin typeface="Calibri" panose="020F0502020204030204"/>
                <a:ea typeface="+mn-ea"/>
                <a:cs typeface="+mn-cs"/>
              </a:rPr>
              <a:t>Staff</a:t>
            </a:r>
            <a:endParaRPr lang="en-US" dirty="0">
              <a:solidFill>
                <a:prstClr val="black"/>
              </a:solidFill>
              <a:latin typeface="Calibri" panose="020F0502020204030204"/>
              <a:ea typeface="+mn-ea"/>
              <a:cs typeface="+mn-cs"/>
            </a:endParaRPr>
          </a:p>
          <a:p>
            <a:pPr defTabSz="685800" fontAlgn="auto">
              <a:spcBef>
                <a:spcPts val="0"/>
              </a:spcBef>
              <a:spcAft>
                <a:spcPts val="0"/>
              </a:spcAft>
            </a:pPr>
            <a:endParaRPr lang="en-US" dirty="0">
              <a:solidFill>
                <a:prstClr val="black"/>
              </a:solidFill>
              <a:latin typeface="Calibri" panose="020F0502020204030204"/>
              <a:ea typeface="+mn-ea"/>
              <a:cs typeface="+mn-cs"/>
            </a:endParaRPr>
          </a:p>
        </p:txBody>
      </p:sp>
      <p:sp>
        <p:nvSpPr>
          <p:cNvPr id="27" name="Rectangle 26"/>
          <p:cNvSpPr/>
          <p:nvPr/>
        </p:nvSpPr>
        <p:spPr>
          <a:xfrm>
            <a:off x="304801" y="3902101"/>
            <a:ext cx="4969954" cy="24224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500">
              <a:solidFill>
                <a:prstClr val="white"/>
              </a:solidFill>
              <a:latin typeface="Calibri" panose="020F0502020204030204"/>
            </a:endParaRPr>
          </a:p>
        </p:txBody>
      </p:sp>
      <p:sp>
        <p:nvSpPr>
          <p:cNvPr id="28" name="TextBox 27"/>
          <p:cNvSpPr txBox="1"/>
          <p:nvPr/>
        </p:nvSpPr>
        <p:spPr>
          <a:xfrm>
            <a:off x="457199" y="3897991"/>
            <a:ext cx="4817555" cy="2769989"/>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Meets consistently to guide development, implementation, and sustainability of Tier 3 systems at school level</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Provide support for implementation of procedures, protocols, and practices.</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Provide input and support (COACHING) to staff</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Make data-based decisions related to Tier 3 systems at school level</a:t>
            </a:r>
          </a:p>
          <a:p>
            <a:pPr marL="214313" indent="-214313" defTabSz="685800" fontAlgn="auto">
              <a:spcBef>
                <a:spcPts val="0"/>
              </a:spcBef>
              <a:spcAft>
                <a:spcPts val="0"/>
              </a:spcAft>
              <a:buFont typeface="Arial" panose="020B0604020202020204" pitchFamily="34" charset="0"/>
              <a:buChar char="•"/>
            </a:pPr>
            <a:endParaRPr lang="en-US" sz="1500" dirty="0">
              <a:solidFill>
                <a:prstClr val="black"/>
              </a:solidFill>
              <a:latin typeface="Calibri" panose="020F0502020204030204"/>
              <a:ea typeface="+mn-ea"/>
              <a:cs typeface="+mn-cs"/>
            </a:endParaRPr>
          </a:p>
          <a:p>
            <a:pPr marL="214313" indent="-214313" defTabSz="685800" fontAlgn="auto">
              <a:spcBef>
                <a:spcPts val="0"/>
              </a:spcBef>
              <a:spcAft>
                <a:spcPts val="0"/>
              </a:spcAft>
              <a:buFont typeface="Arial" panose="020B0604020202020204" pitchFamily="34" charset="0"/>
              <a:buChar char="•"/>
            </a:pPr>
            <a:endParaRPr lang="en-US" sz="1500" dirty="0">
              <a:solidFill>
                <a:prstClr val="black"/>
              </a:solidFill>
              <a:latin typeface="Calibri" panose="020F0502020204030204"/>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1840" y="3521787"/>
            <a:ext cx="3048000" cy="2471928"/>
          </a:xfrm>
          <a:prstGeom prst="rect">
            <a:avLst/>
          </a:prstGeom>
        </p:spPr>
      </p:pic>
      <p:sp>
        <p:nvSpPr>
          <p:cNvPr id="29" name="Oval 28"/>
          <p:cNvSpPr/>
          <p:nvPr/>
        </p:nvSpPr>
        <p:spPr>
          <a:xfrm>
            <a:off x="3499483" y="1404118"/>
            <a:ext cx="1559748" cy="964457"/>
          </a:xfrm>
          <a:prstGeom prst="ellipse">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400">
              <a:solidFill>
                <a:prstClr val="white"/>
              </a:solidFill>
              <a:latin typeface="Calibri" panose="020F0502020204030204"/>
            </a:endParaRPr>
          </a:p>
        </p:txBody>
      </p:sp>
      <p:sp>
        <p:nvSpPr>
          <p:cNvPr id="30" name="Oval 29"/>
          <p:cNvSpPr/>
          <p:nvPr/>
        </p:nvSpPr>
        <p:spPr>
          <a:xfrm>
            <a:off x="5507910" y="1416839"/>
            <a:ext cx="1559748" cy="964457"/>
          </a:xfrm>
          <a:prstGeom prst="ellipse">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400">
              <a:solidFill>
                <a:prstClr val="white"/>
              </a:solidFill>
              <a:latin typeface="Calibri" panose="020F0502020204030204"/>
            </a:endParaRPr>
          </a:p>
        </p:txBody>
      </p:sp>
      <p:sp>
        <p:nvSpPr>
          <p:cNvPr id="20" name="TextBox 19"/>
          <p:cNvSpPr txBox="1"/>
          <p:nvPr/>
        </p:nvSpPr>
        <p:spPr>
          <a:xfrm>
            <a:off x="5566476" y="1749623"/>
            <a:ext cx="1443924"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Community</a:t>
            </a:r>
          </a:p>
        </p:txBody>
      </p:sp>
      <p:sp>
        <p:nvSpPr>
          <p:cNvPr id="19" name="TextBox 18"/>
          <p:cNvSpPr txBox="1"/>
          <p:nvPr/>
        </p:nvSpPr>
        <p:spPr>
          <a:xfrm>
            <a:off x="3657600" y="1732457"/>
            <a:ext cx="1252863"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Educators</a:t>
            </a:r>
          </a:p>
        </p:txBody>
      </p:sp>
    </p:spTree>
    <p:extLst>
      <p:ext uri="{BB962C8B-B14F-4D97-AF65-F5344CB8AC3E}">
        <p14:creationId xmlns:p14="http://schemas.microsoft.com/office/powerpoint/2010/main" val="19378508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Oval 37"/>
          <p:cNvSpPr/>
          <p:nvPr/>
        </p:nvSpPr>
        <p:spPr>
          <a:xfrm>
            <a:off x="3791827" y="5242559"/>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9" name="Oval 38"/>
          <p:cNvSpPr/>
          <p:nvPr/>
        </p:nvSpPr>
        <p:spPr>
          <a:xfrm>
            <a:off x="2061578" y="5256713"/>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0" name="Oval 39"/>
          <p:cNvSpPr/>
          <p:nvPr/>
        </p:nvSpPr>
        <p:spPr>
          <a:xfrm>
            <a:off x="220048" y="5256713"/>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Oval 35"/>
          <p:cNvSpPr/>
          <p:nvPr/>
        </p:nvSpPr>
        <p:spPr>
          <a:xfrm>
            <a:off x="338359" y="1513700"/>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5" name="Oval 34"/>
          <p:cNvSpPr/>
          <p:nvPr/>
        </p:nvSpPr>
        <p:spPr>
          <a:xfrm>
            <a:off x="2024140" y="1519359"/>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4" name="Oval 33"/>
          <p:cNvSpPr/>
          <p:nvPr/>
        </p:nvSpPr>
        <p:spPr>
          <a:xfrm>
            <a:off x="3655925" y="1519359"/>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3" name="Oval 32"/>
          <p:cNvSpPr/>
          <p:nvPr/>
        </p:nvSpPr>
        <p:spPr>
          <a:xfrm>
            <a:off x="3694192" y="2614918"/>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7" name="Oval 36"/>
          <p:cNvSpPr/>
          <p:nvPr/>
        </p:nvSpPr>
        <p:spPr>
          <a:xfrm>
            <a:off x="393589" y="2563486"/>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nvGrpSpPr>
          <p:cNvPr id="30" name="Group 29"/>
          <p:cNvGrpSpPr/>
          <p:nvPr/>
        </p:nvGrpSpPr>
        <p:grpSpPr>
          <a:xfrm>
            <a:off x="431434" y="4382572"/>
            <a:ext cx="4604470" cy="1655438"/>
            <a:chOff x="219123" y="3894135"/>
            <a:chExt cx="4604470" cy="1655438"/>
          </a:xfrm>
        </p:grpSpPr>
        <p:sp>
          <p:nvSpPr>
            <p:cNvPr id="3" name="Rectangle 2"/>
            <p:cNvSpPr/>
            <p:nvPr/>
          </p:nvSpPr>
          <p:spPr>
            <a:xfrm>
              <a:off x="808800" y="3894135"/>
              <a:ext cx="3562350"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nvGrpSpPr>
            <p:cNvPr id="25" name="Group 24"/>
            <p:cNvGrpSpPr/>
            <p:nvPr/>
          </p:nvGrpSpPr>
          <p:grpSpPr>
            <a:xfrm>
              <a:off x="219123" y="4029999"/>
              <a:ext cx="4604470" cy="1519574"/>
              <a:chOff x="254714" y="4064486"/>
              <a:chExt cx="4604470" cy="1519574"/>
            </a:xfrm>
          </p:grpSpPr>
          <p:sp>
            <p:nvSpPr>
              <p:cNvPr id="16" name="TextBox 15"/>
              <p:cNvSpPr txBox="1"/>
              <p:nvPr/>
            </p:nvSpPr>
            <p:spPr>
              <a:xfrm>
                <a:off x="908812" y="4064486"/>
                <a:ext cx="3362325" cy="415498"/>
              </a:xfrm>
              <a:prstGeom prst="rect">
                <a:avLst/>
              </a:prstGeom>
              <a:noFill/>
            </p:spPr>
            <p:txBody>
              <a:bodyPr wrap="square" rtlCol="0">
                <a:spAutoFit/>
              </a:bodyPr>
              <a:lstStyle/>
              <a:p>
                <a:pPr algn="ctr" defTabSz="685800" fontAlgn="auto">
                  <a:spcBef>
                    <a:spcPts val="0"/>
                  </a:spcBef>
                  <a:spcAft>
                    <a:spcPts val="0"/>
                  </a:spcAft>
                </a:pPr>
                <a:r>
                  <a:rPr lang="en-US" sz="2100" dirty="0" smtClean="0">
                    <a:solidFill>
                      <a:prstClr val="black"/>
                    </a:solidFill>
                    <a:latin typeface="Calibri" panose="020F0502020204030204"/>
                    <a:ea typeface="+mn-ea"/>
                    <a:cs typeface="+mn-cs"/>
                  </a:rPr>
                  <a:t>Student Core </a:t>
                </a:r>
                <a:r>
                  <a:rPr lang="en-US" sz="2100" dirty="0">
                    <a:solidFill>
                      <a:prstClr val="black"/>
                    </a:solidFill>
                    <a:latin typeface="Calibri" panose="020F0502020204030204"/>
                    <a:ea typeface="+mn-ea"/>
                    <a:cs typeface="+mn-cs"/>
                  </a:rPr>
                  <a:t>Team</a:t>
                </a:r>
              </a:p>
            </p:txBody>
          </p:sp>
          <p:sp>
            <p:nvSpPr>
              <p:cNvPr id="23" name="TextBox 22"/>
              <p:cNvSpPr txBox="1"/>
              <p:nvPr/>
            </p:nvSpPr>
            <p:spPr>
              <a:xfrm>
                <a:off x="254714" y="4937729"/>
                <a:ext cx="1084557" cy="646331"/>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Referring Teacher</a:t>
                </a:r>
              </a:p>
            </p:txBody>
          </p:sp>
          <p:sp>
            <p:nvSpPr>
              <p:cNvPr id="26" name="TextBox 25"/>
              <p:cNvSpPr txBox="1"/>
              <p:nvPr/>
            </p:nvSpPr>
            <p:spPr>
              <a:xfrm>
                <a:off x="2147506" y="5082832"/>
                <a:ext cx="980824"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Student</a:t>
                </a:r>
              </a:p>
            </p:txBody>
          </p:sp>
          <p:sp>
            <p:nvSpPr>
              <p:cNvPr id="27" name="TextBox 26"/>
              <p:cNvSpPr txBox="1"/>
              <p:nvPr/>
            </p:nvSpPr>
            <p:spPr>
              <a:xfrm>
                <a:off x="3878360" y="5066590"/>
                <a:ext cx="980824"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Coach</a:t>
                </a:r>
              </a:p>
            </p:txBody>
          </p:sp>
        </p:grpSp>
      </p:grpSp>
      <p:grpSp>
        <p:nvGrpSpPr>
          <p:cNvPr id="32" name="Group 31"/>
          <p:cNvGrpSpPr/>
          <p:nvPr/>
        </p:nvGrpSpPr>
        <p:grpSpPr>
          <a:xfrm>
            <a:off x="540488" y="713328"/>
            <a:ext cx="8268320" cy="2858280"/>
            <a:chOff x="629158" y="1003117"/>
            <a:chExt cx="8268320" cy="2858280"/>
          </a:xfrm>
        </p:grpSpPr>
        <p:sp>
          <p:nvSpPr>
            <p:cNvPr id="2" name="Rectangle 1"/>
            <p:cNvSpPr/>
            <p:nvPr/>
          </p:nvSpPr>
          <p:spPr>
            <a:xfrm>
              <a:off x="1141063" y="1003117"/>
              <a:ext cx="3562350"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 name="Rectangle 3"/>
            <p:cNvSpPr/>
            <p:nvPr/>
          </p:nvSpPr>
          <p:spPr>
            <a:xfrm>
              <a:off x="5598468" y="1132270"/>
              <a:ext cx="3299010" cy="243776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Oval 9"/>
            <p:cNvSpPr/>
            <p:nvPr/>
          </p:nvSpPr>
          <p:spPr>
            <a:xfrm>
              <a:off x="2121843" y="2920949"/>
              <a:ext cx="1507330" cy="940447"/>
            </a:xfrm>
            <a:prstGeom prst="ellipse">
              <a:avLst/>
            </a:prstGeom>
            <a:solidFill>
              <a:srgbClr val="374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5" name="TextBox 14"/>
            <p:cNvSpPr txBox="1"/>
            <p:nvPr/>
          </p:nvSpPr>
          <p:spPr>
            <a:xfrm>
              <a:off x="1261251" y="1017294"/>
              <a:ext cx="3362325" cy="738664"/>
            </a:xfrm>
            <a:prstGeom prst="rect">
              <a:avLst/>
            </a:prstGeom>
            <a:noFill/>
          </p:spPr>
          <p:txBody>
            <a:bodyPr wrap="square" rtlCol="0">
              <a:spAutoFit/>
            </a:bodyPr>
            <a:lstStyle/>
            <a:p>
              <a:pPr algn="ctr" defTabSz="685800" fontAlgn="auto">
                <a:spcBef>
                  <a:spcPts val="0"/>
                </a:spcBef>
                <a:spcAft>
                  <a:spcPts val="0"/>
                </a:spcAft>
              </a:pPr>
              <a:r>
                <a:rPr lang="en-US" sz="2100" dirty="0">
                  <a:solidFill>
                    <a:prstClr val="black"/>
                  </a:solidFill>
                  <a:latin typeface="Calibri" panose="020F0502020204030204"/>
                  <a:ea typeface="+mn-ea"/>
                  <a:cs typeface="+mn-cs"/>
                </a:rPr>
                <a:t>School Student-Centered </a:t>
              </a:r>
            </a:p>
            <a:p>
              <a:pPr algn="ctr" defTabSz="685800" fontAlgn="auto">
                <a:spcBef>
                  <a:spcPts val="0"/>
                </a:spcBef>
                <a:spcAft>
                  <a:spcPts val="0"/>
                </a:spcAft>
              </a:pPr>
              <a:r>
                <a:rPr lang="en-US" sz="2100" dirty="0">
                  <a:solidFill>
                    <a:prstClr val="black"/>
                  </a:solidFill>
                  <a:latin typeface="Calibri" panose="020F0502020204030204"/>
                  <a:ea typeface="+mn-ea"/>
                  <a:cs typeface="+mn-cs"/>
                </a:rPr>
                <a:t>T3 Team</a:t>
              </a:r>
            </a:p>
          </p:txBody>
        </p:sp>
        <p:sp>
          <p:nvSpPr>
            <p:cNvPr id="17" name="TextBox 16"/>
            <p:cNvSpPr txBox="1"/>
            <p:nvPr/>
          </p:nvSpPr>
          <p:spPr>
            <a:xfrm>
              <a:off x="629158" y="1998324"/>
              <a:ext cx="1137109" cy="646331"/>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Referring Teacher</a:t>
              </a:r>
            </a:p>
          </p:txBody>
        </p:sp>
        <p:sp>
          <p:nvSpPr>
            <p:cNvPr id="18" name="TextBox 17"/>
            <p:cNvSpPr txBox="1"/>
            <p:nvPr/>
          </p:nvSpPr>
          <p:spPr>
            <a:xfrm>
              <a:off x="2306953" y="2046543"/>
              <a:ext cx="1137109"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Student</a:t>
              </a:r>
            </a:p>
          </p:txBody>
        </p:sp>
        <p:sp>
          <p:nvSpPr>
            <p:cNvPr id="19" name="TextBox 18"/>
            <p:cNvSpPr txBox="1"/>
            <p:nvPr/>
          </p:nvSpPr>
          <p:spPr>
            <a:xfrm>
              <a:off x="3692827" y="1876189"/>
              <a:ext cx="1598318" cy="646331"/>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Other Teachers/Staff</a:t>
              </a:r>
            </a:p>
          </p:txBody>
        </p:sp>
        <p:sp>
          <p:nvSpPr>
            <p:cNvPr id="20" name="TextBox 19"/>
            <p:cNvSpPr txBox="1"/>
            <p:nvPr/>
          </p:nvSpPr>
          <p:spPr>
            <a:xfrm>
              <a:off x="637176" y="3095783"/>
              <a:ext cx="1137109"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Facilitator</a:t>
              </a:r>
            </a:p>
          </p:txBody>
        </p:sp>
        <p:sp>
          <p:nvSpPr>
            <p:cNvPr id="21" name="TextBox 20"/>
            <p:cNvSpPr txBox="1"/>
            <p:nvPr/>
          </p:nvSpPr>
          <p:spPr>
            <a:xfrm>
              <a:off x="2324661" y="2938067"/>
              <a:ext cx="1137109" cy="923330"/>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Outside Agency Staff</a:t>
              </a:r>
            </a:p>
          </p:txBody>
        </p:sp>
        <p:sp>
          <p:nvSpPr>
            <p:cNvPr id="22" name="TextBox 21"/>
            <p:cNvSpPr txBox="1"/>
            <p:nvPr/>
          </p:nvSpPr>
          <p:spPr>
            <a:xfrm>
              <a:off x="3936496" y="3190012"/>
              <a:ext cx="1137109" cy="369332"/>
            </a:xfrm>
            <a:prstGeom prst="rect">
              <a:avLst/>
            </a:prstGeom>
            <a:noFill/>
          </p:spPr>
          <p:txBody>
            <a:bodyPr wrap="square" rtlCol="0">
              <a:spAutoFit/>
            </a:bodyPr>
            <a:lstStyle/>
            <a:p>
              <a:pPr algn="ctr" defTabSz="685800" fontAlgn="auto">
                <a:spcBef>
                  <a:spcPts val="0"/>
                </a:spcBef>
                <a:spcAft>
                  <a:spcPts val="0"/>
                </a:spcAft>
              </a:pPr>
              <a:r>
                <a:rPr lang="en-US" b="1" dirty="0">
                  <a:solidFill>
                    <a:schemeClr val="bg1"/>
                  </a:solidFill>
                  <a:latin typeface="Calibri" panose="020F0502020204030204"/>
                  <a:ea typeface="+mn-ea"/>
                  <a:cs typeface="+mn-cs"/>
                </a:rPr>
                <a:t>Family</a:t>
              </a:r>
            </a:p>
          </p:txBody>
        </p:sp>
        <p:sp>
          <p:nvSpPr>
            <p:cNvPr id="28" name="TextBox 27"/>
            <p:cNvSpPr txBox="1"/>
            <p:nvPr/>
          </p:nvSpPr>
          <p:spPr>
            <a:xfrm>
              <a:off x="5641480" y="1261713"/>
              <a:ext cx="3255998" cy="2308324"/>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Meets less frequently</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Provide input and support to teacher implementing intervention</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Make broader data-based decisions (tiered support, needs expanding/generalizing plan</a:t>
              </a:r>
            </a:p>
          </p:txBody>
        </p:sp>
      </p:grpSp>
      <p:grpSp>
        <p:nvGrpSpPr>
          <p:cNvPr id="31" name="Group 30"/>
          <p:cNvGrpSpPr/>
          <p:nvPr/>
        </p:nvGrpSpPr>
        <p:grpSpPr>
          <a:xfrm>
            <a:off x="5641480" y="4073230"/>
            <a:ext cx="3279960" cy="2388959"/>
            <a:chOff x="5641480" y="4073230"/>
            <a:chExt cx="3279960" cy="2388959"/>
          </a:xfrm>
        </p:grpSpPr>
        <p:sp>
          <p:nvSpPr>
            <p:cNvPr id="5" name="Rectangle 4"/>
            <p:cNvSpPr/>
            <p:nvPr/>
          </p:nvSpPr>
          <p:spPr>
            <a:xfrm>
              <a:off x="5641480" y="4073230"/>
              <a:ext cx="3248742" cy="23889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9" name="TextBox 28"/>
            <p:cNvSpPr txBox="1"/>
            <p:nvPr/>
          </p:nvSpPr>
          <p:spPr>
            <a:xfrm>
              <a:off x="5713636" y="4153865"/>
              <a:ext cx="3207804" cy="2308324"/>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Meets frequently with the coach</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Is the focus of the what, where, how</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Is the recipient of direct active coaching</a:t>
              </a:r>
            </a:p>
            <a:p>
              <a:pPr marL="214313" indent="-214313" defTabSz="685800" fontAlgn="auto">
                <a:spcBef>
                  <a:spcPts val="0"/>
                </a:spcBef>
                <a:spcAft>
                  <a:spcPts val="0"/>
                </a:spcAft>
                <a:buFont typeface="Arial" panose="020B0604020202020204" pitchFamily="34" charset="0"/>
                <a:buChar char="•"/>
              </a:pPr>
              <a:r>
                <a:rPr lang="en-US" dirty="0">
                  <a:solidFill>
                    <a:prstClr val="black"/>
                  </a:solidFill>
                  <a:latin typeface="Calibri" panose="020F0502020204030204"/>
                  <a:ea typeface="+mn-ea"/>
                  <a:cs typeface="+mn-cs"/>
                </a:rPr>
                <a:t>Makes immediate data-based decisions about plan</a:t>
              </a:r>
            </a:p>
          </p:txBody>
        </p:sp>
      </p:grpSp>
    </p:spTree>
    <p:extLst>
      <p:ext uri="{BB962C8B-B14F-4D97-AF65-F5344CB8AC3E}">
        <p14:creationId xmlns:p14="http://schemas.microsoft.com/office/powerpoint/2010/main" val="2641573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53694"/>
            <a:ext cx="6497972" cy="618971"/>
          </a:xfrm>
        </p:spPr>
        <p:txBody>
          <a:bodyPr>
            <a:noAutofit/>
          </a:bodyPr>
          <a:lstStyle/>
          <a:p>
            <a:r>
              <a:rPr lang="en-US" sz="3200" b="1" dirty="0">
                <a:solidFill>
                  <a:schemeClr val="bg2">
                    <a:lumMod val="50000"/>
                  </a:schemeClr>
                </a:solidFill>
              </a:rPr>
              <a:t>Continuum of Tier 3 Supports</a:t>
            </a:r>
            <a:br>
              <a:rPr lang="en-US" sz="3200" b="1" dirty="0">
                <a:solidFill>
                  <a:schemeClr val="bg2">
                    <a:lumMod val="50000"/>
                  </a:schemeClr>
                </a:solidFill>
              </a:rPr>
            </a:br>
            <a:endParaRPr lang="en-US" sz="3200" b="1" dirty="0">
              <a:solidFill>
                <a:schemeClr val="bg2">
                  <a:lumMod val="50000"/>
                </a:schemeClr>
              </a:solidFill>
            </a:endParaRPr>
          </a:p>
        </p:txBody>
      </p:sp>
      <p:sp>
        <p:nvSpPr>
          <p:cNvPr id="3" name="Rectangle 2"/>
          <p:cNvSpPr/>
          <p:nvPr/>
        </p:nvSpPr>
        <p:spPr>
          <a:xfrm>
            <a:off x="3651353" y="1037357"/>
            <a:ext cx="5267793"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103154"/>
                </a:solidFill>
                <a:effectLst/>
                <a:uLnTx/>
                <a:uFillTx/>
                <a:latin typeface="Arial" charset="0"/>
                <a:ea typeface="ＭＳ Ｐゴシック" charset="0"/>
              </a:rPr>
              <a:t>Wrap-Around or Person-Centered Planning Based Supports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latin typeface="Arial" charset="0"/>
                <a:ea typeface="ＭＳ Ｐゴシック" charset="0"/>
              </a:rPr>
              <a:t>Long-standing, extremely intense behaviors, mental health concerns, complex life events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latin typeface="Arial" charset="0"/>
                <a:ea typeface="ＭＳ Ｐゴシック" charset="0"/>
              </a:rPr>
              <a:t>Multiple services, agencies or institutions </a:t>
            </a:r>
          </a:p>
        </p:txBody>
      </p:sp>
      <p:graphicFrame>
        <p:nvGraphicFramePr>
          <p:cNvPr id="5" name="Content Placeholder 4"/>
          <p:cNvGraphicFramePr>
            <a:graphicFrameLocks/>
          </p:cNvGraphicFramePr>
          <p:nvPr>
            <p:extLst>
              <p:ext uri="{D42A27DB-BD31-4B8C-83A1-F6EECF244321}">
                <p14:modId xmlns:p14="http://schemas.microsoft.com/office/powerpoint/2010/main" val="667896367"/>
              </p:ext>
            </p:extLst>
          </p:nvPr>
        </p:nvGraphicFramePr>
        <p:xfrm>
          <a:off x="474131" y="1037357"/>
          <a:ext cx="3028950" cy="4857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50763" y="2735089"/>
            <a:ext cx="5220784" cy="14773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103154"/>
                </a:solidFill>
                <a:effectLst/>
                <a:uLnTx/>
                <a:uFillTx/>
              </a:rPr>
              <a:t>Team Based </a:t>
            </a:r>
            <a:r>
              <a:rPr lang="en-US" b="1" dirty="0">
                <a:solidFill>
                  <a:srgbClr val="103154"/>
                </a:solidFill>
              </a:rPr>
              <a:t>FBA/BIP (e.g. PTR)</a:t>
            </a:r>
            <a:endParaRPr kumimoji="0" lang="en-US" b="1" i="0" u="none" strike="noStrike" kern="1200" cap="none" spc="0" normalizeH="0" baseline="0" noProof="0" dirty="0">
              <a:ln>
                <a:noFill/>
              </a:ln>
              <a:solidFill>
                <a:srgbClr val="103154"/>
              </a:solidFill>
              <a:effectLst/>
              <a:uLnTx/>
              <a:uFillTx/>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rPr>
              <a:t>More intensive FBA/BIP process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rPr>
              <a:t>Multiple meetings (2-4) or one long meeting (&gt;2 hours)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rPr>
              <a:t>Best for chronic, durable, intense behaviors</a:t>
            </a:r>
          </a:p>
        </p:txBody>
      </p:sp>
      <p:sp>
        <p:nvSpPr>
          <p:cNvPr id="7" name="Rectangle 6"/>
          <p:cNvSpPr/>
          <p:nvPr/>
        </p:nvSpPr>
        <p:spPr>
          <a:xfrm>
            <a:off x="3651353" y="4432821"/>
            <a:ext cx="5410200" cy="189282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103154"/>
                </a:solidFill>
                <a:effectLst/>
                <a:uLnTx/>
                <a:uFillTx/>
                <a:latin typeface="Arial" charset="0"/>
                <a:ea typeface="ＭＳ Ｐゴシック" charset="0"/>
              </a:rPr>
              <a:t>Brief FBA/BIP  (consultant based)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latin typeface="Arial" charset="0"/>
                <a:ea typeface="ＭＳ Ｐゴシック" charset="0"/>
              </a:rPr>
              <a:t>FBA/BIP developed in one meeting (~60 minutes)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latin typeface="Arial" charset="0"/>
                <a:ea typeface="ＭＳ Ｐゴシック" charset="0"/>
              </a:rPr>
              <a:t>Best for high frequency/low intensity behaviors</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103154"/>
                </a:solidFill>
                <a:effectLst/>
                <a:uLnTx/>
                <a:uFillTx/>
                <a:latin typeface="Arial" charset="0"/>
                <a:ea typeface="ＭＳ Ｐゴシック" charset="0"/>
              </a:rPr>
              <a:t>Noncompliance, minor disruptions</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103154"/>
              </a:solidFill>
              <a:effectLst/>
              <a:uLnTx/>
              <a:uFillTx/>
              <a:latin typeface="Arial" charset="0"/>
              <a:ea typeface="ＭＳ Ｐゴシック" charset="0"/>
            </a:endParaRP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103154"/>
              </a:solidFill>
              <a:effectLst/>
              <a:uLnTx/>
              <a:uFillTx/>
              <a:latin typeface="Arial" charset="0"/>
              <a:ea typeface="ＭＳ Ｐゴシック" charset="0"/>
            </a:endParaRPr>
          </a:p>
        </p:txBody>
      </p:sp>
      <p:sp>
        <p:nvSpPr>
          <p:cNvPr id="8" name="Rectangle 7"/>
          <p:cNvSpPr/>
          <p:nvPr/>
        </p:nvSpPr>
        <p:spPr>
          <a:xfrm>
            <a:off x="1984859" y="6172200"/>
            <a:ext cx="6037114" cy="55399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75" normalizeH="0" baseline="0" noProof="0" dirty="0">
                <a:ln>
                  <a:noFill/>
                </a:ln>
                <a:solidFill>
                  <a:srgbClr val="D2533C"/>
                </a:solidFill>
                <a:effectLst/>
                <a:uLnTx/>
                <a:uFillTx/>
                <a:latin typeface="Arial" charset="0"/>
                <a:ea typeface="ＭＳ Ｐゴシック" charset="0"/>
                <a:cs typeface="+mj-cs"/>
              </a:rPr>
              <a:t>Functional thinking at all levels</a:t>
            </a:r>
            <a:endParaRPr kumimoji="0" lang="en-US" sz="1350" b="0" i="0" u="none" strike="noStrike" kern="1200" cap="none" spc="0" normalizeH="0" baseline="0" noProof="0" dirty="0">
              <a:ln>
                <a:noFill/>
              </a:ln>
              <a:solidFill>
                <a:srgbClr val="103154"/>
              </a:solidFill>
              <a:effectLst/>
              <a:uLnTx/>
              <a:uFillTx/>
              <a:latin typeface="Arial" charset="0"/>
              <a:ea typeface="ＭＳ Ｐゴシック" charset="0"/>
            </a:endParaRPr>
          </a:p>
        </p:txBody>
      </p:sp>
    </p:spTree>
    <p:extLst>
      <p:ext uri="{BB962C8B-B14F-4D97-AF65-F5344CB8AC3E}">
        <p14:creationId xmlns:p14="http://schemas.microsoft.com/office/powerpoint/2010/main" val="2564779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4376" y="201977"/>
            <a:ext cx="8010585" cy="686518"/>
          </a:xfrm>
        </p:spPr>
        <p:txBody>
          <a:bodyPr>
            <a:normAutofit fontScale="90000"/>
          </a:bodyPr>
          <a:lstStyle/>
          <a:p>
            <a:pPr algn="ctr"/>
            <a:r>
              <a:rPr lang="en-US" dirty="0">
                <a:solidFill>
                  <a:schemeClr val="bg2">
                    <a:lumMod val="50000"/>
                  </a:schemeClr>
                </a:solidFill>
              </a:rPr>
              <a:t>The FBA Process is always the same but becomes more complex as the student’s needs increase</a:t>
            </a:r>
          </a:p>
        </p:txBody>
      </p:sp>
      <p:graphicFrame>
        <p:nvGraphicFramePr>
          <p:cNvPr id="8" name="Table 7"/>
          <p:cNvGraphicFramePr>
            <a:graphicFrameLocks noGrp="1"/>
          </p:cNvGraphicFramePr>
          <p:nvPr>
            <p:extLst/>
          </p:nvPr>
        </p:nvGraphicFramePr>
        <p:xfrm>
          <a:off x="2422298" y="2209800"/>
          <a:ext cx="3876837" cy="2489065"/>
        </p:xfrm>
        <a:graphic>
          <a:graphicData uri="http://schemas.openxmlformats.org/drawingml/2006/table">
            <a:tbl>
              <a:tblPr firstRow="1" bandRow="1">
                <a:tableStyleId>{5C22544A-7EE6-4342-B048-85BDC9FD1C3A}</a:tableStyleId>
              </a:tblPr>
              <a:tblGrid>
                <a:gridCol w="3876837">
                  <a:extLst>
                    <a:ext uri="{9D8B030D-6E8A-4147-A177-3AD203B41FA5}">
                      <a16:colId xmlns:a16="http://schemas.microsoft.com/office/drawing/2014/main" val="3265988913"/>
                    </a:ext>
                  </a:extLst>
                </a:gridCol>
              </a:tblGrid>
              <a:tr h="2489065">
                <a:tc>
                  <a:txBody>
                    <a:bodyPr/>
                    <a:lstStyle/>
                    <a:p>
                      <a:endParaRPr lang="en-US" sz="1400" dirty="0"/>
                    </a:p>
                  </a:txBody>
                  <a:tcPr marL="68580" marR="68580" marT="34290" marB="34290"/>
                </a:tc>
                <a:extLst>
                  <a:ext uri="{0D108BD9-81ED-4DB2-BD59-A6C34878D82A}">
                    <a16:rowId xmlns:a16="http://schemas.microsoft.com/office/drawing/2014/main" val="393410648"/>
                  </a:ext>
                </a:extLst>
              </a:tr>
            </a:tbl>
          </a:graphicData>
        </a:graphic>
      </p:graphicFrame>
      <p:sp>
        <p:nvSpPr>
          <p:cNvPr id="9" name="TextBox 8"/>
          <p:cNvSpPr txBox="1"/>
          <p:nvPr/>
        </p:nvSpPr>
        <p:spPr>
          <a:xfrm rot="16200000">
            <a:off x="1423580" y="3214361"/>
            <a:ext cx="1697355" cy="646331"/>
          </a:xfrm>
          <a:prstGeom prst="rect">
            <a:avLst/>
          </a:prstGeom>
          <a:noFill/>
        </p:spPr>
        <p:txBody>
          <a:bodyPr wrap="square" rtlCol="0">
            <a:spAutoFit/>
          </a:bodyPr>
          <a:lstStyle/>
          <a:p>
            <a:pPr defTabSz="342900" fontAlgn="auto">
              <a:spcBef>
                <a:spcPts val="0"/>
              </a:spcBef>
              <a:spcAft>
                <a:spcPts val="0"/>
              </a:spcAft>
              <a:defRPr/>
            </a:pPr>
            <a:r>
              <a:rPr lang="en-US" dirty="0">
                <a:solidFill>
                  <a:prstClr val="black"/>
                </a:solidFill>
                <a:latin typeface="Calibri"/>
                <a:ea typeface="+mn-ea"/>
                <a:cs typeface="+mn-cs"/>
              </a:rPr>
              <a:t>Complexity of FBA</a:t>
            </a:r>
          </a:p>
        </p:txBody>
      </p:sp>
      <p:sp>
        <p:nvSpPr>
          <p:cNvPr id="10" name="TextBox 9"/>
          <p:cNvSpPr txBox="1"/>
          <p:nvPr/>
        </p:nvSpPr>
        <p:spPr>
          <a:xfrm rot="5400000">
            <a:off x="4719932" y="3517892"/>
            <a:ext cx="461665" cy="2696738"/>
          </a:xfrm>
          <a:prstGeom prst="rect">
            <a:avLst/>
          </a:prstGeom>
          <a:noFill/>
        </p:spPr>
        <p:txBody>
          <a:bodyPr vert="vert270" wrap="square" rtlCol="0">
            <a:spAutoFit/>
          </a:bodyPr>
          <a:lstStyle/>
          <a:p>
            <a:pPr defTabSz="342900" fontAlgn="auto">
              <a:spcBef>
                <a:spcPts val="0"/>
              </a:spcBef>
              <a:spcAft>
                <a:spcPts val="0"/>
              </a:spcAft>
              <a:defRPr/>
            </a:pPr>
            <a:r>
              <a:rPr lang="en-US" dirty="0">
                <a:solidFill>
                  <a:prstClr val="black"/>
                </a:solidFill>
                <a:latin typeface="Calibri"/>
                <a:ea typeface="+mn-ea"/>
                <a:cs typeface="+mn-cs"/>
              </a:rPr>
              <a:t>Intensity of Behavior(s)</a:t>
            </a:r>
          </a:p>
        </p:txBody>
      </p:sp>
      <p:sp>
        <p:nvSpPr>
          <p:cNvPr id="11" name="Rectangle 10"/>
          <p:cNvSpPr/>
          <p:nvPr/>
        </p:nvSpPr>
        <p:spPr>
          <a:xfrm>
            <a:off x="6172200" y="1675211"/>
            <a:ext cx="2534384" cy="2031325"/>
          </a:xfrm>
          <a:prstGeom prst="rect">
            <a:avLst/>
          </a:prstGeom>
          <a:solidFill>
            <a:srgbClr val="FFC000"/>
          </a:solidFill>
        </p:spPr>
        <p:txBody>
          <a:bodyPr wrap="square">
            <a:spAutoFit/>
          </a:bodyPr>
          <a:lstStyle/>
          <a:p>
            <a:pPr marL="257175" indent="-257175" defTabSz="342900" fontAlgn="auto">
              <a:spcBef>
                <a:spcPts val="0"/>
              </a:spcBef>
              <a:spcAft>
                <a:spcPts val="0"/>
              </a:spcAft>
              <a:buFont typeface="Arial"/>
              <a:buChar char="•"/>
              <a:defRPr/>
            </a:pPr>
            <a:r>
              <a:rPr lang="en-US" dirty="0">
                <a:solidFill>
                  <a:srgbClr val="1F497D"/>
                </a:solidFill>
                <a:latin typeface="Tw Cen MT" charset="0"/>
                <a:ea typeface="+mn-ea"/>
                <a:cs typeface="Tw Cen MT" charset="0"/>
              </a:rPr>
              <a:t>More data gathered (including observations of behavior)</a:t>
            </a:r>
          </a:p>
          <a:p>
            <a:pPr marL="257175" indent="-257175" defTabSz="342900" fontAlgn="auto">
              <a:spcBef>
                <a:spcPts val="0"/>
              </a:spcBef>
              <a:spcAft>
                <a:spcPts val="0"/>
              </a:spcAft>
              <a:buFont typeface="Arial"/>
              <a:buChar char="•"/>
              <a:defRPr/>
            </a:pPr>
            <a:r>
              <a:rPr lang="en-US" dirty="0">
                <a:solidFill>
                  <a:srgbClr val="1F497D"/>
                </a:solidFill>
                <a:latin typeface="Tw Cen MT" charset="0"/>
                <a:ea typeface="+mn-ea"/>
                <a:cs typeface="Tw Cen MT" charset="0"/>
              </a:rPr>
              <a:t>Larger problem solving team</a:t>
            </a:r>
          </a:p>
          <a:p>
            <a:pPr marL="257175" indent="-257175" defTabSz="342900" fontAlgn="auto">
              <a:spcBef>
                <a:spcPts val="0"/>
              </a:spcBef>
              <a:spcAft>
                <a:spcPts val="0"/>
              </a:spcAft>
              <a:buFont typeface="Arial"/>
              <a:buChar char="•"/>
              <a:defRPr/>
            </a:pPr>
            <a:r>
              <a:rPr lang="en-US" dirty="0">
                <a:solidFill>
                  <a:srgbClr val="1F497D"/>
                </a:solidFill>
                <a:latin typeface="Tw Cen MT" charset="0"/>
                <a:ea typeface="+mn-ea"/>
                <a:cs typeface="Tw Cen MT" charset="0"/>
              </a:rPr>
              <a:t>More life domains considered</a:t>
            </a:r>
          </a:p>
        </p:txBody>
      </p:sp>
      <p:sp>
        <p:nvSpPr>
          <p:cNvPr id="14" name="Up Arrow 13"/>
          <p:cNvSpPr/>
          <p:nvPr/>
        </p:nvSpPr>
        <p:spPr>
          <a:xfrm rot="3790715">
            <a:off x="4225506" y="1694555"/>
            <a:ext cx="334328" cy="3471506"/>
          </a:xfrm>
          <a:prstGeom prst="upArrow">
            <a:avLst>
              <a:gd name="adj1" fmla="val 24359"/>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342900" fontAlgn="auto">
              <a:spcBef>
                <a:spcPts val="0"/>
              </a:spcBef>
              <a:spcAft>
                <a:spcPts val="0"/>
              </a:spcAft>
              <a:defRPr/>
            </a:pPr>
            <a:endParaRPr lang="en-US" sz="1350">
              <a:solidFill>
                <a:prstClr val="white"/>
              </a:solidFill>
              <a:latin typeface="Calibri"/>
            </a:endParaRPr>
          </a:p>
        </p:txBody>
      </p:sp>
      <p:sp>
        <p:nvSpPr>
          <p:cNvPr id="15" name="Rectangle 14"/>
          <p:cNvSpPr/>
          <p:nvPr/>
        </p:nvSpPr>
        <p:spPr>
          <a:xfrm>
            <a:off x="587359" y="4495800"/>
            <a:ext cx="2536841" cy="1631216"/>
          </a:xfrm>
          <a:prstGeom prst="rect">
            <a:avLst/>
          </a:prstGeom>
          <a:solidFill>
            <a:srgbClr val="FFC000"/>
          </a:solidFill>
        </p:spPr>
        <p:txBody>
          <a:bodyPr wrap="square">
            <a:spAutoFit/>
          </a:bodyPr>
          <a:lstStyle/>
          <a:p>
            <a:pPr marL="257175" indent="-257175" defTabSz="342900" fontAlgn="auto">
              <a:spcBef>
                <a:spcPts val="0"/>
              </a:spcBef>
              <a:spcAft>
                <a:spcPts val="0"/>
              </a:spcAft>
              <a:buFont typeface="Arial"/>
              <a:buChar char="•"/>
              <a:defRPr/>
            </a:pPr>
            <a:r>
              <a:rPr lang="en-US" sz="2000" dirty="0">
                <a:solidFill>
                  <a:srgbClr val="1F497D"/>
                </a:solidFill>
                <a:latin typeface="Tw Cen MT" charset="0"/>
                <a:ea typeface="+mn-ea"/>
                <a:cs typeface="Tw Cen MT" charset="0"/>
              </a:rPr>
              <a:t>Less data gathered</a:t>
            </a:r>
          </a:p>
          <a:p>
            <a:pPr marL="257175" indent="-257175" defTabSz="342900" fontAlgn="auto">
              <a:spcBef>
                <a:spcPts val="0"/>
              </a:spcBef>
              <a:spcAft>
                <a:spcPts val="0"/>
              </a:spcAft>
              <a:buFont typeface="Arial"/>
              <a:buChar char="•"/>
              <a:defRPr/>
            </a:pPr>
            <a:r>
              <a:rPr lang="en-US" sz="2000" dirty="0">
                <a:solidFill>
                  <a:srgbClr val="1F497D"/>
                </a:solidFill>
                <a:latin typeface="Tw Cen MT" charset="0"/>
                <a:ea typeface="+mn-ea"/>
                <a:cs typeface="Tw Cen MT" charset="0"/>
              </a:rPr>
              <a:t>Small problem solving team</a:t>
            </a:r>
          </a:p>
          <a:p>
            <a:pPr marL="257175" indent="-257175" defTabSz="342900" fontAlgn="auto">
              <a:spcBef>
                <a:spcPts val="0"/>
              </a:spcBef>
              <a:spcAft>
                <a:spcPts val="0"/>
              </a:spcAft>
              <a:buFont typeface="Arial"/>
              <a:buChar char="•"/>
              <a:defRPr/>
            </a:pPr>
            <a:r>
              <a:rPr lang="en-US" sz="2000" dirty="0">
                <a:solidFill>
                  <a:srgbClr val="1F497D"/>
                </a:solidFill>
                <a:latin typeface="Tw Cen MT" charset="0"/>
                <a:ea typeface="+mn-ea"/>
                <a:cs typeface="Tw Cen MT" charset="0"/>
              </a:rPr>
              <a:t>Fewer settings considered</a:t>
            </a:r>
          </a:p>
        </p:txBody>
      </p:sp>
    </p:spTree>
    <p:extLst>
      <p:ext uri="{BB962C8B-B14F-4D97-AF65-F5344CB8AC3E}">
        <p14:creationId xmlns:p14="http://schemas.microsoft.com/office/powerpoint/2010/main" val="3650955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4834034"/>
              </p:ext>
            </p:extLst>
          </p:nvPr>
        </p:nvGraphicFramePr>
        <p:xfrm>
          <a:off x="609600" y="1547108"/>
          <a:ext cx="5638799" cy="3445974"/>
        </p:xfrm>
        <a:graphic>
          <a:graphicData uri="http://schemas.openxmlformats.org/drawingml/2006/table">
            <a:tbl>
              <a:tblPr/>
              <a:tblGrid>
                <a:gridCol w="758463">
                  <a:extLst>
                    <a:ext uri="{9D8B030D-6E8A-4147-A177-3AD203B41FA5}">
                      <a16:colId xmlns:a16="http://schemas.microsoft.com/office/drawing/2014/main" val="1904804589"/>
                    </a:ext>
                  </a:extLst>
                </a:gridCol>
                <a:gridCol w="237019">
                  <a:extLst>
                    <a:ext uri="{9D8B030D-6E8A-4147-A177-3AD203B41FA5}">
                      <a16:colId xmlns:a16="http://schemas.microsoft.com/office/drawing/2014/main" val="2374918354"/>
                    </a:ext>
                  </a:extLst>
                </a:gridCol>
                <a:gridCol w="270880">
                  <a:extLst>
                    <a:ext uri="{9D8B030D-6E8A-4147-A177-3AD203B41FA5}">
                      <a16:colId xmlns:a16="http://schemas.microsoft.com/office/drawing/2014/main" val="2843897586"/>
                    </a:ext>
                  </a:extLst>
                </a:gridCol>
                <a:gridCol w="237019">
                  <a:extLst>
                    <a:ext uri="{9D8B030D-6E8A-4147-A177-3AD203B41FA5}">
                      <a16:colId xmlns:a16="http://schemas.microsoft.com/office/drawing/2014/main" val="1968558658"/>
                    </a:ext>
                  </a:extLst>
                </a:gridCol>
                <a:gridCol w="237019">
                  <a:extLst>
                    <a:ext uri="{9D8B030D-6E8A-4147-A177-3AD203B41FA5}">
                      <a16:colId xmlns:a16="http://schemas.microsoft.com/office/drawing/2014/main" val="585609920"/>
                    </a:ext>
                  </a:extLst>
                </a:gridCol>
                <a:gridCol w="207673">
                  <a:extLst>
                    <a:ext uri="{9D8B030D-6E8A-4147-A177-3AD203B41FA5}">
                      <a16:colId xmlns:a16="http://schemas.microsoft.com/office/drawing/2014/main" val="2678650874"/>
                    </a:ext>
                  </a:extLst>
                </a:gridCol>
                <a:gridCol w="234762">
                  <a:extLst>
                    <a:ext uri="{9D8B030D-6E8A-4147-A177-3AD203B41FA5}">
                      <a16:colId xmlns:a16="http://schemas.microsoft.com/office/drawing/2014/main" val="2159184230"/>
                    </a:ext>
                  </a:extLst>
                </a:gridCol>
                <a:gridCol w="237019">
                  <a:extLst>
                    <a:ext uri="{9D8B030D-6E8A-4147-A177-3AD203B41FA5}">
                      <a16:colId xmlns:a16="http://schemas.microsoft.com/office/drawing/2014/main" val="2992975082"/>
                    </a:ext>
                  </a:extLst>
                </a:gridCol>
                <a:gridCol w="237019">
                  <a:extLst>
                    <a:ext uri="{9D8B030D-6E8A-4147-A177-3AD203B41FA5}">
                      <a16:colId xmlns:a16="http://schemas.microsoft.com/office/drawing/2014/main" val="1623877107"/>
                    </a:ext>
                  </a:extLst>
                </a:gridCol>
                <a:gridCol w="207673">
                  <a:extLst>
                    <a:ext uri="{9D8B030D-6E8A-4147-A177-3AD203B41FA5}">
                      <a16:colId xmlns:a16="http://schemas.microsoft.com/office/drawing/2014/main" val="1227049177"/>
                    </a:ext>
                  </a:extLst>
                </a:gridCol>
                <a:gridCol w="198644">
                  <a:extLst>
                    <a:ext uri="{9D8B030D-6E8A-4147-A177-3AD203B41FA5}">
                      <a16:colId xmlns:a16="http://schemas.microsoft.com/office/drawing/2014/main" val="184016873"/>
                    </a:ext>
                  </a:extLst>
                </a:gridCol>
                <a:gridCol w="261851">
                  <a:extLst>
                    <a:ext uri="{9D8B030D-6E8A-4147-A177-3AD203B41FA5}">
                      <a16:colId xmlns:a16="http://schemas.microsoft.com/office/drawing/2014/main" val="1776371702"/>
                    </a:ext>
                  </a:extLst>
                </a:gridCol>
                <a:gridCol w="345370">
                  <a:extLst>
                    <a:ext uri="{9D8B030D-6E8A-4147-A177-3AD203B41FA5}">
                      <a16:colId xmlns:a16="http://schemas.microsoft.com/office/drawing/2014/main" val="2798517088"/>
                    </a:ext>
                  </a:extLst>
                </a:gridCol>
                <a:gridCol w="237019">
                  <a:extLst>
                    <a:ext uri="{9D8B030D-6E8A-4147-A177-3AD203B41FA5}">
                      <a16:colId xmlns:a16="http://schemas.microsoft.com/office/drawing/2014/main" val="3763985300"/>
                    </a:ext>
                  </a:extLst>
                </a:gridCol>
                <a:gridCol w="209931">
                  <a:extLst>
                    <a:ext uri="{9D8B030D-6E8A-4147-A177-3AD203B41FA5}">
                      <a16:colId xmlns:a16="http://schemas.microsoft.com/office/drawing/2014/main" val="2595597076"/>
                    </a:ext>
                  </a:extLst>
                </a:gridCol>
                <a:gridCol w="270880">
                  <a:extLst>
                    <a:ext uri="{9D8B030D-6E8A-4147-A177-3AD203B41FA5}">
                      <a16:colId xmlns:a16="http://schemas.microsoft.com/office/drawing/2014/main" val="2358994029"/>
                    </a:ext>
                  </a:extLst>
                </a:gridCol>
                <a:gridCol w="297967">
                  <a:extLst>
                    <a:ext uri="{9D8B030D-6E8A-4147-A177-3AD203B41FA5}">
                      <a16:colId xmlns:a16="http://schemas.microsoft.com/office/drawing/2014/main" val="3773464226"/>
                    </a:ext>
                  </a:extLst>
                </a:gridCol>
                <a:gridCol w="237019">
                  <a:extLst>
                    <a:ext uri="{9D8B030D-6E8A-4147-A177-3AD203B41FA5}">
                      <a16:colId xmlns:a16="http://schemas.microsoft.com/office/drawing/2014/main" val="1954364947"/>
                    </a:ext>
                  </a:extLst>
                </a:gridCol>
                <a:gridCol w="207673">
                  <a:extLst>
                    <a:ext uri="{9D8B030D-6E8A-4147-A177-3AD203B41FA5}">
                      <a16:colId xmlns:a16="http://schemas.microsoft.com/office/drawing/2014/main" val="1290876967"/>
                    </a:ext>
                  </a:extLst>
                </a:gridCol>
                <a:gridCol w="237019">
                  <a:extLst>
                    <a:ext uri="{9D8B030D-6E8A-4147-A177-3AD203B41FA5}">
                      <a16:colId xmlns:a16="http://schemas.microsoft.com/office/drawing/2014/main" val="2281702924"/>
                    </a:ext>
                  </a:extLst>
                </a:gridCol>
                <a:gridCol w="270880">
                  <a:extLst>
                    <a:ext uri="{9D8B030D-6E8A-4147-A177-3AD203B41FA5}">
                      <a16:colId xmlns:a16="http://schemas.microsoft.com/office/drawing/2014/main" val="2786884238"/>
                    </a:ext>
                  </a:extLst>
                </a:gridCol>
              </a:tblGrid>
              <a:tr h="140108">
                <a:tc gridSpan="6">
                  <a:txBody>
                    <a:bodyPr/>
                    <a:lstStyle/>
                    <a:p>
                      <a:pPr algn="l" fontAlgn="b"/>
                      <a:r>
                        <a:rPr lang="en-US" sz="1000" b="1" i="0" u="none" strike="noStrike">
                          <a:solidFill>
                            <a:srgbClr val="FFFFFF"/>
                          </a:solidFill>
                          <a:effectLst/>
                          <a:latin typeface="Calibri" panose="020F0502020204030204" pitchFamily="34" charset="0"/>
                        </a:rPr>
                        <a:t>Tier 2 Intervention Tracking Tool</a:t>
                      </a:r>
                    </a:p>
                  </a:txBody>
                  <a:tcPr marL="7590" marR="7590" marT="7590" marB="0" anchor="b">
                    <a:lnL>
                      <a:noFill/>
                    </a:lnL>
                    <a:lnR>
                      <a:noFill/>
                    </a:lnR>
                    <a:lnT>
                      <a:noFill/>
                    </a:lnT>
                    <a:lnB>
                      <a:noFill/>
                    </a:lnB>
                    <a:solidFill>
                      <a:srgbClr val="0D0D0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b"/>
                      <a:r>
                        <a:rPr lang="en-US" sz="1000" b="0" i="0" u="none" strike="noStrike">
                          <a:solidFill>
                            <a:srgbClr val="000000"/>
                          </a:solidFill>
                          <a:effectLst/>
                          <a:latin typeface="Calibri" panose="020F0502020204030204" pitchFamily="34" charset="0"/>
                        </a:rPr>
                        <a:t>School: </a:t>
                      </a:r>
                    </a:p>
                  </a:txBody>
                  <a:tcPr marL="7590" marR="7590" marT="7590" marB="0" anchor="b">
                    <a:lnL>
                      <a:noFill/>
                    </a:lnL>
                    <a:lnR>
                      <a:noFill/>
                    </a:lnR>
                    <a:lnT>
                      <a:noFill/>
                    </a:lnT>
                    <a:lnB>
                      <a:noFill/>
                    </a:lnB>
                  </a:tcPr>
                </a:tc>
                <a:tc hMerge="1">
                  <a:txBody>
                    <a:bodyPr/>
                    <a:lstStyle/>
                    <a:p>
                      <a:endParaRPr lang="en-US"/>
                    </a:p>
                  </a:txBody>
                  <a:tcPr/>
                </a:tc>
                <a:tc gridSpan="9">
                  <a:txBody>
                    <a:bodyPr/>
                    <a:lstStyle/>
                    <a:p>
                      <a:pPr algn="ctr" fontAlgn="b"/>
                      <a:r>
                        <a:rPr lang="en-US" sz="1000" b="1"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SY:</a:t>
                      </a:r>
                    </a:p>
                  </a:txBody>
                  <a:tcPr marL="7590" marR="7590" marT="7590" marB="0" anchor="b">
                    <a:lnL>
                      <a:noFill/>
                    </a:lnL>
                    <a:lnR>
                      <a:noFill/>
                    </a:lnR>
                    <a:lnT>
                      <a:noFill/>
                    </a:lnT>
                    <a:lnB>
                      <a:noFill/>
                    </a:lnB>
                    <a:solidFill>
                      <a:srgbClr val="FFFFFF"/>
                    </a:solidFill>
                  </a:tcPr>
                </a:tc>
                <a:tc gridSpan="2">
                  <a:txBody>
                    <a:bodyPr/>
                    <a:lstStyle/>
                    <a:p>
                      <a:pPr algn="ctr" fontAlgn="b"/>
                      <a:r>
                        <a:rPr lang="en-US" sz="1000" b="1"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4677447"/>
                  </a:ext>
                </a:extLst>
              </a:tr>
              <a:tr h="126762">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01286501"/>
                  </a:ext>
                </a:extLst>
              </a:tr>
              <a:tr h="443994">
                <a:tc gridSpan="21">
                  <a:txBody>
                    <a:bodyPr/>
                    <a:lstStyle/>
                    <a:p>
                      <a:pPr algn="l" fontAlgn="t"/>
                      <a:r>
                        <a:rPr lang="en-US" sz="900" b="0" i="0" u="none" strike="noStrike" dirty="0">
                          <a:solidFill>
                            <a:srgbClr val="000000"/>
                          </a:solidFill>
                          <a:effectLst/>
                          <a:latin typeface="Calibri" panose="020F0502020204030204" pitchFamily="34" charset="0"/>
                        </a:rPr>
                        <a:t>Directions: On a monthly basis, please track the # of students participating and positively responding to each intervention. This spread sheet will calculate the corresponding % Responding and %Not Responding and graph your data on the attached worksheet. Please leave columns without data blank.</a:t>
                      </a:r>
                    </a:p>
                  </a:txBody>
                  <a:tcPr marL="7590" marR="7590" marT="759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6258168"/>
                  </a:ext>
                </a:extLst>
              </a:tr>
              <a:tr h="239278">
                <a:tc>
                  <a:txBody>
                    <a:bodyPr/>
                    <a:lstStyle/>
                    <a:p>
                      <a:pPr algn="ctr" fontAlgn="ctr"/>
                      <a:r>
                        <a:rPr lang="en-US" sz="900" b="1" i="0" u="none" strike="noStrike">
                          <a:solidFill>
                            <a:srgbClr val="000000"/>
                          </a:solidFill>
                          <a:effectLst/>
                          <a:latin typeface="Calibri" panose="020F0502020204030204" pitchFamily="34" charset="0"/>
                        </a:rPr>
                        <a:t>Interventions: </a:t>
                      </a:r>
                    </a:p>
                  </a:txBody>
                  <a:tcPr marL="7590" marR="7590" marT="7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800" b="1" i="0" u="none" strike="noStrike">
                          <a:solidFill>
                            <a:srgbClr val="000000"/>
                          </a:solidFill>
                          <a:effectLst/>
                          <a:latin typeface="Calibri" panose="020F0502020204030204" pitchFamily="34" charset="0"/>
                        </a:rPr>
                        <a:t>#1: Check In/Out</a:t>
                      </a:r>
                    </a:p>
                  </a:txBody>
                  <a:tcPr marL="7590" marR="7590" marT="7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a:solidFill>
                            <a:srgbClr val="000000"/>
                          </a:solidFill>
                          <a:effectLst/>
                          <a:latin typeface="Calibri" panose="020F0502020204030204" pitchFamily="34" charset="0"/>
                        </a:rPr>
                        <a:t>#2: Mentoring Program A</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a:solidFill>
                            <a:srgbClr val="000000"/>
                          </a:solidFill>
                          <a:effectLst/>
                          <a:latin typeface="Calibri" panose="020F0502020204030204" pitchFamily="34" charset="0"/>
                        </a:rPr>
                        <a:t>#3: Mentoring Program B</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a:solidFill>
                            <a:srgbClr val="000000"/>
                          </a:solidFill>
                          <a:effectLst/>
                          <a:latin typeface="Calibri" panose="020F0502020204030204" pitchFamily="34" charset="0"/>
                        </a:rPr>
                        <a:t>#4: Lunch Bunch</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800" b="1" i="0" u="none" strike="noStrike" dirty="0">
                          <a:solidFill>
                            <a:srgbClr val="000000"/>
                          </a:solidFill>
                          <a:effectLst/>
                          <a:latin typeface="Calibri" panose="020F0502020204030204" pitchFamily="34" charset="0"/>
                        </a:rPr>
                        <a:t>#5: PEERS Group </a:t>
                      </a:r>
                    </a:p>
                  </a:txBody>
                  <a:tcPr marL="7590" marR="7590" marT="75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0535658"/>
                  </a:ext>
                </a:extLst>
              </a:tr>
              <a:tr h="937173">
                <a:tc>
                  <a:txBody>
                    <a:bodyPr/>
                    <a:lstStyle/>
                    <a:p>
                      <a:pPr algn="ctr" fontAlgn="b"/>
                      <a:r>
                        <a:rPr lang="en-US" sz="900" b="1" i="0" u="none" strike="noStrike" dirty="0">
                          <a:solidFill>
                            <a:srgbClr val="000000"/>
                          </a:solidFill>
                          <a:effectLst/>
                          <a:latin typeface="Calibri" panose="020F0502020204030204" pitchFamily="34" charset="0"/>
                        </a:rPr>
                        <a:t>Months</a:t>
                      </a:r>
                    </a:p>
                  </a:txBody>
                  <a:tcPr marL="7590" marR="7590" marT="75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 Students Responding</a:t>
                      </a:r>
                    </a:p>
                  </a:txBody>
                  <a:tcPr marL="7590" marR="7590" marT="759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4F6228"/>
                          </a:solidFill>
                          <a:effectLst/>
                          <a:latin typeface="Calibri" panose="020F0502020204030204" pitchFamily="34" charset="0"/>
                        </a:rPr>
                        <a:t>% Responding</a:t>
                      </a:r>
                    </a:p>
                  </a:txBody>
                  <a:tcPr marL="7590" marR="7590" marT="759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C0504D"/>
                          </a:solidFill>
                          <a:effectLst/>
                          <a:latin typeface="Calibri" panose="020F0502020204030204" pitchFamily="34" charset="0"/>
                        </a:rPr>
                        <a:t>% Not Responding</a:t>
                      </a:r>
                    </a:p>
                  </a:txBody>
                  <a:tcPr marL="7590" marR="7590" marT="759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Participating</a:t>
                      </a:r>
                    </a:p>
                  </a:txBody>
                  <a:tcPr marL="7590" marR="7590" marT="759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 Students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4F6228"/>
                          </a:solidFill>
                          <a:effectLst/>
                          <a:latin typeface="Calibri" panose="020F0502020204030204" pitchFamily="34" charset="0"/>
                        </a:rPr>
                        <a:t>% Responding</a:t>
                      </a:r>
                    </a:p>
                  </a:txBody>
                  <a:tcPr marL="7590" marR="7590" marT="759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C0504D"/>
                          </a:solidFill>
                          <a:effectLst/>
                          <a:latin typeface="Calibri" panose="020F0502020204030204" pitchFamily="34" charset="0"/>
                        </a:rPr>
                        <a:t>% Not Responding</a:t>
                      </a:r>
                    </a:p>
                  </a:txBody>
                  <a:tcPr marL="7590" marR="7590" marT="759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46334305"/>
                  </a:ext>
                </a:extLst>
              </a:tr>
              <a:tr h="151543">
                <a:tc>
                  <a:txBody>
                    <a:bodyPr/>
                    <a:lstStyle/>
                    <a:p>
                      <a:pPr algn="l" fontAlgn="b"/>
                      <a:r>
                        <a:rPr lang="en-US" sz="900" b="0" i="0" u="none" strike="noStrike">
                          <a:solidFill>
                            <a:srgbClr val="000000"/>
                          </a:solidFill>
                          <a:effectLst/>
                          <a:latin typeface="Calibri" panose="020F0502020204030204" pitchFamily="34" charset="0"/>
                        </a:rPr>
                        <a:t>September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24081443"/>
                  </a:ext>
                </a:extLst>
              </a:tr>
              <a:tr h="151543">
                <a:tc>
                  <a:txBody>
                    <a:bodyPr/>
                    <a:lstStyle/>
                    <a:p>
                      <a:pPr algn="l" fontAlgn="b"/>
                      <a:r>
                        <a:rPr lang="en-US" sz="900" b="0" i="0" u="none" strike="noStrike">
                          <a:solidFill>
                            <a:srgbClr val="000000"/>
                          </a:solidFill>
                          <a:effectLst/>
                          <a:latin typeface="Calibri" panose="020F0502020204030204" pitchFamily="34" charset="0"/>
                        </a:rPr>
                        <a:t>October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5459356"/>
                  </a:ext>
                </a:extLst>
              </a:tr>
              <a:tr h="151543">
                <a:tc>
                  <a:txBody>
                    <a:bodyPr/>
                    <a:lstStyle/>
                    <a:p>
                      <a:pPr algn="l" fontAlgn="b"/>
                      <a:r>
                        <a:rPr lang="en-US" sz="900" b="0" i="0" u="none" strike="noStrike">
                          <a:solidFill>
                            <a:srgbClr val="000000"/>
                          </a:solidFill>
                          <a:effectLst/>
                          <a:latin typeface="Calibri" panose="020F0502020204030204" pitchFamily="34" charset="0"/>
                        </a:rPr>
                        <a:t>November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55580465"/>
                  </a:ext>
                </a:extLst>
              </a:tr>
              <a:tr h="151543">
                <a:tc>
                  <a:txBody>
                    <a:bodyPr/>
                    <a:lstStyle/>
                    <a:p>
                      <a:pPr algn="l" fontAlgn="b"/>
                      <a:r>
                        <a:rPr lang="en-US" sz="900" b="0" i="0" u="none" strike="noStrike">
                          <a:solidFill>
                            <a:srgbClr val="000000"/>
                          </a:solidFill>
                          <a:effectLst/>
                          <a:latin typeface="Calibri" panose="020F0502020204030204" pitchFamily="34" charset="0"/>
                        </a:rPr>
                        <a:t>December</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75622888"/>
                  </a:ext>
                </a:extLst>
              </a:tr>
              <a:tr h="151543">
                <a:tc>
                  <a:txBody>
                    <a:bodyPr/>
                    <a:lstStyle/>
                    <a:p>
                      <a:pPr algn="l" fontAlgn="b"/>
                      <a:r>
                        <a:rPr lang="en-US" sz="900" b="0" i="0" u="none" strike="noStrike">
                          <a:solidFill>
                            <a:srgbClr val="000000"/>
                          </a:solidFill>
                          <a:effectLst/>
                          <a:latin typeface="Calibri" panose="020F0502020204030204" pitchFamily="34" charset="0"/>
                        </a:rPr>
                        <a:t>January</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4192259"/>
                  </a:ext>
                </a:extLst>
              </a:tr>
              <a:tr h="151543">
                <a:tc>
                  <a:txBody>
                    <a:bodyPr/>
                    <a:lstStyle/>
                    <a:p>
                      <a:pPr algn="l" fontAlgn="b"/>
                      <a:r>
                        <a:rPr lang="en-US" sz="900" b="0" i="0" u="none" strike="noStrike">
                          <a:solidFill>
                            <a:srgbClr val="000000"/>
                          </a:solidFill>
                          <a:effectLst/>
                          <a:latin typeface="Calibri" panose="020F0502020204030204" pitchFamily="34" charset="0"/>
                        </a:rPr>
                        <a:t>February</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9438026"/>
                  </a:ext>
                </a:extLst>
              </a:tr>
              <a:tr h="151543">
                <a:tc>
                  <a:txBody>
                    <a:bodyPr/>
                    <a:lstStyle/>
                    <a:p>
                      <a:pPr algn="l" fontAlgn="b"/>
                      <a:r>
                        <a:rPr lang="en-US" sz="900" b="0" i="0" u="none" strike="noStrike">
                          <a:solidFill>
                            <a:srgbClr val="000000"/>
                          </a:solidFill>
                          <a:effectLst/>
                          <a:latin typeface="Calibri" panose="020F0502020204030204" pitchFamily="34" charset="0"/>
                        </a:rPr>
                        <a:t>March </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943869"/>
                  </a:ext>
                </a:extLst>
              </a:tr>
              <a:tr h="151543">
                <a:tc>
                  <a:txBody>
                    <a:bodyPr/>
                    <a:lstStyle/>
                    <a:p>
                      <a:pPr algn="l" fontAlgn="b"/>
                      <a:r>
                        <a:rPr lang="en-US" sz="900" b="0" i="0" u="none" strike="noStrike">
                          <a:solidFill>
                            <a:srgbClr val="000000"/>
                          </a:solidFill>
                          <a:effectLst/>
                          <a:latin typeface="Calibri" panose="020F0502020204030204" pitchFamily="34" charset="0"/>
                        </a:rPr>
                        <a:t>April</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4122678"/>
                  </a:ext>
                </a:extLst>
              </a:tr>
              <a:tr h="0">
                <a:tc>
                  <a:txBody>
                    <a:bodyPr/>
                    <a:lstStyle/>
                    <a:p>
                      <a:pPr algn="l" fontAlgn="b"/>
                      <a:r>
                        <a:rPr lang="en-US" sz="900" b="0" i="0" u="none" strike="noStrike">
                          <a:solidFill>
                            <a:srgbClr val="000000"/>
                          </a:solidFill>
                          <a:effectLst/>
                          <a:latin typeface="Calibri" panose="020F0502020204030204" pitchFamily="34" charset="0"/>
                        </a:rPr>
                        <a:t>May</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9128129"/>
                  </a:ext>
                </a:extLst>
              </a:tr>
              <a:tr h="151543">
                <a:tc>
                  <a:txBody>
                    <a:bodyPr/>
                    <a:lstStyle/>
                    <a:p>
                      <a:pPr algn="l" fontAlgn="b"/>
                      <a:r>
                        <a:rPr lang="en-US" sz="900" b="0" i="0" u="none" strike="noStrike">
                          <a:solidFill>
                            <a:srgbClr val="000000"/>
                          </a:solidFill>
                          <a:effectLst/>
                          <a:latin typeface="Calibri" panose="020F0502020204030204" pitchFamily="34" charset="0"/>
                        </a:rPr>
                        <a:t>June</a:t>
                      </a:r>
                    </a:p>
                  </a:txBody>
                  <a:tcPr marL="7590" marR="7590" marT="7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C0504D"/>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4F6228"/>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4F6228"/>
                          </a:solidFill>
                          <a:effectLst/>
                          <a:latin typeface="Calibri" panose="020F0502020204030204" pitchFamily="34" charset="0"/>
                        </a:rPr>
                        <a:t> </a:t>
                      </a:r>
                    </a:p>
                  </a:txBody>
                  <a:tcPr marL="7590" marR="7590" marT="7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1" i="0" u="none" strike="noStrike" dirty="0">
                          <a:solidFill>
                            <a:srgbClr val="C0504D"/>
                          </a:solidFill>
                          <a:effectLst/>
                          <a:latin typeface="Calibri" panose="020F0502020204030204" pitchFamily="34" charset="0"/>
                        </a:rPr>
                        <a:t> </a:t>
                      </a:r>
                    </a:p>
                  </a:txBody>
                  <a:tcPr marL="7590" marR="7590" marT="75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0638553"/>
                  </a:ext>
                </a:extLst>
              </a:tr>
            </a:tbl>
          </a:graphicData>
        </a:graphic>
      </p:graphicFrame>
      <p:sp>
        <p:nvSpPr>
          <p:cNvPr id="11" name="Title 1"/>
          <p:cNvSpPr txBox="1">
            <a:spLocks/>
          </p:cNvSpPr>
          <p:nvPr/>
        </p:nvSpPr>
        <p:spPr>
          <a:xfrm>
            <a:off x="152399" y="381000"/>
            <a:ext cx="8863905" cy="931847"/>
          </a:xfrm>
          <a:prstGeom prst="rect">
            <a:avLst/>
          </a:prstGeom>
          <a:gradFill flip="none" rotWithShape="1">
            <a:gsLst>
              <a:gs pos="0">
                <a:srgbClr val="FDF125"/>
              </a:gs>
              <a:gs pos="99000">
                <a:srgbClr val="C00000"/>
              </a:gs>
              <a:gs pos="59000">
                <a:srgbClr val="FFE243"/>
              </a:gs>
              <a:gs pos="85000">
                <a:srgbClr val="EA695D"/>
              </a:gs>
            </a:gsLst>
            <a:lin ang="0" scaled="1"/>
            <a:tileRect/>
          </a:gradFill>
          <a:ln w="28575">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smtClean="0">
                <a:solidFill>
                  <a:schemeClr val="bg2">
                    <a:lumMod val="50000"/>
                  </a:schemeClr>
                </a:solidFill>
                <a:latin typeface="Trebuchet MS" panose="020B0603020202020204" pitchFamily="34" charset="0"/>
              </a:rPr>
              <a:t>Intervention </a:t>
            </a:r>
            <a:r>
              <a:rPr lang="en-US" sz="2800" b="1" dirty="0">
                <a:solidFill>
                  <a:schemeClr val="bg2">
                    <a:lumMod val="50000"/>
                  </a:schemeClr>
                </a:solidFill>
                <a:latin typeface="Trebuchet MS" panose="020B0603020202020204" pitchFamily="34" charset="0"/>
              </a:rPr>
              <a:t>Tracking Tool &amp; </a:t>
            </a:r>
            <a:r>
              <a:rPr lang="en-US" sz="2800" b="1" dirty="0" smtClean="0">
                <a:solidFill>
                  <a:schemeClr val="bg2">
                    <a:lumMod val="50000"/>
                  </a:schemeClr>
                </a:solidFill>
                <a:latin typeface="Trebuchet MS" panose="020B0603020202020204" pitchFamily="34" charset="0"/>
              </a:rPr>
              <a:t>Effectiveness</a:t>
            </a:r>
          </a:p>
          <a:p>
            <a:pPr fontAlgn="auto">
              <a:spcAft>
                <a:spcPts val="0"/>
              </a:spcAft>
            </a:pPr>
            <a:r>
              <a:rPr lang="en-US" sz="2400" b="1" i="1" dirty="0">
                <a:solidFill>
                  <a:schemeClr val="bg2">
                    <a:lumMod val="50000"/>
                  </a:schemeClr>
                </a:solidFill>
                <a:latin typeface="Trebuchet MS" panose="020B0603020202020204" pitchFamily="34" charset="0"/>
              </a:rPr>
              <a:t>Tier 2 </a:t>
            </a:r>
            <a:r>
              <a:rPr lang="en-US" sz="2400" b="1" i="1" u="sng" dirty="0" smtClean="0">
                <a:solidFill>
                  <a:schemeClr val="bg2">
                    <a:lumMod val="50000"/>
                  </a:schemeClr>
                </a:solidFill>
                <a:latin typeface="Trebuchet MS" panose="020B0603020202020204" pitchFamily="34" charset="0"/>
              </a:rPr>
              <a:t>and 3</a:t>
            </a:r>
            <a:r>
              <a:rPr lang="en-US" sz="2400" b="1" i="1" dirty="0">
                <a:solidFill>
                  <a:schemeClr val="bg2">
                    <a:lumMod val="50000"/>
                  </a:schemeClr>
                </a:solidFill>
                <a:latin typeface="Trebuchet MS" panose="020B0603020202020204" pitchFamily="34" charset="0"/>
              </a:rPr>
              <a:t>:  Systems Level Data</a:t>
            </a:r>
            <a:endParaRPr lang="en-US" sz="2400" b="1" dirty="0">
              <a:solidFill>
                <a:schemeClr val="bg2">
                  <a:lumMod val="50000"/>
                </a:schemeClr>
              </a:solidFill>
              <a:latin typeface="Trebuchet MS" panose="020B0603020202020204" pitchFamily="34" charset="0"/>
            </a:endParaRPr>
          </a:p>
        </p:txBody>
      </p:sp>
      <p:sp>
        <p:nvSpPr>
          <p:cNvPr id="5" name="TextBox 4"/>
          <p:cNvSpPr txBox="1"/>
          <p:nvPr/>
        </p:nvSpPr>
        <p:spPr>
          <a:xfrm>
            <a:off x="609600" y="1547108"/>
            <a:ext cx="5638799" cy="3445974"/>
          </a:xfrm>
          <a:prstGeom prst="rect">
            <a:avLst/>
          </a:prstGeom>
          <a:noFill/>
          <a:ln>
            <a:solidFill>
              <a:schemeClr val="tx1"/>
            </a:solidFill>
          </a:ln>
        </p:spPr>
        <p:txBody>
          <a:bodyPr wrap="square" rtlCol="0">
            <a:spAutoFit/>
          </a:bodyPr>
          <a:lstStyle/>
          <a:p>
            <a:endParaRPr lang="en-US" dirty="0"/>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1986581117"/>
              </p:ext>
            </p:extLst>
          </p:nvPr>
        </p:nvGraphicFramePr>
        <p:xfrm>
          <a:off x="4263958" y="3144212"/>
          <a:ext cx="4749103" cy="3201240"/>
        </p:xfrm>
        <a:graphic>
          <a:graphicData uri="http://schemas.openxmlformats.org/drawingml/2006/table">
            <a:tbl>
              <a:tblPr/>
              <a:tblGrid>
                <a:gridCol w="981363">
                  <a:extLst>
                    <a:ext uri="{9D8B030D-6E8A-4147-A177-3AD203B41FA5}">
                      <a16:colId xmlns:a16="http://schemas.microsoft.com/office/drawing/2014/main" val="2040752742"/>
                    </a:ext>
                  </a:extLst>
                </a:gridCol>
                <a:gridCol w="306676">
                  <a:extLst>
                    <a:ext uri="{9D8B030D-6E8A-4147-A177-3AD203B41FA5}">
                      <a16:colId xmlns:a16="http://schemas.microsoft.com/office/drawing/2014/main" val="2683665200"/>
                    </a:ext>
                  </a:extLst>
                </a:gridCol>
                <a:gridCol w="350488">
                  <a:extLst>
                    <a:ext uri="{9D8B030D-6E8A-4147-A177-3AD203B41FA5}">
                      <a16:colId xmlns:a16="http://schemas.microsoft.com/office/drawing/2014/main" val="461040785"/>
                    </a:ext>
                  </a:extLst>
                </a:gridCol>
                <a:gridCol w="306676">
                  <a:extLst>
                    <a:ext uri="{9D8B030D-6E8A-4147-A177-3AD203B41FA5}">
                      <a16:colId xmlns:a16="http://schemas.microsoft.com/office/drawing/2014/main" val="1200314076"/>
                    </a:ext>
                  </a:extLst>
                </a:gridCol>
                <a:gridCol w="306676">
                  <a:extLst>
                    <a:ext uri="{9D8B030D-6E8A-4147-A177-3AD203B41FA5}">
                      <a16:colId xmlns:a16="http://schemas.microsoft.com/office/drawing/2014/main" val="2961967702"/>
                    </a:ext>
                  </a:extLst>
                </a:gridCol>
                <a:gridCol w="268708">
                  <a:extLst>
                    <a:ext uri="{9D8B030D-6E8A-4147-A177-3AD203B41FA5}">
                      <a16:colId xmlns:a16="http://schemas.microsoft.com/office/drawing/2014/main" val="2013847672"/>
                    </a:ext>
                  </a:extLst>
                </a:gridCol>
                <a:gridCol w="303756">
                  <a:extLst>
                    <a:ext uri="{9D8B030D-6E8A-4147-A177-3AD203B41FA5}">
                      <a16:colId xmlns:a16="http://schemas.microsoft.com/office/drawing/2014/main" val="3609800244"/>
                    </a:ext>
                  </a:extLst>
                </a:gridCol>
                <a:gridCol w="306676">
                  <a:extLst>
                    <a:ext uri="{9D8B030D-6E8A-4147-A177-3AD203B41FA5}">
                      <a16:colId xmlns:a16="http://schemas.microsoft.com/office/drawing/2014/main" val="4042753236"/>
                    </a:ext>
                  </a:extLst>
                </a:gridCol>
                <a:gridCol w="285167">
                  <a:extLst>
                    <a:ext uri="{9D8B030D-6E8A-4147-A177-3AD203B41FA5}">
                      <a16:colId xmlns:a16="http://schemas.microsoft.com/office/drawing/2014/main" val="294581069"/>
                    </a:ext>
                  </a:extLst>
                </a:gridCol>
                <a:gridCol w="290217">
                  <a:extLst>
                    <a:ext uri="{9D8B030D-6E8A-4147-A177-3AD203B41FA5}">
                      <a16:colId xmlns:a16="http://schemas.microsoft.com/office/drawing/2014/main" val="3040619595"/>
                    </a:ext>
                  </a:extLst>
                </a:gridCol>
                <a:gridCol w="257024">
                  <a:extLst>
                    <a:ext uri="{9D8B030D-6E8A-4147-A177-3AD203B41FA5}">
                      <a16:colId xmlns:a16="http://schemas.microsoft.com/office/drawing/2014/main" val="3658992125"/>
                    </a:ext>
                  </a:extLst>
                </a:gridCol>
                <a:gridCol w="338804">
                  <a:extLst>
                    <a:ext uri="{9D8B030D-6E8A-4147-A177-3AD203B41FA5}">
                      <a16:colId xmlns:a16="http://schemas.microsoft.com/office/drawing/2014/main" val="43887101"/>
                    </a:ext>
                  </a:extLst>
                </a:gridCol>
                <a:gridCol w="446872">
                  <a:extLst>
                    <a:ext uri="{9D8B030D-6E8A-4147-A177-3AD203B41FA5}">
                      <a16:colId xmlns:a16="http://schemas.microsoft.com/office/drawing/2014/main" val="3956452705"/>
                    </a:ext>
                  </a:extLst>
                </a:gridCol>
              </a:tblGrid>
              <a:tr h="317168">
                <a:tc>
                  <a:txBody>
                    <a:bodyPr/>
                    <a:lstStyle/>
                    <a:p>
                      <a:pPr algn="ctr" fontAlgn="ctr"/>
                      <a:r>
                        <a:rPr lang="en-US" sz="1100" b="1" i="0" u="none" strike="noStrike" dirty="0">
                          <a:solidFill>
                            <a:srgbClr val="000000"/>
                          </a:solidFill>
                          <a:effectLst/>
                          <a:latin typeface="Calibri" panose="020F0502020204030204" pitchFamily="34" charset="0"/>
                        </a:rPr>
                        <a:t>Interventions: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fontAlgn="ctr"/>
                      <a:r>
                        <a:rPr lang="en-US" sz="1000" b="1" i="0" u="none" strike="noStrike" dirty="0">
                          <a:solidFill>
                            <a:srgbClr val="000000"/>
                          </a:solidFill>
                          <a:effectLst/>
                          <a:latin typeface="Calibri" panose="020F0502020204030204" pitchFamily="34" charset="0"/>
                        </a:rPr>
                        <a:t>#7: Brief FBA/BIP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dirty="0">
                          <a:solidFill>
                            <a:srgbClr val="000000"/>
                          </a:solidFill>
                          <a:effectLst/>
                          <a:latin typeface="Calibri" panose="020F0502020204030204" pitchFamily="34" charset="0"/>
                        </a:rPr>
                        <a:t>#8:</a:t>
                      </a:r>
                      <a:r>
                        <a:rPr lang="en-US" sz="1000" b="1" i="0" u="none" strike="noStrike" baseline="0" dirty="0">
                          <a:solidFill>
                            <a:srgbClr val="000000"/>
                          </a:solidFill>
                          <a:effectLst/>
                          <a:latin typeface="Calibri" panose="020F0502020204030204" pitchFamily="34" charset="0"/>
                        </a:rPr>
                        <a:t> </a:t>
                      </a:r>
                      <a:r>
                        <a:rPr lang="en-US" sz="1000" b="1" i="0" u="none" strike="noStrike" dirty="0">
                          <a:solidFill>
                            <a:srgbClr val="000000"/>
                          </a:solidFill>
                          <a:effectLst/>
                          <a:latin typeface="Calibri" panose="020F0502020204030204" pitchFamily="34" charset="0"/>
                        </a:rPr>
                        <a:t>Complex FBA/BIP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dirty="0">
                          <a:solidFill>
                            <a:srgbClr val="000000"/>
                          </a:solidFill>
                          <a:effectLst/>
                          <a:latin typeface="Calibri" panose="020F0502020204030204" pitchFamily="34" charset="0"/>
                        </a:rPr>
                        <a:t>#9: Wrap Around Support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5457874"/>
                  </a:ext>
                </a:extLst>
              </a:tr>
              <a:tr h="1096402">
                <a:tc>
                  <a:txBody>
                    <a:bodyPr/>
                    <a:lstStyle/>
                    <a:p>
                      <a:pPr algn="ctr" fontAlgn="b"/>
                      <a:r>
                        <a:rPr lang="en-US" sz="1100" b="1" i="0" u="none" strike="noStrike" dirty="0">
                          <a:solidFill>
                            <a:srgbClr val="000000"/>
                          </a:solidFill>
                          <a:effectLst/>
                          <a:latin typeface="Calibri" panose="020F0502020204030204" pitchFamily="34" charset="0"/>
                        </a:rPr>
                        <a:t>Months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Calibri" panose="020F0502020204030204" pitchFamily="34" charset="0"/>
                        </a:rPr>
                        <a:t># Students Participating</a:t>
                      </a: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0" i="0" u="none" strike="noStrike" dirty="0">
                          <a:solidFill>
                            <a:srgbClr val="000000"/>
                          </a:solidFill>
                          <a:effectLst/>
                          <a:latin typeface="Calibri" panose="020F0502020204030204" pitchFamily="34" charset="0"/>
                        </a:rPr>
                        <a:t># Students Responding</a:t>
                      </a:r>
                    </a:p>
                  </a:txBody>
                  <a:tcPr marL="9525" marR="9525" marT="9525"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4F6228"/>
                          </a:solidFill>
                          <a:effectLst/>
                          <a:latin typeface="Calibri" panose="020F0502020204030204" pitchFamily="34" charset="0"/>
                        </a:rPr>
                        <a:t>% Responding</a:t>
                      </a: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C0504D"/>
                          </a:solidFill>
                          <a:effectLst/>
                          <a:latin typeface="Calibri" panose="020F0502020204030204" pitchFamily="34" charset="0"/>
                        </a:rPr>
                        <a:t>% Not Responding</a:t>
                      </a:r>
                    </a:p>
                  </a:txBody>
                  <a:tcPr marL="9525" marR="9525" marT="9525"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Calibri" panose="020F0502020204030204" pitchFamily="34" charset="0"/>
                        </a:rPr>
                        <a:t># Students Participating</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Students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4F6228"/>
                          </a:solidFill>
                          <a:effectLst/>
                          <a:latin typeface="Calibri" panose="020F0502020204030204" pitchFamily="34" charset="0"/>
                        </a:rPr>
                        <a:t>%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C0504D"/>
                          </a:solidFill>
                          <a:effectLst/>
                          <a:latin typeface="Calibri" panose="020F0502020204030204" pitchFamily="34" charset="0"/>
                        </a:rPr>
                        <a:t>% Not Responding</a:t>
                      </a:r>
                    </a:p>
                  </a:txBody>
                  <a:tcPr marL="9525" marR="9525" marT="9525"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 Students Participating</a:t>
                      </a:r>
                    </a:p>
                  </a:txBody>
                  <a:tcPr marL="9525" marR="9525" marT="9525"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0000"/>
                          </a:solidFill>
                          <a:effectLst/>
                          <a:latin typeface="Calibri" panose="020F0502020204030204" pitchFamily="34" charset="0"/>
                        </a:rPr>
                        <a:t># Students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4F6228"/>
                          </a:solidFill>
                          <a:effectLst/>
                          <a:latin typeface="Calibri" panose="020F0502020204030204" pitchFamily="34" charset="0"/>
                        </a:rPr>
                        <a:t>% Responding</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dirty="0">
                          <a:solidFill>
                            <a:srgbClr val="C0504D"/>
                          </a:solidFill>
                          <a:effectLst/>
                          <a:latin typeface="Calibri" panose="020F0502020204030204" pitchFamily="34" charset="0"/>
                        </a:rPr>
                        <a:t>% Not Responding</a:t>
                      </a:r>
                    </a:p>
                    <a:p>
                      <a:pPr algn="ctr" fontAlgn="b"/>
                      <a:endParaRPr lang="en-US" sz="1000" b="1" i="0" u="none" strike="noStrike" dirty="0">
                        <a:solidFill>
                          <a:srgbClr val="C0504D"/>
                        </a:solidFill>
                        <a:effectLst/>
                        <a:latin typeface="Calibri" panose="020F0502020204030204" pitchFamily="34" charset="0"/>
                      </a:endParaRPr>
                    </a:p>
                  </a:txBody>
                  <a:tcPr marL="9525" marR="9525" marT="9525" marB="0" vert="vert27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50644473"/>
                  </a:ext>
                </a:extLst>
              </a:tr>
              <a:tr h="178767">
                <a:tc>
                  <a:txBody>
                    <a:bodyPr/>
                    <a:lstStyle/>
                    <a:p>
                      <a:pPr algn="l" fontAlgn="b"/>
                      <a:r>
                        <a:rPr lang="en-US" sz="1100" b="0" i="0" u="none" strike="noStrike">
                          <a:solidFill>
                            <a:srgbClr val="000000"/>
                          </a:solidFill>
                          <a:effectLst/>
                          <a:latin typeface="Calibri" panose="020F0502020204030204" pitchFamily="34" charset="0"/>
                        </a:rPr>
                        <a:t>September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92602116"/>
                  </a:ext>
                </a:extLst>
              </a:tr>
              <a:tr h="178767">
                <a:tc>
                  <a:txBody>
                    <a:bodyPr/>
                    <a:lstStyle/>
                    <a:p>
                      <a:pPr algn="l" fontAlgn="b"/>
                      <a:r>
                        <a:rPr lang="en-US" sz="1100" b="0" i="0" u="none" strike="noStrike">
                          <a:solidFill>
                            <a:srgbClr val="000000"/>
                          </a:solidFill>
                          <a:effectLst/>
                          <a:latin typeface="Calibri" panose="020F0502020204030204" pitchFamily="34" charset="0"/>
                        </a:rPr>
                        <a:t>October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1182310"/>
                  </a:ext>
                </a:extLst>
              </a:tr>
              <a:tr h="178767">
                <a:tc>
                  <a:txBody>
                    <a:bodyPr/>
                    <a:lstStyle/>
                    <a:p>
                      <a:pPr algn="l" fontAlgn="b"/>
                      <a:r>
                        <a:rPr lang="en-US" sz="1100" b="0" i="0" u="none" strike="noStrike">
                          <a:solidFill>
                            <a:srgbClr val="000000"/>
                          </a:solidFill>
                          <a:effectLst/>
                          <a:latin typeface="Calibri" panose="020F0502020204030204" pitchFamily="34" charset="0"/>
                        </a:rPr>
                        <a:t>November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6627939"/>
                  </a:ext>
                </a:extLst>
              </a:tr>
              <a:tr h="178767">
                <a:tc>
                  <a:txBody>
                    <a:bodyPr/>
                    <a:lstStyle/>
                    <a:p>
                      <a:pPr algn="l" fontAlgn="b"/>
                      <a:r>
                        <a:rPr lang="en-US" sz="1100" b="0" i="0" u="none" strike="noStrike">
                          <a:solidFill>
                            <a:srgbClr val="000000"/>
                          </a:solidFill>
                          <a:effectLst/>
                          <a:latin typeface="Calibri" panose="020F0502020204030204" pitchFamily="34" charset="0"/>
                        </a:rPr>
                        <a:t>December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959112"/>
                  </a:ext>
                </a:extLst>
              </a:tr>
              <a:tr h="178767">
                <a:tc>
                  <a:txBody>
                    <a:bodyPr/>
                    <a:lstStyle/>
                    <a:p>
                      <a:pPr algn="l" fontAlgn="b"/>
                      <a:r>
                        <a:rPr lang="en-US" sz="1100" b="0" i="0" u="none" strike="noStrike">
                          <a:solidFill>
                            <a:srgbClr val="000000"/>
                          </a:solidFill>
                          <a:effectLst/>
                          <a:latin typeface="Calibri" panose="020F0502020204030204" pitchFamily="34" charset="0"/>
                        </a:rPr>
                        <a:t>January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067244"/>
                  </a:ext>
                </a:extLst>
              </a:tr>
              <a:tr h="178767">
                <a:tc>
                  <a:txBody>
                    <a:bodyPr/>
                    <a:lstStyle/>
                    <a:p>
                      <a:pPr algn="l" fontAlgn="b"/>
                      <a:r>
                        <a:rPr lang="en-US" sz="1100" b="0" i="0" u="none" strike="noStrike">
                          <a:solidFill>
                            <a:srgbClr val="000000"/>
                          </a:solidFill>
                          <a:effectLst/>
                          <a:latin typeface="Calibri" panose="020F0502020204030204" pitchFamily="34" charset="0"/>
                        </a:rPr>
                        <a:t>February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5581080"/>
                  </a:ext>
                </a:extLst>
              </a:tr>
              <a:tr h="178767">
                <a:tc>
                  <a:txBody>
                    <a:bodyPr/>
                    <a:lstStyle/>
                    <a:p>
                      <a:pPr algn="l" fontAlgn="b"/>
                      <a:r>
                        <a:rPr lang="en-US" sz="1100" b="0" i="0" u="none" strike="noStrike">
                          <a:solidFill>
                            <a:srgbClr val="000000"/>
                          </a:solidFill>
                          <a:effectLst/>
                          <a:latin typeface="Calibri" panose="020F0502020204030204" pitchFamily="34" charset="0"/>
                        </a:rPr>
                        <a:t>March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3011846"/>
                  </a:ext>
                </a:extLst>
              </a:tr>
              <a:tr h="178767">
                <a:tc>
                  <a:txBody>
                    <a:bodyPr/>
                    <a:lstStyle/>
                    <a:p>
                      <a:pPr algn="l" fontAlgn="b"/>
                      <a:r>
                        <a:rPr lang="en-US" sz="1100" b="0" i="0" u="none" strike="noStrike">
                          <a:solidFill>
                            <a:srgbClr val="000000"/>
                          </a:solidFill>
                          <a:effectLst/>
                          <a:latin typeface="Calibri" panose="020F0502020204030204" pitchFamily="34" charset="0"/>
                        </a:rPr>
                        <a:t>April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6643112"/>
                  </a:ext>
                </a:extLst>
              </a:tr>
              <a:tr h="178767">
                <a:tc>
                  <a:txBody>
                    <a:bodyPr/>
                    <a:lstStyle/>
                    <a:p>
                      <a:pPr algn="l" fontAlgn="b"/>
                      <a:r>
                        <a:rPr lang="en-US" sz="1100" b="0" i="0" u="none" strike="noStrike">
                          <a:solidFill>
                            <a:srgbClr val="000000"/>
                          </a:solidFill>
                          <a:effectLst/>
                          <a:latin typeface="Calibri" panose="020F0502020204030204" pitchFamily="34" charset="0"/>
                        </a:rPr>
                        <a:t>May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05950296"/>
                  </a:ext>
                </a:extLst>
              </a:tr>
              <a:tr h="178767">
                <a:tc>
                  <a:txBody>
                    <a:bodyPr/>
                    <a:lstStyle/>
                    <a:p>
                      <a:pPr algn="l" fontAlgn="b"/>
                      <a:r>
                        <a:rPr lang="en-US" sz="1100" b="0" i="0" u="none" strike="noStrike" dirty="0">
                          <a:solidFill>
                            <a:srgbClr val="000000"/>
                          </a:solidFill>
                          <a:effectLst/>
                          <a:latin typeface="Calibri" panose="020F0502020204030204" pitchFamily="34" charset="0"/>
                        </a:rPr>
                        <a:t>June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4F622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C0504D"/>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4F6228"/>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C0504D"/>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5480368"/>
                  </a:ext>
                </a:extLst>
              </a:tr>
            </a:tbl>
          </a:graphicData>
        </a:graphic>
      </p:graphicFrame>
      <p:cxnSp>
        <p:nvCxnSpPr>
          <p:cNvPr id="13" name="Straight Arrow Connector 12"/>
          <p:cNvCxnSpPr/>
          <p:nvPr/>
        </p:nvCxnSpPr>
        <p:spPr>
          <a:xfrm flipV="1">
            <a:off x="4724400" y="3364932"/>
            <a:ext cx="1066800" cy="202641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3958" y="3144212"/>
            <a:ext cx="4749103" cy="3201240"/>
          </a:xfrm>
          <a:prstGeom prst="rect">
            <a:avLst/>
          </a:prstGeom>
          <a:noFill/>
          <a:ln>
            <a:solidFill>
              <a:schemeClr val="tx1"/>
            </a:solidFill>
          </a:ln>
        </p:spPr>
        <p:txBody>
          <a:bodyPr wrap="square" rtlCol="0">
            <a:spAutoFit/>
          </a:bodyPr>
          <a:lstStyle/>
          <a:p>
            <a:endParaRPr lang="en-US" dirty="0"/>
          </a:p>
        </p:txBody>
      </p:sp>
      <p:sp>
        <p:nvSpPr>
          <p:cNvPr id="4" name="TextBox 3"/>
          <p:cNvSpPr txBox="1"/>
          <p:nvPr/>
        </p:nvSpPr>
        <p:spPr>
          <a:xfrm>
            <a:off x="381000" y="5208689"/>
            <a:ext cx="6172200" cy="1477328"/>
          </a:xfrm>
          <a:prstGeom prst="rect">
            <a:avLst/>
          </a:prstGeom>
          <a:solidFill>
            <a:srgbClr val="EA695D"/>
          </a:solidFill>
          <a:ln>
            <a:solidFill>
              <a:srgbClr val="FF0000"/>
            </a:solidFill>
          </a:ln>
        </p:spPr>
        <p:txBody>
          <a:bodyPr wrap="square" rtlCol="0">
            <a:spAutoFit/>
          </a:bodyPr>
          <a:lstStyle/>
          <a:p>
            <a:r>
              <a:rPr lang="en-US" b="1" dirty="0"/>
              <a:t>Responding to Brief Function Based Interventions:  </a:t>
            </a:r>
            <a:r>
              <a:rPr lang="en-US" dirty="0"/>
              <a:t>After four weeks, youth has no new office discipline referrals and a 50% reduction in the identified problem behavior.  In addition, student earns 80% of DPR points, and increase grades and attendance by 75%.</a:t>
            </a:r>
          </a:p>
        </p:txBody>
      </p:sp>
      <p:grpSp>
        <p:nvGrpSpPr>
          <p:cNvPr id="12" name="Group 11"/>
          <p:cNvGrpSpPr/>
          <p:nvPr/>
        </p:nvGrpSpPr>
        <p:grpSpPr>
          <a:xfrm>
            <a:off x="7922471" y="5486400"/>
            <a:ext cx="1084502" cy="1271758"/>
            <a:chOff x="2945114" y="334069"/>
            <a:chExt cx="1389302" cy="1653488"/>
          </a:xfrm>
        </p:grpSpPr>
        <p:sp>
          <p:nvSpPr>
            <p:cNvPr id="14" name="Freeform 13"/>
            <p:cNvSpPr/>
            <p:nvPr/>
          </p:nvSpPr>
          <p:spPr>
            <a:xfrm rot="1686142">
              <a:off x="2945114" y="33406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49032">
              <a:off x="3246216" y="1020759"/>
              <a:ext cx="787094" cy="280112"/>
            </a:xfrm>
            <a:prstGeom prst="rect">
              <a:avLst/>
            </a:prstGeom>
            <a:noFill/>
          </p:spPr>
          <p:txBody>
            <a:bodyPr wrap="square" rtlCol="0">
              <a:spAutoFit/>
            </a:bodyPr>
            <a:lstStyle/>
            <a:p>
              <a:pPr algn="ctr"/>
              <a:r>
                <a:rPr lang="en-US" sz="800" b="1" dirty="0"/>
                <a:t>Systems</a:t>
              </a:r>
            </a:p>
          </p:txBody>
        </p:sp>
      </p:grpSp>
    </p:spTree>
    <p:extLst>
      <p:ext uri="{BB962C8B-B14F-4D97-AF65-F5344CB8AC3E}">
        <p14:creationId xmlns:p14="http://schemas.microsoft.com/office/powerpoint/2010/main" val="1834991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1302" y="535790"/>
            <a:ext cx="7848600" cy="763600"/>
          </a:xfrm>
        </p:spPr>
        <p:txBody>
          <a:bodyPr>
            <a:normAutofit fontScale="90000"/>
          </a:bodyPr>
          <a:lstStyle/>
          <a:p>
            <a:pPr algn="ctr"/>
            <a:r>
              <a:rPr lang="en-US" dirty="0">
                <a:solidFill>
                  <a:schemeClr val="bg2">
                    <a:lumMod val="50000"/>
                  </a:schemeClr>
                </a:solidFill>
              </a:rPr>
              <a:t>Data to Support Decision Making at Tier 3</a:t>
            </a:r>
          </a:p>
        </p:txBody>
      </p:sp>
      <p:sp>
        <p:nvSpPr>
          <p:cNvPr id="3" name="Content Placeholder 2"/>
          <p:cNvSpPr>
            <a:spLocks noGrp="1"/>
          </p:cNvSpPr>
          <p:nvPr>
            <p:ph idx="1"/>
          </p:nvPr>
        </p:nvSpPr>
        <p:spPr>
          <a:xfrm>
            <a:off x="457200" y="2927778"/>
            <a:ext cx="8229601" cy="2609821"/>
          </a:xfrm>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7360706"/>
              </p:ext>
            </p:extLst>
          </p:nvPr>
        </p:nvGraphicFramePr>
        <p:xfrm>
          <a:off x="674409" y="1447800"/>
          <a:ext cx="8012392" cy="3886200"/>
        </p:xfrm>
        <a:graphic>
          <a:graphicData uri="http://schemas.openxmlformats.org/drawingml/2006/table">
            <a:tbl>
              <a:tblPr firstRow="1" bandRow="1">
                <a:tableStyleId>{5C22544A-7EE6-4342-B048-85BDC9FD1C3A}</a:tableStyleId>
              </a:tblPr>
              <a:tblGrid>
                <a:gridCol w="4006196">
                  <a:extLst>
                    <a:ext uri="{9D8B030D-6E8A-4147-A177-3AD203B41FA5}">
                      <a16:colId xmlns:a16="http://schemas.microsoft.com/office/drawing/2014/main" val="3008771775"/>
                    </a:ext>
                  </a:extLst>
                </a:gridCol>
                <a:gridCol w="4006196">
                  <a:extLst>
                    <a:ext uri="{9D8B030D-6E8A-4147-A177-3AD203B41FA5}">
                      <a16:colId xmlns:a16="http://schemas.microsoft.com/office/drawing/2014/main" val="2185716313"/>
                    </a:ext>
                  </a:extLst>
                </a:gridCol>
              </a:tblGrid>
              <a:tr h="520603">
                <a:tc>
                  <a:txBody>
                    <a:bodyPr/>
                    <a:lstStyle/>
                    <a:p>
                      <a:pPr algn="ctr" rtl="0" fontAlgn="t">
                        <a:spcBef>
                          <a:spcPts val="0"/>
                        </a:spcBef>
                        <a:spcAft>
                          <a:spcPts val="0"/>
                        </a:spcAft>
                      </a:pPr>
                      <a:r>
                        <a:rPr lang="en-US" sz="2000" b="1" i="0" u="none" strike="noStrike" dirty="0">
                          <a:solidFill>
                            <a:schemeClr val="bg1"/>
                          </a:solidFill>
                          <a:effectLst/>
                          <a:latin typeface="Calibri" panose="020F0502020204030204" pitchFamily="34" charset="0"/>
                        </a:rPr>
                        <a:t>Regularly Collected Data Sources</a:t>
                      </a:r>
                      <a:endParaRPr lang="en-US" sz="2000" dirty="0">
                        <a:solidFill>
                          <a:schemeClr val="bg1"/>
                        </a:solidFill>
                        <a:effectLst/>
                      </a:endParaRPr>
                    </a:p>
                  </a:txBody>
                  <a:tcPr marL="51435" marR="51435" marT="34290" marB="34290"/>
                </a:tc>
                <a:tc>
                  <a:txBody>
                    <a:bodyPr/>
                    <a:lstStyle/>
                    <a:p>
                      <a:pPr algn="ctr" rtl="0" fontAlgn="t">
                        <a:spcBef>
                          <a:spcPts val="0"/>
                        </a:spcBef>
                        <a:spcAft>
                          <a:spcPts val="0"/>
                        </a:spcAft>
                      </a:pPr>
                      <a:r>
                        <a:rPr lang="en-US" sz="2000" b="1" i="0" u="none" strike="noStrike" dirty="0">
                          <a:solidFill>
                            <a:schemeClr val="bg1"/>
                          </a:solidFill>
                          <a:effectLst/>
                          <a:latin typeface="Calibri" panose="020F0502020204030204" pitchFamily="34" charset="0"/>
                        </a:rPr>
                        <a:t>Other Helpful Data Sources</a:t>
                      </a:r>
                      <a:endParaRPr lang="en-US" sz="2000" dirty="0">
                        <a:solidFill>
                          <a:schemeClr val="bg1"/>
                        </a:solidFill>
                        <a:effectLst/>
                      </a:endParaRPr>
                    </a:p>
                  </a:txBody>
                  <a:tcPr marL="51435" marR="51435" marT="34290" marB="34290"/>
                </a:tc>
                <a:extLst>
                  <a:ext uri="{0D108BD9-81ED-4DB2-BD59-A6C34878D82A}">
                    <a16:rowId xmlns:a16="http://schemas.microsoft.com/office/drawing/2014/main" val="2967442890"/>
                  </a:ext>
                </a:extLst>
              </a:tr>
              <a:tr h="3365597">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Office discipline referrals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Classroom discipline data ISS/OSS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Attendance/Tardy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Grades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Assessment Performance (CBM, STAR, DIBELS etc.)</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IEP Data (IEP Plus, Student Record)</a:t>
                      </a:r>
                      <a:endParaRPr lang="en-US" sz="1800" b="0" i="0" u="none" strike="noStrike" dirty="0">
                        <a:solidFill>
                          <a:srgbClr val="000000"/>
                        </a:solidFill>
                        <a:effectLst/>
                        <a:latin typeface="Noto Sans Symbols"/>
                      </a:endParaRPr>
                    </a:p>
                  </a:txBody>
                  <a:tcPr marL="51435" marR="51435" marT="34290" marB="34290"/>
                </a:tc>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Nurse visits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Counselor visits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Current or previous classroom supports for student behavior or academic performance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Current or previous participation in behavior or academic interventions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Direct</a:t>
                      </a:r>
                      <a:r>
                        <a:rPr lang="en-US" sz="1800" b="0" i="0" u="none" strike="noStrike" baseline="0" dirty="0">
                          <a:solidFill>
                            <a:srgbClr val="000000"/>
                          </a:solidFill>
                          <a:effectLst/>
                          <a:latin typeface="Calibri" panose="020F0502020204030204" pitchFamily="34" charset="0"/>
                        </a:rPr>
                        <a:t> Observation/Time Sampling</a:t>
                      </a:r>
                    </a:p>
                    <a:p>
                      <a:pPr rtl="0" fontAlgn="base">
                        <a:spcBef>
                          <a:spcPts val="0"/>
                        </a:spcBef>
                        <a:spcAft>
                          <a:spcPts val="0"/>
                        </a:spcAft>
                        <a:buFont typeface="Arial" panose="020B0604020202020204" pitchFamily="34" charset="0"/>
                        <a:buChar char="•"/>
                      </a:pPr>
                      <a:r>
                        <a:rPr lang="en-US" sz="1800" b="0" i="0" u="none" strike="noStrike" baseline="0" dirty="0">
                          <a:solidFill>
                            <a:srgbClr val="000000"/>
                          </a:solidFill>
                          <a:effectLst/>
                          <a:latin typeface="Calibri" panose="020F0502020204030204" pitchFamily="34" charset="0"/>
                        </a:rPr>
                        <a:t>Checklists/Rating Scales</a:t>
                      </a:r>
                    </a:p>
                    <a:p>
                      <a:pPr rtl="0" fontAlgn="base">
                        <a:spcBef>
                          <a:spcPts val="0"/>
                        </a:spcBef>
                        <a:spcAft>
                          <a:spcPts val="0"/>
                        </a:spcAft>
                        <a:buFont typeface="Arial" panose="020B0604020202020204" pitchFamily="34" charset="0"/>
                        <a:buChar char="•"/>
                      </a:pPr>
                      <a:r>
                        <a:rPr lang="en-US" sz="1800" b="0" i="0" u="none" strike="noStrike" baseline="0" dirty="0">
                          <a:solidFill>
                            <a:srgbClr val="000000"/>
                          </a:solidFill>
                          <a:effectLst/>
                          <a:latin typeface="Calibri" panose="020F0502020204030204" pitchFamily="34" charset="0"/>
                        </a:rPr>
                        <a:t>Daily Progress Report or IBRST</a:t>
                      </a:r>
                    </a:p>
                    <a:p>
                      <a:pPr rtl="0" fontAlgn="base">
                        <a:spcBef>
                          <a:spcPts val="0"/>
                        </a:spcBef>
                        <a:spcAft>
                          <a:spcPts val="0"/>
                        </a:spcAft>
                        <a:buFont typeface="Arial" panose="020B0604020202020204" pitchFamily="34" charset="0"/>
                        <a:buChar char="•"/>
                      </a:pPr>
                      <a:r>
                        <a:rPr lang="en-US" sz="1800" b="0" i="0" u="none" strike="noStrike" baseline="0" dirty="0">
                          <a:solidFill>
                            <a:srgbClr val="000000"/>
                          </a:solidFill>
                          <a:effectLst/>
                          <a:latin typeface="Calibri" panose="020F0502020204030204" pitchFamily="34" charset="0"/>
                        </a:rPr>
                        <a:t>Fidelity to Interventions</a:t>
                      </a:r>
                    </a:p>
                  </a:txBody>
                  <a:tcPr marL="51435" marR="51435" marT="34290" marB="34290"/>
                </a:tc>
                <a:extLst>
                  <a:ext uri="{0D108BD9-81ED-4DB2-BD59-A6C34878D82A}">
                    <a16:rowId xmlns:a16="http://schemas.microsoft.com/office/drawing/2014/main" val="4132085403"/>
                  </a:ext>
                </a:extLst>
              </a:tr>
            </a:tbl>
          </a:graphicData>
        </a:graphic>
      </p:graphicFrame>
      <p:pic>
        <p:nvPicPr>
          <p:cNvPr id="6" name="Picture 5"/>
          <p:cNvPicPr>
            <a:picLocks noChangeAspect="1"/>
          </p:cNvPicPr>
          <p:nvPr/>
        </p:nvPicPr>
        <p:blipFill>
          <a:blip r:embed="rId3"/>
          <a:stretch>
            <a:fillRect/>
          </a:stretch>
        </p:blipFill>
        <p:spPr>
          <a:xfrm>
            <a:off x="1484812" y="4495800"/>
            <a:ext cx="2401388" cy="1954618"/>
          </a:xfrm>
          <a:prstGeom prst="rect">
            <a:avLst/>
          </a:prstGeom>
        </p:spPr>
      </p:pic>
    </p:spTree>
    <p:extLst>
      <p:ext uri="{BB962C8B-B14F-4D97-AF65-F5344CB8AC3E}">
        <p14:creationId xmlns:p14="http://schemas.microsoft.com/office/powerpoint/2010/main" val="195182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2057400"/>
            <a:ext cx="2743200" cy="2260600"/>
          </a:xfrm>
          <a:prstGeom prst="rect">
            <a:avLst/>
          </a:prstGeom>
        </p:spPr>
      </p:pic>
      <p:sp>
        <p:nvSpPr>
          <p:cNvPr id="6" name="Title 1"/>
          <p:cNvSpPr txBox="1">
            <a:spLocks/>
          </p:cNvSpPr>
          <p:nvPr/>
        </p:nvSpPr>
        <p:spPr>
          <a:xfrm>
            <a:off x="3810000" y="1725056"/>
            <a:ext cx="4685605" cy="2925288"/>
          </a:xfrm>
          <a:prstGeom prst="rect">
            <a:avLst/>
          </a:prstGeom>
          <a:solidFill>
            <a:srgbClr val="FDF125"/>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4000" b="1" i="1" dirty="0">
                <a:solidFill>
                  <a:schemeClr val="tx1"/>
                </a:solidFill>
                <a:latin typeface="Trebuchet MS" panose="020B0603020202020204" pitchFamily="34" charset="0"/>
              </a:rPr>
              <a:t>GUEST </a:t>
            </a:r>
            <a:r>
              <a:rPr lang="en-US" sz="4000" b="1" i="1" dirty="0" smtClean="0">
                <a:solidFill>
                  <a:schemeClr val="tx1"/>
                </a:solidFill>
                <a:latin typeface="Trebuchet MS" panose="020B0603020202020204" pitchFamily="34" charset="0"/>
              </a:rPr>
              <a:t>PRESENTATION</a:t>
            </a:r>
            <a:endParaRPr lang="en-US" sz="4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801126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3269" cy="609600"/>
          </a:xfrm>
        </p:spPr>
        <p:txBody>
          <a:bodyPr>
            <a:normAutofit fontScale="90000"/>
          </a:bodyPr>
          <a:lstStyle/>
          <a:p>
            <a:r>
              <a:rPr lang="en-US" b="1" dirty="0">
                <a:solidFill>
                  <a:schemeClr val="bg2">
                    <a:lumMod val="50000"/>
                  </a:schemeClr>
                </a:solidFill>
              </a:rPr>
              <a:t>Complete TFI </a:t>
            </a:r>
            <a:r>
              <a:rPr lang="en-US" b="1" dirty="0" smtClean="0">
                <a:solidFill>
                  <a:schemeClr val="bg2">
                    <a:lumMod val="50000"/>
                  </a:schemeClr>
                </a:solidFill>
              </a:rPr>
              <a:t>Tier II </a:t>
            </a:r>
            <a:r>
              <a:rPr lang="en-US" b="1" dirty="0">
                <a:solidFill>
                  <a:schemeClr val="bg2">
                    <a:lumMod val="50000"/>
                  </a:schemeClr>
                </a:solidFill>
              </a:rPr>
              <a:t>Sections:</a:t>
            </a:r>
            <a:br>
              <a:rPr lang="en-US" b="1" dirty="0">
                <a:solidFill>
                  <a:schemeClr val="bg2">
                    <a:lumMod val="50000"/>
                  </a:schemeClr>
                </a:solidFill>
              </a:rPr>
            </a:br>
            <a:r>
              <a:rPr lang="en-US" b="1" dirty="0">
                <a:solidFill>
                  <a:schemeClr val="bg2">
                    <a:lumMod val="50000"/>
                  </a:schemeClr>
                </a:solidFill>
              </a:rPr>
              <a:t/>
            </a:r>
            <a:br>
              <a:rPr lang="en-US" b="1" dirty="0">
                <a:solidFill>
                  <a:schemeClr val="bg2">
                    <a:lumMod val="50000"/>
                  </a:schemeClr>
                </a:solidFill>
              </a:rPr>
            </a:br>
            <a:endParaRPr lang="en-US" b="1" dirty="0">
              <a:solidFill>
                <a:schemeClr val="bg2">
                  <a:lumMod val="50000"/>
                </a:schemeClr>
              </a:solidFill>
            </a:endParaRPr>
          </a:p>
        </p:txBody>
      </p:sp>
      <p:sp>
        <p:nvSpPr>
          <p:cNvPr id="7" name="Title 1"/>
          <p:cNvSpPr txBox="1">
            <a:spLocks/>
          </p:cNvSpPr>
          <p:nvPr/>
        </p:nvSpPr>
        <p:spPr>
          <a:xfrm>
            <a:off x="5105400" y="2590800"/>
            <a:ext cx="6583269" cy="4038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177800" fontAlgn="auto">
              <a:lnSpc>
                <a:spcPct val="120000"/>
              </a:lnSpc>
              <a:spcBef>
                <a:spcPts val="600"/>
              </a:spcBef>
              <a:spcAft>
                <a:spcPts val="600"/>
              </a:spcAft>
              <a:buFont typeface="Arial" panose="020B0604020202020204" pitchFamily="34" charset="0"/>
              <a:buChar char="•"/>
            </a:pPr>
            <a:r>
              <a:rPr lang="en-US" sz="2400" dirty="0">
                <a:solidFill>
                  <a:schemeClr val="bg2">
                    <a:lumMod val="50000"/>
                  </a:schemeClr>
                </a:solidFill>
              </a:rPr>
              <a:t>Teams</a:t>
            </a:r>
          </a:p>
          <a:p>
            <a:pPr marL="571500" indent="-177800" fontAlgn="auto">
              <a:lnSpc>
                <a:spcPct val="120000"/>
              </a:lnSpc>
              <a:spcBef>
                <a:spcPts val="600"/>
              </a:spcBef>
              <a:spcAft>
                <a:spcPts val="600"/>
              </a:spcAft>
              <a:buFont typeface="Arial" panose="020B0604020202020204" pitchFamily="34" charset="0"/>
              <a:buChar char="•"/>
            </a:pPr>
            <a:r>
              <a:rPr lang="en-US" sz="2400" dirty="0">
                <a:solidFill>
                  <a:schemeClr val="bg2">
                    <a:lumMod val="50000"/>
                  </a:schemeClr>
                </a:solidFill>
              </a:rPr>
              <a:t>Interventions</a:t>
            </a:r>
          </a:p>
          <a:p>
            <a:pPr marL="571500" indent="-177800" fontAlgn="auto">
              <a:lnSpc>
                <a:spcPct val="120000"/>
              </a:lnSpc>
              <a:spcBef>
                <a:spcPts val="600"/>
              </a:spcBef>
              <a:spcAft>
                <a:spcPts val="600"/>
              </a:spcAft>
              <a:buFont typeface="Arial" panose="020B0604020202020204" pitchFamily="34" charset="0"/>
              <a:buChar char="•"/>
            </a:pPr>
            <a:r>
              <a:rPr lang="en-US" sz="2400" dirty="0">
                <a:solidFill>
                  <a:schemeClr val="bg2">
                    <a:lumMod val="50000"/>
                  </a:schemeClr>
                </a:solidFill>
              </a:rPr>
              <a:t>Evaluation</a:t>
            </a:r>
            <a:br>
              <a:rPr lang="en-US" sz="2400" dirty="0">
                <a:solidFill>
                  <a:schemeClr val="bg2">
                    <a:lumMod val="50000"/>
                  </a:schemeClr>
                </a:solidFill>
              </a:rPr>
            </a:br>
            <a:r>
              <a:rPr lang="en-US" sz="2400" dirty="0">
                <a:solidFill>
                  <a:schemeClr val="tx1"/>
                </a:solidFill>
              </a:rPr>
              <a:t/>
            </a:r>
            <a:br>
              <a:rPr lang="en-US" sz="2400" dirty="0">
                <a:solidFill>
                  <a:schemeClr val="tx1"/>
                </a:solidFill>
              </a:rPr>
            </a:br>
            <a:endParaRPr lang="en-US" sz="2400" dirty="0">
              <a:solidFill>
                <a:schemeClr val="tx1"/>
              </a:solidFill>
            </a:endParaRPr>
          </a:p>
        </p:txBody>
      </p:sp>
      <p:pic>
        <p:nvPicPr>
          <p:cNvPr id="8" name="Picture 7">
            <a:extLst>
              <a:ext uri="{FF2B5EF4-FFF2-40B4-BE49-F238E27FC236}">
                <a16:creationId xmlns:a16="http://schemas.microsoft.com/office/drawing/2014/main" id="{6BBCC245-ED40-3E4A-A845-89740977B49E}"/>
              </a:ext>
            </a:extLst>
          </p:cNvPr>
          <p:cNvPicPr>
            <a:picLocks noChangeAspect="1"/>
          </p:cNvPicPr>
          <p:nvPr/>
        </p:nvPicPr>
        <p:blipFill>
          <a:blip r:embed="rId3"/>
          <a:stretch>
            <a:fillRect/>
          </a:stretch>
        </p:blipFill>
        <p:spPr>
          <a:xfrm>
            <a:off x="838200" y="1432816"/>
            <a:ext cx="3762520" cy="4817713"/>
          </a:xfrm>
          <a:prstGeom prst="rect">
            <a:avLst/>
          </a:prstGeom>
        </p:spPr>
      </p:pic>
    </p:spTree>
    <p:extLst>
      <p:ext uri="{BB962C8B-B14F-4D97-AF65-F5344CB8AC3E}">
        <p14:creationId xmlns:p14="http://schemas.microsoft.com/office/powerpoint/2010/main" val="419505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1320800"/>
          </a:xfrm>
        </p:spPr>
        <p:txBody>
          <a:bodyPr/>
          <a:lstStyle/>
          <a:p>
            <a:r>
              <a:rPr lang="en-US" dirty="0" smtClean="0">
                <a:solidFill>
                  <a:schemeClr val="bg2">
                    <a:lumMod val="50000"/>
                  </a:schemeClr>
                </a:solidFill>
              </a:rPr>
              <a:t>How to Participate in This PD: </a:t>
            </a:r>
            <a:r>
              <a:rPr lang="en-US" dirty="0" err="1" smtClean="0">
                <a:solidFill>
                  <a:schemeClr val="bg2">
                    <a:lumMod val="50000"/>
                  </a:schemeClr>
                </a:solidFill>
              </a:rPr>
              <a:t>Padlet</a:t>
            </a:r>
            <a:endParaRPr lang="en-US" dirty="0">
              <a:solidFill>
                <a:schemeClr val="bg2">
                  <a:lumMod val="50000"/>
                </a:schemeClr>
              </a:solidFill>
            </a:endParaRPr>
          </a:p>
        </p:txBody>
      </p:sp>
      <p:sp>
        <p:nvSpPr>
          <p:cNvPr id="3" name="Content Placeholder 2"/>
          <p:cNvSpPr>
            <a:spLocks noGrp="1"/>
          </p:cNvSpPr>
          <p:nvPr>
            <p:ph idx="1"/>
          </p:nvPr>
        </p:nvSpPr>
        <p:spPr>
          <a:xfrm>
            <a:off x="585437" y="1830915"/>
            <a:ext cx="4267201" cy="2859794"/>
          </a:xfrm>
        </p:spPr>
        <p:txBody>
          <a:bodyPr>
            <a:normAutofit/>
          </a:bodyPr>
          <a:lstStyle/>
          <a:p>
            <a:pPr marL="0" indent="0">
              <a:buNone/>
            </a:pPr>
            <a:r>
              <a:rPr lang="en-US" sz="2400" b="1" dirty="0" smtClean="0"/>
              <a:t>Please share your name and school:</a:t>
            </a:r>
          </a:p>
          <a:p>
            <a:r>
              <a:rPr lang="en-US" sz="2400" dirty="0" smtClean="0"/>
              <a:t>Ask questions</a:t>
            </a:r>
          </a:p>
          <a:p>
            <a:r>
              <a:rPr lang="en-US" sz="2400" dirty="0" smtClean="0"/>
              <a:t>Make comments</a:t>
            </a:r>
          </a:p>
          <a:p>
            <a:r>
              <a:rPr lang="en-US" sz="2400" dirty="0" smtClean="0"/>
              <a:t>Respond to prompts</a:t>
            </a: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4876800" y="1600200"/>
            <a:ext cx="3505200" cy="3408505"/>
          </a:xfrm>
          <a:prstGeom prst="rect">
            <a:avLst/>
          </a:prstGeom>
        </p:spPr>
      </p:pic>
      <p:sp>
        <p:nvSpPr>
          <p:cNvPr id="6" name="Rectangle 5"/>
          <p:cNvSpPr/>
          <p:nvPr/>
        </p:nvSpPr>
        <p:spPr>
          <a:xfrm>
            <a:off x="443262" y="5181600"/>
            <a:ext cx="8624538" cy="584775"/>
          </a:xfrm>
          <a:prstGeom prst="rect">
            <a:avLst/>
          </a:prstGeom>
          <a:ln>
            <a:noFill/>
          </a:ln>
        </p:spPr>
        <p:txBody>
          <a:bodyPr wrap="square">
            <a:spAutoFit/>
          </a:bodyPr>
          <a:lstStyle/>
          <a:p>
            <a:r>
              <a:rPr lang="en-US" sz="3200" dirty="0">
                <a:hlinkClick r:id="rId4"/>
              </a:rPr>
              <a:t>https://padlet.com/robertsn2/me7saxgymu44</a:t>
            </a:r>
            <a:endParaRPr lang="en-US" sz="3200" dirty="0"/>
          </a:p>
        </p:txBody>
      </p:sp>
    </p:spTree>
    <p:extLst>
      <p:ext uri="{BB962C8B-B14F-4D97-AF65-F5344CB8AC3E}">
        <p14:creationId xmlns:p14="http://schemas.microsoft.com/office/powerpoint/2010/main" val="19558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7164" y="304800"/>
            <a:ext cx="8077201" cy="817880"/>
          </a:xfrm>
        </p:spPr>
        <p:txBody>
          <a:bodyPr>
            <a:normAutofit/>
          </a:bodyPr>
          <a:lstStyle/>
          <a:p>
            <a:r>
              <a:rPr lang="en-US" dirty="0" smtClean="0">
                <a:solidFill>
                  <a:schemeClr val="bg2">
                    <a:lumMod val="50000"/>
                  </a:schemeClr>
                </a:solidFill>
              </a:rPr>
              <a:t>Phase Recognition</a:t>
            </a:r>
            <a:endParaRPr lang="en-US" dirty="0">
              <a:solidFill>
                <a:schemeClr val="bg2">
                  <a:lumMod val="50000"/>
                </a:schemeClr>
              </a:solidFill>
            </a:endParaRPr>
          </a:p>
        </p:txBody>
      </p:sp>
      <p:pic>
        <p:nvPicPr>
          <p:cNvPr id="4" name="Picture 3" descr="http://wordpress.oet.udel.edu/pbs/wp-content/uploads/2011/10/Pashe-2-Bann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8497" y="1569720"/>
            <a:ext cx="389763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nvSpPr>
        <p:spPr>
          <a:xfrm>
            <a:off x="857461" y="1569720"/>
            <a:ext cx="379073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400" b="1" dirty="0"/>
              <a:t>Phase I</a:t>
            </a:r>
            <a:r>
              <a:rPr lang="en-US" sz="2400" dirty="0"/>
              <a:t>- Developing a SWPBS System</a:t>
            </a:r>
          </a:p>
          <a:p>
            <a:r>
              <a:rPr lang="en-US" sz="2400" b="1" dirty="0"/>
              <a:t>Phase II</a:t>
            </a:r>
            <a:r>
              <a:rPr lang="en-US" sz="2400" dirty="0"/>
              <a:t>- Establishing an Advanced SWPBS System</a:t>
            </a:r>
          </a:p>
          <a:p>
            <a:r>
              <a:rPr lang="en-US" sz="2400" b="1" dirty="0"/>
              <a:t>Phase III- </a:t>
            </a:r>
            <a:r>
              <a:rPr lang="en-US" sz="2400" dirty="0"/>
              <a:t>Developing a Tier 2 Problem Solving Team with Tier 2 Interventions</a:t>
            </a:r>
          </a:p>
          <a:p>
            <a:r>
              <a:rPr lang="en-US" sz="2400" b="1" dirty="0"/>
              <a:t>Phase IV- </a:t>
            </a:r>
            <a:r>
              <a:rPr lang="en-US" sz="2400" dirty="0"/>
              <a:t>Developing a Strong Tier 2 System</a:t>
            </a:r>
          </a:p>
        </p:txBody>
      </p:sp>
      <p:sp>
        <p:nvSpPr>
          <p:cNvPr id="7" name="Rounded Rectangle 6"/>
          <p:cNvSpPr/>
          <p:nvPr/>
        </p:nvSpPr>
        <p:spPr>
          <a:xfrm>
            <a:off x="497164" y="3108130"/>
            <a:ext cx="4151036" cy="2683069"/>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604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bg2">
                    <a:lumMod val="50000"/>
                  </a:schemeClr>
                </a:solidFill>
              </a:rPr>
              <a:t>THANK YOU !</a:t>
            </a:r>
          </a:p>
        </p:txBody>
      </p:sp>
      <p:sp>
        <p:nvSpPr>
          <p:cNvPr id="3" name="Content Placeholder 2"/>
          <p:cNvSpPr>
            <a:spLocks noGrp="1"/>
          </p:cNvSpPr>
          <p:nvPr>
            <p:ph idx="1"/>
          </p:nvPr>
        </p:nvSpPr>
        <p:spPr>
          <a:xfrm>
            <a:off x="4876800" y="1676400"/>
            <a:ext cx="3672588" cy="4546600"/>
          </a:xfrm>
          <a:noFill/>
        </p:spPr>
        <p:txBody>
          <a:bodyPr>
            <a:normAutofit lnSpcReduction="10000"/>
          </a:bodyPr>
          <a:lstStyle/>
          <a:p>
            <a:pPr>
              <a:lnSpc>
                <a:spcPct val="150000"/>
              </a:lnSpc>
            </a:pPr>
            <a:r>
              <a:rPr lang="en-US" sz="2400" dirty="0"/>
              <a:t>Please complete evaluations.</a:t>
            </a:r>
          </a:p>
          <a:p>
            <a:pPr>
              <a:lnSpc>
                <a:spcPct val="150000"/>
              </a:lnSpc>
            </a:pPr>
            <a:r>
              <a:rPr lang="en-US" sz="2400" dirty="0"/>
              <a:t>Please leave completed </a:t>
            </a:r>
            <a:r>
              <a:rPr lang="en-US" sz="2400" dirty="0" smtClean="0"/>
              <a:t>forms (to be emailed back to you).</a:t>
            </a:r>
            <a:endParaRPr lang="en-US" sz="2400" dirty="0"/>
          </a:p>
          <a:p>
            <a:pPr>
              <a:lnSpc>
                <a:spcPct val="150000"/>
              </a:lnSpc>
            </a:pPr>
            <a:r>
              <a:rPr lang="en-US" sz="2400" dirty="0"/>
              <a:t>Coaches on-hand until 3pm.</a:t>
            </a:r>
          </a:p>
        </p:txBody>
      </p:sp>
      <p:pic>
        <p:nvPicPr>
          <p:cNvPr id="5" name="Picture 4"/>
          <p:cNvPicPr>
            <a:picLocks noChangeAspect="1"/>
          </p:cNvPicPr>
          <p:nvPr/>
        </p:nvPicPr>
        <p:blipFill>
          <a:blip r:embed="rId3"/>
          <a:stretch>
            <a:fillRect/>
          </a:stretch>
        </p:blipFill>
        <p:spPr>
          <a:xfrm>
            <a:off x="609599" y="1676400"/>
            <a:ext cx="3746500" cy="4343400"/>
          </a:xfrm>
          <a:prstGeom prst="rect">
            <a:avLst/>
          </a:prstGeom>
        </p:spPr>
      </p:pic>
    </p:spTree>
    <p:extLst>
      <p:ext uri="{BB962C8B-B14F-4D97-AF65-F5344CB8AC3E}">
        <p14:creationId xmlns:p14="http://schemas.microsoft.com/office/powerpoint/2010/main" val="50290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9" name="Title 5"/>
          <p:cNvSpPr>
            <a:spLocks noGrp="1"/>
          </p:cNvSpPr>
          <p:nvPr>
            <p:ph type="title"/>
          </p:nvPr>
        </p:nvSpPr>
        <p:spPr>
          <a:xfrm>
            <a:off x="3352800" y="1453515"/>
            <a:ext cx="7353300" cy="923925"/>
          </a:xfrm>
        </p:spPr>
        <p:txBody>
          <a:bodyPr>
            <a:noAutofit/>
          </a:bodyPr>
          <a:lstStyle/>
          <a:p>
            <a:r>
              <a:rPr lang="en-US" sz="6600" dirty="0">
                <a:solidFill>
                  <a:schemeClr val="bg2">
                    <a:lumMod val="50000"/>
                  </a:schemeClr>
                </a:solidFill>
                <a:latin typeface="Trebuchet MS" panose="020B0603020202020204" pitchFamily="34" charset="0"/>
              </a:rPr>
              <a:t>The MTSS </a:t>
            </a:r>
            <a:r>
              <a:rPr lang="en-US" sz="6600" dirty="0" smtClean="0">
                <a:solidFill>
                  <a:schemeClr val="bg2">
                    <a:lumMod val="50000"/>
                  </a:schemeClr>
                </a:solidFill>
                <a:latin typeface="Trebuchet MS" panose="020B0603020202020204" pitchFamily="34" charset="0"/>
              </a:rPr>
              <a:t/>
            </a:r>
            <a:br>
              <a:rPr lang="en-US" sz="6600" dirty="0" smtClean="0">
                <a:solidFill>
                  <a:schemeClr val="bg2">
                    <a:lumMod val="50000"/>
                  </a:schemeClr>
                </a:solidFill>
                <a:latin typeface="Trebuchet MS" panose="020B0603020202020204" pitchFamily="34" charset="0"/>
              </a:rPr>
            </a:br>
            <a:r>
              <a:rPr lang="en-US" sz="6600" dirty="0" smtClean="0">
                <a:solidFill>
                  <a:schemeClr val="bg2">
                    <a:lumMod val="50000"/>
                  </a:schemeClr>
                </a:solidFill>
                <a:latin typeface="Trebuchet MS" panose="020B0603020202020204" pitchFamily="34" charset="0"/>
              </a:rPr>
              <a:t>Big </a:t>
            </a:r>
            <a:r>
              <a:rPr lang="en-US" sz="6600" dirty="0">
                <a:solidFill>
                  <a:schemeClr val="bg2">
                    <a:lumMod val="50000"/>
                  </a:schemeClr>
                </a:solidFill>
                <a:latin typeface="Trebuchet MS" panose="020B0603020202020204" pitchFamily="34" charset="0"/>
              </a:rPr>
              <a:t>Picture:</a:t>
            </a:r>
            <a:br>
              <a:rPr lang="en-US" sz="6600" dirty="0">
                <a:solidFill>
                  <a:schemeClr val="bg2">
                    <a:lumMod val="50000"/>
                  </a:schemeClr>
                </a:solidFill>
                <a:latin typeface="Trebuchet MS" panose="020B0603020202020204" pitchFamily="34" charset="0"/>
              </a:rPr>
            </a:br>
            <a:r>
              <a:rPr lang="en-US" sz="6600" dirty="0">
                <a:solidFill>
                  <a:schemeClr val="bg2">
                    <a:lumMod val="50000"/>
                  </a:schemeClr>
                </a:solidFill>
                <a:latin typeface="Trebuchet MS" panose="020B0603020202020204" pitchFamily="34" charset="0"/>
              </a:rPr>
              <a:t>A Brief Review</a:t>
            </a:r>
          </a:p>
        </p:txBody>
      </p:sp>
      <p:pic>
        <p:nvPicPr>
          <p:cNvPr id="3" name="Picture 2"/>
          <p:cNvPicPr>
            <a:picLocks noChangeAspect="1"/>
          </p:cNvPicPr>
          <p:nvPr/>
        </p:nvPicPr>
        <p:blipFill>
          <a:blip r:embed="rId3"/>
          <a:stretch>
            <a:fillRect/>
          </a:stretch>
        </p:blipFill>
        <p:spPr>
          <a:xfrm>
            <a:off x="609600" y="1453515"/>
            <a:ext cx="2563394" cy="2971800"/>
          </a:xfrm>
          <a:prstGeom prst="rect">
            <a:avLst/>
          </a:prstGeom>
        </p:spPr>
      </p:pic>
    </p:spTree>
    <p:extLst>
      <p:ext uri="{BB962C8B-B14F-4D97-AF65-F5344CB8AC3E}">
        <p14:creationId xmlns:p14="http://schemas.microsoft.com/office/powerpoint/2010/main" val="119929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79400"/>
            <a:ext cx="7239001" cy="1320800"/>
          </a:xfrm>
        </p:spPr>
        <p:txBody>
          <a:bodyPr>
            <a:normAutofit/>
          </a:bodyPr>
          <a:lstStyle/>
          <a:p>
            <a:pPr algn="ctr"/>
            <a:r>
              <a:rPr lang="en-US" dirty="0" smtClean="0">
                <a:solidFill>
                  <a:schemeClr val="bg2">
                    <a:lumMod val="50000"/>
                  </a:schemeClr>
                </a:solidFill>
              </a:rPr>
              <a:t>Which MTSS visual </a:t>
            </a:r>
            <a:r>
              <a:rPr lang="en-US" dirty="0">
                <a:solidFill>
                  <a:schemeClr val="bg2">
                    <a:lumMod val="50000"/>
                  </a:schemeClr>
                </a:solidFill>
              </a:rPr>
              <a:t>resonates most to you and why?</a:t>
            </a:r>
          </a:p>
        </p:txBody>
      </p:sp>
      <p:pic>
        <p:nvPicPr>
          <p:cNvPr id="3" name="Picture 2"/>
          <p:cNvPicPr>
            <a:picLocks noChangeAspect="1"/>
          </p:cNvPicPr>
          <p:nvPr/>
        </p:nvPicPr>
        <p:blipFill>
          <a:blip r:embed="rId3"/>
          <a:stretch>
            <a:fillRect/>
          </a:stretch>
        </p:blipFill>
        <p:spPr>
          <a:xfrm>
            <a:off x="2560900" y="1600200"/>
            <a:ext cx="3793599" cy="3688948"/>
          </a:xfrm>
          <a:prstGeom prst="rect">
            <a:avLst/>
          </a:prstGeom>
        </p:spPr>
      </p:pic>
      <p:sp>
        <p:nvSpPr>
          <p:cNvPr id="4" name="Rectangle 3"/>
          <p:cNvSpPr/>
          <p:nvPr/>
        </p:nvSpPr>
        <p:spPr>
          <a:xfrm>
            <a:off x="500412" y="5543148"/>
            <a:ext cx="8624538" cy="584775"/>
          </a:xfrm>
          <a:prstGeom prst="rect">
            <a:avLst/>
          </a:prstGeom>
          <a:ln>
            <a:noFill/>
          </a:ln>
        </p:spPr>
        <p:txBody>
          <a:bodyPr wrap="square">
            <a:spAutoFit/>
          </a:bodyPr>
          <a:lstStyle/>
          <a:p>
            <a:r>
              <a:rPr lang="en-US" sz="3200" dirty="0">
                <a:hlinkClick r:id="rId4"/>
              </a:rPr>
              <a:t>https://padlet.com/robertsn2/me7saxgymu44</a:t>
            </a:r>
            <a:endParaRPr lang="en-US" sz="3200" dirty="0"/>
          </a:p>
        </p:txBody>
      </p:sp>
    </p:spTree>
    <p:extLst>
      <p:ext uri="{BB962C8B-B14F-4D97-AF65-F5344CB8AC3E}">
        <p14:creationId xmlns:p14="http://schemas.microsoft.com/office/powerpoint/2010/main" val="144613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3610" y="420549"/>
            <a:ext cx="8316533" cy="558113"/>
          </a:xfrm>
        </p:spPr>
        <p:txBody>
          <a:bodyPr>
            <a:noAutofit/>
          </a:bodyPr>
          <a:lstStyle/>
          <a:p>
            <a:r>
              <a:rPr lang="en-US" sz="4000" b="1" dirty="0">
                <a:solidFill>
                  <a:schemeClr val="bg2">
                    <a:lumMod val="50000"/>
                  </a:schemeClr>
                </a:solidFill>
                <a:latin typeface="+mn-lt"/>
              </a:rPr>
              <a:t>Why focus so much time on MTSS?</a:t>
            </a:r>
            <a:br>
              <a:rPr lang="en-US" sz="4000" b="1" dirty="0">
                <a:solidFill>
                  <a:schemeClr val="bg2">
                    <a:lumMod val="50000"/>
                  </a:schemeClr>
                </a:solidFill>
                <a:latin typeface="+mn-lt"/>
              </a:rPr>
            </a:br>
            <a:r>
              <a:rPr lang="en-US" sz="4000" dirty="0">
                <a:solidFill>
                  <a:schemeClr val="bg2">
                    <a:lumMod val="50000"/>
                  </a:schemeClr>
                </a:solidFill>
                <a:latin typeface="+mn-lt"/>
              </a:rPr>
              <a:t>                                                                            </a:t>
            </a:r>
            <a:br>
              <a:rPr lang="en-US" sz="4000" dirty="0">
                <a:solidFill>
                  <a:schemeClr val="bg2">
                    <a:lumMod val="50000"/>
                  </a:schemeClr>
                </a:solidFill>
                <a:latin typeface="+mn-lt"/>
              </a:rPr>
            </a:br>
            <a:endParaRPr lang="en-US" sz="4000" dirty="0">
              <a:solidFill>
                <a:schemeClr val="bg2">
                  <a:lumMod val="50000"/>
                </a:schemeClr>
              </a:solidFill>
              <a:latin typeface="+mn-lt"/>
            </a:endParaRPr>
          </a:p>
        </p:txBody>
      </p:sp>
      <p:sp>
        <p:nvSpPr>
          <p:cNvPr id="3" name="Content Placeholder 2"/>
          <p:cNvSpPr>
            <a:spLocks noGrp="1"/>
          </p:cNvSpPr>
          <p:nvPr>
            <p:ph idx="1"/>
          </p:nvPr>
        </p:nvSpPr>
        <p:spPr>
          <a:xfrm>
            <a:off x="1039723" y="2462930"/>
            <a:ext cx="7449053" cy="3759037"/>
          </a:xfrm>
        </p:spPr>
        <p:txBody>
          <a:bodyPr>
            <a:normAutofit/>
          </a:bodyPr>
          <a:lstStyle/>
          <a:p>
            <a:pPr>
              <a:buNone/>
            </a:pPr>
            <a:endParaRPr lang="en-US" sz="2400" b="1" dirty="0"/>
          </a:p>
          <a:p>
            <a:pPr>
              <a:buNone/>
            </a:pPr>
            <a:endParaRPr lang="en-US" b="1" dirty="0"/>
          </a:p>
          <a:p>
            <a:pPr>
              <a:buNone/>
            </a:pPr>
            <a:endParaRPr lang="en-US" sz="2400" b="1" dirty="0"/>
          </a:p>
          <a:p>
            <a:pPr>
              <a:buNone/>
            </a:pPr>
            <a:endParaRPr lang="en-US" b="1" dirty="0"/>
          </a:p>
          <a:p>
            <a:pPr>
              <a:buNone/>
            </a:pPr>
            <a:endParaRPr lang="en-US" sz="2400" b="1" dirty="0"/>
          </a:p>
        </p:txBody>
      </p:sp>
      <p:sp>
        <p:nvSpPr>
          <p:cNvPr id="4" name="Oval 3"/>
          <p:cNvSpPr/>
          <p:nvPr/>
        </p:nvSpPr>
        <p:spPr>
          <a:xfrm>
            <a:off x="1039723" y="3120155"/>
            <a:ext cx="2670415" cy="1656525"/>
          </a:xfrm>
          <a:prstGeom prst="ellipse">
            <a:avLst/>
          </a:prstGeom>
          <a:solidFill>
            <a:schemeClr val="bg2">
              <a:lumMod val="20000"/>
              <a:lumOff val="80000"/>
            </a:schemeClr>
          </a:soli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rgbClr val="2F2B20"/>
                </a:solidFill>
              </a:rPr>
              <a:t>Predictable</a:t>
            </a:r>
          </a:p>
        </p:txBody>
      </p:sp>
      <p:sp>
        <p:nvSpPr>
          <p:cNvPr id="5" name="Oval 4"/>
          <p:cNvSpPr/>
          <p:nvPr/>
        </p:nvSpPr>
        <p:spPr>
          <a:xfrm>
            <a:off x="2428879" y="4067887"/>
            <a:ext cx="2459593" cy="1656525"/>
          </a:xfrm>
          <a:prstGeom prst="ellipse">
            <a:avLst/>
          </a:prstGeom>
          <a:solidFill>
            <a:schemeClr val="bg2">
              <a:lumMod val="20000"/>
              <a:lumOff val="80000"/>
            </a:schemeClr>
          </a:soli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rgbClr val="2F2B20"/>
                </a:solidFill>
              </a:rPr>
              <a:t>Consistent</a:t>
            </a:r>
          </a:p>
        </p:txBody>
      </p:sp>
      <p:sp>
        <p:nvSpPr>
          <p:cNvPr id="6" name="Oval 5"/>
          <p:cNvSpPr/>
          <p:nvPr/>
        </p:nvSpPr>
        <p:spPr>
          <a:xfrm>
            <a:off x="4105952" y="3120154"/>
            <a:ext cx="2459593" cy="1656525"/>
          </a:xfrm>
          <a:prstGeom prst="ellipse">
            <a:avLst/>
          </a:prstGeom>
          <a:solidFill>
            <a:schemeClr val="bg2">
              <a:lumMod val="20000"/>
              <a:lumOff val="80000"/>
            </a:schemeClr>
          </a:soli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2F2B20"/>
                </a:solidFill>
              </a:rPr>
              <a:t>Positive</a:t>
            </a:r>
          </a:p>
        </p:txBody>
      </p:sp>
      <p:sp>
        <p:nvSpPr>
          <p:cNvPr id="8" name="TextBox 7">
            <a:extLst>
              <a:ext uri="{FF2B5EF4-FFF2-40B4-BE49-F238E27FC236}">
                <a16:creationId xmlns:a16="http://schemas.microsoft.com/office/drawing/2014/main" id="{ADE59B6A-F55A-CD44-8149-8C27528650B5}"/>
              </a:ext>
            </a:extLst>
          </p:cNvPr>
          <p:cNvSpPr txBox="1"/>
          <p:nvPr/>
        </p:nvSpPr>
        <p:spPr>
          <a:xfrm>
            <a:off x="559440" y="1362756"/>
            <a:ext cx="8122243" cy="1292662"/>
          </a:xfrm>
          <a:prstGeom prst="rect">
            <a:avLst/>
          </a:prstGeom>
          <a:noFill/>
        </p:spPr>
        <p:txBody>
          <a:bodyPr wrap="square" rtlCol="0">
            <a:spAutoFit/>
          </a:bodyPr>
          <a:lstStyle/>
          <a:p>
            <a:r>
              <a:rPr lang="en-US" sz="2100" dirty="0"/>
              <a:t>“The fundamental purpose of PBIS is to make schools more effective &amp; equitable learning environments.” </a:t>
            </a:r>
          </a:p>
          <a:p>
            <a:pPr algn="r"/>
            <a:r>
              <a:rPr lang="en-US" dirty="0"/>
              <a:t>Rob Horner, Co-Director of the OSEP Technical Assistance Center for PBIS</a:t>
            </a:r>
            <a:r>
              <a:rPr lang="en-US" b="1" dirty="0"/>
              <a:t/>
            </a:r>
            <a:br>
              <a:rPr lang="en-US" b="1" dirty="0"/>
            </a:br>
            <a:endParaRPr lang="en-US" dirty="0"/>
          </a:p>
        </p:txBody>
      </p:sp>
      <p:sp>
        <p:nvSpPr>
          <p:cNvPr id="9" name="Oval 8"/>
          <p:cNvSpPr/>
          <p:nvPr/>
        </p:nvSpPr>
        <p:spPr>
          <a:xfrm>
            <a:off x="5335748" y="4131658"/>
            <a:ext cx="2459593" cy="1656525"/>
          </a:xfrm>
          <a:prstGeom prst="ellipse">
            <a:avLst/>
          </a:prstGeom>
          <a:solidFill>
            <a:schemeClr val="bg2">
              <a:lumMod val="20000"/>
              <a:lumOff val="80000"/>
            </a:schemeClr>
          </a:soli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2F2B20"/>
                </a:solidFill>
              </a:rPr>
              <a:t>Safe</a:t>
            </a:r>
          </a:p>
        </p:txBody>
      </p:sp>
    </p:spTree>
    <p:extLst>
      <p:ext uri="{BB962C8B-B14F-4D97-AF65-F5344CB8AC3E}">
        <p14:creationId xmlns:p14="http://schemas.microsoft.com/office/powerpoint/2010/main" val="76019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3181</Words>
  <Application>Microsoft Office PowerPoint</Application>
  <PresentationFormat>On-screen Show (4:3)</PresentationFormat>
  <Paragraphs>983</Paragraphs>
  <Slides>61</Slides>
  <Notes>61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61</vt:i4>
      </vt:variant>
    </vt:vector>
  </HeadingPairs>
  <TitlesOfParts>
    <vt:vector size="80" baseType="lpstr">
      <vt:lpstr>ＭＳ Ｐゴシック</vt:lpstr>
      <vt:lpstr>Arial</vt:lpstr>
      <vt:lpstr>Arial Narrow</vt:lpstr>
      <vt:lpstr>Calibri</vt:lpstr>
      <vt:lpstr>Calibri Light</vt:lpstr>
      <vt:lpstr>Candara</vt:lpstr>
      <vt:lpstr>Century Gothic</vt:lpstr>
      <vt:lpstr>Georgia</vt:lpstr>
      <vt:lpstr>Helvetica</vt:lpstr>
      <vt:lpstr>Noto Sans Symbols</vt:lpstr>
      <vt:lpstr>Times</vt:lpstr>
      <vt:lpstr>Times New Roman</vt:lpstr>
      <vt:lpstr>Trebuchet MS</vt:lpstr>
      <vt:lpstr>Tw Cen MT</vt:lpstr>
      <vt:lpstr>Verdana</vt:lpstr>
      <vt:lpstr>Wingdings</vt:lpstr>
      <vt:lpstr>Wingdings 3</vt:lpstr>
      <vt:lpstr>Facet</vt:lpstr>
      <vt:lpstr>Office Theme</vt:lpstr>
      <vt:lpstr>Welcome  to Tier 2 Networking</vt:lpstr>
      <vt:lpstr>Today’s Agenda 8:45 – 12:30 (Registration 8:30)*</vt:lpstr>
      <vt:lpstr>PowerPoint Presentation</vt:lpstr>
      <vt:lpstr>Who is here today….</vt:lpstr>
      <vt:lpstr>Networking Expectations</vt:lpstr>
      <vt:lpstr>How to Participate in This PD: Padlet</vt:lpstr>
      <vt:lpstr>The MTSS  Big Picture: A Brief Review</vt:lpstr>
      <vt:lpstr>Which MTSS visual resonates most to you and why?</vt:lpstr>
      <vt:lpstr>Why focus so much time on MTSS?                                                                              </vt:lpstr>
      <vt:lpstr>School-Wide Systems for Student Success:  A Response to Intervention (RtI) Model</vt:lpstr>
      <vt:lpstr>PowerPoint Presentation</vt:lpstr>
      <vt:lpstr>PowerPoint Presentation</vt:lpstr>
      <vt:lpstr>Which MTSS visual resonates most to you and why?</vt:lpstr>
      <vt:lpstr>REMEMBER Tiers 2 gives students a higher dosage of what we already do at Tier 1. </vt:lpstr>
      <vt:lpstr>PowerPoint Presentation</vt:lpstr>
      <vt:lpstr>Where do your partners fit into your MTSS?</vt:lpstr>
      <vt:lpstr>Where do your partners fit into your MTSS?</vt:lpstr>
      <vt:lpstr>PowerPoint Presentation</vt:lpstr>
      <vt:lpstr>PowerPoint Presentation</vt:lpstr>
      <vt:lpstr>TFI (Tier II)  Teams</vt:lpstr>
      <vt:lpstr>TFI (Tier II) Section 1: Teams</vt:lpstr>
      <vt:lpstr>Screening Process</vt:lpstr>
      <vt:lpstr>Identifying Students “At Risk”  Universal Screening</vt:lpstr>
      <vt:lpstr>TFI (Tier II) Interventions</vt:lpstr>
      <vt:lpstr>TFI (Tier II)  Section 2: Interventions</vt:lpstr>
      <vt:lpstr>PowerPoint Presentation</vt:lpstr>
      <vt:lpstr>PowerPoint Presentation</vt:lpstr>
      <vt:lpstr>Ideally, the skills being taught in intervention groups should be a re-boost of the skills already learned at Tier 1</vt:lpstr>
      <vt:lpstr>PowerPoint Presentation</vt:lpstr>
      <vt:lpstr>PowerPoint Presentation</vt:lpstr>
      <vt:lpstr>PowerPoint Presentation</vt:lpstr>
      <vt:lpstr>PowerPoint Presentation</vt:lpstr>
      <vt:lpstr>TFI (Tier II) Evaluation</vt:lpstr>
      <vt:lpstr>TFI (Tier II)  Section 3: Evaluation</vt:lpstr>
      <vt:lpstr>Student Data Tracking  &amp; Intervention  Evaluation</vt:lpstr>
      <vt:lpstr>  Individual PROBLEM-SOLVING Discussions</vt:lpstr>
      <vt:lpstr>  Monitoring ON-GOING data tracking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 to Addressing Tier 3 as a System …Focus on Teaming</vt:lpstr>
      <vt:lpstr>PowerPoint Presentation</vt:lpstr>
      <vt:lpstr>PowerPoint Presentation</vt:lpstr>
      <vt:lpstr>Continuum of Tier 3 Supports </vt:lpstr>
      <vt:lpstr>The FBA Process is always the same but becomes more complex as the student’s needs increase</vt:lpstr>
      <vt:lpstr>PowerPoint Presentation</vt:lpstr>
      <vt:lpstr>Data to Support Decision Making at Tier 3</vt:lpstr>
      <vt:lpstr>PowerPoint Presentation</vt:lpstr>
      <vt:lpstr>Complete TFI Tier II Sections:  </vt:lpstr>
      <vt:lpstr>Phase Recognition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2018-02-05T18:05:26Z</dcterms:created>
  <dcterms:modified xsi:type="dcterms:W3CDTF">2020-07-22T15:55:34Z</dcterms:modified>
</cp:coreProperties>
</file>