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736" r:id="rId1"/>
    <p:sldMasterId id="2147483737" r:id="rId2"/>
    <p:sldMasterId id="2147483738" r:id="rId3"/>
    <p:sldMasterId id="2147483739" r:id="rId4"/>
    <p:sldMasterId id="2147483741" r:id="rId5"/>
    <p:sldMasterId id="2147483742" r:id="rId6"/>
    <p:sldMasterId id="2147483746" r:id="rId7"/>
  </p:sldMasterIdLst>
  <p:notesMasterIdLst>
    <p:notesMasterId r:id="rId184"/>
  </p:notesMasterIdLst>
  <p:sldIdLst>
    <p:sldId id="256" r:id="rId8"/>
    <p:sldId id="414" r:id="rId9"/>
    <p:sldId id="257" r:id="rId10"/>
    <p:sldId id="420" r:id="rId11"/>
    <p:sldId id="258" r:id="rId12"/>
    <p:sldId id="413" r:id="rId13"/>
    <p:sldId id="427" r:id="rId14"/>
    <p:sldId id="428" r:id="rId15"/>
    <p:sldId id="415" r:id="rId16"/>
    <p:sldId id="416" r:id="rId17"/>
    <p:sldId id="260" r:id="rId18"/>
    <p:sldId id="269" r:id="rId19"/>
    <p:sldId id="270" r:id="rId20"/>
    <p:sldId id="271" r:id="rId21"/>
    <p:sldId id="272" r:id="rId22"/>
    <p:sldId id="266" r:id="rId23"/>
    <p:sldId id="267" r:id="rId24"/>
    <p:sldId id="261" r:id="rId25"/>
    <p:sldId id="262" r:id="rId26"/>
    <p:sldId id="275" r:id="rId27"/>
    <p:sldId id="277" r:id="rId28"/>
    <p:sldId id="264" r:id="rId29"/>
    <p:sldId id="265" r:id="rId30"/>
    <p:sldId id="435" r:id="rId31"/>
    <p:sldId id="273" r:id="rId32"/>
    <p:sldId id="279" r:id="rId33"/>
    <p:sldId id="280" r:id="rId34"/>
    <p:sldId id="281" r:id="rId35"/>
    <p:sldId id="425" r:id="rId36"/>
    <p:sldId id="285" r:id="rId37"/>
    <p:sldId id="286" r:id="rId38"/>
    <p:sldId id="287" r:id="rId39"/>
    <p:sldId id="288" r:id="rId40"/>
    <p:sldId id="289" r:id="rId41"/>
    <p:sldId id="290" r:id="rId42"/>
    <p:sldId id="291" r:id="rId43"/>
    <p:sldId id="292" r:id="rId44"/>
    <p:sldId id="293" r:id="rId45"/>
    <p:sldId id="294" r:id="rId46"/>
    <p:sldId id="426" r:id="rId47"/>
    <p:sldId id="296" r:id="rId48"/>
    <p:sldId id="295" r:id="rId49"/>
    <p:sldId id="297" r:id="rId50"/>
    <p:sldId id="298" r:id="rId51"/>
    <p:sldId id="299" r:id="rId52"/>
    <p:sldId id="300" r:id="rId53"/>
    <p:sldId id="301" r:id="rId54"/>
    <p:sldId id="302" r:id="rId55"/>
    <p:sldId id="304" r:id="rId56"/>
    <p:sldId id="430" r:id="rId57"/>
    <p:sldId id="429" r:id="rId58"/>
    <p:sldId id="431" r:id="rId59"/>
    <p:sldId id="432" r:id="rId60"/>
    <p:sldId id="433" r:id="rId61"/>
    <p:sldId id="43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419"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58" r:id="rId115"/>
    <p:sldId id="440" r:id="rId116"/>
    <p:sldId id="441" r:id="rId117"/>
    <p:sldId id="442" r:id="rId118"/>
    <p:sldId id="443" r:id="rId119"/>
    <p:sldId id="359" r:id="rId120"/>
    <p:sldId id="360" r:id="rId121"/>
    <p:sldId id="361" r:id="rId122"/>
    <p:sldId id="412" r:id="rId123"/>
    <p:sldId id="439" r:id="rId124"/>
    <p:sldId id="445" r:id="rId125"/>
    <p:sldId id="362" r:id="rId126"/>
    <p:sldId id="363" r:id="rId127"/>
    <p:sldId id="364" r:id="rId128"/>
    <p:sldId id="365" r:id="rId129"/>
    <p:sldId id="366" r:id="rId130"/>
    <p:sldId id="367" r:id="rId131"/>
    <p:sldId id="368" r:id="rId132"/>
    <p:sldId id="369" r:id="rId133"/>
    <p:sldId id="370" r:id="rId134"/>
    <p:sldId id="371" r:id="rId135"/>
    <p:sldId id="372" r:id="rId136"/>
    <p:sldId id="373" r:id="rId137"/>
    <p:sldId id="374" r:id="rId138"/>
    <p:sldId id="375" r:id="rId139"/>
    <p:sldId id="376" r:id="rId140"/>
    <p:sldId id="377" r:id="rId141"/>
    <p:sldId id="436" r:id="rId142"/>
    <p:sldId id="379" r:id="rId143"/>
    <p:sldId id="380" r:id="rId144"/>
    <p:sldId id="381" r:id="rId145"/>
    <p:sldId id="382" r:id="rId146"/>
    <p:sldId id="383" r:id="rId147"/>
    <p:sldId id="384" r:id="rId148"/>
    <p:sldId id="421" r:id="rId149"/>
    <p:sldId id="385" r:id="rId150"/>
    <p:sldId id="386" r:id="rId151"/>
    <p:sldId id="387" r:id="rId152"/>
    <p:sldId id="388" r:id="rId153"/>
    <p:sldId id="389" r:id="rId154"/>
    <p:sldId id="422" r:id="rId155"/>
    <p:sldId id="390" r:id="rId156"/>
    <p:sldId id="423" r:id="rId157"/>
    <p:sldId id="391" r:id="rId158"/>
    <p:sldId id="392" r:id="rId159"/>
    <p:sldId id="393" r:id="rId160"/>
    <p:sldId id="394" r:id="rId161"/>
    <p:sldId id="395" r:id="rId162"/>
    <p:sldId id="396" r:id="rId163"/>
    <p:sldId id="397" r:id="rId164"/>
    <p:sldId id="398" r:id="rId165"/>
    <p:sldId id="399" r:id="rId166"/>
    <p:sldId id="400" r:id="rId167"/>
    <p:sldId id="401" r:id="rId168"/>
    <p:sldId id="402" r:id="rId169"/>
    <p:sldId id="403" r:id="rId170"/>
    <p:sldId id="404" r:id="rId171"/>
    <p:sldId id="405" r:id="rId172"/>
    <p:sldId id="406" r:id="rId173"/>
    <p:sldId id="407" r:id="rId174"/>
    <p:sldId id="408" r:id="rId175"/>
    <p:sldId id="437" r:id="rId176"/>
    <p:sldId id="409" r:id="rId177"/>
    <p:sldId id="328" r:id="rId178"/>
    <p:sldId id="417" r:id="rId179"/>
    <p:sldId id="438" r:id="rId180"/>
    <p:sldId id="410" r:id="rId181"/>
    <p:sldId id="424" r:id="rId182"/>
    <p:sldId id="411" r:id="rId183"/>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B5FF"/>
    <a:srgbClr val="009900"/>
    <a:srgbClr val="48F8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8DD21C-C7AF-4682-B362-B0C72A8AE63A}">
  <a:tblStyle styleId="{0C8DD21C-C7AF-4682-B362-B0C72A8AE63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63" autoAdjust="0"/>
    <p:restoredTop sz="50000" autoAdjust="0"/>
  </p:normalViewPr>
  <p:slideViewPr>
    <p:cSldViewPr snapToGrid="0">
      <p:cViewPr varScale="1">
        <p:scale>
          <a:sx n="60" d="100"/>
          <a:sy n="60" d="100"/>
        </p:scale>
        <p:origin x="450"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6" Type="http://schemas.openxmlformats.org/officeDocument/2006/relationships/slideMaster" Target="slideMasters/slideMaster6.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183" Type="http://schemas.openxmlformats.org/officeDocument/2006/relationships/slide" Target="slides/slide176.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viewProps" Target="viewProps.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21595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75d5c64c2e_2_4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436" name="Google Shape;436;g75d5c64c2e_2_4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0644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75d5c64c2e_0_20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g75d5c64c2e_0_209: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4776070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7593888619_0_73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7593888619_0_73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7363913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7593888619_0_74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7593888619_0_7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58079203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7593888619_0_75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7593888619_0_75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0585566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7593888619_0_75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7593888619_0_75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4067486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7593888619_0_76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7593888619_0_76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5772924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56815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75d5c64c2e_0_96: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dirty="0"/>
          </a:p>
        </p:txBody>
      </p:sp>
      <p:sp>
        <p:nvSpPr>
          <p:cNvPr id="1225" name="Google Shape;1225;g75d5c64c2e_0_9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54131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75c1a18e2e_8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g75c1a18e2e_8_0: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233" name="Google Shape;1233;g75c1a18e2e_8_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120</a:t>
            </a:fld>
            <a:endParaRPr/>
          </a:p>
        </p:txBody>
      </p:sp>
      <p:sp>
        <p:nvSpPr>
          <p:cNvPr id="1234" name="Google Shape;1234;g75c1a18e2e_8_0: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214306390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75d5c64c2e_0_1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1" name="Google Shape;1241;g75d5c64c2e_0_131: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1242" name="Google Shape;1242;g75d5c64c2e_0_131: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121</a:t>
            </a:fld>
            <a:endParaRPr/>
          </a:p>
        </p:txBody>
      </p:sp>
      <p:sp>
        <p:nvSpPr>
          <p:cNvPr id="1243" name="Google Shape;1243;g75d5c64c2e_0_131: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96286847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75c1a18e2e_8_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g75c1a18e2e_8_10: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252" name="Google Shape;1252;g75c1a18e2e_8_1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122</a:t>
            </a:fld>
            <a:endParaRPr/>
          </a:p>
        </p:txBody>
      </p:sp>
      <p:sp>
        <p:nvSpPr>
          <p:cNvPr id="1253" name="Google Shape;1253;g75c1a18e2e_8_10: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286724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75d5c64c2e_0_24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75d5c64c2e_0_24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002677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75c1a18e2e_8_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g75c1a18e2e_8_19: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262" name="Google Shape;1262;g75c1a18e2e_8_1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123</a:t>
            </a:fld>
            <a:endParaRPr/>
          </a:p>
        </p:txBody>
      </p:sp>
      <p:sp>
        <p:nvSpPr>
          <p:cNvPr id="1263" name="Google Shape;1263;g75c1a18e2e_8_19: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259054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75d5c64c2e_0_1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9" name="Google Shape;1269;g75d5c64c2e_0_14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270" name="Google Shape;1270;g75d5c64c2e_0_14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124</a:t>
            </a:fld>
            <a:endParaRPr/>
          </a:p>
        </p:txBody>
      </p:sp>
      <p:sp>
        <p:nvSpPr>
          <p:cNvPr id="1271" name="Google Shape;1271;g75d5c64c2e_0_140: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6013022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75c1a18e2e_8_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8" name="Google Shape;1278;g75c1a18e2e_8_27: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279" name="Google Shape;1279;g75c1a18e2e_8_27: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125</a:t>
            </a:fld>
            <a:endParaRPr/>
          </a:p>
        </p:txBody>
      </p:sp>
      <p:sp>
        <p:nvSpPr>
          <p:cNvPr id="1280" name="Google Shape;1280;g75c1a18e2e_8_27: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8226582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75c1a18e2e_8_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9" name="Google Shape;1289;g75c1a18e2e_8_38: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290" name="Google Shape;1290;g75c1a18e2e_8_3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126</a:t>
            </a:fld>
            <a:endParaRPr/>
          </a:p>
        </p:txBody>
      </p:sp>
      <p:sp>
        <p:nvSpPr>
          <p:cNvPr id="1291" name="Google Shape;1291;g75c1a18e2e_8_38: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9180261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75d5c64c2e_0_14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7" name="Google Shape;1297;g75d5c64c2e_0_148: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298" name="Google Shape;1298;g75d5c64c2e_0_148: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127</a:t>
            </a:fld>
            <a:endParaRPr/>
          </a:p>
        </p:txBody>
      </p:sp>
      <p:sp>
        <p:nvSpPr>
          <p:cNvPr id="1299" name="Google Shape;1299;g75d5c64c2e_0_148: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74362166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75c1a18e2e_8_4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6" name="Google Shape;1306;g75c1a18e2e_8_46: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307" name="Google Shape;1307;g75c1a18e2e_8_4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128</a:t>
            </a:fld>
            <a:endParaRPr/>
          </a:p>
        </p:txBody>
      </p:sp>
      <p:sp>
        <p:nvSpPr>
          <p:cNvPr id="1308" name="Google Shape;1308;g75c1a18e2e_8_46: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4875271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75c1a18e2e_8_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7" name="Google Shape;1317;g75c1a18e2e_8_56: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318" name="Google Shape;1318;g75c1a18e2e_8_5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129</a:t>
            </a:fld>
            <a:endParaRPr/>
          </a:p>
        </p:txBody>
      </p:sp>
      <p:sp>
        <p:nvSpPr>
          <p:cNvPr id="1319" name="Google Shape;1319;g75c1a18e2e_8_56: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21809169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75d5c64c2e_0_1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5" name="Google Shape;1325;g75d5c64c2e_0_156: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326" name="Google Shape;1326;g75d5c64c2e_0_156: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130</a:t>
            </a:fld>
            <a:endParaRPr/>
          </a:p>
        </p:txBody>
      </p:sp>
      <p:sp>
        <p:nvSpPr>
          <p:cNvPr id="1327" name="Google Shape;1327;g75d5c64c2e_0_156: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5054774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75c1a18e2e_8_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4" name="Google Shape;1334;g75c1a18e2e_8_64: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335" name="Google Shape;1335;g75c1a18e2e_8_6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131</a:t>
            </a:fld>
            <a:endParaRPr/>
          </a:p>
        </p:txBody>
      </p:sp>
      <p:sp>
        <p:nvSpPr>
          <p:cNvPr id="1336" name="Google Shape;1336;g75c1a18e2e_8_64: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1335426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75c1a18e2e_8_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5" name="Google Shape;1345;g75c1a18e2e_8_74: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
        <p:nvSpPr>
          <p:cNvPr id="1346" name="Google Shape;1346;g75c1a18e2e_8_7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132</a:t>
            </a:fld>
            <a:endParaRPr/>
          </a:p>
        </p:txBody>
      </p:sp>
      <p:sp>
        <p:nvSpPr>
          <p:cNvPr id="1347" name="Google Shape;1347;g75c1a18e2e_8_74: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327187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7593888619_0_11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7593888619_0_11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0643350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75d5c64c2e_0_16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3" name="Google Shape;1353;g75d5c64c2e_0_164: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
        <p:nvSpPr>
          <p:cNvPr id="1354" name="Google Shape;1354;g75d5c64c2e_0_164: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133</a:t>
            </a:fld>
            <a:endParaRPr/>
          </a:p>
        </p:txBody>
      </p:sp>
      <p:sp>
        <p:nvSpPr>
          <p:cNvPr id="1355" name="Google Shape;1355;g75d5c64c2e_0_164: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4802769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75c1a18e2e_8_8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2" name="Google Shape;1362;g75c1a18e2e_8_82: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363" name="Google Shape;1363;g75c1a18e2e_8_8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134</a:t>
            </a:fld>
            <a:endParaRPr/>
          </a:p>
        </p:txBody>
      </p:sp>
      <p:sp>
        <p:nvSpPr>
          <p:cNvPr id="1364" name="Google Shape;1364;g75c1a18e2e_8_82: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6186820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75d5c64c2e_0_96: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dirty="0"/>
          </a:p>
        </p:txBody>
      </p:sp>
      <p:sp>
        <p:nvSpPr>
          <p:cNvPr id="1225" name="Google Shape;1225;g75d5c64c2e_0_9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139608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75d5c64c2e_0_26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75d5c64c2e_0_26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108864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7593888619_0_493: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7593888619_0_49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80096590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7593888619_0_49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5" name="Google Shape;1395;g7593888619_0_49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5191044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7593888619_0_50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2" name="Google Shape;1402;g7593888619_0_50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58055566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7593888619_0_51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7593888619_0_5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38078610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7593888619_0_519: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7593888619_0_51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16379406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7593888619_0_519: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7593888619_0_51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122635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7593888619_0_127: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7593888619_0_1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0274573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7593888619_0_527: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7593888619_0_5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60570954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7593888619_0_534: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7593888619_0_53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108781922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7593888619_0_54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7593888619_0_54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4494780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7593888619_0_54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7593888619_0_54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2368302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7593888619_0_55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7593888619_0_55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56455693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75895d5725_0_4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8" name="Google Shape;1458;g75895d5725_0_4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55296" indent="0">
              <a:lnSpc>
                <a:spcPct val="115000"/>
              </a:lnSpc>
              <a:buClr>
                <a:schemeClr val="dk2"/>
              </a:buClr>
              <a:buSzPts val="1200"/>
              <a:buNone/>
            </a:pPr>
            <a:endParaRPr dirty="0"/>
          </a:p>
        </p:txBody>
      </p:sp>
    </p:spTree>
    <p:extLst>
      <p:ext uri="{BB962C8B-B14F-4D97-AF65-F5344CB8AC3E}">
        <p14:creationId xmlns:p14="http://schemas.microsoft.com/office/powerpoint/2010/main" val="77426615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75895d5725_0_4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8" name="Google Shape;1458;g75895d5725_0_4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55296" indent="0">
              <a:lnSpc>
                <a:spcPct val="115000"/>
              </a:lnSpc>
              <a:buClr>
                <a:schemeClr val="dk2"/>
              </a:buClr>
              <a:buSzPts val="1200"/>
              <a:buNone/>
            </a:pPr>
            <a:endParaRPr dirty="0"/>
          </a:p>
        </p:txBody>
      </p:sp>
    </p:spTree>
    <p:extLst>
      <p:ext uri="{BB962C8B-B14F-4D97-AF65-F5344CB8AC3E}">
        <p14:creationId xmlns:p14="http://schemas.microsoft.com/office/powerpoint/2010/main" val="92570452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88777313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7593888619_0_564: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 name="Google Shape;1464;g7593888619_0_56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94432877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7593888619_0_57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7593888619_0_57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75014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7593888619_0_13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7593888619_0_13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39458366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7593888619_0_57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7593888619_0_57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975654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7593888619_0_58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 name="Google Shape;1485;g7593888619_0_58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25480429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7593888619_0_59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2" name="Google Shape;1492;g7593888619_0_59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2063557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75d5c64c2e_0_114: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0" indent="0">
              <a:buNone/>
            </a:pPr>
            <a:endParaRPr dirty="0"/>
          </a:p>
        </p:txBody>
      </p:sp>
      <p:sp>
        <p:nvSpPr>
          <p:cNvPr id="1499" name="Google Shape;1499;g75d5c64c2e_0_1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744109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75c1a18e2e_13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5" name="Google Shape;1505;g75c1a18e2e_13_0: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506" name="Google Shape;1506;g75c1a18e2e_13_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157</a:t>
            </a:fld>
            <a:endParaRPr/>
          </a:p>
        </p:txBody>
      </p:sp>
      <p:sp>
        <p:nvSpPr>
          <p:cNvPr id="1507" name="Google Shape;1507;g75c1a18e2e_13_0: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8459365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75d5c64c2e_0_1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3" name="Google Shape;1513;g75d5c64c2e_0_172: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514" name="Google Shape;1514;g75d5c64c2e_0_172: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158</a:t>
            </a:fld>
            <a:endParaRPr/>
          </a:p>
        </p:txBody>
      </p:sp>
      <p:sp>
        <p:nvSpPr>
          <p:cNvPr id="1515" name="Google Shape;1515;g75d5c64c2e_0_172: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210713381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75c1a18e2e_13_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2" name="Google Shape;1522;g75c1a18e2e_13_9: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523" name="Google Shape;1523;g75c1a18e2e_13_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159</a:t>
            </a:fld>
            <a:endParaRPr/>
          </a:p>
        </p:txBody>
      </p:sp>
      <p:sp>
        <p:nvSpPr>
          <p:cNvPr id="1524" name="Google Shape;1524;g75c1a18e2e_13_9: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44518922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75c1a18e2e_13_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2" name="Google Shape;1532;g75c1a18e2e_13_18: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533" name="Google Shape;1533;g75c1a18e2e_13_1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160</a:t>
            </a:fld>
            <a:endParaRPr/>
          </a:p>
        </p:txBody>
      </p:sp>
      <p:sp>
        <p:nvSpPr>
          <p:cNvPr id="1534" name="Google Shape;1534;g75c1a18e2e_13_18: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46221119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g75d5c64c2e_0_1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0" name="Google Shape;1540;g75d5c64c2e_0_18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541" name="Google Shape;1541;g75d5c64c2e_0_18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161</a:t>
            </a:fld>
            <a:endParaRPr/>
          </a:p>
        </p:txBody>
      </p:sp>
      <p:sp>
        <p:nvSpPr>
          <p:cNvPr id="1542" name="Google Shape;1542;g75d5c64c2e_0_180: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93527039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g75c1a18e2e_13_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9" name="Google Shape;1549;g75c1a18e2e_13_26: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550" name="Google Shape;1550;g75c1a18e2e_13_2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162</a:t>
            </a:fld>
            <a:endParaRPr/>
          </a:p>
        </p:txBody>
      </p:sp>
      <p:sp>
        <p:nvSpPr>
          <p:cNvPr id="1551" name="Google Shape;1551;g75c1a18e2e_13_26: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656699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75d5c64c2e_0_2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g75d5c64c2e_0_234: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28599474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75c1a18e2e_13_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9" name="Google Shape;1559;g75c1a18e2e_13_35: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560" name="Google Shape;1560;g75c1a18e2e_13_3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163</a:t>
            </a:fld>
            <a:endParaRPr/>
          </a:p>
        </p:txBody>
      </p:sp>
      <p:sp>
        <p:nvSpPr>
          <p:cNvPr id="1561" name="Google Shape;1561;g75c1a18e2e_13_35: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202410560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75d5c64c2e_0_1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g75d5c64c2e_0_188: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568" name="Google Shape;1568;g75d5c64c2e_0_188: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164</a:t>
            </a:fld>
            <a:endParaRPr/>
          </a:p>
        </p:txBody>
      </p:sp>
      <p:sp>
        <p:nvSpPr>
          <p:cNvPr id="1569" name="Google Shape;1569;g75d5c64c2e_0_188: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85436707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75c1a18e2e_13_4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6" name="Google Shape;1576;g75c1a18e2e_13_43: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
        <p:nvSpPr>
          <p:cNvPr id="1577" name="Google Shape;1577;g75c1a18e2e_13_43: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165</a:t>
            </a:fld>
            <a:endParaRPr/>
          </a:p>
        </p:txBody>
      </p:sp>
      <p:sp>
        <p:nvSpPr>
          <p:cNvPr id="1578" name="Google Shape;1578;g75c1a18e2e_13_43: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27173206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75c1a18e2e_13_5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7" name="Google Shape;1587;g75c1a18e2e_13_54: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588" name="Google Shape;1588;g75c1a18e2e_13_5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166</a:t>
            </a:fld>
            <a:endParaRPr/>
          </a:p>
        </p:txBody>
      </p:sp>
      <p:sp>
        <p:nvSpPr>
          <p:cNvPr id="1589" name="Google Shape;1589;g75c1a18e2e_13_54: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9614509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75d5c64c2e_0_19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5" name="Google Shape;1595;g75d5c64c2e_0_196: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596" name="Google Shape;1596;g75d5c64c2e_0_196: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167</a:t>
            </a:fld>
            <a:endParaRPr/>
          </a:p>
        </p:txBody>
      </p:sp>
      <p:sp>
        <p:nvSpPr>
          <p:cNvPr id="1597" name="Google Shape;1597;g75d5c64c2e_0_196: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41488780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75c1a18e2e_13_6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4" name="Google Shape;1604;g75c1a18e2e_13_62:notes"/>
          <p:cNvSpPr txBox="1">
            <a:spLocks noGrp="1"/>
          </p:cNvSpPr>
          <p:nvPr>
            <p:ph type="body" idx="1"/>
          </p:nvPr>
        </p:nvSpPr>
        <p:spPr>
          <a:xfrm>
            <a:off x="701040" y="4473893"/>
            <a:ext cx="5608320" cy="3660458"/>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1605" name="Google Shape;1605;g75c1a18e2e_13_6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168</a:t>
            </a:fld>
            <a:endParaRPr/>
          </a:p>
        </p:txBody>
      </p:sp>
      <p:sp>
        <p:nvSpPr>
          <p:cNvPr id="1606" name="Google Shape;1606;g75c1a18e2e_13_62:notes"/>
          <p:cNvSpPr txBox="1">
            <a:spLocks noGrp="1"/>
          </p:cNvSpPr>
          <p:nvPr>
            <p:ph type="hdr" idx="3"/>
          </p:nvPr>
        </p:nvSpPr>
        <p:spPr>
          <a:xfrm>
            <a:off x="0" y="1"/>
            <a:ext cx="3037840" cy="466434"/>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93293221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75d5c64c2e_0_114: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0" indent="0">
              <a:buNone/>
            </a:pPr>
            <a:endParaRPr dirty="0"/>
          </a:p>
        </p:txBody>
      </p:sp>
      <p:sp>
        <p:nvSpPr>
          <p:cNvPr id="1499" name="Google Shape;1499;g75d5c64c2e_0_1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516506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75895d5725_0_67: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75895d5725_0_6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5000"/>
              </a:lnSpc>
              <a:spcAft>
                <a:spcPts val="1630"/>
              </a:spcAft>
              <a:buNone/>
            </a:pPr>
            <a:endParaRPr dirty="0"/>
          </a:p>
        </p:txBody>
      </p:sp>
    </p:spTree>
    <p:extLst>
      <p:ext uri="{BB962C8B-B14F-4D97-AF65-F5344CB8AC3E}">
        <p14:creationId xmlns:p14="http://schemas.microsoft.com/office/powerpoint/2010/main" val="101356353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75d43eca3c_13_6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
        <p:nvSpPr>
          <p:cNvPr id="970" name="Google Shape;970;g75d43eca3c_13_6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30419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924734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7593888619_0_9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7593888619_0_9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95069309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75895d5725_0_94: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3" name="Google Shape;1623;g75895d5725_0_9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155296" indent="0">
              <a:lnSpc>
                <a:spcPct val="115000"/>
              </a:lnSpc>
              <a:buClr>
                <a:schemeClr val="dk2"/>
              </a:buClr>
              <a:buSzPts val="1200"/>
              <a:buNone/>
            </a:pPr>
            <a:endParaRPr dirty="0"/>
          </a:p>
        </p:txBody>
      </p:sp>
    </p:spTree>
    <p:extLst>
      <p:ext uri="{BB962C8B-B14F-4D97-AF65-F5344CB8AC3E}">
        <p14:creationId xmlns:p14="http://schemas.microsoft.com/office/powerpoint/2010/main" val="112196070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75d5c64c2e_2_4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436" name="Google Shape;436;g75d5c64c2e_2_4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77716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794b5fade8_0_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794b5fade8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887165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75d5c64c2e_0_2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g75d5c64c2e_0_214: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972685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75d5c64c2e_0_2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g75d5c64c2e_0_221: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49623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593888619_0_15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7593888619_0_15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631499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75d5c64c2e_2_4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436" name="Google Shape;436;g75d5c64c2e_2_4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819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7593888619_0_17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7593888619_0_17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948051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75d5c64c2e_0_2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g75d5c64c2e_0_228: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746071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75d43eca3c_2_5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75d43eca3c_2_5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457200" lvl="0" indent="-342900" algn="l" rtl="0">
              <a:spcBef>
                <a:spcPts val="0"/>
              </a:spcBef>
              <a:spcAft>
                <a:spcPts val="0"/>
              </a:spcAft>
              <a:buSzPts val="1800"/>
              <a:buChar char="-"/>
            </a:pPr>
            <a:endParaRPr dirty="0"/>
          </a:p>
        </p:txBody>
      </p:sp>
    </p:spTree>
    <p:extLst>
      <p:ext uri="{BB962C8B-B14F-4D97-AF65-F5344CB8AC3E}">
        <p14:creationId xmlns:p14="http://schemas.microsoft.com/office/powerpoint/2010/main" val="1472661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7593888619_0_147: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7593888619_0_14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173976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7593888619_0_18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7593888619_0_18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24367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7593888619_0_18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7593888619_0_18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546651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7593888619_0_19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7593888619_0_19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92167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75c1a18e2e_17_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75c1a18e2e_17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057854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7593888619_0_207: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7593888619_0_20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1518509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75d5c64c2e_0_0: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0" indent="0">
              <a:buNone/>
            </a:pPr>
            <a:endParaRPr dirty="0"/>
          </a:p>
        </p:txBody>
      </p:sp>
      <p:sp>
        <p:nvSpPr>
          <p:cNvPr id="634" name="Google Shape;634;g75d5c64c2e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1628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75d5c64c2e_2_5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g75d5c64c2e_2_51: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827302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75d5c64c2e_0_7: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0" indent="0">
              <a:buNone/>
            </a:pPr>
            <a:endParaRPr dirty="0"/>
          </a:p>
        </p:txBody>
      </p:sp>
      <p:sp>
        <p:nvSpPr>
          <p:cNvPr id="642" name="Google Shape;642;g75d5c64c2e_0_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293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75d5c64c2e_0_24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75d5c64c2e_0_24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818907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7593888619_0_21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7593888619_0_2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951309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7593888619_0_219: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7593888619_0_21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647518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7593888619_0_22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7593888619_0_22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1549857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7593888619_0_234: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7593888619_0_23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625478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7593888619_0_24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7593888619_0_24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1274028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7593888619_0_25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7593888619_0_25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44177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6b58f22b5e_1_28: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6b58f22b5e_1_28:notes"/>
          <p:cNvSpPr txBox="1">
            <a:spLocks noGrp="1"/>
          </p:cNvSpPr>
          <p:nvPr>
            <p:ph type="body" idx="1"/>
          </p:nvPr>
        </p:nvSpPr>
        <p:spPr>
          <a:xfrm>
            <a:off x="716619" y="4548457"/>
            <a:ext cx="5732827" cy="3721610"/>
          </a:xfrm>
          <a:prstGeom prst="rect">
            <a:avLst/>
          </a:prstGeom>
        </p:spPr>
        <p:txBody>
          <a:bodyPr spcFirstLastPara="1" wrap="square" lIns="94945" tIns="47460" rIns="94945" bIns="47460" anchor="t" anchorCtr="0">
            <a:noAutofit/>
          </a:bodyPr>
          <a:lstStyle/>
          <a:p>
            <a:endParaRPr dirty="0"/>
          </a:p>
        </p:txBody>
      </p:sp>
      <p:sp>
        <p:nvSpPr>
          <p:cNvPr id="329" name="Google Shape;329;g6b58f22b5e_1_28:notes"/>
          <p:cNvSpPr txBox="1">
            <a:spLocks noGrp="1"/>
          </p:cNvSpPr>
          <p:nvPr>
            <p:ph type="sldNum" idx="12"/>
          </p:nvPr>
        </p:nvSpPr>
        <p:spPr>
          <a:xfrm>
            <a:off x="4059181" y="8977133"/>
            <a:ext cx="3105307" cy="474275"/>
          </a:xfrm>
          <a:prstGeom prst="rect">
            <a:avLst/>
          </a:prstGeom>
        </p:spPr>
        <p:txBody>
          <a:bodyPr spcFirstLastPara="1" wrap="square" lIns="94945" tIns="47460" rIns="94945" bIns="47460" anchor="b" anchorCtr="0">
            <a:noAutofit/>
          </a:bodyPr>
          <a:lstStyle/>
          <a:p>
            <a:pPr marL="0" marR="0" lvl="0" indent="0" algn="r" defTabSz="931774"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31774" rtl="0" eaLnBrk="1" fontAlgn="auto" latinLnBrk="0" hangingPunct="1">
                <a:lnSpc>
                  <a:spcPct val="100000"/>
                </a:lnSpc>
                <a:spcBef>
                  <a:spcPts val="0"/>
                </a:spcBef>
                <a:spcAft>
                  <a:spcPts val="0"/>
                </a:spcAft>
                <a:buClr>
                  <a:srgbClr val="000000"/>
                </a:buClr>
                <a:buSzTx/>
                <a:buFontTx/>
                <a:buNone/>
                <a:tabLst/>
                <a:defRPr/>
              </a:pPr>
              <a:t>40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Date Placeholder 1">
            <a:extLst>
              <a:ext uri="{FF2B5EF4-FFF2-40B4-BE49-F238E27FC236}">
                <a16:creationId xmlns:a16="http://schemas.microsoft.com/office/drawing/2014/main" id="{6D295CA8-1E73-438C-BBF9-73C34CE3D443}"/>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12/4/2019</a:t>
            </a:r>
          </a:p>
        </p:txBody>
      </p:sp>
      <p:sp>
        <p:nvSpPr>
          <p:cNvPr id="3" name="Footer Placeholder 2">
            <a:extLst>
              <a:ext uri="{FF2B5EF4-FFF2-40B4-BE49-F238E27FC236}">
                <a16:creationId xmlns:a16="http://schemas.microsoft.com/office/drawing/2014/main" id="{1A6C57F0-B382-4653-9E96-39E04E32E01D}"/>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DE-PBS Cadre Meeting</a:t>
            </a:r>
          </a:p>
        </p:txBody>
      </p:sp>
    </p:spTree>
    <p:extLst>
      <p:ext uri="{BB962C8B-B14F-4D97-AF65-F5344CB8AC3E}">
        <p14:creationId xmlns:p14="http://schemas.microsoft.com/office/powerpoint/2010/main" val="323323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7593888619_0_259: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7593888619_0_25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2011444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a:defRPr/>
            </a:pPr>
            <a:fld id="{87976D3B-34A1-D347-8085-EE1FFECD9AC4}" type="slidenum">
              <a:rPr lang="en-US" smtClean="0"/>
              <a:pPr>
                <a:defRPr/>
              </a:pPr>
              <a:t>4</a:t>
            </a:fld>
            <a:endParaRPr lang="en-US"/>
          </a:p>
        </p:txBody>
      </p:sp>
    </p:spTree>
    <p:extLst>
      <p:ext uri="{BB962C8B-B14F-4D97-AF65-F5344CB8AC3E}">
        <p14:creationId xmlns:p14="http://schemas.microsoft.com/office/powerpoint/2010/main" val="11505934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75d17ca650_2_7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
        <p:nvSpPr>
          <p:cNvPr id="699" name="Google Shape;699;g75d17ca650_2_7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4695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7593888619_0_26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7593888619_0_26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355293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7593888619_0_27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7593888619_0_27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67063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7593888619_0_287: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7593888619_0_28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846544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7593888619_0_31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7593888619_0_31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586018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7593888619_0_32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7593888619_0_32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6475668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7593888619_0_33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7593888619_0_33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6420803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75c1a18e2e_1_13: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0" indent="0">
              <a:lnSpc>
                <a:spcPct val="90000"/>
              </a:lnSpc>
              <a:buClr>
                <a:schemeClr val="lt1"/>
              </a:buClr>
              <a:buSzPts val="3900"/>
              <a:buNone/>
            </a:pPr>
            <a:endParaRPr dirty="0"/>
          </a:p>
        </p:txBody>
      </p:sp>
      <p:sp>
        <p:nvSpPr>
          <p:cNvPr id="766" name="Google Shape;766;g75c1a18e2e_1_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28046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38645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75c1a18e2e_1_20:notes"/>
          <p:cNvSpPr txBox="1">
            <a:spLocks noGrp="1"/>
          </p:cNvSpPr>
          <p:nvPr>
            <p:ph type="body" idx="1"/>
          </p:nvPr>
        </p:nvSpPr>
        <p:spPr>
          <a:xfrm>
            <a:off x="701040" y="4473893"/>
            <a:ext cx="5608320" cy="3660610"/>
          </a:xfrm>
          <a:prstGeom prst="rect">
            <a:avLst/>
          </a:prstGeom>
        </p:spPr>
        <p:txBody>
          <a:bodyPr spcFirstLastPara="1" wrap="square" lIns="93162" tIns="93162" rIns="93162" bIns="93162" anchor="t" anchorCtr="0">
            <a:noAutofit/>
          </a:bodyPr>
          <a:lstStyle/>
          <a:p>
            <a:pPr marL="0" indent="0">
              <a:buNone/>
            </a:pPr>
            <a:endParaRPr dirty="0"/>
          </a:p>
        </p:txBody>
      </p:sp>
      <p:sp>
        <p:nvSpPr>
          <p:cNvPr id="772" name="Google Shape;772;g75c1a18e2e_1_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715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75d5c64c2e_0_2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g75d5c64c2e_0_204: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6601380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75d5c64c2e_0_53: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75d5c64c2e_0_5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404575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75d5c64c2e_0_6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75d5c64c2e_0_6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5566680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75c1a18e2e_1_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g75c1a18e2e_1_27: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793" name="Google Shape;793;g75c1a18e2e_1_27: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59</a:t>
            </a:fld>
            <a:endParaRPr/>
          </a:p>
        </p:txBody>
      </p:sp>
      <p:sp>
        <p:nvSpPr>
          <p:cNvPr id="794" name="Google Shape;794;g75c1a18e2e_1_27: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260230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75d5c64c2e_0_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g75d5c64c2e_0_45: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801" name="Google Shape;801;g75d5c64c2e_0_45: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60</a:t>
            </a:fld>
            <a:endParaRPr/>
          </a:p>
        </p:txBody>
      </p:sp>
      <p:sp>
        <p:nvSpPr>
          <p:cNvPr id="802" name="Google Shape;802;g75d5c64c2e_0_45: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6511976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75c1a18e2e_1_3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75c1a18e2e_1_35: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810" name="Google Shape;810;g75c1a18e2e_1_35: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61</a:t>
            </a:fld>
            <a:endParaRPr/>
          </a:p>
        </p:txBody>
      </p:sp>
      <p:sp>
        <p:nvSpPr>
          <p:cNvPr id="811" name="Google Shape;811;g75c1a18e2e_1_35: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102877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75c1a18e2e_1_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g75c1a18e2e_1_44: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820" name="Google Shape;820;g75c1a18e2e_1_44: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62</a:t>
            </a:fld>
            <a:endParaRPr/>
          </a:p>
        </p:txBody>
      </p:sp>
      <p:sp>
        <p:nvSpPr>
          <p:cNvPr id="821" name="Google Shape;821;g75c1a18e2e_1_44: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1241296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75d5c64c2e_0_7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g75d5c64c2e_0_72: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828" name="Google Shape;828;g75d5c64c2e_0_72: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63</a:t>
            </a:fld>
            <a:endParaRPr/>
          </a:p>
        </p:txBody>
      </p:sp>
      <p:sp>
        <p:nvSpPr>
          <p:cNvPr id="829" name="Google Shape;829;g75d5c64c2e_0_72: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8337378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75c1a18e2e_1_5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g75c1a18e2e_1_52: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837" name="Google Shape;837;g75c1a18e2e_1_52: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64</a:t>
            </a:fld>
            <a:endParaRPr/>
          </a:p>
        </p:txBody>
      </p:sp>
      <p:sp>
        <p:nvSpPr>
          <p:cNvPr id="838" name="Google Shape;838;g75c1a18e2e_1_52: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094025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75c1a18e2e_1_6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g75c1a18e2e_1_61: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847" name="Google Shape;847;g75c1a18e2e_1_61: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65</a:t>
            </a:fld>
            <a:endParaRPr/>
          </a:p>
        </p:txBody>
      </p:sp>
      <p:sp>
        <p:nvSpPr>
          <p:cNvPr id="848" name="Google Shape;848;g75c1a18e2e_1_61: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5260297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75d5c64c2e_0_8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g75d5c64c2e_0_8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855" name="Google Shape;855;g75d5c64c2e_0_8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66</a:t>
            </a:fld>
            <a:endParaRPr/>
          </a:p>
        </p:txBody>
      </p:sp>
      <p:sp>
        <p:nvSpPr>
          <p:cNvPr id="856" name="Google Shape;856;g75d5c64c2e_0_80: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939636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153934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75c1a18e2e_1_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g75c1a18e2e_1_69: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864" name="Google Shape;864;g75c1a18e2e_1_69: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67</a:t>
            </a:fld>
            <a:endParaRPr/>
          </a:p>
        </p:txBody>
      </p:sp>
      <p:sp>
        <p:nvSpPr>
          <p:cNvPr id="865" name="Google Shape;865;g75c1a18e2e_1_69: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6694150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75c1a18e2e_1_7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g75c1a18e2e_1_79: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875" name="Google Shape;875;g75c1a18e2e_1_79: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68</a:t>
            </a:fld>
            <a:endParaRPr/>
          </a:p>
        </p:txBody>
      </p:sp>
      <p:sp>
        <p:nvSpPr>
          <p:cNvPr id="876" name="Google Shape;876;g75c1a18e2e_1_79: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1920363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75d5c64c2e_0_8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g75d5c64c2e_0_88: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883" name="Google Shape;883;g75d5c64c2e_0_88: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69</a:t>
            </a:fld>
            <a:endParaRPr/>
          </a:p>
        </p:txBody>
      </p:sp>
      <p:sp>
        <p:nvSpPr>
          <p:cNvPr id="884" name="Google Shape;884;g75d5c64c2e_0_88: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9551220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75c1a18e2e_1_8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1" name="Google Shape;891;g75c1a18e2e_1_87: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None/>
            </a:pPr>
            <a:endParaRPr dirty="0"/>
          </a:p>
        </p:txBody>
      </p:sp>
      <p:sp>
        <p:nvSpPr>
          <p:cNvPr id="892" name="Google Shape;892;g75c1a18e2e_1_87: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
              <a:pPr algn="r"/>
              <a:t>70</a:t>
            </a:fld>
            <a:endParaRPr/>
          </a:p>
        </p:txBody>
      </p:sp>
      <p:sp>
        <p:nvSpPr>
          <p:cNvPr id="893" name="Google Shape;893;g75c1a18e2e_1_87:notes"/>
          <p:cNvSpPr txBox="1">
            <a:spLocks noGrp="1"/>
          </p:cNvSpPr>
          <p:nvPr>
            <p:ph type="hdr" idx="3"/>
          </p:nvPr>
        </p:nvSpPr>
        <p:spPr>
          <a:xfrm>
            <a:off x="0" y="0"/>
            <a:ext cx="3037840" cy="466345"/>
          </a:xfrm>
          <a:prstGeom prst="rect">
            <a:avLst/>
          </a:prstGeom>
          <a:noFill/>
          <a:ln>
            <a:noFill/>
          </a:ln>
        </p:spPr>
        <p:txBody>
          <a:bodyPr spcFirstLastPara="1" wrap="square" lIns="93162" tIns="46568" rIns="93162" bIns="46568" anchor="t" anchorCtr="0">
            <a:noAutofit/>
          </a:bodyPr>
          <a:lstStyle/>
          <a:p>
            <a:r>
              <a:rPr lang="en"/>
              <a:t>DRAFT 12 19 2018</a:t>
            </a:r>
            <a:endParaRPr/>
          </a:p>
        </p:txBody>
      </p:sp>
    </p:spTree>
    <p:extLst>
      <p:ext uri="{BB962C8B-B14F-4D97-AF65-F5344CB8AC3E}">
        <p14:creationId xmlns:p14="http://schemas.microsoft.com/office/powerpoint/2010/main" val="2956968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75d5c64c2e_0_254: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75d5c64c2e_0_25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5003870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7593888619_0_339: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7593888619_0_33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589692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7593888619_0_347: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7593888619_0_34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342020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7593888619_0_359: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7593888619_0_35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6756048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7593888619_0_364: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7593888619_0_36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1442520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75d17ca650_7_75:notes"/>
          <p:cNvSpPr txBox="1">
            <a:spLocks noGrp="1"/>
          </p:cNvSpPr>
          <p:nvPr>
            <p:ph type="sldNum" idx="12"/>
          </p:nvPr>
        </p:nvSpPr>
        <p:spPr>
          <a:xfrm>
            <a:off x="3970938" y="8829967"/>
            <a:ext cx="3037840" cy="464820"/>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solidFill>
                  <a:schemeClr val="dk1"/>
                </a:solidFill>
              </a:rPr>
              <a:pPr algn="r"/>
              <a:t>76</a:t>
            </a:fld>
            <a:endParaRPr sz="1200">
              <a:solidFill>
                <a:schemeClr val="dk1"/>
              </a:solidFill>
            </a:endParaRPr>
          </a:p>
        </p:txBody>
      </p:sp>
      <p:sp>
        <p:nvSpPr>
          <p:cNvPr id="937" name="Google Shape;937;g75d17ca650_7_75:notes"/>
          <p:cNvSpPr txBox="1"/>
          <p:nvPr/>
        </p:nvSpPr>
        <p:spPr>
          <a:xfrm>
            <a:off x="3970338" y="8829675"/>
            <a:ext cx="3038475" cy="465138"/>
          </a:xfrm>
          <a:prstGeom prst="rect">
            <a:avLst/>
          </a:prstGeom>
          <a:noFill/>
          <a:ln>
            <a:noFill/>
          </a:ln>
        </p:spPr>
        <p:txBody>
          <a:bodyPr spcFirstLastPara="1" wrap="square" lIns="93773" tIns="46899" rIns="93773" bIns="46899" anchor="b" anchorCtr="0">
            <a:noAutofit/>
          </a:bodyPr>
          <a:lstStyle/>
          <a:p>
            <a:pPr algn="r"/>
            <a:fld id="{00000000-1234-1234-1234-123412341234}" type="slidenum">
              <a:rPr lang="en" sz="1200">
                <a:solidFill>
                  <a:schemeClr val="dk1"/>
                </a:solidFill>
              </a:rPr>
              <a:pPr algn="r"/>
              <a:t>76</a:t>
            </a:fld>
            <a:endParaRPr sz="1200">
              <a:solidFill>
                <a:schemeClr val="dk1"/>
              </a:solidFill>
            </a:endParaRPr>
          </a:p>
        </p:txBody>
      </p:sp>
      <p:sp>
        <p:nvSpPr>
          <p:cNvPr id="938" name="Google Shape;938;g75d17ca650_7_7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9" name="Google Shape;939;g75d17ca650_7_75:notes"/>
          <p:cNvSpPr txBox="1">
            <a:spLocks noGrp="1"/>
          </p:cNvSpPr>
          <p:nvPr>
            <p:ph type="body" idx="1"/>
          </p:nvPr>
        </p:nvSpPr>
        <p:spPr>
          <a:xfrm>
            <a:off x="701040" y="4415790"/>
            <a:ext cx="5608320" cy="4183380"/>
          </a:xfrm>
          <a:prstGeom prst="rect">
            <a:avLst/>
          </a:prstGeom>
          <a:noFill/>
          <a:ln>
            <a:noFill/>
          </a:ln>
        </p:spPr>
        <p:txBody>
          <a:bodyPr spcFirstLastPara="1" wrap="square" lIns="93060" tIns="46517" rIns="93060" bIns="46517" anchor="t" anchorCtr="0">
            <a:noAutofit/>
          </a:bodyPr>
          <a:lstStyle/>
          <a:p>
            <a:pPr marL="0" marR="0" lvl="1"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dirty="0"/>
          </a:p>
        </p:txBody>
      </p:sp>
    </p:spTree>
    <p:extLst>
      <p:ext uri="{BB962C8B-B14F-4D97-AF65-F5344CB8AC3E}">
        <p14:creationId xmlns:p14="http://schemas.microsoft.com/office/powerpoint/2010/main" val="728750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45032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7593888619_0_369: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7593888619_0_36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0107003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7593888619_0_379: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7593888619_0_37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2456052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7593888619_0_387: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7593888619_0_38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6349477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7593888619_0_397: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7593888619_0_39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5135036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7593888619_0_412: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7593888619_0_4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5121644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7593888619_0_40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7593888619_0_40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8340254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7593888619_0_419: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7593888619_0_41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8393355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7593888619_0_42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7593888619_0_42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6063170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7593888619_0_43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7593888619_0_43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3540354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7593888619_0_44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7593888619_0_44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89416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4223744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7593888619_0_454: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7593888619_0_45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5322748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7593888619_0_46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7593888619_0_46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201645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7593888619_0_467: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7593888619_0_46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5598796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7593888619_0_47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7593888619_0_47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170494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75d17ca650_7_75:notes"/>
          <p:cNvSpPr txBox="1">
            <a:spLocks noGrp="1"/>
          </p:cNvSpPr>
          <p:nvPr>
            <p:ph type="sldNum" idx="12"/>
          </p:nvPr>
        </p:nvSpPr>
        <p:spPr>
          <a:xfrm>
            <a:off x="3970938" y="8829967"/>
            <a:ext cx="3037840" cy="464820"/>
          </a:xfrm>
          <a:prstGeom prst="rect">
            <a:avLst/>
          </a:prstGeom>
          <a:noFill/>
          <a:ln>
            <a:noFill/>
          </a:ln>
        </p:spPr>
        <p:txBody>
          <a:bodyPr spcFirstLastPara="1" wrap="square" lIns="93060" tIns="46517" rIns="93060" bIns="46517" anchor="b" anchorCtr="0">
            <a:noAutofit/>
          </a:bodyPr>
          <a:lstStyle/>
          <a:p>
            <a:pPr algn="r"/>
            <a:fld id="{00000000-1234-1234-1234-123412341234}" type="slidenum">
              <a:rPr lang="en" sz="1200">
                <a:solidFill>
                  <a:schemeClr val="dk1"/>
                </a:solidFill>
              </a:rPr>
              <a:pPr algn="r"/>
              <a:t>91</a:t>
            </a:fld>
            <a:endParaRPr sz="1200">
              <a:solidFill>
                <a:schemeClr val="dk1"/>
              </a:solidFill>
            </a:endParaRPr>
          </a:p>
        </p:txBody>
      </p:sp>
      <p:sp>
        <p:nvSpPr>
          <p:cNvPr id="937" name="Google Shape;937;g75d17ca650_7_75:notes"/>
          <p:cNvSpPr txBox="1"/>
          <p:nvPr/>
        </p:nvSpPr>
        <p:spPr>
          <a:xfrm>
            <a:off x="3970338" y="8829675"/>
            <a:ext cx="3038475" cy="465138"/>
          </a:xfrm>
          <a:prstGeom prst="rect">
            <a:avLst/>
          </a:prstGeom>
          <a:noFill/>
          <a:ln>
            <a:noFill/>
          </a:ln>
        </p:spPr>
        <p:txBody>
          <a:bodyPr spcFirstLastPara="1" wrap="square" lIns="93773" tIns="46899" rIns="93773" bIns="46899" anchor="b" anchorCtr="0">
            <a:noAutofit/>
          </a:bodyPr>
          <a:lstStyle/>
          <a:p>
            <a:pPr algn="r"/>
            <a:fld id="{00000000-1234-1234-1234-123412341234}" type="slidenum">
              <a:rPr lang="en" sz="1200">
                <a:solidFill>
                  <a:schemeClr val="dk1"/>
                </a:solidFill>
              </a:rPr>
              <a:pPr algn="r"/>
              <a:t>91</a:t>
            </a:fld>
            <a:endParaRPr sz="1200">
              <a:solidFill>
                <a:schemeClr val="dk1"/>
              </a:solidFill>
            </a:endParaRPr>
          </a:p>
        </p:txBody>
      </p:sp>
      <p:sp>
        <p:nvSpPr>
          <p:cNvPr id="938" name="Google Shape;938;g75d17ca650_7_7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9" name="Google Shape;939;g75d17ca650_7_75:notes"/>
          <p:cNvSpPr txBox="1">
            <a:spLocks noGrp="1"/>
          </p:cNvSpPr>
          <p:nvPr>
            <p:ph type="body" idx="1"/>
          </p:nvPr>
        </p:nvSpPr>
        <p:spPr>
          <a:xfrm>
            <a:off x="701040" y="4415790"/>
            <a:ext cx="5608320" cy="4183380"/>
          </a:xfrm>
          <a:prstGeom prst="rect">
            <a:avLst/>
          </a:prstGeom>
          <a:noFill/>
          <a:ln>
            <a:noFill/>
          </a:ln>
        </p:spPr>
        <p:txBody>
          <a:bodyPr spcFirstLastPara="1" wrap="square" lIns="93060" tIns="46517" rIns="93060" bIns="46517" anchor="t" anchorCtr="0">
            <a:noAutofit/>
          </a:bodyPr>
          <a:lstStyle/>
          <a:p>
            <a:pPr marL="0" marR="0" lvl="1"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dirty="0"/>
          </a:p>
        </p:txBody>
      </p:sp>
    </p:spTree>
    <p:extLst>
      <p:ext uri="{BB962C8B-B14F-4D97-AF65-F5344CB8AC3E}">
        <p14:creationId xmlns:p14="http://schemas.microsoft.com/office/powerpoint/2010/main" val="41451138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7593888619_0_604: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7593888619_0_60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2209909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7593888619_0_613: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7593888619_0_61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9894394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7593888619_0_62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7593888619_0_62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891918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7593888619_0_63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7593888619_0_63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4719279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7593888619_0_638: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7593888619_0_63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828354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endParaRPr lang="en-US" dirty="0"/>
          </a:p>
        </p:txBody>
      </p:sp>
    </p:spTree>
    <p:extLst>
      <p:ext uri="{BB962C8B-B14F-4D97-AF65-F5344CB8AC3E}">
        <p14:creationId xmlns:p14="http://schemas.microsoft.com/office/powerpoint/2010/main" val="42781625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7593888619_0_646: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7593888619_0_64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8092152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7593888619_0_654: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7593888619_0_65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660980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7593888619_0_66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0" name="Google Shape;1130;g7593888619_0_66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8365447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7593888619_0_673: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7593888619_0_67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2893663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7593888619_0_685: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7593888619_0_68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224936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7593888619_0_693: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7593888619_0_69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4616266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7593888619_0_70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7593888619_0_7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928449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7593888619_0_710: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7593888619_0_71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010515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7593888619_0_723: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7593888619_0_72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6695316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7593888619_0_731:notes"/>
          <p:cNvSpPr>
            <a:spLocks noGrp="1" noRot="1" noChangeAspect="1"/>
          </p:cNvSpPr>
          <p:nvPr>
            <p:ph type="sldImg" idx="2"/>
          </p:nvPr>
        </p:nvSpPr>
        <p:spPr>
          <a:xfrm>
            <a:off x="4079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7593888619_0_73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797731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1"/>
        <p:cNvGrpSpPr/>
        <p:nvPr/>
      </p:nvGrpSpPr>
      <p:grpSpPr>
        <a:xfrm>
          <a:off x="0" y="0"/>
          <a:ext cx="0" cy="0"/>
          <a:chOff x="0" y="0"/>
          <a:chExt cx="0" cy="0"/>
        </a:xfrm>
      </p:grpSpPr>
      <p:sp>
        <p:nvSpPr>
          <p:cNvPr id="222" name="Google Shape;222;p4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3" name="Google Shape;223;p48"/>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4" name="Google Shape;224;p4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4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4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32697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ue Title Slide">
  <p:cSld name="Blue Title Slide">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subTitle" idx="1"/>
          </p:nvPr>
        </p:nvSpPr>
        <p:spPr>
          <a:xfrm>
            <a:off x="914400" y="2796778"/>
            <a:ext cx="7299433" cy="750463"/>
          </a:xfrm>
          <a:prstGeom prst="rect">
            <a:avLst/>
          </a:prstGeom>
          <a:noFill/>
          <a:ln>
            <a:noFill/>
          </a:ln>
        </p:spPr>
        <p:txBody>
          <a:bodyPr spcFirstLastPara="1" wrap="square" lIns="0" tIns="0" rIns="0" bIns="0" anchor="t" anchorCtr="0">
            <a:noAutofit/>
          </a:bodyPr>
          <a:lstStyle>
            <a:lvl1pPr lvl="0" algn="l">
              <a:lnSpc>
                <a:spcPct val="100000"/>
              </a:lnSpc>
              <a:spcBef>
                <a:spcPts val="500"/>
              </a:spcBef>
              <a:spcAft>
                <a:spcPts val="0"/>
              </a:spcAft>
              <a:buClr>
                <a:schemeClr val="lt1"/>
              </a:buClr>
              <a:buSzPts val="2500"/>
              <a:buNone/>
              <a:defRPr sz="2500">
                <a:solidFill>
                  <a:schemeClr val="lt1"/>
                </a:solidFill>
                <a:latin typeface="Calibri"/>
                <a:ea typeface="Calibri"/>
                <a:cs typeface="Calibri"/>
                <a:sym typeface="Calibri"/>
              </a:defRPr>
            </a:lvl1pPr>
            <a:lvl2pPr lvl="1" algn="ctr">
              <a:lnSpc>
                <a:spcPct val="100000"/>
              </a:lnSpc>
              <a:spcBef>
                <a:spcPts val="500"/>
              </a:spcBef>
              <a:spcAft>
                <a:spcPts val="0"/>
              </a:spcAft>
              <a:buClr>
                <a:schemeClr val="dk1"/>
              </a:buClr>
              <a:buSzPts val="1500"/>
              <a:buNone/>
              <a:defRPr sz="1500"/>
            </a:lvl2pPr>
            <a:lvl3pPr lvl="2" algn="ctr">
              <a:lnSpc>
                <a:spcPct val="100000"/>
              </a:lnSpc>
              <a:spcBef>
                <a:spcPts val="500"/>
              </a:spcBef>
              <a:spcAft>
                <a:spcPts val="0"/>
              </a:spcAft>
              <a:buClr>
                <a:schemeClr val="dk1"/>
              </a:buClr>
              <a:buSzPts val="1400"/>
              <a:buNone/>
              <a:defRPr sz="1400"/>
            </a:lvl3pPr>
            <a:lvl4pPr lvl="3" algn="ctr">
              <a:lnSpc>
                <a:spcPct val="100000"/>
              </a:lnSpc>
              <a:spcBef>
                <a:spcPts val="500"/>
              </a:spcBef>
              <a:spcAft>
                <a:spcPts val="0"/>
              </a:spcAft>
              <a:buClr>
                <a:schemeClr val="dk1"/>
              </a:buClr>
              <a:buSzPts val="1200"/>
              <a:buNone/>
              <a:defRPr sz="1200"/>
            </a:lvl4pPr>
            <a:lvl5pPr lvl="4" algn="ctr">
              <a:lnSpc>
                <a:spcPct val="100000"/>
              </a:lnSpc>
              <a:spcBef>
                <a:spcPts val="5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8" name="Google Shape;58;p14"/>
          <p:cNvSpPr txBox="1">
            <a:spLocks noGrp="1"/>
          </p:cNvSpPr>
          <p:nvPr>
            <p:ph type="title"/>
          </p:nvPr>
        </p:nvSpPr>
        <p:spPr>
          <a:xfrm>
            <a:off x="914400" y="2025254"/>
            <a:ext cx="7299433" cy="689372"/>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4400"/>
              <a:buFont typeface="Calibri"/>
              <a:buNone/>
              <a:defRPr sz="4400" b="1" i="0">
                <a:solidFill>
                  <a:schemeClr val="lt1"/>
                </a:solidFill>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9" name="Google Shape;59;p14"/>
          <p:cNvSpPr txBox="1">
            <a:spLocks noGrp="1"/>
          </p:cNvSpPr>
          <p:nvPr>
            <p:ph type="body" idx="2"/>
          </p:nvPr>
        </p:nvSpPr>
        <p:spPr>
          <a:xfrm>
            <a:off x="914400" y="3857625"/>
            <a:ext cx="5482828" cy="23574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lt1"/>
              </a:buClr>
              <a:buSzPts val="1400"/>
              <a:buFont typeface="Arial"/>
              <a:buNone/>
              <a:defRPr sz="1400" b="0" i="0">
                <a:solidFill>
                  <a:schemeClr val="lt1"/>
                </a:solidFill>
                <a:latin typeface="Calibri"/>
                <a:ea typeface="Calibri"/>
                <a:cs typeface="Calibri"/>
                <a:sym typeface="Calibri"/>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ue 2 Column Content">
  <p:cSld name="Blue 2 Column Content">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300"/>
              <a:buFont typeface="Calibri"/>
              <a:buNone/>
              <a:defRPr b="0" i="0">
                <a:solidFill>
                  <a:schemeClr val="lt1"/>
                </a:solidFill>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5"/>
          <p:cNvSpPr txBox="1">
            <a:spLocks noGrp="1"/>
          </p:cNvSpPr>
          <p:nvPr>
            <p:ph type="body" idx="1"/>
          </p:nvPr>
        </p:nvSpPr>
        <p:spPr>
          <a:xfrm>
            <a:off x="628649" y="1369219"/>
            <a:ext cx="3689747" cy="3263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accent1"/>
              </a:buClr>
              <a:buSzPts val="1900"/>
              <a:buFont typeface="Noto Sans Symbols"/>
              <a:buNone/>
              <a:defRPr b="1" i="0">
                <a:latin typeface="Calibri"/>
                <a:ea typeface="Calibri"/>
                <a:cs typeface="Calibri"/>
                <a:sym typeface="Calibri"/>
              </a:defRPr>
            </a:lvl1pPr>
            <a:lvl2pPr marL="914400" lvl="1" indent="-330200" algn="l">
              <a:lnSpc>
                <a:spcPct val="100000"/>
              </a:lnSpc>
              <a:spcBef>
                <a:spcPts val="500"/>
              </a:spcBef>
              <a:spcAft>
                <a:spcPts val="0"/>
              </a:spcAft>
              <a:buClr>
                <a:schemeClr val="accent1"/>
              </a:buClr>
              <a:buSzPts val="1600"/>
              <a:buFont typeface="Arial"/>
              <a:buChar char="•"/>
              <a:defRPr b="0" i="0">
                <a:latin typeface="Calibri"/>
                <a:ea typeface="Calibri"/>
                <a:cs typeface="Calibri"/>
                <a:sym typeface="Calibri"/>
              </a:defRPr>
            </a:lvl2pPr>
            <a:lvl3pPr marL="1371600" lvl="2" indent="-317500" algn="l">
              <a:lnSpc>
                <a:spcPct val="100000"/>
              </a:lnSpc>
              <a:spcBef>
                <a:spcPts val="500"/>
              </a:spcBef>
              <a:spcAft>
                <a:spcPts val="0"/>
              </a:spcAft>
              <a:buClr>
                <a:schemeClr val="accent1"/>
              </a:buClr>
              <a:buSzPts val="1400"/>
              <a:buFont typeface="Noto Sans Symbols"/>
              <a:buChar char="❑"/>
              <a:defRPr b="0" i="0">
                <a:latin typeface="Calibri"/>
                <a:ea typeface="Calibri"/>
                <a:cs typeface="Calibri"/>
                <a:sym typeface="Calibri"/>
              </a:defRPr>
            </a:lvl3pPr>
            <a:lvl4pPr marL="1828800" lvl="3" indent="-304800" algn="l">
              <a:lnSpc>
                <a:spcPct val="100000"/>
              </a:lnSpc>
              <a:spcBef>
                <a:spcPts val="500"/>
              </a:spcBef>
              <a:spcAft>
                <a:spcPts val="0"/>
              </a:spcAft>
              <a:buClr>
                <a:schemeClr val="accent1"/>
              </a:buClr>
              <a:buSzPts val="1200"/>
              <a:buFont typeface="Noto Sans Symbols"/>
              <a:buChar char="▪"/>
              <a:defRPr b="0" i="0">
                <a:latin typeface="Calibri"/>
                <a:ea typeface="Calibri"/>
                <a:cs typeface="Calibri"/>
                <a:sym typeface="Calibri"/>
              </a:defRPr>
            </a:lvl4pPr>
            <a:lvl5pPr marL="2286000" lvl="4" indent="-304800" algn="l">
              <a:lnSpc>
                <a:spcPct val="100000"/>
              </a:lnSpc>
              <a:spcBef>
                <a:spcPts val="500"/>
              </a:spcBef>
              <a:spcAft>
                <a:spcPts val="0"/>
              </a:spcAft>
              <a:buClr>
                <a:schemeClr val="accent1"/>
              </a:buClr>
              <a:buSzPts val="1200"/>
              <a:buFont typeface="Courier New"/>
              <a:buChar char="o"/>
              <a:defRPr b="0" i="0">
                <a:latin typeface="Calibri"/>
                <a:ea typeface="Calibri"/>
                <a:cs typeface="Calibri"/>
                <a:sym typeface="Calibri"/>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3" name="Google Shape;63;p15"/>
          <p:cNvSpPr txBox="1">
            <a:spLocks noGrp="1"/>
          </p:cNvSpPr>
          <p:nvPr>
            <p:ph type="body" idx="2"/>
          </p:nvPr>
        </p:nvSpPr>
        <p:spPr>
          <a:xfrm>
            <a:off x="4822723" y="1369219"/>
            <a:ext cx="3687097" cy="3263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500"/>
              </a:spcBef>
              <a:spcAft>
                <a:spcPts val="0"/>
              </a:spcAft>
              <a:buClr>
                <a:schemeClr val="accent1"/>
              </a:buClr>
              <a:buSzPts val="1900"/>
              <a:buFont typeface="Noto Sans Symbols"/>
              <a:buNone/>
              <a:defRPr b="1" i="0">
                <a:latin typeface="Calibri"/>
                <a:ea typeface="Calibri"/>
                <a:cs typeface="Calibri"/>
                <a:sym typeface="Calibri"/>
              </a:defRPr>
            </a:lvl1pPr>
            <a:lvl2pPr marL="914400" lvl="1" indent="-330200" algn="l">
              <a:lnSpc>
                <a:spcPct val="100000"/>
              </a:lnSpc>
              <a:spcBef>
                <a:spcPts val="500"/>
              </a:spcBef>
              <a:spcAft>
                <a:spcPts val="0"/>
              </a:spcAft>
              <a:buClr>
                <a:schemeClr val="accent1"/>
              </a:buClr>
              <a:buSzPts val="1600"/>
              <a:buFont typeface="Arial"/>
              <a:buChar char="•"/>
              <a:defRPr b="0" i="0">
                <a:latin typeface="Calibri"/>
                <a:ea typeface="Calibri"/>
                <a:cs typeface="Calibri"/>
                <a:sym typeface="Calibri"/>
              </a:defRPr>
            </a:lvl2pPr>
            <a:lvl3pPr marL="1371600" lvl="2" indent="-317500" algn="l">
              <a:lnSpc>
                <a:spcPct val="100000"/>
              </a:lnSpc>
              <a:spcBef>
                <a:spcPts val="500"/>
              </a:spcBef>
              <a:spcAft>
                <a:spcPts val="0"/>
              </a:spcAft>
              <a:buClr>
                <a:schemeClr val="accent1"/>
              </a:buClr>
              <a:buSzPts val="1400"/>
              <a:buFont typeface="Noto Sans Symbols"/>
              <a:buChar char="❑"/>
              <a:defRPr b="0" i="0">
                <a:latin typeface="Calibri"/>
                <a:ea typeface="Calibri"/>
                <a:cs typeface="Calibri"/>
                <a:sym typeface="Calibri"/>
              </a:defRPr>
            </a:lvl3pPr>
            <a:lvl4pPr marL="1828800" lvl="3" indent="-304800" algn="l">
              <a:lnSpc>
                <a:spcPct val="100000"/>
              </a:lnSpc>
              <a:spcBef>
                <a:spcPts val="500"/>
              </a:spcBef>
              <a:spcAft>
                <a:spcPts val="0"/>
              </a:spcAft>
              <a:buClr>
                <a:schemeClr val="accent1"/>
              </a:buClr>
              <a:buSzPts val="1200"/>
              <a:buFont typeface="Noto Sans Symbols"/>
              <a:buChar char="▪"/>
              <a:defRPr b="0" i="0">
                <a:latin typeface="Calibri"/>
                <a:ea typeface="Calibri"/>
                <a:cs typeface="Calibri"/>
                <a:sym typeface="Calibri"/>
              </a:defRPr>
            </a:lvl4pPr>
            <a:lvl5pPr marL="2286000" lvl="4" indent="-304800" algn="l">
              <a:lnSpc>
                <a:spcPct val="100000"/>
              </a:lnSpc>
              <a:spcBef>
                <a:spcPts val="500"/>
              </a:spcBef>
              <a:spcAft>
                <a:spcPts val="0"/>
              </a:spcAft>
              <a:buClr>
                <a:schemeClr val="accent1"/>
              </a:buClr>
              <a:buSzPts val="1200"/>
              <a:buFont typeface="Courier New"/>
              <a:buChar char="o"/>
              <a:defRPr b="0" i="0">
                <a:latin typeface="Calibri"/>
                <a:ea typeface="Calibri"/>
                <a:cs typeface="Calibri"/>
                <a:sym typeface="Calibri"/>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4" name="Google Shape;64;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a:solidFill>
                  <a:srgbClr val="888888"/>
                </a:solidFill>
                <a:latin typeface="Calibri"/>
                <a:ea typeface="Calibri"/>
                <a:cs typeface="Calibri"/>
                <a:sym typeface="Calibri"/>
              </a:defRPr>
            </a:lvl1pPr>
            <a:lvl2pPr marL="0" lvl="1" indent="0" algn="r">
              <a:spcBef>
                <a:spcPts val="0"/>
              </a:spcBef>
              <a:buNone/>
              <a:defRPr sz="900">
                <a:solidFill>
                  <a:srgbClr val="888888"/>
                </a:solidFill>
                <a:latin typeface="Calibri"/>
                <a:ea typeface="Calibri"/>
                <a:cs typeface="Calibri"/>
                <a:sym typeface="Calibri"/>
              </a:defRPr>
            </a:lvl2pPr>
            <a:lvl3pPr marL="0" lvl="2" indent="0" algn="r">
              <a:spcBef>
                <a:spcPts val="0"/>
              </a:spcBef>
              <a:buNone/>
              <a:defRPr sz="900">
                <a:solidFill>
                  <a:srgbClr val="888888"/>
                </a:solidFill>
                <a:latin typeface="Calibri"/>
                <a:ea typeface="Calibri"/>
                <a:cs typeface="Calibri"/>
                <a:sym typeface="Calibri"/>
              </a:defRPr>
            </a:lvl3pPr>
            <a:lvl4pPr marL="0" lvl="3" indent="0" algn="r">
              <a:spcBef>
                <a:spcPts val="0"/>
              </a:spcBef>
              <a:buNone/>
              <a:defRPr sz="900">
                <a:solidFill>
                  <a:srgbClr val="888888"/>
                </a:solidFill>
                <a:latin typeface="Calibri"/>
                <a:ea typeface="Calibri"/>
                <a:cs typeface="Calibri"/>
                <a:sym typeface="Calibri"/>
              </a:defRPr>
            </a:lvl4pPr>
            <a:lvl5pPr marL="0" lvl="4" indent="0" algn="r">
              <a:spcBef>
                <a:spcPts val="0"/>
              </a:spcBef>
              <a:buNone/>
              <a:defRPr sz="900">
                <a:solidFill>
                  <a:srgbClr val="888888"/>
                </a:solidFill>
                <a:latin typeface="Calibri"/>
                <a:ea typeface="Calibri"/>
                <a:cs typeface="Calibri"/>
                <a:sym typeface="Calibri"/>
              </a:defRPr>
            </a:lvl5pPr>
            <a:lvl6pPr marL="0" lvl="5" indent="0" algn="r">
              <a:spcBef>
                <a:spcPts val="0"/>
              </a:spcBef>
              <a:buNone/>
              <a:defRPr sz="900">
                <a:solidFill>
                  <a:srgbClr val="888888"/>
                </a:solidFill>
                <a:latin typeface="Calibri"/>
                <a:ea typeface="Calibri"/>
                <a:cs typeface="Calibri"/>
                <a:sym typeface="Calibri"/>
              </a:defRPr>
            </a:lvl6pPr>
            <a:lvl7pPr marL="0" lvl="6" indent="0" algn="r">
              <a:spcBef>
                <a:spcPts val="0"/>
              </a:spcBef>
              <a:buNone/>
              <a:defRPr sz="900">
                <a:solidFill>
                  <a:srgbClr val="888888"/>
                </a:solidFill>
                <a:latin typeface="Calibri"/>
                <a:ea typeface="Calibri"/>
                <a:cs typeface="Calibri"/>
                <a:sym typeface="Calibri"/>
              </a:defRPr>
            </a:lvl7pPr>
            <a:lvl8pPr marL="0" lvl="7" indent="0" algn="r">
              <a:spcBef>
                <a:spcPts val="0"/>
              </a:spcBef>
              <a:buNone/>
              <a:defRPr sz="900">
                <a:solidFill>
                  <a:srgbClr val="888888"/>
                </a:solidFill>
                <a:latin typeface="Calibri"/>
                <a:ea typeface="Calibri"/>
                <a:cs typeface="Calibri"/>
                <a:sym typeface="Calibri"/>
              </a:defRPr>
            </a:lvl8pPr>
            <a:lvl9pPr marL="0" lvl="8" indent="0" algn="r">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ue 1 Column Content" type="obj">
  <p:cSld name="OBJECT">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300"/>
              <a:buFont typeface="Calibri"/>
              <a:buNone/>
              <a:defRPr b="0" i="0">
                <a:solidFill>
                  <a:schemeClr val="lt1"/>
                </a:solidFill>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7" name="Google Shape;67;p16"/>
          <p:cNvSpPr txBox="1">
            <a:spLocks noGrp="1"/>
          </p:cNvSpPr>
          <p:nvPr>
            <p:ph type="body" idx="1"/>
          </p:nvPr>
        </p:nvSpPr>
        <p:spPr>
          <a:xfrm>
            <a:off x="628650" y="1369219"/>
            <a:ext cx="7886700" cy="3263504"/>
          </a:xfrm>
          <a:prstGeom prst="rect">
            <a:avLst/>
          </a:prstGeom>
          <a:noFill/>
          <a:ln>
            <a:noFill/>
          </a:ln>
        </p:spPr>
        <p:txBody>
          <a:bodyPr spcFirstLastPara="1" wrap="square" lIns="0" tIns="0" rIns="0" bIns="0" anchor="t" anchorCtr="0">
            <a:noAutofit/>
          </a:bodyPr>
          <a:lstStyle>
            <a:lvl1pPr marL="457200" lvl="0" indent="-349250" algn="l">
              <a:lnSpc>
                <a:spcPct val="100000"/>
              </a:lnSpc>
              <a:spcBef>
                <a:spcPts val="500"/>
              </a:spcBef>
              <a:spcAft>
                <a:spcPts val="0"/>
              </a:spcAft>
              <a:buClr>
                <a:schemeClr val="accent1"/>
              </a:buClr>
              <a:buSzPts val="1900"/>
              <a:buFont typeface="Noto Sans Symbols"/>
              <a:buChar char="▪"/>
              <a:defRPr b="0" i="0">
                <a:latin typeface="Calibri"/>
                <a:ea typeface="Calibri"/>
                <a:cs typeface="Calibri"/>
                <a:sym typeface="Calibri"/>
              </a:defRPr>
            </a:lvl1pPr>
            <a:lvl2pPr marL="914400" lvl="1" indent="-330200" algn="l">
              <a:lnSpc>
                <a:spcPct val="100000"/>
              </a:lnSpc>
              <a:spcBef>
                <a:spcPts val="500"/>
              </a:spcBef>
              <a:spcAft>
                <a:spcPts val="0"/>
              </a:spcAft>
              <a:buClr>
                <a:schemeClr val="accent1"/>
              </a:buClr>
              <a:buSzPts val="1600"/>
              <a:buFont typeface="Courier New"/>
              <a:buChar char="o"/>
              <a:defRPr b="0" i="0">
                <a:latin typeface="Calibri"/>
                <a:ea typeface="Calibri"/>
                <a:cs typeface="Calibri"/>
                <a:sym typeface="Calibri"/>
              </a:defRPr>
            </a:lvl2pPr>
            <a:lvl3pPr marL="1371600" lvl="2" indent="-317500" algn="l">
              <a:lnSpc>
                <a:spcPct val="100000"/>
              </a:lnSpc>
              <a:spcBef>
                <a:spcPts val="500"/>
              </a:spcBef>
              <a:spcAft>
                <a:spcPts val="0"/>
              </a:spcAft>
              <a:buClr>
                <a:schemeClr val="accent1"/>
              </a:buClr>
              <a:buSzPts val="1400"/>
              <a:buFont typeface="Times New Roman"/>
              <a:buChar char="▲"/>
              <a:defRPr b="0" i="0">
                <a:latin typeface="Calibri"/>
                <a:ea typeface="Calibri"/>
                <a:cs typeface="Calibri"/>
                <a:sym typeface="Calibri"/>
              </a:defRPr>
            </a:lvl3pPr>
            <a:lvl4pPr marL="1828800" lvl="3" indent="-304800" algn="l">
              <a:lnSpc>
                <a:spcPct val="100000"/>
              </a:lnSpc>
              <a:spcBef>
                <a:spcPts val="500"/>
              </a:spcBef>
              <a:spcAft>
                <a:spcPts val="0"/>
              </a:spcAft>
              <a:buClr>
                <a:schemeClr val="accent1"/>
              </a:buClr>
              <a:buSzPts val="1200"/>
              <a:buFont typeface="Noto Sans Symbols"/>
              <a:buChar char="❑"/>
              <a:defRPr b="0" i="0">
                <a:latin typeface="Calibri"/>
                <a:ea typeface="Calibri"/>
                <a:cs typeface="Calibri"/>
                <a:sym typeface="Calibri"/>
              </a:defRPr>
            </a:lvl4pPr>
            <a:lvl5pPr marL="2286000" lvl="4" indent="-304800" algn="l">
              <a:lnSpc>
                <a:spcPct val="100000"/>
              </a:lnSpc>
              <a:spcBef>
                <a:spcPts val="500"/>
              </a:spcBef>
              <a:spcAft>
                <a:spcPts val="0"/>
              </a:spcAft>
              <a:buClr>
                <a:schemeClr val="accent1"/>
              </a:buClr>
              <a:buSzPts val="1200"/>
              <a:buFont typeface="Arial"/>
              <a:buChar char="•"/>
              <a:defRPr b="0" i="0">
                <a:latin typeface="Calibri"/>
                <a:ea typeface="Calibri"/>
                <a:cs typeface="Calibri"/>
                <a:sym typeface="Calibri"/>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 name="Google Shape;68;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a:solidFill>
                  <a:srgbClr val="888888"/>
                </a:solidFill>
                <a:latin typeface="Calibri"/>
                <a:ea typeface="Calibri"/>
                <a:cs typeface="Calibri"/>
                <a:sym typeface="Calibri"/>
              </a:defRPr>
            </a:lvl1pPr>
            <a:lvl2pPr marL="0" lvl="1" indent="0" algn="r">
              <a:spcBef>
                <a:spcPts val="0"/>
              </a:spcBef>
              <a:buNone/>
              <a:defRPr sz="900">
                <a:solidFill>
                  <a:srgbClr val="888888"/>
                </a:solidFill>
                <a:latin typeface="Calibri"/>
                <a:ea typeface="Calibri"/>
                <a:cs typeface="Calibri"/>
                <a:sym typeface="Calibri"/>
              </a:defRPr>
            </a:lvl2pPr>
            <a:lvl3pPr marL="0" lvl="2" indent="0" algn="r">
              <a:spcBef>
                <a:spcPts val="0"/>
              </a:spcBef>
              <a:buNone/>
              <a:defRPr sz="900">
                <a:solidFill>
                  <a:srgbClr val="888888"/>
                </a:solidFill>
                <a:latin typeface="Calibri"/>
                <a:ea typeface="Calibri"/>
                <a:cs typeface="Calibri"/>
                <a:sym typeface="Calibri"/>
              </a:defRPr>
            </a:lvl3pPr>
            <a:lvl4pPr marL="0" lvl="3" indent="0" algn="r">
              <a:spcBef>
                <a:spcPts val="0"/>
              </a:spcBef>
              <a:buNone/>
              <a:defRPr sz="900">
                <a:solidFill>
                  <a:srgbClr val="888888"/>
                </a:solidFill>
                <a:latin typeface="Calibri"/>
                <a:ea typeface="Calibri"/>
                <a:cs typeface="Calibri"/>
                <a:sym typeface="Calibri"/>
              </a:defRPr>
            </a:lvl4pPr>
            <a:lvl5pPr marL="0" lvl="4" indent="0" algn="r">
              <a:spcBef>
                <a:spcPts val="0"/>
              </a:spcBef>
              <a:buNone/>
              <a:defRPr sz="900">
                <a:solidFill>
                  <a:srgbClr val="888888"/>
                </a:solidFill>
                <a:latin typeface="Calibri"/>
                <a:ea typeface="Calibri"/>
                <a:cs typeface="Calibri"/>
                <a:sym typeface="Calibri"/>
              </a:defRPr>
            </a:lvl5pPr>
            <a:lvl6pPr marL="0" lvl="5" indent="0" algn="r">
              <a:spcBef>
                <a:spcPts val="0"/>
              </a:spcBef>
              <a:buNone/>
              <a:defRPr sz="900">
                <a:solidFill>
                  <a:srgbClr val="888888"/>
                </a:solidFill>
                <a:latin typeface="Calibri"/>
                <a:ea typeface="Calibri"/>
                <a:cs typeface="Calibri"/>
                <a:sym typeface="Calibri"/>
              </a:defRPr>
            </a:lvl6pPr>
            <a:lvl7pPr marL="0" lvl="6" indent="0" algn="r">
              <a:spcBef>
                <a:spcPts val="0"/>
              </a:spcBef>
              <a:buNone/>
              <a:defRPr sz="900">
                <a:solidFill>
                  <a:srgbClr val="888888"/>
                </a:solidFill>
                <a:latin typeface="Calibri"/>
                <a:ea typeface="Calibri"/>
                <a:cs typeface="Calibri"/>
                <a:sym typeface="Calibri"/>
              </a:defRPr>
            </a:lvl7pPr>
            <a:lvl8pPr marL="0" lvl="7" indent="0" algn="r">
              <a:spcBef>
                <a:spcPts val="0"/>
              </a:spcBef>
              <a:buNone/>
              <a:defRPr sz="900">
                <a:solidFill>
                  <a:srgbClr val="888888"/>
                </a:solidFill>
                <a:latin typeface="Calibri"/>
                <a:ea typeface="Calibri"/>
                <a:cs typeface="Calibri"/>
                <a:sym typeface="Calibri"/>
              </a:defRPr>
            </a:lvl8pPr>
            <a:lvl9pPr marL="0" lvl="8" indent="0" algn="r">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ue Section Title - Classroom">
  <p:cSld name="Blue Section Title - Classroom">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7"/>
          <p:cNvSpPr txBox="1">
            <a:spLocks noGrp="1"/>
          </p:cNvSpPr>
          <p:nvPr>
            <p:ph type="body" idx="1"/>
          </p:nvPr>
        </p:nvSpPr>
        <p:spPr>
          <a:xfrm>
            <a:off x="567928" y="1339450"/>
            <a:ext cx="3332559" cy="2035969"/>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lt1"/>
              </a:buClr>
              <a:buSzPts val="3800"/>
              <a:buNone/>
              <a:defRPr sz="3800">
                <a:solidFill>
                  <a:schemeClr val="lt1"/>
                </a:solidFill>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ue Section Title - Data">
  <p:cSld name="Blue Section Title - Data">
    <p:bg>
      <p:bgPr>
        <a:blipFill>
          <a:blip r:embed="rId2">
            <a:alphaModFix/>
          </a:blip>
          <a:stretch>
            <a:fillRect/>
          </a:stretch>
        </a:blipFill>
        <a:effectLst/>
      </p:bgPr>
    </p:bg>
    <p:spTree>
      <p:nvGrpSpPr>
        <p:cNvPr id="1" name="Shape 71"/>
        <p:cNvGrpSpPr/>
        <p:nvPr/>
      </p:nvGrpSpPr>
      <p:grpSpPr>
        <a:xfrm>
          <a:off x="0" y="0"/>
          <a:ext cx="0" cy="0"/>
          <a:chOff x="0" y="0"/>
          <a:chExt cx="0" cy="0"/>
        </a:xfrm>
      </p:grpSpPr>
      <p:sp>
        <p:nvSpPr>
          <p:cNvPr id="72" name="Google Shape;72;p18"/>
          <p:cNvSpPr txBox="1">
            <a:spLocks noGrp="1"/>
          </p:cNvSpPr>
          <p:nvPr>
            <p:ph type="body" idx="1"/>
          </p:nvPr>
        </p:nvSpPr>
        <p:spPr>
          <a:xfrm>
            <a:off x="567928" y="1339450"/>
            <a:ext cx="3332559" cy="2035969"/>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lt1"/>
              </a:buClr>
              <a:buSzPts val="3800"/>
              <a:buNone/>
              <a:defRPr sz="3800">
                <a:solidFill>
                  <a:schemeClr val="lt1"/>
                </a:solidFill>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ue Section Title - Kid ">
  <p:cSld name="Blue Section Title - Kid ">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9"/>
          <p:cNvSpPr txBox="1">
            <a:spLocks noGrp="1"/>
          </p:cNvSpPr>
          <p:nvPr>
            <p:ph type="body" idx="1"/>
          </p:nvPr>
        </p:nvSpPr>
        <p:spPr>
          <a:xfrm>
            <a:off x="567928" y="1339450"/>
            <a:ext cx="3332559" cy="2035969"/>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lt1"/>
              </a:buClr>
              <a:buSzPts val="3800"/>
              <a:buNone/>
              <a:defRPr sz="3800">
                <a:solidFill>
                  <a:schemeClr val="lt1"/>
                </a:solidFill>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ue Section Title - Kid 2">
  <p:cSld name="Blue Section Title - Kid 2">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20"/>
          <p:cNvSpPr txBox="1">
            <a:spLocks noGrp="1"/>
          </p:cNvSpPr>
          <p:nvPr>
            <p:ph type="body" idx="1"/>
          </p:nvPr>
        </p:nvSpPr>
        <p:spPr>
          <a:xfrm>
            <a:off x="567928" y="1339450"/>
            <a:ext cx="3332559" cy="2035969"/>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lt1"/>
              </a:buClr>
              <a:buSzPts val="3800"/>
              <a:buNone/>
              <a:defRPr sz="3800">
                <a:solidFill>
                  <a:schemeClr val="lt1"/>
                </a:solidFill>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ue Section Title - Team">
  <p:cSld name="Blue Section Title - Team">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21"/>
          <p:cNvSpPr txBox="1">
            <a:spLocks noGrp="1"/>
          </p:cNvSpPr>
          <p:nvPr>
            <p:ph type="body" idx="1"/>
          </p:nvPr>
        </p:nvSpPr>
        <p:spPr>
          <a:xfrm>
            <a:off x="567928" y="1339450"/>
            <a:ext cx="3332559" cy="2035969"/>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lt1"/>
              </a:buClr>
              <a:buSzPts val="3800"/>
              <a:buNone/>
              <a:defRPr sz="3800">
                <a:solidFill>
                  <a:schemeClr val="lt1"/>
                </a:solidFill>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ue Section Title - Team 2">
  <p:cSld name="Blue Section Title - Team 2">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22"/>
          <p:cNvSpPr txBox="1">
            <a:spLocks noGrp="1"/>
          </p:cNvSpPr>
          <p:nvPr>
            <p:ph type="body" idx="1"/>
          </p:nvPr>
        </p:nvSpPr>
        <p:spPr>
          <a:xfrm>
            <a:off x="567928" y="1339450"/>
            <a:ext cx="3332559" cy="2035969"/>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lt1"/>
              </a:buClr>
              <a:buSzPts val="3800"/>
              <a:buNone/>
              <a:defRPr sz="3800">
                <a:solidFill>
                  <a:schemeClr val="lt1"/>
                </a:solidFill>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ue Section Title - Teen Group">
  <p:cSld name="Blue Section Title - Teen Group">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23"/>
          <p:cNvSpPr txBox="1">
            <a:spLocks noGrp="1"/>
          </p:cNvSpPr>
          <p:nvPr>
            <p:ph type="body" idx="1"/>
          </p:nvPr>
        </p:nvSpPr>
        <p:spPr>
          <a:xfrm>
            <a:off x="567928" y="1339450"/>
            <a:ext cx="3332559" cy="2035969"/>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lt1"/>
              </a:buClr>
              <a:buSzPts val="3800"/>
              <a:buNone/>
              <a:defRPr sz="3800">
                <a:solidFill>
                  <a:schemeClr val="lt1"/>
                </a:solidFill>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ue Section Title - Time">
  <p:cSld name="Blue Section Title - Time">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24"/>
          <p:cNvSpPr txBox="1">
            <a:spLocks noGrp="1"/>
          </p:cNvSpPr>
          <p:nvPr>
            <p:ph type="body" idx="1"/>
          </p:nvPr>
        </p:nvSpPr>
        <p:spPr>
          <a:xfrm>
            <a:off x="567928" y="1339450"/>
            <a:ext cx="3332559" cy="2035969"/>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lt1"/>
              </a:buClr>
              <a:buSzPts val="3800"/>
              <a:buNone/>
              <a:defRPr sz="3800">
                <a:solidFill>
                  <a:schemeClr val="lt1"/>
                </a:solidFill>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ue Section Title - Chart">
  <p:cSld name="Blue Section Title - Chart">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25"/>
          <p:cNvSpPr txBox="1">
            <a:spLocks noGrp="1"/>
          </p:cNvSpPr>
          <p:nvPr>
            <p:ph type="body" idx="1"/>
          </p:nvPr>
        </p:nvSpPr>
        <p:spPr>
          <a:xfrm>
            <a:off x="567928" y="1339450"/>
            <a:ext cx="3332559" cy="2035969"/>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lt1"/>
              </a:buClr>
              <a:buSzPts val="3800"/>
              <a:buNone/>
              <a:defRPr sz="3800">
                <a:solidFill>
                  <a:schemeClr val="lt1"/>
                </a:solidFill>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ue Section Title - Toolbox">
  <p:cSld name="Blue Section Title - Toolbox">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6"/>
          <p:cNvSpPr txBox="1">
            <a:spLocks noGrp="1"/>
          </p:cNvSpPr>
          <p:nvPr>
            <p:ph type="body" idx="1"/>
          </p:nvPr>
        </p:nvSpPr>
        <p:spPr>
          <a:xfrm>
            <a:off x="567928" y="1339450"/>
            <a:ext cx="3332559" cy="2035969"/>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500"/>
              </a:spcBef>
              <a:spcAft>
                <a:spcPts val="0"/>
              </a:spcAft>
              <a:buClr>
                <a:schemeClr val="lt1"/>
              </a:buClr>
              <a:buSzPts val="3800"/>
              <a:buNone/>
              <a:defRPr sz="3800">
                <a:solidFill>
                  <a:schemeClr val="lt1"/>
                </a:solidFill>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ue 1 Presenter Slide">
  <p:cSld name="Blue 1 Presenter Slide">
    <p:bg>
      <p:bgPr>
        <a:blipFill>
          <a:blip r:embed="rId2">
            <a:alphaModFix/>
          </a:blip>
          <a:stretch>
            <a:fillRect/>
          </a:stretch>
        </a:blipFill>
        <a:effectLst/>
      </p:bgPr>
    </p:bg>
    <p:spTree>
      <p:nvGrpSpPr>
        <p:cNvPr id="1" name="Shape 89"/>
        <p:cNvGrpSpPr/>
        <p:nvPr/>
      </p:nvGrpSpPr>
      <p:grpSpPr>
        <a:xfrm>
          <a:off x="0" y="0"/>
          <a:ext cx="0" cy="0"/>
          <a:chOff x="0" y="0"/>
          <a:chExt cx="0" cy="0"/>
        </a:xfrm>
      </p:grpSpPr>
      <p:sp>
        <p:nvSpPr>
          <p:cNvPr id="90" name="Google Shape;90;p27"/>
          <p:cNvSpPr txBox="1"/>
          <p:nvPr/>
        </p:nvSpPr>
        <p:spPr>
          <a:xfrm>
            <a:off x="472965" y="255574"/>
            <a:ext cx="10563242"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b="0" i="0">
                <a:solidFill>
                  <a:srgbClr val="0070C0"/>
                </a:solidFill>
                <a:latin typeface="Calibri"/>
                <a:ea typeface="Calibri"/>
                <a:cs typeface="Calibri"/>
                <a:sym typeface="Calibri"/>
              </a:rPr>
              <a:t>Presenter</a:t>
            </a:r>
            <a:endParaRPr sz="1100"/>
          </a:p>
        </p:txBody>
      </p:sp>
      <p:sp>
        <p:nvSpPr>
          <p:cNvPr id="91" name="Google Shape;91;p27"/>
          <p:cNvSpPr>
            <a:spLocks noGrp="1"/>
          </p:cNvSpPr>
          <p:nvPr>
            <p:ph type="pic" idx="2"/>
          </p:nvPr>
        </p:nvSpPr>
        <p:spPr>
          <a:xfrm>
            <a:off x="3738583" y="1716211"/>
            <a:ext cx="1666834" cy="1666834"/>
          </a:xfrm>
          <a:prstGeom prst="ellipse">
            <a:avLst/>
          </a:prstGeom>
          <a:noFill/>
          <a:ln w="76200"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lvl1pPr marR="0" lvl="0" algn="l" rtl="0">
              <a:lnSpc>
                <a:spcPct val="100000"/>
              </a:lnSpc>
              <a:spcBef>
                <a:spcPts val="5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10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2pPr>
            <a:lvl3pPr marR="0" lvl="2" algn="l" rtl="0">
              <a:lnSpc>
                <a:spcPct val="100000"/>
              </a:lnSpc>
              <a:spcBef>
                <a:spcPts val="500"/>
              </a:spcBef>
              <a:spcAft>
                <a:spcPts val="0"/>
              </a:spcAft>
              <a:buClr>
                <a:schemeClr val="dk1"/>
              </a:buClr>
              <a:buSzPts val="1500"/>
              <a:buFont typeface="Noto Sans Symbols"/>
              <a:buChar char="▪"/>
              <a:defRPr sz="15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1400"/>
              <a:buFont typeface="Noto Sans Symbols"/>
              <a:buChar char="❑"/>
              <a:defRPr sz="14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2" name="Google Shape;92;p27"/>
          <p:cNvSpPr txBox="1">
            <a:spLocks noGrp="1"/>
          </p:cNvSpPr>
          <p:nvPr>
            <p:ph type="body" idx="1"/>
          </p:nvPr>
        </p:nvSpPr>
        <p:spPr>
          <a:xfrm>
            <a:off x="3382468" y="3767350"/>
            <a:ext cx="2387623" cy="321098"/>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800"/>
              <a:buNone/>
              <a:defRPr sz="1800" b="1" i="0">
                <a:solidFill>
                  <a:schemeClr val="lt1"/>
                </a:solidFill>
                <a:latin typeface="Calibri"/>
                <a:ea typeface="Calibri"/>
                <a:cs typeface="Calibri"/>
                <a:sym typeface="Calibri"/>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500"/>
              <a:buNone/>
              <a:defRPr/>
            </a:lvl3pPr>
            <a:lvl4pPr marL="1828800" lvl="3" indent="-228600" algn="l">
              <a:lnSpc>
                <a:spcPct val="100000"/>
              </a:lnSpc>
              <a:spcBef>
                <a:spcPts val="500"/>
              </a:spcBef>
              <a:spcAft>
                <a:spcPts val="0"/>
              </a:spcAft>
              <a:buClr>
                <a:schemeClr val="dk1"/>
              </a:buClr>
              <a:buSzPts val="1400"/>
              <a:buNone/>
              <a:defRPr/>
            </a:lvl4pPr>
            <a:lvl5pPr marL="2286000" lvl="4" indent="-228600" algn="l">
              <a:lnSpc>
                <a:spcPct val="100000"/>
              </a:lnSpc>
              <a:spcBef>
                <a:spcPts val="5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3" name="Google Shape;93;p27"/>
          <p:cNvSpPr txBox="1">
            <a:spLocks noGrp="1"/>
          </p:cNvSpPr>
          <p:nvPr>
            <p:ph type="body" idx="3"/>
          </p:nvPr>
        </p:nvSpPr>
        <p:spPr>
          <a:xfrm>
            <a:off x="3382466" y="4344667"/>
            <a:ext cx="2387623" cy="256219"/>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500"/>
              <a:buNone/>
              <a:defRPr sz="1500" b="0" i="1">
                <a:solidFill>
                  <a:schemeClr val="lt1"/>
                </a:solidFill>
                <a:latin typeface="Calibri"/>
                <a:ea typeface="Calibri"/>
                <a:cs typeface="Calibri"/>
                <a:sym typeface="Calibri"/>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 name="Google Shape;94;p27"/>
          <p:cNvSpPr txBox="1">
            <a:spLocks noGrp="1"/>
          </p:cNvSpPr>
          <p:nvPr>
            <p:ph type="body" idx="4"/>
          </p:nvPr>
        </p:nvSpPr>
        <p:spPr>
          <a:xfrm>
            <a:off x="3382466" y="4087905"/>
            <a:ext cx="2387623" cy="256219"/>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500"/>
              <a:buNone/>
              <a:defRPr sz="1500" b="0" i="0">
                <a:solidFill>
                  <a:schemeClr val="lt1"/>
                </a:solidFill>
                <a:latin typeface="Calibri"/>
                <a:ea typeface="Calibri"/>
                <a:cs typeface="Calibri"/>
                <a:sym typeface="Calibri"/>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ue 2 Presenter Slide">
  <p:cSld name="Blue 2 Presenter Slide">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28"/>
          <p:cNvSpPr txBox="1"/>
          <p:nvPr/>
        </p:nvSpPr>
        <p:spPr>
          <a:xfrm>
            <a:off x="472965" y="255574"/>
            <a:ext cx="10563242"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b="0" i="0">
                <a:solidFill>
                  <a:srgbClr val="0070C0"/>
                </a:solidFill>
                <a:latin typeface="Calibri"/>
                <a:ea typeface="Calibri"/>
                <a:cs typeface="Calibri"/>
                <a:sym typeface="Calibri"/>
              </a:rPr>
              <a:t>Presenters</a:t>
            </a:r>
            <a:endParaRPr sz="1100"/>
          </a:p>
        </p:txBody>
      </p:sp>
      <p:sp>
        <p:nvSpPr>
          <p:cNvPr id="97" name="Google Shape;97;p28"/>
          <p:cNvSpPr>
            <a:spLocks noGrp="1"/>
          </p:cNvSpPr>
          <p:nvPr>
            <p:ph type="pic" idx="2"/>
          </p:nvPr>
        </p:nvSpPr>
        <p:spPr>
          <a:xfrm>
            <a:off x="2176651" y="1715851"/>
            <a:ext cx="1666834" cy="1666834"/>
          </a:xfrm>
          <a:prstGeom prst="ellipse">
            <a:avLst/>
          </a:prstGeom>
          <a:noFill/>
          <a:ln w="76200"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lvl1pPr marR="0" lvl="0" algn="l" rtl="0">
              <a:lnSpc>
                <a:spcPct val="100000"/>
              </a:lnSpc>
              <a:spcBef>
                <a:spcPts val="5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10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2pPr>
            <a:lvl3pPr marR="0" lvl="2" algn="l" rtl="0">
              <a:lnSpc>
                <a:spcPct val="100000"/>
              </a:lnSpc>
              <a:spcBef>
                <a:spcPts val="500"/>
              </a:spcBef>
              <a:spcAft>
                <a:spcPts val="0"/>
              </a:spcAft>
              <a:buClr>
                <a:schemeClr val="dk1"/>
              </a:buClr>
              <a:buSzPts val="1500"/>
              <a:buFont typeface="Noto Sans Symbols"/>
              <a:buChar char="▪"/>
              <a:defRPr sz="15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1400"/>
              <a:buFont typeface="Noto Sans Symbols"/>
              <a:buChar char="❑"/>
              <a:defRPr sz="14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8" name="Google Shape;98;p28"/>
          <p:cNvSpPr>
            <a:spLocks noGrp="1"/>
          </p:cNvSpPr>
          <p:nvPr>
            <p:ph type="pic" idx="3"/>
          </p:nvPr>
        </p:nvSpPr>
        <p:spPr>
          <a:xfrm>
            <a:off x="5251690" y="1715851"/>
            <a:ext cx="1666834" cy="1666834"/>
          </a:xfrm>
          <a:prstGeom prst="ellipse">
            <a:avLst/>
          </a:prstGeom>
          <a:noFill/>
          <a:ln w="76200"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lvl1pPr marR="0" lvl="0" algn="l" rtl="0">
              <a:lnSpc>
                <a:spcPct val="100000"/>
              </a:lnSpc>
              <a:spcBef>
                <a:spcPts val="5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10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2pPr>
            <a:lvl3pPr marR="0" lvl="2" algn="l" rtl="0">
              <a:lnSpc>
                <a:spcPct val="100000"/>
              </a:lnSpc>
              <a:spcBef>
                <a:spcPts val="500"/>
              </a:spcBef>
              <a:spcAft>
                <a:spcPts val="0"/>
              </a:spcAft>
              <a:buClr>
                <a:schemeClr val="dk1"/>
              </a:buClr>
              <a:buSzPts val="1500"/>
              <a:buFont typeface="Noto Sans Symbols"/>
              <a:buChar char="▪"/>
              <a:defRPr sz="15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1400"/>
              <a:buFont typeface="Noto Sans Symbols"/>
              <a:buChar char="❑"/>
              <a:defRPr sz="14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9" name="Google Shape;99;p28"/>
          <p:cNvSpPr txBox="1">
            <a:spLocks noGrp="1"/>
          </p:cNvSpPr>
          <p:nvPr>
            <p:ph type="body" idx="1"/>
          </p:nvPr>
        </p:nvSpPr>
        <p:spPr>
          <a:xfrm>
            <a:off x="1822829" y="3767350"/>
            <a:ext cx="2387623" cy="321098"/>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800"/>
              <a:buNone/>
              <a:defRPr sz="1800" b="1" i="0">
                <a:solidFill>
                  <a:schemeClr val="lt1"/>
                </a:solidFill>
                <a:latin typeface="Calibri"/>
                <a:ea typeface="Calibri"/>
                <a:cs typeface="Calibri"/>
                <a:sym typeface="Calibri"/>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500"/>
              <a:buNone/>
              <a:defRPr/>
            </a:lvl3pPr>
            <a:lvl4pPr marL="1828800" lvl="3" indent="-228600" algn="l">
              <a:lnSpc>
                <a:spcPct val="100000"/>
              </a:lnSpc>
              <a:spcBef>
                <a:spcPts val="500"/>
              </a:spcBef>
              <a:spcAft>
                <a:spcPts val="0"/>
              </a:spcAft>
              <a:buClr>
                <a:schemeClr val="dk1"/>
              </a:buClr>
              <a:buSzPts val="1400"/>
              <a:buNone/>
              <a:defRPr/>
            </a:lvl4pPr>
            <a:lvl5pPr marL="2286000" lvl="4" indent="-228600" algn="l">
              <a:lnSpc>
                <a:spcPct val="100000"/>
              </a:lnSpc>
              <a:spcBef>
                <a:spcPts val="5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0" name="Google Shape;100;p28"/>
          <p:cNvSpPr txBox="1">
            <a:spLocks noGrp="1"/>
          </p:cNvSpPr>
          <p:nvPr>
            <p:ph type="body" idx="4"/>
          </p:nvPr>
        </p:nvSpPr>
        <p:spPr>
          <a:xfrm>
            <a:off x="1822828" y="4344667"/>
            <a:ext cx="2387623" cy="256219"/>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500"/>
              <a:buNone/>
              <a:defRPr sz="1500" b="0" i="1">
                <a:solidFill>
                  <a:schemeClr val="lt1"/>
                </a:solidFill>
                <a:latin typeface="Calibri"/>
                <a:ea typeface="Calibri"/>
                <a:cs typeface="Calibri"/>
                <a:sym typeface="Calibri"/>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1" name="Google Shape;101;p28"/>
          <p:cNvSpPr txBox="1">
            <a:spLocks noGrp="1"/>
          </p:cNvSpPr>
          <p:nvPr>
            <p:ph type="body" idx="5"/>
          </p:nvPr>
        </p:nvSpPr>
        <p:spPr>
          <a:xfrm>
            <a:off x="1822828" y="4087905"/>
            <a:ext cx="2387623" cy="256219"/>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500"/>
              <a:buNone/>
              <a:defRPr sz="1500" b="0" i="0">
                <a:solidFill>
                  <a:schemeClr val="lt1"/>
                </a:solidFill>
                <a:latin typeface="Calibri"/>
                <a:ea typeface="Calibri"/>
                <a:cs typeface="Calibri"/>
                <a:sym typeface="Calibri"/>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2" name="Google Shape;102;p28"/>
          <p:cNvSpPr txBox="1">
            <a:spLocks noGrp="1"/>
          </p:cNvSpPr>
          <p:nvPr>
            <p:ph type="body" idx="6"/>
          </p:nvPr>
        </p:nvSpPr>
        <p:spPr>
          <a:xfrm>
            <a:off x="4908936" y="3767350"/>
            <a:ext cx="2387623" cy="321098"/>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800"/>
              <a:buNone/>
              <a:defRPr sz="1800" b="1" i="0">
                <a:solidFill>
                  <a:schemeClr val="lt1"/>
                </a:solidFill>
                <a:latin typeface="Calibri"/>
                <a:ea typeface="Calibri"/>
                <a:cs typeface="Calibri"/>
                <a:sym typeface="Calibri"/>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500"/>
              <a:buNone/>
              <a:defRPr/>
            </a:lvl3pPr>
            <a:lvl4pPr marL="1828800" lvl="3" indent="-228600" algn="l">
              <a:lnSpc>
                <a:spcPct val="100000"/>
              </a:lnSpc>
              <a:spcBef>
                <a:spcPts val="500"/>
              </a:spcBef>
              <a:spcAft>
                <a:spcPts val="0"/>
              </a:spcAft>
              <a:buClr>
                <a:schemeClr val="dk1"/>
              </a:buClr>
              <a:buSzPts val="1400"/>
              <a:buNone/>
              <a:defRPr/>
            </a:lvl4pPr>
            <a:lvl5pPr marL="2286000" lvl="4" indent="-228600" algn="l">
              <a:lnSpc>
                <a:spcPct val="100000"/>
              </a:lnSpc>
              <a:spcBef>
                <a:spcPts val="5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 name="Google Shape;103;p28"/>
          <p:cNvSpPr txBox="1">
            <a:spLocks noGrp="1"/>
          </p:cNvSpPr>
          <p:nvPr>
            <p:ph type="body" idx="7"/>
          </p:nvPr>
        </p:nvSpPr>
        <p:spPr>
          <a:xfrm>
            <a:off x="4908935" y="4344667"/>
            <a:ext cx="2387623" cy="256219"/>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500"/>
              <a:buNone/>
              <a:defRPr sz="1500" b="0" i="1">
                <a:solidFill>
                  <a:schemeClr val="lt1"/>
                </a:solidFill>
                <a:latin typeface="Calibri"/>
                <a:ea typeface="Calibri"/>
                <a:cs typeface="Calibri"/>
                <a:sym typeface="Calibri"/>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4" name="Google Shape;104;p28"/>
          <p:cNvSpPr txBox="1">
            <a:spLocks noGrp="1"/>
          </p:cNvSpPr>
          <p:nvPr>
            <p:ph type="body" idx="8"/>
          </p:nvPr>
        </p:nvSpPr>
        <p:spPr>
          <a:xfrm>
            <a:off x="4908935" y="4087905"/>
            <a:ext cx="2387623" cy="256219"/>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500"/>
              <a:buNone/>
              <a:defRPr sz="1500" b="0" i="0">
                <a:solidFill>
                  <a:schemeClr val="lt1"/>
                </a:solidFill>
                <a:latin typeface="Calibri"/>
                <a:ea typeface="Calibri"/>
                <a:cs typeface="Calibri"/>
                <a:sym typeface="Calibri"/>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ue 3 Presenter Slide">
  <p:cSld name="Blue 3 Presenter Slide">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9"/>
          <p:cNvSpPr txBox="1"/>
          <p:nvPr/>
        </p:nvSpPr>
        <p:spPr>
          <a:xfrm>
            <a:off x="472965" y="255574"/>
            <a:ext cx="10563242" cy="5309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b="0" i="0">
                <a:solidFill>
                  <a:srgbClr val="0070C0"/>
                </a:solidFill>
                <a:latin typeface="Calibri"/>
                <a:ea typeface="Calibri"/>
                <a:cs typeface="Calibri"/>
                <a:sym typeface="Calibri"/>
              </a:rPr>
              <a:t>Presenters</a:t>
            </a:r>
            <a:endParaRPr sz="1100"/>
          </a:p>
        </p:txBody>
      </p:sp>
      <p:sp>
        <p:nvSpPr>
          <p:cNvPr id="107" name="Google Shape;107;p29"/>
          <p:cNvSpPr txBox="1">
            <a:spLocks noGrp="1"/>
          </p:cNvSpPr>
          <p:nvPr>
            <p:ph type="body" idx="1"/>
          </p:nvPr>
        </p:nvSpPr>
        <p:spPr>
          <a:xfrm>
            <a:off x="871561" y="3767350"/>
            <a:ext cx="2387623" cy="321098"/>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800"/>
              <a:buNone/>
              <a:defRPr sz="1800" b="1" i="0">
                <a:solidFill>
                  <a:schemeClr val="lt1"/>
                </a:solidFill>
                <a:latin typeface="Calibri"/>
                <a:ea typeface="Calibri"/>
                <a:cs typeface="Calibri"/>
                <a:sym typeface="Calibri"/>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500"/>
              <a:buNone/>
              <a:defRPr/>
            </a:lvl3pPr>
            <a:lvl4pPr marL="1828800" lvl="3" indent="-228600" algn="l">
              <a:lnSpc>
                <a:spcPct val="100000"/>
              </a:lnSpc>
              <a:spcBef>
                <a:spcPts val="500"/>
              </a:spcBef>
              <a:spcAft>
                <a:spcPts val="0"/>
              </a:spcAft>
              <a:buClr>
                <a:schemeClr val="dk1"/>
              </a:buClr>
              <a:buSzPts val="1400"/>
              <a:buNone/>
              <a:defRPr/>
            </a:lvl4pPr>
            <a:lvl5pPr marL="2286000" lvl="4" indent="-228600" algn="l">
              <a:lnSpc>
                <a:spcPct val="100000"/>
              </a:lnSpc>
              <a:spcBef>
                <a:spcPts val="5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8" name="Google Shape;108;p29"/>
          <p:cNvSpPr txBox="1">
            <a:spLocks noGrp="1"/>
          </p:cNvSpPr>
          <p:nvPr>
            <p:ph type="body" idx="2"/>
          </p:nvPr>
        </p:nvSpPr>
        <p:spPr>
          <a:xfrm>
            <a:off x="3375445" y="4096546"/>
            <a:ext cx="2387623" cy="256219"/>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500"/>
              <a:buNone/>
              <a:defRPr sz="1500" b="0" i="0">
                <a:solidFill>
                  <a:schemeClr val="lt1"/>
                </a:solidFill>
                <a:latin typeface="Calibri"/>
                <a:ea typeface="Calibri"/>
                <a:cs typeface="Calibri"/>
                <a:sym typeface="Calibri"/>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9" name="Google Shape;109;p29"/>
          <p:cNvSpPr txBox="1">
            <a:spLocks noGrp="1"/>
          </p:cNvSpPr>
          <p:nvPr>
            <p:ph type="body" idx="3"/>
          </p:nvPr>
        </p:nvSpPr>
        <p:spPr>
          <a:xfrm>
            <a:off x="871559" y="4344667"/>
            <a:ext cx="2387623" cy="256219"/>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500"/>
              <a:buNone/>
              <a:defRPr sz="1500" b="0" i="1">
                <a:solidFill>
                  <a:schemeClr val="lt1"/>
                </a:solidFill>
                <a:latin typeface="Calibri"/>
                <a:ea typeface="Calibri"/>
                <a:cs typeface="Calibri"/>
                <a:sym typeface="Calibri"/>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0" name="Google Shape;110;p29"/>
          <p:cNvSpPr>
            <a:spLocks noGrp="1"/>
          </p:cNvSpPr>
          <p:nvPr>
            <p:ph type="pic" idx="4"/>
          </p:nvPr>
        </p:nvSpPr>
        <p:spPr>
          <a:xfrm>
            <a:off x="1231956" y="1715851"/>
            <a:ext cx="1666834" cy="1666834"/>
          </a:xfrm>
          <a:prstGeom prst="ellipse">
            <a:avLst/>
          </a:prstGeom>
          <a:noFill/>
          <a:ln w="76200"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lvl1pPr marR="0" lvl="0" algn="l" rtl="0">
              <a:lnSpc>
                <a:spcPct val="100000"/>
              </a:lnSpc>
              <a:spcBef>
                <a:spcPts val="5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10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2pPr>
            <a:lvl3pPr marR="0" lvl="2" algn="l" rtl="0">
              <a:lnSpc>
                <a:spcPct val="100000"/>
              </a:lnSpc>
              <a:spcBef>
                <a:spcPts val="500"/>
              </a:spcBef>
              <a:spcAft>
                <a:spcPts val="0"/>
              </a:spcAft>
              <a:buClr>
                <a:schemeClr val="dk1"/>
              </a:buClr>
              <a:buSzPts val="1500"/>
              <a:buFont typeface="Noto Sans Symbols"/>
              <a:buChar char="▪"/>
              <a:defRPr sz="15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1400"/>
              <a:buFont typeface="Noto Sans Symbols"/>
              <a:buChar char="❑"/>
              <a:defRPr sz="14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1" name="Google Shape;111;p29"/>
          <p:cNvSpPr>
            <a:spLocks noGrp="1"/>
          </p:cNvSpPr>
          <p:nvPr>
            <p:ph type="pic" idx="5"/>
          </p:nvPr>
        </p:nvSpPr>
        <p:spPr>
          <a:xfrm>
            <a:off x="3735840" y="1715851"/>
            <a:ext cx="1666834" cy="1666834"/>
          </a:xfrm>
          <a:prstGeom prst="ellipse">
            <a:avLst/>
          </a:prstGeom>
          <a:noFill/>
          <a:ln w="76200"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lvl1pPr marR="0" lvl="0" algn="l" rtl="0">
              <a:lnSpc>
                <a:spcPct val="100000"/>
              </a:lnSpc>
              <a:spcBef>
                <a:spcPts val="5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10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2pPr>
            <a:lvl3pPr marR="0" lvl="2" algn="l" rtl="0">
              <a:lnSpc>
                <a:spcPct val="100000"/>
              </a:lnSpc>
              <a:spcBef>
                <a:spcPts val="500"/>
              </a:spcBef>
              <a:spcAft>
                <a:spcPts val="0"/>
              </a:spcAft>
              <a:buClr>
                <a:schemeClr val="dk1"/>
              </a:buClr>
              <a:buSzPts val="1500"/>
              <a:buFont typeface="Noto Sans Symbols"/>
              <a:buChar char="▪"/>
              <a:defRPr sz="15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1400"/>
              <a:buFont typeface="Noto Sans Symbols"/>
              <a:buChar char="❑"/>
              <a:defRPr sz="14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2" name="Google Shape;112;p29"/>
          <p:cNvSpPr>
            <a:spLocks noGrp="1"/>
          </p:cNvSpPr>
          <p:nvPr>
            <p:ph type="pic" idx="6"/>
          </p:nvPr>
        </p:nvSpPr>
        <p:spPr>
          <a:xfrm>
            <a:off x="6239724" y="1715850"/>
            <a:ext cx="1666834" cy="1666834"/>
          </a:xfrm>
          <a:prstGeom prst="ellipse">
            <a:avLst/>
          </a:prstGeom>
          <a:noFill/>
          <a:ln w="76200"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lvl1pPr marR="0" lvl="0" algn="l" rtl="0">
              <a:lnSpc>
                <a:spcPct val="100000"/>
              </a:lnSpc>
              <a:spcBef>
                <a:spcPts val="5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R="0" lvl="1" algn="l" rtl="0">
              <a:lnSpc>
                <a:spcPct val="10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2pPr>
            <a:lvl3pPr marR="0" lvl="2" algn="l" rtl="0">
              <a:lnSpc>
                <a:spcPct val="100000"/>
              </a:lnSpc>
              <a:spcBef>
                <a:spcPts val="500"/>
              </a:spcBef>
              <a:spcAft>
                <a:spcPts val="0"/>
              </a:spcAft>
              <a:buClr>
                <a:schemeClr val="dk1"/>
              </a:buClr>
              <a:buSzPts val="1500"/>
              <a:buFont typeface="Noto Sans Symbols"/>
              <a:buChar char="▪"/>
              <a:defRPr sz="15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1400"/>
              <a:buFont typeface="Noto Sans Symbols"/>
              <a:buChar char="❑"/>
              <a:defRPr sz="14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3" name="Google Shape;113;p29"/>
          <p:cNvSpPr txBox="1">
            <a:spLocks noGrp="1"/>
          </p:cNvSpPr>
          <p:nvPr>
            <p:ph type="body" idx="7"/>
          </p:nvPr>
        </p:nvSpPr>
        <p:spPr>
          <a:xfrm>
            <a:off x="3375445" y="3767350"/>
            <a:ext cx="2387623" cy="321098"/>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800"/>
              <a:buNone/>
              <a:defRPr sz="1800" b="1" i="0">
                <a:solidFill>
                  <a:schemeClr val="lt1"/>
                </a:solidFill>
                <a:latin typeface="Calibri"/>
                <a:ea typeface="Calibri"/>
                <a:cs typeface="Calibri"/>
                <a:sym typeface="Calibri"/>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500"/>
              <a:buNone/>
              <a:defRPr/>
            </a:lvl3pPr>
            <a:lvl4pPr marL="1828800" lvl="3" indent="-228600" algn="l">
              <a:lnSpc>
                <a:spcPct val="100000"/>
              </a:lnSpc>
              <a:spcBef>
                <a:spcPts val="500"/>
              </a:spcBef>
              <a:spcAft>
                <a:spcPts val="0"/>
              </a:spcAft>
              <a:buClr>
                <a:schemeClr val="dk1"/>
              </a:buClr>
              <a:buSzPts val="1400"/>
              <a:buNone/>
              <a:defRPr/>
            </a:lvl4pPr>
            <a:lvl5pPr marL="2286000" lvl="4" indent="-228600" algn="l">
              <a:lnSpc>
                <a:spcPct val="100000"/>
              </a:lnSpc>
              <a:spcBef>
                <a:spcPts val="5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4" name="Google Shape;114;p29"/>
          <p:cNvSpPr txBox="1">
            <a:spLocks noGrp="1"/>
          </p:cNvSpPr>
          <p:nvPr>
            <p:ph type="body" idx="8"/>
          </p:nvPr>
        </p:nvSpPr>
        <p:spPr>
          <a:xfrm>
            <a:off x="5879329" y="3767349"/>
            <a:ext cx="2387623" cy="321098"/>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800"/>
              <a:buNone/>
              <a:defRPr sz="1800" b="1" i="0">
                <a:solidFill>
                  <a:schemeClr val="lt1"/>
                </a:solidFill>
                <a:latin typeface="Calibri"/>
                <a:ea typeface="Calibri"/>
                <a:cs typeface="Calibri"/>
                <a:sym typeface="Calibri"/>
              </a:defRPr>
            </a:lvl1pPr>
            <a:lvl2pPr marL="914400" lvl="1" indent="-228600" algn="l">
              <a:lnSpc>
                <a:spcPct val="100000"/>
              </a:lnSpc>
              <a:spcBef>
                <a:spcPts val="500"/>
              </a:spcBef>
              <a:spcAft>
                <a:spcPts val="0"/>
              </a:spcAft>
              <a:buClr>
                <a:schemeClr val="dk1"/>
              </a:buClr>
              <a:buSzPts val="1800"/>
              <a:buNone/>
              <a:defRPr/>
            </a:lvl2pPr>
            <a:lvl3pPr marL="1371600" lvl="2" indent="-228600" algn="l">
              <a:lnSpc>
                <a:spcPct val="100000"/>
              </a:lnSpc>
              <a:spcBef>
                <a:spcPts val="500"/>
              </a:spcBef>
              <a:spcAft>
                <a:spcPts val="0"/>
              </a:spcAft>
              <a:buClr>
                <a:schemeClr val="dk1"/>
              </a:buClr>
              <a:buSzPts val="1500"/>
              <a:buNone/>
              <a:defRPr/>
            </a:lvl3pPr>
            <a:lvl4pPr marL="1828800" lvl="3" indent="-228600" algn="l">
              <a:lnSpc>
                <a:spcPct val="100000"/>
              </a:lnSpc>
              <a:spcBef>
                <a:spcPts val="500"/>
              </a:spcBef>
              <a:spcAft>
                <a:spcPts val="0"/>
              </a:spcAft>
              <a:buClr>
                <a:schemeClr val="dk1"/>
              </a:buClr>
              <a:buSzPts val="1400"/>
              <a:buNone/>
              <a:defRPr/>
            </a:lvl4pPr>
            <a:lvl5pPr marL="2286000" lvl="4" indent="-228600" algn="l">
              <a:lnSpc>
                <a:spcPct val="100000"/>
              </a:lnSpc>
              <a:spcBef>
                <a:spcPts val="5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p29"/>
          <p:cNvSpPr txBox="1">
            <a:spLocks noGrp="1"/>
          </p:cNvSpPr>
          <p:nvPr>
            <p:ph type="body" idx="9"/>
          </p:nvPr>
        </p:nvSpPr>
        <p:spPr>
          <a:xfrm>
            <a:off x="871559" y="4087905"/>
            <a:ext cx="2387623" cy="256219"/>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500"/>
              <a:buNone/>
              <a:defRPr sz="1500" b="0" i="0">
                <a:solidFill>
                  <a:schemeClr val="lt1"/>
                </a:solidFill>
                <a:latin typeface="Calibri"/>
                <a:ea typeface="Calibri"/>
                <a:cs typeface="Calibri"/>
                <a:sym typeface="Calibri"/>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9"/>
          <p:cNvSpPr txBox="1">
            <a:spLocks noGrp="1"/>
          </p:cNvSpPr>
          <p:nvPr>
            <p:ph type="body" idx="13"/>
          </p:nvPr>
        </p:nvSpPr>
        <p:spPr>
          <a:xfrm>
            <a:off x="3376177" y="4355185"/>
            <a:ext cx="2387623" cy="256219"/>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500"/>
              <a:buNone/>
              <a:defRPr sz="1500" b="0" i="1">
                <a:solidFill>
                  <a:schemeClr val="lt1"/>
                </a:solidFill>
                <a:latin typeface="Calibri"/>
                <a:ea typeface="Calibri"/>
                <a:cs typeface="Calibri"/>
                <a:sym typeface="Calibri"/>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7" name="Google Shape;117;p29"/>
          <p:cNvSpPr txBox="1">
            <a:spLocks noGrp="1"/>
          </p:cNvSpPr>
          <p:nvPr>
            <p:ph type="body" idx="14"/>
          </p:nvPr>
        </p:nvSpPr>
        <p:spPr>
          <a:xfrm>
            <a:off x="5879329" y="4087904"/>
            <a:ext cx="2387623" cy="256219"/>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500"/>
              <a:buNone/>
              <a:defRPr sz="1500" b="0" i="0">
                <a:solidFill>
                  <a:schemeClr val="lt1"/>
                </a:solidFill>
                <a:latin typeface="Calibri"/>
                <a:ea typeface="Calibri"/>
                <a:cs typeface="Calibri"/>
                <a:sym typeface="Calibri"/>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8" name="Google Shape;118;p29"/>
          <p:cNvSpPr txBox="1">
            <a:spLocks noGrp="1"/>
          </p:cNvSpPr>
          <p:nvPr>
            <p:ph type="body" idx="15"/>
          </p:nvPr>
        </p:nvSpPr>
        <p:spPr>
          <a:xfrm>
            <a:off x="5879329" y="4344667"/>
            <a:ext cx="2387623" cy="256219"/>
          </a:xfrm>
          <a:prstGeom prst="rect">
            <a:avLst/>
          </a:prstGeom>
          <a:noFill/>
          <a:ln>
            <a:noFill/>
          </a:ln>
        </p:spPr>
        <p:txBody>
          <a:bodyPr spcFirstLastPara="1" wrap="square" lIns="0" tIns="0" rIns="0" bIns="0" anchor="ctr" anchorCtr="0">
            <a:noAutofit/>
          </a:bodyPr>
          <a:lstStyle>
            <a:lvl1pPr marL="457200" lvl="0" indent="-228600" algn="ctr">
              <a:lnSpc>
                <a:spcPct val="100000"/>
              </a:lnSpc>
              <a:spcBef>
                <a:spcPts val="500"/>
              </a:spcBef>
              <a:spcAft>
                <a:spcPts val="0"/>
              </a:spcAft>
              <a:buClr>
                <a:schemeClr val="lt1"/>
              </a:buClr>
              <a:buSzPts val="1500"/>
              <a:buNone/>
              <a:defRPr sz="1500" b="0" i="1">
                <a:solidFill>
                  <a:schemeClr val="lt1"/>
                </a:solidFill>
                <a:latin typeface="Calibri"/>
                <a:ea typeface="Calibri"/>
                <a:cs typeface="Calibri"/>
                <a:sym typeface="Calibri"/>
              </a:defRPr>
            </a:lvl1pPr>
            <a:lvl2pPr marL="914400" lvl="1" indent="-317500" algn="l">
              <a:lnSpc>
                <a:spcPct val="100000"/>
              </a:lnSpc>
              <a:spcBef>
                <a:spcPts val="500"/>
              </a:spcBef>
              <a:spcAft>
                <a:spcPts val="0"/>
              </a:spcAft>
              <a:buClr>
                <a:schemeClr val="dk1"/>
              </a:buClr>
              <a:buSzPts val="1400"/>
              <a:buChar char="o"/>
              <a:defRPr/>
            </a:lvl2pPr>
            <a:lvl3pPr marL="1371600" lvl="2" indent="-317500" algn="l">
              <a:lnSpc>
                <a:spcPct val="100000"/>
              </a:lnSpc>
              <a:spcBef>
                <a:spcPts val="500"/>
              </a:spcBef>
              <a:spcAft>
                <a:spcPts val="0"/>
              </a:spcAft>
              <a:buClr>
                <a:schemeClr val="dk1"/>
              </a:buClr>
              <a:buSzPts val="1400"/>
              <a:buChar char="▪"/>
              <a:defRPr/>
            </a:lvl3pPr>
            <a:lvl4pPr marL="1828800" lvl="3" indent="-317500" algn="l">
              <a:lnSpc>
                <a:spcPct val="100000"/>
              </a:lnSpc>
              <a:spcBef>
                <a:spcPts val="500"/>
              </a:spcBef>
              <a:spcAft>
                <a:spcPts val="0"/>
              </a:spcAft>
              <a:buClr>
                <a:schemeClr val="dk1"/>
              </a:buClr>
              <a:buSzPts val="1400"/>
              <a:buChar char="❑"/>
              <a:defRPr/>
            </a:lvl4pPr>
            <a:lvl5pPr marL="2286000" lvl="4" indent="-317500" algn="l">
              <a:lnSpc>
                <a:spcPct val="100000"/>
              </a:lnSpc>
              <a:spcBef>
                <a:spcPts val="5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ue ECS Summary">
  <p:cSld name="Blue ECS Summary">
    <p:bg>
      <p:bgPr>
        <a:blipFill>
          <a:blip r:embed="rId2">
            <a:alphaModFix/>
          </a:blip>
          <a:stretch>
            <a:fillRect/>
          </a:stretch>
        </a:blipFill>
        <a:effectLst/>
      </p:bgPr>
    </p:bg>
    <p:spTree>
      <p:nvGrpSpPr>
        <p:cNvPr id="1" name="Shape 119"/>
        <p:cNvGrpSpPr/>
        <p:nvPr/>
      </p:nvGrpSpPr>
      <p:grpSpPr>
        <a:xfrm>
          <a:off x="0" y="0"/>
          <a:ext cx="0" cy="0"/>
          <a:chOff x="0" y="0"/>
          <a:chExt cx="0" cy="0"/>
        </a:xfrm>
      </p:grpSpPr>
      <p:pic>
        <p:nvPicPr>
          <p:cNvPr id="120" name="Google Shape;120;p30"/>
          <p:cNvPicPr preferRelativeResize="0"/>
          <p:nvPr/>
        </p:nvPicPr>
        <p:blipFill rotWithShape="1">
          <a:blip r:embed="rId3">
            <a:alphaModFix/>
          </a:blip>
          <a:srcRect/>
          <a:stretch/>
        </p:blipFill>
        <p:spPr>
          <a:xfrm>
            <a:off x="806246" y="832054"/>
            <a:ext cx="4326343" cy="1147916"/>
          </a:xfrm>
          <a:prstGeom prst="rect">
            <a:avLst/>
          </a:prstGeom>
          <a:noFill/>
          <a:ln>
            <a:noFill/>
          </a:ln>
        </p:spPr>
      </p:pic>
      <p:sp>
        <p:nvSpPr>
          <p:cNvPr id="121" name="Google Shape;121;p30"/>
          <p:cNvSpPr txBox="1"/>
          <p:nvPr/>
        </p:nvSpPr>
        <p:spPr>
          <a:xfrm>
            <a:off x="806246" y="3097160"/>
            <a:ext cx="7467599" cy="1454244"/>
          </a:xfrm>
          <a:prstGeom prst="rect">
            <a:avLst/>
          </a:prstGeom>
          <a:noFill/>
          <a:ln>
            <a:noFill/>
          </a:ln>
        </p:spPr>
        <p:txBody>
          <a:bodyPr spcFirstLastPara="1" wrap="square" lIns="68575" tIns="34275" rIns="68575" bIns="34275" anchor="ctr" anchorCtr="0">
            <a:noAutofit/>
          </a:bodyPr>
          <a:lstStyle/>
          <a:p>
            <a:pPr marL="0" marR="0" lvl="0" indent="0" algn="l" rtl="0">
              <a:lnSpc>
                <a:spcPct val="149166"/>
              </a:lnSpc>
              <a:spcBef>
                <a:spcPts val="0"/>
              </a:spcBef>
              <a:spcAft>
                <a:spcPts val="0"/>
              </a:spcAft>
              <a:buNone/>
            </a:pPr>
            <a:r>
              <a:rPr lang="en" sz="1800" b="0" i="0" u="none" strike="noStrike">
                <a:solidFill>
                  <a:schemeClr val="lt1"/>
                </a:solidFill>
                <a:latin typeface="Calibri"/>
                <a:ea typeface="Calibri"/>
                <a:cs typeface="Calibri"/>
                <a:sym typeface="Calibri"/>
              </a:rPr>
              <a:t>PBISApps is run by Educational and Community Supports (ECS), a research </a:t>
            </a:r>
            <a:br>
              <a:rPr lang="en" sz="1800" b="0" i="0" u="none" strike="noStrike">
                <a:solidFill>
                  <a:schemeClr val="lt1"/>
                </a:solidFill>
                <a:latin typeface="Calibri"/>
                <a:ea typeface="Calibri"/>
                <a:cs typeface="Calibri"/>
                <a:sym typeface="Calibri"/>
              </a:rPr>
            </a:br>
            <a:r>
              <a:rPr lang="en" sz="1800" b="0" i="0" u="none" strike="noStrike">
                <a:solidFill>
                  <a:schemeClr val="lt1"/>
                </a:solidFill>
                <a:latin typeface="Calibri"/>
                <a:ea typeface="Calibri"/>
                <a:cs typeface="Calibri"/>
                <a:sym typeface="Calibri"/>
              </a:rPr>
              <a:t>unit at the University of Oregon since 1977. Lead by Kent McIntosh, PhD, </a:t>
            </a:r>
            <a:br>
              <a:rPr lang="en" sz="1800" b="0" i="0" u="none" strike="noStrike">
                <a:solidFill>
                  <a:schemeClr val="lt1"/>
                </a:solidFill>
                <a:latin typeface="Calibri"/>
                <a:ea typeface="Calibri"/>
                <a:cs typeface="Calibri"/>
                <a:sym typeface="Calibri"/>
              </a:rPr>
            </a:br>
            <a:r>
              <a:rPr lang="en" sz="1800" b="0" i="0" u="none" strike="noStrike">
                <a:solidFill>
                  <a:schemeClr val="lt1"/>
                </a:solidFill>
                <a:latin typeface="Calibri"/>
                <a:ea typeface="Calibri"/>
                <a:cs typeface="Calibri"/>
                <a:sym typeface="Calibri"/>
              </a:rPr>
              <a:t>ECS focuses on federal and state funded projects supporting research, teaching, and technical assistance through the PBIS OSEP Technical Assistance Center.</a:t>
            </a:r>
            <a:endParaRPr sz="1800" b="0" i="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ue Blank Content Area">
  <p:cSld name="Blue Blank Content Area">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31"/>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300"/>
              <a:buFont typeface="Calibri"/>
              <a:buNone/>
              <a:defRPr b="0" i="0">
                <a:solidFill>
                  <a:schemeClr val="lt1"/>
                </a:solidFill>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4" name="Google Shape;124;p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a:solidFill>
                  <a:srgbClr val="888888"/>
                </a:solidFill>
                <a:latin typeface="Calibri"/>
                <a:ea typeface="Calibri"/>
                <a:cs typeface="Calibri"/>
                <a:sym typeface="Calibri"/>
              </a:defRPr>
            </a:lvl1pPr>
            <a:lvl2pPr marL="0" lvl="1" indent="0" algn="r">
              <a:spcBef>
                <a:spcPts val="0"/>
              </a:spcBef>
              <a:buNone/>
              <a:defRPr sz="900">
                <a:solidFill>
                  <a:srgbClr val="888888"/>
                </a:solidFill>
                <a:latin typeface="Calibri"/>
                <a:ea typeface="Calibri"/>
                <a:cs typeface="Calibri"/>
                <a:sym typeface="Calibri"/>
              </a:defRPr>
            </a:lvl2pPr>
            <a:lvl3pPr marL="0" lvl="2" indent="0" algn="r">
              <a:spcBef>
                <a:spcPts val="0"/>
              </a:spcBef>
              <a:buNone/>
              <a:defRPr sz="900">
                <a:solidFill>
                  <a:srgbClr val="888888"/>
                </a:solidFill>
                <a:latin typeface="Calibri"/>
                <a:ea typeface="Calibri"/>
                <a:cs typeface="Calibri"/>
                <a:sym typeface="Calibri"/>
              </a:defRPr>
            </a:lvl3pPr>
            <a:lvl4pPr marL="0" lvl="3" indent="0" algn="r">
              <a:spcBef>
                <a:spcPts val="0"/>
              </a:spcBef>
              <a:buNone/>
              <a:defRPr sz="900">
                <a:solidFill>
                  <a:srgbClr val="888888"/>
                </a:solidFill>
                <a:latin typeface="Calibri"/>
                <a:ea typeface="Calibri"/>
                <a:cs typeface="Calibri"/>
                <a:sym typeface="Calibri"/>
              </a:defRPr>
            </a:lvl4pPr>
            <a:lvl5pPr marL="0" lvl="4" indent="0" algn="r">
              <a:spcBef>
                <a:spcPts val="0"/>
              </a:spcBef>
              <a:buNone/>
              <a:defRPr sz="900">
                <a:solidFill>
                  <a:srgbClr val="888888"/>
                </a:solidFill>
                <a:latin typeface="Calibri"/>
                <a:ea typeface="Calibri"/>
                <a:cs typeface="Calibri"/>
                <a:sym typeface="Calibri"/>
              </a:defRPr>
            </a:lvl5pPr>
            <a:lvl6pPr marL="0" lvl="5" indent="0" algn="r">
              <a:spcBef>
                <a:spcPts val="0"/>
              </a:spcBef>
              <a:buNone/>
              <a:defRPr sz="900">
                <a:solidFill>
                  <a:srgbClr val="888888"/>
                </a:solidFill>
                <a:latin typeface="Calibri"/>
                <a:ea typeface="Calibri"/>
                <a:cs typeface="Calibri"/>
                <a:sym typeface="Calibri"/>
              </a:defRPr>
            </a:lvl6pPr>
            <a:lvl7pPr marL="0" lvl="6" indent="0" algn="r">
              <a:spcBef>
                <a:spcPts val="0"/>
              </a:spcBef>
              <a:buNone/>
              <a:defRPr sz="900">
                <a:solidFill>
                  <a:srgbClr val="888888"/>
                </a:solidFill>
                <a:latin typeface="Calibri"/>
                <a:ea typeface="Calibri"/>
                <a:cs typeface="Calibri"/>
                <a:sym typeface="Calibri"/>
              </a:defRPr>
            </a:lvl7pPr>
            <a:lvl8pPr marL="0" lvl="7" indent="0" algn="r">
              <a:spcBef>
                <a:spcPts val="0"/>
              </a:spcBef>
              <a:buNone/>
              <a:defRPr sz="900">
                <a:solidFill>
                  <a:srgbClr val="888888"/>
                </a:solidFill>
                <a:latin typeface="Calibri"/>
                <a:ea typeface="Calibri"/>
                <a:cs typeface="Calibri"/>
                <a:sym typeface="Calibri"/>
              </a:defRPr>
            </a:lvl8pPr>
            <a:lvl9pPr marL="0" lvl="8" indent="0" algn="r">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5"/>
        <p:cNvGrpSpPr/>
        <p:nvPr/>
      </p:nvGrpSpPr>
      <p:grpSpPr>
        <a:xfrm>
          <a:off x="0" y="0"/>
          <a:ext cx="0" cy="0"/>
          <a:chOff x="0" y="0"/>
          <a:chExt cx="0" cy="0"/>
        </a:xfrm>
      </p:grpSpPr>
      <p:sp>
        <p:nvSpPr>
          <p:cNvPr id="126" name="Google Shape;126;p3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3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3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29" name="Google Shape;129;p32"/>
          <p:cNvSpPr txBox="1"/>
          <p:nvPr/>
        </p:nvSpPr>
        <p:spPr>
          <a:xfrm>
            <a:off x="385763" y="1"/>
            <a:ext cx="6900862" cy="707231"/>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accent1"/>
              </a:buClr>
              <a:buSzPts val="3300"/>
              <a:buFont typeface="Calibri"/>
              <a:buNone/>
            </a:pPr>
            <a:r>
              <a:rPr lang="en" sz="3300" b="0" i="0">
                <a:solidFill>
                  <a:schemeClr val="accent1"/>
                </a:solidFill>
                <a:latin typeface="Calibri"/>
                <a:ea typeface="Calibri"/>
                <a:cs typeface="Calibri"/>
                <a:sym typeface="Calibri"/>
              </a:rPr>
              <a:t>Sample Slide Title Goes Here</a:t>
            </a:r>
            <a:endParaRPr sz="110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6"/>
        <p:cNvGrpSpPr/>
        <p:nvPr/>
      </p:nvGrpSpPr>
      <p:grpSpPr>
        <a:xfrm>
          <a:off x="0" y="0"/>
          <a:ext cx="0" cy="0"/>
          <a:chOff x="0" y="0"/>
          <a:chExt cx="0" cy="0"/>
        </a:xfrm>
      </p:grpSpPr>
      <p:sp>
        <p:nvSpPr>
          <p:cNvPr id="137" name="Google Shape;137;p3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8" name="Google Shape;138;p3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9" name="Google Shape;139;p3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0" name="Google Shape;140;p3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1" name="Google Shape;141;p3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2"/>
        <p:cNvGrpSpPr/>
        <p:nvPr/>
      </p:nvGrpSpPr>
      <p:grpSpPr>
        <a:xfrm>
          <a:off x="0" y="0"/>
          <a:ext cx="0" cy="0"/>
          <a:chOff x="0" y="0"/>
          <a:chExt cx="0" cy="0"/>
        </a:xfrm>
      </p:grpSpPr>
      <p:sp>
        <p:nvSpPr>
          <p:cNvPr id="143" name="Google Shape;143;p3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4" name="Google Shape;144;p35"/>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45" name="Google Shape;145;p3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6" name="Google Shape;146;p3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7" name="Google Shape;147;p3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8"/>
        <p:cNvGrpSpPr/>
        <p:nvPr/>
      </p:nvGrpSpPr>
      <p:grpSpPr>
        <a:xfrm>
          <a:off x="0" y="0"/>
          <a:ext cx="0" cy="0"/>
          <a:chOff x="0" y="0"/>
          <a:chExt cx="0" cy="0"/>
        </a:xfrm>
      </p:grpSpPr>
      <p:sp>
        <p:nvSpPr>
          <p:cNvPr id="149" name="Google Shape;149;p3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0" name="Google Shape;150;p3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51" name="Google Shape;151;p3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2" name="Google Shape;152;p3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3" name="Google Shape;153;p3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4"/>
        <p:cNvGrpSpPr/>
        <p:nvPr/>
      </p:nvGrpSpPr>
      <p:grpSpPr>
        <a:xfrm>
          <a:off x="0" y="0"/>
          <a:ext cx="0" cy="0"/>
          <a:chOff x="0" y="0"/>
          <a:chExt cx="0" cy="0"/>
        </a:xfrm>
      </p:grpSpPr>
      <p:sp>
        <p:nvSpPr>
          <p:cNvPr id="155" name="Google Shape;155;p3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6" name="Google Shape;156;p37"/>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7" name="Google Shape;157;p37"/>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8" name="Google Shape;158;p3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9" name="Google Shape;159;p3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0" name="Google Shape;160;p3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1"/>
        <p:cNvGrpSpPr/>
        <p:nvPr/>
      </p:nvGrpSpPr>
      <p:grpSpPr>
        <a:xfrm>
          <a:off x="0" y="0"/>
          <a:ext cx="0" cy="0"/>
          <a:chOff x="0" y="0"/>
          <a:chExt cx="0" cy="0"/>
        </a:xfrm>
      </p:grpSpPr>
      <p:sp>
        <p:nvSpPr>
          <p:cNvPr id="162" name="Google Shape;162;p38"/>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3" name="Google Shape;163;p38"/>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64" name="Google Shape;164;p38"/>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5" name="Google Shape;165;p3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66" name="Google Shape;166;p38"/>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7" name="Google Shape;167;p3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8" name="Google Shape;168;p3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9" name="Google Shape;169;p3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0"/>
        <p:cNvGrpSpPr/>
        <p:nvPr/>
      </p:nvGrpSpPr>
      <p:grpSpPr>
        <a:xfrm>
          <a:off x="0" y="0"/>
          <a:ext cx="0" cy="0"/>
          <a:chOff x="0" y="0"/>
          <a:chExt cx="0" cy="0"/>
        </a:xfrm>
      </p:grpSpPr>
      <p:sp>
        <p:nvSpPr>
          <p:cNvPr id="171" name="Google Shape;171;p3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2" name="Google Shape;172;p3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3" name="Google Shape;173;p3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4" name="Google Shape;174;p3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5"/>
        <p:cNvGrpSpPr/>
        <p:nvPr/>
      </p:nvGrpSpPr>
      <p:grpSpPr>
        <a:xfrm>
          <a:off x="0" y="0"/>
          <a:ext cx="0" cy="0"/>
          <a:chOff x="0" y="0"/>
          <a:chExt cx="0" cy="0"/>
        </a:xfrm>
      </p:grpSpPr>
      <p:sp>
        <p:nvSpPr>
          <p:cNvPr id="176" name="Google Shape;176;p4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7" name="Google Shape;177;p4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8" name="Google Shape;178;p4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9"/>
        <p:cNvGrpSpPr/>
        <p:nvPr/>
      </p:nvGrpSpPr>
      <p:grpSpPr>
        <a:xfrm>
          <a:off x="0" y="0"/>
          <a:ext cx="0" cy="0"/>
          <a:chOff x="0" y="0"/>
          <a:chExt cx="0" cy="0"/>
        </a:xfrm>
      </p:grpSpPr>
      <p:sp>
        <p:nvSpPr>
          <p:cNvPr id="180" name="Google Shape;180;p4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1" name="Google Shape;181;p4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82" name="Google Shape;182;p4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83" name="Google Shape;183;p4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4" name="Google Shape;184;p4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5" name="Google Shape;185;p4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6"/>
        <p:cNvGrpSpPr/>
        <p:nvPr/>
      </p:nvGrpSpPr>
      <p:grpSpPr>
        <a:xfrm>
          <a:off x="0" y="0"/>
          <a:ext cx="0" cy="0"/>
          <a:chOff x="0" y="0"/>
          <a:chExt cx="0" cy="0"/>
        </a:xfrm>
      </p:grpSpPr>
      <p:sp>
        <p:nvSpPr>
          <p:cNvPr id="187" name="Google Shape;187;p4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8" name="Google Shape;188;p42"/>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89" name="Google Shape;189;p4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90" name="Google Shape;190;p4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1" name="Google Shape;191;p4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2" name="Google Shape;192;p4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3"/>
        <p:cNvGrpSpPr/>
        <p:nvPr/>
      </p:nvGrpSpPr>
      <p:grpSpPr>
        <a:xfrm>
          <a:off x="0" y="0"/>
          <a:ext cx="0" cy="0"/>
          <a:chOff x="0" y="0"/>
          <a:chExt cx="0" cy="0"/>
        </a:xfrm>
      </p:grpSpPr>
      <p:sp>
        <p:nvSpPr>
          <p:cNvPr id="194" name="Google Shape;194;p4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5" name="Google Shape;195;p4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6" name="Google Shape;196;p4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7" name="Google Shape;197;p4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8" name="Google Shape;198;p4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9"/>
        <p:cNvGrpSpPr/>
        <p:nvPr/>
      </p:nvGrpSpPr>
      <p:grpSpPr>
        <a:xfrm>
          <a:off x="0" y="0"/>
          <a:ext cx="0" cy="0"/>
          <a:chOff x="0" y="0"/>
          <a:chExt cx="0" cy="0"/>
        </a:xfrm>
      </p:grpSpPr>
      <p:sp>
        <p:nvSpPr>
          <p:cNvPr id="200" name="Google Shape;200;p44"/>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1" name="Google Shape;201;p44"/>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2" name="Google Shape;202;p4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3" name="Google Shape;203;p4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4" name="Google Shape;204;p4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1"/>
        <p:cNvGrpSpPr/>
        <p:nvPr/>
      </p:nvGrpSpPr>
      <p:grpSpPr>
        <a:xfrm>
          <a:off x="0" y="0"/>
          <a:ext cx="0" cy="0"/>
          <a:chOff x="0" y="0"/>
          <a:chExt cx="0" cy="0"/>
        </a:xfrm>
      </p:grpSpPr>
      <p:sp>
        <p:nvSpPr>
          <p:cNvPr id="212" name="Google Shape;212;p4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4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4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5"/>
        <p:cNvGrpSpPr/>
        <p:nvPr/>
      </p:nvGrpSpPr>
      <p:grpSpPr>
        <a:xfrm>
          <a:off x="0" y="0"/>
          <a:ext cx="0" cy="0"/>
          <a:chOff x="0" y="0"/>
          <a:chExt cx="0" cy="0"/>
        </a:xfrm>
      </p:grpSpPr>
      <p:sp>
        <p:nvSpPr>
          <p:cNvPr id="216" name="Google Shape;216;p47"/>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47"/>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18" name="Google Shape;218;p4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4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4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1"/>
        <p:cNvGrpSpPr/>
        <p:nvPr/>
      </p:nvGrpSpPr>
      <p:grpSpPr>
        <a:xfrm>
          <a:off x="0" y="0"/>
          <a:ext cx="0" cy="0"/>
          <a:chOff x="0" y="0"/>
          <a:chExt cx="0" cy="0"/>
        </a:xfrm>
      </p:grpSpPr>
      <p:sp>
        <p:nvSpPr>
          <p:cNvPr id="222" name="Google Shape;222;p4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3" name="Google Shape;223;p48"/>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4" name="Google Shape;224;p4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4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4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7"/>
        <p:cNvGrpSpPr/>
        <p:nvPr/>
      </p:nvGrpSpPr>
      <p:grpSpPr>
        <a:xfrm>
          <a:off x="0" y="0"/>
          <a:ext cx="0" cy="0"/>
          <a:chOff x="0" y="0"/>
          <a:chExt cx="0" cy="0"/>
        </a:xfrm>
      </p:grpSpPr>
      <p:sp>
        <p:nvSpPr>
          <p:cNvPr id="228" name="Google Shape;228;p49"/>
          <p:cNvSpPr txBox="1">
            <a:spLocks noGrp="1"/>
          </p:cNvSpPr>
          <p:nvPr>
            <p:ph type="title"/>
          </p:nvPr>
        </p:nvSpPr>
        <p:spPr>
          <a:xfrm>
            <a:off x="722313" y="3305175"/>
            <a:ext cx="7772400"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 name="Google Shape;229;p49"/>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30" name="Google Shape;230;p4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4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4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3"/>
        <p:cNvGrpSpPr/>
        <p:nvPr/>
      </p:nvGrpSpPr>
      <p:grpSpPr>
        <a:xfrm>
          <a:off x="0" y="0"/>
          <a:ext cx="0" cy="0"/>
          <a:chOff x="0" y="0"/>
          <a:chExt cx="0" cy="0"/>
        </a:xfrm>
      </p:grpSpPr>
      <p:sp>
        <p:nvSpPr>
          <p:cNvPr id="234" name="Google Shape;234;p5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50"/>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36" name="Google Shape;236;p50"/>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37" name="Google Shape;237;p5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5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5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0"/>
        <p:cNvGrpSpPr/>
        <p:nvPr/>
      </p:nvGrpSpPr>
      <p:grpSpPr>
        <a:xfrm>
          <a:off x="0" y="0"/>
          <a:ext cx="0" cy="0"/>
          <a:chOff x="0" y="0"/>
          <a:chExt cx="0" cy="0"/>
        </a:xfrm>
      </p:grpSpPr>
      <p:sp>
        <p:nvSpPr>
          <p:cNvPr id="241" name="Google Shape;241;p51"/>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51"/>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43" name="Google Shape;243;p51"/>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44" name="Google Shape;244;p51"/>
          <p:cNvSpPr txBox="1">
            <a:spLocks noGrp="1"/>
          </p:cNvSpPr>
          <p:nvPr>
            <p:ph type="body" idx="3"/>
          </p:nvPr>
        </p:nvSpPr>
        <p:spPr>
          <a:xfrm>
            <a:off x="4645025"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45" name="Google Shape;245;p51"/>
          <p:cNvSpPr txBox="1">
            <a:spLocks noGrp="1"/>
          </p:cNvSpPr>
          <p:nvPr>
            <p:ph type="body" idx="4"/>
          </p:nvPr>
        </p:nvSpPr>
        <p:spPr>
          <a:xfrm>
            <a:off x="4645025" y="1631156"/>
            <a:ext cx="4041775"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46" name="Google Shape;246;p5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5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5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9"/>
        <p:cNvGrpSpPr/>
        <p:nvPr/>
      </p:nvGrpSpPr>
      <p:grpSpPr>
        <a:xfrm>
          <a:off x="0" y="0"/>
          <a:ext cx="0" cy="0"/>
          <a:chOff x="0" y="0"/>
          <a:chExt cx="0" cy="0"/>
        </a:xfrm>
      </p:grpSpPr>
      <p:sp>
        <p:nvSpPr>
          <p:cNvPr id="250" name="Google Shape;250;p5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5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5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5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54"/>
        <p:cNvGrpSpPr/>
        <p:nvPr/>
      </p:nvGrpSpPr>
      <p:grpSpPr>
        <a:xfrm>
          <a:off x="0" y="0"/>
          <a:ext cx="0" cy="0"/>
          <a:chOff x="0" y="0"/>
          <a:chExt cx="0" cy="0"/>
        </a:xfrm>
      </p:grpSpPr>
      <p:sp>
        <p:nvSpPr>
          <p:cNvPr id="255" name="Google Shape;255;p53"/>
          <p:cNvSpPr txBox="1">
            <a:spLocks noGrp="1"/>
          </p:cNvSpPr>
          <p:nvPr>
            <p:ph type="title"/>
          </p:nvPr>
        </p:nvSpPr>
        <p:spPr>
          <a:xfrm>
            <a:off x="457200" y="204788"/>
            <a:ext cx="3008313" cy="8715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53"/>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57" name="Google Shape;257;p53"/>
          <p:cNvSpPr txBox="1">
            <a:spLocks noGrp="1"/>
          </p:cNvSpPr>
          <p:nvPr>
            <p:ph type="body" idx="2"/>
          </p:nvPr>
        </p:nvSpPr>
        <p:spPr>
          <a:xfrm>
            <a:off x="457200" y="1076325"/>
            <a:ext cx="3008313" cy="3518297"/>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58" name="Google Shape;258;p5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5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5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1"/>
        <p:cNvGrpSpPr/>
        <p:nvPr/>
      </p:nvGrpSpPr>
      <p:grpSpPr>
        <a:xfrm>
          <a:off x="0" y="0"/>
          <a:ext cx="0" cy="0"/>
          <a:chOff x="0" y="0"/>
          <a:chExt cx="0" cy="0"/>
        </a:xfrm>
      </p:grpSpPr>
      <p:sp>
        <p:nvSpPr>
          <p:cNvPr id="262" name="Google Shape;262;p54"/>
          <p:cNvSpPr txBox="1">
            <a:spLocks noGrp="1"/>
          </p:cNvSpPr>
          <p:nvPr>
            <p:ph type="title"/>
          </p:nvPr>
        </p:nvSpPr>
        <p:spPr>
          <a:xfrm>
            <a:off x="1792288" y="3600450"/>
            <a:ext cx="5486400" cy="42505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54"/>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64" name="Google Shape;264;p54"/>
          <p:cNvSpPr txBox="1">
            <a:spLocks noGrp="1"/>
          </p:cNvSpPr>
          <p:nvPr>
            <p:ph type="body" idx="1"/>
          </p:nvPr>
        </p:nvSpPr>
        <p:spPr>
          <a:xfrm>
            <a:off x="1792288" y="4025503"/>
            <a:ext cx="5486400" cy="603646"/>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65" name="Google Shape;265;p5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5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5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8"/>
        <p:cNvGrpSpPr/>
        <p:nvPr/>
      </p:nvGrpSpPr>
      <p:grpSpPr>
        <a:xfrm>
          <a:off x="0" y="0"/>
          <a:ext cx="0" cy="0"/>
          <a:chOff x="0" y="0"/>
          <a:chExt cx="0" cy="0"/>
        </a:xfrm>
      </p:grpSpPr>
      <p:sp>
        <p:nvSpPr>
          <p:cNvPr id="269" name="Google Shape;269;p5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 name="Google Shape;270;p55"/>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1" name="Google Shape;271;p5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5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5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4"/>
        <p:cNvGrpSpPr/>
        <p:nvPr/>
      </p:nvGrpSpPr>
      <p:grpSpPr>
        <a:xfrm>
          <a:off x="0" y="0"/>
          <a:ext cx="0" cy="0"/>
          <a:chOff x="0" y="0"/>
          <a:chExt cx="0" cy="0"/>
        </a:xfrm>
      </p:grpSpPr>
      <p:sp>
        <p:nvSpPr>
          <p:cNvPr id="275" name="Google Shape;275;p56"/>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56"/>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7" name="Google Shape;277;p5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5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5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3"/>
        <p:cNvGrpSpPr/>
        <p:nvPr/>
      </p:nvGrpSpPr>
      <p:grpSpPr>
        <a:xfrm>
          <a:off x="0" y="0"/>
          <a:ext cx="0" cy="0"/>
          <a:chOff x="0" y="0"/>
          <a:chExt cx="0" cy="0"/>
        </a:xfrm>
      </p:grpSpPr>
      <p:sp>
        <p:nvSpPr>
          <p:cNvPr id="344" name="Google Shape;344;p70"/>
          <p:cNvSpPr txBox="1">
            <a:spLocks noGrp="1"/>
          </p:cNvSpPr>
          <p:nvPr>
            <p:ph type="title"/>
          </p:nvPr>
        </p:nvSpPr>
        <p:spPr>
          <a:xfrm>
            <a:off x="1187705" y="249396"/>
            <a:ext cx="6987000" cy="516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5" name="Google Shape;345;p70"/>
          <p:cNvSpPr txBox="1">
            <a:spLocks noGrp="1"/>
          </p:cNvSpPr>
          <p:nvPr>
            <p:ph type="body" idx="1"/>
          </p:nvPr>
        </p:nvSpPr>
        <p:spPr>
          <a:xfrm>
            <a:off x="365299" y="1200151"/>
            <a:ext cx="8257500" cy="35184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46"/>
        <p:cNvGrpSpPr/>
        <p:nvPr/>
      </p:nvGrpSpPr>
      <p:grpSpPr>
        <a:xfrm>
          <a:off x="0" y="0"/>
          <a:ext cx="0" cy="0"/>
          <a:chOff x="0" y="0"/>
          <a:chExt cx="0" cy="0"/>
        </a:xfrm>
      </p:grpSpPr>
      <p:sp>
        <p:nvSpPr>
          <p:cNvPr id="347" name="Google Shape;347;p71"/>
          <p:cNvSpPr txBox="1">
            <a:spLocks noGrp="1"/>
          </p:cNvSpPr>
          <p:nvPr>
            <p:ph type="title"/>
          </p:nvPr>
        </p:nvSpPr>
        <p:spPr>
          <a:xfrm>
            <a:off x="1187705" y="249396"/>
            <a:ext cx="6987000" cy="516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8"/>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49"/>
        <p:cNvGrpSpPr/>
        <p:nvPr/>
      </p:nvGrpSpPr>
      <p:grpSpPr>
        <a:xfrm>
          <a:off x="0" y="0"/>
          <a:ext cx="0" cy="0"/>
          <a:chOff x="0" y="0"/>
          <a:chExt cx="0" cy="0"/>
        </a:xfrm>
      </p:grpSpPr>
      <p:sp>
        <p:nvSpPr>
          <p:cNvPr id="350" name="Google Shape;350;p73"/>
          <p:cNvSpPr txBox="1">
            <a:spLocks noGrp="1"/>
          </p:cNvSpPr>
          <p:nvPr>
            <p:ph type="dt" idx="10"/>
          </p:nvPr>
        </p:nvSpPr>
        <p:spPr>
          <a:xfrm>
            <a:off x="838200" y="4767264"/>
            <a:ext cx="1752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1" name="Google Shape;351;p73"/>
          <p:cNvSpPr txBox="1">
            <a:spLocks noGrp="1"/>
          </p:cNvSpPr>
          <p:nvPr>
            <p:ph type="ftr" idx="11"/>
          </p:nvPr>
        </p:nvSpPr>
        <p:spPr>
          <a:xfrm>
            <a:off x="3124200" y="4767264"/>
            <a:ext cx="2895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2" name="Google Shape;352;p73"/>
          <p:cNvSpPr txBox="1">
            <a:spLocks noGrp="1"/>
          </p:cNvSpPr>
          <p:nvPr>
            <p:ph type="sldNum" idx="12"/>
          </p:nvPr>
        </p:nvSpPr>
        <p:spPr>
          <a:xfrm>
            <a:off x="6553200" y="4767264"/>
            <a:ext cx="1752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Twentieth Century"/>
                <a:ea typeface="Twentieth Century"/>
                <a:cs typeface="Twentieth Century"/>
                <a:sym typeface="Twentieth Century"/>
              </a:defRPr>
            </a:lvl1pPr>
            <a:lvl2pPr marL="0" marR="0" lvl="1" indent="0" algn="l" rtl="0">
              <a:spcBef>
                <a:spcPts val="0"/>
              </a:spcBef>
              <a:buNone/>
              <a:defRPr sz="1800">
                <a:solidFill>
                  <a:schemeClr val="dk1"/>
                </a:solidFill>
                <a:latin typeface="Twentieth Century"/>
                <a:ea typeface="Twentieth Century"/>
                <a:cs typeface="Twentieth Century"/>
                <a:sym typeface="Twentieth Century"/>
              </a:defRPr>
            </a:lvl2pPr>
            <a:lvl3pPr marL="0" marR="0" lvl="2" indent="0" algn="l" rtl="0">
              <a:spcBef>
                <a:spcPts val="0"/>
              </a:spcBef>
              <a:buNone/>
              <a:defRPr sz="1800">
                <a:solidFill>
                  <a:schemeClr val="dk1"/>
                </a:solidFill>
                <a:latin typeface="Twentieth Century"/>
                <a:ea typeface="Twentieth Century"/>
                <a:cs typeface="Twentieth Century"/>
                <a:sym typeface="Twentieth Century"/>
              </a:defRPr>
            </a:lvl3pPr>
            <a:lvl4pPr marL="0" marR="0" lvl="3" indent="0" algn="l" rtl="0">
              <a:spcBef>
                <a:spcPts val="0"/>
              </a:spcBef>
              <a:buNone/>
              <a:defRPr sz="1800">
                <a:solidFill>
                  <a:schemeClr val="dk1"/>
                </a:solidFill>
                <a:latin typeface="Twentieth Century"/>
                <a:ea typeface="Twentieth Century"/>
                <a:cs typeface="Twentieth Century"/>
                <a:sym typeface="Twentieth Century"/>
              </a:defRPr>
            </a:lvl4pPr>
            <a:lvl5pPr marL="0" marR="0" lvl="4" indent="0" algn="l" rtl="0">
              <a:spcBef>
                <a:spcPts val="0"/>
              </a:spcBef>
              <a:buNone/>
              <a:defRPr sz="1800">
                <a:solidFill>
                  <a:schemeClr val="dk1"/>
                </a:solidFill>
                <a:latin typeface="Twentieth Century"/>
                <a:ea typeface="Twentieth Century"/>
                <a:cs typeface="Twentieth Century"/>
                <a:sym typeface="Twentieth Century"/>
              </a:defRPr>
            </a:lvl5pPr>
            <a:lvl6pPr marL="0" marR="0" lvl="5" indent="0" algn="l" rtl="0">
              <a:spcBef>
                <a:spcPts val="0"/>
              </a:spcBef>
              <a:buNone/>
              <a:defRPr sz="1800">
                <a:solidFill>
                  <a:schemeClr val="dk1"/>
                </a:solidFill>
                <a:latin typeface="Twentieth Century"/>
                <a:ea typeface="Twentieth Century"/>
                <a:cs typeface="Twentieth Century"/>
                <a:sym typeface="Twentieth Century"/>
              </a:defRPr>
            </a:lvl6pPr>
            <a:lvl7pPr marL="0" marR="0" lvl="6" indent="0" algn="l" rtl="0">
              <a:spcBef>
                <a:spcPts val="0"/>
              </a:spcBef>
              <a:buNone/>
              <a:defRPr sz="1800">
                <a:solidFill>
                  <a:schemeClr val="dk1"/>
                </a:solidFill>
                <a:latin typeface="Twentieth Century"/>
                <a:ea typeface="Twentieth Century"/>
                <a:cs typeface="Twentieth Century"/>
                <a:sym typeface="Twentieth Century"/>
              </a:defRPr>
            </a:lvl7pPr>
            <a:lvl8pPr marL="0" marR="0" lvl="7" indent="0" algn="l" rtl="0">
              <a:spcBef>
                <a:spcPts val="0"/>
              </a:spcBef>
              <a:buNone/>
              <a:defRPr sz="1800">
                <a:solidFill>
                  <a:schemeClr val="dk1"/>
                </a:solidFill>
                <a:latin typeface="Twentieth Century"/>
                <a:ea typeface="Twentieth Century"/>
                <a:cs typeface="Twentieth Century"/>
                <a:sym typeface="Twentieth Century"/>
              </a:defRPr>
            </a:lvl8pPr>
            <a:lvl9pPr marL="0" marR="0" lvl="8" indent="0" algn="l" rtl="0">
              <a:spcBef>
                <a:spcPts val="0"/>
              </a:spcBef>
              <a:buNone/>
              <a:defRPr sz="1800">
                <a:solidFill>
                  <a:schemeClr val="dk1"/>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
              <a:t>‹#›</a:t>
            </a:fld>
            <a:endParaRPr/>
          </a:p>
        </p:txBody>
      </p:sp>
      <p:sp>
        <p:nvSpPr>
          <p:cNvPr id="353" name="Google Shape;353;p73"/>
          <p:cNvSpPr txBox="1">
            <a:spLocks noGrp="1"/>
          </p:cNvSpPr>
          <p:nvPr>
            <p:ph type="title"/>
          </p:nvPr>
        </p:nvSpPr>
        <p:spPr>
          <a:xfrm>
            <a:off x="1187705" y="249396"/>
            <a:ext cx="6987000" cy="516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54"/>
        <p:cNvGrpSpPr/>
        <p:nvPr/>
      </p:nvGrpSpPr>
      <p:grpSpPr>
        <a:xfrm>
          <a:off x="0" y="0"/>
          <a:ext cx="0" cy="0"/>
          <a:chOff x="0" y="0"/>
          <a:chExt cx="0" cy="0"/>
        </a:xfrm>
      </p:grpSpPr>
      <p:sp>
        <p:nvSpPr>
          <p:cNvPr id="355" name="Google Shape;355;p74"/>
          <p:cNvSpPr txBox="1">
            <a:spLocks noGrp="1"/>
          </p:cNvSpPr>
          <p:nvPr>
            <p:ph type="body" idx="1"/>
          </p:nvPr>
        </p:nvSpPr>
        <p:spPr>
          <a:xfrm>
            <a:off x="364604" y="1200151"/>
            <a:ext cx="4038600" cy="35229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SzPts val="2800"/>
              <a:buChar char="▪"/>
              <a:defRPr sz="2800"/>
            </a:lvl1pPr>
            <a:lvl2pPr marL="914400" lvl="1" indent="-381000" algn="l" rtl="0">
              <a:spcBef>
                <a:spcPts val="480"/>
              </a:spcBef>
              <a:spcAft>
                <a:spcPts val="0"/>
              </a:spcAft>
              <a:buSzPts val="2400"/>
              <a:buChar char="▪"/>
              <a:defRPr sz="2400"/>
            </a:lvl2pPr>
            <a:lvl3pPr marL="1371600" lvl="2" indent="-355600" algn="l" rtl="0">
              <a:spcBef>
                <a:spcPts val="400"/>
              </a:spcBef>
              <a:spcAft>
                <a:spcPts val="0"/>
              </a:spcAft>
              <a:buSzPts val="2000"/>
              <a:buChar char="▪"/>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356" name="Google Shape;356;p74"/>
          <p:cNvSpPr txBox="1">
            <a:spLocks noGrp="1"/>
          </p:cNvSpPr>
          <p:nvPr>
            <p:ph type="body" idx="2"/>
          </p:nvPr>
        </p:nvSpPr>
        <p:spPr>
          <a:xfrm>
            <a:off x="4555604" y="1200151"/>
            <a:ext cx="4038600" cy="35229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SzPts val="2800"/>
              <a:buChar char="▪"/>
              <a:defRPr sz="2800"/>
            </a:lvl1pPr>
            <a:lvl2pPr marL="914400" lvl="1" indent="-381000" algn="l" rtl="0">
              <a:spcBef>
                <a:spcPts val="480"/>
              </a:spcBef>
              <a:spcAft>
                <a:spcPts val="0"/>
              </a:spcAft>
              <a:buSzPts val="2400"/>
              <a:buChar char="▪"/>
              <a:defRPr sz="2400"/>
            </a:lvl2pPr>
            <a:lvl3pPr marL="1371600" lvl="2" indent="-355600" algn="l" rtl="0">
              <a:spcBef>
                <a:spcPts val="400"/>
              </a:spcBef>
              <a:spcAft>
                <a:spcPts val="0"/>
              </a:spcAft>
              <a:buSzPts val="2000"/>
              <a:buChar char="▪"/>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357" name="Google Shape;357;p74"/>
          <p:cNvSpPr txBox="1">
            <a:spLocks noGrp="1"/>
          </p:cNvSpPr>
          <p:nvPr>
            <p:ph type="title"/>
          </p:nvPr>
        </p:nvSpPr>
        <p:spPr>
          <a:xfrm>
            <a:off x="1187705" y="249396"/>
            <a:ext cx="6987000" cy="516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8"/>
        <p:cNvGrpSpPr/>
        <p:nvPr/>
      </p:nvGrpSpPr>
      <p:grpSpPr>
        <a:xfrm>
          <a:off x="0" y="0"/>
          <a:ext cx="0" cy="0"/>
          <a:chOff x="0" y="0"/>
          <a:chExt cx="0" cy="0"/>
        </a:xfrm>
      </p:grpSpPr>
      <p:sp>
        <p:nvSpPr>
          <p:cNvPr id="359" name="Google Shape;359;p75"/>
          <p:cNvSpPr txBox="1">
            <a:spLocks noGrp="1"/>
          </p:cNvSpPr>
          <p:nvPr>
            <p:ph type="ctrTitle"/>
          </p:nvPr>
        </p:nvSpPr>
        <p:spPr>
          <a:xfrm>
            <a:off x="685800" y="1597820"/>
            <a:ext cx="7772400" cy="11025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0" name="Google Shape;360;p7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SzPts val="3200"/>
              <a:buNone/>
              <a:defRPr>
                <a:solidFill>
                  <a:schemeClr val="dk1"/>
                </a:solidFill>
              </a:defRPr>
            </a:lvl1pPr>
            <a:lvl2pPr lvl="1" algn="ctr" rtl="0">
              <a:spcBef>
                <a:spcPts val="560"/>
              </a:spcBef>
              <a:spcAft>
                <a:spcPts val="0"/>
              </a:spcAft>
              <a:buSzPts val="2800"/>
              <a:buNone/>
              <a:defRPr>
                <a:solidFill>
                  <a:srgbClr val="8F97C0"/>
                </a:solidFill>
              </a:defRPr>
            </a:lvl2pPr>
            <a:lvl3pPr lvl="2" algn="ctr" rtl="0">
              <a:spcBef>
                <a:spcPts val="480"/>
              </a:spcBef>
              <a:spcAft>
                <a:spcPts val="0"/>
              </a:spcAft>
              <a:buSzPts val="2400"/>
              <a:buNone/>
              <a:defRPr>
                <a:solidFill>
                  <a:srgbClr val="8F97C0"/>
                </a:solidFill>
              </a:defRPr>
            </a:lvl3pPr>
            <a:lvl4pPr lvl="3" algn="ctr" rtl="0">
              <a:spcBef>
                <a:spcPts val="400"/>
              </a:spcBef>
              <a:spcAft>
                <a:spcPts val="0"/>
              </a:spcAft>
              <a:buClr>
                <a:srgbClr val="8F97C0"/>
              </a:buClr>
              <a:buSzPts val="2000"/>
              <a:buNone/>
              <a:defRPr>
                <a:solidFill>
                  <a:srgbClr val="8F97C0"/>
                </a:solidFill>
              </a:defRPr>
            </a:lvl4pPr>
            <a:lvl5pPr lvl="4" algn="ctr" rtl="0">
              <a:spcBef>
                <a:spcPts val="400"/>
              </a:spcBef>
              <a:spcAft>
                <a:spcPts val="0"/>
              </a:spcAft>
              <a:buClr>
                <a:srgbClr val="8F97C0"/>
              </a:buClr>
              <a:buSzPts val="2000"/>
              <a:buNone/>
              <a:defRPr>
                <a:solidFill>
                  <a:srgbClr val="8F97C0"/>
                </a:solidFill>
              </a:defRPr>
            </a:lvl5pPr>
            <a:lvl6pPr lvl="5" algn="ctr" rtl="0">
              <a:spcBef>
                <a:spcPts val="400"/>
              </a:spcBef>
              <a:spcAft>
                <a:spcPts val="0"/>
              </a:spcAft>
              <a:buClr>
                <a:srgbClr val="8F97C0"/>
              </a:buClr>
              <a:buSzPts val="2000"/>
              <a:buNone/>
              <a:defRPr>
                <a:solidFill>
                  <a:srgbClr val="8F97C0"/>
                </a:solidFill>
              </a:defRPr>
            </a:lvl6pPr>
            <a:lvl7pPr lvl="6" algn="ctr" rtl="0">
              <a:spcBef>
                <a:spcPts val="400"/>
              </a:spcBef>
              <a:spcAft>
                <a:spcPts val="0"/>
              </a:spcAft>
              <a:buClr>
                <a:srgbClr val="8F97C0"/>
              </a:buClr>
              <a:buSzPts val="2000"/>
              <a:buNone/>
              <a:defRPr>
                <a:solidFill>
                  <a:srgbClr val="8F97C0"/>
                </a:solidFill>
              </a:defRPr>
            </a:lvl7pPr>
            <a:lvl8pPr lvl="7" algn="ctr" rtl="0">
              <a:spcBef>
                <a:spcPts val="400"/>
              </a:spcBef>
              <a:spcAft>
                <a:spcPts val="0"/>
              </a:spcAft>
              <a:buClr>
                <a:srgbClr val="8F97C0"/>
              </a:buClr>
              <a:buSzPts val="2000"/>
              <a:buNone/>
              <a:defRPr>
                <a:solidFill>
                  <a:srgbClr val="8F97C0"/>
                </a:solidFill>
              </a:defRPr>
            </a:lvl8pPr>
            <a:lvl9pPr lvl="8" algn="ctr" rtl="0">
              <a:spcBef>
                <a:spcPts val="400"/>
              </a:spcBef>
              <a:spcAft>
                <a:spcPts val="0"/>
              </a:spcAft>
              <a:buClr>
                <a:srgbClr val="8F97C0"/>
              </a:buClr>
              <a:buSzPts val="2000"/>
              <a:buNone/>
              <a:defRPr>
                <a:solidFill>
                  <a:srgbClr val="8F97C0"/>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61"/>
        <p:cNvGrpSpPr/>
        <p:nvPr/>
      </p:nvGrpSpPr>
      <p:grpSpPr>
        <a:xfrm>
          <a:off x="0" y="0"/>
          <a:ext cx="0" cy="0"/>
          <a:chOff x="0" y="0"/>
          <a:chExt cx="0" cy="0"/>
        </a:xfrm>
      </p:grpSpPr>
      <p:sp>
        <p:nvSpPr>
          <p:cNvPr id="362" name="Google Shape;362;p76"/>
          <p:cNvSpPr txBox="1">
            <a:spLocks noGrp="1"/>
          </p:cNvSpPr>
          <p:nvPr>
            <p:ph type="body" idx="1"/>
          </p:nvPr>
        </p:nvSpPr>
        <p:spPr>
          <a:xfrm>
            <a:off x="324921" y="1141412"/>
            <a:ext cx="4040100" cy="4797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SzPts val="2400"/>
              <a:buNone/>
              <a:defRPr sz="2400" b="1"/>
            </a:lvl1pPr>
            <a:lvl2pPr marL="914400" lvl="1" indent="-228600" algn="l" rtl="0">
              <a:spcBef>
                <a:spcPts val="400"/>
              </a:spcBef>
              <a:spcAft>
                <a:spcPts val="0"/>
              </a:spcAft>
              <a:buSzPts val="2000"/>
              <a:buNone/>
              <a:defRPr sz="2000" b="1"/>
            </a:lvl2pPr>
            <a:lvl3pPr marL="1371600" lvl="2" indent="-228600" algn="l" rtl="0">
              <a:spcBef>
                <a:spcPts val="360"/>
              </a:spcBef>
              <a:spcAft>
                <a:spcPts val="0"/>
              </a:spcAft>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363" name="Google Shape;363;p76"/>
          <p:cNvSpPr txBox="1">
            <a:spLocks noGrp="1"/>
          </p:cNvSpPr>
          <p:nvPr>
            <p:ph type="body" idx="2"/>
          </p:nvPr>
        </p:nvSpPr>
        <p:spPr>
          <a:xfrm>
            <a:off x="324921" y="1621234"/>
            <a:ext cx="4040100" cy="30819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SzPts val="2400"/>
              <a:buChar char="▪"/>
              <a:defRPr sz="2400"/>
            </a:lvl1pPr>
            <a:lvl2pPr marL="914400" lvl="1" indent="-355600" algn="l" rtl="0">
              <a:spcBef>
                <a:spcPts val="400"/>
              </a:spcBef>
              <a:spcAft>
                <a:spcPts val="0"/>
              </a:spcAft>
              <a:buSzPts val="2000"/>
              <a:buChar char="▪"/>
              <a:defRPr sz="2000"/>
            </a:lvl2pPr>
            <a:lvl3pPr marL="1371600" lvl="2" indent="-342900" algn="l" rtl="0">
              <a:spcBef>
                <a:spcPts val="360"/>
              </a:spcBef>
              <a:spcAft>
                <a:spcPts val="0"/>
              </a:spcAft>
              <a:buSzPts val="1800"/>
              <a:buChar char="▪"/>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364" name="Google Shape;364;p76"/>
          <p:cNvSpPr txBox="1">
            <a:spLocks noGrp="1"/>
          </p:cNvSpPr>
          <p:nvPr>
            <p:ph type="body" idx="3"/>
          </p:nvPr>
        </p:nvSpPr>
        <p:spPr>
          <a:xfrm>
            <a:off x="4512746" y="1141412"/>
            <a:ext cx="4041900" cy="4797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SzPts val="2400"/>
              <a:buNone/>
              <a:defRPr sz="2400" b="1"/>
            </a:lvl1pPr>
            <a:lvl2pPr marL="914400" lvl="1" indent="-228600" algn="l" rtl="0">
              <a:spcBef>
                <a:spcPts val="400"/>
              </a:spcBef>
              <a:spcAft>
                <a:spcPts val="0"/>
              </a:spcAft>
              <a:buSzPts val="2000"/>
              <a:buNone/>
              <a:defRPr sz="2000" b="1"/>
            </a:lvl2pPr>
            <a:lvl3pPr marL="1371600" lvl="2" indent="-228600" algn="l" rtl="0">
              <a:spcBef>
                <a:spcPts val="360"/>
              </a:spcBef>
              <a:spcAft>
                <a:spcPts val="0"/>
              </a:spcAft>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365" name="Google Shape;365;p76"/>
          <p:cNvSpPr txBox="1">
            <a:spLocks noGrp="1"/>
          </p:cNvSpPr>
          <p:nvPr>
            <p:ph type="body" idx="4"/>
          </p:nvPr>
        </p:nvSpPr>
        <p:spPr>
          <a:xfrm>
            <a:off x="4512746" y="1621234"/>
            <a:ext cx="4041900" cy="30819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SzPts val="2400"/>
              <a:buChar char="▪"/>
              <a:defRPr sz="2400"/>
            </a:lvl1pPr>
            <a:lvl2pPr marL="914400" lvl="1" indent="-355600" algn="l" rtl="0">
              <a:spcBef>
                <a:spcPts val="400"/>
              </a:spcBef>
              <a:spcAft>
                <a:spcPts val="0"/>
              </a:spcAft>
              <a:buSzPts val="2000"/>
              <a:buChar char="▪"/>
              <a:defRPr sz="2000"/>
            </a:lvl2pPr>
            <a:lvl3pPr marL="1371600" lvl="2" indent="-342900" algn="l" rtl="0">
              <a:spcBef>
                <a:spcPts val="360"/>
              </a:spcBef>
              <a:spcAft>
                <a:spcPts val="0"/>
              </a:spcAft>
              <a:buSzPts val="1800"/>
              <a:buChar char="▪"/>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366" name="Google Shape;366;p76"/>
          <p:cNvSpPr txBox="1">
            <a:spLocks noGrp="1"/>
          </p:cNvSpPr>
          <p:nvPr>
            <p:ph type="title"/>
          </p:nvPr>
        </p:nvSpPr>
        <p:spPr>
          <a:xfrm>
            <a:off x="1187705" y="249396"/>
            <a:ext cx="6987000" cy="516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67"/>
        <p:cNvGrpSpPr/>
        <p:nvPr/>
      </p:nvGrpSpPr>
      <p:grpSpPr>
        <a:xfrm>
          <a:off x="0" y="0"/>
          <a:ext cx="0" cy="0"/>
          <a:chOff x="0" y="0"/>
          <a:chExt cx="0" cy="0"/>
        </a:xfrm>
      </p:grpSpPr>
      <p:sp>
        <p:nvSpPr>
          <p:cNvPr id="368" name="Google Shape;368;p77"/>
          <p:cNvSpPr txBox="1">
            <a:spLocks noGrp="1"/>
          </p:cNvSpPr>
          <p:nvPr>
            <p:ph type="title"/>
          </p:nvPr>
        </p:nvSpPr>
        <p:spPr>
          <a:xfrm>
            <a:off x="1187705" y="249396"/>
            <a:ext cx="6987000" cy="516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69"/>
        <p:cNvGrpSpPr/>
        <p:nvPr/>
      </p:nvGrpSpPr>
      <p:grpSpPr>
        <a:xfrm>
          <a:off x="0" y="0"/>
          <a:ext cx="0" cy="0"/>
          <a:chOff x="0" y="0"/>
          <a:chExt cx="0" cy="0"/>
        </a:xfrm>
      </p:grpSpPr>
      <p:sp>
        <p:nvSpPr>
          <p:cNvPr id="370" name="Google Shape;370;p78"/>
          <p:cNvSpPr txBox="1">
            <a:spLocks noGrp="1"/>
          </p:cNvSpPr>
          <p:nvPr>
            <p:ph type="title"/>
          </p:nvPr>
        </p:nvSpPr>
        <p:spPr>
          <a:xfrm>
            <a:off x="1187705" y="249396"/>
            <a:ext cx="6987000" cy="516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_Section Header" type="secHead">
  <p:cSld name="SECTION_HEADER">
    <p:spTree>
      <p:nvGrpSpPr>
        <p:cNvPr id="1" name="Shape 371"/>
        <p:cNvGrpSpPr/>
        <p:nvPr/>
      </p:nvGrpSpPr>
      <p:grpSpPr>
        <a:xfrm>
          <a:off x="0" y="0"/>
          <a:ext cx="0" cy="0"/>
          <a:chOff x="0" y="0"/>
          <a:chExt cx="0" cy="0"/>
        </a:xfrm>
      </p:grpSpPr>
      <p:sp>
        <p:nvSpPr>
          <p:cNvPr id="372" name="Google Shape;372;p79"/>
          <p:cNvSpPr/>
          <p:nvPr/>
        </p:nvSpPr>
        <p:spPr>
          <a:xfrm>
            <a:off x="740810" y="1167808"/>
            <a:ext cx="5185800" cy="3656400"/>
          </a:xfrm>
          <a:prstGeom prst="roundRect">
            <a:avLst>
              <a:gd name="adj" fmla="val 16667"/>
            </a:avLst>
          </a:prstGeom>
          <a:noFill/>
          <a:ln w="76200" cap="flat" cmpd="sng">
            <a:solidFill>
              <a:srgbClr val="BCC6E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73" name="Google Shape;373;p79"/>
          <p:cNvSpPr txBox="1">
            <a:spLocks noGrp="1"/>
          </p:cNvSpPr>
          <p:nvPr>
            <p:ph type="title"/>
          </p:nvPr>
        </p:nvSpPr>
        <p:spPr>
          <a:xfrm>
            <a:off x="1202113" y="3418965"/>
            <a:ext cx="4630200" cy="6288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dk1"/>
              </a:buClr>
              <a:buSzPts val="4000"/>
              <a:buFont typeface="Twentieth Century"/>
              <a:buNone/>
              <a:defRPr sz="4000" b="1" cap="none">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4" name="Google Shape;374;p79"/>
          <p:cNvSpPr txBox="1">
            <a:spLocks noGrp="1"/>
          </p:cNvSpPr>
          <p:nvPr>
            <p:ph type="body" idx="1"/>
          </p:nvPr>
        </p:nvSpPr>
        <p:spPr>
          <a:xfrm>
            <a:off x="1515876" y="3963977"/>
            <a:ext cx="4316400" cy="488400"/>
          </a:xfrm>
          <a:prstGeom prst="rect">
            <a:avLst/>
          </a:prstGeom>
          <a:noFill/>
          <a:ln>
            <a:noFill/>
          </a:ln>
        </p:spPr>
        <p:txBody>
          <a:bodyPr spcFirstLastPara="1" wrap="square" lIns="91425" tIns="45700" rIns="91425" bIns="45700" anchor="t" anchorCtr="0">
            <a:noAutofit/>
          </a:bodyPr>
          <a:lstStyle>
            <a:lvl1pPr marL="457200" lvl="0" indent="-228600" algn="l" rtl="0">
              <a:spcBef>
                <a:spcPts val="400"/>
              </a:spcBef>
              <a:spcAft>
                <a:spcPts val="0"/>
              </a:spcAft>
              <a:buSzPts val="2000"/>
              <a:buNone/>
              <a:defRPr sz="2000">
                <a:solidFill>
                  <a:schemeClr val="dk1"/>
                </a:solidFill>
              </a:defRPr>
            </a:lvl1pPr>
            <a:lvl2pPr marL="914400" lvl="1" indent="-228600" algn="l" rtl="0">
              <a:spcBef>
                <a:spcPts val="360"/>
              </a:spcBef>
              <a:spcAft>
                <a:spcPts val="0"/>
              </a:spcAft>
              <a:buSzPts val="1800"/>
              <a:buNone/>
              <a:defRPr sz="1800">
                <a:solidFill>
                  <a:srgbClr val="8F97C0"/>
                </a:solidFill>
              </a:defRPr>
            </a:lvl2pPr>
            <a:lvl3pPr marL="1371600" lvl="2" indent="-228600" algn="l" rtl="0">
              <a:spcBef>
                <a:spcPts val="320"/>
              </a:spcBef>
              <a:spcAft>
                <a:spcPts val="0"/>
              </a:spcAft>
              <a:buSzPts val="1600"/>
              <a:buNone/>
              <a:defRPr sz="1600">
                <a:solidFill>
                  <a:srgbClr val="8F97C0"/>
                </a:solidFill>
              </a:defRPr>
            </a:lvl3pPr>
            <a:lvl4pPr marL="1828800" lvl="3" indent="-228600" algn="l" rtl="0">
              <a:spcBef>
                <a:spcPts val="280"/>
              </a:spcBef>
              <a:spcAft>
                <a:spcPts val="0"/>
              </a:spcAft>
              <a:buClr>
                <a:srgbClr val="8F97C0"/>
              </a:buClr>
              <a:buSzPts val="1400"/>
              <a:buNone/>
              <a:defRPr sz="1400">
                <a:solidFill>
                  <a:srgbClr val="8F97C0"/>
                </a:solidFill>
              </a:defRPr>
            </a:lvl4pPr>
            <a:lvl5pPr marL="2286000" lvl="4" indent="-228600" algn="l" rtl="0">
              <a:spcBef>
                <a:spcPts val="280"/>
              </a:spcBef>
              <a:spcAft>
                <a:spcPts val="0"/>
              </a:spcAft>
              <a:buClr>
                <a:srgbClr val="8F97C0"/>
              </a:buClr>
              <a:buSzPts val="1400"/>
              <a:buNone/>
              <a:defRPr sz="1400">
                <a:solidFill>
                  <a:srgbClr val="8F97C0"/>
                </a:solidFill>
              </a:defRPr>
            </a:lvl5pPr>
            <a:lvl6pPr marL="2743200" lvl="5" indent="-228600" algn="l" rtl="0">
              <a:spcBef>
                <a:spcPts val="280"/>
              </a:spcBef>
              <a:spcAft>
                <a:spcPts val="0"/>
              </a:spcAft>
              <a:buClr>
                <a:srgbClr val="8F97C0"/>
              </a:buClr>
              <a:buSzPts val="1400"/>
              <a:buNone/>
              <a:defRPr sz="1400">
                <a:solidFill>
                  <a:srgbClr val="8F97C0"/>
                </a:solidFill>
              </a:defRPr>
            </a:lvl6pPr>
            <a:lvl7pPr marL="3200400" lvl="6" indent="-228600" algn="l" rtl="0">
              <a:spcBef>
                <a:spcPts val="280"/>
              </a:spcBef>
              <a:spcAft>
                <a:spcPts val="0"/>
              </a:spcAft>
              <a:buClr>
                <a:srgbClr val="8F97C0"/>
              </a:buClr>
              <a:buSzPts val="1400"/>
              <a:buNone/>
              <a:defRPr sz="1400">
                <a:solidFill>
                  <a:srgbClr val="8F97C0"/>
                </a:solidFill>
              </a:defRPr>
            </a:lvl7pPr>
            <a:lvl8pPr marL="3657600" lvl="7" indent="-228600" algn="l" rtl="0">
              <a:spcBef>
                <a:spcPts val="280"/>
              </a:spcBef>
              <a:spcAft>
                <a:spcPts val="0"/>
              </a:spcAft>
              <a:buClr>
                <a:srgbClr val="8F97C0"/>
              </a:buClr>
              <a:buSzPts val="1400"/>
              <a:buNone/>
              <a:defRPr sz="1400">
                <a:solidFill>
                  <a:srgbClr val="8F97C0"/>
                </a:solidFill>
              </a:defRPr>
            </a:lvl8pPr>
            <a:lvl9pPr marL="4114800" lvl="8" indent="-228600" algn="l" rtl="0">
              <a:spcBef>
                <a:spcPts val="280"/>
              </a:spcBef>
              <a:spcAft>
                <a:spcPts val="0"/>
              </a:spcAft>
              <a:buClr>
                <a:srgbClr val="8F97C0"/>
              </a:buClr>
              <a:buSzPts val="1400"/>
              <a:buNone/>
              <a:defRPr sz="1400">
                <a:solidFill>
                  <a:srgbClr val="8F97C0"/>
                </a:solidFill>
              </a:defRPr>
            </a:lvl9pPr>
          </a:lstStyle>
          <a:p>
            <a:endParaRPr/>
          </a:p>
        </p:txBody>
      </p:sp>
      <p:sp>
        <p:nvSpPr>
          <p:cNvPr id="375" name="Google Shape;375;p79"/>
          <p:cNvSpPr/>
          <p:nvPr/>
        </p:nvSpPr>
        <p:spPr>
          <a:xfrm>
            <a:off x="924308" y="1109475"/>
            <a:ext cx="5185800" cy="3656400"/>
          </a:xfrm>
          <a:prstGeom prst="roundRect">
            <a:avLst>
              <a:gd name="adj" fmla="val 16667"/>
            </a:avLst>
          </a:prstGeom>
          <a:noFill/>
          <a:ln w="762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76"/>
        <p:cNvGrpSpPr/>
        <p:nvPr/>
      </p:nvGrpSpPr>
      <p:grpSpPr>
        <a:xfrm>
          <a:off x="0" y="0"/>
          <a:ext cx="0" cy="0"/>
          <a:chOff x="0" y="0"/>
          <a:chExt cx="0" cy="0"/>
        </a:xfrm>
      </p:grpSpPr>
      <p:sp>
        <p:nvSpPr>
          <p:cNvPr id="377" name="Google Shape;377;p80"/>
          <p:cNvSpPr txBox="1">
            <a:spLocks noGrp="1"/>
          </p:cNvSpPr>
          <p:nvPr>
            <p:ph type="ctrTitle"/>
          </p:nvPr>
        </p:nvSpPr>
        <p:spPr>
          <a:xfrm>
            <a:off x="685800" y="1085850"/>
            <a:ext cx="8077200" cy="2628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6000"/>
              <a:buFont typeface="Twentieth Century"/>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8" name="Google Shape;378;p80"/>
          <p:cNvSpPr txBox="1">
            <a:spLocks noGrp="1"/>
          </p:cNvSpPr>
          <p:nvPr>
            <p:ph type="subTitle" idx="1"/>
          </p:nvPr>
        </p:nvSpPr>
        <p:spPr>
          <a:xfrm>
            <a:off x="1524000" y="3943350"/>
            <a:ext cx="6400800" cy="685800"/>
          </a:xfrm>
          <a:prstGeom prst="rect">
            <a:avLst/>
          </a:prstGeom>
          <a:noFill/>
          <a:ln>
            <a:noFill/>
          </a:ln>
        </p:spPr>
        <p:txBody>
          <a:bodyPr spcFirstLastPara="1" wrap="square" lIns="91425" tIns="45700" rIns="91425" bIns="45700" anchor="t" anchorCtr="0">
            <a:noAutofit/>
          </a:bodyPr>
          <a:lstStyle>
            <a:lvl1pPr lvl="0" algn="ctr" rtl="0">
              <a:spcBef>
                <a:spcPts val="480"/>
              </a:spcBef>
              <a:spcAft>
                <a:spcPts val="0"/>
              </a:spcAft>
              <a:buSzPts val="2400"/>
              <a:buNone/>
              <a:defRPr sz="2400" b="1">
                <a:solidFill>
                  <a:schemeClr val="accent1"/>
                </a:solidFill>
              </a:defRPr>
            </a:lvl1pPr>
            <a:lvl2pPr lvl="1" algn="ctr" rtl="0">
              <a:spcBef>
                <a:spcPts val="560"/>
              </a:spcBef>
              <a:spcAft>
                <a:spcPts val="0"/>
              </a:spcAft>
              <a:buSzPts val="2800"/>
              <a:buNone/>
              <a:defRPr>
                <a:solidFill>
                  <a:srgbClr val="8F97C0"/>
                </a:solidFill>
              </a:defRPr>
            </a:lvl2pPr>
            <a:lvl3pPr lvl="2" algn="ctr" rtl="0">
              <a:spcBef>
                <a:spcPts val="480"/>
              </a:spcBef>
              <a:spcAft>
                <a:spcPts val="0"/>
              </a:spcAft>
              <a:buSzPts val="2400"/>
              <a:buNone/>
              <a:defRPr>
                <a:solidFill>
                  <a:srgbClr val="8F97C0"/>
                </a:solidFill>
              </a:defRPr>
            </a:lvl3pPr>
            <a:lvl4pPr lvl="3" algn="ctr" rtl="0">
              <a:spcBef>
                <a:spcPts val="400"/>
              </a:spcBef>
              <a:spcAft>
                <a:spcPts val="0"/>
              </a:spcAft>
              <a:buClr>
                <a:srgbClr val="8F97C0"/>
              </a:buClr>
              <a:buSzPts val="2000"/>
              <a:buNone/>
              <a:defRPr>
                <a:solidFill>
                  <a:srgbClr val="8F97C0"/>
                </a:solidFill>
              </a:defRPr>
            </a:lvl4pPr>
            <a:lvl5pPr lvl="4" algn="ctr" rtl="0">
              <a:spcBef>
                <a:spcPts val="400"/>
              </a:spcBef>
              <a:spcAft>
                <a:spcPts val="0"/>
              </a:spcAft>
              <a:buClr>
                <a:srgbClr val="8F97C0"/>
              </a:buClr>
              <a:buSzPts val="2000"/>
              <a:buNone/>
              <a:defRPr>
                <a:solidFill>
                  <a:srgbClr val="8F97C0"/>
                </a:solidFill>
              </a:defRPr>
            </a:lvl5pPr>
            <a:lvl6pPr lvl="5" algn="ctr" rtl="0">
              <a:spcBef>
                <a:spcPts val="400"/>
              </a:spcBef>
              <a:spcAft>
                <a:spcPts val="0"/>
              </a:spcAft>
              <a:buClr>
                <a:srgbClr val="8F97C0"/>
              </a:buClr>
              <a:buSzPts val="2000"/>
              <a:buNone/>
              <a:defRPr>
                <a:solidFill>
                  <a:srgbClr val="8F97C0"/>
                </a:solidFill>
              </a:defRPr>
            </a:lvl6pPr>
            <a:lvl7pPr lvl="6" algn="ctr" rtl="0">
              <a:spcBef>
                <a:spcPts val="400"/>
              </a:spcBef>
              <a:spcAft>
                <a:spcPts val="0"/>
              </a:spcAft>
              <a:buClr>
                <a:srgbClr val="8F97C0"/>
              </a:buClr>
              <a:buSzPts val="2000"/>
              <a:buNone/>
              <a:defRPr>
                <a:solidFill>
                  <a:srgbClr val="8F97C0"/>
                </a:solidFill>
              </a:defRPr>
            </a:lvl7pPr>
            <a:lvl8pPr lvl="7" algn="ctr" rtl="0">
              <a:spcBef>
                <a:spcPts val="400"/>
              </a:spcBef>
              <a:spcAft>
                <a:spcPts val="0"/>
              </a:spcAft>
              <a:buClr>
                <a:srgbClr val="8F97C0"/>
              </a:buClr>
              <a:buSzPts val="2000"/>
              <a:buNone/>
              <a:defRPr>
                <a:solidFill>
                  <a:srgbClr val="8F97C0"/>
                </a:solidFill>
              </a:defRPr>
            </a:lvl8pPr>
            <a:lvl9pPr lvl="8" algn="ctr" rtl="0">
              <a:spcBef>
                <a:spcPts val="400"/>
              </a:spcBef>
              <a:spcAft>
                <a:spcPts val="0"/>
              </a:spcAft>
              <a:buClr>
                <a:srgbClr val="8F97C0"/>
              </a:buClr>
              <a:buSzPts val="2000"/>
              <a:buNone/>
              <a:defRPr>
                <a:solidFill>
                  <a:srgbClr val="8F97C0"/>
                </a:solidFill>
              </a:defRPr>
            </a:lvl9pPr>
          </a:lstStyle>
          <a:p>
            <a:endParaRPr/>
          </a:p>
        </p:txBody>
      </p:sp>
      <p:sp>
        <p:nvSpPr>
          <p:cNvPr id="379" name="Google Shape;379;p80"/>
          <p:cNvSpPr txBox="1">
            <a:spLocks noGrp="1"/>
          </p:cNvSpPr>
          <p:nvPr>
            <p:ph type="body" idx="2"/>
          </p:nvPr>
        </p:nvSpPr>
        <p:spPr>
          <a:xfrm>
            <a:off x="1219200" y="514350"/>
            <a:ext cx="7543800" cy="285900"/>
          </a:xfrm>
          <a:prstGeom prst="rect">
            <a:avLst/>
          </a:prstGeom>
          <a:noFill/>
          <a:ln>
            <a:noFill/>
          </a:ln>
        </p:spPr>
        <p:txBody>
          <a:bodyPr spcFirstLastPara="1" wrap="square" lIns="91425" tIns="45700" rIns="91425" bIns="45700" anchor="t" anchorCtr="0">
            <a:noAutofit/>
          </a:bodyPr>
          <a:lstStyle>
            <a:lvl1pPr marL="457200" lvl="0" indent="-228600" algn="l" rtl="0">
              <a:spcBef>
                <a:spcPts val="360"/>
              </a:spcBef>
              <a:spcAft>
                <a:spcPts val="0"/>
              </a:spcAft>
              <a:buSzPts val="1800"/>
              <a:buFont typeface="Twentieth Century"/>
              <a:buNone/>
              <a:defRPr sz="1800" i="1">
                <a:solidFill>
                  <a:schemeClr val="accent1"/>
                </a:solidFill>
                <a:latin typeface="Twentieth Century"/>
                <a:ea typeface="Twentieth Century"/>
                <a:cs typeface="Twentieth Century"/>
                <a:sym typeface="Twentieth Century"/>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380"/>
        <p:cNvGrpSpPr/>
        <p:nvPr/>
      </p:nvGrpSpPr>
      <p:grpSpPr>
        <a:xfrm>
          <a:off x="0" y="0"/>
          <a:ext cx="0" cy="0"/>
          <a:chOff x="0" y="0"/>
          <a:chExt cx="0" cy="0"/>
        </a:xfrm>
      </p:grpSpPr>
      <p:sp>
        <p:nvSpPr>
          <p:cNvPr id="381" name="Google Shape;381;p81"/>
          <p:cNvSpPr txBox="1">
            <a:spLocks noGrp="1"/>
          </p:cNvSpPr>
          <p:nvPr>
            <p:ph type="title"/>
          </p:nvPr>
        </p:nvSpPr>
        <p:spPr>
          <a:xfrm>
            <a:off x="1187705" y="249396"/>
            <a:ext cx="6987000" cy="5166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382"/>
        <p:cNvGrpSpPr/>
        <p:nvPr/>
      </p:nvGrpSpPr>
      <p:grpSpPr>
        <a:xfrm>
          <a:off x="0" y="0"/>
          <a:ext cx="0" cy="0"/>
          <a:chOff x="0" y="0"/>
          <a:chExt cx="0" cy="0"/>
        </a:xfrm>
      </p:grpSpPr>
      <p:sp>
        <p:nvSpPr>
          <p:cNvPr id="383" name="Google Shape;383;p82"/>
          <p:cNvSpPr/>
          <p:nvPr/>
        </p:nvSpPr>
        <p:spPr>
          <a:xfrm>
            <a:off x="-388471" y="-190500"/>
            <a:ext cx="4273200" cy="132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4" name="Google Shape;384;p82"/>
          <p:cNvSpPr/>
          <p:nvPr/>
        </p:nvSpPr>
        <p:spPr>
          <a:xfrm>
            <a:off x="557959" y="-1832887"/>
            <a:ext cx="8078100" cy="5922900"/>
          </a:xfrm>
          <a:prstGeom prst="roundRect">
            <a:avLst>
              <a:gd name="adj" fmla="val 16667"/>
            </a:avLst>
          </a:prstGeom>
          <a:solidFill>
            <a:srgbClr val="BCC6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BCC6E8"/>
              </a:solidFill>
              <a:latin typeface="Twentieth Century"/>
              <a:ea typeface="Twentieth Century"/>
              <a:cs typeface="Twentieth Century"/>
              <a:sym typeface="Twentieth Century"/>
            </a:endParaRPr>
          </a:p>
        </p:txBody>
      </p:sp>
      <p:sp>
        <p:nvSpPr>
          <p:cNvPr id="385" name="Google Shape;385;p82"/>
          <p:cNvSpPr/>
          <p:nvPr/>
        </p:nvSpPr>
        <p:spPr>
          <a:xfrm>
            <a:off x="722313" y="-1580024"/>
            <a:ext cx="7772400" cy="5545800"/>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86" name="Google Shape;386;p82"/>
          <p:cNvSpPr txBox="1">
            <a:spLocks noGrp="1"/>
          </p:cNvSpPr>
          <p:nvPr>
            <p:ph type="title"/>
          </p:nvPr>
        </p:nvSpPr>
        <p:spPr>
          <a:xfrm>
            <a:off x="1394662" y="2849251"/>
            <a:ext cx="7211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FFFFFF"/>
              </a:buClr>
              <a:buSzPts val="4000"/>
              <a:buFont typeface="Twentieth Century"/>
              <a:buNone/>
              <a:defRPr sz="4000" b="1" cap="none">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7" name="Google Shape;387;p82"/>
          <p:cNvSpPr txBox="1">
            <a:spLocks noGrp="1"/>
          </p:cNvSpPr>
          <p:nvPr>
            <p:ph type="body" idx="1"/>
          </p:nvPr>
        </p:nvSpPr>
        <p:spPr>
          <a:xfrm>
            <a:off x="1708426" y="3472788"/>
            <a:ext cx="7628100" cy="488400"/>
          </a:xfrm>
          <a:prstGeom prst="rect">
            <a:avLst/>
          </a:prstGeom>
          <a:noFill/>
          <a:ln>
            <a:noFill/>
          </a:ln>
        </p:spPr>
        <p:txBody>
          <a:bodyPr spcFirstLastPara="1" wrap="square" lIns="91425" tIns="45700" rIns="91425" bIns="45700" anchor="t" anchorCtr="0">
            <a:noAutofit/>
          </a:bodyPr>
          <a:lstStyle>
            <a:lvl1pPr marL="457200" lvl="0" indent="-228600" algn="l" rtl="0">
              <a:spcBef>
                <a:spcPts val="400"/>
              </a:spcBef>
              <a:spcAft>
                <a:spcPts val="0"/>
              </a:spcAft>
              <a:buSzPts val="2000"/>
              <a:buNone/>
              <a:defRPr sz="2000">
                <a:solidFill>
                  <a:srgbClr val="FFFFFF"/>
                </a:solidFill>
              </a:defRPr>
            </a:lvl1pPr>
            <a:lvl2pPr marL="914400" lvl="1" indent="-228600" algn="l" rtl="0">
              <a:spcBef>
                <a:spcPts val="360"/>
              </a:spcBef>
              <a:spcAft>
                <a:spcPts val="0"/>
              </a:spcAft>
              <a:buSzPts val="1800"/>
              <a:buNone/>
              <a:defRPr sz="1800">
                <a:solidFill>
                  <a:srgbClr val="8F97C0"/>
                </a:solidFill>
              </a:defRPr>
            </a:lvl2pPr>
            <a:lvl3pPr marL="1371600" lvl="2" indent="-228600" algn="l" rtl="0">
              <a:spcBef>
                <a:spcPts val="320"/>
              </a:spcBef>
              <a:spcAft>
                <a:spcPts val="0"/>
              </a:spcAft>
              <a:buSzPts val="1600"/>
              <a:buNone/>
              <a:defRPr sz="1600">
                <a:solidFill>
                  <a:srgbClr val="8F97C0"/>
                </a:solidFill>
              </a:defRPr>
            </a:lvl3pPr>
            <a:lvl4pPr marL="1828800" lvl="3" indent="-228600" algn="l" rtl="0">
              <a:spcBef>
                <a:spcPts val="280"/>
              </a:spcBef>
              <a:spcAft>
                <a:spcPts val="0"/>
              </a:spcAft>
              <a:buClr>
                <a:srgbClr val="8F97C0"/>
              </a:buClr>
              <a:buSzPts val="1400"/>
              <a:buNone/>
              <a:defRPr sz="1400">
                <a:solidFill>
                  <a:srgbClr val="8F97C0"/>
                </a:solidFill>
              </a:defRPr>
            </a:lvl4pPr>
            <a:lvl5pPr marL="2286000" lvl="4" indent="-228600" algn="l" rtl="0">
              <a:spcBef>
                <a:spcPts val="280"/>
              </a:spcBef>
              <a:spcAft>
                <a:spcPts val="0"/>
              </a:spcAft>
              <a:buClr>
                <a:srgbClr val="8F97C0"/>
              </a:buClr>
              <a:buSzPts val="1400"/>
              <a:buNone/>
              <a:defRPr sz="1400">
                <a:solidFill>
                  <a:srgbClr val="8F97C0"/>
                </a:solidFill>
              </a:defRPr>
            </a:lvl5pPr>
            <a:lvl6pPr marL="2743200" lvl="5" indent="-228600" algn="l" rtl="0">
              <a:spcBef>
                <a:spcPts val="280"/>
              </a:spcBef>
              <a:spcAft>
                <a:spcPts val="0"/>
              </a:spcAft>
              <a:buClr>
                <a:srgbClr val="8F97C0"/>
              </a:buClr>
              <a:buSzPts val="1400"/>
              <a:buNone/>
              <a:defRPr sz="1400">
                <a:solidFill>
                  <a:srgbClr val="8F97C0"/>
                </a:solidFill>
              </a:defRPr>
            </a:lvl6pPr>
            <a:lvl7pPr marL="3200400" lvl="6" indent="-228600" algn="l" rtl="0">
              <a:spcBef>
                <a:spcPts val="280"/>
              </a:spcBef>
              <a:spcAft>
                <a:spcPts val="0"/>
              </a:spcAft>
              <a:buClr>
                <a:srgbClr val="8F97C0"/>
              </a:buClr>
              <a:buSzPts val="1400"/>
              <a:buNone/>
              <a:defRPr sz="1400">
                <a:solidFill>
                  <a:srgbClr val="8F97C0"/>
                </a:solidFill>
              </a:defRPr>
            </a:lvl7pPr>
            <a:lvl8pPr marL="3657600" lvl="7" indent="-228600" algn="l" rtl="0">
              <a:spcBef>
                <a:spcPts val="280"/>
              </a:spcBef>
              <a:spcAft>
                <a:spcPts val="0"/>
              </a:spcAft>
              <a:buClr>
                <a:srgbClr val="8F97C0"/>
              </a:buClr>
              <a:buSzPts val="1400"/>
              <a:buNone/>
              <a:defRPr sz="1400">
                <a:solidFill>
                  <a:srgbClr val="8F97C0"/>
                </a:solidFill>
              </a:defRPr>
            </a:lvl8pPr>
            <a:lvl9pPr marL="4114800" lvl="8" indent="-228600" algn="l" rtl="0">
              <a:spcBef>
                <a:spcPts val="280"/>
              </a:spcBef>
              <a:spcAft>
                <a:spcPts val="0"/>
              </a:spcAft>
              <a:buClr>
                <a:srgbClr val="8F97C0"/>
              </a:buClr>
              <a:buSzPts val="1400"/>
              <a:buNone/>
              <a:defRPr sz="1400">
                <a:solidFill>
                  <a:srgbClr val="8F97C0"/>
                </a:solidFil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388"/>
        <p:cNvGrpSpPr/>
        <p:nvPr/>
      </p:nvGrpSpPr>
      <p:grpSpPr>
        <a:xfrm>
          <a:off x="0" y="0"/>
          <a:ext cx="0" cy="0"/>
          <a:chOff x="0" y="0"/>
          <a:chExt cx="0" cy="0"/>
        </a:xfrm>
      </p:grpSpPr>
      <p:sp>
        <p:nvSpPr>
          <p:cNvPr id="389" name="Google Shape;389;p83"/>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dk2"/>
              </a:buClr>
              <a:buSzPts val="4000"/>
              <a:buFont typeface="Twentieth Century"/>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0" name="Google Shape;390;p83"/>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SzPts val="2000"/>
              <a:buNone/>
              <a:defRPr sz="2000">
                <a:solidFill>
                  <a:srgbClr val="3A54A5"/>
                </a:solidFill>
              </a:defRPr>
            </a:lvl1pPr>
            <a:lvl2pPr marL="914400" lvl="1" indent="-228600" algn="l" rtl="0">
              <a:spcBef>
                <a:spcPts val="360"/>
              </a:spcBef>
              <a:spcAft>
                <a:spcPts val="0"/>
              </a:spcAft>
              <a:buSzPts val="1800"/>
              <a:buNone/>
              <a:defRPr sz="1800">
                <a:solidFill>
                  <a:srgbClr val="8F97C0"/>
                </a:solidFill>
              </a:defRPr>
            </a:lvl2pPr>
            <a:lvl3pPr marL="1371600" lvl="2" indent="-228600" algn="l" rtl="0">
              <a:spcBef>
                <a:spcPts val="320"/>
              </a:spcBef>
              <a:spcAft>
                <a:spcPts val="0"/>
              </a:spcAft>
              <a:buSzPts val="1600"/>
              <a:buNone/>
              <a:defRPr sz="1600">
                <a:solidFill>
                  <a:srgbClr val="8F97C0"/>
                </a:solidFill>
              </a:defRPr>
            </a:lvl3pPr>
            <a:lvl4pPr marL="1828800" lvl="3" indent="-228600" algn="l" rtl="0">
              <a:spcBef>
                <a:spcPts val="280"/>
              </a:spcBef>
              <a:spcAft>
                <a:spcPts val="0"/>
              </a:spcAft>
              <a:buClr>
                <a:srgbClr val="8F97C0"/>
              </a:buClr>
              <a:buSzPts val="1400"/>
              <a:buNone/>
              <a:defRPr sz="1400">
                <a:solidFill>
                  <a:srgbClr val="8F97C0"/>
                </a:solidFill>
              </a:defRPr>
            </a:lvl4pPr>
            <a:lvl5pPr marL="2286000" lvl="4" indent="-228600" algn="l" rtl="0">
              <a:spcBef>
                <a:spcPts val="280"/>
              </a:spcBef>
              <a:spcAft>
                <a:spcPts val="0"/>
              </a:spcAft>
              <a:buClr>
                <a:srgbClr val="8F97C0"/>
              </a:buClr>
              <a:buSzPts val="1400"/>
              <a:buNone/>
              <a:defRPr sz="1400">
                <a:solidFill>
                  <a:srgbClr val="8F97C0"/>
                </a:solidFill>
              </a:defRPr>
            </a:lvl5pPr>
            <a:lvl6pPr marL="2743200" lvl="5" indent="-228600" algn="l" rtl="0">
              <a:spcBef>
                <a:spcPts val="280"/>
              </a:spcBef>
              <a:spcAft>
                <a:spcPts val="0"/>
              </a:spcAft>
              <a:buClr>
                <a:srgbClr val="8F97C0"/>
              </a:buClr>
              <a:buSzPts val="1400"/>
              <a:buNone/>
              <a:defRPr sz="1400">
                <a:solidFill>
                  <a:srgbClr val="8F97C0"/>
                </a:solidFill>
              </a:defRPr>
            </a:lvl6pPr>
            <a:lvl7pPr marL="3200400" lvl="6" indent="-228600" algn="l" rtl="0">
              <a:spcBef>
                <a:spcPts val="280"/>
              </a:spcBef>
              <a:spcAft>
                <a:spcPts val="0"/>
              </a:spcAft>
              <a:buClr>
                <a:srgbClr val="8F97C0"/>
              </a:buClr>
              <a:buSzPts val="1400"/>
              <a:buNone/>
              <a:defRPr sz="1400">
                <a:solidFill>
                  <a:srgbClr val="8F97C0"/>
                </a:solidFill>
              </a:defRPr>
            </a:lvl7pPr>
            <a:lvl8pPr marL="3657600" lvl="7" indent="-228600" algn="l" rtl="0">
              <a:spcBef>
                <a:spcPts val="280"/>
              </a:spcBef>
              <a:spcAft>
                <a:spcPts val="0"/>
              </a:spcAft>
              <a:buClr>
                <a:srgbClr val="8F97C0"/>
              </a:buClr>
              <a:buSzPts val="1400"/>
              <a:buNone/>
              <a:defRPr sz="1400">
                <a:solidFill>
                  <a:srgbClr val="8F97C0"/>
                </a:solidFill>
              </a:defRPr>
            </a:lvl8pPr>
            <a:lvl9pPr marL="4114800" lvl="8" indent="-228600" algn="l" rtl="0">
              <a:spcBef>
                <a:spcPts val="280"/>
              </a:spcBef>
              <a:spcAft>
                <a:spcPts val="0"/>
              </a:spcAft>
              <a:buClr>
                <a:srgbClr val="8F97C0"/>
              </a:buClr>
              <a:buSzPts val="1400"/>
              <a:buNone/>
              <a:defRPr sz="1400">
                <a:solidFill>
                  <a:srgbClr val="8F97C0"/>
                </a:solidFil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5"/>
        <p:cNvGrpSpPr/>
        <p:nvPr/>
      </p:nvGrpSpPr>
      <p:grpSpPr>
        <a:xfrm>
          <a:off x="0" y="0"/>
          <a:ext cx="0" cy="0"/>
          <a:chOff x="0" y="0"/>
          <a:chExt cx="0" cy="0"/>
        </a:xfrm>
      </p:grpSpPr>
      <p:sp>
        <p:nvSpPr>
          <p:cNvPr id="396" name="Google Shape;396;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97"/>
        <p:cNvGrpSpPr/>
        <p:nvPr/>
      </p:nvGrpSpPr>
      <p:grpSpPr>
        <a:xfrm>
          <a:off x="0" y="0"/>
          <a:ext cx="0" cy="0"/>
          <a:chOff x="0" y="0"/>
          <a:chExt cx="0" cy="0"/>
        </a:xfrm>
      </p:grpSpPr>
      <p:sp>
        <p:nvSpPr>
          <p:cNvPr id="398" name="Google Shape;398;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9" name="Google Shape;399;p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0" name="Google Shape;400;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4"/>
        <p:cNvGrpSpPr/>
        <p:nvPr/>
      </p:nvGrpSpPr>
      <p:grpSpPr>
        <a:xfrm>
          <a:off x="0" y="0"/>
          <a:ext cx="0" cy="0"/>
          <a:chOff x="0" y="0"/>
          <a:chExt cx="0" cy="0"/>
        </a:xfrm>
      </p:grpSpPr>
      <p:sp>
        <p:nvSpPr>
          <p:cNvPr id="405" name="Google Shape;405;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6" name="Google Shape;406;p8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07" name="Google Shape;407;p8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08" name="Google Shape;408;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9"/>
        <p:cNvGrpSpPr/>
        <p:nvPr/>
      </p:nvGrpSpPr>
      <p:grpSpPr>
        <a:xfrm>
          <a:off x="0" y="0"/>
          <a:ext cx="0" cy="0"/>
          <a:chOff x="0" y="0"/>
          <a:chExt cx="0" cy="0"/>
        </a:xfrm>
      </p:grpSpPr>
      <p:sp>
        <p:nvSpPr>
          <p:cNvPr id="410" name="Google Shape;410;p8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11" name="Google Shape;411;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2"/>
        <p:cNvGrpSpPr/>
        <p:nvPr/>
      </p:nvGrpSpPr>
      <p:grpSpPr>
        <a:xfrm>
          <a:off x="0" y="0"/>
          <a:ext cx="0" cy="0"/>
          <a:chOff x="0" y="0"/>
          <a:chExt cx="0" cy="0"/>
        </a:xfrm>
      </p:grpSpPr>
      <p:sp>
        <p:nvSpPr>
          <p:cNvPr id="413" name="Google Shape;413;p9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14" name="Google Shape;414;p9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15" name="Google Shape;415;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6"/>
        <p:cNvGrpSpPr/>
        <p:nvPr/>
      </p:nvGrpSpPr>
      <p:grpSpPr>
        <a:xfrm>
          <a:off x="0" y="0"/>
          <a:ext cx="0" cy="0"/>
          <a:chOff x="0" y="0"/>
          <a:chExt cx="0" cy="0"/>
        </a:xfrm>
      </p:grpSpPr>
      <p:sp>
        <p:nvSpPr>
          <p:cNvPr id="417" name="Google Shape;417;p9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18" name="Google Shape;418;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9"/>
        <p:cNvGrpSpPr/>
        <p:nvPr/>
      </p:nvGrpSpPr>
      <p:grpSpPr>
        <a:xfrm>
          <a:off x="0" y="0"/>
          <a:ext cx="0" cy="0"/>
          <a:chOff x="0" y="0"/>
          <a:chExt cx="0" cy="0"/>
        </a:xfrm>
      </p:grpSpPr>
      <p:sp>
        <p:nvSpPr>
          <p:cNvPr id="420" name="Google Shape;420;p9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9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22" name="Google Shape;422;p9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3" name="Google Shape;423;p9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24" name="Google Shape;424;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5"/>
        <p:cNvGrpSpPr/>
        <p:nvPr/>
      </p:nvGrpSpPr>
      <p:grpSpPr>
        <a:xfrm>
          <a:off x="0" y="0"/>
          <a:ext cx="0" cy="0"/>
          <a:chOff x="0" y="0"/>
          <a:chExt cx="0" cy="0"/>
        </a:xfrm>
      </p:grpSpPr>
      <p:sp>
        <p:nvSpPr>
          <p:cNvPr id="426" name="Google Shape;426;p9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27" name="Google Shape;427;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28"/>
        <p:cNvGrpSpPr/>
        <p:nvPr/>
      </p:nvGrpSpPr>
      <p:grpSpPr>
        <a:xfrm>
          <a:off x="0" y="0"/>
          <a:ext cx="0" cy="0"/>
          <a:chOff x="0" y="0"/>
          <a:chExt cx="0" cy="0"/>
        </a:xfrm>
      </p:grpSpPr>
      <p:sp>
        <p:nvSpPr>
          <p:cNvPr id="429" name="Google Shape;429;p9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30" name="Google Shape;430;p9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31" name="Google Shape;431;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75117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1"/>
        <p:cNvGrpSpPr/>
        <p:nvPr/>
      </p:nvGrpSpPr>
      <p:grpSpPr>
        <a:xfrm>
          <a:off x="0" y="0"/>
          <a:ext cx="0" cy="0"/>
          <a:chOff x="0" y="0"/>
          <a:chExt cx="0" cy="0"/>
        </a:xfrm>
      </p:grpSpPr>
      <p:sp>
        <p:nvSpPr>
          <p:cNvPr id="402" name="Google Shape;402;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3" name="Google Shape;403;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341778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3264408"/>
            <a:ext cx="5101209" cy="929921"/>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D97BCA1-79D7-49EA-A58F-7821CCEFBB08}" type="datetimeFigureOut">
              <a:rPr lang="en-US" smtClean="0"/>
              <a:t>7/22/2020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844206-91C7-40C9-B164-3B1374B0F817}" type="slidenum">
              <a:rPr lang="en-US" smtClean="0"/>
              <a:t>‹#›</a:t>
            </a:fld>
            <a:endParaRPr lang="en-US"/>
          </a:p>
        </p:txBody>
      </p:sp>
    </p:spTree>
    <p:extLst>
      <p:ext uri="{BB962C8B-B14F-4D97-AF65-F5344CB8AC3E}">
        <p14:creationId xmlns:p14="http://schemas.microsoft.com/office/powerpoint/2010/main" val="1743789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97BCA1-79D7-49EA-A58F-7821CCEFBB08}" type="datetimeFigureOut">
              <a:rPr lang="en-US" smtClean="0"/>
              <a:t>7/22/2020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844206-91C7-40C9-B164-3B1374B0F817}" type="slidenum">
              <a:rPr lang="en-US" smtClean="0"/>
              <a:t>‹#›</a:t>
            </a:fld>
            <a:endParaRPr lang="en-US"/>
          </a:p>
        </p:txBody>
      </p:sp>
    </p:spTree>
    <p:extLst>
      <p:ext uri="{BB962C8B-B14F-4D97-AF65-F5344CB8AC3E}">
        <p14:creationId xmlns:p14="http://schemas.microsoft.com/office/powerpoint/2010/main" val="33482504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3264349"/>
            <a:ext cx="5101209" cy="94881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4D97BCA1-79D7-49EA-A58F-7821CCEFBB08}" type="datetimeFigureOut">
              <a:rPr lang="en-US" smtClean="0"/>
              <a:t>7/22/2020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844206-91C7-40C9-B164-3B1374B0F817}" type="slidenum">
              <a:rPr lang="en-US" smtClean="0"/>
              <a:t>‹#›</a:t>
            </a:fld>
            <a:endParaRPr lang="en-US"/>
          </a:p>
        </p:txBody>
      </p:sp>
    </p:spTree>
    <p:extLst>
      <p:ext uri="{BB962C8B-B14F-4D97-AF65-F5344CB8AC3E}">
        <p14:creationId xmlns:p14="http://schemas.microsoft.com/office/powerpoint/2010/main" val="31080329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1978533"/>
            <a:ext cx="3203828"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1978533"/>
            <a:ext cx="3202685" cy="2326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4D97BCA1-79D7-49EA-A58F-7821CCEFBB08}" type="datetimeFigureOut">
              <a:rPr lang="en-US" smtClean="0"/>
              <a:t>7/22/2020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D844206-91C7-40C9-B164-3B1374B0F817}" type="slidenum">
              <a:rPr lang="en-US" smtClean="0"/>
              <a:t>‹#›</a:t>
            </a:fld>
            <a:endParaRPr lang="en-US"/>
          </a:p>
        </p:txBody>
      </p:sp>
    </p:spTree>
    <p:extLst>
      <p:ext uri="{BB962C8B-B14F-4D97-AF65-F5344CB8AC3E}">
        <p14:creationId xmlns:p14="http://schemas.microsoft.com/office/powerpoint/2010/main" val="21385500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187577" y="2357438"/>
            <a:ext cx="3202686" cy="19475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p:txBody>
          <a:bodyPr/>
          <a:lstStyle/>
          <a:p>
            <a:fld id="{4D97BCA1-79D7-49EA-A58F-7821CCEFBB08}" type="datetimeFigureOut">
              <a:rPr lang="en-US" smtClean="0"/>
              <a:t>7/22/2020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844206-91C7-40C9-B164-3B1374B0F817}"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506458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97BCA1-79D7-49EA-A58F-7821CCEFBB08}" type="datetimeFigureOut">
              <a:rPr lang="en-US" smtClean="0"/>
              <a:t>7/22/2020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844206-91C7-40C9-B164-3B1374B0F817}" type="slidenum">
              <a:rPr lang="en-US" smtClean="0"/>
              <a:t>‹#›</a:t>
            </a:fld>
            <a:endParaRPr lang="en-US"/>
          </a:p>
        </p:txBody>
      </p:sp>
    </p:spTree>
    <p:extLst>
      <p:ext uri="{BB962C8B-B14F-4D97-AF65-F5344CB8AC3E}">
        <p14:creationId xmlns:p14="http://schemas.microsoft.com/office/powerpoint/2010/main" val="685263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7BCA1-79D7-49EA-A58F-7821CCEFBB08}" type="datetimeFigureOut">
              <a:rPr lang="en-US" smtClean="0"/>
              <a:t>7/22/2020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844206-91C7-40C9-B164-3B1374B0F817}" type="slidenum">
              <a:rPr lang="en-US" smtClean="0"/>
              <a:t>‹#›</a:t>
            </a:fld>
            <a:endParaRPr lang="en-US"/>
          </a:p>
        </p:txBody>
      </p:sp>
    </p:spTree>
    <p:extLst>
      <p:ext uri="{BB962C8B-B14F-4D97-AF65-F5344CB8AC3E}">
        <p14:creationId xmlns:p14="http://schemas.microsoft.com/office/powerpoint/2010/main" val="38279785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2871"/>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Date Placeholder 8"/>
          <p:cNvSpPr>
            <a:spLocks noGrp="1"/>
          </p:cNvSpPr>
          <p:nvPr>
            <p:ph type="dt" sz="half" idx="10"/>
          </p:nvPr>
        </p:nvSpPr>
        <p:spPr/>
        <p:txBody>
          <a:bodyPr/>
          <a:lstStyle/>
          <a:p>
            <a:fld id="{4D97BCA1-79D7-49EA-A58F-7821CCEFBB08}" type="datetimeFigureOut">
              <a:rPr lang="en-US" smtClean="0"/>
              <a:t>7/22/2020</a:t>
            </a:fld>
            <a:endParaRPr lang="en-US"/>
          </a:p>
        </p:txBody>
      </p:sp>
      <p:sp>
        <p:nvSpPr>
          <p:cNvPr id="10" name="Footer Placeholder 9"/>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4D844206-91C7-40C9-B164-3B1374B0F817}" type="slidenum">
              <a:rPr lang="en-US" smtClean="0"/>
              <a:t>‹#›</a:t>
            </a:fld>
            <a:endParaRPr lang="en-US"/>
          </a:p>
        </p:txBody>
      </p:sp>
    </p:spTree>
    <p:extLst>
      <p:ext uri="{BB962C8B-B14F-4D97-AF65-F5344CB8AC3E}">
        <p14:creationId xmlns:p14="http://schemas.microsoft.com/office/powerpoint/2010/main" val="12520160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1682871"/>
            <a:ext cx="3371249" cy="85098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51435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2662439"/>
            <a:ext cx="2846070" cy="1645528"/>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D97BCA1-79D7-49EA-A58F-7821CCEFBB08}" type="datetimeFigureOut">
              <a:rPr lang="en-US" smtClean="0"/>
              <a:t>7/22/2020</a:t>
            </a:fld>
            <a:endParaRPr lang="en-US"/>
          </a:p>
        </p:txBody>
      </p:sp>
      <p:sp>
        <p:nvSpPr>
          <p:cNvPr id="9" name="Footer Placeholder 8"/>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4D844206-91C7-40C9-B164-3B1374B0F817}" type="slidenum">
              <a:rPr lang="en-US" smtClean="0"/>
              <a:t>‹#›</a:t>
            </a:fld>
            <a:endParaRPr lang="en-US"/>
          </a:p>
        </p:txBody>
      </p:sp>
    </p:spTree>
    <p:extLst>
      <p:ext uri="{BB962C8B-B14F-4D97-AF65-F5344CB8AC3E}">
        <p14:creationId xmlns:p14="http://schemas.microsoft.com/office/powerpoint/2010/main" val="11359711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97BCA1-79D7-49EA-A58F-7821CCEFBB08}"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44206-91C7-40C9-B164-3B1374B0F817}" type="slidenum">
              <a:rPr lang="en-US" smtClean="0"/>
              <a:t>‹#›</a:t>
            </a:fld>
            <a:endParaRPr lang="en-US"/>
          </a:p>
        </p:txBody>
      </p:sp>
    </p:spTree>
    <p:extLst>
      <p:ext uri="{BB962C8B-B14F-4D97-AF65-F5344CB8AC3E}">
        <p14:creationId xmlns:p14="http://schemas.microsoft.com/office/powerpoint/2010/main" val="42325492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2945"/>
            <a:ext cx="973956" cy="373761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702945"/>
            <a:ext cx="4648867" cy="373761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97BCA1-79D7-49EA-A58F-7821CCEFBB08}"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44206-91C7-40C9-B164-3B1374B0F817}" type="slidenum">
              <a:rPr lang="en-US" smtClean="0"/>
              <a:t>‹#›</a:t>
            </a:fld>
            <a:endParaRPr lang="en-US"/>
          </a:p>
        </p:txBody>
      </p:sp>
    </p:spTree>
    <p:extLst>
      <p:ext uri="{BB962C8B-B14F-4D97-AF65-F5344CB8AC3E}">
        <p14:creationId xmlns:p14="http://schemas.microsoft.com/office/powerpoint/2010/main" val="27488399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image" Target="../media/image15.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74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100000"/>
              </a:lnSpc>
              <a:spcBef>
                <a:spcPts val="5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500"/>
              </a:spcBef>
              <a:spcAft>
                <a:spcPts val="0"/>
              </a:spcAft>
              <a:buClr>
                <a:schemeClr val="dk1"/>
              </a:buClr>
              <a:buSzPts val="1800"/>
              <a:buFont typeface="Courier New"/>
              <a:buChar char="o"/>
              <a:defRPr sz="1800" b="0" i="0" u="none" strike="noStrike" cap="none">
                <a:solidFill>
                  <a:schemeClr val="dk1"/>
                </a:solidFill>
                <a:latin typeface="Calibri"/>
                <a:ea typeface="Calibri"/>
                <a:cs typeface="Calibri"/>
                <a:sym typeface="Calibri"/>
              </a:defRPr>
            </a:lvl2pPr>
            <a:lvl3pPr marL="1371600" marR="0" lvl="2" indent="-323850" algn="l" rtl="0">
              <a:lnSpc>
                <a:spcPct val="100000"/>
              </a:lnSpc>
              <a:spcBef>
                <a:spcPts val="500"/>
              </a:spcBef>
              <a:spcAft>
                <a:spcPts val="0"/>
              </a:spcAft>
              <a:buClr>
                <a:schemeClr val="dk1"/>
              </a:buClr>
              <a:buSzPts val="1500"/>
              <a:buFont typeface="Noto Sans Symbols"/>
              <a:buChar char="▪"/>
              <a:defRPr sz="15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500"/>
              </a:spcBef>
              <a:spcAft>
                <a:spcPts val="0"/>
              </a:spcAft>
              <a:buClr>
                <a:schemeClr val="dk1"/>
              </a:buClr>
              <a:buSzPts val="1400"/>
              <a:buFont typeface="Noto Sans Symbols"/>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1" name="Google Shape;131;p3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32" name="Google Shape;132;p3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3" name="Google Shape;133;p3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4" name="Google Shape;134;p3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5" name="Google Shape;135;p3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5"/>
        <p:cNvGrpSpPr/>
        <p:nvPr/>
      </p:nvGrpSpPr>
      <p:grpSpPr>
        <a:xfrm>
          <a:off x="0" y="0"/>
          <a:ext cx="0" cy="0"/>
          <a:chOff x="0" y="0"/>
          <a:chExt cx="0" cy="0"/>
        </a:xfrm>
      </p:grpSpPr>
      <p:sp>
        <p:nvSpPr>
          <p:cNvPr id="206" name="Google Shape;206;p4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7" name="Google Shape;207;p45"/>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8" name="Google Shape;208;p4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9" name="Google Shape;209;p4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0" name="Google Shape;210;p4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0"/>
        <p:cNvGrpSpPr/>
        <p:nvPr/>
      </p:nvGrpSpPr>
      <p:grpSpPr>
        <a:xfrm>
          <a:off x="0" y="0"/>
          <a:ext cx="0" cy="0"/>
          <a:chOff x="0" y="0"/>
          <a:chExt cx="0" cy="0"/>
        </a:xfrm>
      </p:grpSpPr>
      <p:sp>
        <p:nvSpPr>
          <p:cNvPr id="331" name="Google Shape;331;p69"/>
          <p:cNvSpPr txBox="1">
            <a:spLocks noGrp="1"/>
          </p:cNvSpPr>
          <p:nvPr>
            <p:ph type="title"/>
          </p:nvPr>
        </p:nvSpPr>
        <p:spPr>
          <a:xfrm>
            <a:off x="1187705" y="249396"/>
            <a:ext cx="6987000" cy="516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2"/>
              </a:buClr>
              <a:buSzPts val="3600"/>
              <a:buFont typeface="Twentieth Century"/>
              <a:buNone/>
              <a:defRPr sz="3600" b="0" i="0" u="none" strike="noStrike" cap="none">
                <a:solidFill>
                  <a:schemeClr val="dk2"/>
                </a:solidFill>
                <a:latin typeface="Twentieth Century"/>
                <a:ea typeface="Twentieth Century"/>
                <a:cs typeface="Twentieth Century"/>
                <a:sym typeface="Twentieth Century"/>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32" name="Google Shape;332;p69"/>
          <p:cNvSpPr txBox="1">
            <a:spLocks noGrp="1"/>
          </p:cNvSpPr>
          <p:nvPr>
            <p:ph type="body" idx="1"/>
          </p:nvPr>
        </p:nvSpPr>
        <p:spPr>
          <a:xfrm>
            <a:off x="365299" y="1200151"/>
            <a:ext cx="8257500" cy="35184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Noto Sans Symbols"/>
              <a:buChar char="▪"/>
              <a:defRPr sz="3200" b="0" i="0" u="none" strike="noStrike" cap="none">
                <a:solidFill>
                  <a:schemeClr val="dk2"/>
                </a:solidFill>
                <a:latin typeface="Twentieth Century"/>
                <a:ea typeface="Twentieth Century"/>
                <a:cs typeface="Twentieth Century"/>
                <a:sym typeface="Twentieth Century"/>
              </a:defRPr>
            </a:lvl1pPr>
            <a:lvl2pPr marL="914400" marR="0" lvl="1" indent="-406400" algn="l" rtl="0">
              <a:spcBef>
                <a:spcPts val="560"/>
              </a:spcBef>
              <a:spcAft>
                <a:spcPts val="0"/>
              </a:spcAft>
              <a:buClr>
                <a:schemeClr val="lt1"/>
              </a:buClr>
              <a:buSzPts val="2800"/>
              <a:buFont typeface="Noto Sans Symbols"/>
              <a:buChar char="▪"/>
              <a:defRPr sz="2800" b="0" i="0" u="none" strike="noStrike" cap="none">
                <a:solidFill>
                  <a:schemeClr val="dk2"/>
                </a:solidFill>
                <a:latin typeface="Twentieth Century"/>
                <a:ea typeface="Twentieth Century"/>
                <a:cs typeface="Twentieth Century"/>
                <a:sym typeface="Twentieth Century"/>
              </a:defRPr>
            </a:lvl2pPr>
            <a:lvl3pPr marL="1371600" marR="0" lvl="2" indent="-381000" algn="l" rtl="0">
              <a:spcBef>
                <a:spcPts val="480"/>
              </a:spcBef>
              <a:spcAft>
                <a:spcPts val="0"/>
              </a:spcAft>
              <a:buClr>
                <a:schemeClr val="accent2"/>
              </a:buClr>
              <a:buSzPts val="2400"/>
              <a:buFont typeface="Noto Sans Symbols"/>
              <a:buChar char="▪"/>
              <a:defRPr sz="2400" b="0" i="0" u="none" strike="noStrike" cap="none">
                <a:solidFill>
                  <a:schemeClr val="dk2"/>
                </a:solidFill>
                <a:latin typeface="Twentieth Century"/>
                <a:ea typeface="Twentieth Century"/>
                <a:cs typeface="Twentieth Century"/>
                <a:sym typeface="Twentieth Century"/>
              </a:defRPr>
            </a:lvl3pPr>
            <a:lvl4pPr marL="1828800" marR="0" lvl="3" indent="-355600" algn="l" rtl="0">
              <a:spcBef>
                <a:spcPts val="400"/>
              </a:spcBef>
              <a:spcAft>
                <a:spcPts val="0"/>
              </a:spcAft>
              <a:buClr>
                <a:schemeClr val="dk2"/>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4pPr>
            <a:lvl5pPr marL="2286000" marR="0" lvl="4" indent="-355600" algn="l" rtl="0">
              <a:spcBef>
                <a:spcPts val="400"/>
              </a:spcBef>
              <a:spcAft>
                <a:spcPts val="0"/>
              </a:spcAft>
              <a:buClr>
                <a:schemeClr val="dk2"/>
              </a:buClr>
              <a:buSzPts val="2000"/>
              <a:buFont typeface="Arial"/>
              <a:buChar char="•"/>
              <a:defRPr sz="2000" b="0" i="0" u="none" strike="noStrike" cap="none">
                <a:solidFill>
                  <a:schemeClr val="dk2"/>
                </a:solidFill>
                <a:latin typeface="Twentieth Century"/>
                <a:ea typeface="Twentieth Century"/>
                <a:cs typeface="Twentieth Century"/>
                <a:sym typeface="Twentieth Century"/>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333" name="Google Shape;333;p69"/>
          <p:cNvGrpSpPr/>
          <p:nvPr/>
        </p:nvGrpSpPr>
        <p:grpSpPr>
          <a:xfrm>
            <a:off x="8272975" y="4480397"/>
            <a:ext cx="665492" cy="489757"/>
            <a:chOff x="8272974" y="5973863"/>
            <a:chExt cx="665492" cy="653009"/>
          </a:xfrm>
        </p:grpSpPr>
        <p:grpSp>
          <p:nvGrpSpPr>
            <p:cNvPr id="334" name="Google Shape;334;p69"/>
            <p:cNvGrpSpPr/>
            <p:nvPr/>
          </p:nvGrpSpPr>
          <p:grpSpPr>
            <a:xfrm>
              <a:off x="8272974" y="5973863"/>
              <a:ext cx="665492" cy="653009"/>
              <a:chOff x="8272974" y="5973863"/>
              <a:chExt cx="665492" cy="653009"/>
            </a:xfrm>
          </p:grpSpPr>
          <p:grpSp>
            <p:nvGrpSpPr>
              <p:cNvPr id="335" name="Google Shape;335;p69"/>
              <p:cNvGrpSpPr/>
              <p:nvPr/>
            </p:nvGrpSpPr>
            <p:grpSpPr>
              <a:xfrm>
                <a:off x="8272974" y="5973863"/>
                <a:ext cx="665492" cy="653009"/>
                <a:chOff x="8272974" y="5973863"/>
                <a:chExt cx="665492" cy="653009"/>
              </a:xfrm>
            </p:grpSpPr>
            <p:grpSp>
              <p:nvGrpSpPr>
                <p:cNvPr id="336" name="Google Shape;336;p69"/>
                <p:cNvGrpSpPr/>
                <p:nvPr/>
              </p:nvGrpSpPr>
              <p:grpSpPr>
                <a:xfrm>
                  <a:off x="8272974" y="5973863"/>
                  <a:ext cx="665492" cy="653009"/>
                  <a:chOff x="541585" y="730453"/>
                  <a:chExt cx="665492" cy="653009"/>
                </a:xfrm>
              </p:grpSpPr>
              <p:sp>
                <p:nvSpPr>
                  <p:cNvPr id="337" name="Google Shape;337;p69"/>
                  <p:cNvSpPr/>
                  <p:nvPr/>
                </p:nvSpPr>
                <p:spPr>
                  <a:xfrm>
                    <a:off x="542358" y="730453"/>
                    <a:ext cx="297000" cy="2961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rgbClr val="FFFFFF"/>
                      </a:solidFill>
                      <a:latin typeface="Libre Baskerville"/>
                      <a:ea typeface="Libre Baskerville"/>
                      <a:cs typeface="Libre Baskerville"/>
                      <a:sym typeface="Libre Baskerville"/>
                    </a:endParaRPr>
                  </a:p>
                </p:txBody>
              </p:sp>
              <p:sp>
                <p:nvSpPr>
                  <p:cNvPr id="338" name="Google Shape;338;p69"/>
                  <p:cNvSpPr/>
                  <p:nvPr/>
                </p:nvSpPr>
                <p:spPr>
                  <a:xfrm>
                    <a:off x="891477" y="730453"/>
                    <a:ext cx="315600" cy="314400"/>
                  </a:xfrm>
                  <a:prstGeom prst="roundRect">
                    <a:avLst>
                      <a:gd name="adj" fmla="val 16667"/>
                    </a:avLst>
                  </a:prstGeom>
                  <a:solidFill>
                    <a:srgbClr val="BCC6E8"/>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 name="Google Shape;339;p69"/>
                  <p:cNvSpPr/>
                  <p:nvPr/>
                </p:nvSpPr>
                <p:spPr>
                  <a:xfrm>
                    <a:off x="541585" y="1064862"/>
                    <a:ext cx="315300" cy="318600"/>
                  </a:xfrm>
                  <a:prstGeom prst="roundRect">
                    <a:avLst>
                      <a:gd name="adj" fmla="val 16667"/>
                    </a:avLst>
                  </a:prstGeom>
                  <a:solidFill>
                    <a:srgbClr val="BCC6E8"/>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40" name="Google Shape;340;p69"/>
                <p:cNvSpPr/>
                <p:nvPr/>
              </p:nvSpPr>
              <p:spPr>
                <a:xfrm>
                  <a:off x="8272974" y="5973863"/>
                  <a:ext cx="315600" cy="314400"/>
                </a:xfrm>
                <a:prstGeom prst="roundRect">
                  <a:avLst>
                    <a:gd name="adj" fmla="val 16667"/>
                  </a:avLst>
                </a:prstGeom>
                <a:solidFill>
                  <a:srgbClr val="EAEDF8"/>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41" name="Google Shape;341;p69"/>
              <p:cNvSpPr txBox="1"/>
              <p:nvPr/>
            </p:nvSpPr>
            <p:spPr>
              <a:xfrm>
                <a:off x="8642350" y="6385525"/>
                <a:ext cx="270000" cy="138600"/>
              </a:xfrm>
              <a:prstGeom prst="rect">
                <a:avLst/>
              </a:prstGeom>
              <a:noFill/>
              <a:ln>
                <a:noFill/>
              </a:ln>
            </p:spPr>
            <p:txBody>
              <a:bodyPr spcFirstLastPara="1" wrap="square" lIns="0" tIns="0" rIns="0" bIns="0" anchor="ctr" anchorCtr="0">
                <a:noAutofit/>
              </a:bodyPr>
              <a:lstStyle/>
              <a:p>
                <a:pPr marL="0" marR="0" lvl="0" indent="0" algn="just" rtl="0">
                  <a:spcBef>
                    <a:spcPts val="0"/>
                  </a:spcBef>
                  <a:spcAft>
                    <a:spcPts val="0"/>
                  </a:spcAft>
                  <a:buNone/>
                </a:pPr>
                <a:r>
                  <a:rPr lang="en" sz="900">
                    <a:solidFill>
                      <a:srgbClr val="FFFFFF"/>
                    </a:solidFill>
                    <a:latin typeface="Libre Baskerville"/>
                    <a:ea typeface="Libre Baskerville"/>
                    <a:cs typeface="Libre Baskerville"/>
                    <a:sym typeface="Libre Baskerville"/>
                  </a:rPr>
                  <a:t>PBIS</a:t>
                </a:r>
                <a:endParaRPr sz="900">
                  <a:solidFill>
                    <a:schemeClr val="dk1"/>
                  </a:solidFill>
                  <a:latin typeface="Calibri"/>
                  <a:ea typeface="Calibri"/>
                  <a:cs typeface="Calibri"/>
                  <a:sym typeface="Calibri"/>
                </a:endParaRPr>
              </a:p>
            </p:txBody>
          </p:sp>
        </p:grpSp>
        <p:pic>
          <p:nvPicPr>
            <p:cNvPr id="342" name="Google Shape;342;p69" descr="Logo_Icon_FINAL.png"/>
            <p:cNvPicPr preferRelativeResize="0"/>
            <p:nvPr/>
          </p:nvPicPr>
          <p:blipFill rotWithShape="1">
            <a:blip r:embed="rId16">
              <a:alphaModFix/>
            </a:blip>
            <a:srcRect/>
            <a:stretch/>
          </p:blipFill>
          <p:spPr>
            <a:xfrm>
              <a:off x="8618379" y="6305702"/>
              <a:ext cx="320040" cy="320040"/>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91"/>
        <p:cNvGrpSpPr/>
        <p:nvPr/>
      </p:nvGrpSpPr>
      <p:grpSpPr>
        <a:xfrm>
          <a:off x="0" y="0"/>
          <a:ext cx="0" cy="0"/>
          <a:chOff x="0" y="0"/>
          <a:chExt cx="0" cy="0"/>
        </a:xfrm>
      </p:grpSpPr>
      <p:sp>
        <p:nvSpPr>
          <p:cNvPr id="392" name="Google Shape;392;p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93" name="Google Shape;393;p8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94" name="Google Shape;394;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8" r:id="rId3"/>
    <p:sldLayoutId id="2147483729" r:id="rId4"/>
    <p:sldLayoutId id="2147483730" r:id="rId5"/>
    <p:sldLayoutId id="2147483731" r:id="rId6"/>
    <p:sldLayoutId id="2147483732" r:id="rId7"/>
    <p:sldLayoutId id="2147483733" r:id="rId8"/>
    <p:sldLayoutId id="2147483734" r:id="rId9"/>
    <p:sldLayoutId id="2147483744" r:id="rId10"/>
    <p:sldLayoutId id="214748374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723519"/>
            <a:ext cx="5797296" cy="8915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1978534"/>
            <a:ext cx="5797296" cy="232648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866072" y="4679112"/>
            <a:ext cx="2065310" cy="242976"/>
          </a:xfrm>
          <a:prstGeom prst="rect">
            <a:avLst/>
          </a:prstGeom>
        </p:spPr>
        <p:txBody>
          <a:bodyPr vert="horz" lIns="91440" tIns="45720" rIns="91440" bIns="45720" rtlCol="0" anchor="ctr"/>
          <a:lstStyle>
            <a:lvl1pPr algn="r">
              <a:defRPr sz="788">
                <a:solidFill>
                  <a:schemeClr val="tx1">
                    <a:alpha val="70000"/>
                  </a:schemeClr>
                </a:solidFill>
              </a:defRPr>
            </a:lvl1pPr>
          </a:lstStyle>
          <a:p>
            <a:fld id="{4D97BCA1-79D7-49EA-A58F-7821CCEFBB08}" type="datetimeFigureOut">
              <a:rPr lang="en-US" smtClean="0"/>
              <a:t>7/22/2020</a:t>
            </a:fld>
            <a:endParaRPr lang="en-US"/>
          </a:p>
        </p:txBody>
      </p:sp>
      <p:sp>
        <p:nvSpPr>
          <p:cNvPr id="5" name="Footer Placeholder 4"/>
          <p:cNvSpPr>
            <a:spLocks noGrp="1"/>
          </p:cNvSpPr>
          <p:nvPr>
            <p:ph type="ftr" sz="quarter" idx="3"/>
          </p:nvPr>
        </p:nvSpPr>
        <p:spPr>
          <a:xfrm>
            <a:off x="1200150" y="4677156"/>
            <a:ext cx="4425892" cy="24003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069192" y="4663440"/>
            <a:ext cx="274320" cy="27432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4D844206-91C7-40C9-B164-3B1374B0F817}" type="slidenum">
              <a:rPr lang="en-US" smtClean="0"/>
              <a:t>‹#›</a:t>
            </a:fld>
            <a:endParaRPr lang="en-US"/>
          </a:p>
        </p:txBody>
      </p:sp>
    </p:spTree>
    <p:extLst>
      <p:ext uri="{BB962C8B-B14F-4D97-AF65-F5344CB8AC3E}">
        <p14:creationId xmlns:p14="http://schemas.microsoft.com/office/powerpoint/2010/main" val="66753478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68.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10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10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10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10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10.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hyperlink" Target="https://www.pbisapps.org/Resources/Pages/CICO-SWIS-Publications.aspx" TargetMode="External"/><Relationship Id="rId2" Type="http://schemas.openxmlformats.org/officeDocument/2006/relationships/notesSlide" Target="../notesSlides/notesSlide104.xml"/><Relationship Id="rId1" Type="http://schemas.openxmlformats.org/officeDocument/2006/relationships/slideLayout" Target="../slideLayouts/slideLayout3.xml"/><Relationship Id="rId6" Type="http://schemas.openxmlformats.org/officeDocument/2006/relationships/hyperlink" Target="https://drive.google.com/drive/folders/0B0OPEEkD2dOgclYwTmdPLVJDaUE" TargetMode="External"/><Relationship Id="rId5" Type="http://schemas.openxmlformats.org/officeDocument/2006/relationships/hyperlink" Target="http://www.pbisworld.com/tier-2/check-in-check-out-cico/" TargetMode="External"/><Relationship Id="rId4" Type="http://schemas.openxmlformats.org/officeDocument/2006/relationships/hyperlink" Target="http://miblsi.cenmi.org/MiBLSiModel/Implementation/ElementarySchools/TierIISupports/Behavior/TargetBehaviorInterventions/CheckInCheckOut/AdditionalCICOResources.aspx"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drive.google.com/drive/folders/0B0OPEEkD2dOgclYwTmdPLVJDaUE" TargetMode="External"/><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hyperlink" Target="http://wh1.oet.udel.edu/pbs/cadre-2019-2020/" TargetMode="External"/><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7.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8.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3.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1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1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1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3.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9.png"/></Relationships>
</file>

<file path=ppt/slides/_rels/slide1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1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2.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3.xml"/><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5.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5.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7.xml"/><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105.png"/></Relationships>
</file>

<file path=ppt/slides/_rels/slide1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8.xml"/><Relationship Id="rId1" Type="http://schemas.openxmlformats.org/officeDocument/2006/relationships/slideLayout" Target="../slideLayouts/slideLayout54.xml"/><Relationship Id="rId4" Type="http://schemas.openxmlformats.org/officeDocument/2006/relationships/image" Target="../media/image108.png"/></Relationships>
</file>

<file path=ppt/slides/_rels/slide17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1.xml"/><Relationship Id="rId1" Type="http://schemas.openxmlformats.org/officeDocument/2006/relationships/slideLayout" Target="../slideLayouts/slideLayout11.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68.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slide" Target="slide59.xml"/><Relationship Id="rId7"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slide" Target="slide68.xml"/><Relationship Id="rId5" Type="http://schemas.openxmlformats.org/officeDocument/2006/relationships/slide" Target="slide65.xml"/><Relationship Id="rId4" Type="http://schemas.openxmlformats.org/officeDocument/2006/relationships/slide" Target="slide6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slide" Target="slide59.xml"/><Relationship Id="rId7"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slide" Target="slide68.xml"/><Relationship Id="rId5" Type="http://schemas.openxmlformats.org/officeDocument/2006/relationships/slide" Target="slide65.xml"/><Relationship Id="rId4" Type="http://schemas.openxmlformats.org/officeDocument/2006/relationships/slide" Target="slide6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9.xml"/><Relationship Id="rId4" Type="http://schemas.openxmlformats.org/officeDocument/2006/relationships/hyperlink" Target="http://udlguidelines.cast.org/"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6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71.png"/><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71.png"/><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9.xml"/><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watch?v=tjixn5i4rqk"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97"/>
          <p:cNvSpPr txBox="1"/>
          <p:nvPr/>
        </p:nvSpPr>
        <p:spPr>
          <a:xfrm>
            <a:off x="253637" y="527969"/>
            <a:ext cx="5320200" cy="27850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4400" b="1" i="0" u="none" strike="noStrike" cap="none" dirty="0">
                <a:solidFill>
                  <a:srgbClr val="000000"/>
                </a:solidFill>
                <a:sym typeface="Arial"/>
              </a:rPr>
              <a:t>WELCOME!</a:t>
            </a:r>
            <a:endParaRPr sz="4400" b="1" dirty="0"/>
          </a:p>
          <a:p>
            <a:pPr marL="0" marR="0" lvl="0" indent="0" algn="l" rtl="0">
              <a:lnSpc>
                <a:spcPct val="100000"/>
              </a:lnSpc>
              <a:spcBef>
                <a:spcPts val="0"/>
              </a:spcBef>
              <a:spcAft>
                <a:spcPts val="0"/>
              </a:spcAft>
              <a:buNone/>
            </a:pPr>
            <a:endParaRPr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400" b="0" i="0" u="none" strike="noStrike" cap="none" dirty="0">
                <a:solidFill>
                  <a:srgbClr val="000000"/>
                </a:solidFill>
                <a:latin typeface="Arial"/>
                <a:ea typeface="Arial"/>
                <a:cs typeface="Arial"/>
                <a:sym typeface="Arial"/>
              </a:rPr>
              <a:t>Tier 2: New Tier 2 Teams Workshop</a:t>
            </a:r>
          </a:p>
          <a:p>
            <a:pPr marL="0" marR="0" lvl="0" indent="0" algn="l" rtl="0">
              <a:lnSpc>
                <a:spcPct val="100000"/>
              </a:lnSpc>
              <a:spcBef>
                <a:spcPts val="0"/>
              </a:spcBef>
              <a:spcAft>
                <a:spcPts val="0"/>
              </a:spcAft>
              <a:buNone/>
            </a:pPr>
            <a:endParaRPr lang="en" sz="2400" dirty="0"/>
          </a:p>
          <a:p>
            <a:pPr marL="0" marR="0" lvl="0" indent="0" algn="l" rtl="0">
              <a:lnSpc>
                <a:spcPct val="100000"/>
              </a:lnSpc>
              <a:spcBef>
                <a:spcPts val="0"/>
              </a:spcBef>
              <a:spcAft>
                <a:spcPts val="0"/>
              </a:spcAft>
              <a:buNone/>
            </a:pPr>
            <a:r>
              <a:rPr lang="en" sz="2400" dirty="0" smtClean="0">
                <a:solidFill>
                  <a:srgbClr val="0070C0"/>
                </a:solidFill>
              </a:rPr>
              <a:t>Wifi: Special Events</a:t>
            </a:r>
          </a:p>
          <a:p>
            <a:pPr marL="0" marR="0" lvl="0" indent="0" algn="l" rtl="0">
              <a:lnSpc>
                <a:spcPct val="100000"/>
              </a:lnSpc>
              <a:spcBef>
                <a:spcPts val="0"/>
              </a:spcBef>
              <a:spcAft>
                <a:spcPts val="0"/>
              </a:spcAft>
              <a:buNone/>
            </a:pPr>
            <a:r>
              <a:rPr lang="en" sz="2400" dirty="0" smtClean="0">
                <a:solidFill>
                  <a:srgbClr val="0070C0"/>
                </a:solidFill>
              </a:rPr>
              <a:t>PW: 20191209DgfE</a:t>
            </a:r>
            <a:endParaRPr lang="en" sz="2400" dirty="0">
              <a:solidFill>
                <a:srgbClr val="0070C0"/>
              </a:solidFill>
            </a:endParaRPr>
          </a:p>
          <a:p>
            <a:pPr marL="0" marR="0" lvl="0" indent="0" algn="l" rtl="0">
              <a:lnSpc>
                <a:spcPct val="100000"/>
              </a:lnSpc>
              <a:spcBef>
                <a:spcPts val="0"/>
              </a:spcBef>
              <a:spcAft>
                <a:spcPts val="0"/>
              </a:spcAft>
              <a:buNone/>
            </a:pPr>
            <a:endParaRPr lang="en" sz="2400" dirty="0">
              <a:solidFill>
                <a:srgbClr val="FF0000"/>
              </a:solidFill>
            </a:endParaRPr>
          </a:p>
          <a:p>
            <a:pPr marL="0" marR="0" lvl="0" indent="0" algn="l" rtl="0">
              <a:lnSpc>
                <a:spcPct val="100000"/>
              </a:lnSpc>
              <a:spcBef>
                <a:spcPts val="0"/>
              </a:spcBef>
              <a:spcAft>
                <a:spcPts val="0"/>
              </a:spcAft>
              <a:buNone/>
            </a:pPr>
            <a:r>
              <a:rPr lang="en" sz="2400" dirty="0">
                <a:solidFill>
                  <a:srgbClr val="FF0000"/>
                </a:solidFill>
              </a:rPr>
              <a:t> </a:t>
            </a:r>
            <a:endParaRPr dirty="0">
              <a:solidFill>
                <a:srgbClr val="0070C0"/>
              </a:solidFill>
            </a:endParaRPr>
          </a:p>
          <a:p>
            <a:pPr marL="0" marR="0" lvl="0" indent="0" algn="l" rtl="0">
              <a:lnSpc>
                <a:spcPct val="100000"/>
              </a:lnSpc>
              <a:spcBef>
                <a:spcPts val="0"/>
              </a:spcBef>
              <a:spcAft>
                <a:spcPts val="0"/>
              </a:spcAft>
              <a:buNone/>
            </a:pPr>
            <a:endParaRPr sz="2400" b="0" i="0" u="none" strike="noStrike" cap="none" dirty="0">
              <a:solidFill>
                <a:srgbClr val="000000"/>
              </a:solidFill>
              <a:latin typeface="Arial"/>
              <a:ea typeface="Arial"/>
              <a:cs typeface="Arial"/>
              <a:sym typeface="Arial"/>
            </a:endParaRPr>
          </a:p>
        </p:txBody>
      </p:sp>
      <p:pic>
        <p:nvPicPr>
          <p:cNvPr id="439" name="Google Shape;439;p97"/>
          <p:cNvPicPr preferRelativeResize="0"/>
          <p:nvPr/>
        </p:nvPicPr>
        <p:blipFill rotWithShape="1">
          <a:blip r:embed="rId3">
            <a:alphaModFix/>
          </a:blip>
          <a:srcRect/>
          <a:stretch/>
        </p:blipFill>
        <p:spPr>
          <a:xfrm>
            <a:off x="6661435" y="3501325"/>
            <a:ext cx="2285566" cy="1370275"/>
          </a:xfrm>
          <a:prstGeom prst="rect">
            <a:avLst/>
          </a:prstGeom>
          <a:noFill/>
          <a:ln>
            <a:noFill/>
          </a:ln>
        </p:spPr>
      </p:pic>
      <p:pic>
        <p:nvPicPr>
          <p:cNvPr id="440" name="Google Shape;440;p97"/>
          <p:cNvPicPr preferRelativeResize="0"/>
          <p:nvPr/>
        </p:nvPicPr>
        <p:blipFill rotWithShape="1">
          <a:blip r:embed="rId4">
            <a:alphaModFix/>
          </a:blip>
          <a:srcRect/>
          <a:stretch/>
        </p:blipFill>
        <p:spPr>
          <a:xfrm>
            <a:off x="339225" y="3501325"/>
            <a:ext cx="2735827" cy="1370275"/>
          </a:xfrm>
          <a:prstGeom prst="rect">
            <a:avLst/>
          </a:prstGeom>
          <a:noFill/>
          <a:ln>
            <a:noFill/>
          </a:ln>
        </p:spPr>
      </p:pic>
      <p:sp>
        <p:nvSpPr>
          <p:cNvPr id="441" name="Google Shape;441;p97" descr="Image result for teacher helping high school students"/>
          <p:cNvSpPr/>
          <p:nvPr/>
        </p:nvSpPr>
        <p:spPr>
          <a:xfrm>
            <a:off x="63500" y="-136525"/>
            <a:ext cx="2505075" cy="17430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42" name="Google Shape;442;p97"/>
          <p:cNvPicPr preferRelativeResize="0"/>
          <p:nvPr/>
        </p:nvPicPr>
        <p:blipFill rotWithShape="1">
          <a:blip r:embed="rId5">
            <a:alphaModFix/>
          </a:blip>
          <a:srcRect/>
          <a:stretch/>
        </p:blipFill>
        <p:spPr>
          <a:xfrm>
            <a:off x="3931989" y="3501326"/>
            <a:ext cx="1763425" cy="1370275"/>
          </a:xfrm>
          <a:prstGeom prst="rect">
            <a:avLst/>
          </a:prstGeom>
          <a:noFill/>
          <a:ln>
            <a:noFill/>
          </a:ln>
        </p:spPr>
      </p:pic>
      <p:pic>
        <p:nvPicPr>
          <p:cNvPr id="443" name="Google Shape;443;p97"/>
          <p:cNvPicPr preferRelativeResize="0"/>
          <p:nvPr/>
        </p:nvPicPr>
        <p:blipFill rotWithShape="1">
          <a:blip r:embed="rId6">
            <a:alphaModFix/>
          </a:blip>
          <a:srcRect/>
          <a:stretch/>
        </p:blipFill>
        <p:spPr>
          <a:xfrm>
            <a:off x="5573826" y="527975"/>
            <a:ext cx="3373176" cy="2248775"/>
          </a:xfrm>
          <a:prstGeom prst="rect">
            <a:avLst/>
          </a:prstGeom>
          <a:noFill/>
          <a:ln w="152400"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B3C45-3BC7-284B-A0C6-03C4B05A795D}"/>
              </a:ext>
            </a:extLst>
          </p:cNvPr>
          <p:cNvSpPr>
            <a:spLocks noGrp="1"/>
          </p:cNvSpPr>
          <p:nvPr>
            <p:ph type="title"/>
          </p:nvPr>
        </p:nvSpPr>
        <p:spPr>
          <a:xfrm>
            <a:off x="476591" y="196427"/>
            <a:ext cx="8520600" cy="572700"/>
          </a:xfrm>
        </p:spPr>
        <p:txBody>
          <a:bodyPr/>
          <a:lstStyle/>
          <a:p>
            <a:r>
              <a:rPr lang="en-US" dirty="0"/>
              <a:t>Activity 1: Asset Mapping by People</a:t>
            </a:r>
            <a:br>
              <a:rPr lang="en-US" dirty="0"/>
            </a:br>
            <a:endParaRPr lang="en-US" i="1" dirty="0"/>
          </a:p>
        </p:txBody>
      </p:sp>
      <p:sp>
        <p:nvSpPr>
          <p:cNvPr id="3" name="Text Placeholder 2">
            <a:extLst>
              <a:ext uri="{FF2B5EF4-FFF2-40B4-BE49-F238E27FC236}">
                <a16:creationId xmlns:a16="http://schemas.microsoft.com/office/drawing/2014/main" id="{1BA9EDB8-3797-B240-90E5-347D63D7AEA7}"/>
              </a:ext>
            </a:extLst>
          </p:cNvPr>
          <p:cNvSpPr>
            <a:spLocks noGrp="1"/>
          </p:cNvSpPr>
          <p:nvPr>
            <p:ph type="body" idx="1"/>
          </p:nvPr>
        </p:nvSpPr>
        <p:spPr>
          <a:xfrm>
            <a:off x="304389" y="1292100"/>
            <a:ext cx="4234158" cy="4029833"/>
          </a:xfrm>
        </p:spPr>
        <p:txBody>
          <a:bodyPr/>
          <a:lstStyle/>
          <a:p>
            <a:pPr marL="114300" indent="0">
              <a:buNone/>
            </a:pPr>
            <a:r>
              <a:rPr lang="en-US" dirty="0"/>
              <a:t>Step 1: </a:t>
            </a:r>
          </a:p>
          <a:p>
            <a:r>
              <a:rPr lang="en-US" dirty="0"/>
              <a:t>List the people in your building currently providing interventions</a:t>
            </a:r>
          </a:p>
          <a:p>
            <a:r>
              <a:rPr lang="en-US" dirty="0"/>
              <a:t>Include staff who work regularly in your building as well as outside providers who routinely come to your school.   </a:t>
            </a:r>
          </a:p>
          <a:p>
            <a:pPr marL="114300" indent="0">
              <a:buNone/>
            </a:pPr>
            <a:r>
              <a:rPr lang="en-US" dirty="0"/>
              <a:t>Step 2:</a:t>
            </a:r>
          </a:p>
          <a:p>
            <a:r>
              <a:rPr lang="en-US" dirty="0"/>
              <a:t>Identify areas of expertise and current interventions provided.</a:t>
            </a:r>
          </a:p>
        </p:txBody>
      </p:sp>
      <p:pic>
        <p:nvPicPr>
          <p:cNvPr id="5" name="Picture 4" descr="A group of people posing for the camera&#10;&#10;Description automatically generated">
            <a:extLst>
              <a:ext uri="{FF2B5EF4-FFF2-40B4-BE49-F238E27FC236}">
                <a16:creationId xmlns:a16="http://schemas.microsoft.com/office/drawing/2014/main" id="{656D2F62-6518-1244-9194-E5061701BEB0}"/>
              </a:ext>
            </a:extLst>
          </p:cNvPr>
          <p:cNvPicPr>
            <a:picLocks noChangeAspect="1"/>
          </p:cNvPicPr>
          <p:nvPr/>
        </p:nvPicPr>
        <p:blipFill>
          <a:blip r:embed="rId3"/>
          <a:stretch>
            <a:fillRect/>
          </a:stretch>
        </p:blipFill>
        <p:spPr>
          <a:xfrm>
            <a:off x="4736891" y="1570158"/>
            <a:ext cx="4153457" cy="2939661"/>
          </a:xfrm>
          <a:prstGeom prst="rect">
            <a:avLst/>
          </a:prstGeom>
        </p:spPr>
      </p:pic>
      <p:sp>
        <p:nvSpPr>
          <p:cNvPr id="4" name="TextBox 3">
            <a:extLst>
              <a:ext uri="{FF2B5EF4-FFF2-40B4-BE49-F238E27FC236}">
                <a16:creationId xmlns:a16="http://schemas.microsoft.com/office/drawing/2014/main" id="{C3B072EA-14B3-A14E-8BEF-8735C6E3DFEB}"/>
              </a:ext>
            </a:extLst>
          </p:cNvPr>
          <p:cNvSpPr txBox="1"/>
          <p:nvPr/>
        </p:nvSpPr>
        <p:spPr>
          <a:xfrm>
            <a:off x="4538547" y="943451"/>
            <a:ext cx="4868978" cy="615553"/>
          </a:xfrm>
          <a:prstGeom prst="rect">
            <a:avLst/>
          </a:prstGeom>
          <a:noFill/>
        </p:spPr>
        <p:txBody>
          <a:bodyPr wrap="square" rtlCol="0">
            <a:spAutoFit/>
          </a:bodyPr>
          <a:lstStyle/>
          <a:p>
            <a:r>
              <a:rPr lang="en-US" sz="2000" b="1" i="1" dirty="0"/>
              <a:t>Who are the people in your school?</a:t>
            </a:r>
            <a:endParaRPr lang="en-US" sz="2000" dirty="0"/>
          </a:p>
          <a:p>
            <a:endParaRPr lang="en-US" dirty="0"/>
          </a:p>
        </p:txBody>
      </p:sp>
    </p:spTree>
    <p:extLst>
      <p:ext uri="{BB962C8B-B14F-4D97-AF65-F5344CB8AC3E}">
        <p14:creationId xmlns:p14="http://schemas.microsoft.com/office/powerpoint/2010/main" val="231580969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91"/>
          <p:cNvSpPr txBox="1">
            <a:spLocks noGrp="1"/>
          </p:cNvSpPr>
          <p:nvPr>
            <p:ph type="title"/>
          </p:nvPr>
        </p:nvSpPr>
        <p:spPr>
          <a:xfrm>
            <a:off x="311700" y="1128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Systems for Reinforcing</a:t>
            </a:r>
            <a:endParaRPr>
              <a:latin typeface="Calibri"/>
              <a:ea typeface="Calibri"/>
              <a:cs typeface="Calibri"/>
              <a:sym typeface="Calibri"/>
            </a:endParaRPr>
          </a:p>
        </p:txBody>
      </p:sp>
      <p:sp>
        <p:nvSpPr>
          <p:cNvPr id="1140" name="Google Shape;1140;p191"/>
          <p:cNvSpPr txBox="1">
            <a:spLocks noGrp="1"/>
          </p:cNvSpPr>
          <p:nvPr>
            <p:ph type="body" idx="1"/>
          </p:nvPr>
        </p:nvSpPr>
        <p:spPr>
          <a:xfrm>
            <a:off x="311700" y="685575"/>
            <a:ext cx="4357200" cy="3416400"/>
          </a:xfrm>
          <a:prstGeom prst="rect">
            <a:avLst/>
          </a:prstGeom>
        </p:spPr>
        <p:txBody>
          <a:bodyPr spcFirstLastPara="1" wrap="square" lIns="91425" tIns="91425" rIns="91425" bIns="91425" anchor="t" anchorCtr="0">
            <a:noAutofit/>
          </a:bodyPr>
          <a:lstStyle/>
          <a:p>
            <a:pPr marL="0" lvl="0" indent="0" algn="l" rtl="0">
              <a:spcAft>
                <a:spcPts val="0"/>
              </a:spcAft>
              <a:buNone/>
            </a:pPr>
            <a:r>
              <a:rPr lang="en" sz="2200" b="1" dirty="0">
                <a:solidFill>
                  <a:srgbClr val="0070C0"/>
                </a:solidFill>
                <a:latin typeface="Calibri"/>
                <a:ea typeface="Calibri"/>
                <a:cs typeface="Calibri"/>
                <a:sym typeface="Calibri"/>
              </a:rPr>
              <a:t>Students</a:t>
            </a:r>
            <a:endParaRPr sz="2200" b="1" dirty="0">
              <a:solidFill>
                <a:srgbClr val="0070C0"/>
              </a:solidFill>
              <a:latin typeface="Calibri"/>
              <a:ea typeface="Calibri"/>
              <a:cs typeface="Calibri"/>
              <a:sym typeface="Calibri"/>
            </a:endParaRPr>
          </a:p>
          <a:p>
            <a:pPr marL="457200" lvl="0" indent="-342900" algn="l" rtl="0">
              <a:lnSpc>
                <a:spcPct val="120000"/>
              </a:lnSpc>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Will students receive “ticket” or other </a:t>
            </a:r>
            <a:r>
              <a:rPr lang="en" sz="1800" dirty="0">
                <a:solidFill>
                  <a:srgbClr val="0070C0"/>
                </a:solidFill>
                <a:latin typeface="Calibri"/>
                <a:ea typeface="Calibri"/>
                <a:cs typeface="Calibri"/>
                <a:sym typeface="Calibri"/>
              </a:rPr>
              <a:t>type of reinforcement </a:t>
            </a:r>
            <a:r>
              <a:rPr lang="en" sz="1800" dirty="0">
                <a:solidFill>
                  <a:schemeClr val="dk1"/>
                </a:solidFill>
                <a:latin typeface="Calibri"/>
                <a:ea typeface="Calibri"/>
                <a:cs typeface="Calibri"/>
                <a:sym typeface="Calibri"/>
              </a:rPr>
              <a:t>for checking in/out? Daily? Weekly?</a:t>
            </a:r>
            <a:endParaRPr sz="1800" dirty="0">
              <a:solidFill>
                <a:schemeClr val="dk1"/>
              </a:solidFill>
              <a:latin typeface="Calibri"/>
              <a:ea typeface="Calibri"/>
              <a:cs typeface="Calibri"/>
              <a:sym typeface="Calibri"/>
            </a:endParaRPr>
          </a:p>
          <a:p>
            <a:pPr marL="457200" lvl="0" indent="-342900" algn="l" rtl="0">
              <a:lnSpc>
                <a:spcPct val="120000"/>
              </a:lnSpc>
              <a:spcAft>
                <a:spcPts val="0"/>
              </a:spcAft>
              <a:buClr>
                <a:schemeClr val="dk1"/>
              </a:buClr>
              <a:buSzPts val="1800"/>
              <a:buFont typeface="Calibri"/>
              <a:buChar char="●"/>
            </a:pPr>
            <a:r>
              <a:rPr lang="en" sz="1800" dirty="0">
                <a:solidFill>
                  <a:srgbClr val="0070C0"/>
                </a:solidFill>
                <a:latin typeface="Calibri"/>
                <a:ea typeface="Calibri"/>
                <a:cs typeface="Calibri"/>
                <a:sym typeface="Calibri"/>
              </a:rPr>
              <a:t>Unexpected or Intermittent reinforcement </a:t>
            </a:r>
            <a:r>
              <a:rPr lang="en" sz="1800" dirty="0">
                <a:solidFill>
                  <a:schemeClr val="dk1"/>
                </a:solidFill>
                <a:latin typeface="Calibri"/>
                <a:ea typeface="Calibri"/>
                <a:cs typeface="Calibri"/>
                <a:sym typeface="Calibri"/>
              </a:rPr>
              <a:t>for “being brave” and handing in a DPR with low scores </a:t>
            </a:r>
            <a:endParaRPr sz="1800" dirty="0">
              <a:solidFill>
                <a:schemeClr val="dk1"/>
              </a:solidFill>
              <a:latin typeface="Calibri"/>
              <a:ea typeface="Calibri"/>
              <a:cs typeface="Calibri"/>
              <a:sym typeface="Calibri"/>
            </a:endParaRPr>
          </a:p>
          <a:p>
            <a:pPr marL="457200" lvl="0" indent="-342900" algn="l" rtl="0">
              <a:lnSpc>
                <a:spcPct val="120000"/>
              </a:lnSpc>
              <a:spcAft>
                <a:spcPts val="0"/>
              </a:spcAft>
              <a:buClr>
                <a:schemeClr val="dk1"/>
              </a:buClr>
              <a:buSzPts val="1800"/>
              <a:buFont typeface="Calibri"/>
              <a:buChar char="●"/>
            </a:pPr>
            <a:r>
              <a:rPr lang="en" sz="1800" dirty="0">
                <a:solidFill>
                  <a:srgbClr val="0070C0"/>
                </a:solidFill>
                <a:latin typeface="Calibri"/>
                <a:ea typeface="Calibri"/>
                <a:cs typeface="Calibri"/>
                <a:sym typeface="Calibri"/>
              </a:rPr>
              <a:t>Intermittent reinforcement </a:t>
            </a:r>
            <a:r>
              <a:rPr lang="en" sz="1800" dirty="0">
                <a:solidFill>
                  <a:schemeClr val="dk1"/>
                </a:solidFill>
                <a:latin typeface="Calibri"/>
                <a:ea typeface="Calibri"/>
                <a:cs typeface="Calibri"/>
                <a:sym typeface="Calibri"/>
              </a:rPr>
              <a:t>for checking out with DPR ('catch kids' doing the right thing, look for other opportunities to provide intermittent reinforcement)</a:t>
            </a:r>
            <a:endParaRPr sz="1800" dirty="0">
              <a:solidFill>
                <a:schemeClr val="dk1"/>
              </a:solidFill>
              <a:latin typeface="Calibri"/>
              <a:ea typeface="Calibri"/>
              <a:cs typeface="Calibri"/>
              <a:sym typeface="Calibri"/>
            </a:endParaRPr>
          </a:p>
          <a:p>
            <a:pPr marL="0" lvl="0" indent="0" algn="l" rtl="0">
              <a:spcAft>
                <a:spcPts val="1600"/>
              </a:spcAft>
              <a:buNone/>
            </a:pPr>
            <a:endParaRPr sz="3200" b="1" dirty="0">
              <a:solidFill>
                <a:schemeClr val="dk1"/>
              </a:solidFill>
              <a:latin typeface="Calibri"/>
              <a:ea typeface="Calibri"/>
              <a:cs typeface="Calibri"/>
              <a:sym typeface="Calibri"/>
            </a:endParaRPr>
          </a:p>
        </p:txBody>
      </p:sp>
      <p:sp>
        <p:nvSpPr>
          <p:cNvPr id="1141" name="Google Shape;1141;p191"/>
          <p:cNvSpPr txBox="1">
            <a:spLocks noGrp="1"/>
          </p:cNvSpPr>
          <p:nvPr>
            <p:ph type="body" idx="2"/>
          </p:nvPr>
        </p:nvSpPr>
        <p:spPr>
          <a:xfrm>
            <a:off x="4611025" y="723450"/>
            <a:ext cx="3999900" cy="3416400"/>
          </a:xfrm>
          <a:prstGeom prst="rect">
            <a:avLst/>
          </a:prstGeom>
        </p:spPr>
        <p:txBody>
          <a:bodyPr spcFirstLastPara="1" wrap="square" lIns="91425" tIns="91425" rIns="91425" bIns="91425" anchor="t" anchorCtr="0">
            <a:noAutofit/>
          </a:bodyPr>
          <a:lstStyle/>
          <a:p>
            <a:pPr marL="0" lvl="0" indent="0" algn="l" rtl="0">
              <a:spcAft>
                <a:spcPts val="0"/>
              </a:spcAft>
              <a:buNone/>
            </a:pPr>
            <a:r>
              <a:rPr lang="en" sz="2200" b="1" dirty="0">
                <a:solidFill>
                  <a:srgbClr val="0070C0"/>
                </a:solidFill>
                <a:latin typeface="Calibri"/>
                <a:ea typeface="Calibri"/>
                <a:cs typeface="Calibri"/>
                <a:sym typeface="Calibri"/>
              </a:rPr>
              <a:t>Staff</a:t>
            </a:r>
            <a:endParaRPr sz="2200" b="1" dirty="0">
              <a:solidFill>
                <a:srgbClr val="0070C0"/>
              </a:solidFill>
              <a:latin typeface="Calibri"/>
              <a:ea typeface="Calibri"/>
              <a:cs typeface="Calibri"/>
              <a:sym typeface="Calibri"/>
            </a:endParaRPr>
          </a:p>
          <a:p>
            <a:pPr marL="457200" lvl="0" indent="-342900" algn="l" rtl="0">
              <a:lnSpc>
                <a:spcPct val="150000"/>
              </a:lnSpc>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How will you </a:t>
            </a:r>
            <a:r>
              <a:rPr lang="en" sz="1800" dirty="0">
                <a:solidFill>
                  <a:srgbClr val="0070C0"/>
                </a:solidFill>
                <a:latin typeface="Calibri"/>
                <a:ea typeface="Calibri"/>
                <a:cs typeface="Calibri"/>
                <a:sym typeface="Calibri"/>
              </a:rPr>
              <a:t>acknowledge staf</a:t>
            </a:r>
            <a:r>
              <a:rPr lang="en" sz="1800" dirty="0">
                <a:solidFill>
                  <a:schemeClr val="dk1"/>
                </a:solidFill>
                <a:latin typeface="Calibri"/>
                <a:ea typeface="Calibri"/>
                <a:cs typeface="Calibri"/>
                <a:sym typeface="Calibri"/>
              </a:rPr>
              <a:t>f for participating in CICO?</a:t>
            </a:r>
            <a:endParaRPr sz="1800" dirty="0">
              <a:solidFill>
                <a:schemeClr val="dk1"/>
              </a:solidFill>
              <a:latin typeface="Calibri"/>
              <a:ea typeface="Calibri"/>
              <a:cs typeface="Calibri"/>
              <a:sym typeface="Calibri"/>
            </a:endParaRPr>
          </a:p>
          <a:p>
            <a:pPr marL="457200" lvl="0" indent="-342900" algn="l" rtl="0">
              <a:lnSpc>
                <a:spcPct val="150000"/>
              </a:lnSpc>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What </a:t>
            </a:r>
            <a:r>
              <a:rPr lang="en" sz="1800" dirty="0">
                <a:solidFill>
                  <a:srgbClr val="0070C0"/>
                </a:solidFill>
                <a:latin typeface="Calibri"/>
                <a:ea typeface="Calibri"/>
                <a:cs typeface="Calibri"/>
                <a:sym typeface="Calibri"/>
              </a:rPr>
              <a:t>intermittent unexpected reinforcement</a:t>
            </a:r>
            <a:r>
              <a:rPr lang="en" sz="1800" dirty="0">
                <a:solidFill>
                  <a:schemeClr val="dk1"/>
                </a:solidFill>
                <a:latin typeface="Calibri"/>
                <a:ea typeface="Calibri"/>
                <a:cs typeface="Calibri"/>
                <a:sym typeface="Calibri"/>
              </a:rPr>
              <a:t> will be offered to staff?</a:t>
            </a:r>
            <a:endParaRPr sz="1800" dirty="0">
              <a:solidFill>
                <a:schemeClr val="dk1"/>
              </a:solidFill>
              <a:latin typeface="Calibri"/>
              <a:ea typeface="Calibri"/>
              <a:cs typeface="Calibri"/>
              <a:sym typeface="Calibri"/>
            </a:endParaRPr>
          </a:p>
          <a:p>
            <a:pPr marL="0" lvl="0" indent="0" algn="l" rtl="0">
              <a:spcBef>
                <a:spcPts val="0"/>
              </a:spcBef>
              <a:spcAft>
                <a:spcPts val="1600"/>
              </a:spcAft>
              <a:buNone/>
            </a:pPr>
            <a:endParaRPr sz="2200" b="1" dirty="0">
              <a:solidFill>
                <a:schemeClr val="dk1"/>
              </a:solidFill>
              <a:latin typeface="Calibri"/>
              <a:ea typeface="Calibri"/>
              <a:cs typeface="Calibri"/>
              <a:sym typeface="Calibri"/>
            </a:endParaRPr>
          </a:p>
        </p:txBody>
      </p:sp>
      <p:pic>
        <p:nvPicPr>
          <p:cNvPr id="1142" name="Google Shape;1142;p191"/>
          <p:cNvPicPr preferRelativeResize="0"/>
          <p:nvPr/>
        </p:nvPicPr>
        <p:blipFill>
          <a:blip r:embed="rId3">
            <a:alphaModFix/>
          </a:blip>
          <a:stretch>
            <a:fillRect/>
          </a:stretch>
        </p:blipFill>
        <p:spPr>
          <a:xfrm>
            <a:off x="7321375" y="3275088"/>
            <a:ext cx="1346925" cy="1346925"/>
          </a:xfrm>
          <a:prstGeom prst="rect">
            <a:avLst/>
          </a:prstGeom>
          <a:noFill/>
          <a:ln>
            <a:noFill/>
          </a:ln>
        </p:spPr>
      </p:pic>
      <p:sp>
        <p:nvSpPr>
          <p:cNvPr id="1143" name="Google Shape;1143;p191"/>
          <p:cNvSpPr txBox="1"/>
          <p:nvPr/>
        </p:nvSpPr>
        <p:spPr>
          <a:xfrm>
            <a:off x="5610925" y="4622013"/>
            <a:ext cx="3000000" cy="3510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200" i="1" dirty="0">
                <a:solidFill>
                  <a:schemeClr val="dk1"/>
                </a:solidFill>
              </a:rPr>
              <a:t>Illinois PBIS Network</a:t>
            </a:r>
            <a:endParaRPr sz="1200" i="1" dirty="0">
              <a:solidFill>
                <a:schemeClr val="dk1"/>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192"/>
          <p:cNvSpPr txBox="1">
            <a:spLocks noGrp="1"/>
          </p:cNvSpPr>
          <p:nvPr>
            <p:ph type="title"/>
          </p:nvPr>
        </p:nvSpPr>
        <p:spPr>
          <a:xfrm>
            <a:off x="311700" y="1603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Communicating about CICO Intervention with School Community</a:t>
            </a:r>
            <a:endParaRPr>
              <a:latin typeface="Calibri"/>
              <a:ea typeface="Calibri"/>
              <a:cs typeface="Calibri"/>
              <a:sym typeface="Calibri"/>
            </a:endParaRPr>
          </a:p>
        </p:txBody>
      </p:sp>
      <p:sp>
        <p:nvSpPr>
          <p:cNvPr id="1149" name="Google Shape;1149;p19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90000"/>
              </a:lnSpc>
              <a:spcBef>
                <a:spcPts val="800"/>
              </a:spcBef>
              <a:spcAft>
                <a:spcPts val="0"/>
              </a:spcAft>
              <a:buClr>
                <a:schemeClr val="dk1"/>
              </a:buClr>
              <a:buSzPts val="1800"/>
              <a:buFont typeface="Calibri"/>
              <a:buChar char="●"/>
            </a:pPr>
            <a:r>
              <a:rPr lang="en" sz="2400" dirty="0">
                <a:solidFill>
                  <a:schemeClr val="dk1"/>
                </a:solidFill>
                <a:latin typeface="Calibri"/>
                <a:ea typeface="Calibri"/>
                <a:cs typeface="Calibri"/>
                <a:sym typeface="Calibri"/>
              </a:rPr>
              <a:t>Share information about both the procedures and the outcomes (data) of CICO</a:t>
            </a:r>
          </a:p>
          <a:p>
            <a:pPr marL="457200" lvl="0" indent="-342900" algn="l" rtl="0">
              <a:lnSpc>
                <a:spcPct val="90000"/>
              </a:lnSpc>
              <a:spcBef>
                <a:spcPts val="800"/>
              </a:spcBef>
              <a:spcAft>
                <a:spcPts val="0"/>
              </a:spcAft>
              <a:buClr>
                <a:schemeClr val="dk1"/>
              </a:buClr>
              <a:buSzPts val="1800"/>
              <a:buFont typeface="Calibri"/>
              <a:buChar char="●"/>
            </a:pPr>
            <a:endParaRPr sz="2400" dirty="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sz="2400" dirty="0">
                <a:solidFill>
                  <a:schemeClr val="dk1"/>
                </a:solidFill>
                <a:latin typeface="Calibri"/>
                <a:ea typeface="Calibri"/>
                <a:cs typeface="Calibri"/>
                <a:sym typeface="Calibri"/>
              </a:rPr>
              <a:t>Provide explicit teaching of CICO procedures</a:t>
            </a:r>
            <a:endParaRPr sz="2400"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1150" name="Google Shape;1150;p192"/>
          <p:cNvPicPr preferRelativeResize="0"/>
          <p:nvPr/>
        </p:nvPicPr>
        <p:blipFill>
          <a:blip r:embed="rId3">
            <a:alphaModFix/>
          </a:blip>
          <a:stretch>
            <a:fillRect/>
          </a:stretch>
        </p:blipFill>
        <p:spPr>
          <a:xfrm>
            <a:off x="179138" y="3304138"/>
            <a:ext cx="2066925" cy="1666875"/>
          </a:xfrm>
          <a:prstGeom prst="rect">
            <a:avLst/>
          </a:prstGeom>
          <a:noFill/>
          <a:ln>
            <a:noFill/>
          </a:ln>
        </p:spPr>
      </p:pic>
      <p:pic>
        <p:nvPicPr>
          <p:cNvPr id="1151" name="Google Shape;1151;p192"/>
          <p:cNvPicPr preferRelativeResize="0"/>
          <p:nvPr/>
        </p:nvPicPr>
        <p:blipFill>
          <a:blip r:embed="rId4">
            <a:alphaModFix/>
          </a:blip>
          <a:stretch>
            <a:fillRect/>
          </a:stretch>
        </p:blipFill>
        <p:spPr>
          <a:xfrm>
            <a:off x="6896638" y="4701200"/>
            <a:ext cx="2019833" cy="269825"/>
          </a:xfrm>
          <a:prstGeom prst="rect">
            <a:avLst/>
          </a:prstGeom>
          <a:noFill/>
          <a:ln>
            <a:noFill/>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193"/>
          <p:cNvSpPr txBox="1">
            <a:spLocks noGrp="1"/>
          </p:cNvSpPr>
          <p:nvPr>
            <p:ph type="title"/>
          </p:nvPr>
        </p:nvSpPr>
        <p:spPr>
          <a:xfrm>
            <a:off x="311700" y="179300"/>
            <a:ext cx="8520600" cy="108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Share information regarding program and procedures </a:t>
            </a:r>
            <a:r>
              <a:rPr lang="en" i="1">
                <a:solidFill>
                  <a:srgbClr val="3D85C6"/>
                </a:solidFill>
              </a:rPr>
              <a:t>with all staff and families</a:t>
            </a:r>
            <a:endParaRPr i="1">
              <a:solidFill>
                <a:srgbClr val="3D85C6"/>
              </a:solidFill>
            </a:endParaRPr>
          </a:p>
        </p:txBody>
      </p:sp>
      <p:sp>
        <p:nvSpPr>
          <p:cNvPr id="1157" name="Google Shape;1157;p193"/>
          <p:cNvSpPr txBox="1">
            <a:spLocks noGrp="1"/>
          </p:cNvSpPr>
          <p:nvPr>
            <p:ph type="body" idx="1"/>
          </p:nvPr>
        </p:nvSpPr>
        <p:spPr>
          <a:xfrm>
            <a:off x="311700" y="1176125"/>
            <a:ext cx="8520600" cy="31176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400" b="1" dirty="0">
                <a:solidFill>
                  <a:schemeClr val="dk1"/>
                </a:solidFill>
                <a:latin typeface="Calibri"/>
                <a:ea typeface="Calibri"/>
                <a:cs typeface="Calibri"/>
                <a:sym typeface="Calibri"/>
              </a:rPr>
              <a:t>Provide an </a:t>
            </a:r>
            <a:r>
              <a:rPr lang="en" sz="2400" b="1" dirty="0">
                <a:solidFill>
                  <a:srgbClr val="0070C0"/>
                </a:solidFill>
                <a:latin typeface="Calibri"/>
                <a:ea typeface="Calibri"/>
                <a:cs typeface="Calibri"/>
                <a:sym typeface="Calibri"/>
              </a:rPr>
              <a:t>overview </a:t>
            </a:r>
            <a:r>
              <a:rPr lang="en" sz="2400" b="1" dirty="0">
                <a:solidFill>
                  <a:schemeClr val="dk1"/>
                </a:solidFill>
                <a:latin typeface="Calibri"/>
                <a:ea typeface="Calibri"/>
                <a:cs typeface="Calibri"/>
                <a:sym typeface="Calibri"/>
              </a:rPr>
              <a:t>of CICO</a:t>
            </a:r>
            <a:endParaRPr sz="2400" b="1" dirty="0">
              <a:solidFill>
                <a:schemeClr val="dk1"/>
              </a:solidFill>
              <a:latin typeface="Calibri"/>
              <a:ea typeface="Calibri"/>
              <a:cs typeface="Calibri"/>
              <a:sym typeface="Calibri"/>
            </a:endParaRPr>
          </a:p>
          <a:p>
            <a:pPr marL="457200" lvl="0" indent="-342900" algn="l" rtl="0">
              <a:lnSpc>
                <a:spcPct val="90000"/>
              </a:lnSpc>
              <a:spcBef>
                <a:spcPts val="400"/>
              </a:spcBef>
              <a:spcAft>
                <a:spcPts val="0"/>
              </a:spcAft>
              <a:buClr>
                <a:schemeClr val="dk1"/>
              </a:buClr>
              <a:buSzPts val="1800"/>
              <a:buFont typeface="Calibri"/>
              <a:buChar char="●"/>
            </a:pPr>
            <a:r>
              <a:rPr lang="en" sz="2200" dirty="0">
                <a:solidFill>
                  <a:schemeClr val="dk1"/>
                </a:solidFill>
                <a:latin typeface="Calibri"/>
                <a:ea typeface="Calibri"/>
                <a:cs typeface="Calibri"/>
                <a:sym typeface="Calibri"/>
              </a:rPr>
              <a:t>Post on school website</a:t>
            </a:r>
            <a:endParaRPr sz="2200" dirty="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sz="2200" dirty="0">
                <a:solidFill>
                  <a:schemeClr val="dk1"/>
                </a:solidFill>
                <a:latin typeface="Calibri"/>
                <a:ea typeface="Calibri"/>
                <a:cs typeface="Calibri"/>
                <a:sym typeface="Calibri"/>
              </a:rPr>
              <a:t>Through school newsletter</a:t>
            </a:r>
            <a:endParaRPr sz="2200" dirty="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sz="2200" dirty="0">
                <a:solidFill>
                  <a:schemeClr val="dk1"/>
                </a:solidFill>
                <a:latin typeface="Calibri"/>
                <a:ea typeface="Calibri"/>
                <a:cs typeface="Calibri"/>
                <a:sym typeface="Calibri"/>
              </a:rPr>
              <a:t>At staff meeting</a:t>
            </a:r>
            <a:endParaRPr sz="2200" dirty="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sz="2200" dirty="0">
                <a:solidFill>
                  <a:schemeClr val="dk1"/>
                </a:solidFill>
                <a:latin typeface="Calibri"/>
                <a:ea typeface="Calibri"/>
                <a:cs typeface="Calibri"/>
                <a:sym typeface="Calibri"/>
              </a:rPr>
              <a:t>During open house</a:t>
            </a:r>
            <a:endParaRPr sz="2200"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endParaRPr lang="en" sz="2400" b="1"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en" sz="2400" b="1" dirty="0">
                <a:solidFill>
                  <a:schemeClr val="dk1"/>
                </a:solidFill>
                <a:latin typeface="Calibri"/>
                <a:ea typeface="Calibri"/>
                <a:cs typeface="Calibri"/>
                <a:sym typeface="Calibri"/>
              </a:rPr>
              <a:t>Share “</a:t>
            </a:r>
            <a:r>
              <a:rPr lang="en" sz="2400" b="1" dirty="0">
                <a:solidFill>
                  <a:srgbClr val="0070C0"/>
                </a:solidFill>
                <a:latin typeface="Calibri"/>
                <a:ea typeface="Calibri"/>
                <a:cs typeface="Calibri"/>
                <a:sym typeface="Calibri"/>
              </a:rPr>
              <a:t>Request for Assistance</a:t>
            </a:r>
            <a:r>
              <a:rPr lang="en" sz="2400" b="1" dirty="0">
                <a:solidFill>
                  <a:schemeClr val="dk1"/>
                </a:solidFill>
                <a:latin typeface="Calibri"/>
                <a:ea typeface="Calibri"/>
                <a:cs typeface="Calibri"/>
                <a:sym typeface="Calibri"/>
              </a:rPr>
              <a:t>”</a:t>
            </a:r>
            <a:endParaRPr sz="2400" b="1" dirty="0">
              <a:solidFill>
                <a:schemeClr val="dk1"/>
              </a:solidFill>
              <a:latin typeface="Calibri"/>
              <a:ea typeface="Calibri"/>
              <a:cs typeface="Calibri"/>
              <a:sym typeface="Calibri"/>
            </a:endParaRPr>
          </a:p>
          <a:p>
            <a:pPr marL="457200" lvl="0" indent="-342900" algn="l" rtl="0">
              <a:lnSpc>
                <a:spcPct val="90000"/>
              </a:lnSpc>
              <a:spcBef>
                <a:spcPts val="400"/>
              </a:spcBef>
              <a:spcAft>
                <a:spcPts val="0"/>
              </a:spcAft>
              <a:buClr>
                <a:schemeClr val="dk1"/>
              </a:buClr>
              <a:buSzPts val="1800"/>
              <a:buFont typeface="Calibri"/>
              <a:buChar char="●"/>
            </a:pPr>
            <a:r>
              <a:rPr lang="en" sz="2200" dirty="0">
                <a:solidFill>
                  <a:schemeClr val="dk1"/>
                </a:solidFill>
                <a:latin typeface="Calibri"/>
                <a:ea typeface="Calibri"/>
                <a:cs typeface="Calibri"/>
                <a:sym typeface="Calibri"/>
              </a:rPr>
              <a:t>For staff</a:t>
            </a:r>
            <a:endParaRPr sz="2200" dirty="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sz="2200" dirty="0">
                <a:solidFill>
                  <a:schemeClr val="dk1"/>
                </a:solidFill>
                <a:latin typeface="Calibri"/>
                <a:ea typeface="Calibri"/>
                <a:cs typeface="Calibri"/>
                <a:sym typeface="Calibri"/>
              </a:rPr>
              <a:t>For families</a:t>
            </a:r>
            <a:endParaRPr sz="2200"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1158" name="Google Shape;1158;p193"/>
          <p:cNvPicPr preferRelativeResize="0"/>
          <p:nvPr/>
        </p:nvPicPr>
        <p:blipFill>
          <a:blip r:embed="rId3">
            <a:alphaModFix/>
          </a:blip>
          <a:stretch>
            <a:fillRect/>
          </a:stretch>
        </p:blipFill>
        <p:spPr>
          <a:xfrm>
            <a:off x="7782088" y="3527725"/>
            <a:ext cx="1209675" cy="1352550"/>
          </a:xfrm>
          <a:prstGeom prst="rect">
            <a:avLst/>
          </a:prstGeom>
          <a:noFill/>
          <a:ln>
            <a:noFill/>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194"/>
          <p:cNvSpPr txBox="1">
            <a:spLocks noGrp="1"/>
          </p:cNvSpPr>
          <p:nvPr>
            <p:ph type="title"/>
          </p:nvPr>
        </p:nvSpPr>
        <p:spPr>
          <a:xfrm>
            <a:off x="311700" y="445025"/>
            <a:ext cx="8520600" cy="87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Staff Training and Overview</a:t>
            </a:r>
            <a:endParaRPr>
              <a:latin typeface="Calibri"/>
              <a:ea typeface="Calibri"/>
              <a:cs typeface="Calibri"/>
              <a:sym typeface="Calibri"/>
            </a:endParaRPr>
          </a:p>
          <a:p>
            <a:pPr marL="0" lvl="0" indent="0" algn="l" rtl="0">
              <a:spcBef>
                <a:spcPts val="0"/>
              </a:spcBef>
              <a:spcAft>
                <a:spcPts val="0"/>
              </a:spcAft>
              <a:buNone/>
            </a:pPr>
            <a:r>
              <a:rPr lang="en" sz="1800">
                <a:latin typeface="Calibri"/>
                <a:ea typeface="Calibri"/>
                <a:cs typeface="Calibri"/>
                <a:sym typeface="Calibri"/>
              </a:rPr>
              <a:t>Rolling out Tier 2 Systems and CICO Training for ALL staff</a:t>
            </a:r>
            <a:endParaRPr sz="1800">
              <a:latin typeface="Calibri"/>
              <a:ea typeface="Calibri"/>
              <a:cs typeface="Calibri"/>
              <a:sym typeface="Calibri"/>
            </a:endParaRPr>
          </a:p>
        </p:txBody>
      </p:sp>
      <p:sp>
        <p:nvSpPr>
          <p:cNvPr id="1164" name="Google Shape;1164;p194"/>
          <p:cNvSpPr txBox="1">
            <a:spLocks noGrp="1"/>
          </p:cNvSpPr>
          <p:nvPr>
            <p:ph type="body" idx="1"/>
          </p:nvPr>
        </p:nvSpPr>
        <p:spPr>
          <a:xfrm>
            <a:off x="311700" y="1366550"/>
            <a:ext cx="8520600" cy="3202500"/>
          </a:xfrm>
          <a:prstGeom prst="rect">
            <a:avLst/>
          </a:prstGeom>
        </p:spPr>
        <p:txBody>
          <a:bodyPr spcFirstLastPara="1" wrap="square" lIns="91425" tIns="91425" rIns="91425" bIns="91425" anchor="t" anchorCtr="0">
            <a:noAutofit/>
          </a:bodyPr>
          <a:lstStyle/>
          <a:p>
            <a:pPr marL="76200" lvl="0" indent="0" algn="l" rtl="0">
              <a:lnSpc>
                <a:spcPct val="80000"/>
              </a:lnSpc>
              <a:spcBef>
                <a:spcPts val="800"/>
              </a:spcBef>
              <a:spcAft>
                <a:spcPts val="0"/>
              </a:spcAft>
              <a:buClr>
                <a:schemeClr val="dk1"/>
              </a:buClr>
              <a:buSzPts val="2400"/>
              <a:buNone/>
            </a:pPr>
            <a:r>
              <a:rPr lang="en" sz="2400" dirty="0">
                <a:solidFill>
                  <a:srgbClr val="0070C0"/>
                </a:solidFill>
                <a:latin typeface="Calibri"/>
                <a:ea typeface="Calibri"/>
                <a:cs typeface="Calibri"/>
                <a:sym typeface="Calibri"/>
              </a:rPr>
              <a:t>Share how the Tier 2 system will operate</a:t>
            </a:r>
            <a:endParaRPr sz="2400" dirty="0">
              <a:solidFill>
                <a:srgbClr val="0070C0"/>
              </a:solidFill>
              <a:latin typeface="Calibri"/>
              <a:ea typeface="Calibri"/>
              <a:cs typeface="Calibri"/>
              <a:sym typeface="Calibri"/>
            </a:endParaRPr>
          </a:p>
          <a:p>
            <a:pPr marL="457200" lvl="0" indent="-342900" algn="l" rtl="0">
              <a:lnSpc>
                <a:spcPct val="80000"/>
              </a:lnSpc>
              <a:spcBef>
                <a:spcPts val="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Data used to identify students</a:t>
            </a:r>
            <a:endParaRPr sz="2000" dirty="0">
              <a:solidFill>
                <a:schemeClr val="dk1"/>
              </a:solidFill>
              <a:latin typeface="Calibri"/>
              <a:ea typeface="Calibri"/>
              <a:cs typeface="Calibri"/>
              <a:sym typeface="Calibri"/>
            </a:endParaRPr>
          </a:p>
          <a:p>
            <a:pPr marL="457200" lvl="0" indent="-342900" algn="l" rtl="0">
              <a:lnSpc>
                <a:spcPct val="80000"/>
              </a:lnSpc>
              <a:spcBef>
                <a:spcPts val="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Referral/Request for Assistance</a:t>
            </a:r>
          </a:p>
          <a:p>
            <a:pPr marL="114300" lvl="0" indent="0" algn="l" rtl="0">
              <a:lnSpc>
                <a:spcPct val="80000"/>
              </a:lnSpc>
              <a:spcBef>
                <a:spcPts val="0"/>
              </a:spcBef>
              <a:spcAft>
                <a:spcPts val="0"/>
              </a:spcAft>
              <a:buClr>
                <a:schemeClr val="dk1"/>
              </a:buClr>
              <a:buSzPts val="1800"/>
              <a:buNone/>
            </a:pPr>
            <a:endParaRPr sz="2000" dirty="0">
              <a:solidFill>
                <a:schemeClr val="dk1"/>
              </a:solidFill>
              <a:latin typeface="Calibri"/>
              <a:ea typeface="Calibri"/>
              <a:cs typeface="Calibri"/>
              <a:sym typeface="Calibri"/>
            </a:endParaRPr>
          </a:p>
          <a:p>
            <a:pPr marL="76200" lvl="0" indent="0" algn="l" rtl="0">
              <a:lnSpc>
                <a:spcPct val="80000"/>
              </a:lnSpc>
              <a:spcBef>
                <a:spcPts val="0"/>
              </a:spcBef>
              <a:spcAft>
                <a:spcPts val="0"/>
              </a:spcAft>
              <a:buClr>
                <a:schemeClr val="dk1"/>
              </a:buClr>
              <a:buSzPts val="2400"/>
              <a:buNone/>
            </a:pPr>
            <a:r>
              <a:rPr lang="en" sz="2400" dirty="0">
                <a:solidFill>
                  <a:srgbClr val="0070C0"/>
                </a:solidFill>
                <a:latin typeface="Calibri"/>
                <a:ea typeface="Calibri"/>
                <a:cs typeface="Calibri"/>
                <a:sym typeface="Calibri"/>
              </a:rPr>
              <a:t>Introduce your CICO DPR and detailed explanation of how the intervention will work</a:t>
            </a:r>
            <a:endParaRPr sz="2400" dirty="0">
              <a:solidFill>
                <a:srgbClr val="0070C0"/>
              </a:solidFill>
              <a:latin typeface="Calibri"/>
              <a:ea typeface="Calibri"/>
              <a:cs typeface="Calibri"/>
              <a:sym typeface="Calibri"/>
            </a:endParaRPr>
          </a:p>
          <a:p>
            <a:pPr marL="457200" lvl="0" indent="-342900" algn="l" rtl="0">
              <a:lnSpc>
                <a:spcPct val="80000"/>
              </a:lnSpc>
              <a:spcBef>
                <a:spcPts val="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Emphasis on increased positive interaction and relationship building</a:t>
            </a:r>
            <a:endParaRPr sz="2000" dirty="0">
              <a:solidFill>
                <a:schemeClr val="dk1"/>
              </a:solidFill>
              <a:latin typeface="Calibri"/>
              <a:ea typeface="Calibri"/>
              <a:cs typeface="Calibri"/>
              <a:sym typeface="Calibri"/>
            </a:endParaRPr>
          </a:p>
          <a:p>
            <a:pPr marL="457200" lvl="0" indent="-342900" algn="l" rtl="0">
              <a:lnSpc>
                <a:spcPct val="80000"/>
              </a:lnSpc>
              <a:spcBef>
                <a:spcPts val="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Corrective vs. negative feedback</a:t>
            </a:r>
            <a:endParaRPr sz="2000" dirty="0">
              <a:solidFill>
                <a:schemeClr val="dk1"/>
              </a:solidFill>
              <a:latin typeface="Calibri"/>
              <a:ea typeface="Calibri"/>
              <a:cs typeface="Calibri"/>
              <a:sym typeface="Calibri"/>
            </a:endParaRPr>
          </a:p>
          <a:p>
            <a:pPr marL="457200" lvl="0" indent="-342900" algn="l" rtl="0">
              <a:lnSpc>
                <a:spcPct val="80000"/>
              </a:lnSpc>
              <a:spcBef>
                <a:spcPts val="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Provide other prompts for teachers, based on common student reactions (e.g., “What to do when a student is unhappy with their score”)</a:t>
            </a:r>
            <a:endParaRPr sz="2000" dirty="0">
              <a:solidFill>
                <a:schemeClr val="dk1"/>
              </a:solidFill>
              <a:latin typeface="Calibri"/>
              <a:ea typeface="Calibri"/>
              <a:cs typeface="Calibri"/>
              <a:sym typeface="Calibri"/>
            </a:endParaRPr>
          </a:p>
          <a:p>
            <a:pPr marL="457200" lvl="0" indent="0" algn="l" rtl="0">
              <a:spcBef>
                <a:spcPts val="0"/>
              </a:spcBef>
              <a:spcAft>
                <a:spcPts val="1600"/>
              </a:spcAft>
              <a:buNone/>
            </a:pPr>
            <a:endParaRPr dirty="0"/>
          </a:p>
        </p:txBody>
      </p:sp>
      <p:pic>
        <p:nvPicPr>
          <p:cNvPr id="1165" name="Google Shape;1165;p194"/>
          <p:cNvPicPr preferRelativeResize="0"/>
          <p:nvPr/>
        </p:nvPicPr>
        <p:blipFill>
          <a:blip r:embed="rId3">
            <a:alphaModFix/>
          </a:blip>
          <a:stretch>
            <a:fillRect/>
          </a:stretch>
        </p:blipFill>
        <p:spPr>
          <a:xfrm>
            <a:off x="7772588" y="139850"/>
            <a:ext cx="1209675" cy="1352550"/>
          </a:xfrm>
          <a:prstGeom prst="rect">
            <a:avLst/>
          </a:prstGeom>
          <a:noFill/>
          <a:ln>
            <a:noFill/>
          </a:ln>
        </p:spPr>
      </p:pic>
      <p:pic>
        <p:nvPicPr>
          <p:cNvPr id="1166" name="Google Shape;1166;p194"/>
          <p:cNvPicPr preferRelativeResize="0"/>
          <p:nvPr/>
        </p:nvPicPr>
        <p:blipFill>
          <a:blip r:embed="rId4">
            <a:alphaModFix/>
          </a:blip>
          <a:stretch>
            <a:fillRect/>
          </a:stretch>
        </p:blipFill>
        <p:spPr>
          <a:xfrm>
            <a:off x="152400" y="4721450"/>
            <a:ext cx="2077891" cy="269650"/>
          </a:xfrm>
          <a:prstGeom prst="rect">
            <a:avLst/>
          </a:prstGeom>
          <a:noFill/>
          <a:ln>
            <a:noFill/>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19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 Orientation</a:t>
            </a:r>
            <a:endParaRPr/>
          </a:p>
        </p:txBody>
      </p:sp>
      <p:sp>
        <p:nvSpPr>
          <p:cNvPr id="1172" name="Google Shape;1172;p19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lnSpc>
                <a:spcPct val="90000"/>
              </a:lnSpc>
              <a:spcBef>
                <a:spcPts val="600"/>
              </a:spcBef>
              <a:spcAft>
                <a:spcPts val="0"/>
              </a:spcAft>
              <a:buClr>
                <a:schemeClr val="dk1"/>
              </a:buClr>
              <a:buSzPts val="2400"/>
              <a:buFont typeface="Calibri"/>
              <a:buChar char="●"/>
            </a:pPr>
            <a:r>
              <a:rPr lang="en" sz="2400" b="1" dirty="0">
                <a:solidFill>
                  <a:schemeClr val="dk1"/>
                </a:solidFill>
                <a:latin typeface="Calibri"/>
                <a:ea typeface="Calibri"/>
                <a:cs typeface="Calibri"/>
                <a:sym typeface="Calibri"/>
              </a:rPr>
              <a:t>For all students, </a:t>
            </a:r>
            <a:r>
              <a:rPr lang="en" sz="2400" dirty="0">
                <a:solidFill>
                  <a:schemeClr val="dk1"/>
                </a:solidFill>
                <a:latin typeface="Calibri"/>
                <a:ea typeface="Calibri"/>
                <a:cs typeface="Calibri"/>
                <a:sym typeface="Calibri"/>
              </a:rPr>
              <a:t>provide information about the intervention.</a:t>
            </a:r>
            <a:endParaRPr sz="2400" dirty="0">
              <a:solidFill>
                <a:schemeClr val="dk1"/>
              </a:solidFill>
              <a:latin typeface="Calibri"/>
              <a:ea typeface="Calibri"/>
              <a:cs typeface="Calibri"/>
              <a:sym typeface="Calibri"/>
            </a:endParaRPr>
          </a:p>
          <a:p>
            <a:pPr marL="914400" lvl="1" indent="-368300" algn="l" rtl="0">
              <a:lnSpc>
                <a:spcPct val="90000"/>
              </a:lnSpc>
              <a:spcBef>
                <a:spcPts val="600"/>
              </a:spcBef>
              <a:spcAft>
                <a:spcPts val="0"/>
              </a:spcAft>
              <a:buClr>
                <a:schemeClr val="dk1"/>
              </a:buClr>
              <a:buSzPts val="2200"/>
              <a:buFont typeface="Calibri"/>
              <a:buChar char="○"/>
            </a:pPr>
            <a:r>
              <a:rPr lang="en" sz="2200" i="1" dirty="0">
                <a:solidFill>
                  <a:schemeClr val="dk1"/>
                </a:solidFill>
                <a:latin typeface="Calibri"/>
                <a:ea typeface="Calibri"/>
                <a:cs typeface="Calibri"/>
                <a:sym typeface="Calibri"/>
              </a:rPr>
              <a:t>Regarding CICO: “Some kids may have a card sometimes”</a:t>
            </a:r>
            <a:endParaRPr sz="2200" i="1" dirty="0">
              <a:solidFill>
                <a:schemeClr val="dk1"/>
              </a:solidFill>
              <a:latin typeface="Calibri"/>
              <a:ea typeface="Calibri"/>
              <a:cs typeface="Calibri"/>
              <a:sym typeface="Calibri"/>
            </a:endParaRPr>
          </a:p>
          <a:p>
            <a:pPr marL="457200" lvl="0" indent="-381000" algn="l" rtl="0">
              <a:lnSpc>
                <a:spcPct val="90000"/>
              </a:lnSpc>
              <a:spcBef>
                <a:spcPts val="600"/>
              </a:spcBef>
              <a:spcAft>
                <a:spcPts val="0"/>
              </a:spcAft>
              <a:buClr>
                <a:schemeClr val="dk1"/>
              </a:buClr>
              <a:buSzPts val="2400"/>
              <a:buFont typeface="Calibri"/>
              <a:buChar char="●"/>
            </a:pPr>
            <a:r>
              <a:rPr lang="en" sz="2400" b="1" dirty="0">
                <a:solidFill>
                  <a:schemeClr val="dk1"/>
                </a:solidFill>
                <a:latin typeface="Calibri"/>
                <a:ea typeface="Calibri"/>
                <a:cs typeface="Calibri"/>
                <a:sym typeface="Calibri"/>
              </a:rPr>
              <a:t>For students participating </a:t>
            </a:r>
            <a:r>
              <a:rPr lang="en" sz="2400" dirty="0">
                <a:solidFill>
                  <a:schemeClr val="dk1"/>
                </a:solidFill>
                <a:latin typeface="Calibri"/>
                <a:ea typeface="Calibri"/>
                <a:cs typeface="Calibri"/>
                <a:sym typeface="Calibri"/>
              </a:rPr>
              <a:t>in intervention, explain the who, what, when, &amp; where</a:t>
            </a:r>
            <a:endParaRPr sz="2400" dirty="0">
              <a:solidFill>
                <a:schemeClr val="dk1"/>
              </a:solidFill>
              <a:latin typeface="Calibri"/>
              <a:ea typeface="Calibri"/>
              <a:cs typeface="Calibri"/>
              <a:sym typeface="Calibri"/>
            </a:endParaRPr>
          </a:p>
          <a:p>
            <a:pPr marL="914400" lvl="1" indent="-368300" algn="l" rtl="0">
              <a:lnSpc>
                <a:spcPct val="90000"/>
              </a:lnSpc>
              <a:spcBef>
                <a:spcPts val="600"/>
              </a:spcBef>
              <a:spcAft>
                <a:spcPts val="0"/>
              </a:spcAft>
              <a:buClr>
                <a:schemeClr val="dk1"/>
              </a:buClr>
              <a:buSzPts val="2200"/>
              <a:buFont typeface="Calibri"/>
              <a:buChar char="○"/>
            </a:pPr>
            <a:r>
              <a:rPr lang="en" sz="2200" i="1" dirty="0">
                <a:solidFill>
                  <a:schemeClr val="dk1"/>
                </a:solidFill>
                <a:latin typeface="Calibri"/>
                <a:ea typeface="Calibri"/>
                <a:cs typeface="Calibri"/>
                <a:sym typeface="Calibri"/>
              </a:rPr>
              <a:t>Regarding CICO: Pre-correct: Teach students what to do when they disagree with a score</a:t>
            </a:r>
            <a:endParaRPr sz="2200" i="1" dirty="0">
              <a:solidFill>
                <a:schemeClr val="dk1"/>
              </a:solidFill>
              <a:latin typeface="Calibri"/>
              <a:ea typeface="Calibri"/>
              <a:cs typeface="Calibri"/>
              <a:sym typeface="Calibri"/>
            </a:endParaRPr>
          </a:p>
          <a:p>
            <a:pPr marL="457200" lvl="0" indent="-381000" algn="l" rtl="0">
              <a:lnSpc>
                <a:spcPct val="90000"/>
              </a:lnSpc>
              <a:spcBef>
                <a:spcPts val="600"/>
              </a:spcBef>
              <a:spcAft>
                <a:spcPts val="0"/>
              </a:spcAft>
              <a:buClr>
                <a:schemeClr val="dk1"/>
              </a:buClr>
              <a:buSzPts val="2400"/>
              <a:buFont typeface="Calibri"/>
              <a:buChar char="●"/>
            </a:pPr>
            <a:r>
              <a:rPr lang="en" sz="2400" b="1" dirty="0">
                <a:solidFill>
                  <a:schemeClr val="dk1"/>
                </a:solidFill>
                <a:latin typeface="Calibri"/>
                <a:ea typeface="Calibri"/>
                <a:cs typeface="Calibri"/>
                <a:sym typeface="Calibri"/>
              </a:rPr>
              <a:t>Take the student perspective: </a:t>
            </a:r>
            <a:r>
              <a:rPr lang="en" sz="2400" dirty="0">
                <a:solidFill>
                  <a:schemeClr val="dk1"/>
                </a:solidFill>
                <a:latin typeface="Calibri"/>
                <a:ea typeface="Calibri"/>
                <a:cs typeface="Calibri"/>
                <a:sym typeface="Calibri"/>
              </a:rPr>
              <a:t>“Is this intervention a punishment or a support?”</a:t>
            </a:r>
            <a:endParaRPr sz="2400"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1173" name="Google Shape;1173;p195"/>
          <p:cNvPicPr preferRelativeResize="0"/>
          <p:nvPr/>
        </p:nvPicPr>
        <p:blipFill>
          <a:blip r:embed="rId3">
            <a:alphaModFix/>
          </a:blip>
          <a:stretch>
            <a:fillRect/>
          </a:stretch>
        </p:blipFill>
        <p:spPr>
          <a:xfrm>
            <a:off x="7782063" y="3565675"/>
            <a:ext cx="1209675" cy="1352550"/>
          </a:xfrm>
          <a:prstGeom prst="rect">
            <a:avLst/>
          </a:prstGeom>
          <a:noFill/>
          <a:ln>
            <a:noFill/>
          </a:ln>
        </p:spPr>
      </p:pic>
      <p:pic>
        <p:nvPicPr>
          <p:cNvPr id="1174" name="Google Shape;1174;p195"/>
          <p:cNvPicPr preferRelativeResize="0"/>
          <p:nvPr/>
        </p:nvPicPr>
        <p:blipFill>
          <a:blip r:embed="rId4">
            <a:alphaModFix/>
          </a:blip>
          <a:stretch>
            <a:fillRect/>
          </a:stretch>
        </p:blipFill>
        <p:spPr>
          <a:xfrm>
            <a:off x="152400" y="4721450"/>
            <a:ext cx="2077891" cy="269650"/>
          </a:xfrm>
          <a:prstGeom prst="rect">
            <a:avLst/>
          </a:prstGeom>
          <a:noFill/>
          <a:ln>
            <a:noFill/>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96"/>
          <p:cNvSpPr txBox="1">
            <a:spLocks noGrp="1"/>
          </p:cNvSpPr>
          <p:nvPr>
            <p:ph type="title"/>
          </p:nvPr>
        </p:nvSpPr>
        <p:spPr>
          <a:xfrm>
            <a:off x="311700" y="150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Family Orientation</a:t>
            </a:r>
            <a:endParaRPr>
              <a:latin typeface="Calibri"/>
              <a:ea typeface="Calibri"/>
              <a:cs typeface="Calibri"/>
              <a:sym typeface="Calibri"/>
            </a:endParaRPr>
          </a:p>
        </p:txBody>
      </p:sp>
      <p:sp>
        <p:nvSpPr>
          <p:cNvPr id="1180" name="Google Shape;1180;p196"/>
          <p:cNvSpPr txBox="1">
            <a:spLocks noGrp="1"/>
          </p:cNvSpPr>
          <p:nvPr>
            <p:ph type="body" idx="1"/>
          </p:nvPr>
        </p:nvSpPr>
        <p:spPr>
          <a:xfrm>
            <a:off x="311700" y="723550"/>
            <a:ext cx="8520600" cy="4768500"/>
          </a:xfrm>
          <a:prstGeom prst="rect">
            <a:avLst/>
          </a:prstGeom>
        </p:spPr>
        <p:txBody>
          <a:bodyPr spcFirstLastPara="1" wrap="square" lIns="91425" tIns="91425" rIns="91425" bIns="91425" anchor="t" anchorCtr="0">
            <a:noAutofit/>
          </a:bodyPr>
          <a:lstStyle/>
          <a:p>
            <a:pPr marL="457200" lvl="0" indent="-342900" algn="l" rtl="0">
              <a:lnSpc>
                <a:spcPct val="70000"/>
              </a:lnSpc>
              <a:spcBef>
                <a:spcPts val="600"/>
              </a:spcBef>
              <a:spcAft>
                <a:spcPts val="0"/>
              </a:spcAft>
              <a:buClr>
                <a:srgbClr val="000000"/>
              </a:buClr>
              <a:buSzPts val="1800"/>
              <a:buFont typeface="Calibri"/>
              <a:buChar char="●"/>
            </a:pPr>
            <a:r>
              <a:rPr lang="en" sz="2200" b="1" dirty="0">
                <a:solidFill>
                  <a:schemeClr val="dk1"/>
                </a:solidFill>
                <a:latin typeface="Calibri"/>
                <a:ea typeface="Calibri"/>
                <a:cs typeface="Calibri"/>
                <a:sym typeface="Calibri"/>
              </a:rPr>
              <a:t>For all families, provide information about the intervention:</a:t>
            </a:r>
            <a:endParaRPr sz="2200" b="1" dirty="0">
              <a:solidFill>
                <a:schemeClr val="dk1"/>
              </a:solidFill>
              <a:latin typeface="Calibri"/>
              <a:ea typeface="Calibri"/>
              <a:cs typeface="Calibri"/>
              <a:sym typeface="Calibri"/>
            </a:endParaRPr>
          </a:p>
          <a:p>
            <a:pPr marL="914400" lvl="1" indent="-342900" algn="l" rtl="0">
              <a:lnSpc>
                <a:spcPct val="70000"/>
              </a:lnSpc>
              <a:spcBef>
                <a:spcPts val="6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Inform during registration process</a:t>
            </a:r>
            <a:endParaRPr sz="2000" dirty="0">
              <a:solidFill>
                <a:schemeClr val="dk1"/>
              </a:solidFill>
              <a:latin typeface="Calibri"/>
              <a:ea typeface="Calibri"/>
              <a:cs typeface="Calibri"/>
              <a:sym typeface="Calibri"/>
            </a:endParaRPr>
          </a:p>
          <a:p>
            <a:pPr marL="914400" lvl="1" indent="-342900" algn="l" rtl="0">
              <a:lnSpc>
                <a:spcPct val="70000"/>
              </a:lnSpc>
              <a:spcBef>
                <a:spcPts val="6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Share at open house, through newsletters, newspaper and other…</a:t>
            </a:r>
            <a:endParaRPr sz="2000" dirty="0">
              <a:solidFill>
                <a:schemeClr val="dk1"/>
              </a:solidFill>
              <a:latin typeface="Calibri"/>
              <a:ea typeface="Calibri"/>
              <a:cs typeface="Calibri"/>
              <a:sym typeface="Calibri"/>
            </a:endParaRPr>
          </a:p>
          <a:p>
            <a:pPr marL="1371600" lvl="2" indent="-342900" algn="l" rtl="0">
              <a:lnSpc>
                <a:spcPct val="70000"/>
              </a:lnSpc>
              <a:spcBef>
                <a:spcPts val="600"/>
              </a:spcBef>
              <a:spcAft>
                <a:spcPts val="0"/>
              </a:spcAft>
              <a:buClr>
                <a:schemeClr val="dk1"/>
              </a:buClr>
              <a:buSzPts val="1800"/>
              <a:buFont typeface="Calibri"/>
              <a:buChar char="■"/>
            </a:pPr>
            <a:r>
              <a:rPr lang="en" sz="2000" i="1" dirty="0">
                <a:solidFill>
                  <a:schemeClr val="dk1"/>
                </a:solidFill>
                <a:latin typeface="Calibri"/>
                <a:ea typeface="Calibri"/>
                <a:cs typeface="Calibri"/>
                <a:sym typeface="Calibri"/>
              </a:rPr>
              <a:t>Regarding CICO: Describe “What CICO Is”</a:t>
            </a:r>
            <a:endParaRPr sz="2000" i="1" dirty="0">
              <a:solidFill>
                <a:schemeClr val="dk1"/>
              </a:solidFill>
              <a:latin typeface="Calibri"/>
              <a:ea typeface="Calibri"/>
              <a:cs typeface="Calibri"/>
              <a:sym typeface="Calibri"/>
            </a:endParaRPr>
          </a:p>
          <a:p>
            <a:pPr marL="457200" lvl="0" indent="-342900" algn="l" rtl="0">
              <a:lnSpc>
                <a:spcPct val="70000"/>
              </a:lnSpc>
              <a:spcBef>
                <a:spcPts val="600"/>
              </a:spcBef>
              <a:spcAft>
                <a:spcPts val="0"/>
              </a:spcAft>
              <a:buClr>
                <a:srgbClr val="000000"/>
              </a:buClr>
              <a:buSzPts val="1800"/>
              <a:buFont typeface="Calibri"/>
              <a:buChar char="●"/>
            </a:pPr>
            <a:endParaRPr lang="en" sz="2200" b="1" dirty="0">
              <a:solidFill>
                <a:schemeClr val="dk1"/>
              </a:solidFill>
              <a:latin typeface="Calibri"/>
              <a:ea typeface="Calibri"/>
              <a:cs typeface="Calibri"/>
              <a:sym typeface="Calibri"/>
            </a:endParaRPr>
          </a:p>
          <a:p>
            <a:pPr marL="457200" lvl="0" indent="-342900" algn="l" rtl="0">
              <a:lnSpc>
                <a:spcPct val="70000"/>
              </a:lnSpc>
              <a:spcBef>
                <a:spcPts val="600"/>
              </a:spcBef>
              <a:spcAft>
                <a:spcPts val="0"/>
              </a:spcAft>
              <a:buClr>
                <a:srgbClr val="000000"/>
              </a:buClr>
              <a:buSzPts val="1800"/>
              <a:buFont typeface="Calibri"/>
              <a:buChar char="●"/>
            </a:pPr>
            <a:r>
              <a:rPr lang="en" sz="2200" b="1" dirty="0">
                <a:solidFill>
                  <a:schemeClr val="dk1"/>
                </a:solidFill>
                <a:latin typeface="Calibri"/>
                <a:ea typeface="Calibri"/>
                <a:cs typeface="Calibri"/>
                <a:sym typeface="Calibri"/>
              </a:rPr>
              <a:t>For families of </a:t>
            </a:r>
            <a:r>
              <a:rPr lang="en" sz="2200" b="1" dirty="0">
                <a:solidFill>
                  <a:srgbClr val="465E9C"/>
                </a:solidFill>
                <a:latin typeface="Calibri"/>
                <a:ea typeface="Calibri"/>
                <a:cs typeface="Calibri"/>
                <a:sym typeface="Calibri"/>
              </a:rPr>
              <a:t>kids participating in intervention</a:t>
            </a:r>
            <a:r>
              <a:rPr lang="en" sz="2200" b="1" dirty="0">
                <a:solidFill>
                  <a:schemeClr val="dk1"/>
                </a:solidFill>
                <a:latin typeface="Calibri"/>
                <a:ea typeface="Calibri"/>
                <a:cs typeface="Calibri"/>
                <a:sym typeface="Calibri"/>
              </a:rPr>
              <a:t>, communicate often:</a:t>
            </a:r>
            <a:endParaRPr sz="2200" b="1" dirty="0">
              <a:solidFill>
                <a:schemeClr val="dk1"/>
              </a:solidFill>
              <a:latin typeface="Calibri"/>
              <a:ea typeface="Calibri"/>
              <a:cs typeface="Calibri"/>
              <a:sym typeface="Calibri"/>
            </a:endParaRPr>
          </a:p>
          <a:p>
            <a:pPr marL="914400" lvl="1" indent="-342900" algn="l" rtl="0">
              <a:lnSpc>
                <a:spcPct val="70000"/>
              </a:lnSpc>
              <a:spcBef>
                <a:spcPts val="6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Best if phone call is made directly to family</a:t>
            </a:r>
            <a:endParaRPr sz="2000" dirty="0">
              <a:solidFill>
                <a:schemeClr val="dk1"/>
              </a:solidFill>
              <a:latin typeface="Calibri"/>
              <a:ea typeface="Calibri"/>
              <a:cs typeface="Calibri"/>
              <a:sym typeface="Calibri"/>
            </a:endParaRPr>
          </a:p>
          <a:p>
            <a:pPr marL="914400" lvl="1" indent="-342900" algn="l" rtl="0">
              <a:lnSpc>
                <a:spcPct val="70000"/>
              </a:lnSpc>
              <a:spcBef>
                <a:spcPts val="6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Followed by letter</a:t>
            </a:r>
            <a:endParaRPr sz="2000" dirty="0">
              <a:solidFill>
                <a:schemeClr val="dk1"/>
              </a:solidFill>
              <a:latin typeface="Calibri"/>
              <a:ea typeface="Calibri"/>
              <a:cs typeface="Calibri"/>
              <a:sym typeface="Calibri"/>
            </a:endParaRPr>
          </a:p>
          <a:p>
            <a:pPr marL="914400" lvl="1" indent="-342900" algn="l" rtl="0">
              <a:lnSpc>
                <a:spcPct val="70000"/>
              </a:lnSpc>
              <a:spcBef>
                <a:spcPts val="6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Consent: check with your district’s decision makers</a:t>
            </a:r>
            <a:endParaRPr sz="2000" dirty="0">
              <a:solidFill>
                <a:schemeClr val="dk1"/>
              </a:solidFill>
              <a:latin typeface="Calibri"/>
              <a:ea typeface="Calibri"/>
              <a:cs typeface="Calibri"/>
              <a:sym typeface="Calibri"/>
            </a:endParaRPr>
          </a:p>
          <a:p>
            <a:pPr marL="1371600" lvl="2" indent="-342900" algn="l" rtl="0">
              <a:lnSpc>
                <a:spcPct val="70000"/>
              </a:lnSpc>
              <a:spcBef>
                <a:spcPts val="600"/>
              </a:spcBef>
              <a:spcAft>
                <a:spcPts val="0"/>
              </a:spcAft>
              <a:buClr>
                <a:schemeClr val="dk1"/>
              </a:buClr>
              <a:buSzPts val="1800"/>
              <a:buFont typeface="Calibri"/>
              <a:buChar char="■"/>
            </a:pPr>
            <a:r>
              <a:rPr lang="en" sz="2000" i="1" dirty="0">
                <a:solidFill>
                  <a:schemeClr val="dk1"/>
                </a:solidFill>
                <a:latin typeface="Calibri"/>
                <a:ea typeface="Calibri"/>
                <a:cs typeface="Calibri"/>
                <a:sym typeface="Calibri"/>
              </a:rPr>
              <a:t>Regarding CICO: “Here is the process for enrolling in this intervention and consenting to your child’s participation…”</a:t>
            </a:r>
            <a:endParaRPr sz="2000" i="1" dirty="0">
              <a:solidFill>
                <a:schemeClr val="dk1"/>
              </a:solidFill>
              <a:latin typeface="Calibri"/>
              <a:ea typeface="Calibri"/>
              <a:cs typeface="Calibri"/>
              <a:sym typeface="Calibri"/>
            </a:endParaRPr>
          </a:p>
          <a:p>
            <a:pPr marL="914400" lvl="1" indent="-342900" algn="l" rtl="0">
              <a:lnSpc>
                <a:spcPct val="70000"/>
              </a:lnSpc>
              <a:spcBef>
                <a:spcPts val="6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Provide updates about progress</a:t>
            </a:r>
            <a:endParaRPr sz="2000" dirty="0">
              <a:solidFill>
                <a:schemeClr val="dk1"/>
              </a:solidFill>
              <a:latin typeface="Calibri"/>
              <a:ea typeface="Calibri"/>
              <a:cs typeface="Calibri"/>
              <a:sym typeface="Calibri"/>
            </a:endParaRPr>
          </a:p>
          <a:p>
            <a:pPr marL="457200" lvl="0" indent="0" algn="l" rtl="0">
              <a:spcBef>
                <a:spcPts val="0"/>
              </a:spcBef>
              <a:spcAft>
                <a:spcPts val="1600"/>
              </a:spcAft>
              <a:buNone/>
            </a:pPr>
            <a:endParaRPr dirty="0"/>
          </a:p>
        </p:txBody>
      </p:sp>
      <p:pic>
        <p:nvPicPr>
          <p:cNvPr id="1181" name="Google Shape;1181;p196"/>
          <p:cNvPicPr preferRelativeResize="0"/>
          <p:nvPr/>
        </p:nvPicPr>
        <p:blipFill>
          <a:blip r:embed="rId3">
            <a:alphaModFix/>
          </a:blip>
          <a:stretch>
            <a:fillRect/>
          </a:stretch>
        </p:blipFill>
        <p:spPr>
          <a:xfrm>
            <a:off x="7857988" y="73425"/>
            <a:ext cx="1209675" cy="1352550"/>
          </a:xfrm>
          <a:prstGeom prst="rect">
            <a:avLst/>
          </a:prstGeom>
          <a:noFill/>
          <a:ln>
            <a:noFill/>
          </a:ln>
        </p:spPr>
      </p:pic>
      <p:pic>
        <p:nvPicPr>
          <p:cNvPr id="1182" name="Google Shape;1182;p196"/>
          <p:cNvPicPr preferRelativeResize="0"/>
          <p:nvPr/>
        </p:nvPicPr>
        <p:blipFill>
          <a:blip r:embed="rId4">
            <a:alphaModFix/>
          </a:blip>
          <a:stretch>
            <a:fillRect/>
          </a:stretch>
        </p:blipFill>
        <p:spPr>
          <a:xfrm>
            <a:off x="152400" y="4721450"/>
            <a:ext cx="2077891" cy="269650"/>
          </a:xfrm>
          <a:prstGeom prst="rect">
            <a:avLst/>
          </a:prstGeom>
          <a:noFill/>
          <a:ln>
            <a:noFill/>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197"/>
          <p:cNvSpPr txBox="1">
            <a:spLocks noGrp="1"/>
          </p:cNvSpPr>
          <p:nvPr>
            <p:ph type="title"/>
          </p:nvPr>
        </p:nvSpPr>
        <p:spPr>
          <a:xfrm>
            <a:off x="311700" y="84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Staff Intervention Updates</a:t>
            </a:r>
            <a:endParaRPr>
              <a:latin typeface="Calibri"/>
              <a:ea typeface="Calibri"/>
              <a:cs typeface="Calibri"/>
              <a:sym typeface="Calibri"/>
            </a:endParaRPr>
          </a:p>
        </p:txBody>
      </p:sp>
      <p:sp>
        <p:nvSpPr>
          <p:cNvPr id="1188" name="Google Shape;1188;p197"/>
          <p:cNvSpPr txBox="1">
            <a:spLocks noGrp="1"/>
          </p:cNvSpPr>
          <p:nvPr>
            <p:ph type="body" idx="1"/>
          </p:nvPr>
        </p:nvSpPr>
        <p:spPr>
          <a:xfrm>
            <a:off x="311700" y="611550"/>
            <a:ext cx="8520600" cy="3416400"/>
          </a:xfrm>
          <a:prstGeom prst="rect">
            <a:avLst/>
          </a:prstGeom>
        </p:spPr>
        <p:txBody>
          <a:bodyPr spcFirstLastPara="1" wrap="square" lIns="91425" tIns="91425" rIns="91425" bIns="91425" anchor="t" anchorCtr="0">
            <a:noAutofit/>
          </a:bodyPr>
          <a:lstStyle/>
          <a:p>
            <a:pPr marL="457200" lvl="0" indent="-368300" algn="l" rtl="0">
              <a:lnSpc>
                <a:spcPct val="90000"/>
              </a:lnSpc>
              <a:spcBef>
                <a:spcPts val="80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Provide information about enrollment, graduation, staff participation, and resources.</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Give opportunity for questions or discussion.</a:t>
            </a:r>
            <a:endParaRPr sz="22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1189" name="Google Shape;1189;p197"/>
          <p:cNvPicPr preferRelativeResize="0"/>
          <p:nvPr/>
        </p:nvPicPr>
        <p:blipFill rotWithShape="1">
          <a:blip r:embed="rId3">
            <a:alphaModFix/>
          </a:blip>
          <a:srcRect l="783"/>
          <a:stretch/>
        </p:blipFill>
        <p:spPr>
          <a:xfrm>
            <a:off x="626325" y="1812575"/>
            <a:ext cx="6310750" cy="3255025"/>
          </a:xfrm>
          <a:prstGeom prst="rect">
            <a:avLst/>
          </a:prstGeom>
          <a:noFill/>
          <a:ln>
            <a:noFill/>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CICO </a:t>
            </a:r>
            <a:r>
              <a:rPr lang="en" u="sng">
                <a:latin typeface="Calibri"/>
                <a:ea typeface="Calibri"/>
                <a:cs typeface="Calibri"/>
                <a:sym typeface="Calibri"/>
              </a:rPr>
              <a:t>Systems</a:t>
            </a:r>
            <a:r>
              <a:rPr lang="en">
                <a:latin typeface="Calibri"/>
                <a:ea typeface="Calibri"/>
                <a:cs typeface="Calibri"/>
                <a:sym typeface="Calibri"/>
              </a:rPr>
              <a:t> Conversation: Initial Training Questions</a:t>
            </a:r>
            <a:endParaRPr>
              <a:latin typeface="Calibri"/>
              <a:ea typeface="Calibri"/>
              <a:cs typeface="Calibri"/>
              <a:sym typeface="Calibri"/>
            </a:endParaRPr>
          </a:p>
        </p:txBody>
      </p:sp>
      <p:sp>
        <p:nvSpPr>
          <p:cNvPr id="1195" name="Google Shape;1195;p19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90000"/>
              </a:lnSpc>
              <a:spcBef>
                <a:spcPts val="800"/>
              </a:spcBef>
              <a:spcAft>
                <a:spcPts val="0"/>
              </a:spcAft>
              <a:buClr>
                <a:schemeClr val="dk1"/>
              </a:buClr>
              <a:buSzPts val="1800"/>
              <a:buFont typeface="Calibri"/>
              <a:buChar char="●"/>
            </a:pPr>
            <a:r>
              <a:rPr lang="en" sz="2400" i="1">
                <a:solidFill>
                  <a:schemeClr val="dk1"/>
                </a:solidFill>
                <a:latin typeface="Calibri"/>
                <a:ea typeface="Calibri"/>
                <a:cs typeface="Calibri"/>
                <a:sym typeface="Calibri"/>
              </a:rPr>
              <a:t>If you currently use CICO</a:t>
            </a:r>
            <a:r>
              <a:rPr lang="en" sz="2400">
                <a:solidFill>
                  <a:schemeClr val="dk1"/>
                </a:solidFill>
                <a:latin typeface="Calibri"/>
                <a:ea typeface="Calibri"/>
                <a:cs typeface="Calibri"/>
                <a:sym typeface="Calibri"/>
              </a:rPr>
              <a:t>, complete the </a:t>
            </a:r>
            <a:r>
              <a:rPr lang="en" sz="2400" b="1">
                <a:solidFill>
                  <a:schemeClr val="dk1"/>
                </a:solidFill>
                <a:latin typeface="Calibri"/>
                <a:ea typeface="Calibri"/>
                <a:cs typeface="Calibri"/>
                <a:sym typeface="Calibri"/>
              </a:rPr>
              <a:t>Tier 2 Initial Training Checklists </a:t>
            </a:r>
            <a:r>
              <a:rPr lang="en" sz="2400">
                <a:solidFill>
                  <a:schemeClr val="dk1"/>
                </a:solidFill>
                <a:latin typeface="Calibri"/>
                <a:ea typeface="Calibri"/>
                <a:cs typeface="Calibri"/>
                <a:sym typeface="Calibri"/>
              </a:rPr>
              <a:t>with this intervention in mind to find out how routine your CICO system currently is.</a:t>
            </a:r>
            <a:endParaRPr sz="240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sz="2400" i="1">
                <a:solidFill>
                  <a:schemeClr val="dk1"/>
                </a:solidFill>
                <a:latin typeface="Calibri"/>
                <a:ea typeface="Calibri"/>
                <a:cs typeface="Calibri"/>
                <a:sym typeface="Calibri"/>
              </a:rPr>
              <a:t>If you currently don’t use CICO</a:t>
            </a:r>
            <a:r>
              <a:rPr lang="en" sz="2400">
                <a:solidFill>
                  <a:schemeClr val="dk1"/>
                </a:solidFill>
                <a:latin typeface="Calibri"/>
                <a:ea typeface="Calibri"/>
                <a:cs typeface="Calibri"/>
                <a:sym typeface="Calibri"/>
              </a:rPr>
              <a:t>, please think about another Tier 2 intervention at your school and complete the </a:t>
            </a:r>
            <a:r>
              <a:rPr lang="en" sz="2400" b="1">
                <a:solidFill>
                  <a:schemeClr val="dk1"/>
                </a:solidFill>
                <a:latin typeface="Calibri"/>
                <a:ea typeface="Calibri"/>
                <a:cs typeface="Calibri"/>
                <a:sym typeface="Calibri"/>
              </a:rPr>
              <a:t>Tier 2 Intervention Initial Training Checklists </a:t>
            </a:r>
            <a:r>
              <a:rPr lang="en" sz="2400">
                <a:solidFill>
                  <a:schemeClr val="dk1"/>
                </a:solidFill>
                <a:latin typeface="Calibri"/>
                <a:ea typeface="Calibri"/>
                <a:cs typeface="Calibri"/>
                <a:sym typeface="Calibri"/>
              </a:rPr>
              <a:t>to start your systems conversation about this intervention.</a:t>
            </a:r>
            <a:endParaRPr sz="24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1196" name="Google Shape;1196;p198"/>
          <p:cNvPicPr preferRelativeResize="0"/>
          <p:nvPr/>
        </p:nvPicPr>
        <p:blipFill>
          <a:blip r:embed="rId3">
            <a:alphaModFix/>
          </a:blip>
          <a:stretch>
            <a:fillRect/>
          </a:stretch>
        </p:blipFill>
        <p:spPr>
          <a:xfrm>
            <a:off x="152238" y="3898200"/>
            <a:ext cx="1209675" cy="1143000"/>
          </a:xfrm>
          <a:prstGeom prst="rect">
            <a:avLst/>
          </a:prstGeom>
          <a:noFill/>
          <a:ln>
            <a:noFill/>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19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CICO </a:t>
            </a:r>
            <a:r>
              <a:rPr lang="en" u="sng"/>
              <a:t>Problem-solving</a:t>
            </a:r>
            <a:r>
              <a:rPr lang="en"/>
              <a:t> Conversation Questions:</a:t>
            </a:r>
            <a:endParaRPr/>
          </a:p>
        </p:txBody>
      </p:sp>
      <p:sp>
        <p:nvSpPr>
          <p:cNvPr id="1202" name="Google Shape;1202;p19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400" b="1">
                <a:solidFill>
                  <a:schemeClr val="dk1"/>
                </a:solidFill>
                <a:latin typeface="Calibri"/>
                <a:ea typeface="Calibri"/>
                <a:cs typeface="Calibri"/>
                <a:sym typeface="Calibri"/>
              </a:rPr>
              <a:t>If Johnny is not responding to CICO…</a:t>
            </a:r>
            <a:endParaRPr sz="2400" b="1">
              <a:solidFill>
                <a:schemeClr val="dk1"/>
              </a:solidFill>
              <a:latin typeface="Calibri"/>
              <a:ea typeface="Calibri"/>
              <a:cs typeface="Calibri"/>
              <a:sym typeface="Calibri"/>
            </a:endParaRPr>
          </a:p>
          <a:p>
            <a:pPr marL="457200" lvl="0" indent="-368300" algn="l" rtl="0">
              <a:lnSpc>
                <a:spcPct val="90000"/>
              </a:lnSpc>
              <a:spcBef>
                <a:spcPts val="40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Does Johnny like his mentor?</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Can we add an individual feature to support Johnny?</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Could his behavior have an escape function?</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Does he need more academic supports?</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Is our CICO tool meaningful to Johnny?</a:t>
            </a:r>
            <a:endParaRPr sz="220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en" sz="2400" b="1">
                <a:solidFill>
                  <a:schemeClr val="dk1"/>
                </a:solidFill>
                <a:latin typeface="Calibri"/>
                <a:ea typeface="Calibri"/>
                <a:cs typeface="Calibri"/>
                <a:sym typeface="Calibri"/>
              </a:rPr>
              <a:t>If Johnny is responding to CICO…</a:t>
            </a:r>
            <a:endParaRPr sz="2400" b="1">
              <a:solidFill>
                <a:schemeClr val="dk1"/>
              </a:solidFill>
              <a:latin typeface="Calibri"/>
              <a:ea typeface="Calibri"/>
              <a:cs typeface="Calibri"/>
              <a:sym typeface="Calibri"/>
            </a:endParaRPr>
          </a:p>
          <a:p>
            <a:pPr marL="457200" lvl="0" indent="-368300" algn="l" rtl="0">
              <a:lnSpc>
                <a:spcPct val="90000"/>
              </a:lnSpc>
              <a:spcBef>
                <a:spcPts val="40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What is the exit requirement?</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Can we build in a self-monitoring piece?</a:t>
            </a:r>
            <a:endParaRPr sz="22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1203" name="Google Shape;1203;p199"/>
          <p:cNvPicPr preferRelativeResize="0"/>
          <p:nvPr/>
        </p:nvPicPr>
        <p:blipFill>
          <a:blip r:embed="rId3">
            <a:alphaModFix/>
          </a:blip>
          <a:stretch>
            <a:fillRect/>
          </a:stretch>
        </p:blipFill>
        <p:spPr>
          <a:xfrm>
            <a:off x="7449413" y="3432450"/>
            <a:ext cx="1495425" cy="1562100"/>
          </a:xfrm>
          <a:prstGeom prst="rect">
            <a:avLst/>
          </a:prstGeom>
          <a:noFill/>
          <a:ln>
            <a:noFill/>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14537" y="150594"/>
            <a:ext cx="4843463" cy="4820882"/>
          </a:xfrm>
          <a:prstGeom prst="rect">
            <a:avLst/>
          </a:prstGeom>
          <a:ln w="57150">
            <a:solidFill>
              <a:schemeClr val="tx1"/>
            </a:solidFill>
          </a:ln>
        </p:spPr>
      </p:pic>
    </p:spTree>
    <p:extLst>
      <p:ext uri="{BB962C8B-B14F-4D97-AF65-F5344CB8AC3E}">
        <p14:creationId xmlns:p14="http://schemas.microsoft.com/office/powerpoint/2010/main" val="3654877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101"/>
          <p:cNvPicPr preferRelativeResize="0"/>
          <p:nvPr/>
        </p:nvPicPr>
        <p:blipFill rotWithShape="1">
          <a:blip r:embed="rId3">
            <a:alphaModFix/>
          </a:blip>
          <a:srcRect/>
          <a:stretch/>
        </p:blipFill>
        <p:spPr>
          <a:xfrm>
            <a:off x="1262862" y="755905"/>
            <a:ext cx="6991123" cy="4411979"/>
          </a:xfrm>
          <a:prstGeom prst="rect">
            <a:avLst/>
          </a:prstGeom>
          <a:noFill/>
          <a:ln>
            <a:noFill/>
          </a:ln>
        </p:spPr>
      </p:pic>
      <p:sp>
        <p:nvSpPr>
          <p:cNvPr id="467" name="Google Shape;467;p101"/>
          <p:cNvSpPr txBox="1">
            <a:spLocks noGrp="1"/>
          </p:cNvSpPr>
          <p:nvPr>
            <p:ph type="title"/>
          </p:nvPr>
        </p:nvSpPr>
        <p:spPr>
          <a:xfrm>
            <a:off x="336072" y="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2400">
                <a:latin typeface="Calibri"/>
                <a:ea typeface="Calibri"/>
                <a:cs typeface="Calibri"/>
                <a:sym typeface="Calibri"/>
              </a:rPr>
              <a:t>School-Wide Systems for Student Success: </a:t>
            </a:r>
            <a:br>
              <a:rPr lang="en" sz="2400">
                <a:latin typeface="Calibri"/>
                <a:ea typeface="Calibri"/>
                <a:cs typeface="Calibri"/>
                <a:sym typeface="Calibri"/>
              </a:rPr>
            </a:br>
            <a:r>
              <a:rPr lang="en" sz="2400">
                <a:latin typeface="Calibri"/>
                <a:ea typeface="Calibri"/>
                <a:cs typeface="Calibri"/>
                <a:sym typeface="Calibri"/>
              </a:rPr>
              <a:t>A Multi-Tiered System of Support</a:t>
            </a:r>
            <a:endParaRPr sz="2400"/>
          </a:p>
        </p:txBody>
      </p:sp>
    </p:spTree>
    <p:extLst>
      <p:ext uri="{BB962C8B-B14F-4D97-AF65-F5344CB8AC3E}">
        <p14:creationId xmlns:p14="http://schemas.microsoft.com/office/powerpoint/2010/main" val="381185672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71688" y="224038"/>
            <a:ext cx="5056632" cy="4748012"/>
          </a:xfrm>
          <a:prstGeom prst="rect">
            <a:avLst/>
          </a:prstGeom>
          <a:ln w="57150">
            <a:solidFill>
              <a:schemeClr val="tx1"/>
            </a:solidFill>
          </a:ln>
        </p:spPr>
      </p:pic>
    </p:spTree>
    <p:extLst>
      <p:ext uri="{BB962C8B-B14F-4D97-AF65-F5344CB8AC3E}">
        <p14:creationId xmlns:p14="http://schemas.microsoft.com/office/powerpoint/2010/main" val="95528715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85937" y="127497"/>
            <a:ext cx="5603452" cy="4915991"/>
          </a:xfrm>
          <a:prstGeom prst="rect">
            <a:avLst/>
          </a:prstGeom>
          <a:ln w="57150">
            <a:solidFill>
              <a:schemeClr val="tx1"/>
            </a:solidFill>
          </a:ln>
        </p:spPr>
      </p:pic>
    </p:spTree>
    <p:extLst>
      <p:ext uri="{BB962C8B-B14F-4D97-AF65-F5344CB8AC3E}">
        <p14:creationId xmlns:p14="http://schemas.microsoft.com/office/powerpoint/2010/main" val="46649265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00300" y="161644"/>
            <a:ext cx="4057651" cy="4853269"/>
          </a:xfrm>
          <a:prstGeom prst="rect">
            <a:avLst/>
          </a:prstGeom>
          <a:ln w="57150">
            <a:solidFill>
              <a:schemeClr val="tx1"/>
            </a:solidFill>
          </a:ln>
        </p:spPr>
      </p:pic>
    </p:spTree>
    <p:extLst>
      <p:ext uri="{BB962C8B-B14F-4D97-AF65-F5344CB8AC3E}">
        <p14:creationId xmlns:p14="http://schemas.microsoft.com/office/powerpoint/2010/main" val="355368683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200"/>
          <p:cNvSpPr txBox="1">
            <a:spLocks noGrp="1"/>
          </p:cNvSpPr>
          <p:nvPr>
            <p:ph type="title"/>
          </p:nvPr>
        </p:nvSpPr>
        <p:spPr>
          <a:xfrm>
            <a:off x="237225" y="14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DPR data used for decision-making</a:t>
            </a:r>
            <a:endParaRPr>
              <a:latin typeface="Calibri"/>
              <a:ea typeface="Calibri"/>
              <a:cs typeface="Calibri"/>
              <a:sym typeface="Calibri"/>
            </a:endParaRPr>
          </a:p>
        </p:txBody>
      </p:sp>
      <p:pic>
        <p:nvPicPr>
          <p:cNvPr id="1209" name="Google Shape;1209;p200"/>
          <p:cNvPicPr preferRelativeResize="0"/>
          <p:nvPr/>
        </p:nvPicPr>
        <p:blipFill>
          <a:blip r:embed="rId3">
            <a:alphaModFix/>
          </a:blip>
          <a:stretch>
            <a:fillRect/>
          </a:stretch>
        </p:blipFill>
        <p:spPr>
          <a:xfrm>
            <a:off x="674388" y="762050"/>
            <a:ext cx="7646274" cy="4324474"/>
          </a:xfrm>
          <a:prstGeom prst="rect">
            <a:avLst/>
          </a:prstGeom>
          <a:noFill/>
          <a:ln>
            <a:noFill/>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201"/>
          <p:cNvSpPr txBox="1">
            <a:spLocks noGrp="1"/>
          </p:cNvSpPr>
          <p:nvPr>
            <p:ph type="title"/>
          </p:nvPr>
        </p:nvSpPr>
        <p:spPr>
          <a:xfrm>
            <a:off x="311700" y="131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Example of update to families of kids participating</a:t>
            </a:r>
            <a:endParaRPr>
              <a:latin typeface="Calibri"/>
              <a:ea typeface="Calibri"/>
              <a:cs typeface="Calibri"/>
              <a:sym typeface="Calibri"/>
            </a:endParaRPr>
          </a:p>
        </p:txBody>
      </p:sp>
      <p:sp>
        <p:nvSpPr>
          <p:cNvPr id="1215" name="Google Shape;1215;p201"/>
          <p:cNvSpPr txBox="1">
            <a:spLocks noGrp="1"/>
          </p:cNvSpPr>
          <p:nvPr>
            <p:ph type="body" idx="1"/>
          </p:nvPr>
        </p:nvSpPr>
        <p:spPr>
          <a:xfrm>
            <a:off x="311700" y="704550"/>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alibri"/>
              <a:buChar char="●"/>
            </a:pPr>
            <a:r>
              <a:rPr lang="en" sz="2400">
                <a:solidFill>
                  <a:schemeClr val="dk1"/>
                </a:solidFill>
                <a:latin typeface="Calibri"/>
                <a:ea typeface="Calibri"/>
                <a:cs typeface="Calibri"/>
                <a:sym typeface="Calibri"/>
              </a:rPr>
              <a:t>Provide information on a regular basis.</a:t>
            </a:r>
            <a:endParaRPr sz="24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2400">
                <a:solidFill>
                  <a:schemeClr val="dk1"/>
                </a:solidFill>
                <a:latin typeface="Calibri"/>
                <a:ea typeface="Calibri"/>
                <a:cs typeface="Calibri"/>
                <a:sym typeface="Calibri"/>
              </a:rPr>
              <a:t>Give opportunity for questions or discussion</a:t>
            </a:r>
            <a:endParaRPr sz="2400"/>
          </a:p>
        </p:txBody>
      </p:sp>
      <p:pic>
        <p:nvPicPr>
          <p:cNvPr id="1216" name="Google Shape;1216;p201"/>
          <p:cNvPicPr preferRelativeResize="0"/>
          <p:nvPr/>
        </p:nvPicPr>
        <p:blipFill>
          <a:blip r:embed="rId3">
            <a:alphaModFix/>
          </a:blip>
          <a:stretch>
            <a:fillRect/>
          </a:stretch>
        </p:blipFill>
        <p:spPr>
          <a:xfrm>
            <a:off x="835100" y="1637100"/>
            <a:ext cx="6671376" cy="3506400"/>
          </a:xfrm>
          <a:prstGeom prst="rect">
            <a:avLst/>
          </a:prstGeom>
          <a:noFill/>
          <a:ln>
            <a:noFill/>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202"/>
          <p:cNvSpPr txBox="1">
            <a:spLocks noGrp="1"/>
          </p:cNvSpPr>
          <p:nvPr>
            <p:ph type="title"/>
          </p:nvPr>
        </p:nvSpPr>
        <p:spPr>
          <a:xfrm>
            <a:off x="311700" y="150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Check-in Check-out </a:t>
            </a:r>
            <a:endParaRPr>
              <a:latin typeface="Calibri"/>
              <a:ea typeface="Calibri"/>
              <a:cs typeface="Calibri"/>
              <a:sym typeface="Calibri"/>
            </a:endParaRPr>
          </a:p>
        </p:txBody>
      </p:sp>
      <p:sp>
        <p:nvSpPr>
          <p:cNvPr id="1222" name="Google Shape;1222;p202"/>
          <p:cNvSpPr txBox="1">
            <a:spLocks noGrp="1"/>
          </p:cNvSpPr>
          <p:nvPr>
            <p:ph type="body" idx="1"/>
          </p:nvPr>
        </p:nvSpPr>
        <p:spPr>
          <a:xfrm>
            <a:off x="311700" y="637800"/>
            <a:ext cx="8157825"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400" b="1" dirty="0">
                <a:solidFill>
                  <a:schemeClr val="dk1"/>
                </a:solidFill>
                <a:latin typeface="Calibri"/>
                <a:ea typeface="Calibri"/>
                <a:cs typeface="Calibri"/>
                <a:sym typeface="Calibri"/>
              </a:rPr>
              <a:t>More Resources – General Information and Fidelity Checking Resources:</a:t>
            </a:r>
            <a:endParaRPr sz="2400" b="1" dirty="0">
              <a:solidFill>
                <a:schemeClr val="dk1"/>
              </a:solidFill>
              <a:latin typeface="Calibri"/>
              <a:ea typeface="Calibri"/>
              <a:cs typeface="Calibri"/>
              <a:sym typeface="Calibri"/>
            </a:endParaRPr>
          </a:p>
          <a:p>
            <a:pPr marL="457200" lvl="0" indent="-368300" algn="l" rtl="0">
              <a:lnSpc>
                <a:spcPct val="100000"/>
              </a:lnSpc>
              <a:spcAft>
                <a:spcPts val="0"/>
              </a:spcAft>
              <a:buClr>
                <a:srgbClr val="465E9C"/>
              </a:buClr>
              <a:buSzPts val="2200"/>
              <a:buFont typeface="Calibri"/>
              <a:buChar char="●"/>
            </a:pPr>
            <a:r>
              <a:rPr lang="en" sz="2000" b="1" dirty="0">
                <a:solidFill>
                  <a:srgbClr val="465E9C"/>
                </a:solidFill>
                <a:latin typeface="Calibri" panose="020F0502020204030204" pitchFamily="34" charset="0"/>
                <a:ea typeface="Calibri"/>
                <a:cs typeface="Calibri" panose="020F0502020204030204" pitchFamily="34" charset="0"/>
                <a:sym typeface="Calibri"/>
              </a:rPr>
              <a:t>PBIS.ORG APPS</a:t>
            </a:r>
            <a:r>
              <a:rPr lang="en" sz="2000" dirty="0">
                <a:solidFill>
                  <a:srgbClr val="465E9C"/>
                </a:solidFill>
                <a:latin typeface="Calibri" panose="020F0502020204030204" pitchFamily="34" charset="0"/>
                <a:ea typeface="Calibri"/>
                <a:cs typeface="Calibri" panose="020F0502020204030204" pitchFamily="34" charset="0"/>
                <a:sym typeface="Calibri"/>
              </a:rPr>
              <a:t>: </a:t>
            </a:r>
            <a:r>
              <a:rPr lang="en" sz="2000" dirty="0">
                <a:solidFill>
                  <a:srgbClr val="465E9C"/>
                </a:solidFill>
                <a:latin typeface="Calibri" panose="020F0502020204030204" pitchFamily="34" charset="0"/>
                <a:ea typeface="Calibri"/>
                <a:cs typeface="Calibri" panose="020F0502020204030204" pitchFamily="34" charset="0"/>
                <a:sym typeface="Calibri"/>
                <a:hlinkClick r:id="rId3"/>
              </a:rPr>
              <a:t>https://</a:t>
            </a:r>
            <a:r>
              <a:rPr lang="en" sz="2000" b="1" dirty="0">
                <a:solidFill>
                  <a:srgbClr val="465E9C"/>
                </a:solidFill>
                <a:latin typeface="Calibri" panose="020F0502020204030204" pitchFamily="34" charset="0"/>
                <a:ea typeface="Calibri"/>
                <a:cs typeface="Calibri" panose="020F0502020204030204" pitchFamily="34" charset="0"/>
                <a:sym typeface="Calibri"/>
                <a:hlinkClick r:id="rId3"/>
              </a:rPr>
              <a:t>www.pbisapps.org</a:t>
            </a:r>
            <a:r>
              <a:rPr lang="en" sz="2000" dirty="0">
                <a:solidFill>
                  <a:srgbClr val="465E9C"/>
                </a:solidFill>
                <a:latin typeface="Calibri" panose="020F0502020204030204" pitchFamily="34" charset="0"/>
                <a:ea typeface="Calibri"/>
                <a:cs typeface="Calibri" panose="020F0502020204030204" pitchFamily="34" charset="0"/>
                <a:sym typeface="Calibri"/>
                <a:hlinkClick r:id="rId3"/>
              </a:rPr>
              <a:t>/Resources/Pages/CICO-SWIS-Publications.aspx</a:t>
            </a:r>
            <a:r>
              <a:rPr lang="en" sz="2000" dirty="0">
                <a:solidFill>
                  <a:srgbClr val="465E9C"/>
                </a:solidFill>
                <a:latin typeface="Calibri" panose="020F0502020204030204" pitchFamily="34" charset="0"/>
                <a:ea typeface="Calibri"/>
                <a:cs typeface="Calibri" panose="020F0502020204030204" pitchFamily="34" charset="0"/>
                <a:sym typeface="Calibri"/>
              </a:rPr>
              <a:t> </a:t>
            </a:r>
            <a:endParaRPr sz="2000" dirty="0">
              <a:solidFill>
                <a:schemeClr val="dk1"/>
              </a:solidFill>
              <a:latin typeface="Calibri" panose="020F0502020204030204" pitchFamily="34" charset="0"/>
              <a:cs typeface="Calibri" panose="020F0502020204030204" pitchFamily="34" charset="0"/>
            </a:endParaRPr>
          </a:p>
          <a:p>
            <a:pPr marL="457200" lvl="0" indent="-368300" algn="l" rtl="0">
              <a:lnSpc>
                <a:spcPct val="100000"/>
              </a:lnSpc>
              <a:spcAft>
                <a:spcPts val="0"/>
              </a:spcAft>
              <a:buClr>
                <a:srgbClr val="465E9C"/>
              </a:buClr>
              <a:buSzPts val="2200"/>
              <a:buFont typeface="Calibri"/>
              <a:buChar char="●"/>
            </a:pPr>
            <a:r>
              <a:rPr lang="en" sz="2000" b="1" dirty="0">
                <a:solidFill>
                  <a:srgbClr val="465E9C"/>
                </a:solidFill>
                <a:latin typeface="Calibri" panose="020F0502020204030204" pitchFamily="34" charset="0"/>
                <a:ea typeface="Calibri"/>
                <a:cs typeface="Calibri" panose="020F0502020204030204" pitchFamily="34" charset="0"/>
                <a:sym typeface="Calibri"/>
              </a:rPr>
              <a:t>MICHIGAN IBLS INITIATIVE : </a:t>
            </a:r>
            <a:r>
              <a:rPr lang="en" sz="2000" dirty="0">
                <a:solidFill>
                  <a:srgbClr val="465E9C"/>
                </a:solidFill>
                <a:latin typeface="Calibri" panose="020F0502020204030204" pitchFamily="34" charset="0"/>
                <a:ea typeface="Calibri"/>
                <a:cs typeface="Calibri" panose="020F0502020204030204" pitchFamily="34" charset="0"/>
                <a:sym typeface="Calibri"/>
                <a:hlinkClick r:id="rId4"/>
              </a:rPr>
              <a:t>http://</a:t>
            </a:r>
            <a:r>
              <a:rPr lang="en" sz="2000" b="1" dirty="0">
                <a:solidFill>
                  <a:srgbClr val="465E9C"/>
                </a:solidFill>
                <a:latin typeface="Calibri" panose="020F0502020204030204" pitchFamily="34" charset="0"/>
                <a:ea typeface="Calibri"/>
                <a:cs typeface="Calibri" panose="020F0502020204030204" pitchFamily="34" charset="0"/>
                <a:sym typeface="Calibri"/>
                <a:hlinkClick r:id="rId4"/>
              </a:rPr>
              <a:t>miblsi.cenmi.org</a:t>
            </a:r>
            <a:r>
              <a:rPr lang="en" sz="2000" dirty="0">
                <a:solidFill>
                  <a:srgbClr val="465E9C"/>
                </a:solidFill>
                <a:latin typeface="Calibri" panose="020F0502020204030204" pitchFamily="34" charset="0"/>
                <a:ea typeface="Calibri"/>
                <a:cs typeface="Calibri" panose="020F0502020204030204" pitchFamily="34" charset="0"/>
                <a:sym typeface="Calibri"/>
                <a:hlinkClick r:id="rId4"/>
              </a:rPr>
              <a:t>/MiBLSiModel/Implementation/ElementarySchools/TierIISupports/Behavior/TargetBehaviorInterventions/CheckInCheckOut/AdditionalCICOResources.aspx</a:t>
            </a:r>
            <a:r>
              <a:rPr lang="en" sz="2000" dirty="0">
                <a:solidFill>
                  <a:srgbClr val="465E9C"/>
                </a:solidFill>
                <a:latin typeface="Calibri" panose="020F0502020204030204" pitchFamily="34" charset="0"/>
                <a:ea typeface="Calibri"/>
                <a:cs typeface="Calibri" panose="020F0502020204030204" pitchFamily="34" charset="0"/>
                <a:sym typeface="Calibri"/>
              </a:rPr>
              <a:t> </a:t>
            </a:r>
            <a:endParaRPr sz="2000" dirty="0">
              <a:solidFill>
                <a:srgbClr val="465E9C"/>
              </a:solidFill>
              <a:latin typeface="Calibri" panose="020F0502020204030204" pitchFamily="34" charset="0"/>
              <a:ea typeface="Calibri"/>
              <a:cs typeface="Calibri" panose="020F0502020204030204" pitchFamily="34" charset="0"/>
              <a:sym typeface="Calibri"/>
            </a:endParaRPr>
          </a:p>
          <a:p>
            <a:pPr marL="457200" lvl="0" indent="-368300" algn="l" rtl="0">
              <a:lnSpc>
                <a:spcPct val="100000"/>
              </a:lnSpc>
              <a:spcAft>
                <a:spcPts val="0"/>
              </a:spcAft>
              <a:buClr>
                <a:srgbClr val="465E9C"/>
              </a:buClr>
              <a:buSzPts val="2200"/>
              <a:buFont typeface="Calibri"/>
              <a:buChar char="●"/>
            </a:pPr>
            <a:r>
              <a:rPr lang="en" sz="2000" b="1" dirty="0">
                <a:solidFill>
                  <a:srgbClr val="465E9C"/>
                </a:solidFill>
                <a:latin typeface="Calibri" panose="020F0502020204030204" pitchFamily="34" charset="0"/>
                <a:ea typeface="Calibri"/>
                <a:cs typeface="Calibri" panose="020F0502020204030204" pitchFamily="34" charset="0"/>
                <a:sym typeface="Calibri"/>
              </a:rPr>
              <a:t>PBIS WORLD: </a:t>
            </a:r>
          </a:p>
          <a:p>
            <a:pPr marL="457200" lvl="0" indent="-368300" algn="l" rtl="0">
              <a:lnSpc>
                <a:spcPct val="100000"/>
              </a:lnSpc>
              <a:spcAft>
                <a:spcPts val="0"/>
              </a:spcAft>
              <a:buClr>
                <a:srgbClr val="465E9C"/>
              </a:buClr>
              <a:buSzPts val="2200"/>
              <a:buFont typeface="Calibri"/>
              <a:buChar char="●"/>
            </a:pPr>
            <a:r>
              <a:rPr lang="en" sz="2000" dirty="0">
                <a:solidFill>
                  <a:srgbClr val="465E9C"/>
                </a:solidFill>
                <a:latin typeface="Calibri" panose="020F0502020204030204" pitchFamily="34" charset="0"/>
                <a:ea typeface="Calibri"/>
                <a:cs typeface="Calibri" panose="020F0502020204030204" pitchFamily="34" charset="0"/>
                <a:sym typeface="Calibri"/>
                <a:hlinkClick r:id="rId5"/>
              </a:rPr>
              <a:t>http://www.</a:t>
            </a:r>
            <a:r>
              <a:rPr lang="en" sz="2000" b="1" dirty="0">
                <a:solidFill>
                  <a:srgbClr val="465E9C"/>
                </a:solidFill>
                <a:latin typeface="Calibri" panose="020F0502020204030204" pitchFamily="34" charset="0"/>
                <a:ea typeface="Calibri"/>
                <a:cs typeface="Calibri" panose="020F0502020204030204" pitchFamily="34" charset="0"/>
                <a:sym typeface="Calibri"/>
                <a:hlinkClick r:id="rId5"/>
              </a:rPr>
              <a:t>pbisworld.com</a:t>
            </a:r>
            <a:r>
              <a:rPr lang="en" sz="2000" dirty="0">
                <a:solidFill>
                  <a:srgbClr val="465E9C"/>
                </a:solidFill>
                <a:latin typeface="Calibri" panose="020F0502020204030204" pitchFamily="34" charset="0"/>
                <a:ea typeface="Calibri"/>
                <a:cs typeface="Calibri" panose="020F0502020204030204" pitchFamily="34" charset="0"/>
                <a:sym typeface="Calibri"/>
                <a:hlinkClick r:id="rId5"/>
              </a:rPr>
              <a:t>/tier-2/check-in-check-out-cico/</a:t>
            </a:r>
            <a:endParaRPr lang="en" sz="2000" dirty="0">
              <a:solidFill>
                <a:srgbClr val="465E9C"/>
              </a:solidFill>
              <a:latin typeface="Calibri" panose="020F0502020204030204" pitchFamily="34" charset="0"/>
              <a:ea typeface="Calibri"/>
              <a:cs typeface="Calibri" panose="020F0502020204030204" pitchFamily="34" charset="0"/>
              <a:sym typeface="Calibri"/>
            </a:endParaRPr>
          </a:p>
          <a:p>
            <a:pPr lvl="0" indent="-368300">
              <a:lnSpc>
                <a:spcPct val="100000"/>
              </a:lnSpc>
              <a:buClr>
                <a:srgbClr val="465E9C"/>
              </a:buClr>
              <a:buSzPts val="2200"/>
              <a:buFont typeface="Calibri"/>
              <a:buChar char="●"/>
            </a:pPr>
            <a:r>
              <a:rPr lang="en" sz="2000" b="1" dirty="0">
                <a:solidFill>
                  <a:srgbClr val="465E9C"/>
                </a:solidFill>
                <a:latin typeface="Calibri" panose="020F0502020204030204" pitchFamily="34" charset="0"/>
                <a:ea typeface="Calibri"/>
                <a:cs typeface="Calibri" panose="020F0502020204030204" pitchFamily="34" charset="0"/>
                <a:sym typeface="Calibri"/>
              </a:rPr>
              <a:t>NEW: CICO INITIATIVE Google Drive </a:t>
            </a:r>
            <a:r>
              <a:rPr lang="en-US" sz="2000" dirty="0">
                <a:latin typeface="Calibri" panose="020F0502020204030204" pitchFamily="34" charset="0"/>
                <a:cs typeface="Calibri" panose="020F0502020204030204" pitchFamily="34" charset="0"/>
                <a:hlinkClick r:id="rId6"/>
              </a:rPr>
              <a:t>https://drive.google.com/drive/folders/0B0OPEEkD2dOgclYwTmdPLVJDaUE</a:t>
            </a:r>
            <a:endParaRPr sz="2000" dirty="0">
              <a:solidFill>
                <a:srgbClr val="465E9C"/>
              </a:solidFill>
              <a:latin typeface="Calibri" panose="020F0502020204030204" pitchFamily="34" charset="0"/>
              <a:ea typeface="Calibri"/>
              <a:cs typeface="Calibri" panose="020F0502020204030204" pitchFamily="34" charset="0"/>
              <a:sym typeface="Calibri"/>
            </a:endParaRPr>
          </a:p>
          <a:p>
            <a:pPr marL="0" lvl="0" indent="0" algn="l" rtl="0">
              <a:spcBef>
                <a:spcPts val="0"/>
              </a:spcBef>
              <a:spcAft>
                <a:spcPts val="1600"/>
              </a:spcAft>
              <a:buNone/>
            </a:pPr>
            <a:endParaRPr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725" y="95250"/>
            <a:ext cx="8520600" cy="572700"/>
          </a:xfrm>
        </p:spPr>
        <p:txBody>
          <a:bodyPr/>
          <a:lstStyle/>
          <a:p>
            <a:r>
              <a:rPr lang="en-US" dirty="0"/>
              <a:t>Team CICO Reflection Time</a:t>
            </a:r>
          </a:p>
        </p:txBody>
      </p:sp>
      <p:sp>
        <p:nvSpPr>
          <p:cNvPr id="3" name="Text Placeholder 2"/>
          <p:cNvSpPr>
            <a:spLocks noGrp="1"/>
          </p:cNvSpPr>
          <p:nvPr>
            <p:ph type="body" idx="1"/>
          </p:nvPr>
        </p:nvSpPr>
        <p:spPr>
          <a:xfrm>
            <a:off x="130725" y="820350"/>
            <a:ext cx="8670375" cy="4323150"/>
          </a:xfrm>
        </p:spPr>
        <p:txBody>
          <a:bodyPr/>
          <a:lstStyle/>
          <a:p>
            <a:pPr>
              <a:lnSpc>
                <a:spcPct val="100000"/>
              </a:lnSpc>
            </a:pPr>
            <a:r>
              <a:rPr lang="en-US" sz="2000" b="1" dirty="0">
                <a:latin typeface="Calibri" panose="020F0502020204030204" pitchFamily="34" charset="0"/>
                <a:cs typeface="Calibri" panose="020F0502020204030204" pitchFamily="34" charset="0"/>
              </a:rPr>
              <a:t>If you are school with the </a:t>
            </a:r>
            <a:r>
              <a:rPr lang="en-US" sz="2000" b="1" dirty="0">
                <a:solidFill>
                  <a:srgbClr val="0070C0"/>
                </a:solidFill>
                <a:latin typeface="Calibri" panose="020F0502020204030204" pitchFamily="34" charset="0"/>
                <a:cs typeface="Calibri" panose="020F0502020204030204" pitchFamily="34" charset="0"/>
              </a:rPr>
              <a:t>CICO intervention currently in place</a:t>
            </a:r>
            <a:r>
              <a:rPr lang="en-US" sz="2000" b="1" dirty="0">
                <a:latin typeface="Calibri" panose="020F0502020204030204" pitchFamily="34" charset="0"/>
                <a:cs typeface="Calibri" panose="020F0502020204030204" pitchFamily="34" charset="0"/>
              </a:rPr>
              <a:t>:</a:t>
            </a:r>
          </a:p>
          <a:p>
            <a:pPr marL="939800" lvl="1" indent="-342900">
              <a:lnSpc>
                <a:spcPct val="100000"/>
              </a:lnSpc>
              <a:spcBef>
                <a:spcPts val="0"/>
              </a:spcBef>
              <a:buFont typeface="+mj-lt"/>
              <a:buAutoNum type="alphaUcPeriod"/>
            </a:pPr>
            <a:r>
              <a:rPr lang="en-US" sz="1800" dirty="0">
                <a:latin typeface="Calibri" panose="020F0502020204030204" pitchFamily="34" charset="0"/>
                <a:cs typeface="Calibri" panose="020F0502020204030204" pitchFamily="34" charset="0"/>
              </a:rPr>
              <a:t>Discuss how your CICO compares to the </a:t>
            </a:r>
            <a:r>
              <a:rPr lang="en-US" sz="1800" b="1" dirty="0">
                <a:latin typeface="Calibri" panose="020F0502020204030204" pitchFamily="34" charset="0"/>
                <a:cs typeface="Calibri" panose="020F0502020204030204" pitchFamily="34" charset="0"/>
              </a:rPr>
              <a:t>CICO discussed in the video </a:t>
            </a:r>
            <a:r>
              <a:rPr lang="en-US" sz="1800" dirty="0">
                <a:latin typeface="Calibri" panose="020F0502020204030204" pitchFamily="34" charset="0"/>
                <a:cs typeface="Calibri" panose="020F0502020204030204" pitchFamily="34" charset="0"/>
              </a:rPr>
              <a:t>– what is in alignment and what is out of alignment with evidence-based CICO practices? What might be a good tweak/change for the future?</a:t>
            </a:r>
          </a:p>
          <a:p>
            <a:pPr marL="939800" lvl="1" indent="-342900">
              <a:lnSpc>
                <a:spcPct val="100000"/>
              </a:lnSpc>
              <a:spcBef>
                <a:spcPts val="0"/>
              </a:spcBef>
              <a:buFont typeface="+mj-lt"/>
              <a:buAutoNum type="alphaUcPeriod"/>
            </a:pPr>
            <a:r>
              <a:rPr lang="en-US" sz="1800" dirty="0">
                <a:latin typeface="Calibri" panose="020F0502020204030204" pitchFamily="34" charset="0"/>
                <a:cs typeface="Calibri" panose="020F0502020204030204" pitchFamily="34" charset="0"/>
              </a:rPr>
              <a:t>Look at the </a:t>
            </a:r>
            <a:r>
              <a:rPr lang="en-US" sz="1800" b="1" i="1" dirty="0">
                <a:latin typeface="Calibri" panose="020F0502020204030204" pitchFamily="34" charset="0"/>
                <a:cs typeface="Calibri" panose="020F0502020204030204" pitchFamily="34" charset="0"/>
              </a:rPr>
              <a:t>Examples and Resources</a:t>
            </a:r>
            <a:r>
              <a:rPr lang="en-US" sz="1800" b="1" dirty="0">
                <a:latin typeface="Calibri" panose="020F0502020204030204" pitchFamily="34" charset="0"/>
                <a:cs typeface="Calibri" panose="020F0502020204030204" pitchFamily="34" charset="0"/>
              </a:rPr>
              <a:t> packet </a:t>
            </a:r>
            <a:r>
              <a:rPr lang="en-US" sz="1800" dirty="0">
                <a:latin typeface="Calibri" panose="020F0502020204030204" pitchFamily="34" charset="0"/>
                <a:cs typeface="Calibri" panose="020F0502020204030204" pitchFamily="34" charset="0"/>
              </a:rPr>
              <a:t>(in your yellow folder white packet, </a:t>
            </a:r>
            <a:r>
              <a:rPr lang="en-US" sz="1800" b="1" dirty="0">
                <a:latin typeface="Calibri" panose="020F0502020204030204" pitchFamily="34" charset="0"/>
                <a:cs typeface="Calibri" panose="020F0502020204030204" pitchFamily="34" charset="0"/>
              </a:rPr>
              <a:t>pgs. 19-21 </a:t>
            </a:r>
            <a:r>
              <a:rPr lang="en-US" sz="1800" dirty="0">
                <a:latin typeface="Calibri" panose="020F0502020204030204" pitchFamily="34" charset="0"/>
                <a:cs typeface="Calibri" panose="020F0502020204030204" pitchFamily="34" charset="0"/>
              </a:rPr>
              <a:t>OR Google drive file – “Tier 2 Targeted Team Examples Resources Packet”) and fill out the pages according to your current training for CICO implementation.</a:t>
            </a:r>
          </a:p>
          <a:p>
            <a:pPr marL="939800" lvl="1" indent="-342900">
              <a:lnSpc>
                <a:spcPct val="100000"/>
              </a:lnSpc>
              <a:spcBef>
                <a:spcPts val="0"/>
              </a:spcBef>
              <a:buFont typeface="+mj-lt"/>
              <a:buAutoNum type="alphaUcPeriod"/>
            </a:pPr>
            <a:endParaRPr lang="en-US" sz="800"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If you are a school with </a:t>
            </a:r>
            <a:r>
              <a:rPr lang="en-US" sz="2000" b="1" dirty="0">
                <a:solidFill>
                  <a:srgbClr val="0070C0"/>
                </a:solidFill>
                <a:latin typeface="Calibri" panose="020F0502020204030204" pitchFamily="34" charset="0"/>
                <a:cs typeface="Calibri" panose="020F0502020204030204" pitchFamily="34" charset="0"/>
              </a:rPr>
              <a:t>no CICO intervention in place </a:t>
            </a:r>
            <a:r>
              <a:rPr lang="en-US" sz="2000" b="1" dirty="0">
                <a:latin typeface="Calibri" panose="020F0502020204030204" pitchFamily="34" charset="0"/>
                <a:cs typeface="Calibri" panose="020F0502020204030204" pitchFamily="34" charset="0"/>
              </a:rPr>
              <a:t>currently:</a:t>
            </a:r>
          </a:p>
          <a:p>
            <a:pPr marL="939800" lvl="1" indent="-342900">
              <a:lnSpc>
                <a:spcPct val="100000"/>
              </a:lnSpc>
              <a:spcBef>
                <a:spcPts val="0"/>
              </a:spcBef>
              <a:buFont typeface="+mj-lt"/>
              <a:buAutoNum type="alphaUcPeriod" startAt="3"/>
            </a:pPr>
            <a:r>
              <a:rPr lang="en-US" sz="1800" dirty="0" smtClean="0">
                <a:latin typeface="Calibri" panose="020F0502020204030204" pitchFamily="34" charset="0"/>
                <a:cs typeface="Calibri" panose="020F0502020204030204" pitchFamily="34" charset="0"/>
              </a:rPr>
              <a:t>Use the </a:t>
            </a:r>
            <a:r>
              <a:rPr lang="en-US" sz="1800" b="1" dirty="0" smtClean="0">
                <a:latin typeface="Calibri" panose="020F0502020204030204" pitchFamily="34" charset="0"/>
                <a:cs typeface="Calibri" panose="020F0502020204030204" pitchFamily="34" charset="0"/>
              </a:rPr>
              <a:t>HEAXAGON TOOL </a:t>
            </a:r>
            <a:r>
              <a:rPr lang="en-US" sz="1800" dirty="0" smtClean="0">
                <a:latin typeface="Calibri" panose="020F0502020204030204" pitchFamily="34" charset="0"/>
                <a:cs typeface="Calibri" panose="020F0502020204030204" pitchFamily="34" charset="0"/>
              </a:rPr>
              <a:t>to help determine the “fit” for CICO.</a:t>
            </a:r>
            <a:endParaRPr lang="en-US" sz="1800" dirty="0">
              <a:latin typeface="Calibri" panose="020F0502020204030204" pitchFamily="34" charset="0"/>
              <a:cs typeface="Calibri" panose="020F0502020204030204" pitchFamily="34" charset="0"/>
            </a:endParaRPr>
          </a:p>
          <a:p>
            <a:pPr marL="939800" lvl="1" indent="-342900">
              <a:lnSpc>
                <a:spcPct val="100000"/>
              </a:lnSpc>
              <a:spcBef>
                <a:spcPts val="0"/>
              </a:spcBef>
              <a:buFont typeface="+mj-lt"/>
              <a:buAutoNum type="alphaUcPeriod" startAt="4"/>
            </a:pPr>
            <a:r>
              <a:rPr lang="en-US" sz="1800" dirty="0">
                <a:latin typeface="Calibri" panose="020F0502020204030204" pitchFamily="34" charset="0"/>
                <a:cs typeface="Calibri" panose="020F0502020204030204" pitchFamily="34" charset="0"/>
              </a:rPr>
              <a:t>Check out the </a:t>
            </a:r>
            <a:r>
              <a:rPr lang="en-US" sz="1800" b="1" dirty="0">
                <a:latin typeface="Calibri" panose="020F0502020204030204" pitchFamily="34" charset="0"/>
                <a:cs typeface="Calibri" panose="020F0502020204030204" pitchFamily="34" charset="0"/>
              </a:rPr>
              <a:t>CICO Initiative Google Drive </a:t>
            </a:r>
            <a:r>
              <a:rPr lang="en-US" sz="1800" dirty="0">
                <a:latin typeface="Calibri" panose="020F0502020204030204" pitchFamily="34" charset="0"/>
                <a:cs typeface="Calibri" panose="020F0502020204030204" pitchFamily="34" charset="0"/>
              </a:rPr>
              <a:t>and identify 1 folder of most interest: </a:t>
            </a:r>
            <a:r>
              <a:rPr lang="en-US" sz="1800" dirty="0">
                <a:latin typeface="Calibri" panose="020F0502020204030204" pitchFamily="34" charset="0"/>
                <a:cs typeface="Calibri" panose="020F0502020204030204" pitchFamily="34" charset="0"/>
                <a:hlinkClick r:id="rId3"/>
              </a:rPr>
              <a:t>https://drive.google.com/drive/folders/0B0OPEEkD2dOgclYwTmdPLVJDaUE</a:t>
            </a:r>
            <a:r>
              <a:rPr lang="en-US" sz="1800" dirty="0">
                <a:latin typeface="Calibri" panose="020F0502020204030204" pitchFamily="34" charset="0"/>
                <a:cs typeface="Calibri" panose="020F0502020204030204" pitchFamily="34" charset="0"/>
              </a:rPr>
              <a:t>)</a:t>
            </a:r>
          </a:p>
          <a:p>
            <a:pPr lvl="1"/>
            <a:endParaRPr lang="en-US" dirty="0">
              <a:solidFill>
                <a:srgbClr val="465E9C"/>
              </a:solidFill>
              <a:latin typeface="Calibri" panose="020F0502020204030204" pitchFamily="34" charset="0"/>
              <a:ea typeface="Calibri"/>
              <a:cs typeface="Calibri" panose="020F0502020204030204" pitchFamily="34" charset="0"/>
              <a:sym typeface="Calibri"/>
            </a:endParaRPr>
          </a:p>
          <a:p>
            <a:pPr lvl="1"/>
            <a:endParaRPr lang="en-US" dirty="0"/>
          </a:p>
          <a:p>
            <a:pPr lvl="1"/>
            <a:endParaRPr lang="en-US" dirty="0"/>
          </a:p>
        </p:txBody>
      </p:sp>
    </p:spTree>
    <p:extLst>
      <p:ext uri="{BB962C8B-B14F-4D97-AF65-F5344CB8AC3E}">
        <p14:creationId xmlns:p14="http://schemas.microsoft.com/office/powerpoint/2010/main" val="8786097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The </a:t>
            </a:r>
            <a:r>
              <a:rPr lang="en-US" b="1" dirty="0">
                <a:latin typeface="Calibri" panose="020F0502020204030204" pitchFamily="34" charset="0"/>
                <a:cs typeface="Calibri" panose="020F0502020204030204" pitchFamily="34" charset="0"/>
              </a:rPr>
              <a:t>HEAXAGON TOOL</a:t>
            </a:r>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121" y="279123"/>
            <a:ext cx="4557920" cy="4557920"/>
          </a:xfrm>
          <a:prstGeom prst="rect">
            <a:avLst/>
          </a:prstGeom>
        </p:spPr>
      </p:pic>
    </p:spTree>
    <p:extLst>
      <p:ext uri="{BB962C8B-B14F-4D97-AF65-F5344CB8AC3E}">
        <p14:creationId xmlns:p14="http://schemas.microsoft.com/office/powerpoint/2010/main" val="54754943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64" y="209051"/>
            <a:ext cx="8520600" cy="572700"/>
          </a:xfrm>
        </p:spPr>
        <p:txBody>
          <a:bodyPr/>
          <a:lstStyle/>
          <a:p>
            <a:r>
              <a:rPr lang="en-US" dirty="0" smtClean="0"/>
              <a:t>Hexagon Tool Screenshot</a:t>
            </a:r>
            <a:endParaRPr lang="en-US" dirty="0"/>
          </a:p>
        </p:txBody>
      </p:sp>
      <p:pic>
        <p:nvPicPr>
          <p:cNvPr id="4" name="Picture 3"/>
          <p:cNvPicPr>
            <a:picLocks noChangeAspect="1"/>
          </p:cNvPicPr>
          <p:nvPr/>
        </p:nvPicPr>
        <p:blipFill>
          <a:blip r:embed="rId2"/>
          <a:stretch>
            <a:fillRect/>
          </a:stretch>
        </p:blipFill>
        <p:spPr>
          <a:xfrm>
            <a:off x="511483" y="781751"/>
            <a:ext cx="7855562" cy="3562132"/>
          </a:xfrm>
          <a:prstGeom prst="rect">
            <a:avLst/>
          </a:prstGeom>
        </p:spPr>
      </p:pic>
      <p:sp>
        <p:nvSpPr>
          <p:cNvPr id="5" name="Rectangle 4"/>
          <p:cNvSpPr/>
          <p:nvPr/>
        </p:nvSpPr>
        <p:spPr>
          <a:xfrm>
            <a:off x="3412906" y="4608806"/>
            <a:ext cx="5532284" cy="307777"/>
          </a:xfrm>
          <a:prstGeom prst="rect">
            <a:avLst/>
          </a:prstGeom>
        </p:spPr>
        <p:txBody>
          <a:bodyPr wrap="none">
            <a:spAutoFit/>
          </a:bodyPr>
          <a:lstStyle/>
          <a:p>
            <a:r>
              <a:rPr lang="en-US" dirty="0" smtClean="0">
                <a:solidFill>
                  <a:srgbClr val="0070C0"/>
                </a:solidFill>
                <a:hlinkClick r:id="rId3"/>
              </a:rPr>
              <a:t>Tool can be found at - http</a:t>
            </a:r>
            <a:r>
              <a:rPr lang="en-US" dirty="0">
                <a:solidFill>
                  <a:srgbClr val="0070C0"/>
                </a:solidFill>
                <a:hlinkClick r:id="rId3"/>
              </a:rPr>
              <a:t>://wh1.oet.udel.edu/pbs/cadre-2019-2020/</a:t>
            </a:r>
            <a:endParaRPr lang="en-US" dirty="0">
              <a:solidFill>
                <a:srgbClr val="0070C0"/>
              </a:solidFill>
            </a:endParaRPr>
          </a:p>
        </p:txBody>
      </p:sp>
    </p:spTree>
    <p:extLst>
      <p:ext uri="{BB962C8B-B14F-4D97-AF65-F5344CB8AC3E}">
        <p14:creationId xmlns:p14="http://schemas.microsoft.com/office/powerpoint/2010/main" val="5372573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26"/>
        <p:cNvGrpSpPr/>
        <p:nvPr/>
      </p:nvGrpSpPr>
      <p:grpSpPr>
        <a:xfrm>
          <a:off x="0" y="0"/>
          <a:ext cx="0" cy="0"/>
          <a:chOff x="0" y="0"/>
          <a:chExt cx="0" cy="0"/>
        </a:xfrm>
      </p:grpSpPr>
      <p:sp>
        <p:nvSpPr>
          <p:cNvPr id="1227" name="Google Shape;1227;p203"/>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TFI Tier II Items</a:t>
            </a:r>
            <a:endParaRPr sz="1100"/>
          </a:p>
        </p:txBody>
      </p:sp>
      <p:sp>
        <p:nvSpPr>
          <p:cNvPr id="1228" name="Google Shape;1228;p203"/>
          <p:cNvSpPr txBox="1">
            <a:spLocks noGrp="1"/>
          </p:cNvSpPr>
          <p:nvPr>
            <p:ph type="body" idx="1"/>
          </p:nvPr>
        </p:nvSpPr>
        <p:spPr>
          <a:xfrm>
            <a:off x="485311" y="566400"/>
            <a:ext cx="8303700" cy="4010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700"/>
              <a:buFont typeface="Noto Sans Symbols"/>
              <a:buNone/>
            </a:pPr>
            <a:r>
              <a:rPr lang="en" sz="2400">
                <a:solidFill>
                  <a:srgbClr val="666666"/>
                </a:solidFill>
              </a:rPr>
              <a:t>Subscale: Teams</a:t>
            </a:r>
            <a:endParaRPr sz="2400">
              <a:solidFill>
                <a:srgbClr val="666666"/>
              </a:solidFill>
            </a:endParaRPr>
          </a:p>
          <a:p>
            <a:pPr marL="0" lvl="0" indent="0" algn="l" rtl="0">
              <a:lnSpc>
                <a:spcPct val="100000"/>
              </a:lnSpc>
              <a:spcBef>
                <a:spcPts val="1400"/>
              </a:spcBef>
              <a:spcAft>
                <a:spcPts val="0"/>
              </a:spcAft>
              <a:buClr>
                <a:schemeClr val="accent1"/>
              </a:buClr>
              <a:buSzPts val="1700"/>
              <a:buFont typeface="Noto Sans Symbols"/>
              <a:buNone/>
            </a:pPr>
            <a:r>
              <a:rPr lang="en" sz="2400"/>
              <a:t>Subscale: Interventions</a:t>
            </a:r>
            <a:endParaRPr sz="2400"/>
          </a:p>
          <a:p>
            <a:pPr marL="520700" lvl="1" indent="-241300" algn="l" rtl="0">
              <a:lnSpc>
                <a:spcPct val="100000"/>
              </a:lnSpc>
              <a:spcBef>
                <a:spcPts val="500"/>
              </a:spcBef>
              <a:spcAft>
                <a:spcPts val="0"/>
              </a:spcAft>
              <a:buClr>
                <a:srgbClr val="000000"/>
              </a:buClr>
              <a:buSzPts val="2400"/>
              <a:buChar char="•"/>
            </a:pPr>
            <a:r>
              <a:rPr lang="en" sz="2400" b="1">
                <a:solidFill>
                  <a:srgbClr val="000000"/>
                </a:solidFill>
                <a:uFill>
                  <a:noFill/>
                </a:uFill>
                <a:hlinkClick r:id="" action="ppaction://noaction"/>
              </a:rPr>
              <a:t>Item 2.5: Options for Tier II Interventions</a:t>
            </a:r>
            <a:endParaRPr sz="2400" b="1">
              <a:solidFill>
                <a:srgbClr val="000000"/>
              </a:solidFill>
              <a:uFill>
                <a:noFill/>
              </a:uFill>
              <a:hlinkClick r:id="" action="ppaction://noaction"/>
            </a:endParaRPr>
          </a:p>
          <a:p>
            <a:pPr marL="520700" lvl="1" indent="-241300" algn="l" rtl="0">
              <a:lnSpc>
                <a:spcPct val="100000"/>
              </a:lnSpc>
              <a:spcBef>
                <a:spcPts val="900"/>
              </a:spcBef>
              <a:spcAft>
                <a:spcPts val="0"/>
              </a:spcAft>
              <a:buClr>
                <a:srgbClr val="000000"/>
              </a:buClr>
              <a:buSzPts val="2400"/>
              <a:buChar char="•"/>
            </a:pPr>
            <a:r>
              <a:rPr lang="en" sz="2400" b="1">
                <a:solidFill>
                  <a:srgbClr val="000000"/>
                </a:solidFill>
                <a:uFill>
                  <a:noFill/>
                </a:uFill>
                <a:hlinkClick r:id="" action="ppaction://noaction"/>
              </a:rPr>
              <a:t>Item 2.6: Tier II Critical Features</a:t>
            </a:r>
            <a:endParaRPr sz="2400" b="1">
              <a:solidFill>
                <a:srgbClr val="000000"/>
              </a:solidFill>
            </a:endParaRPr>
          </a:p>
          <a:p>
            <a:pPr marL="520700" lvl="1" indent="-241300" algn="l" rtl="0">
              <a:lnSpc>
                <a:spcPct val="100000"/>
              </a:lnSpc>
              <a:spcBef>
                <a:spcPts val="900"/>
              </a:spcBef>
              <a:spcAft>
                <a:spcPts val="0"/>
              </a:spcAft>
              <a:buClr>
                <a:srgbClr val="000000"/>
              </a:buClr>
              <a:buSzPts val="2400"/>
              <a:buChar char="•"/>
            </a:pPr>
            <a:r>
              <a:rPr lang="en" sz="2400" b="1">
                <a:solidFill>
                  <a:srgbClr val="000000"/>
                </a:solidFill>
                <a:uFill>
                  <a:noFill/>
                </a:uFill>
                <a:hlinkClick r:id="" action="ppaction://noaction"/>
              </a:rPr>
              <a:t>Item 2.7: Practices Matched to Student Need</a:t>
            </a:r>
            <a:endParaRPr sz="2400" b="1">
              <a:solidFill>
                <a:srgbClr val="000000"/>
              </a:solidFill>
            </a:endParaRPr>
          </a:p>
          <a:p>
            <a:pPr marL="520700" lvl="1" indent="-241300" algn="l" rtl="0">
              <a:lnSpc>
                <a:spcPct val="100000"/>
              </a:lnSpc>
              <a:spcBef>
                <a:spcPts val="900"/>
              </a:spcBef>
              <a:spcAft>
                <a:spcPts val="0"/>
              </a:spcAft>
              <a:buClr>
                <a:srgbClr val="000000"/>
              </a:buClr>
              <a:buSzPts val="2400"/>
              <a:buChar char="•"/>
            </a:pPr>
            <a:r>
              <a:rPr lang="en" sz="2400" b="1">
                <a:solidFill>
                  <a:srgbClr val="000000"/>
                </a:solidFill>
                <a:uFill>
                  <a:noFill/>
                </a:uFill>
                <a:hlinkClick r:id="" action="ppaction://noaction"/>
              </a:rPr>
              <a:t>Item 2.8: Access to Tier I Supports</a:t>
            </a:r>
            <a:endParaRPr sz="2400" b="1">
              <a:solidFill>
                <a:srgbClr val="000000"/>
              </a:solidFill>
            </a:endParaRPr>
          </a:p>
          <a:p>
            <a:pPr marL="520700" lvl="1" indent="-241300" algn="l" rtl="0">
              <a:lnSpc>
                <a:spcPct val="100000"/>
              </a:lnSpc>
              <a:spcBef>
                <a:spcPts val="900"/>
              </a:spcBef>
              <a:spcAft>
                <a:spcPts val="0"/>
              </a:spcAft>
              <a:buClr>
                <a:srgbClr val="000000"/>
              </a:buClr>
              <a:buSzPts val="2400"/>
              <a:buChar char="•"/>
            </a:pPr>
            <a:r>
              <a:rPr lang="en" sz="2400" b="1">
                <a:solidFill>
                  <a:srgbClr val="000000"/>
                </a:solidFill>
                <a:uFill>
                  <a:noFill/>
                </a:uFill>
                <a:hlinkClick r:id="" action="ppaction://noaction"/>
              </a:rPr>
              <a:t>Item 2.9: Professional Development</a:t>
            </a:r>
            <a:endParaRPr sz="2400" b="1">
              <a:solidFill>
                <a:srgbClr val="000000"/>
              </a:solidFill>
            </a:endParaRPr>
          </a:p>
          <a:p>
            <a:pPr marL="457200" lvl="0" indent="0" algn="l" rtl="0">
              <a:lnSpc>
                <a:spcPct val="100000"/>
              </a:lnSpc>
              <a:spcBef>
                <a:spcPts val="900"/>
              </a:spcBef>
              <a:spcAft>
                <a:spcPts val="0"/>
              </a:spcAft>
              <a:buNone/>
            </a:pPr>
            <a:endParaRPr sz="800"/>
          </a:p>
          <a:p>
            <a:pPr marL="0" lvl="0" indent="0" algn="l" rtl="0">
              <a:spcBef>
                <a:spcPts val="0"/>
              </a:spcBef>
              <a:spcAft>
                <a:spcPts val="0"/>
              </a:spcAft>
              <a:buClr>
                <a:schemeClr val="accent1"/>
              </a:buClr>
              <a:buSzPts val="1800"/>
              <a:buFont typeface="Noto Sans Symbols"/>
              <a:buNone/>
            </a:pPr>
            <a:r>
              <a:rPr lang="en" sz="2400">
                <a:solidFill>
                  <a:srgbClr val="666666"/>
                </a:solidFill>
              </a:rPr>
              <a:t>Subscale: Evaluation</a:t>
            </a:r>
            <a:endParaRPr sz="2400">
              <a:solidFill>
                <a:srgbClr val="666666"/>
              </a:solidFill>
            </a:endParaRPr>
          </a:p>
          <a:p>
            <a:pPr marL="0" lvl="0" indent="0" algn="l" rtl="0">
              <a:lnSpc>
                <a:spcPct val="100000"/>
              </a:lnSpc>
              <a:spcBef>
                <a:spcPts val="500"/>
              </a:spcBef>
              <a:spcAft>
                <a:spcPts val="0"/>
              </a:spcAft>
              <a:buClr>
                <a:schemeClr val="accent1"/>
              </a:buClr>
              <a:buSzPts val="1700"/>
              <a:buFont typeface="Noto Sans Symbols"/>
              <a:buNone/>
            </a:pPr>
            <a:endParaRPr sz="2400"/>
          </a:p>
        </p:txBody>
      </p:sp>
      <p:pic>
        <p:nvPicPr>
          <p:cNvPr id="1229" name="Google Shape;1229;p203"/>
          <p:cNvPicPr preferRelativeResize="0"/>
          <p:nvPr/>
        </p:nvPicPr>
        <p:blipFill>
          <a:blip r:embed="rId3">
            <a:alphaModFix/>
          </a:blip>
          <a:stretch>
            <a:fillRect/>
          </a:stretch>
        </p:blipFill>
        <p:spPr>
          <a:xfrm>
            <a:off x="6769675" y="225553"/>
            <a:ext cx="2253300" cy="29160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110"/>
          <p:cNvPicPr preferRelativeResize="0"/>
          <p:nvPr/>
        </p:nvPicPr>
        <p:blipFill>
          <a:blip r:embed="rId3">
            <a:alphaModFix/>
          </a:blip>
          <a:stretch>
            <a:fillRect/>
          </a:stretch>
        </p:blipFill>
        <p:spPr>
          <a:xfrm>
            <a:off x="1421225" y="1025325"/>
            <a:ext cx="6600825" cy="3819525"/>
          </a:xfrm>
          <a:prstGeom prst="rect">
            <a:avLst/>
          </a:prstGeom>
          <a:noFill/>
          <a:ln>
            <a:noFill/>
          </a:ln>
        </p:spPr>
      </p:pic>
      <p:sp>
        <p:nvSpPr>
          <p:cNvPr id="532" name="Google Shape;532;p110"/>
          <p:cNvSpPr txBox="1">
            <a:spLocks noGrp="1"/>
          </p:cNvSpPr>
          <p:nvPr>
            <p:ph type="title"/>
          </p:nvPr>
        </p:nvSpPr>
        <p:spPr>
          <a:xfrm>
            <a:off x="311700" y="181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Layers that build, not dividers that separate</a:t>
            </a:r>
            <a:br>
              <a:rPr lang="en-US" dirty="0"/>
            </a:br>
            <a:endParaRPr dirty="0"/>
          </a:p>
        </p:txBody>
      </p:sp>
    </p:spTree>
    <p:extLst>
      <p:ext uri="{BB962C8B-B14F-4D97-AF65-F5344CB8AC3E}">
        <p14:creationId xmlns:p14="http://schemas.microsoft.com/office/powerpoint/2010/main" val="56218264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204"/>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2.5 Options for Tier II Interventions</a:t>
            </a:r>
            <a:endParaRPr sz="1100"/>
          </a:p>
        </p:txBody>
      </p:sp>
      <p:graphicFrame>
        <p:nvGraphicFramePr>
          <p:cNvPr id="1237" name="Google Shape;1237;p204"/>
          <p:cNvGraphicFramePr/>
          <p:nvPr/>
        </p:nvGraphicFramePr>
        <p:xfrm>
          <a:off x="280756" y="1031887"/>
          <a:ext cx="8582475" cy="3799145"/>
        </p:xfrm>
        <a:graphic>
          <a:graphicData uri="http://schemas.openxmlformats.org/drawingml/2006/table">
            <a:tbl>
              <a:tblPr firstRow="1" bandRow="1">
                <a:noFill/>
                <a:tableStyleId>{0C8DD21C-C7AF-4682-B362-B0C72A8AE63A}</a:tableStyleId>
              </a:tblPr>
              <a:tblGrid>
                <a:gridCol w="2860825">
                  <a:extLst>
                    <a:ext uri="{9D8B030D-6E8A-4147-A177-3AD203B41FA5}">
                      <a16:colId xmlns:a16="http://schemas.microsoft.com/office/drawing/2014/main" val="20000"/>
                    </a:ext>
                  </a:extLst>
                </a:gridCol>
                <a:gridCol w="2860825">
                  <a:extLst>
                    <a:ext uri="{9D8B030D-6E8A-4147-A177-3AD203B41FA5}">
                      <a16:colId xmlns:a16="http://schemas.microsoft.com/office/drawing/2014/main" val="20001"/>
                    </a:ext>
                  </a:extLst>
                </a:gridCol>
                <a:gridCol w="2860825">
                  <a:extLst>
                    <a:ext uri="{9D8B030D-6E8A-4147-A177-3AD203B41FA5}">
                      <a16:colId xmlns:a16="http://schemas.microsoft.com/office/drawing/2014/main" val="20002"/>
                    </a:ext>
                  </a:extLst>
                </a:gridCol>
              </a:tblGrid>
              <a:tr h="484425">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2986125">
                <a:tc>
                  <a:txBody>
                    <a:bodyPr/>
                    <a:lstStyle/>
                    <a:p>
                      <a:pPr marL="0" marR="0" lvl="0" indent="0" algn="l" rtl="0">
                        <a:spcBef>
                          <a:spcPts val="0"/>
                        </a:spcBef>
                        <a:spcAft>
                          <a:spcPts val="0"/>
                        </a:spcAft>
                        <a:buNone/>
                      </a:pPr>
                      <a:r>
                        <a:rPr lang="en" sz="2100" b="1" i="0" u="none" strike="noStrike">
                          <a:solidFill>
                            <a:schemeClr val="dk1"/>
                          </a:solidFill>
                          <a:latin typeface="Calibri"/>
                          <a:ea typeface="Calibri"/>
                          <a:cs typeface="Calibri"/>
                          <a:sym typeface="Calibri"/>
                        </a:rPr>
                        <a:t>Options for Tier II Interventions: </a:t>
                      </a:r>
                      <a:endParaRPr sz="1100"/>
                    </a:p>
                    <a:p>
                      <a:pPr marL="0" marR="0" lvl="0" indent="0" algn="l" rtl="0">
                        <a:spcBef>
                          <a:spcPts val="500"/>
                        </a:spcBef>
                        <a:spcAft>
                          <a:spcPts val="0"/>
                        </a:spcAft>
                        <a:buNone/>
                      </a:pPr>
                      <a:r>
                        <a:rPr lang="en" sz="1800" b="0" i="0" u="none" strike="noStrike">
                          <a:solidFill>
                            <a:schemeClr val="dk1"/>
                          </a:solidFill>
                          <a:latin typeface="Calibri"/>
                          <a:ea typeface="Calibri"/>
                          <a:cs typeface="Calibri"/>
                          <a:sym typeface="Calibri"/>
                        </a:rPr>
                        <a:t>Tier II team has multiple ongoing behavior support</a:t>
                      </a:r>
                      <a:endParaRPr sz="1100"/>
                    </a:p>
                    <a:p>
                      <a:pPr marL="0" marR="0" lvl="0" indent="0" algn="l" rtl="0">
                        <a:spcBef>
                          <a:spcPts val="0"/>
                        </a:spcBef>
                        <a:spcAft>
                          <a:spcPts val="0"/>
                        </a:spcAft>
                        <a:buNone/>
                      </a:pPr>
                      <a:r>
                        <a:rPr lang="en" sz="1800" b="0" i="0" u="none" strike="noStrike">
                          <a:solidFill>
                            <a:schemeClr val="dk1"/>
                          </a:solidFill>
                          <a:latin typeface="Calibri"/>
                          <a:ea typeface="Calibri"/>
                          <a:cs typeface="Calibri"/>
                          <a:sym typeface="Calibri"/>
                        </a:rPr>
                        <a:t>interventions with documented evidence of</a:t>
                      </a:r>
                      <a:endParaRPr sz="1100"/>
                    </a:p>
                    <a:p>
                      <a:pPr marL="0" marR="0" lvl="0" indent="0" algn="l" rtl="0">
                        <a:spcBef>
                          <a:spcPts val="0"/>
                        </a:spcBef>
                        <a:spcAft>
                          <a:spcPts val="0"/>
                        </a:spcAft>
                        <a:buNone/>
                      </a:pPr>
                      <a:r>
                        <a:rPr lang="en" sz="1800" b="0" i="0" u="none" strike="noStrike">
                          <a:solidFill>
                            <a:schemeClr val="dk1"/>
                          </a:solidFill>
                          <a:latin typeface="Calibri"/>
                          <a:ea typeface="Calibri"/>
                          <a:cs typeface="Calibri"/>
                          <a:sym typeface="Calibri"/>
                        </a:rPr>
                        <a:t>effectiveness matched to student need.</a:t>
                      </a:r>
                      <a:endParaRPr sz="1800"/>
                    </a:p>
                  </a:txBody>
                  <a:tcPr marL="68600" marR="68600" marT="34300" marB="34300"/>
                </a:tc>
                <a:tc>
                  <a:txBody>
                    <a:bodyPr/>
                    <a:lstStyle/>
                    <a:p>
                      <a:pPr marL="215900" marR="0" lvl="0" indent="-215900" algn="l" rtl="0">
                        <a:spcBef>
                          <a:spcPts val="0"/>
                        </a:spcBef>
                        <a:spcAft>
                          <a:spcPts val="0"/>
                        </a:spcAft>
                        <a:buClr>
                          <a:schemeClr val="dk1"/>
                        </a:buClr>
                        <a:buSzPts val="1800"/>
                        <a:buFont typeface="Arial"/>
                        <a:buChar char="•"/>
                      </a:pPr>
                      <a:r>
                        <a:rPr lang="en" sz="1800" b="0" i="0" u="none" strike="noStrike">
                          <a:solidFill>
                            <a:schemeClr val="dk1"/>
                          </a:solidFill>
                          <a:latin typeface="Calibri"/>
                          <a:ea typeface="Calibri"/>
                          <a:cs typeface="Calibri"/>
                          <a:sym typeface="Calibri"/>
                        </a:rPr>
                        <a:t>School Tier II handbook</a:t>
                      </a:r>
                      <a:endParaRPr sz="1100"/>
                    </a:p>
                    <a:p>
                      <a:pPr marL="215900" marR="0" lvl="0" indent="-215900" algn="l" rtl="0">
                        <a:spcBef>
                          <a:spcPts val="900"/>
                        </a:spcBef>
                        <a:spcAft>
                          <a:spcPts val="0"/>
                        </a:spcAft>
                        <a:buClr>
                          <a:schemeClr val="dk1"/>
                        </a:buClr>
                        <a:buSzPts val="1800"/>
                        <a:buFont typeface="Arial"/>
                        <a:buChar char="•"/>
                      </a:pPr>
                      <a:r>
                        <a:rPr lang="en" sz="1800" b="0" i="0" u="none" strike="noStrike">
                          <a:solidFill>
                            <a:schemeClr val="dk1"/>
                          </a:solidFill>
                          <a:latin typeface="Calibri"/>
                          <a:ea typeface="Calibri"/>
                          <a:cs typeface="Calibri"/>
                          <a:sym typeface="Calibri"/>
                        </a:rPr>
                        <a:t>Targeted Interventions Reference Guide</a:t>
                      </a:r>
                      <a:endParaRPr sz="1800"/>
                    </a:p>
                  </a:txBody>
                  <a:tcPr marL="68600" marR="68600" marT="34300" marB="34300"/>
                </a:tc>
                <a:tc>
                  <a:txBody>
                    <a:bodyPr/>
                    <a:lstStyle/>
                    <a:p>
                      <a:pPr marL="0" marR="0" lvl="0" indent="0" algn="l" rtl="0">
                        <a:spcBef>
                          <a:spcPts val="0"/>
                        </a:spcBef>
                        <a:spcAft>
                          <a:spcPts val="0"/>
                        </a:spcAft>
                        <a:buNone/>
                      </a:pPr>
                      <a:r>
                        <a:rPr lang="en" sz="1800" dirty="0"/>
                        <a:t>0 = </a:t>
                      </a:r>
                      <a:r>
                        <a:rPr lang="en" sz="1800" b="0" i="0" u="none" strike="noStrike" dirty="0">
                          <a:solidFill>
                            <a:schemeClr val="dk1"/>
                          </a:solidFill>
                          <a:latin typeface="Calibri"/>
                          <a:ea typeface="Calibri"/>
                          <a:cs typeface="Calibri"/>
                          <a:sym typeface="Calibri"/>
                        </a:rPr>
                        <a:t>No Tier II interventions with documented evidence of effectiveness are in use.</a:t>
                      </a:r>
                      <a:endParaRPr sz="1100" dirty="0"/>
                    </a:p>
                    <a:p>
                      <a:pPr marL="0" marR="0" lvl="0" indent="0" algn="l" rtl="0">
                        <a:spcBef>
                          <a:spcPts val="900"/>
                        </a:spcBef>
                        <a:spcAft>
                          <a:spcPts val="0"/>
                        </a:spcAft>
                        <a:buNone/>
                      </a:pPr>
                      <a:r>
                        <a:rPr lang="en" sz="1800" dirty="0"/>
                        <a:t>1 = </a:t>
                      </a:r>
                      <a:r>
                        <a:rPr lang="en" sz="1800" b="0" i="0" u="none" strike="noStrike" dirty="0">
                          <a:solidFill>
                            <a:schemeClr val="dk1"/>
                          </a:solidFill>
                          <a:latin typeface="Calibri"/>
                          <a:ea typeface="Calibri"/>
                          <a:cs typeface="Calibri"/>
                          <a:sym typeface="Calibri"/>
                        </a:rPr>
                        <a:t>Only 1 Tier II intervention with documented evidence of effectiveness is in use.</a:t>
                      </a:r>
                      <a:endParaRPr sz="1100" dirty="0"/>
                    </a:p>
                    <a:p>
                      <a:pPr marL="0" marR="0" lvl="0" indent="0" algn="l" rtl="0">
                        <a:spcBef>
                          <a:spcPts val="900"/>
                        </a:spcBef>
                        <a:spcAft>
                          <a:spcPts val="0"/>
                        </a:spcAft>
                        <a:buNone/>
                      </a:pPr>
                      <a:r>
                        <a:rPr lang="en" sz="1800" dirty="0"/>
                        <a:t>2 = </a:t>
                      </a:r>
                      <a:r>
                        <a:rPr lang="en" sz="1800" b="0" i="0" u="none" strike="noStrike" dirty="0">
                          <a:solidFill>
                            <a:schemeClr val="dk1"/>
                          </a:solidFill>
                          <a:latin typeface="Calibri"/>
                          <a:ea typeface="Calibri"/>
                          <a:cs typeface="Calibri"/>
                          <a:sym typeface="Calibri"/>
                        </a:rPr>
                        <a:t>Multiple Tier II interventions with documented evidence of</a:t>
                      </a:r>
                      <a:endParaRPr sz="1100" dirty="0"/>
                    </a:p>
                    <a:p>
                      <a:pPr marL="0" marR="0" lvl="0" indent="0" algn="l" rtl="0">
                        <a:spcBef>
                          <a:spcPts val="0"/>
                        </a:spcBef>
                        <a:spcAft>
                          <a:spcPts val="0"/>
                        </a:spcAft>
                        <a:buNone/>
                      </a:pPr>
                      <a:r>
                        <a:rPr lang="en" sz="1800" b="0" i="0" u="none" strike="noStrike" dirty="0">
                          <a:solidFill>
                            <a:schemeClr val="dk1"/>
                          </a:solidFill>
                          <a:latin typeface="Calibri"/>
                          <a:ea typeface="Calibri"/>
                          <a:cs typeface="Calibri"/>
                          <a:sym typeface="Calibri"/>
                        </a:rPr>
                        <a:t>effectiveness matched to student need are in use.</a:t>
                      </a:r>
                      <a:endParaRPr sz="1800" dirty="0"/>
                    </a:p>
                  </a:txBody>
                  <a:tcPr marL="68600" marR="68600" marT="34300" marB="34300"/>
                </a:tc>
                <a:extLst>
                  <a:ext uri="{0D108BD9-81ED-4DB2-BD59-A6C34878D82A}">
                    <a16:rowId xmlns:a16="http://schemas.microsoft.com/office/drawing/2014/main" val="10001"/>
                  </a:ext>
                </a:extLst>
              </a:tr>
            </a:tbl>
          </a:graphicData>
        </a:graphic>
      </p:graphicFrame>
      <p:pic>
        <p:nvPicPr>
          <p:cNvPr id="1238" name="Google Shape;1238;p204"/>
          <p:cNvPicPr preferRelativeResize="0"/>
          <p:nvPr/>
        </p:nvPicPr>
        <p:blipFill rotWithShape="1">
          <a:blip r:embed="rId3">
            <a:alphaModFix/>
          </a:blip>
          <a:srcRect/>
          <a:stretch/>
        </p:blipFill>
        <p:spPr>
          <a:xfrm>
            <a:off x="8634645" y="4602406"/>
            <a:ext cx="457200" cy="457200"/>
          </a:xfrm>
          <a:prstGeom prst="rect">
            <a:avLst/>
          </a:prstGeom>
          <a:noFill/>
          <a:ln>
            <a:noFill/>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205"/>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2.5 Options for Tier II Interventions</a:t>
            </a:r>
            <a:endParaRPr sz="1100"/>
          </a:p>
        </p:txBody>
      </p:sp>
      <p:graphicFrame>
        <p:nvGraphicFramePr>
          <p:cNvPr id="1246" name="Google Shape;1246;p205"/>
          <p:cNvGraphicFramePr/>
          <p:nvPr/>
        </p:nvGraphicFramePr>
        <p:xfrm>
          <a:off x="280756" y="1031887"/>
          <a:ext cx="8582475" cy="3799145"/>
        </p:xfrm>
        <a:graphic>
          <a:graphicData uri="http://schemas.openxmlformats.org/drawingml/2006/table">
            <a:tbl>
              <a:tblPr firstRow="1" bandRow="1">
                <a:noFill/>
                <a:tableStyleId>{0C8DD21C-C7AF-4682-B362-B0C72A8AE63A}</a:tableStyleId>
              </a:tblPr>
              <a:tblGrid>
                <a:gridCol w="2860825">
                  <a:extLst>
                    <a:ext uri="{9D8B030D-6E8A-4147-A177-3AD203B41FA5}">
                      <a16:colId xmlns:a16="http://schemas.microsoft.com/office/drawing/2014/main" val="20000"/>
                    </a:ext>
                  </a:extLst>
                </a:gridCol>
                <a:gridCol w="2860825">
                  <a:extLst>
                    <a:ext uri="{9D8B030D-6E8A-4147-A177-3AD203B41FA5}">
                      <a16:colId xmlns:a16="http://schemas.microsoft.com/office/drawing/2014/main" val="20001"/>
                    </a:ext>
                  </a:extLst>
                </a:gridCol>
                <a:gridCol w="2860825">
                  <a:extLst>
                    <a:ext uri="{9D8B030D-6E8A-4147-A177-3AD203B41FA5}">
                      <a16:colId xmlns:a16="http://schemas.microsoft.com/office/drawing/2014/main" val="20002"/>
                    </a:ext>
                  </a:extLst>
                </a:gridCol>
              </a:tblGrid>
              <a:tr h="484425">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2986125">
                <a:tc>
                  <a:txBody>
                    <a:bodyPr/>
                    <a:lstStyle/>
                    <a:p>
                      <a:pPr marL="0" marR="0" lvl="0" indent="0" algn="l" rtl="0">
                        <a:spcBef>
                          <a:spcPts val="0"/>
                        </a:spcBef>
                        <a:spcAft>
                          <a:spcPts val="0"/>
                        </a:spcAft>
                        <a:buNone/>
                      </a:pPr>
                      <a:r>
                        <a:rPr lang="en" sz="2100" b="1" i="0" u="none" strike="noStrike">
                          <a:solidFill>
                            <a:schemeClr val="dk1"/>
                          </a:solidFill>
                          <a:latin typeface="Calibri"/>
                          <a:ea typeface="Calibri"/>
                          <a:cs typeface="Calibri"/>
                          <a:sym typeface="Calibri"/>
                        </a:rPr>
                        <a:t>Options for Tier II Interventions: </a:t>
                      </a:r>
                      <a:endParaRPr sz="1100"/>
                    </a:p>
                    <a:p>
                      <a:pPr marL="0" marR="0" lvl="0" indent="0" algn="l" rtl="0">
                        <a:spcBef>
                          <a:spcPts val="500"/>
                        </a:spcBef>
                        <a:spcAft>
                          <a:spcPts val="0"/>
                        </a:spcAft>
                        <a:buNone/>
                      </a:pPr>
                      <a:r>
                        <a:rPr lang="en" sz="1800" b="0" i="0" u="none" strike="noStrike">
                          <a:solidFill>
                            <a:schemeClr val="dk1"/>
                          </a:solidFill>
                          <a:latin typeface="Calibri"/>
                          <a:ea typeface="Calibri"/>
                          <a:cs typeface="Calibri"/>
                          <a:sym typeface="Calibri"/>
                        </a:rPr>
                        <a:t>Tier II team has multiple ongoing behavior support</a:t>
                      </a:r>
                      <a:endParaRPr sz="1100"/>
                    </a:p>
                    <a:p>
                      <a:pPr marL="0" marR="0" lvl="0" indent="0" algn="l" rtl="0">
                        <a:spcBef>
                          <a:spcPts val="0"/>
                        </a:spcBef>
                        <a:spcAft>
                          <a:spcPts val="0"/>
                        </a:spcAft>
                        <a:buNone/>
                      </a:pPr>
                      <a:r>
                        <a:rPr lang="en" sz="1800" b="0" i="0" u="none" strike="noStrike">
                          <a:solidFill>
                            <a:schemeClr val="dk1"/>
                          </a:solidFill>
                          <a:latin typeface="Calibri"/>
                          <a:ea typeface="Calibri"/>
                          <a:cs typeface="Calibri"/>
                          <a:sym typeface="Calibri"/>
                        </a:rPr>
                        <a:t>interventions with documented evidence of</a:t>
                      </a:r>
                      <a:endParaRPr sz="1100"/>
                    </a:p>
                    <a:p>
                      <a:pPr marL="0" marR="0" lvl="0" indent="0" algn="l" rtl="0">
                        <a:spcBef>
                          <a:spcPts val="0"/>
                        </a:spcBef>
                        <a:spcAft>
                          <a:spcPts val="0"/>
                        </a:spcAft>
                        <a:buNone/>
                      </a:pPr>
                      <a:r>
                        <a:rPr lang="en" sz="1800" b="0" i="0" u="none" strike="noStrike">
                          <a:solidFill>
                            <a:schemeClr val="dk1"/>
                          </a:solidFill>
                          <a:latin typeface="Calibri"/>
                          <a:ea typeface="Calibri"/>
                          <a:cs typeface="Calibri"/>
                          <a:sym typeface="Calibri"/>
                        </a:rPr>
                        <a:t>effectiveness matched to student need.</a:t>
                      </a:r>
                      <a:endParaRPr sz="1800"/>
                    </a:p>
                  </a:txBody>
                  <a:tcPr marL="68600" marR="68600" marT="34300" marB="34300"/>
                </a:tc>
                <a:tc>
                  <a:txBody>
                    <a:bodyPr/>
                    <a:lstStyle/>
                    <a:p>
                      <a:pPr marL="215900" marR="0" lvl="0" indent="-215900" algn="l" rtl="0">
                        <a:spcBef>
                          <a:spcPts val="0"/>
                        </a:spcBef>
                        <a:spcAft>
                          <a:spcPts val="0"/>
                        </a:spcAft>
                        <a:buClr>
                          <a:schemeClr val="dk1"/>
                        </a:buClr>
                        <a:buSzPts val="1800"/>
                        <a:buFont typeface="Arial"/>
                        <a:buChar char="•"/>
                      </a:pPr>
                      <a:r>
                        <a:rPr lang="en" sz="1800" b="0" i="0" u="none" strike="noStrike">
                          <a:solidFill>
                            <a:schemeClr val="dk1"/>
                          </a:solidFill>
                          <a:latin typeface="Calibri"/>
                          <a:ea typeface="Calibri"/>
                          <a:cs typeface="Calibri"/>
                          <a:sym typeface="Calibri"/>
                        </a:rPr>
                        <a:t>School Tier II handbook</a:t>
                      </a:r>
                      <a:endParaRPr sz="1100"/>
                    </a:p>
                    <a:p>
                      <a:pPr marL="215900" marR="0" lvl="0" indent="-215900" algn="l" rtl="0">
                        <a:spcBef>
                          <a:spcPts val="900"/>
                        </a:spcBef>
                        <a:spcAft>
                          <a:spcPts val="0"/>
                        </a:spcAft>
                        <a:buClr>
                          <a:schemeClr val="dk1"/>
                        </a:buClr>
                        <a:buSzPts val="1800"/>
                        <a:buFont typeface="Arial"/>
                        <a:buChar char="•"/>
                      </a:pPr>
                      <a:r>
                        <a:rPr lang="en" sz="1800" b="0" i="0" u="none" strike="noStrike">
                          <a:solidFill>
                            <a:schemeClr val="dk1"/>
                          </a:solidFill>
                          <a:latin typeface="Calibri"/>
                          <a:ea typeface="Calibri"/>
                          <a:cs typeface="Calibri"/>
                          <a:sym typeface="Calibri"/>
                        </a:rPr>
                        <a:t>Targeted Interventions Reference Guide</a:t>
                      </a:r>
                      <a:endParaRPr sz="1800"/>
                    </a:p>
                  </a:txBody>
                  <a:tcPr marL="68600" marR="68600" marT="34300" marB="34300"/>
                </a:tc>
                <a:tc>
                  <a:txBody>
                    <a:bodyPr/>
                    <a:lstStyle/>
                    <a:p>
                      <a:pPr marL="0" marR="0" lvl="0" indent="0" algn="l" rtl="0">
                        <a:spcBef>
                          <a:spcPts val="0"/>
                        </a:spcBef>
                        <a:spcAft>
                          <a:spcPts val="0"/>
                        </a:spcAft>
                        <a:buNone/>
                      </a:pPr>
                      <a:r>
                        <a:rPr lang="en" sz="1800" dirty="0"/>
                        <a:t>0 = </a:t>
                      </a:r>
                      <a:r>
                        <a:rPr lang="en" sz="1800" b="0" i="0" u="none" strike="noStrike" dirty="0">
                          <a:solidFill>
                            <a:schemeClr val="dk1"/>
                          </a:solidFill>
                          <a:latin typeface="Calibri"/>
                          <a:ea typeface="Calibri"/>
                          <a:cs typeface="Calibri"/>
                          <a:sym typeface="Calibri"/>
                        </a:rPr>
                        <a:t>No Tier II interventions with documented evidence of effectiveness are in use.</a:t>
                      </a:r>
                      <a:endParaRPr sz="1100" dirty="0"/>
                    </a:p>
                    <a:p>
                      <a:pPr marL="0" marR="0" lvl="0" indent="0" algn="l" rtl="0">
                        <a:spcBef>
                          <a:spcPts val="900"/>
                        </a:spcBef>
                        <a:spcAft>
                          <a:spcPts val="0"/>
                        </a:spcAft>
                        <a:buNone/>
                      </a:pPr>
                      <a:r>
                        <a:rPr lang="en" sz="1800" dirty="0"/>
                        <a:t>1 = </a:t>
                      </a:r>
                      <a:r>
                        <a:rPr lang="en" sz="1800" b="0" i="0" u="none" strike="noStrike" dirty="0">
                          <a:solidFill>
                            <a:schemeClr val="dk1"/>
                          </a:solidFill>
                          <a:latin typeface="Calibri"/>
                          <a:ea typeface="Calibri"/>
                          <a:cs typeface="Calibri"/>
                          <a:sym typeface="Calibri"/>
                        </a:rPr>
                        <a:t>Only 1 Tier II intervention with documented evidence of effectiveness is in use.</a:t>
                      </a:r>
                      <a:endParaRPr sz="1100" dirty="0"/>
                    </a:p>
                    <a:p>
                      <a:pPr marL="0" marR="0" lvl="0" indent="0" algn="l" rtl="0">
                        <a:spcBef>
                          <a:spcPts val="900"/>
                        </a:spcBef>
                        <a:spcAft>
                          <a:spcPts val="0"/>
                        </a:spcAft>
                        <a:buNone/>
                      </a:pPr>
                      <a:r>
                        <a:rPr lang="en" sz="1800" dirty="0"/>
                        <a:t>2 = </a:t>
                      </a:r>
                      <a:r>
                        <a:rPr lang="en" sz="1800" b="0" i="0" u="none" strike="noStrike" dirty="0">
                          <a:solidFill>
                            <a:schemeClr val="dk1"/>
                          </a:solidFill>
                          <a:latin typeface="Calibri"/>
                          <a:ea typeface="Calibri"/>
                          <a:cs typeface="Calibri"/>
                          <a:sym typeface="Calibri"/>
                        </a:rPr>
                        <a:t>Multiple Tier II interventions with documented evidence of</a:t>
                      </a:r>
                      <a:endParaRPr sz="1100" dirty="0"/>
                    </a:p>
                    <a:p>
                      <a:pPr marL="0" marR="0" lvl="0" indent="0" algn="l" rtl="0">
                        <a:spcBef>
                          <a:spcPts val="0"/>
                        </a:spcBef>
                        <a:spcAft>
                          <a:spcPts val="0"/>
                        </a:spcAft>
                        <a:buNone/>
                      </a:pPr>
                      <a:r>
                        <a:rPr lang="en" sz="1800" b="0" i="0" u="none" strike="noStrike" dirty="0">
                          <a:solidFill>
                            <a:schemeClr val="dk1"/>
                          </a:solidFill>
                          <a:latin typeface="Calibri"/>
                          <a:ea typeface="Calibri"/>
                          <a:cs typeface="Calibri"/>
                          <a:sym typeface="Calibri"/>
                        </a:rPr>
                        <a:t>effectiveness matched to student need are in use.</a:t>
                      </a:r>
                      <a:endParaRPr sz="1800" dirty="0"/>
                    </a:p>
                  </a:txBody>
                  <a:tcPr marL="68600" marR="68600" marT="34300" marB="34300"/>
                </a:tc>
                <a:extLst>
                  <a:ext uri="{0D108BD9-81ED-4DB2-BD59-A6C34878D82A}">
                    <a16:rowId xmlns:a16="http://schemas.microsoft.com/office/drawing/2014/main" val="10001"/>
                  </a:ext>
                </a:extLst>
              </a:tr>
            </a:tbl>
          </a:graphicData>
        </a:graphic>
      </p:graphicFrame>
      <p:sp>
        <p:nvSpPr>
          <p:cNvPr id="1247" name="Google Shape;1247;p205"/>
          <p:cNvSpPr/>
          <p:nvPr/>
        </p:nvSpPr>
        <p:spPr>
          <a:xfrm>
            <a:off x="2311701" y="2044190"/>
            <a:ext cx="4520700" cy="1774500"/>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100" b="1">
                <a:solidFill>
                  <a:schemeClr val="dk1"/>
                </a:solidFill>
                <a:latin typeface="Calibri"/>
                <a:ea typeface="Calibri"/>
                <a:cs typeface="Calibri"/>
                <a:sym typeface="Calibri"/>
              </a:rPr>
              <a:t>Main Idea:</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A wide array of intervention options increases the likelihood that student</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needs are met and done so in a timely way.</a:t>
            </a:r>
            <a:r>
              <a:rPr lang="en" sz="1400">
                <a:solidFill>
                  <a:schemeClr val="lt1"/>
                </a:solidFill>
                <a:latin typeface="Calibri"/>
                <a:ea typeface="Calibri"/>
                <a:cs typeface="Calibri"/>
                <a:sym typeface="Calibri"/>
              </a:rPr>
              <a:t>.</a:t>
            </a:r>
            <a:endParaRPr sz="2100">
              <a:solidFill>
                <a:schemeClr val="dk1"/>
              </a:solidFill>
              <a:latin typeface="Calibri"/>
              <a:ea typeface="Calibri"/>
              <a:cs typeface="Calibri"/>
              <a:sym typeface="Calibri"/>
            </a:endParaRPr>
          </a:p>
        </p:txBody>
      </p:sp>
      <p:pic>
        <p:nvPicPr>
          <p:cNvPr id="1248" name="Google Shape;1248;p205"/>
          <p:cNvPicPr preferRelativeResize="0"/>
          <p:nvPr/>
        </p:nvPicPr>
        <p:blipFill rotWithShape="1">
          <a:blip r:embed="rId3">
            <a:alphaModFix/>
          </a:blip>
          <a:srcRect/>
          <a:stretch/>
        </p:blipFill>
        <p:spPr>
          <a:xfrm>
            <a:off x="8634645" y="4602406"/>
            <a:ext cx="457200" cy="45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2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206"/>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000"/>
              <a:buFont typeface="Calibri"/>
              <a:buNone/>
            </a:pPr>
            <a:r>
              <a:rPr lang="en" sz="3000"/>
              <a:t>Quick Check: Options for Tier II Interventions</a:t>
            </a:r>
            <a:endParaRPr sz="1100"/>
          </a:p>
        </p:txBody>
      </p:sp>
      <p:sp>
        <p:nvSpPr>
          <p:cNvPr id="1256" name="Google Shape;1256;p206"/>
          <p:cNvSpPr txBox="1">
            <a:spLocks noGrp="1"/>
          </p:cNvSpPr>
          <p:nvPr>
            <p:ph type="body" idx="1"/>
          </p:nvPr>
        </p:nvSpPr>
        <p:spPr>
          <a:xfrm>
            <a:off x="661941" y="1484003"/>
            <a:ext cx="3559391" cy="326350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Team Assessment:</a:t>
            </a:r>
            <a:endParaRPr sz="1100"/>
          </a:p>
          <a:p>
            <a:pPr marL="342900" lvl="0" indent="-342900" algn="l" rtl="0">
              <a:lnSpc>
                <a:spcPct val="100000"/>
              </a:lnSpc>
              <a:spcBef>
                <a:spcPts val="500"/>
              </a:spcBef>
              <a:spcAft>
                <a:spcPts val="0"/>
              </a:spcAft>
              <a:buSzPts val="1600"/>
              <a:buFont typeface="Noto Sans Symbols"/>
              <a:buChar char="❑"/>
            </a:pPr>
            <a:r>
              <a:rPr lang="en" sz="1800" b="0"/>
              <a:t>Are there multiple Tier II interventions readily available?</a:t>
            </a:r>
            <a:endParaRPr sz="1100"/>
          </a:p>
          <a:p>
            <a:pPr marL="342900" lvl="0" indent="-342900" algn="l" rtl="0">
              <a:lnSpc>
                <a:spcPct val="100000"/>
              </a:lnSpc>
              <a:spcBef>
                <a:spcPts val="1400"/>
              </a:spcBef>
              <a:spcAft>
                <a:spcPts val="0"/>
              </a:spcAft>
              <a:buSzPts val="1600"/>
              <a:buFont typeface="Noto Sans Symbols"/>
              <a:buChar char="❑"/>
            </a:pPr>
            <a:r>
              <a:rPr lang="en" sz="1800" b="0"/>
              <a:t>Do they have an evidence base of effectiveness with students?</a:t>
            </a:r>
            <a:endParaRPr sz="1500" b="0"/>
          </a:p>
        </p:txBody>
      </p:sp>
      <p:sp>
        <p:nvSpPr>
          <p:cNvPr id="1257" name="Google Shape;1257;p206"/>
          <p:cNvSpPr txBox="1">
            <a:spLocks noGrp="1"/>
          </p:cNvSpPr>
          <p:nvPr>
            <p:ph type="body" idx="2"/>
          </p:nvPr>
        </p:nvSpPr>
        <p:spPr>
          <a:xfrm>
            <a:off x="4786812" y="1484003"/>
            <a:ext cx="3687097" cy="358958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900"/>
              <a:buFont typeface="Noto Sans Symbols"/>
              <a:buNone/>
            </a:pPr>
            <a:r>
              <a:rPr lang="en" sz="1100"/>
              <a:t>Scoring:</a:t>
            </a:r>
            <a:endParaRPr sz="1100"/>
          </a:p>
          <a:p>
            <a:pPr marL="0" lvl="0" indent="0" algn="l" rtl="0">
              <a:lnSpc>
                <a:spcPct val="100000"/>
              </a:lnSpc>
              <a:spcBef>
                <a:spcPts val="500"/>
              </a:spcBef>
              <a:spcAft>
                <a:spcPts val="0"/>
              </a:spcAft>
              <a:buSzPts val="1600"/>
              <a:buNone/>
            </a:pPr>
            <a:r>
              <a:rPr lang="en" sz="1800" b="0"/>
              <a:t>0 = No Tier II interventions with documented evidence of effectiveness are in use.</a:t>
            </a:r>
            <a:endParaRPr sz="1100"/>
          </a:p>
          <a:p>
            <a:pPr marL="0" lvl="0" indent="0" algn="l" rtl="0">
              <a:lnSpc>
                <a:spcPct val="100000"/>
              </a:lnSpc>
              <a:spcBef>
                <a:spcPts val="900"/>
              </a:spcBef>
              <a:spcAft>
                <a:spcPts val="0"/>
              </a:spcAft>
              <a:buSzPts val="1600"/>
              <a:buNone/>
            </a:pPr>
            <a:r>
              <a:rPr lang="en" sz="1800" b="0"/>
              <a:t>1 = Only one Tier II intervention with documented evidence of effectiveness is in use.</a:t>
            </a:r>
            <a:endParaRPr sz="1100"/>
          </a:p>
          <a:p>
            <a:pPr marL="0" lvl="0" indent="0" algn="l" rtl="0">
              <a:lnSpc>
                <a:spcPct val="100000"/>
              </a:lnSpc>
              <a:spcBef>
                <a:spcPts val="900"/>
              </a:spcBef>
              <a:spcAft>
                <a:spcPts val="0"/>
              </a:spcAft>
              <a:buSzPts val="1600"/>
              <a:buNone/>
            </a:pPr>
            <a:r>
              <a:rPr lang="en" sz="1800" b="0"/>
              <a:t>2 = A sufficient array of Tier II interventions with documented evidence of effectiveness matched to student need are in use.</a:t>
            </a:r>
            <a:endParaRPr sz="1100"/>
          </a:p>
        </p:txBody>
      </p:sp>
      <p:sp>
        <p:nvSpPr>
          <p:cNvPr id="1258" name="Google Shape;1258;p206"/>
          <p:cNvSpPr txBox="1"/>
          <p:nvPr/>
        </p:nvSpPr>
        <p:spPr>
          <a:xfrm>
            <a:off x="547727" y="899410"/>
            <a:ext cx="6576935"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a:solidFill>
                  <a:schemeClr val="dk1"/>
                </a:solidFill>
                <a:latin typeface="Calibri"/>
                <a:ea typeface="Calibri"/>
                <a:cs typeface="Calibri"/>
                <a:sym typeface="Calibri"/>
              </a:rPr>
              <a:t>What intervention options are available at the Tier II level?:</a:t>
            </a:r>
            <a:endParaRPr sz="110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207"/>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2.6 Tier II Critical Features</a:t>
            </a:r>
            <a:endParaRPr sz="1100"/>
          </a:p>
        </p:txBody>
      </p:sp>
      <p:graphicFrame>
        <p:nvGraphicFramePr>
          <p:cNvPr id="1266" name="Google Shape;1266;p207"/>
          <p:cNvGraphicFramePr/>
          <p:nvPr/>
        </p:nvGraphicFramePr>
        <p:xfrm>
          <a:off x="603610" y="1118950"/>
          <a:ext cx="7936725" cy="3712445"/>
        </p:xfrm>
        <a:graphic>
          <a:graphicData uri="http://schemas.openxmlformats.org/drawingml/2006/table">
            <a:tbl>
              <a:tblPr firstRow="1" bandRow="1">
                <a:noFill/>
                <a:tableStyleId>{0C8DD21C-C7AF-4682-B362-B0C72A8AE63A}</a:tableStyleId>
              </a:tblPr>
              <a:tblGrid>
                <a:gridCol w="2645575">
                  <a:extLst>
                    <a:ext uri="{9D8B030D-6E8A-4147-A177-3AD203B41FA5}">
                      <a16:colId xmlns:a16="http://schemas.microsoft.com/office/drawing/2014/main" val="20000"/>
                    </a:ext>
                  </a:extLst>
                </a:gridCol>
                <a:gridCol w="2645575">
                  <a:extLst>
                    <a:ext uri="{9D8B030D-6E8A-4147-A177-3AD203B41FA5}">
                      <a16:colId xmlns:a16="http://schemas.microsoft.com/office/drawing/2014/main" val="20001"/>
                    </a:ext>
                  </a:extLst>
                </a:gridCol>
                <a:gridCol w="2645575">
                  <a:extLst>
                    <a:ext uri="{9D8B030D-6E8A-4147-A177-3AD203B41FA5}">
                      <a16:colId xmlns:a16="http://schemas.microsoft.com/office/drawing/2014/main" val="20002"/>
                    </a:ext>
                  </a:extLst>
                </a:gridCol>
              </a:tblGrid>
              <a:tr h="397725">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3072825">
                <a:tc>
                  <a:txBody>
                    <a:bodyPr/>
                    <a:lstStyle/>
                    <a:p>
                      <a:pPr marL="0" marR="0" lvl="0" indent="0" algn="l" rtl="0">
                        <a:spcBef>
                          <a:spcPts val="0"/>
                        </a:spcBef>
                        <a:spcAft>
                          <a:spcPts val="0"/>
                        </a:spcAft>
                        <a:buNone/>
                      </a:pPr>
                      <a:r>
                        <a:rPr lang="en" sz="2000" b="1"/>
                        <a:t>Tier II Critical Features:  </a:t>
                      </a:r>
                      <a:endParaRPr sz="1100"/>
                    </a:p>
                    <a:p>
                      <a:pPr marL="0" marR="0" lvl="0" indent="0" algn="l" rtl="0">
                        <a:spcBef>
                          <a:spcPts val="500"/>
                        </a:spcBef>
                        <a:spcAft>
                          <a:spcPts val="0"/>
                        </a:spcAft>
                        <a:buNone/>
                      </a:pPr>
                      <a:r>
                        <a:rPr lang="en" sz="1800" b="0" i="0" u="none" strike="noStrike">
                          <a:solidFill>
                            <a:schemeClr val="dk1"/>
                          </a:solidFill>
                          <a:latin typeface="Calibri"/>
                          <a:ea typeface="Calibri"/>
                          <a:cs typeface="Calibri"/>
                          <a:sym typeface="Calibri"/>
                        </a:rPr>
                        <a:t>Tier II interventions provide (a) additional instruction/time for</a:t>
                      </a:r>
                      <a:endParaRPr sz="1100"/>
                    </a:p>
                    <a:p>
                      <a:pPr marL="0" marR="0" lvl="0" indent="0" algn="l" rtl="0">
                        <a:spcBef>
                          <a:spcPts val="0"/>
                        </a:spcBef>
                        <a:spcAft>
                          <a:spcPts val="0"/>
                        </a:spcAft>
                        <a:buNone/>
                      </a:pPr>
                      <a:r>
                        <a:rPr lang="en" sz="1800" b="0" i="0" u="none" strike="noStrike">
                          <a:solidFill>
                            <a:schemeClr val="dk1"/>
                          </a:solidFill>
                          <a:latin typeface="Calibri"/>
                          <a:ea typeface="Calibri"/>
                          <a:cs typeface="Calibri"/>
                          <a:sym typeface="Calibri"/>
                        </a:rPr>
                        <a:t>student skill development, </a:t>
                      </a:r>
                      <a:endParaRPr sz="1100"/>
                    </a:p>
                    <a:p>
                      <a:pPr marL="0" marR="0" lvl="0" indent="0" algn="l" rtl="0">
                        <a:spcBef>
                          <a:spcPts val="0"/>
                        </a:spcBef>
                        <a:spcAft>
                          <a:spcPts val="0"/>
                        </a:spcAft>
                        <a:buNone/>
                      </a:pPr>
                      <a:r>
                        <a:rPr lang="en" sz="1800" b="0" i="0" u="none" strike="noStrike">
                          <a:solidFill>
                            <a:schemeClr val="dk1"/>
                          </a:solidFill>
                          <a:latin typeface="Calibri"/>
                          <a:ea typeface="Calibri"/>
                          <a:cs typeface="Calibri"/>
                          <a:sym typeface="Calibri"/>
                        </a:rPr>
                        <a:t>(b) additional structure/ predictability, and/or </a:t>
                      </a:r>
                      <a:endParaRPr sz="1100"/>
                    </a:p>
                    <a:p>
                      <a:pPr marL="0" marR="0" lvl="0" indent="0" algn="l" rtl="0">
                        <a:spcBef>
                          <a:spcPts val="0"/>
                        </a:spcBef>
                        <a:spcAft>
                          <a:spcPts val="0"/>
                        </a:spcAft>
                        <a:buNone/>
                      </a:pPr>
                      <a:r>
                        <a:rPr lang="en" sz="1800" b="0" i="0" u="none" strike="noStrike">
                          <a:solidFill>
                            <a:schemeClr val="dk1"/>
                          </a:solidFill>
                          <a:latin typeface="Calibri"/>
                          <a:ea typeface="Calibri"/>
                          <a:cs typeface="Calibri"/>
                          <a:sym typeface="Calibri"/>
                        </a:rPr>
                        <a:t>(c) increased opportunity for feedback (e.g., Daily Progress Report).</a:t>
                      </a:r>
                      <a:endParaRPr sz="1800"/>
                    </a:p>
                  </a:txBody>
                  <a:tcPr marL="68600" marR="68600" marT="34300" marB="34300"/>
                </a:tc>
                <a:tc>
                  <a:txBody>
                    <a:bodyPr/>
                    <a:lstStyle/>
                    <a:p>
                      <a:pPr marL="215900" marR="0" lvl="0" indent="-215900" algn="l" rtl="0">
                        <a:spcBef>
                          <a:spcPts val="0"/>
                        </a:spcBef>
                        <a:spcAft>
                          <a:spcPts val="0"/>
                        </a:spcAft>
                        <a:buClr>
                          <a:schemeClr val="dk1"/>
                        </a:buClr>
                        <a:buSzPts val="1800"/>
                        <a:buFont typeface="Arial"/>
                        <a:buChar char="•"/>
                      </a:pPr>
                      <a:r>
                        <a:rPr lang="en" sz="1800" b="0" i="0" u="none" strike="noStrike">
                          <a:solidFill>
                            <a:schemeClr val="dk1"/>
                          </a:solidFill>
                          <a:latin typeface="Calibri"/>
                          <a:ea typeface="Calibri"/>
                          <a:cs typeface="Calibri"/>
                          <a:sym typeface="Calibri"/>
                        </a:rPr>
                        <a:t>Universal lesson plans</a:t>
                      </a:r>
                      <a:endParaRPr sz="1100"/>
                    </a:p>
                    <a:p>
                      <a:pPr marL="215900" marR="0" lvl="0" indent="-215900" algn="l" rtl="0">
                        <a:spcBef>
                          <a:spcPts val="900"/>
                        </a:spcBef>
                        <a:spcAft>
                          <a:spcPts val="0"/>
                        </a:spcAft>
                        <a:buClr>
                          <a:schemeClr val="dk1"/>
                        </a:buClr>
                        <a:buSzPts val="1800"/>
                        <a:buFont typeface="Arial"/>
                        <a:buChar char="•"/>
                      </a:pPr>
                      <a:r>
                        <a:rPr lang="en" sz="1800" b="0" i="0" u="none" strike="noStrike">
                          <a:solidFill>
                            <a:schemeClr val="dk1"/>
                          </a:solidFill>
                          <a:latin typeface="Calibri"/>
                          <a:ea typeface="Calibri"/>
                          <a:cs typeface="Calibri"/>
                          <a:sym typeface="Calibri"/>
                        </a:rPr>
                        <a:t>Tier II lesson plans</a:t>
                      </a:r>
                      <a:endParaRPr sz="1100"/>
                    </a:p>
                    <a:p>
                      <a:pPr marL="215900" marR="0" lvl="0" indent="-215900" algn="l" rtl="0">
                        <a:spcBef>
                          <a:spcPts val="900"/>
                        </a:spcBef>
                        <a:spcAft>
                          <a:spcPts val="0"/>
                        </a:spcAft>
                        <a:buClr>
                          <a:schemeClr val="dk1"/>
                        </a:buClr>
                        <a:buSzPts val="1800"/>
                        <a:buFont typeface="Arial"/>
                        <a:buChar char="•"/>
                      </a:pPr>
                      <a:r>
                        <a:rPr lang="en" sz="1800" b="0" i="0" u="none" strike="noStrike">
                          <a:solidFill>
                            <a:schemeClr val="dk1"/>
                          </a:solidFill>
                          <a:latin typeface="Calibri"/>
                          <a:ea typeface="Calibri"/>
                          <a:cs typeface="Calibri"/>
                          <a:sym typeface="Calibri"/>
                        </a:rPr>
                        <a:t>Daily/Weekly Progress Report</a:t>
                      </a:r>
                      <a:endParaRPr sz="1100"/>
                    </a:p>
                    <a:p>
                      <a:pPr marL="215900" marR="0" lvl="0" indent="-215900" algn="l" rtl="0">
                        <a:spcBef>
                          <a:spcPts val="900"/>
                        </a:spcBef>
                        <a:spcAft>
                          <a:spcPts val="0"/>
                        </a:spcAft>
                        <a:buClr>
                          <a:schemeClr val="dk1"/>
                        </a:buClr>
                        <a:buSzPts val="1800"/>
                        <a:buFont typeface="Arial"/>
                        <a:buChar char="•"/>
                      </a:pPr>
                      <a:r>
                        <a:rPr lang="en" sz="1800" b="0" i="0" u="none" strike="noStrike">
                          <a:solidFill>
                            <a:schemeClr val="dk1"/>
                          </a:solidFill>
                          <a:latin typeface="Calibri"/>
                          <a:ea typeface="Calibri"/>
                          <a:cs typeface="Calibri"/>
                          <a:sym typeface="Calibri"/>
                        </a:rPr>
                        <a:t>School schedule</a:t>
                      </a:r>
                      <a:endParaRPr sz="1100"/>
                    </a:p>
                    <a:p>
                      <a:pPr marL="215900" marR="0" lvl="0" indent="-215900" algn="l" rtl="0">
                        <a:spcBef>
                          <a:spcPts val="900"/>
                        </a:spcBef>
                        <a:spcAft>
                          <a:spcPts val="0"/>
                        </a:spcAft>
                        <a:buClr>
                          <a:schemeClr val="dk1"/>
                        </a:buClr>
                        <a:buSzPts val="1800"/>
                        <a:buFont typeface="Arial"/>
                        <a:buChar char="•"/>
                      </a:pPr>
                      <a:r>
                        <a:rPr lang="en" sz="1800" b="0" i="0" u="none" strike="noStrike">
                          <a:solidFill>
                            <a:schemeClr val="dk1"/>
                          </a:solidFill>
                          <a:latin typeface="Calibri"/>
                          <a:ea typeface="Calibri"/>
                          <a:cs typeface="Calibri"/>
                          <a:sym typeface="Calibri"/>
                        </a:rPr>
                        <a:t>School Tier II handbook</a:t>
                      </a:r>
                      <a:endParaRPr sz="1800"/>
                    </a:p>
                  </a:txBody>
                  <a:tcPr marL="68600" marR="68600" marT="34300" marB="34300"/>
                </a:tc>
                <a:tc>
                  <a:txBody>
                    <a:bodyPr/>
                    <a:lstStyle/>
                    <a:p>
                      <a:pPr marL="0" marR="0" lvl="0" indent="0" algn="l" rtl="0">
                        <a:spcBef>
                          <a:spcPts val="0"/>
                        </a:spcBef>
                        <a:spcAft>
                          <a:spcPts val="0"/>
                        </a:spcAft>
                        <a:buNone/>
                      </a:pPr>
                      <a:r>
                        <a:rPr lang="en" sz="1800" b="0" i="0" u="none" strike="noStrike" dirty="0">
                          <a:solidFill>
                            <a:schemeClr val="dk1"/>
                          </a:solidFill>
                          <a:latin typeface="Calibri"/>
                          <a:ea typeface="Calibri"/>
                          <a:cs typeface="Calibri"/>
                          <a:sym typeface="Calibri"/>
                        </a:rPr>
                        <a:t>0 = Tier II interventions do not promote additional instruction/time, improved structure, or increased feedback.</a:t>
                      </a:r>
                      <a:endParaRPr sz="1100" dirty="0"/>
                    </a:p>
                    <a:p>
                      <a:pPr marL="0" marR="0" lvl="0" indent="0" algn="l" rtl="0">
                        <a:spcBef>
                          <a:spcPts val="900"/>
                        </a:spcBef>
                        <a:spcAft>
                          <a:spcPts val="0"/>
                        </a:spcAft>
                        <a:buNone/>
                      </a:pPr>
                      <a:r>
                        <a:rPr lang="en" sz="1800" b="0" i="0" u="none" strike="noStrike" dirty="0">
                          <a:solidFill>
                            <a:schemeClr val="dk1"/>
                          </a:solidFill>
                          <a:latin typeface="Calibri"/>
                          <a:ea typeface="Calibri"/>
                          <a:cs typeface="Calibri"/>
                          <a:sym typeface="Calibri"/>
                        </a:rPr>
                        <a:t>1 = All Tier II interventions provide some but not all three core Tier II features.</a:t>
                      </a:r>
                      <a:endParaRPr sz="1100" dirty="0"/>
                    </a:p>
                    <a:p>
                      <a:pPr marL="0" marR="0" lvl="0" indent="0" algn="l" rtl="0">
                        <a:spcBef>
                          <a:spcPts val="900"/>
                        </a:spcBef>
                        <a:spcAft>
                          <a:spcPts val="0"/>
                        </a:spcAft>
                        <a:buNone/>
                      </a:pPr>
                      <a:r>
                        <a:rPr lang="en" sz="1800" b="0" i="0" u="none" strike="noStrike" dirty="0">
                          <a:solidFill>
                            <a:schemeClr val="dk1"/>
                          </a:solidFill>
                          <a:latin typeface="Calibri"/>
                          <a:ea typeface="Calibri"/>
                          <a:cs typeface="Calibri"/>
                          <a:sym typeface="Calibri"/>
                        </a:rPr>
                        <a:t>2 = All Tier II interventions include all three core    Tier II features.</a:t>
                      </a:r>
                      <a:endParaRPr sz="1800" dirty="0"/>
                    </a:p>
                  </a:txBody>
                  <a:tcPr marL="68600" marR="68600" marT="34300" marB="3430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208"/>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2.6 Tier II Critical Features</a:t>
            </a:r>
            <a:endParaRPr sz="1100"/>
          </a:p>
        </p:txBody>
      </p:sp>
      <p:graphicFrame>
        <p:nvGraphicFramePr>
          <p:cNvPr id="1274" name="Google Shape;1274;p208"/>
          <p:cNvGraphicFramePr/>
          <p:nvPr/>
        </p:nvGraphicFramePr>
        <p:xfrm>
          <a:off x="603610" y="1118950"/>
          <a:ext cx="7936725" cy="3712445"/>
        </p:xfrm>
        <a:graphic>
          <a:graphicData uri="http://schemas.openxmlformats.org/drawingml/2006/table">
            <a:tbl>
              <a:tblPr firstRow="1" bandRow="1">
                <a:noFill/>
                <a:tableStyleId>{0C8DD21C-C7AF-4682-B362-B0C72A8AE63A}</a:tableStyleId>
              </a:tblPr>
              <a:tblGrid>
                <a:gridCol w="2645575">
                  <a:extLst>
                    <a:ext uri="{9D8B030D-6E8A-4147-A177-3AD203B41FA5}">
                      <a16:colId xmlns:a16="http://schemas.microsoft.com/office/drawing/2014/main" val="20000"/>
                    </a:ext>
                  </a:extLst>
                </a:gridCol>
                <a:gridCol w="2645575">
                  <a:extLst>
                    <a:ext uri="{9D8B030D-6E8A-4147-A177-3AD203B41FA5}">
                      <a16:colId xmlns:a16="http://schemas.microsoft.com/office/drawing/2014/main" val="20001"/>
                    </a:ext>
                  </a:extLst>
                </a:gridCol>
                <a:gridCol w="2645575">
                  <a:extLst>
                    <a:ext uri="{9D8B030D-6E8A-4147-A177-3AD203B41FA5}">
                      <a16:colId xmlns:a16="http://schemas.microsoft.com/office/drawing/2014/main" val="20002"/>
                    </a:ext>
                  </a:extLst>
                </a:gridCol>
              </a:tblGrid>
              <a:tr h="397725">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3072825">
                <a:tc>
                  <a:txBody>
                    <a:bodyPr/>
                    <a:lstStyle/>
                    <a:p>
                      <a:pPr marL="0" marR="0" lvl="0" indent="0" algn="l" rtl="0">
                        <a:spcBef>
                          <a:spcPts val="0"/>
                        </a:spcBef>
                        <a:spcAft>
                          <a:spcPts val="0"/>
                        </a:spcAft>
                        <a:buNone/>
                      </a:pPr>
                      <a:r>
                        <a:rPr lang="en" sz="2000" b="1"/>
                        <a:t>Tier II Critical Features:  </a:t>
                      </a:r>
                      <a:endParaRPr sz="1100"/>
                    </a:p>
                    <a:p>
                      <a:pPr marL="0" marR="0" lvl="0" indent="0" algn="l" rtl="0">
                        <a:spcBef>
                          <a:spcPts val="500"/>
                        </a:spcBef>
                        <a:spcAft>
                          <a:spcPts val="0"/>
                        </a:spcAft>
                        <a:buNone/>
                      </a:pPr>
                      <a:r>
                        <a:rPr lang="en" sz="1800" b="0" i="0" u="none" strike="noStrike">
                          <a:solidFill>
                            <a:schemeClr val="dk1"/>
                          </a:solidFill>
                          <a:latin typeface="Calibri"/>
                          <a:ea typeface="Calibri"/>
                          <a:cs typeface="Calibri"/>
                          <a:sym typeface="Calibri"/>
                        </a:rPr>
                        <a:t>Tier II interventions provide (a) additional instruction/time for</a:t>
                      </a:r>
                      <a:endParaRPr sz="1100"/>
                    </a:p>
                    <a:p>
                      <a:pPr marL="0" marR="0" lvl="0" indent="0" algn="l" rtl="0">
                        <a:spcBef>
                          <a:spcPts val="0"/>
                        </a:spcBef>
                        <a:spcAft>
                          <a:spcPts val="0"/>
                        </a:spcAft>
                        <a:buNone/>
                      </a:pPr>
                      <a:r>
                        <a:rPr lang="en" sz="1800" b="0" i="0" u="none" strike="noStrike">
                          <a:solidFill>
                            <a:schemeClr val="dk1"/>
                          </a:solidFill>
                          <a:latin typeface="Calibri"/>
                          <a:ea typeface="Calibri"/>
                          <a:cs typeface="Calibri"/>
                          <a:sym typeface="Calibri"/>
                        </a:rPr>
                        <a:t>student skill development, </a:t>
                      </a:r>
                      <a:endParaRPr sz="1100"/>
                    </a:p>
                    <a:p>
                      <a:pPr marL="0" marR="0" lvl="0" indent="0" algn="l" rtl="0">
                        <a:spcBef>
                          <a:spcPts val="0"/>
                        </a:spcBef>
                        <a:spcAft>
                          <a:spcPts val="0"/>
                        </a:spcAft>
                        <a:buNone/>
                      </a:pPr>
                      <a:r>
                        <a:rPr lang="en" sz="1800" b="0" i="0" u="none" strike="noStrike">
                          <a:solidFill>
                            <a:schemeClr val="dk1"/>
                          </a:solidFill>
                          <a:latin typeface="Calibri"/>
                          <a:ea typeface="Calibri"/>
                          <a:cs typeface="Calibri"/>
                          <a:sym typeface="Calibri"/>
                        </a:rPr>
                        <a:t>(b) additional structure/ predictability, and/or </a:t>
                      </a:r>
                      <a:endParaRPr sz="1100"/>
                    </a:p>
                    <a:p>
                      <a:pPr marL="0" marR="0" lvl="0" indent="0" algn="l" rtl="0">
                        <a:spcBef>
                          <a:spcPts val="0"/>
                        </a:spcBef>
                        <a:spcAft>
                          <a:spcPts val="0"/>
                        </a:spcAft>
                        <a:buNone/>
                      </a:pPr>
                      <a:r>
                        <a:rPr lang="en" sz="1800" b="0" i="0" u="none" strike="noStrike">
                          <a:solidFill>
                            <a:schemeClr val="dk1"/>
                          </a:solidFill>
                          <a:latin typeface="Calibri"/>
                          <a:ea typeface="Calibri"/>
                          <a:cs typeface="Calibri"/>
                          <a:sym typeface="Calibri"/>
                        </a:rPr>
                        <a:t>(c) increased opportunity for feedback (e.g., Daily Progress Report).</a:t>
                      </a:r>
                      <a:endParaRPr sz="1800"/>
                    </a:p>
                  </a:txBody>
                  <a:tcPr marL="68600" marR="68600" marT="34300" marB="34300"/>
                </a:tc>
                <a:tc>
                  <a:txBody>
                    <a:bodyPr/>
                    <a:lstStyle/>
                    <a:p>
                      <a:pPr marL="215900" marR="0" lvl="0" indent="-215900" algn="l" rtl="0">
                        <a:spcBef>
                          <a:spcPts val="0"/>
                        </a:spcBef>
                        <a:spcAft>
                          <a:spcPts val="0"/>
                        </a:spcAft>
                        <a:buClr>
                          <a:schemeClr val="dk1"/>
                        </a:buClr>
                        <a:buSzPts val="1800"/>
                        <a:buFont typeface="Arial"/>
                        <a:buChar char="•"/>
                      </a:pPr>
                      <a:r>
                        <a:rPr lang="en" sz="1800" b="0" i="0" u="none" strike="noStrike">
                          <a:solidFill>
                            <a:schemeClr val="dk1"/>
                          </a:solidFill>
                          <a:latin typeface="Calibri"/>
                          <a:ea typeface="Calibri"/>
                          <a:cs typeface="Calibri"/>
                          <a:sym typeface="Calibri"/>
                        </a:rPr>
                        <a:t>Universal lesson plans</a:t>
                      </a:r>
                      <a:endParaRPr sz="1100"/>
                    </a:p>
                    <a:p>
                      <a:pPr marL="215900" marR="0" lvl="0" indent="-215900" algn="l" rtl="0">
                        <a:spcBef>
                          <a:spcPts val="900"/>
                        </a:spcBef>
                        <a:spcAft>
                          <a:spcPts val="0"/>
                        </a:spcAft>
                        <a:buClr>
                          <a:schemeClr val="dk1"/>
                        </a:buClr>
                        <a:buSzPts val="1800"/>
                        <a:buFont typeface="Arial"/>
                        <a:buChar char="•"/>
                      </a:pPr>
                      <a:r>
                        <a:rPr lang="en" sz="1800" b="0" i="0" u="none" strike="noStrike">
                          <a:solidFill>
                            <a:schemeClr val="dk1"/>
                          </a:solidFill>
                          <a:latin typeface="Calibri"/>
                          <a:ea typeface="Calibri"/>
                          <a:cs typeface="Calibri"/>
                          <a:sym typeface="Calibri"/>
                        </a:rPr>
                        <a:t>Tier II lesson plans</a:t>
                      </a:r>
                      <a:endParaRPr sz="1100"/>
                    </a:p>
                    <a:p>
                      <a:pPr marL="215900" marR="0" lvl="0" indent="-215900" algn="l" rtl="0">
                        <a:spcBef>
                          <a:spcPts val="900"/>
                        </a:spcBef>
                        <a:spcAft>
                          <a:spcPts val="0"/>
                        </a:spcAft>
                        <a:buClr>
                          <a:schemeClr val="dk1"/>
                        </a:buClr>
                        <a:buSzPts val="1800"/>
                        <a:buFont typeface="Arial"/>
                        <a:buChar char="•"/>
                      </a:pPr>
                      <a:r>
                        <a:rPr lang="en" sz="1800" b="0" i="0" u="none" strike="noStrike">
                          <a:solidFill>
                            <a:schemeClr val="dk1"/>
                          </a:solidFill>
                          <a:latin typeface="Calibri"/>
                          <a:ea typeface="Calibri"/>
                          <a:cs typeface="Calibri"/>
                          <a:sym typeface="Calibri"/>
                        </a:rPr>
                        <a:t>Daily/Weekly Progress Report</a:t>
                      </a:r>
                      <a:endParaRPr sz="1100"/>
                    </a:p>
                    <a:p>
                      <a:pPr marL="215900" marR="0" lvl="0" indent="-215900" algn="l" rtl="0">
                        <a:spcBef>
                          <a:spcPts val="900"/>
                        </a:spcBef>
                        <a:spcAft>
                          <a:spcPts val="0"/>
                        </a:spcAft>
                        <a:buClr>
                          <a:schemeClr val="dk1"/>
                        </a:buClr>
                        <a:buSzPts val="1800"/>
                        <a:buFont typeface="Arial"/>
                        <a:buChar char="•"/>
                      </a:pPr>
                      <a:r>
                        <a:rPr lang="en" sz="1800" b="0" i="0" u="none" strike="noStrike">
                          <a:solidFill>
                            <a:schemeClr val="dk1"/>
                          </a:solidFill>
                          <a:latin typeface="Calibri"/>
                          <a:ea typeface="Calibri"/>
                          <a:cs typeface="Calibri"/>
                          <a:sym typeface="Calibri"/>
                        </a:rPr>
                        <a:t>School schedule</a:t>
                      </a:r>
                      <a:endParaRPr sz="1100"/>
                    </a:p>
                    <a:p>
                      <a:pPr marL="215900" marR="0" lvl="0" indent="-215900" algn="l" rtl="0">
                        <a:spcBef>
                          <a:spcPts val="900"/>
                        </a:spcBef>
                        <a:spcAft>
                          <a:spcPts val="0"/>
                        </a:spcAft>
                        <a:buClr>
                          <a:schemeClr val="dk1"/>
                        </a:buClr>
                        <a:buSzPts val="1800"/>
                        <a:buFont typeface="Arial"/>
                        <a:buChar char="•"/>
                      </a:pPr>
                      <a:r>
                        <a:rPr lang="en" sz="1800" b="0" i="0" u="none" strike="noStrike">
                          <a:solidFill>
                            <a:schemeClr val="dk1"/>
                          </a:solidFill>
                          <a:latin typeface="Calibri"/>
                          <a:ea typeface="Calibri"/>
                          <a:cs typeface="Calibri"/>
                          <a:sym typeface="Calibri"/>
                        </a:rPr>
                        <a:t>School Tier II handbook</a:t>
                      </a:r>
                      <a:endParaRPr sz="1800"/>
                    </a:p>
                  </a:txBody>
                  <a:tcPr marL="68600" marR="68600" marT="34300" marB="34300"/>
                </a:tc>
                <a:tc>
                  <a:txBody>
                    <a:bodyPr/>
                    <a:lstStyle/>
                    <a:p>
                      <a:pPr marL="0" marR="0" lvl="0" indent="0" algn="l" rtl="0">
                        <a:spcBef>
                          <a:spcPts val="0"/>
                        </a:spcBef>
                        <a:spcAft>
                          <a:spcPts val="0"/>
                        </a:spcAft>
                        <a:buNone/>
                      </a:pPr>
                      <a:r>
                        <a:rPr lang="en" sz="1800" b="0" i="0" u="none" strike="noStrike" dirty="0">
                          <a:solidFill>
                            <a:schemeClr val="dk1"/>
                          </a:solidFill>
                          <a:latin typeface="Calibri"/>
                          <a:ea typeface="Calibri"/>
                          <a:cs typeface="Calibri"/>
                          <a:sym typeface="Calibri"/>
                        </a:rPr>
                        <a:t>0 = Tier II interventions do not promote additional instruction/time, improved structure, or increased feedback.</a:t>
                      </a:r>
                      <a:endParaRPr sz="1100" dirty="0"/>
                    </a:p>
                    <a:p>
                      <a:pPr marL="0" marR="0" lvl="0" indent="0" algn="l" rtl="0">
                        <a:spcBef>
                          <a:spcPts val="900"/>
                        </a:spcBef>
                        <a:spcAft>
                          <a:spcPts val="0"/>
                        </a:spcAft>
                        <a:buNone/>
                      </a:pPr>
                      <a:r>
                        <a:rPr lang="en" sz="1800" b="0" i="0" u="none" strike="noStrike" dirty="0">
                          <a:solidFill>
                            <a:schemeClr val="dk1"/>
                          </a:solidFill>
                          <a:latin typeface="Calibri"/>
                          <a:ea typeface="Calibri"/>
                          <a:cs typeface="Calibri"/>
                          <a:sym typeface="Calibri"/>
                        </a:rPr>
                        <a:t>1 = All Tier II interventions provide some but not all three core Tier II features.</a:t>
                      </a:r>
                      <a:endParaRPr sz="1100" dirty="0"/>
                    </a:p>
                    <a:p>
                      <a:pPr marL="0" marR="0" lvl="0" indent="0" algn="l" rtl="0">
                        <a:spcBef>
                          <a:spcPts val="900"/>
                        </a:spcBef>
                        <a:spcAft>
                          <a:spcPts val="0"/>
                        </a:spcAft>
                        <a:buNone/>
                      </a:pPr>
                      <a:r>
                        <a:rPr lang="en" sz="1800" b="0" i="0" u="none" strike="noStrike" dirty="0">
                          <a:solidFill>
                            <a:schemeClr val="dk1"/>
                          </a:solidFill>
                          <a:latin typeface="Calibri"/>
                          <a:ea typeface="Calibri"/>
                          <a:cs typeface="Calibri"/>
                          <a:sym typeface="Calibri"/>
                        </a:rPr>
                        <a:t>2 = All Tier II interventions include all three core    Tier II features.</a:t>
                      </a:r>
                      <a:endParaRPr sz="1800" dirty="0"/>
                    </a:p>
                  </a:txBody>
                  <a:tcPr marL="68600" marR="68600" marT="34300" marB="34300"/>
                </a:tc>
                <a:extLst>
                  <a:ext uri="{0D108BD9-81ED-4DB2-BD59-A6C34878D82A}">
                    <a16:rowId xmlns:a16="http://schemas.microsoft.com/office/drawing/2014/main" val="10001"/>
                  </a:ext>
                </a:extLst>
              </a:tr>
            </a:tbl>
          </a:graphicData>
        </a:graphic>
      </p:graphicFrame>
      <p:sp>
        <p:nvSpPr>
          <p:cNvPr id="1275" name="Google Shape;1275;p208"/>
          <p:cNvSpPr/>
          <p:nvPr/>
        </p:nvSpPr>
        <p:spPr>
          <a:xfrm>
            <a:off x="2652717" y="2087907"/>
            <a:ext cx="3838500" cy="1774500"/>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100" b="1">
                <a:solidFill>
                  <a:schemeClr val="dk1"/>
                </a:solidFill>
                <a:latin typeface="Calibri"/>
                <a:ea typeface="Calibri"/>
                <a:cs typeface="Calibri"/>
                <a:sym typeface="Calibri"/>
              </a:rPr>
              <a:t>Main Idea:</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Tier II supports should focus on improving the skills and context needed for student success.</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209"/>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Quick Check: Tier II Critical Features</a:t>
            </a:r>
            <a:endParaRPr sz="1100"/>
          </a:p>
        </p:txBody>
      </p:sp>
      <p:sp>
        <p:nvSpPr>
          <p:cNvPr id="1283" name="Google Shape;1283;p209"/>
          <p:cNvSpPr txBox="1">
            <a:spLocks noGrp="1"/>
          </p:cNvSpPr>
          <p:nvPr>
            <p:ph type="body" idx="1"/>
          </p:nvPr>
        </p:nvSpPr>
        <p:spPr>
          <a:xfrm>
            <a:off x="628649" y="1484003"/>
            <a:ext cx="3689747" cy="326350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2100"/>
              <a:t>Team Assessment:</a:t>
            </a:r>
            <a:endParaRPr sz="1100"/>
          </a:p>
          <a:p>
            <a:pPr marL="342900" lvl="0" indent="-342900" algn="l" rtl="0">
              <a:lnSpc>
                <a:spcPct val="100000"/>
              </a:lnSpc>
              <a:spcBef>
                <a:spcPts val="500"/>
              </a:spcBef>
              <a:spcAft>
                <a:spcPts val="0"/>
              </a:spcAft>
              <a:buSzPts val="1600"/>
              <a:buFont typeface="Noto Sans Symbols"/>
              <a:buChar char="❑"/>
            </a:pPr>
            <a:r>
              <a:rPr lang="en" sz="1800" b="0"/>
              <a:t>Do all Tier II interventions include additional instruction/time for student skill development?</a:t>
            </a:r>
            <a:endParaRPr sz="1100"/>
          </a:p>
          <a:p>
            <a:pPr marL="342900" lvl="0" indent="-342900" algn="l" rtl="0">
              <a:lnSpc>
                <a:spcPct val="100000"/>
              </a:lnSpc>
              <a:spcBef>
                <a:spcPts val="900"/>
              </a:spcBef>
              <a:spcAft>
                <a:spcPts val="0"/>
              </a:spcAft>
              <a:buSzPts val="1600"/>
              <a:buFont typeface="Noto Sans Symbols"/>
              <a:buChar char="❑"/>
            </a:pPr>
            <a:r>
              <a:rPr lang="en" sz="1800" b="0"/>
              <a:t>Do all Tier II interventions include additional structure/predictability?</a:t>
            </a:r>
            <a:endParaRPr sz="1100"/>
          </a:p>
          <a:p>
            <a:pPr marL="342900" lvl="0" indent="-342900" algn="l" rtl="0">
              <a:lnSpc>
                <a:spcPct val="100000"/>
              </a:lnSpc>
              <a:spcBef>
                <a:spcPts val="900"/>
              </a:spcBef>
              <a:spcAft>
                <a:spcPts val="0"/>
              </a:spcAft>
              <a:buSzPts val="1600"/>
              <a:buFont typeface="Noto Sans Symbols"/>
              <a:buChar char="❑"/>
            </a:pPr>
            <a:r>
              <a:rPr lang="en" sz="1800" b="0"/>
              <a:t>Do all Tier II interventions include increased opportunities for feedback?</a:t>
            </a:r>
            <a:endParaRPr sz="1500" b="0"/>
          </a:p>
        </p:txBody>
      </p:sp>
      <p:sp>
        <p:nvSpPr>
          <p:cNvPr id="1284" name="Google Shape;1284;p209"/>
          <p:cNvSpPr txBox="1">
            <a:spLocks noGrp="1"/>
          </p:cNvSpPr>
          <p:nvPr>
            <p:ph type="body" idx="2"/>
          </p:nvPr>
        </p:nvSpPr>
        <p:spPr>
          <a:xfrm>
            <a:off x="4654646" y="1484003"/>
            <a:ext cx="3687097" cy="326350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Scoring</a:t>
            </a:r>
            <a:r>
              <a:rPr lang="en" sz="2500"/>
              <a:t>:</a:t>
            </a:r>
            <a:endParaRPr sz="1100"/>
          </a:p>
          <a:p>
            <a:pPr marL="0" lvl="0" indent="0" algn="l" rtl="0">
              <a:lnSpc>
                <a:spcPct val="100000"/>
              </a:lnSpc>
              <a:spcBef>
                <a:spcPts val="500"/>
              </a:spcBef>
              <a:spcAft>
                <a:spcPts val="0"/>
              </a:spcAft>
              <a:buSzPts val="1600"/>
              <a:buNone/>
            </a:pPr>
            <a:r>
              <a:rPr lang="en" sz="1800" b="0"/>
              <a:t>0 = Tier II interventions do not promote additional instruction/time, improved structure, or increased feedback.</a:t>
            </a:r>
            <a:endParaRPr sz="1100"/>
          </a:p>
          <a:p>
            <a:pPr marL="0" lvl="0" indent="0" algn="l" rtl="0">
              <a:lnSpc>
                <a:spcPct val="100000"/>
              </a:lnSpc>
              <a:spcBef>
                <a:spcPts val="900"/>
              </a:spcBef>
              <a:spcAft>
                <a:spcPts val="0"/>
              </a:spcAft>
              <a:buSzPts val="1600"/>
              <a:buNone/>
            </a:pPr>
            <a:r>
              <a:rPr lang="en" sz="1800" b="0"/>
              <a:t>1 = The array of Tier II interventions provide some but not all three core  Tier II features.</a:t>
            </a:r>
            <a:endParaRPr sz="1100"/>
          </a:p>
          <a:p>
            <a:pPr marL="0" lvl="0" indent="0" algn="l" rtl="0">
              <a:lnSpc>
                <a:spcPct val="100000"/>
              </a:lnSpc>
              <a:spcBef>
                <a:spcPts val="900"/>
              </a:spcBef>
              <a:spcAft>
                <a:spcPts val="0"/>
              </a:spcAft>
              <a:buClr>
                <a:schemeClr val="accent1"/>
              </a:buClr>
              <a:buSzPts val="1600"/>
              <a:buFont typeface="Noto Sans Symbols"/>
              <a:buNone/>
            </a:pPr>
            <a:r>
              <a:rPr lang="en" sz="1800" b="0"/>
              <a:t>2 = The array of Tier II interventions include all 3 core Tier II features.</a:t>
            </a:r>
            <a:endParaRPr sz="1100"/>
          </a:p>
        </p:txBody>
      </p:sp>
      <p:sp>
        <p:nvSpPr>
          <p:cNvPr id="1285" name="Google Shape;1285;p209"/>
          <p:cNvSpPr txBox="1"/>
          <p:nvPr/>
        </p:nvSpPr>
        <p:spPr>
          <a:xfrm>
            <a:off x="547727" y="953089"/>
            <a:ext cx="6576935"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a:solidFill>
                  <a:schemeClr val="dk1"/>
                </a:solidFill>
                <a:latin typeface="Calibri"/>
                <a:ea typeface="Calibri"/>
                <a:cs typeface="Calibri"/>
                <a:sym typeface="Calibri"/>
              </a:rPr>
              <a:t>What critical features are embedded in Tier II supports?:</a:t>
            </a:r>
            <a:endParaRPr sz="1100"/>
          </a:p>
        </p:txBody>
      </p:sp>
      <p:sp>
        <p:nvSpPr>
          <p:cNvPr id="1286" name="Google Shape;1286;p209"/>
          <p:cNvSpPr txBox="1"/>
          <p:nvPr/>
        </p:nvSpPr>
        <p:spPr>
          <a:xfrm>
            <a:off x="7286625" y="4614514"/>
            <a:ext cx="1619794"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u="sng">
                <a:solidFill>
                  <a:schemeClr val="hlink"/>
                </a:solidFill>
                <a:latin typeface="Calibri"/>
                <a:ea typeface="Calibri"/>
                <a:cs typeface="Calibri"/>
                <a:sym typeface="Calibri"/>
                <a:hlinkClick r:id="" action="ppaction://noaction"/>
              </a:rPr>
              <a:t>Back to ALL ITEMS</a:t>
            </a:r>
            <a:endParaRPr sz="1400" b="1">
              <a:solidFill>
                <a:srgbClr val="FF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210"/>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2.7 Practices Matched to Student Need</a:t>
            </a:r>
            <a:endParaRPr sz="1100"/>
          </a:p>
        </p:txBody>
      </p:sp>
      <p:graphicFrame>
        <p:nvGraphicFramePr>
          <p:cNvPr id="1294" name="Google Shape;1294;p210"/>
          <p:cNvGraphicFramePr/>
          <p:nvPr/>
        </p:nvGraphicFramePr>
        <p:xfrm>
          <a:off x="235323" y="893288"/>
          <a:ext cx="8673300" cy="4138865"/>
        </p:xfrm>
        <a:graphic>
          <a:graphicData uri="http://schemas.openxmlformats.org/drawingml/2006/table">
            <a:tbl>
              <a:tblPr firstRow="1" bandRow="1">
                <a:noFill/>
                <a:tableStyleId>{0C8DD21C-C7AF-4682-B362-B0C72A8AE63A}</a:tableStyleId>
              </a:tblPr>
              <a:tblGrid>
                <a:gridCol w="2863500">
                  <a:extLst>
                    <a:ext uri="{9D8B030D-6E8A-4147-A177-3AD203B41FA5}">
                      <a16:colId xmlns:a16="http://schemas.microsoft.com/office/drawing/2014/main" val="20000"/>
                    </a:ext>
                  </a:extLst>
                </a:gridCol>
                <a:gridCol w="2904900">
                  <a:extLst>
                    <a:ext uri="{9D8B030D-6E8A-4147-A177-3AD203B41FA5}">
                      <a16:colId xmlns:a16="http://schemas.microsoft.com/office/drawing/2014/main" val="20001"/>
                    </a:ext>
                  </a:extLst>
                </a:gridCol>
                <a:gridCol w="2904900">
                  <a:extLst>
                    <a:ext uri="{9D8B030D-6E8A-4147-A177-3AD203B41FA5}">
                      <a16:colId xmlns:a16="http://schemas.microsoft.com/office/drawing/2014/main" val="20002"/>
                    </a:ext>
                  </a:extLst>
                </a:gridCol>
              </a:tblGrid>
              <a:tr h="549825">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3042325">
                <a:tc>
                  <a:txBody>
                    <a:bodyPr/>
                    <a:lstStyle/>
                    <a:p>
                      <a:pPr marL="0" marR="0" lvl="0" indent="0" algn="l" rtl="0">
                        <a:spcBef>
                          <a:spcPts val="0"/>
                        </a:spcBef>
                        <a:spcAft>
                          <a:spcPts val="0"/>
                        </a:spcAft>
                        <a:buNone/>
                      </a:pPr>
                      <a:r>
                        <a:rPr lang="en" sz="2100" b="1" i="0" u="none" strike="noStrike">
                          <a:solidFill>
                            <a:schemeClr val="dk1"/>
                          </a:solidFill>
                          <a:latin typeface="Calibri"/>
                          <a:ea typeface="Calibri"/>
                          <a:cs typeface="Calibri"/>
                          <a:sym typeface="Calibri"/>
                        </a:rPr>
                        <a:t>Practices Matched to Student Need: </a:t>
                      </a:r>
                      <a:endParaRPr sz="1100"/>
                    </a:p>
                    <a:p>
                      <a:pPr marL="0" marR="0" lvl="0" indent="0" algn="l" rtl="0">
                        <a:spcBef>
                          <a:spcPts val="500"/>
                        </a:spcBef>
                        <a:spcAft>
                          <a:spcPts val="0"/>
                        </a:spcAft>
                        <a:buNone/>
                      </a:pPr>
                      <a:r>
                        <a:rPr lang="en" sz="1800" b="0" i="0" u="none" strike="noStrike">
                          <a:solidFill>
                            <a:schemeClr val="dk1"/>
                          </a:solidFill>
                          <a:latin typeface="Calibri"/>
                          <a:ea typeface="Calibri"/>
                          <a:cs typeface="Calibri"/>
                          <a:sym typeface="Calibri"/>
                        </a:rPr>
                        <a:t>A formal process is in place for efficient selection of Tier II interventions that are matched to student need (e.g., behavioral function), and have contextual fit (e.g., culture, developmental level).</a:t>
                      </a:r>
                      <a:endParaRPr sz="1800"/>
                    </a:p>
                  </a:txBody>
                  <a:tcPr marL="68600" marR="68600" marT="34300" marB="34300"/>
                </a:tc>
                <a:tc>
                  <a:txBody>
                    <a:bodyPr/>
                    <a:lstStyle/>
                    <a:p>
                      <a:pPr marL="342900" marR="0" lvl="0" indent="-342900" algn="l" rtl="0">
                        <a:spcBef>
                          <a:spcPts val="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Data sources used to identify interventions</a:t>
                      </a:r>
                      <a:endParaRPr sz="1100"/>
                    </a:p>
                    <a:p>
                      <a:pPr marL="342900" marR="0" lvl="0" indent="-3429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School policy</a:t>
                      </a:r>
                      <a:endParaRPr sz="1100"/>
                    </a:p>
                    <a:p>
                      <a:pPr marL="342900" marR="0" lvl="0" indent="-3429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Tier II handbook</a:t>
                      </a:r>
                      <a:endParaRPr sz="1100"/>
                    </a:p>
                    <a:p>
                      <a:pPr marL="342900" marR="0" lvl="0" indent="-3429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Needs assessment</a:t>
                      </a:r>
                      <a:endParaRPr sz="1100"/>
                    </a:p>
                    <a:p>
                      <a:pPr marL="342900" marR="0" lvl="0" indent="-3429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Targeted Interventions Reference Guide</a:t>
                      </a:r>
                      <a:endParaRPr sz="1800"/>
                    </a:p>
                  </a:txBody>
                  <a:tcPr marL="68600" marR="68600" marT="34300" marB="34300"/>
                </a:tc>
                <a:tc>
                  <a:txBody>
                    <a:bodyPr/>
                    <a:lstStyle/>
                    <a:p>
                      <a:pPr marL="0" marR="0" lvl="0" indent="0" algn="l" rtl="0">
                        <a:spcBef>
                          <a:spcPts val="0"/>
                        </a:spcBef>
                        <a:spcAft>
                          <a:spcPts val="0"/>
                        </a:spcAft>
                        <a:buNone/>
                      </a:pPr>
                      <a:r>
                        <a:rPr lang="en" sz="1800" b="0" i="0" u="none" strike="noStrike" dirty="0">
                          <a:solidFill>
                            <a:schemeClr val="dk1"/>
                          </a:solidFill>
                          <a:latin typeface="Calibri"/>
                          <a:ea typeface="Calibri"/>
                          <a:cs typeface="Calibri"/>
                          <a:sym typeface="Calibri"/>
                        </a:rPr>
                        <a:t>0 = No process is in place.</a:t>
                      </a:r>
                      <a:endParaRPr sz="1100" dirty="0"/>
                    </a:p>
                    <a:p>
                      <a:pPr marL="0" marR="0" lvl="0" indent="0" algn="l" rtl="0">
                        <a:spcBef>
                          <a:spcPts val="900"/>
                        </a:spcBef>
                        <a:spcAft>
                          <a:spcPts val="0"/>
                        </a:spcAft>
                        <a:buNone/>
                      </a:pPr>
                      <a:r>
                        <a:rPr lang="en" sz="1800" b="0" i="0" u="none" strike="noStrike" dirty="0">
                          <a:solidFill>
                            <a:schemeClr val="dk1"/>
                          </a:solidFill>
                          <a:latin typeface="Calibri"/>
                          <a:ea typeface="Calibri"/>
                          <a:cs typeface="Calibri"/>
                          <a:sym typeface="Calibri"/>
                        </a:rPr>
                        <a:t>1 = Process for selecting Tier II interventions does not include documentation that interventions are matched to student need .</a:t>
                      </a:r>
                      <a:endParaRPr sz="1100" dirty="0"/>
                    </a:p>
                    <a:p>
                      <a:pPr marL="0" marR="0" lvl="0" indent="0" algn="l" rtl="0">
                        <a:spcBef>
                          <a:spcPts val="900"/>
                        </a:spcBef>
                        <a:spcAft>
                          <a:spcPts val="0"/>
                        </a:spcAft>
                        <a:buNone/>
                      </a:pPr>
                      <a:r>
                        <a:rPr lang="en" sz="1800" b="0" i="0" u="none" strike="noStrike" dirty="0">
                          <a:solidFill>
                            <a:schemeClr val="dk1"/>
                          </a:solidFill>
                          <a:latin typeface="Calibri"/>
                          <a:ea typeface="Calibri"/>
                          <a:cs typeface="Calibri"/>
                          <a:sym typeface="Calibri"/>
                        </a:rPr>
                        <a:t>2 = Formal process is in place to select practices that match student need and have contextual fit (e.g., developmentally and culturally appropriate).</a:t>
                      </a:r>
                      <a:endParaRPr sz="1800" dirty="0"/>
                    </a:p>
                  </a:txBody>
                  <a:tcPr marL="68600" marR="68600" marT="34300" marB="3430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211"/>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2.7 Practices Matched to Student Need</a:t>
            </a:r>
            <a:endParaRPr sz="1100"/>
          </a:p>
        </p:txBody>
      </p:sp>
      <p:graphicFrame>
        <p:nvGraphicFramePr>
          <p:cNvPr id="1302" name="Google Shape;1302;p211"/>
          <p:cNvGraphicFramePr/>
          <p:nvPr/>
        </p:nvGraphicFramePr>
        <p:xfrm>
          <a:off x="235323" y="893288"/>
          <a:ext cx="8673300" cy="4138865"/>
        </p:xfrm>
        <a:graphic>
          <a:graphicData uri="http://schemas.openxmlformats.org/drawingml/2006/table">
            <a:tbl>
              <a:tblPr firstRow="1" bandRow="1">
                <a:noFill/>
                <a:tableStyleId>{0C8DD21C-C7AF-4682-B362-B0C72A8AE63A}</a:tableStyleId>
              </a:tblPr>
              <a:tblGrid>
                <a:gridCol w="2863500">
                  <a:extLst>
                    <a:ext uri="{9D8B030D-6E8A-4147-A177-3AD203B41FA5}">
                      <a16:colId xmlns:a16="http://schemas.microsoft.com/office/drawing/2014/main" val="20000"/>
                    </a:ext>
                  </a:extLst>
                </a:gridCol>
                <a:gridCol w="2904900">
                  <a:extLst>
                    <a:ext uri="{9D8B030D-6E8A-4147-A177-3AD203B41FA5}">
                      <a16:colId xmlns:a16="http://schemas.microsoft.com/office/drawing/2014/main" val="20001"/>
                    </a:ext>
                  </a:extLst>
                </a:gridCol>
                <a:gridCol w="2904900">
                  <a:extLst>
                    <a:ext uri="{9D8B030D-6E8A-4147-A177-3AD203B41FA5}">
                      <a16:colId xmlns:a16="http://schemas.microsoft.com/office/drawing/2014/main" val="20002"/>
                    </a:ext>
                  </a:extLst>
                </a:gridCol>
              </a:tblGrid>
              <a:tr h="549825">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3042325">
                <a:tc>
                  <a:txBody>
                    <a:bodyPr/>
                    <a:lstStyle/>
                    <a:p>
                      <a:pPr marL="0" marR="0" lvl="0" indent="0" algn="l" rtl="0">
                        <a:spcBef>
                          <a:spcPts val="0"/>
                        </a:spcBef>
                        <a:spcAft>
                          <a:spcPts val="0"/>
                        </a:spcAft>
                        <a:buNone/>
                      </a:pPr>
                      <a:r>
                        <a:rPr lang="en" sz="2100" b="1" i="0" u="none" strike="noStrike">
                          <a:solidFill>
                            <a:schemeClr val="dk1"/>
                          </a:solidFill>
                          <a:latin typeface="Calibri"/>
                          <a:ea typeface="Calibri"/>
                          <a:cs typeface="Calibri"/>
                          <a:sym typeface="Calibri"/>
                        </a:rPr>
                        <a:t>Practices Matched to Student Need: </a:t>
                      </a:r>
                      <a:endParaRPr sz="1100"/>
                    </a:p>
                    <a:p>
                      <a:pPr marL="0" marR="0" lvl="0" indent="0" algn="l" rtl="0">
                        <a:spcBef>
                          <a:spcPts val="500"/>
                        </a:spcBef>
                        <a:spcAft>
                          <a:spcPts val="0"/>
                        </a:spcAft>
                        <a:buNone/>
                      </a:pPr>
                      <a:r>
                        <a:rPr lang="en" sz="1800" b="0" i="0" u="none" strike="noStrike">
                          <a:solidFill>
                            <a:schemeClr val="dk1"/>
                          </a:solidFill>
                          <a:latin typeface="Calibri"/>
                          <a:ea typeface="Calibri"/>
                          <a:cs typeface="Calibri"/>
                          <a:sym typeface="Calibri"/>
                        </a:rPr>
                        <a:t>A formal process is in place for efficient selection of Tier II interventions that are matched to student need (e.g., behavioral function), and have contextual fit (e.g., culture, developmental level).</a:t>
                      </a:r>
                      <a:endParaRPr sz="1800"/>
                    </a:p>
                  </a:txBody>
                  <a:tcPr marL="68600" marR="68600" marT="34300" marB="34300"/>
                </a:tc>
                <a:tc>
                  <a:txBody>
                    <a:bodyPr/>
                    <a:lstStyle/>
                    <a:p>
                      <a:pPr marL="342900" marR="0" lvl="0" indent="-342900" algn="l" rtl="0">
                        <a:spcBef>
                          <a:spcPts val="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Data sources used to identify interventions</a:t>
                      </a:r>
                      <a:endParaRPr sz="1100"/>
                    </a:p>
                    <a:p>
                      <a:pPr marL="342900" marR="0" lvl="0" indent="-3429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School policy</a:t>
                      </a:r>
                      <a:endParaRPr sz="1100"/>
                    </a:p>
                    <a:p>
                      <a:pPr marL="342900" marR="0" lvl="0" indent="-3429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Tier II handbook</a:t>
                      </a:r>
                      <a:endParaRPr sz="1100"/>
                    </a:p>
                    <a:p>
                      <a:pPr marL="342900" marR="0" lvl="0" indent="-3429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Needs assessment</a:t>
                      </a:r>
                      <a:endParaRPr sz="1100"/>
                    </a:p>
                    <a:p>
                      <a:pPr marL="342900" marR="0" lvl="0" indent="-3429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Targeted Interventions Reference Guide</a:t>
                      </a:r>
                      <a:endParaRPr sz="1800"/>
                    </a:p>
                  </a:txBody>
                  <a:tcPr marL="68600" marR="68600" marT="34300" marB="34300"/>
                </a:tc>
                <a:tc>
                  <a:txBody>
                    <a:bodyPr/>
                    <a:lstStyle/>
                    <a:p>
                      <a:pPr marL="0" marR="0" lvl="0" indent="0" algn="l" rtl="0">
                        <a:spcBef>
                          <a:spcPts val="0"/>
                        </a:spcBef>
                        <a:spcAft>
                          <a:spcPts val="0"/>
                        </a:spcAft>
                        <a:buNone/>
                      </a:pPr>
                      <a:r>
                        <a:rPr lang="en" sz="1800" b="0" i="0" u="none" strike="noStrike" dirty="0">
                          <a:solidFill>
                            <a:schemeClr val="dk1"/>
                          </a:solidFill>
                          <a:latin typeface="Calibri"/>
                          <a:ea typeface="Calibri"/>
                          <a:cs typeface="Calibri"/>
                          <a:sym typeface="Calibri"/>
                        </a:rPr>
                        <a:t>0 = No process is in place.</a:t>
                      </a:r>
                      <a:endParaRPr sz="1100" dirty="0"/>
                    </a:p>
                    <a:p>
                      <a:pPr marL="0" marR="0" lvl="0" indent="0" algn="l" rtl="0">
                        <a:spcBef>
                          <a:spcPts val="900"/>
                        </a:spcBef>
                        <a:spcAft>
                          <a:spcPts val="0"/>
                        </a:spcAft>
                        <a:buNone/>
                      </a:pPr>
                      <a:r>
                        <a:rPr lang="en" sz="1800" b="0" i="0" u="none" strike="noStrike" dirty="0">
                          <a:solidFill>
                            <a:schemeClr val="dk1"/>
                          </a:solidFill>
                          <a:latin typeface="Calibri"/>
                          <a:ea typeface="Calibri"/>
                          <a:cs typeface="Calibri"/>
                          <a:sym typeface="Calibri"/>
                        </a:rPr>
                        <a:t>1 = Process for selecting Tier II interventions does not include documentation that interventions are matched to student need .</a:t>
                      </a:r>
                      <a:endParaRPr sz="1100" dirty="0"/>
                    </a:p>
                    <a:p>
                      <a:pPr marL="0" marR="0" lvl="0" indent="0" algn="l" rtl="0">
                        <a:spcBef>
                          <a:spcPts val="900"/>
                        </a:spcBef>
                        <a:spcAft>
                          <a:spcPts val="0"/>
                        </a:spcAft>
                        <a:buNone/>
                      </a:pPr>
                      <a:r>
                        <a:rPr lang="en" sz="1800" b="0" i="0" u="none" strike="noStrike" dirty="0">
                          <a:solidFill>
                            <a:schemeClr val="dk1"/>
                          </a:solidFill>
                          <a:latin typeface="Calibri"/>
                          <a:ea typeface="Calibri"/>
                          <a:cs typeface="Calibri"/>
                          <a:sym typeface="Calibri"/>
                        </a:rPr>
                        <a:t>2 = Formal process is in place to select practices that match student need and have contextual fit (e.g., developmentally and culturally appropriate).</a:t>
                      </a:r>
                      <a:endParaRPr sz="1800" dirty="0"/>
                    </a:p>
                  </a:txBody>
                  <a:tcPr marL="68600" marR="68600" marT="34300" marB="34300"/>
                </a:tc>
                <a:extLst>
                  <a:ext uri="{0D108BD9-81ED-4DB2-BD59-A6C34878D82A}">
                    <a16:rowId xmlns:a16="http://schemas.microsoft.com/office/drawing/2014/main" val="10001"/>
                  </a:ext>
                </a:extLst>
              </a:tr>
            </a:tbl>
          </a:graphicData>
        </a:graphic>
      </p:graphicFrame>
      <p:sp>
        <p:nvSpPr>
          <p:cNvPr id="1303" name="Google Shape;1303;p211"/>
          <p:cNvSpPr/>
          <p:nvPr/>
        </p:nvSpPr>
        <p:spPr>
          <a:xfrm>
            <a:off x="2311701" y="2075453"/>
            <a:ext cx="4520700" cy="1774500"/>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100" b="1">
                <a:solidFill>
                  <a:schemeClr val="dk1"/>
                </a:solidFill>
                <a:latin typeface="Calibri"/>
                <a:ea typeface="Calibri"/>
                <a:cs typeface="Calibri"/>
                <a:sym typeface="Calibri"/>
              </a:rPr>
              <a:t>Main Idea: </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Tier II support strategies are</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evidence-based and designed with</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preliminary assessment information             (or assumptions) about student need.</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3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212"/>
          <p:cNvSpPr txBox="1">
            <a:spLocks noGrp="1"/>
          </p:cNvSpPr>
          <p:nvPr>
            <p:ph type="title"/>
          </p:nvPr>
        </p:nvSpPr>
        <p:spPr>
          <a:xfrm>
            <a:off x="105208" y="68619"/>
            <a:ext cx="7656801"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000"/>
              <a:buFont typeface="Calibri"/>
              <a:buNone/>
            </a:pPr>
            <a:r>
              <a:rPr lang="en" sz="3000"/>
              <a:t>Quick Check: Practices Matched to Student Need </a:t>
            </a:r>
            <a:endParaRPr sz="1100"/>
          </a:p>
        </p:txBody>
      </p:sp>
      <p:sp>
        <p:nvSpPr>
          <p:cNvPr id="1311" name="Google Shape;1311;p212"/>
          <p:cNvSpPr txBox="1">
            <a:spLocks noGrp="1"/>
          </p:cNvSpPr>
          <p:nvPr>
            <p:ph type="body" idx="1"/>
          </p:nvPr>
        </p:nvSpPr>
        <p:spPr>
          <a:xfrm>
            <a:off x="701892" y="1570173"/>
            <a:ext cx="3689747" cy="326350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Team Assessment:</a:t>
            </a:r>
            <a:endParaRPr sz="1100"/>
          </a:p>
          <a:p>
            <a:pPr marL="342900" lvl="0" indent="-342900" algn="l" rtl="0">
              <a:lnSpc>
                <a:spcPct val="100000"/>
              </a:lnSpc>
              <a:spcBef>
                <a:spcPts val="500"/>
              </a:spcBef>
              <a:spcAft>
                <a:spcPts val="0"/>
              </a:spcAft>
              <a:buSzPts val="1600"/>
              <a:buFont typeface="Noto Sans Symbols"/>
              <a:buChar char="❑"/>
            </a:pPr>
            <a:r>
              <a:rPr lang="en" sz="1800" b="0"/>
              <a:t>Is there a formalized process to select Tier II supports?</a:t>
            </a:r>
            <a:endParaRPr sz="1100"/>
          </a:p>
          <a:p>
            <a:pPr marL="342900" lvl="0" indent="-342900" algn="l" rtl="0">
              <a:lnSpc>
                <a:spcPct val="100000"/>
              </a:lnSpc>
              <a:spcBef>
                <a:spcPts val="1400"/>
              </a:spcBef>
              <a:spcAft>
                <a:spcPts val="0"/>
              </a:spcAft>
              <a:buSzPts val="1600"/>
              <a:buFont typeface="Noto Sans Symbols"/>
              <a:buChar char="❑"/>
            </a:pPr>
            <a:r>
              <a:rPr lang="en" sz="1800" b="0"/>
              <a:t>Does the process take into account student need and contextual fit?</a:t>
            </a:r>
            <a:endParaRPr sz="1500" b="0"/>
          </a:p>
        </p:txBody>
      </p:sp>
      <p:sp>
        <p:nvSpPr>
          <p:cNvPr id="1312" name="Google Shape;1312;p212"/>
          <p:cNvSpPr txBox="1">
            <a:spLocks noGrp="1"/>
          </p:cNvSpPr>
          <p:nvPr>
            <p:ph type="body" idx="2"/>
          </p:nvPr>
        </p:nvSpPr>
        <p:spPr>
          <a:xfrm>
            <a:off x="4852889" y="1570173"/>
            <a:ext cx="3687097" cy="3263504"/>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chemeClr val="accent1"/>
              </a:buClr>
              <a:buSzPts val="2100"/>
              <a:buFont typeface="Noto Sans Symbols"/>
              <a:buNone/>
            </a:pPr>
            <a:r>
              <a:rPr lang="en" sz="2300"/>
              <a:t>Scoring:</a:t>
            </a:r>
            <a:endParaRPr sz="1100"/>
          </a:p>
          <a:p>
            <a:pPr marL="0" lvl="0" indent="0" algn="l" rtl="0">
              <a:lnSpc>
                <a:spcPct val="80000"/>
              </a:lnSpc>
              <a:spcBef>
                <a:spcPts val="500"/>
              </a:spcBef>
              <a:spcAft>
                <a:spcPts val="0"/>
              </a:spcAft>
              <a:buSzPts val="1700"/>
              <a:buNone/>
            </a:pPr>
            <a:r>
              <a:rPr lang="en" sz="1900" b="0"/>
              <a:t>0 = No process is in place.</a:t>
            </a:r>
            <a:endParaRPr sz="1100"/>
          </a:p>
          <a:p>
            <a:pPr marL="0" lvl="0" indent="0" algn="l" rtl="0">
              <a:lnSpc>
                <a:spcPct val="80000"/>
              </a:lnSpc>
              <a:spcBef>
                <a:spcPts val="900"/>
              </a:spcBef>
              <a:spcAft>
                <a:spcPts val="0"/>
              </a:spcAft>
              <a:buSzPts val="1700"/>
              <a:buNone/>
            </a:pPr>
            <a:r>
              <a:rPr lang="en" sz="1900" b="0"/>
              <a:t>1 = Process for selecting Tier II interventions does not include documentation that interventions are matched to student need.</a:t>
            </a:r>
            <a:endParaRPr sz="1100"/>
          </a:p>
          <a:p>
            <a:pPr marL="0" lvl="0" indent="0" algn="l" rtl="0">
              <a:lnSpc>
                <a:spcPct val="80000"/>
              </a:lnSpc>
              <a:spcBef>
                <a:spcPts val="900"/>
              </a:spcBef>
              <a:spcAft>
                <a:spcPts val="0"/>
              </a:spcAft>
              <a:buClr>
                <a:schemeClr val="accent1"/>
              </a:buClr>
              <a:buSzPts val="1700"/>
              <a:buFont typeface="Noto Sans Symbols"/>
              <a:buNone/>
            </a:pPr>
            <a:r>
              <a:rPr lang="en" sz="1900" b="0"/>
              <a:t>2 = Formal process is in place to select practices that match student need and have contextual fit                                      (e.g., developmentally and culturally</a:t>
            </a:r>
            <a:endParaRPr sz="1100"/>
          </a:p>
          <a:p>
            <a:pPr marL="0" lvl="0" indent="0" algn="l" rtl="0">
              <a:lnSpc>
                <a:spcPct val="80000"/>
              </a:lnSpc>
              <a:spcBef>
                <a:spcPts val="500"/>
              </a:spcBef>
              <a:spcAft>
                <a:spcPts val="0"/>
              </a:spcAft>
              <a:buClr>
                <a:schemeClr val="accent1"/>
              </a:buClr>
              <a:buSzPts val="1700"/>
              <a:buFont typeface="Noto Sans Symbols"/>
              <a:buNone/>
            </a:pPr>
            <a:r>
              <a:rPr lang="en" sz="1900" b="0"/>
              <a:t>appropriate).</a:t>
            </a:r>
            <a:endParaRPr sz="1100"/>
          </a:p>
        </p:txBody>
      </p:sp>
      <p:sp>
        <p:nvSpPr>
          <p:cNvPr id="1313" name="Google Shape;1313;p212"/>
          <p:cNvSpPr txBox="1"/>
          <p:nvPr/>
        </p:nvSpPr>
        <p:spPr>
          <a:xfrm>
            <a:off x="574362" y="976804"/>
            <a:ext cx="7362278"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a:solidFill>
                  <a:schemeClr val="dk1"/>
                </a:solidFill>
                <a:latin typeface="Calibri"/>
                <a:ea typeface="Calibri"/>
                <a:cs typeface="Calibri"/>
                <a:sym typeface="Calibri"/>
              </a:rPr>
              <a:t>What is the process for identifying appropriate Tier II supports?:</a:t>
            </a:r>
            <a:endParaRPr sz="1100"/>
          </a:p>
        </p:txBody>
      </p:sp>
      <p:sp>
        <p:nvSpPr>
          <p:cNvPr id="1314" name="Google Shape;1314;p212"/>
          <p:cNvSpPr txBox="1"/>
          <p:nvPr/>
        </p:nvSpPr>
        <p:spPr>
          <a:xfrm>
            <a:off x="7280243" y="4642299"/>
            <a:ext cx="1619794"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u="sng">
                <a:solidFill>
                  <a:schemeClr val="hlink"/>
                </a:solidFill>
                <a:latin typeface="Calibri"/>
                <a:ea typeface="Calibri"/>
                <a:cs typeface="Calibri"/>
                <a:sym typeface="Calibri"/>
                <a:hlinkClick r:id="" action="ppaction://noaction"/>
              </a:rPr>
              <a:t>Back to ALL ITEMS</a:t>
            </a:r>
            <a:endParaRPr sz="1400" b="1">
              <a:solidFill>
                <a:srgbClr val="FF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213"/>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2.8 Access to Tier I Supports</a:t>
            </a:r>
            <a:endParaRPr sz="1100"/>
          </a:p>
        </p:txBody>
      </p:sp>
      <p:graphicFrame>
        <p:nvGraphicFramePr>
          <p:cNvPr id="1322" name="Google Shape;1322;p213"/>
          <p:cNvGraphicFramePr/>
          <p:nvPr/>
        </p:nvGraphicFramePr>
        <p:xfrm>
          <a:off x="628650" y="980137"/>
          <a:ext cx="7886700" cy="4069120"/>
        </p:xfrm>
        <a:graphic>
          <a:graphicData uri="http://schemas.openxmlformats.org/drawingml/2006/table">
            <a:tbl>
              <a:tblPr firstRow="1" bandRow="1">
                <a:noFill/>
                <a:tableStyleId>{0C8DD21C-C7AF-4682-B362-B0C72A8AE63A}</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278125">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278125">
                <a:tc>
                  <a:txBody>
                    <a:bodyPr/>
                    <a:lstStyle/>
                    <a:p>
                      <a:pPr marL="0" marR="0" lvl="0" indent="0" algn="l" rtl="0">
                        <a:spcBef>
                          <a:spcPts val="0"/>
                        </a:spcBef>
                        <a:spcAft>
                          <a:spcPts val="0"/>
                        </a:spcAft>
                        <a:buNone/>
                      </a:pPr>
                      <a:r>
                        <a:rPr lang="en" sz="2100" b="1" i="0" u="none" strike="noStrike">
                          <a:solidFill>
                            <a:schemeClr val="dk1"/>
                          </a:solidFill>
                          <a:latin typeface="Calibri"/>
                          <a:ea typeface="Calibri"/>
                          <a:cs typeface="Calibri"/>
                          <a:sym typeface="Calibri"/>
                        </a:rPr>
                        <a:t>Access to Tier I Supports: </a:t>
                      </a:r>
                      <a:endParaRPr sz="1100"/>
                    </a:p>
                    <a:p>
                      <a:pPr marL="0" marR="0" lvl="0" indent="0" algn="l" rtl="0">
                        <a:spcBef>
                          <a:spcPts val="500"/>
                        </a:spcBef>
                        <a:spcAft>
                          <a:spcPts val="0"/>
                        </a:spcAft>
                        <a:buNone/>
                      </a:pPr>
                      <a:r>
                        <a:rPr lang="en" sz="1800" b="0" i="0" u="none" strike="noStrike">
                          <a:solidFill>
                            <a:schemeClr val="dk1"/>
                          </a:solidFill>
                          <a:latin typeface="Calibri"/>
                          <a:ea typeface="Calibri"/>
                          <a:cs typeface="Calibri"/>
                          <a:sym typeface="Calibri"/>
                        </a:rPr>
                        <a:t>Tier II supports are explicitly linked to Tier I supports, and students</a:t>
                      </a:r>
                      <a:endParaRPr sz="1100"/>
                    </a:p>
                    <a:p>
                      <a:pPr marL="0" marR="0" lvl="0" indent="0" algn="l" rtl="0">
                        <a:spcBef>
                          <a:spcPts val="0"/>
                        </a:spcBef>
                        <a:spcAft>
                          <a:spcPts val="0"/>
                        </a:spcAft>
                        <a:buNone/>
                      </a:pPr>
                      <a:r>
                        <a:rPr lang="en" sz="1800" b="0" i="0" u="none" strike="noStrike">
                          <a:solidFill>
                            <a:schemeClr val="dk1"/>
                          </a:solidFill>
                          <a:latin typeface="Calibri"/>
                          <a:ea typeface="Calibri"/>
                          <a:cs typeface="Calibri"/>
                          <a:sym typeface="Calibri"/>
                        </a:rPr>
                        <a:t>receiving Tier II supports have access to and are included in Tier I supports.</a:t>
                      </a:r>
                      <a:endParaRPr sz="1800"/>
                    </a:p>
                  </a:txBody>
                  <a:tcPr marL="68600" marR="68600" marT="34300" marB="34300"/>
                </a:tc>
                <a:tc>
                  <a:txBody>
                    <a:bodyPr/>
                    <a:lstStyle/>
                    <a:p>
                      <a:pPr marL="254000" marR="0" lvl="0" indent="-254000" algn="l" rtl="0">
                        <a:spcBef>
                          <a:spcPts val="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Universal lesson plans &amp; teaching schedule</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Tier II lesson plans</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Acknowledgement system</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Student of the month documentation</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Family communication</a:t>
                      </a:r>
                      <a:endParaRPr sz="1800"/>
                    </a:p>
                  </a:txBody>
                  <a:tcPr marL="68600" marR="68600" marT="34300" marB="34300"/>
                </a:tc>
                <a:tc>
                  <a:txBody>
                    <a:bodyPr/>
                    <a:lstStyle/>
                    <a:p>
                      <a:pPr marL="0" marR="0" lvl="0" indent="0" algn="l" rtl="0">
                        <a:spcBef>
                          <a:spcPts val="0"/>
                        </a:spcBef>
                        <a:spcAft>
                          <a:spcPts val="0"/>
                        </a:spcAft>
                        <a:buNone/>
                      </a:pPr>
                      <a:r>
                        <a:rPr lang="en" sz="1500" b="0" i="0" u="none" strike="noStrike" dirty="0">
                          <a:solidFill>
                            <a:schemeClr val="dk1"/>
                          </a:solidFill>
                          <a:latin typeface="Calibri"/>
                          <a:ea typeface="Calibri"/>
                          <a:cs typeface="Calibri"/>
                          <a:sym typeface="Calibri"/>
                        </a:rPr>
                        <a:t>0 = There is no evidence that students receiving Tier II interventions have access to Tier I supports.</a:t>
                      </a:r>
                      <a:endParaRPr sz="1100" dirty="0"/>
                    </a:p>
                    <a:p>
                      <a:pPr marL="0" marR="0" lvl="0" indent="0" algn="l" rtl="0">
                        <a:spcBef>
                          <a:spcPts val="900"/>
                        </a:spcBef>
                        <a:spcAft>
                          <a:spcPts val="0"/>
                        </a:spcAft>
                        <a:buNone/>
                      </a:pPr>
                      <a:r>
                        <a:rPr lang="en" sz="1500" b="0" i="0" u="none" strike="noStrike" dirty="0">
                          <a:solidFill>
                            <a:schemeClr val="dk1"/>
                          </a:solidFill>
                          <a:latin typeface="Calibri"/>
                          <a:ea typeface="Calibri"/>
                          <a:cs typeface="Calibri"/>
                          <a:sym typeface="Calibri"/>
                        </a:rPr>
                        <a:t>1 = Tier II supports are not explicitly linked to Tier I supports, and/or students receiving Tier II interventions have some but not full access to Tier I supports.</a:t>
                      </a:r>
                      <a:endParaRPr sz="1100" dirty="0"/>
                    </a:p>
                    <a:p>
                      <a:pPr marL="0" marR="0" lvl="0" indent="0" algn="l" rtl="0">
                        <a:spcBef>
                          <a:spcPts val="900"/>
                        </a:spcBef>
                        <a:spcAft>
                          <a:spcPts val="0"/>
                        </a:spcAft>
                        <a:buNone/>
                      </a:pPr>
                      <a:r>
                        <a:rPr lang="en" sz="1500" b="0" i="0" u="none" strike="noStrike" dirty="0">
                          <a:solidFill>
                            <a:schemeClr val="dk1"/>
                          </a:solidFill>
                          <a:latin typeface="Calibri"/>
                          <a:ea typeface="Calibri"/>
                          <a:cs typeface="Calibri"/>
                          <a:sym typeface="Calibri"/>
                        </a:rPr>
                        <a:t>2 = Tier II supports are explicitly linked to Tier I supports, and students receiving Tier II interventions have full access to and receive all Tier I supports.</a:t>
                      </a:r>
                      <a:endParaRPr sz="1500" dirty="0"/>
                    </a:p>
                  </a:txBody>
                  <a:tcPr marL="68600" marR="68600" marT="34300" marB="3430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111"/>
          <p:cNvSpPr txBox="1">
            <a:spLocks noGrp="1"/>
          </p:cNvSpPr>
          <p:nvPr>
            <p:ph type="title"/>
          </p:nvPr>
        </p:nvSpPr>
        <p:spPr>
          <a:xfrm>
            <a:off x="311700" y="1888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Tier 1 &amp; 2 Comparisons</a:t>
            </a:r>
            <a:endParaRPr/>
          </a:p>
        </p:txBody>
      </p:sp>
      <p:sp>
        <p:nvSpPr>
          <p:cNvPr id="538" name="Google Shape;538;p111"/>
          <p:cNvSpPr txBox="1">
            <a:spLocks noGrp="1"/>
          </p:cNvSpPr>
          <p:nvPr>
            <p:ph type="body" idx="1"/>
          </p:nvPr>
        </p:nvSpPr>
        <p:spPr>
          <a:xfrm>
            <a:off x="387900" y="591750"/>
            <a:ext cx="39999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400" b="1">
                <a:solidFill>
                  <a:schemeClr val="dk1"/>
                </a:solidFill>
                <a:latin typeface="Calibri"/>
                <a:ea typeface="Calibri"/>
                <a:cs typeface="Calibri"/>
                <a:sym typeface="Calibri"/>
              </a:rPr>
              <a:t>Similarities</a:t>
            </a:r>
            <a:endParaRPr sz="2400" b="1">
              <a:solidFill>
                <a:schemeClr val="dk1"/>
              </a:solidFill>
              <a:latin typeface="Calibri"/>
              <a:ea typeface="Calibri"/>
              <a:cs typeface="Calibri"/>
              <a:sym typeface="Calibri"/>
            </a:endParaRPr>
          </a:p>
          <a:p>
            <a:pPr marL="457200" lvl="0" indent="-355600" algn="l" rtl="0">
              <a:lnSpc>
                <a:spcPct val="90000"/>
              </a:lnSpc>
              <a:spcBef>
                <a:spcPts val="8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Systematic problem solving process is foundation</a:t>
            </a:r>
            <a:endParaRPr sz="20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Supports put in place are based on the function of student behaviors</a:t>
            </a:r>
            <a:endParaRPr sz="2000">
              <a:solidFill>
                <a:srgbClr val="3333CC"/>
              </a:solidFill>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Data are used for determining &amp; monitoring interventions</a:t>
            </a:r>
            <a:endParaRPr sz="2000">
              <a:solidFill>
                <a:srgbClr val="3333CC"/>
              </a:solidFill>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Data used for monitoring students at both tiers are often existing data sources, such as ODRs,</a:t>
            </a:r>
            <a:endParaRPr/>
          </a:p>
        </p:txBody>
      </p:sp>
      <p:sp>
        <p:nvSpPr>
          <p:cNvPr id="539" name="Google Shape;539;p111"/>
          <p:cNvSpPr txBox="1">
            <a:spLocks noGrp="1"/>
          </p:cNvSpPr>
          <p:nvPr>
            <p:ph type="body" idx="2"/>
          </p:nvPr>
        </p:nvSpPr>
        <p:spPr>
          <a:xfrm>
            <a:off x="4908600" y="634950"/>
            <a:ext cx="39999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400" b="1">
                <a:solidFill>
                  <a:schemeClr val="dk1"/>
                </a:solidFill>
                <a:latin typeface="Calibri"/>
                <a:ea typeface="Calibri"/>
                <a:cs typeface="Calibri"/>
                <a:sym typeface="Calibri"/>
              </a:rPr>
              <a:t>Differences</a:t>
            </a:r>
            <a:endParaRPr sz="2400" b="1">
              <a:solidFill>
                <a:schemeClr val="dk1"/>
              </a:solidFill>
              <a:latin typeface="Calibri"/>
              <a:ea typeface="Calibri"/>
              <a:cs typeface="Calibri"/>
              <a:sym typeface="Calibri"/>
            </a:endParaRPr>
          </a:p>
          <a:p>
            <a:pPr marL="457200" lvl="0" indent="-355600" algn="l" rtl="0">
              <a:lnSpc>
                <a:spcPct val="90000"/>
              </a:lnSpc>
              <a:spcBef>
                <a:spcPts val="8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Tier 1 focuses on schoolwide interventions</a:t>
            </a:r>
            <a:endParaRPr sz="20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Tier 2 interventions are oriented to address the specific demonstrated needs of a particular sub-group of students. </a:t>
            </a:r>
            <a:endParaRPr sz="20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spTree>
    <p:extLst>
      <p:ext uri="{BB962C8B-B14F-4D97-AF65-F5344CB8AC3E}">
        <p14:creationId xmlns:p14="http://schemas.microsoft.com/office/powerpoint/2010/main" val="266768721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214"/>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2.8 Access to Tier I Supports</a:t>
            </a:r>
            <a:endParaRPr sz="1100"/>
          </a:p>
        </p:txBody>
      </p:sp>
      <p:graphicFrame>
        <p:nvGraphicFramePr>
          <p:cNvPr id="1330" name="Google Shape;1330;p214"/>
          <p:cNvGraphicFramePr/>
          <p:nvPr/>
        </p:nvGraphicFramePr>
        <p:xfrm>
          <a:off x="628650" y="980137"/>
          <a:ext cx="7886700" cy="4069120"/>
        </p:xfrm>
        <a:graphic>
          <a:graphicData uri="http://schemas.openxmlformats.org/drawingml/2006/table">
            <a:tbl>
              <a:tblPr firstRow="1" bandRow="1">
                <a:noFill/>
                <a:tableStyleId>{0C8DD21C-C7AF-4682-B362-B0C72A8AE63A}</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278125">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278125">
                <a:tc>
                  <a:txBody>
                    <a:bodyPr/>
                    <a:lstStyle/>
                    <a:p>
                      <a:pPr marL="0" marR="0" lvl="0" indent="0" algn="l" rtl="0">
                        <a:spcBef>
                          <a:spcPts val="0"/>
                        </a:spcBef>
                        <a:spcAft>
                          <a:spcPts val="0"/>
                        </a:spcAft>
                        <a:buNone/>
                      </a:pPr>
                      <a:r>
                        <a:rPr lang="en" sz="2100" b="1" i="0" u="none" strike="noStrike">
                          <a:solidFill>
                            <a:schemeClr val="dk1"/>
                          </a:solidFill>
                          <a:latin typeface="Calibri"/>
                          <a:ea typeface="Calibri"/>
                          <a:cs typeface="Calibri"/>
                          <a:sym typeface="Calibri"/>
                        </a:rPr>
                        <a:t>Access to Tier I Supports: </a:t>
                      </a:r>
                      <a:endParaRPr sz="1100"/>
                    </a:p>
                    <a:p>
                      <a:pPr marL="0" marR="0" lvl="0" indent="0" algn="l" rtl="0">
                        <a:spcBef>
                          <a:spcPts val="500"/>
                        </a:spcBef>
                        <a:spcAft>
                          <a:spcPts val="0"/>
                        </a:spcAft>
                        <a:buNone/>
                      </a:pPr>
                      <a:r>
                        <a:rPr lang="en" sz="1800" b="0" i="0" u="none" strike="noStrike">
                          <a:solidFill>
                            <a:schemeClr val="dk1"/>
                          </a:solidFill>
                          <a:latin typeface="Calibri"/>
                          <a:ea typeface="Calibri"/>
                          <a:cs typeface="Calibri"/>
                          <a:sym typeface="Calibri"/>
                        </a:rPr>
                        <a:t>Tier II supports are explicitly linked to Tier I supports, and students</a:t>
                      </a:r>
                      <a:endParaRPr sz="1100"/>
                    </a:p>
                    <a:p>
                      <a:pPr marL="0" marR="0" lvl="0" indent="0" algn="l" rtl="0">
                        <a:spcBef>
                          <a:spcPts val="0"/>
                        </a:spcBef>
                        <a:spcAft>
                          <a:spcPts val="0"/>
                        </a:spcAft>
                        <a:buNone/>
                      </a:pPr>
                      <a:r>
                        <a:rPr lang="en" sz="1800" b="0" i="0" u="none" strike="noStrike">
                          <a:solidFill>
                            <a:schemeClr val="dk1"/>
                          </a:solidFill>
                          <a:latin typeface="Calibri"/>
                          <a:ea typeface="Calibri"/>
                          <a:cs typeface="Calibri"/>
                          <a:sym typeface="Calibri"/>
                        </a:rPr>
                        <a:t>receiving Tier II supports have access to and are included in Tier I supports.</a:t>
                      </a:r>
                      <a:endParaRPr sz="1800"/>
                    </a:p>
                  </a:txBody>
                  <a:tcPr marL="68600" marR="68600" marT="34300" marB="34300"/>
                </a:tc>
                <a:tc>
                  <a:txBody>
                    <a:bodyPr/>
                    <a:lstStyle/>
                    <a:p>
                      <a:pPr marL="254000" marR="0" lvl="0" indent="-254000" algn="l" rtl="0">
                        <a:spcBef>
                          <a:spcPts val="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Universal lesson plans &amp; teaching schedule</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Tier II lesson plans</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Acknowledgement system</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Student of the month documentation</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Family communication</a:t>
                      </a:r>
                      <a:endParaRPr sz="1800"/>
                    </a:p>
                  </a:txBody>
                  <a:tcPr marL="68600" marR="68600" marT="34300" marB="34300"/>
                </a:tc>
                <a:tc>
                  <a:txBody>
                    <a:bodyPr/>
                    <a:lstStyle/>
                    <a:p>
                      <a:pPr marL="0" marR="0" lvl="0" indent="0" algn="l" rtl="0">
                        <a:spcBef>
                          <a:spcPts val="0"/>
                        </a:spcBef>
                        <a:spcAft>
                          <a:spcPts val="0"/>
                        </a:spcAft>
                        <a:buNone/>
                      </a:pPr>
                      <a:r>
                        <a:rPr lang="en" sz="1500" b="0" i="0" u="none" strike="noStrike" dirty="0">
                          <a:solidFill>
                            <a:schemeClr val="dk1"/>
                          </a:solidFill>
                          <a:latin typeface="Calibri"/>
                          <a:ea typeface="Calibri"/>
                          <a:cs typeface="Calibri"/>
                          <a:sym typeface="Calibri"/>
                        </a:rPr>
                        <a:t>0 = There is no evidence that students receiving Tier II interventions have access to Tier I supports.</a:t>
                      </a:r>
                      <a:endParaRPr sz="1100" dirty="0"/>
                    </a:p>
                    <a:p>
                      <a:pPr marL="0" marR="0" lvl="0" indent="0" algn="l" rtl="0">
                        <a:spcBef>
                          <a:spcPts val="900"/>
                        </a:spcBef>
                        <a:spcAft>
                          <a:spcPts val="0"/>
                        </a:spcAft>
                        <a:buNone/>
                      </a:pPr>
                      <a:r>
                        <a:rPr lang="en" sz="1500" b="0" i="0" u="none" strike="noStrike" dirty="0">
                          <a:solidFill>
                            <a:schemeClr val="dk1"/>
                          </a:solidFill>
                          <a:latin typeface="Calibri"/>
                          <a:ea typeface="Calibri"/>
                          <a:cs typeface="Calibri"/>
                          <a:sym typeface="Calibri"/>
                        </a:rPr>
                        <a:t>1 = Tier II supports are not explicitly linked to Tier I supports, and/or students receiving Tier II interventions have some but not full access to Tier I supports.</a:t>
                      </a:r>
                      <a:endParaRPr sz="1100" dirty="0"/>
                    </a:p>
                    <a:p>
                      <a:pPr marL="0" marR="0" lvl="0" indent="0" algn="l" rtl="0">
                        <a:spcBef>
                          <a:spcPts val="900"/>
                        </a:spcBef>
                        <a:spcAft>
                          <a:spcPts val="0"/>
                        </a:spcAft>
                        <a:buNone/>
                      </a:pPr>
                      <a:r>
                        <a:rPr lang="en" sz="1500" b="0" i="0" u="none" strike="noStrike" dirty="0">
                          <a:solidFill>
                            <a:schemeClr val="dk1"/>
                          </a:solidFill>
                          <a:latin typeface="Calibri"/>
                          <a:ea typeface="Calibri"/>
                          <a:cs typeface="Calibri"/>
                          <a:sym typeface="Calibri"/>
                        </a:rPr>
                        <a:t>2 = Tier II supports are explicitly linked to Tier I supports, and students receiving Tier II interventions have full access to and receive all Tier I supports.</a:t>
                      </a:r>
                      <a:endParaRPr sz="1500" dirty="0"/>
                    </a:p>
                  </a:txBody>
                  <a:tcPr marL="68600" marR="68600" marT="34300" marB="34300"/>
                </a:tc>
                <a:extLst>
                  <a:ext uri="{0D108BD9-81ED-4DB2-BD59-A6C34878D82A}">
                    <a16:rowId xmlns:a16="http://schemas.microsoft.com/office/drawing/2014/main" val="10001"/>
                  </a:ext>
                </a:extLst>
              </a:tr>
            </a:tbl>
          </a:graphicData>
        </a:graphic>
      </p:graphicFrame>
      <p:sp>
        <p:nvSpPr>
          <p:cNvPr id="1331" name="Google Shape;1331;p214"/>
          <p:cNvSpPr/>
          <p:nvPr/>
        </p:nvSpPr>
        <p:spPr>
          <a:xfrm>
            <a:off x="2311701" y="2127421"/>
            <a:ext cx="4520700" cy="1774500"/>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100" b="1">
                <a:solidFill>
                  <a:schemeClr val="dk1"/>
                </a:solidFill>
                <a:latin typeface="Calibri"/>
                <a:ea typeface="Calibri"/>
                <a:cs typeface="Calibri"/>
                <a:sym typeface="Calibri"/>
              </a:rPr>
              <a:t>Main Idea:</a:t>
            </a:r>
            <a:endParaRPr sz="1100"/>
          </a:p>
          <a:p>
            <a:pPr marL="0" marR="0" lvl="0" indent="0" algn="ctr" rtl="0">
              <a:spcBef>
                <a:spcPts val="0"/>
              </a:spcBef>
              <a:spcAft>
                <a:spcPts val="0"/>
              </a:spcAft>
              <a:buNone/>
            </a:pPr>
            <a:r>
              <a:rPr lang="en" sz="2100">
                <a:solidFill>
                  <a:schemeClr val="dk1"/>
                </a:solidFill>
                <a:latin typeface="Calibri"/>
                <a:ea typeface="Calibri"/>
                <a:cs typeface="Calibri"/>
                <a:sym typeface="Calibri"/>
              </a:rPr>
              <a:t>Tier II supports are more effective when layered within Tier I.</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3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p215"/>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Quick Check: Access to Tier I Supports</a:t>
            </a:r>
            <a:endParaRPr sz="1100"/>
          </a:p>
        </p:txBody>
      </p:sp>
      <p:sp>
        <p:nvSpPr>
          <p:cNvPr id="1339" name="Google Shape;1339;p215"/>
          <p:cNvSpPr txBox="1">
            <a:spLocks noGrp="1"/>
          </p:cNvSpPr>
          <p:nvPr>
            <p:ph type="body" idx="1"/>
          </p:nvPr>
        </p:nvSpPr>
        <p:spPr>
          <a:xfrm>
            <a:off x="575383" y="1496303"/>
            <a:ext cx="3689747" cy="326350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Team Assessment:</a:t>
            </a:r>
            <a:endParaRPr sz="1100"/>
          </a:p>
          <a:p>
            <a:pPr marL="342900" lvl="0" indent="-342900" algn="l" rtl="0">
              <a:lnSpc>
                <a:spcPct val="100000"/>
              </a:lnSpc>
              <a:spcBef>
                <a:spcPts val="500"/>
              </a:spcBef>
              <a:spcAft>
                <a:spcPts val="0"/>
              </a:spcAft>
              <a:buSzPts val="1600"/>
              <a:buFont typeface="Noto Sans Symbols"/>
              <a:buChar char="❑"/>
            </a:pPr>
            <a:r>
              <a:rPr lang="en" sz="1800" b="0"/>
              <a:t>Are the school’s Tier II supports linked/layered/ aligned with the school-wide universal system?</a:t>
            </a:r>
            <a:endParaRPr sz="1100"/>
          </a:p>
          <a:p>
            <a:pPr marL="342900" lvl="0" indent="-342900" algn="l" rtl="0">
              <a:lnSpc>
                <a:spcPct val="100000"/>
              </a:lnSpc>
              <a:spcBef>
                <a:spcPts val="1400"/>
              </a:spcBef>
              <a:spcAft>
                <a:spcPts val="0"/>
              </a:spcAft>
              <a:buSzPts val="1600"/>
              <a:buFont typeface="Noto Sans Symbols"/>
              <a:buChar char="❑"/>
            </a:pPr>
            <a:r>
              <a:rPr lang="en" sz="1800" b="0"/>
              <a:t>Do students receiving Tier II supports still receive full access to Tier I systems?                                                  </a:t>
            </a:r>
            <a:endParaRPr sz="1500" b="0"/>
          </a:p>
        </p:txBody>
      </p:sp>
      <p:sp>
        <p:nvSpPr>
          <p:cNvPr id="1340" name="Google Shape;1340;p215"/>
          <p:cNvSpPr txBox="1">
            <a:spLocks noGrp="1"/>
          </p:cNvSpPr>
          <p:nvPr>
            <p:ph type="body" idx="2"/>
          </p:nvPr>
        </p:nvSpPr>
        <p:spPr>
          <a:xfrm>
            <a:off x="4448116" y="1496303"/>
            <a:ext cx="4177146" cy="350184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900"/>
              <a:buFont typeface="Noto Sans Symbols"/>
              <a:buNone/>
            </a:pPr>
            <a:r>
              <a:rPr lang="en" sz="2100"/>
              <a:t>Scoring:</a:t>
            </a:r>
            <a:endParaRPr sz="1100"/>
          </a:p>
          <a:p>
            <a:pPr marL="0" lvl="0" indent="0" algn="l" rtl="0">
              <a:lnSpc>
                <a:spcPct val="90000"/>
              </a:lnSpc>
              <a:spcBef>
                <a:spcPts val="500"/>
              </a:spcBef>
              <a:spcAft>
                <a:spcPts val="0"/>
              </a:spcAft>
              <a:buSzPts val="1600"/>
              <a:buNone/>
            </a:pPr>
            <a:r>
              <a:rPr lang="en" sz="1800" b="0"/>
              <a:t>0 = There is no evidence that students receiving Tier II interventions have access to Tier I supports.</a:t>
            </a:r>
            <a:endParaRPr sz="1100"/>
          </a:p>
          <a:p>
            <a:pPr marL="0" lvl="0" indent="0" algn="l" rtl="0">
              <a:lnSpc>
                <a:spcPct val="90000"/>
              </a:lnSpc>
              <a:spcBef>
                <a:spcPts val="900"/>
              </a:spcBef>
              <a:spcAft>
                <a:spcPts val="0"/>
              </a:spcAft>
              <a:buSzPts val="1600"/>
              <a:buNone/>
            </a:pPr>
            <a:r>
              <a:rPr lang="en" sz="1800" b="0"/>
              <a:t>1 = Tier II supports are not explicitly linked to Tier I supports, and/or students receiving Tier II interventions have some but not full access to Tier I supports.</a:t>
            </a:r>
            <a:endParaRPr sz="1100"/>
          </a:p>
          <a:p>
            <a:pPr marL="0" lvl="0" indent="0" algn="l" rtl="0">
              <a:lnSpc>
                <a:spcPct val="90000"/>
              </a:lnSpc>
              <a:spcBef>
                <a:spcPts val="900"/>
              </a:spcBef>
              <a:spcAft>
                <a:spcPts val="0"/>
              </a:spcAft>
              <a:buClr>
                <a:schemeClr val="accent1"/>
              </a:buClr>
              <a:buSzPts val="1600"/>
              <a:buFont typeface="Noto Sans Symbols"/>
              <a:buNone/>
            </a:pPr>
            <a:r>
              <a:rPr lang="en" sz="1800" b="0"/>
              <a:t>2 = Tier II supports are explicitly linked to Tier I supports, and students receiving Tier II interventions have full access to all Tier I supports.</a:t>
            </a:r>
            <a:endParaRPr sz="1100"/>
          </a:p>
        </p:txBody>
      </p:sp>
      <p:sp>
        <p:nvSpPr>
          <p:cNvPr id="1341" name="Google Shape;1341;p215"/>
          <p:cNvSpPr txBox="1"/>
          <p:nvPr/>
        </p:nvSpPr>
        <p:spPr>
          <a:xfrm>
            <a:off x="487799" y="992629"/>
            <a:ext cx="8341041"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a:solidFill>
                  <a:schemeClr val="dk1"/>
                </a:solidFill>
                <a:latin typeface="Calibri"/>
                <a:ea typeface="Calibri"/>
                <a:cs typeface="Calibri"/>
                <a:sym typeface="Calibri"/>
              </a:rPr>
              <a:t>How do students receiving Tier II supports benefit from the Tier I system?</a:t>
            </a:r>
            <a:endParaRPr sz="1100"/>
          </a:p>
        </p:txBody>
      </p:sp>
      <p:sp>
        <p:nvSpPr>
          <p:cNvPr id="1342" name="Google Shape;1342;p215"/>
          <p:cNvSpPr txBox="1"/>
          <p:nvPr/>
        </p:nvSpPr>
        <p:spPr>
          <a:xfrm>
            <a:off x="7067889" y="4668688"/>
            <a:ext cx="1619794"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u="sng">
                <a:solidFill>
                  <a:schemeClr val="hlink"/>
                </a:solidFill>
                <a:latin typeface="Calibri"/>
                <a:ea typeface="Calibri"/>
                <a:cs typeface="Calibri"/>
                <a:sym typeface="Calibri"/>
                <a:hlinkClick r:id="" action="ppaction://noaction"/>
              </a:rPr>
              <a:t>Back to ALL ITEMS</a:t>
            </a:r>
            <a:endParaRPr sz="1400" b="1">
              <a:solidFill>
                <a:srgbClr val="FF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216"/>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2.9 Professional Development</a:t>
            </a:r>
            <a:endParaRPr sz="1100"/>
          </a:p>
        </p:txBody>
      </p:sp>
      <p:graphicFrame>
        <p:nvGraphicFramePr>
          <p:cNvPr id="1350" name="Google Shape;1350;p216"/>
          <p:cNvGraphicFramePr/>
          <p:nvPr/>
        </p:nvGraphicFramePr>
        <p:xfrm>
          <a:off x="538277" y="1167879"/>
          <a:ext cx="8067400" cy="3576095"/>
        </p:xfrm>
        <a:graphic>
          <a:graphicData uri="http://schemas.openxmlformats.org/drawingml/2006/table">
            <a:tbl>
              <a:tblPr firstRow="1" bandRow="1">
                <a:noFill/>
                <a:tableStyleId>{0C8DD21C-C7AF-4682-B362-B0C72A8AE63A}</a:tableStyleId>
              </a:tblPr>
              <a:tblGrid>
                <a:gridCol w="2689125">
                  <a:extLst>
                    <a:ext uri="{9D8B030D-6E8A-4147-A177-3AD203B41FA5}">
                      <a16:colId xmlns:a16="http://schemas.microsoft.com/office/drawing/2014/main" val="20000"/>
                    </a:ext>
                  </a:extLst>
                </a:gridCol>
                <a:gridCol w="2381600">
                  <a:extLst>
                    <a:ext uri="{9D8B030D-6E8A-4147-A177-3AD203B41FA5}">
                      <a16:colId xmlns:a16="http://schemas.microsoft.com/office/drawing/2014/main" val="20001"/>
                    </a:ext>
                  </a:extLst>
                </a:gridCol>
                <a:gridCol w="2996675">
                  <a:extLst>
                    <a:ext uri="{9D8B030D-6E8A-4147-A177-3AD203B41FA5}">
                      <a16:colId xmlns:a16="http://schemas.microsoft.com/office/drawing/2014/main" val="20002"/>
                    </a:ext>
                  </a:extLst>
                </a:gridCol>
              </a:tblGrid>
              <a:tr h="327800">
                <a:tc>
                  <a:txBody>
                    <a:bodyPr/>
                    <a:lstStyle/>
                    <a:p>
                      <a:pPr marL="0" marR="0" lvl="0" indent="0" algn="l" rtl="0">
                        <a:spcBef>
                          <a:spcPts val="0"/>
                        </a:spcBef>
                        <a:spcAft>
                          <a:spcPts val="0"/>
                        </a:spcAft>
                        <a:buNone/>
                      </a:pPr>
                      <a:r>
                        <a:rPr lang="en" sz="1800"/>
                        <a:t>Feature</a:t>
                      </a:r>
                      <a:endParaRPr sz="1100"/>
                    </a:p>
                  </a:txBody>
                  <a:tcPr marL="68600" marR="68600" marT="34300" marB="34300"/>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3233175">
                <a:tc>
                  <a:txBody>
                    <a:bodyPr/>
                    <a:lstStyle/>
                    <a:p>
                      <a:pPr marL="0" marR="0" lvl="0" indent="0" algn="l" rtl="0">
                        <a:spcBef>
                          <a:spcPts val="0"/>
                        </a:spcBef>
                        <a:spcAft>
                          <a:spcPts val="0"/>
                        </a:spcAft>
                        <a:buNone/>
                      </a:pPr>
                      <a:r>
                        <a:rPr lang="en" sz="2100" b="1" i="0" u="none" strike="noStrike">
                          <a:solidFill>
                            <a:schemeClr val="dk1"/>
                          </a:solidFill>
                          <a:latin typeface="Calibri"/>
                          <a:ea typeface="Calibri"/>
                          <a:cs typeface="Calibri"/>
                          <a:sym typeface="Calibri"/>
                        </a:rPr>
                        <a:t>Professional Development: </a:t>
                      </a:r>
                      <a:endParaRPr sz="1100"/>
                    </a:p>
                    <a:p>
                      <a:pPr marL="0" marR="0" lvl="0" indent="0" algn="l" rtl="0">
                        <a:spcBef>
                          <a:spcPts val="500"/>
                        </a:spcBef>
                        <a:spcAft>
                          <a:spcPts val="0"/>
                        </a:spcAft>
                        <a:buNone/>
                      </a:pPr>
                      <a:r>
                        <a:rPr lang="en" sz="1800" b="0" i="0" u="none" strike="noStrike">
                          <a:solidFill>
                            <a:schemeClr val="dk1"/>
                          </a:solidFill>
                          <a:latin typeface="Calibri"/>
                          <a:ea typeface="Calibri"/>
                          <a:cs typeface="Calibri"/>
                          <a:sym typeface="Calibri"/>
                        </a:rPr>
                        <a:t>A written process is followed for teaching all relevant staff the process for and how to implement each Tier II intervention that is in place.</a:t>
                      </a:r>
                      <a:endParaRPr sz="1800"/>
                    </a:p>
                  </a:txBody>
                  <a:tcPr marL="68600" marR="68600" marT="34300" marB="34300"/>
                </a:tc>
                <a:tc>
                  <a:txBody>
                    <a:bodyPr/>
                    <a:lstStyle/>
                    <a:p>
                      <a:pPr marL="254000" marR="0" lvl="0" indent="-254000" algn="l" rtl="0">
                        <a:spcBef>
                          <a:spcPts val="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Professional development calendar</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Staff handbook</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Lesson plans for teacher trainings</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School policy</a:t>
                      </a:r>
                      <a:endParaRPr sz="1800"/>
                    </a:p>
                  </a:txBody>
                  <a:tcPr marL="68600" marR="68600" marT="34300" marB="34300"/>
                </a:tc>
                <a:tc>
                  <a:txBody>
                    <a:bodyPr/>
                    <a:lstStyle/>
                    <a:p>
                      <a:pPr marL="0" marR="0" lvl="0" indent="0" algn="l" rtl="0">
                        <a:spcBef>
                          <a:spcPts val="0"/>
                        </a:spcBef>
                        <a:spcAft>
                          <a:spcPts val="0"/>
                        </a:spcAft>
                        <a:buNone/>
                      </a:pPr>
                      <a:r>
                        <a:rPr lang="en" sz="1500" b="0" i="0" u="none" strike="noStrike" dirty="0">
                          <a:solidFill>
                            <a:schemeClr val="dk1"/>
                          </a:solidFill>
                          <a:latin typeface="Calibri"/>
                          <a:ea typeface="Calibri"/>
                          <a:cs typeface="Calibri"/>
                          <a:sym typeface="Calibri"/>
                        </a:rPr>
                        <a:t>0 = No process for teaching staff is in place.</a:t>
                      </a:r>
                      <a:endParaRPr sz="1100" dirty="0"/>
                    </a:p>
                    <a:p>
                      <a:pPr marL="0" marR="0" lvl="0" indent="0" algn="l" rtl="0">
                        <a:spcBef>
                          <a:spcPts val="900"/>
                        </a:spcBef>
                        <a:spcAft>
                          <a:spcPts val="0"/>
                        </a:spcAft>
                        <a:buNone/>
                      </a:pPr>
                      <a:r>
                        <a:rPr lang="en" sz="1500" b="0" i="0" u="none" strike="noStrike" dirty="0">
                          <a:solidFill>
                            <a:schemeClr val="dk1"/>
                          </a:solidFill>
                          <a:latin typeface="Calibri"/>
                          <a:ea typeface="Calibri"/>
                          <a:cs typeface="Calibri"/>
                          <a:sym typeface="Calibri"/>
                        </a:rPr>
                        <a:t>1 = Professional development and orientation process is informal.</a:t>
                      </a:r>
                      <a:endParaRPr sz="1100" dirty="0"/>
                    </a:p>
                    <a:p>
                      <a:pPr marL="0" marR="0" lvl="0" indent="0" algn="l" rtl="0">
                        <a:spcBef>
                          <a:spcPts val="900"/>
                        </a:spcBef>
                        <a:spcAft>
                          <a:spcPts val="0"/>
                        </a:spcAft>
                        <a:buNone/>
                      </a:pPr>
                      <a:r>
                        <a:rPr lang="en" sz="1500" b="0" i="0" u="none" strike="noStrike" dirty="0">
                          <a:solidFill>
                            <a:schemeClr val="dk1"/>
                          </a:solidFill>
                          <a:latin typeface="Calibri"/>
                          <a:ea typeface="Calibri"/>
                          <a:cs typeface="Calibri"/>
                          <a:sym typeface="Calibri"/>
                        </a:rPr>
                        <a:t>2 = Written process is used to teach and coach all relevant staff in all aspects of intervention delivery, including request for assistance process, using progress report as an instructional prompt, delivering feedback, and monitoring student progress.</a:t>
                      </a:r>
                      <a:endParaRPr sz="1500" dirty="0"/>
                    </a:p>
                  </a:txBody>
                  <a:tcPr marL="68600" marR="68600" marT="34300" marB="3430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217"/>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2.9 Professional Development</a:t>
            </a:r>
            <a:endParaRPr sz="1100"/>
          </a:p>
        </p:txBody>
      </p:sp>
      <p:graphicFrame>
        <p:nvGraphicFramePr>
          <p:cNvPr id="1358" name="Google Shape;1358;p217"/>
          <p:cNvGraphicFramePr/>
          <p:nvPr/>
        </p:nvGraphicFramePr>
        <p:xfrm>
          <a:off x="538277" y="1167879"/>
          <a:ext cx="8067400" cy="3576095"/>
        </p:xfrm>
        <a:graphic>
          <a:graphicData uri="http://schemas.openxmlformats.org/drawingml/2006/table">
            <a:tbl>
              <a:tblPr firstRow="1" bandRow="1">
                <a:noFill/>
                <a:tableStyleId>{0C8DD21C-C7AF-4682-B362-B0C72A8AE63A}</a:tableStyleId>
              </a:tblPr>
              <a:tblGrid>
                <a:gridCol w="2689125">
                  <a:extLst>
                    <a:ext uri="{9D8B030D-6E8A-4147-A177-3AD203B41FA5}">
                      <a16:colId xmlns:a16="http://schemas.microsoft.com/office/drawing/2014/main" val="20000"/>
                    </a:ext>
                  </a:extLst>
                </a:gridCol>
                <a:gridCol w="2381600">
                  <a:extLst>
                    <a:ext uri="{9D8B030D-6E8A-4147-A177-3AD203B41FA5}">
                      <a16:colId xmlns:a16="http://schemas.microsoft.com/office/drawing/2014/main" val="20001"/>
                    </a:ext>
                  </a:extLst>
                </a:gridCol>
                <a:gridCol w="2996675">
                  <a:extLst>
                    <a:ext uri="{9D8B030D-6E8A-4147-A177-3AD203B41FA5}">
                      <a16:colId xmlns:a16="http://schemas.microsoft.com/office/drawing/2014/main" val="20002"/>
                    </a:ext>
                  </a:extLst>
                </a:gridCol>
              </a:tblGrid>
              <a:tr h="327800">
                <a:tc>
                  <a:txBody>
                    <a:bodyPr/>
                    <a:lstStyle/>
                    <a:p>
                      <a:pPr marL="0" marR="0" lvl="0" indent="0" algn="l" rtl="0">
                        <a:spcBef>
                          <a:spcPts val="0"/>
                        </a:spcBef>
                        <a:spcAft>
                          <a:spcPts val="0"/>
                        </a:spcAft>
                        <a:buNone/>
                      </a:pPr>
                      <a:r>
                        <a:rPr lang="en" sz="1800"/>
                        <a:t>Feature</a:t>
                      </a:r>
                      <a:endParaRPr sz="1100"/>
                    </a:p>
                  </a:txBody>
                  <a:tcPr marL="68600" marR="68600" marT="34300" marB="34300"/>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3233175">
                <a:tc>
                  <a:txBody>
                    <a:bodyPr/>
                    <a:lstStyle/>
                    <a:p>
                      <a:pPr marL="0" marR="0" lvl="0" indent="0" algn="l" rtl="0">
                        <a:spcBef>
                          <a:spcPts val="0"/>
                        </a:spcBef>
                        <a:spcAft>
                          <a:spcPts val="0"/>
                        </a:spcAft>
                        <a:buNone/>
                      </a:pPr>
                      <a:r>
                        <a:rPr lang="en" sz="2100" b="1" i="0" u="none" strike="noStrike">
                          <a:solidFill>
                            <a:schemeClr val="dk1"/>
                          </a:solidFill>
                          <a:latin typeface="Calibri"/>
                          <a:ea typeface="Calibri"/>
                          <a:cs typeface="Calibri"/>
                          <a:sym typeface="Calibri"/>
                        </a:rPr>
                        <a:t>Professional Development: </a:t>
                      </a:r>
                      <a:endParaRPr sz="1100"/>
                    </a:p>
                    <a:p>
                      <a:pPr marL="0" marR="0" lvl="0" indent="0" algn="l" rtl="0">
                        <a:spcBef>
                          <a:spcPts val="500"/>
                        </a:spcBef>
                        <a:spcAft>
                          <a:spcPts val="0"/>
                        </a:spcAft>
                        <a:buNone/>
                      </a:pPr>
                      <a:r>
                        <a:rPr lang="en" sz="1800" b="0" i="0" u="none" strike="noStrike">
                          <a:solidFill>
                            <a:schemeClr val="dk1"/>
                          </a:solidFill>
                          <a:latin typeface="Calibri"/>
                          <a:ea typeface="Calibri"/>
                          <a:cs typeface="Calibri"/>
                          <a:sym typeface="Calibri"/>
                        </a:rPr>
                        <a:t>A written process is followed for teaching all relevant staff the process for and how to implement each Tier II intervention that is in place.</a:t>
                      </a:r>
                      <a:endParaRPr sz="1800"/>
                    </a:p>
                  </a:txBody>
                  <a:tcPr marL="68600" marR="68600" marT="34300" marB="34300"/>
                </a:tc>
                <a:tc>
                  <a:txBody>
                    <a:bodyPr/>
                    <a:lstStyle/>
                    <a:p>
                      <a:pPr marL="254000" marR="0" lvl="0" indent="-254000" algn="l" rtl="0">
                        <a:spcBef>
                          <a:spcPts val="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Professional development calendar</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Staff handbook</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Lesson plans for teacher trainings</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School policy</a:t>
                      </a:r>
                      <a:endParaRPr sz="1800"/>
                    </a:p>
                  </a:txBody>
                  <a:tcPr marL="68600" marR="68600" marT="34300" marB="34300"/>
                </a:tc>
                <a:tc>
                  <a:txBody>
                    <a:bodyPr/>
                    <a:lstStyle/>
                    <a:p>
                      <a:pPr marL="0" marR="0" lvl="0" indent="0" algn="l" rtl="0">
                        <a:spcBef>
                          <a:spcPts val="0"/>
                        </a:spcBef>
                        <a:spcAft>
                          <a:spcPts val="0"/>
                        </a:spcAft>
                        <a:buNone/>
                      </a:pPr>
                      <a:r>
                        <a:rPr lang="en" sz="1500" b="0" i="0" u="none" strike="noStrike" dirty="0">
                          <a:solidFill>
                            <a:schemeClr val="dk1"/>
                          </a:solidFill>
                          <a:latin typeface="Calibri"/>
                          <a:ea typeface="Calibri"/>
                          <a:cs typeface="Calibri"/>
                          <a:sym typeface="Calibri"/>
                        </a:rPr>
                        <a:t>0 = No process for teaching staff is in place.</a:t>
                      </a:r>
                      <a:endParaRPr sz="1100" dirty="0"/>
                    </a:p>
                    <a:p>
                      <a:pPr marL="0" marR="0" lvl="0" indent="0" algn="l" rtl="0">
                        <a:spcBef>
                          <a:spcPts val="900"/>
                        </a:spcBef>
                        <a:spcAft>
                          <a:spcPts val="0"/>
                        </a:spcAft>
                        <a:buNone/>
                      </a:pPr>
                      <a:r>
                        <a:rPr lang="en" sz="1500" b="0" i="0" u="none" strike="noStrike" dirty="0">
                          <a:solidFill>
                            <a:schemeClr val="dk1"/>
                          </a:solidFill>
                          <a:latin typeface="Calibri"/>
                          <a:ea typeface="Calibri"/>
                          <a:cs typeface="Calibri"/>
                          <a:sym typeface="Calibri"/>
                        </a:rPr>
                        <a:t>1 = Professional development and orientation process is informal.</a:t>
                      </a:r>
                      <a:endParaRPr sz="1100" dirty="0"/>
                    </a:p>
                    <a:p>
                      <a:pPr marL="0" marR="0" lvl="0" indent="0" algn="l" rtl="0">
                        <a:spcBef>
                          <a:spcPts val="900"/>
                        </a:spcBef>
                        <a:spcAft>
                          <a:spcPts val="0"/>
                        </a:spcAft>
                        <a:buNone/>
                      </a:pPr>
                      <a:r>
                        <a:rPr lang="en" sz="1500" b="0" i="0" u="none" strike="noStrike" dirty="0">
                          <a:solidFill>
                            <a:schemeClr val="dk1"/>
                          </a:solidFill>
                          <a:latin typeface="Calibri"/>
                          <a:ea typeface="Calibri"/>
                          <a:cs typeface="Calibri"/>
                          <a:sym typeface="Calibri"/>
                        </a:rPr>
                        <a:t>2 = Written process is used to teach and coach all relevant staff in all aspects of intervention delivery, including request for assistance process, using progress report as an instructional prompt, delivering feedback, and monitoring student progress.</a:t>
                      </a:r>
                      <a:endParaRPr sz="1500" dirty="0"/>
                    </a:p>
                  </a:txBody>
                  <a:tcPr marL="68600" marR="68600" marT="34300" marB="34300"/>
                </a:tc>
                <a:extLst>
                  <a:ext uri="{0D108BD9-81ED-4DB2-BD59-A6C34878D82A}">
                    <a16:rowId xmlns:a16="http://schemas.microsoft.com/office/drawing/2014/main" val="10001"/>
                  </a:ext>
                </a:extLst>
              </a:tr>
            </a:tbl>
          </a:graphicData>
        </a:graphic>
      </p:graphicFrame>
      <p:sp>
        <p:nvSpPr>
          <p:cNvPr id="1359" name="Google Shape;1359;p217"/>
          <p:cNvSpPr/>
          <p:nvPr/>
        </p:nvSpPr>
        <p:spPr>
          <a:xfrm>
            <a:off x="1992571" y="2068665"/>
            <a:ext cx="5158800" cy="1774500"/>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100" b="1">
                <a:solidFill>
                  <a:schemeClr val="dk1"/>
                </a:solidFill>
                <a:latin typeface="Calibri"/>
                <a:ea typeface="Calibri"/>
                <a:cs typeface="Calibri"/>
                <a:sym typeface="Calibri"/>
              </a:rPr>
              <a:t>Main Idea:</a:t>
            </a:r>
            <a:endParaRPr sz="1100"/>
          </a:p>
          <a:p>
            <a:pPr marL="0" marR="0" lvl="0" indent="0" algn="ctr" rtl="0">
              <a:spcBef>
                <a:spcPts val="0"/>
              </a:spcBef>
              <a:spcAft>
                <a:spcPts val="0"/>
              </a:spcAft>
              <a:buNone/>
            </a:pPr>
            <a:r>
              <a:rPr lang="en" sz="2100">
                <a:solidFill>
                  <a:schemeClr val="dk1"/>
                </a:solidFill>
                <a:latin typeface="Calibri"/>
                <a:ea typeface="Calibri"/>
                <a:cs typeface="Calibri"/>
                <a:sym typeface="Calibri"/>
              </a:rPr>
              <a:t>Effective Tier II supports require participation of many adults in the school.</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3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218"/>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Quick Check: Professional Development</a:t>
            </a:r>
            <a:endParaRPr sz="1100"/>
          </a:p>
        </p:txBody>
      </p:sp>
      <p:sp>
        <p:nvSpPr>
          <p:cNvPr id="1367" name="Google Shape;1367;p218"/>
          <p:cNvSpPr txBox="1">
            <a:spLocks noGrp="1"/>
          </p:cNvSpPr>
          <p:nvPr>
            <p:ph type="body" idx="1"/>
          </p:nvPr>
        </p:nvSpPr>
        <p:spPr>
          <a:xfrm>
            <a:off x="678134" y="1437836"/>
            <a:ext cx="3689747" cy="45945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Team Assessment:</a:t>
            </a:r>
            <a:endParaRPr sz="1100"/>
          </a:p>
          <a:p>
            <a:pPr marL="342900" lvl="0" indent="-349250" algn="l" rtl="0">
              <a:lnSpc>
                <a:spcPct val="90000"/>
              </a:lnSpc>
              <a:spcBef>
                <a:spcPts val="500"/>
              </a:spcBef>
              <a:spcAft>
                <a:spcPts val="0"/>
              </a:spcAft>
              <a:buSzPts val="1500"/>
              <a:buFont typeface="Noto Sans Symbols"/>
              <a:buChar char="❑"/>
            </a:pPr>
            <a:r>
              <a:rPr lang="en" sz="1700" b="0"/>
              <a:t>Are there scheduled trainings for school team members?</a:t>
            </a:r>
            <a:endParaRPr sz="1100"/>
          </a:p>
          <a:p>
            <a:pPr marL="342900" lvl="0" indent="-349250" algn="l" rtl="0">
              <a:lnSpc>
                <a:spcPct val="90000"/>
              </a:lnSpc>
              <a:spcBef>
                <a:spcPts val="1400"/>
              </a:spcBef>
              <a:spcAft>
                <a:spcPts val="0"/>
              </a:spcAft>
              <a:buSzPts val="1500"/>
              <a:buFont typeface="Noto Sans Symbols"/>
              <a:buChar char="❑"/>
            </a:pPr>
            <a:r>
              <a:rPr lang="en" sz="1700" b="0"/>
              <a:t>Is there a faculty-wide orientation led by the Tier II team?</a:t>
            </a:r>
            <a:endParaRPr sz="1100"/>
          </a:p>
          <a:p>
            <a:pPr marL="342900" lvl="0" indent="-349250" algn="l" rtl="0">
              <a:lnSpc>
                <a:spcPct val="90000"/>
              </a:lnSpc>
              <a:spcBef>
                <a:spcPts val="1400"/>
              </a:spcBef>
              <a:spcAft>
                <a:spcPts val="0"/>
              </a:spcAft>
              <a:buSzPts val="1500"/>
              <a:buFont typeface="Noto Sans Symbols"/>
              <a:buChar char="❑"/>
            </a:pPr>
            <a:r>
              <a:rPr lang="en" sz="1700" b="0"/>
              <a:t>Is there a scheduled, annual orientation for new faculty?</a:t>
            </a:r>
            <a:endParaRPr sz="1100"/>
          </a:p>
          <a:p>
            <a:pPr marL="342900" lvl="0" indent="-349250" algn="l" rtl="0">
              <a:lnSpc>
                <a:spcPct val="90000"/>
              </a:lnSpc>
              <a:spcBef>
                <a:spcPts val="1400"/>
              </a:spcBef>
              <a:spcAft>
                <a:spcPts val="0"/>
              </a:spcAft>
              <a:buSzPts val="1500"/>
              <a:buFont typeface="Noto Sans Symbols"/>
              <a:buChar char="❑"/>
            </a:pPr>
            <a:r>
              <a:rPr lang="en" sz="1700" b="0"/>
              <a:t>Are there documented strategies for orienting substitutes or volunteers?</a:t>
            </a:r>
            <a:endParaRPr sz="1100"/>
          </a:p>
          <a:p>
            <a:pPr marL="342900" lvl="0" indent="-349250" algn="l" rtl="0">
              <a:lnSpc>
                <a:spcPct val="90000"/>
              </a:lnSpc>
              <a:spcBef>
                <a:spcPts val="1400"/>
              </a:spcBef>
              <a:spcAft>
                <a:spcPts val="0"/>
              </a:spcAft>
              <a:buSzPts val="1500"/>
              <a:buFont typeface="Noto Sans Symbols"/>
              <a:buChar char="❑"/>
            </a:pPr>
            <a:r>
              <a:rPr lang="en" sz="1700" b="0"/>
              <a:t>Is the process for requesting assistance around behavioral concerns known by all, easy to follow, and encouraged?</a:t>
            </a:r>
            <a:endParaRPr sz="1100"/>
          </a:p>
        </p:txBody>
      </p:sp>
      <p:sp>
        <p:nvSpPr>
          <p:cNvPr id="1368" name="Google Shape;1368;p218"/>
          <p:cNvSpPr txBox="1">
            <a:spLocks noGrp="1"/>
          </p:cNvSpPr>
          <p:nvPr>
            <p:ph type="body" idx="2"/>
          </p:nvPr>
        </p:nvSpPr>
        <p:spPr>
          <a:xfrm>
            <a:off x="4617430" y="1437836"/>
            <a:ext cx="4038298" cy="376225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Scoring:</a:t>
            </a:r>
            <a:endParaRPr sz="1100"/>
          </a:p>
          <a:p>
            <a:pPr marL="0" lvl="0" indent="0" algn="l" rtl="0">
              <a:lnSpc>
                <a:spcPct val="100000"/>
              </a:lnSpc>
              <a:spcBef>
                <a:spcPts val="500"/>
              </a:spcBef>
              <a:spcAft>
                <a:spcPts val="0"/>
              </a:spcAft>
              <a:buSzPts val="1500"/>
              <a:buNone/>
            </a:pPr>
            <a:r>
              <a:rPr lang="en" sz="1700" b="0"/>
              <a:t>0 = No process for teaching staff is in place.</a:t>
            </a:r>
            <a:endParaRPr sz="1100"/>
          </a:p>
          <a:p>
            <a:pPr marL="0" lvl="0" indent="0" algn="l" rtl="0">
              <a:lnSpc>
                <a:spcPct val="100000"/>
              </a:lnSpc>
              <a:spcBef>
                <a:spcPts val="1400"/>
              </a:spcBef>
              <a:spcAft>
                <a:spcPts val="0"/>
              </a:spcAft>
              <a:buSzPts val="1500"/>
              <a:buNone/>
            </a:pPr>
            <a:r>
              <a:rPr lang="en" sz="1700" b="0"/>
              <a:t>1 = Professional development and orientation process is informal.</a:t>
            </a:r>
            <a:endParaRPr sz="1100"/>
          </a:p>
          <a:p>
            <a:pPr marL="0" lvl="0" indent="0" algn="l" rtl="0">
              <a:lnSpc>
                <a:spcPct val="100000"/>
              </a:lnSpc>
              <a:spcBef>
                <a:spcPts val="1400"/>
              </a:spcBef>
              <a:spcAft>
                <a:spcPts val="0"/>
              </a:spcAft>
              <a:buClr>
                <a:schemeClr val="accent1"/>
              </a:buClr>
              <a:buSzPts val="1500"/>
              <a:buFont typeface="Noto Sans Symbols"/>
              <a:buNone/>
            </a:pPr>
            <a:r>
              <a:rPr lang="en" sz="1700" b="0"/>
              <a:t>2 = Written process is used to teach and coach all relevant staff in all aspects of intervention delivery, including request for assistance process, using progress report as an instructional prompt, delivering feedback, and monitoring student progress.</a:t>
            </a:r>
            <a:endParaRPr sz="1100"/>
          </a:p>
        </p:txBody>
      </p:sp>
      <p:sp>
        <p:nvSpPr>
          <p:cNvPr id="1369" name="Google Shape;1369;p218"/>
          <p:cNvSpPr txBox="1"/>
          <p:nvPr/>
        </p:nvSpPr>
        <p:spPr>
          <a:xfrm>
            <a:off x="574358" y="985967"/>
            <a:ext cx="8261141"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a:solidFill>
                  <a:schemeClr val="dk1"/>
                </a:solidFill>
                <a:latin typeface="Calibri"/>
                <a:ea typeface="Calibri"/>
                <a:cs typeface="Calibri"/>
                <a:sym typeface="Calibri"/>
              </a:rPr>
              <a:t>What is the process for training staff members providing Tier II supports?</a:t>
            </a:r>
            <a:endParaRPr sz="1100"/>
          </a:p>
        </p:txBody>
      </p:sp>
      <p:sp>
        <p:nvSpPr>
          <p:cNvPr id="1370" name="Google Shape;1370;p218"/>
          <p:cNvSpPr txBox="1"/>
          <p:nvPr/>
        </p:nvSpPr>
        <p:spPr>
          <a:xfrm>
            <a:off x="7524206" y="4708881"/>
            <a:ext cx="1619794"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u="sng">
                <a:solidFill>
                  <a:schemeClr val="hlink"/>
                </a:solidFill>
                <a:latin typeface="Calibri"/>
                <a:ea typeface="Calibri"/>
                <a:cs typeface="Calibri"/>
                <a:sym typeface="Calibri"/>
                <a:hlinkClick r:id="" action="ppaction://noaction"/>
              </a:rPr>
              <a:t>Back to ALL ITEMS</a:t>
            </a:r>
            <a:endParaRPr sz="1400" b="1">
              <a:solidFill>
                <a:srgbClr val="FF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203"/>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TFI Tier II Items</a:t>
            </a:r>
            <a:endParaRPr sz="1100"/>
          </a:p>
        </p:txBody>
      </p:sp>
      <p:sp>
        <p:nvSpPr>
          <p:cNvPr id="1228" name="Google Shape;1228;p203"/>
          <p:cNvSpPr txBox="1">
            <a:spLocks noGrp="1"/>
          </p:cNvSpPr>
          <p:nvPr>
            <p:ph type="body" idx="1"/>
          </p:nvPr>
        </p:nvSpPr>
        <p:spPr>
          <a:xfrm>
            <a:off x="385763" y="707101"/>
            <a:ext cx="8303700" cy="4010700"/>
          </a:xfrm>
          <a:prstGeom prst="rect">
            <a:avLst/>
          </a:prstGeom>
          <a:solidFill>
            <a:schemeClr val="bg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700"/>
              <a:buFont typeface="Noto Sans Symbols"/>
              <a:buNone/>
            </a:pPr>
            <a:r>
              <a:rPr lang="en" sz="2400" dirty="0">
                <a:solidFill>
                  <a:srgbClr val="666666"/>
                </a:solidFill>
              </a:rPr>
              <a:t>Subscale: Teams</a:t>
            </a:r>
            <a:endParaRPr sz="2400" dirty="0">
              <a:solidFill>
                <a:srgbClr val="666666"/>
              </a:solidFill>
            </a:endParaRPr>
          </a:p>
          <a:p>
            <a:pPr marL="0" lvl="0" indent="0" algn="l" rtl="0">
              <a:lnSpc>
                <a:spcPct val="100000"/>
              </a:lnSpc>
              <a:spcBef>
                <a:spcPts val="1400"/>
              </a:spcBef>
              <a:spcAft>
                <a:spcPts val="0"/>
              </a:spcAft>
              <a:buClr>
                <a:schemeClr val="accent1"/>
              </a:buClr>
              <a:buSzPts val="1700"/>
              <a:buFont typeface="Noto Sans Symbols"/>
              <a:buNone/>
            </a:pPr>
            <a:r>
              <a:rPr lang="en" sz="2400" dirty="0"/>
              <a:t>Subscale: Interventions</a:t>
            </a:r>
            <a:endParaRPr sz="2400" dirty="0"/>
          </a:p>
          <a:p>
            <a:pPr marL="520700" lvl="1" indent="-241300" algn="l" rtl="0">
              <a:lnSpc>
                <a:spcPct val="100000"/>
              </a:lnSpc>
              <a:spcBef>
                <a:spcPts val="500"/>
              </a:spcBef>
              <a:spcAft>
                <a:spcPts val="0"/>
              </a:spcAft>
              <a:buClr>
                <a:srgbClr val="000000"/>
              </a:buClr>
              <a:buSzPts val="2400"/>
              <a:buChar char="•"/>
            </a:pPr>
            <a:r>
              <a:rPr lang="en" sz="2400" b="1" dirty="0">
                <a:solidFill>
                  <a:srgbClr val="000000"/>
                </a:solidFill>
                <a:uFill>
                  <a:noFill/>
                </a:uFill>
                <a:hlinkClick r:id="" action="ppaction://noaction"/>
              </a:rPr>
              <a:t>Item 2.5: Options for Tier II Interventions</a:t>
            </a:r>
            <a:endParaRPr sz="2400" b="1" dirty="0">
              <a:solidFill>
                <a:srgbClr val="000000"/>
              </a:solidFill>
              <a:uFill>
                <a:noFill/>
              </a:uFill>
              <a:hlinkClick r:id="" action="ppaction://noaction"/>
            </a:endParaRPr>
          </a:p>
          <a:p>
            <a:pPr marL="520700" lvl="1" indent="-241300" algn="l" rtl="0">
              <a:lnSpc>
                <a:spcPct val="100000"/>
              </a:lnSpc>
              <a:spcBef>
                <a:spcPts val="900"/>
              </a:spcBef>
              <a:spcAft>
                <a:spcPts val="0"/>
              </a:spcAft>
              <a:buClr>
                <a:srgbClr val="000000"/>
              </a:buClr>
              <a:buSzPts val="2400"/>
              <a:buChar char="•"/>
            </a:pPr>
            <a:r>
              <a:rPr lang="en" sz="2400" b="1" dirty="0">
                <a:solidFill>
                  <a:srgbClr val="000000"/>
                </a:solidFill>
                <a:uFill>
                  <a:noFill/>
                </a:uFill>
                <a:hlinkClick r:id="" action="ppaction://noaction"/>
              </a:rPr>
              <a:t>Item 2.6: Tier II Critical Features</a:t>
            </a:r>
            <a:endParaRPr sz="2400" b="1" dirty="0">
              <a:solidFill>
                <a:srgbClr val="000000"/>
              </a:solidFill>
            </a:endParaRPr>
          </a:p>
          <a:p>
            <a:pPr marL="520700" lvl="1" indent="-241300" algn="l" rtl="0">
              <a:lnSpc>
                <a:spcPct val="100000"/>
              </a:lnSpc>
              <a:spcBef>
                <a:spcPts val="900"/>
              </a:spcBef>
              <a:spcAft>
                <a:spcPts val="0"/>
              </a:spcAft>
              <a:buClr>
                <a:srgbClr val="000000"/>
              </a:buClr>
              <a:buSzPts val="2400"/>
              <a:buChar char="•"/>
            </a:pPr>
            <a:r>
              <a:rPr lang="en" sz="2400" b="1" dirty="0">
                <a:solidFill>
                  <a:srgbClr val="000000"/>
                </a:solidFill>
                <a:uFill>
                  <a:noFill/>
                </a:uFill>
                <a:hlinkClick r:id="" action="ppaction://noaction"/>
              </a:rPr>
              <a:t>Item 2.7: Practices Matched to Student Need</a:t>
            </a:r>
            <a:endParaRPr sz="2400" b="1" dirty="0">
              <a:solidFill>
                <a:srgbClr val="000000"/>
              </a:solidFill>
            </a:endParaRPr>
          </a:p>
          <a:p>
            <a:pPr marL="520700" lvl="1" indent="-241300" algn="l" rtl="0">
              <a:lnSpc>
                <a:spcPct val="100000"/>
              </a:lnSpc>
              <a:spcBef>
                <a:spcPts val="900"/>
              </a:spcBef>
              <a:spcAft>
                <a:spcPts val="0"/>
              </a:spcAft>
              <a:buClr>
                <a:srgbClr val="000000"/>
              </a:buClr>
              <a:buSzPts val="2400"/>
              <a:buChar char="•"/>
            </a:pPr>
            <a:r>
              <a:rPr lang="en" sz="2400" b="1" dirty="0">
                <a:solidFill>
                  <a:srgbClr val="000000"/>
                </a:solidFill>
                <a:uFill>
                  <a:noFill/>
                </a:uFill>
                <a:hlinkClick r:id="" action="ppaction://noaction"/>
              </a:rPr>
              <a:t>Item 2.8: Access to Tier I Supports</a:t>
            </a:r>
            <a:endParaRPr sz="2400" b="1" dirty="0">
              <a:solidFill>
                <a:srgbClr val="000000"/>
              </a:solidFill>
            </a:endParaRPr>
          </a:p>
          <a:p>
            <a:pPr marL="520700" lvl="1" indent="-241300" algn="l" rtl="0">
              <a:lnSpc>
                <a:spcPct val="100000"/>
              </a:lnSpc>
              <a:spcBef>
                <a:spcPts val="900"/>
              </a:spcBef>
              <a:spcAft>
                <a:spcPts val="0"/>
              </a:spcAft>
              <a:buClr>
                <a:srgbClr val="000000"/>
              </a:buClr>
              <a:buSzPts val="2400"/>
              <a:buChar char="•"/>
            </a:pPr>
            <a:r>
              <a:rPr lang="en" sz="2400" b="1" dirty="0">
                <a:solidFill>
                  <a:srgbClr val="000000"/>
                </a:solidFill>
                <a:uFill>
                  <a:noFill/>
                </a:uFill>
                <a:hlinkClick r:id="" action="ppaction://noaction"/>
              </a:rPr>
              <a:t>Item 2.9: Professional Development</a:t>
            </a:r>
            <a:endParaRPr sz="2400" b="1" dirty="0">
              <a:solidFill>
                <a:srgbClr val="000000"/>
              </a:solidFill>
            </a:endParaRPr>
          </a:p>
          <a:p>
            <a:pPr marL="457200" lvl="0" indent="0" algn="l" rtl="0">
              <a:lnSpc>
                <a:spcPct val="100000"/>
              </a:lnSpc>
              <a:spcBef>
                <a:spcPts val="900"/>
              </a:spcBef>
              <a:spcAft>
                <a:spcPts val="0"/>
              </a:spcAft>
              <a:buNone/>
            </a:pPr>
            <a:endParaRPr sz="800" dirty="0"/>
          </a:p>
          <a:p>
            <a:pPr marL="0" lvl="0" indent="0" algn="l" rtl="0">
              <a:spcBef>
                <a:spcPts val="0"/>
              </a:spcBef>
              <a:spcAft>
                <a:spcPts val="0"/>
              </a:spcAft>
              <a:buClr>
                <a:schemeClr val="accent1"/>
              </a:buClr>
              <a:buSzPts val="1800"/>
              <a:buFont typeface="Noto Sans Symbols"/>
              <a:buNone/>
            </a:pPr>
            <a:r>
              <a:rPr lang="en" sz="2400" dirty="0">
                <a:solidFill>
                  <a:srgbClr val="666666"/>
                </a:solidFill>
              </a:rPr>
              <a:t>Subscale: Evaluation</a:t>
            </a:r>
            <a:endParaRPr sz="2400" dirty="0">
              <a:solidFill>
                <a:srgbClr val="666666"/>
              </a:solidFill>
            </a:endParaRPr>
          </a:p>
          <a:p>
            <a:pPr marL="0" lvl="0" indent="0" algn="l" rtl="0">
              <a:lnSpc>
                <a:spcPct val="100000"/>
              </a:lnSpc>
              <a:spcBef>
                <a:spcPts val="500"/>
              </a:spcBef>
              <a:spcAft>
                <a:spcPts val="0"/>
              </a:spcAft>
              <a:buClr>
                <a:schemeClr val="accent1"/>
              </a:buClr>
              <a:buSzPts val="1700"/>
              <a:buFont typeface="Noto Sans Symbols"/>
              <a:buNone/>
            </a:pPr>
            <a:endParaRPr sz="2400" dirty="0"/>
          </a:p>
        </p:txBody>
      </p:sp>
      <p:pic>
        <p:nvPicPr>
          <p:cNvPr id="1229" name="Google Shape;1229;p203"/>
          <p:cNvPicPr preferRelativeResize="0"/>
          <p:nvPr/>
        </p:nvPicPr>
        <p:blipFill>
          <a:blip r:embed="rId3">
            <a:alphaModFix/>
          </a:blip>
          <a:stretch>
            <a:fillRect/>
          </a:stretch>
        </p:blipFill>
        <p:spPr>
          <a:xfrm>
            <a:off x="6769675" y="225553"/>
            <a:ext cx="2253300" cy="2916000"/>
          </a:xfrm>
          <a:prstGeom prst="rect">
            <a:avLst/>
          </a:prstGeom>
          <a:noFill/>
          <a:ln>
            <a:noFill/>
          </a:ln>
        </p:spPr>
      </p:pic>
    </p:spTree>
    <p:extLst>
      <p:ext uri="{BB962C8B-B14F-4D97-AF65-F5344CB8AC3E}">
        <p14:creationId xmlns:p14="http://schemas.microsoft.com/office/powerpoint/2010/main" val="394966836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220"/>
          <p:cNvSpPr txBox="1"/>
          <p:nvPr/>
        </p:nvSpPr>
        <p:spPr>
          <a:xfrm>
            <a:off x="301950" y="3518200"/>
            <a:ext cx="8540100" cy="101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chemeClr val="dk1"/>
                </a:solidFill>
                <a:latin typeface="Calibri"/>
                <a:ea typeface="Calibri"/>
                <a:cs typeface="Calibri"/>
                <a:sym typeface="Calibri"/>
              </a:rPr>
              <a:t>Monitoring Tier 2 Interventions Effectively</a:t>
            </a:r>
            <a:endParaRPr sz="2400" b="1" dirty="0">
              <a:solidFill>
                <a:schemeClr val="dk1"/>
              </a:solidFill>
              <a:latin typeface="Calibri"/>
              <a:ea typeface="Calibri"/>
              <a:cs typeface="Calibri"/>
              <a:sym typeface="Calibri"/>
            </a:endParaRPr>
          </a:p>
          <a:p>
            <a:pPr marL="0" lvl="0" indent="0" algn="ctr" rtl="0">
              <a:spcBef>
                <a:spcPts val="0"/>
              </a:spcBef>
              <a:spcAft>
                <a:spcPts val="0"/>
              </a:spcAft>
              <a:buNone/>
            </a:pPr>
            <a:r>
              <a:rPr lang="en" sz="2200" b="1" dirty="0">
                <a:solidFill>
                  <a:schemeClr val="dk1"/>
                </a:solidFill>
                <a:latin typeface="Calibri"/>
                <a:ea typeface="Calibri"/>
                <a:cs typeface="Calibri"/>
                <a:sym typeface="Calibri"/>
              </a:rPr>
              <a:t>to help make important programming decisions for students &amp; staff.</a:t>
            </a:r>
            <a:endParaRPr sz="2200" b="1" dirty="0">
              <a:solidFill>
                <a:schemeClr val="dk1"/>
              </a:solidFill>
              <a:latin typeface="Calibri"/>
              <a:ea typeface="Calibri"/>
              <a:cs typeface="Calibri"/>
              <a:sym typeface="Calibri"/>
            </a:endParaRPr>
          </a:p>
        </p:txBody>
      </p:sp>
      <p:pic>
        <p:nvPicPr>
          <p:cNvPr id="1385" name="Google Shape;1385;p220"/>
          <p:cNvPicPr preferRelativeResize="0"/>
          <p:nvPr/>
        </p:nvPicPr>
        <p:blipFill>
          <a:blip r:embed="rId3">
            <a:alphaModFix/>
          </a:blip>
          <a:stretch>
            <a:fillRect/>
          </a:stretch>
        </p:blipFill>
        <p:spPr>
          <a:xfrm>
            <a:off x="1298000" y="641900"/>
            <a:ext cx="2949920" cy="2574275"/>
          </a:xfrm>
          <a:prstGeom prst="rect">
            <a:avLst/>
          </a:prstGeom>
          <a:noFill/>
          <a:ln>
            <a:noFill/>
          </a:ln>
        </p:spPr>
      </p:pic>
      <p:pic>
        <p:nvPicPr>
          <p:cNvPr id="1386" name="Google Shape;1386;p220"/>
          <p:cNvPicPr preferRelativeResize="0"/>
          <p:nvPr/>
        </p:nvPicPr>
        <p:blipFill>
          <a:blip r:embed="rId4">
            <a:alphaModFix/>
          </a:blip>
          <a:stretch>
            <a:fillRect/>
          </a:stretch>
        </p:blipFill>
        <p:spPr>
          <a:xfrm>
            <a:off x="4738625" y="541550"/>
            <a:ext cx="3462125" cy="2774975"/>
          </a:xfrm>
          <a:prstGeom prst="rect">
            <a:avLst/>
          </a:prstGeom>
          <a:noFill/>
          <a:ln>
            <a:noFill/>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2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Setting up Decision Rules to allow conversation based on data </a:t>
            </a:r>
            <a:endParaRPr>
              <a:latin typeface="Calibri"/>
              <a:ea typeface="Calibri"/>
              <a:cs typeface="Calibri"/>
              <a:sym typeface="Calibri"/>
            </a:endParaRPr>
          </a:p>
        </p:txBody>
      </p:sp>
      <p:pic>
        <p:nvPicPr>
          <p:cNvPr id="1392" name="Google Shape;1392;p221"/>
          <p:cNvPicPr preferRelativeResize="0"/>
          <p:nvPr/>
        </p:nvPicPr>
        <p:blipFill>
          <a:blip r:embed="rId3">
            <a:alphaModFix/>
          </a:blip>
          <a:stretch>
            <a:fillRect/>
          </a:stretch>
        </p:blipFill>
        <p:spPr>
          <a:xfrm>
            <a:off x="228325" y="2052700"/>
            <a:ext cx="8839200" cy="1887312"/>
          </a:xfrm>
          <a:prstGeom prst="rect">
            <a:avLst/>
          </a:prstGeom>
          <a:noFill/>
          <a:ln>
            <a:noFill/>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2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Monitoring (</a:t>
            </a:r>
            <a:r>
              <a:rPr lang="en" dirty="0">
                <a:solidFill>
                  <a:srgbClr val="0070C0"/>
                </a:solidFill>
              </a:rPr>
              <a:t>Annually</a:t>
            </a:r>
            <a:r>
              <a:rPr lang="en" dirty="0"/>
              <a:t>)</a:t>
            </a:r>
            <a:endParaRPr dirty="0"/>
          </a:p>
        </p:txBody>
      </p:sp>
      <p:sp>
        <p:nvSpPr>
          <p:cNvPr id="1398" name="Google Shape;1398;p2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sz="2600" b="1" dirty="0">
                <a:solidFill>
                  <a:schemeClr val="dk1"/>
                </a:solidFill>
                <a:latin typeface="Calibri"/>
                <a:ea typeface="Calibri"/>
                <a:cs typeface="Calibri"/>
                <a:sym typeface="Calibri"/>
              </a:rPr>
              <a:t>Meet to review/determine overall effectiveness and efficiency of strategies:</a:t>
            </a:r>
            <a:endParaRPr sz="2600" b="1" dirty="0">
              <a:solidFill>
                <a:schemeClr val="dk1"/>
              </a:solidFill>
              <a:latin typeface="Calibri"/>
              <a:ea typeface="Calibri"/>
              <a:cs typeface="Calibri"/>
              <a:sym typeface="Calibri"/>
            </a:endParaRPr>
          </a:p>
          <a:p>
            <a:pPr marL="457200" lvl="0" indent="-381000" algn="l" rtl="0">
              <a:lnSpc>
                <a:spcPct val="90000"/>
              </a:lnSpc>
              <a:spcBef>
                <a:spcPts val="60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Data-decision rules for student selection</a:t>
            </a:r>
            <a:endParaRPr sz="2400" dirty="0">
              <a:solidFill>
                <a:schemeClr val="dk1"/>
              </a:solidFill>
              <a:latin typeface="Calibri"/>
              <a:ea typeface="Calibri"/>
              <a:cs typeface="Calibri"/>
              <a:sym typeface="Calibri"/>
            </a:endParaRPr>
          </a:p>
          <a:p>
            <a:pPr marL="457200" lvl="0" indent="-381000" algn="l" rtl="0">
              <a:lnSpc>
                <a:spcPct val="90000"/>
              </a:lnSpc>
              <a:spcBef>
                <a:spcPts val="60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Interventions available</a:t>
            </a:r>
            <a:endParaRPr sz="2400" dirty="0">
              <a:solidFill>
                <a:schemeClr val="dk1"/>
              </a:solidFill>
              <a:latin typeface="Calibri"/>
              <a:ea typeface="Calibri"/>
              <a:cs typeface="Calibri"/>
              <a:sym typeface="Calibri"/>
            </a:endParaRPr>
          </a:p>
          <a:p>
            <a:pPr marL="457200" lvl="0" indent="-381000" algn="l" rtl="0">
              <a:lnSpc>
                <a:spcPct val="90000"/>
              </a:lnSpc>
              <a:spcBef>
                <a:spcPts val="60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Fidelity of implementation</a:t>
            </a:r>
            <a:endParaRPr sz="2400" dirty="0">
              <a:solidFill>
                <a:schemeClr val="dk1"/>
              </a:solidFill>
              <a:latin typeface="Calibri"/>
              <a:ea typeface="Calibri"/>
              <a:cs typeface="Calibri"/>
              <a:sym typeface="Calibri"/>
            </a:endParaRPr>
          </a:p>
          <a:p>
            <a:pPr marL="457200" lvl="0" indent="-381000" algn="l" rtl="0">
              <a:lnSpc>
                <a:spcPct val="90000"/>
              </a:lnSpc>
              <a:spcBef>
                <a:spcPts val="60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(On-going) support for implementers</a:t>
            </a:r>
            <a:endParaRPr sz="2400" dirty="0">
              <a:solidFill>
                <a:schemeClr val="dk1"/>
              </a:solidFill>
              <a:latin typeface="Calibri"/>
              <a:ea typeface="Calibri"/>
              <a:cs typeface="Calibri"/>
              <a:sym typeface="Calibri"/>
            </a:endParaRPr>
          </a:p>
          <a:p>
            <a:pPr marL="457200" lvl="0" indent="-381000" algn="l" rtl="0">
              <a:lnSpc>
                <a:spcPct val="90000"/>
              </a:lnSpc>
              <a:spcBef>
                <a:spcPts val="60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Evaluation/data sharing</a:t>
            </a:r>
            <a:endParaRPr sz="2400" dirty="0">
              <a:solidFill>
                <a:schemeClr val="dk1"/>
              </a:solidFill>
              <a:latin typeface="Calibri"/>
              <a:ea typeface="Calibri"/>
              <a:cs typeface="Calibri"/>
              <a:sym typeface="Calibri"/>
            </a:endParaRPr>
          </a:p>
          <a:p>
            <a:pPr marL="0" lvl="0" indent="0" algn="l" rtl="0">
              <a:spcBef>
                <a:spcPts val="600"/>
              </a:spcBef>
              <a:spcAft>
                <a:spcPts val="1600"/>
              </a:spcAft>
              <a:buNone/>
            </a:pPr>
            <a:endParaRPr dirty="0"/>
          </a:p>
        </p:txBody>
      </p:sp>
      <p:pic>
        <p:nvPicPr>
          <p:cNvPr id="1399" name="Google Shape;1399;p222"/>
          <p:cNvPicPr preferRelativeResize="0"/>
          <p:nvPr/>
        </p:nvPicPr>
        <p:blipFill>
          <a:blip r:embed="rId3">
            <a:alphaModFix/>
          </a:blip>
          <a:stretch>
            <a:fillRect/>
          </a:stretch>
        </p:blipFill>
        <p:spPr>
          <a:xfrm>
            <a:off x="7398525" y="57913"/>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2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Monitoring (</a:t>
            </a:r>
            <a:r>
              <a:rPr lang="en" dirty="0">
                <a:solidFill>
                  <a:srgbClr val="0070C0"/>
                </a:solidFill>
              </a:rPr>
              <a:t>On-Going, Big Picture</a:t>
            </a:r>
            <a:r>
              <a:rPr lang="en" dirty="0"/>
              <a:t>)</a:t>
            </a:r>
            <a:endParaRPr dirty="0"/>
          </a:p>
        </p:txBody>
      </p:sp>
      <p:sp>
        <p:nvSpPr>
          <p:cNvPr id="1405" name="Google Shape;1405;p223"/>
          <p:cNvSpPr txBox="1">
            <a:spLocks noGrp="1"/>
          </p:cNvSpPr>
          <p:nvPr>
            <p:ph type="body" idx="1"/>
          </p:nvPr>
        </p:nvSpPr>
        <p:spPr>
          <a:xfrm>
            <a:off x="378375" y="1017725"/>
            <a:ext cx="8520600" cy="34164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600"/>
              </a:spcBef>
              <a:spcAft>
                <a:spcPts val="0"/>
              </a:spcAft>
              <a:buClr>
                <a:schemeClr val="dk1"/>
              </a:buClr>
              <a:buSzPts val="2000"/>
              <a:buFont typeface="Calibri"/>
              <a:buChar char="●"/>
            </a:pPr>
            <a:r>
              <a:rPr lang="en" sz="2400" b="1" dirty="0">
                <a:solidFill>
                  <a:schemeClr val="dk1"/>
                </a:solidFill>
                <a:latin typeface="Calibri"/>
                <a:ea typeface="Calibri"/>
                <a:cs typeface="Calibri"/>
                <a:sym typeface="Calibri"/>
              </a:rPr>
              <a:t>Per intervention </a:t>
            </a:r>
            <a:r>
              <a:rPr lang="en" sz="2400" dirty="0">
                <a:solidFill>
                  <a:schemeClr val="dk1"/>
                </a:solidFill>
                <a:latin typeface="Calibri"/>
                <a:ea typeface="Calibri"/>
                <a:cs typeface="Calibri"/>
                <a:sym typeface="Calibri"/>
              </a:rPr>
              <a:t>determine</a:t>
            </a:r>
            <a:r>
              <a:rPr lang="en" sz="2400" b="1" dirty="0">
                <a:solidFill>
                  <a:schemeClr val="dk1"/>
                </a:solidFill>
                <a:latin typeface="Calibri"/>
                <a:ea typeface="Calibri"/>
                <a:cs typeface="Calibri"/>
                <a:sym typeface="Calibri"/>
              </a:rPr>
              <a:t>:</a:t>
            </a:r>
            <a:endParaRPr sz="2400" b="1" dirty="0">
              <a:solidFill>
                <a:schemeClr val="dk1"/>
              </a:solidFill>
              <a:latin typeface="Calibri"/>
              <a:ea typeface="Calibri"/>
              <a:cs typeface="Calibri"/>
              <a:sym typeface="Calibri"/>
            </a:endParaRPr>
          </a:p>
          <a:p>
            <a:pPr marL="914400" lvl="1" indent="-355600" algn="l" rtl="0">
              <a:lnSpc>
                <a:spcPct val="100000"/>
              </a:lnSpc>
              <a:spcBef>
                <a:spcPts val="600"/>
              </a:spcBef>
              <a:spcAft>
                <a:spcPts val="0"/>
              </a:spcAft>
              <a:buClr>
                <a:schemeClr val="dk1"/>
              </a:buClr>
              <a:buSzPts val="2000"/>
              <a:buFont typeface="Calibri"/>
              <a:buChar char="○"/>
            </a:pPr>
            <a:r>
              <a:rPr lang="en" sz="2400" dirty="0">
                <a:solidFill>
                  <a:schemeClr val="dk1"/>
                </a:solidFill>
                <a:latin typeface="Calibri"/>
                <a:ea typeface="Calibri"/>
                <a:cs typeface="Calibri"/>
                <a:sym typeface="Calibri"/>
              </a:rPr>
              <a:t>Types of student progress data used</a:t>
            </a:r>
            <a:endParaRPr sz="2400" dirty="0">
              <a:solidFill>
                <a:schemeClr val="dk1"/>
              </a:solidFill>
              <a:latin typeface="Calibri"/>
              <a:ea typeface="Calibri"/>
              <a:cs typeface="Calibri"/>
              <a:sym typeface="Calibri"/>
            </a:endParaRPr>
          </a:p>
          <a:p>
            <a:pPr marL="914400" lvl="1" indent="-355600" algn="l" rtl="0">
              <a:lnSpc>
                <a:spcPct val="100000"/>
              </a:lnSpc>
              <a:spcBef>
                <a:spcPts val="600"/>
              </a:spcBef>
              <a:spcAft>
                <a:spcPts val="0"/>
              </a:spcAft>
              <a:buClr>
                <a:schemeClr val="dk1"/>
              </a:buClr>
              <a:buSzPts val="2000"/>
              <a:buFont typeface="Calibri"/>
              <a:buChar char="○"/>
            </a:pPr>
            <a:r>
              <a:rPr lang="en" sz="2400" dirty="0">
                <a:solidFill>
                  <a:schemeClr val="dk1"/>
                </a:solidFill>
                <a:latin typeface="Calibri"/>
                <a:ea typeface="Calibri"/>
                <a:cs typeface="Calibri"/>
                <a:sym typeface="Calibri"/>
              </a:rPr>
              <a:t>Rules of effectiveness (ON)</a:t>
            </a:r>
            <a:endParaRPr sz="2400" dirty="0">
              <a:solidFill>
                <a:schemeClr val="dk1"/>
              </a:solidFill>
              <a:latin typeface="Calibri"/>
              <a:ea typeface="Calibri"/>
              <a:cs typeface="Calibri"/>
              <a:sym typeface="Calibri"/>
            </a:endParaRPr>
          </a:p>
          <a:p>
            <a:pPr marL="914400" lvl="1" indent="-355600" algn="l" rtl="0">
              <a:lnSpc>
                <a:spcPct val="100000"/>
              </a:lnSpc>
              <a:spcBef>
                <a:spcPts val="600"/>
              </a:spcBef>
              <a:spcAft>
                <a:spcPts val="0"/>
              </a:spcAft>
              <a:buClr>
                <a:schemeClr val="dk1"/>
              </a:buClr>
              <a:buSzPts val="2000"/>
              <a:buFont typeface="Calibri"/>
              <a:buChar char="○"/>
            </a:pPr>
            <a:r>
              <a:rPr lang="en" sz="2400" dirty="0">
                <a:solidFill>
                  <a:schemeClr val="dk1"/>
                </a:solidFill>
                <a:latin typeface="Calibri"/>
                <a:ea typeface="Calibri"/>
                <a:cs typeface="Calibri"/>
                <a:sym typeface="Calibri"/>
              </a:rPr>
              <a:t>Rules for intervention fading &amp; transition (OUT)</a:t>
            </a:r>
            <a:endParaRPr sz="2400" dirty="0">
              <a:solidFill>
                <a:schemeClr val="dk1"/>
              </a:solidFill>
              <a:latin typeface="Calibri"/>
              <a:ea typeface="Calibri"/>
              <a:cs typeface="Calibri"/>
              <a:sym typeface="Calibri"/>
            </a:endParaRPr>
          </a:p>
          <a:p>
            <a:pPr marL="457200" lvl="0" indent="-355600" algn="l" rtl="0">
              <a:lnSpc>
                <a:spcPct val="100000"/>
              </a:lnSpc>
              <a:spcBef>
                <a:spcPts val="600"/>
              </a:spcBef>
              <a:spcAft>
                <a:spcPts val="0"/>
              </a:spcAft>
              <a:buClr>
                <a:schemeClr val="dk1"/>
              </a:buClr>
              <a:buSzPts val="2000"/>
              <a:buFont typeface="Calibri"/>
              <a:buChar char="●"/>
            </a:pPr>
            <a:r>
              <a:rPr lang="en" sz="2400" dirty="0">
                <a:solidFill>
                  <a:schemeClr val="dk1"/>
                </a:solidFill>
                <a:latin typeface="Calibri"/>
                <a:ea typeface="Calibri"/>
                <a:cs typeface="Calibri"/>
                <a:sym typeface="Calibri"/>
              </a:rPr>
              <a:t>Identify how </a:t>
            </a:r>
            <a:r>
              <a:rPr lang="en" sz="2400" b="1" dirty="0">
                <a:solidFill>
                  <a:schemeClr val="dk1"/>
                </a:solidFill>
                <a:latin typeface="Calibri"/>
                <a:ea typeface="Calibri"/>
                <a:cs typeface="Calibri"/>
                <a:sym typeface="Calibri"/>
              </a:rPr>
              <a:t>student progress data </a:t>
            </a:r>
            <a:r>
              <a:rPr lang="en" sz="2400" dirty="0">
                <a:solidFill>
                  <a:schemeClr val="dk1"/>
                </a:solidFill>
                <a:latin typeface="Calibri"/>
                <a:ea typeface="Calibri"/>
                <a:cs typeface="Calibri"/>
                <a:sym typeface="Calibri"/>
              </a:rPr>
              <a:t>will be recorded and brought to system meeting</a:t>
            </a:r>
            <a:endParaRPr sz="2400" dirty="0">
              <a:solidFill>
                <a:schemeClr val="dk1"/>
              </a:solidFill>
              <a:latin typeface="Calibri"/>
              <a:ea typeface="Calibri"/>
              <a:cs typeface="Calibri"/>
              <a:sym typeface="Calibri"/>
            </a:endParaRPr>
          </a:p>
          <a:p>
            <a:pPr marL="457200" lvl="0" indent="-355600" algn="l" rtl="0">
              <a:lnSpc>
                <a:spcPct val="100000"/>
              </a:lnSpc>
              <a:spcBef>
                <a:spcPts val="600"/>
              </a:spcBef>
              <a:spcAft>
                <a:spcPts val="0"/>
              </a:spcAft>
              <a:buClr>
                <a:schemeClr val="dk1"/>
              </a:buClr>
              <a:buSzPts val="2000"/>
              <a:buFont typeface="Calibri"/>
              <a:buChar char="●"/>
            </a:pPr>
            <a:r>
              <a:rPr lang="en" sz="2400" dirty="0">
                <a:solidFill>
                  <a:schemeClr val="dk1"/>
                </a:solidFill>
                <a:latin typeface="Calibri"/>
                <a:ea typeface="Calibri"/>
                <a:cs typeface="Calibri"/>
                <a:sym typeface="Calibri"/>
              </a:rPr>
              <a:t>Develop system to monitor </a:t>
            </a:r>
            <a:r>
              <a:rPr lang="en" sz="2400" b="1" dirty="0">
                <a:solidFill>
                  <a:schemeClr val="dk1"/>
                </a:solidFill>
                <a:latin typeface="Calibri"/>
                <a:ea typeface="Calibri"/>
                <a:cs typeface="Calibri"/>
                <a:sym typeface="Calibri"/>
              </a:rPr>
              <a:t>overall intervention effectiveness</a:t>
            </a:r>
            <a:endParaRPr sz="2400" b="1" dirty="0">
              <a:solidFill>
                <a:schemeClr val="dk1"/>
              </a:solidFill>
              <a:latin typeface="Calibri"/>
              <a:ea typeface="Calibri"/>
              <a:cs typeface="Calibri"/>
              <a:sym typeface="Calibri"/>
            </a:endParaRPr>
          </a:p>
          <a:p>
            <a:pPr marL="457200" lvl="0" indent="-355600" algn="l" rtl="0">
              <a:lnSpc>
                <a:spcPct val="100000"/>
              </a:lnSpc>
              <a:spcBef>
                <a:spcPts val="600"/>
              </a:spcBef>
              <a:spcAft>
                <a:spcPts val="0"/>
              </a:spcAft>
              <a:buClr>
                <a:schemeClr val="dk1"/>
              </a:buClr>
              <a:buSzPts val="2000"/>
              <a:buFont typeface="Calibri"/>
              <a:buChar char="●"/>
            </a:pPr>
            <a:r>
              <a:rPr lang="en" sz="2400" dirty="0">
                <a:solidFill>
                  <a:schemeClr val="dk1"/>
                </a:solidFill>
                <a:latin typeface="Calibri"/>
                <a:ea typeface="Calibri"/>
                <a:cs typeface="Calibri"/>
                <a:sym typeface="Calibri"/>
              </a:rPr>
              <a:t>Based on data </a:t>
            </a:r>
            <a:r>
              <a:rPr lang="en" sz="2400" b="1" dirty="0">
                <a:solidFill>
                  <a:schemeClr val="dk1"/>
                </a:solidFill>
                <a:latin typeface="Calibri"/>
                <a:ea typeface="Calibri"/>
                <a:cs typeface="Calibri"/>
                <a:sym typeface="Calibri"/>
              </a:rPr>
              <a:t>identify gaps </a:t>
            </a:r>
            <a:r>
              <a:rPr lang="en" sz="2400" dirty="0">
                <a:solidFill>
                  <a:schemeClr val="dk1"/>
                </a:solidFill>
                <a:latin typeface="Calibri"/>
                <a:ea typeface="Calibri"/>
                <a:cs typeface="Calibri"/>
                <a:sym typeface="Calibri"/>
              </a:rPr>
              <a:t>in types of interventions needed to support student body</a:t>
            </a:r>
            <a:endParaRPr sz="2400"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1406" name="Google Shape;1406;p223"/>
          <p:cNvPicPr preferRelativeResize="0"/>
          <p:nvPr/>
        </p:nvPicPr>
        <p:blipFill>
          <a:blip r:embed="rId3">
            <a:alphaModFix/>
          </a:blip>
          <a:stretch>
            <a:fillRect/>
          </a:stretch>
        </p:blipFill>
        <p:spPr>
          <a:xfrm>
            <a:off x="7398525" y="57913"/>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112"/>
          <p:cNvSpPr txBox="1">
            <a:spLocks noGrp="1"/>
          </p:cNvSpPr>
          <p:nvPr>
            <p:ph type="title"/>
          </p:nvPr>
        </p:nvSpPr>
        <p:spPr>
          <a:xfrm>
            <a:off x="311700" y="1888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Tier 2 &amp; 3 Comparisons</a:t>
            </a:r>
            <a:endParaRPr/>
          </a:p>
        </p:txBody>
      </p:sp>
      <p:sp>
        <p:nvSpPr>
          <p:cNvPr id="545" name="Google Shape;545;p112"/>
          <p:cNvSpPr txBox="1">
            <a:spLocks noGrp="1"/>
          </p:cNvSpPr>
          <p:nvPr>
            <p:ph type="body" idx="1"/>
          </p:nvPr>
        </p:nvSpPr>
        <p:spPr>
          <a:xfrm>
            <a:off x="311700" y="801350"/>
            <a:ext cx="39999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sz="2400" b="1">
                <a:solidFill>
                  <a:schemeClr val="dk1"/>
                </a:solidFill>
                <a:latin typeface="Calibri"/>
                <a:ea typeface="Calibri"/>
                <a:cs typeface="Calibri"/>
                <a:sym typeface="Calibri"/>
              </a:rPr>
              <a:t>Similarities</a:t>
            </a:r>
            <a:endParaRPr sz="2400" b="1">
              <a:solidFill>
                <a:schemeClr val="dk1"/>
              </a:solidFill>
              <a:latin typeface="Calibri"/>
              <a:ea typeface="Calibri"/>
              <a:cs typeface="Calibri"/>
              <a:sym typeface="Calibri"/>
            </a:endParaRPr>
          </a:p>
          <a:p>
            <a:pPr marL="457200" lvl="0" indent="-355600" algn="l" rtl="0">
              <a:lnSpc>
                <a:spcPct val="90000"/>
              </a:lnSpc>
              <a:spcBef>
                <a:spcPts val="8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Systematic problem solving process is foundation</a:t>
            </a:r>
            <a:endParaRPr sz="20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Supports put in place are based on the function of the student behavior</a:t>
            </a:r>
            <a:endParaRPr sz="2000">
              <a:solidFill>
                <a:srgbClr val="3333CC"/>
              </a:solidFill>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Data are used for determining &amp; monitoring interventions</a:t>
            </a:r>
            <a:endParaRPr sz="2000">
              <a:solidFill>
                <a:schemeClr val="dk1"/>
              </a:solidFill>
              <a:latin typeface="Calibri"/>
              <a:ea typeface="Calibri"/>
              <a:cs typeface="Calibri"/>
              <a:sym typeface="Calibri"/>
            </a:endParaRPr>
          </a:p>
        </p:txBody>
      </p:sp>
      <p:sp>
        <p:nvSpPr>
          <p:cNvPr id="546" name="Google Shape;546;p112"/>
          <p:cNvSpPr txBox="1">
            <a:spLocks noGrp="1"/>
          </p:cNvSpPr>
          <p:nvPr>
            <p:ph type="body" idx="2"/>
          </p:nvPr>
        </p:nvSpPr>
        <p:spPr>
          <a:xfrm>
            <a:off x="4832400" y="761500"/>
            <a:ext cx="39999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sz="2400" b="1" dirty="0">
                <a:solidFill>
                  <a:schemeClr val="dk1"/>
                </a:solidFill>
                <a:latin typeface="Calibri"/>
                <a:ea typeface="Calibri"/>
                <a:cs typeface="Calibri"/>
                <a:sym typeface="Calibri"/>
              </a:rPr>
              <a:t>Differences</a:t>
            </a:r>
            <a:endParaRPr sz="2400" b="1" dirty="0">
              <a:solidFill>
                <a:schemeClr val="dk1"/>
              </a:solidFill>
              <a:latin typeface="Calibri"/>
              <a:ea typeface="Calibri"/>
              <a:cs typeface="Calibri"/>
              <a:sym typeface="Calibri"/>
            </a:endParaRPr>
          </a:p>
          <a:p>
            <a:pPr marL="457200" lvl="0" indent="-342900" algn="l" rtl="0">
              <a:lnSpc>
                <a:spcPct val="90000"/>
              </a:lnSpc>
              <a:spcBef>
                <a:spcPts val="80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Tier 2 focuses on group-based interventions rather than highly individualized supports</a:t>
            </a:r>
            <a:endParaRPr sz="1800" dirty="0">
              <a:solidFill>
                <a:srgbClr val="3333CC"/>
              </a:solidFill>
            </a:endParaRPr>
          </a:p>
          <a:p>
            <a:pPr marL="457200" lvl="0" indent="-342900" algn="l" rtl="0">
              <a:lnSpc>
                <a:spcPct val="90000"/>
              </a:lnSpc>
              <a:spcBef>
                <a:spcPts val="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Tier 2 interventions can be determined without pulling together a team formed specifically for the student</a:t>
            </a:r>
            <a:endParaRPr sz="1800" dirty="0">
              <a:solidFill>
                <a:srgbClr val="3333CC"/>
              </a:solidFill>
            </a:endParaRPr>
          </a:p>
          <a:p>
            <a:pPr marL="457200" lvl="0" indent="-342900" algn="l" rtl="0">
              <a:lnSpc>
                <a:spcPct val="90000"/>
              </a:lnSpc>
              <a:spcBef>
                <a:spcPts val="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Data used for monitoring students at Tier 2 are often existing data sources, such as ODRs, rather than observation data taken on specifically defined behaviors</a:t>
            </a:r>
            <a:endParaRPr sz="1800" dirty="0">
              <a:solidFill>
                <a:schemeClr val="dk1"/>
              </a:solidFill>
              <a:latin typeface="Calibri"/>
              <a:ea typeface="Calibri"/>
              <a:cs typeface="Calibri"/>
              <a:sym typeface="Calibri"/>
            </a:endParaRPr>
          </a:p>
          <a:p>
            <a:pPr marL="457200" lvl="0" indent="0" algn="l" rtl="0">
              <a:lnSpc>
                <a:spcPct val="90000"/>
              </a:lnSpc>
              <a:spcBef>
                <a:spcPts val="800"/>
              </a:spcBef>
              <a:spcAft>
                <a:spcPts val="0"/>
              </a:spcAft>
              <a:buNone/>
            </a:pPr>
            <a:endParaRPr sz="2000"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spTree>
    <p:extLst>
      <p:ext uri="{BB962C8B-B14F-4D97-AF65-F5344CB8AC3E}">
        <p14:creationId xmlns:p14="http://schemas.microsoft.com/office/powerpoint/2010/main" val="235776808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224"/>
          <p:cNvSpPr txBox="1">
            <a:spLocks noGrp="1"/>
          </p:cNvSpPr>
          <p:nvPr>
            <p:ph type="title"/>
          </p:nvPr>
        </p:nvSpPr>
        <p:spPr>
          <a:xfrm>
            <a:off x="311700" y="169825"/>
            <a:ext cx="8520600" cy="91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a:ea typeface="Calibri"/>
                <a:cs typeface="Calibri"/>
                <a:sym typeface="Calibri"/>
              </a:rPr>
              <a:t>Intervention Tracking Tool &amp; Effectiveness </a:t>
            </a:r>
            <a:br>
              <a:rPr lang="en" dirty="0">
                <a:latin typeface="Calibri"/>
                <a:ea typeface="Calibri"/>
                <a:cs typeface="Calibri"/>
                <a:sym typeface="Calibri"/>
              </a:rPr>
            </a:br>
            <a:r>
              <a:rPr lang="en" dirty="0">
                <a:latin typeface="Calibri"/>
                <a:ea typeface="Calibri"/>
                <a:cs typeface="Calibri"/>
                <a:sym typeface="Calibri"/>
              </a:rPr>
              <a:t>Monitoring</a:t>
            </a:r>
            <a:endParaRPr dirty="0">
              <a:latin typeface="Calibri"/>
              <a:ea typeface="Calibri"/>
              <a:cs typeface="Calibri"/>
              <a:sym typeface="Calibri"/>
            </a:endParaRPr>
          </a:p>
        </p:txBody>
      </p:sp>
      <p:sp>
        <p:nvSpPr>
          <p:cNvPr id="1412" name="Google Shape;1412;p224"/>
          <p:cNvSpPr txBox="1">
            <a:spLocks noGrp="1"/>
          </p:cNvSpPr>
          <p:nvPr>
            <p:ph type="body" idx="1"/>
          </p:nvPr>
        </p:nvSpPr>
        <p:spPr>
          <a:xfrm>
            <a:off x="311700" y="1152475"/>
            <a:ext cx="8184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000" dirty="0">
                <a:solidFill>
                  <a:schemeClr val="dk1"/>
                </a:solidFill>
                <a:latin typeface="Calibri"/>
                <a:ea typeface="Calibri"/>
                <a:cs typeface="Calibri"/>
                <a:sym typeface="Calibri"/>
              </a:rPr>
              <a:t>Based on data sources identified to monitor progress for a given intervention, the team will define how they measure student success (ON). </a:t>
            </a:r>
            <a:endParaRPr sz="2000" dirty="0">
              <a:solidFill>
                <a:schemeClr val="dk1"/>
              </a:solidFill>
              <a:latin typeface="Calibri"/>
              <a:ea typeface="Calibri"/>
              <a:cs typeface="Calibri"/>
              <a:sym typeface="Calibri"/>
            </a:endParaRPr>
          </a:p>
          <a:p>
            <a:pPr marL="457200" lvl="0" indent="-355600" algn="l" rtl="0">
              <a:lnSpc>
                <a:spcPct val="90000"/>
              </a:lnSpc>
              <a:spcBef>
                <a:spcPts val="80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Example ON Rule for</a:t>
            </a:r>
            <a:r>
              <a:rPr lang="en" sz="2000" i="1" dirty="0">
                <a:solidFill>
                  <a:schemeClr val="dk1"/>
                </a:solidFill>
                <a:latin typeface="Calibri"/>
                <a:ea typeface="Calibri"/>
                <a:cs typeface="Calibri"/>
                <a:sym typeface="Calibri"/>
              </a:rPr>
              <a:t> Check-in Check-out</a:t>
            </a:r>
            <a:r>
              <a:rPr lang="en"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914400" lvl="1" indent="-355600" algn="l" rtl="0">
              <a:lnSpc>
                <a:spcPct val="90000"/>
              </a:lnSpc>
              <a:spcBef>
                <a:spcPts val="0"/>
              </a:spcBef>
              <a:spcAft>
                <a:spcPts val="0"/>
              </a:spcAft>
              <a:buClr>
                <a:srgbClr val="465E9C"/>
              </a:buClr>
              <a:buSzPts val="2000"/>
              <a:buFont typeface="Calibri"/>
              <a:buChar char="○"/>
            </a:pPr>
            <a:r>
              <a:rPr lang="en" sz="2000" dirty="0">
                <a:solidFill>
                  <a:srgbClr val="465E9C"/>
                </a:solidFill>
                <a:latin typeface="Calibri"/>
                <a:ea typeface="Calibri"/>
                <a:cs typeface="Calibri"/>
                <a:sym typeface="Calibri"/>
              </a:rPr>
              <a:t>After </a:t>
            </a:r>
            <a:r>
              <a:rPr lang="en" sz="2000" u="sng" dirty="0">
                <a:solidFill>
                  <a:srgbClr val="465E9C"/>
                </a:solidFill>
                <a:latin typeface="Calibri"/>
                <a:ea typeface="Calibri"/>
                <a:cs typeface="Calibri"/>
                <a:sym typeface="Calibri"/>
              </a:rPr>
              <a:t>4 weeks</a:t>
            </a:r>
            <a:r>
              <a:rPr lang="en" sz="2000" dirty="0">
                <a:solidFill>
                  <a:srgbClr val="465E9C"/>
                </a:solidFill>
                <a:latin typeface="Calibri"/>
                <a:ea typeface="Calibri"/>
                <a:cs typeface="Calibri"/>
                <a:sym typeface="Calibri"/>
              </a:rPr>
              <a:t>, student has earned </a:t>
            </a:r>
            <a:r>
              <a:rPr lang="en" sz="2000" u="sng" dirty="0">
                <a:solidFill>
                  <a:srgbClr val="465E9C"/>
                </a:solidFill>
                <a:latin typeface="Calibri"/>
                <a:ea typeface="Calibri"/>
                <a:cs typeface="Calibri"/>
                <a:sym typeface="Calibri"/>
              </a:rPr>
              <a:t>80% or more of their Daily Progress Report (DPR) points</a:t>
            </a:r>
            <a:r>
              <a:rPr lang="en" sz="2000" dirty="0">
                <a:solidFill>
                  <a:srgbClr val="465E9C"/>
                </a:solidFill>
                <a:latin typeface="Calibri"/>
                <a:ea typeface="Calibri"/>
                <a:cs typeface="Calibri"/>
                <a:sym typeface="Calibri"/>
              </a:rPr>
              <a:t>. </a:t>
            </a:r>
          </a:p>
          <a:p>
            <a:pPr marL="914400" lvl="1" indent="-355600" algn="l" rtl="0">
              <a:lnSpc>
                <a:spcPct val="90000"/>
              </a:lnSpc>
              <a:spcBef>
                <a:spcPts val="0"/>
              </a:spcBef>
              <a:spcAft>
                <a:spcPts val="0"/>
              </a:spcAft>
              <a:buClr>
                <a:srgbClr val="465E9C"/>
              </a:buClr>
              <a:buSzPts val="2000"/>
              <a:buFont typeface="Calibri"/>
              <a:buChar char="○"/>
            </a:pPr>
            <a:endParaRPr sz="2000" dirty="0">
              <a:solidFill>
                <a:srgbClr val="465E9C"/>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dirty="0">
                <a:solidFill>
                  <a:schemeClr val="dk1"/>
                </a:solidFill>
                <a:latin typeface="Calibri"/>
                <a:ea typeface="Calibri"/>
                <a:cs typeface="Calibri"/>
                <a:sym typeface="Calibri"/>
              </a:rPr>
              <a:t>Example ON Rule for</a:t>
            </a:r>
            <a:r>
              <a:rPr lang="en" sz="2000" i="1" dirty="0">
                <a:solidFill>
                  <a:schemeClr val="dk1"/>
                </a:solidFill>
                <a:latin typeface="Calibri"/>
                <a:ea typeface="Calibri"/>
                <a:cs typeface="Calibri"/>
                <a:sym typeface="Calibri"/>
              </a:rPr>
              <a:t> to Anger Management Group</a:t>
            </a:r>
            <a:r>
              <a:rPr lang="en"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914400" lvl="1" indent="-355600" algn="l" rtl="0">
              <a:lnSpc>
                <a:spcPct val="90000"/>
              </a:lnSpc>
              <a:spcBef>
                <a:spcPts val="0"/>
              </a:spcBef>
              <a:spcAft>
                <a:spcPts val="0"/>
              </a:spcAft>
              <a:buClr>
                <a:srgbClr val="465E9C"/>
              </a:buClr>
              <a:buSzPts val="2000"/>
              <a:buFont typeface="Calibri"/>
              <a:buChar char="○"/>
            </a:pPr>
            <a:r>
              <a:rPr lang="en" sz="2000" dirty="0">
                <a:solidFill>
                  <a:srgbClr val="465E9C"/>
                </a:solidFill>
                <a:latin typeface="Calibri"/>
                <a:ea typeface="Calibri"/>
                <a:cs typeface="Calibri"/>
                <a:sym typeface="Calibri"/>
              </a:rPr>
              <a:t>After </a:t>
            </a:r>
            <a:r>
              <a:rPr lang="en" sz="2000" u="sng" dirty="0">
                <a:solidFill>
                  <a:srgbClr val="465E9C"/>
                </a:solidFill>
                <a:latin typeface="Calibri"/>
                <a:ea typeface="Calibri"/>
                <a:cs typeface="Calibri"/>
                <a:sym typeface="Calibri"/>
              </a:rPr>
              <a:t>4 weeks</a:t>
            </a:r>
            <a:r>
              <a:rPr lang="en" sz="2000" dirty="0">
                <a:solidFill>
                  <a:srgbClr val="465E9C"/>
                </a:solidFill>
                <a:latin typeface="Calibri"/>
                <a:ea typeface="Calibri"/>
                <a:cs typeface="Calibri"/>
                <a:sym typeface="Calibri"/>
              </a:rPr>
              <a:t>, student has </a:t>
            </a:r>
            <a:r>
              <a:rPr lang="en" sz="2000" u="sng" dirty="0">
                <a:solidFill>
                  <a:srgbClr val="465E9C"/>
                </a:solidFill>
                <a:latin typeface="Calibri"/>
                <a:ea typeface="Calibri"/>
                <a:cs typeface="Calibri"/>
                <a:sym typeface="Calibri"/>
              </a:rPr>
              <a:t>no major office discipline</a:t>
            </a:r>
            <a:endParaRPr sz="2000" u="sng" dirty="0">
              <a:solidFill>
                <a:srgbClr val="465E9C"/>
              </a:solidFill>
              <a:latin typeface="Calibri"/>
              <a:ea typeface="Calibri"/>
              <a:cs typeface="Calibri"/>
              <a:sym typeface="Calibri"/>
            </a:endParaRPr>
          </a:p>
          <a:p>
            <a:pPr marL="914400" lvl="0" indent="0" algn="l" rtl="0">
              <a:lnSpc>
                <a:spcPct val="90000"/>
              </a:lnSpc>
              <a:spcBef>
                <a:spcPts val="400"/>
              </a:spcBef>
              <a:spcAft>
                <a:spcPts val="0"/>
              </a:spcAft>
              <a:buNone/>
            </a:pPr>
            <a:r>
              <a:rPr lang="en" sz="2000" u="sng" dirty="0">
                <a:solidFill>
                  <a:srgbClr val="465E9C"/>
                </a:solidFill>
                <a:latin typeface="Calibri"/>
                <a:ea typeface="Calibri"/>
                <a:cs typeface="Calibri"/>
                <a:sym typeface="Calibri"/>
              </a:rPr>
              <a:t>referrals for  aggression </a:t>
            </a:r>
            <a:r>
              <a:rPr lang="en" sz="2000" dirty="0">
                <a:solidFill>
                  <a:srgbClr val="465E9C"/>
                </a:solidFill>
                <a:latin typeface="Calibri"/>
                <a:ea typeface="Calibri"/>
                <a:cs typeface="Calibri"/>
                <a:sym typeface="Calibri"/>
              </a:rPr>
              <a:t>related behaviors (e.g., fighting, </a:t>
            </a:r>
            <a:endParaRPr sz="2000" dirty="0">
              <a:solidFill>
                <a:srgbClr val="465E9C"/>
              </a:solidFill>
              <a:latin typeface="Calibri"/>
              <a:ea typeface="Calibri"/>
              <a:cs typeface="Calibri"/>
              <a:sym typeface="Calibri"/>
            </a:endParaRPr>
          </a:p>
          <a:p>
            <a:pPr marL="914400" lvl="0" indent="0" algn="l" rtl="0">
              <a:lnSpc>
                <a:spcPct val="90000"/>
              </a:lnSpc>
              <a:spcBef>
                <a:spcPts val="400"/>
              </a:spcBef>
              <a:spcAft>
                <a:spcPts val="0"/>
              </a:spcAft>
              <a:buNone/>
            </a:pPr>
            <a:r>
              <a:rPr lang="en" sz="2000" dirty="0">
                <a:solidFill>
                  <a:srgbClr val="465E9C"/>
                </a:solidFill>
                <a:latin typeface="Calibri"/>
                <a:ea typeface="Calibri"/>
                <a:cs typeface="Calibri"/>
                <a:sym typeface="Calibri"/>
              </a:rPr>
              <a:t>offensive touching).  </a:t>
            </a:r>
            <a:endParaRPr sz="2000" dirty="0">
              <a:solidFill>
                <a:srgbClr val="465E9C"/>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1413" name="Google Shape;1413;p224"/>
          <p:cNvPicPr preferRelativeResize="0"/>
          <p:nvPr/>
        </p:nvPicPr>
        <p:blipFill>
          <a:blip r:embed="rId3">
            <a:alphaModFix/>
          </a:blip>
          <a:stretch>
            <a:fillRect/>
          </a:stretch>
        </p:blipFill>
        <p:spPr>
          <a:xfrm>
            <a:off x="7587525" y="169825"/>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225"/>
          <p:cNvSpPr txBox="1">
            <a:spLocks noGrp="1"/>
          </p:cNvSpPr>
          <p:nvPr>
            <p:ph type="title"/>
          </p:nvPr>
        </p:nvSpPr>
        <p:spPr>
          <a:xfrm>
            <a:off x="311700" y="24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a:ea typeface="Calibri"/>
                <a:cs typeface="Calibri"/>
                <a:sym typeface="Calibri"/>
              </a:rPr>
              <a:t>Overall Intervention Effectiveness</a:t>
            </a:r>
            <a:endParaRPr dirty="0">
              <a:latin typeface="Calibri"/>
              <a:ea typeface="Calibri"/>
              <a:cs typeface="Calibri"/>
              <a:sym typeface="Calibri"/>
            </a:endParaRPr>
          </a:p>
        </p:txBody>
      </p:sp>
      <p:sp>
        <p:nvSpPr>
          <p:cNvPr id="1419" name="Google Shape;1419;p225"/>
          <p:cNvSpPr txBox="1">
            <a:spLocks noGrp="1"/>
          </p:cNvSpPr>
          <p:nvPr>
            <p:ph type="body" idx="1"/>
          </p:nvPr>
        </p:nvSpPr>
        <p:spPr>
          <a:xfrm>
            <a:off x="1320224" y="1114275"/>
            <a:ext cx="5918775" cy="3416400"/>
          </a:xfrm>
          <a:prstGeom prst="rect">
            <a:avLst/>
          </a:prstGeom>
        </p:spPr>
        <p:txBody>
          <a:bodyPr spcFirstLastPara="1" wrap="square" lIns="91425" tIns="91425" rIns="91425" bIns="91425" anchor="t" anchorCtr="0">
            <a:noAutofit/>
          </a:bodyPr>
          <a:lstStyle/>
          <a:p>
            <a:pPr marL="114300" lvl="0" indent="0" algn="l" rtl="0">
              <a:spcBef>
                <a:spcPts val="600"/>
              </a:spcBef>
              <a:spcAft>
                <a:spcPts val="0"/>
              </a:spcAft>
              <a:buClr>
                <a:schemeClr val="dk1"/>
              </a:buClr>
              <a:buSzPts val="1100"/>
              <a:buFont typeface="Arial"/>
              <a:buNone/>
            </a:pPr>
            <a:r>
              <a:rPr lang="en" sz="2400" dirty="0">
                <a:solidFill>
                  <a:schemeClr val="dk1"/>
                </a:solidFill>
                <a:latin typeface="Calibri"/>
                <a:ea typeface="Calibri"/>
                <a:cs typeface="Calibri"/>
                <a:sym typeface="Calibri"/>
              </a:rPr>
              <a:t>For each intervention </a:t>
            </a:r>
            <a:r>
              <a:rPr lang="en" sz="2400" u="sng" dirty="0">
                <a:solidFill>
                  <a:schemeClr val="dk1"/>
                </a:solidFill>
                <a:latin typeface="Calibri"/>
                <a:ea typeface="Calibri"/>
                <a:cs typeface="Calibri"/>
                <a:sym typeface="Calibri"/>
              </a:rPr>
              <a:t>a plan for progress monitoring </a:t>
            </a:r>
            <a:r>
              <a:rPr lang="en" sz="2400" dirty="0">
                <a:solidFill>
                  <a:schemeClr val="dk1"/>
                </a:solidFill>
                <a:latin typeface="Calibri"/>
                <a:ea typeface="Calibri"/>
                <a:cs typeface="Calibri"/>
                <a:sym typeface="Calibri"/>
              </a:rPr>
              <a:t>will be established.  </a:t>
            </a:r>
          </a:p>
          <a:p>
            <a:pPr marL="114300" lvl="0" indent="0" algn="l" rtl="0">
              <a:spcBef>
                <a:spcPts val="600"/>
              </a:spcBef>
              <a:spcAft>
                <a:spcPts val="0"/>
              </a:spcAft>
              <a:buClr>
                <a:schemeClr val="dk1"/>
              </a:buClr>
              <a:buSzPts val="1100"/>
              <a:buFont typeface="Arial"/>
              <a:buNone/>
            </a:pPr>
            <a:endParaRPr lang="en" sz="2400" dirty="0">
              <a:solidFill>
                <a:schemeClr val="dk1"/>
              </a:solidFill>
              <a:latin typeface="Calibri"/>
              <a:ea typeface="Calibri"/>
              <a:cs typeface="Calibri"/>
              <a:sym typeface="Calibri"/>
            </a:endParaRPr>
          </a:p>
          <a:p>
            <a:pPr marL="114300" lvl="0" indent="0" algn="l" rtl="0">
              <a:spcBef>
                <a:spcPts val="600"/>
              </a:spcBef>
              <a:spcAft>
                <a:spcPts val="0"/>
              </a:spcAft>
              <a:buClr>
                <a:schemeClr val="dk1"/>
              </a:buClr>
              <a:buSzPts val="1100"/>
              <a:buFont typeface="Arial"/>
              <a:buNone/>
            </a:pPr>
            <a:r>
              <a:rPr lang="en" sz="2400" dirty="0">
                <a:solidFill>
                  <a:schemeClr val="dk1"/>
                </a:solidFill>
                <a:latin typeface="Calibri"/>
                <a:ea typeface="Calibri"/>
                <a:cs typeface="Calibri"/>
                <a:sym typeface="Calibri"/>
              </a:rPr>
              <a:t>As part of a system conversation, the team will collect and summarize intervention data to </a:t>
            </a:r>
            <a:r>
              <a:rPr lang="en" sz="2400" u="sng" dirty="0">
                <a:solidFill>
                  <a:schemeClr val="dk1"/>
                </a:solidFill>
                <a:latin typeface="Calibri"/>
                <a:ea typeface="Calibri"/>
                <a:cs typeface="Calibri"/>
                <a:sym typeface="Calibri"/>
              </a:rPr>
              <a:t>assess overall response</a:t>
            </a:r>
            <a:r>
              <a:rPr lang="en" sz="2400" dirty="0">
                <a:solidFill>
                  <a:schemeClr val="dk1"/>
                </a:solidFill>
                <a:latin typeface="Calibri"/>
                <a:ea typeface="Calibri"/>
                <a:cs typeface="Calibri"/>
                <a:sym typeface="Calibri"/>
              </a:rPr>
              <a:t>. </a:t>
            </a:r>
            <a:endParaRPr sz="2400" dirty="0">
              <a:solidFill>
                <a:srgbClr val="FDA023"/>
              </a:solidFill>
            </a:endParaRPr>
          </a:p>
          <a:p>
            <a:pPr marL="0" lvl="0" indent="0" algn="l" rtl="0">
              <a:spcBef>
                <a:spcPts val="0"/>
              </a:spcBef>
              <a:spcAft>
                <a:spcPts val="1600"/>
              </a:spcAft>
              <a:buNone/>
            </a:pPr>
            <a:endParaRPr dirty="0"/>
          </a:p>
        </p:txBody>
      </p:sp>
      <p:pic>
        <p:nvPicPr>
          <p:cNvPr id="1420" name="Google Shape;1420;p225"/>
          <p:cNvPicPr preferRelativeResize="0"/>
          <p:nvPr/>
        </p:nvPicPr>
        <p:blipFill>
          <a:blip r:embed="rId3">
            <a:alphaModFix/>
          </a:blip>
          <a:stretch>
            <a:fillRect/>
          </a:stretch>
        </p:blipFill>
        <p:spPr>
          <a:xfrm>
            <a:off x="7398525" y="57913"/>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225"/>
          <p:cNvSpPr txBox="1">
            <a:spLocks noGrp="1"/>
          </p:cNvSpPr>
          <p:nvPr>
            <p:ph type="title"/>
          </p:nvPr>
        </p:nvSpPr>
        <p:spPr>
          <a:xfrm>
            <a:off x="311700" y="245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a:ea typeface="Calibri"/>
                <a:cs typeface="Calibri"/>
                <a:sym typeface="Calibri"/>
              </a:rPr>
              <a:t>Overall Intervention Effectiveness</a:t>
            </a:r>
            <a:endParaRPr dirty="0">
              <a:latin typeface="Calibri"/>
              <a:ea typeface="Calibri"/>
              <a:cs typeface="Calibri"/>
              <a:sym typeface="Calibri"/>
            </a:endParaRPr>
          </a:p>
        </p:txBody>
      </p:sp>
      <p:sp>
        <p:nvSpPr>
          <p:cNvPr id="1419" name="Google Shape;1419;p225"/>
          <p:cNvSpPr txBox="1">
            <a:spLocks noGrp="1"/>
          </p:cNvSpPr>
          <p:nvPr>
            <p:ph type="body" idx="1"/>
          </p:nvPr>
        </p:nvSpPr>
        <p:spPr>
          <a:xfrm>
            <a:off x="224850" y="1441563"/>
            <a:ext cx="8520600" cy="3416400"/>
          </a:xfrm>
          <a:prstGeom prst="rect">
            <a:avLst/>
          </a:prstGeom>
        </p:spPr>
        <p:txBody>
          <a:bodyPr spcFirstLastPara="1" wrap="square" lIns="91425" tIns="91425" rIns="91425" bIns="91425" anchor="t" anchorCtr="0">
            <a:noAutofit/>
          </a:bodyPr>
          <a:lstStyle/>
          <a:p>
            <a:pPr marL="406400" lvl="0" indent="0" algn="l" rtl="0">
              <a:lnSpc>
                <a:spcPct val="100000"/>
              </a:lnSpc>
              <a:spcAft>
                <a:spcPts val="0"/>
              </a:spcAft>
              <a:buClr>
                <a:schemeClr val="dk1"/>
              </a:buClr>
              <a:buSzPts val="1100"/>
              <a:buFont typeface="Arial"/>
              <a:buNone/>
            </a:pPr>
            <a:r>
              <a:rPr lang="en" sz="2400" i="1" dirty="0">
                <a:solidFill>
                  <a:srgbClr val="465E9C"/>
                </a:solidFill>
                <a:latin typeface="Calibri"/>
                <a:ea typeface="Calibri"/>
                <a:cs typeface="Calibri"/>
                <a:sym typeface="Calibri"/>
              </a:rPr>
              <a:t>Example: If after a month, </a:t>
            </a:r>
            <a:r>
              <a:rPr lang="en" sz="2400" b="1" i="1" dirty="0">
                <a:solidFill>
                  <a:srgbClr val="465E9C"/>
                </a:solidFill>
                <a:latin typeface="Calibri"/>
                <a:ea typeface="Calibri"/>
                <a:cs typeface="Calibri"/>
                <a:sym typeface="Calibri"/>
              </a:rPr>
              <a:t>less than 70% of students are responding to an interventions</a:t>
            </a:r>
            <a:r>
              <a:rPr lang="en" sz="2400" i="1" dirty="0">
                <a:solidFill>
                  <a:srgbClr val="465E9C"/>
                </a:solidFill>
                <a:latin typeface="Calibri"/>
                <a:ea typeface="Calibri"/>
                <a:cs typeface="Calibri"/>
                <a:sym typeface="Calibri"/>
              </a:rPr>
              <a:t>, the Tier 2 Team should have a systems conversation to review the</a:t>
            </a:r>
            <a:r>
              <a:rPr lang="en" sz="2400" b="1" i="1" dirty="0">
                <a:solidFill>
                  <a:srgbClr val="465E9C"/>
                </a:solidFill>
                <a:latin typeface="Calibri"/>
                <a:ea typeface="Calibri"/>
                <a:cs typeface="Calibri"/>
                <a:sym typeface="Calibri"/>
              </a:rPr>
              <a:t> fidelity </a:t>
            </a:r>
            <a:r>
              <a:rPr lang="en" sz="2400" i="1" dirty="0">
                <a:solidFill>
                  <a:srgbClr val="465E9C"/>
                </a:solidFill>
                <a:latin typeface="Calibri"/>
                <a:ea typeface="Calibri"/>
                <a:cs typeface="Calibri"/>
                <a:sym typeface="Calibri"/>
              </a:rPr>
              <a:t>of that intervention and make adjustments as needed.</a:t>
            </a:r>
            <a:endParaRPr sz="2400" i="1" dirty="0">
              <a:solidFill>
                <a:srgbClr val="465E9C"/>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1420" name="Google Shape;1420;p225"/>
          <p:cNvPicPr preferRelativeResize="0"/>
          <p:nvPr/>
        </p:nvPicPr>
        <p:blipFill>
          <a:blip r:embed="rId3">
            <a:alphaModFix/>
          </a:blip>
          <a:stretch>
            <a:fillRect/>
          </a:stretch>
        </p:blipFill>
        <p:spPr>
          <a:xfrm>
            <a:off x="7398525" y="57913"/>
            <a:ext cx="1346925" cy="1346925"/>
          </a:xfrm>
          <a:prstGeom prst="rect">
            <a:avLst/>
          </a:prstGeom>
          <a:noFill/>
          <a:ln>
            <a:noFill/>
          </a:ln>
        </p:spPr>
      </p:pic>
      <p:pic>
        <p:nvPicPr>
          <p:cNvPr id="5" name="Picture 4"/>
          <p:cNvPicPr>
            <a:picLocks noChangeAspect="1"/>
          </p:cNvPicPr>
          <p:nvPr/>
        </p:nvPicPr>
        <p:blipFill>
          <a:blip r:embed="rId4"/>
          <a:stretch>
            <a:fillRect/>
          </a:stretch>
        </p:blipFill>
        <p:spPr>
          <a:xfrm>
            <a:off x="5162549" y="2793740"/>
            <a:ext cx="3224547" cy="2064223"/>
          </a:xfrm>
          <a:prstGeom prst="rect">
            <a:avLst/>
          </a:prstGeom>
          <a:solidFill>
            <a:schemeClr val="accent2"/>
          </a:solidFill>
          <a:ln w="38100">
            <a:solidFill>
              <a:schemeClr val="tx1"/>
            </a:solidFill>
          </a:ln>
        </p:spPr>
      </p:pic>
    </p:spTree>
    <p:extLst>
      <p:ext uri="{BB962C8B-B14F-4D97-AF65-F5344CB8AC3E}">
        <p14:creationId xmlns:p14="http://schemas.microsoft.com/office/powerpoint/2010/main" val="314804752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226"/>
          <p:cNvSpPr txBox="1">
            <a:spLocks noGrp="1"/>
          </p:cNvSpPr>
          <p:nvPr>
            <p:ph type="title"/>
          </p:nvPr>
        </p:nvSpPr>
        <p:spPr>
          <a:xfrm>
            <a:off x="311700" y="3026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i="1">
                <a:latin typeface="Calibri"/>
                <a:ea typeface="Calibri"/>
                <a:cs typeface="Calibri"/>
                <a:sym typeface="Calibri"/>
              </a:rPr>
              <a:t>Monitoring at the SYSTEMS LEVEL</a:t>
            </a:r>
            <a:endParaRPr sz="2400" i="1">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i="1">
                <a:latin typeface="Calibri"/>
                <a:ea typeface="Calibri"/>
                <a:cs typeface="Calibri"/>
                <a:sym typeface="Calibri"/>
              </a:rPr>
              <a:t>	</a:t>
            </a:r>
            <a:r>
              <a:rPr lang="en">
                <a:latin typeface="Calibri"/>
                <a:ea typeface="Calibri"/>
                <a:cs typeface="Calibri"/>
                <a:sym typeface="Calibri"/>
              </a:rPr>
              <a:t>The Intervention Tracking Tool</a:t>
            </a:r>
            <a:endParaRPr/>
          </a:p>
        </p:txBody>
      </p:sp>
      <p:sp>
        <p:nvSpPr>
          <p:cNvPr id="1426" name="Google Shape;1426;p226"/>
          <p:cNvSpPr txBox="1">
            <a:spLocks noGrp="1"/>
          </p:cNvSpPr>
          <p:nvPr>
            <p:ph type="body" idx="1"/>
          </p:nvPr>
        </p:nvSpPr>
        <p:spPr>
          <a:xfrm>
            <a:off x="311700" y="1389725"/>
            <a:ext cx="8520600" cy="3416400"/>
          </a:xfrm>
          <a:prstGeom prst="rect">
            <a:avLst/>
          </a:prstGeom>
        </p:spPr>
        <p:txBody>
          <a:bodyPr spcFirstLastPara="1" wrap="square" lIns="91425" tIns="91425" rIns="91425" bIns="91425" anchor="t" anchorCtr="0">
            <a:noAutofit/>
          </a:bodyPr>
          <a:lstStyle/>
          <a:p>
            <a:pPr marL="457200" lvl="0" indent="-355600" algn="l" rtl="0">
              <a:lnSpc>
                <a:spcPct val="90000"/>
              </a:lnSpc>
              <a:spcBef>
                <a:spcPts val="800"/>
              </a:spcBef>
              <a:spcAft>
                <a:spcPts val="0"/>
              </a:spcAft>
              <a:buClr>
                <a:schemeClr val="dk1"/>
              </a:buClr>
              <a:buSzPts val="2000"/>
              <a:buFont typeface="Calibri"/>
              <a:buChar char="●"/>
            </a:pPr>
            <a:r>
              <a:rPr lang="en" sz="2400" b="1" dirty="0">
                <a:solidFill>
                  <a:srgbClr val="0070C0"/>
                </a:solidFill>
                <a:latin typeface="Calibri"/>
                <a:ea typeface="Calibri"/>
                <a:cs typeface="Calibri"/>
                <a:sym typeface="Calibri"/>
              </a:rPr>
              <a:t># of total students participating</a:t>
            </a:r>
            <a:r>
              <a:rPr lang="en" sz="2400" dirty="0">
                <a:solidFill>
                  <a:srgbClr val="0070C0"/>
                </a:solidFill>
                <a:latin typeface="Calibri"/>
                <a:ea typeface="Calibri"/>
                <a:cs typeface="Calibri"/>
                <a:sym typeface="Calibri"/>
              </a:rPr>
              <a:t> </a:t>
            </a:r>
            <a:r>
              <a:rPr lang="en" sz="2400" dirty="0">
                <a:solidFill>
                  <a:schemeClr val="dk1"/>
                </a:solidFill>
                <a:latin typeface="Calibri"/>
                <a:ea typeface="Calibri"/>
                <a:cs typeface="Calibri"/>
                <a:sym typeface="Calibri"/>
              </a:rPr>
              <a:t>= add together all students participating in a particular group intervention and record. If there are multiple groups of a given intervention, add those students together. </a:t>
            </a:r>
            <a:endParaRPr sz="2400" dirty="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400" b="1" dirty="0">
                <a:solidFill>
                  <a:srgbClr val="0070C0"/>
                </a:solidFill>
                <a:latin typeface="Calibri"/>
                <a:ea typeface="Calibri"/>
                <a:cs typeface="Calibri"/>
                <a:sym typeface="Calibri"/>
              </a:rPr>
              <a:t># of students responding</a:t>
            </a:r>
            <a:r>
              <a:rPr lang="en" sz="2400" dirty="0">
                <a:solidFill>
                  <a:srgbClr val="0070C0"/>
                </a:solidFill>
                <a:latin typeface="Calibri"/>
                <a:ea typeface="Calibri"/>
                <a:cs typeface="Calibri"/>
                <a:sym typeface="Calibri"/>
              </a:rPr>
              <a:t> </a:t>
            </a:r>
            <a:r>
              <a:rPr lang="en" sz="2400" dirty="0">
                <a:solidFill>
                  <a:schemeClr val="dk1"/>
                </a:solidFill>
                <a:latin typeface="Calibri"/>
                <a:ea typeface="Calibri"/>
                <a:cs typeface="Calibri"/>
                <a:sym typeface="Calibri"/>
              </a:rPr>
              <a:t>= Based on pre-determined definition of response, record number of students responding to given intervention.</a:t>
            </a:r>
            <a:endParaRPr sz="2400" dirty="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400" b="1" dirty="0">
                <a:solidFill>
                  <a:srgbClr val="0070C0"/>
                </a:solidFill>
                <a:latin typeface="Calibri"/>
                <a:ea typeface="Calibri"/>
                <a:cs typeface="Calibri"/>
                <a:sym typeface="Calibri"/>
              </a:rPr>
              <a:t>% of students responding</a:t>
            </a:r>
            <a:r>
              <a:rPr lang="en" sz="2400" dirty="0">
                <a:solidFill>
                  <a:srgbClr val="0070C0"/>
                </a:solidFill>
                <a:latin typeface="Calibri"/>
                <a:ea typeface="Calibri"/>
                <a:cs typeface="Calibri"/>
                <a:sym typeface="Calibri"/>
              </a:rPr>
              <a:t> </a:t>
            </a:r>
            <a:r>
              <a:rPr lang="en" sz="2400" dirty="0">
                <a:solidFill>
                  <a:schemeClr val="dk1"/>
                </a:solidFill>
                <a:latin typeface="Calibri"/>
                <a:ea typeface="Calibri"/>
                <a:cs typeface="Calibri"/>
                <a:sym typeface="Calibri"/>
              </a:rPr>
              <a:t>= Calculate the # of students responding divided by # of students responding and record. </a:t>
            </a:r>
            <a:endParaRPr sz="2400"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1427" name="Google Shape;1427;p226"/>
          <p:cNvPicPr preferRelativeResize="0"/>
          <p:nvPr/>
        </p:nvPicPr>
        <p:blipFill>
          <a:blip r:embed="rId3">
            <a:alphaModFix/>
          </a:blip>
          <a:stretch>
            <a:fillRect/>
          </a:stretch>
        </p:blipFill>
        <p:spPr>
          <a:xfrm>
            <a:off x="7398525" y="57913"/>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227"/>
          <p:cNvSpPr txBox="1">
            <a:spLocks noGrp="1"/>
          </p:cNvSpPr>
          <p:nvPr>
            <p:ph type="title"/>
          </p:nvPr>
        </p:nvSpPr>
        <p:spPr>
          <a:xfrm>
            <a:off x="311700" y="1223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a:ea typeface="Calibri"/>
                <a:cs typeface="Calibri"/>
                <a:sym typeface="Calibri"/>
              </a:rPr>
              <a:t>Tier 2 Intervention Tracking Tool – Paper or Google Drive</a:t>
            </a:r>
            <a:endParaRPr dirty="0">
              <a:latin typeface="Calibri"/>
              <a:ea typeface="Calibri"/>
              <a:cs typeface="Calibri"/>
              <a:sym typeface="Calibri"/>
            </a:endParaRPr>
          </a:p>
        </p:txBody>
      </p:sp>
      <p:pic>
        <p:nvPicPr>
          <p:cNvPr id="1433" name="Google Shape;1433;p227"/>
          <p:cNvPicPr preferRelativeResize="0"/>
          <p:nvPr/>
        </p:nvPicPr>
        <p:blipFill>
          <a:blip r:embed="rId3">
            <a:alphaModFix/>
          </a:blip>
          <a:stretch>
            <a:fillRect/>
          </a:stretch>
        </p:blipFill>
        <p:spPr>
          <a:xfrm>
            <a:off x="674574" y="695075"/>
            <a:ext cx="7934801" cy="4393800"/>
          </a:xfrm>
          <a:prstGeom prst="rect">
            <a:avLst/>
          </a:prstGeom>
          <a:noFill/>
          <a:ln>
            <a:noFill/>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228"/>
          <p:cNvSpPr txBox="1">
            <a:spLocks noGrp="1"/>
          </p:cNvSpPr>
          <p:nvPr>
            <p:ph type="title"/>
          </p:nvPr>
        </p:nvSpPr>
        <p:spPr>
          <a:xfrm>
            <a:off x="311700" y="207800"/>
            <a:ext cx="8520600" cy="88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i="1" dirty="0">
                <a:latin typeface="Calibri"/>
                <a:ea typeface="Calibri"/>
                <a:cs typeface="Calibri"/>
                <a:sym typeface="Calibri"/>
              </a:rPr>
              <a:t>Monitoring at the SYSTEMS LEVEL</a:t>
            </a:r>
            <a:r>
              <a:rPr lang="en-US" sz="2400" i="1" dirty="0">
                <a:latin typeface="Calibri"/>
                <a:ea typeface="Calibri"/>
                <a:cs typeface="Calibri"/>
                <a:sym typeface="Calibri"/>
              </a:rPr>
              <a:t> : </a:t>
            </a:r>
            <a:r>
              <a:rPr lang="en" dirty="0">
                <a:latin typeface="Calibri"/>
                <a:ea typeface="Calibri"/>
                <a:cs typeface="Calibri"/>
                <a:sym typeface="Calibri"/>
              </a:rPr>
              <a:t>Progress Monitoring</a:t>
            </a:r>
            <a:endParaRPr dirty="0"/>
          </a:p>
        </p:txBody>
      </p:sp>
      <p:sp>
        <p:nvSpPr>
          <p:cNvPr id="1439" name="Google Shape;1439;p228"/>
          <p:cNvSpPr txBox="1">
            <a:spLocks noGrp="1"/>
          </p:cNvSpPr>
          <p:nvPr>
            <p:ph type="body" idx="1"/>
          </p:nvPr>
        </p:nvSpPr>
        <p:spPr>
          <a:xfrm>
            <a:off x="311700" y="1811900"/>
            <a:ext cx="8520600" cy="2908800"/>
          </a:xfrm>
          <a:prstGeom prst="rect">
            <a:avLst/>
          </a:prstGeom>
        </p:spPr>
        <p:txBody>
          <a:bodyPr spcFirstLastPara="1" wrap="square" lIns="91425" tIns="91425" rIns="91425" bIns="91425" anchor="t" anchorCtr="0">
            <a:noAutofit/>
          </a:bodyPr>
          <a:lstStyle/>
          <a:p>
            <a:pPr marL="0" lvl="0" indent="0" algn="l" rtl="0">
              <a:lnSpc>
                <a:spcPct val="90000"/>
              </a:lnSpc>
              <a:spcBef>
                <a:spcPts val="400"/>
              </a:spcBef>
              <a:spcAft>
                <a:spcPts val="0"/>
              </a:spcAft>
              <a:buClr>
                <a:schemeClr val="dk1"/>
              </a:buClr>
              <a:buSzPts val="1100"/>
              <a:buFont typeface="Arial"/>
              <a:buNone/>
            </a:pPr>
            <a:r>
              <a:rPr lang="en" sz="2800" b="1" dirty="0">
                <a:solidFill>
                  <a:srgbClr val="0070C0"/>
                </a:solidFill>
                <a:latin typeface="Calibri"/>
                <a:ea typeface="Calibri"/>
                <a:cs typeface="Calibri"/>
                <a:sym typeface="Calibri"/>
              </a:rPr>
              <a:t>If NO</a:t>
            </a:r>
            <a:r>
              <a:rPr lang="en" sz="2200" dirty="0">
                <a:solidFill>
                  <a:schemeClr val="dk1"/>
                </a:solidFill>
                <a:latin typeface="Calibri"/>
                <a:ea typeface="Calibri"/>
                <a:cs typeface="Calibri"/>
                <a:sym typeface="Calibri"/>
              </a:rPr>
              <a:t>, the Tier 2 Systems team should review the fidelity of the intervention and make adjustments as needed. </a:t>
            </a:r>
            <a:endParaRPr sz="2200" dirty="0">
              <a:solidFill>
                <a:schemeClr val="dk1"/>
              </a:solidFill>
              <a:latin typeface="Calibri"/>
              <a:ea typeface="Calibri"/>
              <a:cs typeface="Calibri"/>
              <a:sym typeface="Calibri"/>
            </a:endParaRPr>
          </a:p>
          <a:p>
            <a:pPr marL="0" lvl="0" indent="457200" algn="l" rtl="0">
              <a:lnSpc>
                <a:spcPct val="90000"/>
              </a:lnSpc>
              <a:spcBef>
                <a:spcPts val="400"/>
              </a:spcBef>
              <a:spcAft>
                <a:spcPts val="0"/>
              </a:spcAft>
              <a:buClr>
                <a:schemeClr val="dk1"/>
              </a:buClr>
              <a:buSzPts val="1100"/>
              <a:buFont typeface="Arial"/>
              <a:buNone/>
            </a:pPr>
            <a:r>
              <a:rPr lang="en" i="1" dirty="0">
                <a:solidFill>
                  <a:srgbClr val="465E9C"/>
                </a:solidFill>
                <a:latin typeface="Calibri"/>
                <a:ea typeface="Calibri"/>
                <a:cs typeface="Calibri"/>
                <a:sym typeface="Calibri"/>
              </a:rPr>
              <a:t>Example: Mentoring Program</a:t>
            </a:r>
            <a:endParaRPr i="1" dirty="0">
              <a:solidFill>
                <a:srgbClr val="465E9C"/>
              </a:solidFill>
              <a:latin typeface="Calibri"/>
              <a:ea typeface="Calibri"/>
              <a:cs typeface="Calibri"/>
              <a:sym typeface="Calibri"/>
            </a:endParaRPr>
          </a:p>
          <a:p>
            <a:pPr marL="914400" lvl="0" indent="-342900" algn="l" rtl="0">
              <a:lnSpc>
                <a:spcPct val="90000"/>
              </a:lnSpc>
              <a:spcBef>
                <a:spcPts val="400"/>
              </a:spcBef>
              <a:spcAft>
                <a:spcPts val="0"/>
              </a:spcAft>
              <a:buClr>
                <a:srgbClr val="465E9C"/>
              </a:buClr>
              <a:buSzPts val="1800"/>
              <a:buFont typeface="Calibri"/>
              <a:buChar char="●"/>
            </a:pPr>
            <a:r>
              <a:rPr lang="en" i="1" dirty="0">
                <a:solidFill>
                  <a:srgbClr val="465E9C"/>
                </a:solidFill>
                <a:latin typeface="Calibri"/>
                <a:ea typeface="Calibri"/>
                <a:cs typeface="Calibri"/>
                <a:sym typeface="Calibri"/>
              </a:rPr>
              <a:t>Ask “Are mentors and mentees meeting regularly?”</a:t>
            </a:r>
            <a:endParaRPr i="1" dirty="0">
              <a:solidFill>
                <a:srgbClr val="465E9C"/>
              </a:solidFill>
              <a:latin typeface="Calibri"/>
              <a:ea typeface="Calibri"/>
              <a:cs typeface="Calibri"/>
              <a:sym typeface="Calibri"/>
            </a:endParaRPr>
          </a:p>
          <a:p>
            <a:pPr marL="914400" lvl="0" indent="-342900" algn="l" rtl="0">
              <a:lnSpc>
                <a:spcPct val="90000"/>
              </a:lnSpc>
              <a:spcBef>
                <a:spcPts val="0"/>
              </a:spcBef>
              <a:spcAft>
                <a:spcPts val="0"/>
              </a:spcAft>
              <a:buClr>
                <a:srgbClr val="465E9C"/>
              </a:buClr>
              <a:buSzPts val="1800"/>
              <a:buFont typeface="Calibri"/>
              <a:buChar char="●"/>
            </a:pPr>
            <a:r>
              <a:rPr lang="en" i="1" dirty="0">
                <a:solidFill>
                  <a:srgbClr val="465E9C"/>
                </a:solidFill>
                <a:latin typeface="Calibri"/>
                <a:ea typeface="Calibri"/>
                <a:cs typeface="Calibri"/>
                <a:sym typeface="Calibri"/>
              </a:rPr>
              <a:t>If not – Is there an issue regarding the schedule? – This a systems conversation</a:t>
            </a:r>
            <a:endParaRPr i="1" dirty="0">
              <a:solidFill>
                <a:srgbClr val="465E9C"/>
              </a:solidFill>
              <a:latin typeface="Calibri"/>
              <a:ea typeface="Calibri"/>
              <a:cs typeface="Calibri"/>
              <a:sym typeface="Calibri"/>
            </a:endParaRPr>
          </a:p>
          <a:p>
            <a:pPr marL="914400" lvl="0" indent="-342900" algn="l" rtl="0">
              <a:lnSpc>
                <a:spcPct val="90000"/>
              </a:lnSpc>
              <a:spcBef>
                <a:spcPts val="0"/>
              </a:spcBef>
              <a:spcAft>
                <a:spcPts val="0"/>
              </a:spcAft>
              <a:buClr>
                <a:srgbClr val="465E9C"/>
              </a:buClr>
              <a:buSzPts val="1800"/>
              <a:buFont typeface="Calibri"/>
              <a:buChar char="●"/>
            </a:pPr>
            <a:r>
              <a:rPr lang="en" i="1" dirty="0">
                <a:solidFill>
                  <a:srgbClr val="465E9C"/>
                </a:solidFill>
                <a:latin typeface="Calibri"/>
                <a:ea typeface="Calibri"/>
                <a:cs typeface="Calibri"/>
                <a:sym typeface="Calibri"/>
              </a:rPr>
              <a:t>If so but seems isolated to a particular mentor – This is a problem-solving conversation</a:t>
            </a:r>
            <a:endParaRPr i="1" dirty="0">
              <a:solidFill>
                <a:srgbClr val="465E9C"/>
              </a:solidFill>
              <a:latin typeface="Calibri"/>
              <a:ea typeface="Calibri"/>
              <a:cs typeface="Calibri"/>
              <a:sym typeface="Calibri"/>
            </a:endParaRPr>
          </a:p>
          <a:p>
            <a:pPr marL="914400" lvl="0" indent="-342900" algn="l" rtl="0">
              <a:lnSpc>
                <a:spcPct val="90000"/>
              </a:lnSpc>
              <a:spcBef>
                <a:spcPts val="0"/>
              </a:spcBef>
              <a:spcAft>
                <a:spcPts val="0"/>
              </a:spcAft>
              <a:buClr>
                <a:srgbClr val="465E9C"/>
              </a:buClr>
              <a:buSzPts val="1800"/>
              <a:buFont typeface="Calibri"/>
              <a:buChar char="●"/>
            </a:pPr>
            <a:r>
              <a:rPr lang="en" i="1" dirty="0">
                <a:solidFill>
                  <a:srgbClr val="465E9C"/>
                </a:solidFill>
                <a:latin typeface="Calibri"/>
                <a:ea typeface="Calibri"/>
                <a:cs typeface="Calibri"/>
                <a:sym typeface="Calibri"/>
              </a:rPr>
              <a:t>Ask “Do mentor, student and teacher(s) know what the behavior definitions mean?”</a:t>
            </a:r>
            <a:endParaRPr i="1" dirty="0">
              <a:solidFill>
                <a:srgbClr val="465E9C"/>
              </a:solidFill>
              <a:latin typeface="Calibri"/>
              <a:ea typeface="Calibri"/>
              <a:cs typeface="Calibri"/>
              <a:sym typeface="Calibri"/>
            </a:endParaRPr>
          </a:p>
          <a:p>
            <a:pPr marL="0" lvl="0" indent="0" algn="l" rtl="0">
              <a:spcBef>
                <a:spcPts val="0"/>
              </a:spcBef>
              <a:spcAft>
                <a:spcPts val="1600"/>
              </a:spcAft>
              <a:buNone/>
            </a:pPr>
            <a:endParaRPr sz="2000" dirty="0"/>
          </a:p>
        </p:txBody>
      </p:sp>
      <p:pic>
        <p:nvPicPr>
          <p:cNvPr id="1440" name="Google Shape;1440;p228"/>
          <p:cNvPicPr preferRelativeResize="0"/>
          <p:nvPr/>
        </p:nvPicPr>
        <p:blipFill>
          <a:blip r:embed="rId3">
            <a:alphaModFix/>
          </a:blip>
          <a:stretch>
            <a:fillRect/>
          </a:stretch>
        </p:blipFill>
        <p:spPr>
          <a:xfrm>
            <a:off x="539450" y="856989"/>
            <a:ext cx="7639350" cy="954911"/>
          </a:xfrm>
          <a:prstGeom prst="rect">
            <a:avLst/>
          </a:prstGeom>
          <a:noFill/>
          <a:ln>
            <a:noFill/>
          </a:ln>
        </p:spPr>
      </p:pic>
      <p:pic>
        <p:nvPicPr>
          <p:cNvPr id="1441" name="Google Shape;1441;p228"/>
          <p:cNvPicPr preferRelativeResize="0"/>
          <p:nvPr/>
        </p:nvPicPr>
        <p:blipFill>
          <a:blip r:embed="rId4">
            <a:alphaModFix/>
          </a:blip>
          <a:stretch>
            <a:fillRect/>
          </a:stretch>
        </p:blipFill>
        <p:spPr>
          <a:xfrm>
            <a:off x="7961975" y="38948"/>
            <a:ext cx="1115625" cy="1115600"/>
          </a:xfrm>
          <a:prstGeom prst="rect">
            <a:avLst/>
          </a:prstGeom>
          <a:noFill/>
          <a:ln>
            <a:noFill/>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7" name="Google Shape;1447;p229"/>
          <p:cNvSpPr txBox="1">
            <a:spLocks noGrp="1"/>
          </p:cNvSpPr>
          <p:nvPr>
            <p:ph type="body" idx="1"/>
          </p:nvPr>
        </p:nvSpPr>
        <p:spPr>
          <a:xfrm>
            <a:off x="311700" y="1819900"/>
            <a:ext cx="8520600" cy="2749200"/>
          </a:xfrm>
          <a:prstGeom prst="rect">
            <a:avLst/>
          </a:prstGeom>
        </p:spPr>
        <p:txBody>
          <a:bodyPr spcFirstLastPara="1" wrap="square" lIns="91425" tIns="91425" rIns="91425" bIns="91425" anchor="t" anchorCtr="0">
            <a:noAutofit/>
          </a:bodyPr>
          <a:lstStyle/>
          <a:p>
            <a:pPr marL="406400" lvl="0" indent="0" algn="l" rtl="0">
              <a:lnSpc>
                <a:spcPct val="90000"/>
              </a:lnSpc>
              <a:spcBef>
                <a:spcPts val="400"/>
              </a:spcBef>
              <a:spcAft>
                <a:spcPts val="0"/>
              </a:spcAft>
              <a:buClr>
                <a:schemeClr val="dk1"/>
              </a:buClr>
              <a:buSzPts val="1100"/>
              <a:buFont typeface="Arial"/>
              <a:buNone/>
            </a:pPr>
            <a:r>
              <a:rPr lang="en" sz="2800" b="1" dirty="0">
                <a:solidFill>
                  <a:srgbClr val="0070C0"/>
                </a:solidFill>
                <a:latin typeface="Calibri"/>
                <a:ea typeface="Calibri"/>
                <a:cs typeface="Calibri"/>
                <a:sym typeface="Calibri"/>
              </a:rPr>
              <a:t>If YES</a:t>
            </a:r>
            <a:r>
              <a:rPr lang="en" sz="2800" dirty="0">
                <a:solidFill>
                  <a:srgbClr val="0070C0"/>
                </a:solidFill>
                <a:latin typeface="Calibri"/>
                <a:ea typeface="Calibri"/>
                <a:cs typeface="Calibri"/>
                <a:sym typeface="Calibri"/>
              </a:rPr>
              <a:t>, </a:t>
            </a:r>
            <a:r>
              <a:rPr lang="en" sz="2400" dirty="0">
                <a:solidFill>
                  <a:schemeClr val="dk1"/>
                </a:solidFill>
                <a:latin typeface="Calibri"/>
                <a:ea typeface="Calibri"/>
                <a:cs typeface="Calibri"/>
                <a:sym typeface="Calibri"/>
              </a:rPr>
              <a:t>flag for problem-solving discussion for individual students… this is now a </a:t>
            </a:r>
            <a:r>
              <a:rPr lang="en" sz="2400" u="sng" dirty="0">
                <a:solidFill>
                  <a:schemeClr val="dk1"/>
                </a:solidFill>
                <a:latin typeface="Calibri"/>
                <a:ea typeface="Calibri"/>
                <a:cs typeface="Calibri"/>
                <a:sym typeface="Calibri"/>
              </a:rPr>
              <a:t>problem-solving discussion.</a:t>
            </a:r>
            <a:endParaRPr sz="2400" u="sng"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1449" name="Google Shape;1449;p229"/>
          <p:cNvPicPr preferRelativeResize="0"/>
          <p:nvPr/>
        </p:nvPicPr>
        <p:blipFill>
          <a:blip r:embed="rId3">
            <a:alphaModFix/>
          </a:blip>
          <a:stretch>
            <a:fillRect/>
          </a:stretch>
        </p:blipFill>
        <p:spPr>
          <a:xfrm>
            <a:off x="1940450" y="2902525"/>
            <a:ext cx="5091525" cy="1813225"/>
          </a:xfrm>
          <a:prstGeom prst="rect">
            <a:avLst/>
          </a:prstGeom>
          <a:noFill/>
          <a:ln>
            <a:noFill/>
          </a:ln>
        </p:spPr>
      </p:pic>
      <p:pic>
        <p:nvPicPr>
          <p:cNvPr id="6" name="Google Shape;1468;p232"/>
          <p:cNvPicPr preferRelativeResize="0"/>
          <p:nvPr/>
        </p:nvPicPr>
        <p:blipFill>
          <a:blip r:embed="rId4">
            <a:alphaModFix/>
          </a:blip>
          <a:stretch>
            <a:fillRect/>
          </a:stretch>
        </p:blipFill>
        <p:spPr>
          <a:xfrm>
            <a:off x="5226588" y="2902524"/>
            <a:ext cx="1805387" cy="1813225"/>
          </a:xfrm>
          <a:prstGeom prst="rect">
            <a:avLst/>
          </a:prstGeom>
          <a:noFill/>
          <a:ln>
            <a:noFill/>
          </a:ln>
        </p:spPr>
      </p:pic>
      <p:sp>
        <p:nvSpPr>
          <p:cNvPr id="8" name="Google Shape;1438;p228"/>
          <p:cNvSpPr txBox="1">
            <a:spLocks/>
          </p:cNvSpPr>
          <p:nvPr/>
        </p:nvSpPr>
        <p:spPr>
          <a:xfrm>
            <a:off x="311700" y="131875"/>
            <a:ext cx="8520600" cy="882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SzPts val="1100"/>
            </a:pPr>
            <a:r>
              <a:rPr lang="en" sz="2400" i="1" dirty="0">
                <a:latin typeface="Calibri"/>
                <a:ea typeface="Calibri"/>
                <a:cs typeface="Calibri"/>
                <a:sym typeface="Calibri"/>
              </a:rPr>
              <a:t>Monitoring at the SYSTEMS LEVEL : </a:t>
            </a:r>
            <a:r>
              <a:rPr lang="en" dirty="0">
                <a:latin typeface="Calibri"/>
                <a:ea typeface="Calibri"/>
                <a:cs typeface="Calibri"/>
                <a:sym typeface="Calibri"/>
              </a:rPr>
              <a:t>Progress Monitoring</a:t>
            </a:r>
            <a:endParaRPr lang="en" dirty="0"/>
          </a:p>
        </p:txBody>
      </p:sp>
      <p:pic>
        <p:nvPicPr>
          <p:cNvPr id="9" name="Google Shape;1440;p228"/>
          <p:cNvPicPr preferRelativeResize="0"/>
          <p:nvPr/>
        </p:nvPicPr>
        <p:blipFill>
          <a:blip r:embed="rId5">
            <a:alphaModFix/>
          </a:blip>
          <a:stretch>
            <a:fillRect/>
          </a:stretch>
        </p:blipFill>
        <p:spPr>
          <a:xfrm>
            <a:off x="666450" y="856989"/>
            <a:ext cx="7766350" cy="962911"/>
          </a:xfrm>
          <a:prstGeom prst="rect">
            <a:avLst/>
          </a:prstGeom>
          <a:noFill/>
          <a:ln>
            <a:noFill/>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p230"/>
          <p:cNvSpPr txBox="1">
            <a:spLocks noGrp="1"/>
          </p:cNvSpPr>
          <p:nvPr>
            <p:ph type="title"/>
          </p:nvPr>
        </p:nvSpPr>
        <p:spPr>
          <a:xfrm>
            <a:off x="311700" y="2077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i="1" dirty="0">
                <a:latin typeface="Calibri"/>
                <a:ea typeface="Calibri"/>
                <a:cs typeface="Calibri"/>
                <a:sym typeface="Calibri"/>
              </a:rPr>
              <a:t>Tier 2 System Conversation</a:t>
            </a:r>
            <a:r>
              <a:rPr lang="en-US" sz="2400" i="1" dirty="0">
                <a:latin typeface="Calibri"/>
                <a:ea typeface="Calibri"/>
                <a:cs typeface="Calibri"/>
                <a:sym typeface="Calibri"/>
              </a:rPr>
              <a:t>: </a:t>
            </a:r>
            <a:r>
              <a:rPr lang="en" dirty="0">
                <a:latin typeface="Calibri"/>
                <a:ea typeface="Calibri"/>
                <a:cs typeface="Calibri"/>
                <a:sym typeface="Calibri"/>
              </a:rPr>
              <a:t>Numbers to Keep in Mind</a:t>
            </a:r>
            <a:endParaRPr dirty="0">
              <a:latin typeface="Calibri"/>
              <a:ea typeface="Calibri"/>
              <a:cs typeface="Calibri"/>
              <a:sym typeface="Calibri"/>
            </a:endParaRPr>
          </a:p>
        </p:txBody>
      </p:sp>
      <p:pic>
        <p:nvPicPr>
          <p:cNvPr id="1455" name="Google Shape;1455;p230"/>
          <p:cNvPicPr preferRelativeResize="0"/>
          <p:nvPr/>
        </p:nvPicPr>
        <p:blipFill>
          <a:blip r:embed="rId3">
            <a:alphaModFix/>
          </a:blip>
          <a:stretch>
            <a:fillRect/>
          </a:stretch>
        </p:blipFill>
        <p:spPr>
          <a:xfrm>
            <a:off x="889000" y="780475"/>
            <a:ext cx="6962137" cy="4315025"/>
          </a:xfrm>
          <a:prstGeom prst="rect">
            <a:avLst/>
          </a:prstGeom>
          <a:noFill/>
          <a:ln>
            <a:noFill/>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2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70C0"/>
                </a:solidFill>
              </a:rPr>
              <a:t>Putting it all together…</a:t>
            </a:r>
            <a:endParaRPr dirty="0">
              <a:solidFill>
                <a:srgbClr val="0070C0"/>
              </a:solidFill>
            </a:endParaRPr>
          </a:p>
        </p:txBody>
      </p:sp>
      <p:pic>
        <p:nvPicPr>
          <p:cNvPr id="3" name="Picture 2"/>
          <p:cNvPicPr>
            <a:picLocks noChangeAspect="1"/>
          </p:cNvPicPr>
          <p:nvPr/>
        </p:nvPicPr>
        <p:blipFill>
          <a:blip r:embed="rId3"/>
          <a:stretch>
            <a:fillRect/>
          </a:stretch>
        </p:blipFill>
        <p:spPr>
          <a:xfrm>
            <a:off x="401815" y="1287475"/>
            <a:ext cx="8596859" cy="2811721"/>
          </a:xfrm>
          <a:prstGeom prst="rect">
            <a:avLst/>
          </a:prstGeom>
          <a:ln w="76200">
            <a:solidFill>
              <a:schemeClr val="tx1"/>
            </a:solidFill>
          </a:ln>
        </p:spPr>
      </p:pic>
    </p:spTree>
    <p:extLst>
      <p:ext uri="{BB962C8B-B14F-4D97-AF65-F5344CB8AC3E}">
        <p14:creationId xmlns:p14="http://schemas.microsoft.com/office/powerpoint/2010/main" val="208241786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59"/>
        <p:cNvGrpSpPr/>
        <p:nvPr/>
      </p:nvGrpSpPr>
      <p:grpSpPr>
        <a:xfrm>
          <a:off x="0" y="0"/>
          <a:ext cx="0" cy="0"/>
          <a:chOff x="0" y="0"/>
          <a:chExt cx="0" cy="0"/>
        </a:xfrm>
      </p:grpSpPr>
      <p:sp>
        <p:nvSpPr>
          <p:cNvPr id="1460" name="Google Shape;1460;p2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70C0"/>
                </a:solidFill>
              </a:rPr>
              <a:t>Where the rubber meets the road…</a:t>
            </a:r>
            <a:endParaRPr dirty="0">
              <a:solidFill>
                <a:srgbClr val="0070C0"/>
              </a:solidFill>
            </a:endParaRPr>
          </a:p>
        </p:txBody>
      </p:sp>
      <p:pic>
        <p:nvPicPr>
          <p:cNvPr id="2" name="Picture 1"/>
          <p:cNvPicPr>
            <a:picLocks noChangeAspect="1"/>
          </p:cNvPicPr>
          <p:nvPr/>
        </p:nvPicPr>
        <p:blipFill>
          <a:blip r:embed="rId3"/>
          <a:stretch>
            <a:fillRect/>
          </a:stretch>
        </p:blipFill>
        <p:spPr>
          <a:xfrm>
            <a:off x="468172" y="1222797"/>
            <a:ext cx="8218627" cy="2592163"/>
          </a:xfrm>
          <a:prstGeom prst="rect">
            <a:avLst/>
          </a:prstGeom>
          <a:ln w="76200">
            <a:solidFill>
              <a:schemeClr val="tx1"/>
            </a:solidFill>
          </a:ln>
        </p:spPr>
      </p:pic>
      <p:sp>
        <p:nvSpPr>
          <p:cNvPr id="4" name="Google Shape;1460;p231"/>
          <p:cNvSpPr txBox="1">
            <a:spLocks/>
          </p:cNvSpPr>
          <p:nvPr/>
        </p:nvSpPr>
        <p:spPr>
          <a:xfrm>
            <a:off x="219220" y="4189368"/>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dirty="0">
                <a:solidFill>
                  <a:srgbClr val="0070C0"/>
                </a:solidFill>
              </a:rPr>
              <a:t>…is where a team’s intent becomes more apparent.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113"/>
          <p:cNvSpPr txBox="1">
            <a:spLocks noGrp="1"/>
          </p:cNvSpPr>
          <p:nvPr>
            <p:ph type="title"/>
          </p:nvPr>
        </p:nvSpPr>
        <p:spPr>
          <a:xfrm>
            <a:off x="311700" y="1508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Tier 3 is a Continuum of Supports</a:t>
            </a:r>
            <a:endParaRPr>
              <a:latin typeface="Calibri"/>
              <a:ea typeface="Calibri"/>
              <a:cs typeface="Calibri"/>
              <a:sym typeface="Calibri"/>
            </a:endParaRPr>
          </a:p>
        </p:txBody>
      </p:sp>
      <p:sp>
        <p:nvSpPr>
          <p:cNvPr id="552" name="Google Shape;552;p113"/>
          <p:cNvSpPr txBox="1">
            <a:spLocks noGrp="1"/>
          </p:cNvSpPr>
          <p:nvPr>
            <p:ph type="body" idx="2"/>
          </p:nvPr>
        </p:nvSpPr>
        <p:spPr>
          <a:xfrm>
            <a:off x="4832400" y="840663"/>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50" b="1">
                <a:solidFill>
                  <a:srgbClr val="000000"/>
                </a:solidFill>
              </a:rPr>
              <a:t>Wrap-Around or Person-Centered Planning Based Supports</a:t>
            </a:r>
            <a:endParaRPr sz="1350" b="1">
              <a:solidFill>
                <a:srgbClr val="000000"/>
              </a:solidFill>
            </a:endParaRPr>
          </a:p>
          <a:p>
            <a:pPr marL="457200" lvl="0" indent="0" algn="l" rtl="0">
              <a:spcBef>
                <a:spcPts val="0"/>
              </a:spcBef>
              <a:spcAft>
                <a:spcPts val="0"/>
              </a:spcAft>
              <a:buClr>
                <a:schemeClr val="dk1"/>
              </a:buClr>
              <a:buSzPts val="1100"/>
              <a:buFont typeface="Arial"/>
              <a:buNone/>
            </a:pPr>
            <a:r>
              <a:rPr lang="en" sz="1200">
                <a:solidFill>
                  <a:srgbClr val="000000"/>
                </a:solidFill>
              </a:rPr>
              <a:t>Long-standing, extremely intense behaviors, mental health concerns, complex life events</a:t>
            </a:r>
            <a:endParaRPr sz="1200">
              <a:solidFill>
                <a:srgbClr val="000000"/>
              </a:solidFill>
            </a:endParaRPr>
          </a:p>
          <a:p>
            <a:pPr marL="457200" lvl="0" indent="0" algn="l" rtl="0">
              <a:spcBef>
                <a:spcPts val="0"/>
              </a:spcBef>
              <a:spcAft>
                <a:spcPts val="0"/>
              </a:spcAft>
              <a:buClr>
                <a:schemeClr val="dk1"/>
              </a:buClr>
              <a:buSzPts val="1100"/>
              <a:buFont typeface="Arial"/>
              <a:buNone/>
            </a:pPr>
            <a:r>
              <a:rPr lang="en" sz="1200">
                <a:solidFill>
                  <a:srgbClr val="000000"/>
                </a:solidFill>
              </a:rPr>
              <a:t>Multiple services, agencies or institutions</a:t>
            </a:r>
            <a:endParaRPr sz="1200">
              <a:solidFill>
                <a:srgbClr val="000000"/>
              </a:solidFill>
            </a:endParaRPr>
          </a:p>
          <a:p>
            <a:pPr marL="0" lvl="0" indent="0" algn="l" rtl="0">
              <a:spcBef>
                <a:spcPts val="0"/>
              </a:spcBef>
              <a:spcAft>
                <a:spcPts val="0"/>
              </a:spcAft>
              <a:buClr>
                <a:schemeClr val="dk1"/>
              </a:buClr>
              <a:buSzPts val="1100"/>
              <a:buFont typeface="Arial"/>
              <a:buNone/>
            </a:pPr>
            <a:r>
              <a:rPr lang="en" sz="1350" b="1">
                <a:solidFill>
                  <a:srgbClr val="000000"/>
                </a:solidFill>
              </a:rPr>
              <a:t>Team Based FBA/BIP (e.g. PTR)</a:t>
            </a:r>
            <a:endParaRPr sz="1350" b="1">
              <a:solidFill>
                <a:srgbClr val="000000"/>
              </a:solidFill>
            </a:endParaRPr>
          </a:p>
          <a:p>
            <a:pPr marL="457200" lvl="0" indent="0" algn="l" rtl="0">
              <a:spcBef>
                <a:spcPts val="0"/>
              </a:spcBef>
              <a:spcAft>
                <a:spcPts val="0"/>
              </a:spcAft>
              <a:buClr>
                <a:schemeClr val="dk1"/>
              </a:buClr>
              <a:buSzPts val="1100"/>
              <a:buFont typeface="Arial"/>
              <a:buNone/>
            </a:pPr>
            <a:r>
              <a:rPr lang="en" sz="1200">
                <a:solidFill>
                  <a:srgbClr val="000000"/>
                </a:solidFill>
              </a:rPr>
              <a:t>More intensive FBA/BIP process</a:t>
            </a:r>
            <a:endParaRPr sz="1200">
              <a:solidFill>
                <a:srgbClr val="000000"/>
              </a:solidFill>
            </a:endParaRPr>
          </a:p>
          <a:p>
            <a:pPr marL="457200" lvl="0" indent="0" algn="l" rtl="0">
              <a:spcBef>
                <a:spcPts val="0"/>
              </a:spcBef>
              <a:spcAft>
                <a:spcPts val="0"/>
              </a:spcAft>
              <a:buClr>
                <a:schemeClr val="dk1"/>
              </a:buClr>
              <a:buSzPts val="1100"/>
              <a:buFont typeface="Arial"/>
              <a:buNone/>
            </a:pPr>
            <a:r>
              <a:rPr lang="en" sz="1200">
                <a:solidFill>
                  <a:srgbClr val="000000"/>
                </a:solidFill>
              </a:rPr>
              <a:t>Multiple meetings (2-4) or one long meeting (&gt;2 hours)</a:t>
            </a:r>
            <a:endParaRPr sz="1200">
              <a:solidFill>
                <a:srgbClr val="000000"/>
              </a:solidFill>
            </a:endParaRPr>
          </a:p>
          <a:p>
            <a:pPr marL="457200" lvl="0" indent="0" algn="l" rtl="0">
              <a:spcBef>
                <a:spcPts val="0"/>
              </a:spcBef>
              <a:spcAft>
                <a:spcPts val="0"/>
              </a:spcAft>
              <a:buClr>
                <a:schemeClr val="dk1"/>
              </a:buClr>
              <a:buSzPts val="1100"/>
              <a:buFont typeface="Arial"/>
              <a:buNone/>
            </a:pPr>
            <a:r>
              <a:rPr lang="en" sz="1200">
                <a:solidFill>
                  <a:srgbClr val="000000"/>
                </a:solidFill>
              </a:rPr>
              <a:t>Best for chronic, durable, intense behaviors</a:t>
            </a:r>
            <a:endParaRPr sz="1200">
              <a:solidFill>
                <a:srgbClr val="000000"/>
              </a:solidFill>
            </a:endParaRPr>
          </a:p>
          <a:p>
            <a:pPr marL="0" lvl="0" indent="0" algn="l" rtl="0">
              <a:spcBef>
                <a:spcPts val="0"/>
              </a:spcBef>
              <a:spcAft>
                <a:spcPts val="0"/>
              </a:spcAft>
              <a:buClr>
                <a:schemeClr val="dk1"/>
              </a:buClr>
              <a:buSzPts val="1100"/>
              <a:buFont typeface="Arial"/>
              <a:buNone/>
            </a:pPr>
            <a:r>
              <a:rPr lang="en" sz="1350" b="1">
                <a:solidFill>
                  <a:srgbClr val="000000"/>
                </a:solidFill>
              </a:rPr>
              <a:t>Brief FBA/BIP  (consultant based)</a:t>
            </a:r>
            <a:endParaRPr sz="1350" b="1">
              <a:solidFill>
                <a:srgbClr val="000000"/>
              </a:solidFill>
            </a:endParaRPr>
          </a:p>
          <a:p>
            <a:pPr marL="457200" lvl="0" indent="0" algn="l" rtl="0">
              <a:spcBef>
                <a:spcPts val="0"/>
              </a:spcBef>
              <a:spcAft>
                <a:spcPts val="0"/>
              </a:spcAft>
              <a:buClr>
                <a:schemeClr val="dk1"/>
              </a:buClr>
              <a:buSzPts val="1100"/>
              <a:buFont typeface="Arial"/>
              <a:buNone/>
            </a:pPr>
            <a:r>
              <a:rPr lang="en" sz="1200">
                <a:solidFill>
                  <a:srgbClr val="000000"/>
                </a:solidFill>
              </a:rPr>
              <a:t>FBA/BIP developed in one meeting (~60 minutes)</a:t>
            </a:r>
            <a:endParaRPr sz="1200">
              <a:solidFill>
                <a:srgbClr val="000000"/>
              </a:solidFill>
            </a:endParaRPr>
          </a:p>
          <a:p>
            <a:pPr marL="457200" lvl="0" indent="0" algn="l" rtl="0">
              <a:spcBef>
                <a:spcPts val="0"/>
              </a:spcBef>
              <a:spcAft>
                <a:spcPts val="0"/>
              </a:spcAft>
              <a:buClr>
                <a:schemeClr val="dk1"/>
              </a:buClr>
              <a:buSzPts val="1100"/>
              <a:buFont typeface="Arial"/>
              <a:buNone/>
            </a:pPr>
            <a:r>
              <a:rPr lang="en" sz="1200">
                <a:solidFill>
                  <a:srgbClr val="000000"/>
                </a:solidFill>
              </a:rPr>
              <a:t>Best for high frequency/low intensity behaviors</a:t>
            </a:r>
            <a:endParaRPr sz="1200">
              <a:solidFill>
                <a:srgbClr val="000000"/>
              </a:solidFill>
            </a:endParaRPr>
          </a:p>
          <a:p>
            <a:pPr marL="914400" lvl="0" indent="0" algn="l" rtl="0">
              <a:spcBef>
                <a:spcPts val="0"/>
              </a:spcBef>
              <a:spcAft>
                <a:spcPts val="0"/>
              </a:spcAft>
              <a:buClr>
                <a:schemeClr val="dk1"/>
              </a:buClr>
              <a:buSzPts val="1100"/>
              <a:buFont typeface="Arial"/>
              <a:buNone/>
            </a:pPr>
            <a:r>
              <a:rPr lang="en" sz="1200">
                <a:solidFill>
                  <a:srgbClr val="000000"/>
                </a:solidFill>
              </a:rPr>
              <a:t>Noncompliance, minor disruptions</a:t>
            </a:r>
            <a:endParaRPr sz="1200">
              <a:solidFill>
                <a:srgbClr val="000000"/>
              </a:solidFill>
            </a:endParaRPr>
          </a:p>
          <a:p>
            <a:pPr marL="0" lvl="0" indent="0" algn="l" rtl="0">
              <a:spcBef>
                <a:spcPts val="0"/>
              </a:spcBef>
              <a:spcAft>
                <a:spcPts val="1600"/>
              </a:spcAft>
              <a:buNone/>
            </a:pPr>
            <a:endParaRPr/>
          </a:p>
        </p:txBody>
      </p:sp>
      <p:pic>
        <p:nvPicPr>
          <p:cNvPr id="553" name="Google Shape;553;p113"/>
          <p:cNvPicPr preferRelativeResize="0"/>
          <p:nvPr/>
        </p:nvPicPr>
        <p:blipFill>
          <a:blip r:embed="rId3">
            <a:alphaModFix/>
          </a:blip>
          <a:stretch>
            <a:fillRect/>
          </a:stretch>
        </p:blipFill>
        <p:spPr>
          <a:xfrm>
            <a:off x="754225" y="620275"/>
            <a:ext cx="3521639" cy="3416400"/>
          </a:xfrm>
          <a:prstGeom prst="rect">
            <a:avLst/>
          </a:prstGeom>
          <a:noFill/>
          <a:ln>
            <a:noFill/>
          </a:ln>
        </p:spPr>
      </p:pic>
      <p:sp>
        <p:nvSpPr>
          <p:cNvPr id="554" name="Google Shape;554;p113"/>
          <p:cNvSpPr txBox="1"/>
          <p:nvPr/>
        </p:nvSpPr>
        <p:spPr>
          <a:xfrm>
            <a:off x="2038200" y="4374200"/>
            <a:ext cx="5067600" cy="36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t>Functional thinking at all levels</a:t>
            </a:r>
            <a:endParaRPr sz="2400"/>
          </a:p>
        </p:txBody>
      </p:sp>
    </p:spTree>
    <p:extLst>
      <p:ext uri="{BB962C8B-B14F-4D97-AF65-F5344CB8AC3E}">
        <p14:creationId xmlns:p14="http://schemas.microsoft.com/office/powerpoint/2010/main" val="236856798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Activity 7: </a:t>
            </a:r>
            <a:r>
              <a:rPr lang="en-US" b="1" dirty="0">
                <a:solidFill>
                  <a:srgbClr val="0070C0"/>
                </a:solidFill>
              </a:rPr>
              <a:t>Let’s get started…</a:t>
            </a:r>
          </a:p>
        </p:txBody>
      </p:sp>
      <p:pic>
        <p:nvPicPr>
          <p:cNvPr id="4" name="Picture 3"/>
          <p:cNvPicPr>
            <a:picLocks noChangeAspect="1"/>
          </p:cNvPicPr>
          <p:nvPr/>
        </p:nvPicPr>
        <p:blipFill>
          <a:blip r:embed="rId3"/>
          <a:stretch>
            <a:fillRect/>
          </a:stretch>
        </p:blipFill>
        <p:spPr>
          <a:xfrm>
            <a:off x="257387" y="1173116"/>
            <a:ext cx="8596859" cy="2811721"/>
          </a:xfrm>
          <a:prstGeom prst="rect">
            <a:avLst/>
          </a:prstGeom>
          <a:ln w="76200">
            <a:solidFill>
              <a:schemeClr val="tx1"/>
            </a:solidFill>
          </a:ln>
        </p:spPr>
      </p:pic>
      <p:sp>
        <p:nvSpPr>
          <p:cNvPr id="5" name="Title 1"/>
          <p:cNvSpPr txBox="1">
            <a:spLocks/>
          </p:cNvSpPr>
          <p:nvPr/>
        </p:nvSpPr>
        <p:spPr>
          <a:xfrm>
            <a:off x="439944" y="4178750"/>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dirty="0">
                <a:solidFill>
                  <a:srgbClr val="0070C0"/>
                </a:solidFill>
              </a:rPr>
              <a:t>…on your team IN/ON/OUT worksheet.</a:t>
            </a:r>
          </a:p>
        </p:txBody>
      </p:sp>
    </p:spTree>
    <p:extLst>
      <p:ext uri="{BB962C8B-B14F-4D97-AF65-F5344CB8AC3E}">
        <p14:creationId xmlns:p14="http://schemas.microsoft.com/office/powerpoint/2010/main" val="162461195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2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a:ea typeface="Calibri"/>
                <a:cs typeface="Calibri"/>
                <a:sym typeface="Calibri"/>
              </a:rPr>
              <a:t>Communication </a:t>
            </a:r>
            <a:r>
              <a:rPr lang="en" b="1" dirty="0">
                <a:latin typeface="Calibri"/>
                <a:ea typeface="Calibri"/>
                <a:cs typeface="Calibri"/>
                <a:sym typeface="Calibri"/>
              </a:rPr>
              <a:t>at the Individual Level</a:t>
            </a:r>
            <a:endParaRPr b="1" dirty="0">
              <a:latin typeface="Calibri"/>
              <a:ea typeface="Calibri"/>
              <a:cs typeface="Calibri"/>
              <a:sym typeface="Calibri"/>
            </a:endParaRPr>
          </a:p>
        </p:txBody>
      </p:sp>
      <p:sp>
        <p:nvSpPr>
          <p:cNvPr id="1467" name="Google Shape;1467;p2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55600" algn="l" rtl="0">
              <a:spcBef>
                <a:spcPts val="700"/>
              </a:spcBef>
              <a:spcAft>
                <a:spcPts val="0"/>
              </a:spcAft>
              <a:buClr>
                <a:schemeClr val="dk1"/>
              </a:buClr>
              <a:buSzPts val="2000"/>
              <a:buFont typeface="Calibri"/>
              <a:buChar char="●"/>
            </a:pPr>
            <a:r>
              <a:rPr lang="en" sz="2600">
                <a:solidFill>
                  <a:schemeClr val="dk1"/>
                </a:solidFill>
                <a:latin typeface="Calibri"/>
                <a:ea typeface="Calibri"/>
                <a:cs typeface="Calibri"/>
                <a:sym typeface="Calibri"/>
              </a:rPr>
              <a:t>Support communication with staff, students, and families about </a:t>
            </a:r>
            <a:r>
              <a:rPr lang="en" sz="2600" b="1" u="sng">
                <a:solidFill>
                  <a:schemeClr val="dk1"/>
                </a:solidFill>
                <a:latin typeface="Calibri"/>
                <a:ea typeface="Calibri"/>
                <a:cs typeface="Calibri"/>
                <a:sym typeface="Calibri"/>
              </a:rPr>
              <a:t>individual student progress</a:t>
            </a:r>
            <a:endParaRPr sz="2600" b="1" u="sng">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600">
                <a:solidFill>
                  <a:schemeClr val="dk1"/>
                </a:solidFill>
                <a:latin typeface="Calibri"/>
                <a:ea typeface="Calibri"/>
                <a:cs typeface="Calibri"/>
                <a:sym typeface="Calibri"/>
              </a:rPr>
              <a:t>Facilitate intervention-specific information sharing</a:t>
            </a:r>
            <a:endParaRPr sz="26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 sz="2600">
                <a:solidFill>
                  <a:schemeClr val="dk1"/>
                </a:solidFill>
                <a:latin typeface="Calibri"/>
                <a:ea typeface="Calibri"/>
                <a:cs typeface="Calibri"/>
                <a:sym typeface="Calibri"/>
              </a:rPr>
              <a:t>Staff, student, parent training</a:t>
            </a:r>
            <a:endParaRPr sz="26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 sz="2600">
                <a:solidFill>
                  <a:schemeClr val="dk1"/>
                </a:solidFill>
                <a:latin typeface="Calibri"/>
                <a:ea typeface="Calibri"/>
                <a:cs typeface="Calibri"/>
                <a:sym typeface="Calibri"/>
              </a:rPr>
              <a:t>Progress monitoring directions &amp; guidance</a:t>
            </a:r>
            <a:endParaRPr sz="26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 sz="2600">
                <a:solidFill>
                  <a:schemeClr val="dk1"/>
                </a:solidFill>
                <a:latin typeface="Calibri"/>
                <a:ea typeface="Calibri"/>
                <a:cs typeface="Calibri"/>
                <a:sym typeface="Calibri"/>
              </a:rPr>
              <a:t>Process for fading and exiting an intervention</a:t>
            </a:r>
            <a:endParaRPr sz="26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1468" name="Google Shape;1468;p232"/>
          <p:cNvPicPr preferRelativeResize="0"/>
          <p:nvPr/>
        </p:nvPicPr>
        <p:blipFill>
          <a:blip r:embed="rId3">
            <a:alphaModFix/>
          </a:blip>
          <a:stretch>
            <a:fillRect/>
          </a:stretch>
        </p:blipFill>
        <p:spPr>
          <a:xfrm>
            <a:off x="7487188" y="3384825"/>
            <a:ext cx="1590675" cy="1657350"/>
          </a:xfrm>
          <a:prstGeom prst="rect">
            <a:avLst/>
          </a:prstGeom>
          <a:noFill/>
          <a:ln>
            <a:noFill/>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2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a:ea typeface="Calibri"/>
                <a:cs typeface="Calibri"/>
                <a:sym typeface="Calibri"/>
              </a:rPr>
              <a:t>Data Review </a:t>
            </a:r>
            <a:r>
              <a:rPr lang="en" b="1" dirty="0">
                <a:latin typeface="Calibri"/>
                <a:ea typeface="Calibri"/>
                <a:cs typeface="Calibri"/>
                <a:sym typeface="Calibri"/>
              </a:rPr>
              <a:t>at the Individual Level</a:t>
            </a:r>
            <a:endParaRPr b="1" dirty="0">
              <a:latin typeface="Calibri"/>
              <a:ea typeface="Calibri"/>
              <a:cs typeface="Calibri"/>
              <a:sym typeface="Calibri"/>
            </a:endParaRPr>
          </a:p>
        </p:txBody>
      </p:sp>
      <p:sp>
        <p:nvSpPr>
          <p:cNvPr id="1474" name="Google Shape;1474;p2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700"/>
              </a:spcBef>
              <a:spcAft>
                <a:spcPts val="0"/>
              </a:spcAft>
              <a:buClr>
                <a:schemeClr val="dk1"/>
              </a:buClr>
              <a:buSzPts val="1100"/>
              <a:buFont typeface="Arial"/>
              <a:buNone/>
            </a:pPr>
            <a:r>
              <a:rPr lang="en" sz="2600">
                <a:solidFill>
                  <a:schemeClr val="dk1"/>
                </a:solidFill>
                <a:latin typeface="Calibri"/>
                <a:ea typeface="Calibri"/>
                <a:cs typeface="Calibri"/>
                <a:sym typeface="Calibri"/>
              </a:rPr>
              <a:t>Team to review currently data regarding specific students and intervention effectiveness and problem solve as needed</a:t>
            </a:r>
            <a:endParaRPr sz="2600">
              <a:solidFill>
                <a:schemeClr val="dk1"/>
              </a:solidFill>
              <a:latin typeface="Calibri"/>
              <a:ea typeface="Calibri"/>
              <a:cs typeface="Calibri"/>
              <a:sym typeface="Calibri"/>
            </a:endParaRPr>
          </a:p>
          <a:p>
            <a:pPr marL="0" lvl="0" indent="0" algn="l" rtl="0">
              <a:spcBef>
                <a:spcPts val="100"/>
              </a:spcBef>
              <a:spcAft>
                <a:spcPts val="0"/>
              </a:spcAft>
              <a:buClr>
                <a:schemeClr val="dk1"/>
              </a:buClr>
              <a:buSzPts val="1100"/>
              <a:buFont typeface="Arial"/>
              <a:buNone/>
            </a:pPr>
            <a:r>
              <a:rPr lang="en" sz="300">
                <a:solidFill>
                  <a:srgbClr val="FDA023"/>
                </a:solidFill>
              </a:rPr>
              <a:t>•</a:t>
            </a:r>
            <a:endParaRPr sz="300">
              <a:solidFill>
                <a:srgbClr val="FDA023"/>
              </a:solidFill>
            </a:endParaRPr>
          </a:p>
          <a:p>
            <a:pPr marL="457200" lvl="0" indent="-355600" algn="l" rtl="0">
              <a:spcBef>
                <a:spcPts val="600"/>
              </a:spcBef>
              <a:spcAft>
                <a:spcPts val="0"/>
              </a:spcAft>
              <a:buClr>
                <a:schemeClr val="dk1"/>
              </a:buClr>
              <a:buSzPts val="2000"/>
              <a:buFont typeface="Calibri"/>
              <a:buChar char="●"/>
            </a:pPr>
            <a:r>
              <a:rPr lang="en" sz="2400">
                <a:solidFill>
                  <a:schemeClr val="dk1"/>
                </a:solidFill>
                <a:latin typeface="Calibri"/>
                <a:ea typeface="Calibri"/>
                <a:cs typeface="Calibri"/>
                <a:sym typeface="Calibri"/>
              </a:rPr>
              <a:t>Identify need for increased supports</a:t>
            </a:r>
            <a:endParaRPr sz="24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400">
                <a:solidFill>
                  <a:schemeClr val="dk1"/>
                </a:solidFill>
                <a:latin typeface="Calibri"/>
                <a:ea typeface="Calibri"/>
                <a:cs typeface="Calibri"/>
                <a:sym typeface="Calibri"/>
              </a:rPr>
              <a:t>Identify need for use of different supports</a:t>
            </a:r>
            <a:endParaRPr sz="24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400">
                <a:solidFill>
                  <a:schemeClr val="dk1"/>
                </a:solidFill>
                <a:latin typeface="Calibri"/>
                <a:ea typeface="Calibri"/>
                <a:cs typeface="Calibri"/>
                <a:sym typeface="Calibri"/>
              </a:rPr>
              <a:t>Identify readiness for decreased supports</a:t>
            </a:r>
            <a:endParaRPr sz="24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 sz="2400">
                <a:solidFill>
                  <a:schemeClr val="dk1"/>
                </a:solidFill>
                <a:latin typeface="Calibri"/>
                <a:ea typeface="Calibri"/>
                <a:cs typeface="Calibri"/>
                <a:sym typeface="Calibri"/>
              </a:rPr>
              <a:t>Identify readiness for graduating from intervention</a:t>
            </a:r>
            <a:endParaRPr sz="24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1475" name="Google Shape;1475;p233"/>
          <p:cNvPicPr preferRelativeResize="0"/>
          <p:nvPr/>
        </p:nvPicPr>
        <p:blipFill>
          <a:blip r:embed="rId3">
            <a:alphaModFix/>
          </a:blip>
          <a:stretch>
            <a:fillRect/>
          </a:stretch>
        </p:blipFill>
        <p:spPr>
          <a:xfrm>
            <a:off x="7487188" y="3384825"/>
            <a:ext cx="1590675" cy="1657350"/>
          </a:xfrm>
          <a:prstGeom prst="rect">
            <a:avLst/>
          </a:prstGeom>
          <a:noFill/>
          <a:ln>
            <a:noFill/>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2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Data-Based Decision Making</a:t>
            </a:r>
            <a:endParaRPr>
              <a:latin typeface="Calibri"/>
              <a:ea typeface="Calibri"/>
              <a:cs typeface="Calibri"/>
              <a:sym typeface="Calibri"/>
            </a:endParaRPr>
          </a:p>
        </p:txBody>
      </p:sp>
      <p:sp>
        <p:nvSpPr>
          <p:cNvPr id="1481" name="Google Shape;1481;p234"/>
          <p:cNvSpPr txBox="1">
            <a:spLocks noGrp="1"/>
          </p:cNvSpPr>
          <p:nvPr>
            <p:ph type="body" idx="1"/>
          </p:nvPr>
        </p:nvSpPr>
        <p:spPr>
          <a:xfrm>
            <a:off x="2022600" y="1359850"/>
            <a:ext cx="47940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b="1">
                <a:solidFill>
                  <a:schemeClr val="dk1"/>
                </a:solidFill>
                <a:latin typeface="Calibri"/>
                <a:ea typeface="Calibri"/>
                <a:cs typeface="Calibri"/>
                <a:sym typeface="Calibri"/>
              </a:rPr>
              <a:t>Conversation is based on data!</a:t>
            </a:r>
            <a:endParaRPr sz="2800" b="1">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1482" name="Google Shape;1482;p234"/>
          <p:cNvPicPr preferRelativeResize="0"/>
          <p:nvPr/>
        </p:nvPicPr>
        <p:blipFill>
          <a:blip r:embed="rId3">
            <a:alphaModFix/>
          </a:blip>
          <a:stretch>
            <a:fillRect/>
          </a:stretch>
        </p:blipFill>
        <p:spPr>
          <a:xfrm>
            <a:off x="0" y="2219650"/>
            <a:ext cx="8839200" cy="2138655"/>
          </a:xfrm>
          <a:prstGeom prst="rect">
            <a:avLst/>
          </a:prstGeom>
          <a:noFill/>
          <a:ln>
            <a:noFill/>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2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Calibri"/>
                <a:ea typeface="Calibri"/>
                <a:cs typeface="Calibri"/>
                <a:sym typeface="Calibri"/>
              </a:rPr>
              <a:t>Individual Data </a:t>
            </a:r>
            <a:r>
              <a:rPr lang="en" dirty="0">
                <a:latin typeface="Calibri"/>
                <a:ea typeface="Calibri"/>
                <a:cs typeface="Calibri"/>
                <a:sym typeface="Calibri"/>
              </a:rPr>
              <a:t>Tracking</a:t>
            </a:r>
            <a:endParaRPr dirty="0">
              <a:latin typeface="Calibri"/>
              <a:ea typeface="Calibri"/>
              <a:cs typeface="Calibri"/>
              <a:sym typeface="Calibri"/>
            </a:endParaRPr>
          </a:p>
        </p:txBody>
      </p:sp>
      <p:sp>
        <p:nvSpPr>
          <p:cNvPr id="1488" name="Google Shape;1488;p2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93700" algn="l" rtl="0">
              <a:lnSpc>
                <a:spcPct val="90000"/>
              </a:lnSpc>
              <a:spcBef>
                <a:spcPts val="80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Points earned on Daily Progress Report (DPR)</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Reduction in ODRs</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Attendance improvement</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Reduction in In School Suspensions</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Improvement in grades</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Reduction of tardies</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Improved homework completion</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Group specific skill tracking</a:t>
            </a:r>
            <a:endParaRPr sz="26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5" name="Google Shape;1475;p233"/>
          <p:cNvPicPr preferRelativeResize="0"/>
          <p:nvPr/>
        </p:nvPicPr>
        <p:blipFill>
          <a:blip r:embed="rId3">
            <a:alphaModFix/>
          </a:blip>
          <a:stretch>
            <a:fillRect/>
          </a:stretch>
        </p:blipFill>
        <p:spPr>
          <a:xfrm>
            <a:off x="7241625" y="189050"/>
            <a:ext cx="1590675" cy="1657350"/>
          </a:xfrm>
          <a:prstGeom prst="rect">
            <a:avLst/>
          </a:prstGeom>
          <a:noFill/>
          <a:ln>
            <a:noFill/>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236"/>
          <p:cNvSpPr txBox="1">
            <a:spLocks noGrp="1"/>
          </p:cNvSpPr>
          <p:nvPr>
            <p:ph type="title"/>
          </p:nvPr>
        </p:nvSpPr>
        <p:spPr>
          <a:xfrm>
            <a:off x="281720" y="13253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a:ea typeface="Calibri"/>
                <a:cs typeface="Calibri"/>
                <a:sym typeface="Calibri"/>
              </a:rPr>
              <a:t>Recommended Time-Frames </a:t>
            </a:r>
            <a:r>
              <a:rPr lang="en-US" dirty="0">
                <a:latin typeface="Calibri"/>
                <a:ea typeface="Calibri"/>
                <a:cs typeface="Calibri"/>
                <a:sym typeface="Calibri"/>
              </a:rPr>
              <a:t/>
            </a:r>
            <a:br>
              <a:rPr lang="en-US" dirty="0">
                <a:latin typeface="Calibri"/>
                <a:ea typeface="Calibri"/>
                <a:cs typeface="Calibri"/>
                <a:sym typeface="Calibri"/>
              </a:rPr>
            </a:br>
            <a:r>
              <a:rPr lang="en" dirty="0">
                <a:latin typeface="Calibri"/>
                <a:ea typeface="Calibri"/>
                <a:cs typeface="Calibri"/>
                <a:sym typeface="Calibri"/>
              </a:rPr>
              <a:t>for Data Review</a:t>
            </a:r>
            <a:endParaRPr dirty="0">
              <a:latin typeface="Calibri"/>
              <a:ea typeface="Calibri"/>
              <a:cs typeface="Calibri"/>
              <a:sym typeface="Calibri"/>
            </a:endParaRPr>
          </a:p>
        </p:txBody>
      </p:sp>
      <p:pic>
        <p:nvPicPr>
          <p:cNvPr id="5" name="Google Shape;1475;p233"/>
          <p:cNvPicPr preferRelativeResize="0"/>
          <p:nvPr/>
        </p:nvPicPr>
        <p:blipFill>
          <a:blip r:embed="rId3">
            <a:alphaModFix/>
          </a:blip>
          <a:stretch>
            <a:fillRect/>
          </a:stretch>
        </p:blipFill>
        <p:spPr>
          <a:xfrm>
            <a:off x="5860347" y="-1405"/>
            <a:ext cx="1590675" cy="1657350"/>
          </a:xfrm>
          <a:prstGeom prst="rect">
            <a:avLst/>
          </a:prstGeom>
          <a:noFill/>
          <a:ln>
            <a:noFill/>
          </a:ln>
        </p:spPr>
      </p:pic>
      <p:sp>
        <p:nvSpPr>
          <p:cNvPr id="1495" name="Google Shape;1495;p236"/>
          <p:cNvSpPr txBox="1">
            <a:spLocks noGrp="1"/>
          </p:cNvSpPr>
          <p:nvPr>
            <p:ph type="body" idx="1"/>
          </p:nvPr>
        </p:nvSpPr>
        <p:spPr>
          <a:xfrm>
            <a:off x="13920" y="1191000"/>
            <a:ext cx="8520600" cy="3952500"/>
          </a:xfrm>
          <a:prstGeom prst="rect">
            <a:avLst/>
          </a:prstGeom>
        </p:spPr>
        <p:txBody>
          <a:bodyPr spcFirstLastPara="1" wrap="square" lIns="91425" tIns="91425" rIns="91425" bIns="91425" anchor="t" anchorCtr="0">
            <a:noAutofit/>
          </a:bodyPr>
          <a:lstStyle/>
          <a:p>
            <a:pPr marL="457200" lvl="0" indent="-342900" algn="l" rtl="0">
              <a:lnSpc>
                <a:spcPct val="90000"/>
              </a:lnSpc>
              <a:spcBef>
                <a:spcPts val="800"/>
              </a:spcBef>
              <a:spcAft>
                <a:spcPts val="0"/>
              </a:spcAft>
              <a:buClr>
                <a:schemeClr val="dk1"/>
              </a:buClr>
              <a:buSzPts val="1800"/>
              <a:buFont typeface="Calibri"/>
              <a:buChar char="●"/>
            </a:pPr>
            <a:r>
              <a:rPr lang="en" sz="2200" b="1" dirty="0">
                <a:solidFill>
                  <a:schemeClr val="dk1"/>
                </a:solidFill>
                <a:latin typeface="Calibri"/>
                <a:ea typeface="Calibri"/>
                <a:cs typeface="Calibri"/>
                <a:sym typeface="Calibri"/>
              </a:rPr>
              <a:t>Student outcome data (student effectiveness)</a:t>
            </a:r>
            <a:endParaRPr sz="2200" b="1" dirty="0">
              <a:solidFill>
                <a:schemeClr val="dk1"/>
              </a:solidFill>
              <a:latin typeface="Calibri"/>
              <a:ea typeface="Calibri"/>
              <a:cs typeface="Calibri"/>
              <a:sym typeface="Calibri"/>
            </a:endParaRPr>
          </a:p>
          <a:p>
            <a:pPr marL="406400" lvl="0" indent="0" algn="l" rtl="0">
              <a:lnSpc>
                <a:spcPct val="90000"/>
              </a:lnSpc>
              <a:spcBef>
                <a:spcPts val="400"/>
              </a:spcBef>
              <a:spcAft>
                <a:spcPts val="0"/>
              </a:spcAft>
              <a:buClr>
                <a:schemeClr val="dk1"/>
              </a:buClr>
              <a:buSzPts val="1100"/>
              <a:buFont typeface="Arial"/>
              <a:buNone/>
            </a:pPr>
            <a:r>
              <a:rPr lang="en" sz="2200" b="1" dirty="0">
                <a:solidFill>
                  <a:srgbClr val="465E9C"/>
                </a:solidFill>
                <a:latin typeface="Calibri"/>
                <a:ea typeface="Calibri"/>
                <a:cs typeface="Calibri"/>
                <a:sym typeface="Calibri"/>
              </a:rPr>
              <a:t>Consider every 2 weeks:</a:t>
            </a:r>
            <a:endParaRPr sz="2200" b="1" dirty="0">
              <a:solidFill>
                <a:srgbClr val="465E9C"/>
              </a:solidFill>
              <a:latin typeface="Calibri"/>
              <a:ea typeface="Calibri"/>
              <a:cs typeface="Calibri"/>
              <a:sym typeface="Calibri"/>
            </a:endParaRPr>
          </a:p>
          <a:p>
            <a:pPr marL="914400" lvl="0" indent="-342900" algn="l" rtl="0">
              <a:lnSpc>
                <a:spcPct val="90000"/>
              </a:lnSpc>
              <a:spcBef>
                <a:spcPts val="400"/>
              </a:spcBef>
              <a:spcAft>
                <a:spcPts val="0"/>
              </a:spcAft>
              <a:buClr>
                <a:srgbClr val="465E9C"/>
              </a:buClr>
              <a:buSzPts val="1800"/>
              <a:buFont typeface="Calibri"/>
              <a:buChar char="●"/>
            </a:pPr>
            <a:r>
              <a:rPr lang="en" sz="2200" dirty="0">
                <a:solidFill>
                  <a:srgbClr val="465E9C"/>
                </a:solidFill>
                <a:latin typeface="Calibri"/>
                <a:ea typeface="Calibri"/>
                <a:cs typeface="Calibri"/>
                <a:sym typeface="Calibri"/>
              </a:rPr>
              <a:t>Intervention facilitator/coordinator to review </a:t>
            </a:r>
            <a:r>
              <a:rPr lang="en" sz="2200" u="sng" dirty="0">
                <a:solidFill>
                  <a:srgbClr val="465E9C"/>
                </a:solidFill>
                <a:latin typeface="Calibri"/>
                <a:ea typeface="Calibri"/>
                <a:cs typeface="Calibri"/>
                <a:sym typeface="Calibri"/>
              </a:rPr>
              <a:t>individual student data</a:t>
            </a:r>
            <a:endParaRPr sz="2200" u="sng" dirty="0">
              <a:solidFill>
                <a:srgbClr val="465E9C"/>
              </a:solidFill>
              <a:latin typeface="Calibri"/>
              <a:ea typeface="Calibri"/>
              <a:cs typeface="Calibri"/>
              <a:sym typeface="Calibri"/>
            </a:endParaRPr>
          </a:p>
          <a:p>
            <a:pPr marL="914400" lvl="0" indent="-342900" algn="l" rtl="0">
              <a:lnSpc>
                <a:spcPct val="90000"/>
              </a:lnSpc>
              <a:spcBef>
                <a:spcPts val="0"/>
              </a:spcBef>
              <a:spcAft>
                <a:spcPts val="0"/>
              </a:spcAft>
              <a:buClr>
                <a:srgbClr val="465E9C"/>
              </a:buClr>
              <a:buSzPts val="1800"/>
              <a:buFont typeface="Calibri"/>
              <a:buChar char="●"/>
            </a:pPr>
            <a:r>
              <a:rPr lang="en" sz="2200" dirty="0">
                <a:solidFill>
                  <a:srgbClr val="465E9C"/>
                </a:solidFill>
                <a:latin typeface="Calibri"/>
                <a:ea typeface="Calibri"/>
                <a:cs typeface="Calibri"/>
                <a:sym typeface="Calibri"/>
              </a:rPr>
              <a:t>Multiple data points to consider.  For example, DPR percentage AND reduction in ODRs.</a:t>
            </a:r>
          </a:p>
          <a:p>
            <a:pPr marL="914400" lvl="0" indent="-342900" algn="l" rtl="0">
              <a:lnSpc>
                <a:spcPct val="90000"/>
              </a:lnSpc>
              <a:spcBef>
                <a:spcPts val="0"/>
              </a:spcBef>
              <a:spcAft>
                <a:spcPts val="0"/>
              </a:spcAft>
              <a:buClr>
                <a:srgbClr val="465E9C"/>
              </a:buClr>
              <a:buSzPts val="1800"/>
              <a:buFont typeface="Calibri"/>
              <a:buChar char="●"/>
            </a:pPr>
            <a:endParaRPr sz="2200" dirty="0">
              <a:solidFill>
                <a:srgbClr val="465E9C"/>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sz="2200" b="1" dirty="0">
                <a:solidFill>
                  <a:schemeClr val="dk1"/>
                </a:solidFill>
                <a:latin typeface="Calibri"/>
                <a:ea typeface="Calibri"/>
                <a:cs typeface="Calibri"/>
                <a:sym typeface="Calibri"/>
              </a:rPr>
              <a:t>Intervention Integrity data (Intervention effectiveness)</a:t>
            </a:r>
            <a:endParaRPr sz="2200" b="1" dirty="0">
              <a:solidFill>
                <a:schemeClr val="dk1"/>
              </a:solidFill>
              <a:latin typeface="Calibri"/>
              <a:ea typeface="Calibri"/>
              <a:cs typeface="Calibri"/>
              <a:sym typeface="Calibri"/>
            </a:endParaRPr>
          </a:p>
          <a:p>
            <a:pPr marL="406400" lvl="0" indent="0" algn="l" rtl="0">
              <a:lnSpc>
                <a:spcPct val="90000"/>
              </a:lnSpc>
              <a:spcBef>
                <a:spcPts val="400"/>
              </a:spcBef>
              <a:spcAft>
                <a:spcPts val="0"/>
              </a:spcAft>
              <a:buClr>
                <a:schemeClr val="dk1"/>
              </a:buClr>
              <a:buSzPts val="1100"/>
              <a:buFont typeface="Arial"/>
              <a:buNone/>
            </a:pPr>
            <a:r>
              <a:rPr lang="en" sz="2200" b="1" dirty="0">
                <a:solidFill>
                  <a:srgbClr val="465E9C"/>
                </a:solidFill>
                <a:latin typeface="Calibri"/>
                <a:ea typeface="Calibri"/>
                <a:cs typeface="Calibri"/>
                <a:sym typeface="Calibri"/>
              </a:rPr>
              <a:t>Consider at least once a month:</a:t>
            </a:r>
            <a:endParaRPr sz="2200" b="1" dirty="0">
              <a:solidFill>
                <a:srgbClr val="465E9C"/>
              </a:solidFill>
              <a:latin typeface="Calibri"/>
              <a:ea typeface="Calibri"/>
              <a:cs typeface="Calibri"/>
              <a:sym typeface="Calibri"/>
            </a:endParaRPr>
          </a:p>
          <a:p>
            <a:pPr marL="914400" lvl="0" indent="-342900" algn="r" rtl="0">
              <a:lnSpc>
                <a:spcPct val="90000"/>
              </a:lnSpc>
              <a:spcBef>
                <a:spcPts val="400"/>
              </a:spcBef>
              <a:spcAft>
                <a:spcPts val="0"/>
              </a:spcAft>
              <a:buClr>
                <a:srgbClr val="465E9C"/>
              </a:buClr>
              <a:buSzPts val="1800"/>
              <a:buFont typeface="Calibri"/>
              <a:buChar char="●"/>
            </a:pPr>
            <a:r>
              <a:rPr lang="en" sz="2200" dirty="0">
                <a:solidFill>
                  <a:srgbClr val="465E9C"/>
                </a:solidFill>
                <a:latin typeface="Calibri"/>
                <a:ea typeface="Calibri"/>
                <a:cs typeface="Calibri"/>
                <a:sym typeface="Calibri"/>
              </a:rPr>
              <a:t>Student aggregate data should be reviewed by Tier 2 Team for Systems Conversation					</a:t>
            </a:r>
            <a:r>
              <a:rPr lang="en" sz="1200" i="1" dirty="0">
                <a:solidFill>
                  <a:schemeClr val="dk1"/>
                </a:solidFill>
              </a:rPr>
              <a:t>Illinois PBIS Network</a:t>
            </a:r>
            <a:endParaRPr sz="1200" i="1" dirty="0">
              <a:solidFill>
                <a:schemeClr val="dk1"/>
              </a:solidFill>
            </a:endParaRPr>
          </a:p>
          <a:p>
            <a:pPr marL="914400" lvl="0" indent="0" algn="l" rtl="0">
              <a:lnSpc>
                <a:spcPct val="90000"/>
              </a:lnSpc>
              <a:spcBef>
                <a:spcPts val="400"/>
              </a:spcBef>
              <a:spcAft>
                <a:spcPts val="0"/>
              </a:spcAft>
              <a:buNone/>
            </a:pPr>
            <a:endParaRPr sz="2200" dirty="0">
              <a:solidFill>
                <a:srgbClr val="465E9C"/>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6" name="Google Shape;1441;p228"/>
          <p:cNvPicPr preferRelativeResize="0"/>
          <p:nvPr/>
        </p:nvPicPr>
        <p:blipFill>
          <a:blip r:embed="rId4">
            <a:alphaModFix/>
          </a:blip>
          <a:stretch>
            <a:fillRect/>
          </a:stretch>
        </p:blipFill>
        <p:spPr>
          <a:xfrm>
            <a:off x="7451022" y="97444"/>
            <a:ext cx="1580173" cy="1459652"/>
          </a:xfrm>
          <a:prstGeom prst="rect">
            <a:avLst/>
          </a:prstGeom>
          <a:noFill/>
          <a:ln>
            <a:noFill/>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00"/>
        <p:cNvGrpSpPr/>
        <p:nvPr/>
      </p:nvGrpSpPr>
      <p:grpSpPr>
        <a:xfrm>
          <a:off x="0" y="0"/>
          <a:ext cx="0" cy="0"/>
          <a:chOff x="0" y="0"/>
          <a:chExt cx="0" cy="0"/>
        </a:xfrm>
      </p:grpSpPr>
      <p:sp>
        <p:nvSpPr>
          <p:cNvPr id="1501" name="Google Shape;1501;p237"/>
          <p:cNvSpPr txBox="1">
            <a:spLocks noGrp="1"/>
          </p:cNvSpPr>
          <p:nvPr>
            <p:ph type="body" idx="1"/>
          </p:nvPr>
        </p:nvSpPr>
        <p:spPr>
          <a:xfrm>
            <a:off x="413628" y="638975"/>
            <a:ext cx="5283300" cy="4010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700"/>
              <a:buFont typeface="Noto Sans Symbols"/>
              <a:buNone/>
            </a:pPr>
            <a:r>
              <a:rPr lang="en" sz="2400" dirty="0">
                <a:solidFill>
                  <a:srgbClr val="666666"/>
                </a:solidFill>
              </a:rPr>
              <a:t>Subscale: Teams</a:t>
            </a:r>
            <a:endParaRPr sz="2400" dirty="0">
              <a:solidFill>
                <a:srgbClr val="666666"/>
              </a:solidFill>
            </a:endParaRPr>
          </a:p>
          <a:p>
            <a:pPr marL="0" lvl="0" indent="0" algn="l" rtl="0">
              <a:lnSpc>
                <a:spcPct val="100000"/>
              </a:lnSpc>
              <a:spcBef>
                <a:spcPts val="0"/>
              </a:spcBef>
              <a:spcAft>
                <a:spcPts val="0"/>
              </a:spcAft>
              <a:buClr>
                <a:schemeClr val="accent1"/>
              </a:buClr>
              <a:buSzPts val="1700"/>
              <a:buFont typeface="Noto Sans Symbols"/>
              <a:buNone/>
            </a:pPr>
            <a:endParaRPr sz="1000" dirty="0">
              <a:solidFill>
                <a:srgbClr val="666666"/>
              </a:solidFill>
            </a:endParaRPr>
          </a:p>
          <a:p>
            <a:pPr marL="0" lvl="0" indent="0" algn="l" rtl="0">
              <a:lnSpc>
                <a:spcPct val="100000"/>
              </a:lnSpc>
              <a:spcBef>
                <a:spcPts val="0"/>
              </a:spcBef>
              <a:spcAft>
                <a:spcPts val="0"/>
              </a:spcAft>
              <a:buClr>
                <a:schemeClr val="accent1"/>
              </a:buClr>
              <a:buSzPts val="1700"/>
              <a:buFont typeface="Noto Sans Symbols"/>
              <a:buNone/>
            </a:pPr>
            <a:r>
              <a:rPr lang="en" sz="2400" dirty="0">
                <a:solidFill>
                  <a:srgbClr val="666666"/>
                </a:solidFill>
              </a:rPr>
              <a:t>Subscale: Interventions</a:t>
            </a:r>
            <a:endParaRPr sz="2400" dirty="0">
              <a:solidFill>
                <a:srgbClr val="666666"/>
              </a:solidFill>
            </a:endParaRPr>
          </a:p>
          <a:p>
            <a:pPr marL="0" lvl="0" indent="0" algn="l" rtl="0">
              <a:spcBef>
                <a:spcPts val="0"/>
              </a:spcBef>
              <a:spcAft>
                <a:spcPts val="0"/>
              </a:spcAft>
              <a:buClr>
                <a:schemeClr val="accent1"/>
              </a:buClr>
              <a:buSzPts val="1800"/>
              <a:buFont typeface="Noto Sans Symbols"/>
              <a:buNone/>
            </a:pPr>
            <a:endParaRPr sz="1000" dirty="0">
              <a:solidFill>
                <a:srgbClr val="000000"/>
              </a:solidFill>
            </a:endParaRPr>
          </a:p>
          <a:p>
            <a:pPr marL="0" lvl="0" indent="0" algn="l" rtl="0">
              <a:spcBef>
                <a:spcPts val="0"/>
              </a:spcBef>
              <a:spcAft>
                <a:spcPts val="0"/>
              </a:spcAft>
              <a:buClr>
                <a:schemeClr val="accent1"/>
              </a:buClr>
              <a:buSzPts val="1800"/>
              <a:buFont typeface="Noto Sans Symbols"/>
              <a:buNone/>
            </a:pPr>
            <a:r>
              <a:rPr lang="en" sz="2400" dirty="0">
                <a:solidFill>
                  <a:srgbClr val="000000"/>
                </a:solidFill>
              </a:rPr>
              <a:t>Subscale: Evaluation</a:t>
            </a:r>
            <a:endParaRPr sz="2400" dirty="0">
              <a:solidFill>
                <a:srgbClr val="000000"/>
              </a:solidFill>
            </a:endParaRPr>
          </a:p>
          <a:p>
            <a:pPr marL="520700" lvl="1" indent="-228600" algn="l" rtl="0">
              <a:spcBef>
                <a:spcPts val="500"/>
              </a:spcBef>
              <a:spcAft>
                <a:spcPts val="0"/>
              </a:spcAft>
              <a:buClr>
                <a:srgbClr val="000000"/>
              </a:buClr>
              <a:buSzPts val="2400"/>
              <a:buChar char="•"/>
            </a:pPr>
            <a:r>
              <a:rPr lang="en" sz="2400" b="1" dirty="0">
                <a:solidFill>
                  <a:srgbClr val="000000"/>
                </a:solidFill>
                <a:uFill>
                  <a:noFill/>
                </a:uFill>
                <a:hlinkClick r:id="" action="ppaction://noaction"/>
              </a:rPr>
              <a:t>Item 2.10: Level of Use</a:t>
            </a:r>
            <a:endParaRPr sz="2400" b="1" dirty="0">
              <a:solidFill>
                <a:srgbClr val="000000"/>
              </a:solidFill>
            </a:endParaRPr>
          </a:p>
          <a:p>
            <a:pPr marL="520700" lvl="1" indent="-228600" algn="l" rtl="0">
              <a:spcBef>
                <a:spcPts val="900"/>
              </a:spcBef>
              <a:spcAft>
                <a:spcPts val="0"/>
              </a:spcAft>
              <a:buClr>
                <a:srgbClr val="000000"/>
              </a:buClr>
              <a:buSzPts val="2400"/>
              <a:buChar char="•"/>
            </a:pPr>
            <a:r>
              <a:rPr lang="en" sz="2400" b="1" dirty="0">
                <a:solidFill>
                  <a:srgbClr val="000000"/>
                </a:solidFill>
                <a:uFill>
                  <a:noFill/>
                </a:uFill>
                <a:hlinkClick r:id="" action="ppaction://noaction"/>
              </a:rPr>
              <a:t>Item 2.11: Student Performance Data</a:t>
            </a:r>
            <a:endParaRPr sz="2400" b="1" dirty="0">
              <a:solidFill>
                <a:srgbClr val="000000"/>
              </a:solidFill>
            </a:endParaRPr>
          </a:p>
          <a:p>
            <a:pPr marL="520700" lvl="1" indent="-228600" algn="l" rtl="0">
              <a:spcBef>
                <a:spcPts val="900"/>
              </a:spcBef>
              <a:spcAft>
                <a:spcPts val="0"/>
              </a:spcAft>
              <a:buClr>
                <a:srgbClr val="000000"/>
              </a:buClr>
              <a:buSzPts val="2400"/>
              <a:buChar char="•"/>
            </a:pPr>
            <a:r>
              <a:rPr lang="en" sz="2400" b="1" dirty="0">
                <a:solidFill>
                  <a:srgbClr val="000000"/>
                </a:solidFill>
                <a:uFill>
                  <a:noFill/>
                </a:uFill>
                <a:hlinkClick r:id="" action="ppaction://noaction"/>
              </a:rPr>
              <a:t>Item 2.12: Fidelity Data</a:t>
            </a:r>
            <a:endParaRPr sz="2400" b="1" dirty="0">
              <a:solidFill>
                <a:srgbClr val="000000"/>
              </a:solidFill>
            </a:endParaRPr>
          </a:p>
          <a:p>
            <a:pPr marL="520700" lvl="1" indent="-228600" algn="l" rtl="0">
              <a:spcBef>
                <a:spcPts val="900"/>
              </a:spcBef>
              <a:spcAft>
                <a:spcPts val="0"/>
              </a:spcAft>
              <a:buClr>
                <a:srgbClr val="000000"/>
              </a:buClr>
              <a:buSzPts val="2400"/>
              <a:buChar char="•"/>
            </a:pPr>
            <a:r>
              <a:rPr lang="en" sz="2400" b="1" dirty="0">
                <a:solidFill>
                  <a:srgbClr val="000000"/>
                </a:solidFill>
                <a:uFill>
                  <a:noFill/>
                </a:uFill>
                <a:hlinkClick r:id="" action="ppaction://noaction"/>
              </a:rPr>
              <a:t>Item 2.13: Annual Evaluation</a:t>
            </a:r>
            <a:endParaRPr sz="2400" b="1" dirty="0">
              <a:solidFill>
                <a:srgbClr val="000000"/>
              </a:solidFill>
            </a:endParaRPr>
          </a:p>
          <a:p>
            <a:pPr marL="0" lvl="0" indent="0" algn="l" rtl="0">
              <a:lnSpc>
                <a:spcPct val="100000"/>
              </a:lnSpc>
              <a:spcBef>
                <a:spcPts val="500"/>
              </a:spcBef>
              <a:spcAft>
                <a:spcPts val="0"/>
              </a:spcAft>
              <a:buClr>
                <a:schemeClr val="accent1"/>
              </a:buClr>
              <a:buSzPts val="1700"/>
              <a:buFont typeface="Noto Sans Symbols"/>
              <a:buNone/>
            </a:pPr>
            <a:endParaRPr sz="1900" dirty="0"/>
          </a:p>
        </p:txBody>
      </p:sp>
      <p:pic>
        <p:nvPicPr>
          <p:cNvPr id="1502" name="Google Shape;1502;p237"/>
          <p:cNvPicPr preferRelativeResize="0"/>
          <p:nvPr/>
        </p:nvPicPr>
        <p:blipFill>
          <a:blip r:embed="rId3">
            <a:alphaModFix/>
          </a:blip>
          <a:stretch>
            <a:fillRect/>
          </a:stretch>
        </p:blipFill>
        <p:spPr>
          <a:xfrm>
            <a:off x="6200600" y="856125"/>
            <a:ext cx="2253300" cy="2916000"/>
          </a:xfrm>
          <a:prstGeom prst="rect">
            <a:avLst/>
          </a:prstGeom>
          <a:noFill/>
          <a:ln>
            <a:noFill/>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238"/>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2.10 Level of Use</a:t>
            </a:r>
            <a:endParaRPr sz="1100"/>
          </a:p>
        </p:txBody>
      </p:sp>
      <p:graphicFrame>
        <p:nvGraphicFramePr>
          <p:cNvPr id="1510" name="Google Shape;1510;p238"/>
          <p:cNvGraphicFramePr/>
          <p:nvPr/>
        </p:nvGraphicFramePr>
        <p:xfrm>
          <a:off x="431224" y="1072343"/>
          <a:ext cx="8281575" cy="4023400"/>
        </p:xfrm>
        <a:graphic>
          <a:graphicData uri="http://schemas.openxmlformats.org/drawingml/2006/table">
            <a:tbl>
              <a:tblPr firstRow="1" bandRow="1">
                <a:noFill/>
                <a:tableStyleId>{0C8DD21C-C7AF-4682-B362-B0C72A8AE63A}</a:tableStyleId>
              </a:tblPr>
              <a:tblGrid>
                <a:gridCol w="2760525">
                  <a:extLst>
                    <a:ext uri="{9D8B030D-6E8A-4147-A177-3AD203B41FA5}">
                      <a16:colId xmlns:a16="http://schemas.microsoft.com/office/drawing/2014/main" val="20000"/>
                    </a:ext>
                  </a:extLst>
                </a:gridCol>
                <a:gridCol w="2760525">
                  <a:extLst>
                    <a:ext uri="{9D8B030D-6E8A-4147-A177-3AD203B41FA5}">
                      <a16:colId xmlns:a16="http://schemas.microsoft.com/office/drawing/2014/main" val="20001"/>
                    </a:ext>
                  </a:extLst>
                </a:gridCol>
                <a:gridCol w="2760525">
                  <a:extLst>
                    <a:ext uri="{9D8B030D-6E8A-4147-A177-3AD203B41FA5}">
                      <a16:colId xmlns:a16="http://schemas.microsoft.com/office/drawing/2014/main" val="20002"/>
                    </a:ext>
                  </a:extLst>
                </a:gridCol>
              </a:tblGrid>
              <a:tr h="339350">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3221625">
                <a:tc>
                  <a:txBody>
                    <a:bodyPr/>
                    <a:lstStyle/>
                    <a:p>
                      <a:pPr marL="0" marR="0" lvl="0" indent="0" algn="l" rtl="0">
                        <a:spcBef>
                          <a:spcPts val="0"/>
                        </a:spcBef>
                        <a:spcAft>
                          <a:spcPts val="0"/>
                        </a:spcAft>
                        <a:buNone/>
                      </a:pPr>
                      <a:r>
                        <a:rPr lang="en" sz="2100" b="1" i="0" u="none" strike="noStrike">
                          <a:solidFill>
                            <a:schemeClr val="dk1"/>
                          </a:solidFill>
                          <a:latin typeface="Calibri"/>
                          <a:ea typeface="Calibri"/>
                          <a:cs typeface="Calibri"/>
                          <a:sym typeface="Calibri"/>
                        </a:rPr>
                        <a:t>Level of Use: </a:t>
                      </a:r>
                      <a:endParaRPr sz="1100"/>
                    </a:p>
                    <a:p>
                      <a:pPr marL="0" marR="0" lvl="0" indent="0" algn="l" rtl="0">
                        <a:spcBef>
                          <a:spcPts val="500"/>
                        </a:spcBef>
                        <a:spcAft>
                          <a:spcPts val="0"/>
                        </a:spcAft>
                        <a:buNone/>
                      </a:pPr>
                      <a:r>
                        <a:rPr lang="en" sz="1800" b="0" i="0" u="none" strike="noStrike">
                          <a:solidFill>
                            <a:schemeClr val="dk1"/>
                          </a:solidFill>
                          <a:latin typeface="Calibri"/>
                          <a:ea typeface="Calibri"/>
                          <a:cs typeface="Calibri"/>
                          <a:sym typeface="Calibri"/>
                        </a:rPr>
                        <a:t>Team follows a written process to track proportion of students</a:t>
                      </a:r>
                      <a:endParaRPr sz="1100"/>
                    </a:p>
                    <a:p>
                      <a:pPr marL="0" marR="0" lvl="0" indent="0" algn="l" rtl="0">
                        <a:spcBef>
                          <a:spcPts val="0"/>
                        </a:spcBef>
                        <a:spcAft>
                          <a:spcPts val="0"/>
                        </a:spcAft>
                        <a:buNone/>
                      </a:pPr>
                      <a:r>
                        <a:rPr lang="en" sz="1800" b="0" i="0" u="none" strike="noStrike">
                          <a:solidFill>
                            <a:schemeClr val="dk1"/>
                          </a:solidFill>
                          <a:latin typeface="Calibri"/>
                          <a:ea typeface="Calibri"/>
                          <a:cs typeface="Calibri"/>
                          <a:sym typeface="Calibri"/>
                        </a:rPr>
                        <a:t>participating in Tier II supports, and access is proportionate.</a:t>
                      </a:r>
                      <a:endParaRPr sz="1800"/>
                    </a:p>
                  </a:txBody>
                  <a:tcPr marL="68600" marR="68600" marT="34300" marB="34300"/>
                </a:tc>
                <a:tc>
                  <a:txBody>
                    <a:bodyPr/>
                    <a:lstStyle/>
                    <a:p>
                      <a:pPr marL="254000" marR="0" lvl="0" indent="-254000" algn="l" rtl="0">
                        <a:spcBef>
                          <a:spcPts val="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Tier II enrollment data</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Tier II team meeting</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minutes</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Progress monitoring tool</a:t>
                      </a:r>
                      <a:endParaRPr sz="1800"/>
                    </a:p>
                  </a:txBody>
                  <a:tcPr marL="68600" marR="68600" marT="34300" marB="34300"/>
                </a:tc>
                <a:tc>
                  <a:txBody>
                    <a:bodyPr/>
                    <a:lstStyle/>
                    <a:p>
                      <a:pPr marL="0" marR="0" lvl="0" indent="0" algn="l" rtl="0">
                        <a:spcBef>
                          <a:spcPts val="0"/>
                        </a:spcBef>
                        <a:spcAft>
                          <a:spcPts val="0"/>
                        </a:spcAft>
                        <a:buNone/>
                      </a:pPr>
                      <a:r>
                        <a:rPr lang="en" sz="1700" b="0" i="0" u="none" strike="noStrike" dirty="0">
                          <a:solidFill>
                            <a:schemeClr val="dk1"/>
                          </a:solidFill>
                          <a:latin typeface="Calibri"/>
                          <a:ea typeface="Calibri"/>
                          <a:cs typeface="Calibri"/>
                          <a:sym typeface="Calibri"/>
                        </a:rPr>
                        <a:t>0 = Team does not track number of students responding to Tier II interventions.</a:t>
                      </a:r>
                      <a:endParaRPr sz="1100" dirty="0"/>
                    </a:p>
                    <a:p>
                      <a:pPr marL="0" marR="0" lvl="0" indent="0" algn="l" rtl="0">
                        <a:spcBef>
                          <a:spcPts val="900"/>
                        </a:spcBef>
                        <a:spcAft>
                          <a:spcPts val="0"/>
                        </a:spcAft>
                        <a:buNone/>
                      </a:pPr>
                      <a:r>
                        <a:rPr lang="en" sz="1700" b="0" i="0" u="none" strike="noStrike" dirty="0">
                          <a:solidFill>
                            <a:schemeClr val="dk1"/>
                          </a:solidFill>
                          <a:latin typeface="Calibri"/>
                          <a:ea typeface="Calibri"/>
                          <a:cs typeface="Calibri"/>
                          <a:sym typeface="Calibri"/>
                        </a:rPr>
                        <a:t>1 = Team defines criteria for responding to each Tier II intervention, but fewer than 5% of students are enrolled.</a:t>
                      </a:r>
                      <a:endParaRPr sz="1100" dirty="0"/>
                    </a:p>
                    <a:p>
                      <a:pPr marL="0" marR="0" lvl="0" indent="0" algn="l" rtl="0">
                        <a:spcBef>
                          <a:spcPts val="900"/>
                        </a:spcBef>
                        <a:spcAft>
                          <a:spcPts val="0"/>
                        </a:spcAft>
                        <a:buNone/>
                      </a:pPr>
                      <a:r>
                        <a:rPr lang="en" sz="1700" b="0" i="0" u="none" strike="noStrike" dirty="0">
                          <a:solidFill>
                            <a:schemeClr val="dk1"/>
                          </a:solidFill>
                          <a:latin typeface="Calibri"/>
                          <a:ea typeface="Calibri"/>
                          <a:cs typeface="Calibri"/>
                          <a:sym typeface="Calibri"/>
                        </a:rPr>
                        <a:t>2 = Team defines criteria and tracks proportion, with at least 5% of students in the school receiving Tier II supports</a:t>
                      </a:r>
                      <a:r>
                        <a:rPr lang="en" sz="1800" b="0" i="0" u="none" strike="noStrike" dirty="0">
                          <a:solidFill>
                            <a:schemeClr val="dk1"/>
                          </a:solidFill>
                          <a:latin typeface="Calibri"/>
                          <a:ea typeface="Calibri"/>
                          <a:cs typeface="Calibri"/>
                          <a:sym typeface="Calibri"/>
                        </a:rPr>
                        <a:t>.</a:t>
                      </a:r>
                      <a:endParaRPr sz="1800" dirty="0"/>
                    </a:p>
                  </a:txBody>
                  <a:tcPr marL="68600" marR="68600" marT="34300" marB="3430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239"/>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2.10 Level of Use</a:t>
            </a:r>
            <a:endParaRPr sz="1100"/>
          </a:p>
        </p:txBody>
      </p:sp>
      <p:graphicFrame>
        <p:nvGraphicFramePr>
          <p:cNvPr id="1518" name="Google Shape;1518;p239"/>
          <p:cNvGraphicFramePr/>
          <p:nvPr/>
        </p:nvGraphicFramePr>
        <p:xfrm>
          <a:off x="431224" y="1072343"/>
          <a:ext cx="8281575" cy="4023400"/>
        </p:xfrm>
        <a:graphic>
          <a:graphicData uri="http://schemas.openxmlformats.org/drawingml/2006/table">
            <a:tbl>
              <a:tblPr firstRow="1" bandRow="1">
                <a:noFill/>
                <a:tableStyleId>{0C8DD21C-C7AF-4682-B362-B0C72A8AE63A}</a:tableStyleId>
              </a:tblPr>
              <a:tblGrid>
                <a:gridCol w="2760525">
                  <a:extLst>
                    <a:ext uri="{9D8B030D-6E8A-4147-A177-3AD203B41FA5}">
                      <a16:colId xmlns:a16="http://schemas.microsoft.com/office/drawing/2014/main" val="20000"/>
                    </a:ext>
                  </a:extLst>
                </a:gridCol>
                <a:gridCol w="2760525">
                  <a:extLst>
                    <a:ext uri="{9D8B030D-6E8A-4147-A177-3AD203B41FA5}">
                      <a16:colId xmlns:a16="http://schemas.microsoft.com/office/drawing/2014/main" val="20001"/>
                    </a:ext>
                  </a:extLst>
                </a:gridCol>
                <a:gridCol w="2760525">
                  <a:extLst>
                    <a:ext uri="{9D8B030D-6E8A-4147-A177-3AD203B41FA5}">
                      <a16:colId xmlns:a16="http://schemas.microsoft.com/office/drawing/2014/main" val="20002"/>
                    </a:ext>
                  </a:extLst>
                </a:gridCol>
              </a:tblGrid>
              <a:tr h="339350">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3221625">
                <a:tc>
                  <a:txBody>
                    <a:bodyPr/>
                    <a:lstStyle/>
                    <a:p>
                      <a:pPr marL="0" marR="0" lvl="0" indent="0" algn="l" rtl="0">
                        <a:spcBef>
                          <a:spcPts val="0"/>
                        </a:spcBef>
                        <a:spcAft>
                          <a:spcPts val="0"/>
                        </a:spcAft>
                        <a:buNone/>
                      </a:pPr>
                      <a:r>
                        <a:rPr lang="en" sz="2100" b="1" i="0" u="none" strike="noStrike">
                          <a:solidFill>
                            <a:schemeClr val="dk1"/>
                          </a:solidFill>
                          <a:latin typeface="Calibri"/>
                          <a:ea typeface="Calibri"/>
                          <a:cs typeface="Calibri"/>
                          <a:sym typeface="Calibri"/>
                        </a:rPr>
                        <a:t>Level of Use: </a:t>
                      </a:r>
                      <a:endParaRPr sz="1100"/>
                    </a:p>
                    <a:p>
                      <a:pPr marL="0" marR="0" lvl="0" indent="0" algn="l" rtl="0">
                        <a:spcBef>
                          <a:spcPts val="500"/>
                        </a:spcBef>
                        <a:spcAft>
                          <a:spcPts val="0"/>
                        </a:spcAft>
                        <a:buNone/>
                      </a:pPr>
                      <a:r>
                        <a:rPr lang="en" sz="1800" b="0" i="0" u="none" strike="noStrike">
                          <a:solidFill>
                            <a:schemeClr val="dk1"/>
                          </a:solidFill>
                          <a:latin typeface="Calibri"/>
                          <a:ea typeface="Calibri"/>
                          <a:cs typeface="Calibri"/>
                          <a:sym typeface="Calibri"/>
                        </a:rPr>
                        <a:t>Team follows a written process to track proportion of students</a:t>
                      </a:r>
                      <a:endParaRPr sz="1100"/>
                    </a:p>
                    <a:p>
                      <a:pPr marL="0" marR="0" lvl="0" indent="0" algn="l" rtl="0">
                        <a:spcBef>
                          <a:spcPts val="0"/>
                        </a:spcBef>
                        <a:spcAft>
                          <a:spcPts val="0"/>
                        </a:spcAft>
                        <a:buNone/>
                      </a:pPr>
                      <a:r>
                        <a:rPr lang="en" sz="1800" b="0" i="0" u="none" strike="noStrike">
                          <a:solidFill>
                            <a:schemeClr val="dk1"/>
                          </a:solidFill>
                          <a:latin typeface="Calibri"/>
                          <a:ea typeface="Calibri"/>
                          <a:cs typeface="Calibri"/>
                          <a:sym typeface="Calibri"/>
                        </a:rPr>
                        <a:t>participating in Tier II supports, and access is proportionate.</a:t>
                      </a:r>
                      <a:endParaRPr sz="1800"/>
                    </a:p>
                  </a:txBody>
                  <a:tcPr marL="68600" marR="68600" marT="34300" marB="34300"/>
                </a:tc>
                <a:tc>
                  <a:txBody>
                    <a:bodyPr/>
                    <a:lstStyle/>
                    <a:p>
                      <a:pPr marL="254000" marR="0" lvl="0" indent="-254000" algn="l" rtl="0">
                        <a:spcBef>
                          <a:spcPts val="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Tier II enrollment data</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Tier II team meeting</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minutes</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Progress monitoring tool</a:t>
                      </a:r>
                      <a:endParaRPr sz="1800"/>
                    </a:p>
                  </a:txBody>
                  <a:tcPr marL="68600" marR="68600" marT="34300" marB="34300"/>
                </a:tc>
                <a:tc>
                  <a:txBody>
                    <a:bodyPr/>
                    <a:lstStyle/>
                    <a:p>
                      <a:pPr marL="0" marR="0" lvl="0" indent="0" algn="l" rtl="0">
                        <a:spcBef>
                          <a:spcPts val="0"/>
                        </a:spcBef>
                        <a:spcAft>
                          <a:spcPts val="0"/>
                        </a:spcAft>
                        <a:buNone/>
                      </a:pPr>
                      <a:r>
                        <a:rPr lang="en" sz="1700" b="0" i="0" u="none" strike="noStrike" dirty="0">
                          <a:solidFill>
                            <a:schemeClr val="dk1"/>
                          </a:solidFill>
                          <a:latin typeface="Calibri"/>
                          <a:ea typeface="Calibri"/>
                          <a:cs typeface="Calibri"/>
                          <a:sym typeface="Calibri"/>
                        </a:rPr>
                        <a:t>0 = Team does not track number of students responding to Tier II interventions.</a:t>
                      </a:r>
                      <a:endParaRPr sz="1100" dirty="0"/>
                    </a:p>
                    <a:p>
                      <a:pPr marL="0" marR="0" lvl="0" indent="0" algn="l" rtl="0">
                        <a:spcBef>
                          <a:spcPts val="900"/>
                        </a:spcBef>
                        <a:spcAft>
                          <a:spcPts val="0"/>
                        </a:spcAft>
                        <a:buNone/>
                      </a:pPr>
                      <a:r>
                        <a:rPr lang="en" sz="1700" b="0" i="0" u="none" strike="noStrike" dirty="0">
                          <a:solidFill>
                            <a:schemeClr val="dk1"/>
                          </a:solidFill>
                          <a:latin typeface="Calibri"/>
                          <a:ea typeface="Calibri"/>
                          <a:cs typeface="Calibri"/>
                          <a:sym typeface="Calibri"/>
                        </a:rPr>
                        <a:t>1 = Team defines criteria for responding to each Tier II intervention, but fewer than 5% of students are enrolled.</a:t>
                      </a:r>
                      <a:endParaRPr sz="1100" dirty="0"/>
                    </a:p>
                    <a:p>
                      <a:pPr marL="0" marR="0" lvl="0" indent="0" algn="l" rtl="0">
                        <a:spcBef>
                          <a:spcPts val="900"/>
                        </a:spcBef>
                        <a:spcAft>
                          <a:spcPts val="0"/>
                        </a:spcAft>
                        <a:buNone/>
                      </a:pPr>
                      <a:r>
                        <a:rPr lang="en" sz="1700" b="0" i="0" u="none" strike="noStrike" dirty="0">
                          <a:solidFill>
                            <a:schemeClr val="dk1"/>
                          </a:solidFill>
                          <a:latin typeface="Calibri"/>
                          <a:ea typeface="Calibri"/>
                          <a:cs typeface="Calibri"/>
                          <a:sym typeface="Calibri"/>
                        </a:rPr>
                        <a:t>2 = Team defines criteria and tracks proportion, with at least 5% of students in the school receiving Tier II supports</a:t>
                      </a:r>
                      <a:r>
                        <a:rPr lang="en" sz="1800" b="0" i="0" u="none" strike="noStrike" dirty="0">
                          <a:solidFill>
                            <a:schemeClr val="dk1"/>
                          </a:solidFill>
                          <a:latin typeface="Calibri"/>
                          <a:ea typeface="Calibri"/>
                          <a:cs typeface="Calibri"/>
                          <a:sym typeface="Calibri"/>
                        </a:rPr>
                        <a:t>.</a:t>
                      </a:r>
                      <a:endParaRPr sz="1800" dirty="0"/>
                    </a:p>
                  </a:txBody>
                  <a:tcPr marL="68600" marR="68600" marT="34300" marB="34300"/>
                </a:tc>
                <a:extLst>
                  <a:ext uri="{0D108BD9-81ED-4DB2-BD59-A6C34878D82A}">
                    <a16:rowId xmlns:a16="http://schemas.microsoft.com/office/drawing/2014/main" val="10001"/>
                  </a:ext>
                </a:extLst>
              </a:tr>
            </a:tbl>
          </a:graphicData>
        </a:graphic>
      </p:graphicFrame>
      <p:sp>
        <p:nvSpPr>
          <p:cNvPr id="1519" name="Google Shape;1519;p239"/>
          <p:cNvSpPr/>
          <p:nvPr/>
        </p:nvSpPr>
        <p:spPr>
          <a:xfrm>
            <a:off x="2311701" y="2025317"/>
            <a:ext cx="4520700" cy="1774500"/>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100" b="1">
                <a:solidFill>
                  <a:schemeClr val="dk1"/>
                </a:solidFill>
                <a:latin typeface="Calibri"/>
                <a:ea typeface="Calibri"/>
                <a:cs typeface="Calibri"/>
                <a:sym typeface="Calibri"/>
              </a:rPr>
              <a:t>Main Idea:</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Tier II supports that are used by</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too few students (e.g., 1% of enrollment) </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or by too many students (e.g., 20% of</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enrollment) are not sustainable.</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5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240"/>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Quick Check: Level of Use</a:t>
            </a:r>
            <a:endParaRPr sz="1100"/>
          </a:p>
        </p:txBody>
      </p:sp>
      <p:sp>
        <p:nvSpPr>
          <p:cNvPr id="1527" name="Google Shape;1527;p240"/>
          <p:cNvSpPr txBox="1">
            <a:spLocks noGrp="1"/>
          </p:cNvSpPr>
          <p:nvPr>
            <p:ph type="body" idx="1"/>
          </p:nvPr>
        </p:nvSpPr>
        <p:spPr>
          <a:xfrm>
            <a:off x="641966" y="1650466"/>
            <a:ext cx="3689747" cy="326350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Team Assessment:</a:t>
            </a:r>
            <a:endParaRPr sz="1100"/>
          </a:p>
          <a:p>
            <a:pPr marL="342900" lvl="0" indent="-342900" algn="l" rtl="0">
              <a:lnSpc>
                <a:spcPct val="100000"/>
              </a:lnSpc>
              <a:spcBef>
                <a:spcPts val="500"/>
              </a:spcBef>
              <a:spcAft>
                <a:spcPts val="0"/>
              </a:spcAft>
              <a:buSzPts val="1600"/>
              <a:buFont typeface="Noto Sans Symbols"/>
              <a:buChar char="❑"/>
            </a:pPr>
            <a:r>
              <a:rPr lang="en" sz="1800" b="0"/>
              <a:t>Is between 5% and 15% of the total student population receiving Tier II supports?</a:t>
            </a:r>
            <a:endParaRPr sz="1100"/>
          </a:p>
          <a:p>
            <a:pPr marL="342900" lvl="0" indent="-342900" algn="l" rtl="0">
              <a:lnSpc>
                <a:spcPct val="100000"/>
              </a:lnSpc>
              <a:spcBef>
                <a:spcPts val="1400"/>
              </a:spcBef>
              <a:spcAft>
                <a:spcPts val="0"/>
              </a:spcAft>
              <a:buSzPts val="1600"/>
              <a:buFont typeface="Noto Sans Symbols"/>
              <a:buChar char="❑"/>
            </a:pPr>
            <a:r>
              <a:rPr lang="en" sz="1800" b="0"/>
              <a:t>Does the school have the capacity to sustain effective supports for this proportion of students?</a:t>
            </a:r>
            <a:endParaRPr sz="1500" b="0"/>
          </a:p>
        </p:txBody>
      </p:sp>
      <p:sp>
        <p:nvSpPr>
          <p:cNvPr id="1528" name="Google Shape;1528;p240"/>
          <p:cNvSpPr txBox="1">
            <a:spLocks noGrp="1"/>
          </p:cNvSpPr>
          <p:nvPr>
            <p:ph type="body" idx="2"/>
          </p:nvPr>
        </p:nvSpPr>
        <p:spPr>
          <a:xfrm>
            <a:off x="4607039" y="1650466"/>
            <a:ext cx="3687097" cy="326350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2100"/>
              <a:t>Scoring:</a:t>
            </a:r>
            <a:endParaRPr sz="1100"/>
          </a:p>
          <a:p>
            <a:pPr marL="0" lvl="0" indent="0" algn="l" rtl="0">
              <a:lnSpc>
                <a:spcPct val="100000"/>
              </a:lnSpc>
              <a:spcBef>
                <a:spcPts val="500"/>
              </a:spcBef>
              <a:spcAft>
                <a:spcPts val="0"/>
              </a:spcAft>
              <a:buSzPts val="1600"/>
              <a:buNone/>
            </a:pPr>
            <a:r>
              <a:rPr lang="en" sz="1800" b="0"/>
              <a:t>0 = Team does not track number of students responding to Tier II interventions.</a:t>
            </a:r>
            <a:endParaRPr sz="1100"/>
          </a:p>
          <a:p>
            <a:pPr marL="0" lvl="0" indent="0" algn="l" rtl="0">
              <a:lnSpc>
                <a:spcPct val="100000"/>
              </a:lnSpc>
              <a:spcBef>
                <a:spcPts val="900"/>
              </a:spcBef>
              <a:spcAft>
                <a:spcPts val="0"/>
              </a:spcAft>
              <a:buSzPts val="1600"/>
              <a:buNone/>
            </a:pPr>
            <a:r>
              <a:rPr lang="en" sz="1800" b="0"/>
              <a:t>1 = Team defines criteria for responding to each Tier II intervention, but fewer than 5% of students are enrolled.</a:t>
            </a:r>
            <a:endParaRPr sz="1100"/>
          </a:p>
          <a:p>
            <a:pPr marL="0" lvl="0" indent="0" algn="l" rtl="0">
              <a:lnSpc>
                <a:spcPct val="100000"/>
              </a:lnSpc>
              <a:spcBef>
                <a:spcPts val="900"/>
              </a:spcBef>
              <a:spcAft>
                <a:spcPts val="0"/>
              </a:spcAft>
              <a:buClr>
                <a:schemeClr val="accent1"/>
              </a:buClr>
              <a:buSzPts val="1600"/>
              <a:buFont typeface="Noto Sans Symbols"/>
              <a:buNone/>
            </a:pPr>
            <a:r>
              <a:rPr lang="en" sz="1800" b="0"/>
              <a:t>2 = Team defines criteria and tracks proportion, with at least 5% of students in the school receiving   Tier II supports.</a:t>
            </a:r>
            <a:endParaRPr sz="1100"/>
          </a:p>
        </p:txBody>
      </p:sp>
      <p:sp>
        <p:nvSpPr>
          <p:cNvPr id="1529" name="Google Shape;1529;p240"/>
          <p:cNvSpPr txBox="1"/>
          <p:nvPr/>
        </p:nvSpPr>
        <p:spPr>
          <a:xfrm>
            <a:off x="547727" y="1132454"/>
            <a:ext cx="6576935"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a:solidFill>
                  <a:schemeClr val="dk1"/>
                </a:solidFill>
                <a:latin typeface="Calibri"/>
                <a:ea typeface="Calibri"/>
                <a:cs typeface="Calibri"/>
                <a:sym typeface="Calibri"/>
              </a:rPr>
              <a:t>What proportion of students are receiving Tier II supports?</a:t>
            </a:r>
            <a:endParaRPr sz="11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107"/>
          <p:cNvSpPr txBox="1">
            <a:spLocks noGrp="1"/>
          </p:cNvSpPr>
          <p:nvPr>
            <p:ph type="title"/>
          </p:nvPr>
        </p:nvSpPr>
        <p:spPr>
          <a:xfrm>
            <a:off x="311700" y="169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Calibri"/>
                <a:ea typeface="Calibri"/>
                <a:cs typeface="Calibri"/>
                <a:sym typeface="Calibri"/>
              </a:rPr>
              <a:t>MTSS for Social Competence &amp; Academic Achievement</a:t>
            </a:r>
            <a:endParaRPr>
              <a:latin typeface="Calibri"/>
              <a:ea typeface="Calibri"/>
              <a:cs typeface="Calibri"/>
              <a:sym typeface="Calibri"/>
            </a:endParaRPr>
          </a:p>
        </p:txBody>
      </p:sp>
      <p:pic>
        <p:nvPicPr>
          <p:cNvPr id="508" name="Google Shape;508;p107"/>
          <p:cNvPicPr preferRelativeResize="0"/>
          <p:nvPr/>
        </p:nvPicPr>
        <p:blipFill rotWithShape="1">
          <a:blip r:embed="rId3">
            <a:alphaModFix/>
          </a:blip>
          <a:srcRect/>
          <a:stretch/>
        </p:blipFill>
        <p:spPr>
          <a:xfrm>
            <a:off x="969818" y="618803"/>
            <a:ext cx="5338143" cy="4543374"/>
          </a:xfrm>
          <a:prstGeom prst="rect">
            <a:avLst/>
          </a:prstGeom>
          <a:noFill/>
          <a:ln>
            <a:noFill/>
          </a:ln>
        </p:spPr>
      </p:pic>
      <p:sp>
        <p:nvSpPr>
          <p:cNvPr id="509" name="Google Shape;509;p107"/>
          <p:cNvSpPr txBox="1"/>
          <p:nvPr/>
        </p:nvSpPr>
        <p:spPr>
          <a:xfrm>
            <a:off x="6307961" y="1413163"/>
            <a:ext cx="27156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1" i="0" u="none" strike="noStrike" cap="none">
                <a:solidFill>
                  <a:srgbClr val="FF6600"/>
                </a:solidFill>
                <a:latin typeface="Arial"/>
                <a:ea typeface="Arial"/>
                <a:cs typeface="Arial"/>
                <a:sym typeface="Arial"/>
              </a:rPr>
              <a:t>Outcome data (social, behavior, academic achievement), Progress Monitoring, Fidelity</a:t>
            </a:r>
            <a:endParaRPr sz="1800" b="1" i="0" u="none" strike="noStrike" cap="none" dirty="0">
              <a:solidFill>
                <a:srgbClr val="FF6600"/>
              </a:solidFill>
              <a:latin typeface="Arial"/>
              <a:ea typeface="Arial"/>
              <a:cs typeface="Arial"/>
              <a:sym typeface="Arial"/>
            </a:endParaRPr>
          </a:p>
        </p:txBody>
      </p:sp>
    </p:spTree>
    <p:extLst>
      <p:ext uri="{BB962C8B-B14F-4D97-AF65-F5344CB8AC3E}">
        <p14:creationId xmlns:p14="http://schemas.microsoft.com/office/powerpoint/2010/main" val="3901092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241"/>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2.11 Student Performance Data</a:t>
            </a:r>
            <a:endParaRPr sz="1100"/>
          </a:p>
        </p:txBody>
      </p:sp>
      <p:graphicFrame>
        <p:nvGraphicFramePr>
          <p:cNvPr id="1537" name="Google Shape;1537;p241"/>
          <p:cNvGraphicFramePr/>
          <p:nvPr/>
        </p:nvGraphicFramePr>
        <p:xfrm>
          <a:off x="585037" y="874109"/>
          <a:ext cx="7973875" cy="4356530"/>
        </p:xfrm>
        <a:graphic>
          <a:graphicData uri="http://schemas.openxmlformats.org/drawingml/2006/table">
            <a:tbl>
              <a:tblPr firstRow="1" bandRow="1">
                <a:noFill/>
                <a:tableStyleId>{0C8DD21C-C7AF-4682-B362-B0C72A8AE63A}</a:tableStyleId>
              </a:tblPr>
              <a:tblGrid>
                <a:gridCol w="2608175">
                  <a:extLst>
                    <a:ext uri="{9D8B030D-6E8A-4147-A177-3AD203B41FA5}">
                      <a16:colId xmlns:a16="http://schemas.microsoft.com/office/drawing/2014/main" val="20000"/>
                    </a:ext>
                  </a:extLst>
                </a:gridCol>
                <a:gridCol w="2682850">
                  <a:extLst>
                    <a:ext uri="{9D8B030D-6E8A-4147-A177-3AD203B41FA5}">
                      <a16:colId xmlns:a16="http://schemas.microsoft.com/office/drawing/2014/main" val="20001"/>
                    </a:ext>
                  </a:extLst>
                </a:gridCol>
                <a:gridCol w="2682850">
                  <a:extLst>
                    <a:ext uri="{9D8B030D-6E8A-4147-A177-3AD203B41FA5}">
                      <a16:colId xmlns:a16="http://schemas.microsoft.com/office/drawing/2014/main" val="20002"/>
                    </a:ext>
                  </a:extLst>
                </a:gridCol>
              </a:tblGrid>
              <a:tr h="561750">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700"/>
                        <a:t>Scoring Criteria</a:t>
                      </a:r>
                      <a:endParaRPr sz="1100"/>
                    </a:p>
                  </a:txBody>
                  <a:tcPr marL="68600" marR="68600" marT="34300" marB="34300" anchor="ctr"/>
                </a:tc>
                <a:extLst>
                  <a:ext uri="{0D108BD9-81ED-4DB2-BD59-A6C34878D82A}">
                    <a16:rowId xmlns:a16="http://schemas.microsoft.com/office/drawing/2014/main" val="10000"/>
                  </a:ext>
                </a:extLst>
              </a:tr>
              <a:tr h="2908800">
                <a:tc>
                  <a:txBody>
                    <a:bodyPr/>
                    <a:lstStyle/>
                    <a:p>
                      <a:pPr marL="0" marR="0" lvl="0" indent="0" algn="l" rtl="0">
                        <a:spcBef>
                          <a:spcPts val="0"/>
                        </a:spcBef>
                        <a:spcAft>
                          <a:spcPts val="0"/>
                        </a:spcAft>
                        <a:buNone/>
                      </a:pPr>
                      <a:r>
                        <a:rPr lang="en" sz="1800" b="1" i="0" u="none" strike="noStrike">
                          <a:solidFill>
                            <a:schemeClr val="dk1"/>
                          </a:solidFill>
                          <a:latin typeface="Calibri"/>
                          <a:ea typeface="Calibri"/>
                          <a:cs typeface="Calibri"/>
                          <a:sym typeface="Calibri"/>
                        </a:rPr>
                        <a:t>2.11 Student Performance Data: </a:t>
                      </a:r>
                      <a:endParaRPr sz="1100"/>
                    </a:p>
                    <a:p>
                      <a:pPr marL="0" marR="0" lvl="0" indent="0" algn="l" rtl="0">
                        <a:spcBef>
                          <a:spcPts val="500"/>
                        </a:spcBef>
                        <a:spcAft>
                          <a:spcPts val="0"/>
                        </a:spcAft>
                        <a:buNone/>
                      </a:pPr>
                      <a:r>
                        <a:rPr lang="en" sz="1800" b="0" i="0" u="none" strike="noStrike">
                          <a:solidFill>
                            <a:schemeClr val="dk1"/>
                          </a:solidFill>
                          <a:latin typeface="Calibri"/>
                          <a:ea typeface="Calibri"/>
                          <a:cs typeface="Calibri"/>
                          <a:sym typeface="Calibri"/>
                        </a:rPr>
                        <a:t>Tier II team tracks proportion of students experiencing success      (% of participating students being successful) and uses Tier II intervention outcomes data and decision rules for progress monitoring and modification.</a:t>
                      </a:r>
                      <a:endParaRPr sz="1800"/>
                    </a:p>
                  </a:txBody>
                  <a:tcPr marL="68600" marR="68600" marT="34300" marB="34300"/>
                </a:tc>
                <a:tc>
                  <a:txBody>
                    <a:bodyPr/>
                    <a:lstStyle/>
                    <a:p>
                      <a:pPr marL="215900" marR="0" lvl="0" indent="-215900" algn="l" rtl="0">
                        <a:spcBef>
                          <a:spcPts val="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Student progress data (e.g., % of students meeting goals)</a:t>
                      </a:r>
                      <a:endParaRPr sz="1100"/>
                    </a:p>
                    <a:p>
                      <a:pPr marL="215900" marR="0" lvl="0" indent="-2159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Intervention Tracking Tool</a:t>
                      </a:r>
                      <a:endParaRPr sz="1100"/>
                    </a:p>
                    <a:p>
                      <a:pPr marL="215900" marR="0" lvl="0" indent="-2159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Daily/Weekly Progress Report sheets</a:t>
                      </a:r>
                      <a:endParaRPr sz="1100"/>
                    </a:p>
                    <a:p>
                      <a:pPr marL="215900" marR="0" lvl="0" indent="-2159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Family communication</a:t>
                      </a:r>
                      <a:endParaRPr sz="1800"/>
                    </a:p>
                  </a:txBody>
                  <a:tcPr marL="68600" marR="68600" marT="34300" marB="34300"/>
                </a:tc>
                <a:tc>
                  <a:txBody>
                    <a:bodyPr/>
                    <a:lstStyle/>
                    <a:p>
                      <a:pPr marL="0" marR="0" lvl="0" indent="0" algn="l" rtl="0">
                        <a:lnSpc>
                          <a:spcPct val="90000"/>
                        </a:lnSpc>
                        <a:spcBef>
                          <a:spcPts val="0"/>
                        </a:spcBef>
                        <a:spcAft>
                          <a:spcPts val="0"/>
                        </a:spcAft>
                        <a:buNone/>
                      </a:pPr>
                      <a:r>
                        <a:rPr lang="en" sz="1700" b="0" i="0" u="none" strike="noStrike" dirty="0">
                          <a:solidFill>
                            <a:schemeClr val="dk1"/>
                          </a:solidFill>
                          <a:latin typeface="Calibri"/>
                          <a:ea typeface="Calibri"/>
                          <a:cs typeface="Calibri"/>
                          <a:sym typeface="Calibri"/>
                        </a:rPr>
                        <a:t>0 = Student data are not monitored.</a:t>
                      </a:r>
                      <a:endParaRPr sz="1100" dirty="0"/>
                    </a:p>
                    <a:p>
                      <a:pPr marL="0" marR="0" lvl="0" indent="0" algn="l" rtl="0">
                        <a:lnSpc>
                          <a:spcPct val="90000"/>
                        </a:lnSpc>
                        <a:spcBef>
                          <a:spcPts val="900"/>
                        </a:spcBef>
                        <a:spcAft>
                          <a:spcPts val="0"/>
                        </a:spcAft>
                        <a:buNone/>
                      </a:pPr>
                      <a:r>
                        <a:rPr lang="en" sz="1700" b="0" i="0" u="none" strike="noStrike" dirty="0">
                          <a:solidFill>
                            <a:schemeClr val="dk1"/>
                          </a:solidFill>
                          <a:latin typeface="Calibri"/>
                          <a:ea typeface="Calibri"/>
                          <a:cs typeface="Calibri"/>
                          <a:sym typeface="Calibri"/>
                        </a:rPr>
                        <a:t>1 = Student data monitored but no data decision rules are established to alter      (e.g., intensify or fade). support</a:t>
                      </a:r>
                      <a:endParaRPr sz="1100" dirty="0"/>
                    </a:p>
                    <a:p>
                      <a:pPr marL="0" marR="0" lvl="0" indent="0" algn="l" rtl="0">
                        <a:lnSpc>
                          <a:spcPct val="90000"/>
                        </a:lnSpc>
                        <a:spcBef>
                          <a:spcPts val="900"/>
                        </a:spcBef>
                        <a:spcAft>
                          <a:spcPts val="0"/>
                        </a:spcAft>
                        <a:buNone/>
                      </a:pPr>
                      <a:r>
                        <a:rPr lang="en" sz="1700" b="0" i="0" u="none" strike="noStrike" dirty="0">
                          <a:solidFill>
                            <a:schemeClr val="dk1"/>
                          </a:solidFill>
                          <a:latin typeface="Calibri"/>
                          <a:ea typeface="Calibri"/>
                          <a:cs typeface="Calibri"/>
                          <a:sym typeface="Calibri"/>
                        </a:rPr>
                        <a:t>2 = Student data (% of students being successful) are monitored and used at least monthly, with data decision rules established to alter (e.g., intensify or fade) support and shared with stakeholders.</a:t>
                      </a:r>
                      <a:endParaRPr sz="1700" dirty="0"/>
                    </a:p>
                  </a:txBody>
                  <a:tcPr marL="68600" marR="68600" marT="34300" marB="3430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242"/>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2.11 Student Performance Data</a:t>
            </a:r>
            <a:endParaRPr sz="1100"/>
          </a:p>
        </p:txBody>
      </p:sp>
      <p:graphicFrame>
        <p:nvGraphicFramePr>
          <p:cNvPr id="1545" name="Google Shape;1545;p242"/>
          <p:cNvGraphicFramePr/>
          <p:nvPr/>
        </p:nvGraphicFramePr>
        <p:xfrm>
          <a:off x="585037" y="874109"/>
          <a:ext cx="7973875" cy="4356530"/>
        </p:xfrm>
        <a:graphic>
          <a:graphicData uri="http://schemas.openxmlformats.org/drawingml/2006/table">
            <a:tbl>
              <a:tblPr firstRow="1" bandRow="1">
                <a:noFill/>
                <a:tableStyleId>{0C8DD21C-C7AF-4682-B362-B0C72A8AE63A}</a:tableStyleId>
              </a:tblPr>
              <a:tblGrid>
                <a:gridCol w="2608175">
                  <a:extLst>
                    <a:ext uri="{9D8B030D-6E8A-4147-A177-3AD203B41FA5}">
                      <a16:colId xmlns:a16="http://schemas.microsoft.com/office/drawing/2014/main" val="20000"/>
                    </a:ext>
                  </a:extLst>
                </a:gridCol>
                <a:gridCol w="2682850">
                  <a:extLst>
                    <a:ext uri="{9D8B030D-6E8A-4147-A177-3AD203B41FA5}">
                      <a16:colId xmlns:a16="http://schemas.microsoft.com/office/drawing/2014/main" val="20001"/>
                    </a:ext>
                  </a:extLst>
                </a:gridCol>
                <a:gridCol w="2682850">
                  <a:extLst>
                    <a:ext uri="{9D8B030D-6E8A-4147-A177-3AD203B41FA5}">
                      <a16:colId xmlns:a16="http://schemas.microsoft.com/office/drawing/2014/main" val="20002"/>
                    </a:ext>
                  </a:extLst>
                </a:gridCol>
              </a:tblGrid>
              <a:tr h="561750">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700"/>
                        <a:t>Scoring Criteria</a:t>
                      </a:r>
                      <a:endParaRPr sz="1100"/>
                    </a:p>
                  </a:txBody>
                  <a:tcPr marL="68600" marR="68600" marT="34300" marB="34300" anchor="ctr"/>
                </a:tc>
                <a:extLst>
                  <a:ext uri="{0D108BD9-81ED-4DB2-BD59-A6C34878D82A}">
                    <a16:rowId xmlns:a16="http://schemas.microsoft.com/office/drawing/2014/main" val="10000"/>
                  </a:ext>
                </a:extLst>
              </a:tr>
              <a:tr h="2908800">
                <a:tc>
                  <a:txBody>
                    <a:bodyPr/>
                    <a:lstStyle/>
                    <a:p>
                      <a:pPr marL="0" marR="0" lvl="0" indent="0" algn="l" rtl="0">
                        <a:spcBef>
                          <a:spcPts val="0"/>
                        </a:spcBef>
                        <a:spcAft>
                          <a:spcPts val="0"/>
                        </a:spcAft>
                        <a:buNone/>
                      </a:pPr>
                      <a:r>
                        <a:rPr lang="en" sz="1800" b="1" i="0" u="none" strike="noStrike">
                          <a:solidFill>
                            <a:schemeClr val="dk1"/>
                          </a:solidFill>
                          <a:latin typeface="Calibri"/>
                          <a:ea typeface="Calibri"/>
                          <a:cs typeface="Calibri"/>
                          <a:sym typeface="Calibri"/>
                        </a:rPr>
                        <a:t>2.11 Student Performance Data: </a:t>
                      </a:r>
                      <a:endParaRPr sz="1100"/>
                    </a:p>
                    <a:p>
                      <a:pPr marL="0" marR="0" lvl="0" indent="0" algn="l" rtl="0">
                        <a:spcBef>
                          <a:spcPts val="500"/>
                        </a:spcBef>
                        <a:spcAft>
                          <a:spcPts val="0"/>
                        </a:spcAft>
                        <a:buNone/>
                      </a:pPr>
                      <a:r>
                        <a:rPr lang="en" sz="1800" b="0" i="0" u="none" strike="noStrike">
                          <a:solidFill>
                            <a:schemeClr val="dk1"/>
                          </a:solidFill>
                          <a:latin typeface="Calibri"/>
                          <a:ea typeface="Calibri"/>
                          <a:cs typeface="Calibri"/>
                          <a:sym typeface="Calibri"/>
                        </a:rPr>
                        <a:t>Tier II team tracks proportion of students experiencing success      (% of participating students being successful) and uses Tier II intervention outcomes data and decision rules for progress monitoring and modification.</a:t>
                      </a:r>
                      <a:endParaRPr sz="1800"/>
                    </a:p>
                  </a:txBody>
                  <a:tcPr marL="68600" marR="68600" marT="34300" marB="34300"/>
                </a:tc>
                <a:tc>
                  <a:txBody>
                    <a:bodyPr/>
                    <a:lstStyle/>
                    <a:p>
                      <a:pPr marL="215900" marR="0" lvl="0" indent="-215900" algn="l" rtl="0">
                        <a:spcBef>
                          <a:spcPts val="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Student progress data (e.g., % of students meeting goals)</a:t>
                      </a:r>
                      <a:endParaRPr sz="1100"/>
                    </a:p>
                    <a:p>
                      <a:pPr marL="215900" marR="0" lvl="0" indent="-2159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Intervention Tracking Tool</a:t>
                      </a:r>
                      <a:endParaRPr sz="1100"/>
                    </a:p>
                    <a:p>
                      <a:pPr marL="215900" marR="0" lvl="0" indent="-2159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Daily/Weekly Progress Report sheets</a:t>
                      </a:r>
                      <a:endParaRPr sz="1100"/>
                    </a:p>
                    <a:p>
                      <a:pPr marL="215900" marR="0" lvl="0" indent="-2159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Family communication</a:t>
                      </a:r>
                      <a:endParaRPr sz="1800"/>
                    </a:p>
                  </a:txBody>
                  <a:tcPr marL="68600" marR="68600" marT="34300" marB="34300"/>
                </a:tc>
                <a:tc>
                  <a:txBody>
                    <a:bodyPr/>
                    <a:lstStyle/>
                    <a:p>
                      <a:pPr marL="0" marR="0" lvl="0" indent="0" algn="l" rtl="0">
                        <a:lnSpc>
                          <a:spcPct val="90000"/>
                        </a:lnSpc>
                        <a:spcBef>
                          <a:spcPts val="0"/>
                        </a:spcBef>
                        <a:spcAft>
                          <a:spcPts val="0"/>
                        </a:spcAft>
                        <a:buNone/>
                      </a:pPr>
                      <a:r>
                        <a:rPr lang="en" sz="1700" b="0" i="0" u="none" strike="noStrike" dirty="0">
                          <a:solidFill>
                            <a:schemeClr val="dk1"/>
                          </a:solidFill>
                          <a:latin typeface="Calibri"/>
                          <a:ea typeface="Calibri"/>
                          <a:cs typeface="Calibri"/>
                          <a:sym typeface="Calibri"/>
                        </a:rPr>
                        <a:t>0 = Student data are not monitored.</a:t>
                      </a:r>
                      <a:endParaRPr sz="1100" dirty="0"/>
                    </a:p>
                    <a:p>
                      <a:pPr marL="0" marR="0" lvl="0" indent="0" algn="l" rtl="0">
                        <a:lnSpc>
                          <a:spcPct val="90000"/>
                        </a:lnSpc>
                        <a:spcBef>
                          <a:spcPts val="900"/>
                        </a:spcBef>
                        <a:spcAft>
                          <a:spcPts val="0"/>
                        </a:spcAft>
                        <a:buNone/>
                      </a:pPr>
                      <a:r>
                        <a:rPr lang="en" sz="1700" b="0" i="0" u="none" strike="noStrike" dirty="0">
                          <a:solidFill>
                            <a:schemeClr val="dk1"/>
                          </a:solidFill>
                          <a:latin typeface="Calibri"/>
                          <a:ea typeface="Calibri"/>
                          <a:cs typeface="Calibri"/>
                          <a:sym typeface="Calibri"/>
                        </a:rPr>
                        <a:t>1 = Student data monitored but no data decision rules are established to alter      (e.g., intensify or fade). support</a:t>
                      </a:r>
                      <a:endParaRPr sz="1100" dirty="0"/>
                    </a:p>
                    <a:p>
                      <a:pPr marL="0" marR="0" lvl="0" indent="0" algn="l" rtl="0">
                        <a:lnSpc>
                          <a:spcPct val="90000"/>
                        </a:lnSpc>
                        <a:spcBef>
                          <a:spcPts val="900"/>
                        </a:spcBef>
                        <a:spcAft>
                          <a:spcPts val="0"/>
                        </a:spcAft>
                        <a:buNone/>
                      </a:pPr>
                      <a:r>
                        <a:rPr lang="en" sz="1700" b="0" i="0" u="none" strike="noStrike" dirty="0">
                          <a:solidFill>
                            <a:schemeClr val="dk1"/>
                          </a:solidFill>
                          <a:latin typeface="Calibri"/>
                          <a:ea typeface="Calibri"/>
                          <a:cs typeface="Calibri"/>
                          <a:sym typeface="Calibri"/>
                        </a:rPr>
                        <a:t>2 = Student data (% of students being successful) are monitored and used at least monthly, with data decision rules established to alter (e.g., intensify or fade) support and shared with stakeholders.</a:t>
                      </a:r>
                      <a:endParaRPr sz="1700" dirty="0"/>
                    </a:p>
                  </a:txBody>
                  <a:tcPr marL="68600" marR="68600" marT="34300" marB="34300"/>
                </a:tc>
                <a:extLst>
                  <a:ext uri="{0D108BD9-81ED-4DB2-BD59-A6C34878D82A}">
                    <a16:rowId xmlns:a16="http://schemas.microsoft.com/office/drawing/2014/main" val="10001"/>
                  </a:ext>
                </a:extLst>
              </a:tr>
            </a:tbl>
          </a:graphicData>
        </a:graphic>
      </p:graphicFrame>
      <p:sp>
        <p:nvSpPr>
          <p:cNvPr id="1546" name="Google Shape;1546;p242"/>
          <p:cNvSpPr/>
          <p:nvPr/>
        </p:nvSpPr>
        <p:spPr>
          <a:xfrm>
            <a:off x="2311701" y="2000518"/>
            <a:ext cx="4520700" cy="1774500"/>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100" b="1">
                <a:solidFill>
                  <a:schemeClr val="dk1"/>
                </a:solidFill>
                <a:latin typeface="Calibri"/>
                <a:ea typeface="Calibri"/>
                <a:cs typeface="Calibri"/>
                <a:sym typeface="Calibri"/>
              </a:rPr>
              <a:t>Main Idea:</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Tier II team needs regular access</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to information about student success to be</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able to adapt and improve Tier II supports.</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5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243"/>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Quick Check: Student Performance Data</a:t>
            </a:r>
            <a:endParaRPr sz="1100"/>
          </a:p>
        </p:txBody>
      </p:sp>
      <p:sp>
        <p:nvSpPr>
          <p:cNvPr id="1554" name="Google Shape;1554;p243"/>
          <p:cNvSpPr txBox="1">
            <a:spLocks noGrp="1"/>
          </p:cNvSpPr>
          <p:nvPr>
            <p:ph type="body" idx="1"/>
          </p:nvPr>
        </p:nvSpPr>
        <p:spPr>
          <a:xfrm>
            <a:off x="608675" y="1484002"/>
            <a:ext cx="3689747" cy="365949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900"/>
              <a:buFont typeface="Noto Sans Symbols"/>
              <a:buNone/>
            </a:pPr>
            <a:r>
              <a:rPr lang="en" sz="2100"/>
              <a:t>Team Assessment:</a:t>
            </a:r>
            <a:endParaRPr sz="1100"/>
          </a:p>
          <a:p>
            <a:pPr marL="342900" lvl="0" indent="-336550" algn="l" rtl="0">
              <a:lnSpc>
                <a:spcPct val="90000"/>
              </a:lnSpc>
              <a:spcBef>
                <a:spcPts val="500"/>
              </a:spcBef>
              <a:spcAft>
                <a:spcPts val="0"/>
              </a:spcAft>
              <a:buSzPts val="1700"/>
              <a:buFont typeface="Noto Sans Symbols"/>
              <a:buChar char="❑"/>
            </a:pPr>
            <a:r>
              <a:rPr lang="en" sz="1900" b="0"/>
              <a:t>Is there a system to collect and organize intervention outcome data?</a:t>
            </a:r>
            <a:endParaRPr sz="1100"/>
          </a:p>
          <a:p>
            <a:pPr marL="342900" lvl="0" indent="-336550" algn="l" rtl="0">
              <a:lnSpc>
                <a:spcPct val="90000"/>
              </a:lnSpc>
              <a:spcBef>
                <a:spcPts val="1400"/>
              </a:spcBef>
              <a:spcAft>
                <a:spcPts val="0"/>
              </a:spcAft>
              <a:buSzPts val="1700"/>
              <a:buFont typeface="Noto Sans Symbols"/>
              <a:buChar char="❑"/>
            </a:pPr>
            <a:r>
              <a:rPr lang="en" sz="1900" b="0"/>
              <a:t>Does the Tier II team have access to reports summarizing intervention outcome data?</a:t>
            </a:r>
            <a:endParaRPr sz="1100"/>
          </a:p>
          <a:p>
            <a:pPr marL="342900" lvl="0" indent="-336550" algn="l" rtl="0">
              <a:lnSpc>
                <a:spcPct val="90000"/>
              </a:lnSpc>
              <a:spcBef>
                <a:spcPts val="1400"/>
              </a:spcBef>
              <a:spcAft>
                <a:spcPts val="0"/>
              </a:spcAft>
              <a:buSzPts val="1700"/>
              <a:buFont typeface="Noto Sans Symbols"/>
              <a:buChar char="❑"/>
            </a:pPr>
            <a:r>
              <a:rPr lang="en" sz="1900" b="0"/>
              <a:t>Does the Tier II team have a system with data decision rules to identify how Tier II supports should be altered?</a:t>
            </a:r>
            <a:endParaRPr sz="1700" b="0"/>
          </a:p>
        </p:txBody>
      </p:sp>
      <p:sp>
        <p:nvSpPr>
          <p:cNvPr id="1555" name="Google Shape;1555;p243"/>
          <p:cNvSpPr txBox="1">
            <a:spLocks noGrp="1"/>
          </p:cNvSpPr>
          <p:nvPr>
            <p:ph type="body" idx="2"/>
          </p:nvPr>
        </p:nvSpPr>
        <p:spPr>
          <a:xfrm>
            <a:off x="4717505" y="1484002"/>
            <a:ext cx="3984831" cy="347246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Scoring:</a:t>
            </a:r>
            <a:endParaRPr sz="1100"/>
          </a:p>
          <a:p>
            <a:pPr marL="0" lvl="0" indent="0" algn="l" rtl="0">
              <a:lnSpc>
                <a:spcPct val="100000"/>
              </a:lnSpc>
              <a:spcBef>
                <a:spcPts val="500"/>
              </a:spcBef>
              <a:spcAft>
                <a:spcPts val="0"/>
              </a:spcAft>
              <a:buSzPts val="1600"/>
              <a:buNone/>
            </a:pPr>
            <a:r>
              <a:rPr lang="en" sz="1800" b="0"/>
              <a:t>0 = Student data are not monitored.</a:t>
            </a:r>
            <a:endParaRPr sz="1100"/>
          </a:p>
          <a:p>
            <a:pPr marL="0" lvl="0" indent="0" algn="l" rtl="0">
              <a:lnSpc>
                <a:spcPct val="100000"/>
              </a:lnSpc>
              <a:spcBef>
                <a:spcPts val="1400"/>
              </a:spcBef>
              <a:spcAft>
                <a:spcPts val="0"/>
              </a:spcAft>
              <a:buSzPts val="1600"/>
              <a:buNone/>
            </a:pPr>
            <a:r>
              <a:rPr lang="en" sz="1800" b="0"/>
              <a:t>1 = Student data are monitored, but no data decision rules are established to alter (e.g., intensify or fade) support.</a:t>
            </a:r>
            <a:endParaRPr sz="1100"/>
          </a:p>
          <a:p>
            <a:pPr marL="0" lvl="0" indent="0" algn="l" rtl="0">
              <a:lnSpc>
                <a:spcPct val="100000"/>
              </a:lnSpc>
              <a:spcBef>
                <a:spcPts val="1400"/>
              </a:spcBef>
              <a:spcAft>
                <a:spcPts val="0"/>
              </a:spcAft>
              <a:buClr>
                <a:schemeClr val="accent1"/>
              </a:buClr>
              <a:buSzPts val="1600"/>
              <a:buFont typeface="Noto Sans Symbols"/>
              <a:buNone/>
            </a:pPr>
            <a:r>
              <a:rPr lang="en" sz="1800" b="0"/>
              <a:t>2 = Student data (% of students being successful) are monitored and used at least monthly, with data decision rule established to alter (e.g., intensify or fade) support, and are shared with stakeholders.</a:t>
            </a:r>
            <a:endParaRPr sz="1100"/>
          </a:p>
        </p:txBody>
      </p:sp>
      <p:sp>
        <p:nvSpPr>
          <p:cNvPr id="1556" name="Google Shape;1556;p243"/>
          <p:cNvSpPr txBox="1"/>
          <p:nvPr/>
        </p:nvSpPr>
        <p:spPr>
          <a:xfrm>
            <a:off x="541068" y="976804"/>
            <a:ext cx="7941545"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a:solidFill>
                  <a:schemeClr val="dk1"/>
                </a:solidFill>
                <a:latin typeface="Calibri"/>
                <a:ea typeface="Calibri"/>
                <a:cs typeface="Calibri"/>
                <a:sym typeface="Calibri"/>
              </a:rPr>
              <a:t>How is Tier II outcome data used to provide effective supports?</a:t>
            </a:r>
            <a:endParaRPr sz="110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p244"/>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2.12 Fidelity Data</a:t>
            </a:r>
            <a:endParaRPr sz="1100"/>
          </a:p>
        </p:txBody>
      </p:sp>
      <p:graphicFrame>
        <p:nvGraphicFramePr>
          <p:cNvPr id="1564" name="Google Shape;1564;p244"/>
          <p:cNvGraphicFramePr/>
          <p:nvPr/>
        </p:nvGraphicFramePr>
        <p:xfrm>
          <a:off x="385763" y="1049740"/>
          <a:ext cx="8327175" cy="3470550"/>
        </p:xfrm>
        <a:graphic>
          <a:graphicData uri="http://schemas.openxmlformats.org/drawingml/2006/table">
            <a:tbl>
              <a:tblPr firstRow="1" bandRow="1">
                <a:noFill/>
                <a:tableStyleId>{0C8DD21C-C7AF-4682-B362-B0C72A8AE63A}</a:tableStyleId>
              </a:tblPr>
              <a:tblGrid>
                <a:gridCol w="2775725">
                  <a:extLst>
                    <a:ext uri="{9D8B030D-6E8A-4147-A177-3AD203B41FA5}">
                      <a16:colId xmlns:a16="http://schemas.microsoft.com/office/drawing/2014/main" val="20000"/>
                    </a:ext>
                  </a:extLst>
                </a:gridCol>
                <a:gridCol w="2775725">
                  <a:extLst>
                    <a:ext uri="{9D8B030D-6E8A-4147-A177-3AD203B41FA5}">
                      <a16:colId xmlns:a16="http://schemas.microsoft.com/office/drawing/2014/main" val="20001"/>
                    </a:ext>
                  </a:extLst>
                </a:gridCol>
                <a:gridCol w="2775725">
                  <a:extLst>
                    <a:ext uri="{9D8B030D-6E8A-4147-A177-3AD203B41FA5}">
                      <a16:colId xmlns:a16="http://schemas.microsoft.com/office/drawing/2014/main" val="20002"/>
                    </a:ext>
                  </a:extLst>
                </a:gridCol>
              </a:tblGrid>
              <a:tr h="369850">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3100700">
                <a:tc>
                  <a:txBody>
                    <a:bodyPr/>
                    <a:lstStyle/>
                    <a:p>
                      <a:pPr marL="0" marR="0" lvl="0" indent="0" algn="l" rtl="0">
                        <a:spcBef>
                          <a:spcPts val="0"/>
                        </a:spcBef>
                        <a:spcAft>
                          <a:spcPts val="0"/>
                        </a:spcAft>
                        <a:buNone/>
                      </a:pPr>
                      <a:r>
                        <a:rPr lang="en" sz="2100" b="1" i="0" u="none" strike="noStrike">
                          <a:solidFill>
                            <a:schemeClr val="dk1"/>
                          </a:solidFill>
                          <a:latin typeface="Calibri"/>
                          <a:ea typeface="Calibri"/>
                          <a:cs typeface="Calibri"/>
                          <a:sym typeface="Calibri"/>
                        </a:rPr>
                        <a:t>Fidelity Data: </a:t>
                      </a:r>
                      <a:endParaRPr sz="1100"/>
                    </a:p>
                    <a:p>
                      <a:pPr marL="0" marR="0" lvl="0" indent="0" algn="l" rtl="0">
                        <a:spcBef>
                          <a:spcPts val="500"/>
                        </a:spcBef>
                        <a:spcAft>
                          <a:spcPts val="0"/>
                        </a:spcAft>
                        <a:buNone/>
                      </a:pPr>
                      <a:r>
                        <a:rPr lang="en" sz="1800" b="0" i="0" u="none" strike="noStrike">
                          <a:solidFill>
                            <a:schemeClr val="dk1"/>
                          </a:solidFill>
                          <a:latin typeface="Calibri"/>
                          <a:ea typeface="Calibri"/>
                          <a:cs typeface="Calibri"/>
                          <a:sym typeface="Calibri"/>
                        </a:rPr>
                        <a:t>Tier II team has a protocol for ongoing review of fidelity for each Tier II practice.</a:t>
                      </a:r>
                      <a:endParaRPr sz="1800"/>
                    </a:p>
                  </a:txBody>
                  <a:tcPr marL="68600" marR="68600" marT="34300" marB="34300"/>
                </a:tc>
                <a:tc>
                  <a:txBody>
                    <a:bodyPr/>
                    <a:lstStyle/>
                    <a:p>
                      <a:pPr marL="254000" marR="0" lvl="0" indent="-254000" algn="l" rtl="0">
                        <a:spcBef>
                          <a:spcPts val="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Tier II coordinator training</a:t>
                      </a:r>
                      <a:endParaRPr sz="1100"/>
                    </a:p>
                    <a:p>
                      <a:pPr marL="254000" marR="0" lvl="0" indent="-254000" algn="l" rtl="0">
                        <a:spcBef>
                          <a:spcPts val="14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District technical assistance</a:t>
                      </a:r>
                      <a:endParaRPr sz="1100"/>
                    </a:p>
                    <a:p>
                      <a:pPr marL="254000" marR="0" lvl="0" indent="-254000" algn="l" rtl="0">
                        <a:spcBef>
                          <a:spcPts val="14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Fidelity probes taken monthly by a Tier II team member</a:t>
                      </a:r>
                      <a:endParaRPr sz="1800"/>
                    </a:p>
                  </a:txBody>
                  <a:tcPr marL="68600" marR="68600" marT="34300" marB="34300"/>
                </a:tc>
                <a:tc>
                  <a:txBody>
                    <a:bodyPr/>
                    <a:lstStyle/>
                    <a:p>
                      <a:pPr marL="0" marR="0" lvl="0" indent="0" algn="l" rtl="0">
                        <a:spcBef>
                          <a:spcPts val="0"/>
                        </a:spcBef>
                        <a:spcAft>
                          <a:spcPts val="0"/>
                        </a:spcAft>
                        <a:buNone/>
                      </a:pPr>
                      <a:r>
                        <a:rPr lang="en" sz="1800" b="0" i="0" u="none" strike="noStrike" dirty="0">
                          <a:solidFill>
                            <a:schemeClr val="dk1"/>
                          </a:solidFill>
                          <a:latin typeface="Calibri"/>
                          <a:ea typeface="Calibri"/>
                          <a:cs typeface="Calibri"/>
                          <a:sym typeface="Calibri"/>
                        </a:rPr>
                        <a:t>0 = Fidelity data are not collected for any practice.</a:t>
                      </a:r>
                      <a:endParaRPr sz="1100" dirty="0"/>
                    </a:p>
                    <a:p>
                      <a:pPr marL="0" marR="0" lvl="0" indent="0" algn="l" rtl="0">
                        <a:spcBef>
                          <a:spcPts val="900"/>
                        </a:spcBef>
                        <a:spcAft>
                          <a:spcPts val="0"/>
                        </a:spcAft>
                        <a:buNone/>
                      </a:pPr>
                      <a:r>
                        <a:rPr lang="en" sz="1800" b="0" i="0" u="none" strike="noStrike" dirty="0">
                          <a:solidFill>
                            <a:schemeClr val="dk1"/>
                          </a:solidFill>
                          <a:latin typeface="Calibri"/>
                          <a:ea typeface="Calibri"/>
                          <a:cs typeface="Calibri"/>
                          <a:sym typeface="Calibri"/>
                        </a:rPr>
                        <a:t>1 = Fidelity data (e.g., direct, self report) collected for some but not all Tier II interventions.</a:t>
                      </a:r>
                      <a:endParaRPr sz="1100" dirty="0"/>
                    </a:p>
                    <a:p>
                      <a:pPr marL="0" marR="0" lvl="0" indent="0" algn="l" rtl="0">
                        <a:spcBef>
                          <a:spcPts val="900"/>
                        </a:spcBef>
                        <a:spcAft>
                          <a:spcPts val="0"/>
                        </a:spcAft>
                        <a:buNone/>
                      </a:pPr>
                      <a:r>
                        <a:rPr lang="en" sz="1800" b="0" i="0" u="none" strike="noStrike" dirty="0">
                          <a:solidFill>
                            <a:schemeClr val="dk1"/>
                          </a:solidFill>
                          <a:latin typeface="Calibri"/>
                          <a:ea typeface="Calibri"/>
                          <a:cs typeface="Calibri"/>
                          <a:sym typeface="Calibri"/>
                        </a:rPr>
                        <a:t>2 = Periodic, direct assessments of fidelity are collected by Tier II team for all Tier II interventions.</a:t>
                      </a:r>
                      <a:endParaRPr sz="1800" dirty="0"/>
                    </a:p>
                  </a:txBody>
                  <a:tcPr marL="68600" marR="68600" marT="34300" marB="3430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245"/>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2.12 Fidelity Data</a:t>
            </a:r>
            <a:endParaRPr sz="1100"/>
          </a:p>
        </p:txBody>
      </p:sp>
      <p:graphicFrame>
        <p:nvGraphicFramePr>
          <p:cNvPr id="1572" name="Google Shape;1572;p245"/>
          <p:cNvGraphicFramePr/>
          <p:nvPr/>
        </p:nvGraphicFramePr>
        <p:xfrm>
          <a:off x="385763" y="1049740"/>
          <a:ext cx="8327175" cy="3470550"/>
        </p:xfrm>
        <a:graphic>
          <a:graphicData uri="http://schemas.openxmlformats.org/drawingml/2006/table">
            <a:tbl>
              <a:tblPr firstRow="1" bandRow="1">
                <a:noFill/>
                <a:tableStyleId>{0C8DD21C-C7AF-4682-B362-B0C72A8AE63A}</a:tableStyleId>
              </a:tblPr>
              <a:tblGrid>
                <a:gridCol w="2775725">
                  <a:extLst>
                    <a:ext uri="{9D8B030D-6E8A-4147-A177-3AD203B41FA5}">
                      <a16:colId xmlns:a16="http://schemas.microsoft.com/office/drawing/2014/main" val="20000"/>
                    </a:ext>
                  </a:extLst>
                </a:gridCol>
                <a:gridCol w="2775725">
                  <a:extLst>
                    <a:ext uri="{9D8B030D-6E8A-4147-A177-3AD203B41FA5}">
                      <a16:colId xmlns:a16="http://schemas.microsoft.com/office/drawing/2014/main" val="20001"/>
                    </a:ext>
                  </a:extLst>
                </a:gridCol>
                <a:gridCol w="2775725">
                  <a:extLst>
                    <a:ext uri="{9D8B030D-6E8A-4147-A177-3AD203B41FA5}">
                      <a16:colId xmlns:a16="http://schemas.microsoft.com/office/drawing/2014/main" val="20002"/>
                    </a:ext>
                  </a:extLst>
                </a:gridCol>
              </a:tblGrid>
              <a:tr h="369850">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3100700">
                <a:tc>
                  <a:txBody>
                    <a:bodyPr/>
                    <a:lstStyle/>
                    <a:p>
                      <a:pPr marL="0" marR="0" lvl="0" indent="0" algn="l" rtl="0">
                        <a:spcBef>
                          <a:spcPts val="0"/>
                        </a:spcBef>
                        <a:spcAft>
                          <a:spcPts val="0"/>
                        </a:spcAft>
                        <a:buNone/>
                      </a:pPr>
                      <a:r>
                        <a:rPr lang="en" sz="2100" b="1" i="0" u="none" strike="noStrike">
                          <a:solidFill>
                            <a:schemeClr val="dk1"/>
                          </a:solidFill>
                          <a:latin typeface="Calibri"/>
                          <a:ea typeface="Calibri"/>
                          <a:cs typeface="Calibri"/>
                          <a:sym typeface="Calibri"/>
                        </a:rPr>
                        <a:t>Fidelity Data: </a:t>
                      </a:r>
                      <a:endParaRPr sz="1100"/>
                    </a:p>
                    <a:p>
                      <a:pPr marL="0" marR="0" lvl="0" indent="0" algn="l" rtl="0">
                        <a:spcBef>
                          <a:spcPts val="500"/>
                        </a:spcBef>
                        <a:spcAft>
                          <a:spcPts val="0"/>
                        </a:spcAft>
                        <a:buNone/>
                      </a:pPr>
                      <a:r>
                        <a:rPr lang="en" sz="1800" b="0" i="0" u="none" strike="noStrike">
                          <a:solidFill>
                            <a:schemeClr val="dk1"/>
                          </a:solidFill>
                          <a:latin typeface="Calibri"/>
                          <a:ea typeface="Calibri"/>
                          <a:cs typeface="Calibri"/>
                          <a:sym typeface="Calibri"/>
                        </a:rPr>
                        <a:t>Tier II team has a protocol for ongoing review of fidelity for each Tier II practice.</a:t>
                      </a:r>
                      <a:endParaRPr sz="1800"/>
                    </a:p>
                  </a:txBody>
                  <a:tcPr marL="68600" marR="68600" marT="34300" marB="34300"/>
                </a:tc>
                <a:tc>
                  <a:txBody>
                    <a:bodyPr/>
                    <a:lstStyle/>
                    <a:p>
                      <a:pPr marL="254000" marR="0" lvl="0" indent="-254000" algn="l" rtl="0">
                        <a:spcBef>
                          <a:spcPts val="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Tier II coordinator training</a:t>
                      </a:r>
                      <a:endParaRPr sz="1100"/>
                    </a:p>
                    <a:p>
                      <a:pPr marL="254000" marR="0" lvl="0" indent="-254000" algn="l" rtl="0">
                        <a:spcBef>
                          <a:spcPts val="14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District technical assistance</a:t>
                      </a:r>
                      <a:endParaRPr sz="1100"/>
                    </a:p>
                    <a:p>
                      <a:pPr marL="254000" marR="0" lvl="0" indent="-254000" algn="l" rtl="0">
                        <a:spcBef>
                          <a:spcPts val="14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Fidelity probes taken monthly by a Tier II team member</a:t>
                      </a:r>
                      <a:endParaRPr sz="1800"/>
                    </a:p>
                  </a:txBody>
                  <a:tcPr marL="68600" marR="68600" marT="34300" marB="34300"/>
                </a:tc>
                <a:tc>
                  <a:txBody>
                    <a:bodyPr/>
                    <a:lstStyle/>
                    <a:p>
                      <a:pPr marL="0" marR="0" lvl="0" indent="0" algn="l" rtl="0">
                        <a:spcBef>
                          <a:spcPts val="0"/>
                        </a:spcBef>
                        <a:spcAft>
                          <a:spcPts val="0"/>
                        </a:spcAft>
                        <a:buNone/>
                      </a:pPr>
                      <a:r>
                        <a:rPr lang="en" sz="1800" b="0" i="0" u="none" strike="noStrike" dirty="0">
                          <a:solidFill>
                            <a:schemeClr val="dk1"/>
                          </a:solidFill>
                          <a:latin typeface="Calibri"/>
                          <a:ea typeface="Calibri"/>
                          <a:cs typeface="Calibri"/>
                          <a:sym typeface="Calibri"/>
                        </a:rPr>
                        <a:t>0 = Fidelity data are not collected for any practice.</a:t>
                      </a:r>
                      <a:endParaRPr sz="1100" dirty="0"/>
                    </a:p>
                    <a:p>
                      <a:pPr marL="0" marR="0" lvl="0" indent="0" algn="l" rtl="0">
                        <a:spcBef>
                          <a:spcPts val="900"/>
                        </a:spcBef>
                        <a:spcAft>
                          <a:spcPts val="0"/>
                        </a:spcAft>
                        <a:buNone/>
                      </a:pPr>
                      <a:r>
                        <a:rPr lang="en" sz="1800" b="0" i="0" u="none" strike="noStrike" dirty="0">
                          <a:solidFill>
                            <a:schemeClr val="dk1"/>
                          </a:solidFill>
                          <a:latin typeface="Calibri"/>
                          <a:ea typeface="Calibri"/>
                          <a:cs typeface="Calibri"/>
                          <a:sym typeface="Calibri"/>
                        </a:rPr>
                        <a:t>1 = Fidelity data (e.g., direct, self report) collected for some but not all Tier II interventions.</a:t>
                      </a:r>
                      <a:endParaRPr sz="1100" dirty="0"/>
                    </a:p>
                    <a:p>
                      <a:pPr marL="0" marR="0" lvl="0" indent="0" algn="l" rtl="0">
                        <a:spcBef>
                          <a:spcPts val="900"/>
                        </a:spcBef>
                        <a:spcAft>
                          <a:spcPts val="0"/>
                        </a:spcAft>
                        <a:buNone/>
                      </a:pPr>
                      <a:r>
                        <a:rPr lang="en" sz="1800" b="0" i="0" u="none" strike="noStrike" dirty="0">
                          <a:solidFill>
                            <a:schemeClr val="dk1"/>
                          </a:solidFill>
                          <a:latin typeface="Calibri"/>
                          <a:ea typeface="Calibri"/>
                          <a:cs typeface="Calibri"/>
                          <a:sym typeface="Calibri"/>
                        </a:rPr>
                        <a:t>2 = Periodic, direct assessments of fidelity are collected by Tier II team for all Tier II interventions.</a:t>
                      </a:r>
                      <a:endParaRPr sz="1800" dirty="0"/>
                    </a:p>
                  </a:txBody>
                  <a:tcPr marL="68600" marR="68600" marT="34300" marB="34300"/>
                </a:tc>
                <a:extLst>
                  <a:ext uri="{0D108BD9-81ED-4DB2-BD59-A6C34878D82A}">
                    <a16:rowId xmlns:a16="http://schemas.microsoft.com/office/drawing/2014/main" val="10001"/>
                  </a:ext>
                </a:extLst>
              </a:tr>
            </a:tbl>
          </a:graphicData>
        </a:graphic>
      </p:graphicFrame>
      <p:sp>
        <p:nvSpPr>
          <p:cNvPr id="1573" name="Google Shape;1573;p245"/>
          <p:cNvSpPr/>
          <p:nvPr/>
        </p:nvSpPr>
        <p:spPr>
          <a:xfrm>
            <a:off x="2289074" y="1897766"/>
            <a:ext cx="4520700" cy="1774500"/>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100" b="1">
                <a:solidFill>
                  <a:schemeClr val="dk1"/>
                </a:solidFill>
                <a:latin typeface="Calibri"/>
                <a:ea typeface="Calibri"/>
                <a:cs typeface="Calibri"/>
                <a:sym typeface="Calibri"/>
              </a:rPr>
              <a:t>Main Idea:</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Fidelity assessments should</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always be included as part of</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implementation practice.</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5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Google Shape;1580;p246"/>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Quick Check: Fidelity Data</a:t>
            </a:r>
            <a:endParaRPr sz="1100"/>
          </a:p>
        </p:txBody>
      </p:sp>
      <p:sp>
        <p:nvSpPr>
          <p:cNvPr id="1581" name="Google Shape;1581;p246"/>
          <p:cNvSpPr txBox="1">
            <a:spLocks noGrp="1"/>
          </p:cNvSpPr>
          <p:nvPr>
            <p:ph type="body" idx="1"/>
          </p:nvPr>
        </p:nvSpPr>
        <p:spPr>
          <a:xfrm>
            <a:off x="634378" y="1703728"/>
            <a:ext cx="3546075" cy="361841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Team Assessment:</a:t>
            </a:r>
            <a:endParaRPr sz="1100"/>
          </a:p>
          <a:p>
            <a:pPr marL="342900" lvl="0" indent="-342900" algn="l" rtl="0">
              <a:lnSpc>
                <a:spcPct val="100000"/>
              </a:lnSpc>
              <a:spcBef>
                <a:spcPts val="500"/>
              </a:spcBef>
              <a:spcAft>
                <a:spcPts val="0"/>
              </a:spcAft>
              <a:buSzPts val="1600"/>
              <a:buFont typeface="Noto Sans Symbols"/>
              <a:buChar char="❑"/>
            </a:pPr>
            <a:r>
              <a:rPr lang="en" sz="1800" b="0"/>
              <a:t>Is the team assessing fidelity of implementation at Tier II?</a:t>
            </a:r>
            <a:endParaRPr sz="1100"/>
          </a:p>
          <a:p>
            <a:pPr marL="342900" lvl="0" indent="-342900" algn="l" rtl="0">
              <a:lnSpc>
                <a:spcPct val="100000"/>
              </a:lnSpc>
              <a:spcBef>
                <a:spcPts val="1400"/>
              </a:spcBef>
              <a:spcAft>
                <a:spcPts val="0"/>
              </a:spcAft>
              <a:buSzPts val="1600"/>
              <a:buFont typeface="Noto Sans Symbols"/>
              <a:buChar char="❑"/>
            </a:pPr>
            <a:r>
              <a:rPr lang="en" sz="1800" b="0"/>
              <a:t>Is there regular assessment of fidelity?</a:t>
            </a:r>
            <a:endParaRPr sz="1100"/>
          </a:p>
        </p:txBody>
      </p:sp>
      <p:sp>
        <p:nvSpPr>
          <p:cNvPr id="1582" name="Google Shape;1582;p246"/>
          <p:cNvSpPr txBox="1">
            <a:spLocks noGrp="1"/>
          </p:cNvSpPr>
          <p:nvPr>
            <p:ph type="body" idx="2"/>
          </p:nvPr>
        </p:nvSpPr>
        <p:spPr>
          <a:xfrm>
            <a:off x="4620355" y="1703728"/>
            <a:ext cx="3687097" cy="326350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Scoring:</a:t>
            </a:r>
            <a:endParaRPr sz="1100"/>
          </a:p>
          <a:p>
            <a:pPr marL="0" lvl="0" indent="0" algn="l" rtl="0">
              <a:lnSpc>
                <a:spcPct val="100000"/>
              </a:lnSpc>
              <a:spcBef>
                <a:spcPts val="500"/>
              </a:spcBef>
              <a:spcAft>
                <a:spcPts val="0"/>
              </a:spcAft>
              <a:buSzPts val="1600"/>
              <a:buNone/>
            </a:pPr>
            <a:r>
              <a:rPr lang="en" sz="1800" b="0"/>
              <a:t>0 = Fidelity data are not collected for any Tier II intervention.</a:t>
            </a:r>
            <a:endParaRPr sz="1100"/>
          </a:p>
          <a:p>
            <a:pPr marL="0" lvl="0" indent="0" algn="l" rtl="0">
              <a:lnSpc>
                <a:spcPct val="100000"/>
              </a:lnSpc>
              <a:spcBef>
                <a:spcPts val="1400"/>
              </a:spcBef>
              <a:spcAft>
                <a:spcPts val="0"/>
              </a:spcAft>
              <a:buSzPts val="1600"/>
              <a:buNone/>
            </a:pPr>
            <a:r>
              <a:rPr lang="en" sz="1800" b="0"/>
              <a:t>1 = Fidelity data (e.g., direct, self report) are collected for some but not all Tier II interventions.</a:t>
            </a:r>
            <a:endParaRPr sz="1100"/>
          </a:p>
          <a:p>
            <a:pPr marL="0" lvl="0" indent="0" algn="l" rtl="0">
              <a:lnSpc>
                <a:spcPct val="100000"/>
              </a:lnSpc>
              <a:spcBef>
                <a:spcPts val="1400"/>
              </a:spcBef>
              <a:spcAft>
                <a:spcPts val="0"/>
              </a:spcAft>
              <a:buClr>
                <a:schemeClr val="accent1"/>
              </a:buClr>
              <a:buSzPts val="1600"/>
              <a:buFont typeface="Noto Sans Symbols"/>
              <a:buNone/>
            </a:pPr>
            <a:r>
              <a:rPr lang="en" sz="1800" b="0"/>
              <a:t>2 = Periodic, direct assessments of fidelity collected by Tier II team for all Tier II interventions.</a:t>
            </a:r>
            <a:endParaRPr sz="1100"/>
          </a:p>
        </p:txBody>
      </p:sp>
      <p:sp>
        <p:nvSpPr>
          <p:cNvPr id="1583" name="Google Shape;1583;p246"/>
          <p:cNvSpPr txBox="1"/>
          <p:nvPr/>
        </p:nvSpPr>
        <p:spPr>
          <a:xfrm>
            <a:off x="534530" y="1071613"/>
            <a:ext cx="7772923"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a:solidFill>
                  <a:schemeClr val="dk1"/>
                </a:solidFill>
                <a:latin typeface="Calibri"/>
                <a:ea typeface="Calibri"/>
                <a:cs typeface="Calibri"/>
                <a:sym typeface="Calibri"/>
              </a:rPr>
              <a:t>What role does fidelity data play in the actions of the Tier II team?</a:t>
            </a:r>
            <a:endParaRPr sz="1100"/>
          </a:p>
        </p:txBody>
      </p:sp>
      <p:sp>
        <p:nvSpPr>
          <p:cNvPr id="1584" name="Google Shape;1584;p246"/>
          <p:cNvSpPr txBox="1"/>
          <p:nvPr/>
        </p:nvSpPr>
        <p:spPr>
          <a:xfrm>
            <a:off x="7286625" y="4727532"/>
            <a:ext cx="1619794"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u="sng">
                <a:solidFill>
                  <a:schemeClr val="hlink"/>
                </a:solidFill>
                <a:latin typeface="Calibri"/>
                <a:ea typeface="Calibri"/>
                <a:cs typeface="Calibri"/>
                <a:sym typeface="Calibri"/>
                <a:hlinkClick r:id="" action="ppaction://noaction"/>
              </a:rPr>
              <a:t>Back to ALL ITEMS</a:t>
            </a:r>
            <a:endParaRPr sz="1400" b="1">
              <a:solidFill>
                <a:srgbClr val="FF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247"/>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2.13 Annual Evaluation</a:t>
            </a:r>
            <a:endParaRPr sz="1100"/>
          </a:p>
        </p:txBody>
      </p:sp>
      <p:graphicFrame>
        <p:nvGraphicFramePr>
          <p:cNvPr id="1592" name="Google Shape;1592;p247"/>
          <p:cNvGraphicFramePr/>
          <p:nvPr/>
        </p:nvGraphicFramePr>
        <p:xfrm>
          <a:off x="455401" y="934858"/>
          <a:ext cx="8233150" cy="4022990"/>
        </p:xfrm>
        <a:graphic>
          <a:graphicData uri="http://schemas.openxmlformats.org/drawingml/2006/table">
            <a:tbl>
              <a:tblPr firstRow="1" bandRow="1">
                <a:noFill/>
                <a:tableStyleId>{0C8DD21C-C7AF-4682-B362-B0C72A8AE63A}</a:tableStyleId>
              </a:tblPr>
              <a:tblGrid>
                <a:gridCol w="2681450">
                  <a:extLst>
                    <a:ext uri="{9D8B030D-6E8A-4147-A177-3AD203B41FA5}">
                      <a16:colId xmlns:a16="http://schemas.microsoft.com/office/drawing/2014/main" val="20000"/>
                    </a:ext>
                  </a:extLst>
                </a:gridCol>
                <a:gridCol w="2775850">
                  <a:extLst>
                    <a:ext uri="{9D8B030D-6E8A-4147-A177-3AD203B41FA5}">
                      <a16:colId xmlns:a16="http://schemas.microsoft.com/office/drawing/2014/main" val="20001"/>
                    </a:ext>
                  </a:extLst>
                </a:gridCol>
                <a:gridCol w="2775850">
                  <a:extLst>
                    <a:ext uri="{9D8B030D-6E8A-4147-A177-3AD203B41FA5}">
                      <a16:colId xmlns:a16="http://schemas.microsoft.com/office/drawing/2014/main" val="20002"/>
                    </a:ext>
                  </a:extLst>
                </a:gridCol>
              </a:tblGrid>
              <a:tr h="433950">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3211250">
                <a:tc>
                  <a:txBody>
                    <a:bodyPr/>
                    <a:lstStyle/>
                    <a:p>
                      <a:pPr marL="0" marR="0" lvl="0" indent="0" algn="l" rtl="0">
                        <a:spcBef>
                          <a:spcPts val="0"/>
                        </a:spcBef>
                        <a:spcAft>
                          <a:spcPts val="0"/>
                        </a:spcAft>
                        <a:buNone/>
                      </a:pPr>
                      <a:r>
                        <a:rPr lang="en" sz="1800" b="1" i="0" u="none" strike="noStrike">
                          <a:solidFill>
                            <a:schemeClr val="dk1"/>
                          </a:solidFill>
                          <a:latin typeface="Calibri"/>
                          <a:ea typeface="Calibri"/>
                          <a:cs typeface="Calibri"/>
                          <a:sym typeface="Calibri"/>
                        </a:rPr>
                        <a:t>2.13 Annual Evaluation: </a:t>
                      </a:r>
                      <a:endParaRPr sz="1100"/>
                    </a:p>
                    <a:p>
                      <a:pPr marL="0" marR="0" lvl="0" indent="0" algn="l" rtl="0">
                        <a:spcBef>
                          <a:spcPts val="500"/>
                        </a:spcBef>
                        <a:spcAft>
                          <a:spcPts val="0"/>
                        </a:spcAft>
                        <a:buNone/>
                      </a:pPr>
                      <a:r>
                        <a:rPr lang="en" sz="1700" b="0" i="0" u="none" strike="noStrike">
                          <a:solidFill>
                            <a:schemeClr val="dk1"/>
                          </a:solidFill>
                          <a:latin typeface="Calibri"/>
                          <a:ea typeface="Calibri"/>
                          <a:cs typeface="Calibri"/>
                          <a:sym typeface="Calibri"/>
                        </a:rPr>
                        <a:t>At least annually, Tier II team assesses overall effectiveness and efficiency of strategies, including data decision rules to identify students, range of interventions available, fidelity of implementation, and ongoing support to implementers; and evaluations are shared with staff and district leadership.</a:t>
                      </a:r>
                      <a:endParaRPr sz="1700"/>
                    </a:p>
                  </a:txBody>
                  <a:tcPr marL="68600" marR="68600" marT="34300" marB="34300"/>
                </a:tc>
                <a:tc>
                  <a:txBody>
                    <a:bodyPr/>
                    <a:lstStyle/>
                    <a:p>
                      <a:pPr marL="254000" marR="0" lvl="0" indent="-254000" algn="l" rtl="0">
                        <a:spcBef>
                          <a:spcPts val="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Staff and student surveys</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Tier II handbook</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Fidelity tools</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School policy</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Student outcomes</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District reports</a:t>
                      </a:r>
                      <a:endParaRPr sz="1800"/>
                    </a:p>
                  </a:txBody>
                  <a:tcPr marL="68600" marR="68600" marT="34300" marB="34300"/>
                </a:tc>
                <a:tc>
                  <a:txBody>
                    <a:bodyPr/>
                    <a:lstStyle/>
                    <a:p>
                      <a:pPr marL="0" marR="0" lvl="0" indent="0" algn="l" rtl="0">
                        <a:spcBef>
                          <a:spcPts val="0"/>
                        </a:spcBef>
                        <a:spcAft>
                          <a:spcPts val="0"/>
                        </a:spcAft>
                        <a:buNone/>
                      </a:pPr>
                      <a:r>
                        <a:rPr lang="en" sz="1800" b="0" i="0" u="none" strike="noStrike" dirty="0">
                          <a:solidFill>
                            <a:schemeClr val="dk1"/>
                          </a:solidFill>
                          <a:latin typeface="Calibri"/>
                          <a:ea typeface="Calibri"/>
                          <a:cs typeface="Calibri"/>
                          <a:sym typeface="Calibri"/>
                        </a:rPr>
                        <a:t>0 = No data-based evaluation takes place.</a:t>
                      </a:r>
                      <a:endParaRPr sz="1100" dirty="0"/>
                    </a:p>
                    <a:p>
                      <a:pPr marL="0" marR="0" lvl="0" indent="0" algn="l" rtl="0">
                        <a:spcBef>
                          <a:spcPts val="900"/>
                        </a:spcBef>
                        <a:spcAft>
                          <a:spcPts val="0"/>
                        </a:spcAft>
                        <a:buNone/>
                      </a:pPr>
                      <a:r>
                        <a:rPr lang="en" sz="1800" b="0" i="0" u="none" strike="noStrike" dirty="0">
                          <a:solidFill>
                            <a:schemeClr val="dk1"/>
                          </a:solidFill>
                          <a:latin typeface="Calibri"/>
                          <a:ea typeface="Calibri"/>
                          <a:cs typeface="Calibri"/>
                          <a:sym typeface="Calibri"/>
                        </a:rPr>
                        <a:t>1 = Evaluation is conducted, but outcomes are not used to shape the Tier II process.</a:t>
                      </a:r>
                      <a:endParaRPr sz="1100" dirty="0"/>
                    </a:p>
                    <a:p>
                      <a:pPr marL="0" marR="0" lvl="0" indent="0" algn="l" rtl="0">
                        <a:spcBef>
                          <a:spcPts val="900"/>
                        </a:spcBef>
                        <a:spcAft>
                          <a:spcPts val="0"/>
                        </a:spcAft>
                        <a:buNone/>
                      </a:pPr>
                      <a:r>
                        <a:rPr lang="en" sz="1800" b="0" i="0" u="none" strike="noStrike" dirty="0">
                          <a:solidFill>
                            <a:schemeClr val="dk1"/>
                          </a:solidFill>
                          <a:latin typeface="Calibri"/>
                          <a:ea typeface="Calibri"/>
                          <a:cs typeface="Calibri"/>
                          <a:sym typeface="Calibri"/>
                        </a:rPr>
                        <a:t>2 = Evaluation is conducted at least annually, outcomes are shared with staff and district leadership, and clear alterations in process are proposed based upon evaluation.</a:t>
                      </a:r>
                      <a:endParaRPr sz="1800" dirty="0"/>
                    </a:p>
                  </a:txBody>
                  <a:tcPr marL="68600" marR="68600" marT="34300" marB="3430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248"/>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2.13 Annual Evaluation</a:t>
            </a:r>
            <a:endParaRPr sz="1100"/>
          </a:p>
        </p:txBody>
      </p:sp>
      <p:graphicFrame>
        <p:nvGraphicFramePr>
          <p:cNvPr id="1600" name="Google Shape;1600;p248"/>
          <p:cNvGraphicFramePr/>
          <p:nvPr/>
        </p:nvGraphicFramePr>
        <p:xfrm>
          <a:off x="455401" y="934858"/>
          <a:ext cx="8233150" cy="4022990"/>
        </p:xfrm>
        <a:graphic>
          <a:graphicData uri="http://schemas.openxmlformats.org/drawingml/2006/table">
            <a:tbl>
              <a:tblPr firstRow="1" bandRow="1">
                <a:noFill/>
                <a:tableStyleId>{0C8DD21C-C7AF-4682-B362-B0C72A8AE63A}</a:tableStyleId>
              </a:tblPr>
              <a:tblGrid>
                <a:gridCol w="2681450">
                  <a:extLst>
                    <a:ext uri="{9D8B030D-6E8A-4147-A177-3AD203B41FA5}">
                      <a16:colId xmlns:a16="http://schemas.microsoft.com/office/drawing/2014/main" val="20000"/>
                    </a:ext>
                  </a:extLst>
                </a:gridCol>
                <a:gridCol w="2775850">
                  <a:extLst>
                    <a:ext uri="{9D8B030D-6E8A-4147-A177-3AD203B41FA5}">
                      <a16:colId xmlns:a16="http://schemas.microsoft.com/office/drawing/2014/main" val="20001"/>
                    </a:ext>
                  </a:extLst>
                </a:gridCol>
                <a:gridCol w="2775850">
                  <a:extLst>
                    <a:ext uri="{9D8B030D-6E8A-4147-A177-3AD203B41FA5}">
                      <a16:colId xmlns:a16="http://schemas.microsoft.com/office/drawing/2014/main" val="20002"/>
                    </a:ext>
                  </a:extLst>
                </a:gridCol>
              </a:tblGrid>
              <a:tr h="433950">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3211250">
                <a:tc>
                  <a:txBody>
                    <a:bodyPr/>
                    <a:lstStyle/>
                    <a:p>
                      <a:pPr marL="0" marR="0" lvl="0" indent="0" algn="l" rtl="0">
                        <a:spcBef>
                          <a:spcPts val="0"/>
                        </a:spcBef>
                        <a:spcAft>
                          <a:spcPts val="0"/>
                        </a:spcAft>
                        <a:buNone/>
                      </a:pPr>
                      <a:r>
                        <a:rPr lang="en" sz="1800" b="1" i="0" u="none" strike="noStrike">
                          <a:solidFill>
                            <a:schemeClr val="dk1"/>
                          </a:solidFill>
                          <a:latin typeface="Calibri"/>
                          <a:ea typeface="Calibri"/>
                          <a:cs typeface="Calibri"/>
                          <a:sym typeface="Calibri"/>
                        </a:rPr>
                        <a:t>2.13 Annual Evaluation: </a:t>
                      </a:r>
                      <a:endParaRPr sz="1100"/>
                    </a:p>
                    <a:p>
                      <a:pPr marL="0" marR="0" lvl="0" indent="0" algn="l" rtl="0">
                        <a:spcBef>
                          <a:spcPts val="500"/>
                        </a:spcBef>
                        <a:spcAft>
                          <a:spcPts val="0"/>
                        </a:spcAft>
                        <a:buNone/>
                      </a:pPr>
                      <a:r>
                        <a:rPr lang="en" sz="1700" b="0" i="0" u="none" strike="noStrike">
                          <a:solidFill>
                            <a:schemeClr val="dk1"/>
                          </a:solidFill>
                          <a:latin typeface="Calibri"/>
                          <a:ea typeface="Calibri"/>
                          <a:cs typeface="Calibri"/>
                          <a:sym typeface="Calibri"/>
                        </a:rPr>
                        <a:t>At least annually, Tier II team assesses overall effectiveness and efficiency of strategies, including data decision rules to identify students, range of interventions available, fidelity of implementation, and ongoing support to implementers; and evaluations are shared with staff and district leadership.</a:t>
                      </a:r>
                      <a:endParaRPr sz="1700"/>
                    </a:p>
                  </a:txBody>
                  <a:tcPr marL="68600" marR="68600" marT="34300" marB="34300"/>
                </a:tc>
                <a:tc>
                  <a:txBody>
                    <a:bodyPr/>
                    <a:lstStyle/>
                    <a:p>
                      <a:pPr marL="254000" marR="0" lvl="0" indent="-254000" algn="l" rtl="0">
                        <a:spcBef>
                          <a:spcPts val="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Staff and student surveys</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Tier II handbook</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Fidelity tools</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School policy</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Student outcomes</a:t>
                      </a:r>
                      <a:endParaRPr sz="1100"/>
                    </a:p>
                    <a:p>
                      <a:pPr marL="254000" marR="0" lvl="0" indent="-254000" algn="l" rtl="0">
                        <a:spcBef>
                          <a:spcPts val="900"/>
                        </a:spcBef>
                        <a:spcAft>
                          <a:spcPts val="0"/>
                        </a:spcAft>
                        <a:buClr>
                          <a:schemeClr val="dk1"/>
                        </a:buClr>
                        <a:buSzPts val="1800"/>
                        <a:buFont typeface="Noto Sans Symbols"/>
                        <a:buChar char="▪"/>
                      </a:pPr>
                      <a:r>
                        <a:rPr lang="en" sz="1800" b="0" i="0" u="none" strike="noStrike">
                          <a:solidFill>
                            <a:schemeClr val="dk1"/>
                          </a:solidFill>
                          <a:latin typeface="Calibri"/>
                          <a:ea typeface="Calibri"/>
                          <a:cs typeface="Calibri"/>
                          <a:sym typeface="Calibri"/>
                        </a:rPr>
                        <a:t>District reports</a:t>
                      </a:r>
                      <a:endParaRPr sz="1800"/>
                    </a:p>
                  </a:txBody>
                  <a:tcPr marL="68600" marR="68600" marT="34300" marB="34300"/>
                </a:tc>
                <a:tc>
                  <a:txBody>
                    <a:bodyPr/>
                    <a:lstStyle/>
                    <a:p>
                      <a:pPr marL="0" marR="0" lvl="0" indent="0" algn="l" rtl="0">
                        <a:spcBef>
                          <a:spcPts val="0"/>
                        </a:spcBef>
                        <a:spcAft>
                          <a:spcPts val="0"/>
                        </a:spcAft>
                        <a:buNone/>
                      </a:pPr>
                      <a:r>
                        <a:rPr lang="en" sz="1800" b="0" i="0" u="none" strike="noStrike" dirty="0">
                          <a:solidFill>
                            <a:schemeClr val="dk1"/>
                          </a:solidFill>
                          <a:latin typeface="Calibri"/>
                          <a:ea typeface="Calibri"/>
                          <a:cs typeface="Calibri"/>
                          <a:sym typeface="Calibri"/>
                        </a:rPr>
                        <a:t>0 = No data-based evaluation takes place.</a:t>
                      </a:r>
                      <a:endParaRPr sz="1100" dirty="0"/>
                    </a:p>
                    <a:p>
                      <a:pPr marL="0" marR="0" lvl="0" indent="0" algn="l" rtl="0">
                        <a:spcBef>
                          <a:spcPts val="900"/>
                        </a:spcBef>
                        <a:spcAft>
                          <a:spcPts val="0"/>
                        </a:spcAft>
                        <a:buNone/>
                      </a:pPr>
                      <a:r>
                        <a:rPr lang="en" sz="1800" b="0" i="0" u="none" strike="noStrike" dirty="0">
                          <a:solidFill>
                            <a:schemeClr val="dk1"/>
                          </a:solidFill>
                          <a:latin typeface="Calibri"/>
                          <a:ea typeface="Calibri"/>
                          <a:cs typeface="Calibri"/>
                          <a:sym typeface="Calibri"/>
                        </a:rPr>
                        <a:t>1 = Evaluation is conducted, but outcomes are not used to shape the Tier II process.</a:t>
                      </a:r>
                      <a:endParaRPr sz="1100" dirty="0"/>
                    </a:p>
                    <a:p>
                      <a:pPr marL="0" marR="0" lvl="0" indent="0" algn="l" rtl="0">
                        <a:spcBef>
                          <a:spcPts val="900"/>
                        </a:spcBef>
                        <a:spcAft>
                          <a:spcPts val="0"/>
                        </a:spcAft>
                        <a:buNone/>
                      </a:pPr>
                      <a:r>
                        <a:rPr lang="en" sz="1800" b="0" i="0" u="none" strike="noStrike" dirty="0">
                          <a:solidFill>
                            <a:schemeClr val="dk1"/>
                          </a:solidFill>
                          <a:latin typeface="Calibri"/>
                          <a:ea typeface="Calibri"/>
                          <a:cs typeface="Calibri"/>
                          <a:sym typeface="Calibri"/>
                        </a:rPr>
                        <a:t>2 = Evaluation is conducted at least annually, outcomes are shared with staff and district leadership, and clear alterations in process are proposed based upon evaluation.</a:t>
                      </a:r>
                      <a:endParaRPr sz="1800" dirty="0"/>
                    </a:p>
                  </a:txBody>
                  <a:tcPr marL="68600" marR="68600" marT="34300" marB="34300"/>
                </a:tc>
                <a:extLst>
                  <a:ext uri="{0D108BD9-81ED-4DB2-BD59-A6C34878D82A}">
                    <a16:rowId xmlns:a16="http://schemas.microsoft.com/office/drawing/2014/main" val="10001"/>
                  </a:ext>
                </a:extLst>
              </a:tr>
            </a:tbl>
          </a:graphicData>
        </a:graphic>
      </p:graphicFrame>
      <p:sp>
        <p:nvSpPr>
          <p:cNvPr id="1601" name="Google Shape;1601;p248"/>
          <p:cNvSpPr/>
          <p:nvPr/>
        </p:nvSpPr>
        <p:spPr>
          <a:xfrm>
            <a:off x="2760547" y="2025020"/>
            <a:ext cx="3622800" cy="1842600"/>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100" b="1">
                <a:solidFill>
                  <a:schemeClr val="dk1"/>
                </a:solidFill>
                <a:latin typeface="Calibri"/>
                <a:ea typeface="Calibri"/>
                <a:cs typeface="Calibri"/>
                <a:sym typeface="Calibri"/>
              </a:rPr>
              <a:t>Main Idea:</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Any strategy or procedure needs to be reviewed at least annually and revised to remain current and match changes in the school.</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6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607"/>
        <p:cNvGrpSpPr/>
        <p:nvPr/>
      </p:nvGrpSpPr>
      <p:grpSpPr>
        <a:xfrm>
          <a:off x="0" y="0"/>
          <a:ext cx="0" cy="0"/>
          <a:chOff x="0" y="0"/>
          <a:chExt cx="0" cy="0"/>
        </a:xfrm>
      </p:grpSpPr>
      <p:sp>
        <p:nvSpPr>
          <p:cNvPr id="1608" name="Google Shape;1608;p249"/>
          <p:cNvSpPr txBox="1">
            <a:spLocks noGrp="1"/>
          </p:cNvSpPr>
          <p:nvPr>
            <p:ph type="title"/>
          </p:nvPr>
        </p:nvSpPr>
        <p:spPr>
          <a:xfrm>
            <a:off x="385763" y="1"/>
            <a:ext cx="6900862" cy="707231"/>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Quick Check: Annual Evaluation</a:t>
            </a:r>
            <a:endParaRPr sz="1100"/>
          </a:p>
        </p:txBody>
      </p:sp>
      <p:sp>
        <p:nvSpPr>
          <p:cNvPr id="1609" name="Google Shape;1609;p249"/>
          <p:cNvSpPr txBox="1">
            <a:spLocks noGrp="1"/>
          </p:cNvSpPr>
          <p:nvPr>
            <p:ph type="body" idx="1"/>
          </p:nvPr>
        </p:nvSpPr>
        <p:spPr>
          <a:xfrm>
            <a:off x="652558" y="1550585"/>
            <a:ext cx="3689747" cy="361577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Team Assessment:</a:t>
            </a:r>
            <a:endParaRPr sz="1100"/>
          </a:p>
          <a:p>
            <a:pPr marL="342900" lvl="0" indent="-342900" algn="l" rtl="0">
              <a:lnSpc>
                <a:spcPct val="100000"/>
              </a:lnSpc>
              <a:spcBef>
                <a:spcPts val="500"/>
              </a:spcBef>
              <a:spcAft>
                <a:spcPts val="0"/>
              </a:spcAft>
              <a:buSzPts val="1600"/>
              <a:buFont typeface="Noto Sans Symbols"/>
              <a:buChar char="❑"/>
            </a:pPr>
            <a:r>
              <a:rPr lang="en" sz="1800" b="0"/>
              <a:t>Is there an evaluation conducted for Tier II systems?</a:t>
            </a:r>
            <a:endParaRPr sz="1100"/>
          </a:p>
          <a:p>
            <a:pPr marL="342900" lvl="0" indent="-342900" algn="l" rtl="0">
              <a:lnSpc>
                <a:spcPct val="100000"/>
              </a:lnSpc>
              <a:spcBef>
                <a:spcPts val="900"/>
              </a:spcBef>
              <a:spcAft>
                <a:spcPts val="0"/>
              </a:spcAft>
              <a:buSzPts val="1600"/>
              <a:buFont typeface="Noto Sans Symbols"/>
              <a:buChar char="❑"/>
            </a:pPr>
            <a:r>
              <a:rPr lang="en" sz="1800" b="0"/>
              <a:t>Does this happen annually?</a:t>
            </a:r>
            <a:endParaRPr sz="1100"/>
          </a:p>
          <a:p>
            <a:pPr marL="342900" lvl="0" indent="-342900" algn="l" rtl="0">
              <a:lnSpc>
                <a:spcPct val="100000"/>
              </a:lnSpc>
              <a:spcBef>
                <a:spcPts val="900"/>
              </a:spcBef>
              <a:spcAft>
                <a:spcPts val="0"/>
              </a:spcAft>
              <a:buSzPts val="1600"/>
              <a:buFont typeface="Noto Sans Symbols"/>
              <a:buChar char="❑"/>
            </a:pPr>
            <a:r>
              <a:rPr lang="en" sz="1800" b="0"/>
              <a:t>Are the outcomes shared with all stakeholders (faculty, students, family, board members, superintendent, etc.)?</a:t>
            </a:r>
            <a:endParaRPr sz="1100"/>
          </a:p>
          <a:p>
            <a:pPr marL="342900" lvl="0" indent="-342900" algn="l" rtl="0">
              <a:lnSpc>
                <a:spcPct val="100000"/>
              </a:lnSpc>
              <a:spcBef>
                <a:spcPts val="900"/>
              </a:spcBef>
              <a:spcAft>
                <a:spcPts val="0"/>
              </a:spcAft>
              <a:buSzPts val="1600"/>
              <a:buFont typeface="Noto Sans Symbols"/>
              <a:buChar char="❑"/>
            </a:pPr>
            <a:r>
              <a:rPr lang="en" sz="1800" b="0"/>
              <a:t>Are the outcomes clearly linked to a Tier II action plan?</a:t>
            </a:r>
            <a:endParaRPr sz="1500" b="0"/>
          </a:p>
        </p:txBody>
      </p:sp>
      <p:sp>
        <p:nvSpPr>
          <p:cNvPr id="1610" name="Google Shape;1610;p249"/>
          <p:cNvSpPr txBox="1">
            <a:spLocks noGrp="1"/>
          </p:cNvSpPr>
          <p:nvPr>
            <p:ph type="body" idx="2"/>
          </p:nvPr>
        </p:nvSpPr>
        <p:spPr>
          <a:xfrm>
            <a:off x="4919977" y="1577219"/>
            <a:ext cx="3687097" cy="326350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1900"/>
              <a:buFont typeface="Noto Sans Symbols"/>
              <a:buNone/>
            </a:pPr>
            <a:r>
              <a:rPr lang="en" sz="2100"/>
              <a:t>Scoring:</a:t>
            </a:r>
            <a:endParaRPr sz="1100"/>
          </a:p>
          <a:p>
            <a:pPr marL="0" lvl="0" indent="0" algn="l" rtl="0">
              <a:lnSpc>
                <a:spcPct val="90000"/>
              </a:lnSpc>
              <a:spcBef>
                <a:spcPts val="500"/>
              </a:spcBef>
              <a:spcAft>
                <a:spcPts val="0"/>
              </a:spcAft>
              <a:buSzPts val="1700"/>
              <a:buNone/>
            </a:pPr>
            <a:r>
              <a:rPr lang="en" sz="1900" b="0"/>
              <a:t>0 = </a:t>
            </a:r>
            <a:r>
              <a:rPr lang="en" sz="1800" b="0"/>
              <a:t>No data-based evaluation takes place.</a:t>
            </a:r>
            <a:endParaRPr sz="1100"/>
          </a:p>
          <a:p>
            <a:pPr marL="0" lvl="0" indent="0" algn="l" rtl="0">
              <a:lnSpc>
                <a:spcPct val="90000"/>
              </a:lnSpc>
              <a:spcBef>
                <a:spcPts val="1400"/>
              </a:spcBef>
              <a:spcAft>
                <a:spcPts val="0"/>
              </a:spcAft>
              <a:buSzPts val="1600"/>
              <a:buNone/>
            </a:pPr>
            <a:r>
              <a:rPr lang="en" sz="1800" b="0"/>
              <a:t>1 = Evaluation is conducted, but outcomes are not used to shape the Tier II process.</a:t>
            </a:r>
            <a:endParaRPr sz="1100"/>
          </a:p>
          <a:p>
            <a:pPr marL="0" lvl="0" indent="0" algn="l" rtl="0">
              <a:lnSpc>
                <a:spcPct val="90000"/>
              </a:lnSpc>
              <a:spcBef>
                <a:spcPts val="1400"/>
              </a:spcBef>
              <a:spcAft>
                <a:spcPts val="0"/>
              </a:spcAft>
              <a:buClr>
                <a:schemeClr val="accent1"/>
              </a:buClr>
              <a:buSzPts val="1600"/>
              <a:buFont typeface="Noto Sans Symbols"/>
              <a:buNone/>
            </a:pPr>
            <a:r>
              <a:rPr lang="en" sz="1800" b="0"/>
              <a:t>2 = Evaluation is conducted at least annually, outcomes are shared with staff and district leadership, and clear alterations in process are proposed based upon evaluation.</a:t>
            </a:r>
            <a:endParaRPr sz="1100"/>
          </a:p>
        </p:txBody>
      </p:sp>
      <p:sp>
        <p:nvSpPr>
          <p:cNvPr id="1611" name="Google Shape;1611;p249"/>
          <p:cNvSpPr txBox="1"/>
          <p:nvPr/>
        </p:nvSpPr>
        <p:spPr>
          <a:xfrm>
            <a:off x="547727" y="1052549"/>
            <a:ext cx="6576935"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a:solidFill>
                  <a:schemeClr val="dk1"/>
                </a:solidFill>
                <a:latin typeface="Calibri"/>
                <a:ea typeface="Calibri"/>
                <a:cs typeface="Calibri"/>
                <a:sym typeface="Calibri"/>
              </a:rPr>
              <a:t>What is the process for regularly examining Tier II systems?</a:t>
            </a:r>
            <a:endParaRPr sz="110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237"/>
          <p:cNvSpPr txBox="1">
            <a:spLocks noGrp="1"/>
          </p:cNvSpPr>
          <p:nvPr>
            <p:ph type="body" idx="1"/>
          </p:nvPr>
        </p:nvSpPr>
        <p:spPr>
          <a:xfrm>
            <a:off x="426880" y="1132800"/>
            <a:ext cx="5283300" cy="4010700"/>
          </a:xfrm>
          <a:prstGeom prst="rect">
            <a:avLst/>
          </a:prstGeom>
          <a:solidFill>
            <a:schemeClr val="bg1"/>
          </a:solid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700"/>
              <a:buFont typeface="Noto Sans Symbols"/>
              <a:buNone/>
            </a:pPr>
            <a:r>
              <a:rPr lang="en" sz="2400" dirty="0">
                <a:solidFill>
                  <a:srgbClr val="666666"/>
                </a:solidFill>
              </a:rPr>
              <a:t>Subscale: Teams</a:t>
            </a:r>
            <a:endParaRPr sz="2400" dirty="0">
              <a:solidFill>
                <a:srgbClr val="666666"/>
              </a:solidFill>
            </a:endParaRPr>
          </a:p>
          <a:p>
            <a:pPr marL="0" lvl="0" indent="0" algn="l" rtl="0">
              <a:lnSpc>
                <a:spcPct val="100000"/>
              </a:lnSpc>
              <a:spcBef>
                <a:spcPts val="0"/>
              </a:spcBef>
              <a:spcAft>
                <a:spcPts val="0"/>
              </a:spcAft>
              <a:buClr>
                <a:schemeClr val="accent1"/>
              </a:buClr>
              <a:buSzPts val="1700"/>
              <a:buFont typeface="Noto Sans Symbols"/>
              <a:buNone/>
            </a:pPr>
            <a:endParaRPr sz="1000" dirty="0">
              <a:solidFill>
                <a:srgbClr val="666666"/>
              </a:solidFill>
            </a:endParaRPr>
          </a:p>
          <a:p>
            <a:pPr marL="0" lvl="0" indent="0" algn="l" rtl="0">
              <a:lnSpc>
                <a:spcPct val="100000"/>
              </a:lnSpc>
              <a:spcBef>
                <a:spcPts val="0"/>
              </a:spcBef>
              <a:spcAft>
                <a:spcPts val="0"/>
              </a:spcAft>
              <a:buClr>
                <a:schemeClr val="accent1"/>
              </a:buClr>
              <a:buSzPts val="1700"/>
              <a:buFont typeface="Noto Sans Symbols"/>
              <a:buNone/>
            </a:pPr>
            <a:r>
              <a:rPr lang="en" sz="2400" dirty="0">
                <a:solidFill>
                  <a:srgbClr val="666666"/>
                </a:solidFill>
              </a:rPr>
              <a:t>Subscale: Interventions</a:t>
            </a:r>
            <a:endParaRPr sz="2400" dirty="0">
              <a:solidFill>
                <a:srgbClr val="666666"/>
              </a:solidFill>
            </a:endParaRPr>
          </a:p>
          <a:p>
            <a:pPr marL="0" lvl="0" indent="0" algn="l" rtl="0">
              <a:spcBef>
                <a:spcPts val="0"/>
              </a:spcBef>
              <a:spcAft>
                <a:spcPts val="0"/>
              </a:spcAft>
              <a:buClr>
                <a:schemeClr val="accent1"/>
              </a:buClr>
              <a:buSzPts val="1800"/>
              <a:buFont typeface="Noto Sans Symbols"/>
              <a:buNone/>
            </a:pPr>
            <a:endParaRPr sz="1000" dirty="0">
              <a:solidFill>
                <a:srgbClr val="000000"/>
              </a:solidFill>
            </a:endParaRPr>
          </a:p>
          <a:p>
            <a:pPr marL="0" lvl="0" indent="0" algn="l" rtl="0">
              <a:spcBef>
                <a:spcPts val="0"/>
              </a:spcBef>
              <a:spcAft>
                <a:spcPts val="0"/>
              </a:spcAft>
              <a:buClr>
                <a:schemeClr val="accent1"/>
              </a:buClr>
              <a:buSzPts val="1800"/>
              <a:buFont typeface="Noto Sans Symbols"/>
              <a:buNone/>
            </a:pPr>
            <a:r>
              <a:rPr lang="en" sz="2400" dirty="0">
                <a:solidFill>
                  <a:srgbClr val="000000"/>
                </a:solidFill>
              </a:rPr>
              <a:t>Subscale: Evaluation</a:t>
            </a:r>
            <a:endParaRPr sz="2400" dirty="0">
              <a:solidFill>
                <a:srgbClr val="000000"/>
              </a:solidFill>
            </a:endParaRPr>
          </a:p>
          <a:p>
            <a:pPr marL="520700" lvl="1" indent="-228600" algn="l" rtl="0">
              <a:spcBef>
                <a:spcPts val="500"/>
              </a:spcBef>
              <a:spcAft>
                <a:spcPts val="0"/>
              </a:spcAft>
              <a:buClr>
                <a:srgbClr val="000000"/>
              </a:buClr>
              <a:buSzPts val="2400"/>
              <a:buChar char="•"/>
            </a:pPr>
            <a:r>
              <a:rPr lang="en" sz="2400" b="1" dirty="0">
                <a:solidFill>
                  <a:srgbClr val="000000"/>
                </a:solidFill>
                <a:uFill>
                  <a:noFill/>
                </a:uFill>
                <a:hlinkClick r:id="" action="ppaction://noaction"/>
              </a:rPr>
              <a:t>Item 2.10: Level of Use</a:t>
            </a:r>
            <a:endParaRPr sz="2400" b="1" dirty="0">
              <a:solidFill>
                <a:srgbClr val="000000"/>
              </a:solidFill>
            </a:endParaRPr>
          </a:p>
          <a:p>
            <a:pPr marL="520700" lvl="1" indent="-228600" algn="l" rtl="0">
              <a:spcBef>
                <a:spcPts val="900"/>
              </a:spcBef>
              <a:spcAft>
                <a:spcPts val="0"/>
              </a:spcAft>
              <a:buClr>
                <a:srgbClr val="000000"/>
              </a:buClr>
              <a:buSzPts val="2400"/>
              <a:buChar char="•"/>
            </a:pPr>
            <a:r>
              <a:rPr lang="en" sz="2400" b="1" dirty="0">
                <a:solidFill>
                  <a:srgbClr val="000000"/>
                </a:solidFill>
                <a:uFill>
                  <a:noFill/>
                </a:uFill>
                <a:hlinkClick r:id="" action="ppaction://noaction"/>
              </a:rPr>
              <a:t>Item 2.11: Student Performance Data</a:t>
            </a:r>
            <a:endParaRPr sz="2400" b="1" dirty="0">
              <a:solidFill>
                <a:srgbClr val="000000"/>
              </a:solidFill>
            </a:endParaRPr>
          </a:p>
          <a:p>
            <a:pPr marL="520700" lvl="1" indent="-228600" algn="l" rtl="0">
              <a:spcBef>
                <a:spcPts val="900"/>
              </a:spcBef>
              <a:spcAft>
                <a:spcPts val="0"/>
              </a:spcAft>
              <a:buClr>
                <a:srgbClr val="000000"/>
              </a:buClr>
              <a:buSzPts val="2400"/>
              <a:buChar char="•"/>
            </a:pPr>
            <a:r>
              <a:rPr lang="en" sz="2400" b="1" dirty="0">
                <a:solidFill>
                  <a:srgbClr val="000000"/>
                </a:solidFill>
                <a:uFill>
                  <a:noFill/>
                </a:uFill>
                <a:hlinkClick r:id="" action="ppaction://noaction"/>
              </a:rPr>
              <a:t>Item 2.12: Fidelity Data</a:t>
            </a:r>
            <a:endParaRPr sz="2400" b="1" dirty="0">
              <a:solidFill>
                <a:srgbClr val="000000"/>
              </a:solidFill>
            </a:endParaRPr>
          </a:p>
          <a:p>
            <a:pPr marL="520700" lvl="1" indent="-228600" algn="l" rtl="0">
              <a:spcBef>
                <a:spcPts val="900"/>
              </a:spcBef>
              <a:spcAft>
                <a:spcPts val="0"/>
              </a:spcAft>
              <a:buClr>
                <a:srgbClr val="000000"/>
              </a:buClr>
              <a:buSzPts val="2400"/>
              <a:buChar char="•"/>
            </a:pPr>
            <a:r>
              <a:rPr lang="en" sz="2400" b="1" dirty="0">
                <a:solidFill>
                  <a:srgbClr val="000000"/>
                </a:solidFill>
                <a:uFill>
                  <a:noFill/>
                </a:uFill>
                <a:hlinkClick r:id="" action="ppaction://noaction"/>
              </a:rPr>
              <a:t>Item 2.13: Annual Evaluation</a:t>
            </a:r>
            <a:endParaRPr sz="2400" b="1" dirty="0">
              <a:solidFill>
                <a:srgbClr val="000000"/>
              </a:solidFill>
            </a:endParaRPr>
          </a:p>
          <a:p>
            <a:pPr marL="0" lvl="0" indent="0" algn="l" rtl="0">
              <a:lnSpc>
                <a:spcPct val="100000"/>
              </a:lnSpc>
              <a:spcBef>
                <a:spcPts val="500"/>
              </a:spcBef>
              <a:spcAft>
                <a:spcPts val="0"/>
              </a:spcAft>
              <a:buClr>
                <a:schemeClr val="accent1"/>
              </a:buClr>
              <a:buSzPts val="1700"/>
              <a:buFont typeface="Noto Sans Symbols"/>
              <a:buNone/>
            </a:pPr>
            <a:endParaRPr sz="1900" dirty="0"/>
          </a:p>
        </p:txBody>
      </p:sp>
      <p:pic>
        <p:nvPicPr>
          <p:cNvPr id="1502" name="Google Shape;1502;p237"/>
          <p:cNvPicPr preferRelativeResize="0"/>
          <p:nvPr/>
        </p:nvPicPr>
        <p:blipFill>
          <a:blip r:embed="rId3">
            <a:alphaModFix/>
          </a:blip>
          <a:stretch>
            <a:fillRect/>
          </a:stretch>
        </p:blipFill>
        <p:spPr>
          <a:xfrm>
            <a:off x="6200600" y="856125"/>
            <a:ext cx="2253300" cy="2916000"/>
          </a:xfrm>
          <a:prstGeom prst="rect">
            <a:avLst/>
          </a:prstGeom>
          <a:noFill/>
          <a:ln>
            <a:noFill/>
          </a:ln>
        </p:spPr>
      </p:pic>
    </p:spTree>
    <p:extLst>
      <p:ext uri="{BB962C8B-B14F-4D97-AF65-F5344CB8AC3E}">
        <p14:creationId xmlns:p14="http://schemas.microsoft.com/office/powerpoint/2010/main" val="38916542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108"/>
          <p:cNvPicPr preferRelativeResize="0"/>
          <p:nvPr/>
        </p:nvPicPr>
        <p:blipFill>
          <a:blip r:embed="rId3">
            <a:alphaModFix/>
          </a:blip>
          <a:stretch>
            <a:fillRect/>
          </a:stretch>
        </p:blipFill>
        <p:spPr>
          <a:xfrm>
            <a:off x="152400" y="152400"/>
            <a:ext cx="2115675" cy="1168550"/>
          </a:xfrm>
          <a:prstGeom prst="rect">
            <a:avLst/>
          </a:prstGeom>
          <a:noFill/>
          <a:ln>
            <a:noFill/>
          </a:ln>
        </p:spPr>
      </p:pic>
      <p:pic>
        <p:nvPicPr>
          <p:cNvPr id="515" name="Google Shape;515;p108"/>
          <p:cNvPicPr preferRelativeResize="0"/>
          <p:nvPr/>
        </p:nvPicPr>
        <p:blipFill>
          <a:blip r:embed="rId4">
            <a:alphaModFix/>
          </a:blip>
          <a:stretch>
            <a:fillRect/>
          </a:stretch>
        </p:blipFill>
        <p:spPr>
          <a:xfrm>
            <a:off x="261250" y="1226050"/>
            <a:ext cx="1897975" cy="2003075"/>
          </a:xfrm>
          <a:prstGeom prst="rect">
            <a:avLst/>
          </a:prstGeom>
          <a:noFill/>
          <a:ln>
            <a:noFill/>
          </a:ln>
        </p:spPr>
      </p:pic>
      <p:pic>
        <p:nvPicPr>
          <p:cNvPr id="516" name="Google Shape;516;p108"/>
          <p:cNvPicPr preferRelativeResize="0"/>
          <p:nvPr/>
        </p:nvPicPr>
        <p:blipFill>
          <a:blip r:embed="rId5">
            <a:alphaModFix/>
          </a:blip>
          <a:stretch>
            <a:fillRect/>
          </a:stretch>
        </p:blipFill>
        <p:spPr>
          <a:xfrm>
            <a:off x="3359950" y="155650"/>
            <a:ext cx="2115675" cy="921820"/>
          </a:xfrm>
          <a:prstGeom prst="rect">
            <a:avLst/>
          </a:prstGeom>
          <a:noFill/>
          <a:ln>
            <a:noFill/>
          </a:ln>
        </p:spPr>
      </p:pic>
      <p:pic>
        <p:nvPicPr>
          <p:cNvPr id="517" name="Google Shape;517;p108"/>
          <p:cNvPicPr preferRelativeResize="0"/>
          <p:nvPr/>
        </p:nvPicPr>
        <p:blipFill>
          <a:blip r:embed="rId6">
            <a:alphaModFix/>
          </a:blip>
          <a:stretch>
            <a:fillRect/>
          </a:stretch>
        </p:blipFill>
        <p:spPr>
          <a:xfrm>
            <a:off x="3359950" y="1091775"/>
            <a:ext cx="2115675" cy="2271623"/>
          </a:xfrm>
          <a:prstGeom prst="rect">
            <a:avLst/>
          </a:prstGeom>
          <a:noFill/>
          <a:ln>
            <a:noFill/>
          </a:ln>
        </p:spPr>
      </p:pic>
      <p:pic>
        <p:nvPicPr>
          <p:cNvPr id="518" name="Google Shape;518;p108"/>
          <p:cNvPicPr preferRelativeResize="0"/>
          <p:nvPr/>
        </p:nvPicPr>
        <p:blipFill>
          <a:blip r:embed="rId7">
            <a:alphaModFix/>
          </a:blip>
          <a:stretch>
            <a:fillRect/>
          </a:stretch>
        </p:blipFill>
        <p:spPr>
          <a:xfrm>
            <a:off x="6567500" y="155650"/>
            <a:ext cx="2270666" cy="921825"/>
          </a:xfrm>
          <a:prstGeom prst="rect">
            <a:avLst/>
          </a:prstGeom>
          <a:noFill/>
          <a:ln>
            <a:noFill/>
          </a:ln>
        </p:spPr>
      </p:pic>
      <p:pic>
        <p:nvPicPr>
          <p:cNvPr id="519" name="Google Shape;519;p108"/>
          <p:cNvPicPr preferRelativeResize="0"/>
          <p:nvPr/>
        </p:nvPicPr>
        <p:blipFill>
          <a:blip r:embed="rId8">
            <a:alphaModFix/>
          </a:blip>
          <a:stretch>
            <a:fillRect/>
          </a:stretch>
        </p:blipFill>
        <p:spPr>
          <a:xfrm>
            <a:off x="6591938" y="1077475"/>
            <a:ext cx="2221800" cy="2442700"/>
          </a:xfrm>
          <a:prstGeom prst="rect">
            <a:avLst/>
          </a:prstGeom>
          <a:noFill/>
          <a:ln>
            <a:noFill/>
          </a:ln>
        </p:spPr>
      </p:pic>
      <p:pic>
        <p:nvPicPr>
          <p:cNvPr id="520" name="Google Shape;520;p108"/>
          <p:cNvPicPr preferRelativeResize="0"/>
          <p:nvPr/>
        </p:nvPicPr>
        <p:blipFill>
          <a:blip r:embed="rId9">
            <a:alphaModFix/>
          </a:blip>
          <a:stretch>
            <a:fillRect/>
          </a:stretch>
        </p:blipFill>
        <p:spPr>
          <a:xfrm>
            <a:off x="1653525" y="3520175"/>
            <a:ext cx="4938436" cy="1518175"/>
          </a:xfrm>
          <a:prstGeom prst="rect">
            <a:avLst/>
          </a:prstGeom>
          <a:noFill/>
          <a:ln>
            <a:noFill/>
          </a:ln>
        </p:spPr>
      </p:pic>
    </p:spTree>
    <p:extLst>
      <p:ext uri="{BB962C8B-B14F-4D97-AF65-F5344CB8AC3E}">
        <p14:creationId xmlns:p14="http://schemas.microsoft.com/office/powerpoint/2010/main" val="7220488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pic>
        <p:nvPicPr>
          <p:cNvPr id="1616" name="Google Shape;1616;p250"/>
          <p:cNvPicPr preferRelativeResize="0"/>
          <p:nvPr/>
        </p:nvPicPr>
        <p:blipFill>
          <a:blip r:embed="rId3">
            <a:alphaModFix/>
          </a:blip>
          <a:stretch>
            <a:fillRect/>
          </a:stretch>
        </p:blipFill>
        <p:spPr>
          <a:xfrm>
            <a:off x="4051750" y="1609816"/>
            <a:ext cx="2811450" cy="2120600"/>
          </a:xfrm>
          <a:prstGeom prst="rect">
            <a:avLst/>
          </a:prstGeom>
          <a:noFill/>
          <a:ln w="12700">
            <a:solidFill>
              <a:schemeClr val="tx1"/>
            </a:solidFill>
          </a:ln>
        </p:spPr>
      </p:pic>
      <p:pic>
        <p:nvPicPr>
          <p:cNvPr id="1617" name="Google Shape;1617;p250"/>
          <p:cNvPicPr preferRelativeResize="0"/>
          <p:nvPr/>
        </p:nvPicPr>
        <p:blipFill>
          <a:blip r:embed="rId4">
            <a:alphaModFix/>
          </a:blip>
          <a:stretch>
            <a:fillRect/>
          </a:stretch>
        </p:blipFill>
        <p:spPr>
          <a:xfrm>
            <a:off x="311700" y="1732500"/>
            <a:ext cx="2982863" cy="1875225"/>
          </a:xfrm>
          <a:prstGeom prst="rect">
            <a:avLst/>
          </a:prstGeom>
          <a:noFill/>
          <a:ln w="12700">
            <a:solidFill>
              <a:schemeClr val="tx1"/>
            </a:solidFill>
          </a:ln>
        </p:spPr>
      </p:pic>
      <p:sp>
        <p:nvSpPr>
          <p:cNvPr id="1618" name="Google Shape;1618;p250"/>
          <p:cNvSpPr txBox="1">
            <a:spLocks noGrp="1"/>
          </p:cNvSpPr>
          <p:nvPr>
            <p:ph type="title"/>
          </p:nvPr>
        </p:nvSpPr>
        <p:spPr>
          <a:xfrm>
            <a:off x="311700" y="445025"/>
            <a:ext cx="333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Application beyond your team...</a:t>
            </a:r>
            <a:endParaRPr/>
          </a:p>
        </p:txBody>
      </p:sp>
      <p:pic>
        <p:nvPicPr>
          <p:cNvPr id="1619" name="Google Shape;1619;p250"/>
          <p:cNvPicPr preferRelativeResize="0"/>
          <p:nvPr/>
        </p:nvPicPr>
        <p:blipFill>
          <a:blip r:embed="rId5">
            <a:alphaModFix/>
          </a:blip>
          <a:stretch>
            <a:fillRect/>
          </a:stretch>
        </p:blipFill>
        <p:spPr>
          <a:xfrm>
            <a:off x="5945650" y="3289750"/>
            <a:ext cx="3098899" cy="1743124"/>
          </a:xfrm>
          <a:prstGeom prst="rect">
            <a:avLst/>
          </a:prstGeom>
          <a:noFill/>
          <a:ln w="12700">
            <a:solidFill>
              <a:schemeClr val="tx1"/>
            </a:solidFill>
          </a:ln>
        </p:spPr>
      </p:pic>
      <p:sp>
        <p:nvSpPr>
          <p:cNvPr id="1620" name="Google Shape;1620;p250"/>
          <p:cNvSpPr txBox="1">
            <a:spLocks noGrp="1"/>
          </p:cNvSpPr>
          <p:nvPr>
            <p:ph type="title"/>
          </p:nvPr>
        </p:nvSpPr>
        <p:spPr>
          <a:xfrm>
            <a:off x="5575425" y="561725"/>
            <a:ext cx="2694300" cy="9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maximize your assets!</a:t>
            </a:r>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3" name="Google Shape;973;p169"/>
          <p:cNvSpPr txBox="1">
            <a:spLocks noGrp="1"/>
          </p:cNvSpPr>
          <p:nvPr>
            <p:ph type="title"/>
          </p:nvPr>
        </p:nvSpPr>
        <p:spPr>
          <a:xfrm>
            <a:off x="38803" y="1333474"/>
            <a:ext cx="4453500" cy="975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2000"/>
              <a:buFont typeface="Twentieth Century"/>
              <a:buNone/>
            </a:pPr>
            <a:r>
              <a:rPr lang="en" sz="2000" dirty="0"/>
              <a:t>We are moving from clinicians being the </a:t>
            </a:r>
            <a:r>
              <a:rPr lang="en" sz="2000" b="1" i="1" dirty="0"/>
              <a:t>only</a:t>
            </a:r>
            <a:r>
              <a:rPr lang="en" sz="2000" dirty="0"/>
              <a:t> response to identified social emotional/mental health needs,</a:t>
            </a:r>
            <a:endParaRPr sz="2000" i="1" dirty="0"/>
          </a:p>
        </p:txBody>
      </p:sp>
      <p:pic>
        <p:nvPicPr>
          <p:cNvPr id="974" name="Google Shape;974;p169"/>
          <p:cNvPicPr preferRelativeResize="0"/>
          <p:nvPr/>
        </p:nvPicPr>
        <p:blipFill rotWithShape="1">
          <a:blip r:embed="rId3">
            <a:alphaModFix/>
          </a:blip>
          <a:srcRect/>
          <a:stretch/>
        </p:blipFill>
        <p:spPr>
          <a:xfrm>
            <a:off x="5007437" y="913240"/>
            <a:ext cx="3826150" cy="1890425"/>
          </a:xfrm>
          <a:prstGeom prst="rect">
            <a:avLst/>
          </a:prstGeom>
          <a:noFill/>
          <a:ln>
            <a:noFill/>
          </a:ln>
        </p:spPr>
      </p:pic>
      <p:sp>
        <p:nvSpPr>
          <p:cNvPr id="975" name="Google Shape;975;p169"/>
          <p:cNvSpPr txBox="1"/>
          <p:nvPr/>
        </p:nvSpPr>
        <p:spPr>
          <a:xfrm>
            <a:off x="3854324" y="2513549"/>
            <a:ext cx="1289784" cy="7762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600" b="1" u="sng" dirty="0">
                <a:solidFill>
                  <a:srgbClr val="1D2A53"/>
                </a:solidFill>
                <a:latin typeface="Twentieth Century"/>
                <a:ea typeface="Twentieth Century"/>
                <a:cs typeface="Twentieth Century"/>
                <a:sym typeface="Twentieth Century"/>
              </a:rPr>
              <a:t>TO</a:t>
            </a:r>
            <a:endParaRPr dirty="0"/>
          </a:p>
        </p:txBody>
      </p:sp>
      <p:sp>
        <p:nvSpPr>
          <p:cNvPr id="976" name="Google Shape;976;p169"/>
          <p:cNvSpPr txBox="1"/>
          <p:nvPr/>
        </p:nvSpPr>
        <p:spPr>
          <a:xfrm>
            <a:off x="5158433" y="3163836"/>
            <a:ext cx="3675154" cy="768600"/>
          </a:xfrm>
          <a:prstGeom prst="rect">
            <a:avLst/>
          </a:prstGeom>
          <a:noFill/>
          <a:ln>
            <a:noFill/>
          </a:ln>
        </p:spPr>
        <p:txBody>
          <a:bodyPr spcFirstLastPara="1" wrap="square" lIns="91425" tIns="45700" rIns="91425" bIns="45700" anchor="ctr" anchorCtr="0">
            <a:noAutofit/>
          </a:bodyPr>
          <a:lstStyle/>
          <a:p>
            <a:pPr lvl="0" algn="ctr">
              <a:buClr>
                <a:srgbClr val="1D2A53"/>
              </a:buClr>
              <a:buSzPts val="2000"/>
            </a:pPr>
            <a:r>
              <a:rPr lang="en" sz="2000" dirty="0">
                <a:solidFill>
                  <a:schemeClr val="bg2"/>
                </a:solidFill>
              </a:rPr>
              <a:t>being social emotional/mental health </a:t>
            </a:r>
            <a:r>
              <a:rPr lang="en" sz="2000" b="1" dirty="0">
                <a:solidFill>
                  <a:schemeClr val="bg2"/>
                </a:solidFill>
              </a:rPr>
              <a:t>leaders</a:t>
            </a:r>
            <a:r>
              <a:rPr lang="en" sz="2000" dirty="0">
                <a:solidFill>
                  <a:schemeClr val="bg2"/>
                </a:solidFill>
              </a:rPr>
              <a:t> who </a:t>
            </a:r>
            <a:r>
              <a:rPr lang="en" sz="2000" dirty="0">
                <a:solidFill>
                  <a:schemeClr val="bg2"/>
                </a:solidFill>
                <a:latin typeface="Twentieth Century"/>
                <a:sym typeface="Twentieth Century"/>
              </a:rPr>
              <a:t>h</a:t>
            </a:r>
            <a:r>
              <a:rPr lang="en" sz="2000" dirty="0">
                <a:solidFill>
                  <a:schemeClr val="bg2"/>
                </a:solidFill>
                <a:latin typeface="Twentieth Century"/>
                <a:ea typeface="Twentieth Century"/>
                <a:cs typeface="Twentieth Century"/>
                <a:sym typeface="Twentieth Century"/>
              </a:rPr>
              <a:t>elp build the capacity of the </a:t>
            </a:r>
            <a:r>
              <a:rPr lang="en" sz="2000" b="1" dirty="0">
                <a:solidFill>
                  <a:schemeClr val="bg2"/>
                </a:solidFill>
                <a:latin typeface="Twentieth Century"/>
                <a:ea typeface="Twentieth Century"/>
                <a:cs typeface="Twentieth Century"/>
                <a:sym typeface="Twentieth Century"/>
              </a:rPr>
              <a:t>rest of the staff</a:t>
            </a:r>
            <a:endParaRPr sz="2000" b="1" i="1" dirty="0">
              <a:solidFill>
                <a:schemeClr val="bg2"/>
              </a:solidFill>
              <a:latin typeface="Twentieth Century"/>
              <a:ea typeface="Twentieth Century"/>
              <a:cs typeface="Twentieth Century"/>
              <a:sym typeface="Twentieth Century"/>
            </a:endParaRPr>
          </a:p>
        </p:txBody>
      </p:sp>
      <p:sp>
        <p:nvSpPr>
          <p:cNvPr id="977" name="Google Shape;977;p169"/>
          <p:cNvSpPr txBox="1"/>
          <p:nvPr/>
        </p:nvSpPr>
        <p:spPr>
          <a:xfrm>
            <a:off x="705493" y="259548"/>
            <a:ext cx="7573621" cy="6864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chemeClr val="dk2"/>
              </a:buClr>
              <a:buSzPts val="3300"/>
              <a:buFont typeface="Twentieth Century"/>
              <a:buNone/>
            </a:pPr>
            <a:r>
              <a:rPr lang="en" sz="2800" dirty="0">
                <a:solidFill>
                  <a:schemeClr val="dk2"/>
                </a:solidFill>
                <a:latin typeface="Twentieth Century"/>
                <a:ea typeface="Twentieth Century"/>
                <a:cs typeface="Twentieth Century"/>
                <a:sym typeface="Twentieth Century"/>
              </a:rPr>
              <a:t>What magic can you share across the Tiers?</a:t>
            </a:r>
            <a:endParaRPr sz="1800" dirty="0">
              <a:solidFill>
                <a:schemeClr val="dk2"/>
              </a:solidFill>
              <a:latin typeface="Twentieth Century"/>
              <a:ea typeface="Twentieth Century"/>
              <a:cs typeface="Twentieth Century"/>
              <a:sym typeface="Twentieth Century"/>
            </a:endParaRPr>
          </a:p>
        </p:txBody>
      </p:sp>
      <p:sp>
        <p:nvSpPr>
          <p:cNvPr id="978" name="Google Shape;978;p169"/>
          <p:cNvSpPr/>
          <p:nvPr/>
        </p:nvSpPr>
        <p:spPr>
          <a:xfrm>
            <a:off x="4398704" y="4759398"/>
            <a:ext cx="3892500" cy="184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 sz="1000">
                <a:solidFill>
                  <a:srgbClr val="3A53A5"/>
                </a:solidFill>
                <a:latin typeface="Calibri"/>
                <a:ea typeface="Calibri"/>
                <a:cs typeface="Calibri"/>
                <a:sym typeface="Calibri"/>
              </a:rPr>
              <a:t>Overview: Tier II Systems</a:t>
            </a:r>
            <a:endParaRPr/>
          </a:p>
        </p:txBody>
      </p:sp>
      <p:pic>
        <p:nvPicPr>
          <p:cNvPr id="2" name="Picture 1"/>
          <p:cNvPicPr>
            <a:picLocks noChangeAspect="1"/>
          </p:cNvPicPr>
          <p:nvPr/>
        </p:nvPicPr>
        <p:blipFill>
          <a:blip r:embed="rId4"/>
          <a:stretch>
            <a:fillRect/>
          </a:stretch>
        </p:blipFill>
        <p:spPr>
          <a:xfrm>
            <a:off x="1101071" y="2696000"/>
            <a:ext cx="2238119" cy="14934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5"/>
                                        </p:tgtEl>
                                        <p:attrNameLst>
                                          <p:attrName>style.visibility</p:attrName>
                                        </p:attrNameLst>
                                      </p:cBhvr>
                                      <p:to>
                                        <p:strVal val="visible"/>
                                      </p:to>
                                    </p:set>
                                    <p:animEffect transition="in" filter="fade">
                                      <p:cBhvr>
                                        <p:cTn id="7" dur="500"/>
                                        <p:tgtEl>
                                          <p:spTgt spid="975"/>
                                        </p:tgtEl>
                                      </p:cBhvr>
                                    </p:animEffect>
                                  </p:childTnLst>
                                </p:cTn>
                              </p:par>
                              <p:par>
                                <p:cTn id="8" presetID="10" presetClass="entr" presetSubtype="0" fill="hold" nodeType="withEffect">
                                  <p:stCondLst>
                                    <p:cond delay="0"/>
                                  </p:stCondLst>
                                  <p:childTnLst>
                                    <p:set>
                                      <p:cBhvr>
                                        <p:cTn id="9" dur="1" fill="hold">
                                          <p:stCondLst>
                                            <p:cond delay="0"/>
                                          </p:stCondLst>
                                        </p:cTn>
                                        <p:tgtEl>
                                          <p:spTgt spid="974"/>
                                        </p:tgtEl>
                                        <p:attrNameLst>
                                          <p:attrName>style.visibility</p:attrName>
                                        </p:attrNameLst>
                                      </p:cBhvr>
                                      <p:to>
                                        <p:strVal val="visible"/>
                                      </p:to>
                                    </p:set>
                                    <p:animEffect transition="in" filter="fade">
                                      <p:cBhvr>
                                        <p:cTn id="10" dur="500"/>
                                        <p:tgtEl>
                                          <p:spTgt spid="9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76">
                                            <p:txEl>
                                              <p:pRg st="0" end="0"/>
                                            </p:txEl>
                                          </p:spTgt>
                                        </p:tgtEl>
                                        <p:attrNameLst>
                                          <p:attrName>style.visibility</p:attrName>
                                        </p:attrNameLst>
                                      </p:cBhvr>
                                      <p:to>
                                        <p:strVal val="visible"/>
                                      </p:to>
                                    </p:set>
                                    <p:animEffect transition="in" filter="fade">
                                      <p:cBhvr>
                                        <p:cTn id="15" dur="500"/>
                                        <p:tgtEl>
                                          <p:spTgt spid="9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355AE-5889-DC49-8A61-920BE972964B}"/>
              </a:ext>
            </a:extLst>
          </p:cNvPr>
          <p:cNvSpPr>
            <a:spLocks noGrp="1"/>
          </p:cNvSpPr>
          <p:nvPr>
            <p:ph type="title"/>
          </p:nvPr>
        </p:nvSpPr>
        <p:spPr/>
        <p:txBody>
          <a:bodyPr/>
          <a:lstStyle/>
          <a:p>
            <a:r>
              <a:rPr lang="en-US" dirty="0"/>
              <a:t>Activity 9:  Maximize your Assets (Magic) Part 2</a:t>
            </a:r>
          </a:p>
        </p:txBody>
      </p:sp>
      <p:sp>
        <p:nvSpPr>
          <p:cNvPr id="3" name="Text Placeholder 2">
            <a:extLst>
              <a:ext uri="{FF2B5EF4-FFF2-40B4-BE49-F238E27FC236}">
                <a16:creationId xmlns:a16="http://schemas.microsoft.com/office/drawing/2014/main" id="{E0BD27F4-3B56-3B40-8250-927E37FE3FC5}"/>
              </a:ext>
            </a:extLst>
          </p:cNvPr>
          <p:cNvSpPr>
            <a:spLocks noGrp="1"/>
          </p:cNvSpPr>
          <p:nvPr>
            <p:ph type="body" idx="1"/>
          </p:nvPr>
        </p:nvSpPr>
        <p:spPr>
          <a:xfrm>
            <a:off x="311700" y="1235070"/>
            <a:ext cx="5977588" cy="3416400"/>
          </a:xfrm>
        </p:spPr>
        <p:txBody>
          <a:bodyPr/>
          <a:lstStyle/>
          <a:p>
            <a:r>
              <a:rPr lang="en-US" dirty="0"/>
              <a:t>3.  Notice anyone proving support that is not part of your Tier 2 team and anyone you are unfamiliar with their areas of expertise.  If unfamiliar, how can you engage them in your Tier 2 System?  </a:t>
            </a:r>
          </a:p>
          <a:p>
            <a:pPr marL="114300" indent="0">
              <a:buNone/>
            </a:pPr>
            <a:endParaRPr lang="en-US" dirty="0"/>
          </a:p>
          <a:p>
            <a:r>
              <a:rPr lang="en-US" dirty="0"/>
              <a:t>4. Consider any unmet needs identified in your data and potential interventions.  Identify a person or people who could offer this intervention.  Beyond providing interventions how else can you leverage the expertise in your building to support MTSS at all tiers?</a:t>
            </a:r>
          </a:p>
          <a:p>
            <a:pPr marL="11430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709" y="1486700"/>
            <a:ext cx="2699612" cy="2708947"/>
          </a:xfrm>
          <a:prstGeom prst="rect">
            <a:avLst/>
          </a:prstGeom>
        </p:spPr>
      </p:pic>
    </p:spTree>
    <p:extLst>
      <p:ext uri="{BB962C8B-B14F-4D97-AF65-F5344CB8AC3E}">
        <p14:creationId xmlns:p14="http://schemas.microsoft.com/office/powerpoint/2010/main" val="401528545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b="1" dirty="0"/>
              <a:t>Developing a Vision and Mission Statement</a:t>
            </a:r>
            <a:r>
              <a:rPr lang="en-US" sz="2000" dirty="0"/>
              <a:t/>
            </a:r>
            <a:br>
              <a:rPr lang="en-US" sz="2000" dirty="0"/>
            </a:br>
            <a:r>
              <a:rPr lang="en-US" sz="2000" dirty="0"/>
              <a:t/>
            </a:r>
            <a:br>
              <a:rPr lang="en-US" sz="2000" dirty="0"/>
            </a:br>
            <a:r>
              <a:rPr lang="en-US" sz="2000" dirty="0"/>
              <a:t/>
            </a:r>
            <a:br>
              <a:rPr lang="en-US" sz="2000" dirty="0"/>
            </a:br>
            <a:r>
              <a:rPr lang="en-US" sz="2000" dirty="0"/>
              <a:t>The purpose of our team is to</a:t>
            </a:r>
            <a:r>
              <a:rPr lang="en-US" sz="2000" dirty="0" smtClean="0"/>
              <a:t>:</a:t>
            </a:r>
            <a:r>
              <a:rPr lang="en-US" sz="2000" dirty="0"/>
              <a:t/>
            </a:r>
            <a:br>
              <a:rPr lang="en-US" sz="2000" dirty="0"/>
            </a:br>
            <a:r>
              <a:rPr lang="en-US" sz="2000" dirty="0"/>
              <a:t/>
            </a:r>
            <a:br>
              <a:rPr lang="en-US" sz="2000" dirty="0"/>
            </a:br>
            <a:r>
              <a:rPr lang="en-US" sz="2000" dirty="0"/>
              <a:t>I know we are effective when…</a:t>
            </a:r>
            <a:br>
              <a:rPr lang="en-US" sz="2000" dirty="0"/>
            </a:br>
            <a:r>
              <a:rPr lang="en-US" sz="2000" dirty="0"/>
              <a:t/>
            </a:r>
            <a:br>
              <a:rPr lang="en-US" sz="2000" dirty="0"/>
            </a:br>
            <a:r>
              <a:rPr lang="en-US" sz="2000" dirty="0"/>
              <a:t>I hope that as a result of Tier 2 Team, this will be true:</a:t>
            </a:r>
            <a:br>
              <a:rPr lang="en-US" sz="2000" dirty="0"/>
            </a:br>
            <a:r>
              <a:rPr lang="en-US" sz="2000" dirty="0"/>
              <a:t/>
            </a:r>
            <a:br>
              <a:rPr lang="en-US" sz="2000" dirty="0"/>
            </a:br>
            <a:r>
              <a:rPr lang="en-US" sz="2000" dirty="0"/>
              <a:t>Our Tier 2 Team Mission is:</a:t>
            </a:r>
            <a:br>
              <a:rPr lang="en-US" sz="2000" dirty="0"/>
            </a:br>
            <a:r>
              <a:rPr lang="en-US" sz="2000" dirty="0"/>
              <a:t/>
            </a:r>
            <a:br>
              <a:rPr lang="en-US" sz="2000" dirty="0"/>
            </a:br>
            <a:endParaRPr lang="en-US" sz="2000" dirty="0"/>
          </a:p>
        </p:txBody>
      </p:sp>
      <p:cxnSp>
        <p:nvCxnSpPr>
          <p:cNvPr id="4" name="Straight Connector 3"/>
          <p:cNvCxnSpPr/>
          <p:nvPr/>
        </p:nvCxnSpPr>
        <p:spPr>
          <a:xfrm>
            <a:off x="954157" y="1325217"/>
            <a:ext cx="7209182" cy="397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stretch>
            <a:fillRect/>
          </a:stretch>
        </p:blipFill>
        <p:spPr>
          <a:xfrm>
            <a:off x="543579" y="1291874"/>
            <a:ext cx="1999309" cy="1279876"/>
          </a:xfrm>
          <a:prstGeom prst="rect">
            <a:avLst/>
          </a:prstGeom>
          <a:solidFill>
            <a:schemeClr val="accent2"/>
          </a:solidFill>
          <a:ln w="38100">
            <a:solidFill>
              <a:schemeClr val="tx1"/>
            </a:solidFill>
          </a:ln>
        </p:spPr>
      </p:pic>
      <p:sp>
        <p:nvSpPr>
          <p:cNvPr id="6" name="TextBox 5"/>
          <p:cNvSpPr txBox="1"/>
          <p:nvPr/>
        </p:nvSpPr>
        <p:spPr>
          <a:xfrm>
            <a:off x="1736035" y="3949147"/>
            <a:ext cx="7083013" cy="584775"/>
          </a:xfrm>
          <a:prstGeom prst="rect">
            <a:avLst/>
          </a:prstGeom>
          <a:noFill/>
        </p:spPr>
        <p:txBody>
          <a:bodyPr wrap="square" rtlCol="0">
            <a:spAutoFit/>
          </a:bodyPr>
          <a:lstStyle/>
          <a:p>
            <a:r>
              <a:rPr lang="en-US" sz="3200" dirty="0" smtClean="0">
                <a:solidFill>
                  <a:srgbClr val="0070C0"/>
                </a:solidFill>
              </a:rPr>
              <a:t>Any updates before leaving?</a:t>
            </a:r>
            <a:endParaRPr lang="en-US" sz="3200" dirty="0">
              <a:solidFill>
                <a:srgbClr val="0070C0"/>
              </a:solidFill>
            </a:endParaRPr>
          </a:p>
        </p:txBody>
      </p:sp>
    </p:spTree>
    <p:extLst>
      <p:ext uri="{BB962C8B-B14F-4D97-AF65-F5344CB8AC3E}">
        <p14:creationId xmlns:p14="http://schemas.microsoft.com/office/powerpoint/2010/main" val="155696140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251"/>
          <p:cNvSpPr txBox="1">
            <a:spLocks noGrp="1"/>
          </p:cNvSpPr>
          <p:nvPr>
            <p:ph type="title"/>
          </p:nvPr>
        </p:nvSpPr>
        <p:spPr>
          <a:xfrm>
            <a:off x="238800" y="33900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Next Steps</a:t>
            </a:r>
            <a:endParaRPr dirty="0"/>
          </a:p>
        </p:txBody>
      </p:sp>
      <p:sp>
        <p:nvSpPr>
          <p:cNvPr id="1626" name="Google Shape;1626;p251"/>
          <p:cNvSpPr txBox="1">
            <a:spLocks noGrp="1"/>
          </p:cNvSpPr>
          <p:nvPr>
            <p:ph type="body" idx="1"/>
          </p:nvPr>
        </p:nvSpPr>
        <p:spPr>
          <a:xfrm>
            <a:off x="374200" y="983984"/>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Resources to support you:</a:t>
            </a:r>
            <a:endParaRPr sz="2400" dirty="0"/>
          </a:p>
          <a:p>
            <a:pPr marL="457200" lvl="0" indent="-381000" algn="l" rtl="0">
              <a:spcBef>
                <a:spcPts val="1600"/>
              </a:spcBef>
              <a:spcAft>
                <a:spcPts val="0"/>
              </a:spcAft>
              <a:buSzPts val="2400"/>
              <a:buChar char="●"/>
            </a:pPr>
            <a:r>
              <a:rPr lang="en" sz="2400" dirty="0"/>
              <a:t>Your </a:t>
            </a:r>
            <a:r>
              <a:rPr lang="en" sz="2400" dirty="0" smtClean="0"/>
              <a:t>documents (TFI, AP, Assets)</a:t>
            </a:r>
            <a:endParaRPr sz="2000" dirty="0"/>
          </a:p>
          <a:p>
            <a:pPr marL="457200" lvl="0" indent="-381000" algn="l" rtl="0">
              <a:spcBef>
                <a:spcPts val="0"/>
              </a:spcBef>
              <a:spcAft>
                <a:spcPts val="0"/>
              </a:spcAft>
              <a:buSzPts val="2400"/>
              <a:buChar char="●"/>
            </a:pPr>
            <a:r>
              <a:rPr lang="en" sz="2400" dirty="0"/>
              <a:t>The DE-PBS Tier 2 website</a:t>
            </a:r>
            <a:endParaRPr sz="2400" dirty="0"/>
          </a:p>
          <a:p>
            <a:pPr marL="457200" lvl="0" indent="-381000" algn="l" rtl="0">
              <a:spcBef>
                <a:spcPts val="0"/>
              </a:spcBef>
              <a:spcAft>
                <a:spcPts val="0"/>
              </a:spcAft>
              <a:buSzPts val="2400"/>
              <a:buChar char="●"/>
            </a:pPr>
            <a:r>
              <a:rPr lang="en" sz="2400" dirty="0"/>
              <a:t>Your district-level MTSS/PBS Coaches</a:t>
            </a:r>
            <a:endParaRPr sz="2400" dirty="0"/>
          </a:p>
          <a:p>
            <a:pPr marL="457200" lvl="0" indent="-381000" algn="l" rtl="0">
              <a:spcBef>
                <a:spcPts val="0"/>
              </a:spcBef>
              <a:spcAft>
                <a:spcPts val="0"/>
              </a:spcAft>
              <a:buSzPts val="2400"/>
              <a:buChar char="●"/>
            </a:pPr>
            <a:r>
              <a:rPr lang="en" sz="2400" dirty="0"/>
              <a:t>Upcoming PD</a:t>
            </a:r>
            <a:endParaRPr sz="2400" dirty="0"/>
          </a:p>
          <a:p>
            <a:pPr marL="914400" lvl="1" indent="-381000" algn="l" rtl="0">
              <a:spcBef>
                <a:spcPts val="0"/>
              </a:spcBef>
              <a:spcAft>
                <a:spcPts val="0"/>
              </a:spcAft>
              <a:buSzPts val="2400"/>
              <a:buChar char="○"/>
            </a:pPr>
            <a:r>
              <a:rPr lang="en" sz="2400" dirty="0"/>
              <a:t>1/22/20 - Tier 2 &amp; 3</a:t>
            </a:r>
            <a:endParaRPr sz="2400" dirty="0"/>
          </a:p>
          <a:p>
            <a:pPr marL="914400" lvl="1" indent="-381000" algn="l" rtl="0">
              <a:spcBef>
                <a:spcPts val="0"/>
              </a:spcBef>
              <a:spcAft>
                <a:spcPts val="0"/>
              </a:spcAft>
              <a:buSzPts val="2400"/>
              <a:buChar char="○"/>
            </a:pPr>
            <a:r>
              <a:rPr lang="en" sz="2400" dirty="0"/>
              <a:t>3/25/20 - Tier 2 Networking</a:t>
            </a:r>
            <a:endParaRPr sz="2400" dirty="0"/>
          </a:p>
          <a:p>
            <a:pPr marL="457200" lvl="0" indent="-381000" algn="l" rtl="0">
              <a:spcBef>
                <a:spcPts val="0"/>
              </a:spcBef>
              <a:spcAft>
                <a:spcPts val="0"/>
              </a:spcAft>
              <a:buSzPts val="2400"/>
              <a:buChar char="●"/>
            </a:pPr>
            <a:r>
              <a:rPr lang="en" sz="2400" dirty="0"/>
              <a:t>What else?</a:t>
            </a:r>
            <a:endParaRPr sz="2400" dirty="0"/>
          </a:p>
        </p:txBody>
      </p:sp>
      <p:pic>
        <p:nvPicPr>
          <p:cNvPr id="1627" name="Google Shape;1627;p251"/>
          <p:cNvPicPr preferRelativeResize="0"/>
          <p:nvPr/>
        </p:nvPicPr>
        <p:blipFill>
          <a:blip r:embed="rId3">
            <a:alphaModFix/>
          </a:blip>
          <a:stretch>
            <a:fillRect/>
          </a:stretch>
        </p:blipFill>
        <p:spPr>
          <a:xfrm>
            <a:off x="6401913" y="1495425"/>
            <a:ext cx="2276475" cy="2152650"/>
          </a:xfrm>
          <a:prstGeom prst="rect">
            <a:avLst/>
          </a:prstGeom>
          <a:noFill/>
          <a:ln>
            <a:noFill/>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97"/>
          <p:cNvSpPr txBox="1"/>
          <p:nvPr/>
        </p:nvSpPr>
        <p:spPr>
          <a:xfrm>
            <a:off x="132468" y="198449"/>
            <a:ext cx="5562948" cy="275669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1" i="0" u="none" strike="noStrike" cap="none" dirty="0">
                <a:solidFill>
                  <a:srgbClr val="000000"/>
                </a:solidFill>
                <a:sym typeface="Arial"/>
              </a:rPr>
              <a:t>Thank You!</a:t>
            </a:r>
            <a:endParaRPr sz="10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400" dirty="0"/>
              <a:t>for your team’s time </a:t>
            </a:r>
          </a:p>
          <a:p>
            <a:pPr marL="0" marR="0" lvl="0" indent="0" algn="ctr" rtl="0">
              <a:lnSpc>
                <a:spcPct val="100000"/>
              </a:lnSpc>
              <a:spcBef>
                <a:spcPts val="0"/>
              </a:spcBef>
              <a:spcAft>
                <a:spcPts val="0"/>
              </a:spcAft>
              <a:buNone/>
            </a:pPr>
            <a:r>
              <a:rPr lang="en-US" sz="2400" dirty="0"/>
              <a:t>&amp; engagement today!</a:t>
            </a:r>
            <a:endParaRPr lang="en" sz="2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lang="en" sz="1000" dirty="0"/>
          </a:p>
          <a:p>
            <a:pPr marL="0" marR="0" lvl="0" indent="0" algn="ctr" rtl="0">
              <a:lnSpc>
                <a:spcPct val="100000"/>
              </a:lnSpc>
              <a:spcBef>
                <a:spcPts val="0"/>
              </a:spcBef>
              <a:spcAft>
                <a:spcPts val="0"/>
              </a:spcAft>
              <a:buNone/>
            </a:pPr>
            <a:r>
              <a:rPr lang="en" sz="2200" dirty="0">
                <a:solidFill>
                  <a:srgbClr val="0070C0"/>
                </a:solidFill>
              </a:rPr>
              <a:t>Your work </a:t>
            </a:r>
            <a:r>
              <a:rPr lang="en-US" sz="2200" dirty="0">
                <a:solidFill>
                  <a:srgbClr val="0070C0"/>
                </a:solidFill>
              </a:rPr>
              <a:t>&amp;</a:t>
            </a:r>
            <a:r>
              <a:rPr lang="en" sz="2200" dirty="0">
                <a:solidFill>
                  <a:srgbClr val="0070C0"/>
                </a:solidFill>
              </a:rPr>
              <a:t> feedback matter</a:t>
            </a:r>
            <a:endParaRPr lang="en-US" sz="2200" dirty="0">
              <a:solidFill>
                <a:srgbClr val="0070C0"/>
              </a:solidFill>
            </a:endParaRPr>
          </a:p>
          <a:p>
            <a:pPr marL="0" marR="0" lvl="0" indent="0" algn="ctr" rtl="0">
              <a:lnSpc>
                <a:spcPct val="100000"/>
              </a:lnSpc>
              <a:spcBef>
                <a:spcPts val="0"/>
              </a:spcBef>
              <a:spcAft>
                <a:spcPts val="0"/>
              </a:spcAft>
              <a:buNone/>
            </a:pPr>
            <a:r>
              <a:rPr lang="en" sz="2200" dirty="0">
                <a:solidFill>
                  <a:srgbClr val="0070C0"/>
                </a:solidFill>
              </a:rPr>
              <a:t>… please </a:t>
            </a:r>
            <a:r>
              <a:rPr lang="en-US" sz="2200" dirty="0">
                <a:solidFill>
                  <a:srgbClr val="0070C0"/>
                </a:solidFill>
              </a:rPr>
              <a:t>make sure to </a:t>
            </a:r>
            <a:r>
              <a:rPr lang="en" sz="2200" dirty="0">
                <a:solidFill>
                  <a:srgbClr val="0070C0"/>
                </a:solidFill>
              </a:rPr>
              <a:t>share </a:t>
            </a:r>
            <a:endParaRPr lang="en-US" sz="2200" dirty="0">
              <a:solidFill>
                <a:srgbClr val="0070C0"/>
              </a:solidFill>
            </a:endParaRPr>
          </a:p>
          <a:p>
            <a:pPr marL="0" marR="0" lvl="0" indent="0" algn="ctr" rtl="0">
              <a:lnSpc>
                <a:spcPct val="100000"/>
              </a:lnSpc>
              <a:spcBef>
                <a:spcPts val="0"/>
              </a:spcBef>
              <a:spcAft>
                <a:spcPts val="0"/>
              </a:spcAft>
              <a:buNone/>
            </a:pPr>
            <a:r>
              <a:rPr lang="en" sz="2200" dirty="0">
                <a:solidFill>
                  <a:srgbClr val="0070C0"/>
                </a:solidFill>
              </a:rPr>
              <a:t>both before leaving!</a:t>
            </a:r>
          </a:p>
          <a:p>
            <a:pPr marL="0" marR="0" lvl="0" indent="0" algn="l" rtl="0">
              <a:lnSpc>
                <a:spcPct val="100000"/>
              </a:lnSpc>
              <a:spcBef>
                <a:spcPts val="0"/>
              </a:spcBef>
              <a:spcAft>
                <a:spcPts val="0"/>
              </a:spcAft>
              <a:buNone/>
            </a:pPr>
            <a:endParaRPr lang="en" sz="2400" dirty="0">
              <a:solidFill>
                <a:srgbClr val="0070C0"/>
              </a:solidFill>
            </a:endParaRPr>
          </a:p>
          <a:p>
            <a:pPr marL="0" marR="0" lvl="0" indent="0" algn="l" rtl="0">
              <a:lnSpc>
                <a:spcPct val="100000"/>
              </a:lnSpc>
              <a:spcBef>
                <a:spcPts val="0"/>
              </a:spcBef>
              <a:spcAft>
                <a:spcPts val="0"/>
              </a:spcAft>
              <a:buNone/>
            </a:pPr>
            <a:endParaRPr lang="en" sz="2400" dirty="0">
              <a:solidFill>
                <a:srgbClr val="FF0000"/>
              </a:solidFill>
            </a:endParaRPr>
          </a:p>
          <a:p>
            <a:pPr marL="0" marR="0" lvl="0" indent="0" algn="l" rtl="0">
              <a:lnSpc>
                <a:spcPct val="100000"/>
              </a:lnSpc>
              <a:spcBef>
                <a:spcPts val="0"/>
              </a:spcBef>
              <a:spcAft>
                <a:spcPts val="0"/>
              </a:spcAft>
              <a:buNone/>
            </a:pPr>
            <a:r>
              <a:rPr lang="en" sz="2400" dirty="0">
                <a:solidFill>
                  <a:srgbClr val="FF0000"/>
                </a:solidFill>
              </a:rPr>
              <a:t> </a:t>
            </a:r>
            <a:endParaRPr dirty="0">
              <a:solidFill>
                <a:srgbClr val="0070C0"/>
              </a:solidFill>
            </a:endParaRPr>
          </a:p>
          <a:p>
            <a:pPr marL="0" marR="0" lvl="0" indent="0" algn="l" rtl="0">
              <a:lnSpc>
                <a:spcPct val="100000"/>
              </a:lnSpc>
              <a:spcBef>
                <a:spcPts val="0"/>
              </a:spcBef>
              <a:spcAft>
                <a:spcPts val="0"/>
              </a:spcAft>
              <a:buNone/>
            </a:pPr>
            <a:endParaRPr sz="2400" b="0" i="0" u="none" strike="noStrike" cap="none" dirty="0">
              <a:solidFill>
                <a:srgbClr val="000000"/>
              </a:solidFill>
              <a:latin typeface="Arial"/>
              <a:ea typeface="Arial"/>
              <a:cs typeface="Arial"/>
              <a:sym typeface="Arial"/>
            </a:endParaRPr>
          </a:p>
        </p:txBody>
      </p:sp>
      <p:pic>
        <p:nvPicPr>
          <p:cNvPr id="439" name="Google Shape;439;p97"/>
          <p:cNvPicPr preferRelativeResize="0"/>
          <p:nvPr/>
        </p:nvPicPr>
        <p:blipFill rotWithShape="1">
          <a:blip r:embed="rId3">
            <a:alphaModFix/>
          </a:blip>
          <a:srcRect/>
          <a:stretch/>
        </p:blipFill>
        <p:spPr>
          <a:xfrm>
            <a:off x="6175949" y="3132945"/>
            <a:ext cx="2771053" cy="1738655"/>
          </a:xfrm>
          <a:prstGeom prst="rect">
            <a:avLst/>
          </a:prstGeom>
          <a:noFill/>
          <a:ln>
            <a:noFill/>
          </a:ln>
        </p:spPr>
      </p:pic>
      <p:pic>
        <p:nvPicPr>
          <p:cNvPr id="440" name="Google Shape;440;p97"/>
          <p:cNvPicPr preferRelativeResize="0"/>
          <p:nvPr/>
        </p:nvPicPr>
        <p:blipFill rotWithShape="1">
          <a:blip r:embed="rId4">
            <a:alphaModFix/>
          </a:blip>
          <a:srcRect/>
          <a:stretch/>
        </p:blipFill>
        <p:spPr>
          <a:xfrm>
            <a:off x="253637" y="3132945"/>
            <a:ext cx="2988591" cy="1738656"/>
          </a:xfrm>
          <a:prstGeom prst="rect">
            <a:avLst/>
          </a:prstGeom>
          <a:noFill/>
          <a:ln w="38100">
            <a:solidFill>
              <a:schemeClr val="tx1"/>
            </a:solidFill>
          </a:ln>
        </p:spPr>
      </p:pic>
      <p:sp>
        <p:nvSpPr>
          <p:cNvPr id="441" name="Google Shape;441;p97" descr="Image result for teacher helping high school students"/>
          <p:cNvSpPr/>
          <p:nvPr/>
        </p:nvSpPr>
        <p:spPr>
          <a:xfrm>
            <a:off x="63500" y="-136525"/>
            <a:ext cx="2505075" cy="17430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42" name="Google Shape;442;p97"/>
          <p:cNvPicPr preferRelativeResize="0"/>
          <p:nvPr/>
        </p:nvPicPr>
        <p:blipFill rotWithShape="1">
          <a:blip r:embed="rId5">
            <a:alphaModFix/>
          </a:blip>
          <a:srcRect/>
          <a:stretch/>
        </p:blipFill>
        <p:spPr>
          <a:xfrm>
            <a:off x="3672591" y="3132946"/>
            <a:ext cx="2022824" cy="1738656"/>
          </a:xfrm>
          <a:prstGeom prst="rect">
            <a:avLst/>
          </a:prstGeom>
          <a:noFill/>
          <a:ln w="38100">
            <a:solidFill>
              <a:schemeClr val="tx1"/>
            </a:solidFill>
          </a:ln>
        </p:spPr>
      </p:pic>
      <p:pic>
        <p:nvPicPr>
          <p:cNvPr id="443" name="Google Shape;443;p97"/>
          <p:cNvPicPr preferRelativeResize="0"/>
          <p:nvPr/>
        </p:nvPicPr>
        <p:blipFill rotWithShape="1">
          <a:blip r:embed="rId6">
            <a:alphaModFix/>
          </a:blip>
          <a:srcRect/>
          <a:stretch/>
        </p:blipFill>
        <p:spPr>
          <a:xfrm>
            <a:off x="5876144" y="527975"/>
            <a:ext cx="3070858" cy="2308195"/>
          </a:xfrm>
          <a:prstGeom prst="rect">
            <a:avLst/>
          </a:prstGeom>
          <a:noFill/>
          <a:ln w="152400"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11844825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1631"/>
        <p:cNvGrpSpPr/>
        <p:nvPr/>
      </p:nvGrpSpPr>
      <p:grpSpPr>
        <a:xfrm>
          <a:off x="0" y="0"/>
          <a:ext cx="0" cy="0"/>
          <a:chOff x="0" y="0"/>
          <a:chExt cx="0" cy="0"/>
        </a:xfrm>
      </p:grpSpPr>
      <p:sp>
        <p:nvSpPr>
          <p:cNvPr id="1632" name="Google Shape;1632;p252"/>
          <p:cNvSpPr txBox="1">
            <a:spLocks noGrp="1"/>
          </p:cNvSpPr>
          <p:nvPr>
            <p:ph type="title"/>
          </p:nvPr>
        </p:nvSpPr>
        <p:spPr>
          <a:xfrm>
            <a:off x="311700" y="150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Early Warning Screeners and Decision Points</a:t>
            </a:r>
            <a:endParaRPr>
              <a:latin typeface="Calibri"/>
              <a:ea typeface="Calibri"/>
              <a:cs typeface="Calibri"/>
              <a:sym typeface="Calibri"/>
            </a:endParaRPr>
          </a:p>
        </p:txBody>
      </p:sp>
      <p:sp>
        <p:nvSpPr>
          <p:cNvPr id="1633" name="Google Shape;1633;p252"/>
          <p:cNvSpPr txBox="1">
            <a:spLocks noGrp="1"/>
          </p:cNvSpPr>
          <p:nvPr>
            <p:ph type="body" idx="1"/>
          </p:nvPr>
        </p:nvSpPr>
        <p:spPr>
          <a:xfrm>
            <a:off x="311700" y="723550"/>
            <a:ext cx="8520600" cy="4115700"/>
          </a:xfrm>
          <a:prstGeom prst="rect">
            <a:avLst/>
          </a:prstGeom>
        </p:spPr>
        <p:txBody>
          <a:bodyPr spcFirstLastPara="1" wrap="square" lIns="91425" tIns="91425" rIns="91425" bIns="91425" anchor="t" anchorCtr="0">
            <a:noAutofit/>
          </a:bodyPr>
          <a:lstStyle/>
          <a:p>
            <a:pPr marL="457200" lvl="0" indent="-355600" algn="l" rtl="0">
              <a:lnSpc>
                <a:spcPct val="90000"/>
              </a:lnSpc>
              <a:spcBef>
                <a:spcPts val="10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Helpful indicators of student achievement and future outcomes:</a:t>
            </a:r>
            <a:endParaRPr sz="200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GPA</a:t>
            </a:r>
            <a:endParaRPr sz="180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Course grades</a:t>
            </a:r>
            <a:endParaRPr sz="180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Attendance</a:t>
            </a:r>
            <a:endParaRPr sz="180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Office Discipline Referrals</a:t>
            </a:r>
            <a:endParaRPr sz="18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Use these as early warning screeners to inform on behavior and academic interventions (ex: missing 18 days a year considered chronic absentee)</a:t>
            </a:r>
            <a:endParaRPr sz="20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Chronic absentees are at a higher risk of dropping out and lower risk of graduating</a:t>
            </a:r>
            <a:endParaRPr sz="200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Students with emotional/behavioral disorders (EBD) and learning disabilities are higher risk for missing school</a:t>
            </a:r>
            <a:endParaRPr sz="180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If student has an emotional/behavioral disorder (EBD) can try using a behavioral intervention targeted to the reason they are absent (ex: Check-in/Check-out)</a:t>
            </a:r>
            <a:endParaRPr sz="180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0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latin typeface="Calibri"/>
                <a:ea typeface="Calibri"/>
                <a:cs typeface="Calibri"/>
                <a:sym typeface="Calibri"/>
              </a:rPr>
              <a:t>System Development is Key!</a:t>
            </a:r>
            <a:endParaRPr>
              <a:latin typeface="Calibri"/>
              <a:ea typeface="Calibri"/>
              <a:cs typeface="Calibri"/>
              <a:sym typeface="Calibri"/>
            </a:endParaRPr>
          </a:p>
        </p:txBody>
      </p:sp>
      <p:sp>
        <p:nvSpPr>
          <p:cNvPr id="473" name="Google Shape;473;p10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914400" lvl="1" indent="-381000" algn="l" rtl="0">
              <a:lnSpc>
                <a:spcPct val="90000"/>
              </a:lnSpc>
              <a:spcBef>
                <a:spcPts val="800"/>
              </a:spcBef>
              <a:spcAft>
                <a:spcPts val="0"/>
              </a:spcAft>
              <a:buSzPts val="2400"/>
              <a:buFont typeface="Calibri"/>
              <a:buChar char="●"/>
            </a:pPr>
            <a:r>
              <a:rPr lang="en" sz="2400" i="1">
                <a:solidFill>
                  <a:schemeClr val="dk1"/>
                </a:solidFill>
                <a:latin typeface="Calibri"/>
                <a:ea typeface="Calibri"/>
                <a:cs typeface="Calibri"/>
                <a:sym typeface="Calibri"/>
              </a:rPr>
              <a:t>To scale up </a:t>
            </a:r>
            <a:r>
              <a:rPr lang="en" sz="2400" i="1" u="sng">
                <a:solidFill>
                  <a:srgbClr val="ED7D31"/>
                </a:solidFill>
                <a:latin typeface="Calibri"/>
                <a:ea typeface="Calibri"/>
                <a:cs typeface="Calibri"/>
                <a:sym typeface="Calibri"/>
              </a:rPr>
              <a:t>interventions</a:t>
            </a:r>
            <a:r>
              <a:rPr lang="en" sz="2400" i="1">
                <a:solidFill>
                  <a:schemeClr val="dk1"/>
                </a:solidFill>
                <a:latin typeface="Calibri"/>
                <a:ea typeface="Calibri"/>
                <a:cs typeface="Calibri"/>
                <a:sym typeface="Calibri"/>
              </a:rPr>
              <a:t> we must first scale up </a:t>
            </a:r>
            <a:r>
              <a:rPr lang="en" sz="2400" i="1" u="sng">
                <a:solidFill>
                  <a:srgbClr val="ED7D31"/>
                </a:solidFill>
                <a:latin typeface="Calibri"/>
                <a:ea typeface="Calibri"/>
                <a:cs typeface="Calibri"/>
                <a:sym typeface="Calibri"/>
              </a:rPr>
              <a:t>implementation capacity</a:t>
            </a:r>
            <a:endParaRPr sz="2400" i="1" u="sng">
              <a:solidFill>
                <a:srgbClr val="ED7D31"/>
              </a:solidFill>
              <a:latin typeface="Calibri"/>
              <a:ea typeface="Calibri"/>
              <a:cs typeface="Calibri"/>
              <a:sym typeface="Calibri"/>
            </a:endParaRPr>
          </a:p>
          <a:p>
            <a:pPr marL="914400" lvl="1" indent="0" algn="l" rtl="0">
              <a:lnSpc>
                <a:spcPct val="90000"/>
              </a:lnSpc>
              <a:spcBef>
                <a:spcPts val="800"/>
              </a:spcBef>
              <a:spcAft>
                <a:spcPts val="0"/>
              </a:spcAft>
              <a:buSzPts val="1400"/>
              <a:buNone/>
            </a:pPr>
            <a:endParaRPr sz="2400" i="1" u="sng">
              <a:solidFill>
                <a:srgbClr val="ED7D31"/>
              </a:solidFill>
              <a:latin typeface="Calibri"/>
              <a:ea typeface="Calibri"/>
              <a:cs typeface="Calibri"/>
              <a:sym typeface="Calibri"/>
            </a:endParaRPr>
          </a:p>
          <a:p>
            <a:pPr marL="914400" lvl="1" indent="-381000" algn="l" rtl="0">
              <a:lnSpc>
                <a:spcPct val="90000"/>
              </a:lnSpc>
              <a:spcBef>
                <a:spcPts val="800"/>
              </a:spcBef>
              <a:spcAft>
                <a:spcPts val="0"/>
              </a:spcAft>
              <a:buSzPts val="2400"/>
              <a:buFont typeface="Calibri"/>
              <a:buChar char="●"/>
            </a:pPr>
            <a:r>
              <a:rPr lang="en" sz="2400" i="1">
                <a:solidFill>
                  <a:schemeClr val="dk1"/>
                </a:solidFill>
                <a:latin typeface="Calibri"/>
                <a:ea typeface="Calibri"/>
                <a:cs typeface="Calibri"/>
                <a:sym typeface="Calibri"/>
              </a:rPr>
              <a:t>Building </a:t>
            </a:r>
            <a:r>
              <a:rPr lang="en" sz="2400" i="1" u="sng">
                <a:solidFill>
                  <a:srgbClr val="ED7D31"/>
                </a:solidFill>
                <a:latin typeface="Calibri"/>
                <a:ea typeface="Calibri"/>
                <a:cs typeface="Calibri"/>
                <a:sym typeface="Calibri"/>
              </a:rPr>
              <a:t>implementation capacity</a:t>
            </a:r>
            <a:r>
              <a:rPr lang="en" sz="2400" i="1">
                <a:solidFill>
                  <a:srgbClr val="ED7D31"/>
                </a:solidFill>
                <a:latin typeface="Calibri"/>
                <a:ea typeface="Calibri"/>
                <a:cs typeface="Calibri"/>
                <a:sym typeface="Calibri"/>
              </a:rPr>
              <a:t> </a:t>
            </a:r>
            <a:r>
              <a:rPr lang="en" sz="2400" i="1">
                <a:solidFill>
                  <a:schemeClr val="dk1"/>
                </a:solidFill>
                <a:latin typeface="Calibri"/>
                <a:ea typeface="Calibri"/>
                <a:cs typeface="Calibri"/>
                <a:sym typeface="Calibri"/>
              </a:rPr>
              <a:t>is essential to maximizing the use of Positive Behavior Support and other innovations</a:t>
            </a:r>
            <a:endParaRPr sz="2400" i="1">
              <a:solidFill>
                <a:schemeClr val="dk1"/>
              </a:solidFill>
              <a:latin typeface="Calibri"/>
              <a:ea typeface="Calibri"/>
              <a:cs typeface="Calibri"/>
              <a:sym typeface="Calibri"/>
            </a:endParaRPr>
          </a:p>
          <a:p>
            <a:pPr marL="0" lvl="0" indent="0" algn="l" rtl="0">
              <a:lnSpc>
                <a:spcPct val="115000"/>
              </a:lnSpc>
              <a:spcBef>
                <a:spcPts val="0"/>
              </a:spcBef>
              <a:spcAft>
                <a:spcPts val="1600"/>
              </a:spcAft>
              <a:buSzPts val="1800"/>
              <a:buNone/>
            </a:pPr>
            <a:endParaRPr/>
          </a:p>
        </p:txBody>
      </p:sp>
      <p:sp>
        <p:nvSpPr>
          <p:cNvPr id="474" name="Google Shape;474;p102"/>
          <p:cNvSpPr txBox="1"/>
          <p:nvPr/>
        </p:nvSpPr>
        <p:spPr>
          <a:xfrm>
            <a:off x="-1822050" y="4637200"/>
            <a:ext cx="4299000" cy="3696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Adapted from </a:t>
            </a:r>
            <a:r>
              <a:rPr lang="en" sz="1000" b="0" i="1" u="none" strike="noStrike" cap="none">
                <a:solidFill>
                  <a:schemeClr val="dk1"/>
                </a:solidFill>
                <a:latin typeface="Arial"/>
                <a:ea typeface="Arial"/>
                <a:cs typeface="Arial"/>
                <a:sym typeface="Arial"/>
              </a:rPr>
              <a:t>the Illinois PBIS Network</a:t>
            </a:r>
            <a:endParaRPr sz="1000" b="0" i="1" u="none" strike="noStrike" cap="none">
              <a:solidFill>
                <a:schemeClr val="dk1"/>
              </a:solidFill>
              <a:latin typeface="Arial"/>
              <a:ea typeface="Arial"/>
              <a:cs typeface="Arial"/>
              <a:sym typeface="Arial"/>
            </a:endParaRPr>
          </a:p>
        </p:txBody>
      </p:sp>
      <p:sp>
        <p:nvSpPr>
          <p:cNvPr id="475" name="Google Shape;475;p102"/>
          <p:cNvSpPr txBox="1"/>
          <p:nvPr/>
        </p:nvSpPr>
        <p:spPr>
          <a:xfrm>
            <a:off x="2830518" y="3633541"/>
            <a:ext cx="6118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0" i="0" u="none" strike="noStrike" cap="none">
                <a:solidFill>
                  <a:schemeClr val="dk1"/>
                </a:solidFill>
                <a:latin typeface="Calibri"/>
                <a:ea typeface="Calibri"/>
                <a:cs typeface="Calibri"/>
                <a:sym typeface="Calibri"/>
              </a:rPr>
              <a:t>Dean Fixsen, Karen Blase, Robert Horner, George Sugai, (2008)</a:t>
            </a:r>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402941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103"/>
          <p:cNvSpPr txBox="1"/>
          <p:nvPr/>
        </p:nvSpPr>
        <p:spPr>
          <a:xfrm>
            <a:off x="218274" y="95175"/>
            <a:ext cx="8925600" cy="257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chemeClr val="dk1"/>
              </a:buClr>
              <a:buSzPts val="1100"/>
              <a:buFont typeface="Arial"/>
              <a:buNone/>
            </a:pPr>
            <a:r>
              <a:rPr lang="en" sz="2400" b="0" i="0" u="none" strike="noStrike" cap="none">
                <a:solidFill>
                  <a:schemeClr val="dk1"/>
                </a:solidFill>
                <a:latin typeface="Calibri"/>
                <a:ea typeface="Calibri"/>
                <a:cs typeface="Calibri"/>
                <a:sym typeface="Calibri"/>
              </a:rPr>
              <a:t>“When a school implements an intervention without careful consideration of the </a:t>
            </a:r>
            <a:r>
              <a:rPr lang="en" sz="2400" b="1" i="0" u="none" strike="noStrike" cap="none">
                <a:solidFill>
                  <a:srgbClr val="44546A"/>
                </a:solidFill>
                <a:latin typeface="Calibri"/>
                <a:ea typeface="Calibri"/>
                <a:cs typeface="Calibri"/>
                <a:sym typeface="Calibri"/>
              </a:rPr>
              <a:t>systems features necessary to guide implementation</a:t>
            </a:r>
            <a:r>
              <a:rPr lang="en" sz="2400" b="0" i="0" u="none" strike="noStrike" cap="none">
                <a:solidFill>
                  <a:schemeClr val="dk1"/>
                </a:solidFill>
                <a:latin typeface="Calibri"/>
                <a:ea typeface="Calibri"/>
                <a:cs typeface="Calibri"/>
                <a:sym typeface="Calibri"/>
              </a:rPr>
              <a:t>, the intervention is likely to </a:t>
            </a:r>
            <a:r>
              <a:rPr lang="en" sz="2400" b="1" i="0" u="none" strike="noStrike" cap="none">
                <a:solidFill>
                  <a:srgbClr val="44546A"/>
                </a:solidFill>
                <a:latin typeface="Calibri"/>
                <a:ea typeface="Calibri"/>
                <a:cs typeface="Calibri"/>
                <a:sym typeface="Calibri"/>
              </a:rPr>
              <a:t>disappear</a:t>
            </a:r>
            <a:r>
              <a:rPr lang="en" sz="2400" b="0" i="0" u="none" strike="noStrike" cap="none">
                <a:solidFill>
                  <a:schemeClr val="dk1"/>
                </a:solidFill>
                <a:latin typeface="Calibri"/>
                <a:ea typeface="Calibri"/>
                <a:cs typeface="Calibri"/>
                <a:sym typeface="Calibri"/>
              </a:rPr>
              <a:t> quickly, be implemented with </a:t>
            </a:r>
            <a:r>
              <a:rPr lang="en" sz="2400" b="1" i="0" u="none" strike="noStrike" cap="none">
                <a:solidFill>
                  <a:srgbClr val="44546A"/>
                </a:solidFill>
                <a:latin typeface="Calibri"/>
                <a:ea typeface="Calibri"/>
                <a:cs typeface="Calibri"/>
                <a:sym typeface="Calibri"/>
              </a:rPr>
              <a:t>poor fidelity</a:t>
            </a:r>
            <a:r>
              <a:rPr lang="en" sz="2400" b="0" i="0" u="none" strike="noStrike" cap="none">
                <a:solidFill>
                  <a:schemeClr val="dk1"/>
                </a:solidFill>
                <a:latin typeface="Calibri"/>
                <a:ea typeface="Calibri"/>
                <a:cs typeface="Calibri"/>
                <a:sym typeface="Calibri"/>
              </a:rPr>
              <a:t>, or becomes part of a </a:t>
            </a:r>
            <a:r>
              <a:rPr lang="en" sz="2400" b="1" i="0" u="none" strike="noStrike" cap="none">
                <a:solidFill>
                  <a:srgbClr val="44546A"/>
                </a:solidFill>
                <a:latin typeface="Calibri"/>
                <a:ea typeface="Calibri"/>
                <a:cs typeface="Calibri"/>
                <a:sym typeface="Calibri"/>
              </a:rPr>
              <a:t>hodgepodge</a:t>
            </a:r>
            <a:r>
              <a:rPr lang="en" sz="2400" b="0" i="0" u="none" strike="noStrike" cap="none">
                <a:solidFill>
                  <a:schemeClr val="dk1"/>
                </a:solidFill>
                <a:latin typeface="Calibri"/>
                <a:ea typeface="Calibri"/>
                <a:cs typeface="Calibri"/>
                <a:sym typeface="Calibri"/>
              </a:rPr>
              <a:t> of interventions, none of which have </a:t>
            </a:r>
            <a:r>
              <a:rPr lang="en" sz="2400" b="1" i="0" u="none" strike="noStrike" cap="none">
                <a:solidFill>
                  <a:srgbClr val="44546A"/>
                </a:solidFill>
                <a:latin typeface="Calibri"/>
                <a:ea typeface="Calibri"/>
                <a:cs typeface="Calibri"/>
                <a:sym typeface="Calibri"/>
              </a:rPr>
              <a:t>documented effects</a:t>
            </a:r>
            <a:r>
              <a:rPr lang="en" sz="2400" b="0" i="0" u="none" strike="noStrike" cap="none">
                <a:solidFill>
                  <a:schemeClr val="dk1"/>
                </a:solidFill>
                <a:latin typeface="Calibri"/>
                <a:ea typeface="Calibri"/>
                <a:cs typeface="Calibri"/>
                <a:sym typeface="Calibri"/>
              </a:rPr>
              <a:t>.”</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481" name="Google Shape;481;p103"/>
          <p:cNvSpPr txBox="1"/>
          <p:nvPr/>
        </p:nvSpPr>
        <p:spPr>
          <a:xfrm>
            <a:off x="6019554" y="4502571"/>
            <a:ext cx="3000000" cy="3987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400"/>
              <a:buFont typeface="Arial"/>
              <a:buNone/>
            </a:pPr>
            <a:r>
              <a:rPr lang="en"/>
              <a:t>(</a:t>
            </a:r>
            <a:r>
              <a:rPr lang="en" sz="1400" b="0" i="0" u="none" strike="noStrike" cap="none">
                <a:solidFill>
                  <a:srgbClr val="000000"/>
                </a:solidFill>
                <a:latin typeface="Arial"/>
                <a:ea typeface="Arial"/>
                <a:cs typeface="Arial"/>
                <a:sym typeface="Arial"/>
              </a:rPr>
              <a:t>Anderson &amp; </a:t>
            </a:r>
            <a:endParaRPr sz="1400" b="0" i="0" u="none" strike="noStrike" cap="none">
              <a:solidFill>
                <a:srgbClr val="000000"/>
              </a:solidFill>
              <a:latin typeface="Arial"/>
              <a:ea typeface="Arial"/>
              <a:cs typeface="Arial"/>
              <a:sym typeface="Arial"/>
            </a:endParaRPr>
          </a:p>
          <a:p>
            <a:pPr marL="0" marR="0" lvl="0" indent="0" algn="r" rtl="0">
              <a:lnSpc>
                <a:spcPct val="115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Borgmeier 2010)</a:t>
            </a:r>
            <a:endParaRPr sz="1400" b="0" i="0" u="none" strike="noStrike" cap="none">
              <a:solidFill>
                <a:srgbClr val="000000"/>
              </a:solidFill>
              <a:latin typeface="Arial"/>
              <a:ea typeface="Arial"/>
              <a:cs typeface="Arial"/>
              <a:sym typeface="Arial"/>
            </a:endParaRPr>
          </a:p>
        </p:txBody>
      </p:sp>
      <p:pic>
        <p:nvPicPr>
          <p:cNvPr id="482" name="Google Shape;482;p103"/>
          <p:cNvPicPr preferRelativeResize="0"/>
          <p:nvPr/>
        </p:nvPicPr>
        <p:blipFill rotWithShape="1">
          <a:blip r:embed="rId3">
            <a:alphaModFix/>
          </a:blip>
          <a:srcRect/>
          <a:stretch/>
        </p:blipFill>
        <p:spPr>
          <a:xfrm>
            <a:off x="1516108" y="2067221"/>
            <a:ext cx="2531635" cy="2918982"/>
          </a:xfrm>
          <a:prstGeom prst="rect">
            <a:avLst/>
          </a:prstGeom>
          <a:noFill/>
          <a:ln>
            <a:noFill/>
          </a:ln>
        </p:spPr>
      </p:pic>
      <p:pic>
        <p:nvPicPr>
          <p:cNvPr id="483" name="Google Shape;483;p103"/>
          <p:cNvPicPr preferRelativeResize="0"/>
          <p:nvPr/>
        </p:nvPicPr>
        <p:blipFill rotWithShape="1">
          <a:blip r:embed="rId4">
            <a:alphaModFix/>
          </a:blip>
          <a:srcRect/>
          <a:stretch/>
        </p:blipFill>
        <p:spPr>
          <a:xfrm>
            <a:off x="4210568" y="2067221"/>
            <a:ext cx="2281813" cy="2918982"/>
          </a:xfrm>
          <a:prstGeom prst="rect">
            <a:avLst/>
          </a:prstGeom>
          <a:noFill/>
          <a:ln>
            <a:noFill/>
          </a:ln>
        </p:spPr>
      </p:pic>
    </p:spTree>
    <p:extLst>
      <p:ext uri="{BB962C8B-B14F-4D97-AF65-F5344CB8AC3E}">
        <p14:creationId xmlns:p14="http://schemas.microsoft.com/office/powerpoint/2010/main" val="3590609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97"/>
          <p:cNvSpPr txBox="1"/>
          <p:nvPr/>
        </p:nvSpPr>
        <p:spPr>
          <a:xfrm>
            <a:off x="253637" y="527970"/>
            <a:ext cx="5320200" cy="230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WELCOME!</a:t>
            </a:r>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Tier 2: New Tier 2 Teams Workshop</a:t>
            </a:r>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Designing Tier 2 Systems for Implementing Targeted Interventions  </a:t>
            </a:r>
            <a:endParaRPr sz="2400" b="0" i="0" u="none" strike="noStrike" cap="none">
              <a:solidFill>
                <a:srgbClr val="000000"/>
              </a:solidFill>
              <a:latin typeface="Arial"/>
              <a:ea typeface="Arial"/>
              <a:cs typeface="Arial"/>
              <a:sym typeface="Arial"/>
            </a:endParaRPr>
          </a:p>
        </p:txBody>
      </p:sp>
      <p:pic>
        <p:nvPicPr>
          <p:cNvPr id="439" name="Google Shape;439;p97"/>
          <p:cNvPicPr preferRelativeResize="0"/>
          <p:nvPr/>
        </p:nvPicPr>
        <p:blipFill rotWithShape="1">
          <a:blip r:embed="rId3">
            <a:alphaModFix/>
          </a:blip>
          <a:srcRect/>
          <a:stretch/>
        </p:blipFill>
        <p:spPr>
          <a:xfrm>
            <a:off x="6661435" y="3501325"/>
            <a:ext cx="2285566" cy="1370275"/>
          </a:xfrm>
          <a:prstGeom prst="rect">
            <a:avLst/>
          </a:prstGeom>
          <a:noFill/>
          <a:ln>
            <a:noFill/>
          </a:ln>
        </p:spPr>
      </p:pic>
      <p:pic>
        <p:nvPicPr>
          <p:cNvPr id="440" name="Google Shape;440;p97"/>
          <p:cNvPicPr preferRelativeResize="0"/>
          <p:nvPr/>
        </p:nvPicPr>
        <p:blipFill rotWithShape="1">
          <a:blip r:embed="rId4">
            <a:alphaModFix/>
          </a:blip>
          <a:srcRect/>
          <a:stretch/>
        </p:blipFill>
        <p:spPr>
          <a:xfrm>
            <a:off x="339225" y="3501325"/>
            <a:ext cx="2735827" cy="1370275"/>
          </a:xfrm>
          <a:prstGeom prst="rect">
            <a:avLst/>
          </a:prstGeom>
          <a:noFill/>
          <a:ln>
            <a:noFill/>
          </a:ln>
        </p:spPr>
      </p:pic>
      <p:sp>
        <p:nvSpPr>
          <p:cNvPr id="441" name="Google Shape;441;p97" descr="Image result for teacher helping high school students"/>
          <p:cNvSpPr/>
          <p:nvPr/>
        </p:nvSpPr>
        <p:spPr>
          <a:xfrm>
            <a:off x="63500" y="-136525"/>
            <a:ext cx="2505075" cy="17430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42" name="Google Shape;442;p97"/>
          <p:cNvPicPr preferRelativeResize="0"/>
          <p:nvPr/>
        </p:nvPicPr>
        <p:blipFill rotWithShape="1">
          <a:blip r:embed="rId5">
            <a:alphaModFix/>
          </a:blip>
          <a:srcRect/>
          <a:stretch/>
        </p:blipFill>
        <p:spPr>
          <a:xfrm>
            <a:off x="3931989" y="3501326"/>
            <a:ext cx="1763425" cy="1370275"/>
          </a:xfrm>
          <a:prstGeom prst="rect">
            <a:avLst/>
          </a:prstGeom>
          <a:noFill/>
          <a:ln>
            <a:noFill/>
          </a:ln>
        </p:spPr>
      </p:pic>
      <p:pic>
        <p:nvPicPr>
          <p:cNvPr id="443" name="Google Shape;443;p97"/>
          <p:cNvPicPr preferRelativeResize="0"/>
          <p:nvPr/>
        </p:nvPicPr>
        <p:blipFill rotWithShape="1">
          <a:blip r:embed="rId6">
            <a:alphaModFix/>
          </a:blip>
          <a:srcRect/>
          <a:stretch/>
        </p:blipFill>
        <p:spPr>
          <a:xfrm>
            <a:off x="5573826" y="527975"/>
            <a:ext cx="3373176" cy="2248775"/>
          </a:xfrm>
          <a:prstGeom prst="rect">
            <a:avLst/>
          </a:prstGeom>
          <a:noFill/>
          <a:ln w="152400"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928391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116"/>
          <p:cNvSpPr txBox="1">
            <a:spLocks noGrp="1"/>
          </p:cNvSpPr>
          <p:nvPr>
            <p:ph type="title"/>
          </p:nvPr>
        </p:nvSpPr>
        <p:spPr>
          <a:xfrm>
            <a:off x="311700" y="1508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Calibri"/>
                <a:ea typeface="Calibri"/>
                <a:cs typeface="Calibri"/>
                <a:sym typeface="Calibri"/>
              </a:rPr>
              <a:t>3-Tiered System of Support Necessary Conversation (Teams)</a:t>
            </a:r>
            <a:endParaRPr sz="2400">
              <a:latin typeface="Calibri"/>
              <a:ea typeface="Calibri"/>
              <a:cs typeface="Calibri"/>
              <a:sym typeface="Calibri"/>
            </a:endParaRPr>
          </a:p>
        </p:txBody>
      </p:sp>
      <p:pic>
        <p:nvPicPr>
          <p:cNvPr id="573" name="Google Shape;573;p116"/>
          <p:cNvPicPr preferRelativeResize="0"/>
          <p:nvPr/>
        </p:nvPicPr>
        <p:blipFill>
          <a:blip r:embed="rId3">
            <a:alphaModFix/>
          </a:blip>
          <a:stretch>
            <a:fillRect/>
          </a:stretch>
        </p:blipFill>
        <p:spPr>
          <a:xfrm>
            <a:off x="994475" y="723525"/>
            <a:ext cx="7155050" cy="4372525"/>
          </a:xfrm>
          <a:prstGeom prst="rect">
            <a:avLst/>
          </a:prstGeom>
          <a:noFill/>
          <a:ln>
            <a:noFill/>
          </a:ln>
        </p:spPr>
      </p:pic>
    </p:spTree>
    <p:extLst>
      <p:ext uri="{BB962C8B-B14F-4D97-AF65-F5344CB8AC3E}">
        <p14:creationId xmlns:p14="http://schemas.microsoft.com/office/powerpoint/2010/main" val="37121538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118"/>
          <p:cNvSpPr txBox="1">
            <a:spLocks noGrp="1"/>
          </p:cNvSpPr>
          <p:nvPr>
            <p:ph type="title"/>
          </p:nvPr>
        </p:nvSpPr>
        <p:spPr>
          <a:xfrm>
            <a:off x="311700" y="2172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a:latin typeface="Calibri"/>
                <a:ea typeface="Calibri"/>
                <a:cs typeface="Calibri"/>
                <a:sym typeface="Calibri"/>
              </a:rPr>
              <a:t>3-Tiered System of Support Necessary Conversations (Teams)</a:t>
            </a:r>
            <a:endParaRPr sz="2400">
              <a:latin typeface="Calibri"/>
              <a:ea typeface="Calibri"/>
              <a:cs typeface="Calibri"/>
              <a:sym typeface="Calibri"/>
            </a:endParaRPr>
          </a:p>
          <a:p>
            <a:pPr marL="0" lvl="0" indent="0" algn="l" rtl="0">
              <a:spcBef>
                <a:spcPts val="0"/>
              </a:spcBef>
              <a:spcAft>
                <a:spcPts val="0"/>
              </a:spcAft>
              <a:buNone/>
            </a:pPr>
            <a:endParaRPr/>
          </a:p>
        </p:txBody>
      </p:sp>
      <p:pic>
        <p:nvPicPr>
          <p:cNvPr id="584" name="Google Shape;584;p118"/>
          <p:cNvPicPr preferRelativeResize="0"/>
          <p:nvPr/>
        </p:nvPicPr>
        <p:blipFill>
          <a:blip r:embed="rId3">
            <a:alphaModFix/>
          </a:blip>
          <a:stretch>
            <a:fillRect/>
          </a:stretch>
        </p:blipFill>
        <p:spPr>
          <a:xfrm>
            <a:off x="1995809" y="742500"/>
            <a:ext cx="5152378" cy="4401000"/>
          </a:xfrm>
          <a:prstGeom prst="rect">
            <a:avLst/>
          </a:prstGeom>
          <a:noFill/>
          <a:ln>
            <a:noFill/>
          </a:ln>
        </p:spPr>
      </p:pic>
    </p:spTree>
    <p:extLst>
      <p:ext uri="{BB962C8B-B14F-4D97-AF65-F5344CB8AC3E}">
        <p14:creationId xmlns:p14="http://schemas.microsoft.com/office/powerpoint/2010/main" val="25811418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105"/>
          <p:cNvSpPr txBox="1">
            <a:spLocks noGrp="1"/>
          </p:cNvSpPr>
          <p:nvPr>
            <p:ph type="title"/>
          </p:nvPr>
        </p:nvSpPr>
        <p:spPr>
          <a:xfrm>
            <a:off x="336084" y="330390"/>
            <a:ext cx="8520600" cy="62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 sz="3200" b="1" dirty="0">
                <a:latin typeface="Calibri"/>
                <a:ea typeface="Calibri"/>
                <a:cs typeface="Calibri"/>
                <a:sym typeface="Calibri"/>
              </a:rPr>
              <a:t>What is the mission of your Tier 2 team?</a:t>
            </a:r>
            <a:endParaRPr sz="3200" b="1" dirty="0">
              <a:latin typeface="Calibri"/>
              <a:ea typeface="Calibri"/>
              <a:cs typeface="Calibri"/>
              <a:sym typeface="Calibri"/>
            </a:endParaRPr>
          </a:p>
        </p:txBody>
      </p:sp>
      <p:sp>
        <p:nvSpPr>
          <p:cNvPr id="495" name="Google Shape;495;p105"/>
          <p:cNvSpPr txBox="1">
            <a:spLocks noGrp="1"/>
          </p:cNvSpPr>
          <p:nvPr>
            <p:ph type="body" idx="1"/>
          </p:nvPr>
        </p:nvSpPr>
        <p:spPr>
          <a:xfrm>
            <a:off x="336084" y="10502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800"/>
              <a:buNone/>
            </a:pPr>
            <a:r>
              <a:rPr lang="en" sz="2400" dirty="0">
                <a:solidFill>
                  <a:srgbClr val="000000"/>
                </a:solidFill>
                <a:latin typeface="Calibri"/>
                <a:ea typeface="Calibri"/>
                <a:cs typeface="Calibri"/>
                <a:sym typeface="Calibri"/>
              </a:rPr>
              <a:t>“Teams exist to uphold an organization’s mission, to fulfill its vision and to meet its goals.  For a team to do this it needs a clear and articulated reason for existing -- an explicit articulation of the connection between the team’s work and the organization’s big picture goals” (Aguilar, 2016, p. 65)</a:t>
            </a:r>
            <a:r>
              <a:rPr lang="en" sz="1100" dirty="0">
                <a:solidFill>
                  <a:srgbClr val="000000"/>
                </a:solidFill>
                <a:latin typeface="Calibri"/>
                <a:ea typeface="Calibri"/>
                <a:cs typeface="Calibri"/>
                <a:sym typeface="Calibri"/>
              </a:rPr>
              <a:t/>
            </a:r>
            <a:br>
              <a:rPr lang="en" sz="1100" dirty="0">
                <a:solidFill>
                  <a:srgbClr val="000000"/>
                </a:solidFill>
                <a:latin typeface="Calibri"/>
                <a:ea typeface="Calibri"/>
                <a:cs typeface="Calibri"/>
                <a:sym typeface="Calibri"/>
              </a:rPr>
            </a:br>
            <a:endParaRPr sz="1100" dirty="0">
              <a:solidFill>
                <a:srgbClr val="000000"/>
              </a:solidFill>
              <a:latin typeface="Calibri"/>
              <a:ea typeface="Calibri"/>
              <a:cs typeface="Calibri"/>
              <a:sym typeface="Calibri"/>
            </a:endParaRPr>
          </a:p>
          <a:p>
            <a:pPr marL="0" lvl="0" indent="0" algn="ctr" rtl="0">
              <a:lnSpc>
                <a:spcPct val="107916"/>
              </a:lnSpc>
              <a:spcBef>
                <a:spcPts val="800"/>
              </a:spcBef>
              <a:spcAft>
                <a:spcPts val="0"/>
              </a:spcAft>
              <a:buSzPts val="1800"/>
              <a:buNone/>
            </a:pPr>
            <a:r>
              <a:rPr lang="en" sz="2400" b="1" dirty="0">
                <a:solidFill>
                  <a:srgbClr val="000000"/>
                </a:solidFill>
                <a:latin typeface="Calibri"/>
                <a:ea typeface="Calibri"/>
                <a:cs typeface="Calibri"/>
                <a:sym typeface="Calibri"/>
              </a:rPr>
              <a:t>Teams need their own mission and vision so they know where they are headed, how they fit, and why they exist...</a:t>
            </a:r>
            <a:endParaRPr sz="2400" b="1" dirty="0">
              <a:solidFill>
                <a:srgbClr val="000000"/>
              </a:solidFill>
              <a:latin typeface="Calibri"/>
              <a:ea typeface="Calibri"/>
              <a:cs typeface="Calibri"/>
              <a:sym typeface="Calibri"/>
            </a:endParaRPr>
          </a:p>
          <a:p>
            <a:pPr marL="0" lvl="0" indent="0" algn="l" rtl="0">
              <a:lnSpc>
                <a:spcPct val="107916"/>
              </a:lnSpc>
              <a:spcBef>
                <a:spcPts val="800"/>
              </a:spcBef>
              <a:spcAft>
                <a:spcPts val="0"/>
              </a:spcAft>
              <a:buSzPts val="1800"/>
              <a:buNone/>
            </a:pPr>
            <a:endParaRPr i="1" dirty="0">
              <a:solidFill>
                <a:srgbClr val="000000"/>
              </a:solidFill>
              <a:latin typeface="Arial"/>
              <a:ea typeface="Arial"/>
              <a:cs typeface="Arial"/>
              <a:sym typeface="Arial"/>
            </a:endParaRPr>
          </a:p>
          <a:p>
            <a:pPr marL="0" lvl="0" indent="0" algn="l" rtl="0">
              <a:lnSpc>
                <a:spcPct val="107916"/>
              </a:lnSpc>
              <a:spcBef>
                <a:spcPts val="800"/>
              </a:spcBef>
              <a:spcAft>
                <a:spcPts val="800"/>
              </a:spcAft>
              <a:buSzPts val="1800"/>
              <a:buNone/>
            </a:pPr>
            <a:endParaRPr i="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0754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1000"/>
                                        <p:tgtEl>
                                          <p:spTgt spid="4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5"/>
                                        </p:tgtEl>
                                        <p:attrNameLst>
                                          <p:attrName>style.visibility</p:attrName>
                                        </p:attrNameLst>
                                      </p:cBhvr>
                                      <p:to>
                                        <p:strVal val="visible"/>
                                      </p:to>
                                    </p:set>
                                    <p:animEffect transition="in" filter="fade">
                                      <p:cBhvr>
                                        <p:cTn id="12" dur="1000"/>
                                        <p:tgtEl>
                                          <p:spTgt spid="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10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t>Why does your Tier 2 team exist?</a:t>
            </a:r>
            <a:endParaRPr/>
          </a:p>
        </p:txBody>
      </p:sp>
      <p:sp>
        <p:nvSpPr>
          <p:cNvPr id="501" name="Google Shape;501;p106"/>
          <p:cNvSpPr txBox="1">
            <a:spLocks noGrp="1"/>
          </p:cNvSpPr>
          <p:nvPr>
            <p:ph type="body" idx="1"/>
          </p:nvPr>
        </p:nvSpPr>
        <p:spPr>
          <a:xfrm>
            <a:off x="464100" y="1152475"/>
            <a:ext cx="4592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Outcomes:  What student needs are we addressing?  </a:t>
            </a:r>
            <a:endParaRPr/>
          </a:p>
          <a:p>
            <a:pPr marL="0" lvl="0" indent="0" algn="l" rtl="0">
              <a:spcBef>
                <a:spcPts val="1600"/>
              </a:spcBef>
              <a:spcAft>
                <a:spcPts val="0"/>
              </a:spcAft>
              <a:buNone/>
            </a:pPr>
            <a:r>
              <a:rPr lang="en"/>
              <a:t>Data:  What evidence do we have that students have that need?</a:t>
            </a:r>
            <a:endParaRPr/>
          </a:p>
          <a:p>
            <a:pPr marL="0" lvl="0" indent="0" algn="l" rtl="0">
              <a:spcBef>
                <a:spcPts val="1600"/>
              </a:spcBef>
              <a:spcAft>
                <a:spcPts val="0"/>
              </a:spcAft>
              <a:buNone/>
            </a:pPr>
            <a:r>
              <a:rPr lang="en"/>
              <a:t>Systems:  How do we engage and support all staff to address that need?</a:t>
            </a:r>
            <a:endParaRPr/>
          </a:p>
          <a:p>
            <a:pPr marL="0" lvl="0" indent="0" algn="l" rtl="0">
              <a:spcBef>
                <a:spcPts val="1600"/>
              </a:spcBef>
              <a:spcAft>
                <a:spcPts val="1600"/>
              </a:spcAft>
              <a:buNone/>
            </a:pPr>
            <a:r>
              <a:rPr lang="en"/>
              <a:t>Practices:  How do we interact with and support our students to address that need?</a:t>
            </a:r>
            <a:endParaRPr/>
          </a:p>
        </p:txBody>
      </p:sp>
      <p:pic>
        <p:nvPicPr>
          <p:cNvPr id="502" name="Google Shape;502;p106"/>
          <p:cNvPicPr preferRelativeResize="0"/>
          <p:nvPr/>
        </p:nvPicPr>
        <p:blipFill>
          <a:blip r:embed="rId3">
            <a:alphaModFix/>
          </a:blip>
          <a:stretch>
            <a:fillRect/>
          </a:stretch>
        </p:blipFill>
        <p:spPr>
          <a:xfrm>
            <a:off x="5568000" y="1398450"/>
            <a:ext cx="2762250" cy="2771775"/>
          </a:xfrm>
          <a:prstGeom prst="rect">
            <a:avLst/>
          </a:prstGeom>
          <a:noFill/>
          <a:ln>
            <a:noFill/>
          </a:ln>
        </p:spPr>
      </p:pic>
    </p:spTree>
    <p:extLst>
      <p:ext uri="{BB962C8B-B14F-4D97-AF65-F5344CB8AC3E}">
        <p14:creationId xmlns:p14="http://schemas.microsoft.com/office/powerpoint/2010/main" val="33725324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9939-EAEC-F24E-B62A-88DB92BC67BD}"/>
              </a:ext>
            </a:extLst>
          </p:cNvPr>
          <p:cNvSpPr>
            <a:spLocks noGrp="1"/>
          </p:cNvSpPr>
          <p:nvPr>
            <p:ph type="title"/>
          </p:nvPr>
        </p:nvSpPr>
        <p:spPr/>
        <p:txBody>
          <a:bodyPr/>
          <a:lstStyle/>
          <a:p>
            <a:r>
              <a:rPr lang="en-US" dirty="0"/>
              <a:t>Activity: Your Tier 2 Team Mission</a:t>
            </a:r>
          </a:p>
        </p:txBody>
      </p:sp>
      <p:sp>
        <p:nvSpPr>
          <p:cNvPr id="3" name="Text Placeholder 2">
            <a:extLst>
              <a:ext uri="{FF2B5EF4-FFF2-40B4-BE49-F238E27FC236}">
                <a16:creationId xmlns:a16="http://schemas.microsoft.com/office/drawing/2014/main" id="{132FD319-A6F5-7343-A973-35F092586C0E}"/>
              </a:ext>
            </a:extLst>
          </p:cNvPr>
          <p:cNvSpPr>
            <a:spLocks noGrp="1"/>
          </p:cNvSpPr>
          <p:nvPr>
            <p:ph type="body" idx="1"/>
          </p:nvPr>
        </p:nvSpPr>
        <p:spPr/>
        <p:txBody>
          <a:bodyPr/>
          <a:lstStyle/>
          <a:p>
            <a:r>
              <a:rPr lang="en-US" dirty="0"/>
              <a:t>Review the questions on the Mission Handout and make notes</a:t>
            </a:r>
          </a:p>
          <a:p>
            <a:r>
              <a:rPr lang="en-US" dirty="0"/>
              <a:t>Discuss as a Team and formulate your Tier 2 Mission</a:t>
            </a:r>
          </a:p>
        </p:txBody>
      </p:sp>
      <p:pic>
        <p:nvPicPr>
          <p:cNvPr id="6" name="Picture 5">
            <a:extLst>
              <a:ext uri="{FF2B5EF4-FFF2-40B4-BE49-F238E27FC236}">
                <a16:creationId xmlns:a16="http://schemas.microsoft.com/office/drawing/2014/main" id="{890B3348-2F2C-A742-BC7F-E76F41706ED3}"/>
              </a:ext>
            </a:extLst>
          </p:cNvPr>
          <p:cNvPicPr>
            <a:picLocks noChangeAspect="1"/>
          </p:cNvPicPr>
          <p:nvPr/>
        </p:nvPicPr>
        <p:blipFill>
          <a:blip r:embed="rId2"/>
          <a:stretch>
            <a:fillRect/>
          </a:stretch>
        </p:blipFill>
        <p:spPr>
          <a:xfrm>
            <a:off x="2820692" y="2500133"/>
            <a:ext cx="3694182" cy="2068742"/>
          </a:xfrm>
          <a:prstGeom prst="rect">
            <a:avLst/>
          </a:prstGeom>
        </p:spPr>
      </p:pic>
    </p:spTree>
    <p:extLst>
      <p:ext uri="{BB962C8B-B14F-4D97-AF65-F5344CB8AC3E}">
        <p14:creationId xmlns:p14="http://schemas.microsoft.com/office/powerpoint/2010/main" val="34823951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114"/>
          <p:cNvSpPr txBox="1">
            <a:spLocks noGrp="1"/>
          </p:cNvSpPr>
          <p:nvPr>
            <p:ph type="title"/>
          </p:nvPr>
        </p:nvSpPr>
        <p:spPr>
          <a:xfrm>
            <a:off x="311700" y="151179"/>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dirty="0">
                <a:latin typeface="Calibri"/>
                <a:ea typeface="Calibri"/>
                <a:cs typeface="Calibri"/>
                <a:sym typeface="Calibri"/>
              </a:rPr>
              <a:t>School-wide Systems for Student Success: </a:t>
            </a:r>
            <a:endParaRPr sz="2600" dirty="0">
              <a:latin typeface="Calibri"/>
              <a:ea typeface="Calibri"/>
              <a:cs typeface="Calibri"/>
              <a:sym typeface="Calibri"/>
            </a:endParaRPr>
          </a:p>
          <a:p>
            <a:pPr marL="0" lvl="0" indent="0" algn="ctr" rtl="0">
              <a:spcBef>
                <a:spcPts val="0"/>
              </a:spcBef>
              <a:spcAft>
                <a:spcPts val="0"/>
              </a:spcAft>
              <a:buNone/>
            </a:pPr>
            <a:r>
              <a:rPr lang="en" sz="2600" dirty="0">
                <a:latin typeface="Calibri"/>
                <a:ea typeface="Calibri"/>
                <a:cs typeface="Calibri"/>
                <a:sym typeface="Calibri"/>
              </a:rPr>
              <a:t>A Multi-Tiered System of Support</a:t>
            </a:r>
            <a:endParaRPr sz="2600" dirty="0">
              <a:latin typeface="Calibri"/>
              <a:ea typeface="Calibri"/>
              <a:cs typeface="Calibri"/>
              <a:sym typeface="Calibri"/>
            </a:endParaRPr>
          </a:p>
        </p:txBody>
      </p:sp>
      <p:sp>
        <p:nvSpPr>
          <p:cNvPr id="2" name="Text Placeholder 1">
            <a:extLst>
              <a:ext uri="{FF2B5EF4-FFF2-40B4-BE49-F238E27FC236}">
                <a16:creationId xmlns:a16="http://schemas.microsoft.com/office/drawing/2014/main" id="{5FD32119-76D1-764F-8102-B0C11A3573AD}"/>
              </a:ext>
            </a:extLst>
          </p:cNvPr>
          <p:cNvSpPr>
            <a:spLocks noGrp="1"/>
          </p:cNvSpPr>
          <p:nvPr>
            <p:ph type="body" idx="1"/>
          </p:nvPr>
        </p:nvSpPr>
        <p:spPr>
          <a:xfrm>
            <a:off x="411615" y="1835523"/>
            <a:ext cx="3843862" cy="3416400"/>
          </a:xfrm>
        </p:spPr>
        <p:txBody>
          <a:bodyPr/>
          <a:lstStyle/>
          <a:p>
            <a:r>
              <a:rPr lang="en-US" sz="2200" dirty="0"/>
              <a:t>How many students do you expect to serve at Tier 2?</a:t>
            </a:r>
          </a:p>
          <a:p>
            <a:pPr marL="139700" indent="0">
              <a:buNone/>
            </a:pPr>
            <a:endParaRPr lang="en-US" sz="2000" dirty="0"/>
          </a:p>
          <a:p>
            <a:r>
              <a:rPr lang="en-US" sz="2200" dirty="0"/>
              <a:t>What is 10% and 15% of your population</a:t>
            </a:r>
          </a:p>
          <a:p>
            <a:endParaRPr lang="en-US" dirty="0"/>
          </a:p>
        </p:txBody>
      </p:sp>
      <p:pic>
        <p:nvPicPr>
          <p:cNvPr id="560" name="Google Shape;560;p114"/>
          <p:cNvPicPr preferRelativeResize="0"/>
          <p:nvPr/>
        </p:nvPicPr>
        <p:blipFill>
          <a:blip r:embed="rId3">
            <a:alphaModFix/>
          </a:blip>
          <a:stretch>
            <a:fillRect/>
          </a:stretch>
        </p:blipFill>
        <p:spPr>
          <a:xfrm>
            <a:off x="4732486" y="1840521"/>
            <a:ext cx="4099814" cy="2654987"/>
          </a:xfrm>
          <a:prstGeom prst="rect">
            <a:avLst/>
          </a:prstGeom>
          <a:noFill/>
          <a:ln>
            <a:noFill/>
          </a:ln>
        </p:spPr>
      </p:pic>
      <p:sp>
        <p:nvSpPr>
          <p:cNvPr id="561" name="Google Shape;561;p114"/>
          <p:cNvSpPr txBox="1"/>
          <p:nvPr/>
        </p:nvSpPr>
        <p:spPr>
          <a:xfrm>
            <a:off x="1445100" y="982425"/>
            <a:ext cx="6253800" cy="31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latin typeface="Caveat"/>
                <a:ea typeface="Caveat"/>
                <a:cs typeface="Caveat"/>
                <a:sym typeface="Caveat"/>
              </a:rPr>
              <a:t>Everyone’s System Looks Different</a:t>
            </a:r>
            <a:endParaRPr sz="3000" b="1" dirty="0">
              <a:latin typeface="Caveat"/>
              <a:ea typeface="Caveat"/>
              <a:cs typeface="Caveat"/>
              <a:sym typeface="Caveat"/>
            </a:endParaRPr>
          </a:p>
        </p:txBody>
      </p:sp>
    </p:spTree>
    <p:extLst>
      <p:ext uri="{BB962C8B-B14F-4D97-AF65-F5344CB8AC3E}">
        <p14:creationId xmlns:p14="http://schemas.microsoft.com/office/powerpoint/2010/main" val="10112000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120"/>
          <p:cNvPicPr preferRelativeResize="0"/>
          <p:nvPr/>
        </p:nvPicPr>
        <p:blipFill>
          <a:blip r:embed="rId3">
            <a:alphaModFix/>
          </a:blip>
          <a:stretch>
            <a:fillRect/>
          </a:stretch>
        </p:blipFill>
        <p:spPr>
          <a:xfrm>
            <a:off x="1001131" y="0"/>
            <a:ext cx="7238345" cy="5143501"/>
          </a:xfrm>
          <a:prstGeom prst="rect">
            <a:avLst/>
          </a:prstGeom>
          <a:noFill/>
          <a:ln>
            <a:noFill/>
          </a:ln>
        </p:spPr>
      </p:pic>
    </p:spTree>
    <p:extLst>
      <p:ext uri="{BB962C8B-B14F-4D97-AF65-F5344CB8AC3E}">
        <p14:creationId xmlns:p14="http://schemas.microsoft.com/office/powerpoint/2010/main" val="1427662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121"/>
          <p:cNvSpPr txBox="1">
            <a:spLocks noGrp="1"/>
          </p:cNvSpPr>
          <p:nvPr>
            <p:ph type="title"/>
          </p:nvPr>
        </p:nvSpPr>
        <p:spPr>
          <a:xfrm>
            <a:off x="311700" y="103375"/>
            <a:ext cx="8520600" cy="122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latin typeface="Calibri"/>
                <a:ea typeface="Calibri"/>
                <a:cs typeface="Calibri"/>
                <a:sym typeface="Calibri"/>
              </a:rPr>
              <a:t>Looking at your SW data in detail</a:t>
            </a:r>
            <a:endParaRPr sz="2600">
              <a:latin typeface="Calibri"/>
              <a:ea typeface="Calibri"/>
              <a:cs typeface="Calibri"/>
              <a:sym typeface="Calibri"/>
            </a:endParaRPr>
          </a:p>
          <a:p>
            <a:pPr marL="0" lvl="0" indent="0" algn="ctr" rtl="0">
              <a:spcBef>
                <a:spcPts val="0"/>
              </a:spcBef>
              <a:spcAft>
                <a:spcPts val="0"/>
              </a:spcAft>
              <a:buNone/>
            </a:pPr>
            <a:r>
              <a:rPr lang="en" sz="2600">
                <a:latin typeface="Calibri"/>
                <a:ea typeface="Calibri"/>
                <a:cs typeface="Calibri"/>
                <a:sym typeface="Calibri"/>
              </a:rPr>
              <a:t>Drilling down can reveal opportunities for SW and/or CR interventions</a:t>
            </a:r>
            <a:endParaRPr sz="2600">
              <a:latin typeface="Calibri"/>
              <a:ea typeface="Calibri"/>
              <a:cs typeface="Calibri"/>
              <a:sym typeface="Calibri"/>
            </a:endParaRPr>
          </a:p>
        </p:txBody>
      </p:sp>
      <p:sp>
        <p:nvSpPr>
          <p:cNvPr id="601" name="Google Shape;601;p121"/>
          <p:cNvSpPr txBox="1">
            <a:spLocks noGrp="1"/>
          </p:cNvSpPr>
          <p:nvPr>
            <p:ph type="body" idx="1"/>
          </p:nvPr>
        </p:nvSpPr>
        <p:spPr>
          <a:xfrm>
            <a:off x="311700" y="1755625"/>
            <a:ext cx="8520600" cy="31833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libri"/>
              <a:buChar char="●"/>
            </a:pPr>
            <a:r>
              <a:rPr lang="en" sz="2400">
                <a:solidFill>
                  <a:schemeClr val="dk1"/>
                </a:solidFill>
                <a:latin typeface="Calibri"/>
                <a:ea typeface="Calibri"/>
                <a:cs typeface="Calibri"/>
                <a:sym typeface="Calibri"/>
              </a:rPr>
              <a:t>Your team reviews the September data and notice that there are a couple of students with 5+ referrals for being late to class. You begin using daily report cards with them. </a:t>
            </a:r>
            <a:r>
              <a:rPr lang="en" sz="2400" b="1" i="1">
                <a:solidFill>
                  <a:srgbClr val="333F50"/>
                </a:solidFill>
                <a:latin typeface="Calibri"/>
                <a:ea typeface="Calibri"/>
                <a:cs typeface="Calibri"/>
                <a:sym typeface="Calibri"/>
              </a:rPr>
              <a:t>Which Tier?</a:t>
            </a:r>
            <a:endParaRPr sz="2400" b="1" i="1">
              <a:solidFill>
                <a:srgbClr val="333F50"/>
              </a:solidFill>
              <a:latin typeface="Calibri"/>
              <a:ea typeface="Calibri"/>
              <a:cs typeface="Calibri"/>
              <a:sym typeface="Calibri"/>
            </a:endParaRPr>
          </a:p>
          <a:p>
            <a:pPr marL="457200" lvl="0" indent="-381000" algn="l" rtl="0">
              <a:spcBef>
                <a:spcPts val="0"/>
              </a:spcBef>
              <a:spcAft>
                <a:spcPts val="0"/>
              </a:spcAft>
              <a:buSzPts val="2400"/>
              <a:buFont typeface="Calibri"/>
              <a:buChar char="●"/>
            </a:pPr>
            <a:r>
              <a:rPr lang="en" sz="2400">
                <a:solidFill>
                  <a:schemeClr val="dk1"/>
                </a:solidFill>
                <a:latin typeface="Calibri"/>
                <a:ea typeface="Calibri"/>
                <a:cs typeface="Calibri"/>
                <a:sym typeface="Calibri"/>
              </a:rPr>
              <a:t>Your Tier 2 team reviews the October student data. From this data, over 50 students have been referred to the team for 5+ referrals for being late to class. </a:t>
            </a:r>
            <a:r>
              <a:rPr lang="en" sz="2400" b="1" i="1">
                <a:solidFill>
                  <a:srgbClr val="354675"/>
                </a:solidFill>
                <a:latin typeface="Calibri"/>
                <a:ea typeface="Calibri"/>
                <a:cs typeface="Calibri"/>
                <a:sym typeface="Calibri"/>
              </a:rPr>
              <a:t>What would you do?</a:t>
            </a:r>
            <a:endParaRPr sz="2400" b="1" i="1">
              <a:solidFill>
                <a:srgbClr val="354675"/>
              </a:solidFill>
              <a:latin typeface="Calibri"/>
              <a:ea typeface="Calibri"/>
              <a:cs typeface="Calibri"/>
              <a:sym typeface="Calibri"/>
            </a:endParaRPr>
          </a:p>
          <a:p>
            <a:pPr marL="0" lvl="0" indent="0" algn="l" rtl="0">
              <a:spcBef>
                <a:spcPts val="0"/>
              </a:spcBef>
              <a:spcAft>
                <a:spcPts val="1600"/>
              </a:spcAft>
              <a:buNone/>
            </a:pPr>
            <a:endParaRPr/>
          </a:p>
        </p:txBody>
      </p:sp>
    </p:spTree>
    <p:extLst>
      <p:ext uri="{BB962C8B-B14F-4D97-AF65-F5344CB8AC3E}">
        <p14:creationId xmlns:p14="http://schemas.microsoft.com/office/powerpoint/2010/main" val="35471425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122"/>
          <p:cNvSpPr txBox="1">
            <a:spLocks noGrp="1"/>
          </p:cNvSpPr>
          <p:nvPr>
            <p:ph type="title"/>
          </p:nvPr>
        </p:nvSpPr>
        <p:spPr>
          <a:xfrm>
            <a:off x="311700" y="1888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600">
                <a:latin typeface="Calibri"/>
                <a:ea typeface="Calibri"/>
                <a:cs typeface="Calibri"/>
                <a:sym typeface="Calibri"/>
              </a:rPr>
              <a:t>Looking at your SW data in detail</a:t>
            </a:r>
            <a:endParaRPr sz="2600">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2600">
                <a:latin typeface="Calibri"/>
                <a:ea typeface="Calibri"/>
                <a:cs typeface="Calibri"/>
                <a:sym typeface="Calibri"/>
              </a:rPr>
              <a:t>Drilling down can reveal opportunities for SW and/or CR interventions</a:t>
            </a:r>
            <a:endParaRPr/>
          </a:p>
        </p:txBody>
      </p:sp>
      <p:sp>
        <p:nvSpPr>
          <p:cNvPr id="607" name="Google Shape;607;p122"/>
          <p:cNvSpPr txBox="1">
            <a:spLocks noGrp="1"/>
          </p:cNvSpPr>
          <p:nvPr>
            <p:ph type="body" idx="1"/>
          </p:nvPr>
        </p:nvSpPr>
        <p:spPr>
          <a:xfrm>
            <a:off x="311700" y="1707550"/>
            <a:ext cx="8520600" cy="28614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alibri"/>
              <a:buChar char="●"/>
            </a:pPr>
            <a:r>
              <a:rPr lang="en" sz="2400">
                <a:solidFill>
                  <a:schemeClr val="dk1"/>
                </a:solidFill>
                <a:latin typeface="Calibri"/>
                <a:ea typeface="Calibri"/>
                <a:cs typeface="Calibri"/>
                <a:sym typeface="Calibri"/>
              </a:rPr>
              <a:t>Your Tier 2 team reviews the referrals for November. There are 26 students with 4+ referrals for fighting in the hallway, hallway disruption, late to class, and offensive touching (location: hallway). </a:t>
            </a:r>
            <a:r>
              <a:rPr lang="en" sz="2400" b="1" i="1">
                <a:solidFill>
                  <a:srgbClr val="333F50"/>
                </a:solidFill>
                <a:latin typeface="Calibri"/>
                <a:ea typeface="Calibri"/>
                <a:cs typeface="Calibri"/>
                <a:sym typeface="Calibri"/>
              </a:rPr>
              <a:t>What would you do?</a:t>
            </a:r>
            <a:endParaRPr sz="2400" b="1" i="1">
              <a:solidFill>
                <a:srgbClr val="333F50"/>
              </a:solidFill>
              <a:latin typeface="Calibri"/>
              <a:ea typeface="Calibri"/>
              <a:cs typeface="Calibri"/>
              <a:sym typeface="Calibri"/>
            </a:endParaRPr>
          </a:p>
          <a:p>
            <a:pPr marL="0" lvl="0" indent="0" algn="l" rtl="0">
              <a:spcBef>
                <a:spcPts val="0"/>
              </a:spcBef>
              <a:spcAft>
                <a:spcPts val="1600"/>
              </a:spcAft>
              <a:buNone/>
            </a:pPr>
            <a:endParaRPr>
              <a:latin typeface="Calibri"/>
              <a:ea typeface="Calibri"/>
              <a:cs typeface="Calibri"/>
              <a:sym typeface="Calibri"/>
            </a:endParaRPr>
          </a:p>
        </p:txBody>
      </p:sp>
    </p:spTree>
    <p:extLst>
      <p:ext uri="{BB962C8B-B14F-4D97-AF65-F5344CB8AC3E}">
        <p14:creationId xmlns:p14="http://schemas.microsoft.com/office/powerpoint/2010/main" val="4799291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23"/>
          <p:cNvSpPr txBox="1">
            <a:spLocks noGrp="1"/>
          </p:cNvSpPr>
          <p:nvPr>
            <p:ph type="title"/>
          </p:nvPr>
        </p:nvSpPr>
        <p:spPr>
          <a:xfrm>
            <a:off x="311700" y="445025"/>
            <a:ext cx="8520600" cy="572700"/>
          </a:xfrm>
          <a:prstGeom prst="rect">
            <a:avLst/>
          </a:prstGeom>
        </p:spPr>
        <p:txBody>
          <a:bodyPr spcFirstLastPara="1" vert="horz" wrap="square" lIns="91425" tIns="91425" rIns="91425" bIns="91425" rtlCol="0" anchor="t" anchorCtr="0">
            <a:noAutofit/>
          </a:bodyPr>
          <a:lstStyle/>
          <a:p>
            <a:r>
              <a:rPr lang="en"/>
              <a:t>Communicate and Connect within MTSS</a:t>
            </a:r>
            <a:endParaRPr/>
          </a:p>
        </p:txBody>
      </p:sp>
      <p:pic>
        <p:nvPicPr>
          <p:cNvPr id="2" name="Picture 1"/>
          <p:cNvPicPr>
            <a:picLocks noChangeAspect="1"/>
          </p:cNvPicPr>
          <p:nvPr/>
        </p:nvPicPr>
        <p:blipFill>
          <a:blip r:embed="rId3"/>
          <a:stretch>
            <a:fillRect/>
          </a:stretch>
        </p:blipFill>
        <p:spPr>
          <a:xfrm>
            <a:off x="505868" y="1457301"/>
            <a:ext cx="7838461" cy="438175"/>
          </a:xfrm>
          <a:prstGeom prst="rect">
            <a:avLst/>
          </a:prstGeom>
        </p:spPr>
      </p:pic>
    </p:spTree>
    <p:extLst>
      <p:ext uri="{BB962C8B-B14F-4D97-AF65-F5344CB8AC3E}">
        <p14:creationId xmlns:p14="http://schemas.microsoft.com/office/powerpoint/2010/main" val="8679657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9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b="1">
                <a:latin typeface="Calibri"/>
                <a:ea typeface="Calibri"/>
                <a:cs typeface="Calibri"/>
                <a:sym typeface="Calibri"/>
              </a:rPr>
              <a:t>Agenda</a:t>
            </a:r>
            <a:endParaRPr b="1">
              <a:latin typeface="Calibri"/>
              <a:ea typeface="Calibri"/>
              <a:cs typeface="Calibri"/>
              <a:sym typeface="Calibri"/>
            </a:endParaRPr>
          </a:p>
        </p:txBody>
      </p:sp>
      <p:sp>
        <p:nvSpPr>
          <p:cNvPr id="449" name="Google Shape;449;p98"/>
          <p:cNvSpPr txBox="1">
            <a:spLocks noGrp="1"/>
          </p:cNvSpPr>
          <p:nvPr>
            <p:ph type="body" idx="1"/>
          </p:nvPr>
        </p:nvSpPr>
        <p:spPr>
          <a:xfrm>
            <a:off x="311700" y="932574"/>
            <a:ext cx="8520600" cy="3968700"/>
          </a:xfrm>
          <a:prstGeom prst="rect">
            <a:avLst/>
          </a:prstGeom>
          <a:noFill/>
          <a:ln>
            <a:noFill/>
          </a:ln>
        </p:spPr>
        <p:txBody>
          <a:bodyPr spcFirstLastPara="1" wrap="square" lIns="91425" tIns="91425" rIns="91425" bIns="91425" anchor="t" anchorCtr="0">
            <a:noAutofit/>
          </a:bodyPr>
          <a:lstStyle/>
          <a:p>
            <a:pPr marL="76200" lvl="0" indent="0" algn="l" rtl="0">
              <a:lnSpc>
                <a:spcPct val="90000"/>
              </a:lnSpc>
              <a:spcBef>
                <a:spcPts val="800"/>
              </a:spcBef>
              <a:spcAft>
                <a:spcPts val="0"/>
              </a:spcAft>
              <a:buClr>
                <a:schemeClr val="dk1"/>
              </a:buClr>
              <a:buSzPts val="2400"/>
              <a:buNone/>
            </a:pPr>
            <a:r>
              <a:rPr lang="en" sz="2400" b="1">
                <a:solidFill>
                  <a:schemeClr val="dk1"/>
                </a:solidFill>
                <a:latin typeface="Calibri"/>
                <a:ea typeface="Calibri"/>
                <a:cs typeface="Calibri"/>
                <a:sym typeface="Calibri"/>
              </a:rPr>
              <a:t>Welcome!</a:t>
            </a:r>
            <a:endParaRPr/>
          </a:p>
          <a:p>
            <a:pPr marL="76200" lvl="0" indent="0" algn="l" rtl="0">
              <a:lnSpc>
                <a:spcPct val="90000"/>
              </a:lnSpc>
              <a:spcBef>
                <a:spcPts val="800"/>
              </a:spcBef>
              <a:spcAft>
                <a:spcPts val="0"/>
              </a:spcAft>
              <a:buClr>
                <a:schemeClr val="dk1"/>
              </a:buClr>
              <a:buSzPts val="2400"/>
              <a:buNone/>
            </a:pPr>
            <a:endParaRPr sz="700">
              <a:solidFill>
                <a:schemeClr val="dk1"/>
              </a:solidFill>
              <a:latin typeface="Calibri"/>
              <a:ea typeface="Calibri"/>
              <a:cs typeface="Calibri"/>
              <a:sym typeface="Calibri"/>
            </a:endParaRPr>
          </a:p>
          <a:p>
            <a:pPr marL="457200" lvl="0" indent="-381000" algn="l" rtl="0">
              <a:lnSpc>
                <a:spcPct val="90000"/>
              </a:lnSpc>
              <a:spcBef>
                <a:spcPts val="80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Overview of Tier 2 Conversations: Systems and Problem-Solving</a:t>
            </a:r>
            <a:endParaRPr/>
          </a:p>
          <a:p>
            <a:pPr marL="457200" lvl="0" indent="-381000" algn="l" rtl="0">
              <a:lnSpc>
                <a:spcPct val="90000"/>
              </a:lnSpc>
              <a:spcBef>
                <a:spcPts val="80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Effective Tier 2 Teaming</a:t>
            </a:r>
            <a:endParaRPr/>
          </a:p>
          <a:p>
            <a:pPr marL="457200" lvl="0" indent="-381000" algn="l" rtl="0">
              <a:lnSpc>
                <a:spcPct val="90000"/>
              </a:lnSpc>
              <a:spcBef>
                <a:spcPts val="80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Interventions at the Tier 2 Level</a:t>
            </a:r>
            <a:endParaRPr/>
          </a:p>
          <a:p>
            <a:pPr marL="457200" lvl="0" indent="-381000" algn="l" rtl="0">
              <a:lnSpc>
                <a:spcPct val="90000"/>
              </a:lnSpc>
              <a:spcBef>
                <a:spcPts val="80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Evaluation and Monitoring of Tier 2 Interventions</a:t>
            </a:r>
            <a:endParaRPr/>
          </a:p>
          <a:p>
            <a:pPr marL="457200" lvl="0" indent="-228600" algn="l" rtl="0">
              <a:lnSpc>
                <a:spcPct val="90000"/>
              </a:lnSpc>
              <a:spcBef>
                <a:spcPts val="80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a:p>
            <a:pPr marL="76200" lvl="0" indent="0" algn="l" rtl="0">
              <a:lnSpc>
                <a:spcPct val="90000"/>
              </a:lnSpc>
              <a:spcBef>
                <a:spcPts val="800"/>
              </a:spcBef>
              <a:spcAft>
                <a:spcPts val="0"/>
              </a:spcAft>
              <a:buClr>
                <a:schemeClr val="dk1"/>
              </a:buClr>
              <a:buSzPts val="2400"/>
              <a:buNone/>
            </a:pPr>
            <a:r>
              <a:rPr lang="en" sz="2400">
                <a:solidFill>
                  <a:schemeClr val="dk1"/>
                </a:solidFill>
                <a:latin typeface="Calibri"/>
                <a:ea typeface="Calibri"/>
                <a:cs typeface="Calibri"/>
                <a:sym typeface="Calibri"/>
              </a:rPr>
              <a:t>We will be engaged in activities throughout the day, including team self-reflections and action planning.</a:t>
            </a:r>
            <a:endParaRPr sz="2400">
              <a:solidFill>
                <a:schemeClr val="dk1"/>
              </a:solidFill>
              <a:latin typeface="Calibri"/>
              <a:ea typeface="Calibri"/>
              <a:cs typeface="Calibri"/>
              <a:sym typeface="Calibri"/>
            </a:endParaRPr>
          </a:p>
          <a:p>
            <a:pPr marL="0" lvl="0" indent="0" algn="l" rtl="0">
              <a:lnSpc>
                <a:spcPct val="115000"/>
              </a:lnSpc>
              <a:spcBef>
                <a:spcPts val="0"/>
              </a:spcBef>
              <a:spcAft>
                <a:spcPts val="1600"/>
              </a:spcAft>
              <a:buSzPts val="1800"/>
              <a:buNone/>
            </a:pPr>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126"/>
          <p:cNvSpPr txBox="1">
            <a:spLocks noGrp="1"/>
          </p:cNvSpPr>
          <p:nvPr>
            <p:ph type="title"/>
          </p:nvPr>
        </p:nvSpPr>
        <p:spPr>
          <a:xfrm>
            <a:off x="311700" y="1603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a:latin typeface="Calibri"/>
                <a:ea typeface="Calibri"/>
                <a:cs typeface="Calibri"/>
                <a:sym typeface="Calibri"/>
              </a:rPr>
              <a:t>3-Tiered System of Support Necessary Conversations (Teams)</a:t>
            </a:r>
            <a:endParaRPr sz="2400">
              <a:latin typeface="Calibri"/>
              <a:ea typeface="Calibri"/>
              <a:cs typeface="Calibri"/>
              <a:sym typeface="Calibri"/>
            </a:endParaRPr>
          </a:p>
          <a:p>
            <a:pPr marL="0" lvl="0" indent="0" algn="l" rtl="0">
              <a:spcBef>
                <a:spcPts val="0"/>
              </a:spcBef>
              <a:spcAft>
                <a:spcPts val="0"/>
              </a:spcAft>
              <a:buNone/>
            </a:pPr>
            <a:endParaRPr/>
          </a:p>
        </p:txBody>
      </p:sp>
      <p:pic>
        <p:nvPicPr>
          <p:cNvPr id="631" name="Google Shape;631;p126"/>
          <p:cNvPicPr preferRelativeResize="0"/>
          <p:nvPr/>
        </p:nvPicPr>
        <p:blipFill>
          <a:blip r:embed="rId3">
            <a:alphaModFix/>
          </a:blip>
          <a:stretch>
            <a:fillRect/>
          </a:stretch>
        </p:blipFill>
        <p:spPr>
          <a:xfrm>
            <a:off x="2211700" y="629200"/>
            <a:ext cx="4611004" cy="4514300"/>
          </a:xfrm>
          <a:prstGeom prst="rect">
            <a:avLst/>
          </a:prstGeom>
          <a:noFill/>
          <a:ln>
            <a:noFill/>
          </a:ln>
        </p:spPr>
      </p:pic>
    </p:spTree>
    <p:extLst>
      <p:ext uri="{BB962C8B-B14F-4D97-AF65-F5344CB8AC3E}">
        <p14:creationId xmlns:p14="http://schemas.microsoft.com/office/powerpoint/2010/main" val="34470601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127"/>
          <p:cNvSpPr txBox="1">
            <a:spLocks noGrp="1"/>
          </p:cNvSpPr>
          <p:nvPr>
            <p:ph type="title"/>
          </p:nvPr>
        </p:nvSpPr>
        <p:spPr>
          <a:xfrm>
            <a:off x="914400" y="2107407"/>
            <a:ext cx="7658100" cy="6894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900"/>
              <a:buFont typeface="Calibri"/>
              <a:buNone/>
            </a:pPr>
            <a:r>
              <a:rPr lang="en" sz="3900"/>
              <a:t>Tiered Fidelity Inventory (TFI): </a:t>
            </a:r>
            <a:br>
              <a:rPr lang="en" sz="3900"/>
            </a:br>
            <a:r>
              <a:rPr lang="en" sz="3900"/>
              <a:t>Tier II Individual Items Slide Deck</a:t>
            </a:r>
            <a:endParaRPr sz="1100"/>
          </a:p>
        </p:txBody>
      </p:sp>
      <p:sp>
        <p:nvSpPr>
          <p:cNvPr id="637" name="Google Shape;637;p127"/>
          <p:cNvSpPr txBox="1"/>
          <p:nvPr/>
        </p:nvSpPr>
        <p:spPr>
          <a:xfrm>
            <a:off x="5234483" y="3479384"/>
            <a:ext cx="1842300" cy="761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b="0" i="0" u="none" strike="noStrike" cap="none">
                <a:solidFill>
                  <a:schemeClr val="lt1"/>
                </a:solidFill>
                <a:latin typeface="Calibri"/>
                <a:ea typeface="Calibri"/>
                <a:cs typeface="Calibri"/>
                <a:sym typeface="Calibri"/>
              </a:rPr>
              <a:t>Access the audio on the slides by clicking on the audio icon</a:t>
            </a:r>
            <a:endParaRPr sz="1100"/>
          </a:p>
        </p:txBody>
      </p:sp>
      <p:cxnSp>
        <p:nvCxnSpPr>
          <p:cNvPr id="638" name="Google Shape;638;p127"/>
          <p:cNvCxnSpPr/>
          <p:nvPr/>
        </p:nvCxnSpPr>
        <p:spPr>
          <a:xfrm rot="10800000" flipH="1">
            <a:off x="6831271" y="3950029"/>
            <a:ext cx="675600" cy="144300"/>
          </a:xfrm>
          <a:prstGeom prst="straightConnector1">
            <a:avLst/>
          </a:prstGeom>
          <a:noFill/>
          <a:ln w="57150" cap="flat" cmpd="sng">
            <a:solidFill>
              <a:schemeClr val="accent6"/>
            </a:solidFill>
            <a:prstDash val="solid"/>
            <a:miter lim="800000"/>
            <a:headEnd type="none" w="sm" len="sm"/>
            <a:tailEnd type="triangle" w="med" len="med"/>
          </a:ln>
        </p:spPr>
      </p:cxnSp>
      <p:pic>
        <p:nvPicPr>
          <p:cNvPr id="639" name="Google Shape;639;p127"/>
          <p:cNvPicPr preferRelativeResize="0"/>
          <p:nvPr/>
        </p:nvPicPr>
        <p:blipFill rotWithShape="1">
          <a:blip r:embed="rId3">
            <a:alphaModFix/>
          </a:blip>
          <a:srcRect/>
          <a:stretch/>
        </p:blipFill>
        <p:spPr>
          <a:xfrm>
            <a:off x="7905466" y="3793539"/>
            <a:ext cx="457200" cy="45720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43"/>
        <p:cNvGrpSpPr/>
        <p:nvPr/>
      </p:nvGrpSpPr>
      <p:grpSpPr>
        <a:xfrm>
          <a:off x="0" y="0"/>
          <a:ext cx="0" cy="0"/>
          <a:chOff x="0" y="0"/>
          <a:chExt cx="0" cy="0"/>
        </a:xfrm>
      </p:grpSpPr>
      <p:sp>
        <p:nvSpPr>
          <p:cNvPr id="644" name="Google Shape;644;p128"/>
          <p:cNvSpPr txBox="1">
            <a:spLocks noGrp="1"/>
          </p:cNvSpPr>
          <p:nvPr>
            <p:ph type="body" idx="1"/>
          </p:nvPr>
        </p:nvSpPr>
        <p:spPr>
          <a:xfrm>
            <a:off x="388213" y="308781"/>
            <a:ext cx="4361700" cy="4010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700"/>
              <a:buFont typeface="Noto Sans Symbols"/>
              <a:buNone/>
            </a:pPr>
            <a:r>
              <a:rPr lang="en" sz="1900"/>
              <a:t>Subscale: Teams</a:t>
            </a:r>
            <a:endParaRPr sz="1100"/>
          </a:p>
          <a:p>
            <a:pPr marL="520700" lvl="1" indent="-203200" algn="l" rtl="0">
              <a:lnSpc>
                <a:spcPct val="100000"/>
              </a:lnSpc>
              <a:spcBef>
                <a:spcPts val="500"/>
              </a:spcBef>
              <a:spcAft>
                <a:spcPts val="0"/>
              </a:spcAft>
              <a:buSzPts val="1800"/>
              <a:buChar char="•"/>
            </a:pPr>
            <a:r>
              <a:rPr lang="en" u="sng">
                <a:solidFill>
                  <a:schemeClr val="hlink"/>
                </a:solidFill>
                <a:hlinkClick r:id="rId3" action="ppaction://hlinksldjump"/>
              </a:rPr>
              <a:t>Item 2.1: Team Composition</a:t>
            </a:r>
            <a:endParaRPr/>
          </a:p>
          <a:p>
            <a:pPr marL="520700" lvl="1" indent="-203200" algn="l" rtl="0">
              <a:lnSpc>
                <a:spcPct val="100000"/>
              </a:lnSpc>
              <a:spcBef>
                <a:spcPts val="900"/>
              </a:spcBef>
              <a:spcAft>
                <a:spcPts val="0"/>
              </a:spcAft>
              <a:buSzPts val="1800"/>
              <a:buChar char="•"/>
            </a:pPr>
            <a:r>
              <a:rPr lang="en" u="sng">
                <a:solidFill>
                  <a:schemeClr val="hlink"/>
                </a:solidFill>
                <a:hlinkClick r:id="rId4" action="ppaction://hlinksldjump"/>
              </a:rPr>
              <a:t>Item 2.2: Team Operating Procedures</a:t>
            </a:r>
            <a:endParaRPr/>
          </a:p>
          <a:p>
            <a:pPr marL="520700" lvl="1" indent="-203200" algn="l" rtl="0">
              <a:lnSpc>
                <a:spcPct val="100000"/>
              </a:lnSpc>
              <a:spcBef>
                <a:spcPts val="900"/>
              </a:spcBef>
              <a:spcAft>
                <a:spcPts val="0"/>
              </a:spcAft>
              <a:buSzPts val="1800"/>
              <a:buChar char="•"/>
            </a:pPr>
            <a:r>
              <a:rPr lang="en" u="sng">
                <a:solidFill>
                  <a:schemeClr val="hlink"/>
                </a:solidFill>
                <a:hlinkClick r:id="rId5" action="ppaction://hlinksldjump"/>
              </a:rPr>
              <a:t>Item 2.3: Screening</a:t>
            </a:r>
            <a:endParaRPr/>
          </a:p>
          <a:p>
            <a:pPr marL="520700" lvl="1" indent="-203200" algn="l" rtl="0">
              <a:lnSpc>
                <a:spcPct val="100000"/>
              </a:lnSpc>
              <a:spcBef>
                <a:spcPts val="900"/>
              </a:spcBef>
              <a:spcAft>
                <a:spcPts val="0"/>
              </a:spcAft>
              <a:buSzPts val="1800"/>
              <a:buChar char="•"/>
            </a:pPr>
            <a:r>
              <a:rPr lang="en" u="sng">
                <a:solidFill>
                  <a:schemeClr val="hlink"/>
                </a:solidFill>
                <a:hlinkClick r:id="rId6" action="ppaction://hlinksldjump"/>
              </a:rPr>
              <a:t>Item 2.4: Request for Assistance</a:t>
            </a:r>
            <a:endParaRPr/>
          </a:p>
          <a:p>
            <a:pPr marL="0" lvl="0" indent="0" algn="l" rtl="0">
              <a:lnSpc>
                <a:spcPct val="100000"/>
              </a:lnSpc>
              <a:spcBef>
                <a:spcPts val="1400"/>
              </a:spcBef>
              <a:spcAft>
                <a:spcPts val="0"/>
              </a:spcAft>
              <a:buClr>
                <a:schemeClr val="accent1"/>
              </a:buClr>
              <a:buSzPts val="1700"/>
              <a:buFont typeface="Noto Sans Symbols"/>
              <a:buNone/>
            </a:pPr>
            <a:r>
              <a:rPr lang="en" sz="1900"/>
              <a:t>Subscale: Interventions</a:t>
            </a:r>
            <a:endParaRPr sz="1100"/>
          </a:p>
          <a:p>
            <a:pPr marL="520700" lvl="1" indent="-203200" algn="l" rtl="0">
              <a:lnSpc>
                <a:spcPct val="100000"/>
              </a:lnSpc>
              <a:spcBef>
                <a:spcPts val="500"/>
              </a:spcBef>
              <a:spcAft>
                <a:spcPts val="0"/>
              </a:spcAft>
              <a:buSzPts val="1800"/>
              <a:buChar char="•"/>
            </a:pPr>
            <a:r>
              <a:rPr lang="en" u="sng">
                <a:solidFill>
                  <a:schemeClr val="hlink"/>
                </a:solidFill>
                <a:hlinkClick r:id="" action="ppaction://noaction"/>
              </a:rPr>
              <a:t>Item 2.5: Options for Tier II Interventions</a:t>
            </a:r>
            <a:endParaRPr u="sng">
              <a:solidFill>
                <a:schemeClr val="hlink"/>
              </a:solidFill>
              <a:hlinkClick r:id="" action="ppaction://noaction"/>
            </a:endParaRPr>
          </a:p>
          <a:p>
            <a:pPr marL="520700" lvl="1" indent="-203200" algn="l" rtl="0">
              <a:lnSpc>
                <a:spcPct val="100000"/>
              </a:lnSpc>
              <a:spcBef>
                <a:spcPts val="900"/>
              </a:spcBef>
              <a:spcAft>
                <a:spcPts val="0"/>
              </a:spcAft>
              <a:buSzPts val="1800"/>
              <a:buChar char="•"/>
            </a:pPr>
            <a:r>
              <a:rPr lang="en" u="sng">
                <a:solidFill>
                  <a:schemeClr val="hlink"/>
                </a:solidFill>
                <a:hlinkClick r:id="" action="ppaction://noaction"/>
              </a:rPr>
              <a:t>Item 2.6: Tier II Critical Features</a:t>
            </a:r>
            <a:endParaRPr/>
          </a:p>
          <a:p>
            <a:pPr marL="520700" lvl="1" indent="-203200" algn="l" rtl="0">
              <a:lnSpc>
                <a:spcPct val="100000"/>
              </a:lnSpc>
              <a:spcBef>
                <a:spcPts val="900"/>
              </a:spcBef>
              <a:spcAft>
                <a:spcPts val="0"/>
              </a:spcAft>
              <a:buSzPts val="1800"/>
              <a:buChar char="•"/>
            </a:pPr>
            <a:r>
              <a:rPr lang="en" u="sng">
                <a:solidFill>
                  <a:schemeClr val="hlink"/>
                </a:solidFill>
                <a:hlinkClick r:id="" action="ppaction://noaction"/>
              </a:rPr>
              <a:t>Item 2.7: Practices Matched to Student Need</a:t>
            </a:r>
            <a:endParaRPr/>
          </a:p>
          <a:p>
            <a:pPr marL="520700" lvl="1" indent="-203200" algn="l" rtl="0">
              <a:lnSpc>
                <a:spcPct val="100000"/>
              </a:lnSpc>
              <a:spcBef>
                <a:spcPts val="900"/>
              </a:spcBef>
              <a:spcAft>
                <a:spcPts val="0"/>
              </a:spcAft>
              <a:buSzPts val="1800"/>
              <a:buChar char="•"/>
            </a:pPr>
            <a:r>
              <a:rPr lang="en" u="sng">
                <a:solidFill>
                  <a:schemeClr val="hlink"/>
                </a:solidFill>
                <a:hlinkClick r:id="" action="ppaction://noaction"/>
              </a:rPr>
              <a:t>Item 2.8: Access to Tier I Supports</a:t>
            </a:r>
            <a:endParaRPr/>
          </a:p>
          <a:p>
            <a:pPr marL="520700" lvl="1" indent="-203200" algn="l" rtl="0">
              <a:lnSpc>
                <a:spcPct val="100000"/>
              </a:lnSpc>
              <a:spcBef>
                <a:spcPts val="900"/>
              </a:spcBef>
              <a:spcAft>
                <a:spcPts val="0"/>
              </a:spcAft>
              <a:buSzPts val="1800"/>
              <a:buChar char="•"/>
            </a:pPr>
            <a:r>
              <a:rPr lang="en" u="sng">
                <a:solidFill>
                  <a:schemeClr val="hlink"/>
                </a:solidFill>
                <a:hlinkClick r:id="" action="ppaction://noaction"/>
              </a:rPr>
              <a:t>Item 2.9: Professional Development</a:t>
            </a:r>
            <a:endParaRPr/>
          </a:p>
          <a:p>
            <a:pPr marL="0" lvl="0" indent="0" algn="l" rtl="0">
              <a:lnSpc>
                <a:spcPct val="100000"/>
              </a:lnSpc>
              <a:spcBef>
                <a:spcPts val="500"/>
              </a:spcBef>
              <a:spcAft>
                <a:spcPts val="0"/>
              </a:spcAft>
              <a:buClr>
                <a:schemeClr val="accent1"/>
              </a:buClr>
              <a:buSzPts val="1700"/>
              <a:buFont typeface="Noto Sans Symbols"/>
              <a:buNone/>
            </a:pPr>
            <a:endParaRPr sz="1900"/>
          </a:p>
        </p:txBody>
      </p:sp>
      <p:sp>
        <p:nvSpPr>
          <p:cNvPr id="645" name="Google Shape;645;p128"/>
          <p:cNvSpPr txBox="1">
            <a:spLocks noGrp="1"/>
          </p:cNvSpPr>
          <p:nvPr>
            <p:ph type="body" idx="2"/>
          </p:nvPr>
        </p:nvSpPr>
        <p:spPr>
          <a:xfrm>
            <a:off x="4979756" y="2381781"/>
            <a:ext cx="4046100" cy="3263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800"/>
              <a:buFont typeface="Noto Sans Symbols"/>
              <a:buNone/>
            </a:pPr>
            <a:r>
              <a:rPr lang="en" sz="2000"/>
              <a:t>Subscale: Evaluation</a:t>
            </a:r>
            <a:endParaRPr sz="1100"/>
          </a:p>
          <a:p>
            <a:pPr marL="520700" lvl="1" indent="-190500" algn="l" rtl="0">
              <a:lnSpc>
                <a:spcPct val="100000"/>
              </a:lnSpc>
              <a:spcBef>
                <a:spcPts val="500"/>
              </a:spcBef>
              <a:spcAft>
                <a:spcPts val="0"/>
              </a:spcAft>
              <a:buSzPts val="1800"/>
              <a:buChar char="•"/>
            </a:pPr>
            <a:r>
              <a:rPr lang="en" u="sng">
                <a:solidFill>
                  <a:schemeClr val="hlink"/>
                </a:solidFill>
                <a:hlinkClick r:id="" action="ppaction://noaction"/>
              </a:rPr>
              <a:t>Item 2.10: Level of Use</a:t>
            </a:r>
            <a:endParaRPr/>
          </a:p>
          <a:p>
            <a:pPr marL="520700" lvl="1" indent="-190500" algn="l" rtl="0">
              <a:lnSpc>
                <a:spcPct val="100000"/>
              </a:lnSpc>
              <a:spcBef>
                <a:spcPts val="900"/>
              </a:spcBef>
              <a:spcAft>
                <a:spcPts val="0"/>
              </a:spcAft>
              <a:buSzPts val="1800"/>
              <a:buChar char="•"/>
            </a:pPr>
            <a:r>
              <a:rPr lang="en" u="sng">
                <a:solidFill>
                  <a:schemeClr val="hlink"/>
                </a:solidFill>
                <a:hlinkClick r:id="" action="ppaction://noaction"/>
              </a:rPr>
              <a:t>Item 2.11: Student Performance Data</a:t>
            </a:r>
            <a:endParaRPr/>
          </a:p>
          <a:p>
            <a:pPr marL="520700" lvl="1" indent="-190500" algn="l" rtl="0">
              <a:lnSpc>
                <a:spcPct val="100000"/>
              </a:lnSpc>
              <a:spcBef>
                <a:spcPts val="900"/>
              </a:spcBef>
              <a:spcAft>
                <a:spcPts val="0"/>
              </a:spcAft>
              <a:buSzPts val="1800"/>
              <a:buChar char="•"/>
            </a:pPr>
            <a:r>
              <a:rPr lang="en" u="sng">
                <a:solidFill>
                  <a:schemeClr val="hlink"/>
                </a:solidFill>
                <a:hlinkClick r:id="" action="ppaction://noaction"/>
              </a:rPr>
              <a:t>Item 2.12: Fidelity Data</a:t>
            </a:r>
            <a:endParaRPr/>
          </a:p>
          <a:p>
            <a:pPr marL="520700" lvl="1" indent="-190500" algn="l" rtl="0">
              <a:lnSpc>
                <a:spcPct val="100000"/>
              </a:lnSpc>
              <a:spcBef>
                <a:spcPts val="900"/>
              </a:spcBef>
              <a:spcAft>
                <a:spcPts val="0"/>
              </a:spcAft>
              <a:buSzPts val="1800"/>
              <a:buChar char="•"/>
            </a:pPr>
            <a:r>
              <a:rPr lang="en" u="sng">
                <a:solidFill>
                  <a:schemeClr val="hlink"/>
                </a:solidFill>
                <a:hlinkClick r:id="" action="ppaction://noaction"/>
              </a:rPr>
              <a:t>Item 2.13: Annual Evaluation</a:t>
            </a:r>
            <a:endParaRPr/>
          </a:p>
          <a:p>
            <a:pPr marL="0" lvl="0" indent="0" algn="l" rtl="0">
              <a:lnSpc>
                <a:spcPct val="100000"/>
              </a:lnSpc>
              <a:spcBef>
                <a:spcPts val="500"/>
              </a:spcBef>
              <a:spcAft>
                <a:spcPts val="0"/>
              </a:spcAft>
              <a:buClr>
                <a:schemeClr val="accent1"/>
              </a:buClr>
              <a:buSzPts val="1900"/>
              <a:buFont typeface="Noto Sans Symbols"/>
              <a:buNone/>
            </a:pPr>
            <a:endParaRPr sz="1100"/>
          </a:p>
        </p:txBody>
      </p:sp>
      <p:pic>
        <p:nvPicPr>
          <p:cNvPr id="646" name="Google Shape;646;p128"/>
          <p:cNvPicPr preferRelativeResize="0"/>
          <p:nvPr/>
        </p:nvPicPr>
        <p:blipFill>
          <a:blip r:embed="rId7">
            <a:alphaModFix/>
          </a:blip>
          <a:stretch>
            <a:fillRect/>
          </a:stretch>
        </p:blipFill>
        <p:spPr>
          <a:xfrm>
            <a:off x="5890138" y="484500"/>
            <a:ext cx="1752600" cy="87630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129"/>
          <p:cNvPicPr preferRelativeResize="0"/>
          <p:nvPr/>
        </p:nvPicPr>
        <p:blipFill>
          <a:blip r:embed="rId3">
            <a:alphaModFix/>
          </a:blip>
          <a:stretch>
            <a:fillRect/>
          </a:stretch>
        </p:blipFill>
        <p:spPr>
          <a:xfrm>
            <a:off x="614475" y="338375"/>
            <a:ext cx="3467100" cy="3086100"/>
          </a:xfrm>
          <a:prstGeom prst="rect">
            <a:avLst/>
          </a:prstGeom>
          <a:noFill/>
          <a:ln>
            <a:noFill/>
          </a:ln>
        </p:spPr>
      </p:pic>
      <p:pic>
        <p:nvPicPr>
          <p:cNvPr id="652" name="Google Shape;652;p129"/>
          <p:cNvPicPr preferRelativeResize="0"/>
          <p:nvPr/>
        </p:nvPicPr>
        <p:blipFill>
          <a:blip r:embed="rId4">
            <a:alphaModFix/>
          </a:blip>
          <a:stretch>
            <a:fillRect/>
          </a:stretch>
        </p:blipFill>
        <p:spPr>
          <a:xfrm>
            <a:off x="4509525" y="573550"/>
            <a:ext cx="4000500" cy="2705100"/>
          </a:xfrm>
          <a:prstGeom prst="rect">
            <a:avLst/>
          </a:prstGeom>
          <a:noFill/>
          <a:ln>
            <a:noFill/>
          </a:ln>
        </p:spPr>
      </p:pic>
      <p:sp>
        <p:nvSpPr>
          <p:cNvPr id="653" name="Google Shape;653;p129"/>
          <p:cNvSpPr txBox="1"/>
          <p:nvPr/>
        </p:nvSpPr>
        <p:spPr>
          <a:xfrm>
            <a:off x="880000" y="3528600"/>
            <a:ext cx="7930800" cy="101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chemeClr val="dk1"/>
                </a:solidFill>
                <a:latin typeface="Calibri"/>
                <a:ea typeface="Calibri"/>
                <a:cs typeface="Calibri"/>
                <a:sym typeface="Calibri"/>
              </a:rPr>
              <a:t>Creating an Effective Tier 2 Team</a:t>
            </a:r>
            <a:r>
              <a:rPr lang="en" sz="2400" b="1">
                <a:solidFill>
                  <a:schemeClr val="dk1"/>
                </a:solidFill>
                <a:latin typeface="Calibri"/>
                <a:ea typeface="Calibri"/>
                <a:cs typeface="Calibri"/>
                <a:sym typeface="Calibri"/>
              </a:rPr>
              <a:t> </a:t>
            </a:r>
            <a:endParaRPr sz="2400" b="1">
              <a:solidFill>
                <a:schemeClr val="dk1"/>
              </a:solidFill>
              <a:latin typeface="Calibri"/>
              <a:ea typeface="Calibri"/>
              <a:cs typeface="Calibri"/>
              <a:sym typeface="Calibri"/>
            </a:endParaRPr>
          </a:p>
          <a:p>
            <a:pPr marL="0" lvl="0" indent="0" algn="ctr" rtl="0">
              <a:spcBef>
                <a:spcPts val="0"/>
              </a:spcBef>
              <a:spcAft>
                <a:spcPts val="0"/>
              </a:spcAft>
              <a:buNone/>
            </a:pPr>
            <a:r>
              <a:rPr lang="en" sz="2400" b="1">
                <a:solidFill>
                  <a:schemeClr val="dk1"/>
                </a:solidFill>
                <a:latin typeface="Calibri"/>
                <a:ea typeface="Calibri"/>
                <a:cs typeface="Calibri"/>
                <a:sym typeface="Calibri"/>
              </a:rPr>
              <a:t>to support </a:t>
            </a:r>
            <a:r>
              <a:rPr lang="en" sz="2400" b="1" u="sng">
                <a:solidFill>
                  <a:schemeClr val="dk1"/>
                </a:solidFill>
                <a:latin typeface="Calibri"/>
                <a:ea typeface="Calibri"/>
                <a:cs typeface="Calibri"/>
                <a:sym typeface="Calibri"/>
              </a:rPr>
              <a:t>all</a:t>
            </a:r>
            <a:r>
              <a:rPr lang="en" sz="2400" b="1">
                <a:solidFill>
                  <a:schemeClr val="dk1"/>
                </a:solidFill>
                <a:latin typeface="Calibri"/>
                <a:ea typeface="Calibri"/>
                <a:cs typeface="Calibri"/>
                <a:sym typeface="Calibri"/>
              </a:rPr>
              <a:t> of your important Tier 2 efforts…</a:t>
            </a:r>
            <a:endParaRPr sz="24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1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Outcomes</a:t>
            </a:r>
            <a:endParaRPr>
              <a:latin typeface="Calibri"/>
              <a:ea typeface="Calibri"/>
              <a:cs typeface="Calibri"/>
              <a:sym typeface="Calibri"/>
            </a:endParaRPr>
          </a:p>
        </p:txBody>
      </p:sp>
      <p:sp>
        <p:nvSpPr>
          <p:cNvPr id="659" name="Google Shape;659;p1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93700" algn="l" rtl="0">
              <a:lnSpc>
                <a:spcPct val="90000"/>
              </a:lnSpc>
              <a:spcBef>
                <a:spcPts val="800"/>
              </a:spcBef>
              <a:spcAft>
                <a:spcPts val="0"/>
              </a:spcAft>
              <a:buClr>
                <a:srgbClr val="000000"/>
              </a:buClr>
              <a:buSzPts val="2600"/>
              <a:buFont typeface="Calibri"/>
              <a:buChar char="●"/>
            </a:pPr>
            <a:r>
              <a:rPr lang="en" sz="2600">
                <a:solidFill>
                  <a:schemeClr val="dk1"/>
                </a:solidFill>
                <a:latin typeface="Calibri"/>
                <a:ea typeface="Calibri"/>
                <a:cs typeface="Calibri"/>
                <a:sym typeface="Calibri"/>
              </a:rPr>
              <a:t>Examining &amp; addressing gaps in available Tier 2 interventions</a:t>
            </a:r>
            <a:endParaRPr sz="2600">
              <a:solidFill>
                <a:srgbClr val="222A35"/>
              </a:solidFill>
            </a:endParaRPr>
          </a:p>
          <a:p>
            <a:pPr marL="457200" lvl="0" indent="-393700" algn="l" rtl="0">
              <a:lnSpc>
                <a:spcPct val="90000"/>
              </a:lnSpc>
              <a:spcBef>
                <a:spcPts val="0"/>
              </a:spcBef>
              <a:spcAft>
                <a:spcPts val="0"/>
              </a:spcAft>
              <a:buClr>
                <a:srgbClr val="000000"/>
              </a:buClr>
              <a:buSzPts val="2600"/>
              <a:buFont typeface="Calibri"/>
              <a:buChar char="●"/>
            </a:pPr>
            <a:r>
              <a:rPr lang="en" sz="2600">
                <a:solidFill>
                  <a:schemeClr val="dk1"/>
                </a:solidFill>
                <a:latin typeface="Calibri"/>
                <a:ea typeface="Calibri"/>
                <a:cs typeface="Calibri"/>
                <a:sym typeface="Calibri"/>
              </a:rPr>
              <a:t>Identifying interventions for implementation and that need refinement </a:t>
            </a:r>
            <a:r>
              <a:rPr lang="en" sz="2600" b="1">
                <a:solidFill>
                  <a:srgbClr val="0070C0"/>
                </a:solidFill>
                <a:latin typeface="Calibri"/>
                <a:ea typeface="Calibri"/>
                <a:cs typeface="Calibri"/>
                <a:sym typeface="Calibri"/>
              </a:rPr>
              <a:t>*</a:t>
            </a:r>
            <a:endParaRPr sz="2600">
              <a:solidFill>
                <a:srgbClr val="222A35"/>
              </a:solidFill>
            </a:endParaRPr>
          </a:p>
          <a:p>
            <a:pPr marL="457200" lvl="0" indent="-393700" algn="l" rtl="0">
              <a:lnSpc>
                <a:spcPct val="90000"/>
              </a:lnSpc>
              <a:spcBef>
                <a:spcPts val="0"/>
              </a:spcBef>
              <a:spcAft>
                <a:spcPts val="0"/>
              </a:spcAft>
              <a:buClr>
                <a:srgbClr val="000000"/>
              </a:buClr>
              <a:buSzPts val="2600"/>
              <a:buFont typeface="Calibri"/>
              <a:buChar char="●"/>
            </a:pPr>
            <a:r>
              <a:rPr lang="en" sz="2600">
                <a:solidFill>
                  <a:schemeClr val="dk1"/>
                </a:solidFill>
                <a:latin typeface="Calibri"/>
                <a:ea typeface="Calibri"/>
                <a:cs typeface="Calibri"/>
                <a:sym typeface="Calibri"/>
              </a:rPr>
              <a:t>Determining percent of students successful in group interventions</a:t>
            </a:r>
            <a:r>
              <a:rPr lang="en" sz="2600" b="1">
                <a:solidFill>
                  <a:srgbClr val="0070C0"/>
                </a:solidFill>
                <a:latin typeface="Calibri"/>
                <a:ea typeface="Calibri"/>
                <a:cs typeface="Calibri"/>
                <a:sym typeface="Calibri"/>
              </a:rPr>
              <a:t>*</a:t>
            </a:r>
            <a:endParaRPr sz="2600" b="1">
              <a:solidFill>
                <a:srgbClr val="0070C0"/>
              </a:solidFill>
              <a:latin typeface="Calibri"/>
              <a:ea typeface="Calibri"/>
              <a:cs typeface="Calibri"/>
              <a:sym typeface="Calibri"/>
            </a:endParaRPr>
          </a:p>
          <a:p>
            <a:pPr marL="457200" lvl="0" indent="-393700" algn="l" rtl="0">
              <a:lnSpc>
                <a:spcPct val="90000"/>
              </a:lnSpc>
              <a:spcBef>
                <a:spcPts val="0"/>
              </a:spcBef>
              <a:spcAft>
                <a:spcPts val="0"/>
              </a:spcAft>
              <a:buClr>
                <a:srgbClr val="000000"/>
              </a:buClr>
              <a:buSzPts val="2600"/>
              <a:buFont typeface="Calibri"/>
              <a:buChar char="●"/>
            </a:pPr>
            <a:r>
              <a:rPr lang="en" sz="2600">
                <a:solidFill>
                  <a:schemeClr val="dk1"/>
                </a:solidFill>
                <a:latin typeface="Calibri"/>
                <a:ea typeface="Calibri"/>
                <a:cs typeface="Calibri"/>
                <a:sym typeface="Calibri"/>
              </a:rPr>
              <a:t>Identifying students for problem solving conversations</a:t>
            </a:r>
            <a:r>
              <a:rPr lang="en" sz="2600" b="1" i="1">
                <a:solidFill>
                  <a:srgbClr val="0070C0"/>
                </a:solidFill>
                <a:latin typeface="Calibri"/>
                <a:ea typeface="Calibri"/>
                <a:cs typeface="Calibri"/>
                <a:sym typeface="Calibri"/>
              </a:rPr>
              <a:t>*</a:t>
            </a:r>
            <a:endParaRPr sz="2100">
              <a:solidFill>
                <a:schemeClr val="dk1"/>
              </a:solidFill>
            </a:endParaRPr>
          </a:p>
          <a:p>
            <a:pPr marL="774700" lvl="0" indent="0" algn="l" rtl="0">
              <a:lnSpc>
                <a:spcPct val="90000"/>
              </a:lnSpc>
              <a:spcBef>
                <a:spcPts val="400"/>
              </a:spcBef>
              <a:spcAft>
                <a:spcPts val="0"/>
              </a:spcAft>
              <a:buClr>
                <a:schemeClr val="dk1"/>
              </a:buClr>
              <a:buSzPts val="1100"/>
              <a:buFont typeface="Arial"/>
              <a:buNone/>
            </a:pPr>
            <a:r>
              <a:rPr lang="en" sz="2000" b="1" i="1">
                <a:solidFill>
                  <a:srgbClr val="0070C0"/>
                </a:solidFill>
                <a:latin typeface="Calibri"/>
                <a:ea typeface="Calibri"/>
                <a:cs typeface="Calibri"/>
                <a:sym typeface="Calibri"/>
              </a:rPr>
              <a:t>* Data will guide yours systems team in these activities</a:t>
            </a:r>
            <a:r>
              <a:rPr lang="en" sz="1500" b="1" i="1">
                <a:solidFill>
                  <a:srgbClr val="0070C0"/>
                </a:solidFill>
                <a:latin typeface="Calibri"/>
                <a:ea typeface="Calibri"/>
                <a:cs typeface="Calibri"/>
                <a:sym typeface="Calibri"/>
              </a:rPr>
              <a:t>.</a:t>
            </a:r>
            <a:endParaRPr sz="1500" b="1" i="1">
              <a:solidFill>
                <a:srgbClr val="0070C0"/>
              </a:solidFill>
              <a:latin typeface="Calibri"/>
              <a:ea typeface="Calibri"/>
              <a:cs typeface="Calibri"/>
              <a:sym typeface="Calibri"/>
            </a:endParaRPr>
          </a:p>
          <a:p>
            <a:pPr marL="0" lvl="0" indent="0" algn="l" rtl="0">
              <a:spcBef>
                <a:spcPts val="0"/>
              </a:spcBef>
              <a:spcAft>
                <a:spcPts val="1600"/>
              </a:spcAft>
              <a:buNone/>
            </a:pPr>
            <a:endParaRPr/>
          </a:p>
        </p:txBody>
      </p:sp>
      <p:pic>
        <p:nvPicPr>
          <p:cNvPr id="660" name="Google Shape;660;p130"/>
          <p:cNvPicPr preferRelativeResize="0"/>
          <p:nvPr/>
        </p:nvPicPr>
        <p:blipFill>
          <a:blip r:embed="rId3">
            <a:alphaModFix/>
          </a:blip>
          <a:stretch>
            <a:fillRect/>
          </a:stretch>
        </p:blipFill>
        <p:spPr>
          <a:xfrm>
            <a:off x="7398525" y="57913"/>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131"/>
          <p:cNvSpPr txBox="1">
            <a:spLocks noGrp="1"/>
          </p:cNvSpPr>
          <p:nvPr>
            <p:ph type="title"/>
          </p:nvPr>
        </p:nvSpPr>
        <p:spPr>
          <a:xfrm>
            <a:off x="264250" y="169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The Logistics and Set-up</a:t>
            </a:r>
            <a:endParaRPr>
              <a:latin typeface="Calibri"/>
              <a:ea typeface="Calibri"/>
              <a:cs typeface="Calibri"/>
              <a:sym typeface="Calibri"/>
            </a:endParaRPr>
          </a:p>
        </p:txBody>
      </p:sp>
      <p:sp>
        <p:nvSpPr>
          <p:cNvPr id="666" name="Google Shape;666;p131"/>
          <p:cNvSpPr txBox="1">
            <a:spLocks noGrp="1"/>
          </p:cNvSpPr>
          <p:nvPr>
            <p:ph type="body" idx="1"/>
          </p:nvPr>
        </p:nvSpPr>
        <p:spPr>
          <a:xfrm>
            <a:off x="520475" y="742525"/>
            <a:ext cx="8520600" cy="42372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000" b="1">
                <a:solidFill>
                  <a:schemeClr val="dk1"/>
                </a:solidFill>
                <a:latin typeface="Calibri"/>
                <a:ea typeface="Calibri"/>
                <a:cs typeface="Calibri"/>
                <a:sym typeface="Calibri"/>
              </a:rPr>
              <a:t>Team Operating Procedures (Logistics)</a:t>
            </a:r>
            <a:endParaRPr sz="2000" b="1">
              <a:solidFill>
                <a:schemeClr val="dk1"/>
              </a:solidFill>
              <a:latin typeface="Calibri"/>
              <a:ea typeface="Calibri"/>
              <a:cs typeface="Calibri"/>
              <a:sym typeface="Calibri"/>
            </a:endParaRPr>
          </a:p>
          <a:p>
            <a:pPr marL="457200" lvl="0" indent="-342900" algn="l" rtl="0">
              <a:lnSpc>
                <a:spcPct val="90000"/>
              </a:lnSpc>
              <a:spcBef>
                <a:spcPts val="400"/>
              </a:spcBef>
              <a:spcAft>
                <a:spcPts val="0"/>
              </a:spcAft>
              <a:buClr>
                <a:schemeClr val="dk1"/>
              </a:buClr>
              <a:buSzPts val="1800"/>
              <a:buFont typeface="Calibri"/>
              <a:buChar char="●"/>
            </a:pPr>
            <a:r>
              <a:rPr lang="en">
                <a:solidFill>
                  <a:schemeClr val="dk1"/>
                </a:solidFill>
                <a:latin typeface="Calibri"/>
                <a:ea typeface="Calibri"/>
                <a:cs typeface="Calibri"/>
                <a:sym typeface="Calibri"/>
              </a:rPr>
              <a:t>Monthly meeting schedule</a:t>
            </a:r>
            <a:endParaRPr>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Agenda, minutes, and use of meeting roles</a:t>
            </a:r>
            <a:endParaRPr>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en" sz="2000" b="1">
                <a:solidFill>
                  <a:schemeClr val="dk1"/>
                </a:solidFill>
                <a:latin typeface="Calibri"/>
                <a:ea typeface="Calibri"/>
                <a:cs typeface="Calibri"/>
                <a:sym typeface="Calibri"/>
              </a:rPr>
              <a:t>System Set up Activities</a:t>
            </a:r>
            <a:endParaRPr sz="2000" b="1">
              <a:solidFill>
                <a:schemeClr val="dk1"/>
              </a:solidFill>
              <a:latin typeface="Calibri"/>
              <a:ea typeface="Calibri"/>
              <a:cs typeface="Calibri"/>
              <a:sym typeface="Calibri"/>
            </a:endParaRPr>
          </a:p>
          <a:p>
            <a:pPr marL="457200" lvl="0" indent="-342900" algn="l" rtl="0">
              <a:lnSpc>
                <a:spcPct val="90000"/>
              </a:lnSpc>
              <a:spcBef>
                <a:spcPts val="400"/>
              </a:spcBef>
              <a:spcAft>
                <a:spcPts val="0"/>
              </a:spcAft>
              <a:buClr>
                <a:schemeClr val="dk1"/>
              </a:buClr>
              <a:buSzPts val="1800"/>
              <a:buFont typeface="Calibri"/>
              <a:buChar char="●"/>
            </a:pPr>
            <a:r>
              <a:rPr lang="en">
                <a:solidFill>
                  <a:schemeClr val="dk1"/>
                </a:solidFill>
                <a:latin typeface="Calibri"/>
                <a:ea typeface="Calibri"/>
                <a:cs typeface="Calibri"/>
                <a:sym typeface="Calibri"/>
              </a:rPr>
              <a:t>Develop process for identifying students for Tier 2 support</a:t>
            </a:r>
            <a:endParaRPr>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Request for assistance</a:t>
            </a:r>
            <a:endParaRPr>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Forms &amp; data rules</a:t>
            </a:r>
            <a:endParaRPr>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en" sz="2000" b="1">
                <a:solidFill>
                  <a:schemeClr val="dk1"/>
                </a:solidFill>
                <a:latin typeface="Calibri"/>
                <a:ea typeface="Calibri"/>
                <a:cs typeface="Calibri"/>
                <a:sym typeface="Calibri"/>
              </a:rPr>
              <a:t>Staffing</a:t>
            </a:r>
            <a:endParaRPr sz="2000" b="1">
              <a:solidFill>
                <a:schemeClr val="dk1"/>
              </a:solidFill>
              <a:latin typeface="Calibri"/>
              <a:ea typeface="Calibri"/>
              <a:cs typeface="Calibri"/>
              <a:sym typeface="Calibri"/>
            </a:endParaRPr>
          </a:p>
          <a:p>
            <a:pPr marL="457200" lvl="0" indent="-342900" algn="l" rtl="0">
              <a:lnSpc>
                <a:spcPct val="90000"/>
              </a:lnSpc>
              <a:spcBef>
                <a:spcPts val="400"/>
              </a:spcBef>
              <a:spcAft>
                <a:spcPts val="0"/>
              </a:spcAft>
              <a:buClr>
                <a:schemeClr val="dk1"/>
              </a:buClr>
              <a:buSzPts val="1800"/>
              <a:buFont typeface="Calibri"/>
              <a:buChar char="●"/>
            </a:pPr>
            <a:r>
              <a:rPr lang="en">
                <a:solidFill>
                  <a:schemeClr val="dk1"/>
                </a:solidFill>
                <a:latin typeface="Calibri"/>
                <a:ea typeface="Calibri"/>
                <a:cs typeface="Calibri"/>
                <a:sym typeface="Calibri"/>
              </a:rPr>
              <a:t>Identification of coordinators &amp; facilitators of existing interventions</a:t>
            </a:r>
            <a:endParaRPr>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Identification of coordinators &amp; facilitators of new interventions</a:t>
            </a:r>
            <a:endParaRPr>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en" sz="2000" b="1">
                <a:solidFill>
                  <a:schemeClr val="dk1"/>
                </a:solidFill>
                <a:latin typeface="Calibri"/>
                <a:ea typeface="Calibri"/>
                <a:cs typeface="Calibri"/>
                <a:sym typeface="Calibri"/>
              </a:rPr>
              <a:t>Communication:</a:t>
            </a:r>
            <a:endParaRPr sz="2000" b="1">
              <a:solidFill>
                <a:schemeClr val="dk1"/>
              </a:solidFill>
              <a:latin typeface="Calibri"/>
              <a:ea typeface="Calibri"/>
              <a:cs typeface="Calibri"/>
              <a:sym typeface="Calibri"/>
            </a:endParaRPr>
          </a:p>
          <a:p>
            <a:pPr marL="457200" lvl="0" indent="-342900" algn="l" rtl="0">
              <a:lnSpc>
                <a:spcPct val="90000"/>
              </a:lnSpc>
              <a:spcBef>
                <a:spcPts val="400"/>
              </a:spcBef>
              <a:spcAft>
                <a:spcPts val="0"/>
              </a:spcAft>
              <a:buClr>
                <a:schemeClr val="dk1"/>
              </a:buClr>
              <a:buSzPts val="1800"/>
              <a:buFont typeface="Calibri"/>
              <a:buChar char="●"/>
            </a:pPr>
            <a:r>
              <a:rPr lang="en">
                <a:solidFill>
                  <a:schemeClr val="dk1"/>
                </a:solidFill>
                <a:latin typeface="Calibri"/>
                <a:ea typeface="Calibri"/>
                <a:cs typeface="Calibri"/>
                <a:sym typeface="Calibri"/>
              </a:rPr>
              <a:t>with staff, student, families</a:t>
            </a:r>
            <a:endParaRPr>
              <a:solidFill>
                <a:schemeClr val="dk1"/>
              </a:solidFill>
              <a:latin typeface="Calibri"/>
              <a:ea typeface="Calibri"/>
              <a:cs typeface="Calibri"/>
              <a:sym typeface="Calibri"/>
            </a:endParaRPr>
          </a:p>
          <a:p>
            <a:pPr marL="0" lvl="0" indent="0" algn="l" rtl="0">
              <a:spcBef>
                <a:spcPts val="0"/>
              </a:spcBef>
              <a:spcAft>
                <a:spcPts val="1600"/>
              </a:spcAft>
              <a:buNone/>
            </a:pPr>
            <a:endParaRPr sz="1500"/>
          </a:p>
        </p:txBody>
      </p:sp>
      <p:pic>
        <p:nvPicPr>
          <p:cNvPr id="667" name="Google Shape;667;p131"/>
          <p:cNvPicPr preferRelativeResize="0"/>
          <p:nvPr/>
        </p:nvPicPr>
        <p:blipFill>
          <a:blip r:embed="rId3">
            <a:alphaModFix/>
          </a:blip>
          <a:stretch>
            <a:fillRect/>
          </a:stretch>
        </p:blipFill>
        <p:spPr>
          <a:xfrm>
            <a:off x="7398525" y="57913"/>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Additional Tier 2 System Conversations</a:t>
            </a:r>
            <a:endParaRPr>
              <a:latin typeface="Calibri"/>
              <a:ea typeface="Calibri"/>
              <a:cs typeface="Calibri"/>
              <a:sym typeface="Calibri"/>
            </a:endParaRPr>
          </a:p>
        </p:txBody>
      </p:sp>
      <p:sp>
        <p:nvSpPr>
          <p:cNvPr id="673" name="Google Shape;673;p1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500" b="1">
                <a:solidFill>
                  <a:schemeClr val="dk1"/>
                </a:solidFill>
                <a:latin typeface="Calibri"/>
                <a:ea typeface="Calibri"/>
                <a:cs typeface="Calibri"/>
                <a:sym typeface="Calibri"/>
              </a:rPr>
              <a:t>Your Interventions</a:t>
            </a:r>
            <a:endParaRPr sz="2500" b="1">
              <a:solidFill>
                <a:schemeClr val="dk1"/>
              </a:solidFill>
              <a:latin typeface="Calibri"/>
              <a:ea typeface="Calibri"/>
              <a:cs typeface="Calibri"/>
              <a:sym typeface="Calibri"/>
            </a:endParaRPr>
          </a:p>
          <a:p>
            <a:pPr marL="457200" lvl="0" indent="-387350" algn="l" rtl="0">
              <a:lnSpc>
                <a:spcPct val="90000"/>
              </a:lnSpc>
              <a:spcBef>
                <a:spcPts val="400"/>
              </a:spcBef>
              <a:spcAft>
                <a:spcPts val="0"/>
              </a:spcAft>
              <a:buClr>
                <a:schemeClr val="dk1"/>
              </a:buClr>
              <a:buSzPts val="2500"/>
              <a:buFont typeface="Calibri"/>
              <a:buChar char="●"/>
            </a:pPr>
            <a:r>
              <a:rPr lang="en" sz="2500">
                <a:solidFill>
                  <a:schemeClr val="dk1"/>
                </a:solidFill>
                <a:latin typeface="Calibri"/>
                <a:ea typeface="Calibri"/>
                <a:cs typeface="Calibri"/>
                <a:sym typeface="Calibri"/>
              </a:rPr>
              <a:t>Relationship- and Skill-Building</a:t>
            </a:r>
            <a:endParaRPr sz="250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en" sz="2500" b="1">
                <a:solidFill>
                  <a:schemeClr val="dk1"/>
                </a:solidFill>
                <a:latin typeface="Calibri"/>
                <a:ea typeface="Calibri"/>
                <a:cs typeface="Calibri"/>
                <a:sym typeface="Calibri"/>
              </a:rPr>
              <a:t>Measurement and Evaluation:</a:t>
            </a:r>
            <a:endParaRPr sz="2500" b="1">
              <a:solidFill>
                <a:schemeClr val="dk1"/>
              </a:solidFill>
              <a:latin typeface="Calibri"/>
              <a:ea typeface="Calibri"/>
              <a:cs typeface="Calibri"/>
              <a:sym typeface="Calibri"/>
            </a:endParaRPr>
          </a:p>
          <a:p>
            <a:pPr marL="457200" lvl="0" indent="-387350" algn="l" rtl="0">
              <a:lnSpc>
                <a:spcPct val="90000"/>
              </a:lnSpc>
              <a:spcBef>
                <a:spcPts val="400"/>
              </a:spcBef>
              <a:spcAft>
                <a:spcPts val="0"/>
              </a:spcAft>
              <a:buClr>
                <a:schemeClr val="dk1"/>
              </a:buClr>
              <a:buSzPts val="2500"/>
              <a:buFont typeface="Calibri"/>
              <a:buChar char="●"/>
            </a:pPr>
            <a:r>
              <a:rPr lang="en" sz="2500">
                <a:solidFill>
                  <a:schemeClr val="dk1"/>
                </a:solidFill>
                <a:latin typeface="Calibri"/>
                <a:ea typeface="Calibri"/>
                <a:cs typeface="Calibri"/>
                <a:sym typeface="Calibri"/>
              </a:rPr>
              <a:t>Of the Intervention’s Use and Fidelity</a:t>
            </a:r>
            <a:endParaRPr sz="25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674" name="Google Shape;674;p132"/>
          <p:cNvPicPr preferRelativeResize="0"/>
          <p:nvPr/>
        </p:nvPicPr>
        <p:blipFill>
          <a:blip r:embed="rId3">
            <a:alphaModFix/>
          </a:blip>
          <a:stretch>
            <a:fillRect/>
          </a:stretch>
        </p:blipFill>
        <p:spPr>
          <a:xfrm>
            <a:off x="4821775" y="3314325"/>
            <a:ext cx="3111725" cy="1785425"/>
          </a:xfrm>
          <a:prstGeom prst="rect">
            <a:avLst/>
          </a:prstGeom>
          <a:noFill/>
          <a:ln>
            <a:noFill/>
          </a:ln>
        </p:spPr>
      </p:pic>
      <p:pic>
        <p:nvPicPr>
          <p:cNvPr id="675" name="Google Shape;675;p132"/>
          <p:cNvPicPr preferRelativeResize="0"/>
          <p:nvPr/>
        </p:nvPicPr>
        <p:blipFill>
          <a:blip r:embed="rId4">
            <a:alphaModFix/>
          </a:blip>
          <a:stretch>
            <a:fillRect/>
          </a:stretch>
        </p:blipFill>
        <p:spPr>
          <a:xfrm>
            <a:off x="7398525" y="57913"/>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Determine Team Operating Procedures...</a:t>
            </a:r>
            <a:endParaRPr>
              <a:latin typeface="Calibri"/>
              <a:ea typeface="Calibri"/>
              <a:cs typeface="Calibri"/>
              <a:sym typeface="Calibri"/>
            </a:endParaRPr>
          </a:p>
        </p:txBody>
      </p:sp>
      <p:sp>
        <p:nvSpPr>
          <p:cNvPr id="681" name="Google Shape;681;p1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lnSpc>
                <a:spcPct val="15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Monthly meeting schedule</a:t>
            </a:r>
            <a:endParaRPr sz="2400">
              <a:solidFill>
                <a:schemeClr val="dk1"/>
              </a:solidFill>
              <a:latin typeface="Calibri"/>
              <a:ea typeface="Calibri"/>
              <a:cs typeface="Calibri"/>
              <a:sym typeface="Calibri"/>
            </a:endParaRPr>
          </a:p>
          <a:p>
            <a:pPr marL="457200" lvl="0" indent="-381000" algn="l" rtl="0">
              <a:lnSpc>
                <a:spcPct val="15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Agenda &amp; minutes</a:t>
            </a:r>
            <a:endParaRPr sz="2400">
              <a:solidFill>
                <a:schemeClr val="dk1"/>
              </a:solidFill>
              <a:latin typeface="Calibri"/>
              <a:ea typeface="Calibri"/>
              <a:cs typeface="Calibri"/>
              <a:sym typeface="Calibri"/>
            </a:endParaRPr>
          </a:p>
          <a:p>
            <a:pPr marL="457200" lvl="0" indent="-381000" algn="l" rtl="0">
              <a:lnSpc>
                <a:spcPct val="15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Use of meeting roles</a:t>
            </a:r>
            <a:endParaRPr sz="2400">
              <a:solidFill>
                <a:schemeClr val="dk1"/>
              </a:solidFill>
              <a:latin typeface="Calibri"/>
              <a:ea typeface="Calibri"/>
              <a:cs typeface="Calibri"/>
              <a:sym typeface="Calibri"/>
            </a:endParaRPr>
          </a:p>
          <a:p>
            <a:pPr marL="457200" lvl="0" indent="-381000" algn="l" rtl="0">
              <a:lnSpc>
                <a:spcPct val="15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Current Action Plan</a:t>
            </a:r>
            <a:endParaRPr sz="24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682" name="Google Shape;682;p133"/>
          <p:cNvPicPr preferRelativeResize="0"/>
          <p:nvPr/>
        </p:nvPicPr>
        <p:blipFill>
          <a:blip r:embed="rId3">
            <a:alphaModFix/>
          </a:blip>
          <a:stretch>
            <a:fillRect/>
          </a:stretch>
        </p:blipFill>
        <p:spPr>
          <a:xfrm>
            <a:off x="7398525" y="57913"/>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1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Sample Mtg. Agenda</a:t>
            </a:r>
            <a:endParaRPr/>
          </a:p>
        </p:txBody>
      </p:sp>
      <p:sp>
        <p:nvSpPr>
          <p:cNvPr id="688" name="Google Shape;688;p134"/>
          <p:cNvSpPr txBox="1">
            <a:spLocks noGrp="1"/>
          </p:cNvSpPr>
          <p:nvPr>
            <p:ph type="body" idx="1"/>
          </p:nvPr>
        </p:nvSpPr>
        <p:spPr>
          <a:xfrm>
            <a:off x="311700" y="1275850"/>
            <a:ext cx="8520600" cy="3416400"/>
          </a:xfrm>
          <a:prstGeom prst="rect">
            <a:avLst/>
          </a:prstGeom>
        </p:spPr>
        <p:txBody>
          <a:bodyPr spcFirstLastPara="1" wrap="square" lIns="91425" tIns="91425" rIns="91425" bIns="91425" anchor="t" anchorCtr="0">
            <a:noAutofit/>
          </a:bodyPr>
          <a:lstStyle/>
          <a:p>
            <a:pPr marL="457200" lvl="0" indent="-355600" algn="l" rtl="0">
              <a:lnSpc>
                <a:spcPct val="90000"/>
              </a:lnSpc>
              <a:spcBef>
                <a:spcPts val="600"/>
              </a:spcBef>
              <a:spcAft>
                <a:spcPts val="600"/>
              </a:spcAft>
              <a:buClr>
                <a:schemeClr val="dk1"/>
              </a:buClr>
              <a:buSzPts val="2000"/>
              <a:buFont typeface="Arial" panose="020B0604020202020204" pitchFamily="34" charset="0"/>
              <a:buChar char="•"/>
            </a:pPr>
            <a:r>
              <a:rPr lang="en" sz="2400" dirty="0">
                <a:solidFill>
                  <a:schemeClr val="dk1"/>
                </a:solidFill>
                <a:latin typeface="Calibri"/>
                <a:ea typeface="Calibri"/>
                <a:cs typeface="Calibri"/>
                <a:sym typeface="Calibri"/>
              </a:rPr>
              <a:t>Review summary data for current tier 2 intervention: </a:t>
            </a:r>
            <a:r>
              <a:rPr lang="en" sz="2100" dirty="0">
                <a:solidFill>
                  <a:schemeClr val="dk1"/>
                </a:solidFill>
                <a:latin typeface="Calibri"/>
                <a:ea typeface="Calibri"/>
                <a:cs typeface="Calibri"/>
                <a:sym typeface="Calibri"/>
              </a:rPr>
              <a:t>(</a:t>
            </a:r>
            <a:r>
              <a:rPr lang="en" sz="2100" b="1" i="1" dirty="0">
                <a:solidFill>
                  <a:schemeClr val="dk1"/>
                </a:solidFill>
                <a:latin typeface="Calibri"/>
                <a:ea typeface="Calibri"/>
                <a:cs typeface="Calibri"/>
                <a:sym typeface="Calibri"/>
              </a:rPr>
              <a:t>record on Tracking Tool for </a:t>
            </a:r>
            <a:r>
              <a:rPr lang="en" sz="2100" b="1" i="1" u="sng" dirty="0">
                <a:solidFill>
                  <a:schemeClr val="dk1"/>
                </a:solidFill>
                <a:latin typeface="Calibri"/>
                <a:ea typeface="Calibri"/>
                <a:cs typeface="Calibri"/>
                <a:sym typeface="Calibri"/>
              </a:rPr>
              <a:t>each intervention</a:t>
            </a:r>
            <a:r>
              <a:rPr lang="en" sz="2100" dirty="0">
                <a:solidFill>
                  <a:schemeClr val="dk1"/>
                </a:solidFill>
                <a:latin typeface="Calibri"/>
                <a:ea typeface="Calibri"/>
                <a:cs typeface="Calibri"/>
                <a:sym typeface="Calibri"/>
              </a:rPr>
              <a:t>)</a:t>
            </a:r>
            <a:endParaRPr sz="2100" dirty="0">
              <a:solidFill>
                <a:schemeClr val="dk1"/>
              </a:solidFill>
              <a:latin typeface="Calibri"/>
              <a:ea typeface="Calibri"/>
              <a:cs typeface="Calibri"/>
              <a:sym typeface="Calibri"/>
            </a:endParaRPr>
          </a:p>
          <a:p>
            <a:pPr marL="914400" lvl="0" indent="-342900" algn="l" rtl="0">
              <a:lnSpc>
                <a:spcPct val="90000"/>
              </a:lnSpc>
              <a:spcBef>
                <a:spcPts val="600"/>
              </a:spcBef>
              <a:spcAft>
                <a:spcPts val="600"/>
              </a:spcAft>
              <a:buClr>
                <a:schemeClr val="dk1"/>
              </a:buClr>
              <a:buSzPts val="1800"/>
              <a:buFont typeface="Arial" panose="020B0604020202020204" pitchFamily="34" charset="0"/>
              <a:buChar char="•"/>
            </a:pPr>
            <a:r>
              <a:rPr lang="en" dirty="0">
                <a:solidFill>
                  <a:schemeClr val="dk1"/>
                </a:solidFill>
                <a:latin typeface="Calibri"/>
                <a:ea typeface="Calibri"/>
                <a:cs typeface="Calibri"/>
                <a:sym typeface="Calibri"/>
              </a:rPr>
              <a:t>Provide %age of students responding, not responding, graduating</a:t>
            </a:r>
            <a:endParaRPr dirty="0">
              <a:solidFill>
                <a:schemeClr val="dk1"/>
              </a:solidFill>
              <a:latin typeface="Calibri"/>
              <a:ea typeface="Calibri"/>
              <a:cs typeface="Calibri"/>
              <a:sym typeface="Calibri"/>
            </a:endParaRPr>
          </a:p>
          <a:p>
            <a:pPr marL="914400" lvl="0" indent="-342900" algn="l" rtl="0">
              <a:lnSpc>
                <a:spcPct val="90000"/>
              </a:lnSpc>
              <a:spcBef>
                <a:spcPts val="600"/>
              </a:spcBef>
              <a:spcAft>
                <a:spcPts val="600"/>
              </a:spcAft>
              <a:buClr>
                <a:schemeClr val="dk1"/>
              </a:buClr>
              <a:buSzPts val="1800"/>
              <a:buFont typeface="Arial" panose="020B0604020202020204" pitchFamily="34" charset="0"/>
              <a:buChar char="•"/>
            </a:pPr>
            <a:r>
              <a:rPr lang="en" dirty="0">
                <a:solidFill>
                  <a:schemeClr val="dk1"/>
                </a:solidFill>
                <a:latin typeface="Calibri"/>
                <a:ea typeface="Calibri"/>
                <a:cs typeface="Calibri"/>
                <a:sym typeface="Calibri"/>
              </a:rPr>
              <a:t>Determine if changes are needed*</a:t>
            </a:r>
            <a:endParaRPr dirty="0">
              <a:solidFill>
                <a:schemeClr val="dk1"/>
              </a:solidFill>
              <a:latin typeface="Calibri"/>
              <a:ea typeface="Calibri"/>
              <a:cs typeface="Calibri"/>
              <a:sym typeface="Calibri"/>
            </a:endParaRPr>
          </a:p>
          <a:p>
            <a:pPr marL="914400" lvl="0" indent="-342900" algn="l" rtl="0">
              <a:lnSpc>
                <a:spcPct val="90000"/>
              </a:lnSpc>
              <a:spcBef>
                <a:spcPts val="600"/>
              </a:spcBef>
              <a:spcAft>
                <a:spcPts val="600"/>
              </a:spcAft>
              <a:buClr>
                <a:schemeClr val="dk1"/>
              </a:buClr>
              <a:buSzPts val="1800"/>
              <a:buFont typeface="Arial" panose="020B0604020202020204" pitchFamily="34" charset="0"/>
              <a:buChar char="•"/>
            </a:pPr>
            <a:r>
              <a:rPr lang="en" dirty="0">
                <a:solidFill>
                  <a:schemeClr val="dk1"/>
                </a:solidFill>
                <a:latin typeface="Calibri"/>
                <a:ea typeface="Calibri"/>
                <a:cs typeface="Calibri"/>
                <a:sym typeface="Calibri"/>
              </a:rPr>
              <a:t>Decide how to share this summary info with staff</a:t>
            </a:r>
            <a:endParaRPr dirty="0">
              <a:solidFill>
                <a:schemeClr val="dk1"/>
              </a:solidFill>
            </a:endParaRPr>
          </a:p>
          <a:p>
            <a:pPr marL="457200" lvl="0" indent="-355600" algn="l" rtl="0">
              <a:lnSpc>
                <a:spcPct val="90000"/>
              </a:lnSpc>
              <a:spcBef>
                <a:spcPts val="600"/>
              </a:spcBef>
              <a:spcAft>
                <a:spcPts val="600"/>
              </a:spcAft>
              <a:buClr>
                <a:schemeClr val="dk1"/>
              </a:buClr>
              <a:buSzPts val="2000"/>
              <a:buFont typeface="Arial" panose="020B0604020202020204" pitchFamily="34" charset="0"/>
              <a:buChar char="•"/>
            </a:pPr>
            <a:r>
              <a:rPr lang="en" sz="2400" dirty="0">
                <a:solidFill>
                  <a:schemeClr val="dk1"/>
                </a:solidFill>
                <a:latin typeface="Calibri"/>
                <a:ea typeface="Calibri"/>
                <a:cs typeface="Calibri"/>
                <a:sym typeface="Calibri"/>
              </a:rPr>
              <a:t>Determine how to roll-out a new intervention</a:t>
            </a:r>
            <a:endParaRPr sz="2400" dirty="0">
              <a:solidFill>
                <a:srgbClr val="003399"/>
              </a:solidFill>
            </a:endParaRPr>
          </a:p>
          <a:p>
            <a:pPr marL="457200" lvl="0" indent="-355600" algn="l" rtl="0">
              <a:lnSpc>
                <a:spcPct val="90000"/>
              </a:lnSpc>
              <a:spcBef>
                <a:spcPts val="600"/>
              </a:spcBef>
              <a:spcAft>
                <a:spcPts val="600"/>
              </a:spcAft>
              <a:buClr>
                <a:schemeClr val="dk1"/>
              </a:buClr>
              <a:buSzPts val="2000"/>
              <a:buFont typeface="Arial" panose="020B0604020202020204" pitchFamily="34" charset="0"/>
              <a:buChar char="•"/>
            </a:pPr>
            <a:r>
              <a:rPr lang="en" sz="2400" dirty="0">
                <a:solidFill>
                  <a:schemeClr val="dk1"/>
                </a:solidFill>
                <a:latin typeface="Calibri"/>
                <a:ea typeface="Calibri"/>
                <a:cs typeface="Calibri"/>
                <a:sym typeface="Calibri"/>
              </a:rPr>
              <a:t>Discuss possible new interventions for behaviors of concern</a:t>
            </a:r>
            <a:endParaRPr sz="2400"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689" name="Google Shape;689;p134"/>
          <p:cNvPicPr preferRelativeResize="0"/>
          <p:nvPr/>
        </p:nvPicPr>
        <p:blipFill>
          <a:blip r:embed="rId3">
            <a:alphaModFix/>
          </a:blip>
          <a:stretch>
            <a:fillRect/>
          </a:stretch>
        </p:blipFill>
        <p:spPr>
          <a:xfrm>
            <a:off x="7398525" y="57913"/>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1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Calibri"/>
                <a:ea typeface="Calibri"/>
                <a:cs typeface="Calibri"/>
                <a:sym typeface="Calibri"/>
              </a:rPr>
              <a:t>Develop Processes for:</a:t>
            </a:r>
            <a:endParaRPr sz="3000">
              <a:latin typeface="Calibri"/>
              <a:ea typeface="Calibri"/>
              <a:cs typeface="Calibri"/>
              <a:sym typeface="Calibri"/>
            </a:endParaRPr>
          </a:p>
        </p:txBody>
      </p:sp>
      <p:sp>
        <p:nvSpPr>
          <p:cNvPr id="695" name="Google Shape;695;p135"/>
          <p:cNvSpPr txBox="1">
            <a:spLocks noGrp="1"/>
          </p:cNvSpPr>
          <p:nvPr>
            <p:ph type="body" idx="1"/>
          </p:nvPr>
        </p:nvSpPr>
        <p:spPr>
          <a:xfrm>
            <a:off x="738725" y="1152475"/>
            <a:ext cx="6245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800">
                <a:solidFill>
                  <a:schemeClr val="dk1"/>
                </a:solidFill>
                <a:latin typeface="Calibri"/>
                <a:ea typeface="Calibri"/>
                <a:cs typeface="Calibri"/>
                <a:sym typeface="Calibri"/>
              </a:rPr>
              <a:t>Identifying students for Tier 2 support</a:t>
            </a: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 sz="2800">
                <a:solidFill>
                  <a:schemeClr val="dk1"/>
                </a:solidFill>
                <a:latin typeface="Calibri"/>
                <a:ea typeface="Calibri"/>
                <a:cs typeface="Calibri"/>
                <a:sym typeface="Calibri"/>
              </a:rPr>
              <a:t>Forms &amp; data rules</a:t>
            </a: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 sz="2800">
                <a:solidFill>
                  <a:schemeClr val="dk1"/>
                </a:solidFill>
                <a:latin typeface="Calibri"/>
                <a:ea typeface="Calibri"/>
                <a:cs typeface="Calibri"/>
                <a:sym typeface="Calibri"/>
              </a:rPr>
              <a:t>Request for assistance</a:t>
            </a:r>
            <a:endParaRPr sz="28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696" name="Google Shape;696;p135"/>
          <p:cNvPicPr preferRelativeResize="0"/>
          <p:nvPr/>
        </p:nvPicPr>
        <p:blipFill>
          <a:blip r:embed="rId3">
            <a:alphaModFix/>
          </a:blip>
          <a:stretch>
            <a:fillRect/>
          </a:stretch>
        </p:blipFill>
        <p:spPr>
          <a:xfrm>
            <a:off x="7398525" y="57913"/>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173" y="163649"/>
            <a:ext cx="4760785" cy="592207"/>
          </a:xfrm>
        </p:spPr>
        <p:txBody>
          <a:bodyPr/>
          <a:lstStyle/>
          <a:p>
            <a:r>
              <a:rPr lang="en-US" dirty="0"/>
              <a:t>Expectations</a:t>
            </a:r>
          </a:p>
        </p:txBody>
      </p:sp>
      <p:graphicFrame>
        <p:nvGraphicFramePr>
          <p:cNvPr id="4" name="Table 3"/>
          <p:cNvGraphicFramePr>
            <a:graphicFrameLocks noGrp="1"/>
          </p:cNvGraphicFramePr>
          <p:nvPr>
            <p:extLst>
              <p:ext uri="{D42A27DB-BD31-4B8C-83A1-F6EECF244321}">
                <p14:modId xmlns:p14="http://schemas.microsoft.com/office/powerpoint/2010/main" val="3842257441"/>
              </p:ext>
            </p:extLst>
          </p:nvPr>
        </p:nvGraphicFramePr>
        <p:xfrm>
          <a:off x="737419" y="800100"/>
          <a:ext cx="7639665" cy="4032947"/>
        </p:xfrm>
        <a:graphic>
          <a:graphicData uri="http://schemas.openxmlformats.org/drawingml/2006/table">
            <a:tbl>
              <a:tblPr firstRow="1" bandRow="1">
                <a:tableStyleId>{5C22544A-7EE6-4342-B048-85BDC9FD1C3A}</a:tableStyleId>
              </a:tblPr>
              <a:tblGrid>
                <a:gridCol w="2452922">
                  <a:extLst>
                    <a:ext uri="{9D8B030D-6E8A-4147-A177-3AD203B41FA5}">
                      <a16:colId xmlns:a16="http://schemas.microsoft.com/office/drawing/2014/main" val="2110339370"/>
                    </a:ext>
                  </a:extLst>
                </a:gridCol>
                <a:gridCol w="5186743">
                  <a:extLst>
                    <a:ext uri="{9D8B030D-6E8A-4147-A177-3AD203B41FA5}">
                      <a16:colId xmlns:a16="http://schemas.microsoft.com/office/drawing/2014/main" val="2868527621"/>
                    </a:ext>
                  </a:extLst>
                </a:gridCol>
              </a:tblGrid>
              <a:tr h="626807">
                <a:tc>
                  <a:txBody>
                    <a:bodyPr/>
                    <a:lstStyle/>
                    <a:p>
                      <a:endParaRPr lang="en-US" sz="15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During the day,</a:t>
                      </a:r>
                      <a:r>
                        <a:rPr lang="en-US" sz="1800" b="1" baseline="0" dirty="0">
                          <a:solidFill>
                            <a:schemeClr val="tx1"/>
                          </a:solidFill>
                        </a:rPr>
                        <a:t> please…</a:t>
                      </a:r>
                      <a:endParaRPr lang="en-US" sz="1800" b="1"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76851172"/>
                  </a:ext>
                </a:extLst>
              </a:tr>
              <a:tr h="1211580">
                <a:tc>
                  <a:txBody>
                    <a:bodyPr/>
                    <a:lstStyle/>
                    <a:p>
                      <a:pPr algn="ctr"/>
                      <a:r>
                        <a:rPr lang="en-US" sz="1800" b="1" dirty="0"/>
                        <a:t>BE </a:t>
                      </a:r>
                    </a:p>
                    <a:p>
                      <a:pPr algn="ctr"/>
                      <a:r>
                        <a:rPr lang="en-US" sz="1800" b="1" dirty="0"/>
                        <a:t>ENGAGED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CF"/>
                    </a:solidFill>
                  </a:tcPr>
                </a:tc>
                <a:tc>
                  <a: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500" b="1" baseline="0" dirty="0"/>
                        <a:t>Share effective strategies you have used related to the topics presented</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500" b="1" baseline="0" dirty="0"/>
                        <a:t>Know that team time is the best time for colleague discussions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CF"/>
                    </a:solidFill>
                  </a:tcPr>
                </a:tc>
                <a:extLst>
                  <a:ext uri="{0D108BD9-81ED-4DB2-BD59-A6C34878D82A}">
                    <a16:rowId xmlns:a16="http://schemas.microsoft.com/office/drawing/2014/main" val="222461880"/>
                  </a:ext>
                </a:extLst>
              </a:tr>
              <a:tr h="1211580">
                <a:tc>
                  <a:txBody>
                    <a:bodyPr/>
                    <a:lstStyle/>
                    <a:p>
                      <a:pPr algn="ctr"/>
                      <a:r>
                        <a:rPr lang="en-US" sz="1800" b="1" dirty="0"/>
                        <a:t>BE </a:t>
                      </a:r>
                    </a:p>
                    <a:p>
                      <a:pPr algn="ctr"/>
                      <a:r>
                        <a:rPr lang="en-US" sz="1800" b="1" dirty="0"/>
                        <a:t>REFLECTIVE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500" b="1" baseline="0" dirty="0"/>
                        <a:t>Compare the ideas shared to your current context and experiences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500" b="1" baseline="0" dirty="0"/>
                        <a:t>Assess your current school practices</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0860679"/>
                  </a:ext>
                </a:extLst>
              </a:tr>
              <a:tr h="982980">
                <a:tc>
                  <a:txBody>
                    <a:bodyPr/>
                    <a:lstStyle/>
                    <a:p>
                      <a:pPr algn="ctr"/>
                      <a:r>
                        <a:rPr lang="en-US" sz="1800" b="1" dirty="0"/>
                        <a:t>BE </a:t>
                      </a:r>
                    </a:p>
                    <a:p>
                      <a:pPr algn="ctr"/>
                      <a:r>
                        <a:rPr lang="en-US" sz="1800" b="1" dirty="0"/>
                        <a:t>STRATEGIC</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CF"/>
                    </a:solidFill>
                  </a:tcPr>
                </a:tc>
                <a:tc>
                  <a:txBody>
                    <a:bodyPr/>
                    <a:lstStyle/>
                    <a:p>
                      <a:pPr marL="342900" indent="-342900" algn="l">
                        <a:buFont typeface="Wingdings" panose="05000000000000000000" pitchFamily="2" charset="2"/>
                        <a:buChar char="§"/>
                      </a:pPr>
                      <a:r>
                        <a:rPr lang="en-US" sz="1500" b="1" baseline="0" dirty="0"/>
                        <a:t>Use this time together to work together</a:t>
                      </a:r>
                    </a:p>
                    <a:p>
                      <a:pPr marL="342900" indent="-342900" algn="l">
                        <a:buFont typeface="Wingdings" panose="05000000000000000000" pitchFamily="2" charset="2"/>
                        <a:buChar char="§"/>
                      </a:pPr>
                      <a:r>
                        <a:rPr lang="en-US" sz="1500" b="1" baseline="0" dirty="0"/>
                        <a:t>Take notes in a way that you can share out with others not attending today.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CF"/>
                    </a:solidFill>
                  </a:tcPr>
                </a:tc>
                <a:extLst>
                  <a:ext uri="{0D108BD9-81ED-4DB2-BD59-A6C34878D82A}">
                    <a16:rowId xmlns:a16="http://schemas.microsoft.com/office/drawing/2014/main" val="2216782903"/>
                  </a:ext>
                </a:extLst>
              </a:tr>
            </a:tbl>
          </a:graphicData>
        </a:graphic>
      </p:graphicFrame>
    </p:spTree>
    <p:extLst>
      <p:ext uri="{BB962C8B-B14F-4D97-AF65-F5344CB8AC3E}">
        <p14:creationId xmlns:p14="http://schemas.microsoft.com/office/powerpoint/2010/main" val="2280180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grpSp>
        <p:nvGrpSpPr>
          <p:cNvPr id="2" name="Group 1"/>
          <p:cNvGrpSpPr/>
          <p:nvPr/>
        </p:nvGrpSpPr>
        <p:grpSpPr>
          <a:xfrm>
            <a:off x="499871" y="101575"/>
            <a:ext cx="8144257" cy="4954684"/>
            <a:chOff x="4523632" y="1179089"/>
            <a:chExt cx="5068601" cy="5092642"/>
          </a:xfrm>
        </p:grpSpPr>
        <p:sp>
          <p:nvSpPr>
            <p:cNvPr id="333" name="Google Shape;333;p45"/>
            <p:cNvSpPr txBox="1"/>
            <p:nvPr/>
          </p:nvSpPr>
          <p:spPr>
            <a:xfrm>
              <a:off x="5501449" y="2915299"/>
              <a:ext cx="3510000" cy="437100"/>
            </a:xfrm>
            <a:prstGeom prst="rect">
              <a:avLst/>
            </a:prstGeom>
            <a:solidFill>
              <a:schemeClr val="bg1"/>
            </a:solidFill>
            <a:ln w="9525" cap="flat" cmpd="sng">
              <a:solidFill>
                <a:schemeClr val="tx1"/>
              </a:solidFill>
              <a:prstDash val="solid"/>
              <a:round/>
              <a:headEnd type="none" w="sm" len="sm"/>
              <a:tailEnd type="none" w="sm" len="sm"/>
            </a:ln>
          </p:spPr>
          <p:txBody>
            <a:bodyPr spcFirstLastPara="1" wrap="square" lIns="68569" tIns="34275" rIns="68569" bIns="34275" anchor="ctr" anchorCtr="0">
              <a:noAutofit/>
            </a:bodyPr>
            <a:lstStyle/>
            <a:p>
              <a:pPr algn="ctr" defTabSz="685800">
                <a:defRPr/>
              </a:pPr>
              <a:r>
                <a:rPr lang="en-US" sz="1350" b="1" dirty="0">
                  <a:latin typeface="Corbel"/>
                  <a:ea typeface="Corbel"/>
                  <a:cs typeface="Corbel"/>
                  <a:sym typeface="Corbel"/>
                </a:rPr>
                <a:t>Identifies Student’s Needs</a:t>
              </a:r>
              <a:endParaRPr sz="1350" b="1" dirty="0">
                <a:latin typeface="Corbel"/>
                <a:ea typeface="Corbel"/>
                <a:cs typeface="Corbel"/>
                <a:sym typeface="Corbel"/>
              </a:endParaRPr>
            </a:p>
          </p:txBody>
        </p:sp>
        <p:graphicFrame>
          <p:nvGraphicFramePr>
            <p:cNvPr id="334" name="Google Shape;334;p45"/>
            <p:cNvGraphicFramePr/>
            <p:nvPr>
              <p:extLst>
                <p:ext uri="{D42A27DB-BD31-4B8C-83A1-F6EECF244321}">
                  <p14:modId xmlns:p14="http://schemas.microsoft.com/office/powerpoint/2010/main" val="3876420406"/>
                </p:ext>
              </p:extLst>
            </p:nvPr>
          </p:nvGraphicFramePr>
          <p:xfrm>
            <a:off x="4698149" y="1179089"/>
            <a:ext cx="4636100" cy="1340488"/>
          </p:xfrm>
          <a:graphic>
            <a:graphicData uri="http://schemas.openxmlformats.org/drawingml/2006/table">
              <a:tbl>
                <a:tblPr firstRow="1" bandRow="1">
                  <a:noFill/>
                </a:tblPr>
                <a:tblGrid>
                  <a:gridCol w="2553837">
                    <a:extLst>
                      <a:ext uri="{9D8B030D-6E8A-4147-A177-3AD203B41FA5}">
                        <a16:colId xmlns:a16="http://schemas.microsoft.com/office/drawing/2014/main" val="20000"/>
                      </a:ext>
                    </a:extLst>
                  </a:gridCol>
                  <a:gridCol w="2412371">
                    <a:extLst>
                      <a:ext uri="{9D8B030D-6E8A-4147-A177-3AD203B41FA5}">
                        <a16:colId xmlns:a16="http://schemas.microsoft.com/office/drawing/2014/main" val="20001"/>
                      </a:ext>
                    </a:extLst>
                  </a:gridCol>
                  <a:gridCol w="2483104">
                    <a:extLst>
                      <a:ext uri="{9D8B030D-6E8A-4147-A177-3AD203B41FA5}">
                        <a16:colId xmlns:a16="http://schemas.microsoft.com/office/drawing/2014/main" val="20002"/>
                      </a:ext>
                    </a:extLst>
                  </a:gridCol>
                </a:tblGrid>
                <a:tr h="786005">
                  <a:tc>
                    <a:txBody>
                      <a:bodyPr/>
                      <a:lstStyle/>
                      <a:p>
                        <a:pPr marL="0" marR="0" lvl="0" indent="0" algn="ctr" rtl="0">
                          <a:spcBef>
                            <a:spcPts val="0"/>
                          </a:spcBef>
                          <a:spcAft>
                            <a:spcPts val="0"/>
                          </a:spcAft>
                          <a:buNone/>
                        </a:pPr>
                        <a:r>
                          <a:rPr lang="en-US" sz="1400" u="none" strike="noStrike" cap="none" dirty="0"/>
                          <a:t>Universal Mental Health/SEL/Behavior Screening Tool</a:t>
                        </a:r>
                        <a:endParaRPr sz="1400" dirty="0"/>
                      </a:p>
                    </a:txBody>
                    <a:tcPr marL="91450" marR="91450" marT="45725" marB="45725"/>
                  </a:tc>
                  <a:tc>
                    <a:txBody>
                      <a:bodyPr/>
                      <a:lstStyle/>
                      <a:p>
                        <a:pPr marL="0" marR="0" lvl="0" indent="0" algn="ctr" rtl="0">
                          <a:spcBef>
                            <a:spcPts val="0"/>
                          </a:spcBef>
                          <a:spcAft>
                            <a:spcPts val="0"/>
                          </a:spcAft>
                          <a:buNone/>
                        </a:pPr>
                        <a:r>
                          <a:rPr lang="en-US" sz="1400" u="none" strike="noStrike" cap="none" dirty="0"/>
                          <a:t>Teacher Referrals</a:t>
                        </a:r>
                        <a:endParaRPr sz="1400" dirty="0"/>
                      </a:p>
                      <a:p>
                        <a:pPr marL="0" marR="0" lvl="0" indent="0" algn="l" rtl="0">
                          <a:spcBef>
                            <a:spcPts val="0"/>
                          </a:spcBef>
                          <a:spcAft>
                            <a:spcPts val="0"/>
                          </a:spcAft>
                          <a:buNone/>
                        </a:pPr>
                        <a:endParaRPr sz="1400" u="none" strike="noStrike" cap="none" dirty="0"/>
                      </a:p>
                    </a:txBody>
                    <a:tcPr marL="91450" marR="91450" marT="45725" marB="45725"/>
                  </a:tc>
                  <a:tc>
                    <a:txBody>
                      <a:bodyPr/>
                      <a:lstStyle/>
                      <a:p>
                        <a:pPr marL="0" marR="0" lvl="0" indent="0" algn="ctr" rtl="0">
                          <a:spcBef>
                            <a:spcPts val="0"/>
                          </a:spcBef>
                          <a:spcAft>
                            <a:spcPts val="0"/>
                          </a:spcAft>
                          <a:buNone/>
                        </a:pPr>
                        <a:r>
                          <a:rPr lang="en-US" sz="1400" u="none" strike="noStrike" cap="none"/>
                          <a:t>Existing Universal Screening Data (grades, attendance, behavior referrals)</a:t>
                        </a:r>
                        <a:endParaRPr sz="1400"/>
                      </a:p>
                    </a:txBody>
                    <a:tcPr marL="91450" marR="91450" marT="45725" marB="45725"/>
                  </a:tc>
                  <a:extLst>
                    <a:ext uri="{0D108BD9-81ED-4DB2-BD59-A6C34878D82A}">
                      <a16:rowId xmlns:a16="http://schemas.microsoft.com/office/drawing/2014/main" val="10000"/>
                    </a:ext>
                  </a:extLst>
                </a:tr>
                <a:tr h="455542">
                  <a:tc>
                    <a:txBody>
                      <a:bodyPr/>
                      <a:lstStyle/>
                      <a:p>
                        <a:pPr marL="0" marR="0" lvl="0" indent="0" algn="ctr" rtl="0">
                          <a:spcBef>
                            <a:spcPts val="0"/>
                          </a:spcBef>
                          <a:spcAft>
                            <a:spcPts val="0"/>
                          </a:spcAft>
                          <a:buNone/>
                        </a:pPr>
                        <a:r>
                          <a:rPr lang="en-US" sz="1400" u="none" strike="noStrike" cap="none" dirty="0"/>
                          <a:t>Collected/Reviewed 2 or 3 times per year</a:t>
                        </a:r>
                        <a:endParaRPr sz="1400" u="none" strike="noStrike" cap="none" dirty="0"/>
                      </a:p>
                    </a:txBody>
                    <a:tcPr marL="91450" marR="91450" marT="45725" marB="45725"/>
                  </a:tc>
                  <a:tc>
                    <a:txBody>
                      <a:bodyPr/>
                      <a:lstStyle/>
                      <a:p>
                        <a:pPr marL="0" marR="0" lvl="0" indent="0" algn="ctr" rtl="0">
                          <a:spcBef>
                            <a:spcPts val="0"/>
                          </a:spcBef>
                          <a:spcAft>
                            <a:spcPts val="0"/>
                          </a:spcAft>
                          <a:buNone/>
                        </a:pPr>
                        <a:r>
                          <a:rPr lang="en-US" sz="1400" u="none" strike="noStrike" cap="none" dirty="0"/>
                          <a:t>On-going review</a:t>
                        </a:r>
                        <a:endParaRPr sz="1400" dirty="0"/>
                      </a:p>
                    </a:txBody>
                    <a:tcPr marL="91450" marR="91450" marT="45725" marB="45725"/>
                  </a:tc>
                  <a:tc>
                    <a:txBody>
                      <a:bodyPr/>
                      <a:lstStyle/>
                      <a:p>
                        <a:pPr marL="0" marR="0" lvl="0" indent="0" algn="ctr" rtl="0">
                          <a:spcBef>
                            <a:spcPts val="0"/>
                          </a:spcBef>
                          <a:spcAft>
                            <a:spcPts val="0"/>
                          </a:spcAft>
                          <a:buNone/>
                        </a:pPr>
                        <a:r>
                          <a:rPr lang="en-US" sz="1400" u="none" strike="noStrike" cap="none" dirty="0"/>
                          <a:t>Quarterly/On-going</a:t>
                        </a:r>
                        <a:r>
                          <a:rPr lang="en-US" sz="1400" u="none" strike="noStrike" cap="none" baseline="0" dirty="0"/>
                          <a:t> review</a:t>
                        </a:r>
                        <a:endParaRPr sz="1400" dirty="0"/>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335" name="Google Shape;335;p45"/>
            <p:cNvGraphicFramePr/>
            <p:nvPr>
              <p:extLst>
                <p:ext uri="{D42A27DB-BD31-4B8C-83A1-F6EECF244321}">
                  <p14:modId xmlns:p14="http://schemas.microsoft.com/office/powerpoint/2010/main" val="2388341906"/>
                </p:ext>
              </p:extLst>
            </p:nvPr>
          </p:nvGraphicFramePr>
          <p:xfrm>
            <a:off x="4523632" y="3988985"/>
            <a:ext cx="5068601" cy="2282746"/>
          </p:xfrm>
          <a:graphic>
            <a:graphicData uri="http://schemas.openxmlformats.org/drawingml/2006/table">
              <a:tbl>
                <a:tblPr firstRow="1" bandRow="1">
                  <a:noFill/>
                </a:tblPr>
                <a:tblGrid>
                  <a:gridCol w="2783960">
                    <a:extLst>
                      <a:ext uri="{9D8B030D-6E8A-4147-A177-3AD203B41FA5}">
                        <a16:colId xmlns:a16="http://schemas.microsoft.com/office/drawing/2014/main" val="20000"/>
                      </a:ext>
                    </a:extLst>
                  </a:gridCol>
                  <a:gridCol w="2700349">
                    <a:extLst>
                      <a:ext uri="{9D8B030D-6E8A-4147-A177-3AD203B41FA5}">
                        <a16:colId xmlns:a16="http://schemas.microsoft.com/office/drawing/2014/main" val="20001"/>
                      </a:ext>
                    </a:extLst>
                  </a:gridCol>
                  <a:gridCol w="2659947">
                    <a:extLst>
                      <a:ext uri="{9D8B030D-6E8A-4147-A177-3AD203B41FA5}">
                        <a16:colId xmlns:a16="http://schemas.microsoft.com/office/drawing/2014/main" val="20002"/>
                      </a:ext>
                    </a:extLst>
                  </a:gridCol>
                </a:tblGrid>
                <a:tr h="290476">
                  <a:tc>
                    <a:txBody>
                      <a:bodyPr/>
                      <a:lstStyle/>
                      <a:p>
                        <a:pPr marL="0" marR="0" lvl="0" indent="0" algn="ctr" rtl="0">
                          <a:spcBef>
                            <a:spcPts val="0"/>
                          </a:spcBef>
                          <a:spcAft>
                            <a:spcPts val="0"/>
                          </a:spcAft>
                          <a:buNone/>
                        </a:pPr>
                        <a:r>
                          <a:rPr lang="en-US" sz="1400" u="none" strike="noStrike" cap="none" dirty="0"/>
                          <a:t>Tier 1</a:t>
                        </a:r>
                        <a:endParaRPr sz="1400" dirty="0"/>
                      </a:p>
                    </a:txBody>
                    <a:tcPr marL="91450" marR="91450" marT="45725" marB="45725"/>
                  </a:tc>
                  <a:tc>
                    <a:txBody>
                      <a:bodyPr/>
                      <a:lstStyle/>
                      <a:p>
                        <a:pPr marL="0" marR="0" lvl="0" indent="0" algn="ctr" rtl="0">
                          <a:spcBef>
                            <a:spcPts val="0"/>
                          </a:spcBef>
                          <a:spcAft>
                            <a:spcPts val="0"/>
                          </a:spcAft>
                          <a:buNone/>
                        </a:pPr>
                        <a:r>
                          <a:rPr lang="en-US" sz="1400" u="none" strike="noStrike" cap="none"/>
                          <a:t>Tier 2</a:t>
                        </a:r>
                        <a:endParaRPr sz="1400" u="none" strike="noStrike" cap="none"/>
                      </a:p>
                    </a:txBody>
                    <a:tcPr marL="91450" marR="91450" marT="45725" marB="45725"/>
                  </a:tc>
                  <a:tc>
                    <a:txBody>
                      <a:bodyPr/>
                      <a:lstStyle/>
                      <a:p>
                        <a:pPr marL="0" marR="0" lvl="0" indent="0" algn="ctr" rtl="0">
                          <a:spcBef>
                            <a:spcPts val="0"/>
                          </a:spcBef>
                          <a:spcAft>
                            <a:spcPts val="0"/>
                          </a:spcAft>
                          <a:buNone/>
                        </a:pPr>
                        <a:r>
                          <a:rPr lang="en-US" sz="1400" u="none" strike="noStrike" cap="none"/>
                          <a:t>Tier 3</a:t>
                        </a:r>
                        <a:endParaRPr sz="1400" u="none" strike="noStrike" cap="none"/>
                      </a:p>
                    </a:txBody>
                    <a:tcPr marL="91450" marR="91450" marT="45725" marB="45725"/>
                  </a:tc>
                  <a:extLst>
                    <a:ext uri="{0D108BD9-81ED-4DB2-BD59-A6C34878D82A}">
                      <a16:rowId xmlns:a16="http://schemas.microsoft.com/office/drawing/2014/main" val="10000"/>
                    </a:ext>
                  </a:extLst>
                </a:tr>
                <a:tr h="1916097">
                  <a:tc>
                    <a:txBody>
                      <a:bodyPr/>
                      <a:lstStyle/>
                      <a:p>
                        <a:pPr marL="0" marR="0" lvl="0" indent="0" algn="ctr" rtl="0">
                          <a:spcBef>
                            <a:spcPts val="0"/>
                          </a:spcBef>
                          <a:spcAft>
                            <a:spcPts val="0"/>
                          </a:spcAft>
                          <a:buNone/>
                        </a:pPr>
                        <a:r>
                          <a:rPr lang="en-US" sz="1400" u="none" strike="noStrike" cap="none" dirty="0"/>
                          <a:t>Inform universal prevention efforts (e.g. lessons to create/revise/revisit) </a:t>
                        </a:r>
                        <a:endParaRPr sz="1400" dirty="0"/>
                      </a:p>
                    </a:txBody>
                    <a:tcPr marL="91450" marR="91450" marT="45725" marB="45725"/>
                  </a:tc>
                  <a:tc>
                    <a:txBody>
                      <a:bodyPr/>
                      <a:lstStyle/>
                      <a:p>
                        <a:pPr marL="0" marR="0" lvl="0" indent="0" algn="ctr" rtl="0">
                          <a:spcBef>
                            <a:spcPts val="0"/>
                          </a:spcBef>
                          <a:spcAft>
                            <a:spcPts val="0"/>
                          </a:spcAft>
                          <a:buNone/>
                        </a:pPr>
                        <a:r>
                          <a:rPr lang="en-US" sz="1400" u="none" strike="noStrike" cap="none" dirty="0"/>
                          <a:t>Match students to existing interventions based on data based decision rules (</a:t>
                        </a:r>
                        <a:r>
                          <a:rPr lang="en-US" sz="1400" i="1" u="none" strike="noStrike" cap="none" dirty="0"/>
                          <a:t>problem solving conversations</a:t>
                        </a:r>
                        <a:r>
                          <a:rPr lang="en-US" sz="1400" u="none" strike="noStrike" cap="none" dirty="0"/>
                          <a:t>)</a:t>
                        </a:r>
                        <a:endParaRPr sz="1400" u="none" strike="noStrike" cap="none" dirty="0"/>
                      </a:p>
                      <a:p>
                        <a:pPr marL="0" marR="0" lvl="0" indent="0" algn="ctr" rtl="0">
                          <a:spcBef>
                            <a:spcPts val="0"/>
                          </a:spcBef>
                          <a:spcAft>
                            <a:spcPts val="0"/>
                          </a:spcAft>
                          <a:buNone/>
                        </a:pPr>
                        <a:endParaRPr sz="1400" dirty="0"/>
                      </a:p>
                      <a:p>
                        <a:pPr marL="0" marR="0" lvl="0" indent="0" algn="ctr" rtl="0">
                          <a:spcBef>
                            <a:spcPts val="0"/>
                          </a:spcBef>
                          <a:spcAft>
                            <a:spcPts val="0"/>
                          </a:spcAft>
                          <a:buNone/>
                        </a:pPr>
                        <a:r>
                          <a:rPr lang="en-US" sz="1400" dirty="0"/>
                          <a:t>Inform the development of new group interventions (</a:t>
                        </a:r>
                        <a:r>
                          <a:rPr lang="en-US" sz="1400" i="1" dirty="0"/>
                          <a:t>systems conversations</a:t>
                        </a:r>
                        <a:r>
                          <a:rPr lang="en-US" sz="1400" dirty="0"/>
                          <a:t>)</a:t>
                        </a:r>
                        <a:endParaRPr sz="1400" dirty="0"/>
                      </a:p>
                    </a:txBody>
                    <a:tcPr marL="91450" marR="91450" marT="45725" marB="45725"/>
                  </a:tc>
                  <a:tc>
                    <a:txBody>
                      <a:bodyPr/>
                      <a:lstStyle/>
                      <a:p>
                        <a:pPr marL="0" marR="0" lvl="0" indent="0" algn="ctr" rtl="0">
                          <a:spcBef>
                            <a:spcPts val="0"/>
                          </a:spcBef>
                          <a:spcAft>
                            <a:spcPts val="0"/>
                          </a:spcAft>
                          <a:buNone/>
                        </a:pPr>
                        <a:r>
                          <a:rPr lang="en-US" sz="1400" dirty="0"/>
                          <a:t>C</a:t>
                        </a:r>
                        <a:r>
                          <a:rPr lang="en-US" sz="1400" u="none" strike="noStrike" cap="none" dirty="0"/>
                          <a:t>ollect additional data to understand the behavior and identify appropriate supports (e.g. risk assessment, secondary screening tool, FBA, observations, interviews)</a:t>
                        </a:r>
                        <a:endParaRPr sz="1400" u="none" strike="noStrike" cap="none" dirty="0"/>
                      </a:p>
                    </a:txBody>
                    <a:tcPr marL="91450" marR="91450" marT="45725" marB="45725"/>
                  </a:tc>
                  <a:extLst>
                    <a:ext uri="{0D108BD9-81ED-4DB2-BD59-A6C34878D82A}">
                      <a16:rowId xmlns:a16="http://schemas.microsoft.com/office/drawing/2014/main" val="10001"/>
                    </a:ext>
                  </a:extLst>
                </a:tr>
              </a:tbl>
            </a:graphicData>
          </a:graphic>
        </p:graphicFrame>
        <p:cxnSp>
          <p:nvCxnSpPr>
            <p:cNvPr id="336" name="Google Shape;336;p45"/>
            <p:cNvCxnSpPr/>
            <p:nvPr/>
          </p:nvCxnSpPr>
          <p:spPr>
            <a:xfrm>
              <a:off x="5501449" y="2563311"/>
              <a:ext cx="420489" cy="230772"/>
            </a:xfrm>
            <a:prstGeom prst="straightConnector1">
              <a:avLst/>
            </a:prstGeom>
            <a:noFill/>
            <a:ln w="9525" cap="flat" cmpd="sng">
              <a:solidFill>
                <a:schemeClr val="accent1"/>
              </a:solidFill>
              <a:prstDash val="solid"/>
              <a:round/>
              <a:headEnd type="none" w="sm" len="sm"/>
              <a:tailEnd type="triangle" w="med" len="med"/>
            </a:ln>
          </p:spPr>
        </p:cxnSp>
        <p:cxnSp>
          <p:nvCxnSpPr>
            <p:cNvPr id="337" name="Google Shape;337;p45"/>
            <p:cNvCxnSpPr/>
            <p:nvPr/>
          </p:nvCxnSpPr>
          <p:spPr>
            <a:xfrm flipH="1">
              <a:off x="6962720" y="2550138"/>
              <a:ext cx="1" cy="311871"/>
            </a:xfrm>
            <a:prstGeom prst="straightConnector1">
              <a:avLst/>
            </a:prstGeom>
            <a:noFill/>
            <a:ln w="9525" cap="flat" cmpd="sng">
              <a:solidFill>
                <a:schemeClr val="accent1"/>
              </a:solidFill>
              <a:prstDash val="solid"/>
              <a:round/>
              <a:headEnd type="none" w="sm" len="sm"/>
              <a:tailEnd type="triangle" w="med" len="med"/>
            </a:ln>
          </p:spPr>
        </p:cxnSp>
        <p:cxnSp>
          <p:nvCxnSpPr>
            <p:cNvPr id="338" name="Google Shape;338;p45"/>
            <p:cNvCxnSpPr/>
            <p:nvPr/>
          </p:nvCxnSpPr>
          <p:spPr>
            <a:xfrm flipH="1">
              <a:off x="7843776" y="2523485"/>
              <a:ext cx="528522" cy="288362"/>
            </a:xfrm>
            <a:prstGeom prst="straightConnector1">
              <a:avLst/>
            </a:prstGeom>
            <a:noFill/>
            <a:ln w="9525" cap="flat" cmpd="sng">
              <a:solidFill>
                <a:schemeClr val="accent1"/>
              </a:solidFill>
              <a:prstDash val="solid"/>
              <a:round/>
              <a:headEnd type="none" w="sm" len="sm"/>
              <a:tailEnd type="triangle" w="med" len="med"/>
            </a:ln>
          </p:spPr>
        </p:cxnSp>
        <p:cxnSp>
          <p:nvCxnSpPr>
            <p:cNvPr id="339" name="Google Shape;339;p45"/>
            <p:cNvCxnSpPr>
              <a:cxnSpLocks/>
            </p:cNvCxnSpPr>
            <p:nvPr/>
          </p:nvCxnSpPr>
          <p:spPr>
            <a:xfrm flipH="1">
              <a:off x="5501449" y="3421830"/>
              <a:ext cx="592843" cy="362058"/>
            </a:xfrm>
            <a:prstGeom prst="straightConnector1">
              <a:avLst/>
            </a:prstGeom>
            <a:noFill/>
            <a:ln w="9525" cap="flat" cmpd="sng">
              <a:solidFill>
                <a:schemeClr val="accent1"/>
              </a:solidFill>
              <a:prstDash val="solid"/>
              <a:round/>
              <a:headEnd type="none" w="sm" len="sm"/>
              <a:tailEnd type="triangle" w="med" len="med"/>
            </a:ln>
          </p:spPr>
        </p:cxnSp>
        <p:cxnSp>
          <p:nvCxnSpPr>
            <p:cNvPr id="340" name="Google Shape;340;p45"/>
            <p:cNvCxnSpPr>
              <a:cxnSpLocks/>
            </p:cNvCxnSpPr>
            <p:nvPr/>
          </p:nvCxnSpPr>
          <p:spPr>
            <a:xfrm flipH="1">
              <a:off x="7057932" y="3377719"/>
              <a:ext cx="2" cy="541836"/>
            </a:xfrm>
            <a:prstGeom prst="straightConnector1">
              <a:avLst/>
            </a:prstGeom>
            <a:noFill/>
            <a:ln w="9525" cap="flat" cmpd="sng">
              <a:solidFill>
                <a:schemeClr val="accent1"/>
              </a:solidFill>
              <a:prstDash val="solid"/>
              <a:round/>
              <a:headEnd type="none" w="sm" len="sm"/>
              <a:tailEnd type="triangle" w="med" len="med"/>
            </a:ln>
          </p:spPr>
        </p:cxnSp>
        <p:cxnSp>
          <p:nvCxnSpPr>
            <p:cNvPr id="341" name="Google Shape;341;p45"/>
            <p:cNvCxnSpPr/>
            <p:nvPr/>
          </p:nvCxnSpPr>
          <p:spPr>
            <a:xfrm>
              <a:off x="7942416" y="3447150"/>
              <a:ext cx="582871" cy="252981"/>
            </a:xfrm>
            <a:prstGeom prst="straightConnector1">
              <a:avLst/>
            </a:prstGeom>
            <a:noFill/>
            <a:ln w="9525" cap="flat" cmpd="sng">
              <a:solidFill>
                <a:schemeClr val="accent1"/>
              </a:solidFill>
              <a:prstDash val="solid"/>
              <a:round/>
              <a:headEnd type="none" w="sm" len="sm"/>
              <a:tailEnd type="triangle" w="med" len="med"/>
            </a:ln>
          </p:spPr>
        </p:cxnSp>
      </p:grpSp>
    </p:spTree>
    <p:extLst>
      <p:ext uri="{BB962C8B-B14F-4D97-AF65-F5344CB8AC3E}">
        <p14:creationId xmlns:p14="http://schemas.microsoft.com/office/powerpoint/2010/main" val="25647882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06"/>
        <p:cNvGrpSpPr/>
        <p:nvPr/>
      </p:nvGrpSpPr>
      <p:grpSpPr>
        <a:xfrm>
          <a:off x="0" y="0"/>
          <a:ext cx="0" cy="0"/>
          <a:chOff x="0" y="0"/>
          <a:chExt cx="0" cy="0"/>
        </a:xfrm>
      </p:grpSpPr>
      <p:sp>
        <p:nvSpPr>
          <p:cNvPr id="707" name="Google Shape;707;p137"/>
          <p:cNvSpPr txBox="1">
            <a:spLocks noGrp="1"/>
          </p:cNvSpPr>
          <p:nvPr>
            <p:ph type="title"/>
          </p:nvPr>
        </p:nvSpPr>
        <p:spPr>
          <a:xfrm>
            <a:off x="311700" y="1793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Develop Data Rules for...</a:t>
            </a:r>
            <a:endParaRPr>
              <a:latin typeface="Calibri"/>
              <a:ea typeface="Calibri"/>
              <a:cs typeface="Calibri"/>
              <a:sym typeface="Calibri"/>
            </a:endParaRPr>
          </a:p>
        </p:txBody>
      </p:sp>
      <p:sp>
        <p:nvSpPr>
          <p:cNvPr id="708" name="Google Shape;708;p137"/>
          <p:cNvSpPr txBox="1">
            <a:spLocks noGrp="1"/>
          </p:cNvSpPr>
          <p:nvPr>
            <p:ph type="body" idx="1"/>
          </p:nvPr>
        </p:nvSpPr>
        <p:spPr>
          <a:xfrm>
            <a:off x="311700" y="905750"/>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200" b="1">
                <a:solidFill>
                  <a:schemeClr val="dk1"/>
                </a:solidFill>
                <a:latin typeface="Calibri"/>
                <a:ea typeface="Calibri"/>
                <a:cs typeface="Calibri"/>
                <a:sym typeface="Calibri"/>
              </a:rPr>
              <a:t>Identifying Students for Tier 2 Interventions (IN)</a:t>
            </a:r>
            <a:endParaRPr sz="2000" b="1">
              <a:solidFill>
                <a:schemeClr val="dk1"/>
              </a:solidFill>
              <a:latin typeface="Calibri"/>
              <a:ea typeface="Calibri"/>
              <a:cs typeface="Calibri"/>
              <a:sym typeface="Calibri"/>
            </a:endParaRPr>
          </a:p>
          <a:p>
            <a:pPr marL="914400" lvl="0" indent="-355600" algn="l" rtl="0">
              <a:lnSpc>
                <a:spcPct val="90000"/>
              </a:lnSpc>
              <a:spcBef>
                <a:spcPts val="4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Office Discipline Referrals</a:t>
            </a:r>
            <a:endParaRPr sz="2000">
              <a:solidFill>
                <a:schemeClr val="dk1"/>
              </a:solidFill>
              <a:latin typeface="Calibri"/>
              <a:ea typeface="Calibri"/>
              <a:cs typeface="Calibri"/>
              <a:sym typeface="Calibri"/>
            </a:endParaRPr>
          </a:p>
          <a:p>
            <a:pPr marL="9144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Suspensions</a:t>
            </a:r>
            <a:endParaRPr sz="2000">
              <a:solidFill>
                <a:schemeClr val="dk1"/>
              </a:solidFill>
              <a:latin typeface="Calibri"/>
              <a:ea typeface="Calibri"/>
              <a:cs typeface="Calibri"/>
              <a:sym typeface="Calibri"/>
            </a:endParaRPr>
          </a:p>
          <a:p>
            <a:pPr marL="9144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Attendance/Tardies</a:t>
            </a:r>
            <a:endParaRPr sz="2000">
              <a:solidFill>
                <a:schemeClr val="dk1"/>
              </a:solidFill>
              <a:latin typeface="Calibri"/>
              <a:ea typeface="Calibri"/>
              <a:cs typeface="Calibri"/>
              <a:sym typeface="Calibri"/>
            </a:endParaRPr>
          </a:p>
          <a:p>
            <a:pPr marL="406400" lvl="0" indent="0" algn="l" rtl="0">
              <a:lnSpc>
                <a:spcPct val="90000"/>
              </a:lnSpc>
              <a:spcBef>
                <a:spcPts val="400"/>
              </a:spcBef>
              <a:spcAft>
                <a:spcPts val="0"/>
              </a:spcAft>
              <a:buClr>
                <a:schemeClr val="dk1"/>
              </a:buClr>
              <a:buSzPts val="1100"/>
              <a:buFont typeface="Arial"/>
              <a:buNone/>
            </a:pPr>
            <a:r>
              <a:rPr lang="en" sz="2000" b="1">
                <a:solidFill>
                  <a:schemeClr val="dk1"/>
                </a:solidFill>
                <a:latin typeface="Calibri"/>
                <a:ea typeface="Calibri"/>
                <a:cs typeface="Calibri"/>
                <a:sym typeface="Calibri"/>
              </a:rPr>
              <a:t>Additional Sources:</a:t>
            </a:r>
            <a:endParaRPr sz="2000" b="1">
              <a:solidFill>
                <a:schemeClr val="dk1"/>
              </a:solidFill>
              <a:latin typeface="Calibri"/>
              <a:ea typeface="Calibri"/>
              <a:cs typeface="Calibri"/>
              <a:sym typeface="Calibri"/>
            </a:endParaRPr>
          </a:p>
          <a:p>
            <a:pPr marL="914400" lvl="0" indent="-355600" algn="l" rtl="0">
              <a:lnSpc>
                <a:spcPct val="90000"/>
              </a:lnSpc>
              <a:spcBef>
                <a:spcPts val="4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Universal Screening Tool (SDQ, BESS etc.)</a:t>
            </a:r>
            <a:endParaRPr sz="2000">
              <a:solidFill>
                <a:schemeClr val="dk1"/>
              </a:solidFill>
              <a:latin typeface="Calibri"/>
              <a:ea typeface="Calibri"/>
              <a:cs typeface="Calibri"/>
              <a:sym typeface="Calibri"/>
            </a:endParaRPr>
          </a:p>
          <a:p>
            <a:pPr marL="9144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Requests for Assistance made by teachers, family members and/or students</a:t>
            </a:r>
            <a:endParaRPr sz="2000">
              <a:solidFill>
                <a:schemeClr val="dk1"/>
              </a:solidFill>
              <a:latin typeface="Calibri"/>
              <a:ea typeface="Calibri"/>
              <a:cs typeface="Calibri"/>
              <a:sym typeface="Calibri"/>
            </a:endParaRPr>
          </a:p>
          <a:p>
            <a:pPr marL="9144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Nursing/Wellness Visits</a:t>
            </a:r>
            <a:endParaRPr sz="2000">
              <a:solidFill>
                <a:schemeClr val="dk1"/>
              </a:solidFill>
              <a:latin typeface="Calibri"/>
              <a:ea typeface="Calibri"/>
              <a:cs typeface="Calibri"/>
              <a:sym typeface="Calibri"/>
            </a:endParaRPr>
          </a:p>
          <a:p>
            <a:pPr marL="0" lvl="0" indent="0" algn="l" rtl="0">
              <a:spcBef>
                <a:spcPts val="0"/>
              </a:spcBef>
              <a:spcAft>
                <a:spcPts val="1600"/>
              </a:spcAft>
              <a:buNone/>
            </a:pPr>
            <a:endParaRPr sz="2000">
              <a:latin typeface="Calibri"/>
              <a:ea typeface="Calibri"/>
              <a:cs typeface="Calibri"/>
              <a:sym typeface="Calibri"/>
            </a:endParaRPr>
          </a:p>
        </p:txBody>
      </p:sp>
      <p:pic>
        <p:nvPicPr>
          <p:cNvPr id="709" name="Google Shape;709;p137"/>
          <p:cNvPicPr preferRelativeResize="0"/>
          <p:nvPr/>
        </p:nvPicPr>
        <p:blipFill>
          <a:blip r:embed="rId3">
            <a:alphaModFix/>
          </a:blip>
          <a:stretch>
            <a:fillRect/>
          </a:stretch>
        </p:blipFill>
        <p:spPr>
          <a:xfrm>
            <a:off x="7398525" y="57913"/>
            <a:ext cx="1346925" cy="1346925"/>
          </a:xfrm>
          <a:prstGeom prst="rect">
            <a:avLst/>
          </a:prstGeom>
          <a:noFill/>
          <a:ln>
            <a:noFill/>
          </a:ln>
        </p:spPr>
      </p:pic>
      <p:sp>
        <p:nvSpPr>
          <p:cNvPr id="7" name="Oval 6"/>
          <p:cNvSpPr/>
          <p:nvPr/>
        </p:nvSpPr>
        <p:spPr>
          <a:xfrm>
            <a:off x="7398525" y="3419474"/>
            <a:ext cx="1571787" cy="1636067"/>
          </a:xfrm>
          <a:prstGeom prst="ellipse">
            <a:avLst/>
          </a:prstGeom>
          <a:solidFill>
            <a:srgbClr val="53B5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2">
                    <a:lumMod val="50000"/>
                  </a:schemeClr>
                </a:solidFill>
              </a:rPr>
              <a:t>Decision rules in place</a:t>
            </a:r>
          </a:p>
        </p:txBody>
      </p:sp>
      <p:sp>
        <p:nvSpPr>
          <p:cNvPr id="8" name="Oval 7"/>
          <p:cNvSpPr/>
          <p:nvPr/>
        </p:nvSpPr>
        <p:spPr>
          <a:xfrm>
            <a:off x="5486400" y="3419474"/>
            <a:ext cx="1491851" cy="1634405"/>
          </a:xfrm>
          <a:prstGeom prst="ellipse">
            <a:avLst/>
          </a:prstGeom>
          <a:solidFill>
            <a:srgbClr val="53B5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2">
                    <a:lumMod val="50000"/>
                  </a:schemeClr>
                </a:solidFill>
              </a:rPr>
              <a:t>Multiple data sources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00"/>
        <p:cNvGrpSpPr/>
        <p:nvPr/>
      </p:nvGrpSpPr>
      <p:grpSpPr>
        <a:xfrm>
          <a:off x="0" y="0"/>
          <a:ext cx="0" cy="0"/>
          <a:chOff x="0" y="0"/>
          <a:chExt cx="0" cy="0"/>
        </a:xfrm>
      </p:grpSpPr>
      <p:sp>
        <p:nvSpPr>
          <p:cNvPr id="701" name="Google Shape;701;p136"/>
          <p:cNvSpPr txBox="1">
            <a:spLocks noGrp="1"/>
          </p:cNvSpPr>
          <p:nvPr>
            <p:ph type="title"/>
          </p:nvPr>
        </p:nvSpPr>
        <p:spPr>
          <a:xfrm>
            <a:off x="257175" y="0"/>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Calibri"/>
              <a:buNone/>
            </a:pPr>
            <a:r>
              <a:rPr lang="en" sz="3000" dirty="0"/>
              <a:t>Identifying Students for Tier 2 support...</a:t>
            </a:r>
            <a:endParaRPr sz="3000" dirty="0"/>
          </a:p>
        </p:txBody>
      </p:sp>
      <p:sp>
        <p:nvSpPr>
          <p:cNvPr id="702" name="Google Shape;702;p136"/>
          <p:cNvSpPr txBox="1">
            <a:spLocks noGrp="1"/>
          </p:cNvSpPr>
          <p:nvPr>
            <p:ph type="body" idx="1"/>
          </p:nvPr>
        </p:nvSpPr>
        <p:spPr>
          <a:xfrm>
            <a:off x="524256" y="497086"/>
            <a:ext cx="7991094" cy="4404098"/>
          </a:xfrm>
          <a:prstGeom prst="rect">
            <a:avLst/>
          </a:prstGeom>
          <a:noFill/>
          <a:ln>
            <a:noFill/>
          </a:ln>
        </p:spPr>
        <p:txBody>
          <a:bodyPr spcFirstLastPara="1" wrap="square" lIns="68575" tIns="34275" rIns="68575" bIns="34275" anchor="t" anchorCtr="0">
            <a:noAutofit/>
          </a:bodyPr>
          <a:lstStyle/>
          <a:p>
            <a:pPr marL="0" lvl="0" indent="0" algn="l" rtl="0">
              <a:lnSpc>
                <a:spcPct val="70000"/>
              </a:lnSpc>
              <a:spcBef>
                <a:spcPts val="0"/>
              </a:spcBef>
              <a:spcAft>
                <a:spcPts val="0"/>
              </a:spcAft>
              <a:buClr>
                <a:schemeClr val="dk1"/>
              </a:buClr>
              <a:buSzPts val="1800"/>
              <a:buNone/>
            </a:pPr>
            <a:endParaRPr sz="2800" dirty="0"/>
          </a:p>
          <a:p>
            <a:pPr marL="0" lvl="0" indent="0" algn="l" rtl="0">
              <a:lnSpc>
                <a:spcPct val="70000"/>
              </a:lnSpc>
              <a:spcBef>
                <a:spcPts val="800"/>
              </a:spcBef>
              <a:spcAft>
                <a:spcPts val="0"/>
              </a:spcAft>
              <a:buNone/>
            </a:pPr>
            <a:r>
              <a:rPr lang="en" sz="2800" b="1" i="1" dirty="0"/>
              <a:t>Why Use Early Warning Indicators?</a:t>
            </a:r>
          </a:p>
          <a:p>
            <a:pPr marL="0" lvl="0" indent="0" algn="l" rtl="0">
              <a:lnSpc>
                <a:spcPct val="70000"/>
              </a:lnSpc>
              <a:spcBef>
                <a:spcPts val="800"/>
              </a:spcBef>
              <a:spcAft>
                <a:spcPts val="0"/>
              </a:spcAft>
              <a:buNone/>
            </a:pPr>
            <a:endParaRPr sz="2800" b="1" i="1" dirty="0"/>
          </a:p>
          <a:p>
            <a:pPr marL="177800" lvl="0" indent="-177800" algn="l" rtl="0">
              <a:lnSpc>
                <a:spcPct val="70000"/>
              </a:lnSpc>
              <a:spcBef>
                <a:spcPts val="800"/>
              </a:spcBef>
              <a:spcAft>
                <a:spcPts val="0"/>
              </a:spcAft>
              <a:buClr>
                <a:schemeClr val="dk1"/>
              </a:buClr>
              <a:buSzPts val="1800"/>
              <a:buChar char="•"/>
            </a:pPr>
            <a:r>
              <a:rPr lang="en" sz="2000" b="1" dirty="0"/>
              <a:t>GPA</a:t>
            </a:r>
            <a:r>
              <a:rPr lang="en" sz="1800" dirty="0"/>
              <a:t> is among the strongest predictors of high school graduation (even beyond attendance); </a:t>
            </a:r>
            <a:r>
              <a:rPr lang="en" sz="1800" i="1" dirty="0"/>
              <a:t>indicative of academic difficulties and/or disengagement from school</a:t>
            </a:r>
            <a:endParaRPr sz="1800" i="1" dirty="0"/>
          </a:p>
          <a:p>
            <a:pPr marL="177800" lvl="0" indent="-177800" algn="l" rtl="0">
              <a:lnSpc>
                <a:spcPct val="70000"/>
              </a:lnSpc>
              <a:spcBef>
                <a:spcPts val="800"/>
              </a:spcBef>
              <a:spcAft>
                <a:spcPts val="0"/>
              </a:spcAft>
              <a:buClr>
                <a:schemeClr val="dk1"/>
              </a:buClr>
              <a:buSzPts val="1800"/>
              <a:buChar char="•"/>
            </a:pPr>
            <a:r>
              <a:rPr lang="en" sz="2000" b="1" dirty="0"/>
              <a:t>Chronic absenteeism </a:t>
            </a:r>
            <a:r>
              <a:rPr lang="en" sz="1800" dirty="0"/>
              <a:t>(18 days/year; 2 days/month) is strongly correlated with high school dropout probability; </a:t>
            </a:r>
            <a:r>
              <a:rPr lang="en" sz="1800" i="1" dirty="0"/>
              <a:t>can also indicate a student is struggling with health, family, or other issues distracting them from their studies</a:t>
            </a:r>
            <a:endParaRPr sz="1800" i="1" dirty="0"/>
          </a:p>
          <a:p>
            <a:pPr marL="177800" lvl="0" indent="-177800" algn="l" rtl="0">
              <a:lnSpc>
                <a:spcPct val="70000"/>
              </a:lnSpc>
              <a:spcBef>
                <a:spcPts val="800"/>
              </a:spcBef>
              <a:spcAft>
                <a:spcPts val="0"/>
              </a:spcAft>
              <a:buClr>
                <a:schemeClr val="dk1"/>
              </a:buClr>
              <a:buSzPts val="1800"/>
              <a:buChar char="•"/>
            </a:pPr>
            <a:r>
              <a:rPr lang="en" sz="2000" b="1" dirty="0"/>
              <a:t>ODRs</a:t>
            </a:r>
            <a:r>
              <a:rPr lang="en" sz="1800" dirty="0"/>
              <a:t> are strongly correlated to future outcomes such as increased suspension and drop out probability; </a:t>
            </a:r>
            <a:r>
              <a:rPr lang="en" sz="1800" i="1" dirty="0"/>
              <a:t>indicative of externalizing behavior problems</a:t>
            </a:r>
            <a:endParaRPr sz="1800" i="1" dirty="0"/>
          </a:p>
          <a:p>
            <a:pPr marL="177800" lvl="0" indent="-63500" algn="l" rtl="0">
              <a:lnSpc>
                <a:spcPct val="70000"/>
              </a:lnSpc>
              <a:spcBef>
                <a:spcPts val="800"/>
              </a:spcBef>
              <a:spcAft>
                <a:spcPts val="0"/>
              </a:spcAft>
              <a:buClr>
                <a:schemeClr val="dk1"/>
              </a:buClr>
              <a:buSzPts val="1800"/>
              <a:buNone/>
            </a:pPr>
            <a:endParaRPr sz="1800" dirty="0"/>
          </a:p>
          <a:p>
            <a:pPr marL="0" lvl="0" indent="0" algn="ctr" rtl="0">
              <a:lnSpc>
                <a:spcPct val="70000"/>
              </a:lnSpc>
              <a:spcBef>
                <a:spcPts val="800"/>
              </a:spcBef>
              <a:spcAft>
                <a:spcPts val="0"/>
              </a:spcAft>
              <a:buClr>
                <a:schemeClr val="dk1"/>
              </a:buClr>
              <a:buSzPts val="1800"/>
              <a:buNone/>
            </a:pPr>
            <a:r>
              <a:rPr lang="en" sz="1800" dirty="0"/>
              <a:t>Balfanz, Herzog &amp; Mac Iver (2007) (followed 13,000 students) and demonstrated early warning indicators can be used to </a:t>
            </a:r>
            <a:r>
              <a:rPr lang="en" sz="1800" b="1" dirty="0"/>
              <a:t>identify 60% </a:t>
            </a:r>
            <a:r>
              <a:rPr lang="en" sz="1800" dirty="0"/>
              <a:t>of the students who will not graduate from high school… </a:t>
            </a:r>
            <a:r>
              <a:rPr lang="en" sz="2000" b="1" dirty="0"/>
              <a:t>who are we missing?</a:t>
            </a:r>
            <a:endParaRPr sz="20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38"/>
          <p:cNvSpPr txBox="1">
            <a:spLocks noGrp="1"/>
          </p:cNvSpPr>
          <p:nvPr>
            <p:ph type="title"/>
          </p:nvPr>
        </p:nvSpPr>
        <p:spPr>
          <a:xfrm>
            <a:off x="311700" y="198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Create or Improve Request for Tier 2 Assistance...</a:t>
            </a:r>
            <a:endParaRPr>
              <a:latin typeface="Calibri"/>
              <a:ea typeface="Calibri"/>
              <a:cs typeface="Calibri"/>
              <a:sym typeface="Calibri"/>
            </a:endParaRPr>
          </a:p>
        </p:txBody>
      </p:sp>
      <p:sp>
        <p:nvSpPr>
          <p:cNvPr id="717" name="Google Shape;717;p138"/>
          <p:cNvSpPr txBox="1">
            <a:spLocks noGrp="1"/>
          </p:cNvSpPr>
          <p:nvPr>
            <p:ph type="body" idx="1"/>
          </p:nvPr>
        </p:nvSpPr>
        <p:spPr>
          <a:xfrm>
            <a:off x="520475" y="654275"/>
            <a:ext cx="4461600" cy="4333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200" b="1">
                <a:solidFill>
                  <a:schemeClr val="dk1"/>
                </a:solidFill>
                <a:latin typeface="Trebuchet MS"/>
                <a:ea typeface="Trebuchet MS"/>
                <a:cs typeface="Trebuchet MS"/>
                <a:sym typeface="Trebuchet MS"/>
              </a:rPr>
              <a:t>Request Form Data</a:t>
            </a:r>
            <a:endParaRPr sz="2200" b="1">
              <a:solidFill>
                <a:schemeClr val="dk1"/>
              </a:solidFill>
              <a:latin typeface="Trebuchet MS"/>
              <a:ea typeface="Trebuchet MS"/>
              <a:cs typeface="Trebuchet MS"/>
              <a:sym typeface="Trebuchet MS"/>
            </a:endParaRPr>
          </a:p>
          <a:p>
            <a:pPr marL="457200" lvl="0" indent="-355600" algn="l" rtl="0">
              <a:lnSpc>
                <a:spcPct val="90000"/>
              </a:lnSpc>
              <a:spcBef>
                <a:spcPts val="8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Should be brief</a:t>
            </a:r>
            <a:endParaRPr sz="20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One form whether concern is academic, behavioral or both</a:t>
            </a:r>
            <a:endParaRPr sz="20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Should contain name of person requesting assistance and the dates/times they are available to meet, if needed</a:t>
            </a:r>
            <a:endParaRPr sz="20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You may have one already  for teachers but do you have one for families and students?</a:t>
            </a:r>
            <a:endParaRPr sz="20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TIP: Show your staff a model completed form</a:t>
            </a:r>
            <a:endParaRPr sz="20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718" name="Google Shape;718;p138"/>
          <p:cNvPicPr preferRelativeResize="0"/>
          <p:nvPr/>
        </p:nvPicPr>
        <p:blipFill>
          <a:blip r:embed="rId3">
            <a:alphaModFix/>
          </a:blip>
          <a:stretch>
            <a:fillRect/>
          </a:stretch>
        </p:blipFill>
        <p:spPr>
          <a:xfrm>
            <a:off x="4868200" y="730200"/>
            <a:ext cx="3481265" cy="4413300"/>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139"/>
          <p:cNvSpPr txBox="1">
            <a:spLocks noGrp="1"/>
          </p:cNvSpPr>
          <p:nvPr>
            <p:ph type="title"/>
          </p:nvPr>
        </p:nvSpPr>
        <p:spPr>
          <a:xfrm>
            <a:off x="311700" y="141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Pull Together Effective tier 2 Team (PST/IST/? Team)...</a:t>
            </a:r>
            <a:endParaRPr>
              <a:latin typeface="Calibri"/>
              <a:ea typeface="Calibri"/>
              <a:cs typeface="Calibri"/>
              <a:sym typeface="Calibri"/>
            </a:endParaRPr>
          </a:p>
        </p:txBody>
      </p:sp>
      <p:sp>
        <p:nvSpPr>
          <p:cNvPr id="724" name="Google Shape;724;p1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2000" b="1">
                <a:solidFill>
                  <a:schemeClr val="dk1"/>
                </a:solidFill>
                <a:latin typeface="Calibri"/>
                <a:ea typeface="Calibri"/>
                <a:cs typeface="Calibri"/>
                <a:sym typeface="Calibri"/>
              </a:rPr>
              <a:t>Required:</a:t>
            </a:r>
            <a:endParaRPr sz="2000" b="1">
              <a:solidFill>
                <a:schemeClr val="dk1"/>
              </a:solidFill>
              <a:latin typeface="Calibri"/>
              <a:ea typeface="Calibri"/>
              <a:cs typeface="Calibri"/>
              <a:sym typeface="Calibri"/>
            </a:endParaRPr>
          </a:p>
          <a:p>
            <a:pPr marL="457200" lvl="0" indent="0" algn="l" rtl="0">
              <a:lnSpc>
                <a:spcPct val="9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Administration</a:t>
            </a:r>
            <a:endParaRPr sz="2000">
              <a:solidFill>
                <a:schemeClr val="dk1"/>
              </a:solidFill>
              <a:latin typeface="Calibri"/>
              <a:ea typeface="Calibri"/>
              <a:cs typeface="Calibri"/>
              <a:sym typeface="Calibri"/>
            </a:endParaRPr>
          </a:p>
          <a:p>
            <a:pPr marL="457200" lvl="0" indent="0" algn="l" rtl="0">
              <a:lnSpc>
                <a:spcPct val="9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School Psychologist</a:t>
            </a:r>
            <a:endParaRPr sz="2000">
              <a:solidFill>
                <a:schemeClr val="dk1"/>
              </a:solidFill>
              <a:latin typeface="Calibri"/>
              <a:ea typeface="Calibri"/>
              <a:cs typeface="Calibri"/>
              <a:sym typeface="Calibri"/>
            </a:endParaRPr>
          </a:p>
          <a:p>
            <a:pPr marL="457200" lvl="0" indent="0" algn="l" rtl="0">
              <a:lnSpc>
                <a:spcPct val="9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Staff with RTI experience</a:t>
            </a:r>
            <a:endParaRPr sz="2000">
              <a:solidFill>
                <a:schemeClr val="dk1"/>
              </a:solidFill>
              <a:latin typeface="Calibri"/>
              <a:ea typeface="Calibri"/>
              <a:cs typeface="Calibri"/>
              <a:sym typeface="Calibri"/>
            </a:endParaRPr>
          </a:p>
          <a:p>
            <a:pPr marL="457200" lvl="0" indent="0" algn="l" rtl="0">
              <a:lnSpc>
                <a:spcPct val="9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Tier 1 – School-wide Team Representative</a:t>
            </a:r>
            <a:endParaRPr sz="2000">
              <a:solidFill>
                <a:schemeClr val="dk1"/>
              </a:solidFill>
              <a:latin typeface="Calibri"/>
              <a:ea typeface="Calibri"/>
              <a:cs typeface="Calibri"/>
              <a:sym typeface="Calibri"/>
            </a:endParaRPr>
          </a:p>
          <a:p>
            <a:pPr marL="457200" lvl="0" indent="0" algn="l" rtl="0">
              <a:lnSpc>
                <a:spcPct val="9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Intervention Coordinators of each intervention</a:t>
            </a:r>
            <a:endParaRPr sz="20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r>
              <a:rPr lang="en" sz="2000" b="1">
                <a:solidFill>
                  <a:schemeClr val="dk1"/>
                </a:solidFill>
                <a:latin typeface="Calibri"/>
                <a:ea typeface="Calibri"/>
                <a:cs typeface="Calibri"/>
                <a:sym typeface="Calibri"/>
              </a:rPr>
              <a:t>Consider:</a:t>
            </a:r>
            <a:endParaRPr sz="2000" b="1">
              <a:solidFill>
                <a:schemeClr val="dk1"/>
              </a:solidFill>
              <a:latin typeface="Calibri"/>
              <a:ea typeface="Calibri"/>
              <a:cs typeface="Calibri"/>
              <a:sym typeface="Calibri"/>
            </a:endParaRPr>
          </a:p>
          <a:p>
            <a:pPr marL="457200" lvl="0" indent="0" algn="l" rtl="0">
              <a:lnSpc>
                <a:spcPct val="90000"/>
              </a:lnSpc>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Counselors, Social Workers, Family Crisis Therapists, Community representatives</a:t>
            </a:r>
            <a:endParaRPr sz="20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729" name="Google Shape;729;p139"/>
          <p:cNvPicPr preferRelativeResize="0"/>
          <p:nvPr/>
        </p:nvPicPr>
        <p:blipFill>
          <a:blip r:embed="rId3">
            <a:alphaModFix/>
          </a:blip>
          <a:stretch>
            <a:fillRect/>
          </a:stretch>
        </p:blipFill>
        <p:spPr>
          <a:xfrm>
            <a:off x="7779725" y="3691450"/>
            <a:ext cx="1143000" cy="1276350"/>
          </a:xfrm>
          <a:prstGeom prst="rect">
            <a:avLst/>
          </a:prstGeom>
          <a:noFill/>
          <a:ln>
            <a:noFill/>
          </a:ln>
        </p:spPr>
      </p:pic>
      <p:sp>
        <p:nvSpPr>
          <p:cNvPr id="9" name="Oval 8"/>
          <p:cNvSpPr/>
          <p:nvPr/>
        </p:nvSpPr>
        <p:spPr>
          <a:xfrm>
            <a:off x="5797679" y="3691450"/>
            <a:ext cx="1460127" cy="1276350"/>
          </a:xfrm>
          <a:prstGeom prst="ellipse">
            <a:avLst/>
          </a:prstGeom>
          <a:solidFill>
            <a:srgbClr val="53B5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Applied behavioral  expertise</a:t>
            </a:r>
          </a:p>
        </p:txBody>
      </p:sp>
      <p:sp>
        <p:nvSpPr>
          <p:cNvPr id="10" name="Oval 9"/>
          <p:cNvSpPr/>
          <p:nvPr/>
        </p:nvSpPr>
        <p:spPr>
          <a:xfrm>
            <a:off x="5180197" y="772663"/>
            <a:ext cx="1574494" cy="1649300"/>
          </a:xfrm>
          <a:prstGeom prst="ellipse">
            <a:avLst/>
          </a:prstGeom>
          <a:solidFill>
            <a:srgbClr val="53B5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Knowledge of students</a:t>
            </a:r>
          </a:p>
        </p:txBody>
      </p:sp>
      <p:sp>
        <p:nvSpPr>
          <p:cNvPr id="11" name="Oval 10"/>
          <p:cNvSpPr/>
          <p:nvPr/>
        </p:nvSpPr>
        <p:spPr>
          <a:xfrm>
            <a:off x="6899149" y="988777"/>
            <a:ext cx="1978364" cy="1947924"/>
          </a:xfrm>
          <a:prstGeom prst="ellipse">
            <a:avLst/>
          </a:prstGeom>
          <a:solidFill>
            <a:srgbClr val="53B5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Knowledge about operation of school across grade levels and programs</a:t>
            </a:r>
          </a:p>
        </p:txBody>
      </p:sp>
      <p:sp>
        <p:nvSpPr>
          <p:cNvPr id="12" name="Oval 11"/>
          <p:cNvSpPr/>
          <p:nvPr/>
        </p:nvSpPr>
        <p:spPr>
          <a:xfrm>
            <a:off x="2952749" y="3691450"/>
            <a:ext cx="1856311" cy="1193943"/>
          </a:xfrm>
          <a:prstGeom prst="ellipse">
            <a:avLst/>
          </a:prstGeom>
          <a:solidFill>
            <a:srgbClr val="53B5F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Administrative authority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40"/>
          <p:cNvSpPr txBox="1">
            <a:spLocks noGrp="1"/>
          </p:cNvSpPr>
          <p:nvPr>
            <p:ph type="title"/>
          </p:nvPr>
        </p:nvSpPr>
        <p:spPr>
          <a:xfrm>
            <a:off x="140250" y="469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Team Leader vs. Coordinator vs. Facilitator</a:t>
            </a:r>
            <a:endParaRPr dirty="0"/>
          </a:p>
        </p:txBody>
      </p:sp>
      <p:sp>
        <p:nvSpPr>
          <p:cNvPr id="735" name="Google Shape;735;p140"/>
          <p:cNvSpPr txBox="1">
            <a:spLocks noGrp="1"/>
          </p:cNvSpPr>
          <p:nvPr>
            <p:ph type="body" idx="1"/>
          </p:nvPr>
        </p:nvSpPr>
        <p:spPr>
          <a:xfrm>
            <a:off x="476325" y="495200"/>
            <a:ext cx="8520600" cy="4390800"/>
          </a:xfrm>
          <a:prstGeom prst="rect">
            <a:avLst/>
          </a:prstGeom>
        </p:spPr>
        <p:txBody>
          <a:bodyPr spcFirstLastPara="1" wrap="square" lIns="91425" tIns="91425" rIns="91425" bIns="91425" anchor="t" anchorCtr="0">
            <a:noAutofit/>
          </a:bodyPr>
          <a:lstStyle/>
          <a:p>
            <a:pPr marL="0" lvl="0" indent="0" algn="l" rtl="0">
              <a:lnSpc>
                <a:spcPct val="80000"/>
              </a:lnSpc>
              <a:spcBef>
                <a:spcPts val="600"/>
              </a:spcBef>
              <a:spcAft>
                <a:spcPts val="0"/>
              </a:spcAft>
              <a:buClr>
                <a:schemeClr val="dk1"/>
              </a:buClr>
              <a:buSzPts val="1100"/>
              <a:buFont typeface="Arial"/>
              <a:buNone/>
            </a:pPr>
            <a:r>
              <a:rPr lang="en" sz="2000" b="1" dirty="0">
                <a:solidFill>
                  <a:srgbClr val="0070C0"/>
                </a:solidFill>
                <a:latin typeface="Calibri"/>
                <a:ea typeface="Calibri"/>
                <a:cs typeface="Calibri"/>
                <a:sym typeface="Calibri"/>
              </a:rPr>
              <a:t>Tier 2 Team Leader</a:t>
            </a:r>
            <a:endParaRPr sz="2000" b="1" dirty="0">
              <a:solidFill>
                <a:srgbClr val="0070C0"/>
              </a:solidFill>
              <a:latin typeface="Calibri"/>
              <a:ea typeface="Calibri"/>
              <a:cs typeface="Calibri"/>
              <a:sym typeface="Calibri"/>
            </a:endParaRPr>
          </a:p>
          <a:p>
            <a:pPr marL="457200" lvl="0" indent="-342900" algn="l" rtl="0">
              <a:lnSpc>
                <a:spcPct val="80000"/>
              </a:lnSpc>
              <a:spcBef>
                <a:spcPts val="6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Schedules monthly meetings</a:t>
            </a:r>
            <a:endParaRPr sz="2000" dirty="0">
              <a:solidFill>
                <a:schemeClr val="dk1"/>
              </a:solidFill>
              <a:latin typeface="Calibri"/>
              <a:ea typeface="Calibri"/>
              <a:cs typeface="Calibri"/>
              <a:sym typeface="Calibri"/>
            </a:endParaRPr>
          </a:p>
          <a:p>
            <a:pPr marL="457200" lvl="0" indent="-342900" algn="l" rtl="0">
              <a:lnSpc>
                <a:spcPct val="80000"/>
              </a:lnSpc>
              <a:spcBef>
                <a:spcPts val="6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Collect &amp; review data to share during team meetings</a:t>
            </a:r>
            <a:endParaRPr sz="2000" dirty="0">
              <a:solidFill>
                <a:schemeClr val="dk1"/>
              </a:solidFill>
              <a:latin typeface="Calibri"/>
              <a:ea typeface="Calibri"/>
              <a:cs typeface="Calibri"/>
              <a:sym typeface="Calibri"/>
            </a:endParaRPr>
          </a:p>
          <a:p>
            <a:pPr marL="457200" lvl="0" indent="-342900" algn="l" rtl="0">
              <a:lnSpc>
                <a:spcPct val="80000"/>
              </a:lnSpc>
              <a:spcBef>
                <a:spcPts val="6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Provide general staff updates</a:t>
            </a:r>
            <a:endParaRPr sz="2000" dirty="0">
              <a:solidFill>
                <a:schemeClr val="dk1"/>
              </a:solidFill>
              <a:latin typeface="Calibri"/>
              <a:ea typeface="Calibri"/>
              <a:cs typeface="Calibri"/>
              <a:sym typeface="Calibri"/>
            </a:endParaRPr>
          </a:p>
          <a:p>
            <a:pPr marL="0" lvl="0" indent="0" algn="l" rtl="0">
              <a:lnSpc>
                <a:spcPct val="80000"/>
              </a:lnSpc>
              <a:spcBef>
                <a:spcPts val="600"/>
              </a:spcBef>
              <a:spcAft>
                <a:spcPts val="0"/>
              </a:spcAft>
              <a:buClr>
                <a:schemeClr val="dk1"/>
              </a:buClr>
              <a:buSzPts val="1100"/>
              <a:buFont typeface="Arial"/>
              <a:buNone/>
            </a:pPr>
            <a:r>
              <a:rPr lang="en" sz="2000" b="1" dirty="0">
                <a:solidFill>
                  <a:srgbClr val="0070C0"/>
                </a:solidFill>
                <a:latin typeface="Calibri"/>
                <a:ea typeface="Calibri"/>
                <a:cs typeface="Calibri"/>
                <a:sym typeface="Calibri"/>
              </a:rPr>
              <a:t>Intervention Coordinators</a:t>
            </a:r>
            <a:endParaRPr sz="2000" b="1" dirty="0">
              <a:solidFill>
                <a:srgbClr val="0070C0"/>
              </a:solidFill>
              <a:latin typeface="Calibri"/>
              <a:ea typeface="Calibri"/>
              <a:cs typeface="Calibri"/>
              <a:sym typeface="Calibri"/>
            </a:endParaRPr>
          </a:p>
          <a:p>
            <a:pPr marL="457200" lvl="0" indent="-342900" algn="l" rtl="0">
              <a:lnSpc>
                <a:spcPct val="82000"/>
              </a:lnSpc>
              <a:spcBef>
                <a:spcPts val="6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Organizes and/or oversees the specific interventions such as CICO or group interventions with &amp; without individual features</a:t>
            </a:r>
            <a:endParaRPr sz="2000" dirty="0">
              <a:solidFill>
                <a:schemeClr val="dk1"/>
              </a:solidFill>
              <a:latin typeface="Calibri"/>
              <a:ea typeface="Calibri"/>
              <a:cs typeface="Calibri"/>
              <a:sym typeface="Calibri"/>
            </a:endParaRPr>
          </a:p>
          <a:p>
            <a:pPr marL="457200" lvl="0" indent="-342900" algn="l" rtl="0">
              <a:lnSpc>
                <a:spcPct val="82000"/>
              </a:lnSpc>
              <a:spcBef>
                <a:spcPts val="6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Communicates with intervention facilitators</a:t>
            </a:r>
            <a:endParaRPr sz="2000" dirty="0">
              <a:solidFill>
                <a:schemeClr val="dk1"/>
              </a:solidFill>
              <a:latin typeface="Calibri"/>
              <a:ea typeface="Calibri"/>
              <a:cs typeface="Calibri"/>
              <a:sym typeface="Calibri"/>
            </a:endParaRPr>
          </a:p>
          <a:p>
            <a:pPr marL="457200" lvl="0" indent="-342900" algn="l" rtl="0">
              <a:lnSpc>
                <a:spcPct val="82000"/>
              </a:lnSpc>
              <a:spcBef>
                <a:spcPts val="6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May also be a facilitator of group interventions</a:t>
            </a:r>
            <a:endParaRPr sz="2000" dirty="0">
              <a:solidFill>
                <a:schemeClr val="dk1"/>
              </a:solidFill>
              <a:latin typeface="Calibri"/>
              <a:ea typeface="Calibri"/>
              <a:cs typeface="Calibri"/>
              <a:sym typeface="Calibri"/>
            </a:endParaRPr>
          </a:p>
          <a:p>
            <a:pPr marL="0" lvl="0" indent="0" algn="l" rtl="0">
              <a:lnSpc>
                <a:spcPct val="80000"/>
              </a:lnSpc>
              <a:spcBef>
                <a:spcPts val="600"/>
              </a:spcBef>
              <a:spcAft>
                <a:spcPts val="0"/>
              </a:spcAft>
              <a:buNone/>
            </a:pPr>
            <a:r>
              <a:rPr lang="en" sz="2000" b="1" dirty="0">
                <a:solidFill>
                  <a:srgbClr val="0070C0"/>
                </a:solidFill>
                <a:latin typeface="Calibri"/>
                <a:ea typeface="Calibri"/>
                <a:cs typeface="Calibri"/>
                <a:sym typeface="Calibri"/>
              </a:rPr>
              <a:t>Facilitators-Trained Staff</a:t>
            </a:r>
            <a:endParaRPr sz="2000" b="1" dirty="0">
              <a:solidFill>
                <a:srgbClr val="0070C0"/>
              </a:solidFill>
              <a:latin typeface="Calibri"/>
              <a:ea typeface="Calibri"/>
              <a:cs typeface="Calibri"/>
              <a:sym typeface="Calibri"/>
            </a:endParaRPr>
          </a:p>
          <a:p>
            <a:pPr marL="457200" lvl="0" indent="-342900" algn="l" rtl="0">
              <a:lnSpc>
                <a:spcPct val="90000"/>
              </a:lnSpc>
              <a:spcBef>
                <a:spcPts val="6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Directly provides intervention support services to youth/families</a:t>
            </a:r>
            <a:endParaRPr sz="2000" dirty="0">
              <a:solidFill>
                <a:schemeClr val="dk1"/>
              </a:solidFill>
              <a:latin typeface="Calibri"/>
              <a:ea typeface="Calibri"/>
              <a:cs typeface="Calibri"/>
              <a:sym typeface="Calibri"/>
            </a:endParaRPr>
          </a:p>
          <a:p>
            <a:pPr marL="457200" lvl="0" indent="-342900" algn="l" rtl="0">
              <a:lnSpc>
                <a:spcPct val="90000"/>
              </a:lnSpc>
              <a:spcBef>
                <a:spcPts val="6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Roles include: meeting with students for CICO, running groups, not necessarily members of systems team</a:t>
            </a:r>
            <a:endParaRPr sz="2000" dirty="0">
              <a:solidFill>
                <a:schemeClr val="dk1"/>
              </a:solidFill>
              <a:latin typeface="Calibri"/>
              <a:ea typeface="Calibri"/>
              <a:cs typeface="Calibri"/>
              <a:sym typeface="Calibri"/>
            </a:endParaRPr>
          </a:p>
          <a:p>
            <a:pPr marL="457200" lvl="0" indent="-342900" algn="l" rtl="0">
              <a:lnSpc>
                <a:spcPct val="90000"/>
              </a:lnSpc>
              <a:spcBef>
                <a:spcPts val="600"/>
              </a:spcBef>
              <a:spcAft>
                <a:spcPts val="0"/>
              </a:spcAft>
              <a:buClr>
                <a:schemeClr val="dk1"/>
              </a:buClr>
              <a:buSzPts val="1800"/>
              <a:buFont typeface="Calibri"/>
              <a:buChar char="●"/>
            </a:pPr>
            <a:r>
              <a:rPr lang="en" sz="2000" dirty="0">
                <a:solidFill>
                  <a:schemeClr val="dk1"/>
                </a:solidFill>
                <a:latin typeface="Calibri"/>
                <a:ea typeface="Calibri"/>
                <a:cs typeface="Calibri"/>
                <a:sym typeface="Calibri"/>
              </a:rPr>
              <a:t>Report student progress</a:t>
            </a:r>
            <a:endParaRPr sz="2000"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736" name="Google Shape;736;p140"/>
          <p:cNvPicPr preferRelativeResize="0"/>
          <p:nvPr/>
        </p:nvPicPr>
        <p:blipFill>
          <a:blip r:embed="rId3">
            <a:alphaModFix/>
          </a:blip>
          <a:stretch>
            <a:fillRect/>
          </a:stretch>
        </p:blipFill>
        <p:spPr>
          <a:xfrm>
            <a:off x="8161425" y="4114950"/>
            <a:ext cx="835500" cy="932975"/>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Set-up Your Communication Methods</a:t>
            </a:r>
            <a:endParaRPr>
              <a:latin typeface="Calibri"/>
              <a:ea typeface="Calibri"/>
              <a:cs typeface="Calibri"/>
              <a:sym typeface="Calibri"/>
            </a:endParaRPr>
          </a:p>
        </p:txBody>
      </p:sp>
      <p:sp>
        <p:nvSpPr>
          <p:cNvPr id="742" name="Google Shape;742;p141"/>
          <p:cNvSpPr txBox="1">
            <a:spLocks noGrp="1"/>
          </p:cNvSpPr>
          <p:nvPr>
            <p:ph type="body" idx="1"/>
          </p:nvPr>
        </p:nvSpPr>
        <p:spPr>
          <a:xfrm>
            <a:off x="311700" y="1313800"/>
            <a:ext cx="8520600" cy="3416400"/>
          </a:xfrm>
          <a:prstGeom prst="rect">
            <a:avLst/>
          </a:prstGeom>
        </p:spPr>
        <p:txBody>
          <a:bodyPr spcFirstLastPara="1" wrap="square" lIns="91425" tIns="91425" rIns="91425" bIns="91425" anchor="t" anchorCtr="0">
            <a:noAutofit/>
          </a:bodyPr>
          <a:lstStyle/>
          <a:p>
            <a:pPr marL="457200" lvl="0" indent="-381000" algn="l" rtl="0">
              <a:lnSpc>
                <a:spcPct val="90000"/>
              </a:lnSpc>
              <a:spcBef>
                <a:spcPts val="80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Support communication with </a:t>
            </a:r>
            <a:r>
              <a:rPr lang="en" sz="2400" b="1">
                <a:solidFill>
                  <a:schemeClr val="dk1"/>
                </a:solidFill>
                <a:latin typeface="Calibri"/>
                <a:ea typeface="Calibri"/>
                <a:cs typeface="Calibri"/>
                <a:sym typeface="Calibri"/>
              </a:rPr>
              <a:t>staff, students, and families</a:t>
            </a:r>
            <a:endParaRPr sz="2400" b="1">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Inform all about how students are eligible for the intervention</a:t>
            </a:r>
            <a:endParaRPr sz="240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Share types of interventions available</a:t>
            </a:r>
            <a:endParaRPr sz="240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Share the process to request assistance for a student</a:t>
            </a:r>
            <a:endParaRPr sz="240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Plan to share updates on overall intervention success</a:t>
            </a:r>
            <a:endParaRPr sz="24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743" name="Google Shape;743;p141"/>
          <p:cNvPicPr preferRelativeResize="0"/>
          <p:nvPr/>
        </p:nvPicPr>
        <p:blipFill>
          <a:blip r:embed="rId3">
            <a:alphaModFix/>
          </a:blip>
          <a:stretch>
            <a:fillRect/>
          </a:stretch>
        </p:blipFill>
        <p:spPr>
          <a:xfrm>
            <a:off x="7398525" y="57913"/>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1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Calibri"/>
                <a:ea typeface="Calibri"/>
                <a:cs typeface="Calibri"/>
                <a:sym typeface="Calibri"/>
              </a:rPr>
              <a:t>Communication Methods</a:t>
            </a:r>
            <a:endParaRPr sz="3000">
              <a:latin typeface="Calibri"/>
              <a:ea typeface="Calibri"/>
              <a:cs typeface="Calibri"/>
              <a:sym typeface="Calibri"/>
            </a:endParaRPr>
          </a:p>
        </p:txBody>
      </p:sp>
      <p:sp>
        <p:nvSpPr>
          <p:cNvPr id="749" name="Google Shape;749;p142"/>
          <p:cNvSpPr txBox="1">
            <a:spLocks noGrp="1"/>
          </p:cNvSpPr>
          <p:nvPr>
            <p:ph type="body" idx="1"/>
          </p:nvPr>
        </p:nvSpPr>
        <p:spPr>
          <a:xfrm>
            <a:off x="795700" y="1152475"/>
            <a:ext cx="48129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800">
                <a:solidFill>
                  <a:schemeClr val="dk1"/>
                </a:solidFill>
                <a:latin typeface="Calibri"/>
                <a:ea typeface="Calibri"/>
                <a:cs typeface="Calibri"/>
                <a:sym typeface="Calibri"/>
              </a:rPr>
              <a:t>Example ideas:</a:t>
            </a:r>
            <a:endParaRPr sz="2800">
              <a:solidFill>
                <a:schemeClr val="dk1"/>
              </a:solidFill>
              <a:latin typeface="Calibri"/>
              <a:ea typeface="Calibri"/>
              <a:cs typeface="Calibri"/>
              <a:sym typeface="Calibri"/>
            </a:endParaRPr>
          </a:p>
          <a:p>
            <a:pPr marL="457200" lvl="0" indent="-393700" algn="l" rtl="0">
              <a:lnSpc>
                <a:spcPct val="90000"/>
              </a:lnSpc>
              <a:spcBef>
                <a:spcPts val="40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Email</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Newsletters</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Website</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Parent Meetings</a:t>
            </a:r>
            <a:endParaRPr sz="260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Open House/Back-to-School</a:t>
            </a:r>
            <a:endParaRPr sz="2600">
              <a:solidFill>
                <a:schemeClr val="dk1"/>
              </a:solidFill>
              <a:latin typeface="Calibri"/>
              <a:ea typeface="Calibri"/>
              <a:cs typeface="Calibri"/>
              <a:sym typeface="Calibri"/>
            </a:endParaRPr>
          </a:p>
          <a:p>
            <a:pPr marL="0" lvl="0" indent="0" algn="l" rtl="0">
              <a:lnSpc>
                <a:spcPct val="90000"/>
              </a:lnSpc>
              <a:spcBef>
                <a:spcPts val="400"/>
              </a:spcBef>
              <a:spcAft>
                <a:spcPts val="0"/>
              </a:spcAft>
              <a:buNone/>
            </a:pPr>
            <a:endParaRPr sz="3200">
              <a:solidFill>
                <a:schemeClr val="dk1"/>
              </a:solidFill>
              <a:latin typeface="Calibri"/>
              <a:ea typeface="Calibri"/>
              <a:cs typeface="Calibri"/>
              <a:sym typeface="Calibri"/>
            </a:endParaRPr>
          </a:p>
        </p:txBody>
      </p:sp>
      <p:pic>
        <p:nvPicPr>
          <p:cNvPr id="750" name="Google Shape;750;p142"/>
          <p:cNvPicPr preferRelativeResize="0"/>
          <p:nvPr/>
        </p:nvPicPr>
        <p:blipFill>
          <a:blip r:embed="rId3">
            <a:alphaModFix/>
          </a:blip>
          <a:stretch>
            <a:fillRect/>
          </a:stretch>
        </p:blipFill>
        <p:spPr>
          <a:xfrm>
            <a:off x="7398525" y="57913"/>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1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Calibri"/>
                <a:ea typeface="Calibri"/>
                <a:cs typeface="Calibri"/>
                <a:sym typeface="Calibri"/>
              </a:rPr>
              <a:t>Develop Your Professional Development</a:t>
            </a:r>
            <a:endParaRPr sz="3000">
              <a:latin typeface="Calibri"/>
              <a:ea typeface="Calibri"/>
              <a:cs typeface="Calibri"/>
              <a:sym typeface="Calibri"/>
            </a:endParaRPr>
          </a:p>
        </p:txBody>
      </p:sp>
      <p:sp>
        <p:nvSpPr>
          <p:cNvPr id="756" name="Google Shape;756;p143"/>
          <p:cNvSpPr txBox="1">
            <a:spLocks noGrp="1"/>
          </p:cNvSpPr>
          <p:nvPr>
            <p:ph type="body" idx="1"/>
          </p:nvPr>
        </p:nvSpPr>
        <p:spPr>
          <a:xfrm>
            <a:off x="311700" y="1323275"/>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800">
                <a:solidFill>
                  <a:schemeClr val="dk1"/>
                </a:solidFill>
                <a:latin typeface="Calibri"/>
                <a:ea typeface="Calibri"/>
                <a:cs typeface="Calibri"/>
                <a:sym typeface="Calibri"/>
              </a:rPr>
              <a:t>Written process for:</a:t>
            </a:r>
            <a:endParaRPr sz="2800">
              <a:solidFill>
                <a:srgbClr val="003399"/>
              </a:solidFill>
            </a:endParaRPr>
          </a:p>
          <a:p>
            <a:pPr marL="457200" lvl="0" indent="-393700" algn="l" rtl="0">
              <a:lnSpc>
                <a:spcPct val="90000"/>
              </a:lnSpc>
              <a:spcBef>
                <a:spcPts val="40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Teaching staff how to refer students to Tier 2 services</a:t>
            </a:r>
            <a:endParaRPr sz="2600">
              <a:solidFill>
                <a:srgbClr val="003399"/>
              </a:solidFill>
            </a:endParaRPr>
          </a:p>
          <a:p>
            <a:pPr marL="457200" lvl="0" indent="-393700" algn="l" rtl="0">
              <a:lnSpc>
                <a:spcPct val="90000"/>
              </a:lnSpc>
              <a:spcBef>
                <a:spcPts val="0"/>
              </a:spcBef>
              <a:spcAft>
                <a:spcPts val="0"/>
              </a:spcAft>
              <a:buClr>
                <a:schemeClr val="dk1"/>
              </a:buClr>
              <a:buSzPts val="2600"/>
              <a:buFont typeface="Calibri"/>
              <a:buChar char="●"/>
            </a:pPr>
            <a:r>
              <a:rPr lang="en" sz="2600">
                <a:solidFill>
                  <a:schemeClr val="dk1"/>
                </a:solidFill>
                <a:latin typeface="Calibri"/>
                <a:ea typeface="Calibri"/>
                <a:cs typeface="Calibri"/>
                <a:sym typeface="Calibri"/>
              </a:rPr>
              <a:t>Implement each Tier 2 intervention in place</a:t>
            </a:r>
            <a:endParaRPr sz="26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757" name="Google Shape;757;p143"/>
          <p:cNvPicPr preferRelativeResize="0"/>
          <p:nvPr/>
        </p:nvPicPr>
        <p:blipFill>
          <a:blip r:embed="rId3">
            <a:alphaModFix/>
          </a:blip>
          <a:stretch>
            <a:fillRect/>
          </a:stretch>
        </p:blipFill>
        <p:spPr>
          <a:xfrm>
            <a:off x="7398525" y="57913"/>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45"/>
          <p:cNvSpPr txBox="1">
            <a:spLocks noGrp="1"/>
          </p:cNvSpPr>
          <p:nvPr>
            <p:ph type="title"/>
          </p:nvPr>
        </p:nvSpPr>
        <p:spPr>
          <a:xfrm>
            <a:off x="784825" y="1548025"/>
            <a:ext cx="4061700" cy="28839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900"/>
              <a:buFont typeface="Calibri"/>
              <a:buNone/>
            </a:pPr>
            <a:r>
              <a:rPr lang="en" sz="3900"/>
              <a:t>Tiered Fidelity Inventory (TFI):</a:t>
            </a:r>
            <a:endParaRPr sz="3900"/>
          </a:p>
          <a:p>
            <a:pPr marL="0" lvl="0" indent="0" algn="l" rtl="0">
              <a:lnSpc>
                <a:spcPct val="90000"/>
              </a:lnSpc>
              <a:spcBef>
                <a:spcPts val="0"/>
              </a:spcBef>
              <a:spcAft>
                <a:spcPts val="0"/>
              </a:spcAft>
              <a:buClr>
                <a:schemeClr val="lt1"/>
              </a:buClr>
              <a:buSzPts val="3900"/>
              <a:buFont typeface="Calibri"/>
              <a:buNone/>
            </a:pPr>
            <a:r>
              <a:rPr lang="en" sz="3900"/>
              <a:t>For Tier 2 </a:t>
            </a:r>
            <a:br>
              <a:rPr lang="en" sz="3900"/>
            </a:br>
            <a:endParaRPr sz="1100"/>
          </a:p>
        </p:txBody>
      </p:sp>
      <p:pic>
        <p:nvPicPr>
          <p:cNvPr id="769" name="Google Shape;769;p145"/>
          <p:cNvPicPr preferRelativeResize="0"/>
          <p:nvPr/>
        </p:nvPicPr>
        <p:blipFill>
          <a:blip r:embed="rId3">
            <a:alphaModFix/>
          </a:blip>
          <a:stretch>
            <a:fillRect/>
          </a:stretch>
        </p:blipFill>
        <p:spPr>
          <a:xfrm>
            <a:off x="5029350" y="242550"/>
            <a:ext cx="3098125" cy="400932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dirty="0">
                <a:latin typeface="Calibri"/>
                <a:ea typeface="Calibri"/>
                <a:cs typeface="Calibri"/>
                <a:sym typeface="Calibri"/>
              </a:rPr>
              <a:t>Meeting Roles Help</a:t>
            </a:r>
            <a:endParaRPr dirty="0">
              <a:latin typeface="Calibri"/>
              <a:ea typeface="Calibri"/>
              <a:cs typeface="Calibri"/>
              <a:sym typeface="Calibri"/>
            </a:endParaRPr>
          </a:p>
        </p:txBody>
      </p:sp>
      <p:sp>
        <p:nvSpPr>
          <p:cNvPr id="455" name="Google Shape;455;p99"/>
          <p:cNvSpPr txBox="1">
            <a:spLocks noGrp="1"/>
          </p:cNvSpPr>
          <p:nvPr>
            <p:ph type="body" idx="1"/>
          </p:nvPr>
        </p:nvSpPr>
        <p:spPr>
          <a:xfrm>
            <a:off x="311700" y="1164667"/>
            <a:ext cx="8520600" cy="3810000"/>
          </a:xfrm>
          <a:prstGeom prst="rect">
            <a:avLst/>
          </a:prstGeom>
          <a:noFill/>
          <a:ln>
            <a:noFill/>
          </a:ln>
        </p:spPr>
        <p:txBody>
          <a:bodyPr spcFirstLastPara="1" wrap="square" lIns="91425" tIns="91425" rIns="91425" bIns="91425" anchor="t" anchorCtr="0">
            <a:noAutofit/>
          </a:bodyPr>
          <a:lstStyle/>
          <a:p>
            <a:pPr marL="457200" lvl="0" indent="-393700" algn="l" rtl="0">
              <a:lnSpc>
                <a:spcPct val="90000"/>
              </a:lnSpc>
              <a:spcBef>
                <a:spcPts val="400"/>
              </a:spcBef>
              <a:spcAft>
                <a:spcPts val="0"/>
              </a:spcAft>
              <a:buClr>
                <a:schemeClr val="dk1"/>
              </a:buClr>
              <a:buSzPts val="2600"/>
              <a:buFont typeface="Calibri"/>
              <a:buChar char="●"/>
            </a:pPr>
            <a:r>
              <a:rPr lang="en" sz="2600" b="1" dirty="0">
                <a:solidFill>
                  <a:schemeClr val="dk1"/>
                </a:solidFill>
                <a:latin typeface="Calibri"/>
                <a:ea typeface="Calibri"/>
                <a:cs typeface="Calibri"/>
                <a:sym typeface="Calibri"/>
              </a:rPr>
              <a:t>Required for Today:</a:t>
            </a:r>
            <a:endParaRPr sz="2600" b="1" dirty="0">
              <a:solidFill>
                <a:schemeClr val="dk1"/>
              </a:solidFill>
              <a:latin typeface="Calibri"/>
              <a:ea typeface="Calibri"/>
              <a:cs typeface="Calibri"/>
              <a:sym typeface="Calibri"/>
            </a:endParaRPr>
          </a:p>
          <a:p>
            <a:pPr marL="914400" lvl="1" indent="-381000" algn="l" rtl="0">
              <a:lnSpc>
                <a:spcPct val="90000"/>
              </a:lnSpc>
              <a:spcBef>
                <a:spcPts val="0"/>
              </a:spcBef>
              <a:spcAft>
                <a:spcPts val="0"/>
              </a:spcAft>
              <a:buSzPts val="2400"/>
              <a:buFont typeface="Calibri"/>
              <a:buChar char="○"/>
            </a:pPr>
            <a:r>
              <a:rPr lang="en" sz="2400" b="1" dirty="0">
                <a:solidFill>
                  <a:srgbClr val="0070C0"/>
                </a:solidFill>
                <a:latin typeface="Calibri"/>
                <a:ea typeface="Calibri"/>
                <a:cs typeface="Calibri"/>
                <a:sym typeface="Calibri"/>
              </a:rPr>
              <a:t>Recorder/Note taker </a:t>
            </a:r>
            <a:r>
              <a:rPr lang="en" sz="2400" dirty="0">
                <a:solidFill>
                  <a:schemeClr val="dk1"/>
                </a:solidFill>
                <a:latin typeface="Calibri"/>
                <a:ea typeface="Calibri"/>
                <a:cs typeface="Calibri"/>
                <a:sym typeface="Calibri"/>
              </a:rPr>
              <a:t>– Completes Forms; takes notes; keeps track of decisions made, on paper or via Google</a:t>
            </a:r>
            <a:endParaRPr sz="2400" dirty="0">
              <a:solidFill>
                <a:schemeClr val="dk1"/>
              </a:solidFill>
              <a:latin typeface="Calibri"/>
              <a:ea typeface="Calibri"/>
              <a:cs typeface="Calibri"/>
              <a:sym typeface="Calibri"/>
            </a:endParaRPr>
          </a:p>
          <a:p>
            <a:pPr marL="914400" lvl="1" indent="-381000" algn="l" rtl="0">
              <a:lnSpc>
                <a:spcPct val="90000"/>
              </a:lnSpc>
              <a:spcBef>
                <a:spcPts val="0"/>
              </a:spcBef>
              <a:spcAft>
                <a:spcPts val="0"/>
              </a:spcAft>
              <a:buSzPts val="2400"/>
              <a:buFont typeface="Calibri"/>
              <a:buChar char="○"/>
            </a:pPr>
            <a:r>
              <a:rPr lang="en" sz="2400" b="1" dirty="0">
                <a:solidFill>
                  <a:srgbClr val="0070C0"/>
                </a:solidFill>
                <a:latin typeface="Calibri"/>
                <a:ea typeface="Calibri"/>
                <a:cs typeface="Calibri"/>
                <a:sym typeface="Calibri"/>
              </a:rPr>
              <a:t>Reporter</a:t>
            </a:r>
            <a:r>
              <a:rPr lang="en" sz="2400" dirty="0">
                <a:solidFill>
                  <a:srgbClr val="0070C0"/>
                </a:solidFill>
                <a:latin typeface="Calibri"/>
                <a:ea typeface="Calibri"/>
                <a:cs typeface="Calibri"/>
                <a:sym typeface="Calibri"/>
              </a:rPr>
              <a:t> </a:t>
            </a:r>
            <a:r>
              <a:rPr lang="en" sz="2400" dirty="0">
                <a:solidFill>
                  <a:schemeClr val="dk1"/>
                </a:solidFill>
                <a:latin typeface="Calibri"/>
                <a:ea typeface="Calibri"/>
                <a:cs typeface="Calibri"/>
                <a:sym typeface="Calibri"/>
              </a:rPr>
              <a:t>- Uses recorder’s notes to share with the group</a:t>
            </a:r>
            <a:endParaRPr sz="2400" dirty="0">
              <a:solidFill>
                <a:schemeClr val="dk1"/>
              </a:solidFill>
              <a:latin typeface="Calibri"/>
              <a:ea typeface="Calibri"/>
              <a:cs typeface="Calibri"/>
              <a:sym typeface="Calibri"/>
            </a:endParaRPr>
          </a:p>
          <a:p>
            <a:pPr marL="457200" lvl="0" indent="-393700" algn="l" rtl="0">
              <a:lnSpc>
                <a:spcPct val="90000"/>
              </a:lnSpc>
              <a:spcBef>
                <a:spcPts val="0"/>
              </a:spcBef>
              <a:spcAft>
                <a:spcPts val="0"/>
              </a:spcAft>
              <a:buClr>
                <a:schemeClr val="dk1"/>
              </a:buClr>
              <a:buSzPts val="2600"/>
              <a:buFont typeface="Calibri"/>
              <a:buChar char="●"/>
            </a:pPr>
            <a:r>
              <a:rPr lang="en" sz="2600" b="1" dirty="0">
                <a:solidFill>
                  <a:schemeClr val="dk1"/>
                </a:solidFill>
                <a:latin typeface="Calibri"/>
                <a:ea typeface="Calibri"/>
                <a:cs typeface="Calibri"/>
                <a:sym typeface="Calibri"/>
              </a:rPr>
              <a:t>Optional:</a:t>
            </a:r>
            <a:endParaRPr sz="2600" b="1" dirty="0">
              <a:solidFill>
                <a:schemeClr val="dk1"/>
              </a:solidFill>
              <a:latin typeface="Calibri"/>
              <a:ea typeface="Calibri"/>
              <a:cs typeface="Calibri"/>
              <a:sym typeface="Calibri"/>
            </a:endParaRPr>
          </a:p>
          <a:p>
            <a:pPr marL="914400" lvl="1" indent="-381000" algn="l" rtl="0">
              <a:lnSpc>
                <a:spcPct val="90000"/>
              </a:lnSpc>
              <a:spcBef>
                <a:spcPts val="0"/>
              </a:spcBef>
              <a:spcAft>
                <a:spcPts val="0"/>
              </a:spcAft>
              <a:buSzPts val="2400"/>
              <a:buFont typeface="Calibri"/>
              <a:buChar char="○"/>
            </a:pPr>
            <a:r>
              <a:rPr lang="en" sz="2400" b="1" dirty="0">
                <a:solidFill>
                  <a:srgbClr val="0070C0"/>
                </a:solidFill>
                <a:latin typeface="Calibri"/>
                <a:ea typeface="Calibri"/>
                <a:cs typeface="Calibri"/>
                <a:sym typeface="Calibri"/>
              </a:rPr>
              <a:t>Facilitator</a:t>
            </a:r>
            <a:r>
              <a:rPr lang="en" sz="2400" dirty="0">
                <a:solidFill>
                  <a:srgbClr val="0070C0"/>
                </a:solidFill>
                <a:latin typeface="Calibri"/>
                <a:ea typeface="Calibri"/>
                <a:cs typeface="Calibri"/>
                <a:sym typeface="Calibri"/>
              </a:rPr>
              <a:t> </a:t>
            </a:r>
            <a:r>
              <a:rPr lang="en" sz="2400" dirty="0">
                <a:solidFill>
                  <a:schemeClr val="dk1"/>
                </a:solidFill>
                <a:latin typeface="Calibri"/>
                <a:ea typeface="Calibri"/>
                <a:cs typeface="Calibri"/>
                <a:sym typeface="Calibri"/>
              </a:rPr>
              <a:t>- Guides team back to activities and the intent of those activities; remains objective</a:t>
            </a:r>
            <a:endParaRPr sz="1100" dirty="0">
              <a:solidFill>
                <a:schemeClr val="dk1"/>
              </a:solidFill>
            </a:endParaRPr>
          </a:p>
          <a:p>
            <a:pPr marL="914400" lvl="1" indent="-381000" algn="l" rtl="0">
              <a:lnSpc>
                <a:spcPct val="90000"/>
              </a:lnSpc>
              <a:spcBef>
                <a:spcPts val="0"/>
              </a:spcBef>
              <a:spcAft>
                <a:spcPts val="0"/>
              </a:spcAft>
              <a:buSzPts val="2400"/>
              <a:buFont typeface="Calibri"/>
              <a:buChar char="○"/>
            </a:pPr>
            <a:r>
              <a:rPr lang="en" sz="2400" b="1" dirty="0">
                <a:solidFill>
                  <a:srgbClr val="0070C0"/>
                </a:solidFill>
                <a:latin typeface="Calibri"/>
                <a:ea typeface="Calibri"/>
                <a:cs typeface="Calibri"/>
                <a:sym typeface="Calibri"/>
              </a:rPr>
              <a:t>Timekeeper</a:t>
            </a:r>
            <a:r>
              <a:rPr lang="en" sz="2400" b="1" dirty="0">
                <a:solidFill>
                  <a:schemeClr val="dk1"/>
                </a:solidFill>
                <a:latin typeface="Calibri"/>
                <a:ea typeface="Calibri"/>
                <a:cs typeface="Calibri"/>
                <a:sym typeface="Calibri"/>
              </a:rPr>
              <a:t> </a:t>
            </a:r>
            <a:r>
              <a:rPr lang="en" sz="2400" dirty="0">
                <a:solidFill>
                  <a:schemeClr val="dk1"/>
                </a:solidFill>
                <a:latin typeface="Calibri"/>
                <a:ea typeface="Calibri"/>
                <a:cs typeface="Calibri"/>
                <a:sym typeface="Calibri"/>
              </a:rPr>
              <a:t>- Keeps track of time spent on issue; prompts group when allotted time is up</a:t>
            </a:r>
            <a:endParaRPr sz="2400" dirty="0">
              <a:solidFill>
                <a:schemeClr val="dk1"/>
              </a:solidFill>
              <a:latin typeface="Calibri"/>
              <a:ea typeface="Calibri"/>
              <a:cs typeface="Calibri"/>
              <a:sym typeface="Calibri"/>
            </a:endParaRPr>
          </a:p>
          <a:p>
            <a:pPr marL="0" lvl="0" indent="0" algn="l" rtl="0">
              <a:lnSpc>
                <a:spcPct val="115000"/>
              </a:lnSpc>
              <a:spcBef>
                <a:spcPts val="0"/>
              </a:spcBef>
              <a:spcAft>
                <a:spcPts val="1600"/>
              </a:spcAft>
              <a:buSzPts val="1800"/>
              <a:buNone/>
            </a:pPr>
            <a:endParaRP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2436" y="304800"/>
            <a:ext cx="8674677" cy="4148758"/>
          </a:xfrm>
          <a:prstGeom prst="rect">
            <a:avLst/>
          </a:prstGeom>
          <a:ln w="57150">
            <a:solidFill>
              <a:srgbClr val="0070C0"/>
            </a:solidFill>
          </a:ln>
        </p:spPr>
      </p:pic>
      <p:sp>
        <p:nvSpPr>
          <p:cNvPr id="6" name="Frame 5"/>
          <p:cNvSpPr/>
          <p:nvPr/>
        </p:nvSpPr>
        <p:spPr>
          <a:xfrm>
            <a:off x="212436" y="1016000"/>
            <a:ext cx="2454564" cy="736600"/>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09586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256682"/>
            <a:ext cx="9144000" cy="2579336"/>
          </a:xfrm>
          <a:prstGeom prst="rect">
            <a:avLst/>
          </a:prstGeom>
          <a:ln w="57150">
            <a:solidFill>
              <a:srgbClr val="0070C0"/>
            </a:solidFill>
          </a:ln>
        </p:spPr>
      </p:pic>
      <p:sp>
        <p:nvSpPr>
          <p:cNvPr id="8" name="Frame 7"/>
          <p:cNvSpPr/>
          <p:nvPr/>
        </p:nvSpPr>
        <p:spPr>
          <a:xfrm>
            <a:off x="76200" y="2025650"/>
            <a:ext cx="4216400" cy="736600"/>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53185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1672" y="414130"/>
            <a:ext cx="8693728" cy="4157870"/>
          </a:xfrm>
          <a:prstGeom prst="rect">
            <a:avLst/>
          </a:prstGeom>
        </p:spPr>
      </p:pic>
      <p:sp>
        <p:nvSpPr>
          <p:cNvPr id="6" name="Frame 5"/>
          <p:cNvSpPr/>
          <p:nvPr/>
        </p:nvSpPr>
        <p:spPr>
          <a:xfrm>
            <a:off x="221672" y="4013200"/>
            <a:ext cx="2454564" cy="736600"/>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6426200" y="1244600"/>
            <a:ext cx="1117600" cy="1117600"/>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230998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1672" y="414130"/>
            <a:ext cx="8693728" cy="4157870"/>
          </a:xfrm>
          <a:prstGeom prst="rect">
            <a:avLst/>
          </a:prstGeom>
        </p:spPr>
      </p:pic>
      <p:sp>
        <p:nvSpPr>
          <p:cNvPr id="6" name="Frame 5"/>
          <p:cNvSpPr/>
          <p:nvPr/>
        </p:nvSpPr>
        <p:spPr>
          <a:xfrm>
            <a:off x="1854200" y="4203700"/>
            <a:ext cx="1939636" cy="596900"/>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983683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3400" y="76201"/>
            <a:ext cx="8307580" cy="4889500"/>
          </a:xfrm>
          <a:prstGeom prst="rect">
            <a:avLst/>
          </a:prstGeom>
        </p:spPr>
      </p:pic>
      <p:sp>
        <p:nvSpPr>
          <p:cNvPr id="6" name="Frame 5"/>
          <p:cNvSpPr/>
          <p:nvPr/>
        </p:nvSpPr>
        <p:spPr>
          <a:xfrm>
            <a:off x="2540000" y="4521200"/>
            <a:ext cx="1939636" cy="558802"/>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3962400" y="0"/>
            <a:ext cx="1346200" cy="1092199"/>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492069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3400" y="76201"/>
            <a:ext cx="8307580" cy="4889500"/>
          </a:xfrm>
          <a:prstGeom prst="rect">
            <a:avLst/>
          </a:prstGeom>
        </p:spPr>
      </p:pic>
      <p:sp>
        <p:nvSpPr>
          <p:cNvPr id="6" name="Frame 5"/>
          <p:cNvSpPr/>
          <p:nvPr/>
        </p:nvSpPr>
        <p:spPr>
          <a:xfrm>
            <a:off x="2540000" y="4521200"/>
            <a:ext cx="1939636" cy="558802"/>
          </a:xfrm>
          <a:prstGeom prst="fram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4953000" y="-38100"/>
            <a:ext cx="4191000" cy="5003801"/>
          </a:xfrm>
          <a:prstGeom prst="frame">
            <a:avLst>
              <a:gd name="adj1" fmla="val 2803"/>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890178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73"/>
        <p:cNvGrpSpPr/>
        <p:nvPr/>
      </p:nvGrpSpPr>
      <p:grpSpPr>
        <a:xfrm>
          <a:off x="0" y="0"/>
          <a:ext cx="0" cy="0"/>
          <a:chOff x="0" y="0"/>
          <a:chExt cx="0" cy="0"/>
        </a:xfrm>
      </p:grpSpPr>
      <p:sp>
        <p:nvSpPr>
          <p:cNvPr id="774" name="Google Shape;774;p146"/>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TFI Tier II Items</a:t>
            </a:r>
            <a:endParaRPr sz="1100"/>
          </a:p>
        </p:txBody>
      </p:sp>
      <p:sp>
        <p:nvSpPr>
          <p:cNvPr id="775" name="Google Shape;775;p146"/>
          <p:cNvSpPr txBox="1">
            <a:spLocks noGrp="1"/>
          </p:cNvSpPr>
          <p:nvPr>
            <p:ph type="body" idx="1"/>
          </p:nvPr>
        </p:nvSpPr>
        <p:spPr>
          <a:xfrm>
            <a:off x="447858" y="768650"/>
            <a:ext cx="7030200" cy="4010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700"/>
              <a:buFont typeface="Noto Sans Symbols"/>
              <a:buNone/>
            </a:pPr>
            <a:r>
              <a:rPr lang="en" sz="2400"/>
              <a:t>Subscale: Teams</a:t>
            </a:r>
            <a:endParaRPr sz="2400"/>
          </a:p>
          <a:p>
            <a:pPr marL="520700" lvl="1" indent="-241300" algn="l" rtl="0">
              <a:lnSpc>
                <a:spcPct val="100000"/>
              </a:lnSpc>
              <a:spcBef>
                <a:spcPts val="500"/>
              </a:spcBef>
              <a:spcAft>
                <a:spcPts val="0"/>
              </a:spcAft>
              <a:buClr>
                <a:srgbClr val="000000"/>
              </a:buClr>
              <a:buSzPts val="2400"/>
              <a:buChar char="•"/>
            </a:pPr>
            <a:r>
              <a:rPr lang="en" sz="2400" u="sng">
                <a:solidFill>
                  <a:srgbClr val="000000"/>
                </a:solidFill>
                <a:hlinkClick r:id="rId3" action="ppaction://hlinksldjump"/>
              </a:rPr>
              <a:t>Item 2.1: Team Composition</a:t>
            </a:r>
            <a:endParaRPr sz="2400">
              <a:solidFill>
                <a:srgbClr val="000000"/>
              </a:solidFill>
            </a:endParaRPr>
          </a:p>
          <a:p>
            <a:pPr marL="520700" lvl="1" indent="-241300" algn="l" rtl="0">
              <a:lnSpc>
                <a:spcPct val="100000"/>
              </a:lnSpc>
              <a:spcBef>
                <a:spcPts val="900"/>
              </a:spcBef>
              <a:spcAft>
                <a:spcPts val="0"/>
              </a:spcAft>
              <a:buClr>
                <a:srgbClr val="000000"/>
              </a:buClr>
              <a:buSzPts val="2400"/>
              <a:buChar char="•"/>
            </a:pPr>
            <a:r>
              <a:rPr lang="en" sz="2400" u="sng">
                <a:solidFill>
                  <a:srgbClr val="000000"/>
                </a:solidFill>
                <a:hlinkClick r:id="rId4" action="ppaction://hlinksldjump"/>
              </a:rPr>
              <a:t>Item 2.2: Team Operating Procedures</a:t>
            </a:r>
            <a:endParaRPr sz="2400">
              <a:solidFill>
                <a:srgbClr val="000000"/>
              </a:solidFill>
            </a:endParaRPr>
          </a:p>
          <a:p>
            <a:pPr marL="520700" lvl="1" indent="-241300" algn="l" rtl="0">
              <a:lnSpc>
                <a:spcPct val="100000"/>
              </a:lnSpc>
              <a:spcBef>
                <a:spcPts val="900"/>
              </a:spcBef>
              <a:spcAft>
                <a:spcPts val="0"/>
              </a:spcAft>
              <a:buClr>
                <a:srgbClr val="000000"/>
              </a:buClr>
              <a:buSzPts val="2400"/>
              <a:buChar char="•"/>
            </a:pPr>
            <a:r>
              <a:rPr lang="en" sz="2400" u="sng">
                <a:solidFill>
                  <a:srgbClr val="000000"/>
                </a:solidFill>
                <a:hlinkClick r:id="rId5" action="ppaction://hlinksldjump"/>
              </a:rPr>
              <a:t>Item 2.3: Screening</a:t>
            </a:r>
            <a:endParaRPr sz="2400">
              <a:solidFill>
                <a:srgbClr val="000000"/>
              </a:solidFill>
            </a:endParaRPr>
          </a:p>
          <a:p>
            <a:pPr marL="520700" lvl="1" indent="-241300" algn="l" rtl="0">
              <a:lnSpc>
                <a:spcPct val="100000"/>
              </a:lnSpc>
              <a:spcBef>
                <a:spcPts val="900"/>
              </a:spcBef>
              <a:spcAft>
                <a:spcPts val="0"/>
              </a:spcAft>
              <a:buClr>
                <a:srgbClr val="000000"/>
              </a:buClr>
              <a:buSzPts val="2400"/>
              <a:buChar char="•"/>
            </a:pPr>
            <a:r>
              <a:rPr lang="en" sz="2400" u="sng">
                <a:solidFill>
                  <a:srgbClr val="000000"/>
                </a:solidFill>
                <a:hlinkClick r:id="rId6" action="ppaction://hlinksldjump"/>
              </a:rPr>
              <a:t>Item 2.4: Request for Assistance</a:t>
            </a:r>
            <a:endParaRPr sz="2400">
              <a:solidFill>
                <a:srgbClr val="000000"/>
              </a:solidFill>
            </a:endParaRPr>
          </a:p>
          <a:p>
            <a:pPr marL="0" lvl="0" indent="0" algn="l" rtl="0">
              <a:lnSpc>
                <a:spcPct val="100000"/>
              </a:lnSpc>
              <a:spcBef>
                <a:spcPts val="1400"/>
              </a:spcBef>
              <a:spcAft>
                <a:spcPts val="0"/>
              </a:spcAft>
              <a:buClr>
                <a:schemeClr val="accent1"/>
              </a:buClr>
              <a:buSzPts val="1700"/>
              <a:buFont typeface="Noto Sans Symbols"/>
              <a:buNone/>
            </a:pPr>
            <a:r>
              <a:rPr lang="en" sz="2400">
                <a:solidFill>
                  <a:srgbClr val="999999"/>
                </a:solidFill>
              </a:rPr>
              <a:t>Subscale: Interventions</a:t>
            </a:r>
            <a:endParaRPr sz="2400">
              <a:solidFill>
                <a:srgbClr val="999999"/>
              </a:solidFill>
            </a:endParaRPr>
          </a:p>
          <a:p>
            <a:pPr marL="0" lvl="0" indent="0" algn="l" rtl="0">
              <a:spcBef>
                <a:spcPts val="0"/>
              </a:spcBef>
              <a:spcAft>
                <a:spcPts val="0"/>
              </a:spcAft>
              <a:buNone/>
            </a:pPr>
            <a:r>
              <a:rPr lang="en" sz="2400">
                <a:solidFill>
                  <a:srgbClr val="999999"/>
                </a:solidFill>
              </a:rPr>
              <a:t>Subscale: Evaluation</a:t>
            </a:r>
            <a:endParaRPr sz="2400">
              <a:solidFill>
                <a:srgbClr val="999999"/>
              </a:solidFill>
            </a:endParaRPr>
          </a:p>
          <a:p>
            <a:pPr marL="520700" lvl="0" indent="0" algn="l" rtl="0">
              <a:lnSpc>
                <a:spcPct val="100000"/>
              </a:lnSpc>
              <a:spcBef>
                <a:spcPts val="900"/>
              </a:spcBef>
              <a:spcAft>
                <a:spcPts val="0"/>
              </a:spcAft>
              <a:buNone/>
            </a:pPr>
            <a:endParaRPr sz="1700"/>
          </a:p>
          <a:p>
            <a:pPr marL="0" lvl="0" indent="0" algn="l" rtl="0">
              <a:lnSpc>
                <a:spcPct val="100000"/>
              </a:lnSpc>
              <a:spcBef>
                <a:spcPts val="500"/>
              </a:spcBef>
              <a:spcAft>
                <a:spcPts val="0"/>
              </a:spcAft>
              <a:buClr>
                <a:schemeClr val="accent1"/>
              </a:buClr>
              <a:buSzPts val="1700"/>
              <a:buFont typeface="Noto Sans Symbols"/>
              <a:buNone/>
            </a:pPr>
            <a:endParaRPr sz="1900"/>
          </a:p>
        </p:txBody>
      </p:sp>
      <p:sp>
        <p:nvSpPr>
          <p:cNvPr id="776" name="Google Shape;776;p146"/>
          <p:cNvSpPr txBox="1"/>
          <p:nvPr/>
        </p:nvSpPr>
        <p:spPr>
          <a:xfrm>
            <a:off x="299625" y="449550"/>
            <a:ext cx="4207200" cy="21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777" name="Google Shape;777;p146"/>
          <p:cNvPicPr preferRelativeResize="0"/>
          <p:nvPr/>
        </p:nvPicPr>
        <p:blipFill>
          <a:blip r:embed="rId7">
            <a:alphaModFix/>
          </a:blip>
          <a:stretch>
            <a:fillRect/>
          </a:stretch>
        </p:blipFill>
        <p:spPr>
          <a:xfrm>
            <a:off x="5753450" y="567088"/>
            <a:ext cx="3098125" cy="4009325"/>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81"/>
        <p:cNvGrpSpPr/>
        <p:nvPr/>
      </p:nvGrpSpPr>
      <p:grpSpPr>
        <a:xfrm>
          <a:off x="0" y="0"/>
          <a:ext cx="0" cy="0"/>
          <a:chOff x="0" y="0"/>
          <a:chExt cx="0" cy="0"/>
        </a:xfrm>
      </p:grpSpPr>
      <p:sp>
        <p:nvSpPr>
          <p:cNvPr id="782" name="Google Shape;782;p147"/>
          <p:cNvSpPr txBox="1">
            <a:spLocks noGrp="1"/>
          </p:cNvSpPr>
          <p:nvPr>
            <p:ph type="title"/>
          </p:nvPr>
        </p:nvSpPr>
        <p:spPr>
          <a:xfrm>
            <a:off x="385763" y="1"/>
            <a:ext cx="6900900" cy="707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783" name="Google Shape;783;p147"/>
          <p:cNvPicPr preferRelativeResize="0"/>
          <p:nvPr/>
        </p:nvPicPr>
        <p:blipFill>
          <a:blip r:embed="rId3">
            <a:alphaModFix/>
          </a:blip>
          <a:stretch>
            <a:fillRect/>
          </a:stretch>
        </p:blipFill>
        <p:spPr>
          <a:xfrm>
            <a:off x="676750" y="335175"/>
            <a:ext cx="7973499" cy="4333925"/>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87"/>
        <p:cNvGrpSpPr/>
        <p:nvPr/>
      </p:nvGrpSpPr>
      <p:grpSpPr>
        <a:xfrm>
          <a:off x="0" y="0"/>
          <a:ext cx="0" cy="0"/>
          <a:chOff x="0" y="0"/>
          <a:chExt cx="0" cy="0"/>
        </a:xfrm>
      </p:grpSpPr>
      <p:sp>
        <p:nvSpPr>
          <p:cNvPr id="788" name="Google Shape;788;p148"/>
          <p:cNvSpPr txBox="1">
            <a:spLocks noGrp="1"/>
          </p:cNvSpPr>
          <p:nvPr>
            <p:ph type="title"/>
          </p:nvPr>
        </p:nvSpPr>
        <p:spPr>
          <a:xfrm>
            <a:off x="385763" y="1"/>
            <a:ext cx="6900900" cy="707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789" name="Google Shape;789;p148"/>
          <p:cNvPicPr preferRelativeResize="0"/>
          <p:nvPr/>
        </p:nvPicPr>
        <p:blipFill>
          <a:blip r:embed="rId3">
            <a:alphaModFix/>
          </a:blip>
          <a:stretch>
            <a:fillRect/>
          </a:stretch>
        </p:blipFill>
        <p:spPr>
          <a:xfrm>
            <a:off x="464500" y="247775"/>
            <a:ext cx="8377824" cy="4433800"/>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149"/>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TFI Item: 2.1 Team Composition</a:t>
            </a:r>
            <a:endParaRPr sz="1100"/>
          </a:p>
        </p:txBody>
      </p:sp>
      <p:graphicFrame>
        <p:nvGraphicFramePr>
          <p:cNvPr id="797" name="Google Shape;797;p149"/>
          <p:cNvGraphicFramePr/>
          <p:nvPr/>
        </p:nvGraphicFramePr>
        <p:xfrm>
          <a:off x="397068" y="820421"/>
          <a:ext cx="8349825" cy="4076045"/>
        </p:xfrm>
        <a:graphic>
          <a:graphicData uri="http://schemas.openxmlformats.org/drawingml/2006/table">
            <a:tbl>
              <a:tblPr firstRow="1" bandRow="1">
                <a:noFill/>
                <a:tableStyleId>{0C8DD21C-C7AF-4682-B362-B0C72A8AE63A}</a:tableStyleId>
              </a:tblPr>
              <a:tblGrid>
                <a:gridCol w="2783275">
                  <a:extLst>
                    <a:ext uri="{9D8B030D-6E8A-4147-A177-3AD203B41FA5}">
                      <a16:colId xmlns:a16="http://schemas.microsoft.com/office/drawing/2014/main" val="20000"/>
                    </a:ext>
                  </a:extLst>
                </a:gridCol>
                <a:gridCol w="2783275">
                  <a:extLst>
                    <a:ext uri="{9D8B030D-6E8A-4147-A177-3AD203B41FA5}">
                      <a16:colId xmlns:a16="http://schemas.microsoft.com/office/drawing/2014/main" val="20001"/>
                    </a:ext>
                  </a:extLst>
                </a:gridCol>
                <a:gridCol w="2783275">
                  <a:extLst>
                    <a:ext uri="{9D8B030D-6E8A-4147-A177-3AD203B41FA5}">
                      <a16:colId xmlns:a16="http://schemas.microsoft.com/office/drawing/2014/main" val="20002"/>
                    </a:ext>
                  </a:extLst>
                </a:gridCol>
              </a:tblGrid>
              <a:tr h="342900">
                <a:tc>
                  <a:txBody>
                    <a:bodyPr/>
                    <a:lstStyle/>
                    <a:p>
                      <a:pPr marL="0" marR="0" lvl="0" indent="0" algn="l" rtl="0">
                        <a:spcBef>
                          <a:spcPts val="0"/>
                        </a:spcBef>
                        <a:spcAft>
                          <a:spcPts val="0"/>
                        </a:spcAft>
                        <a:buNone/>
                      </a:pPr>
                      <a:r>
                        <a:rPr lang="en" sz="1800" u="none" strike="noStrike" cap="none"/>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3733125">
                <a:tc>
                  <a:txBody>
                    <a:bodyPr/>
                    <a:lstStyle/>
                    <a:p>
                      <a:pPr marL="0" marR="0" lvl="0" indent="0" algn="l" rtl="0">
                        <a:spcBef>
                          <a:spcPts val="0"/>
                        </a:spcBef>
                        <a:spcAft>
                          <a:spcPts val="0"/>
                        </a:spcAft>
                        <a:buClr>
                          <a:schemeClr val="dk1"/>
                        </a:buClr>
                        <a:buSzPts val="2100"/>
                        <a:buFont typeface="Noto Sans Symbols"/>
                        <a:buNone/>
                      </a:pPr>
                      <a:r>
                        <a:rPr lang="en" sz="2100" b="1"/>
                        <a:t>Team Composition:</a:t>
                      </a:r>
                      <a:endParaRPr sz="1100"/>
                    </a:p>
                    <a:p>
                      <a:pPr marL="0" marR="0" lvl="0" indent="0" algn="l" rtl="0">
                        <a:spcBef>
                          <a:spcPts val="500"/>
                        </a:spcBef>
                        <a:spcAft>
                          <a:spcPts val="0"/>
                        </a:spcAft>
                        <a:buClr>
                          <a:schemeClr val="dk1"/>
                        </a:buClr>
                        <a:buSzPts val="1800"/>
                        <a:buFont typeface="Noto Sans Symbols"/>
                        <a:buNone/>
                      </a:pPr>
                      <a:r>
                        <a:rPr lang="en" sz="1800"/>
                        <a:t>Tier II (or combined Tier II/III ) team includes a Tier II systems coordinator and individuals able to provide (1) applied behavioral expertise, (2) administrative authority, (3) knowledge of students, and (4) knowledge about operation of school across grade levels and programs.</a:t>
                      </a:r>
                      <a:endParaRPr sz="1100"/>
                    </a:p>
                  </a:txBody>
                  <a:tcPr marL="68600" marR="68600" marT="34300" marB="34300"/>
                </a:tc>
                <a:tc>
                  <a:txBody>
                    <a:bodyPr/>
                    <a:lstStyle/>
                    <a:p>
                      <a:pPr marL="254000" marR="0" lvl="0" indent="-254000" algn="l" rtl="0">
                        <a:spcBef>
                          <a:spcPts val="0"/>
                        </a:spcBef>
                        <a:spcAft>
                          <a:spcPts val="0"/>
                        </a:spcAft>
                        <a:buClr>
                          <a:schemeClr val="dk1"/>
                        </a:buClr>
                        <a:buSzPts val="1800"/>
                        <a:buFont typeface="Noto Sans Symbols"/>
                        <a:buChar char="▪"/>
                      </a:pPr>
                      <a:r>
                        <a:rPr lang="en" sz="1800"/>
                        <a:t>School organizational chart</a:t>
                      </a:r>
                      <a:endParaRPr sz="1100"/>
                    </a:p>
                    <a:p>
                      <a:pPr marL="254000" marR="0" lvl="0" indent="-254000" algn="l" rtl="0">
                        <a:spcBef>
                          <a:spcPts val="900"/>
                        </a:spcBef>
                        <a:spcAft>
                          <a:spcPts val="0"/>
                        </a:spcAft>
                        <a:buClr>
                          <a:schemeClr val="dk1"/>
                        </a:buClr>
                        <a:buSzPts val="1800"/>
                        <a:buFont typeface="Noto Sans Symbols"/>
                        <a:buChar char="▪"/>
                      </a:pPr>
                      <a:r>
                        <a:rPr lang="en" sz="1800"/>
                        <a:t>Tier II team meeting minutes</a:t>
                      </a:r>
                      <a:endParaRPr sz="1100"/>
                    </a:p>
                  </a:txBody>
                  <a:tcPr marL="68600" marR="68600" marT="34300" marB="34300"/>
                </a:tc>
                <a:tc>
                  <a:txBody>
                    <a:bodyPr/>
                    <a:lstStyle/>
                    <a:p>
                      <a:pPr marL="254000" marR="0" lvl="0" indent="-247650" algn="l" rtl="0">
                        <a:spcBef>
                          <a:spcPts val="0"/>
                        </a:spcBef>
                        <a:spcAft>
                          <a:spcPts val="0"/>
                        </a:spcAft>
                        <a:buClr>
                          <a:schemeClr val="dk1"/>
                        </a:buClr>
                        <a:buSzPts val="1500"/>
                        <a:buFont typeface="Arial"/>
                        <a:buChar char="•"/>
                      </a:pPr>
                      <a:r>
                        <a:rPr lang="en" sz="1500" dirty="0"/>
                        <a:t>0 = Tier II team does not include coordinator or all 4 core areas of Tier II team expertise</a:t>
                      </a:r>
                      <a:endParaRPr sz="1100" dirty="0"/>
                    </a:p>
                    <a:p>
                      <a:pPr marL="254000" marR="0" lvl="0" indent="-247650" algn="l" rtl="0">
                        <a:spcBef>
                          <a:spcPts val="900"/>
                        </a:spcBef>
                        <a:spcAft>
                          <a:spcPts val="0"/>
                        </a:spcAft>
                        <a:buClr>
                          <a:schemeClr val="dk1"/>
                        </a:buClr>
                        <a:buSzPts val="1500"/>
                        <a:buFont typeface="Arial"/>
                        <a:buChar char="•"/>
                      </a:pPr>
                      <a:r>
                        <a:rPr lang="en" sz="1500" dirty="0"/>
                        <a:t>1 = Team identified, but without coordinator and all 4 core areas of Tier II team expertise OR attendance of these members below 80%</a:t>
                      </a:r>
                      <a:endParaRPr sz="1100" dirty="0"/>
                    </a:p>
                    <a:p>
                      <a:pPr marL="254000" marR="0" lvl="0" indent="-247650" algn="l" rtl="0">
                        <a:spcBef>
                          <a:spcPts val="900"/>
                        </a:spcBef>
                        <a:spcAft>
                          <a:spcPts val="0"/>
                        </a:spcAft>
                        <a:buClr>
                          <a:schemeClr val="dk1"/>
                        </a:buClr>
                        <a:buSzPts val="1500"/>
                        <a:buFont typeface="Arial"/>
                        <a:buChar char="•"/>
                      </a:pPr>
                      <a:r>
                        <a:rPr lang="en" sz="1500" dirty="0"/>
                        <a:t>2 = Tier II team is composed of coordinator and individuals with all 4 areas of expertise with attendance of these members at or above 80%</a:t>
                      </a:r>
                      <a:endParaRPr sz="1100" dirty="0"/>
                    </a:p>
                  </a:txBody>
                  <a:tcPr marL="68600" marR="68600" marT="34300" marB="3430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 Re: Materials</a:t>
            </a:r>
          </a:p>
        </p:txBody>
      </p:sp>
      <p:sp>
        <p:nvSpPr>
          <p:cNvPr id="3" name="Text Placeholder 2"/>
          <p:cNvSpPr>
            <a:spLocks noGrp="1"/>
          </p:cNvSpPr>
          <p:nvPr>
            <p:ph type="body" idx="1"/>
          </p:nvPr>
        </p:nvSpPr>
        <p:spPr/>
        <p:txBody>
          <a:bodyPr/>
          <a:lstStyle/>
          <a:p>
            <a:r>
              <a:rPr lang="en-US" sz="2200" dirty="0">
                <a:latin typeface="Calibri" panose="020F0502020204030204" pitchFamily="34" charset="0"/>
                <a:cs typeface="Calibri" panose="020F0502020204030204" pitchFamily="34" charset="0"/>
              </a:rPr>
              <a:t>Paper Copies – Individual &amp; Team folders</a:t>
            </a:r>
          </a:p>
          <a:p>
            <a:r>
              <a:rPr lang="en-US" sz="2200" dirty="0">
                <a:latin typeface="Calibri" panose="020F0502020204030204" pitchFamily="34" charset="0"/>
                <a:cs typeface="Calibri" panose="020F0502020204030204" pitchFamily="34" charset="0"/>
              </a:rPr>
              <a:t>Google Drives – 1 Per School (check your email)</a:t>
            </a:r>
          </a:p>
          <a:p>
            <a:r>
              <a:rPr lang="en-US" sz="2200" dirty="0">
                <a:latin typeface="Calibri" panose="020F0502020204030204" pitchFamily="34" charset="0"/>
                <a:cs typeface="Calibri" panose="020F0502020204030204" pitchFamily="34" charset="0"/>
              </a:rPr>
              <a:t>Shout out to Our Attending Administrators</a:t>
            </a:r>
          </a:p>
          <a:p>
            <a:r>
              <a:rPr lang="en-US" sz="2200" dirty="0">
                <a:latin typeface="Calibri" panose="020F0502020204030204" pitchFamily="34" charset="0"/>
                <a:cs typeface="Calibri" panose="020F0502020204030204" pitchFamily="34" charset="0"/>
              </a:rPr>
              <a:t>Evaluation Forms (2 </a:t>
            </a:r>
            <a:r>
              <a:rPr lang="en-US" sz="2200" dirty="0" err="1">
                <a:latin typeface="Calibri" panose="020F0502020204030204" pitchFamily="34" charset="0"/>
                <a:cs typeface="Calibri" panose="020F0502020204030204" pitchFamily="34" charset="0"/>
              </a:rPr>
              <a:t>mins</a:t>
            </a:r>
            <a:r>
              <a:rPr lang="en-US" sz="2200" dirty="0">
                <a:latin typeface="Calibri" panose="020F0502020204030204" pitchFamily="34" charset="0"/>
                <a:cs typeface="Calibri" panose="020F0502020204030204" pitchFamily="34" charset="0"/>
              </a:rPr>
              <a:t>)</a:t>
            </a:r>
          </a:p>
        </p:txBody>
      </p:sp>
      <p:pic>
        <p:nvPicPr>
          <p:cNvPr id="4" name="Picture 3"/>
          <p:cNvPicPr>
            <a:picLocks noChangeAspect="1"/>
          </p:cNvPicPr>
          <p:nvPr/>
        </p:nvPicPr>
        <p:blipFill>
          <a:blip r:embed="rId3"/>
          <a:stretch>
            <a:fillRect/>
          </a:stretch>
        </p:blipFill>
        <p:spPr>
          <a:xfrm>
            <a:off x="456232" y="3170903"/>
            <a:ext cx="8231536" cy="1650709"/>
          </a:xfrm>
          <a:prstGeom prst="rect">
            <a:avLst/>
          </a:prstGeom>
        </p:spPr>
      </p:pic>
      <p:sp>
        <p:nvSpPr>
          <p:cNvPr id="5" name="Rectangle 4"/>
          <p:cNvSpPr/>
          <p:nvPr/>
        </p:nvSpPr>
        <p:spPr>
          <a:xfrm>
            <a:off x="6419460" y="4703625"/>
            <a:ext cx="2412840" cy="307777"/>
          </a:xfrm>
          <a:prstGeom prst="rect">
            <a:avLst/>
          </a:prstGeom>
        </p:spPr>
        <p:txBody>
          <a:bodyPr wrap="none">
            <a:spAutoFit/>
          </a:bodyPr>
          <a:lstStyle/>
          <a:p>
            <a:r>
              <a:rPr lang="en-US" dirty="0">
                <a:hlinkClick r:id="rId4"/>
              </a:rPr>
              <a:t>http://udlguidelines.cast.org/</a:t>
            </a:r>
            <a:endParaRPr lang="en-US" dirty="0"/>
          </a:p>
        </p:txBody>
      </p:sp>
    </p:spTree>
    <p:extLst>
      <p:ext uri="{BB962C8B-B14F-4D97-AF65-F5344CB8AC3E}">
        <p14:creationId xmlns:p14="http://schemas.microsoft.com/office/powerpoint/2010/main" val="2392033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50"/>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TFI Item: 2.1 Team Composition</a:t>
            </a:r>
            <a:endParaRPr sz="1100"/>
          </a:p>
        </p:txBody>
      </p:sp>
      <p:graphicFrame>
        <p:nvGraphicFramePr>
          <p:cNvPr id="805" name="Google Shape;805;p150"/>
          <p:cNvGraphicFramePr/>
          <p:nvPr/>
        </p:nvGraphicFramePr>
        <p:xfrm>
          <a:off x="397068" y="820421"/>
          <a:ext cx="8349825" cy="4076045"/>
        </p:xfrm>
        <a:graphic>
          <a:graphicData uri="http://schemas.openxmlformats.org/drawingml/2006/table">
            <a:tbl>
              <a:tblPr firstRow="1" bandRow="1">
                <a:noFill/>
                <a:tableStyleId>{0C8DD21C-C7AF-4682-B362-B0C72A8AE63A}</a:tableStyleId>
              </a:tblPr>
              <a:tblGrid>
                <a:gridCol w="2783275">
                  <a:extLst>
                    <a:ext uri="{9D8B030D-6E8A-4147-A177-3AD203B41FA5}">
                      <a16:colId xmlns:a16="http://schemas.microsoft.com/office/drawing/2014/main" val="20000"/>
                    </a:ext>
                  </a:extLst>
                </a:gridCol>
                <a:gridCol w="2783275">
                  <a:extLst>
                    <a:ext uri="{9D8B030D-6E8A-4147-A177-3AD203B41FA5}">
                      <a16:colId xmlns:a16="http://schemas.microsoft.com/office/drawing/2014/main" val="20001"/>
                    </a:ext>
                  </a:extLst>
                </a:gridCol>
                <a:gridCol w="2783275">
                  <a:extLst>
                    <a:ext uri="{9D8B030D-6E8A-4147-A177-3AD203B41FA5}">
                      <a16:colId xmlns:a16="http://schemas.microsoft.com/office/drawing/2014/main" val="20002"/>
                    </a:ext>
                  </a:extLst>
                </a:gridCol>
              </a:tblGrid>
              <a:tr h="342900">
                <a:tc>
                  <a:txBody>
                    <a:bodyPr/>
                    <a:lstStyle/>
                    <a:p>
                      <a:pPr marL="0" marR="0" lvl="0" indent="0" algn="l" rtl="0">
                        <a:spcBef>
                          <a:spcPts val="0"/>
                        </a:spcBef>
                        <a:spcAft>
                          <a:spcPts val="0"/>
                        </a:spcAft>
                        <a:buNone/>
                      </a:pPr>
                      <a:r>
                        <a:rPr lang="en" sz="1800" u="none" strike="noStrike" cap="none"/>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3733125">
                <a:tc>
                  <a:txBody>
                    <a:bodyPr/>
                    <a:lstStyle/>
                    <a:p>
                      <a:pPr marL="0" marR="0" lvl="0" indent="0" algn="l" rtl="0">
                        <a:spcBef>
                          <a:spcPts val="0"/>
                        </a:spcBef>
                        <a:spcAft>
                          <a:spcPts val="0"/>
                        </a:spcAft>
                        <a:buClr>
                          <a:schemeClr val="dk1"/>
                        </a:buClr>
                        <a:buSzPts val="2100"/>
                        <a:buFont typeface="Noto Sans Symbols"/>
                        <a:buNone/>
                      </a:pPr>
                      <a:r>
                        <a:rPr lang="en" sz="2100" b="1"/>
                        <a:t>Team Composition:</a:t>
                      </a:r>
                      <a:endParaRPr sz="1100"/>
                    </a:p>
                    <a:p>
                      <a:pPr marL="0" marR="0" lvl="0" indent="0" algn="l" rtl="0">
                        <a:spcBef>
                          <a:spcPts val="500"/>
                        </a:spcBef>
                        <a:spcAft>
                          <a:spcPts val="0"/>
                        </a:spcAft>
                        <a:buClr>
                          <a:schemeClr val="dk1"/>
                        </a:buClr>
                        <a:buSzPts val="1800"/>
                        <a:buFont typeface="Noto Sans Symbols"/>
                        <a:buNone/>
                      </a:pPr>
                      <a:r>
                        <a:rPr lang="en" sz="1800"/>
                        <a:t>Tier II (or combined Tier II/III ) team includes a Tier II systems coordinator and individuals able to provide (1) applied behavioral expertise, (2) administrative authority, (3) knowledge of students, and (4) knowledge about operation of school across grade levels and programs.</a:t>
                      </a:r>
                      <a:endParaRPr sz="1100"/>
                    </a:p>
                  </a:txBody>
                  <a:tcPr marL="68600" marR="68600" marT="34300" marB="34300"/>
                </a:tc>
                <a:tc>
                  <a:txBody>
                    <a:bodyPr/>
                    <a:lstStyle/>
                    <a:p>
                      <a:pPr marL="254000" marR="0" lvl="0" indent="-254000" algn="l" rtl="0">
                        <a:spcBef>
                          <a:spcPts val="0"/>
                        </a:spcBef>
                        <a:spcAft>
                          <a:spcPts val="0"/>
                        </a:spcAft>
                        <a:buClr>
                          <a:schemeClr val="dk1"/>
                        </a:buClr>
                        <a:buSzPts val="1800"/>
                        <a:buFont typeface="Noto Sans Symbols"/>
                        <a:buChar char="▪"/>
                      </a:pPr>
                      <a:r>
                        <a:rPr lang="en" sz="1800"/>
                        <a:t>School organizational chart</a:t>
                      </a:r>
                      <a:endParaRPr sz="1100"/>
                    </a:p>
                    <a:p>
                      <a:pPr marL="254000" marR="0" lvl="0" indent="-254000" algn="l" rtl="0">
                        <a:spcBef>
                          <a:spcPts val="900"/>
                        </a:spcBef>
                        <a:spcAft>
                          <a:spcPts val="0"/>
                        </a:spcAft>
                        <a:buClr>
                          <a:schemeClr val="dk1"/>
                        </a:buClr>
                        <a:buSzPts val="1800"/>
                        <a:buFont typeface="Noto Sans Symbols"/>
                        <a:buChar char="▪"/>
                      </a:pPr>
                      <a:r>
                        <a:rPr lang="en" sz="1800"/>
                        <a:t>Tier II team meeting minutes</a:t>
                      </a:r>
                      <a:endParaRPr sz="1100"/>
                    </a:p>
                  </a:txBody>
                  <a:tcPr marL="68600" marR="68600" marT="34300" marB="34300"/>
                </a:tc>
                <a:tc>
                  <a:txBody>
                    <a:bodyPr/>
                    <a:lstStyle/>
                    <a:p>
                      <a:pPr marL="254000" marR="0" lvl="0" indent="-247650" algn="l" rtl="0">
                        <a:spcBef>
                          <a:spcPts val="0"/>
                        </a:spcBef>
                        <a:spcAft>
                          <a:spcPts val="0"/>
                        </a:spcAft>
                        <a:buClr>
                          <a:schemeClr val="dk1"/>
                        </a:buClr>
                        <a:buSzPts val="1500"/>
                        <a:buFont typeface="Arial"/>
                        <a:buChar char="•"/>
                      </a:pPr>
                      <a:r>
                        <a:rPr lang="en" sz="1500" dirty="0"/>
                        <a:t>0 = Tier II team does not include coordinator or all 4 core areas of Tier II team expertise</a:t>
                      </a:r>
                      <a:endParaRPr sz="1100" dirty="0"/>
                    </a:p>
                    <a:p>
                      <a:pPr marL="254000" marR="0" lvl="0" indent="-247650" algn="l" rtl="0">
                        <a:spcBef>
                          <a:spcPts val="900"/>
                        </a:spcBef>
                        <a:spcAft>
                          <a:spcPts val="0"/>
                        </a:spcAft>
                        <a:buClr>
                          <a:schemeClr val="dk1"/>
                        </a:buClr>
                        <a:buSzPts val="1500"/>
                        <a:buFont typeface="Arial"/>
                        <a:buChar char="•"/>
                      </a:pPr>
                      <a:r>
                        <a:rPr lang="en" sz="1500" dirty="0"/>
                        <a:t>1 = Team identified, but without coordinator and all 4 core areas of Tier II team expertise OR attendance of these members below 80%</a:t>
                      </a:r>
                      <a:endParaRPr sz="1100" dirty="0"/>
                    </a:p>
                    <a:p>
                      <a:pPr marL="254000" marR="0" lvl="0" indent="-247650" algn="l" rtl="0">
                        <a:spcBef>
                          <a:spcPts val="900"/>
                        </a:spcBef>
                        <a:spcAft>
                          <a:spcPts val="0"/>
                        </a:spcAft>
                        <a:buClr>
                          <a:schemeClr val="dk1"/>
                        </a:buClr>
                        <a:buSzPts val="1500"/>
                        <a:buFont typeface="Arial"/>
                        <a:buChar char="•"/>
                      </a:pPr>
                      <a:r>
                        <a:rPr lang="en" sz="1500" dirty="0"/>
                        <a:t>2 = Tier II team is composed of coordinator and individuals with all 4 areas of expertise with attendance of these members at or above 80%</a:t>
                      </a:r>
                      <a:endParaRPr sz="1100" dirty="0"/>
                    </a:p>
                  </a:txBody>
                  <a:tcPr marL="68600" marR="68600" marT="34300" marB="34300"/>
                </a:tc>
                <a:extLst>
                  <a:ext uri="{0D108BD9-81ED-4DB2-BD59-A6C34878D82A}">
                    <a16:rowId xmlns:a16="http://schemas.microsoft.com/office/drawing/2014/main" val="10001"/>
                  </a:ext>
                </a:extLst>
              </a:tr>
            </a:tbl>
          </a:graphicData>
        </a:graphic>
      </p:graphicFrame>
      <p:sp>
        <p:nvSpPr>
          <p:cNvPr id="806" name="Google Shape;806;p150"/>
          <p:cNvSpPr/>
          <p:nvPr/>
        </p:nvSpPr>
        <p:spPr>
          <a:xfrm>
            <a:off x="2311701" y="1922646"/>
            <a:ext cx="4520700" cy="1871700"/>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100" b="1">
                <a:solidFill>
                  <a:schemeClr val="dk1"/>
                </a:solidFill>
                <a:latin typeface="Calibri"/>
                <a:ea typeface="Calibri"/>
                <a:cs typeface="Calibri"/>
                <a:sym typeface="Calibri"/>
              </a:rPr>
              <a:t>Main Idea: </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Tier II team needs individuals with specific skills and perspectives to implement Tier II supports.</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8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51"/>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Quick Check: Team Composition</a:t>
            </a:r>
            <a:endParaRPr sz="2500"/>
          </a:p>
        </p:txBody>
      </p:sp>
      <p:sp>
        <p:nvSpPr>
          <p:cNvPr id="814" name="Google Shape;814;p151"/>
          <p:cNvSpPr txBox="1">
            <a:spLocks noGrp="1"/>
          </p:cNvSpPr>
          <p:nvPr>
            <p:ph type="body" idx="1"/>
          </p:nvPr>
        </p:nvSpPr>
        <p:spPr>
          <a:xfrm>
            <a:off x="595358" y="1482413"/>
            <a:ext cx="3689700" cy="3263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Team Assessment:</a:t>
            </a:r>
            <a:endParaRPr sz="1100"/>
          </a:p>
          <a:p>
            <a:pPr marL="254000" lvl="0" indent="-254000" algn="l" rtl="0">
              <a:lnSpc>
                <a:spcPct val="100000"/>
              </a:lnSpc>
              <a:spcBef>
                <a:spcPts val="500"/>
              </a:spcBef>
              <a:spcAft>
                <a:spcPts val="0"/>
              </a:spcAft>
              <a:buSzPts val="1600"/>
              <a:buFont typeface="Noto Sans Symbols"/>
              <a:buChar char="❑"/>
            </a:pPr>
            <a:r>
              <a:rPr lang="en" sz="1800" b="0"/>
              <a:t>Coordinator</a:t>
            </a:r>
            <a:endParaRPr sz="1100"/>
          </a:p>
          <a:p>
            <a:pPr marL="254000" lvl="0" indent="-254000" algn="l" rtl="0">
              <a:lnSpc>
                <a:spcPct val="100000"/>
              </a:lnSpc>
              <a:spcBef>
                <a:spcPts val="900"/>
              </a:spcBef>
              <a:spcAft>
                <a:spcPts val="0"/>
              </a:spcAft>
              <a:buSzPts val="1600"/>
              <a:buFont typeface="Noto Sans Symbols"/>
              <a:buChar char="❑"/>
            </a:pPr>
            <a:r>
              <a:rPr lang="en" sz="1800" b="0"/>
              <a:t>Applied behavioral expertise </a:t>
            </a:r>
            <a:endParaRPr sz="1100"/>
          </a:p>
          <a:p>
            <a:pPr marL="254000" lvl="0" indent="-254000" algn="l" rtl="0">
              <a:lnSpc>
                <a:spcPct val="100000"/>
              </a:lnSpc>
              <a:spcBef>
                <a:spcPts val="900"/>
              </a:spcBef>
              <a:spcAft>
                <a:spcPts val="0"/>
              </a:spcAft>
              <a:buSzPts val="1600"/>
              <a:buFont typeface="Noto Sans Symbols"/>
              <a:buChar char="❑"/>
            </a:pPr>
            <a:r>
              <a:rPr lang="en" sz="1800" b="0"/>
              <a:t>Administrative authority </a:t>
            </a:r>
            <a:endParaRPr sz="1100"/>
          </a:p>
          <a:p>
            <a:pPr marL="254000" lvl="0" indent="-254000" algn="l" rtl="0">
              <a:lnSpc>
                <a:spcPct val="100000"/>
              </a:lnSpc>
              <a:spcBef>
                <a:spcPts val="900"/>
              </a:spcBef>
              <a:spcAft>
                <a:spcPts val="0"/>
              </a:spcAft>
              <a:buSzPts val="1600"/>
              <a:buFont typeface="Noto Sans Symbols"/>
              <a:buChar char="❑"/>
            </a:pPr>
            <a:r>
              <a:rPr lang="en" sz="1800" b="0"/>
              <a:t>Knowledge about students </a:t>
            </a:r>
            <a:endParaRPr sz="1100"/>
          </a:p>
          <a:p>
            <a:pPr marL="254000" lvl="0" indent="-254000" algn="l" rtl="0">
              <a:lnSpc>
                <a:spcPct val="100000"/>
              </a:lnSpc>
              <a:spcBef>
                <a:spcPts val="900"/>
              </a:spcBef>
              <a:spcAft>
                <a:spcPts val="0"/>
              </a:spcAft>
              <a:buSzPts val="1600"/>
              <a:buFont typeface="Noto Sans Symbols"/>
              <a:buChar char="❑"/>
            </a:pPr>
            <a:r>
              <a:rPr lang="en" sz="1800" b="0"/>
              <a:t>Knowledge about school </a:t>
            </a:r>
            <a:endParaRPr sz="1100"/>
          </a:p>
          <a:p>
            <a:pPr marL="254000" lvl="0" indent="-152400" algn="l" rtl="0">
              <a:lnSpc>
                <a:spcPct val="100000"/>
              </a:lnSpc>
              <a:spcBef>
                <a:spcPts val="500"/>
              </a:spcBef>
              <a:spcAft>
                <a:spcPts val="0"/>
              </a:spcAft>
              <a:buSzPts val="1600"/>
              <a:buFont typeface="Noto Sans Symbols"/>
              <a:buNone/>
            </a:pPr>
            <a:endParaRPr sz="1800" b="0"/>
          </a:p>
        </p:txBody>
      </p:sp>
      <p:sp>
        <p:nvSpPr>
          <p:cNvPr id="815" name="Google Shape;815;p151"/>
          <p:cNvSpPr txBox="1">
            <a:spLocks noGrp="1"/>
          </p:cNvSpPr>
          <p:nvPr>
            <p:ph type="body" idx="2"/>
          </p:nvPr>
        </p:nvSpPr>
        <p:spPr>
          <a:xfrm>
            <a:off x="4393975" y="1482413"/>
            <a:ext cx="4215000" cy="35778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chemeClr val="accent1"/>
              </a:buClr>
              <a:buSzPts val="1900"/>
              <a:buFont typeface="Noto Sans Symbols"/>
              <a:buNone/>
            </a:pPr>
            <a:r>
              <a:rPr lang="en" sz="2100"/>
              <a:t>Scoring:</a:t>
            </a:r>
            <a:endParaRPr sz="1100"/>
          </a:p>
          <a:p>
            <a:pPr marL="0" lvl="0" indent="0" algn="l" rtl="0">
              <a:lnSpc>
                <a:spcPct val="100000"/>
              </a:lnSpc>
              <a:spcBef>
                <a:spcPts val="500"/>
              </a:spcBef>
              <a:spcAft>
                <a:spcPts val="0"/>
              </a:spcAft>
              <a:buSzPts val="1600"/>
              <a:buNone/>
            </a:pPr>
            <a:r>
              <a:rPr lang="en" sz="1800" b="0"/>
              <a:t>0= Tier II team does not include coordinator or all four core areas of Tier II team expertise.</a:t>
            </a:r>
            <a:endParaRPr sz="1100"/>
          </a:p>
          <a:p>
            <a:pPr marL="0" lvl="0" indent="0" algn="l" rtl="0">
              <a:lnSpc>
                <a:spcPct val="100000"/>
              </a:lnSpc>
              <a:spcBef>
                <a:spcPts val="900"/>
              </a:spcBef>
              <a:spcAft>
                <a:spcPts val="0"/>
              </a:spcAft>
              <a:buSzPts val="1600"/>
              <a:buNone/>
            </a:pPr>
            <a:r>
              <a:rPr lang="en" sz="1800" b="0"/>
              <a:t>1= Team identified, but without coordinator and all four core areas of Tier II team expertise, OR attendance of these members is below 80%.</a:t>
            </a:r>
            <a:endParaRPr sz="1100"/>
          </a:p>
          <a:p>
            <a:pPr marL="0" lvl="0" indent="0" algn="l" rtl="0">
              <a:lnSpc>
                <a:spcPct val="80000"/>
              </a:lnSpc>
              <a:spcBef>
                <a:spcPts val="900"/>
              </a:spcBef>
              <a:spcAft>
                <a:spcPts val="0"/>
              </a:spcAft>
              <a:buClr>
                <a:schemeClr val="accent1"/>
              </a:buClr>
              <a:buSzPts val="1600"/>
              <a:buFont typeface="Noto Sans Symbols"/>
              <a:buNone/>
            </a:pPr>
            <a:r>
              <a:rPr lang="en" sz="1800" b="0"/>
              <a:t>2 = Tier II team is composed of coordinator and individuals with all four areas of expertise with attendance of these members at or above 80%.</a:t>
            </a:r>
            <a:endParaRPr sz="1100"/>
          </a:p>
        </p:txBody>
      </p:sp>
      <p:sp>
        <p:nvSpPr>
          <p:cNvPr id="816" name="Google Shape;816;p151"/>
          <p:cNvSpPr txBox="1"/>
          <p:nvPr/>
        </p:nvSpPr>
        <p:spPr>
          <a:xfrm>
            <a:off x="547727" y="1012600"/>
            <a:ext cx="65769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a:solidFill>
                  <a:schemeClr val="dk1"/>
                </a:solidFill>
                <a:latin typeface="Calibri"/>
                <a:ea typeface="Calibri"/>
                <a:cs typeface="Calibri"/>
                <a:sym typeface="Calibri"/>
              </a:rPr>
              <a:t>Are all necessary roles/functions represented on the team?</a:t>
            </a:r>
            <a:endParaRPr sz="110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52"/>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2.2 Team Operating Procedures</a:t>
            </a:r>
            <a:endParaRPr sz="1100"/>
          </a:p>
        </p:txBody>
      </p:sp>
      <p:graphicFrame>
        <p:nvGraphicFramePr>
          <p:cNvPr id="824" name="Google Shape;824;p152"/>
          <p:cNvGraphicFramePr/>
          <p:nvPr/>
        </p:nvGraphicFramePr>
        <p:xfrm>
          <a:off x="357326" y="1218824"/>
          <a:ext cx="8429325" cy="3394725"/>
        </p:xfrm>
        <a:graphic>
          <a:graphicData uri="http://schemas.openxmlformats.org/drawingml/2006/table">
            <a:tbl>
              <a:tblPr firstRow="1" bandRow="1">
                <a:noFill/>
                <a:tableStyleId>{0C8DD21C-C7AF-4682-B362-B0C72A8AE63A}</a:tableStyleId>
              </a:tblPr>
              <a:tblGrid>
                <a:gridCol w="2809775">
                  <a:extLst>
                    <a:ext uri="{9D8B030D-6E8A-4147-A177-3AD203B41FA5}">
                      <a16:colId xmlns:a16="http://schemas.microsoft.com/office/drawing/2014/main" val="20000"/>
                    </a:ext>
                  </a:extLst>
                </a:gridCol>
                <a:gridCol w="2809775">
                  <a:extLst>
                    <a:ext uri="{9D8B030D-6E8A-4147-A177-3AD203B41FA5}">
                      <a16:colId xmlns:a16="http://schemas.microsoft.com/office/drawing/2014/main" val="20001"/>
                    </a:ext>
                  </a:extLst>
                </a:gridCol>
                <a:gridCol w="2809775">
                  <a:extLst>
                    <a:ext uri="{9D8B030D-6E8A-4147-A177-3AD203B41FA5}">
                      <a16:colId xmlns:a16="http://schemas.microsoft.com/office/drawing/2014/main" val="20002"/>
                    </a:ext>
                  </a:extLst>
                </a:gridCol>
              </a:tblGrid>
              <a:tr h="446675">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2948050">
                <a:tc>
                  <a:txBody>
                    <a:bodyPr/>
                    <a:lstStyle/>
                    <a:p>
                      <a:pPr marL="0" marR="0" lvl="0" indent="0" algn="l" rtl="0">
                        <a:spcBef>
                          <a:spcPts val="0"/>
                        </a:spcBef>
                        <a:spcAft>
                          <a:spcPts val="0"/>
                        </a:spcAft>
                        <a:buNone/>
                      </a:pPr>
                      <a:r>
                        <a:rPr lang="en" sz="2100" b="1"/>
                        <a:t>Team Operating Procedures: </a:t>
                      </a:r>
                      <a:endParaRPr sz="1100"/>
                    </a:p>
                    <a:p>
                      <a:pPr marL="0" marR="0" lvl="0" indent="0" algn="l" rtl="0">
                        <a:spcBef>
                          <a:spcPts val="500"/>
                        </a:spcBef>
                        <a:spcAft>
                          <a:spcPts val="0"/>
                        </a:spcAft>
                        <a:buNone/>
                      </a:pPr>
                      <a:r>
                        <a:rPr lang="en" sz="1800"/>
                        <a:t>Tier II team meets at least monthly and has (a) regular meeting format/agenda, (b) minutes, (c) defined meeting roles, and (d) a current action plan.</a:t>
                      </a:r>
                      <a:endParaRPr sz="1100"/>
                    </a:p>
                  </a:txBody>
                  <a:tcPr marL="68600" marR="68600" marT="34300" marB="34300"/>
                </a:tc>
                <a:tc>
                  <a:txBody>
                    <a:bodyPr/>
                    <a:lstStyle/>
                    <a:p>
                      <a:pPr marL="254000" marR="0" lvl="0" indent="-254000" algn="l" rtl="0">
                        <a:spcBef>
                          <a:spcPts val="0"/>
                        </a:spcBef>
                        <a:spcAft>
                          <a:spcPts val="0"/>
                        </a:spcAft>
                        <a:buClr>
                          <a:schemeClr val="dk1"/>
                        </a:buClr>
                        <a:buSzPts val="1800"/>
                        <a:buFont typeface="Noto Sans Symbols"/>
                        <a:buChar char="▪"/>
                      </a:pPr>
                      <a:r>
                        <a:rPr lang="en" sz="1800"/>
                        <a:t>Tier II team meeting agendas and minutes</a:t>
                      </a:r>
                      <a:endParaRPr sz="1100"/>
                    </a:p>
                    <a:p>
                      <a:pPr marL="254000" marR="0" lvl="0" indent="-254000" algn="l" rtl="0">
                        <a:spcBef>
                          <a:spcPts val="900"/>
                        </a:spcBef>
                        <a:spcAft>
                          <a:spcPts val="0"/>
                        </a:spcAft>
                        <a:buClr>
                          <a:schemeClr val="dk1"/>
                        </a:buClr>
                        <a:buSzPts val="1800"/>
                        <a:buFont typeface="Noto Sans Symbols"/>
                        <a:buChar char="▪"/>
                      </a:pPr>
                      <a:r>
                        <a:rPr lang="en" sz="1800"/>
                        <a:t>Tier II meeting role descriptions</a:t>
                      </a:r>
                      <a:endParaRPr sz="1100"/>
                    </a:p>
                    <a:p>
                      <a:pPr marL="254000" marR="0" lvl="0" indent="-254000" algn="l" rtl="0">
                        <a:spcBef>
                          <a:spcPts val="900"/>
                        </a:spcBef>
                        <a:spcAft>
                          <a:spcPts val="0"/>
                        </a:spcAft>
                        <a:buClr>
                          <a:schemeClr val="dk1"/>
                        </a:buClr>
                        <a:buSzPts val="1800"/>
                        <a:buFont typeface="Noto Sans Symbols"/>
                        <a:buChar char="▪"/>
                      </a:pPr>
                      <a:r>
                        <a:rPr lang="en" sz="1800"/>
                        <a:t>Tier II action plan</a:t>
                      </a:r>
                      <a:endParaRPr sz="1100"/>
                    </a:p>
                  </a:txBody>
                  <a:tcPr marL="68600" marR="68600" marT="34300" marB="34300"/>
                </a:tc>
                <a:tc>
                  <a:txBody>
                    <a:bodyPr/>
                    <a:lstStyle/>
                    <a:p>
                      <a:pPr marL="0" marR="0" lvl="0" indent="0" algn="l" rtl="0">
                        <a:spcBef>
                          <a:spcPts val="0"/>
                        </a:spcBef>
                        <a:spcAft>
                          <a:spcPts val="0"/>
                        </a:spcAft>
                        <a:buNone/>
                      </a:pPr>
                      <a:r>
                        <a:rPr lang="en" sz="1800" dirty="0"/>
                        <a:t>0 = Description of feature not being implemented.</a:t>
                      </a:r>
                      <a:endParaRPr sz="1100" dirty="0"/>
                    </a:p>
                    <a:p>
                      <a:pPr marL="0" marR="0" lvl="0" indent="0" algn="l" rtl="0">
                        <a:spcBef>
                          <a:spcPts val="900"/>
                        </a:spcBef>
                        <a:spcAft>
                          <a:spcPts val="0"/>
                        </a:spcAft>
                        <a:buNone/>
                      </a:pPr>
                      <a:r>
                        <a:rPr lang="en" sz="1800" dirty="0"/>
                        <a:t>1 = Description of feature being partially implemented.</a:t>
                      </a:r>
                      <a:endParaRPr sz="1100" dirty="0"/>
                    </a:p>
                    <a:p>
                      <a:pPr marL="0" marR="0" lvl="0" indent="0" algn="l" rtl="0">
                        <a:spcBef>
                          <a:spcPts val="900"/>
                        </a:spcBef>
                        <a:spcAft>
                          <a:spcPts val="0"/>
                        </a:spcAft>
                        <a:buNone/>
                      </a:pPr>
                      <a:r>
                        <a:rPr lang="en" sz="1800" dirty="0"/>
                        <a:t>2 = Description of the feature being fully implemented</a:t>
                      </a:r>
                      <a:endParaRPr sz="1800" dirty="0"/>
                    </a:p>
                  </a:txBody>
                  <a:tcPr marL="68600" marR="68600" marT="34300" marB="3430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53"/>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2.2 Team Operating Procedures</a:t>
            </a:r>
            <a:endParaRPr sz="1100"/>
          </a:p>
        </p:txBody>
      </p:sp>
      <p:graphicFrame>
        <p:nvGraphicFramePr>
          <p:cNvPr id="832" name="Google Shape;832;p153"/>
          <p:cNvGraphicFramePr/>
          <p:nvPr/>
        </p:nvGraphicFramePr>
        <p:xfrm>
          <a:off x="357326" y="1218824"/>
          <a:ext cx="8429325" cy="3394725"/>
        </p:xfrm>
        <a:graphic>
          <a:graphicData uri="http://schemas.openxmlformats.org/drawingml/2006/table">
            <a:tbl>
              <a:tblPr firstRow="1" bandRow="1">
                <a:noFill/>
                <a:tableStyleId>{0C8DD21C-C7AF-4682-B362-B0C72A8AE63A}</a:tableStyleId>
              </a:tblPr>
              <a:tblGrid>
                <a:gridCol w="2809775">
                  <a:extLst>
                    <a:ext uri="{9D8B030D-6E8A-4147-A177-3AD203B41FA5}">
                      <a16:colId xmlns:a16="http://schemas.microsoft.com/office/drawing/2014/main" val="20000"/>
                    </a:ext>
                  </a:extLst>
                </a:gridCol>
                <a:gridCol w="2809775">
                  <a:extLst>
                    <a:ext uri="{9D8B030D-6E8A-4147-A177-3AD203B41FA5}">
                      <a16:colId xmlns:a16="http://schemas.microsoft.com/office/drawing/2014/main" val="20001"/>
                    </a:ext>
                  </a:extLst>
                </a:gridCol>
                <a:gridCol w="2809775">
                  <a:extLst>
                    <a:ext uri="{9D8B030D-6E8A-4147-A177-3AD203B41FA5}">
                      <a16:colId xmlns:a16="http://schemas.microsoft.com/office/drawing/2014/main" val="20002"/>
                    </a:ext>
                  </a:extLst>
                </a:gridCol>
              </a:tblGrid>
              <a:tr h="446675">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2948050">
                <a:tc>
                  <a:txBody>
                    <a:bodyPr/>
                    <a:lstStyle/>
                    <a:p>
                      <a:pPr marL="0" marR="0" lvl="0" indent="0" algn="l" rtl="0">
                        <a:spcBef>
                          <a:spcPts val="0"/>
                        </a:spcBef>
                        <a:spcAft>
                          <a:spcPts val="0"/>
                        </a:spcAft>
                        <a:buNone/>
                      </a:pPr>
                      <a:r>
                        <a:rPr lang="en" sz="2100" b="1"/>
                        <a:t>Team Operating Procedures: </a:t>
                      </a:r>
                      <a:endParaRPr sz="1100"/>
                    </a:p>
                    <a:p>
                      <a:pPr marL="0" marR="0" lvl="0" indent="0" algn="l" rtl="0">
                        <a:spcBef>
                          <a:spcPts val="500"/>
                        </a:spcBef>
                        <a:spcAft>
                          <a:spcPts val="0"/>
                        </a:spcAft>
                        <a:buNone/>
                      </a:pPr>
                      <a:r>
                        <a:rPr lang="en" sz="1800"/>
                        <a:t>Tier II team meets at least monthly and has (a) regular meeting format/agenda, (b) minutes, (c) defined meeting roles, and (d) a current action plan.</a:t>
                      </a:r>
                      <a:endParaRPr sz="1100"/>
                    </a:p>
                  </a:txBody>
                  <a:tcPr marL="68600" marR="68600" marT="34300" marB="34300"/>
                </a:tc>
                <a:tc>
                  <a:txBody>
                    <a:bodyPr/>
                    <a:lstStyle/>
                    <a:p>
                      <a:pPr marL="254000" marR="0" lvl="0" indent="-254000" algn="l" rtl="0">
                        <a:spcBef>
                          <a:spcPts val="0"/>
                        </a:spcBef>
                        <a:spcAft>
                          <a:spcPts val="0"/>
                        </a:spcAft>
                        <a:buClr>
                          <a:schemeClr val="dk1"/>
                        </a:buClr>
                        <a:buSzPts val="1800"/>
                        <a:buFont typeface="Noto Sans Symbols"/>
                        <a:buChar char="▪"/>
                      </a:pPr>
                      <a:r>
                        <a:rPr lang="en" sz="1800"/>
                        <a:t>Tier II team meeting agendas and minutes</a:t>
                      </a:r>
                      <a:endParaRPr sz="1100"/>
                    </a:p>
                    <a:p>
                      <a:pPr marL="254000" marR="0" lvl="0" indent="-254000" algn="l" rtl="0">
                        <a:spcBef>
                          <a:spcPts val="900"/>
                        </a:spcBef>
                        <a:spcAft>
                          <a:spcPts val="0"/>
                        </a:spcAft>
                        <a:buClr>
                          <a:schemeClr val="dk1"/>
                        </a:buClr>
                        <a:buSzPts val="1800"/>
                        <a:buFont typeface="Noto Sans Symbols"/>
                        <a:buChar char="▪"/>
                      </a:pPr>
                      <a:r>
                        <a:rPr lang="en" sz="1800"/>
                        <a:t>Tier II meeting role descriptions</a:t>
                      </a:r>
                      <a:endParaRPr sz="1100"/>
                    </a:p>
                    <a:p>
                      <a:pPr marL="254000" marR="0" lvl="0" indent="-254000" algn="l" rtl="0">
                        <a:spcBef>
                          <a:spcPts val="900"/>
                        </a:spcBef>
                        <a:spcAft>
                          <a:spcPts val="0"/>
                        </a:spcAft>
                        <a:buClr>
                          <a:schemeClr val="dk1"/>
                        </a:buClr>
                        <a:buSzPts val="1800"/>
                        <a:buFont typeface="Noto Sans Symbols"/>
                        <a:buChar char="▪"/>
                      </a:pPr>
                      <a:r>
                        <a:rPr lang="en" sz="1800"/>
                        <a:t>Tier II action plan</a:t>
                      </a:r>
                      <a:endParaRPr sz="1100"/>
                    </a:p>
                  </a:txBody>
                  <a:tcPr marL="68600" marR="68600" marT="34300" marB="34300"/>
                </a:tc>
                <a:tc>
                  <a:txBody>
                    <a:bodyPr/>
                    <a:lstStyle/>
                    <a:p>
                      <a:pPr marL="0" marR="0" lvl="0" indent="0" algn="l" rtl="0">
                        <a:spcBef>
                          <a:spcPts val="0"/>
                        </a:spcBef>
                        <a:spcAft>
                          <a:spcPts val="0"/>
                        </a:spcAft>
                        <a:buNone/>
                      </a:pPr>
                      <a:r>
                        <a:rPr lang="en" sz="1800" dirty="0"/>
                        <a:t>0 = Description of feature not being implemented.</a:t>
                      </a:r>
                      <a:endParaRPr sz="1100" dirty="0"/>
                    </a:p>
                    <a:p>
                      <a:pPr marL="0" marR="0" lvl="0" indent="0" algn="l" rtl="0">
                        <a:spcBef>
                          <a:spcPts val="900"/>
                        </a:spcBef>
                        <a:spcAft>
                          <a:spcPts val="0"/>
                        </a:spcAft>
                        <a:buNone/>
                      </a:pPr>
                      <a:r>
                        <a:rPr lang="en" sz="1800" dirty="0"/>
                        <a:t>1 = Description of feature being partially implemented.</a:t>
                      </a:r>
                      <a:endParaRPr sz="1100" dirty="0"/>
                    </a:p>
                    <a:p>
                      <a:pPr marL="0" marR="0" lvl="0" indent="0" algn="l" rtl="0">
                        <a:spcBef>
                          <a:spcPts val="900"/>
                        </a:spcBef>
                        <a:spcAft>
                          <a:spcPts val="0"/>
                        </a:spcAft>
                        <a:buNone/>
                      </a:pPr>
                      <a:r>
                        <a:rPr lang="en" sz="1800" dirty="0"/>
                        <a:t>2 = Description of the feature being fully implemented</a:t>
                      </a:r>
                      <a:endParaRPr sz="1800" dirty="0"/>
                    </a:p>
                  </a:txBody>
                  <a:tcPr marL="68600" marR="68600" marT="34300" marB="34300"/>
                </a:tc>
                <a:extLst>
                  <a:ext uri="{0D108BD9-81ED-4DB2-BD59-A6C34878D82A}">
                    <a16:rowId xmlns:a16="http://schemas.microsoft.com/office/drawing/2014/main" val="10001"/>
                  </a:ext>
                </a:extLst>
              </a:tr>
            </a:tbl>
          </a:graphicData>
        </a:graphic>
      </p:graphicFrame>
      <p:sp>
        <p:nvSpPr>
          <p:cNvPr id="833" name="Google Shape;833;p153"/>
          <p:cNvSpPr/>
          <p:nvPr/>
        </p:nvSpPr>
        <p:spPr>
          <a:xfrm>
            <a:off x="2311701" y="2028937"/>
            <a:ext cx="4520700" cy="1774500"/>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100" b="1">
                <a:solidFill>
                  <a:schemeClr val="dk1"/>
                </a:solidFill>
                <a:latin typeface="Calibri"/>
                <a:ea typeface="Calibri"/>
                <a:cs typeface="Calibri"/>
                <a:sym typeface="Calibri"/>
              </a:rPr>
              <a:t>Main Idea:</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Tier II teams need meeting foundations in order operate efficiently and to implement effective supports.</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8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54"/>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000"/>
              <a:buFont typeface="Calibri"/>
              <a:buNone/>
            </a:pPr>
            <a:r>
              <a:rPr lang="en" sz="3000"/>
              <a:t>Quick Check: Team Operating Procedures</a:t>
            </a:r>
            <a:endParaRPr sz="1100"/>
          </a:p>
        </p:txBody>
      </p:sp>
      <p:sp>
        <p:nvSpPr>
          <p:cNvPr id="841" name="Google Shape;841;p154"/>
          <p:cNvSpPr txBox="1">
            <a:spLocks noGrp="1"/>
          </p:cNvSpPr>
          <p:nvPr>
            <p:ph type="body" idx="1"/>
          </p:nvPr>
        </p:nvSpPr>
        <p:spPr>
          <a:xfrm>
            <a:off x="547727" y="1610175"/>
            <a:ext cx="3820200" cy="3436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Team Assessment:</a:t>
            </a:r>
            <a:endParaRPr sz="1100"/>
          </a:p>
          <a:p>
            <a:pPr marL="254000" lvl="0" indent="-254000" algn="l" rtl="0">
              <a:lnSpc>
                <a:spcPct val="100000"/>
              </a:lnSpc>
              <a:spcBef>
                <a:spcPts val="500"/>
              </a:spcBef>
              <a:spcAft>
                <a:spcPts val="0"/>
              </a:spcAft>
              <a:buSzPts val="1600"/>
              <a:buFont typeface="Noto Sans Symbols"/>
              <a:buChar char="❑"/>
            </a:pPr>
            <a:r>
              <a:rPr lang="en" sz="1800" b="0"/>
              <a:t>Regular, monthly meetings</a:t>
            </a:r>
            <a:endParaRPr sz="1100"/>
          </a:p>
          <a:p>
            <a:pPr marL="254000" lvl="0" indent="-254000" algn="l" rtl="0">
              <a:lnSpc>
                <a:spcPct val="100000"/>
              </a:lnSpc>
              <a:spcBef>
                <a:spcPts val="900"/>
              </a:spcBef>
              <a:spcAft>
                <a:spcPts val="0"/>
              </a:spcAft>
              <a:buSzPts val="1600"/>
              <a:buFont typeface="Noto Sans Symbols"/>
              <a:buChar char="❑"/>
            </a:pPr>
            <a:r>
              <a:rPr lang="en" sz="1800" b="0"/>
              <a:t>Consistently followed meeting format</a:t>
            </a:r>
            <a:endParaRPr sz="1100"/>
          </a:p>
          <a:p>
            <a:pPr marL="254000" lvl="0" indent="-254000" algn="l" rtl="0">
              <a:lnSpc>
                <a:spcPct val="100000"/>
              </a:lnSpc>
              <a:spcBef>
                <a:spcPts val="900"/>
              </a:spcBef>
              <a:spcAft>
                <a:spcPts val="0"/>
              </a:spcAft>
              <a:buSzPts val="1600"/>
              <a:buFont typeface="Noto Sans Symbols"/>
              <a:buChar char="❑"/>
            </a:pPr>
            <a:r>
              <a:rPr lang="en" sz="1800" b="0"/>
              <a:t>Minutes taken during meeting</a:t>
            </a:r>
            <a:endParaRPr sz="1100"/>
          </a:p>
          <a:p>
            <a:pPr marL="254000" lvl="0" indent="-254000" algn="l" rtl="0">
              <a:lnSpc>
                <a:spcPct val="100000"/>
              </a:lnSpc>
              <a:spcBef>
                <a:spcPts val="900"/>
              </a:spcBef>
              <a:spcAft>
                <a:spcPts val="0"/>
              </a:spcAft>
              <a:buSzPts val="1600"/>
              <a:buFont typeface="Noto Sans Symbols"/>
              <a:buChar char="❑"/>
            </a:pPr>
            <a:r>
              <a:rPr lang="en" sz="1800" b="0"/>
              <a:t>Participant roles are clearly defined</a:t>
            </a:r>
            <a:endParaRPr sz="1100"/>
          </a:p>
          <a:p>
            <a:pPr marL="254000" lvl="0" indent="-254000" algn="l" rtl="0">
              <a:lnSpc>
                <a:spcPct val="100000"/>
              </a:lnSpc>
              <a:spcBef>
                <a:spcPts val="900"/>
              </a:spcBef>
              <a:spcAft>
                <a:spcPts val="0"/>
              </a:spcAft>
              <a:buSzPts val="1600"/>
              <a:buFont typeface="Noto Sans Symbols"/>
              <a:buChar char="❑"/>
            </a:pPr>
            <a:r>
              <a:rPr lang="en" sz="1800" b="0"/>
              <a:t>Action plan current to the school year</a:t>
            </a:r>
            <a:endParaRPr sz="1100"/>
          </a:p>
          <a:p>
            <a:pPr marL="254000" lvl="0" indent="-152400" algn="l" rtl="0">
              <a:lnSpc>
                <a:spcPct val="100000"/>
              </a:lnSpc>
              <a:spcBef>
                <a:spcPts val="500"/>
              </a:spcBef>
              <a:spcAft>
                <a:spcPts val="0"/>
              </a:spcAft>
              <a:buSzPts val="1600"/>
              <a:buFont typeface="Noto Sans Symbols"/>
              <a:buNone/>
            </a:pPr>
            <a:endParaRPr sz="1800" b="0"/>
          </a:p>
        </p:txBody>
      </p:sp>
      <p:sp>
        <p:nvSpPr>
          <p:cNvPr id="842" name="Google Shape;842;p154"/>
          <p:cNvSpPr txBox="1">
            <a:spLocks noGrp="1"/>
          </p:cNvSpPr>
          <p:nvPr>
            <p:ph type="body" idx="2"/>
          </p:nvPr>
        </p:nvSpPr>
        <p:spPr>
          <a:xfrm>
            <a:off x="4948049" y="1479013"/>
            <a:ext cx="3687000" cy="3401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2000"/>
              <a:buFont typeface="Noto Sans Symbols"/>
              <a:buNone/>
            </a:pPr>
            <a:r>
              <a:rPr lang="en" sz="2300"/>
              <a:t>Scoring:</a:t>
            </a:r>
            <a:endParaRPr sz="1100"/>
          </a:p>
          <a:p>
            <a:pPr marL="0" lvl="0" indent="0" algn="l" rtl="0">
              <a:lnSpc>
                <a:spcPct val="90000"/>
              </a:lnSpc>
              <a:spcBef>
                <a:spcPts val="500"/>
              </a:spcBef>
              <a:spcAft>
                <a:spcPts val="0"/>
              </a:spcAft>
              <a:buSzPts val="1800"/>
              <a:buNone/>
            </a:pPr>
            <a:r>
              <a:rPr lang="en" sz="2000" b="0"/>
              <a:t>0 = Tier II team does not use regular meeting format/agenda, minutes, defined roles, or a current action plan.</a:t>
            </a:r>
            <a:endParaRPr sz="1100"/>
          </a:p>
          <a:p>
            <a:pPr marL="0" lvl="0" indent="0" algn="l" rtl="0">
              <a:lnSpc>
                <a:spcPct val="90000"/>
              </a:lnSpc>
              <a:spcBef>
                <a:spcPts val="900"/>
              </a:spcBef>
              <a:spcAft>
                <a:spcPts val="0"/>
              </a:spcAft>
              <a:buSzPts val="1800"/>
              <a:buNone/>
            </a:pPr>
            <a:r>
              <a:rPr lang="en" sz="2000" b="0"/>
              <a:t>1 = Tier II team has at least two but not all four features.</a:t>
            </a:r>
            <a:endParaRPr sz="1100"/>
          </a:p>
          <a:p>
            <a:pPr marL="0" lvl="0" indent="0" algn="l" rtl="0">
              <a:lnSpc>
                <a:spcPct val="90000"/>
              </a:lnSpc>
              <a:spcBef>
                <a:spcPts val="900"/>
              </a:spcBef>
              <a:spcAft>
                <a:spcPts val="0"/>
              </a:spcAft>
              <a:buClr>
                <a:schemeClr val="accent1"/>
              </a:buClr>
              <a:buSzPts val="1800"/>
              <a:buFont typeface="Noto Sans Symbols"/>
              <a:buNone/>
            </a:pPr>
            <a:r>
              <a:rPr lang="en" sz="2000" b="0"/>
              <a:t>2 = Tier II team meets at least monthly and uses regular meeting format/agenda, minutes, defined roles, AND has a current action plan.</a:t>
            </a:r>
            <a:endParaRPr sz="1100"/>
          </a:p>
        </p:txBody>
      </p:sp>
      <p:sp>
        <p:nvSpPr>
          <p:cNvPr id="843" name="Google Shape;843;p154"/>
          <p:cNvSpPr txBox="1"/>
          <p:nvPr/>
        </p:nvSpPr>
        <p:spPr>
          <a:xfrm>
            <a:off x="467828" y="1009103"/>
            <a:ext cx="76542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a:solidFill>
                  <a:schemeClr val="dk1"/>
                </a:solidFill>
                <a:latin typeface="Calibri"/>
                <a:ea typeface="Calibri"/>
                <a:cs typeface="Calibri"/>
                <a:sym typeface="Calibri"/>
              </a:rPr>
              <a:t>What meeting procedures are currently in place at the Tier II level?:</a:t>
            </a:r>
            <a:endParaRPr sz="110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155"/>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2.3 Screening</a:t>
            </a:r>
            <a:endParaRPr sz="1100"/>
          </a:p>
        </p:txBody>
      </p:sp>
      <p:graphicFrame>
        <p:nvGraphicFramePr>
          <p:cNvPr id="851" name="Google Shape;851;p155"/>
          <p:cNvGraphicFramePr/>
          <p:nvPr/>
        </p:nvGraphicFramePr>
        <p:xfrm>
          <a:off x="610352" y="1119506"/>
          <a:ext cx="7923300" cy="3667500"/>
        </p:xfrm>
        <a:graphic>
          <a:graphicData uri="http://schemas.openxmlformats.org/drawingml/2006/table">
            <a:tbl>
              <a:tblPr firstRow="1" bandRow="1">
                <a:noFill/>
                <a:tableStyleId>{0C8DD21C-C7AF-4682-B362-B0C72A8AE63A}</a:tableStyleId>
              </a:tblPr>
              <a:tblGrid>
                <a:gridCol w="2641100">
                  <a:extLst>
                    <a:ext uri="{9D8B030D-6E8A-4147-A177-3AD203B41FA5}">
                      <a16:colId xmlns:a16="http://schemas.microsoft.com/office/drawing/2014/main" val="20000"/>
                    </a:ext>
                  </a:extLst>
                </a:gridCol>
                <a:gridCol w="2641100">
                  <a:extLst>
                    <a:ext uri="{9D8B030D-6E8A-4147-A177-3AD203B41FA5}">
                      <a16:colId xmlns:a16="http://schemas.microsoft.com/office/drawing/2014/main" val="20001"/>
                    </a:ext>
                  </a:extLst>
                </a:gridCol>
                <a:gridCol w="2641100">
                  <a:extLst>
                    <a:ext uri="{9D8B030D-6E8A-4147-A177-3AD203B41FA5}">
                      <a16:colId xmlns:a16="http://schemas.microsoft.com/office/drawing/2014/main" val="20002"/>
                    </a:ext>
                  </a:extLst>
                </a:gridCol>
              </a:tblGrid>
              <a:tr h="366750">
                <a:tc>
                  <a:txBody>
                    <a:bodyPr/>
                    <a:lstStyle/>
                    <a:p>
                      <a:pPr marL="0" marR="0" lvl="0" indent="0" algn="l" rtl="0">
                        <a:spcBef>
                          <a:spcPts val="0"/>
                        </a:spcBef>
                        <a:spcAft>
                          <a:spcPts val="0"/>
                        </a:spcAft>
                        <a:buNone/>
                      </a:pPr>
                      <a:r>
                        <a:rPr lang="en" sz="1800"/>
                        <a:t>Feature</a:t>
                      </a:r>
                      <a:endParaRPr sz="1100"/>
                    </a:p>
                  </a:txBody>
                  <a:tcPr marL="68600" marR="68600" marT="34300" marB="34300"/>
                </a:tc>
                <a:tc>
                  <a:txBody>
                    <a:bodyPr/>
                    <a:lstStyle/>
                    <a:p>
                      <a:pPr marL="0" marR="0" lvl="0" indent="0" algn="l" rtl="0">
                        <a:spcBef>
                          <a:spcPts val="0"/>
                        </a:spcBef>
                        <a:spcAft>
                          <a:spcPts val="0"/>
                        </a:spcAft>
                        <a:buNone/>
                      </a:pPr>
                      <a:r>
                        <a:rPr lang="en" sz="1800"/>
                        <a:t>Possible Data Sources</a:t>
                      </a:r>
                      <a:endParaRPr sz="1100"/>
                    </a:p>
                  </a:txBody>
                  <a:tcPr marL="68600" marR="68600" marT="34300" marB="34300"/>
                </a:tc>
                <a:tc>
                  <a:txBody>
                    <a:bodyPr/>
                    <a:lstStyle/>
                    <a:p>
                      <a:pPr marL="0" marR="0" lvl="0" indent="0" algn="l" rtl="0">
                        <a:spcBef>
                          <a:spcPts val="0"/>
                        </a:spcBef>
                        <a:spcAft>
                          <a:spcPts val="0"/>
                        </a:spcAft>
                        <a:buNone/>
                      </a:pPr>
                      <a:r>
                        <a:rPr lang="en" sz="1800"/>
                        <a:t>Scoring Criteria</a:t>
                      </a:r>
                      <a:endParaRPr sz="1100"/>
                    </a:p>
                  </a:txBody>
                  <a:tcPr marL="68600" marR="68600" marT="34300" marB="34300"/>
                </a:tc>
                <a:extLst>
                  <a:ext uri="{0D108BD9-81ED-4DB2-BD59-A6C34878D82A}">
                    <a16:rowId xmlns:a16="http://schemas.microsoft.com/office/drawing/2014/main" val="10000"/>
                  </a:ext>
                </a:extLst>
              </a:tr>
              <a:tr h="3300750">
                <a:tc>
                  <a:txBody>
                    <a:bodyPr/>
                    <a:lstStyle/>
                    <a:p>
                      <a:pPr marL="0" marR="0" lvl="0" indent="0" algn="l" rtl="0">
                        <a:spcBef>
                          <a:spcPts val="0"/>
                        </a:spcBef>
                        <a:spcAft>
                          <a:spcPts val="0"/>
                        </a:spcAft>
                        <a:buNone/>
                      </a:pPr>
                      <a:r>
                        <a:rPr lang="en" sz="2100" b="1"/>
                        <a:t>Screening: </a:t>
                      </a:r>
                      <a:endParaRPr sz="1100"/>
                    </a:p>
                    <a:p>
                      <a:pPr marL="0" marR="0" lvl="0" indent="0" algn="l" rtl="0">
                        <a:spcBef>
                          <a:spcPts val="500"/>
                        </a:spcBef>
                        <a:spcAft>
                          <a:spcPts val="0"/>
                        </a:spcAft>
                        <a:buNone/>
                      </a:pPr>
                      <a:r>
                        <a:rPr lang="en" sz="1800"/>
                        <a:t>Tier II team uses decision rules and multiple sources of data (e.g., ODRs, academic progress, screening tools, attendance, teacher/family/student nominations) to identify students who require    Tier II supports. </a:t>
                      </a:r>
                      <a:endParaRPr sz="1100"/>
                    </a:p>
                  </a:txBody>
                  <a:tcPr marL="68600" marR="68600" marT="34300" marB="34300"/>
                </a:tc>
                <a:tc>
                  <a:txBody>
                    <a:bodyPr/>
                    <a:lstStyle/>
                    <a:p>
                      <a:pPr marL="254000" marR="0" lvl="0" indent="-254000" algn="l" rtl="0">
                        <a:spcBef>
                          <a:spcPts val="0"/>
                        </a:spcBef>
                        <a:spcAft>
                          <a:spcPts val="0"/>
                        </a:spcAft>
                        <a:buClr>
                          <a:schemeClr val="dk1"/>
                        </a:buClr>
                        <a:buSzPts val="1800"/>
                        <a:buFont typeface="Noto Sans Symbols"/>
                        <a:buChar char="▪"/>
                      </a:pPr>
                      <a:r>
                        <a:rPr lang="en" sz="1800"/>
                        <a:t>Multiple data sources used (ODRs, Time out of instruction, Attendance, Academic performance)</a:t>
                      </a:r>
                      <a:endParaRPr sz="1100"/>
                    </a:p>
                    <a:p>
                      <a:pPr marL="254000" marR="0" lvl="0" indent="-254000" algn="l" rtl="0">
                        <a:spcBef>
                          <a:spcPts val="900"/>
                        </a:spcBef>
                        <a:spcAft>
                          <a:spcPts val="0"/>
                        </a:spcAft>
                        <a:buClr>
                          <a:schemeClr val="dk1"/>
                        </a:buClr>
                        <a:buSzPts val="1800"/>
                        <a:buFont typeface="Noto Sans Symbols"/>
                        <a:buChar char="▪"/>
                      </a:pPr>
                      <a:r>
                        <a:rPr lang="en" sz="1800"/>
                        <a:t>Team decision rubric</a:t>
                      </a:r>
                      <a:endParaRPr sz="1100"/>
                    </a:p>
                    <a:p>
                      <a:pPr marL="254000" marR="0" lvl="0" indent="-254000" algn="l" rtl="0">
                        <a:spcBef>
                          <a:spcPts val="900"/>
                        </a:spcBef>
                        <a:spcAft>
                          <a:spcPts val="0"/>
                        </a:spcAft>
                        <a:buClr>
                          <a:schemeClr val="dk1"/>
                        </a:buClr>
                        <a:buSzPts val="1800"/>
                        <a:buFont typeface="Noto Sans Symbols"/>
                        <a:buChar char="▪"/>
                      </a:pPr>
                      <a:r>
                        <a:rPr lang="en" sz="1800"/>
                        <a:t>Team meeting minutes</a:t>
                      </a:r>
                      <a:endParaRPr sz="1100"/>
                    </a:p>
                    <a:p>
                      <a:pPr marL="254000" marR="0" lvl="0" indent="-254000" algn="l" rtl="0">
                        <a:spcBef>
                          <a:spcPts val="900"/>
                        </a:spcBef>
                        <a:spcAft>
                          <a:spcPts val="0"/>
                        </a:spcAft>
                        <a:buClr>
                          <a:schemeClr val="dk1"/>
                        </a:buClr>
                        <a:buSzPts val="1800"/>
                        <a:buFont typeface="Noto Sans Symbols"/>
                        <a:buChar char="▪"/>
                      </a:pPr>
                      <a:r>
                        <a:rPr lang="en" sz="1800"/>
                        <a:t>School policy</a:t>
                      </a:r>
                      <a:endParaRPr sz="1100"/>
                    </a:p>
                  </a:txBody>
                  <a:tcPr marL="68600" marR="68600" marT="34300" marB="34300"/>
                </a:tc>
                <a:tc>
                  <a:txBody>
                    <a:bodyPr/>
                    <a:lstStyle/>
                    <a:p>
                      <a:pPr marL="0" marR="0" lvl="0" indent="0" algn="l" rtl="0">
                        <a:spcBef>
                          <a:spcPts val="0"/>
                        </a:spcBef>
                        <a:spcAft>
                          <a:spcPts val="0"/>
                        </a:spcAft>
                        <a:buNone/>
                      </a:pPr>
                      <a:r>
                        <a:rPr lang="en" sz="1500" dirty="0"/>
                        <a:t>0 = No specific rules for identifying students who qualify for Tier II supports.</a:t>
                      </a:r>
                      <a:endParaRPr sz="1100" dirty="0"/>
                    </a:p>
                    <a:p>
                      <a:pPr marL="0" marR="0" lvl="0" indent="0" algn="l" rtl="0">
                        <a:spcBef>
                          <a:spcPts val="900"/>
                        </a:spcBef>
                        <a:spcAft>
                          <a:spcPts val="0"/>
                        </a:spcAft>
                        <a:buNone/>
                      </a:pPr>
                      <a:r>
                        <a:rPr lang="en" sz="1500" dirty="0"/>
                        <a:t>1 = Data decision rules established but not consistently followed or are gathered from only one data source.</a:t>
                      </a:r>
                      <a:endParaRPr sz="1100" dirty="0"/>
                    </a:p>
                    <a:p>
                      <a:pPr marL="0" marR="0" lvl="0" indent="0" algn="l" rtl="0">
                        <a:spcBef>
                          <a:spcPts val="900"/>
                        </a:spcBef>
                        <a:spcAft>
                          <a:spcPts val="0"/>
                        </a:spcAft>
                        <a:buNone/>
                      </a:pPr>
                      <a:r>
                        <a:rPr lang="en" sz="1500" dirty="0"/>
                        <a:t>2 = Written policy exists that (a) uses multiple data sources for identifying students, and (b) ensures that families are notified when a student enters Tier II supports.</a:t>
                      </a:r>
                      <a:endParaRPr sz="1500" dirty="0"/>
                    </a:p>
                  </a:txBody>
                  <a:tcPr marL="68600" marR="68600" marT="34300" marB="3430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56"/>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2.3 Screening</a:t>
            </a:r>
            <a:endParaRPr sz="1100"/>
          </a:p>
        </p:txBody>
      </p:sp>
      <p:graphicFrame>
        <p:nvGraphicFramePr>
          <p:cNvPr id="859" name="Google Shape;859;p156"/>
          <p:cNvGraphicFramePr/>
          <p:nvPr/>
        </p:nvGraphicFramePr>
        <p:xfrm>
          <a:off x="610352" y="1119506"/>
          <a:ext cx="7923300" cy="3667500"/>
        </p:xfrm>
        <a:graphic>
          <a:graphicData uri="http://schemas.openxmlformats.org/drawingml/2006/table">
            <a:tbl>
              <a:tblPr firstRow="1" bandRow="1">
                <a:noFill/>
                <a:tableStyleId>{0C8DD21C-C7AF-4682-B362-B0C72A8AE63A}</a:tableStyleId>
              </a:tblPr>
              <a:tblGrid>
                <a:gridCol w="2641100">
                  <a:extLst>
                    <a:ext uri="{9D8B030D-6E8A-4147-A177-3AD203B41FA5}">
                      <a16:colId xmlns:a16="http://schemas.microsoft.com/office/drawing/2014/main" val="20000"/>
                    </a:ext>
                  </a:extLst>
                </a:gridCol>
                <a:gridCol w="2641100">
                  <a:extLst>
                    <a:ext uri="{9D8B030D-6E8A-4147-A177-3AD203B41FA5}">
                      <a16:colId xmlns:a16="http://schemas.microsoft.com/office/drawing/2014/main" val="20001"/>
                    </a:ext>
                  </a:extLst>
                </a:gridCol>
                <a:gridCol w="2641100">
                  <a:extLst>
                    <a:ext uri="{9D8B030D-6E8A-4147-A177-3AD203B41FA5}">
                      <a16:colId xmlns:a16="http://schemas.microsoft.com/office/drawing/2014/main" val="20002"/>
                    </a:ext>
                  </a:extLst>
                </a:gridCol>
              </a:tblGrid>
              <a:tr h="366750">
                <a:tc>
                  <a:txBody>
                    <a:bodyPr/>
                    <a:lstStyle/>
                    <a:p>
                      <a:pPr marL="0" marR="0" lvl="0" indent="0" algn="l" rtl="0">
                        <a:spcBef>
                          <a:spcPts val="0"/>
                        </a:spcBef>
                        <a:spcAft>
                          <a:spcPts val="0"/>
                        </a:spcAft>
                        <a:buNone/>
                      </a:pPr>
                      <a:r>
                        <a:rPr lang="en" sz="1800"/>
                        <a:t>Feature</a:t>
                      </a:r>
                      <a:endParaRPr sz="1100"/>
                    </a:p>
                  </a:txBody>
                  <a:tcPr marL="68600" marR="68600" marT="34300" marB="34300"/>
                </a:tc>
                <a:tc>
                  <a:txBody>
                    <a:bodyPr/>
                    <a:lstStyle/>
                    <a:p>
                      <a:pPr marL="0" marR="0" lvl="0" indent="0" algn="l" rtl="0">
                        <a:spcBef>
                          <a:spcPts val="0"/>
                        </a:spcBef>
                        <a:spcAft>
                          <a:spcPts val="0"/>
                        </a:spcAft>
                        <a:buNone/>
                      </a:pPr>
                      <a:r>
                        <a:rPr lang="en" sz="1800"/>
                        <a:t>Possible Data Sources</a:t>
                      </a:r>
                      <a:endParaRPr sz="1100"/>
                    </a:p>
                  </a:txBody>
                  <a:tcPr marL="68600" marR="68600" marT="34300" marB="34300"/>
                </a:tc>
                <a:tc>
                  <a:txBody>
                    <a:bodyPr/>
                    <a:lstStyle/>
                    <a:p>
                      <a:pPr marL="0" marR="0" lvl="0" indent="0" algn="l" rtl="0">
                        <a:spcBef>
                          <a:spcPts val="0"/>
                        </a:spcBef>
                        <a:spcAft>
                          <a:spcPts val="0"/>
                        </a:spcAft>
                        <a:buNone/>
                      </a:pPr>
                      <a:r>
                        <a:rPr lang="en" sz="1800"/>
                        <a:t>Scoring Criteria</a:t>
                      </a:r>
                      <a:endParaRPr sz="1100"/>
                    </a:p>
                  </a:txBody>
                  <a:tcPr marL="68600" marR="68600" marT="34300" marB="34300"/>
                </a:tc>
                <a:extLst>
                  <a:ext uri="{0D108BD9-81ED-4DB2-BD59-A6C34878D82A}">
                    <a16:rowId xmlns:a16="http://schemas.microsoft.com/office/drawing/2014/main" val="10000"/>
                  </a:ext>
                </a:extLst>
              </a:tr>
              <a:tr h="3300750">
                <a:tc>
                  <a:txBody>
                    <a:bodyPr/>
                    <a:lstStyle/>
                    <a:p>
                      <a:pPr marL="0" marR="0" lvl="0" indent="0" algn="l" rtl="0">
                        <a:spcBef>
                          <a:spcPts val="0"/>
                        </a:spcBef>
                        <a:spcAft>
                          <a:spcPts val="0"/>
                        </a:spcAft>
                        <a:buNone/>
                      </a:pPr>
                      <a:r>
                        <a:rPr lang="en" sz="2100" b="1"/>
                        <a:t>Screening: </a:t>
                      </a:r>
                      <a:endParaRPr sz="1100"/>
                    </a:p>
                    <a:p>
                      <a:pPr marL="0" marR="0" lvl="0" indent="0" algn="l" rtl="0">
                        <a:spcBef>
                          <a:spcPts val="500"/>
                        </a:spcBef>
                        <a:spcAft>
                          <a:spcPts val="0"/>
                        </a:spcAft>
                        <a:buNone/>
                      </a:pPr>
                      <a:r>
                        <a:rPr lang="en" sz="1800"/>
                        <a:t>Tier II team uses decision rules and multiple sources of data (e.g., ODRs, academic progress, screening tools, attendance, teacher/family/student nominations) to identify students who require    Tier II supports. </a:t>
                      </a:r>
                      <a:endParaRPr sz="1100"/>
                    </a:p>
                  </a:txBody>
                  <a:tcPr marL="68600" marR="68600" marT="34300" marB="34300"/>
                </a:tc>
                <a:tc>
                  <a:txBody>
                    <a:bodyPr/>
                    <a:lstStyle/>
                    <a:p>
                      <a:pPr marL="254000" marR="0" lvl="0" indent="-254000" algn="l" rtl="0">
                        <a:spcBef>
                          <a:spcPts val="0"/>
                        </a:spcBef>
                        <a:spcAft>
                          <a:spcPts val="0"/>
                        </a:spcAft>
                        <a:buClr>
                          <a:schemeClr val="dk1"/>
                        </a:buClr>
                        <a:buSzPts val="1800"/>
                        <a:buFont typeface="Noto Sans Symbols"/>
                        <a:buChar char="▪"/>
                      </a:pPr>
                      <a:r>
                        <a:rPr lang="en" sz="1800"/>
                        <a:t>Multiple data sources used (ODRs, Time out of instruction, Attendance, Academic performance)</a:t>
                      </a:r>
                      <a:endParaRPr sz="1100"/>
                    </a:p>
                    <a:p>
                      <a:pPr marL="254000" marR="0" lvl="0" indent="-254000" algn="l" rtl="0">
                        <a:spcBef>
                          <a:spcPts val="900"/>
                        </a:spcBef>
                        <a:spcAft>
                          <a:spcPts val="0"/>
                        </a:spcAft>
                        <a:buClr>
                          <a:schemeClr val="dk1"/>
                        </a:buClr>
                        <a:buSzPts val="1800"/>
                        <a:buFont typeface="Noto Sans Symbols"/>
                        <a:buChar char="▪"/>
                      </a:pPr>
                      <a:r>
                        <a:rPr lang="en" sz="1800"/>
                        <a:t>Team decision rubric</a:t>
                      </a:r>
                      <a:endParaRPr sz="1100"/>
                    </a:p>
                    <a:p>
                      <a:pPr marL="254000" marR="0" lvl="0" indent="-254000" algn="l" rtl="0">
                        <a:spcBef>
                          <a:spcPts val="900"/>
                        </a:spcBef>
                        <a:spcAft>
                          <a:spcPts val="0"/>
                        </a:spcAft>
                        <a:buClr>
                          <a:schemeClr val="dk1"/>
                        </a:buClr>
                        <a:buSzPts val="1800"/>
                        <a:buFont typeface="Noto Sans Symbols"/>
                        <a:buChar char="▪"/>
                      </a:pPr>
                      <a:r>
                        <a:rPr lang="en" sz="1800"/>
                        <a:t>Team meeting minutes</a:t>
                      </a:r>
                      <a:endParaRPr sz="1100"/>
                    </a:p>
                    <a:p>
                      <a:pPr marL="254000" marR="0" lvl="0" indent="-254000" algn="l" rtl="0">
                        <a:spcBef>
                          <a:spcPts val="900"/>
                        </a:spcBef>
                        <a:spcAft>
                          <a:spcPts val="0"/>
                        </a:spcAft>
                        <a:buClr>
                          <a:schemeClr val="dk1"/>
                        </a:buClr>
                        <a:buSzPts val="1800"/>
                        <a:buFont typeface="Noto Sans Symbols"/>
                        <a:buChar char="▪"/>
                      </a:pPr>
                      <a:r>
                        <a:rPr lang="en" sz="1800"/>
                        <a:t>School policy</a:t>
                      </a:r>
                      <a:endParaRPr sz="1100"/>
                    </a:p>
                  </a:txBody>
                  <a:tcPr marL="68600" marR="68600" marT="34300" marB="34300"/>
                </a:tc>
                <a:tc>
                  <a:txBody>
                    <a:bodyPr/>
                    <a:lstStyle/>
                    <a:p>
                      <a:pPr marL="0" marR="0" lvl="0" indent="0" algn="l" rtl="0">
                        <a:spcBef>
                          <a:spcPts val="0"/>
                        </a:spcBef>
                        <a:spcAft>
                          <a:spcPts val="0"/>
                        </a:spcAft>
                        <a:buNone/>
                      </a:pPr>
                      <a:r>
                        <a:rPr lang="en" sz="1500" dirty="0"/>
                        <a:t>0 = No specific rules for identifying students who qualify for Tier II supports.</a:t>
                      </a:r>
                      <a:endParaRPr sz="1100" dirty="0"/>
                    </a:p>
                    <a:p>
                      <a:pPr marL="0" marR="0" lvl="0" indent="0" algn="l" rtl="0">
                        <a:spcBef>
                          <a:spcPts val="900"/>
                        </a:spcBef>
                        <a:spcAft>
                          <a:spcPts val="0"/>
                        </a:spcAft>
                        <a:buNone/>
                      </a:pPr>
                      <a:r>
                        <a:rPr lang="en" sz="1500" dirty="0"/>
                        <a:t>1 = Data decision rules established but not consistently followed or are gathered from only one data source.</a:t>
                      </a:r>
                      <a:endParaRPr sz="1100" dirty="0"/>
                    </a:p>
                    <a:p>
                      <a:pPr marL="0" marR="0" lvl="0" indent="0" algn="l" rtl="0">
                        <a:spcBef>
                          <a:spcPts val="900"/>
                        </a:spcBef>
                        <a:spcAft>
                          <a:spcPts val="0"/>
                        </a:spcAft>
                        <a:buNone/>
                      </a:pPr>
                      <a:r>
                        <a:rPr lang="en" sz="1500" dirty="0"/>
                        <a:t>2 = Written policy exists that (a) uses multiple data sources for identifying students, and (b) ensures that families are notified when a student enters Tier II supports.</a:t>
                      </a:r>
                      <a:endParaRPr sz="1500" dirty="0"/>
                    </a:p>
                  </a:txBody>
                  <a:tcPr marL="68600" marR="68600" marT="34300" marB="34300"/>
                </a:tc>
                <a:extLst>
                  <a:ext uri="{0D108BD9-81ED-4DB2-BD59-A6C34878D82A}">
                    <a16:rowId xmlns:a16="http://schemas.microsoft.com/office/drawing/2014/main" val="10001"/>
                  </a:ext>
                </a:extLst>
              </a:tr>
            </a:tbl>
          </a:graphicData>
        </a:graphic>
      </p:graphicFrame>
      <p:sp>
        <p:nvSpPr>
          <p:cNvPr id="860" name="Google Shape;860;p156"/>
          <p:cNvSpPr/>
          <p:nvPr/>
        </p:nvSpPr>
        <p:spPr>
          <a:xfrm>
            <a:off x="2311701" y="2002097"/>
            <a:ext cx="4520700" cy="1902300"/>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100" b="1" dirty="0">
                <a:solidFill>
                  <a:schemeClr val="dk1"/>
                </a:solidFill>
                <a:latin typeface="Calibri"/>
                <a:ea typeface="Calibri"/>
                <a:cs typeface="Calibri"/>
                <a:sym typeface="Calibri"/>
              </a:rPr>
              <a:t>Main Idea:</a:t>
            </a:r>
            <a:endParaRPr sz="1100" dirty="0"/>
          </a:p>
          <a:p>
            <a:pPr marL="0" marR="0" lvl="0" indent="0" algn="ctr" rtl="0">
              <a:spcBef>
                <a:spcPts val="0"/>
              </a:spcBef>
              <a:spcAft>
                <a:spcPts val="0"/>
              </a:spcAft>
              <a:buNone/>
            </a:pPr>
            <a:r>
              <a:rPr lang="en" sz="1800" dirty="0">
                <a:solidFill>
                  <a:schemeClr val="dk1"/>
                </a:solidFill>
                <a:latin typeface="Calibri"/>
                <a:ea typeface="Calibri"/>
                <a:cs typeface="Calibri"/>
                <a:sym typeface="Calibri"/>
              </a:rPr>
              <a:t>Timely selection of students for Tier II supports improves the effectiveness of               Tier II implementation.</a:t>
            </a:r>
            <a:endParaRP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8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157"/>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Quick Check: Screening</a:t>
            </a:r>
            <a:endParaRPr sz="1100"/>
          </a:p>
        </p:txBody>
      </p:sp>
      <p:sp>
        <p:nvSpPr>
          <p:cNvPr id="868" name="Google Shape;868;p157"/>
          <p:cNvSpPr txBox="1">
            <a:spLocks noGrp="1"/>
          </p:cNvSpPr>
          <p:nvPr>
            <p:ph type="body" idx="1"/>
          </p:nvPr>
        </p:nvSpPr>
        <p:spPr>
          <a:xfrm>
            <a:off x="581024" y="1460920"/>
            <a:ext cx="3689700" cy="3263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Team Assessment:</a:t>
            </a:r>
            <a:endParaRPr sz="1100"/>
          </a:p>
          <a:p>
            <a:pPr marL="254000" lvl="0" indent="-254000" algn="l" rtl="0">
              <a:lnSpc>
                <a:spcPct val="110000"/>
              </a:lnSpc>
              <a:spcBef>
                <a:spcPts val="500"/>
              </a:spcBef>
              <a:spcAft>
                <a:spcPts val="0"/>
              </a:spcAft>
              <a:buSzPts val="1600"/>
              <a:buFont typeface="Noto Sans Symbols"/>
              <a:buChar char="❑"/>
            </a:pPr>
            <a:r>
              <a:rPr lang="en" sz="1800" b="0"/>
              <a:t>Written policy or rubric for documentation identifying students in need of assistance</a:t>
            </a:r>
            <a:endParaRPr sz="1100"/>
          </a:p>
          <a:p>
            <a:pPr marL="254000" lvl="0" indent="-254000" algn="l" rtl="0">
              <a:lnSpc>
                <a:spcPct val="110000"/>
              </a:lnSpc>
              <a:spcBef>
                <a:spcPts val="900"/>
              </a:spcBef>
              <a:spcAft>
                <a:spcPts val="0"/>
              </a:spcAft>
              <a:buSzPts val="1600"/>
              <a:buFont typeface="Noto Sans Symbols"/>
              <a:buChar char="❑"/>
            </a:pPr>
            <a:r>
              <a:rPr lang="en" sz="1800" b="0"/>
              <a:t>Use of multiple data sources</a:t>
            </a:r>
            <a:endParaRPr sz="1100"/>
          </a:p>
          <a:p>
            <a:pPr marL="254000" lvl="0" indent="-254000" algn="l" rtl="0">
              <a:lnSpc>
                <a:spcPct val="100000"/>
              </a:lnSpc>
              <a:spcBef>
                <a:spcPts val="900"/>
              </a:spcBef>
              <a:spcAft>
                <a:spcPts val="0"/>
              </a:spcAft>
              <a:buSzPts val="1600"/>
              <a:buFont typeface="Noto Sans Symbols"/>
              <a:buChar char="❑"/>
            </a:pPr>
            <a:r>
              <a:rPr lang="en" sz="1800" b="0"/>
              <a:t>Process for notifying and including families</a:t>
            </a:r>
            <a:endParaRPr sz="1100"/>
          </a:p>
          <a:p>
            <a:pPr marL="254000" lvl="0" indent="-152400" algn="l" rtl="0">
              <a:lnSpc>
                <a:spcPct val="100000"/>
              </a:lnSpc>
              <a:spcBef>
                <a:spcPts val="500"/>
              </a:spcBef>
              <a:spcAft>
                <a:spcPts val="0"/>
              </a:spcAft>
              <a:buSzPts val="1600"/>
              <a:buFont typeface="Noto Sans Symbols"/>
              <a:buNone/>
            </a:pPr>
            <a:endParaRPr sz="1800" b="0"/>
          </a:p>
        </p:txBody>
      </p:sp>
      <p:sp>
        <p:nvSpPr>
          <p:cNvPr id="869" name="Google Shape;869;p157"/>
          <p:cNvSpPr txBox="1">
            <a:spLocks noGrp="1"/>
          </p:cNvSpPr>
          <p:nvPr>
            <p:ph type="body" idx="2"/>
          </p:nvPr>
        </p:nvSpPr>
        <p:spPr>
          <a:xfrm>
            <a:off x="4943488" y="1452194"/>
            <a:ext cx="3792600" cy="3549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Scoring:</a:t>
            </a:r>
            <a:endParaRPr sz="1100"/>
          </a:p>
          <a:p>
            <a:pPr marL="0" lvl="0" indent="0" algn="l" rtl="0">
              <a:lnSpc>
                <a:spcPct val="100000"/>
              </a:lnSpc>
              <a:spcBef>
                <a:spcPts val="500"/>
              </a:spcBef>
              <a:spcAft>
                <a:spcPts val="0"/>
              </a:spcAft>
              <a:buSzPts val="1600"/>
              <a:buNone/>
            </a:pPr>
            <a:r>
              <a:rPr lang="en" sz="1800" b="0"/>
              <a:t>0 = No specific rules for identifying students who qualify for Tier II supports.</a:t>
            </a:r>
            <a:endParaRPr sz="1100"/>
          </a:p>
          <a:p>
            <a:pPr marL="0" lvl="0" indent="0" algn="l" rtl="0">
              <a:lnSpc>
                <a:spcPct val="100000"/>
              </a:lnSpc>
              <a:spcBef>
                <a:spcPts val="900"/>
              </a:spcBef>
              <a:spcAft>
                <a:spcPts val="0"/>
              </a:spcAft>
              <a:buSzPts val="1600"/>
              <a:buNone/>
            </a:pPr>
            <a:r>
              <a:rPr lang="en" sz="1800" b="0"/>
              <a:t>1 = Data decision rules established but not consistently followed or are gathered from only one data source.</a:t>
            </a:r>
            <a:endParaRPr sz="1100"/>
          </a:p>
          <a:p>
            <a:pPr marL="0" lvl="0" indent="0" algn="l" rtl="0">
              <a:lnSpc>
                <a:spcPct val="100000"/>
              </a:lnSpc>
              <a:spcBef>
                <a:spcPts val="900"/>
              </a:spcBef>
              <a:spcAft>
                <a:spcPts val="0"/>
              </a:spcAft>
              <a:buClr>
                <a:schemeClr val="accent1"/>
              </a:buClr>
              <a:buSzPts val="1600"/>
              <a:buFont typeface="Noto Sans Symbols"/>
              <a:buNone/>
            </a:pPr>
            <a:r>
              <a:rPr lang="en" sz="1800" b="0"/>
              <a:t>2 = Written policy exists that (a) uses multiple data sources for identifying students, and (b) ensures that families are notified when a student enters     Tier II supports.</a:t>
            </a:r>
            <a:endParaRPr sz="1100"/>
          </a:p>
        </p:txBody>
      </p:sp>
      <p:sp>
        <p:nvSpPr>
          <p:cNvPr id="870" name="Google Shape;870;p157"/>
          <p:cNvSpPr txBox="1"/>
          <p:nvPr/>
        </p:nvSpPr>
        <p:spPr>
          <a:xfrm>
            <a:off x="509264" y="972650"/>
            <a:ext cx="85392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a:solidFill>
                  <a:schemeClr val="dk1"/>
                </a:solidFill>
                <a:latin typeface="Calibri"/>
                <a:ea typeface="Calibri"/>
                <a:cs typeface="Calibri"/>
                <a:sym typeface="Calibri"/>
              </a:rPr>
              <a:t>What is the process for identifying students who may need Tier II supports?:</a:t>
            </a:r>
            <a:endParaRPr sz="1100"/>
          </a:p>
        </p:txBody>
      </p:sp>
      <p:sp>
        <p:nvSpPr>
          <p:cNvPr id="871" name="Google Shape;871;p157"/>
          <p:cNvSpPr txBox="1"/>
          <p:nvPr/>
        </p:nvSpPr>
        <p:spPr>
          <a:xfrm>
            <a:off x="7176220" y="4724424"/>
            <a:ext cx="16197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u="sng">
                <a:solidFill>
                  <a:schemeClr val="hlink"/>
                </a:solidFill>
                <a:latin typeface="Calibri"/>
                <a:ea typeface="Calibri"/>
                <a:cs typeface="Calibri"/>
                <a:sym typeface="Calibri"/>
                <a:hlinkClick r:id="rId3" action="ppaction://hlinksldjump"/>
              </a:rPr>
              <a:t>Back to ALL ITEMS</a:t>
            </a:r>
            <a:endParaRPr sz="1400" b="1">
              <a:solidFill>
                <a:srgbClr val="FF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58"/>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2.4 Request for Assistance</a:t>
            </a:r>
            <a:endParaRPr sz="1100"/>
          </a:p>
        </p:txBody>
      </p:sp>
      <p:graphicFrame>
        <p:nvGraphicFramePr>
          <p:cNvPr id="879" name="Google Shape;879;p158"/>
          <p:cNvGraphicFramePr/>
          <p:nvPr/>
        </p:nvGraphicFramePr>
        <p:xfrm>
          <a:off x="390571" y="1218824"/>
          <a:ext cx="8362800" cy="3497050"/>
        </p:xfrm>
        <a:graphic>
          <a:graphicData uri="http://schemas.openxmlformats.org/drawingml/2006/table">
            <a:tbl>
              <a:tblPr firstRow="1" bandRow="1">
                <a:noFill/>
                <a:tableStyleId>{0C8DD21C-C7AF-4682-B362-B0C72A8AE63A}</a:tableStyleId>
              </a:tblPr>
              <a:tblGrid>
                <a:gridCol w="2787600">
                  <a:extLst>
                    <a:ext uri="{9D8B030D-6E8A-4147-A177-3AD203B41FA5}">
                      <a16:colId xmlns:a16="http://schemas.microsoft.com/office/drawing/2014/main" val="20000"/>
                    </a:ext>
                  </a:extLst>
                </a:gridCol>
                <a:gridCol w="2787600">
                  <a:extLst>
                    <a:ext uri="{9D8B030D-6E8A-4147-A177-3AD203B41FA5}">
                      <a16:colId xmlns:a16="http://schemas.microsoft.com/office/drawing/2014/main" val="20001"/>
                    </a:ext>
                  </a:extLst>
                </a:gridCol>
                <a:gridCol w="2787600">
                  <a:extLst>
                    <a:ext uri="{9D8B030D-6E8A-4147-A177-3AD203B41FA5}">
                      <a16:colId xmlns:a16="http://schemas.microsoft.com/office/drawing/2014/main" val="20002"/>
                    </a:ext>
                  </a:extLst>
                </a:gridCol>
              </a:tblGrid>
              <a:tr h="456650">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3013900">
                <a:tc>
                  <a:txBody>
                    <a:bodyPr/>
                    <a:lstStyle/>
                    <a:p>
                      <a:pPr marL="0" marR="0" lvl="0" indent="0" algn="l" rtl="0">
                        <a:spcBef>
                          <a:spcPts val="0"/>
                        </a:spcBef>
                        <a:spcAft>
                          <a:spcPts val="0"/>
                        </a:spcAft>
                        <a:buNone/>
                      </a:pPr>
                      <a:r>
                        <a:rPr lang="en" sz="2000" b="1"/>
                        <a:t>Request for Assistance: </a:t>
                      </a:r>
                      <a:endParaRPr sz="1100"/>
                    </a:p>
                    <a:p>
                      <a:pPr marL="0" marR="0" lvl="0" indent="0" algn="l" rtl="0">
                        <a:spcBef>
                          <a:spcPts val="500"/>
                        </a:spcBef>
                        <a:spcAft>
                          <a:spcPts val="0"/>
                        </a:spcAft>
                        <a:buNone/>
                      </a:pPr>
                      <a:r>
                        <a:rPr lang="en" sz="1800"/>
                        <a:t>Tier II planning team uses written request for assistance form and process that are available to all staff, families, and students.</a:t>
                      </a:r>
                      <a:endParaRPr sz="1100"/>
                    </a:p>
                  </a:txBody>
                  <a:tcPr marL="68600" marR="68600" marT="34300" marB="34300"/>
                </a:tc>
                <a:tc>
                  <a:txBody>
                    <a:bodyPr/>
                    <a:lstStyle/>
                    <a:p>
                      <a:pPr marL="254000" marR="0" lvl="0" indent="-254000" algn="l" rtl="0">
                        <a:lnSpc>
                          <a:spcPct val="100000"/>
                        </a:lnSpc>
                        <a:spcBef>
                          <a:spcPts val="0"/>
                        </a:spcBef>
                        <a:spcAft>
                          <a:spcPts val="0"/>
                        </a:spcAft>
                        <a:buClr>
                          <a:schemeClr val="dk1"/>
                        </a:buClr>
                        <a:buSzPts val="1800"/>
                        <a:buFont typeface="Noto Sans Symbols"/>
                        <a:buChar char="▪"/>
                      </a:pPr>
                      <a:r>
                        <a:rPr lang="en" sz="1800"/>
                        <a:t>School handbook</a:t>
                      </a:r>
                      <a:endParaRPr sz="1100"/>
                    </a:p>
                    <a:p>
                      <a:pPr marL="254000" marR="0" lvl="0" indent="-254000" algn="l" rtl="0">
                        <a:lnSpc>
                          <a:spcPct val="100000"/>
                        </a:lnSpc>
                        <a:spcBef>
                          <a:spcPts val="900"/>
                        </a:spcBef>
                        <a:spcAft>
                          <a:spcPts val="0"/>
                        </a:spcAft>
                        <a:buClr>
                          <a:schemeClr val="dk1"/>
                        </a:buClr>
                        <a:buSzPts val="1800"/>
                        <a:buFont typeface="Noto Sans Symbols"/>
                        <a:buChar char="▪"/>
                      </a:pPr>
                      <a:r>
                        <a:rPr lang="en" sz="1800"/>
                        <a:t>Request for Assistance form</a:t>
                      </a:r>
                      <a:endParaRPr sz="1100"/>
                    </a:p>
                    <a:p>
                      <a:pPr marL="254000" marR="0" lvl="0" indent="-254000" algn="l" rtl="0">
                        <a:lnSpc>
                          <a:spcPct val="100000"/>
                        </a:lnSpc>
                        <a:spcBef>
                          <a:spcPts val="900"/>
                        </a:spcBef>
                        <a:spcAft>
                          <a:spcPts val="0"/>
                        </a:spcAft>
                        <a:buClr>
                          <a:schemeClr val="dk1"/>
                        </a:buClr>
                        <a:buSzPts val="1800"/>
                        <a:buFont typeface="Noto Sans Symbols"/>
                        <a:buChar char="▪"/>
                      </a:pPr>
                      <a:r>
                        <a:rPr lang="en" sz="1800"/>
                        <a:t>Family handbook</a:t>
                      </a:r>
                      <a:endParaRPr sz="1100"/>
                    </a:p>
                  </a:txBody>
                  <a:tcPr marL="68600" marR="68600" marT="34300" marB="34300"/>
                </a:tc>
                <a:tc>
                  <a:txBody>
                    <a:bodyPr/>
                    <a:lstStyle/>
                    <a:p>
                      <a:pPr marL="0" marR="0" lvl="0" indent="0" algn="l" rtl="0">
                        <a:lnSpc>
                          <a:spcPct val="100000"/>
                        </a:lnSpc>
                        <a:spcBef>
                          <a:spcPts val="0"/>
                        </a:spcBef>
                        <a:spcAft>
                          <a:spcPts val="0"/>
                        </a:spcAft>
                        <a:buNone/>
                      </a:pPr>
                      <a:r>
                        <a:rPr lang="en" sz="1800" dirty="0"/>
                        <a:t>0 = No formal process exists.</a:t>
                      </a:r>
                      <a:endParaRPr sz="1100" dirty="0"/>
                    </a:p>
                    <a:p>
                      <a:pPr marL="0" marR="0" lvl="0" indent="0" algn="l" rtl="0">
                        <a:lnSpc>
                          <a:spcPct val="100000"/>
                        </a:lnSpc>
                        <a:spcBef>
                          <a:spcPts val="900"/>
                        </a:spcBef>
                        <a:spcAft>
                          <a:spcPts val="0"/>
                        </a:spcAft>
                        <a:buNone/>
                      </a:pPr>
                      <a:r>
                        <a:rPr lang="en" sz="1800" dirty="0"/>
                        <a:t>1 = Informal process in place for staff and families to request behavioral assistance.</a:t>
                      </a:r>
                      <a:endParaRPr sz="1100" dirty="0"/>
                    </a:p>
                    <a:p>
                      <a:pPr marL="0" marR="0" lvl="0" indent="0" algn="l" rtl="0">
                        <a:spcBef>
                          <a:spcPts val="900"/>
                        </a:spcBef>
                        <a:spcAft>
                          <a:spcPts val="0"/>
                        </a:spcAft>
                        <a:buNone/>
                      </a:pPr>
                      <a:r>
                        <a:rPr lang="en" sz="1800" dirty="0"/>
                        <a:t>2 = Written request for assistance process is in place, and team responds to request within three days.</a:t>
                      </a:r>
                      <a:endParaRPr sz="1800" dirty="0"/>
                    </a:p>
                  </a:txBody>
                  <a:tcPr marL="68600" marR="68600" marT="34300" marB="34300"/>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59"/>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2.4 Request for Assistance</a:t>
            </a:r>
            <a:endParaRPr sz="1100"/>
          </a:p>
        </p:txBody>
      </p:sp>
      <p:graphicFrame>
        <p:nvGraphicFramePr>
          <p:cNvPr id="887" name="Google Shape;887;p159"/>
          <p:cNvGraphicFramePr/>
          <p:nvPr/>
        </p:nvGraphicFramePr>
        <p:xfrm>
          <a:off x="390571" y="1218824"/>
          <a:ext cx="8362800" cy="3497050"/>
        </p:xfrm>
        <a:graphic>
          <a:graphicData uri="http://schemas.openxmlformats.org/drawingml/2006/table">
            <a:tbl>
              <a:tblPr firstRow="1" bandRow="1">
                <a:noFill/>
                <a:tableStyleId>{0C8DD21C-C7AF-4682-B362-B0C72A8AE63A}</a:tableStyleId>
              </a:tblPr>
              <a:tblGrid>
                <a:gridCol w="2787600">
                  <a:extLst>
                    <a:ext uri="{9D8B030D-6E8A-4147-A177-3AD203B41FA5}">
                      <a16:colId xmlns:a16="http://schemas.microsoft.com/office/drawing/2014/main" val="20000"/>
                    </a:ext>
                  </a:extLst>
                </a:gridCol>
                <a:gridCol w="2787600">
                  <a:extLst>
                    <a:ext uri="{9D8B030D-6E8A-4147-A177-3AD203B41FA5}">
                      <a16:colId xmlns:a16="http://schemas.microsoft.com/office/drawing/2014/main" val="20001"/>
                    </a:ext>
                  </a:extLst>
                </a:gridCol>
                <a:gridCol w="2787600">
                  <a:extLst>
                    <a:ext uri="{9D8B030D-6E8A-4147-A177-3AD203B41FA5}">
                      <a16:colId xmlns:a16="http://schemas.microsoft.com/office/drawing/2014/main" val="20002"/>
                    </a:ext>
                  </a:extLst>
                </a:gridCol>
              </a:tblGrid>
              <a:tr h="456650">
                <a:tc>
                  <a:txBody>
                    <a:bodyPr/>
                    <a:lstStyle/>
                    <a:p>
                      <a:pPr marL="0" marR="0" lvl="0" indent="0" algn="l" rtl="0">
                        <a:spcBef>
                          <a:spcPts val="0"/>
                        </a:spcBef>
                        <a:spcAft>
                          <a:spcPts val="0"/>
                        </a:spcAft>
                        <a:buNone/>
                      </a:pPr>
                      <a:r>
                        <a:rPr lang="en" sz="1800"/>
                        <a:t>Feature</a:t>
                      </a:r>
                      <a:endParaRPr sz="1100"/>
                    </a:p>
                  </a:txBody>
                  <a:tcPr marL="68600" marR="68600" marT="34300" marB="34300" anchor="ctr"/>
                </a:tc>
                <a:tc>
                  <a:txBody>
                    <a:bodyPr/>
                    <a:lstStyle/>
                    <a:p>
                      <a:pPr marL="0" marR="0" lvl="0" indent="0" algn="l" rtl="0">
                        <a:spcBef>
                          <a:spcPts val="0"/>
                        </a:spcBef>
                        <a:spcAft>
                          <a:spcPts val="0"/>
                        </a:spcAft>
                        <a:buNone/>
                      </a:pPr>
                      <a:r>
                        <a:rPr lang="en" sz="1800"/>
                        <a:t>Possible Data Sources</a:t>
                      </a:r>
                      <a:endParaRPr sz="1100"/>
                    </a:p>
                  </a:txBody>
                  <a:tcPr marL="68600" marR="68600" marT="34300" marB="34300" anchor="ctr"/>
                </a:tc>
                <a:tc>
                  <a:txBody>
                    <a:bodyPr/>
                    <a:lstStyle/>
                    <a:p>
                      <a:pPr marL="0" marR="0" lvl="0" indent="0" algn="l" rtl="0">
                        <a:spcBef>
                          <a:spcPts val="0"/>
                        </a:spcBef>
                        <a:spcAft>
                          <a:spcPts val="0"/>
                        </a:spcAft>
                        <a:buNone/>
                      </a:pPr>
                      <a:r>
                        <a:rPr lang="en" sz="1800"/>
                        <a:t>Scoring Criteria</a:t>
                      </a:r>
                      <a:endParaRPr sz="1100"/>
                    </a:p>
                  </a:txBody>
                  <a:tcPr marL="68600" marR="68600" marT="34300" marB="34300" anchor="ctr"/>
                </a:tc>
                <a:extLst>
                  <a:ext uri="{0D108BD9-81ED-4DB2-BD59-A6C34878D82A}">
                    <a16:rowId xmlns:a16="http://schemas.microsoft.com/office/drawing/2014/main" val="10000"/>
                  </a:ext>
                </a:extLst>
              </a:tr>
              <a:tr h="3013900">
                <a:tc>
                  <a:txBody>
                    <a:bodyPr/>
                    <a:lstStyle/>
                    <a:p>
                      <a:pPr marL="0" marR="0" lvl="0" indent="0" algn="l" rtl="0">
                        <a:spcBef>
                          <a:spcPts val="0"/>
                        </a:spcBef>
                        <a:spcAft>
                          <a:spcPts val="0"/>
                        </a:spcAft>
                        <a:buNone/>
                      </a:pPr>
                      <a:r>
                        <a:rPr lang="en" sz="2000" b="1"/>
                        <a:t>Request for Assistance: </a:t>
                      </a:r>
                      <a:endParaRPr sz="1100"/>
                    </a:p>
                    <a:p>
                      <a:pPr marL="0" marR="0" lvl="0" indent="0" algn="l" rtl="0">
                        <a:spcBef>
                          <a:spcPts val="500"/>
                        </a:spcBef>
                        <a:spcAft>
                          <a:spcPts val="0"/>
                        </a:spcAft>
                        <a:buNone/>
                      </a:pPr>
                      <a:r>
                        <a:rPr lang="en" sz="1800"/>
                        <a:t>Tier II planning team uses written request for assistance form and process that are available to all staff, families, and students.</a:t>
                      </a:r>
                      <a:endParaRPr sz="1100"/>
                    </a:p>
                  </a:txBody>
                  <a:tcPr marL="68600" marR="68600" marT="34300" marB="34300"/>
                </a:tc>
                <a:tc>
                  <a:txBody>
                    <a:bodyPr/>
                    <a:lstStyle/>
                    <a:p>
                      <a:pPr marL="254000" marR="0" lvl="0" indent="-254000" algn="l" rtl="0">
                        <a:lnSpc>
                          <a:spcPct val="100000"/>
                        </a:lnSpc>
                        <a:spcBef>
                          <a:spcPts val="0"/>
                        </a:spcBef>
                        <a:spcAft>
                          <a:spcPts val="0"/>
                        </a:spcAft>
                        <a:buClr>
                          <a:schemeClr val="dk1"/>
                        </a:buClr>
                        <a:buSzPts val="1800"/>
                        <a:buFont typeface="Noto Sans Symbols"/>
                        <a:buChar char="▪"/>
                      </a:pPr>
                      <a:r>
                        <a:rPr lang="en" sz="1800"/>
                        <a:t>School handbook</a:t>
                      </a:r>
                      <a:endParaRPr sz="1100"/>
                    </a:p>
                    <a:p>
                      <a:pPr marL="254000" marR="0" lvl="0" indent="-254000" algn="l" rtl="0">
                        <a:lnSpc>
                          <a:spcPct val="100000"/>
                        </a:lnSpc>
                        <a:spcBef>
                          <a:spcPts val="900"/>
                        </a:spcBef>
                        <a:spcAft>
                          <a:spcPts val="0"/>
                        </a:spcAft>
                        <a:buClr>
                          <a:schemeClr val="dk1"/>
                        </a:buClr>
                        <a:buSzPts val="1800"/>
                        <a:buFont typeface="Noto Sans Symbols"/>
                        <a:buChar char="▪"/>
                      </a:pPr>
                      <a:r>
                        <a:rPr lang="en" sz="1800"/>
                        <a:t>Request for Assistance form</a:t>
                      </a:r>
                      <a:endParaRPr sz="1100"/>
                    </a:p>
                    <a:p>
                      <a:pPr marL="254000" marR="0" lvl="0" indent="-254000" algn="l" rtl="0">
                        <a:lnSpc>
                          <a:spcPct val="100000"/>
                        </a:lnSpc>
                        <a:spcBef>
                          <a:spcPts val="900"/>
                        </a:spcBef>
                        <a:spcAft>
                          <a:spcPts val="0"/>
                        </a:spcAft>
                        <a:buClr>
                          <a:schemeClr val="dk1"/>
                        </a:buClr>
                        <a:buSzPts val="1800"/>
                        <a:buFont typeface="Noto Sans Symbols"/>
                        <a:buChar char="▪"/>
                      </a:pPr>
                      <a:r>
                        <a:rPr lang="en" sz="1800"/>
                        <a:t>Family handbook</a:t>
                      </a:r>
                      <a:endParaRPr sz="1100"/>
                    </a:p>
                  </a:txBody>
                  <a:tcPr marL="68600" marR="68600" marT="34300" marB="34300"/>
                </a:tc>
                <a:tc>
                  <a:txBody>
                    <a:bodyPr/>
                    <a:lstStyle/>
                    <a:p>
                      <a:pPr marL="0" marR="0" lvl="0" indent="0" algn="l" rtl="0">
                        <a:lnSpc>
                          <a:spcPct val="100000"/>
                        </a:lnSpc>
                        <a:spcBef>
                          <a:spcPts val="0"/>
                        </a:spcBef>
                        <a:spcAft>
                          <a:spcPts val="0"/>
                        </a:spcAft>
                        <a:buNone/>
                      </a:pPr>
                      <a:r>
                        <a:rPr lang="en" sz="1800" dirty="0"/>
                        <a:t>0 = No formal process exists.</a:t>
                      </a:r>
                      <a:endParaRPr sz="1100" dirty="0"/>
                    </a:p>
                    <a:p>
                      <a:pPr marL="0" marR="0" lvl="0" indent="0" algn="l" rtl="0">
                        <a:lnSpc>
                          <a:spcPct val="100000"/>
                        </a:lnSpc>
                        <a:spcBef>
                          <a:spcPts val="900"/>
                        </a:spcBef>
                        <a:spcAft>
                          <a:spcPts val="0"/>
                        </a:spcAft>
                        <a:buNone/>
                      </a:pPr>
                      <a:r>
                        <a:rPr lang="en" sz="1800" dirty="0"/>
                        <a:t>1 = Informal process in place for staff and families to request behavioral assistance.</a:t>
                      </a:r>
                      <a:endParaRPr sz="1100" dirty="0"/>
                    </a:p>
                    <a:p>
                      <a:pPr marL="0" marR="0" lvl="0" indent="0" algn="l" rtl="0">
                        <a:spcBef>
                          <a:spcPts val="900"/>
                        </a:spcBef>
                        <a:spcAft>
                          <a:spcPts val="0"/>
                        </a:spcAft>
                        <a:buNone/>
                      </a:pPr>
                      <a:r>
                        <a:rPr lang="en" sz="1800" dirty="0"/>
                        <a:t>2 = Written request for assistance process is in place, and team responds to request within three days.</a:t>
                      </a:r>
                      <a:endParaRPr sz="1800" dirty="0"/>
                    </a:p>
                  </a:txBody>
                  <a:tcPr marL="68600" marR="68600" marT="34300" marB="34300"/>
                </a:tc>
                <a:extLst>
                  <a:ext uri="{0D108BD9-81ED-4DB2-BD59-A6C34878D82A}">
                    <a16:rowId xmlns:a16="http://schemas.microsoft.com/office/drawing/2014/main" val="10001"/>
                  </a:ext>
                </a:extLst>
              </a:tr>
            </a:tbl>
          </a:graphicData>
        </a:graphic>
      </p:graphicFrame>
      <p:sp>
        <p:nvSpPr>
          <p:cNvPr id="888" name="Google Shape;888;p159"/>
          <p:cNvSpPr/>
          <p:nvPr/>
        </p:nvSpPr>
        <p:spPr>
          <a:xfrm>
            <a:off x="2311701" y="2000044"/>
            <a:ext cx="4520700" cy="1908000"/>
          </a:xfrm>
          <a:prstGeom prst="roundRect">
            <a:avLst>
              <a:gd name="adj" fmla="val 16667"/>
            </a:avLst>
          </a:prstGeom>
          <a:solidFill>
            <a:srgbClr val="FEE599"/>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100" b="1">
                <a:solidFill>
                  <a:schemeClr val="dk1"/>
                </a:solidFill>
                <a:latin typeface="Calibri"/>
                <a:ea typeface="Calibri"/>
                <a:cs typeface="Calibri"/>
                <a:sym typeface="Calibri"/>
              </a:rPr>
              <a:t>Main Idea:</a:t>
            </a:r>
            <a:endParaRPr sz="1100"/>
          </a:p>
          <a:p>
            <a:pPr marL="0" marR="0" lvl="0" indent="0" algn="ctr" rtl="0">
              <a:spcBef>
                <a:spcPts val="0"/>
              </a:spcBef>
              <a:spcAft>
                <a:spcPts val="0"/>
              </a:spcAft>
              <a:buNone/>
            </a:pPr>
            <a:r>
              <a:rPr lang="en" sz="1800">
                <a:solidFill>
                  <a:schemeClr val="dk1"/>
                </a:solidFill>
                <a:latin typeface="Calibri"/>
                <a:ea typeface="Calibri"/>
                <a:cs typeface="Calibri"/>
                <a:sym typeface="Calibri"/>
              </a:rPr>
              <a:t>Faculty, staff, families, and students should have a highly predictable and low-effort strategy for requesting behavior assistance.</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8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92000" cy="675866"/>
          </a:xfrm>
        </p:spPr>
        <p:txBody>
          <a:bodyPr/>
          <a:lstStyle/>
          <a:p>
            <a:r>
              <a:rPr lang="en-US" dirty="0"/>
              <a:t>What your Google Drive looks like:</a:t>
            </a:r>
          </a:p>
        </p:txBody>
      </p:sp>
      <p:pic>
        <p:nvPicPr>
          <p:cNvPr id="4" name="Picture 3"/>
          <p:cNvPicPr>
            <a:picLocks noChangeAspect="1"/>
          </p:cNvPicPr>
          <p:nvPr/>
        </p:nvPicPr>
        <p:blipFill>
          <a:blip r:embed="rId2"/>
          <a:stretch>
            <a:fillRect/>
          </a:stretch>
        </p:blipFill>
        <p:spPr>
          <a:xfrm>
            <a:off x="1041400" y="675866"/>
            <a:ext cx="7479200" cy="4264373"/>
          </a:xfrm>
          <a:prstGeom prst="rect">
            <a:avLst/>
          </a:prstGeom>
          <a:ln w="57150">
            <a:solidFill>
              <a:srgbClr val="0070C0"/>
            </a:solidFill>
          </a:ln>
        </p:spPr>
      </p:pic>
    </p:spTree>
    <p:extLst>
      <p:ext uri="{BB962C8B-B14F-4D97-AF65-F5344CB8AC3E}">
        <p14:creationId xmlns:p14="http://schemas.microsoft.com/office/powerpoint/2010/main" val="4770571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160"/>
          <p:cNvSpPr txBox="1">
            <a:spLocks noGrp="1"/>
          </p:cNvSpPr>
          <p:nvPr>
            <p:ph type="title"/>
          </p:nvPr>
        </p:nvSpPr>
        <p:spPr>
          <a:xfrm>
            <a:off x="385763" y="1"/>
            <a:ext cx="6900900" cy="7071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3300"/>
              <a:buFont typeface="Calibri"/>
              <a:buNone/>
            </a:pPr>
            <a:r>
              <a:rPr lang="en" sz="1100"/>
              <a:t>Quick Check: Request for Assistance</a:t>
            </a:r>
            <a:endParaRPr sz="1100"/>
          </a:p>
        </p:txBody>
      </p:sp>
      <p:sp>
        <p:nvSpPr>
          <p:cNvPr id="896" name="Google Shape;896;p160"/>
          <p:cNvSpPr txBox="1">
            <a:spLocks noGrp="1"/>
          </p:cNvSpPr>
          <p:nvPr>
            <p:ph type="body" idx="1"/>
          </p:nvPr>
        </p:nvSpPr>
        <p:spPr>
          <a:xfrm>
            <a:off x="628649" y="1638791"/>
            <a:ext cx="3689700" cy="3263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Team Assessment:</a:t>
            </a:r>
            <a:endParaRPr sz="1100"/>
          </a:p>
          <a:p>
            <a:pPr marL="254000" lvl="0" indent="-254000" algn="l" rtl="0">
              <a:lnSpc>
                <a:spcPct val="100000"/>
              </a:lnSpc>
              <a:spcBef>
                <a:spcPts val="500"/>
              </a:spcBef>
              <a:spcAft>
                <a:spcPts val="0"/>
              </a:spcAft>
              <a:buSzPts val="1600"/>
              <a:buFont typeface="Noto Sans Symbols"/>
              <a:buChar char="❑"/>
            </a:pPr>
            <a:r>
              <a:rPr lang="en" sz="1800" b="0"/>
              <a:t>Written policy or rubric for documentation identifying students in need of assistance</a:t>
            </a:r>
            <a:endParaRPr sz="1100"/>
          </a:p>
          <a:p>
            <a:pPr marL="254000" lvl="0" indent="-254000" algn="l" rtl="0">
              <a:lnSpc>
                <a:spcPct val="100000"/>
              </a:lnSpc>
              <a:spcBef>
                <a:spcPts val="900"/>
              </a:spcBef>
              <a:spcAft>
                <a:spcPts val="0"/>
              </a:spcAft>
              <a:buSzPts val="1600"/>
              <a:buFont typeface="Noto Sans Symbols"/>
              <a:buChar char="❑"/>
            </a:pPr>
            <a:r>
              <a:rPr lang="en" sz="1800" b="0"/>
              <a:t>Use of multiple data sources</a:t>
            </a:r>
            <a:endParaRPr sz="1100"/>
          </a:p>
          <a:p>
            <a:pPr marL="254000" lvl="0" indent="-254000" algn="l" rtl="0">
              <a:lnSpc>
                <a:spcPct val="100000"/>
              </a:lnSpc>
              <a:spcBef>
                <a:spcPts val="900"/>
              </a:spcBef>
              <a:spcAft>
                <a:spcPts val="0"/>
              </a:spcAft>
              <a:buSzPts val="1600"/>
              <a:buFont typeface="Noto Sans Symbols"/>
              <a:buChar char="❑"/>
            </a:pPr>
            <a:r>
              <a:rPr lang="en" sz="1800" b="0"/>
              <a:t>Process for notifying and including families</a:t>
            </a:r>
            <a:endParaRPr sz="1100"/>
          </a:p>
          <a:p>
            <a:pPr marL="254000" lvl="0" indent="-152400" algn="l" rtl="0">
              <a:lnSpc>
                <a:spcPct val="100000"/>
              </a:lnSpc>
              <a:spcBef>
                <a:spcPts val="900"/>
              </a:spcBef>
              <a:spcAft>
                <a:spcPts val="0"/>
              </a:spcAft>
              <a:buSzPts val="1600"/>
              <a:buFont typeface="Noto Sans Symbols"/>
              <a:buNone/>
            </a:pPr>
            <a:endParaRPr sz="1800" b="0"/>
          </a:p>
        </p:txBody>
      </p:sp>
      <p:sp>
        <p:nvSpPr>
          <p:cNvPr id="897" name="Google Shape;897;p160"/>
          <p:cNvSpPr txBox="1">
            <a:spLocks noGrp="1"/>
          </p:cNvSpPr>
          <p:nvPr>
            <p:ph type="body" idx="2"/>
          </p:nvPr>
        </p:nvSpPr>
        <p:spPr>
          <a:xfrm>
            <a:off x="4833419" y="1638791"/>
            <a:ext cx="3687000" cy="3263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1900"/>
              <a:buFont typeface="Noto Sans Symbols"/>
              <a:buNone/>
            </a:pPr>
            <a:r>
              <a:rPr lang="en" sz="1100"/>
              <a:t>Scoring:</a:t>
            </a:r>
            <a:endParaRPr sz="1100"/>
          </a:p>
          <a:p>
            <a:pPr marL="0" lvl="0" indent="0" algn="l" rtl="0">
              <a:lnSpc>
                <a:spcPct val="100000"/>
              </a:lnSpc>
              <a:spcBef>
                <a:spcPts val="500"/>
              </a:spcBef>
              <a:spcAft>
                <a:spcPts val="0"/>
              </a:spcAft>
              <a:buSzPts val="1600"/>
              <a:buNone/>
            </a:pPr>
            <a:r>
              <a:rPr lang="en" sz="1800" b="0"/>
              <a:t>0 = No formal process exists.</a:t>
            </a:r>
            <a:endParaRPr sz="1100"/>
          </a:p>
          <a:p>
            <a:pPr marL="0" lvl="0" indent="0" algn="l" rtl="0">
              <a:lnSpc>
                <a:spcPct val="100000"/>
              </a:lnSpc>
              <a:spcBef>
                <a:spcPts val="900"/>
              </a:spcBef>
              <a:spcAft>
                <a:spcPts val="0"/>
              </a:spcAft>
              <a:buSzPts val="1600"/>
              <a:buNone/>
            </a:pPr>
            <a:r>
              <a:rPr lang="en" sz="1800" b="0"/>
              <a:t>1 = Informal process in place for staff and families to request behavioral assistance. </a:t>
            </a:r>
            <a:endParaRPr sz="1100"/>
          </a:p>
          <a:p>
            <a:pPr marL="0" lvl="0" indent="0" algn="l" rtl="0">
              <a:lnSpc>
                <a:spcPct val="100000"/>
              </a:lnSpc>
              <a:spcBef>
                <a:spcPts val="900"/>
              </a:spcBef>
              <a:spcAft>
                <a:spcPts val="0"/>
              </a:spcAft>
              <a:buClr>
                <a:schemeClr val="accent1"/>
              </a:buClr>
              <a:buSzPts val="1600"/>
              <a:buFont typeface="Noto Sans Symbols"/>
              <a:buNone/>
            </a:pPr>
            <a:r>
              <a:rPr lang="en" sz="1800" b="0"/>
              <a:t>2 = Written request for assistance process is in place, and team responds to request within three days. </a:t>
            </a:r>
            <a:endParaRPr sz="1100"/>
          </a:p>
        </p:txBody>
      </p:sp>
      <p:sp>
        <p:nvSpPr>
          <p:cNvPr id="898" name="Google Shape;898;p160"/>
          <p:cNvSpPr txBox="1"/>
          <p:nvPr/>
        </p:nvSpPr>
        <p:spPr>
          <a:xfrm>
            <a:off x="564228" y="1036728"/>
            <a:ext cx="80058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a:solidFill>
                  <a:schemeClr val="dk1"/>
                </a:solidFill>
                <a:latin typeface="Calibri"/>
                <a:ea typeface="Calibri"/>
                <a:cs typeface="Calibri"/>
                <a:sym typeface="Calibri"/>
              </a:rPr>
              <a:t>What is the process for requesting assistance with behavior support?:</a:t>
            </a:r>
            <a:endParaRPr sz="110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161"/>
          <p:cNvSpPr txBox="1"/>
          <p:nvPr/>
        </p:nvSpPr>
        <p:spPr>
          <a:xfrm>
            <a:off x="301950" y="3518200"/>
            <a:ext cx="8540100" cy="101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chemeClr val="dk1"/>
                </a:solidFill>
                <a:latin typeface="Calibri"/>
                <a:ea typeface="Calibri"/>
                <a:cs typeface="Calibri"/>
                <a:sym typeface="Calibri"/>
              </a:rPr>
              <a:t>Having Effective Tier 2 Interventions</a:t>
            </a:r>
            <a:endParaRPr sz="2400" b="1">
              <a:solidFill>
                <a:schemeClr val="dk1"/>
              </a:solidFill>
              <a:latin typeface="Calibri"/>
              <a:ea typeface="Calibri"/>
              <a:cs typeface="Calibri"/>
              <a:sym typeface="Calibri"/>
            </a:endParaRPr>
          </a:p>
          <a:p>
            <a:pPr marL="0" lvl="0" indent="0" algn="ctr" rtl="0">
              <a:spcBef>
                <a:spcPts val="0"/>
              </a:spcBef>
              <a:spcAft>
                <a:spcPts val="0"/>
              </a:spcAft>
              <a:buNone/>
            </a:pPr>
            <a:r>
              <a:rPr lang="en" sz="2400" b="1">
                <a:solidFill>
                  <a:schemeClr val="dk1"/>
                </a:solidFill>
                <a:latin typeface="Calibri"/>
                <a:ea typeface="Calibri"/>
                <a:cs typeface="Calibri"/>
                <a:sym typeface="Calibri"/>
              </a:rPr>
              <a:t>to support the current needs of your students and community …</a:t>
            </a:r>
            <a:endParaRPr sz="2400" b="1">
              <a:solidFill>
                <a:schemeClr val="dk1"/>
              </a:solidFill>
              <a:latin typeface="Calibri"/>
              <a:ea typeface="Calibri"/>
              <a:cs typeface="Calibri"/>
              <a:sym typeface="Calibri"/>
            </a:endParaRPr>
          </a:p>
        </p:txBody>
      </p:sp>
      <p:pic>
        <p:nvPicPr>
          <p:cNvPr id="904" name="Google Shape;904;p161"/>
          <p:cNvPicPr preferRelativeResize="0"/>
          <p:nvPr/>
        </p:nvPicPr>
        <p:blipFill>
          <a:blip r:embed="rId3">
            <a:alphaModFix/>
          </a:blip>
          <a:stretch>
            <a:fillRect/>
          </a:stretch>
        </p:blipFill>
        <p:spPr>
          <a:xfrm>
            <a:off x="1298000" y="641900"/>
            <a:ext cx="2949920" cy="2574275"/>
          </a:xfrm>
          <a:prstGeom prst="rect">
            <a:avLst/>
          </a:prstGeom>
          <a:noFill/>
          <a:ln>
            <a:noFill/>
          </a:ln>
        </p:spPr>
      </p:pic>
      <p:pic>
        <p:nvPicPr>
          <p:cNvPr id="905" name="Google Shape;905;p161"/>
          <p:cNvPicPr preferRelativeResize="0"/>
          <p:nvPr/>
        </p:nvPicPr>
        <p:blipFill>
          <a:blip r:embed="rId4">
            <a:alphaModFix/>
          </a:blip>
          <a:stretch>
            <a:fillRect/>
          </a:stretch>
        </p:blipFill>
        <p:spPr>
          <a:xfrm>
            <a:off x="4738625" y="541550"/>
            <a:ext cx="3462125" cy="2774975"/>
          </a:xfrm>
          <a:prstGeom prst="rect">
            <a:avLst/>
          </a:prstGeom>
          <a:noFill/>
          <a:ln>
            <a:noFill/>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162"/>
          <p:cNvSpPr txBox="1">
            <a:spLocks noGrp="1"/>
          </p:cNvSpPr>
          <p:nvPr>
            <p:ph type="title"/>
          </p:nvPr>
        </p:nvSpPr>
        <p:spPr>
          <a:xfrm>
            <a:off x="311700" y="1128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Your Interventions</a:t>
            </a:r>
            <a:endParaRPr>
              <a:latin typeface="Calibri"/>
              <a:ea typeface="Calibri"/>
              <a:cs typeface="Calibri"/>
              <a:sym typeface="Calibri"/>
            </a:endParaRPr>
          </a:p>
        </p:txBody>
      </p:sp>
      <p:sp>
        <p:nvSpPr>
          <p:cNvPr id="911" name="Google Shape;911;p162"/>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400">
                <a:solidFill>
                  <a:schemeClr val="dk1"/>
                </a:solidFill>
                <a:latin typeface="Calibri"/>
                <a:ea typeface="Calibri"/>
                <a:cs typeface="Calibri"/>
                <a:sym typeface="Calibri"/>
              </a:rPr>
              <a:t>Tier II supports are explicitly linked to Tier I supports.</a:t>
            </a:r>
            <a:endParaRPr sz="24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r>
              <a:rPr lang="en" sz="2400">
                <a:solidFill>
                  <a:schemeClr val="dk1"/>
                </a:solidFill>
                <a:latin typeface="Calibri"/>
                <a:ea typeface="Calibri"/>
                <a:cs typeface="Calibri"/>
                <a:sym typeface="Calibri"/>
              </a:rPr>
              <a:t>Students receiving Tier II supports have access to Tier I supports.</a:t>
            </a:r>
            <a:endParaRPr sz="24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912" name="Google Shape;912;p162"/>
          <p:cNvPicPr preferRelativeResize="0"/>
          <p:nvPr/>
        </p:nvPicPr>
        <p:blipFill>
          <a:blip r:embed="rId3">
            <a:alphaModFix/>
          </a:blip>
          <a:stretch>
            <a:fillRect/>
          </a:stretch>
        </p:blipFill>
        <p:spPr>
          <a:xfrm>
            <a:off x="7398525" y="57913"/>
            <a:ext cx="1346925" cy="1346925"/>
          </a:xfrm>
          <a:prstGeom prst="rect">
            <a:avLst/>
          </a:prstGeom>
          <a:noFill/>
          <a:ln>
            <a:noFill/>
          </a:ln>
        </p:spPr>
      </p:pic>
      <p:pic>
        <p:nvPicPr>
          <p:cNvPr id="913" name="Google Shape;913;p162"/>
          <p:cNvPicPr preferRelativeResize="0"/>
          <p:nvPr/>
        </p:nvPicPr>
        <p:blipFill>
          <a:blip r:embed="rId4">
            <a:alphaModFix/>
          </a:blip>
          <a:stretch>
            <a:fillRect/>
          </a:stretch>
        </p:blipFill>
        <p:spPr>
          <a:xfrm>
            <a:off x="437075" y="1725825"/>
            <a:ext cx="7638774" cy="3367375"/>
          </a:xfrm>
          <a:prstGeom prst="rect">
            <a:avLst/>
          </a:prstGeom>
          <a:noFill/>
          <a:ln>
            <a:noFill/>
          </a:ln>
        </p:spPr>
      </p:pic>
      <p:sp>
        <p:nvSpPr>
          <p:cNvPr id="914" name="Google Shape;914;p162"/>
          <p:cNvSpPr txBox="1"/>
          <p:nvPr/>
        </p:nvSpPr>
        <p:spPr>
          <a:xfrm>
            <a:off x="3688350" y="3776450"/>
            <a:ext cx="2470500" cy="1193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 b="1" i="1">
                <a:solidFill>
                  <a:srgbClr val="1D2A53"/>
                </a:solidFill>
                <a:latin typeface="Calibri"/>
                <a:ea typeface="Calibri"/>
                <a:cs typeface="Calibri"/>
                <a:sym typeface="Calibri"/>
              </a:rPr>
              <a:t>We do not take away Tier 1 levels of support when a student starts to receive Tier 2 supports</a:t>
            </a:r>
            <a:endParaRPr b="1" i="1">
              <a:solidFill>
                <a:srgbClr val="1D2A53"/>
              </a:solidFill>
              <a:latin typeface="Calibri"/>
              <a:ea typeface="Calibri"/>
              <a:cs typeface="Calibri"/>
              <a:sym typeface="Calibri"/>
            </a:endParaRPr>
          </a:p>
        </p:txBody>
      </p:sp>
      <p:pic>
        <p:nvPicPr>
          <p:cNvPr id="915" name="Google Shape;915;p162"/>
          <p:cNvPicPr preferRelativeResize="0"/>
          <p:nvPr/>
        </p:nvPicPr>
        <p:blipFill>
          <a:blip r:embed="rId5">
            <a:alphaModFix/>
          </a:blip>
          <a:stretch>
            <a:fillRect/>
          </a:stretch>
        </p:blipFill>
        <p:spPr>
          <a:xfrm>
            <a:off x="2992475" y="3847420"/>
            <a:ext cx="735125" cy="1064850"/>
          </a:xfrm>
          <a:prstGeom prst="rect">
            <a:avLst/>
          </a:prstGeom>
          <a:noFill/>
          <a:ln>
            <a:noFill/>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1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Calibri"/>
                <a:ea typeface="Calibri"/>
                <a:cs typeface="Calibri"/>
                <a:sym typeface="Calibri"/>
              </a:rPr>
              <a:t>Remember:</a:t>
            </a:r>
            <a:endParaRPr sz="2400">
              <a:latin typeface="Calibri"/>
              <a:ea typeface="Calibri"/>
              <a:cs typeface="Calibri"/>
              <a:sym typeface="Calibri"/>
            </a:endParaRPr>
          </a:p>
          <a:p>
            <a:pPr marL="0" lvl="0" indent="0" algn="l" rtl="0">
              <a:spcBef>
                <a:spcPts val="0"/>
              </a:spcBef>
              <a:spcAft>
                <a:spcPts val="0"/>
              </a:spcAft>
              <a:buNone/>
            </a:pPr>
            <a:r>
              <a:rPr lang="en" sz="2400">
                <a:latin typeface="Calibri"/>
                <a:ea typeface="Calibri"/>
                <a:cs typeface="Calibri"/>
                <a:sym typeface="Calibri"/>
              </a:rPr>
              <a:t>Tier 2 gives students a higher dosage of </a:t>
            </a:r>
            <a:endParaRPr sz="2400">
              <a:latin typeface="Calibri"/>
              <a:ea typeface="Calibri"/>
              <a:cs typeface="Calibri"/>
              <a:sym typeface="Calibri"/>
            </a:endParaRPr>
          </a:p>
          <a:p>
            <a:pPr marL="0" lvl="0" indent="0" algn="l" rtl="0">
              <a:spcBef>
                <a:spcPts val="0"/>
              </a:spcBef>
              <a:spcAft>
                <a:spcPts val="0"/>
              </a:spcAft>
              <a:buNone/>
            </a:pPr>
            <a:r>
              <a:rPr lang="en" sz="2400">
                <a:latin typeface="Calibri"/>
                <a:ea typeface="Calibri"/>
                <a:cs typeface="Calibri"/>
                <a:sym typeface="Calibri"/>
              </a:rPr>
              <a:t>what we already do at Tier 1 </a:t>
            </a:r>
            <a:endParaRPr sz="2400">
              <a:latin typeface="Calibri"/>
              <a:ea typeface="Calibri"/>
              <a:cs typeface="Calibri"/>
              <a:sym typeface="Calibri"/>
            </a:endParaRPr>
          </a:p>
        </p:txBody>
      </p:sp>
      <p:sp>
        <p:nvSpPr>
          <p:cNvPr id="921" name="Google Shape;921;p163"/>
          <p:cNvSpPr txBox="1">
            <a:spLocks noGrp="1"/>
          </p:cNvSpPr>
          <p:nvPr>
            <p:ph type="body" idx="1"/>
          </p:nvPr>
        </p:nvSpPr>
        <p:spPr>
          <a:xfrm>
            <a:off x="890600" y="1664950"/>
            <a:ext cx="4272000" cy="3416400"/>
          </a:xfrm>
          <a:prstGeom prst="rect">
            <a:avLst/>
          </a:prstGeom>
        </p:spPr>
        <p:txBody>
          <a:bodyPr spcFirstLastPara="1" wrap="square" lIns="91425" tIns="91425" rIns="91425" bIns="91425" anchor="t" anchorCtr="0">
            <a:noAutofit/>
          </a:bodyPr>
          <a:lstStyle/>
          <a:p>
            <a:pPr marL="457200" lvl="0" indent="-381000" algn="l" rtl="0">
              <a:lnSpc>
                <a:spcPct val="90000"/>
              </a:lnSpc>
              <a:spcBef>
                <a:spcPts val="80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Teach Skills</a:t>
            </a:r>
            <a:endParaRPr sz="240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Prompt use</a:t>
            </a:r>
            <a:endParaRPr sz="240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Reinforce the use of skills</a:t>
            </a:r>
            <a:endParaRPr sz="240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Monitor effectiveness</a:t>
            </a:r>
            <a:endParaRPr sz="240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Communicate</a:t>
            </a:r>
            <a:endParaRPr sz="24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922" name="Google Shape;922;p163"/>
          <p:cNvPicPr preferRelativeResize="0"/>
          <p:nvPr/>
        </p:nvPicPr>
        <p:blipFill>
          <a:blip r:embed="rId3">
            <a:alphaModFix/>
          </a:blip>
          <a:stretch>
            <a:fillRect/>
          </a:stretch>
        </p:blipFill>
        <p:spPr>
          <a:xfrm>
            <a:off x="5656650" y="1445350"/>
            <a:ext cx="2714625" cy="3514725"/>
          </a:xfrm>
          <a:prstGeom prst="rect">
            <a:avLst/>
          </a:prstGeom>
          <a:noFill/>
          <a:ln>
            <a:noFill/>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164"/>
          <p:cNvSpPr txBox="1">
            <a:spLocks noGrp="1"/>
          </p:cNvSpPr>
          <p:nvPr>
            <p:ph type="title"/>
          </p:nvPr>
        </p:nvSpPr>
        <p:spPr>
          <a:xfrm>
            <a:off x="311700" y="2077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latin typeface="Calibri"/>
                <a:ea typeface="Calibri"/>
                <a:cs typeface="Calibri"/>
                <a:sym typeface="Calibri"/>
              </a:rPr>
              <a:t>Develop Trauma-Informed Tier 1 Policies and Practices</a:t>
            </a:r>
            <a:endParaRPr sz="2600">
              <a:latin typeface="Calibri"/>
              <a:ea typeface="Calibri"/>
              <a:cs typeface="Calibri"/>
              <a:sym typeface="Calibri"/>
            </a:endParaRPr>
          </a:p>
        </p:txBody>
      </p:sp>
      <p:pic>
        <p:nvPicPr>
          <p:cNvPr id="928" name="Google Shape;928;p164"/>
          <p:cNvPicPr preferRelativeResize="0"/>
          <p:nvPr/>
        </p:nvPicPr>
        <p:blipFill rotWithShape="1">
          <a:blip r:embed="rId3">
            <a:alphaModFix/>
          </a:blip>
          <a:srcRect r="635"/>
          <a:stretch/>
        </p:blipFill>
        <p:spPr>
          <a:xfrm>
            <a:off x="968525" y="724100"/>
            <a:ext cx="6993449" cy="4419399"/>
          </a:xfrm>
          <a:prstGeom prst="rect">
            <a:avLst/>
          </a:prstGeom>
          <a:noFill/>
          <a:ln>
            <a:noFill/>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165"/>
          <p:cNvSpPr txBox="1">
            <a:spLocks noGrp="1"/>
          </p:cNvSpPr>
          <p:nvPr>
            <p:ph type="title"/>
          </p:nvPr>
        </p:nvSpPr>
        <p:spPr>
          <a:xfrm>
            <a:off x="311700" y="2077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Develop Trauma-Informed Tier 2 Interventions</a:t>
            </a:r>
            <a:endParaRPr>
              <a:latin typeface="Calibri"/>
              <a:ea typeface="Calibri"/>
              <a:cs typeface="Calibri"/>
              <a:sym typeface="Calibri"/>
            </a:endParaRPr>
          </a:p>
        </p:txBody>
      </p:sp>
      <p:pic>
        <p:nvPicPr>
          <p:cNvPr id="934" name="Google Shape;934;p165"/>
          <p:cNvPicPr preferRelativeResize="0"/>
          <p:nvPr/>
        </p:nvPicPr>
        <p:blipFill>
          <a:blip r:embed="rId3">
            <a:alphaModFix/>
          </a:blip>
          <a:stretch>
            <a:fillRect/>
          </a:stretch>
        </p:blipFill>
        <p:spPr>
          <a:xfrm>
            <a:off x="765119" y="780475"/>
            <a:ext cx="7936418" cy="4363024"/>
          </a:xfrm>
          <a:prstGeom prst="rect">
            <a:avLst/>
          </a:prstGeom>
          <a:noFill/>
          <a:ln>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grpSp>
        <p:nvGrpSpPr>
          <p:cNvPr id="942" name="Google Shape;942;p166"/>
          <p:cNvGrpSpPr/>
          <p:nvPr/>
        </p:nvGrpSpPr>
        <p:grpSpPr>
          <a:xfrm>
            <a:off x="6059062" y="1172282"/>
            <a:ext cx="2667000" cy="3336131"/>
            <a:chOff x="1989" y="1230"/>
            <a:chExt cx="1680" cy="2802"/>
          </a:xfrm>
        </p:grpSpPr>
        <p:grpSp>
          <p:nvGrpSpPr>
            <p:cNvPr id="943" name="Google Shape;943;p166"/>
            <p:cNvGrpSpPr/>
            <p:nvPr/>
          </p:nvGrpSpPr>
          <p:grpSpPr>
            <a:xfrm>
              <a:off x="1989" y="1230"/>
              <a:ext cx="1680" cy="2802"/>
              <a:chOff x="1989" y="1230"/>
              <a:chExt cx="1680" cy="2802"/>
            </a:xfrm>
          </p:grpSpPr>
          <p:sp>
            <p:nvSpPr>
              <p:cNvPr id="944" name="Google Shape;944;p166"/>
              <p:cNvSpPr/>
              <p:nvPr/>
            </p:nvSpPr>
            <p:spPr>
              <a:xfrm>
                <a:off x="2751" y="1230"/>
                <a:ext cx="156" cy="259"/>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5" name="Google Shape;945;p166"/>
              <p:cNvSpPr/>
              <p:nvPr/>
            </p:nvSpPr>
            <p:spPr>
              <a:xfrm rot="10800000" flipH="1">
                <a:off x="1989" y="2112"/>
                <a:ext cx="1680" cy="1920"/>
              </a:xfrm>
              <a:custGeom>
                <a:avLst/>
                <a:gdLst/>
                <a:ahLst/>
                <a:cxnLst/>
                <a:rect l="l" t="t" r="r" b="b"/>
                <a:pathLst>
                  <a:path w="21600" h="21600" extrusionOk="0">
                    <a:moveTo>
                      <a:pt x="0" y="0"/>
                    </a:moveTo>
                    <a:lnTo>
                      <a:pt x="7405" y="21600"/>
                    </a:lnTo>
                    <a:lnTo>
                      <a:pt x="14195" y="21600"/>
                    </a:lnTo>
                    <a:lnTo>
                      <a:pt x="21600" y="0"/>
                    </a:lnTo>
                    <a:lnTo>
                      <a:pt x="0" y="0"/>
                    </a:lnTo>
                    <a:close/>
                  </a:path>
                </a:pathLst>
              </a:custGeom>
              <a:solidFill>
                <a:srgbClr val="009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6" name="Google Shape;946;p166"/>
              <p:cNvSpPr/>
              <p:nvPr/>
            </p:nvSpPr>
            <p:spPr>
              <a:xfrm rot="10800000" flipH="1">
                <a:off x="2552" y="1872"/>
                <a:ext cx="555" cy="286"/>
              </a:xfrm>
              <a:custGeom>
                <a:avLst/>
                <a:gdLst/>
                <a:ahLst/>
                <a:cxnLst/>
                <a:rect l="l" t="t" r="r" b="b"/>
                <a:pathLst>
                  <a:path w="21600" h="21600" extrusionOk="0">
                    <a:moveTo>
                      <a:pt x="0" y="0"/>
                    </a:moveTo>
                    <a:lnTo>
                      <a:pt x="3308" y="21600"/>
                    </a:lnTo>
                    <a:lnTo>
                      <a:pt x="18292" y="21600"/>
                    </a:lnTo>
                    <a:lnTo>
                      <a:pt x="21600" y="0"/>
                    </a:lnTo>
                    <a:lnTo>
                      <a:pt x="0" y="0"/>
                    </a:lnTo>
                    <a:close/>
                  </a:path>
                </a:pathLst>
              </a:custGeom>
              <a:gradFill>
                <a:gsLst>
                  <a:gs pos="0">
                    <a:srgbClr val="009900"/>
                  </a:gs>
                  <a:gs pos="100000">
                    <a:srgbClr val="FFFF00"/>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7" name="Google Shape;947;p166"/>
              <p:cNvSpPr/>
              <p:nvPr/>
            </p:nvSpPr>
            <p:spPr>
              <a:xfrm rot="10800000" flipH="1">
                <a:off x="2636" y="1680"/>
                <a:ext cx="387" cy="192"/>
              </a:xfrm>
              <a:custGeom>
                <a:avLst/>
                <a:gdLst/>
                <a:ahLst/>
                <a:cxnLst/>
                <a:rect l="l" t="t" r="r" b="b"/>
                <a:pathLst>
                  <a:path w="21600" h="21600" extrusionOk="0">
                    <a:moveTo>
                      <a:pt x="0" y="0"/>
                    </a:moveTo>
                    <a:lnTo>
                      <a:pt x="3125" y="21600"/>
                    </a:lnTo>
                    <a:lnTo>
                      <a:pt x="18475" y="21600"/>
                    </a:lnTo>
                    <a:lnTo>
                      <a:pt x="21600" y="0"/>
                    </a:lnTo>
                    <a:lnTo>
                      <a:pt x="0" y="0"/>
                    </a:ln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8" name="Google Shape;948;p166"/>
              <p:cNvSpPr/>
              <p:nvPr/>
            </p:nvSpPr>
            <p:spPr>
              <a:xfrm rot="10800000" flipH="1">
                <a:off x="2692" y="1488"/>
                <a:ext cx="273" cy="192"/>
              </a:xfrm>
              <a:custGeom>
                <a:avLst/>
                <a:gdLst/>
                <a:ahLst/>
                <a:cxnLst/>
                <a:rect l="l" t="t" r="r" b="b"/>
                <a:pathLst>
                  <a:path w="21600" h="21600" extrusionOk="0">
                    <a:moveTo>
                      <a:pt x="0" y="0"/>
                    </a:moveTo>
                    <a:lnTo>
                      <a:pt x="4589" y="21600"/>
                    </a:lnTo>
                    <a:lnTo>
                      <a:pt x="17011" y="21600"/>
                    </a:lnTo>
                    <a:lnTo>
                      <a:pt x="21600" y="0"/>
                    </a:lnTo>
                    <a:lnTo>
                      <a:pt x="0" y="0"/>
                    </a:lnTo>
                    <a:close/>
                  </a:path>
                </a:pathLst>
              </a:custGeom>
              <a:gradFill>
                <a:gsLst>
                  <a:gs pos="0">
                    <a:srgbClr val="FFFF00"/>
                  </a:gs>
                  <a:gs pos="100000">
                    <a:srgbClr val="FF0000"/>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49" name="Google Shape;949;p166"/>
            <p:cNvSpPr/>
            <p:nvPr/>
          </p:nvSpPr>
          <p:spPr>
            <a:xfrm>
              <a:off x="1989" y="1242"/>
              <a:ext cx="1680" cy="2784"/>
            </a:xfrm>
            <a:prstGeom prst="triangle">
              <a:avLst>
                <a:gd name="adj" fmla="val 50000"/>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 name="Title 1"/>
          <p:cNvSpPr>
            <a:spLocks noGrp="1"/>
          </p:cNvSpPr>
          <p:nvPr>
            <p:ph type="title"/>
          </p:nvPr>
        </p:nvSpPr>
        <p:spPr/>
        <p:txBody>
          <a:bodyPr/>
          <a:lstStyle/>
          <a:p>
            <a:r>
              <a:rPr lang="en-US" sz="4000" dirty="0"/>
              <a:t>Activity 3: Triangle Intervention Assets</a:t>
            </a:r>
          </a:p>
        </p:txBody>
      </p:sp>
      <p:sp>
        <p:nvSpPr>
          <p:cNvPr id="950" name="Google Shape;950;p166"/>
          <p:cNvSpPr txBox="1">
            <a:spLocks noGrp="1"/>
          </p:cNvSpPr>
          <p:nvPr>
            <p:ph type="body" idx="1"/>
          </p:nvPr>
        </p:nvSpPr>
        <p:spPr>
          <a:xfrm>
            <a:off x="498049" y="1320571"/>
            <a:ext cx="5066409" cy="3039555"/>
          </a:xfrm>
          <a:prstGeom prst="rect">
            <a:avLst/>
          </a:prstGeom>
        </p:spPr>
        <p:txBody>
          <a:bodyPr spcFirstLastPara="1" wrap="square" lIns="91425" tIns="45700" rIns="91425" bIns="45700" anchor="t" anchorCtr="0">
            <a:noAutofit/>
          </a:bodyPr>
          <a:lstStyle/>
          <a:p>
            <a:pPr marL="342900" lvl="0" algn="l" rtl="0">
              <a:spcBef>
                <a:spcPts val="640"/>
              </a:spcBef>
              <a:spcAft>
                <a:spcPts val="0"/>
              </a:spcAft>
              <a:buAutoNum type="arabicPeriod"/>
            </a:pPr>
            <a:r>
              <a:rPr lang="en" sz="2800" dirty="0"/>
              <a:t>List Tier 1 practices provided to ALL students</a:t>
            </a:r>
          </a:p>
          <a:p>
            <a:pPr marL="342900" lvl="0" algn="l" rtl="0">
              <a:spcBef>
                <a:spcPts val="640"/>
              </a:spcBef>
              <a:spcAft>
                <a:spcPts val="0"/>
              </a:spcAft>
              <a:buAutoNum type="arabicPeriod"/>
            </a:pPr>
            <a:r>
              <a:rPr lang="en" sz="2800" b="1" dirty="0"/>
              <a:t>List Tier 2 interventions provided to SOME students</a:t>
            </a:r>
          </a:p>
          <a:p>
            <a:pPr marL="342900" lvl="0" algn="l" rtl="0">
              <a:spcBef>
                <a:spcPts val="640"/>
              </a:spcBef>
              <a:spcAft>
                <a:spcPts val="0"/>
              </a:spcAft>
              <a:buAutoNum type="arabicPeriod"/>
            </a:pPr>
            <a:r>
              <a:rPr lang="en" sz="2800" dirty="0"/>
              <a:t>List Tier 3 interventions provided to a FEW students</a:t>
            </a:r>
            <a:r>
              <a:rPr lang="en" sz="1800" dirty="0"/>
              <a:t/>
            </a:r>
            <a:br>
              <a:rPr lang="en" sz="1800" dirty="0"/>
            </a:br>
            <a:endParaRPr sz="18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1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Your Interventions</a:t>
            </a:r>
            <a:endParaRPr>
              <a:latin typeface="Calibri"/>
              <a:ea typeface="Calibri"/>
              <a:cs typeface="Calibri"/>
              <a:sym typeface="Calibri"/>
            </a:endParaRPr>
          </a:p>
        </p:txBody>
      </p:sp>
      <p:sp>
        <p:nvSpPr>
          <p:cNvPr id="956" name="Google Shape;956;p167"/>
          <p:cNvSpPr txBox="1">
            <a:spLocks noGrp="1"/>
          </p:cNvSpPr>
          <p:nvPr>
            <p:ph type="body" idx="1"/>
          </p:nvPr>
        </p:nvSpPr>
        <p:spPr>
          <a:xfrm>
            <a:off x="2353550" y="1207525"/>
            <a:ext cx="65262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400" b="1">
                <a:solidFill>
                  <a:srgbClr val="0070C0"/>
                </a:solidFill>
                <a:latin typeface="Calibri"/>
                <a:ea typeface="Calibri"/>
                <a:cs typeface="Calibri"/>
                <a:sym typeface="Calibri"/>
              </a:rPr>
              <a:t>Multiple ongoing, evidence-based behavior support interventions </a:t>
            </a:r>
            <a:r>
              <a:rPr lang="en" sz="2400" b="1">
                <a:solidFill>
                  <a:schemeClr val="dk1"/>
                </a:solidFill>
                <a:latin typeface="Calibri"/>
                <a:ea typeface="Calibri"/>
                <a:cs typeface="Calibri"/>
                <a:sym typeface="Calibri"/>
              </a:rPr>
              <a:t>are available for skill-building and relationship-building.</a:t>
            </a:r>
            <a:endParaRPr sz="2400" b="1">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 sz="2400">
                <a:solidFill>
                  <a:schemeClr val="dk1"/>
                </a:solidFill>
                <a:latin typeface="Calibri"/>
                <a:ea typeface="Calibri"/>
                <a:cs typeface="Calibri"/>
                <a:sym typeface="Calibri"/>
              </a:rPr>
              <a:t>Interventions  provide:</a:t>
            </a:r>
            <a:endParaRPr sz="24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i="1">
                <a:solidFill>
                  <a:schemeClr val="dk1"/>
                </a:solidFill>
                <a:latin typeface="Calibri"/>
                <a:ea typeface="Calibri"/>
                <a:cs typeface="Calibri"/>
                <a:sym typeface="Calibri"/>
              </a:rPr>
              <a:t>additional</a:t>
            </a:r>
            <a:r>
              <a:rPr lang="en" sz="2000">
                <a:solidFill>
                  <a:schemeClr val="dk1"/>
                </a:solidFill>
                <a:latin typeface="Calibri"/>
                <a:ea typeface="Calibri"/>
                <a:cs typeface="Calibri"/>
                <a:sym typeface="Calibri"/>
              </a:rPr>
              <a:t> instruction/time for student skill development,</a:t>
            </a:r>
            <a:endParaRPr sz="20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i="1">
                <a:solidFill>
                  <a:schemeClr val="dk1"/>
                </a:solidFill>
                <a:latin typeface="Calibri"/>
                <a:ea typeface="Calibri"/>
                <a:cs typeface="Calibri"/>
                <a:sym typeface="Calibri"/>
              </a:rPr>
              <a:t>additional </a:t>
            </a:r>
            <a:r>
              <a:rPr lang="en" sz="2000">
                <a:solidFill>
                  <a:schemeClr val="dk1"/>
                </a:solidFill>
                <a:latin typeface="Calibri"/>
                <a:ea typeface="Calibri"/>
                <a:cs typeface="Calibri"/>
                <a:sym typeface="Calibri"/>
              </a:rPr>
              <a:t>structure/predictability, and/or</a:t>
            </a:r>
            <a:endParaRPr sz="20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i="1">
                <a:solidFill>
                  <a:schemeClr val="dk1"/>
                </a:solidFill>
                <a:latin typeface="Calibri"/>
                <a:ea typeface="Calibri"/>
                <a:cs typeface="Calibri"/>
                <a:sym typeface="Calibri"/>
              </a:rPr>
              <a:t>increased </a:t>
            </a:r>
            <a:r>
              <a:rPr lang="en" sz="2000">
                <a:solidFill>
                  <a:schemeClr val="dk1"/>
                </a:solidFill>
                <a:latin typeface="Calibri"/>
                <a:ea typeface="Calibri"/>
                <a:cs typeface="Calibri"/>
                <a:sym typeface="Calibri"/>
              </a:rPr>
              <a:t>opportunity for feedback (e.g., daily progress report).</a:t>
            </a:r>
            <a:endParaRPr sz="20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957" name="Google Shape;957;p167"/>
          <p:cNvPicPr preferRelativeResize="0"/>
          <p:nvPr/>
        </p:nvPicPr>
        <p:blipFill>
          <a:blip r:embed="rId3">
            <a:alphaModFix/>
          </a:blip>
          <a:stretch>
            <a:fillRect/>
          </a:stretch>
        </p:blipFill>
        <p:spPr>
          <a:xfrm>
            <a:off x="311700" y="1152475"/>
            <a:ext cx="1714500" cy="1143000"/>
          </a:xfrm>
          <a:prstGeom prst="rect">
            <a:avLst/>
          </a:prstGeom>
          <a:noFill/>
          <a:ln>
            <a:noFill/>
          </a:ln>
        </p:spPr>
      </p:pic>
      <p:pic>
        <p:nvPicPr>
          <p:cNvPr id="958" name="Google Shape;958;p167"/>
          <p:cNvPicPr preferRelativeResize="0"/>
          <p:nvPr/>
        </p:nvPicPr>
        <p:blipFill>
          <a:blip r:embed="rId4">
            <a:alphaModFix/>
          </a:blip>
          <a:stretch>
            <a:fillRect/>
          </a:stretch>
        </p:blipFill>
        <p:spPr>
          <a:xfrm>
            <a:off x="492675" y="2362475"/>
            <a:ext cx="1352550" cy="1266825"/>
          </a:xfrm>
          <a:prstGeom prst="rect">
            <a:avLst/>
          </a:prstGeom>
          <a:noFill/>
          <a:ln>
            <a:noFill/>
          </a:ln>
        </p:spPr>
      </p:pic>
      <p:pic>
        <p:nvPicPr>
          <p:cNvPr id="959" name="Google Shape;959;p167"/>
          <p:cNvPicPr preferRelativeResize="0"/>
          <p:nvPr/>
        </p:nvPicPr>
        <p:blipFill>
          <a:blip r:embed="rId5">
            <a:alphaModFix/>
          </a:blip>
          <a:stretch>
            <a:fillRect/>
          </a:stretch>
        </p:blipFill>
        <p:spPr>
          <a:xfrm>
            <a:off x="392663" y="3696300"/>
            <a:ext cx="1552575" cy="1190625"/>
          </a:xfrm>
          <a:prstGeom prst="rect">
            <a:avLst/>
          </a:prstGeom>
          <a:noFill/>
          <a:ln>
            <a:noFill/>
          </a:ln>
        </p:spPr>
      </p:pic>
      <p:pic>
        <p:nvPicPr>
          <p:cNvPr id="960" name="Google Shape;960;p167"/>
          <p:cNvPicPr preferRelativeResize="0"/>
          <p:nvPr/>
        </p:nvPicPr>
        <p:blipFill>
          <a:blip r:embed="rId6">
            <a:alphaModFix/>
          </a:blip>
          <a:stretch>
            <a:fillRect/>
          </a:stretch>
        </p:blipFill>
        <p:spPr>
          <a:xfrm>
            <a:off x="7398525" y="57913"/>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168"/>
          <p:cNvSpPr txBox="1">
            <a:spLocks noGrp="1"/>
          </p:cNvSpPr>
          <p:nvPr>
            <p:ph type="title"/>
          </p:nvPr>
        </p:nvSpPr>
        <p:spPr>
          <a:xfrm>
            <a:off x="311700" y="1603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Best Practices for Interventions</a:t>
            </a:r>
            <a:endParaRPr>
              <a:latin typeface="Calibri"/>
              <a:ea typeface="Calibri"/>
              <a:cs typeface="Calibri"/>
              <a:sym typeface="Calibri"/>
            </a:endParaRPr>
          </a:p>
        </p:txBody>
      </p:sp>
      <p:sp>
        <p:nvSpPr>
          <p:cNvPr id="966" name="Google Shape;966;p168"/>
          <p:cNvSpPr txBox="1">
            <a:spLocks noGrp="1"/>
          </p:cNvSpPr>
          <p:nvPr>
            <p:ph type="body" idx="1"/>
          </p:nvPr>
        </p:nvSpPr>
        <p:spPr>
          <a:xfrm>
            <a:off x="311700" y="733025"/>
            <a:ext cx="8520600" cy="3416400"/>
          </a:xfrm>
          <a:prstGeom prst="rect">
            <a:avLst/>
          </a:prstGeom>
        </p:spPr>
        <p:txBody>
          <a:bodyPr spcFirstLastPara="1" wrap="square" lIns="91425" tIns="91425" rIns="91425" bIns="91425" anchor="t" anchorCtr="0">
            <a:noAutofit/>
          </a:bodyPr>
          <a:lstStyle/>
          <a:p>
            <a:pPr marL="457200" lvl="0" indent="-355600" algn="l" rtl="0">
              <a:lnSpc>
                <a:spcPct val="90000"/>
              </a:lnSpc>
              <a:spcBef>
                <a:spcPts val="4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Interventions are </a:t>
            </a:r>
            <a:r>
              <a:rPr lang="en" sz="2000" u="sng">
                <a:solidFill>
                  <a:schemeClr val="dk1"/>
                </a:solidFill>
                <a:latin typeface="Calibri"/>
                <a:ea typeface="Calibri"/>
                <a:cs typeface="Calibri"/>
                <a:sym typeface="Calibri"/>
              </a:rPr>
              <a:t>efficient</a:t>
            </a:r>
            <a:endParaRPr sz="2000" u="sng">
              <a:solidFill>
                <a:schemeClr val="dk1"/>
              </a:solidFill>
              <a:latin typeface="Calibri"/>
              <a:ea typeface="Calibri"/>
              <a:cs typeface="Calibri"/>
              <a:sym typeface="Calibri"/>
            </a:endParaRPr>
          </a:p>
          <a:p>
            <a:pPr marL="774700" lvl="0" indent="0" algn="l" rtl="0">
              <a:lnSpc>
                <a:spcPct val="90000"/>
              </a:lnSpc>
              <a:spcBef>
                <a:spcPts val="400"/>
              </a:spcBef>
              <a:spcAft>
                <a:spcPts val="0"/>
              </a:spcAft>
              <a:buClr>
                <a:schemeClr val="dk1"/>
              </a:buClr>
              <a:buSzPts val="1100"/>
              <a:buFont typeface="Arial"/>
              <a:buNone/>
            </a:pPr>
            <a:r>
              <a:rPr lang="en" sz="2000">
                <a:solidFill>
                  <a:schemeClr val="dk1"/>
                </a:solidFill>
                <a:latin typeface="Calibri"/>
                <a:ea typeface="Calibri"/>
                <a:cs typeface="Calibri"/>
                <a:sym typeface="Calibri"/>
              </a:rPr>
              <a:t>Continuously available so students can receive support quickly (within 2-3 days optimally)</a:t>
            </a:r>
            <a:endParaRPr sz="2000">
              <a:solidFill>
                <a:schemeClr val="dk1"/>
              </a:solidFill>
              <a:latin typeface="Calibri"/>
              <a:ea typeface="Calibri"/>
              <a:cs typeface="Calibri"/>
              <a:sym typeface="Calibri"/>
            </a:endParaRPr>
          </a:p>
          <a:p>
            <a:pPr marL="457200" lvl="0" indent="-355600" algn="l" rtl="0">
              <a:lnSpc>
                <a:spcPct val="90000"/>
              </a:lnSpc>
              <a:spcBef>
                <a:spcPts val="400"/>
              </a:spcBef>
              <a:spcAft>
                <a:spcPts val="0"/>
              </a:spcAft>
              <a:buClr>
                <a:schemeClr val="dk1"/>
              </a:buClr>
              <a:buSzPts val="2000"/>
              <a:buFont typeface="Calibri"/>
              <a:buChar char="●"/>
            </a:pPr>
            <a:r>
              <a:rPr lang="en" sz="2000" u="sng">
                <a:solidFill>
                  <a:schemeClr val="dk1"/>
                </a:solidFill>
                <a:latin typeface="Calibri"/>
                <a:ea typeface="Calibri"/>
                <a:cs typeface="Calibri"/>
                <a:sym typeface="Calibri"/>
              </a:rPr>
              <a:t>Minimal time </a:t>
            </a:r>
            <a:r>
              <a:rPr lang="en" sz="2000">
                <a:solidFill>
                  <a:schemeClr val="dk1"/>
                </a:solidFill>
                <a:latin typeface="Calibri"/>
                <a:ea typeface="Calibri"/>
                <a:cs typeface="Calibri"/>
                <a:sym typeface="Calibri"/>
              </a:rPr>
              <a:t>commitment required </a:t>
            </a:r>
            <a:r>
              <a:rPr lang="en" sz="2000" u="sng">
                <a:solidFill>
                  <a:schemeClr val="dk1"/>
                </a:solidFill>
                <a:latin typeface="Calibri"/>
                <a:ea typeface="Calibri"/>
                <a:cs typeface="Calibri"/>
                <a:sym typeface="Calibri"/>
              </a:rPr>
              <a:t>from classroom teachers</a:t>
            </a:r>
            <a:endParaRPr sz="2000">
              <a:solidFill>
                <a:srgbClr val="3333CC"/>
              </a:solidFill>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Required skill sets needed by teachers </a:t>
            </a:r>
            <a:r>
              <a:rPr lang="en" sz="2000" u="sng">
                <a:solidFill>
                  <a:schemeClr val="dk1"/>
                </a:solidFill>
                <a:latin typeface="Calibri"/>
                <a:ea typeface="Calibri"/>
                <a:cs typeface="Calibri"/>
                <a:sym typeface="Calibri"/>
              </a:rPr>
              <a:t>easily learned</a:t>
            </a:r>
            <a:endParaRPr sz="2000" u="sng">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u="sng">
                <a:solidFill>
                  <a:schemeClr val="dk1"/>
                </a:solidFill>
                <a:latin typeface="Calibri"/>
                <a:ea typeface="Calibri"/>
                <a:cs typeface="Calibri"/>
                <a:sym typeface="Calibri"/>
              </a:rPr>
              <a:t>Aligned </a:t>
            </a:r>
            <a:r>
              <a:rPr lang="en" sz="2000">
                <a:solidFill>
                  <a:schemeClr val="dk1"/>
                </a:solidFill>
                <a:latin typeface="Calibri"/>
                <a:ea typeface="Calibri"/>
                <a:cs typeface="Calibri"/>
                <a:sym typeface="Calibri"/>
              </a:rPr>
              <a:t>with school-wide expectations</a:t>
            </a:r>
            <a:endParaRPr sz="20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Intervention designed to </a:t>
            </a:r>
            <a:r>
              <a:rPr lang="en" sz="2000" u="sng">
                <a:solidFill>
                  <a:schemeClr val="dk1"/>
                </a:solidFill>
                <a:latin typeface="Calibri"/>
                <a:ea typeface="Calibri"/>
                <a:cs typeface="Calibri"/>
                <a:sym typeface="Calibri"/>
              </a:rPr>
              <a:t>support multiple students simultaneously</a:t>
            </a:r>
            <a:r>
              <a:rPr lang="en" sz="2000">
                <a:solidFill>
                  <a:schemeClr val="dk1"/>
                </a:solidFill>
                <a:latin typeface="Calibri"/>
                <a:ea typeface="Calibri"/>
                <a:cs typeface="Calibri"/>
                <a:sym typeface="Calibri"/>
              </a:rPr>
              <a:t> (e.g. </a:t>
            </a:r>
            <a:r>
              <a:rPr lang="en" sz="2000" i="1">
                <a:solidFill>
                  <a:schemeClr val="dk1"/>
                </a:solidFill>
                <a:latin typeface="Calibri"/>
                <a:ea typeface="Calibri"/>
                <a:cs typeface="Calibri"/>
                <a:sym typeface="Calibri"/>
              </a:rPr>
              <a:t>Check-In/Check-Out</a:t>
            </a:r>
            <a:r>
              <a:rPr lang="en" sz="2000">
                <a:solidFill>
                  <a:schemeClr val="dk1"/>
                </a:solidFill>
                <a:latin typeface="Calibri"/>
                <a:ea typeface="Calibri"/>
                <a:cs typeface="Calibri"/>
                <a:sym typeface="Calibri"/>
              </a:rPr>
              <a:t>, Social Skills Groups, etc.)</a:t>
            </a:r>
            <a:endParaRPr sz="2000">
              <a:solidFill>
                <a:schemeClr val="dk1"/>
              </a:solidFill>
              <a:latin typeface="Calibri"/>
              <a:ea typeface="Calibri"/>
              <a:cs typeface="Calibri"/>
              <a:sym typeface="Calibri"/>
            </a:endParaRPr>
          </a:p>
          <a:p>
            <a:pPr marL="1054100" lvl="0" indent="0" algn="l" rtl="0">
              <a:lnSpc>
                <a:spcPct val="90000"/>
              </a:lnSpc>
              <a:spcBef>
                <a:spcPts val="400"/>
              </a:spcBef>
              <a:spcAft>
                <a:spcPts val="0"/>
              </a:spcAft>
              <a:buNone/>
            </a:pPr>
            <a:r>
              <a:rPr lang="en" sz="2000">
                <a:solidFill>
                  <a:schemeClr val="dk1"/>
                </a:solidFill>
                <a:latin typeface="Calibri"/>
                <a:ea typeface="Calibri"/>
                <a:cs typeface="Calibri"/>
                <a:sym typeface="Calibri"/>
              </a:rPr>
              <a:t>Consistently implemented with most students, some flexibility</a:t>
            </a:r>
            <a:endParaRPr sz="2000">
              <a:solidFill>
                <a:schemeClr val="dk1"/>
              </a:solidFill>
              <a:latin typeface="Calibri"/>
              <a:ea typeface="Calibri"/>
              <a:cs typeface="Calibri"/>
              <a:sym typeface="Calibri"/>
            </a:endParaRPr>
          </a:p>
          <a:p>
            <a:pPr marL="457200" lvl="0" indent="-355600" algn="l" rtl="0">
              <a:lnSpc>
                <a:spcPct val="90000"/>
              </a:lnSpc>
              <a:spcBef>
                <a:spcPts val="4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Intervention selected </a:t>
            </a:r>
            <a:r>
              <a:rPr lang="en" sz="2000" u="sng">
                <a:solidFill>
                  <a:schemeClr val="dk1"/>
                </a:solidFill>
                <a:latin typeface="Calibri"/>
                <a:ea typeface="Calibri"/>
                <a:cs typeface="Calibri"/>
                <a:sym typeface="Calibri"/>
              </a:rPr>
              <a:t>matched to function </a:t>
            </a:r>
            <a:r>
              <a:rPr lang="en" sz="2000">
                <a:solidFill>
                  <a:schemeClr val="dk1"/>
                </a:solidFill>
                <a:latin typeface="Calibri"/>
                <a:ea typeface="Calibri"/>
                <a:cs typeface="Calibri"/>
                <a:sym typeface="Calibri"/>
              </a:rPr>
              <a:t>of student behavior</a:t>
            </a: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1000" i="1">
              <a:solidFill>
                <a:schemeClr val="dk1"/>
              </a:solidFill>
            </a:endParaRPr>
          </a:p>
          <a:p>
            <a:pPr marL="0" lvl="0" indent="0" algn="l" rtl="0">
              <a:spcBef>
                <a:spcPts val="0"/>
              </a:spcBef>
              <a:spcAft>
                <a:spcPts val="0"/>
              </a:spcAft>
              <a:buNone/>
            </a:pPr>
            <a:r>
              <a:rPr lang="en" sz="1000" i="1">
                <a:solidFill>
                  <a:schemeClr val="dk1"/>
                </a:solidFill>
              </a:rPr>
              <a:t>Adapted from Rose Iovannone, Brief PTR</a:t>
            </a:r>
            <a:endParaRPr sz="1000" i="1">
              <a:solidFill>
                <a:schemeClr val="dk1"/>
              </a:solidFill>
            </a:endParaRPr>
          </a:p>
          <a:p>
            <a:pPr marL="0" lvl="0" indent="0" algn="l" rtl="0">
              <a:spcBef>
                <a:spcPts val="0"/>
              </a:spcBef>
              <a:spcAft>
                <a:spcPts val="1600"/>
              </a:spcAft>
              <a:buNone/>
            </a:pPr>
            <a:endParaRPr/>
          </a:p>
        </p:txBody>
      </p:sp>
      <p:pic>
        <p:nvPicPr>
          <p:cNvPr id="967" name="Google Shape;967;p168"/>
          <p:cNvPicPr preferRelativeResize="0"/>
          <p:nvPr/>
        </p:nvPicPr>
        <p:blipFill>
          <a:blip r:embed="rId3">
            <a:alphaModFix/>
          </a:blip>
          <a:stretch>
            <a:fillRect/>
          </a:stretch>
        </p:blipFill>
        <p:spPr>
          <a:xfrm>
            <a:off x="7403425" y="3776297"/>
            <a:ext cx="1579250" cy="1860200"/>
          </a:xfrm>
          <a:prstGeom prst="rect">
            <a:avLst/>
          </a:prstGeom>
          <a:noFill/>
          <a:ln>
            <a:no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170"/>
          <p:cNvSpPr txBox="1">
            <a:spLocks noGrp="1"/>
          </p:cNvSpPr>
          <p:nvPr>
            <p:ph type="title"/>
          </p:nvPr>
        </p:nvSpPr>
        <p:spPr>
          <a:xfrm>
            <a:off x="311700" y="2077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i="1">
                <a:latin typeface="Calibri"/>
                <a:ea typeface="Calibri"/>
                <a:cs typeface="Calibri"/>
                <a:sym typeface="Calibri"/>
              </a:rPr>
              <a:t>Tier 2 System Conversation</a:t>
            </a:r>
            <a:endParaRPr sz="2400" i="1">
              <a:latin typeface="Calibri"/>
              <a:ea typeface="Calibri"/>
              <a:cs typeface="Calibri"/>
              <a:sym typeface="Calibri"/>
            </a:endParaRPr>
          </a:p>
          <a:p>
            <a:pPr marL="0" lvl="0" indent="457200" algn="l" rtl="0">
              <a:spcBef>
                <a:spcPts val="0"/>
              </a:spcBef>
              <a:spcAft>
                <a:spcPts val="0"/>
              </a:spcAft>
              <a:buNone/>
            </a:pPr>
            <a:r>
              <a:rPr lang="en">
                <a:latin typeface="Calibri"/>
                <a:ea typeface="Calibri"/>
                <a:cs typeface="Calibri"/>
                <a:sym typeface="Calibri"/>
              </a:rPr>
              <a:t>Your Interventions - Selections</a:t>
            </a:r>
            <a:endParaRPr>
              <a:latin typeface="Calibri"/>
              <a:ea typeface="Calibri"/>
              <a:cs typeface="Calibri"/>
              <a:sym typeface="Calibri"/>
            </a:endParaRPr>
          </a:p>
        </p:txBody>
      </p:sp>
      <p:sp>
        <p:nvSpPr>
          <p:cNvPr id="984" name="Google Shape;984;p170"/>
          <p:cNvSpPr txBox="1">
            <a:spLocks noGrp="1"/>
          </p:cNvSpPr>
          <p:nvPr>
            <p:ph type="body" idx="1"/>
          </p:nvPr>
        </p:nvSpPr>
        <p:spPr>
          <a:xfrm>
            <a:off x="2998800" y="1265025"/>
            <a:ext cx="46188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2400">
                <a:solidFill>
                  <a:schemeClr val="dk1"/>
                </a:solidFill>
                <a:latin typeface="Calibri"/>
                <a:ea typeface="Calibri"/>
                <a:cs typeface="Calibri"/>
                <a:sym typeface="Calibri"/>
              </a:rPr>
              <a:t>A formal process is in place to select Tier II interventions that:</a:t>
            </a:r>
            <a:endParaRPr sz="240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Match student need (e.g., behavioral function) and</a:t>
            </a:r>
            <a:endParaRPr sz="240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Adapt to improve contextual fit (e.g., culture, developmental level).</a:t>
            </a:r>
            <a:endParaRPr sz="24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985" name="Google Shape;985;p170"/>
          <p:cNvPicPr preferRelativeResize="0"/>
          <p:nvPr/>
        </p:nvPicPr>
        <p:blipFill>
          <a:blip r:embed="rId3">
            <a:alphaModFix/>
          </a:blip>
          <a:stretch>
            <a:fillRect/>
          </a:stretch>
        </p:blipFill>
        <p:spPr>
          <a:xfrm>
            <a:off x="361175" y="1265025"/>
            <a:ext cx="1714500" cy="1143000"/>
          </a:xfrm>
          <a:prstGeom prst="rect">
            <a:avLst/>
          </a:prstGeom>
          <a:noFill/>
          <a:ln>
            <a:noFill/>
          </a:ln>
        </p:spPr>
      </p:pic>
      <p:pic>
        <p:nvPicPr>
          <p:cNvPr id="986" name="Google Shape;986;p170"/>
          <p:cNvPicPr preferRelativeResize="0"/>
          <p:nvPr/>
        </p:nvPicPr>
        <p:blipFill>
          <a:blip r:embed="rId4">
            <a:alphaModFix/>
          </a:blip>
          <a:stretch>
            <a:fillRect/>
          </a:stretch>
        </p:blipFill>
        <p:spPr>
          <a:xfrm>
            <a:off x="542150" y="2494000"/>
            <a:ext cx="1352550" cy="1266825"/>
          </a:xfrm>
          <a:prstGeom prst="rect">
            <a:avLst/>
          </a:prstGeom>
          <a:noFill/>
          <a:ln>
            <a:noFill/>
          </a:ln>
        </p:spPr>
      </p:pic>
      <p:pic>
        <p:nvPicPr>
          <p:cNvPr id="987" name="Google Shape;987;p170"/>
          <p:cNvPicPr preferRelativeResize="0"/>
          <p:nvPr/>
        </p:nvPicPr>
        <p:blipFill>
          <a:blip r:embed="rId5">
            <a:alphaModFix/>
          </a:blip>
          <a:stretch>
            <a:fillRect/>
          </a:stretch>
        </p:blipFill>
        <p:spPr>
          <a:xfrm>
            <a:off x="442138" y="3903175"/>
            <a:ext cx="1552575" cy="1190625"/>
          </a:xfrm>
          <a:prstGeom prst="rect">
            <a:avLst/>
          </a:prstGeom>
          <a:noFill/>
          <a:ln>
            <a:noFill/>
          </a:ln>
        </p:spPr>
      </p:pic>
      <p:pic>
        <p:nvPicPr>
          <p:cNvPr id="988" name="Google Shape;988;p170"/>
          <p:cNvPicPr preferRelativeResize="0"/>
          <p:nvPr/>
        </p:nvPicPr>
        <p:blipFill>
          <a:blip r:embed="rId6">
            <a:alphaModFix/>
          </a:blip>
          <a:stretch>
            <a:fillRect/>
          </a:stretch>
        </p:blipFill>
        <p:spPr>
          <a:xfrm>
            <a:off x="7398525" y="57913"/>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41825"/>
            <a:ext cx="8832300" cy="707450"/>
          </a:xfrm>
        </p:spPr>
        <p:txBody>
          <a:bodyPr/>
          <a:lstStyle/>
          <a:p>
            <a:r>
              <a:rPr lang="en-US" sz="2600" dirty="0"/>
              <a:t>Administrators – Your Support = Sustainability of Systems </a:t>
            </a:r>
          </a:p>
        </p:txBody>
      </p:sp>
      <p:pic>
        <p:nvPicPr>
          <p:cNvPr id="1026" name="Picture 2" descr="mage result for #1 f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1500475"/>
            <a:ext cx="2552700" cy="2552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311700" y="793025"/>
            <a:ext cx="6756400" cy="3416400"/>
          </a:xfrm>
        </p:spPr>
        <p:txBody>
          <a:bodyPr/>
          <a:lstStyle/>
          <a:p>
            <a:pPr>
              <a:lnSpc>
                <a:spcPct val="100000"/>
              </a:lnSpc>
            </a:pPr>
            <a:r>
              <a:rPr lang="en-US" sz="2000" b="1" dirty="0">
                <a:solidFill>
                  <a:srgbClr val="0070C0"/>
                </a:solidFill>
              </a:rPr>
              <a:t>A balcony view of MTSS in your school: </a:t>
            </a:r>
          </a:p>
          <a:p>
            <a:pPr lvl="1">
              <a:lnSpc>
                <a:spcPct val="100000"/>
              </a:lnSpc>
              <a:spcBef>
                <a:spcPts val="0"/>
              </a:spcBef>
            </a:pPr>
            <a:r>
              <a:rPr lang="en-US" sz="2200" dirty="0">
                <a:latin typeface="Calibri" charset="0"/>
                <a:ea typeface="Calibri" charset="0"/>
                <a:cs typeface="Calibri" charset="0"/>
              </a:rPr>
              <a:t>The existing </a:t>
            </a:r>
            <a:r>
              <a:rPr lang="en-US" sz="2200" dirty="0" err="1">
                <a:latin typeface="Calibri" charset="0"/>
                <a:ea typeface="Calibri" charset="0"/>
                <a:cs typeface="Calibri" charset="0"/>
              </a:rPr>
              <a:t>Schoolwide</a:t>
            </a:r>
            <a:r>
              <a:rPr lang="en-US" sz="2200" dirty="0">
                <a:latin typeface="Calibri" charset="0"/>
                <a:ea typeface="Calibri" charset="0"/>
                <a:cs typeface="Calibri" charset="0"/>
              </a:rPr>
              <a:t> (Tier 1) foundation(s)</a:t>
            </a:r>
          </a:p>
          <a:p>
            <a:pPr lvl="1">
              <a:lnSpc>
                <a:spcPct val="100000"/>
              </a:lnSpc>
              <a:spcBef>
                <a:spcPts val="0"/>
              </a:spcBef>
            </a:pPr>
            <a:r>
              <a:rPr lang="en-US" sz="2200" dirty="0">
                <a:latin typeface="Calibri" charset="0"/>
                <a:ea typeface="Calibri" charset="0"/>
                <a:cs typeface="Calibri" charset="0"/>
              </a:rPr>
              <a:t>The recruitment of staff members who are, can or will be involved in Tier 2 interventions</a:t>
            </a:r>
          </a:p>
          <a:p>
            <a:pPr marL="114300" indent="0">
              <a:lnSpc>
                <a:spcPct val="100000"/>
              </a:lnSpc>
              <a:buNone/>
            </a:pPr>
            <a:endParaRPr lang="en-US" sz="2200" dirty="0">
              <a:latin typeface="Calibri" charset="0"/>
              <a:ea typeface="Calibri" charset="0"/>
              <a:cs typeface="Calibri" charset="0"/>
            </a:endParaRPr>
          </a:p>
          <a:p>
            <a:pPr>
              <a:lnSpc>
                <a:spcPct val="100000"/>
              </a:lnSpc>
            </a:pPr>
            <a:r>
              <a:rPr lang="en-US" sz="2200" b="1" dirty="0">
                <a:solidFill>
                  <a:srgbClr val="0070C0"/>
                </a:solidFill>
                <a:latin typeface="Calibri" charset="0"/>
                <a:ea typeface="Calibri" charset="0"/>
                <a:cs typeface="Calibri" charset="0"/>
              </a:rPr>
              <a:t>Ways you have committed to support a team working on Tier 2 interventions &amp; systems:</a:t>
            </a:r>
          </a:p>
          <a:p>
            <a:pPr lvl="1">
              <a:lnSpc>
                <a:spcPct val="100000"/>
              </a:lnSpc>
              <a:spcBef>
                <a:spcPts val="0"/>
              </a:spcBef>
            </a:pPr>
            <a:r>
              <a:rPr lang="en-US" sz="2200" dirty="0">
                <a:latin typeface="Calibri" charset="0"/>
                <a:ea typeface="Calibri" charset="0"/>
                <a:cs typeface="Calibri" charset="0"/>
              </a:rPr>
              <a:t>Allocated Meeting Time </a:t>
            </a:r>
          </a:p>
          <a:p>
            <a:pPr lvl="1">
              <a:lnSpc>
                <a:spcPct val="100000"/>
              </a:lnSpc>
              <a:spcBef>
                <a:spcPts val="0"/>
              </a:spcBef>
            </a:pPr>
            <a:r>
              <a:rPr lang="en-US" sz="2200" dirty="0">
                <a:latin typeface="Calibri" charset="0"/>
                <a:ea typeface="Calibri" charset="0"/>
                <a:cs typeface="Calibri" charset="0"/>
              </a:rPr>
              <a:t>Supported Data Collection &amp; Use of Data by Team </a:t>
            </a:r>
          </a:p>
          <a:p>
            <a:pPr lvl="1">
              <a:lnSpc>
                <a:spcPct val="100000"/>
              </a:lnSpc>
              <a:spcBef>
                <a:spcPts val="0"/>
              </a:spcBef>
            </a:pPr>
            <a:r>
              <a:rPr lang="en-US" sz="2200" dirty="0">
                <a:latin typeface="Calibri" charset="0"/>
                <a:ea typeface="Calibri" charset="0"/>
                <a:cs typeface="Calibri" charset="0"/>
              </a:rPr>
              <a:t>Active Leadership Within Team &amp; Implementation Support </a:t>
            </a:r>
          </a:p>
          <a:p>
            <a:pPr marL="114300" indent="0">
              <a:buNone/>
            </a:pPr>
            <a:endParaRPr lang="en-US" dirty="0"/>
          </a:p>
        </p:txBody>
      </p:sp>
    </p:spTree>
    <p:extLst>
      <p:ext uri="{BB962C8B-B14F-4D97-AF65-F5344CB8AC3E}">
        <p14:creationId xmlns:p14="http://schemas.microsoft.com/office/powerpoint/2010/main" val="208644759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Calibri"/>
                <a:ea typeface="Calibri"/>
                <a:cs typeface="Calibri"/>
                <a:sym typeface="Calibri"/>
              </a:rPr>
              <a:t>More Information about Interventions</a:t>
            </a:r>
            <a:endParaRPr i="1">
              <a:latin typeface="Calibri"/>
              <a:ea typeface="Calibri"/>
              <a:cs typeface="Calibri"/>
              <a:sym typeface="Calibri"/>
            </a:endParaRPr>
          </a:p>
        </p:txBody>
      </p:sp>
      <p:pic>
        <p:nvPicPr>
          <p:cNvPr id="994" name="Google Shape;994;p171"/>
          <p:cNvPicPr preferRelativeResize="0"/>
          <p:nvPr/>
        </p:nvPicPr>
        <p:blipFill>
          <a:blip r:embed="rId3">
            <a:alphaModFix/>
          </a:blip>
          <a:stretch>
            <a:fillRect/>
          </a:stretch>
        </p:blipFill>
        <p:spPr>
          <a:xfrm>
            <a:off x="408625" y="1170125"/>
            <a:ext cx="2876550" cy="1952625"/>
          </a:xfrm>
          <a:prstGeom prst="rect">
            <a:avLst/>
          </a:prstGeom>
          <a:noFill/>
          <a:ln>
            <a:noFill/>
          </a:ln>
        </p:spPr>
      </p:pic>
      <p:pic>
        <p:nvPicPr>
          <p:cNvPr id="995" name="Google Shape;995;p171"/>
          <p:cNvPicPr preferRelativeResize="0"/>
          <p:nvPr/>
        </p:nvPicPr>
        <p:blipFill>
          <a:blip r:embed="rId4">
            <a:alphaModFix/>
          </a:blip>
          <a:stretch>
            <a:fillRect/>
          </a:stretch>
        </p:blipFill>
        <p:spPr>
          <a:xfrm>
            <a:off x="3424238" y="2878300"/>
            <a:ext cx="2295525" cy="2152650"/>
          </a:xfrm>
          <a:prstGeom prst="rect">
            <a:avLst/>
          </a:prstGeom>
          <a:noFill/>
          <a:ln>
            <a:noFill/>
          </a:ln>
        </p:spPr>
      </p:pic>
      <p:pic>
        <p:nvPicPr>
          <p:cNvPr id="996" name="Google Shape;996;p171"/>
          <p:cNvPicPr preferRelativeResize="0"/>
          <p:nvPr/>
        </p:nvPicPr>
        <p:blipFill>
          <a:blip r:embed="rId5">
            <a:alphaModFix/>
          </a:blip>
          <a:stretch>
            <a:fillRect/>
          </a:stretch>
        </p:blipFill>
        <p:spPr>
          <a:xfrm>
            <a:off x="5858838" y="1103450"/>
            <a:ext cx="2609850" cy="2019300"/>
          </a:xfrm>
          <a:prstGeom prst="rect">
            <a:avLst/>
          </a:prstGeom>
          <a:noFill/>
          <a:ln>
            <a:no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72"/>
          <p:cNvSpPr txBox="1">
            <a:spLocks noGrp="1"/>
          </p:cNvSpPr>
          <p:nvPr>
            <p:ph type="title"/>
          </p:nvPr>
        </p:nvSpPr>
        <p:spPr>
          <a:xfrm>
            <a:off x="311700" y="179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Relationship-Building Interventions</a:t>
            </a:r>
            <a:endParaRPr>
              <a:latin typeface="Calibri"/>
              <a:ea typeface="Calibri"/>
              <a:cs typeface="Calibri"/>
              <a:sym typeface="Calibri"/>
            </a:endParaRPr>
          </a:p>
        </p:txBody>
      </p:sp>
      <p:sp>
        <p:nvSpPr>
          <p:cNvPr id="1002" name="Google Shape;1002;p172"/>
          <p:cNvSpPr txBox="1">
            <a:spLocks noGrp="1"/>
          </p:cNvSpPr>
          <p:nvPr>
            <p:ph type="body" idx="1"/>
          </p:nvPr>
        </p:nvSpPr>
        <p:spPr>
          <a:xfrm>
            <a:off x="311700" y="1148575"/>
            <a:ext cx="8520600" cy="3416400"/>
          </a:xfrm>
          <a:prstGeom prst="rect">
            <a:avLst/>
          </a:prstGeom>
        </p:spPr>
        <p:txBody>
          <a:bodyPr spcFirstLastPara="1" wrap="square" lIns="91425" tIns="91425" rIns="91425" bIns="91425" anchor="t" anchorCtr="0">
            <a:noAutofit/>
          </a:bodyPr>
          <a:lstStyle/>
          <a:p>
            <a:pPr marL="0" lvl="0" indent="0" algn="ctr" rtl="0">
              <a:lnSpc>
                <a:spcPct val="90000"/>
              </a:lnSpc>
              <a:spcBef>
                <a:spcPts val="400"/>
              </a:spcBef>
              <a:spcAft>
                <a:spcPts val="0"/>
              </a:spcAft>
              <a:buClr>
                <a:schemeClr val="dk1"/>
              </a:buClr>
              <a:buSzPts val="1100"/>
              <a:buFont typeface="Arial"/>
              <a:buNone/>
            </a:pPr>
            <a:r>
              <a:rPr lang="en" sz="2400" b="1">
                <a:solidFill>
                  <a:schemeClr val="dk1"/>
                </a:solidFill>
                <a:latin typeface="Trebuchet MS"/>
                <a:ea typeface="Trebuchet MS"/>
                <a:cs typeface="Trebuchet MS"/>
                <a:sym typeface="Trebuchet MS"/>
              </a:rPr>
              <a:t>Relationship-Building Interventions</a:t>
            </a:r>
            <a:endParaRPr sz="2400" b="1">
              <a:solidFill>
                <a:schemeClr val="dk1"/>
              </a:solidFill>
              <a:latin typeface="Trebuchet MS"/>
              <a:ea typeface="Trebuchet MS"/>
              <a:cs typeface="Trebuchet MS"/>
              <a:sym typeface="Trebuchet MS"/>
            </a:endParaRPr>
          </a:p>
          <a:p>
            <a:pPr marL="457200" lvl="0" indent="-368300" algn="l" rtl="0">
              <a:lnSpc>
                <a:spcPct val="90000"/>
              </a:lnSpc>
              <a:spcBef>
                <a:spcPts val="40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For students whose behavior is a function of seeking adult attention</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For students who “can do” appropriate behavior but typically “don’t do”</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Goal: Provide greater reinforcement for desired behaviors than is currently provided for undesired behavior</a:t>
            </a:r>
            <a:endParaRPr sz="2200">
              <a:solidFill>
                <a:schemeClr val="dk1"/>
              </a:solidFill>
              <a:latin typeface="Calibri"/>
              <a:ea typeface="Calibri"/>
              <a:cs typeface="Calibri"/>
              <a:sym typeface="Calibri"/>
            </a:endParaRPr>
          </a:p>
          <a:p>
            <a:pPr marL="0" lvl="0" indent="0" algn="ctr" rtl="0">
              <a:lnSpc>
                <a:spcPct val="90000"/>
              </a:lnSpc>
              <a:spcBef>
                <a:spcPts val="400"/>
              </a:spcBef>
              <a:spcAft>
                <a:spcPts val="0"/>
              </a:spcAft>
              <a:buClr>
                <a:schemeClr val="dk1"/>
              </a:buClr>
              <a:buSzPts val="1100"/>
              <a:buFont typeface="Arial"/>
              <a:buNone/>
            </a:pPr>
            <a:r>
              <a:rPr lang="en" sz="3000" i="1">
                <a:solidFill>
                  <a:srgbClr val="465E9C"/>
                </a:solidFill>
                <a:latin typeface="Calibri"/>
                <a:ea typeface="Calibri"/>
                <a:cs typeface="Calibri"/>
                <a:sym typeface="Calibri"/>
              </a:rPr>
              <a:t>If the student does not experience the interactions </a:t>
            </a:r>
            <a:r>
              <a:rPr lang="en" sz="3000" b="1" i="1">
                <a:solidFill>
                  <a:srgbClr val="465E9C"/>
                </a:solidFill>
                <a:latin typeface="Calibri"/>
                <a:ea typeface="Calibri"/>
                <a:cs typeface="Calibri"/>
                <a:sym typeface="Calibri"/>
              </a:rPr>
              <a:t>as positive and supportive</a:t>
            </a:r>
            <a:r>
              <a:rPr lang="en" sz="3000" i="1">
                <a:solidFill>
                  <a:srgbClr val="465E9C"/>
                </a:solidFill>
                <a:latin typeface="Calibri"/>
                <a:ea typeface="Calibri"/>
                <a:cs typeface="Calibri"/>
                <a:sym typeface="Calibri"/>
              </a:rPr>
              <a:t>, the intervention will not work!</a:t>
            </a:r>
            <a:endParaRPr sz="3000" i="1">
              <a:solidFill>
                <a:srgbClr val="465E9C"/>
              </a:solidFill>
              <a:latin typeface="Calibri"/>
              <a:ea typeface="Calibri"/>
              <a:cs typeface="Calibri"/>
              <a:sym typeface="Calibri"/>
            </a:endParaRPr>
          </a:p>
          <a:p>
            <a:pPr marL="0" lvl="0" indent="0" algn="l" rtl="0">
              <a:spcBef>
                <a:spcPts val="0"/>
              </a:spcBef>
              <a:spcAft>
                <a:spcPts val="1600"/>
              </a:spcAft>
              <a:buNone/>
            </a:pPr>
            <a:endParaRPr/>
          </a:p>
        </p:txBody>
      </p:sp>
      <p:pic>
        <p:nvPicPr>
          <p:cNvPr id="1003" name="Google Shape;1003;p172"/>
          <p:cNvPicPr preferRelativeResize="0"/>
          <p:nvPr/>
        </p:nvPicPr>
        <p:blipFill>
          <a:blip r:embed="rId3">
            <a:alphaModFix/>
          </a:blip>
          <a:stretch>
            <a:fillRect/>
          </a:stretch>
        </p:blipFill>
        <p:spPr>
          <a:xfrm>
            <a:off x="5978621" y="267521"/>
            <a:ext cx="2790700" cy="1099350"/>
          </a:xfrm>
          <a:prstGeom prst="rect">
            <a:avLst/>
          </a:prstGeom>
          <a:noFill/>
          <a:ln>
            <a:noFill/>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173"/>
          <p:cNvSpPr txBox="1">
            <a:spLocks noGrp="1"/>
          </p:cNvSpPr>
          <p:nvPr>
            <p:ph type="title"/>
          </p:nvPr>
        </p:nvSpPr>
        <p:spPr>
          <a:xfrm>
            <a:off x="311700" y="1793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Research shows function matters</a:t>
            </a:r>
            <a:endParaRPr/>
          </a:p>
        </p:txBody>
      </p:sp>
      <p:sp>
        <p:nvSpPr>
          <p:cNvPr id="1009" name="Google Shape;1009;p173"/>
          <p:cNvSpPr txBox="1">
            <a:spLocks noGrp="1"/>
          </p:cNvSpPr>
          <p:nvPr>
            <p:ph type="body" idx="1"/>
          </p:nvPr>
        </p:nvSpPr>
        <p:spPr>
          <a:xfrm>
            <a:off x="311700" y="8635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b="1" dirty="0">
                <a:solidFill>
                  <a:schemeClr val="dk1"/>
                </a:solidFill>
                <a:latin typeface="Trebuchet MS"/>
                <a:ea typeface="Trebuchet MS"/>
                <a:cs typeface="Trebuchet MS"/>
                <a:sym typeface="Trebuchet MS"/>
              </a:rPr>
              <a:t>Study of CICO based on function:</a:t>
            </a:r>
            <a:endParaRPr sz="2400" b="1" dirty="0">
              <a:solidFill>
                <a:schemeClr val="dk1"/>
              </a:solidFill>
              <a:latin typeface="Trebuchet MS"/>
              <a:ea typeface="Trebuchet MS"/>
              <a:cs typeface="Trebuchet MS"/>
              <a:sym typeface="Trebuchet MS"/>
            </a:endParaRPr>
          </a:p>
          <a:p>
            <a:pPr marL="457200" lvl="0" indent="-368300" algn="l" rtl="0">
              <a:spcBef>
                <a:spcPts val="600"/>
              </a:spcBef>
              <a:spcAft>
                <a:spcPts val="0"/>
              </a:spcAft>
              <a:buSzPts val="2200"/>
              <a:buFont typeface="Calibri"/>
              <a:buChar char="●"/>
            </a:pPr>
            <a:r>
              <a:rPr lang="en" sz="2200" dirty="0">
                <a:solidFill>
                  <a:schemeClr val="dk1"/>
                </a:solidFill>
                <a:latin typeface="Calibri"/>
                <a:ea typeface="Calibri"/>
                <a:cs typeface="Calibri"/>
                <a:sym typeface="Calibri"/>
              </a:rPr>
              <a:t>Results indicated that, for students with </a:t>
            </a:r>
            <a:r>
              <a:rPr lang="en" sz="2200" i="1" dirty="0">
                <a:solidFill>
                  <a:srgbClr val="0070C0"/>
                </a:solidFill>
                <a:latin typeface="Calibri"/>
                <a:ea typeface="Calibri"/>
                <a:cs typeface="Calibri"/>
                <a:sym typeface="Calibri"/>
              </a:rPr>
              <a:t>attention-maintained behavior</a:t>
            </a:r>
            <a:r>
              <a:rPr lang="en" sz="2200" dirty="0">
                <a:solidFill>
                  <a:schemeClr val="dk1"/>
                </a:solidFill>
                <a:latin typeface="Calibri"/>
                <a:ea typeface="Calibri"/>
                <a:cs typeface="Calibri"/>
                <a:sym typeface="Calibri"/>
              </a:rPr>
              <a:t>, implementation of Check-In/Check-Out was associated with </a:t>
            </a:r>
            <a:r>
              <a:rPr lang="en" sz="2200" i="1" dirty="0">
                <a:solidFill>
                  <a:srgbClr val="0070C0"/>
                </a:solidFill>
                <a:latin typeface="Calibri"/>
                <a:ea typeface="Calibri"/>
                <a:cs typeface="Calibri"/>
                <a:sym typeface="Calibri"/>
              </a:rPr>
              <a:t>statistically and clinically significant improvements in ratings of problem behavior, ratings of prosocial behavior, and office discipline referrals</a:t>
            </a:r>
            <a:r>
              <a:rPr lang="en" sz="2200" dirty="0">
                <a:solidFill>
                  <a:schemeClr val="dk1"/>
                </a:solidFill>
                <a:latin typeface="Calibri"/>
                <a:ea typeface="Calibri"/>
                <a:cs typeface="Calibri"/>
                <a:sym typeface="Calibri"/>
              </a:rPr>
              <a:t>.</a:t>
            </a:r>
            <a:endParaRPr sz="2200" dirty="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 sz="2200" dirty="0">
                <a:solidFill>
                  <a:schemeClr val="dk1"/>
                </a:solidFill>
                <a:latin typeface="Calibri"/>
                <a:ea typeface="Calibri"/>
                <a:cs typeface="Calibri"/>
                <a:sym typeface="Calibri"/>
              </a:rPr>
              <a:t>However, for students with </a:t>
            </a:r>
            <a:r>
              <a:rPr lang="en" sz="2200" i="1" dirty="0">
                <a:solidFill>
                  <a:schemeClr val="dk1"/>
                </a:solidFill>
                <a:latin typeface="Calibri"/>
                <a:ea typeface="Calibri"/>
                <a:cs typeface="Calibri"/>
                <a:sym typeface="Calibri"/>
              </a:rPr>
              <a:t>escape-maintained </a:t>
            </a:r>
            <a:r>
              <a:rPr lang="en" sz="2200" dirty="0">
                <a:solidFill>
                  <a:schemeClr val="dk1"/>
                </a:solidFill>
                <a:latin typeface="Calibri"/>
                <a:ea typeface="Calibri"/>
                <a:cs typeface="Calibri"/>
                <a:sym typeface="Calibri"/>
              </a:rPr>
              <a:t>behavior, no statistically significant effects were found.</a:t>
            </a:r>
            <a:endParaRPr sz="22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2200" dirty="0">
                <a:solidFill>
                  <a:schemeClr val="dk1"/>
                </a:solidFill>
                <a:latin typeface="Calibri"/>
                <a:ea typeface="Calibri"/>
                <a:cs typeface="Calibri"/>
                <a:sym typeface="Calibri"/>
              </a:rPr>
              <a:t>There exists the need for multiple</a:t>
            </a:r>
            <a:r>
              <a:rPr lang="en" sz="2400" dirty="0">
                <a:solidFill>
                  <a:schemeClr val="dk1"/>
                </a:solidFill>
                <a:latin typeface="Calibri"/>
                <a:ea typeface="Calibri"/>
                <a:cs typeface="Calibri"/>
                <a:sym typeface="Calibri"/>
              </a:rPr>
              <a:t> tier two interventions in both </a:t>
            </a:r>
            <a:r>
              <a:rPr lang="en" sz="2200" dirty="0">
                <a:solidFill>
                  <a:schemeClr val="dk1"/>
                </a:solidFill>
                <a:latin typeface="Calibri"/>
                <a:ea typeface="Calibri"/>
                <a:cs typeface="Calibri"/>
                <a:sym typeface="Calibri"/>
              </a:rPr>
              <a:t>academic and behavior support. 				</a:t>
            </a:r>
            <a:r>
              <a:rPr lang="en" sz="1000" dirty="0">
                <a:solidFill>
                  <a:schemeClr val="dk1"/>
                </a:solidFill>
                <a:latin typeface="Calibri"/>
                <a:ea typeface="Calibri"/>
                <a:cs typeface="Calibri"/>
                <a:sym typeface="Calibri"/>
              </a:rPr>
              <a:t>McIntosh et al., 2009</a:t>
            </a:r>
            <a:endParaRPr sz="1000" dirty="0">
              <a:solidFill>
                <a:schemeClr val="dk1"/>
              </a:solidFill>
              <a:latin typeface="Calibri"/>
              <a:ea typeface="Calibri"/>
              <a:cs typeface="Calibri"/>
              <a:sym typeface="Calibri"/>
            </a:endParaRPr>
          </a:p>
          <a:p>
            <a:pPr marL="457200" lvl="0" indent="0" algn="l" rtl="0">
              <a:spcBef>
                <a:spcPts val="600"/>
              </a:spcBef>
              <a:spcAft>
                <a:spcPts val="0"/>
              </a:spcAft>
              <a:buNone/>
            </a:pPr>
            <a:endParaRPr sz="2200"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174"/>
          <p:cNvSpPr txBox="1">
            <a:spLocks noGrp="1"/>
          </p:cNvSpPr>
          <p:nvPr>
            <p:ph type="title"/>
          </p:nvPr>
        </p:nvSpPr>
        <p:spPr>
          <a:xfrm>
            <a:off x="311700" y="198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Calibri"/>
                <a:ea typeface="Calibri"/>
                <a:cs typeface="Calibri"/>
                <a:sym typeface="Calibri"/>
              </a:rPr>
              <a:t>Relationship-Building Interventions</a:t>
            </a:r>
            <a:endParaRPr>
              <a:latin typeface="Calibri"/>
              <a:ea typeface="Calibri"/>
              <a:cs typeface="Calibri"/>
              <a:sym typeface="Calibri"/>
            </a:endParaRPr>
          </a:p>
          <a:p>
            <a:pPr marL="0" lvl="0" indent="0" algn="l" rtl="0">
              <a:spcBef>
                <a:spcPts val="0"/>
              </a:spcBef>
              <a:spcAft>
                <a:spcPts val="0"/>
              </a:spcAft>
              <a:buNone/>
            </a:pPr>
            <a:endParaRPr/>
          </a:p>
        </p:txBody>
      </p:sp>
      <p:sp>
        <p:nvSpPr>
          <p:cNvPr id="1015" name="Google Shape;1015;p174"/>
          <p:cNvSpPr txBox="1">
            <a:spLocks noGrp="1"/>
          </p:cNvSpPr>
          <p:nvPr>
            <p:ph type="body" idx="1"/>
          </p:nvPr>
        </p:nvSpPr>
        <p:spPr>
          <a:xfrm>
            <a:off x="311700" y="1010125"/>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400"/>
              </a:spcBef>
              <a:spcAft>
                <a:spcPts val="0"/>
              </a:spcAft>
              <a:buClr>
                <a:schemeClr val="dk1"/>
              </a:buClr>
              <a:buSzPts val="1100"/>
              <a:buFont typeface="Arial"/>
              <a:buNone/>
            </a:pPr>
            <a:r>
              <a:rPr lang="en" sz="2000" b="1">
                <a:solidFill>
                  <a:schemeClr val="dk1"/>
                </a:solidFill>
                <a:latin typeface="Calibri"/>
                <a:ea typeface="Calibri"/>
                <a:cs typeface="Calibri"/>
                <a:sym typeface="Calibri"/>
              </a:rPr>
              <a:t>What mentoring opportunities are available</a:t>
            </a:r>
            <a:endParaRPr sz="2000" b="1">
              <a:solidFill>
                <a:schemeClr val="dk1"/>
              </a:solidFill>
              <a:latin typeface="Calibri"/>
              <a:ea typeface="Calibri"/>
              <a:cs typeface="Calibri"/>
              <a:sym typeface="Calibri"/>
            </a:endParaRPr>
          </a:p>
          <a:p>
            <a:pPr marL="0" lvl="0" indent="0" algn="l" rtl="0">
              <a:lnSpc>
                <a:spcPct val="90000"/>
              </a:lnSpc>
              <a:spcBef>
                <a:spcPts val="400"/>
              </a:spcBef>
              <a:spcAft>
                <a:spcPts val="0"/>
              </a:spcAft>
              <a:buClr>
                <a:schemeClr val="dk1"/>
              </a:buClr>
              <a:buSzPts val="1100"/>
              <a:buFont typeface="Arial"/>
              <a:buNone/>
            </a:pPr>
            <a:r>
              <a:rPr lang="en" sz="2000" b="1">
                <a:solidFill>
                  <a:schemeClr val="dk1"/>
                </a:solidFill>
                <a:latin typeface="Calibri"/>
                <a:ea typeface="Calibri"/>
                <a:cs typeface="Calibri"/>
                <a:sym typeface="Calibri"/>
              </a:rPr>
              <a:t>to your students?</a:t>
            </a:r>
            <a:endParaRPr sz="2000" b="1">
              <a:solidFill>
                <a:schemeClr val="dk1"/>
              </a:solidFill>
              <a:latin typeface="Calibri"/>
              <a:ea typeface="Calibri"/>
              <a:cs typeface="Calibri"/>
              <a:sym typeface="Calibri"/>
            </a:endParaRPr>
          </a:p>
          <a:p>
            <a:pPr marL="457200" lvl="0" indent="-355600" algn="l" rtl="0">
              <a:lnSpc>
                <a:spcPct val="90000"/>
              </a:lnSpc>
              <a:spcBef>
                <a:spcPts val="4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Big Brothers/Big Sisters?</a:t>
            </a:r>
            <a:endParaRPr sz="20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Other community-based mentor programs?</a:t>
            </a:r>
            <a:endParaRPr sz="20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School-based mentor programs? As part of before/after school programming?</a:t>
            </a:r>
            <a:endParaRPr sz="2000">
              <a:solidFill>
                <a:schemeClr val="dk1"/>
              </a:solidFill>
            </a:endParaRPr>
          </a:p>
          <a:p>
            <a:pPr marL="0" lvl="0" indent="0" algn="l" rtl="0">
              <a:lnSpc>
                <a:spcPct val="90000"/>
              </a:lnSpc>
              <a:spcBef>
                <a:spcPts val="400"/>
              </a:spcBef>
              <a:spcAft>
                <a:spcPts val="0"/>
              </a:spcAft>
              <a:buClr>
                <a:schemeClr val="dk1"/>
              </a:buClr>
              <a:buSzPts val="1100"/>
              <a:buFont typeface="Arial"/>
              <a:buNone/>
            </a:pPr>
            <a:r>
              <a:rPr lang="en" sz="2000" b="1" i="1">
                <a:solidFill>
                  <a:srgbClr val="465E9C"/>
                </a:solidFill>
                <a:latin typeface="Calibri"/>
                <a:ea typeface="Calibri"/>
                <a:cs typeface="Calibri"/>
                <a:sym typeface="Calibri"/>
              </a:rPr>
              <a:t>Key features of successful mentoring programs:</a:t>
            </a:r>
            <a:endParaRPr sz="2000" b="1" i="1">
              <a:solidFill>
                <a:srgbClr val="465E9C"/>
              </a:solidFill>
              <a:latin typeface="Calibri"/>
              <a:ea typeface="Calibri"/>
              <a:cs typeface="Calibri"/>
              <a:sym typeface="Calibri"/>
            </a:endParaRPr>
          </a:p>
          <a:p>
            <a:pPr marL="457200" lvl="0" indent="-355600" algn="l" rtl="0">
              <a:lnSpc>
                <a:spcPct val="90000"/>
              </a:lnSpc>
              <a:spcBef>
                <a:spcPts val="400"/>
              </a:spcBef>
              <a:spcAft>
                <a:spcPts val="0"/>
              </a:spcAft>
              <a:buClr>
                <a:srgbClr val="465E9C"/>
              </a:buClr>
              <a:buSzPts val="2000"/>
              <a:buFont typeface="Calibri"/>
              <a:buChar char="●"/>
            </a:pPr>
            <a:r>
              <a:rPr lang="en" sz="2000" i="1">
                <a:solidFill>
                  <a:srgbClr val="465E9C"/>
                </a:solidFill>
                <a:latin typeface="Calibri"/>
                <a:ea typeface="Calibri"/>
                <a:cs typeface="Calibri"/>
                <a:sym typeface="Calibri"/>
              </a:rPr>
              <a:t>Ongoing mentor training with structured activities</a:t>
            </a:r>
            <a:endParaRPr sz="2000" i="1">
              <a:solidFill>
                <a:srgbClr val="465E9C"/>
              </a:solidFill>
              <a:latin typeface="Calibri"/>
              <a:ea typeface="Calibri"/>
              <a:cs typeface="Calibri"/>
              <a:sym typeface="Calibri"/>
            </a:endParaRPr>
          </a:p>
          <a:p>
            <a:pPr marL="457200" lvl="0" indent="-355600" algn="l" rtl="0">
              <a:lnSpc>
                <a:spcPct val="90000"/>
              </a:lnSpc>
              <a:spcBef>
                <a:spcPts val="0"/>
              </a:spcBef>
              <a:spcAft>
                <a:spcPts val="0"/>
              </a:spcAft>
              <a:buClr>
                <a:srgbClr val="465E9C"/>
              </a:buClr>
              <a:buSzPts val="2000"/>
              <a:buFont typeface="Calibri"/>
              <a:buChar char="●"/>
            </a:pPr>
            <a:r>
              <a:rPr lang="en" sz="2000" i="1">
                <a:solidFill>
                  <a:srgbClr val="465E9C"/>
                </a:solidFill>
                <a:latin typeface="Calibri"/>
                <a:ea typeface="Calibri"/>
                <a:cs typeface="Calibri"/>
                <a:sym typeface="Calibri"/>
              </a:rPr>
              <a:t>Clear expectations regarding contact frequency</a:t>
            </a:r>
            <a:endParaRPr sz="2000" i="1">
              <a:solidFill>
                <a:srgbClr val="465E9C"/>
              </a:solidFill>
              <a:latin typeface="Calibri"/>
              <a:ea typeface="Calibri"/>
              <a:cs typeface="Calibri"/>
              <a:sym typeface="Calibri"/>
            </a:endParaRPr>
          </a:p>
          <a:p>
            <a:pPr marL="457200" lvl="0" indent="-355600" algn="l" rtl="0">
              <a:lnSpc>
                <a:spcPct val="90000"/>
              </a:lnSpc>
              <a:spcBef>
                <a:spcPts val="0"/>
              </a:spcBef>
              <a:spcAft>
                <a:spcPts val="0"/>
              </a:spcAft>
              <a:buClr>
                <a:srgbClr val="465E9C"/>
              </a:buClr>
              <a:buSzPts val="2000"/>
              <a:buFont typeface="Calibri"/>
              <a:buChar char="●"/>
            </a:pPr>
            <a:r>
              <a:rPr lang="en" sz="2000" i="1">
                <a:solidFill>
                  <a:srgbClr val="465E9C"/>
                </a:solidFill>
                <a:latin typeface="Calibri"/>
                <a:ea typeface="Calibri"/>
                <a:cs typeface="Calibri"/>
                <a:sym typeface="Calibri"/>
              </a:rPr>
              <a:t>Involvement of parents by communicating student goals (DuBois et al, 2002; cited in Hawken et al.)</a:t>
            </a:r>
            <a:endParaRPr sz="2000" i="1">
              <a:solidFill>
                <a:srgbClr val="465E9C"/>
              </a:solidFill>
              <a:latin typeface="Calibri"/>
              <a:ea typeface="Calibri"/>
              <a:cs typeface="Calibri"/>
              <a:sym typeface="Calibri"/>
            </a:endParaRPr>
          </a:p>
          <a:p>
            <a:pPr marL="0" lvl="0" indent="0" algn="l" rtl="0">
              <a:spcBef>
                <a:spcPts val="0"/>
              </a:spcBef>
              <a:spcAft>
                <a:spcPts val="1600"/>
              </a:spcAft>
              <a:buNone/>
            </a:pPr>
            <a:endParaRPr sz="2000"/>
          </a:p>
        </p:txBody>
      </p:sp>
      <p:pic>
        <p:nvPicPr>
          <p:cNvPr id="1016" name="Google Shape;1016;p174"/>
          <p:cNvPicPr preferRelativeResize="0"/>
          <p:nvPr/>
        </p:nvPicPr>
        <p:blipFill>
          <a:blip r:embed="rId3">
            <a:alphaModFix/>
          </a:blip>
          <a:stretch>
            <a:fillRect/>
          </a:stretch>
        </p:blipFill>
        <p:spPr>
          <a:xfrm>
            <a:off x="5902696" y="144171"/>
            <a:ext cx="2790700" cy="1099350"/>
          </a:xfrm>
          <a:prstGeom prst="rect">
            <a:avLst/>
          </a:prstGeom>
          <a:noFill/>
          <a:ln>
            <a:noFill/>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Calibri"/>
                <a:ea typeface="Calibri"/>
                <a:cs typeface="Calibri"/>
                <a:sym typeface="Calibri"/>
              </a:rPr>
              <a:t>Relationship-Building Interventions</a:t>
            </a:r>
            <a:endParaRPr/>
          </a:p>
        </p:txBody>
      </p:sp>
      <p:sp>
        <p:nvSpPr>
          <p:cNvPr id="1022" name="Google Shape;1022;p17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400"/>
              </a:spcBef>
              <a:spcAft>
                <a:spcPts val="0"/>
              </a:spcAft>
              <a:buClr>
                <a:schemeClr val="dk1"/>
              </a:buClr>
              <a:buSzPts val="1100"/>
              <a:buFont typeface="Arial"/>
              <a:buNone/>
            </a:pPr>
            <a:r>
              <a:rPr lang="en" sz="2000" b="1">
                <a:solidFill>
                  <a:schemeClr val="dk1"/>
                </a:solidFill>
                <a:latin typeface="Calibri"/>
                <a:ea typeface="Calibri"/>
                <a:cs typeface="Calibri"/>
                <a:sym typeface="Calibri"/>
              </a:rPr>
              <a:t>How will you monitor the effectiveness of</a:t>
            </a:r>
            <a:endParaRPr sz="2000" b="1">
              <a:solidFill>
                <a:schemeClr val="dk1"/>
              </a:solidFill>
              <a:latin typeface="Calibri"/>
              <a:ea typeface="Calibri"/>
              <a:cs typeface="Calibri"/>
              <a:sym typeface="Calibri"/>
            </a:endParaRPr>
          </a:p>
          <a:p>
            <a:pPr marL="0" lvl="0" indent="0" algn="l" rtl="0">
              <a:lnSpc>
                <a:spcPct val="90000"/>
              </a:lnSpc>
              <a:spcBef>
                <a:spcPts val="400"/>
              </a:spcBef>
              <a:spcAft>
                <a:spcPts val="0"/>
              </a:spcAft>
              <a:buClr>
                <a:schemeClr val="dk1"/>
              </a:buClr>
              <a:buSzPts val="1100"/>
              <a:buFont typeface="Arial"/>
              <a:buNone/>
            </a:pPr>
            <a:r>
              <a:rPr lang="en" sz="2000" b="1">
                <a:solidFill>
                  <a:schemeClr val="dk1"/>
                </a:solidFill>
                <a:latin typeface="Calibri"/>
                <a:ea typeface="Calibri"/>
                <a:cs typeface="Calibri"/>
                <a:sym typeface="Calibri"/>
              </a:rPr>
              <a:t>existing mentoring programs?</a:t>
            </a:r>
            <a:endParaRPr sz="2000" b="1">
              <a:solidFill>
                <a:schemeClr val="dk1"/>
              </a:solidFill>
              <a:latin typeface="Calibri"/>
              <a:ea typeface="Calibri"/>
              <a:cs typeface="Calibri"/>
              <a:sym typeface="Calibri"/>
            </a:endParaRPr>
          </a:p>
          <a:p>
            <a:pPr marL="457200" lvl="0" indent="-355600" algn="l" rtl="0">
              <a:lnSpc>
                <a:spcPct val="90000"/>
              </a:lnSpc>
              <a:spcBef>
                <a:spcPts val="400"/>
              </a:spcBef>
              <a:spcAft>
                <a:spcPts val="0"/>
              </a:spcAft>
              <a:buClr>
                <a:schemeClr val="dk1"/>
              </a:buClr>
              <a:buSzPts val="2000"/>
              <a:buFont typeface="Calibri"/>
              <a:buChar char="●"/>
            </a:pPr>
            <a:r>
              <a:rPr lang="en" sz="2000" b="1">
                <a:solidFill>
                  <a:schemeClr val="dk1"/>
                </a:solidFill>
                <a:latin typeface="Calibri"/>
                <a:ea typeface="Calibri"/>
                <a:cs typeface="Calibri"/>
                <a:sym typeface="Calibri"/>
              </a:rPr>
              <a:t>Track fidelity</a:t>
            </a:r>
            <a:endParaRPr sz="2000" b="1">
              <a:solidFill>
                <a:schemeClr val="dk1"/>
              </a:solidFill>
              <a:latin typeface="Calibri"/>
              <a:ea typeface="Calibri"/>
              <a:cs typeface="Calibri"/>
              <a:sym typeface="Calibri"/>
            </a:endParaRPr>
          </a:p>
          <a:p>
            <a:pPr marL="914400" lvl="1"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Frequency of mentoring</a:t>
            </a:r>
            <a:endParaRPr sz="2000">
              <a:solidFill>
                <a:schemeClr val="dk1"/>
              </a:solidFill>
              <a:latin typeface="Calibri"/>
              <a:ea typeface="Calibri"/>
              <a:cs typeface="Calibri"/>
              <a:sym typeface="Calibri"/>
            </a:endParaRPr>
          </a:p>
          <a:p>
            <a:pPr marL="914400" lvl="1"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Frequency of parent contact</a:t>
            </a:r>
            <a:endParaRPr sz="2000">
              <a:solidFill>
                <a:schemeClr val="dk1"/>
              </a:solidFill>
              <a:latin typeface="Calibri"/>
              <a:ea typeface="Calibri"/>
              <a:cs typeface="Calibri"/>
              <a:sym typeface="Calibri"/>
            </a:endParaRPr>
          </a:p>
          <a:p>
            <a:pPr marL="914400" lvl="1"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Student and/or parent satisfaction with match</a:t>
            </a:r>
            <a:endParaRPr sz="2000">
              <a:solidFill>
                <a:schemeClr val="dk1"/>
              </a:solidFill>
              <a:latin typeface="Calibri"/>
              <a:ea typeface="Calibri"/>
              <a:cs typeface="Calibri"/>
              <a:sym typeface="Calibri"/>
            </a:endParaRPr>
          </a:p>
          <a:p>
            <a:pPr marL="0" lvl="0" indent="0" algn="l" rtl="0">
              <a:lnSpc>
                <a:spcPct val="90000"/>
              </a:lnSpc>
              <a:spcBef>
                <a:spcPts val="400"/>
              </a:spcBef>
              <a:spcAft>
                <a:spcPts val="0"/>
              </a:spcAft>
              <a:buClr>
                <a:schemeClr val="dk1"/>
              </a:buClr>
              <a:buSzPts val="1100"/>
              <a:buFont typeface="Arial"/>
              <a:buNone/>
            </a:pPr>
            <a:r>
              <a:rPr lang="en" sz="2000" b="1">
                <a:solidFill>
                  <a:schemeClr val="dk1"/>
                </a:solidFill>
                <a:latin typeface="Calibri"/>
                <a:ea typeface="Calibri"/>
                <a:cs typeface="Calibri"/>
                <a:sym typeface="Calibri"/>
              </a:rPr>
              <a:t>Track outcomes using existing data as much as possible</a:t>
            </a:r>
            <a:endParaRPr sz="2000" b="1">
              <a:solidFill>
                <a:schemeClr val="dk1"/>
              </a:solidFill>
              <a:latin typeface="Calibri"/>
              <a:ea typeface="Calibri"/>
              <a:cs typeface="Calibri"/>
              <a:sym typeface="Calibri"/>
            </a:endParaRPr>
          </a:p>
          <a:p>
            <a:pPr marL="457200" lvl="0" indent="-355600" algn="l" rtl="0">
              <a:lnSpc>
                <a:spcPct val="90000"/>
              </a:lnSpc>
              <a:spcBef>
                <a:spcPts val="4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Reduction in ODR’s</a:t>
            </a:r>
            <a:endParaRPr sz="20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Improvements in attendance, tardies, skips</a:t>
            </a:r>
            <a:endParaRPr sz="2000">
              <a:solidFill>
                <a:schemeClr val="dk1"/>
              </a:solidFill>
              <a:latin typeface="Calibri"/>
              <a:ea typeface="Calibri"/>
              <a:cs typeface="Calibri"/>
              <a:sym typeface="Calibri"/>
            </a:endParaRPr>
          </a:p>
          <a:p>
            <a:pPr marL="457200" lvl="0" indent="-355600" algn="l" rtl="0">
              <a:lnSpc>
                <a:spcPct val="90000"/>
              </a:lnSpc>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Improvements in Daily Report Card of school expectations</a:t>
            </a:r>
            <a:endParaRPr sz="20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1023" name="Google Shape;1023;p175"/>
          <p:cNvPicPr preferRelativeResize="0"/>
          <p:nvPr/>
        </p:nvPicPr>
        <p:blipFill>
          <a:blip r:embed="rId3">
            <a:alphaModFix/>
          </a:blip>
          <a:stretch>
            <a:fillRect/>
          </a:stretch>
        </p:blipFill>
        <p:spPr>
          <a:xfrm>
            <a:off x="5902696" y="144171"/>
            <a:ext cx="2790700" cy="1099350"/>
          </a:xfrm>
          <a:prstGeom prst="rect">
            <a:avLst/>
          </a:prstGeom>
          <a:noFill/>
          <a:ln>
            <a:noFill/>
          </a:ln>
        </p:spPr>
      </p:pic>
      <p:sp>
        <p:nvSpPr>
          <p:cNvPr id="1024" name="Google Shape;1024;p175"/>
          <p:cNvSpPr txBox="1"/>
          <p:nvPr/>
        </p:nvSpPr>
        <p:spPr>
          <a:xfrm>
            <a:off x="4355850" y="4568875"/>
            <a:ext cx="4896900" cy="62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i="1">
                <a:solidFill>
                  <a:srgbClr val="465E9C"/>
                </a:solidFill>
                <a:latin typeface="Trebuchet MS"/>
                <a:ea typeface="Trebuchet MS"/>
                <a:cs typeface="Trebuchet MS"/>
                <a:sym typeface="Trebuchet MS"/>
              </a:rPr>
              <a:t>(ON/OUT CONSIDERATIONS)</a:t>
            </a:r>
            <a:endParaRPr sz="2400" b="1" i="1">
              <a:solidFill>
                <a:srgbClr val="465E9C"/>
              </a:solidFill>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p1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Calibri"/>
                <a:ea typeface="Calibri"/>
                <a:cs typeface="Calibri"/>
                <a:sym typeface="Calibri"/>
              </a:rPr>
              <a:t>Relationship-Building Interventions</a:t>
            </a:r>
            <a:endParaRPr/>
          </a:p>
          <a:p>
            <a:pPr marL="0" lvl="0" indent="0" algn="l" rtl="0">
              <a:spcBef>
                <a:spcPts val="0"/>
              </a:spcBef>
              <a:spcAft>
                <a:spcPts val="0"/>
              </a:spcAft>
              <a:buNone/>
            </a:pPr>
            <a:endParaRPr/>
          </a:p>
        </p:txBody>
      </p:sp>
      <p:sp>
        <p:nvSpPr>
          <p:cNvPr id="1030" name="Google Shape;1030;p176"/>
          <p:cNvSpPr txBox="1">
            <a:spLocks noGrp="1"/>
          </p:cNvSpPr>
          <p:nvPr>
            <p:ph type="body" idx="1"/>
          </p:nvPr>
        </p:nvSpPr>
        <p:spPr>
          <a:xfrm>
            <a:off x="311700" y="1152475"/>
            <a:ext cx="8520600" cy="1855800"/>
          </a:xfrm>
          <a:prstGeom prst="rect">
            <a:avLst/>
          </a:prstGeom>
        </p:spPr>
        <p:txBody>
          <a:bodyPr spcFirstLastPara="1" wrap="square" lIns="91425" tIns="91425" rIns="91425" bIns="91425" anchor="t" anchorCtr="0">
            <a:noAutofit/>
          </a:bodyPr>
          <a:lstStyle/>
          <a:p>
            <a:pPr marL="0" lvl="0" indent="0" algn="l" rtl="0">
              <a:lnSpc>
                <a:spcPct val="90000"/>
              </a:lnSpc>
              <a:spcBef>
                <a:spcPts val="400"/>
              </a:spcBef>
              <a:spcAft>
                <a:spcPts val="0"/>
              </a:spcAft>
              <a:buClr>
                <a:schemeClr val="dk1"/>
              </a:buClr>
              <a:buSzPts val="1100"/>
              <a:buFont typeface="Arial"/>
              <a:buNone/>
            </a:pPr>
            <a:r>
              <a:rPr lang="en" sz="2400" b="1">
                <a:solidFill>
                  <a:schemeClr val="dk1"/>
                </a:solidFill>
                <a:latin typeface="Calibri"/>
                <a:ea typeface="Calibri"/>
                <a:cs typeface="Calibri"/>
                <a:sym typeface="Calibri"/>
              </a:rPr>
              <a:t>How will you monitor the effectiveness of</a:t>
            </a:r>
            <a:endParaRPr sz="2400" b="1">
              <a:solidFill>
                <a:schemeClr val="dk1"/>
              </a:solidFill>
              <a:latin typeface="Calibri"/>
              <a:ea typeface="Calibri"/>
              <a:cs typeface="Calibri"/>
              <a:sym typeface="Calibri"/>
            </a:endParaRPr>
          </a:p>
          <a:p>
            <a:pPr marL="0" lvl="0" indent="0" algn="l" rtl="0">
              <a:lnSpc>
                <a:spcPct val="90000"/>
              </a:lnSpc>
              <a:spcBef>
                <a:spcPts val="400"/>
              </a:spcBef>
              <a:spcAft>
                <a:spcPts val="0"/>
              </a:spcAft>
              <a:buClr>
                <a:schemeClr val="dk1"/>
              </a:buClr>
              <a:buSzPts val="1100"/>
              <a:buFont typeface="Arial"/>
              <a:buNone/>
            </a:pPr>
            <a:r>
              <a:rPr lang="en" sz="2400" b="1">
                <a:solidFill>
                  <a:schemeClr val="dk1"/>
                </a:solidFill>
                <a:latin typeface="Calibri"/>
                <a:ea typeface="Calibri"/>
                <a:cs typeface="Calibri"/>
                <a:sym typeface="Calibri"/>
              </a:rPr>
              <a:t>existing mentoring programs?</a:t>
            </a:r>
            <a:endParaRPr sz="2400" b="1">
              <a:solidFill>
                <a:schemeClr val="dk1"/>
              </a:solidFill>
              <a:latin typeface="Calibri"/>
              <a:ea typeface="Calibri"/>
              <a:cs typeface="Calibri"/>
              <a:sym typeface="Calibri"/>
            </a:endParaRPr>
          </a:p>
          <a:p>
            <a:pPr marL="457200" lvl="0" indent="-381000" algn="l" rtl="0">
              <a:lnSpc>
                <a:spcPct val="90000"/>
              </a:lnSpc>
              <a:spcBef>
                <a:spcPts val="40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Summarize these individual data for use in tracking the success of the system</a:t>
            </a:r>
            <a:endParaRPr sz="2400">
              <a:solidFill>
                <a:schemeClr val="dk1"/>
              </a:solidFill>
              <a:latin typeface="Calibri"/>
              <a:ea typeface="Calibri"/>
              <a:cs typeface="Calibri"/>
              <a:sym typeface="Calibri"/>
            </a:endParaRPr>
          </a:p>
          <a:p>
            <a:pPr marL="304800" lvl="0" indent="0" algn="l" rtl="0">
              <a:spcBef>
                <a:spcPts val="0"/>
              </a:spcBef>
              <a:spcAft>
                <a:spcPts val="0"/>
              </a:spcAft>
              <a:buNone/>
            </a:pPr>
            <a:endParaRPr sz="2200" i="1">
              <a:solidFill>
                <a:srgbClr val="465E9C"/>
              </a:solidFill>
            </a:endParaRPr>
          </a:p>
          <a:p>
            <a:pPr marL="304800" lvl="0" indent="0" algn="l" rtl="0">
              <a:spcBef>
                <a:spcPts val="0"/>
              </a:spcBef>
              <a:spcAft>
                <a:spcPts val="0"/>
              </a:spcAft>
              <a:buNone/>
            </a:pPr>
            <a:endParaRPr sz="2200" i="1">
              <a:solidFill>
                <a:srgbClr val="465E9C"/>
              </a:solidFill>
            </a:endParaRPr>
          </a:p>
          <a:p>
            <a:pPr marL="0" lvl="0" indent="0" algn="l" rtl="0">
              <a:spcBef>
                <a:spcPts val="0"/>
              </a:spcBef>
              <a:spcAft>
                <a:spcPts val="1600"/>
              </a:spcAft>
              <a:buNone/>
            </a:pPr>
            <a:endParaRPr/>
          </a:p>
        </p:txBody>
      </p:sp>
      <p:pic>
        <p:nvPicPr>
          <p:cNvPr id="1031" name="Google Shape;1031;p176"/>
          <p:cNvPicPr preferRelativeResize="0"/>
          <p:nvPr/>
        </p:nvPicPr>
        <p:blipFill>
          <a:blip r:embed="rId3">
            <a:alphaModFix/>
          </a:blip>
          <a:stretch>
            <a:fillRect/>
          </a:stretch>
        </p:blipFill>
        <p:spPr>
          <a:xfrm>
            <a:off x="5817296" y="324471"/>
            <a:ext cx="2790700" cy="1099350"/>
          </a:xfrm>
          <a:prstGeom prst="rect">
            <a:avLst/>
          </a:prstGeom>
          <a:noFill/>
          <a:ln>
            <a:noFill/>
          </a:ln>
        </p:spPr>
      </p:pic>
      <p:sp>
        <p:nvSpPr>
          <p:cNvPr id="1032" name="Google Shape;1032;p176"/>
          <p:cNvSpPr txBox="1"/>
          <p:nvPr/>
        </p:nvSpPr>
        <p:spPr>
          <a:xfrm>
            <a:off x="2277575" y="3330950"/>
            <a:ext cx="6415800" cy="1309500"/>
          </a:xfrm>
          <a:prstGeom prst="rect">
            <a:avLst/>
          </a:prstGeom>
          <a:noFill/>
          <a:ln>
            <a:noFill/>
          </a:ln>
        </p:spPr>
        <p:txBody>
          <a:bodyPr spcFirstLastPara="1" wrap="square" lIns="91425" tIns="91425" rIns="91425" bIns="91425" anchor="t" anchorCtr="0">
            <a:noAutofit/>
          </a:bodyPr>
          <a:lstStyle/>
          <a:p>
            <a:pPr marL="304800" lvl="0" indent="0" algn="l" rtl="0">
              <a:lnSpc>
                <a:spcPct val="115000"/>
              </a:lnSpc>
              <a:spcBef>
                <a:spcPts val="0"/>
              </a:spcBef>
              <a:spcAft>
                <a:spcPts val="0"/>
              </a:spcAft>
              <a:buClr>
                <a:schemeClr val="dk1"/>
              </a:buClr>
              <a:buSzPts val="1100"/>
              <a:buFont typeface="Arial"/>
              <a:buNone/>
            </a:pPr>
            <a:r>
              <a:rPr lang="en" sz="2200" i="1">
                <a:solidFill>
                  <a:srgbClr val="465E9C"/>
                </a:solidFill>
              </a:rPr>
              <a:t>If the student does not experience the interactions </a:t>
            </a:r>
            <a:r>
              <a:rPr lang="en" sz="2200" b="1" i="1">
                <a:solidFill>
                  <a:srgbClr val="465E9C"/>
                </a:solidFill>
              </a:rPr>
              <a:t>as positive and supportive</a:t>
            </a:r>
            <a:r>
              <a:rPr lang="en" sz="2200" i="1">
                <a:solidFill>
                  <a:srgbClr val="465E9C"/>
                </a:solidFill>
              </a:rPr>
              <a:t>, the intervention will not work!</a:t>
            </a:r>
            <a:endParaRPr/>
          </a:p>
        </p:txBody>
      </p:sp>
      <p:pic>
        <p:nvPicPr>
          <p:cNvPr id="1033" name="Google Shape;1033;p176"/>
          <p:cNvPicPr preferRelativeResize="0"/>
          <p:nvPr/>
        </p:nvPicPr>
        <p:blipFill>
          <a:blip r:embed="rId4">
            <a:alphaModFix/>
          </a:blip>
          <a:stretch>
            <a:fillRect/>
          </a:stretch>
        </p:blipFill>
        <p:spPr>
          <a:xfrm>
            <a:off x="1013925" y="3070488"/>
            <a:ext cx="1263644" cy="1830425"/>
          </a:xfrm>
          <a:prstGeom prst="rect">
            <a:avLst/>
          </a:prstGeom>
          <a:noFill/>
          <a:ln>
            <a:noFill/>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1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Skill Building Interventions</a:t>
            </a:r>
            <a:endParaRPr>
              <a:latin typeface="Calibri"/>
              <a:ea typeface="Calibri"/>
              <a:cs typeface="Calibri"/>
              <a:sym typeface="Calibri"/>
            </a:endParaRPr>
          </a:p>
        </p:txBody>
      </p:sp>
      <p:sp>
        <p:nvSpPr>
          <p:cNvPr id="1039" name="Google Shape;1039;p177"/>
          <p:cNvSpPr txBox="1">
            <a:spLocks noGrp="1"/>
          </p:cNvSpPr>
          <p:nvPr>
            <p:ph type="body" idx="1"/>
          </p:nvPr>
        </p:nvSpPr>
        <p:spPr>
          <a:xfrm>
            <a:off x="311700" y="1237900"/>
            <a:ext cx="8520600" cy="3416400"/>
          </a:xfrm>
          <a:prstGeom prst="rect">
            <a:avLst/>
          </a:prstGeom>
        </p:spPr>
        <p:txBody>
          <a:bodyPr spcFirstLastPara="1" wrap="square" lIns="91425" tIns="91425" rIns="91425" bIns="91425" anchor="t" anchorCtr="0">
            <a:noAutofit/>
          </a:bodyPr>
          <a:lstStyle/>
          <a:p>
            <a:pPr marL="0" lvl="0" indent="0" algn="ctr" rtl="0">
              <a:lnSpc>
                <a:spcPct val="90000"/>
              </a:lnSpc>
              <a:spcBef>
                <a:spcPts val="400"/>
              </a:spcBef>
              <a:spcAft>
                <a:spcPts val="0"/>
              </a:spcAft>
              <a:buClr>
                <a:schemeClr val="dk1"/>
              </a:buClr>
              <a:buSzPts val="1100"/>
              <a:buFont typeface="Arial"/>
              <a:buNone/>
            </a:pPr>
            <a:r>
              <a:rPr lang="en" sz="2400" b="1" dirty="0">
                <a:solidFill>
                  <a:schemeClr val="dk1"/>
                </a:solidFill>
                <a:latin typeface="Trebuchet MS"/>
                <a:ea typeface="Trebuchet MS"/>
                <a:cs typeface="Trebuchet MS"/>
                <a:sym typeface="Trebuchet MS"/>
              </a:rPr>
              <a:t>Skill Building Interventions</a:t>
            </a:r>
            <a:endParaRPr sz="2400" b="1" dirty="0">
              <a:solidFill>
                <a:schemeClr val="dk1"/>
              </a:solidFill>
              <a:latin typeface="Trebuchet MS"/>
              <a:ea typeface="Trebuchet MS"/>
              <a:cs typeface="Trebuchet MS"/>
              <a:sym typeface="Trebuchet MS"/>
            </a:endParaRPr>
          </a:p>
          <a:p>
            <a:pPr marL="457200" lvl="0" indent="-368300" algn="l" rtl="0">
              <a:lnSpc>
                <a:spcPct val="90000"/>
              </a:lnSpc>
              <a:spcBef>
                <a:spcPts val="400"/>
              </a:spcBef>
              <a:spcAft>
                <a:spcPts val="0"/>
              </a:spcAft>
              <a:buClr>
                <a:schemeClr val="dk1"/>
              </a:buClr>
              <a:buSzPts val="2200"/>
              <a:buFont typeface="Calibri"/>
              <a:buChar char="●"/>
            </a:pPr>
            <a:r>
              <a:rPr lang="en" sz="2200" dirty="0">
                <a:solidFill>
                  <a:schemeClr val="dk1"/>
                </a:solidFill>
                <a:latin typeface="Calibri"/>
                <a:ea typeface="Calibri"/>
                <a:cs typeface="Calibri"/>
                <a:sym typeface="Calibri"/>
              </a:rPr>
              <a:t>For students who do not have appropriate behaviors in their repertoire to communicate needs and meet expectations</a:t>
            </a:r>
            <a:endParaRPr sz="2200" dirty="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dirty="0">
                <a:solidFill>
                  <a:schemeClr val="dk1"/>
                </a:solidFill>
                <a:latin typeface="Calibri"/>
                <a:ea typeface="Calibri"/>
                <a:cs typeface="Calibri"/>
                <a:sym typeface="Calibri"/>
              </a:rPr>
              <a:t>Students need to be taught desired behaviors and/or appropriate replacement behaviors</a:t>
            </a:r>
            <a:br>
              <a:rPr lang="en" sz="2200" dirty="0">
                <a:solidFill>
                  <a:schemeClr val="dk1"/>
                </a:solidFill>
                <a:latin typeface="Calibri"/>
                <a:ea typeface="Calibri"/>
                <a:cs typeface="Calibri"/>
                <a:sym typeface="Calibri"/>
              </a:rPr>
            </a:br>
            <a:endParaRPr sz="2200" dirty="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dirty="0">
                <a:solidFill>
                  <a:schemeClr val="dk1"/>
                </a:solidFill>
                <a:latin typeface="Calibri"/>
                <a:ea typeface="Calibri"/>
                <a:cs typeface="Calibri"/>
                <a:sym typeface="Calibri"/>
              </a:rPr>
              <a:t>Goal: Provide more opportunities than currently provided for students to learn, practice, receive feedback and generalize behaviors </a:t>
            </a:r>
            <a:endParaRPr sz="2200"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1040" name="Google Shape;1040;p177"/>
          <p:cNvPicPr preferRelativeResize="0"/>
          <p:nvPr/>
        </p:nvPicPr>
        <p:blipFill>
          <a:blip r:embed="rId3">
            <a:alphaModFix/>
          </a:blip>
          <a:stretch>
            <a:fillRect/>
          </a:stretch>
        </p:blipFill>
        <p:spPr>
          <a:xfrm>
            <a:off x="5817296" y="324471"/>
            <a:ext cx="2790700" cy="1099350"/>
          </a:xfrm>
          <a:prstGeom prst="rect">
            <a:avLst/>
          </a:prstGeom>
          <a:noFill/>
          <a:ln>
            <a:noFill/>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1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Calibri"/>
                <a:ea typeface="Calibri"/>
                <a:cs typeface="Calibri"/>
                <a:sym typeface="Calibri"/>
              </a:rPr>
              <a:t>Skill Building Interventions</a:t>
            </a:r>
            <a:endParaRPr>
              <a:latin typeface="Calibri"/>
              <a:ea typeface="Calibri"/>
              <a:cs typeface="Calibri"/>
              <a:sym typeface="Calibri"/>
            </a:endParaRPr>
          </a:p>
          <a:p>
            <a:pPr marL="0" lvl="0" indent="0" algn="l" rtl="0">
              <a:spcBef>
                <a:spcPts val="0"/>
              </a:spcBef>
              <a:spcAft>
                <a:spcPts val="0"/>
              </a:spcAft>
              <a:buNone/>
            </a:pPr>
            <a:endParaRPr/>
          </a:p>
        </p:txBody>
      </p:sp>
      <p:sp>
        <p:nvSpPr>
          <p:cNvPr id="1046" name="Google Shape;1046;p1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400" b="1">
                <a:solidFill>
                  <a:schemeClr val="dk1"/>
                </a:solidFill>
                <a:latin typeface="Calibri"/>
                <a:ea typeface="Calibri"/>
                <a:cs typeface="Calibri"/>
                <a:sym typeface="Calibri"/>
              </a:rPr>
              <a:t>Key features of successful skill-building Interventions:</a:t>
            </a:r>
            <a:endParaRPr sz="2400" b="1">
              <a:solidFill>
                <a:schemeClr val="dk1"/>
              </a:solidFill>
              <a:latin typeface="Calibri"/>
              <a:ea typeface="Calibri"/>
              <a:cs typeface="Calibri"/>
              <a:sym typeface="Calibri"/>
            </a:endParaRPr>
          </a:p>
          <a:p>
            <a:pPr marL="457200" lvl="0" indent="-368300" algn="l" rtl="0">
              <a:lnSpc>
                <a:spcPct val="90000"/>
              </a:lnSpc>
              <a:spcBef>
                <a:spcPts val="80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Implemented in small groups, typically outside of the classroom</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u="sng">
                <a:solidFill>
                  <a:schemeClr val="dk1"/>
                </a:solidFill>
                <a:latin typeface="Calibri"/>
                <a:ea typeface="Calibri"/>
                <a:cs typeface="Calibri"/>
                <a:sym typeface="Calibri"/>
              </a:rPr>
              <a:t>Specific</a:t>
            </a:r>
            <a:r>
              <a:rPr lang="en" sz="2200">
                <a:solidFill>
                  <a:schemeClr val="dk1"/>
                </a:solidFill>
                <a:latin typeface="Calibri"/>
                <a:ea typeface="Calibri"/>
                <a:cs typeface="Calibri"/>
                <a:sym typeface="Calibri"/>
              </a:rPr>
              <a:t> challenging behaviors are </a:t>
            </a:r>
            <a:r>
              <a:rPr lang="en" sz="2200" u="sng">
                <a:solidFill>
                  <a:schemeClr val="dk1"/>
                </a:solidFill>
                <a:latin typeface="Calibri"/>
                <a:ea typeface="Calibri"/>
                <a:cs typeface="Calibri"/>
                <a:sym typeface="Calibri"/>
              </a:rPr>
              <a:t>replaced</a:t>
            </a:r>
            <a:r>
              <a:rPr lang="en" sz="2200">
                <a:solidFill>
                  <a:schemeClr val="dk1"/>
                </a:solidFill>
                <a:latin typeface="Calibri"/>
                <a:ea typeface="Calibri"/>
                <a:cs typeface="Calibri"/>
                <a:sym typeface="Calibri"/>
              </a:rPr>
              <a:t> with socially acceptable behaviors</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Take place in a natural environment (i.e. in school, with other students)</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Include progress monitoring</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Focus on prevention and generalization</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Consider both internalizing vs. externalizing behaviors</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May involve community: parents, teachers, school staff</a:t>
            </a:r>
            <a:endParaRPr sz="2200">
              <a:solidFill>
                <a:schemeClr val="dk1"/>
              </a:solidFill>
              <a:latin typeface="Calibri"/>
              <a:ea typeface="Calibri"/>
              <a:cs typeface="Calibri"/>
              <a:sym typeface="Calibri"/>
            </a:endParaRPr>
          </a:p>
          <a:p>
            <a:pPr marL="0" lvl="0" indent="0" algn="l" rtl="0">
              <a:spcBef>
                <a:spcPts val="0"/>
              </a:spcBef>
              <a:spcAft>
                <a:spcPts val="1600"/>
              </a:spcAft>
              <a:buNone/>
            </a:pPr>
            <a:endParaRPr sz="2200"/>
          </a:p>
        </p:txBody>
      </p:sp>
      <p:pic>
        <p:nvPicPr>
          <p:cNvPr id="1047" name="Google Shape;1047;p178"/>
          <p:cNvPicPr preferRelativeResize="0"/>
          <p:nvPr/>
        </p:nvPicPr>
        <p:blipFill>
          <a:blip r:embed="rId3">
            <a:alphaModFix/>
          </a:blip>
          <a:stretch>
            <a:fillRect/>
          </a:stretch>
        </p:blipFill>
        <p:spPr>
          <a:xfrm>
            <a:off x="4858821" y="134671"/>
            <a:ext cx="2790700" cy="1099350"/>
          </a:xfrm>
          <a:prstGeom prst="rect">
            <a:avLst/>
          </a:prstGeom>
          <a:noFill/>
          <a:ln>
            <a:noFill/>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a:ea typeface="Calibri"/>
                <a:cs typeface="Calibri"/>
                <a:sym typeface="Calibri"/>
              </a:rPr>
              <a:t>Skill Building Interventions:</a:t>
            </a:r>
            <a:endParaRPr>
              <a:latin typeface="Calibri"/>
              <a:ea typeface="Calibri"/>
              <a:cs typeface="Calibri"/>
              <a:sym typeface="Calibri"/>
            </a:endParaRPr>
          </a:p>
          <a:p>
            <a:pPr marL="0" lvl="0" indent="0" algn="ctr" rtl="0">
              <a:spcBef>
                <a:spcPts val="0"/>
              </a:spcBef>
              <a:spcAft>
                <a:spcPts val="0"/>
              </a:spcAft>
              <a:buNone/>
            </a:pPr>
            <a:r>
              <a:rPr lang="en">
                <a:latin typeface="Calibri"/>
                <a:ea typeface="Calibri"/>
                <a:cs typeface="Calibri"/>
                <a:sym typeface="Calibri"/>
              </a:rPr>
              <a:t>Teach Replacement Behaviors</a:t>
            </a:r>
            <a:endParaRPr>
              <a:latin typeface="Calibri"/>
              <a:ea typeface="Calibri"/>
              <a:cs typeface="Calibri"/>
              <a:sym typeface="Calibri"/>
            </a:endParaRPr>
          </a:p>
        </p:txBody>
      </p:sp>
      <p:pic>
        <p:nvPicPr>
          <p:cNvPr id="1053" name="Google Shape;1053;p179"/>
          <p:cNvPicPr preferRelativeResize="0"/>
          <p:nvPr/>
        </p:nvPicPr>
        <p:blipFill>
          <a:blip r:embed="rId3">
            <a:alphaModFix/>
          </a:blip>
          <a:stretch>
            <a:fillRect/>
          </a:stretch>
        </p:blipFill>
        <p:spPr>
          <a:xfrm>
            <a:off x="662100" y="1451900"/>
            <a:ext cx="8170199" cy="3691600"/>
          </a:xfrm>
          <a:prstGeom prst="rect">
            <a:avLst/>
          </a:prstGeom>
          <a:noFill/>
          <a:ln>
            <a:noFill/>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Calibri"/>
                <a:ea typeface="Calibri"/>
                <a:cs typeface="Calibri"/>
                <a:sym typeface="Calibri"/>
              </a:rPr>
              <a:t>Skill Building Interventions</a:t>
            </a:r>
            <a:endParaRPr>
              <a:latin typeface="Calibri"/>
              <a:ea typeface="Calibri"/>
              <a:cs typeface="Calibri"/>
              <a:sym typeface="Calibri"/>
            </a:endParaRPr>
          </a:p>
          <a:p>
            <a:pPr marL="0" lvl="0" indent="0" algn="l" rtl="0">
              <a:spcBef>
                <a:spcPts val="0"/>
              </a:spcBef>
              <a:spcAft>
                <a:spcPts val="0"/>
              </a:spcAft>
              <a:buNone/>
            </a:pPr>
            <a:endParaRPr/>
          </a:p>
        </p:txBody>
      </p:sp>
      <p:sp>
        <p:nvSpPr>
          <p:cNvPr id="1059" name="Google Shape;1059;p18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400" b="1">
                <a:solidFill>
                  <a:schemeClr val="dk1"/>
                </a:solidFill>
                <a:latin typeface="Calibri"/>
                <a:ea typeface="Calibri"/>
                <a:cs typeface="Calibri"/>
                <a:sym typeface="Calibri"/>
              </a:rPr>
              <a:t>How will you monitor the success of skill-building interventions?</a:t>
            </a:r>
            <a:endParaRPr sz="2400" b="1">
              <a:solidFill>
                <a:schemeClr val="dk1"/>
              </a:solidFill>
              <a:latin typeface="Calibri"/>
              <a:ea typeface="Calibri"/>
              <a:cs typeface="Calibri"/>
              <a:sym typeface="Calibri"/>
            </a:endParaRPr>
          </a:p>
          <a:p>
            <a:pPr marL="457200" lvl="0" indent="-368300" algn="l" rtl="0">
              <a:lnSpc>
                <a:spcPct val="90000"/>
              </a:lnSpc>
              <a:spcBef>
                <a:spcPts val="80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Daily Progress Reports (DPRs)</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Absences &amp; tardies</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Academic performance</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Reduction in referrals for behavior problems</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Teacher rating scales</a:t>
            </a:r>
            <a:endParaRPr sz="22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1060" name="Google Shape;1060;p180"/>
          <p:cNvPicPr preferRelativeResize="0"/>
          <p:nvPr/>
        </p:nvPicPr>
        <p:blipFill>
          <a:blip r:embed="rId3">
            <a:alphaModFix/>
          </a:blip>
          <a:stretch>
            <a:fillRect/>
          </a:stretch>
        </p:blipFill>
        <p:spPr>
          <a:xfrm>
            <a:off x="4858821" y="134671"/>
            <a:ext cx="2790700" cy="1099350"/>
          </a:xfrm>
          <a:prstGeom prst="rect">
            <a:avLst/>
          </a:prstGeom>
          <a:noFill/>
          <a:ln>
            <a:noFill/>
          </a:ln>
        </p:spPr>
      </p:pic>
      <p:sp>
        <p:nvSpPr>
          <p:cNvPr id="1061" name="Google Shape;1061;p180"/>
          <p:cNvSpPr txBox="1"/>
          <p:nvPr/>
        </p:nvSpPr>
        <p:spPr>
          <a:xfrm>
            <a:off x="4175525" y="4270425"/>
            <a:ext cx="45078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i="1">
                <a:solidFill>
                  <a:srgbClr val="465E9C"/>
                </a:solidFill>
                <a:latin typeface="Trebuchet MS"/>
                <a:ea typeface="Trebuchet MS"/>
                <a:cs typeface="Trebuchet MS"/>
                <a:sym typeface="Trebuchet MS"/>
              </a:rPr>
              <a:t>(ON/OUT CONSIDERATIONS)</a:t>
            </a:r>
            <a:endParaRPr sz="2400" b="1" i="1">
              <a:solidFill>
                <a:srgbClr val="465E9C"/>
              </a:solidFill>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19831" y="147485"/>
            <a:ext cx="3698208" cy="4770551"/>
          </a:xfrm>
          <a:prstGeom prst="rect">
            <a:avLst/>
          </a:prstGeom>
        </p:spPr>
      </p:pic>
      <p:pic>
        <p:nvPicPr>
          <p:cNvPr id="5" name="Picture 4"/>
          <p:cNvPicPr>
            <a:picLocks noChangeAspect="1"/>
          </p:cNvPicPr>
          <p:nvPr/>
        </p:nvPicPr>
        <p:blipFill>
          <a:blip r:embed="rId4"/>
          <a:stretch>
            <a:fillRect/>
          </a:stretch>
        </p:blipFill>
        <p:spPr>
          <a:xfrm>
            <a:off x="4428390" y="517926"/>
            <a:ext cx="3915321" cy="1600423"/>
          </a:xfrm>
          <a:prstGeom prst="rect">
            <a:avLst/>
          </a:prstGeom>
        </p:spPr>
      </p:pic>
      <p:sp>
        <p:nvSpPr>
          <p:cNvPr id="6" name="Rounded Rectangle 5"/>
          <p:cNvSpPr/>
          <p:nvPr/>
        </p:nvSpPr>
        <p:spPr>
          <a:xfrm>
            <a:off x="4218039" y="339213"/>
            <a:ext cx="2374490" cy="2138516"/>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20149374">
            <a:off x="2953388" y="988142"/>
            <a:ext cx="1356852" cy="353961"/>
          </a:xfrm>
          <a:prstGeom prst="rightArrow">
            <a:avLst/>
          </a:prstGeom>
          <a:solidFill>
            <a:srgbClr val="48F87E"/>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940711" y="2947672"/>
            <a:ext cx="3668472" cy="1323439"/>
          </a:xfrm>
          <a:prstGeom prst="rect">
            <a:avLst/>
          </a:prstGeom>
          <a:noFill/>
        </p:spPr>
        <p:txBody>
          <a:bodyPr wrap="square" rtlCol="0">
            <a:spAutoFit/>
          </a:bodyPr>
          <a:lstStyle/>
          <a:p>
            <a:r>
              <a:rPr lang="en-US" sz="2000" dirty="0">
                <a:solidFill>
                  <a:srgbClr val="009900"/>
                </a:solidFill>
              </a:rPr>
              <a:t>At this time, please take 2 minutes to complete the </a:t>
            </a:r>
            <a:r>
              <a:rPr lang="en-US" sz="2000" b="1" dirty="0">
                <a:solidFill>
                  <a:srgbClr val="009900"/>
                </a:solidFill>
              </a:rPr>
              <a:t>BEFORE items </a:t>
            </a:r>
            <a:r>
              <a:rPr lang="en-US" sz="2000" dirty="0">
                <a:solidFill>
                  <a:srgbClr val="009900"/>
                </a:solidFill>
              </a:rPr>
              <a:t>on today’s evaluation sheet. Thanks!</a:t>
            </a:r>
          </a:p>
        </p:txBody>
      </p:sp>
      <p:sp>
        <p:nvSpPr>
          <p:cNvPr id="10" name="Rounded Rectangle 9"/>
          <p:cNvSpPr/>
          <p:nvPr/>
        </p:nvSpPr>
        <p:spPr>
          <a:xfrm>
            <a:off x="1843549" y="971824"/>
            <a:ext cx="1342103" cy="4005204"/>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1577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Calibri"/>
                <a:ea typeface="Calibri"/>
                <a:cs typeface="Calibri"/>
                <a:sym typeface="Calibri"/>
              </a:rPr>
              <a:t>Skill Building Interventions</a:t>
            </a:r>
            <a:endParaRPr>
              <a:latin typeface="Calibri"/>
              <a:ea typeface="Calibri"/>
              <a:cs typeface="Calibri"/>
              <a:sym typeface="Calibri"/>
            </a:endParaRPr>
          </a:p>
          <a:p>
            <a:pPr marL="0" lvl="0" indent="0" algn="l" rtl="0">
              <a:spcBef>
                <a:spcPts val="0"/>
              </a:spcBef>
              <a:spcAft>
                <a:spcPts val="0"/>
              </a:spcAft>
              <a:buNone/>
            </a:pPr>
            <a:endParaRPr/>
          </a:p>
        </p:txBody>
      </p:sp>
      <p:sp>
        <p:nvSpPr>
          <p:cNvPr id="1067" name="Google Shape;1067;p18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400" b="1">
                <a:solidFill>
                  <a:schemeClr val="dk1"/>
                </a:solidFill>
                <a:latin typeface="Calibri"/>
                <a:ea typeface="Calibri"/>
                <a:cs typeface="Calibri"/>
                <a:sym typeface="Calibri"/>
              </a:rPr>
              <a:t>3 Evidence Based SEL Intervention Handouts</a:t>
            </a:r>
            <a:endParaRPr sz="2400" b="1">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endParaRPr sz="900" b="1">
              <a:solidFill>
                <a:schemeClr val="dk1"/>
              </a:solidFill>
              <a:latin typeface="Calibri"/>
              <a:ea typeface="Calibri"/>
              <a:cs typeface="Calibri"/>
              <a:sym typeface="Calibri"/>
            </a:endParaRPr>
          </a:p>
          <a:p>
            <a:pPr marL="914400" lvl="0" indent="-368300" algn="l" rtl="0">
              <a:lnSpc>
                <a:spcPct val="200000"/>
              </a:lnSpc>
              <a:spcBef>
                <a:spcPts val="400"/>
              </a:spcBef>
              <a:spcAft>
                <a:spcPts val="0"/>
              </a:spcAft>
              <a:buClr>
                <a:schemeClr val="dk1"/>
              </a:buClr>
              <a:buSzPts val="2200"/>
              <a:buFont typeface="Calibri"/>
              <a:buAutoNum type="arabicPeriod"/>
            </a:pPr>
            <a:r>
              <a:rPr lang="en" sz="2200">
                <a:solidFill>
                  <a:schemeClr val="dk1"/>
                </a:solidFill>
                <a:latin typeface="Calibri"/>
                <a:ea typeface="Calibri"/>
                <a:cs typeface="Calibri"/>
                <a:sym typeface="Calibri"/>
              </a:rPr>
              <a:t>Skill Building Interventions: General</a:t>
            </a:r>
            <a:endParaRPr sz="2200">
              <a:solidFill>
                <a:schemeClr val="dk1"/>
              </a:solidFill>
              <a:latin typeface="Calibri"/>
              <a:ea typeface="Calibri"/>
              <a:cs typeface="Calibri"/>
              <a:sym typeface="Calibri"/>
            </a:endParaRPr>
          </a:p>
          <a:p>
            <a:pPr marL="914400" lvl="0" indent="-368300" algn="l" rtl="0">
              <a:lnSpc>
                <a:spcPct val="200000"/>
              </a:lnSpc>
              <a:spcBef>
                <a:spcPts val="0"/>
              </a:spcBef>
              <a:spcAft>
                <a:spcPts val="0"/>
              </a:spcAft>
              <a:buClr>
                <a:schemeClr val="dk1"/>
              </a:buClr>
              <a:buSzPts val="2200"/>
              <a:buFont typeface="Calibri"/>
              <a:buAutoNum type="arabicPeriod"/>
            </a:pPr>
            <a:r>
              <a:rPr lang="en" sz="2200">
                <a:solidFill>
                  <a:schemeClr val="dk1"/>
                </a:solidFill>
                <a:latin typeface="Calibri"/>
                <a:ea typeface="Calibri"/>
                <a:cs typeface="Calibri"/>
                <a:sym typeface="Calibri"/>
              </a:rPr>
              <a:t>Skill Building Strategies: Internalizing Behaviors</a:t>
            </a:r>
            <a:endParaRPr sz="2200">
              <a:solidFill>
                <a:schemeClr val="dk1"/>
              </a:solidFill>
              <a:latin typeface="Calibri"/>
              <a:ea typeface="Calibri"/>
              <a:cs typeface="Calibri"/>
              <a:sym typeface="Calibri"/>
            </a:endParaRPr>
          </a:p>
          <a:p>
            <a:pPr marL="914400" lvl="0" indent="-368300" algn="l" rtl="0">
              <a:lnSpc>
                <a:spcPct val="200000"/>
              </a:lnSpc>
              <a:spcBef>
                <a:spcPts val="0"/>
              </a:spcBef>
              <a:spcAft>
                <a:spcPts val="0"/>
              </a:spcAft>
              <a:buClr>
                <a:schemeClr val="dk1"/>
              </a:buClr>
              <a:buSzPts val="2200"/>
              <a:buFont typeface="Calibri"/>
              <a:buAutoNum type="arabicPeriod"/>
            </a:pPr>
            <a:r>
              <a:rPr lang="en" sz="2200">
                <a:solidFill>
                  <a:schemeClr val="dk1"/>
                </a:solidFill>
                <a:latin typeface="Calibri"/>
                <a:ea typeface="Calibri"/>
                <a:cs typeface="Calibri"/>
                <a:sym typeface="Calibri"/>
              </a:rPr>
              <a:t>Skill Building Strategies:  Externalizing Behaviors</a:t>
            </a:r>
            <a:endParaRPr sz="2200">
              <a:solidFill>
                <a:schemeClr val="dk1"/>
              </a:solidFill>
              <a:latin typeface="Calibri"/>
              <a:ea typeface="Calibri"/>
              <a:cs typeface="Calibri"/>
              <a:sym typeface="Calibri"/>
            </a:endParaRPr>
          </a:p>
          <a:p>
            <a:pPr marL="457200" lvl="0" indent="0" algn="l" rtl="0">
              <a:spcBef>
                <a:spcPts val="0"/>
              </a:spcBef>
              <a:spcAft>
                <a:spcPts val="1600"/>
              </a:spcAft>
              <a:buNone/>
            </a:pPr>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grpSp>
        <p:nvGrpSpPr>
          <p:cNvPr id="942" name="Google Shape;942;p166"/>
          <p:cNvGrpSpPr/>
          <p:nvPr/>
        </p:nvGrpSpPr>
        <p:grpSpPr>
          <a:xfrm>
            <a:off x="6059062" y="1172282"/>
            <a:ext cx="2667000" cy="3336131"/>
            <a:chOff x="1989" y="1230"/>
            <a:chExt cx="1680" cy="2802"/>
          </a:xfrm>
        </p:grpSpPr>
        <p:grpSp>
          <p:nvGrpSpPr>
            <p:cNvPr id="943" name="Google Shape;943;p166"/>
            <p:cNvGrpSpPr/>
            <p:nvPr/>
          </p:nvGrpSpPr>
          <p:grpSpPr>
            <a:xfrm>
              <a:off x="1989" y="1230"/>
              <a:ext cx="1680" cy="2802"/>
              <a:chOff x="1989" y="1230"/>
              <a:chExt cx="1680" cy="2802"/>
            </a:xfrm>
          </p:grpSpPr>
          <p:sp>
            <p:nvSpPr>
              <p:cNvPr id="944" name="Google Shape;944;p166"/>
              <p:cNvSpPr/>
              <p:nvPr/>
            </p:nvSpPr>
            <p:spPr>
              <a:xfrm>
                <a:off x="2751" y="1230"/>
                <a:ext cx="156" cy="259"/>
              </a:xfrm>
              <a:prstGeom prst="triangle">
                <a:avLst>
                  <a:gd name="adj" fmla="val 50000"/>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5" name="Google Shape;945;p166"/>
              <p:cNvSpPr/>
              <p:nvPr/>
            </p:nvSpPr>
            <p:spPr>
              <a:xfrm rot="10800000" flipH="1">
                <a:off x="1989" y="2112"/>
                <a:ext cx="1680" cy="1920"/>
              </a:xfrm>
              <a:custGeom>
                <a:avLst/>
                <a:gdLst/>
                <a:ahLst/>
                <a:cxnLst/>
                <a:rect l="l" t="t" r="r" b="b"/>
                <a:pathLst>
                  <a:path w="21600" h="21600" extrusionOk="0">
                    <a:moveTo>
                      <a:pt x="0" y="0"/>
                    </a:moveTo>
                    <a:lnTo>
                      <a:pt x="7405" y="21600"/>
                    </a:lnTo>
                    <a:lnTo>
                      <a:pt x="14195" y="21600"/>
                    </a:lnTo>
                    <a:lnTo>
                      <a:pt x="21600" y="0"/>
                    </a:lnTo>
                    <a:lnTo>
                      <a:pt x="0" y="0"/>
                    </a:lnTo>
                    <a:close/>
                  </a:path>
                </a:pathLst>
              </a:custGeom>
              <a:solidFill>
                <a:srgbClr val="0099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6" name="Google Shape;946;p166"/>
              <p:cNvSpPr/>
              <p:nvPr/>
            </p:nvSpPr>
            <p:spPr>
              <a:xfrm rot="10800000" flipH="1">
                <a:off x="2552" y="1872"/>
                <a:ext cx="555" cy="286"/>
              </a:xfrm>
              <a:custGeom>
                <a:avLst/>
                <a:gdLst/>
                <a:ahLst/>
                <a:cxnLst/>
                <a:rect l="l" t="t" r="r" b="b"/>
                <a:pathLst>
                  <a:path w="21600" h="21600" extrusionOk="0">
                    <a:moveTo>
                      <a:pt x="0" y="0"/>
                    </a:moveTo>
                    <a:lnTo>
                      <a:pt x="3308" y="21600"/>
                    </a:lnTo>
                    <a:lnTo>
                      <a:pt x="18292" y="21600"/>
                    </a:lnTo>
                    <a:lnTo>
                      <a:pt x="21600" y="0"/>
                    </a:lnTo>
                    <a:lnTo>
                      <a:pt x="0" y="0"/>
                    </a:lnTo>
                    <a:close/>
                  </a:path>
                </a:pathLst>
              </a:custGeom>
              <a:gradFill>
                <a:gsLst>
                  <a:gs pos="0">
                    <a:srgbClr val="009900"/>
                  </a:gs>
                  <a:gs pos="100000">
                    <a:srgbClr val="FFFF00"/>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7" name="Google Shape;947;p166"/>
              <p:cNvSpPr/>
              <p:nvPr/>
            </p:nvSpPr>
            <p:spPr>
              <a:xfrm rot="10800000" flipH="1">
                <a:off x="2636" y="1680"/>
                <a:ext cx="387" cy="192"/>
              </a:xfrm>
              <a:custGeom>
                <a:avLst/>
                <a:gdLst/>
                <a:ahLst/>
                <a:cxnLst/>
                <a:rect l="l" t="t" r="r" b="b"/>
                <a:pathLst>
                  <a:path w="21600" h="21600" extrusionOk="0">
                    <a:moveTo>
                      <a:pt x="0" y="0"/>
                    </a:moveTo>
                    <a:lnTo>
                      <a:pt x="3125" y="21600"/>
                    </a:lnTo>
                    <a:lnTo>
                      <a:pt x="18475" y="21600"/>
                    </a:lnTo>
                    <a:lnTo>
                      <a:pt x="21600" y="0"/>
                    </a:lnTo>
                    <a:lnTo>
                      <a:pt x="0" y="0"/>
                    </a:lnTo>
                    <a:close/>
                  </a:path>
                </a:pathLst>
              </a:cu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8" name="Google Shape;948;p166"/>
              <p:cNvSpPr/>
              <p:nvPr/>
            </p:nvSpPr>
            <p:spPr>
              <a:xfrm rot="10800000" flipH="1">
                <a:off x="2692" y="1488"/>
                <a:ext cx="273" cy="192"/>
              </a:xfrm>
              <a:custGeom>
                <a:avLst/>
                <a:gdLst/>
                <a:ahLst/>
                <a:cxnLst/>
                <a:rect l="l" t="t" r="r" b="b"/>
                <a:pathLst>
                  <a:path w="21600" h="21600" extrusionOk="0">
                    <a:moveTo>
                      <a:pt x="0" y="0"/>
                    </a:moveTo>
                    <a:lnTo>
                      <a:pt x="4589" y="21600"/>
                    </a:lnTo>
                    <a:lnTo>
                      <a:pt x="17011" y="21600"/>
                    </a:lnTo>
                    <a:lnTo>
                      <a:pt x="21600" y="0"/>
                    </a:lnTo>
                    <a:lnTo>
                      <a:pt x="0" y="0"/>
                    </a:lnTo>
                    <a:close/>
                  </a:path>
                </a:pathLst>
              </a:custGeom>
              <a:gradFill>
                <a:gsLst>
                  <a:gs pos="0">
                    <a:srgbClr val="FFFF00"/>
                  </a:gs>
                  <a:gs pos="100000">
                    <a:srgbClr val="FF0000"/>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49" name="Google Shape;949;p166"/>
            <p:cNvSpPr/>
            <p:nvPr/>
          </p:nvSpPr>
          <p:spPr>
            <a:xfrm>
              <a:off x="1989" y="1242"/>
              <a:ext cx="1680" cy="2784"/>
            </a:xfrm>
            <a:prstGeom prst="triangle">
              <a:avLst>
                <a:gd name="adj" fmla="val 50000"/>
              </a:avLst>
            </a:prstGeom>
            <a:no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 name="Title 1"/>
          <p:cNvSpPr>
            <a:spLocks noGrp="1"/>
          </p:cNvSpPr>
          <p:nvPr>
            <p:ph type="title"/>
          </p:nvPr>
        </p:nvSpPr>
        <p:spPr/>
        <p:txBody>
          <a:bodyPr/>
          <a:lstStyle/>
          <a:p>
            <a:r>
              <a:rPr lang="en-US" sz="3600" dirty="0"/>
              <a:t>Activity 5: Coding Intervention Type</a:t>
            </a:r>
          </a:p>
        </p:txBody>
      </p:sp>
      <p:sp>
        <p:nvSpPr>
          <p:cNvPr id="950" name="Google Shape;950;p166"/>
          <p:cNvSpPr txBox="1">
            <a:spLocks noGrp="1"/>
          </p:cNvSpPr>
          <p:nvPr>
            <p:ph type="body" idx="1"/>
          </p:nvPr>
        </p:nvSpPr>
        <p:spPr>
          <a:xfrm>
            <a:off x="525036" y="1172282"/>
            <a:ext cx="5641588" cy="2727322"/>
          </a:xfrm>
          <a:prstGeom prst="rect">
            <a:avLst/>
          </a:prstGeom>
        </p:spPr>
        <p:txBody>
          <a:bodyPr spcFirstLastPara="1" wrap="square" lIns="91425" tIns="45700" rIns="91425" bIns="45700" anchor="t" anchorCtr="0">
            <a:noAutofit/>
          </a:bodyPr>
          <a:lstStyle/>
          <a:p>
            <a:pPr marL="342900" lvl="0" algn="l" rtl="0">
              <a:spcBef>
                <a:spcPts val="640"/>
              </a:spcBef>
              <a:spcAft>
                <a:spcPts val="0"/>
              </a:spcAft>
              <a:buAutoNum type="arabicPeriod"/>
            </a:pPr>
            <a:r>
              <a:rPr lang="en" sz="1800" dirty="0"/>
              <a:t>Review your Tier 2 interventions and as a team code the type of intervention</a:t>
            </a:r>
          </a:p>
          <a:p>
            <a:pPr marL="800100" lvl="1">
              <a:spcBef>
                <a:spcPts val="640"/>
              </a:spcBef>
              <a:buFont typeface="Arial" panose="020B0604020202020204" pitchFamily="34" charset="0"/>
              <a:buChar char="•"/>
            </a:pPr>
            <a:r>
              <a:rPr lang="en" dirty="0"/>
              <a:t>Bonus, if you want to narrow down the type of skill building (e.g. internalizing, externalizing)</a:t>
            </a:r>
          </a:p>
          <a:p>
            <a:pPr marL="342900" lvl="0" algn="l" rtl="0">
              <a:spcBef>
                <a:spcPts val="640"/>
              </a:spcBef>
              <a:spcAft>
                <a:spcPts val="0"/>
              </a:spcAft>
              <a:buAutoNum type="arabicPeriod"/>
            </a:pPr>
            <a:r>
              <a:rPr lang="en" dirty="0"/>
              <a:t>Discuss as a team:  what types of interventions are we missing?  </a:t>
            </a:r>
            <a:r>
              <a:rPr lang="en-US" dirty="0"/>
              <a:t>W</a:t>
            </a:r>
            <a:r>
              <a:rPr lang="en" dirty="0"/>
              <a:t>hat types of interventions are we doing really well with?</a:t>
            </a:r>
          </a:p>
          <a:p>
            <a:pPr marL="0" lvl="0" indent="0" algn="ctr">
              <a:spcBef>
                <a:spcPts val="640"/>
              </a:spcBef>
              <a:buNone/>
            </a:pPr>
            <a:r>
              <a:rPr lang="en" b="1" dirty="0"/>
              <a:t>Coding</a:t>
            </a:r>
            <a:r>
              <a:rPr lang="en" dirty="0"/>
              <a:t> </a:t>
            </a:r>
            <a:r>
              <a:rPr lang="en" b="1" dirty="0"/>
              <a:t>KEY:</a:t>
            </a:r>
          </a:p>
          <a:p>
            <a:pPr marL="0" lvl="0" indent="0" algn="ctr">
              <a:spcBef>
                <a:spcPts val="640"/>
              </a:spcBef>
              <a:buNone/>
            </a:pPr>
            <a:r>
              <a:rPr lang="en" b="1" dirty="0"/>
              <a:t>RB: Relationship Building</a:t>
            </a:r>
          </a:p>
          <a:p>
            <a:pPr marL="0" lvl="0" indent="0" algn="ctr">
              <a:spcBef>
                <a:spcPts val="640"/>
              </a:spcBef>
              <a:buNone/>
            </a:pPr>
            <a:r>
              <a:rPr lang="en" b="1" dirty="0"/>
              <a:t>SB: Skill Building</a:t>
            </a:r>
          </a:p>
          <a:p>
            <a:pPr marL="0" lvl="0" indent="0" algn="l" rtl="0">
              <a:spcBef>
                <a:spcPts val="640"/>
              </a:spcBef>
              <a:spcAft>
                <a:spcPts val="0"/>
              </a:spcAft>
              <a:buNone/>
            </a:pPr>
            <a:endParaRPr lang="en" dirty="0"/>
          </a:p>
          <a:p>
            <a:pPr marL="0" lvl="0" indent="0" algn="l" rtl="0">
              <a:spcBef>
                <a:spcPts val="640"/>
              </a:spcBef>
              <a:spcAft>
                <a:spcPts val="0"/>
              </a:spcAft>
              <a:buNone/>
            </a:pPr>
            <a:r>
              <a:rPr lang="en" dirty="0"/>
              <a:t/>
            </a:r>
            <a:br>
              <a:rPr lang="en" dirty="0"/>
            </a:br>
            <a:endParaRPr dirty="0"/>
          </a:p>
        </p:txBody>
      </p:sp>
      <p:sp>
        <p:nvSpPr>
          <p:cNvPr id="5" name="Rectangle 4"/>
          <p:cNvSpPr/>
          <p:nvPr/>
        </p:nvSpPr>
        <p:spPr>
          <a:xfrm>
            <a:off x="1547113" y="3554767"/>
            <a:ext cx="3575399" cy="12530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60785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183"/>
          <p:cNvSpPr txBox="1">
            <a:spLocks noGrp="1"/>
          </p:cNvSpPr>
          <p:nvPr>
            <p:ph type="title"/>
          </p:nvPr>
        </p:nvSpPr>
        <p:spPr>
          <a:xfrm>
            <a:off x="311700" y="1793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Check-in Check-out</a:t>
            </a:r>
            <a:endParaRPr>
              <a:latin typeface="Calibri"/>
              <a:ea typeface="Calibri"/>
              <a:cs typeface="Calibri"/>
              <a:sym typeface="Calibri"/>
            </a:endParaRPr>
          </a:p>
        </p:txBody>
      </p:sp>
      <p:sp>
        <p:nvSpPr>
          <p:cNvPr id="1079" name="Google Shape;1079;p183"/>
          <p:cNvSpPr txBox="1">
            <a:spLocks noGrp="1"/>
          </p:cNvSpPr>
          <p:nvPr>
            <p:ph type="body" idx="1"/>
          </p:nvPr>
        </p:nvSpPr>
        <p:spPr>
          <a:xfrm>
            <a:off x="739425" y="637475"/>
            <a:ext cx="77277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400" b="1">
                <a:solidFill>
                  <a:schemeClr val="dk1"/>
                </a:solidFill>
                <a:latin typeface="Calibri"/>
                <a:ea typeface="Calibri"/>
                <a:cs typeface="Calibri"/>
                <a:sym typeface="Calibri"/>
              </a:rPr>
              <a:t>Overview</a:t>
            </a:r>
            <a:r>
              <a:rPr lang="en" sz="3200" b="1">
                <a:solidFill>
                  <a:schemeClr val="dk1"/>
                </a:solidFill>
                <a:latin typeface="Calibri"/>
                <a:ea typeface="Calibri"/>
                <a:cs typeface="Calibri"/>
                <a:sym typeface="Calibri"/>
              </a:rPr>
              <a:t>:</a:t>
            </a:r>
            <a:endParaRPr sz="3200" b="1">
              <a:solidFill>
                <a:schemeClr val="dk1"/>
              </a:solidFill>
              <a:latin typeface="Calibri"/>
              <a:ea typeface="Calibri"/>
              <a:cs typeface="Calibri"/>
              <a:sym typeface="Calibri"/>
            </a:endParaRPr>
          </a:p>
          <a:p>
            <a:pPr marL="457200" lvl="0" indent="-368300" algn="l" rtl="0">
              <a:lnSpc>
                <a:spcPct val="90000"/>
              </a:lnSpc>
              <a:spcBef>
                <a:spcPts val="80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An extension of Tier 1 through increased positive adult-student interaction</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Most likely to benefit students who desire increased positive adult attention</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Minimal time required from teacher</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Can be a first stop intervention</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Having 7-12% students accessing CICO supports routine establishment of intervention</a:t>
            </a:r>
            <a:endParaRPr sz="2200">
              <a:solidFill>
                <a:schemeClr val="dk1"/>
              </a:solidFill>
              <a:latin typeface="Calibri"/>
              <a:ea typeface="Calibri"/>
              <a:cs typeface="Calibri"/>
              <a:sym typeface="Calibri"/>
            </a:endParaRPr>
          </a:p>
          <a:p>
            <a:pPr marL="457200" lvl="0" indent="-368300" algn="l" rtl="0">
              <a:lnSpc>
                <a:spcPct val="90000"/>
              </a:lnSpc>
              <a:spcBef>
                <a:spcPts val="0"/>
              </a:spcBef>
              <a:spcAft>
                <a:spcPts val="0"/>
              </a:spcAft>
              <a:buClr>
                <a:schemeClr val="dk1"/>
              </a:buClr>
              <a:buSzPts val="2200"/>
              <a:buFont typeface="Calibri"/>
              <a:buChar char="●"/>
            </a:pPr>
            <a:r>
              <a:rPr lang="en" sz="2200">
                <a:solidFill>
                  <a:schemeClr val="dk1"/>
                </a:solidFill>
                <a:latin typeface="Calibri"/>
                <a:ea typeface="Calibri"/>
                <a:cs typeface="Calibri"/>
                <a:sym typeface="Calibri"/>
              </a:rPr>
              <a:t>If you only have 1-2% on CICO, you may be waiting for kids who will likely need more….							</a:t>
            </a:r>
            <a:endParaRPr sz="1200" i="1">
              <a:solidFill>
                <a:schemeClr val="dk1"/>
              </a:solidFill>
            </a:endParaRPr>
          </a:p>
          <a:p>
            <a:pPr marL="457200" lvl="0" indent="0" algn="l" rtl="0">
              <a:lnSpc>
                <a:spcPct val="90000"/>
              </a:lnSpc>
              <a:spcBef>
                <a:spcPts val="800"/>
              </a:spcBef>
              <a:spcAft>
                <a:spcPts val="0"/>
              </a:spcAft>
              <a:buNone/>
            </a:pPr>
            <a:endParaRPr sz="22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1080" name="Google Shape;1080;p183"/>
          <p:cNvPicPr preferRelativeResize="0"/>
          <p:nvPr/>
        </p:nvPicPr>
        <p:blipFill>
          <a:blip r:embed="rId3">
            <a:alphaModFix/>
          </a:blip>
          <a:stretch>
            <a:fillRect/>
          </a:stretch>
        </p:blipFill>
        <p:spPr>
          <a:xfrm>
            <a:off x="7398525" y="57913"/>
            <a:ext cx="1346925" cy="1346925"/>
          </a:xfrm>
          <a:prstGeom prst="rect">
            <a:avLst/>
          </a:prstGeom>
          <a:noFill/>
          <a:ln>
            <a:noFill/>
          </a:ln>
        </p:spPr>
      </p:pic>
      <p:sp>
        <p:nvSpPr>
          <p:cNvPr id="1081" name="Google Shape;1081;p183"/>
          <p:cNvSpPr txBox="1"/>
          <p:nvPr/>
        </p:nvSpPr>
        <p:spPr>
          <a:xfrm>
            <a:off x="5988375" y="4515350"/>
            <a:ext cx="2895300" cy="281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sz="1200" i="1">
                <a:solidFill>
                  <a:schemeClr val="dk1"/>
                </a:solidFill>
              </a:rPr>
              <a:t>Adapted from Illinois PBIS Network</a:t>
            </a:r>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1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Middle School Example of CICO</a:t>
            </a:r>
            <a:endParaRPr>
              <a:latin typeface="Calibri"/>
              <a:ea typeface="Calibri"/>
              <a:cs typeface="Calibri"/>
              <a:sym typeface="Calibri"/>
            </a:endParaRPr>
          </a:p>
        </p:txBody>
      </p:sp>
      <p:sp>
        <p:nvSpPr>
          <p:cNvPr id="1087" name="Google Shape;1087;p18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100" dirty="0">
                <a:solidFill>
                  <a:schemeClr val="dk1"/>
                </a:solidFill>
              </a:rPr>
              <a:t>•</a:t>
            </a:r>
            <a:r>
              <a:rPr lang="en" sz="2100" u="sng" dirty="0">
                <a:solidFill>
                  <a:schemeClr val="hlink"/>
                </a:solidFill>
                <a:latin typeface="Calibri"/>
                <a:ea typeface="Calibri"/>
                <a:cs typeface="Calibri"/>
                <a:sym typeface="Calibri"/>
                <a:hlinkClick r:id="rId3"/>
              </a:rPr>
              <a:t>https://www.youtube.com/watch?v=tjixn5i4rqk</a:t>
            </a:r>
            <a:endParaRPr sz="2100" u="sng" dirty="0">
              <a:solidFill>
                <a:schemeClr val="hlink"/>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1088" name="Google Shape;1088;p184"/>
          <p:cNvPicPr preferRelativeResize="0"/>
          <p:nvPr/>
        </p:nvPicPr>
        <p:blipFill>
          <a:blip r:embed="rId4">
            <a:alphaModFix/>
          </a:blip>
          <a:stretch>
            <a:fillRect/>
          </a:stretch>
        </p:blipFill>
        <p:spPr>
          <a:xfrm>
            <a:off x="1886325" y="1714800"/>
            <a:ext cx="4984350" cy="3325975"/>
          </a:xfrm>
          <a:prstGeom prst="rect">
            <a:avLst/>
          </a:prstGeom>
          <a:noFill/>
          <a:ln>
            <a:noFill/>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185"/>
          <p:cNvSpPr txBox="1">
            <a:spLocks noGrp="1"/>
          </p:cNvSpPr>
          <p:nvPr>
            <p:ph type="title"/>
          </p:nvPr>
        </p:nvSpPr>
        <p:spPr>
          <a:xfrm>
            <a:off x="311700" y="160325"/>
            <a:ext cx="8520600" cy="82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does it look like? CICO Example of </a:t>
            </a:r>
            <a:r>
              <a:rPr lang="en" i="1"/>
              <a:t>Daily Cycle </a:t>
            </a:r>
            <a:r>
              <a:rPr lang="en" sz="1500"/>
              <a:t>(March &amp; Horner, 1998)</a:t>
            </a:r>
            <a:endParaRPr sz="1500"/>
          </a:p>
        </p:txBody>
      </p:sp>
      <p:sp>
        <p:nvSpPr>
          <p:cNvPr id="1094" name="Google Shape;1094;p18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sz="2800" b="1" dirty="0">
                <a:solidFill>
                  <a:srgbClr val="0070C0"/>
                </a:solidFill>
                <a:latin typeface="Calibri"/>
                <a:ea typeface="Calibri"/>
                <a:cs typeface="Calibri"/>
                <a:sym typeface="Calibri"/>
              </a:rPr>
              <a:t>1</a:t>
            </a:r>
            <a:r>
              <a:rPr lang="en" sz="2400" b="1" dirty="0">
                <a:solidFill>
                  <a:srgbClr val="0070C0"/>
                </a:solidFill>
                <a:latin typeface="Calibri"/>
                <a:ea typeface="Calibri"/>
                <a:cs typeface="Calibri"/>
                <a:sym typeface="Calibri"/>
              </a:rPr>
              <a:t>. Check-in with assigned adult upon arrival to school</a:t>
            </a:r>
            <a:endParaRPr sz="2400" b="1" dirty="0">
              <a:solidFill>
                <a:srgbClr val="0070C0"/>
              </a:solidFill>
              <a:latin typeface="Calibri"/>
              <a:ea typeface="Calibri"/>
              <a:cs typeface="Calibri"/>
              <a:sym typeface="Calibri"/>
            </a:endParaRPr>
          </a:p>
          <a:p>
            <a:pPr marL="0" lvl="0" indent="457200" algn="l" rtl="0">
              <a:lnSpc>
                <a:spcPct val="90000"/>
              </a:lnSpc>
              <a:spcBef>
                <a:spcPts val="800"/>
              </a:spcBef>
              <a:spcAft>
                <a:spcPts val="0"/>
              </a:spcAft>
              <a:buClr>
                <a:schemeClr val="dk1"/>
              </a:buClr>
              <a:buSzPts val="1100"/>
              <a:buFont typeface="Arial"/>
              <a:buNone/>
            </a:pPr>
            <a:r>
              <a:rPr lang="en" sz="2400" dirty="0">
                <a:solidFill>
                  <a:schemeClr val="dk1"/>
                </a:solidFill>
                <a:latin typeface="Calibri"/>
                <a:ea typeface="Calibri"/>
                <a:cs typeface="Calibri"/>
                <a:sym typeface="Calibri"/>
              </a:rPr>
              <a:t>* Adult positively greets student</a:t>
            </a:r>
            <a:endParaRPr sz="2400" dirty="0">
              <a:solidFill>
                <a:schemeClr val="dk1"/>
              </a:solidFill>
              <a:latin typeface="Calibri"/>
              <a:ea typeface="Calibri"/>
              <a:cs typeface="Calibri"/>
              <a:sym typeface="Calibri"/>
            </a:endParaRPr>
          </a:p>
          <a:p>
            <a:pPr marL="0" lvl="0" indent="457200" algn="l" rtl="0">
              <a:lnSpc>
                <a:spcPct val="90000"/>
              </a:lnSpc>
              <a:spcBef>
                <a:spcPts val="800"/>
              </a:spcBef>
              <a:spcAft>
                <a:spcPts val="0"/>
              </a:spcAft>
              <a:buClr>
                <a:schemeClr val="dk1"/>
              </a:buClr>
              <a:buSzPts val="1100"/>
              <a:buFont typeface="Arial"/>
              <a:buNone/>
            </a:pPr>
            <a:r>
              <a:rPr lang="en" sz="2400" dirty="0">
                <a:solidFill>
                  <a:schemeClr val="dk1"/>
                </a:solidFill>
                <a:latin typeface="Calibri"/>
                <a:ea typeface="Calibri"/>
                <a:cs typeface="Calibri"/>
                <a:sym typeface="Calibri"/>
              </a:rPr>
              <a:t>* Review School-wide expectations (daily goals)</a:t>
            </a:r>
            <a:endParaRPr sz="2400" dirty="0">
              <a:solidFill>
                <a:schemeClr val="dk1"/>
              </a:solidFill>
              <a:latin typeface="Calibri"/>
              <a:ea typeface="Calibri"/>
              <a:cs typeface="Calibri"/>
              <a:sym typeface="Calibri"/>
            </a:endParaRPr>
          </a:p>
          <a:p>
            <a:pPr marL="0" lvl="0" indent="457200" algn="l" rtl="0">
              <a:lnSpc>
                <a:spcPct val="90000"/>
              </a:lnSpc>
              <a:spcBef>
                <a:spcPts val="800"/>
              </a:spcBef>
              <a:spcAft>
                <a:spcPts val="0"/>
              </a:spcAft>
              <a:buNone/>
            </a:pPr>
            <a:r>
              <a:rPr lang="en" sz="2400" dirty="0">
                <a:solidFill>
                  <a:schemeClr val="dk1"/>
                </a:solidFill>
                <a:latin typeface="Calibri"/>
                <a:ea typeface="Calibri"/>
                <a:cs typeface="Calibri"/>
                <a:sym typeface="Calibri"/>
              </a:rPr>
              <a:t>* Students pick up new Daily Progress Report card	</a:t>
            </a:r>
            <a:endParaRPr sz="2400" dirty="0">
              <a:solidFill>
                <a:schemeClr val="dk1"/>
              </a:solidFill>
              <a:latin typeface="Calibri"/>
              <a:ea typeface="Calibri"/>
              <a:cs typeface="Calibri"/>
              <a:sym typeface="Calibri"/>
            </a:endParaRPr>
          </a:p>
          <a:p>
            <a:pPr marL="0" lvl="0" indent="457200" algn="l" rtl="0">
              <a:lnSpc>
                <a:spcPct val="90000"/>
              </a:lnSpc>
              <a:spcBef>
                <a:spcPts val="800"/>
              </a:spcBef>
              <a:spcAft>
                <a:spcPts val="0"/>
              </a:spcAft>
              <a:buClr>
                <a:schemeClr val="dk1"/>
              </a:buClr>
              <a:buSzPts val="1100"/>
              <a:buFont typeface="Arial"/>
              <a:buNone/>
            </a:pPr>
            <a:r>
              <a:rPr lang="en" sz="2400" dirty="0">
                <a:solidFill>
                  <a:schemeClr val="dk1"/>
                </a:solidFill>
                <a:latin typeface="Calibri"/>
                <a:ea typeface="Calibri"/>
                <a:cs typeface="Calibri"/>
                <a:sym typeface="Calibri"/>
              </a:rPr>
              <a:t>* Provide materials (pencil etc.) if needed</a:t>
            </a:r>
            <a:endParaRPr sz="2400" dirty="0">
              <a:solidFill>
                <a:schemeClr val="dk1"/>
              </a:solidFill>
              <a:latin typeface="Calibri"/>
              <a:ea typeface="Calibri"/>
              <a:cs typeface="Calibri"/>
              <a:sym typeface="Calibri"/>
            </a:endParaRPr>
          </a:p>
          <a:p>
            <a:pPr marL="0" lvl="0" indent="457200" algn="l" rtl="0">
              <a:lnSpc>
                <a:spcPct val="90000"/>
              </a:lnSpc>
              <a:spcBef>
                <a:spcPts val="800"/>
              </a:spcBef>
              <a:spcAft>
                <a:spcPts val="0"/>
              </a:spcAft>
              <a:buClr>
                <a:schemeClr val="dk1"/>
              </a:buClr>
              <a:buSzPts val="1100"/>
              <a:buFont typeface="Arial"/>
              <a:buNone/>
            </a:pPr>
            <a:r>
              <a:rPr lang="en" sz="2400" dirty="0">
                <a:solidFill>
                  <a:schemeClr val="dk1"/>
                </a:solidFill>
                <a:latin typeface="Calibri"/>
                <a:ea typeface="Calibri"/>
                <a:cs typeface="Calibri"/>
                <a:sym typeface="Calibri"/>
              </a:rPr>
              <a:t>* Turn in previous day’s signed form (optional)</a:t>
            </a:r>
            <a:endParaRPr sz="2400" dirty="0">
              <a:solidFill>
                <a:schemeClr val="dk1"/>
              </a:solidFill>
              <a:latin typeface="Calibri"/>
              <a:ea typeface="Calibri"/>
              <a:cs typeface="Calibri"/>
              <a:sym typeface="Calibri"/>
            </a:endParaRPr>
          </a:p>
          <a:p>
            <a:pPr marL="0" lvl="0" indent="457200" algn="l" rtl="0">
              <a:lnSpc>
                <a:spcPct val="90000"/>
              </a:lnSpc>
              <a:spcBef>
                <a:spcPts val="800"/>
              </a:spcBef>
              <a:spcAft>
                <a:spcPts val="0"/>
              </a:spcAft>
              <a:buClr>
                <a:schemeClr val="dk1"/>
              </a:buClr>
              <a:buSzPts val="1100"/>
              <a:buFont typeface="Arial"/>
              <a:buNone/>
            </a:pPr>
            <a:r>
              <a:rPr lang="en" sz="2400" dirty="0">
                <a:solidFill>
                  <a:schemeClr val="dk1"/>
                </a:solidFill>
                <a:latin typeface="Calibri"/>
                <a:ea typeface="Calibri"/>
                <a:cs typeface="Calibri"/>
                <a:sym typeface="Calibri"/>
              </a:rPr>
              <a:t>* Provide reinforcer for check-in (optional)</a:t>
            </a:r>
            <a:endParaRPr sz="2400"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sp>
        <p:nvSpPr>
          <p:cNvPr id="1095" name="Google Shape;1095;p185"/>
          <p:cNvSpPr txBox="1"/>
          <p:nvPr/>
        </p:nvSpPr>
        <p:spPr>
          <a:xfrm>
            <a:off x="66425" y="4734525"/>
            <a:ext cx="3000000" cy="35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i="1">
                <a:solidFill>
                  <a:schemeClr val="dk1"/>
                </a:solidFill>
              </a:rPr>
              <a:t>Illinois PBIS Network</a:t>
            </a:r>
            <a:endParaRPr sz="1200" i="1">
              <a:solidFill>
                <a:schemeClr val="dk1"/>
              </a:solidFill>
            </a:endParaRPr>
          </a:p>
        </p:txBody>
      </p:sp>
      <p:pic>
        <p:nvPicPr>
          <p:cNvPr id="1096" name="Google Shape;1096;p185"/>
          <p:cNvPicPr preferRelativeResize="0"/>
          <p:nvPr/>
        </p:nvPicPr>
        <p:blipFill>
          <a:blip r:embed="rId3">
            <a:alphaModFix/>
          </a:blip>
          <a:stretch>
            <a:fillRect/>
          </a:stretch>
        </p:blipFill>
        <p:spPr>
          <a:xfrm>
            <a:off x="7692725" y="3607113"/>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86"/>
          <p:cNvSpPr txBox="1">
            <a:spLocks noGrp="1"/>
          </p:cNvSpPr>
          <p:nvPr>
            <p:ph type="title"/>
          </p:nvPr>
        </p:nvSpPr>
        <p:spPr>
          <a:xfrm>
            <a:off x="368650" y="131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CICO </a:t>
            </a:r>
            <a:r>
              <a:rPr lang="en" i="1">
                <a:latin typeface="Calibri"/>
                <a:ea typeface="Calibri"/>
                <a:cs typeface="Calibri"/>
                <a:sym typeface="Calibri"/>
              </a:rPr>
              <a:t>Daily Cycle </a:t>
            </a:r>
            <a:r>
              <a:rPr lang="en">
                <a:latin typeface="Calibri"/>
                <a:ea typeface="Calibri"/>
                <a:cs typeface="Calibri"/>
                <a:sym typeface="Calibri"/>
              </a:rPr>
              <a:t>continued...</a:t>
            </a:r>
            <a:endParaRPr>
              <a:latin typeface="Calibri"/>
              <a:ea typeface="Calibri"/>
              <a:cs typeface="Calibri"/>
              <a:sym typeface="Calibri"/>
            </a:endParaRPr>
          </a:p>
        </p:txBody>
      </p:sp>
      <p:sp>
        <p:nvSpPr>
          <p:cNvPr id="1102" name="Google Shape;1102;p186"/>
          <p:cNvSpPr txBox="1">
            <a:spLocks noGrp="1"/>
          </p:cNvSpPr>
          <p:nvPr>
            <p:ph type="body" idx="1"/>
          </p:nvPr>
        </p:nvSpPr>
        <p:spPr>
          <a:xfrm>
            <a:off x="368650" y="704550"/>
            <a:ext cx="8520600" cy="4172700"/>
          </a:xfrm>
          <a:prstGeom prst="rect">
            <a:avLst/>
          </a:prstGeom>
        </p:spPr>
        <p:txBody>
          <a:bodyPr spcFirstLastPara="1" wrap="square" lIns="91425" tIns="91425" rIns="91425" bIns="91425" anchor="t" anchorCtr="0">
            <a:noAutofit/>
          </a:bodyPr>
          <a:lstStyle/>
          <a:p>
            <a:pPr marL="0" lvl="0" indent="0" algn="l" rtl="0">
              <a:lnSpc>
                <a:spcPct val="80000"/>
              </a:lnSpc>
              <a:spcBef>
                <a:spcPts val="800"/>
              </a:spcBef>
              <a:spcAft>
                <a:spcPts val="0"/>
              </a:spcAft>
              <a:buClr>
                <a:schemeClr val="dk1"/>
              </a:buClr>
              <a:buSzPts val="1100"/>
              <a:buFont typeface="Arial"/>
              <a:buNone/>
            </a:pPr>
            <a:r>
              <a:rPr lang="en" sz="2200" b="1" dirty="0">
                <a:solidFill>
                  <a:srgbClr val="0070C0"/>
                </a:solidFill>
                <a:latin typeface="Calibri"/>
                <a:ea typeface="Calibri"/>
                <a:cs typeface="Calibri"/>
                <a:sym typeface="Calibri"/>
              </a:rPr>
              <a:t>2. At each class:</a:t>
            </a:r>
            <a:endParaRPr sz="2200" b="1" dirty="0">
              <a:solidFill>
                <a:srgbClr val="0070C0"/>
              </a:solidFill>
              <a:latin typeface="Calibri"/>
              <a:ea typeface="Calibri"/>
              <a:cs typeface="Calibri"/>
              <a:sym typeface="Calibri"/>
            </a:endParaRPr>
          </a:p>
          <a:p>
            <a:pPr marL="457200" lvl="0" indent="-342900" algn="l" rtl="0">
              <a:lnSpc>
                <a:spcPct val="80000"/>
              </a:lnSpc>
              <a:spcBef>
                <a:spcPts val="800"/>
              </a:spcBef>
              <a:spcAft>
                <a:spcPts val="0"/>
              </a:spcAft>
              <a:buClr>
                <a:srgbClr val="000000"/>
              </a:buClr>
              <a:buSzPts val="1800"/>
              <a:buFont typeface="Calibri"/>
              <a:buChar char="●"/>
            </a:pPr>
            <a:r>
              <a:rPr lang="en" dirty="0">
                <a:solidFill>
                  <a:schemeClr val="dk1"/>
                </a:solidFill>
                <a:latin typeface="Calibri"/>
                <a:ea typeface="Calibri"/>
                <a:cs typeface="Calibri"/>
                <a:sym typeface="Calibri"/>
              </a:rPr>
              <a:t>Teacher provides </a:t>
            </a:r>
            <a:r>
              <a:rPr lang="en" u="sng" dirty="0">
                <a:solidFill>
                  <a:srgbClr val="4472C4"/>
                </a:solidFill>
                <a:latin typeface="Calibri"/>
                <a:ea typeface="Calibri"/>
                <a:cs typeface="Calibri"/>
                <a:sym typeface="Calibri"/>
              </a:rPr>
              <a:t>positive feedback </a:t>
            </a:r>
            <a:r>
              <a:rPr lang="en" dirty="0">
                <a:solidFill>
                  <a:schemeClr val="dk1"/>
                </a:solidFill>
                <a:latin typeface="Calibri"/>
                <a:ea typeface="Calibri"/>
                <a:cs typeface="Calibri"/>
                <a:sym typeface="Calibri"/>
              </a:rPr>
              <a:t>and, if needed, corrective behavioral feedback</a:t>
            </a:r>
            <a:endParaRPr dirty="0">
              <a:solidFill>
                <a:schemeClr val="dk1"/>
              </a:solidFill>
              <a:latin typeface="Calibri"/>
              <a:ea typeface="Calibri"/>
              <a:cs typeface="Calibri"/>
              <a:sym typeface="Calibri"/>
            </a:endParaRPr>
          </a:p>
          <a:p>
            <a:pPr marL="457200" lvl="0" indent="-342900" algn="l" rtl="0">
              <a:lnSpc>
                <a:spcPct val="80000"/>
              </a:lnSpc>
              <a:spcBef>
                <a:spcPts val="0"/>
              </a:spcBef>
              <a:spcAft>
                <a:spcPts val="0"/>
              </a:spcAft>
              <a:buClr>
                <a:srgbClr val="000000"/>
              </a:buClr>
              <a:buSzPts val="1800"/>
              <a:buFont typeface="Calibri"/>
              <a:buChar char="●"/>
            </a:pPr>
            <a:r>
              <a:rPr lang="en" dirty="0">
                <a:solidFill>
                  <a:schemeClr val="dk1"/>
                </a:solidFill>
                <a:latin typeface="Calibri"/>
                <a:ea typeface="Calibri"/>
                <a:cs typeface="Calibri"/>
                <a:sym typeface="Calibri"/>
              </a:rPr>
              <a:t>Teacher completes DPR </a:t>
            </a:r>
            <a:r>
              <a:rPr lang="en" b="1" i="1" dirty="0">
                <a:solidFill>
                  <a:schemeClr val="dk1"/>
                </a:solidFill>
                <a:latin typeface="Calibri"/>
                <a:ea typeface="Calibri"/>
                <a:cs typeface="Calibri"/>
                <a:sym typeface="Calibri"/>
              </a:rPr>
              <a:t>or</a:t>
            </a:r>
            <a:endParaRPr b="1" i="1" dirty="0">
              <a:solidFill>
                <a:schemeClr val="dk1"/>
              </a:solidFill>
              <a:latin typeface="Calibri"/>
              <a:ea typeface="Calibri"/>
              <a:cs typeface="Calibri"/>
              <a:sym typeface="Calibri"/>
            </a:endParaRPr>
          </a:p>
          <a:p>
            <a:pPr marL="457200" lvl="0" indent="-342900" algn="l" rtl="0">
              <a:lnSpc>
                <a:spcPct val="80000"/>
              </a:lnSpc>
              <a:spcBef>
                <a:spcPts val="0"/>
              </a:spcBef>
              <a:spcAft>
                <a:spcPts val="0"/>
              </a:spcAft>
              <a:buClr>
                <a:srgbClr val="000000"/>
              </a:buClr>
              <a:buSzPts val="1800"/>
              <a:buFont typeface="Calibri"/>
              <a:buChar char="●"/>
            </a:pPr>
            <a:r>
              <a:rPr lang="en" dirty="0">
                <a:solidFill>
                  <a:schemeClr val="dk1"/>
                </a:solidFill>
                <a:latin typeface="Calibri"/>
                <a:ea typeface="Calibri"/>
                <a:cs typeface="Calibri"/>
                <a:sym typeface="Calibri"/>
              </a:rPr>
              <a:t>Student completes self-monitoring</a:t>
            </a:r>
            <a:endParaRPr dirty="0">
              <a:solidFill>
                <a:schemeClr val="dk1"/>
              </a:solidFill>
              <a:latin typeface="Calibri"/>
              <a:ea typeface="Calibri"/>
              <a:cs typeface="Calibri"/>
              <a:sym typeface="Calibri"/>
            </a:endParaRPr>
          </a:p>
          <a:p>
            <a:pPr marL="304800" lvl="0" indent="0" algn="l" rtl="0">
              <a:lnSpc>
                <a:spcPct val="80000"/>
              </a:lnSpc>
              <a:spcBef>
                <a:spcPts val="400"/>
              </a:spcBef>
              <a:spcAft>
                <a:spcPts val="0"/>
              </a:spcAft>
              <a:buClr>
                <a:schemeClr val="dk1"/>
              </a:buClr>
              <a:buSzPts val="1100"/>
              <a:buFont typeface="Arial"/>
              <a:buNone/>
            </a:pPr>
            <a:r>
              <a:rPr lang="en" dirty="0">
                <a:solidFill>
                  <a:schemeClr val="dk1"/>
                </a:solidFill>
                <a:latin typeface="Calibri"/>
                <a:ea typeface="Calibri"/>
                <a:cs typeface="Calibri"/>
                <a:sym typeface="Calibri"/>
              </a:rPr>
              <a:t>DPR/teacher checks and initials card (</a:t>
            </a:r>
            <a:r>
              <a:rPr lang="en" i="1" dirty="0">
                <a:solidFill>
                  <a:schemeClr val="dk1"/>
                </a:solidFill>
                <a:latin typeface="Calibri"/>
                <a:ea typeface="Calibri"/>
                <a:cs typeface="Calibri"/>
                <a:sym typeface="Calibri"/>
              </a:rPr>
              <a:t>self-monitoring normally happens as students begin to successfully exit the intervention)</a:t>
            </a:r>
            <a:endParaRPr i="1" dirty="0">
              <a:solidFill>
                <a:schemeClr val="dk1"/>
              </a:solidFill>
              <a:latin typeface="Calibri"/>
              <a:ea typeface="Calibri"/>
              <a:cs typeface="Calibri"/>
              <a:sym typeface="Calibri"/>
            </a:endParaRPr>
          </a:p>
          <a:p>
            <a:pPr marL="0" lvl="0" indent="0" algn="l" rtl="0">
              <a:lnSpc>
                <a:spcPct val="80000"/>
              </a:lnSpc>
              <a:spcBef>
                <a:spcPts val="800"/>
              </a:spcBef>
              <a:spcAft>
                <a:spcPts val="0"/>
              </a:spcAft>
              <a:buClr>
                <a:schemeClr val="dk1"/>
              </a:buClr>
              <a:buSzPts val="1100"/>
              <a:buFont typeface="Arial"/>
              <a:buNone/>
            </a:pPr>
            <a:endParaRPr lang="en" sz="2200" b="1" dirty="0">
              <a:solidFill>
                <a:schemeClr val="dk1"/>
              </a:solidFill>
              <a:latin typeface="Calibri"/>
              <a:ea typeface="Calibri"/>
              <a:cs typeface="Calibri"/>
              <a:sym typeface="Calibri"/>
            </a:endParaRPr>
          </a:p>
          <a:p>
            <a:pPr marL="0" lvl="0" indent="0" algn="l" rtl="0">
              <a:lnSpc>
                <a:spcPct val="80000"/>
              </a:lnSpc>
              <a:spcBef>
                <a:spcPts val="800"/>
              </a:spcBef>
              <a:spcAft>
                <a:spcPts val="0"/>
              </a:spcAft>
              <a:buClr>
                <a:schemeClr val="dk1"/>
              </a:buClr>
              <a:buSzPts val="1100"/>
              <a:buFont typeface="Arial"/>
              <a:buNone/>
            </a:pPr>
            <a:r>
              <a:rPr lang="en" sz="2200" b="1" dirty="0">
                <a:solidFill>
                  <a:srgbClr val="0070C0"/>
                </a:solidFill>
                <a:latin typeface="Calibri"/>
                <a:ea typeface="Calibri"/>
                <a:cs typeface="Calibri"/>
                <a:sym typeface="Calibri"/>
              </a:rPr>
              <a:t>3. Check-out at end of day:</a:t>
            </a:r>
            <a:endParaRPr sz="2200" b="1" dirty="0">
              <a:solidFill>
                <a:srgbClr val="0070C0"/>
              </a:solidFill>
              <a:latin typeface="Calibri"/>
              <a:ea typeface="Calibri"/>
              <a:cs typeface="Calibri"/>
              <a:sym typeface="Calibri"/>
            </a:endParaRPr>
          </a:p>
          <a:p>
            <a:pPr marL="457200" lvl="0" indent="-342900" algn="l" rtl="0">
              <a:lnSpc>
                <a:spcPct val="80000"/>
              </a:lnSpc>
              <a:spcBef>
                <a:spcPts val="800"/>
              </a:spcBef>
              <a:spcAft>
                <a:spcPts val="0"/>
              </a:spcAft>
              <a:buClr>
                <a:schemeClr val="dk1"/>
              </a:buClr>
              <a:buSzPts val="1800"/>
              <a:buFont typeface="Calibri"/>
              <a:buChar char="●"/>
            </a:pPr>
            <a:r>
              <a:rPr lang="en" dirty="0">
                <a:solidFill>
                  <a:schemeClr val="dk1"/>
                </a:solidFill>
                <a:latin typeface="Calibri"/>
                <a:ea typeface="Calibri"/>
                <a:cs typeface="Calibri"/>
                <a:sym typeface="Calibri"/>
              </a:rPr>
              <a:t>Review points &amp; goals</a:t>
            </a:r>
            <a:endParaRPr dirty="0">
              <a:solidFill>
                <a:schemeClr val="dk1"/>
              </a:solidFill>
              <a:latin typeface="Calibri"/>
              <a:ea typeface="Calibri"/>
              <a:cs typeface="Calibri"/>
              <a:sym typeface="Calibri"/>
            </a:endParaRPr>
          </a:p>
          <a:p>
            <a:pPr marL="457200" lvl="0" indent="-342900" algn="l" rtl="0">
              <a:lnSpc>
                <a:spcPct val="80000"/>
              </a:lnSpc>
              <a:spcBef>
                <a:spcPts val="0"/>
              </a:spcBef>
              <a:spcAft>
                <a:spcPts val="0"/>
              </a:spcAft>
              <a:buClr>
                <a:schemeClr val="dk1"/>
              </a:buClr>
              <a:buSzPts val="1800"/>
              <a:buFont typeface="Calibri"/>
              <a:buChar char="●"/>
            </a:pPr>
            <a:r>
              <a:rPr lang="en" dirty="0">
                <a:solidFill>
                  <a:schemeClr val="dk1"/>
                </a:solidFill>
                <a:latin typeface="Calibri"/>
                <a:ea typeface="Calibri"/>
                <a:cs typeface="Calibri"/>
                <a:sym typeface="Calibri"/>
              </a:rPr>
              <a:t>Reinforce youth for checking-out (token/recognition optional, think beyond school-wide token)</a:t>
            </a:r>
            <a:endParaRPr dirty="0">
              <a:solidFill>
                <a:schemeClr val="dk1"/>
              </a:solidFill>
              <a:latin typeface="Calibri"/>
              <a:ea typeface="Calibri"/>
              <a:cs typeface="Calibri"/>
              <a:sym typeface="Calibri"/>
            </a:endParaRPr>
          </a:p>
          <a:p>
            <a:pPr marL="457200" lvl="0" indent="-342900" algn="l" rtl="0">
              <a:lnSpc>
                <a:spcPct val="80000"/>
              </a:lnSpc>
              <a:spcBef>
                <a:spcPts val="0"/>
              </a:spcBef>
              <a:spcAft>
                <a:spcPts val="0"/>
              </a:spcAft>
              <a:buClr>
                <a:schemeClr val="dk1"/>
              </a:buClr>
              <a:buSzPts val="1800"/>
              <a:buFont typeface="Calibri"/>
              <a:buChar char="●"/>
            </a:pPr>
            <a:r>
              <a:rPr lang="en" dirty="0">
                <a:solidFill>
                  <a:schemeClr val="dk1"/>
                </a:solidFill>
                <a:latin typeface="Calibri"/>
                <a:ea typeface="Calibri"/>
                <a:cs typeface="Calibri"/>
                <a:sym typeface="Calibri"/>
              </a:rPr>
              <a:t>Receive reinforcer if goal met (optional, but good idea)</a:t>
            </a:r>
            <a:endParaRPr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dirty="0">
                <a:solidFill>
                  <a:schemeClr val="dk1"/>
                </a:solidFill>
                <a:latin typeface="Calibri"/>
                <a:ea typeface="Calibri"/>
                <a:cs typeface="Calibri"/>
                <a:sym typeface="Calibri"/>
              </a:rPr>
              <a:t>Take DPR card home (optional)</a:t>
            </a:r>
            <a:endParaRPr dirty="0"/>
          </a:p>
        </p:txBody>
      </p:sp>
      <p:sp>
        <p:nvSpPr>
          <p:cNvPr id="1103" name="Google Shape;1103;p186"/>
          <p:cNvSpPr txBox="1"/>
          <p:nvPr/>
        </p:nvSpPr>
        <p:spPr>
          <a:xfrm>
            <a:off x="66425" y="4734525"/>
            <a:ext cx="3000000" cy="35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i="1">
                <a:solidFill>
                  <a:schemeClr val="dk1"/>
                </a:solidFill>
              </a:rPr>
              <a:t>Illinois PBIS Network</a:t>
            </a:r>
            <a:endParaRPr sz="1200" i="1">
              <a:solidFill>
                <a:schemeClr val="dk1"/>
              </a:solidFill>
            </a:endParaRPr>
          </a:p>
        </p:txBody>
      </p:sp>
      <p:pic>
        <p:nvPicPr>
          <p:cNvPr id="1104" name="Google Shape;1104;p186"/>
          <p:cNvPicPr preferRelativeResize="0"/>
          <p:nvPr/>
        </p:nvPicPr>
        <p:blipFill>
          <a:blip r:embed="rId3">
            <a:alphaModFix/>
          </a:blip>
          <a:stretch>
            <a:fillRect/>
          </a:stretch>
        </p:blipFill>
        <p:spPr>
          <a:xfrm>
            <a:off x="7683225" y="38938"/>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Calibri"/>
                <a:ea typeface="Calibri"/>
                <a:cs typeface="Calibri"/>
                <a:sym typeface="Calibri"/>
              </a:rPr>
              <a:t>CICO </a:t>
            </a:r>
            <a:r>
              <a:rPr lang="en" i="1">
                <a:latin typeface="Calibri"/>
                <a:ea typeface="Calibri"/>
                <a:cs typeface="Calibri"/>
                <a:sym typeface="Calibri"/>
              </a:rPr>
              <a:t>Daily Cycle </a:t>
            </a:r>
            <a:r>
              <a:rPr lang="en">
                <a:latin typeface="Calibri"/>
                <a:ea typeface="Calibri"/>
                <a:cs typeface="Calibri"/>
                <a:sym typeface="Calibri"/>
              </a:rPr>
              <a:t>continued...</a:t>
            </a:r>
            <a:endParaRPr>
              <a:latin typeface="Calibri"/>
              <a:ea typeface="Calibri"/>
              <a:cs typeface="Calibri"/>
              <a:sym typeface="Calibri"/>
            </a:endParaRPr>
          </a:p>
          <a:p>
            <a:pPr marL="0" lvl="0" indent="0" algn="l" rtl="0">
              <a:spcBef>
                <a:spcPts val="0"/>
              </a:spcBef>
              <a:spcAft>
                <a:spcPts val="0"/>
              </a:spcAft>
              <a:buNone/>
            </a:pPr>
            <a:endParaRPr/>
          </a:p>
        </p:txBody>
      </p:sp>
      <p:sp>
        <p:nvSpPr>
          <p:cNvPr id="1110" name="Google Shape;1110;p18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400" b="1" dirty="0">
                <a:solidFill>
                  <a:srgbClr val="0070C0"/>
                </a:solidFill>
                <a:latin typeface="Calibri"/>
                <a:ea typeface="Calibri"/>
                <a:cs typeface="Calibri"/>
                <a:sym typeface="Calibri"/>
              </a:rPr>
              <a:t>4. Share DPR with parent (optional)</a:t>
            </a:r>
            <a:endParaRPr sz="2400" b="1" dirty="0">
              <a:solidFill>
                <a:srgbClr val="0070C0"/>
              </a:solidFill>
              <a:latin typeface="Calibri"/>
              <a:ea typeface="Calibri"/>
              <a:cs typeface="Calibri"/>
              <a:sym typeface="Calibri"/>
            </a:endParaRPr>
          </a:p>
          <a:p>
            <a:pPr marL="457200" lvl="0" indent="-342900" algn="l" rtl="0">
              <a:lnSpc>
                <a:spcPct val="90000"/>
              </a:lnSpc>
              <a:spcBef>
                <a:spcPts val="800"/>
              </a:spcBef>
              <a:spcAft>
                <a:spcPts val="0"/>
              </a:spcAft>
              <a:buClr>
                <a:schemeClr val="dk1"/>
              </a:buClr>
              <a:buSzPts val="1800"/>
              <a:buFont typeface="Calibri"/>
              <a:buChar char="●"/>
            </a:pPr>
            <a:r>
              <a:rPr lang="en" sz="2200" dirty="0">
                <a:solidFill>
                  <a:schemeClr val="dk1"/>
                </a:solidFill>
                <a:latin typeface="Calibri"/>
                <a:ea typeface="Calibri"/>
                <a:cs typeface="Calibri"/>
                <a:sym typeface="Calibri"/>
              </a:rPr>
              <a:t>Talk with parents about intervention and invite them to participate</a:t>
            </a:r>
            <a:endParaRPr sz="2200" dirty="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sz="2200" dirty="0">
                <a:solidFill>
                  <a:schemeClr val="dk1"/>
                </a:solidFill>
                <a:latin typeface="Calibri"/>
                <a:ea typeface="Calibri"/>
                <a:cs typeface="Calibri"/>
                <a:sym typeface="Calibri"/>
              </a:rPr>
              <a:t>Students may receive reinforcer from parent</a:t>
            </a:r>
            <a:endParaRPr sz="2200" dirty="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sz="2200" dirty="0">
                <a:solidFill>
                  <a:schemeClr val="dk1"/>
                </a:solidFill>
                <a:latin typeface="Calibri"/>
                <a:ea typeface="Calibri"/>
                <a:cs typeface="Calibri"/>
                <a:sym typeface="Calibri"/>
              </a:rPr>
              <a:t>Invite parents to sign card</a:t>
            </a:r>
            <a:endParaRPr sz="2200" dirty="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sz="2200" dirty="0">
                <a:solidFill>
                  <a:schemeClr val="dk1"/>
                </a:solidFill>
                <a:latin typeface="Calibri"/>
                <a:ea typeface="Calibri"/>
                <a:cs typeface="Calibri"/>
                <a:sym typeface="Calibri"/>
              </a:rPr>
              <a:t>No consequence to students if not signed by parent</a:t>
            </a:r>
            <a:endParaRPr sz="2200"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en" sz="2400" b="1" dirty="0">
                <a:solidFill>
                  <a:srgbClr val="0070C0"/>
                </a:solidFill>
                <a:latin typeface="Calibri"/>
                <a:ea typeface="Calibri"/>
                <a:cs typeface="Calibri"/>
                <a:sym typeface="Calibri"/>
              </a:rPr>
              <a:t>5. Return signed card next day</a:t>
            </a:r>
            <a:endParaRPr sz="2400" b="1" dirty="0">
              <a:solidFill>
                <a:srgbClr val="0070C0"/>
              </a:solidFill>
              <a:latin typeface="Calibri"/>
              <a:ea typeface="Calibri"/>
              <a:cs typeface="Calibri"/>
              <a:sym typeface="Calibri"/>
            </a:endParaRPr>
          </a:p>
          <a:p>
            <a:pPr marL="457200" lvl="0" indent="-342900" algn="l" rtl="0">
              <a:lnSpc>
                <a:spcPct val="90000"/>
              </a:lnSpc>
              <a:spcBef>
                <a:spcPts val="800"/>
              </a:spcBef>
              <a:spcAft>
                <a:spcPts val="0"/>
              </a:spcAft>
              <a:buSzPts val="1800"/>
              <a:buFont typeface="Calibri"/>
              <a:buChar char="●"/>
            </a:pPr>
            <a:r>
              <a:rPr lang="en" sz="5400" u="sng" dirty="0">
                <a:solidFill>
                  <a:srgbClr val="ED7D31"/>
                </a:solidFill>
                <a:latin typeface="Snap ITC" panose="04040A07060A02020202" pitchFamily="82" charset="0"/>
                <a:ea typeface="Calibri"/>
                <a:cs typeface="Calibri"/>
                <a:sym typeface="Calibri"/>
              </a:rPr>
              <a:t>Celebrate</a:t>
            </a:r>
            <a:r>
              <a:rPr lang="en" sz="2200" dirty="0">
                <a:solidFill>
                  <a:srgbClr val="ED7D31"/>
                </a:solidFill>
                <a:latin typeface="Calibri"/>
                <a:ea typeface="Calibri"/>
                <a:cs typeface="Calibri"/>
                <a:sym typeface="Calibri"/>
              </a:rPr>
              <a:t> </a:t>
            </a:r>
            <a:r>
              <a:rPr lang="en" sz="2200" dirty="0">
                <a:solidFill>
                  <a:schemeClr val="dk1"/>
                </a:solidFill>
                <a:latin typeface="Calibri"/>
                <a:ea typeface="Calibri"/>
                <a:cs typeface="Calibri"/>
                <a:sym typeface="Calibri"/>
              </a:rPr>
              <a:t>and prepare for the next day</a:t>
            </a:r>
            <a:endParaRPr sz="2200"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sp>
        <p:nvSpPr>
          <p:cNvPr id="1111" name="Google Shape;1111;p187"/>
          <p:cNvSpPr txBox="1"/>
          <p:nvPr/>
        </p:nvSpPr>
        <p:spPr>
          <a:xfrm>
            <a:off x="66425" y="4734525"/>
            <a:ext cx="3000000" cy="35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i="1">
                <a:solidFill>
                  <a:schemeClr val="dk1"/>
                </a:solidFill>
              </a:rPr>
              <a:t>Illinois PBIS Network</a:t>
            </a:r>
            <a:endParaRPr sz="1200" i="1">
              <a:solidFill>
                <a:schemeClr val="dk1"/>
              </a:solidFill>
            </a:endParaRPr>
          </a:p>
        </p:txBody>
      </p:sp>
      <p:pic>
        <p:nvPicPr>
          <p:cNvPr id="1112" name="Google Shape;1112;p187"/>
          <p:cNvPicPr preferRelativeResize="0"/>
          <p:nvPr/>
        </p:nvPicPr>
        <p:blipFill>
          <a:blip r:embed="rId3">
            <a:alphaModFix/>
          </a:blip>
          <a:stretch>
            <a:fillRect/>
          </a:stretch>
        </p:blipFill>
        <p:spPr>
          <a:xfrm>
            <a:off x="7683225" y="38938"/>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Which students could benefit from CICO?</a:t>
            </a:r>
            <a:endParaRPr>
              <a:latin typeface="Calibri"/>
              <a:ea typeface="Calibri"/>
              <a:cs typeface="Calibri"/>
              <a:sym typeface="Calibri"/>
            </a:endParaRPr>
          </a:p>
        </p:txBody>
      </p:sp>
      <p:sp>
        <p:nvSpPr>
          <p:cNvPr id="1118" name="Google Shape;1118;p18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algn="l" rtl="0">
              <a:lnSpc>
                <a:spcPct val="90000"/>
              </a:lnSpc>
              <a:spcBef>
                <a:spcPts val="80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New students entering building mid-year (like orientation to the building)</a:t>
            </a:r>
            <a:endParaRPr sz="240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Students with low-level problem behavior (identified by # of ODRs, teacher referral based on classroom management charts, etc.)</a:t>
            </a:r>
            <a:endParaRPr sz="240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Children who are internalizers (identified by visits to nurses office, sits alone at lunch, etc.)</a:t>
            </a:r>
            <a:endParaRPr sz="2400">
              <a:solidFill>
                <a:schemeClr val="dk1"/>
              </a:solidFill>
              <a:latin typeface="Calibri"/>
              <a:ea typeface="Calibri"/>
              <a:cs typeface="Calibri"/>
              <a:sym typeface="Calibri"/>
            </a:endParaRPr>
          </a:p>
          <a:p>
            <a:pPr marL="457200" lvl="0" indent="-381000" algn="l" rtl="0">
              <a:lnSpc>
                <a:spcPct val="90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As one part of an individual support plan for a student  (another layer of intervention)</a:t>
            </a:r>
            <a:endParaRPr sz="24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sp>
        <p:nvSpPr>
          <p:cNvPr id="1119" name="Google Shape;1119;p188"/>
          <p:cNvSpPr txBox="1"/>
          <p:nvPr/>
        </p:nvSpPr>
        <p:spPr>
          <a:xfrm>
            <a:off x="66425" y="4734525"/>
            <a:ext cx="3000000" cy="35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i="1">
                <a:solidFill>
                  <a:schemeClr val="dk1"/>
                </a:solidFill>
              </a:rPr>
              <a:t>Illinois PBIS Network</a:t>
            </a:r>
            <a:endParaRPr sz="1200" i="1">
              <a:solidFill>
                <a:schemeClr val="dk1"/>
              </a:solidFill>
            </a:endParaRPr>
          </a:p>
        </p:txBody>
      </p:sp>
      <p:pic>
        <p:nvPicPr>
          <p:cNvPr id="1120" name="Google Shape;1120;p188"/>
          <p:cNvPicPr preferRelativeResize="0"/>
          <p:nvPr/>
        </p:nvPicPr>
        <p:blipFill>
          <a:blip r:embed="rId3">
            <a:alphaModFix/>
          </a:blip>
          <a:stretch>
            <a:fillRect/>
          </a:stretch>
        </p:blipFill>
        <p:spPr>
          <a:xfrm>
            <a:off x="7683225" y="38938"/>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89"/>
          <p:cNvSpPr txBox="1">
            <a:spLocks noGrp="1"/>
          </p:cNvSpPr>
          <p:nvPr>
            <p:ph type="title"/>
          </p:nvPr>
        </p:nvSpPr>
        <p:spPr>
          <a:xfrm>
            <a:off x="311700" y="1603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Data-Based Decision Rules:</a:t>
            </a:r>
            <a:endParaRPr>
              <a:latin typeface="Calibri"/>
              <a:ea typeface="Calibri"/>
              <a:cs typeface="Calibri"/>
              <a:sym typeface="Calibri"/>
            </a:endParaRPr>
          </a:p>
        </p:txBody>
      </p:sp>
      <p:sp>
        <p:nvSpPr>
          <p:cNvPr id="1126" name="Google Shape;1126;p189"/>
          <p:cNvSpPr txBox="1">
            <a:spLocks noGrp="1"/>
          </p:cNvSpPr>
          <p:nvPr>
            <p:ph type="body" idx="1"/>
          </p:nvPr>
        </p:nvSpPr>
        <p:spPr>
          <a:xfrm>
            <a:off x="311700" y="733025"/>
            <a:ext cx="8520600" cy="57555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u="sng">
                <a:solidFill>
                  <a:schemeClr val="dk1"/>
                </a:solidFill>
                <a:latin typeface="Calibri"/>
                <a:ea typeface="Calibri"/>
                <a:cs typeface="Calibri"/>
                <a:sym typeface="Calibri"/>
              </a:rPr>
              <a:t>How will we identify students for CICO</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457200" lvl="0" indent="-342900" algn="l" rtl="0">
              <a:lnSpc>
                <a:spcPct val="90000"/>
              </a:lnSpc>
              <a:spcBef>
                <a:spcPts val="400"/>
              </a:spcBef>
              <a:spcAft>
                <a:spcPts val="0"/>
              </a:spcAft>
              <a:buClr>
                <a:schemeClr val="dk1"/>
              </a:buClr>
              <a:buSzPts val="1800"/>
              <a:buFont typeface="Calibri"/>
              <a:buChar char="●"/>
            </a:pPr>
            <a:r>
              <a:rPr lang="en">
                <a:solidFill>
                  <a:schemeClr val="dk1"/>
                </a:solidFill>
                <a:latin typeface="Calibri"/>
                <a:ea typeface="Calibri"/>
                <a:cs typeface="Calibri"/>
                <a:sym typeface="Calibri"/>
              </a:rPr>
              <a:t>Student is identified by 3 or more ODRs in a month.</a:t>
            </a:r>
            <a:endParaRPr>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Request for assistance</a:t>
            </a:r>
            <a:endParaRPr>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Parent Request</a:t>
            </a:r>
            <a:endParaRPr>
              <a:solidFill>
                <a:schemeClr val="dk1"/>
              </a:solidFill>
            </a:endParaRPr>
          </a:p>
          <a:p>
            <a:pPr marL="0" lvl="0" indent="0" algn="l" rtl="0">
              <a:lnSpc>
                <a:spcPct val="90000"/>
              </a:lnSpc>
              <a:spcBef>
                <a:spcPts val="800"/>
              </a:spcBef>
              <a:spcAft>
                <a:spcPts val="0"/>
              </a:spcAft>
              <a:buClr>
                <a:schemeClr val="dk1"/>
              </a:buClr>
              <a:buSzPts val="1100"/>
              <a:buFont typeface="Arial"/>
              <a:buNone/>
            </a:pPr>
            <a:r>
              <a:rPr lang="en" u="sng">
                <a:solidFill>
                  <a:schemeClr val="dk1"/>
                </a:solidFill>
                <a:latin typeface="Calibri"/>
                <a:ea typeface="Calibri"/>
                <a:cs typeface="Calibri"/>
                <a:sym typeface="Calibri"/>
              </a:rPr>
              <a:t>What will we use to monitor progress</a:t>
            </a:r>
            <a:r>
              <a:rPr lang="en">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marL="457200" lvl="0" indent="-342900" algn="l" rtl="0">
              <a:lnSpc>
                <a:spcPct val="90000"/>
              </a:lnSpc>
              <a:spcBef>
                <a:spcPts val="400"/>
              </a:spcBef>
              <a:spcAft>
                <a:spcPts val="0"/>
              </a:spcAft>
              <a:buClr>
                <a:schemeClr val="dk1"/>
              </a:buClr>
              <a:buSzPts val="1800"/>
              <a:buFont typeface="Calibri"/>
              <a:buChar char="●"/>
            </a:pPr>
            <a:r>
              <a:rPr lang="en">
                <a:solidFill>
                  <a:schemeClr val="dk1"/>
                </a:solidFill>
                <a:latin typeface="Calibri"/>
                <a:ea typeface="Calibri"/>
                <a:cs typeface="Calibri"/>
                <a:sym typeface="Calibri"/>
              </a:rPr>
              <a:t>DPR data are collected daily &amp; reviewed every other week. Data are collected for 4-6 weeks</a:t>
            </a:r>
            <a:endParaRPr>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en" u="sng">
                <a:solidFill>
                  <a:schemeClr val="dk1"/>
                </a:solidFill>
                <a:latin typeface="Calibri"/>
                <a:ea typeface="Calibri"/>
                <a:cs typeface="Calibri"/>
                <a:sym typeface="Calibri"/>
              </a:rPr>
              <a:t>What are our exiting/transitioning rules?</a:t>
            </a:r>
            <a:endParaRPr u="sng">
              <a:solidFill>
                <a:schemeClr val="dk1"/>
              </a:solidFill>
              <a:latin typeface="Calibri"/>
              <a:ea typeface="Calibri"/>
              <a:cs typeface="Calibri"/>
              <a:sym typeface="Calibri"/>
            </a:endParaRPr>
          </a:p>
          <a:p>
            <a:pPr marL="457200" lvl="0" indent="-342900" algn="l" rtl="0">
              <a:lnSpc>
                <a:spcPct val="90000"/>
              </a:lnSpc>
              <a:spcBef>
                <a:spcPts val="400"/>
              </a:spcBef>
              <a:spcAft>
                <a:spcPts val="0"/>
              </a:spcAft>
              <a:buClr>
                <a:schemeClr val="dk1"/>
              </a:buClr>
              <a:buSzPts val="1800"/>
              <a:buFont typeface="Calibri"/>
              <a:buChar char="●"/>
            </a:pPr>
            <a:r>
              <a:rPr lang="en">
                <a:solidFill>
                  <a:schemeClr val="dk1"/>
                </a:solidFill>
                <a:latin typeface="Calibri"/>
                <a:ea typeface="Calibri"/>
                <a:cs typeface="Calibri"/>
                <a:sym typeface="Calibri"/>
              </a:rPr>
              <a:t>Student received a total of 80% of DPR points averaged per day/week for 4 weeks and has had no new ODRs. Student may be transitioned to self-monitoring for additional cycle or graduated.</a:t>
            </a:r>
            <a:endParaRPr>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“Interventions Change”: If student is not making progress, what to do next</a:t>
            </a:r>
            <a:endParaRPr sz="18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1127" name="Google Shape;1127;p189"/>
          <p:cNvPicPr preferRelativeResize="0"/>
          <p:nvPr/>
        </p:nvPicPr>
        <p:blipFill>
          <a:blip r:embed="rId3">
            <a:alphaModFix/>
          </a:blip>
          <a:stretch>
            <a:fillRect/>
          </a:stretch>
        </p:blipFill>
        <p:spPr>
          <a:xfrm>
            <a:off x="7683225" y="38938"/>
            <a:ext cx="1346925" cy="1346925"/>
          </a:xfrm>
          <a:prstGeom prst="rect">
            <a:avLst/>
          </a:prstGeom>
          <a:noFill/>
          <a:ln>
            <a:noFill/>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1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Can we staff CICO?</a:t>
            </a:r>
            <a:endParaRPr/>
          </a:p>
        </p:txBody>
      </p:sp>
      <p:sp>
        <p:nvSpPr>
          <p:cNvPr id="1133" name="Google Shape;1133;p190"/>
          <p:cNvSpPr txBox="1">
            <a:spLocks noGrp="1"/>
          </p:cNvSpPr>
          <p:nvPr>
            <p:ph type="body" idx="1"/>
          </p:nvPr>
        </p:nvSpPr>
        <p:spPr>
          <a:xfrm>
            <a:off x="311700" y="1017725"/>
            <a:ext cx="8520600" cy="38292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sz="2400" b="1" dirty="0">
                <a:solidFill>
                  <a:schemeClr val="dk1"/>
                </a:solidFill>
                <a:latin typeface="Calibri"/>
                <a:ea typeface="Calibri"/>
                <a:cs typeface="Calibri"/>
                <a:sym typeface="Calibri"/>
              </a:rPr>
              <a:t>Who will be </a:t>
            </a:r>
            <a:r>
              <a:rPr lang="en" sz="2400" b="1" dirty="0">
                <a:solidFill>
                  <a:srgbClr val="0070C0"/>
                </a:solidFill>
                <a:latin typeface="Calibri"/>
                <a:ea typeface="Calibri"/>
                <a:cs typeface="Calibri"/>
                <a:sym typeface="Calibri"/>
              </a:rPr>
              <a:t>our coordinator</a:t>
            </a:r>
            <a:r>
              <a:rPr lang="en" sz="2400" b="1" dirty="0">
                <a:solidFill>
                  <a:schemeClr val="dk1"/>
                </a:solidFill>
                <a:latin typeface="Calibri"/>
                <a:ea typeface="Calibri"/>
                <a:cs typeface="Calibri"/>
                <a:sym typeface="Calibri"/>
              </a:rPr>
              <a:t>?</a:t>
            </a:r>
            <a:endParaRPr sz="2400" b="1" dirty="0">
              <a:solidFill>
                <a:schemeClr val="dk1"/>
              </a:solidFill>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en" sz="2400" b="1" dirty="0">
                <a:solidFill>
                  <a:schemeClr val="dk1"/>
                </a:solidFill>
                <a:latin typeface="Calibri"/>
                <a:ea typeface="Calibri"/>
                <a:cs typeface="Calibri"/>
                <a:sym typeface="Calibri"/>
              </a:rPr>
              <a:t>Think about </a:t>
            </a:r>
            <a:r>
              <a:rPr lang="en" sz="2400" b="1" dirty="0">
                <a:solidFill>
                  <a:srgbClr val="0070C0"/>
                </a:solidFill>
                <a:latin typeface="Calibri"/>
                <a:ea typeface="Calibri"/>
                <a:cs typeface="Calibri"/>
                <a:sym typeface="Calibri"/>
              </a:rPr>
              <a:t>our facilitators</a:t>
            </a:r>
            <a:r>
              <a:rPr lang="en" sz="2400" b="1" dirty="0">
                <a:solidFill>
                  <a:schemeClr val="dk1"/>
                </a:solidFill>
                <a:latin typeface="Calibri"/>
                <a:ea typeface="Calibri"/>
                <a:cs typeface="Calibri"/>
                <a:sym typeface="Calibri"/>
              </a:rPr>
              <a:t>:</a:t>
            </a:r>
            <a:endParaRPr sz="2400" b="1" dirty="0">
              <a:solidFill>
                <a:schemeClr val="dk1"/>
              </a:solidFill>
              <a:latin typeface="Calibri"/>
              <a:ea typeface="Calibri"/>
              <a:cs typeface="Calibri"/>
              <a:sym typeface="Calibri"/>
            </a:endParaRPr>
          </a:p>
          <a:p>
            <a:pPr marL="457200" lvl="0" indent="-342900" algn="l" rtl="0">
              <a:lnSpc>
                <a:spcPct val="90000"/>
              </a:lnSpc>
              <a:spcBef>
                <a:spcPts val="400"/>
              </a:spcBef>
              <a:spcAft>
                <a:spcPts val="0"/>
              </a:spcAft>
              <a:buClr>
                <a:schemeClr val="dk1"/>
              </a:buClr>
              <a:buSzPts val="1800"/>
              <a:buFont typeface="Calibri"/>
              <a:buChar char="●"/>
            </a:pPr>
            <a:r>
              <a:rPr lang="en" sz="2200" b="1" dirty="0">
                <a:solidFill>
                  <a:schemeClr val="dk1"/>
                </a:solidFill>
                <a:latin typeface="Calibri"/>
                <a:ea typeface="Calibri"/>
                <a:cs typeface="Calibri"/>
                <a:sym typeface="Calibri"/>
              </a:rPr>
              <a:t>Who would make good facilitators?</a:t>
            </a:r>
            <a:endParaRPr sz="2200" b="1" dirty="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Flexibility to meet with students</a:t>
            </a:r>
            <a:endParaRPr sz="1800" dirty="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Students would enjoy meeting with</a:t>
            </a:r>
            <a:endParaRPr sz="1800" dirty="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Positive orientation</a:t>
            </a:r>
            <a:endParaRPr sz="1800" dirty="0">
              <a:solidFill>
                <a:schemeClr val="dk1"/>
              </a:solidFill>
              <a:latin typeface="Calibri"/>
              <a:ea typeface="Calibri"/>
              <a:cs typeface="Calibri"/>
              <a:sym typeface="Calibri"/>
            </a:endParaRPr>
          </a:p>
          <a:p>
            <a:pPr marL="457200" lvl="0" indent="-342900" algn="l" rtl="0">
              <a:lnSpc>
                <a:spcPct val="90000"/>
              </a:lnSpc>
              <a:spcBef>
                <a:spcPts val="0"/>
              </a:spcBef>
              <a:spcAft>
                <a:spcPts val="0"/>
              </a:spcAft>
              <a:buClr>
                <a:schemeClr val="dk1"/>
              </a:buClr>
              <a:buSzPts val="1800"/>
              <a:buFont typeface="Calibri"/>
              <a:buChar char="●"/>
            </a:pPr>
            <a:r>
              <a:rPr lang="en" sz="2200" b="1" dirty="0">
                <a:solidFill>
                  <a:schemeClr val="dk1"/>
                </a:solidFill>
                <a:latin typeface="Calibri"/>
                <a:ea typeface="Calibri"/>
                <a:cs typeface="Calibri"/>
                <a:sym typeface="Calibri"/>
              </a:rPr>
              <a:t>How will they would be prepared to participate?</a:t>
            </a:r>
            <a:endParaRPr sz="2200" b="1" dirty="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Training</a:t>
            </a:r>
            <a:endParaRPr sz="1800" dirty="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Materials</a:t>
            </a:r>
            <a:endParaRPr sz="1800" dirty="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Preserving time</a:t>
            </a:r>
            <a:endParaRPr sz="1800" dirty="0">
              <a:solidFill>
                <a:schemeClr val="dk1"/>
              </a:solidFill>
              <a:latin typeface="Calibri"/>
              <a:ea typeface="Calibri"/>
              <a:cs typeface="Calibri"/>
              <a:sym typeface="Calibri"/>
            </a:endParaRPr>
          </a:p>
          <a:p>
            <a:pPr marL="914400" lvl="1" indent="-342900" algn="l" rtl="0">
              <a:lnSpc>
                <a:spcPct val="90000"/>
              </a:lnSpc>
              <a:spcBef>
                <a:spcPts val="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Back up plan when not available</a:t>
            </a:r>
            <a:endParaRPr sz="1800" dirty="0">
              <a:solidFill>
                <a:schemeClr val="dk1"/>
              </a:solidFill>
              <a:latin typeface="Calibri"/>
              <a:ea typeface="Calibri"/>
              <a:cs typeface="Calibri"/>
              <a:sym typeface="Calibri"/>
            </a:endParaRPr>
          </a:p>
          <a:p>
            <a:pPr marL="0" lvl="0" indent="0" algn="l" rtl="0">
              <a:spcBef>
                <a:spcPts val="0"/>
              </a:spcBef>
              <a:spcAft>
                <a:spcPts val="1600"/>
              </a:spcAft>
              <a:buNone/>
            </a:pPr>
            <a:endParaRPr dirty="0"/>
          </a:p>
        </p:txBody>
      </p:sp>
      <p:pic>
        <p:nvPicPr>
          <p:cNvPr id="1134" name="Google Shape;1134;p190"/>
          <p:cNvPicPr preferRelativeResize="0"/>
          <p:nvPr/>
        </p:nvPicPr>
        <p:blipFill>
          <a:blip r:embed="rId3">
            <a:alphaModFix/>
          </a:blip>
          <a:stretch>
            <a:fillRect/>
          </a:stretch>
        </p:blipFill>
        <p:spPr>
          <a:xfrm>
            <a:off x="7683225" y="38938"/>
            <a:ext cx="1346925" cy="1346925"/>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BISApps 2017 (Blu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inal_MWBIS 4">
  <a:themeElements>
    <a:clrScheme name="Midwest PBIS">
      <a:dk1>
        <a:srgbClr val="3A54A5"/>
      </a:dk1>
      <a:lt1>
        <a:srgbClr val="E2AC00"/>
      </a:lt1>
      <a:dk2>
        <a:srgbClr val="1D2A53"/>
      </a:dk2>
      <a:lt2>
        <a:srgbClr val="F0DA3D"/>
      </a:lt2>
      <a:accent1>
        <a:srgbClr val="AAB7E1"/>
      </a:accent1>
      <a:accent2>
        <a:srgbClr val="C0504D"/>
      </a:accent2>
      <a:accent3>
        <a:srgbClr val="8A9161"/>
      </a:accent3>
      <a:accent4>
        <a:srgbClr val="8064A2"/>
      </a:accent4>
      <a:accent5>
        <a:srgbClr val="AAB7E1"/>
      </a:accent5>
      <a:accent6>
        <a:srgbClr val="DD8047"/>
      </a:accent6>
      <a:hlink>
        <a:srgbClr val="0000FF"/>
      </a:hlink>
      <a:folHlink>
        <a:srgbClr val="00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arce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10902</Words>
  <Application>Microsoft Office PowerPoint</Application>
  <PresentationFormat>On-screen Show (16:9)</PresentationFormat>
  <Paragraphs>1353</Paragraphs>
  <Slides>176</Slides>
  <Notes>162</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176</vt:i4>
      </vt:variant>
    </vt:vector>
  </HeadingPairs>
  <TitlesOfParts>
    <vt:vector size="195" baseType="lpstr">
      <vt:lpstr>Arial</vt:lpstr>
      <vt:lpstr>Calibri</vt:lpstr>
      <vt:lpstr>Caveat</vt:lpstr>
      <vt:lpstr>Corbel</vt:lpstr>
      <vt:lpstr>Courier New</vt:lpstr>
      <vt:lpstr>Libre Baskerville</vt:lpstr>
      <vt:lpstr>Noto Sans Symbols</vt:lpstr>
      <vt:lpstr>Snap ITC</vt:lpstr>
      <vt:lpstr>Times New Roman</vt:lpstr>
      <vt:lpstr>Trebuchet MS</vt:lpstr>
      <vt:lpstr>Twentieth Century</vt:lpstr>
      <vt:lpstr>Wingdings</vt:lpstr>
      <vt:lpstr>Simple Light</vt:lpstr>
      <vt:lpstr>PBISApps 2017 (Blue)</vt:lpstr>
      <vt:lpstr>Office Theme</vt:lpstr>
      <vt:lpstr>Office Theme</vt:lpstr>
      <vt:lpstr>Final_MWBIS 4</vt:lpstr>
      <vt:lpstr>Simple Light</vt:lpstr>
      <vt:lpstr>Parcel</vt:lpstr>
      <vt:lpstr>PowerPoint Presentation</vt:lpstr>
      <vt:lpstr>PowerPoint Presentation</vt:lpstr>
      <vt:lpstr>Agenda</vt:lpstr>
      <vt:lpstr>Expectations</vt:lpstr>
      <vt:lpstr>Meeting Roles Help</vt:lpstr>
      <vt:lpstr>Logistics Re: Materials</vt:lpstr>
      <vt:lpstr>What your Google Drive looks like:</vt:lpstr>
      <vt:lpstr>Administrators – Your Support = Sustainability of Systems </vt:lpstr>
      <vt:lpstr>PowerPoint Presentation</vt:lpstr>
      <vt:lpstr>Activity 1: Asset Mapping by People </vt:lpstr>
      <vt:lpstr>School-Wide Systems for Student Success:  A Multi-Tiered System of Support</vt:lpstr>
      <vt:lpstr>Layers that build, not dividers that separate </vt:lpstr>
      <vt:lpstr>Tier 1 &amp; 2 Comparisons</vt:lpstr>
      <vt:lpstr>Tier 2 &amp; 3 Comparisons</vt:lpstr>
      <vt:lpstr>Tier 3 is a Continuum of Supports</vt:lpstr>
      <vt:lpstr>MTSS for Social Competence &amp; Academic Achievement</vt:lpstr>
      <vt:lpstr>PowerPoint Presentation</vt:lpstr>
      <vt:lpstr>System Development is Key!</vt:lpstr>
      <vt:lpstr>PowerPoint Presentation</vt:lpstr>
      <vt:lpstr>3-Tiered System of Support Necessary Conversation (Teams)</vt:lpstr>
      <vt:lpstr>3-Tiered System of Support Necessary Conversations (Teams) </vt:lpstr>
      <vt:lpstr>What is the mission of your Tier 2 team?</vt:lpstr>
      <vt:lpstr>Why does your Tier 2 team exist?</vt:lpstr>
      <vt:lpstr>Activity: Your Tier 2 Team Mission</vt:lpstr>
      <vt:lpstr>School-wide Systems for Student Success:  A Multi-Tiered System of Support</vt:lpstr>
      <vt:lpstr>PowerPoint Presentation</vt:lpstr>
      <vt:lpstr>Looking at your SW data in detail Drilling down can reveal opportunities for SW and/or CR interventions</vt:lpstr>
      <vt:lpstr>Looking at your SW data in detail Drilling down can reveal opportunities for SW and/or CR interventions</vt:lpstr>
      <vt:lpstr>Communicate and Connect within MTSS</vt:lpstr>
      <vt:lpstr>3-Tiered System of Support Necessary Conversations (Teams) </vt:lpstr>
      <vt:lpstr>Tiered Fidelity Inventory (TFI):  Tier II Individual Items Slide Deck</vt:lpstr>
      <vt:lpstr>PowerPoint Presentation</vt:lpstr>
      <vt:lpstr>PowerPoint Presentation</vt:lpstr>
      <vt:lpstr>Outcomes</vt:lpstr>
      <vt:lpstr>The Logistics and Set-up</vt:lpstr>
      <vt:lpstr>Additional Tier 2 System Conversations</vt:lpstr>
      <vt:lpstr>Determine Team Operating Procedures...</vt:lpstr>
      <vt:lpstr>Sample Mtg. Agenda</vt:lpstr>
      <vt:lpstr>Develop Processes for:</vt:lpstr>
      <vt:lpstr>PowerPoint Presentation</vt:lpstr>
      <vt:lpstr>Develop Data Rules for...</vt:lpstr>
      <vt:lpstr>Identifying Students for Tier 2 support...</vt:lpstr>
      <vt:lpstr>Create or Improve Request for Tier 2 Assistance...</vt:lpstr>
      <vt:lpstr>Pull Together Effective tier 2 Team (PST/IST/? Team)...</vt:lpstr>
      <vt:lpstr>Team Leader vs. Coordinator vs. Facilitator</vt:lpstr>
      <vt:lpstr>Set-up Your Communication Methods</vt:lpstr>
      <vt:lpstr>Communication Methods</vt:lpstr>
      <vt:lpstr>Develop Your Professional Development</vt:lpstr>
      <vt:lpstr>Tiered Fidelity Inventory (TFI): For Tier 2  </vt:lpstr>
      <vt:lpstr>PowerPoint Presentation</vt:lpstr>
      <vt:lpstr>PowerPoint Presentation</vt:lpstr>
      <vt:lpstr>PowerPoint Presentation</vt:lpstr>
      <vt:lpstr>PowerPoint Presentation</vt:lpstr>
      <vt:lpstr>PowerPoint Presentation</vt:lpstr>
      <vt:lpstr>PowerPoint Presentation</vt:lpstr>
      <vt:lpstr>TFI Tier II Items</vt:lpstr>
      <vt:lpstr>PowerPoint Presentation</vt:lpstr>
      <vt:lpstr>PowerPoint Presentation</vt:lpstr>
      <vt:lpstr>TFI Item: 2.1 Team Composition</vt:lpstr>
      <vt:lpstr>TFI Item: 2.1 Team Composition</vt:lpstr>
      <vt:lpstr>Quick Check: Team Composition</vt:lpstr>
      <vt:lpstr>2.2 Team Operating Procedures</vt:lpstr>
      <vt:lpstr>2.2 Team Operating Procedures</vt:lpstr>
      <vt:lpstr>Quick Check: Team Operating Procedures</vt:lpstr>
      <vt:lpstr>2.3 Screening</vt:lpstr>
      <vt:lpstr>2.3 Screening</vt:lpstr>
      <vt:lpstr>Quick Check: Screening</vt:lpstr>
      <vt:lpstr>2.4 Request for Assistance</vt:lpstr>
      <vt:lpstr>2.4 Request for Assistance</vt:lpstr>
      <vt:lpstr>Quick Check: Request for Assistance</vt:lpstr>
      <vt:lpstr>PowerPoint Presentation</vt:lpstr>
      <vt:lpstr>Your Interventions</vt:lpstr>
      <vt:lpstr>Remember: Tier 2 gives students a higher dosage of  what we already do at Tier 1 </vt:lpstr>
      <vt:lpstr>Develop Trauma-Informed Tier 1 Policies and Practices</vt:lpstr>
      <vt:lpstr>Develop Trauma-Informed Tier 2 Interventions</vt:lpstr>
      <vt:lpstr>Activity 3: Triangle Intervention Assets</vt:lpstr>
      <vt:lpstr>Your Interventions</vt:lpstr>
      <vt:lpstr>Best Practices for Interventions</vt:lpstr>
      <vt:lpstr>Tier 2 System Conversation Your Interventions - Selections</vt:lpstr>
      <vt:lpstr>More Information about Interventions</vt:lpstr>
      <vt:lpstr>Relationship-Building Interventions</vt:lpstr>
      <vt:lpstr>Research shows function matters</vt:lpstr>
      <vt:lpstr>Relationship-Building Interventions </vt:lpstr>
      <vt:lpstr>Relationship-Building Interventions</vt:lpstr>
      <vt:lpstr>Relationship-Building Interventions </vt:lpstr>
      <vt:lpstr>Skill Building Interventions</vt:lpstr>
      <vt:lpstr>Skill Building Interventions </vt:lpstr>
      <vt:lpstr>Skill Building Interventions: Teach Replacement Behaviors</vt:lpstr>
      <vt:lpstr>Skill Building Interventions </vt:lpstr>
      <vt:lpstr>Skill Building Interventions </vt:lpstr>
      <vt:lpstr>Activity 5: Coding Intervention Type</vt:lpstr>
      <vt:lpstr>Check-in Check-out</vt:lpstr>
      <vt:lpstr>Middle School Example of CICO</vt:lpstr>
      <vt:lpstr>What does it look like? CICO Example of Daily Cycle (March &amp; Horner, 1998)</vt:lpstr>
      <vt:lpstr>CICO Daily Cycle continued...</vt:lpstr>
      <vt:lpstr>CICO Daily Cycle continued... </vt:lpstr>
      <vt:lpstr>Which students could benefit from CICO?</vt:lpstr>
      <vt:lpstr>Data-Based Decision Rules:</vt:lpstr>
      <vt:lpstr>Can we staff CICO?</vt:lpstr>
      <vt:lpstr>Systems for Reinforcing</vt:lpstr>
      <vt:lpstr>Communicating about CICO Intervention with School Community</vt:lpstr>
      <vt:lpstr>Share information regarding program and procedures with all staff and families</vt:lpstr>
      <vt:lpstr>Staff Training and Overview Rolling out Tier 2 Systems and CICO Training for ALL staff</vt:lpstr>
      <vt:lpstr>Student Orientation</vt:lpstr>
      <vt:lpstr>Family Orientation</vt:lpstr>
      <vt:lpstr>Staff Intervention Updates</vt:lpstr>
      <vt:lpstr>CICO Systems Conversation: Initial Training Questions</vt:lpstr>
      <vt:lpstr>CICO Problem-solving Conversation Questions:</vt:lpstr>
      <vt:lpstr>PowerPoint Presentation</vt:lpstr>
      <vt:lpstr>PowerPoint Presentation</vt:lpstr>
      <vt:lpstr>PowerPoint Presentation</vt:lpstr>
      <vt:lpstr>PowerPoint Presentation</vt:lpstr>
      <vt:lpstr>DPR data used for decision-making</vt:lpstr>
      <vt:lpstr>Example of update to families of kids participating</vt:lpstr>
      <vt:lpstr>Check-in Check-out </vt:lpstr>
      <vt:lpstr>Team CICO Reflection Time</vt:lpstr>
      <vt:lpstr>The HEAXAGON TOOL</vt:lpstr>
      <vt:lpstr>Hexagon Tool Screenshot</vt:lpstr>
      <vt:lpstr>TFI Tier II Items</vt:lpstr>
      <vt:lpstr>2.5 Options for Tier II Interventions</vt:lpstr>
      <vt:lpstr>2.5 Options for Tier II Interventions</vt:lpstr>
      <vt:lpstr>Quick Check: Options for Tier II Interventions</vt:lpstr>
      <vt:lpstr>2.6 Tier II Critical Features</vt:lpstr>
      <vt:lpstr>2.6 Tier II Critical Features</vt:lpstr>
      <vt:lpstr>Quick Check: Tier II Critical Features</vt:lpstr>
      <vt:lpstr>2.7 Practices Matched to Student Need</vt:lpstr>
      <vt:lpstr>2.7 Practices Matched to Student Need</vt:lpstr>
      <vt:lpstr>Quick Check: Practices Matched to Student Need </vt:lpstr>
      <vt:lpstr>2.8 Access to Tier I Supports</vt:lpstr>
      <vt:lpstr>2.8 Access to Tier I Supports</vt:lpstr>
      <vt:lpstr>Quick Check: Access to Tier I Supports</vt:lpstr>
      <vt:lpstr>2.9 Professional Development</vt:lpstr>
      <vt:lpstr>2.9 Professional Development</vt:lpstr>
      <vt:lpstr>Quick Check: Professional Development</vt:lpstr>
      <vt:lpstr>TFI Tier II Items</vt:lpstr>
      <vt:lpstr>PowerPoint Presentation</vt:lpstr>
      <vt:lpstr>Setting up Decision Rules to allow conversation based on data </vt:lpstr>
      <vt:lpstr>Monitoring (Annually)</vt:lpstr>
      <vt:lpstr>Monitoring (On-Going, Big Picture)</vt:lpstr>
      <vt:lpstr>Intervention Tracking Tool &amp; Effectiveness  Monitoring</vt:lpstr>
      <vt:lpstr>Overall Intervention Effectiveness</vt:lpstr>
      <vt:lpstr>Overall Intervention Effectiveness</vt:lpstr>
      <vt:lpstr>Monitoring at the SYSTEMS LEVEL  The Intervention Tracking Tool</vt:lpstr>
      <vt:lpstr>Tier 2 Intervention Tracking Tool – Paper or Google Drive</vt:lpstr>
      <vt:lpstr>Monitoring at the SYSTEMS LEVEL : Progress Monitoring</vt:lpstr>
      <vt:lpstr>PowerPoint Presentation</vt:lpstr>
      <vt:lpstr>Tier 2 System Conversation: Numbers to Keep in Mind</vt:lpstr>
      <vt:lpstr>Putting it all together…</vt:lpstr>
      <vt:lpstr>Where the rubber meets the road…</vt:lpstr>
      <vt:lpstr>Activity 7: Let’s get started…</vt:lpstr>
      <vt:lpstr>Communication at the Individual Level</vt:lpstr>
      <vt:lpstr>Data Review at the Individual Level</vt:lpstr>
      <vt:lpstr>Data-Based Decision Making</vt:lpstr>
      <vt:lpstr>Individual Data Tracking</vt:lpstr>
      <vt:lpstr>Recommended Time-Frames  for Data Review</vt:lpstr>
      <vt:lpstr>PowerPoint Presentation</vt:lpstr>
      <vt:lpstr>2.10 Level of Use</vt:lpstr>
      <vt:lpstr>2.10 Level of Use</vt:lpstr>
      <vt:lpstr>Quick Check: Level of Use</vt:lpstr>
      <vt:lpstr>2.11 Student Performance Data</vt:lpstr>
      <vt:lpstr>2.11 Student Performance Data</vt:lpstr>
      <vt:lpstr>Quick Check: Student Performance Data</vt:lpstr>
      <vt:lpstr>2.12 Fidelity Data</vt:lpstr>
      <vt:lpstr>2.12 Fidelity Data</vt:lpstr>
      <vt:lpstr>Quick Check: Fidelity Data</vt:lpstr>
      <vt:lpstr>2.13 Annual Evaluation</vt:lpstr>
      <vt:lpstr>2.13 Annual Evaluation</vt:lpstr>
      <vt:lpstr>Quick Check: Annual Evaluation</vt:lpstr>
      <vt:lpstr>PowerPoint Presentation</vt:lpstr>
      <vt:lpstr>Application beyond your team...</vt:lpstr>
      <vt:lpstr>We are moving from clinicians being the only response to identified social emotional/mental health needs,</vt:lpstr>
      <vt:lpstr>Activity 9:  Maximize your Assets (Magic) Part 2</vt:lpstr>
      <vt:lpstr>Developing a Vision and Mission Statement   The purpose of our team is to:  I know we are effective when…  I hope that as a result of Tier 2 Team, this will be true:  Our Tier 2 Team Mission is:  </vt:lpstr>
      <vt:lpstr>Next Steps</vt:lpstr>
      <vt:lpstr>PowerPoint Presentation</vt:lpstr>
      <vt:lpstr>Early Warning Screeners and Decision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2020-07-22T15:53:13Z</dcterms:modified>
</cp:coreProperties>
</file>