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8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12192000" cy="6858000"/>
  <p:notesSz cx="6858000" cy="9144000"/>
  <p:embeddedFontLst>
    <p:embeddedFont>
      <p:font typeface="Belleza" panose="020B0604020202020204" charset="0"/>
      <p:regular r:id="rId85"/>
    </p:embeddedFont>
    <p:embeddedFont>
      <p:font typeface="Calibri" panose="020F0502020204030204" pitchFamily="34" charset="0"/>
      <p:regular r:id="rId86"/>
      <p:bold r:id="rId87"/>
      <p:italic r:id="rId88"/>
      <p:boldItalic r:id="rId89"/>
    </p:embeddedFont>
    <p:embeddedFont>
      <p:font typeface="Cambria" panose="02040503050406030204" pitchFamily="18" charset="0"/>
      <p:regular r:id="rId90"/>
      <p:bold r:id="rId91"/>
      <p:italic r:id="rId92"/>
      <p:boldItalic r:id="rId93"/>
    </p:embeddedFont>
    <p:embeddedFont>
      <p:font typeface="Comic Sans MS" panose="030F0702030302020204" pitchFamily="66" charset="0"/>
      <p:regular r:id="rId94"/>
      <p:bold r:id="rId95"/>
      <p:italic r:id="rId96"/>
      <p:boldItalic r:id="rId97"/>
    </p:embeddedFont>
    <p:embeddedFont>
      <p:font typeface="Questrial" panose="020B0604020202020204" charset="0"/>
      <p:regular r:id="rId98"/>
    </p:embeddedFont>
    <p:embeddedFont>
      <p:font typeface="Verdana" panose="020B060403050404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3" roundtripDataSignature="AMtx7mhruPVD5cL0Hnm0vS7H5OJb6Mmen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Hear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433380-411B-4A24-97EC-AE32243181D1}">
  <a:tblStyle styleId="{A3433380-411B-4A24-97EC-AE32243181D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2E8"/>
          </a:solidFill>
        </a:fill>
      </a:tcStyle>
    </a:wholeTbl>
    <a:band1H>
      <a:tcTxStyle/>
      <a:tcStyle>
        <a:tcBdr/>
        <a:fill>
          <a:solidFill>
            <a:srgbClr val="CAE3CF"/>
          </a:solidFill>
        </a:fill>
      </a:tcStyle>
    </a:band1H>
    <a:band2H>
      <a:tcTxStyle/>
      <a:tcStyle>
        <a:tcBdr/>
      </a:tcStyle>
    </a:band2H>
    <a:band1V>
      <a:tcTxStyle/>
      <a:tcStyle>
        <a:tcBdr/>
        <a:fill>
          <a:solidFill>
            <a:srgbClr val="CAE3C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703C1B0-121A-4DD2-99AB-CB9D35C3F3B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76B5E3-4D73-4EA0-9522-D4D57381970A}" styleName="Table_2">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8C760A-97DB-41FE-8AC0-88DC40272825}"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3ACA081-8EB8-44D6-9737-D165EAFB4327}"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42F18ED5-F858-4A8B-B89B-22F6E24FF64E}"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D0FFE713-992B-4D74-8764-BAB938F47AA1}" styleName="Table_6">
    <a:wholeTbl>
      <a:tcTxStyle>
        <a:font>
          <a:latin typeface="Arial"/>
          <a:ea typeface="Arial"/>
          <a:cs typeface="Arial"/>
        </a:font>
        <a:srgbClr val="000000"/>
      </a:tcTxStyle>
      <a:tcStyle>
        <a:tcBdr>
          <a:left>
            <a:ln w="38100" cap="flat" cmpd="sng">
              <a:solidFill>
                <a:srgbClr val="7D00D1"/>
              </a:solidFill>
              <a:prstDash val="solid"/>
              <a:round/>
              <a:headEnd type="none" w="sm" len="sm"/>
              <a:tailEnd type="none" w="sm" len="sm"/>
            </a:ln>
          </a:left>
          <a:right>
            <a:ln w="38100" cap="flat" cmpd="sng">
              <a:solidFill>
                <a:srgbClr val="7D00D1"/>
              </a:solidFill>
              <a:prstDash val="solid"/>
              <a:round/>
              <a:headEnd type="none" w="sm" len="sm"/>
              <a:tailEnd type="none" w="sm" len="sm"/>
            </a:ln>
          </a:right>
          <a:top>
            <a:ln w="38100" cap="flat" cmpd="sng">
              <a:solidFill>
                <a:srgbClr val="7D00D1"/>
              </a:solidFill>
              <a:prstDash val="solid"/>
              <a:round/>
              <a:headEnd type="none" w="sm" len="sm"/>
              <a:tailEnd type="none" w="sm" len="sm"/>
            </a:ln>
          </a:top>
          <a:bottom>
            <a:ln w="38100" cap="flat" cmpd="sng">
              <a:solidFill>
                <a:srgbClr val="7D00D1"/>
              </a:solidFill>
              <a:prstDash val="solid"/>
              <a:round/>
              <a:headEnd type="none" w="sm" len="sm"/>
              <a:tailEnd type="none" w="sm" len="sm"/>
            </a:ln>
          </a:bottom>
          <a:insideH>
            <a:ln w="38100" cap="flat" cmpd="sng">
              <a:solidFill>
                <a:srgbClr val="7D00D1"/>
              </a:solidFill>
              <a:prstDash val="solid"/>
              <a:round/>
              <a:headEnd type="none" w="sm" len="sm"/>
              <a:tailEnd type="none" w="sm" len="sm"/>
            </a:ln>
          </a:insideH>
          <a:insideV>
            <a:ln w="38100" cap="flat" cmpd="sng">
              <a:solidFill>
                <a:srgbClr val="7D00D1"/>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F180E6-36ED-48EA-A1CB-327FB3DBFB49}" styleName="Table_7">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F7B2B7-B96C-4715-830B-B6D100C7667A}" styleName="Table_8">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85" autoAdjust="0"/>
  </p:normalViewPr>
  <p:slideViewPr>
    <p:cSldViewPr snapToGrid="0">
      <p:cViewPr varScale="1">
        <p:scale>
          <a:sx n="62" d="100"/>
          <a:sy n="62" d="100"/>
        </p:scale>
        <p:origin x="1459" y="43"/>
      </p:cViewPr>
      <p:guideLst>
        <p:guide orient="horz" pos="4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8.fntdata"/><Relationship Id="rId5" Type="http://schemas.openxmlformats.org/officeDocument/2006/relationships/slide" Target="slides/slide3.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1.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customschemas.google.com/relationships/presentationmetadata" Target="metadata"/><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3.fntdata"/><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3.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
        <p:nvSpPr>
          <p:cNvPr id="201" name="Google Shape;2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30fb466cf_8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30fb466cf_8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30fb466cf_8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30fb466cf_8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6c3f001a4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g86c3f001a4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c0e268404_0_2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c0e268404_0_2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30fb466cf_8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530fb466cf_8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530fb466cf_8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6c3f001a4_3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
        <p:nvSpPr>
          <p:cNvPr id="327" name="Google Shape;327;g86c3f001a4_3_50:notes"/>
          <p:cNvSpPr txBox="1"/>
          <p:nvPr/>
        </p:nvSpPr>
        <p:spPr>
          <a:xfrm>
            <a:off x="2978204" y="11773289"/>
            <a:ext cx="2278500" cy="6198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
        <p:nvSpPr>
          <p:cNvPr id="328" name="Google Shape;328;g86c3f001a4_3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g86c3f001a4_3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6c3f001a4_3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8" name="Google Shape;358;g86c3f001a4_3_2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g86c3f001a4_3_2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c0e268404_0_25: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17</a:t>
            </a:fld>
            <a:endParaRPr sz="1400"/>
          </a:p>
        </p:txBody>
      </p:sp>
      <p:sp>
        <p:nvSpPr>
          <p:cNvPr id="381" name="Google Shape;381;g8c0e268404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g8c0e268404_0_2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383" name="Google Shape;383;g8c0e268404_0_25: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384" name="Google Shape;384;g8c0e268404_0_25: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bd9bb7c0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8bd9bb7c0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d5f0dd510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d5f0dd51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8d8f9fbafa_3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8d8f9fbafa_3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d8f9fbafa_3_1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d8f9fbafa_3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c0e268404_0_13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g8c0e268404_0_1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c0e2684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8c0e2684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c0e268404_0_20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8c0e268404_0_20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8f107227f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f107227f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bd9bb7c0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8bd9bb7c06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d8f9fbafa_3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d8f9fbafa_3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c0e268404_0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8c0e268404_0_81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464" name="Google Shape;464;g8c0e268404_0_812: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28</a:t>
            </a:fld>
            <a:endParaRPr sz="1400"/>
          </a:p>
        </p:txBody>
      </p:sp>
      <p:sp>
        <p:nvSpPr>
          <p:cNvPr id="465" name="Google Shape;465;g8c0e268404_0_812: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466" name="Google Shape;466;g8c0e268404_0_812: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8c0e268404_0_906:notes"/>
          <p:cNvSpPr txBox="1">
            <a:spLocks noGrp="1"/>
          </p:cNvSpPr>
          <p:nvPr>
            <p:ph type="body" idx="1"/>
          </p:nvPr>
        </p:nvSpPr>
        <p:spPr>
          <a:xfrm>
            <a:off x="685801"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None/>
            </a:pPr>
            <a:endParaRPr>
              <a:sym typeface="Calibri"/>
            </a:endParaRPr>
          </a:p>
        </p:txBody>
      </p:sp>
      <p:sp>
        <p:nvSpPr>
          <p:cNvPr id="473" name="Google Shape;473;g8c0e268404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g8c0e268404_0_906: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475" name="Google Shape;475;g8c0e268404_0_906: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d5f0dd510_0_2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d5f0dd510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8c0e268404_0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8c0e268404_0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8c415affd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8c415affd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f107227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f107227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f107227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f107227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c0e268404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c0e268404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8c5012d9b1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8c5012d9b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8c0e268404_0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8c0e268404_0_119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Font typeface="Arial"/>
              <a:buNone/>
            </a:pPr>
            <a:endParaRPr/>
          </a:p>
        </p:txBody>
      </p:sp>
      <p:sp>
        <p:nvSpPr>
          <p:cNvPr id="532" name="Google Shape;532;g8c0e268404_0_1192: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36</a:t>
            </a:fld>
            <a:endParaRPr sz="1400"/>
          </a:p>
        </p:txBody>
      </p:sp>
      <p:sp>
        <p:nvSpPr>
          <p:cNvPr id="533" name="Google Shape;533;g8c0e268404_0_1192: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534" name="Google Shape;534;g8c0e268404_0_1192: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d8f9fbafa_3_1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d8f9fbafa_3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f107227f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f107227f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8c0e268404_0_1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8c0e268404_0_128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557" name="Google Shape;557;g8c0e268404_0_1289: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39</a:t>
            </a:fld>
            <a:endParaRPr sz="1400"/>
          </a:p>
        </p:txBody>
      </p:sp>
      <p:sp>
        <p:nvSpPr>
          <p:cNvPr id="558" name="Google Shape;558;g8c0e268404_0_1289: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559" name="Google Shape;559;g8c0e268404_0_1289: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d5f0dd510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d5f0dd51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c0e268404_0_1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8c0e268404_0_157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567" name="Google Shape;567;g8c0e268404_0_1571: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solidFill>
                  <a:srgbClr val="000000"/>
                </a:solidFill>
                <a:latin typeface="Calibri"/>
                <a:ea typeface="Calibri"/>
                <a:cs typeface="Calibri"/>
                <a:sym typeface="Calibri"/>
              </a:rPr>
              <a:t>40</a:t>
            </a:fld>
            <a:endParaRPr sz="1400">
              <a:solidFill>
                <a:srgbClr val="000000"/>
              </a:solidFill>
              <a:latin typeface="Calibri"/>
              <a:ea typeface="Calibri"/>
              <a:cs typeface="Calibri"/>
              <a:sym typeface="Calibri"/>
            </a:endParaRPr>
          </a:p>
        </p:txBody>
      </p:sp>
      <p:sp>
        <p:nvSpPr>
          <p:cNvPr id="568" name="Google Shape;568;g8c0e268404_0_1571: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569" name="Google Shape;569;g8c0e268404_0_1571: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8c0e268404_0_1664:notes"/>
          <p:cNvSpPr txBox="1">
            <a:spLocks noGrp="1"/>
          </p:cNvSpPr>
          <p:nvPr>
            <p:ph type="body" idx="1"/>
          </p:nvPr>
        </p:nvSpPr>
        <p:spPr>
          <a:xfrm>
            <a:off x="685801"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576" name="Google Shape;576;g8c0e268404_0_1664: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8c0e268404_0_1664:notes"/>
          <p:cNvSpPr txBox="1">
            <a:spLocks noGrp="1"/>
          </p:cNvSpPr>
          <p:nvPr>
            <p:ph type="dt" idx="10"/>
          </p:nvPr>
        </p:nvSpPr>
        <p:spPr>
          <a:xfrm>
            <a:off x="3884613" y="0"/>
            <a:ext cx="2971800" cy="459000"/>
          </a:xfrm>
          <a:prstGeom prst="rect">
            <a:avLst/>
          </a:prstGeom>
          <a:noFill/>
          <a:ln>
            <a:noFill/>
          </a:ln>
        </p:spPr>
        <p:txBody>
          <a:bodyPr spcFirstLastPara="1" wrap="square" lIns="91325" tIns="45650" rIns="91325" bIns="45650" anchor="t" anchorCtr="0">
            <a:noAutofit/>
          </a:bodyPr>
          <a:lstStyle/>
          <a:p>
            <a:pPr marL="0" lvl="0" indent="0" algn="r" rtl="0">
              <a:spcBef>
                <a:spcPts val="0"/>
              </a:spcBef>
              <a:spcAft>
                <a:spcPts val="0"/>
              </a:spcAft>
              <a:buNone/>
            </a:pPr>
            <a:r>
              <a:rPr lang="en-US" sz="1400"/>
              <a:t>Fall 2017</a:t>
            </a:r>
            <a:endParaRPr sz="1400"/>
          </a:p>
        </p:txBody>
      </p:sp>
      <p:sp>
        <p:nvSpPr>
          <p:cNvPr id="578" name="Google Shape;578;g8c0e268404_0_1664:notes"/>
          <p:cNvSpPr txBox="1">
            <a:spLocks noGrp="1"/>
          </p:cNvSpPr>
          <p:nvPr>
            <p:ph type="ftr" idx="11"/>
          </p:nvPr>
        </p:nvSpPr>
        <p:spPr>
          <a:xfrm>
            <a:off x="0" y="8685214"/>
            <a:ext cx="2971800" cy="459000"/>
          </a:xfrm>
          <a:prstGeom prst="rect">
            <a:avLst/>
          </a:prstGeom>
          <a:noFill/>
          <a:ln>
            <a:noFill/>
          </a:ln>
        </p:spPr>
        <p:txBody>
          <a:bodyPr spcFirstLastPara="1" wrap="square" lIns="91325" tIns="45650" rIns="91325" bIns="45650" anchor="b" anchorCtr="0">
            <a:noAutofit/>
          </a:bodyPr>
          <a:lstStyle/>
          <a:p>
            <a:pPr marL="0" lvl="0" indent="0" algn="l" rtl="0">
              <a:spcBef>
                <a:spcPts val="0"/>
              </a:spcBef>
              <a:spcAft>
                <a:spcPts val="0"/>
              </a:spcAft>
              <a:buNone/>
            </a:pPr>
            <a:r>
              <a:rPr lang="en-US" sz="1400"/>
              <a:t>DE-PBS: Expectations &amp; Matrix</a:t>
            </a: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8c5012d9b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g8c5012d9b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8c415affd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8c415affd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8c415affd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8c415affd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8f107227f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8f107227f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8c0e268404_0_1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8c0e268404_0_1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8f107227f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8f107227f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c0e268404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c0e2684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8f107227f7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8f107227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8f2038de7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8f2038de7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f2038de7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f2038de7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30fb466cf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530fb466cf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30fb466cf_8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30fb466cf_8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f5d32375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f5d32375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90000"/>
              </a:lnSpc>
              <a:spcBef>
                <a:spcPts val="1000"/>
              </a:spcBef>
              <a:spcAft>
                <a:spcPts val="0"/>
              </a:spcAft>
              <a:buClr>
                <a:schemeClr val="dk1"/>
              </a:buClr>
              <a:buSzPts val="1400"/>
              <a:buChar char="•"/>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f5d323750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f5d3237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30fb466cf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30fb466cf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86c3f001a4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86c3f001a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530fb466cf_8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530fb466cf_8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530fb466cf_8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30fb466cf_8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30fb466cf_8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32" name="Google Shape;732;g530fb466cf_8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530fb466cf_8_1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530fb466cf_8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530fb466cf_8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
        <p:nvSpPr>
          <p:cNvPr id="740" name="Google Shape;740;g530fb466cf_8_142: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41" name="Google Shape;741;g530fb466cf_8_14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DE-PBS/SCSS: SEL &amp; SWPBIS Integration Module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530fb466cf_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530fb466cf_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endParaRPr>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530fb466cf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530fb466cf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86c3f001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8" name="Google Shape;778;g86c3f001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6c3f001a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4" name="Google Shape;784;g86c3f001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86c3f001a4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0" name="Google Shape;790;g86c3f001a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86c3f001a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97" name="Google Shape;797;g86c3f001a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bd9bb7c0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bd9bb7c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530fb466cf_8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530fb466cf_8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530fb466cf_8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530fb466cf_8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8c0e268404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8c0e268404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c0e268404_0_2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c0e268404_0_2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endParaRPr>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8c0e268404_0_18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g8c0e268404_0_1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86c3f001a4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86c3f001a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530fb466cf_1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530fb466cf_1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530fb466cf_1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530fb466cf_1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30fb466cf_1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30fb466cf_1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530fb466cf_1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530fb466cf_1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d5f0dd510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d5f0dd51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530fb466cf_1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530fb466cf_1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6c3f001a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g86c3f001a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86c3f001a4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4" name="Google Shape;14;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 name="Google Shape;15;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 name="Google Shape;16;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g8d5f0dd510_0_64"/>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g8d5f0dd510_0_64"/>
          <p:cNvSpPr txBox="1">
            <a:spLocks noGrp="1"/>
          </p:cNvSpPr>
          <p:nvPr>
            <p:ph type="title"/>
          </p:nvPr>
        </p:nvSpPr>
        <p:spPr>
          <a:xfrm>
            <a:off x="415600" y="593367"/>
            <a:ext cx="11360700" cy="817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g8d5f0dd510_0_64"/>
          <p:cNvSpPr txBox="1">
            <a:spLocks noGrp="1"/>
          </p:cNvSpPr>
          <p:nvPr>
            <p:ph type="body" idx="1"/>
          </p:nvPr>
        </p:nvSpPr>
        <p:spPr>
          <a:xfrm>
            <a:off x="415600" y="1562133"/>
            <a:ext cx="11360700" cy="45297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4" name="Google Shape;84;g8d5f0dd510_0_6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5"/>
        <p:cNvGrpSpPr/>
        <p:nvPr/>
      </p:nvGrpSpPr>
      <p:grpSpPr>
        <a:xfrm>
          <a:off x="0" y="0"/>
          <a:ext cx="0" cy="0"/>
          <a:chOff x="0" y="0"/>
          <a:chExt cx="0" cy="0"/>
        </a:xfrm>
      </p:grpSpPr>
      <p:sp>
        <p:nvSpPr>
          <p:cNvPr id="86" name="Google Shape;86;g8c0e268404_0_1569"/>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87"/>
        <p:cNvGrpSpPr/>
        <p:nvPr/>
      </p:nvGrpSpPr>
      <p:grpSpPr>
        <a:xfrm>
          <a:off x="0" y="0"/>
          <a:ext cx="0" cy="0"/>
          <a:chOff x="0" y="0"/>
          <a:chExt cx="0" cy="0"/>
        </a:xfrm>
      </p:grpSpPr>
      <p:sp>
        <p:nvSpPr>
          <p:cNvPr id="88" name="Google Shape;88;g86c3f001a4_0_128"/>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g86c3f001a4_0_128"/>
          <p:cNvSpPr txBox="1">
            <a:spLocks noGrp="1"/>
          </p:cNvSpPr>
          <p:nvPr>
            <p:ph type="title"/>
          </p:nvPr>
        </p:nvSpPr>
        <p:spPr>
          <a:xfrm>
            <a:off x="478367" y="188913"/>
            <a:ext cx="8991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400"/>
              <a:buFont typeface="Calibri"/>
              <a:buNone/>
              <a:defRPr>
                <a:solidFill>
                  <a:schemeClr val="dk2"/>
                </a:solidFill>
              </a:defRPr>
            </a:lvl1pPr>
            <a:lvl2pPr lvl="1" algn="ctr" rtl="0">
              <a:spcBef>
                <a:spcPts val="0"/>
              </a:spcBef>
              <a:spcAft>
                <a:spcPts val="0"/>
              </a:spcAft>
              <a:buClr>
                <a:schemeClr val="dk2"/>
              </a:buClr>
              <a:buSzPts val="1400"/>
              <a:buFont typeface="Federo"/>
              <a:buNone/>
              <a:defRPr/>
            </a:lvl2pPr>
            <a:lvl3pPr lvl="2" algn="ctr" rtl="0">
              <a:spcBef>
                <a:spcPts val="0"/>
              </a:spcBef>
              <a:spcAft>
                <a:spcPts val="0"/>
              </a:spcAft>
              <a:buClr>
                <a:schemeClr val="dk2"/>
              </a:buClr>
              <a:buSzPts val="1400"/>
              <a:buFont typeface="Federo"/>
              <a:buNone/>
              <a:defRPr/>
            </a:lvl3pPr>
            <a:lvl4pPr lvl="3" algn="ctr" rtl="0">
              <a:spcBef>
                <a:spcPts val="0"/>
              </a:spcBef>
              <a:spcAft>
                <a:spcPts val="0"/>
              </a:spcAft>
              <a:buClr>
                <a:schemeClr val="dk2"/>
              </a:buClr>
              <a:buSzPts val="1400"/>
              <a:buFont typeface="Federo"/>
              <a:buNone/>
              <a:defRPr/>
            </a:lvl4pPr>
            <a:lvl5pPr lvl="4" algn="ctr" rtl="0">
              <a:spcBef>
                <a:spcPts val="0"/>
              </a:spcBef>
              <a:spcAft>
                <a:spcPts val="0"/>
              </a:spcAft>
              <a:buClr>
                <a:schemeClr val="dk2"/>
              </a:buClr>
              <a:buSzPts val="1400"/>
              <a:buFont typeface="Federo"/>
              <a:buNone/>
              <a:defRPr/>
            </a:lvl5pPr>
            <a:lvl6pPr lvl="5" algn="ctr" rtl="0">
              <a:spcBef>
                <a:spcPts val="0"/>
              </a:spcBef>
              <a:spcAft>
                <a:spcPts val="0"/>
              </a:spcAft>
              <a:buClr>
                <a:schemeClr val="dk2"/>
              </a:buClr>
              <a:buSzPts val="1400"/>
              <a:buFont typeface="Federo"/>
              <a:buNone/>
              <a:defRPr/>
            </a:lvl6pPr>
            <a:lvl7pPr lvl="6" algn="ctr" rtl="0">
              <a:spcBef>
                <a:spcPts val="0"/>
              </a:spcBef>
              <a:spcAft>
                <a:spcPts val="0"/>
              </a:spcAft>
              <a:buClr>
                <a:schemeClr val="dk2"/>
              </a:buClr>
              <a:buSzPts val="1400"/>
              <a:buFont typeface="Federo"/>
              <a:buNone/>
              <a:defRPr/>
            </a:lvl7pPr>
            <a:lvl8pPr lvl="7" algn="ctr" rtl="0">
              <a:spcBef>
                <a:spcPts val="0"/>
              </a:spcBef>
              <a:spcAft>
                <a:spcPts val="0"/>
              </a:spcAft>
              <a:buClr>
                <a:schemeClr val="dk2"/>
              </a:buClr>
              <a:buSzPts val="1400"/>
              <a:buFont typeface="Federo"/>
              <a:buNone/>
              <a:defRPr/>
            </a:lvl8pPr>
            <a:lvl9pPr lvl="8" algn="ctr" rtl="0">
              <a:spcBef>
                <a:spcPts val="0"/>
              </a:spcBef>
              <a:spcAft>
                <a:spcPts val="0"/>
              </a:spcAft>
              <a:buClr>
                <a:schemeClr val="dk2"/>
              </a:buClr>
              <a:buSzPts val="1400"/>
              <a:buFont typeface="Federo"/>
              <a:buNone/>
              <a:defRPr/>
            </a:lvl9pPr>
          </a:lstStyle>
          <a:p>
            <a:endParaRPr/>
          </a:p>
        </p:txBody>
      </p:sp>
      <p:sp>
        <p:nvSpPr>
          <p:cNvPr id="90" name="Google Shape;90;g86c3f001a4_0_128"/>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g86c3f001a4_0_128"/>
          <p:cNvSpPr txBox="1">
            <a:spLocks noGrp="1"/>
          </p:cNvSpPr>
          <p:nvPr>
            <p:ph type="body" idx="1"/>
          </p:nvPr>
        </p:nvSpPr>
        <p:spPr>
          <a:xfrm>
            <a:off x="1088572" y="1469571"/>
            <a:ext cx="10036500" cy="4780800"/>
          </a:xfrm>
          <a:prstGeom prst="rect">
            <a:avLst/>
          </a:prstGeom>
          <a:noFill/>
          <a:ln>
            <a:noFill/>
          </a:ln>
        </p:spPr>
        <p:txBody>
          <a:bodyPr spcFirstLastPara="1" wrap="square" lIns="91425" tIns="45700" rIns="91425" bIns="45700" anchor="t" anchorCtr="0">
            <a:noAutofit/>
          </a:bodyPr>
          <a:lstStyle>
            <a:lvl1pPr marL="457200" lvl="0" indent="-228600" algn="l" rtl="0">
              <a:spcBef>
                <a:spcPts val="360"/>
              </a:spcBef>
              <a:spcAft>
                <a:spcPts val="0"/>
              </a:spcAft>
              <a:buClr>
                <a:schemeClr val="dk1"/>
              </a:buClr>
              <a:buSzPts val="1800"/>
              <a:buFont typeface="Calibri"/>
              <a:buNone/>
              <a:defRPr/>
            </a:lvl1pPr>
            <a:lvl2pPr marL="914400" lvl="1" indent="-342900" algn="l" rtl="0">
              <a:spcBef>
                <a:spcPts val="360"/>
              </a:spcBef>
              <a:spcAft>
                <a:spcPts val="0"/>
              </a:spcAft>
              <a:buClr>
                <a:schemeClr val="dk1"/>
              </a:buClr>
              <a:buSzPts val="1800"/>
              <a:buFont typeface="Calibri"/>
              <a:buChar char="–"/>
              <a:defRPr/>
            </a:lvl2pPr>
            <a:lvl3pPr marL="1371600" lvl="2" indent="-342900" algn="l" rtl="0">
              <a:spcBef>
                <a:spcPts val="360"/>
              </a:spcBef>
              <a:spcAft>
                <a:spcPts val="0"/>
              </a:spcAft>
              <a:buClr>
                <a:schemeClr val="dk1"/>
              </a:buClr>
              <a:buSzPts val="1800"/>
              <a:buFont typeface="Calibri"/>
              <a:buChar char="•"/>
              <a:defRPr/>
            </a:lvl3pPr>
            <a:lvl4pPr marL="1828800" lvl="3" indent="-342900" algn="l" rtl="0">
              <a:spcBef>
                <a:spcPts val="360"/>
              </a:spcBef>
              <a:spcAft>
                <a:spcPts val="0"/>
              </a:spcAft>
              <a:buClr>
                <a:schemeClr val="dk1"/>
              </a:buClr>
              <a:buSzPts val="1800"/>
              <a:buFont typeface="Calibri"/>
              <a:buChar char="–"/>
              <a:defRPr/>
            </a:lvl4pPr>
            <a:lvl5pPr marL="2286000" lvl="4" indent="-342900" algn="l" rtl="0">
              <a:spcBef>
                <a:spcPts val="360"/>
              </a:spcBef>
              <a:spcAft>
                <a:spcPts val="0"/>
              </a:spcAft>
              <a:buClr>
                <a:schemeClr val="dk1"/>
              </a:buClr>
              <a:buSzPts val="1800"/>
              <a:buFont typeface="Calibri"/>
              <a:buChar char="»"/>
              <a:defRPr/>
            </a:lvl5pPr>
            <a:lvl6pPr marL="2743200" lvl="5" indent="-342900" algn="l" rtl="0">
              <a:spcBef>
                <a:spcPts val="360"/>
              </a:spcBef>
              <a:spcAft>
                <a:spcPts val="0"/>
              </a:spcAft>
              <a:buClr>
                <a:schemeClr val="dk1"/>
              </a:buClr>
              <a:buSzPts val="1800"/>
              <a:buFont typeface="Federo"/>
              <a:buChar char="»"/>
              <a:defRPr/>
            </a:lvl6pPr>
            <a:lvl7pPr marL="3200400" lvl="6" indent="-342900" algn="l" rtl="0">
              <a:spcBef>
                <a:spcPts val="360"/>
              </a:spcBef>
              <a:spcAft>
                <a:spcPts val="0"/>
              </a:spcAft>
              <a:buClr>
                <a:schemeClr val="dk1"/>
              </a:buClr>
              <a:buSzPts val="1800"/>
              <a:buFont typeface="Federo"/>
              <a:buChar char="»"/>
              <a:defRPr/>
            </a:lvl7pPr>
            <a:lvl8pPr marL="3657600" lvl="7" indent="-342900" algn="l" rtl="0">
              <a:spcBef>
                <a:spcPts val="360"/>
              </a:spcBef>
              <a:spcAft>
                <a:spcPts val="0"/>
              </a:spcAft>
              <a:buClr>
                <a:schemeClr val="dk1"/>
              </a:buClr>
              <a:buSzPts val="1800"/>
              <a:buFont typeface="Federo"/>
              <a:buChar char="»"/>
              <a:defRPr/>
            </a:lvl8pPr>
            <a:lvl9pPr marL="4114800" lvl="8" indent="-342900" algn="l" rtl="0">
              <a:spcBef>
                <a:spcPts val="360"/>
              </a:spcBef>
              <a:spcAft>
                <a:spcPts val="0"/>
              </a:spcAft>
              <a:buClr>
                <a:schemeClr val="dk1"/>
              </a:buClr>
              <a:buSzPts val="1800"/>
              <a:buFont typeface="Federo"/>
              <a:buChar char="»"/>
              <a:defRPr/>
            </a:lvl9pPr>
          </a:lstStyle>
          <a:p>
            <a:endParaRPr/>
          </a:p>
        </p:txBody>
      </p:sp>
      <p:pic>
        <p:nvPicPr>
          <p:cNvPr id="92" name="Google Shape;92;g86c3f001a4_0_128"/>
          <p:cNvPicPr preferRelativeResize="0"/>
          <p:nvPr/>
        </p:nvPicPr>
        <p:blipFill rotWithShape="1">
          <a:blip r:embed="rId2">
            <a:alphaModFix/>
          </a:blip>
          <a:srcRect/>
          <a:stretch/>
        </p:blipFill>
        <p:spPr>
          <a:xfrm>
            <a:off x="273754" y="6009043"/>
            <a:ext cx="3749054" cy="65641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g86c3f001a4_3_324"/>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1" name="Google Shape;101;g86c3f001a4_3_3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chemeClr val="dk1"/>
              </a:buClr>
              <a:buSzPts val="3200"/>
              <a:buFont typeface="Calibri"/>
              <a:buNone/>
              <a:defRPr/>
            </a:lvl1pPr>
            <a:lvl2pPr lvl="1" algn="l" rtl="0">
              <a:spcBef>
                <a:spcPts val="360"/>
              </a:spcBef>
              <a:spcAft>
                <a:spcPts val="0"/>
              </a:spcAft>
              <a:buClr>
                <a:schemeClr val="dk1"/>
              </a:buClr>
              <a:buSzPts val="1800"/>
              <a:buChar char="–"/>
              <a:defRPr/>
            </a:lvl2pPr>
            <a:lvl3pPr lvl="2" algn="l" rtl="0">
              <a:spcBef>
                <a:spcPts val="360"/>
              </a:spcBef>
              <a:spcAft>
                <a:spcPts val="0"/>
              </a:spcAft>
              <a:buClr>
                <a:schemeClr val="dk1"/>
              </a:buClr>
              <a:buSzPts val="1800"/>
              <a:buChar char="•"/>
              <a:defRPr/>
            </a:lvl3pPr>
            <a:lvl4pPr lvl="3" algn="l" rtl="0">
              <a:spcBef>
                <a:spcPts val="360"/>
              </a:spcBef>
              <a:spcAft>
                <a:spcPts val="0"/>
              </a:spcAft>
              <a:buClr>
                <a:schemeClr val="dk1"/>
              </a:buClr>
              <a:buSzPts val="1800"/>
              <a:buChar char="–"/>
              <a:defRPr/>
            </a:lvl4pPr>
            <a:lvl5pPr lvl="4" algn="l" rtl="0">
              <a:spcBef>
                <a:spcPts val="360"/>
              </a:spcBef>
              <a:spcAft>
                <a:spcPts val="0"/>
              </a:spcAft>
              <a:buClr>
                <a:schemeClr val="dk1"/>
              </a:buClr>
              <a:buSzPts val="1800"/>
              <a:buChar char="»"/>
              <a:defRPr/>
            </a:lvl5pPr>
            <a:lvl6pPr lvl="5" algn="l" rtl="0">
              <a:spcBef>
                <a:spcPts val="360"/>
              </a:spcBef>
              <a:spcAft>
                <a:spcPts val="0"/>
              </a:spcAft>
              <a:buClr>
                <a:schemeClr val="dk1"/>
              </a:buClr>
              <a:buSzPts val="1800"/>
              <a:buChar char="»"/>
              <a:defRPr/>
            </a:lvl6pPr>
            <a:lvl7pPr lvl="6" algn="l" rtl="0">
              <a:spcBef>
                <a:spcPts val="360"/>
              </a:spcBef>
              <a:spcAft>
                <a:spcPts val="0"/>
              </a:spcAft>
              <a:buClr>
                <a:schemeClr val="dk1"/>
              </a:buClr>
              <a:buSzPts val="1800"/>
              <a:buChar char="»"/>
              <a:defRPr/>
            </a:lvl7pPr>
            <a:lvl8pPr lvl="7" algn="l" rtl="0">
              <a:spcBef>
                <a:spcPts val="360"/>
              </a:spcBef>
              <a:spcAft>
                <a:spcPts val="0"/>
              </a:spcAft>
              <a:buClr>
                <a:schemeClr val="dk1"/>
              </a:buClr>
              <a:buSzPts val="1800"/>
              <a:buChar char="»"/>
              <a:defRPr/>
            </a:lvl8pPr>
            <a:lvl9pPr lvl="8" algn="l" rtl="0">
              <a:spcBef>
                <a:spcPts val="360"/>
              </a:spcBef>
              <a:spcAft>
                <a:spcPts val="0"/>
              </a:spcAft>
              <a:buClr>
                <a:schemeClr val="dk1"/>
              </a:buClr>
              <a:buSzPts val="1800"/>
              <a:buChar char="»"/>
              <a:defRPr/>
            </a:lvl9pPr>
          </a:lstStyle>
          <a:p>
            <a:endParaRPr/>
          </a:p>
        </p:txBody>
      </p:sp>
      <p:sp>
        <p:nvSpPr>
          <p:cNvPr id="102" name="Google Shape;102;g86c3f001a4_3_324"/>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g86c3f001a4_3_324"/>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86c3f001a4_3_324"/>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g86c3f001a4_3_3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7" name="Google Shape;107;g86c3f001a4_3_330"/>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8" name="Google Shape;108;g86c3f001a4_3_330"/>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g86c3f001a4_3_330"/>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86c3f001a4_3_330"/>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g86c3f001a4_3_336"/>
          <p:cNvSpPr txBox="1">
            <a:spLocks noGrp="1"/>
          </p:cNvSpPr>
          <p:nvPr>
            <p:ph type="title"/>
          </p:nvPr>
        </p:nvSpPr>
        <p:spPr>
          <a:xfrm>
            <a:off x="963084" y="4406900"/>
            <a:ext cx="103632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3" name="Google Shape;113;g86c3f001a4_3_336"/>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Calibri"/>
              <a:buNone/>
              <a:defRPr sz="2000"/>
            </a:lvl1pPr>
            <a:lvl2pPr marL="914400" lvl="1" indent="-228600" algn="l" rtl="0">
              <a:spcBef>
                <a:spcPts val="360"/>
              </a:spcBef>
              <a:spcAft>
                <a:spcPts val="0"/>
              </a:spcAft>
              <a:buClr>
                <a:schemeClr val="dk1"/>
              </a:buClr>
              <a:buSzPts val="1800"/>
              <a:buFont typeface="Calibri"/>
              <a:buNone/>
              <a:defRPr sz="1800"/>
            </a:lvl2pPr>
            <a:lvl3pPr marL="1371600" lvl="2" indent="-228600" algn="l" rtl="0">
              <a:spcBef>
                <a:spcPts val="320"/>
              </a:spcBef>
              <a:spcAft>
                <a:spcPts val="0"/>
              </a:spcAft>
              <a:buClr>
                <a:schemeClr val="dk1"/>
              </a:buClr>
              <a:buSzPts val="1600"/>
              <a:buFont typeface="Calibri"/>
              <a:buNone/>
              <a:defRPr sz="1600"/>
            </a:lvl3pPr>
            <a:lvl4pPr marL="1828800" lvl="3" indent="-228600" algn="l" rtl="0">
              <a:spcBef>
                <a:spcPts val="280"/>
              </a:spcBef>
              <a:spcAft>
                <a:spcPts val="0"/>
              </a:spcAft>
              <a:buClr>
                <a:schemeClr val="dk1"/>
              </a:buClr>
              <a:buSzPts val="1400"/>
              <a:buFont typeface="Calibri"/>
              <a:buNone/>
              <a:defRPr sz="1400"/>
            </a:lvl4pPr>
            <a:lvl5pPr marL="2286000" lvl="4" indent="-228600" algn="l" rtl="0">
              <a:spcBef>
                <a:spcPts val="280"/>
              </a:spcBef>
              <a:spcAft>
                <a:spcPts val="0"/>
              </a:spcAft>
              <a:buClr>
                <a:schemeClr val="dk1"/>
              </a:buClr>
              <a:buSzPts val="1400"/>
              <a:buFont typeface="Calibri"/>
              <a:buNone/>
              <a:defRPr sz="1400"/>
            </a:lvl5pPr>
            <a:lvl6pPr marL="2743200" lvl="5" indent="-228600" algn="l" rtl="0">
              <a:spcBef>
                <a:spcPts val="280"/>
              </a:spcBef>
              <a:spcAft>
                <a:spcPts val="0"/>
              </a:spcAft>
              <a:buClr>
                <a:schemeClr val="dk1"/>
              </a:buClr>
              <a:buSzPts val="1400"/>
              <a:buFont typeface="Federo"/>
              <a:buNone/>
              <a:defRPr sz="1400"/>
            </a:lvl6pPr>
            <a:lvl7pPr marL="3200400" lvl="6" indent="-228600" algn="l" rtl="0">
              <a:spcBef>
                <a:spcPts val="280"/>
              </a:spcBef>
              <a:spcAft>
                <a:spcPts val="0"/>
              </a:spcAft>
              <a:buClr>
                <a:schemeClr val="dk1"/>
              </a:buClr>
              <a:buSzPts val="1400"/>
              <a:buFont typeface="Federo"/>
              <a:buNone/>
              <a:defRPr sz="1400"/>
            </a:lvl7pPr>
            <a:lvl8pPr marL="3657600" lvl="7" indent="-228600" algn="l" rtl="0">
              <a:spcBef>
                <a:spcPts val="280"/>
              </a:spcBef>
              <a:spcAft>
                <a:spcPts val="0"/>
              </a:spcAft>
              <a:buClr>
                <a:schemeClr val="dk1"/>
              </a:buClr>
              <a:buSzPts val="1400"/>
              <a:buFont typeface="Federo"/>
              <a:buNone/>
              <a:defRPr sz="1400"/>
            </a:lvl8pPr>
            <a:lvl9pPr marL="4114800" lvl="8" indent="-228600" algn="l" rtl="0">
              <a:spcBef>
                <a:spcPts val="280"/>
              </a:spcBef>
              <a:spcAft>
                <a:spcPts val="0"/>
              </a:spcAft>
              <a:buClr>
                <a:schemeClr val="dk1"/>
              </a:buClr>
              <a:buSzPts val="1400"/>
              <a:buFont typeface="Federo"/>
              <a:buNone/>
              <a:defRPr sz="1400"/>
            </a:lvl9pPr>
          </a:lstStyle>
          <a:p>
            <a:endParaRPr/>
          </a:p>
        </p:txBody>
      </p:sp>
      <p:sp>
        <p:nvSpPr>
          <p:cNvPr id="114" name="Google Shape;114;g86c3f001a4_3_336"/>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g86c3f001a4_3_336"/>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g86c3f001a4_3_336"/>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7"/>
        <p:cNvGrpSpPr/>
        <p:nvPr/>
      </p:nvGrpSpPr>
      <p:grpSpPr>
        <a:xfrm>
          <a:off x="0" y="0"/>
          <a:ext cx="0" cy="0"/>
          <a:chOff x="0" y="0"/>
          <a:chExt cx="0" cy="0"/>
        </a:xfrm>
      </p:grpSpPr>
      <p:sp>
        <p:nvSpPr>
          <p:cNvPr id="118" name="Google Shape;118;g86c3f001a4_3_342"/>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g86c3f001a4_3_342"/>
          <p:cNvSpPr txBox="1">
            <a:spLocks noGrp="1"/>
          </p:cNvSpPr>
          <p:nvPr>
            <p:ph type="title"/>
          </p:nvPr>
        </p:nvSpPr>
        <p:spPr>
          <a:xfrm>
            <a:off x="478367" y="188913"/>
            <a:ext cx="8991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400"/>
              <a:buFont typeface="Calibri"/>
              <a:buNone/>
              <a:defRPr>
                <a:solidFill>
                  <a:schemeClr val="dk2"/>
                </a:solidFill>
              </a:defRPr>
            </a:lvl1pPr>
            <a:lvl2pPr lvl="1" algn="ctr" rtl="0">
              <a:spcBef>
                <a:spcPts val="0"/>
              </a:spcBef>
              <a:spcAft>
                <a:spcPts val="0"/>
              </a:spcAft>
              <a:buClr>
                <a:schemeClr val="dk2"/>
              </a:buClr>
              <a:buSzPts val="1400"/>
              <a:buFont typeface="Federo"/>
              <a:buNone/>
              <a:defRPr/>
            </a:lvl2pPr>
            <a:lvl3pPr lvl="2" algn="ctr" rtl="0">
              <a:spcBef>
                <a:spcPts val="0"/>
              </a:spcBef>
              <a:spcAft>
                <a:spcPts val="0"/>
              </a:spcAft>
              <a:buClr>
                <a:schemeClr val="dk2"/>
              </a:buClr>
              <a:buSzPts val="1400"/>
              <a:buFont typeface="Federo"/>
              <a:buNone/>
              <a:defRPr/>
            </a:lvl3pPr>
            <a:lvl4pPr lvl="3" algn="ctr" rtl="0">
              <a:spcBef>
                <a:spcPts val="0"/>
              </a:spcBef>
              <a:spcAft>
                <a:spcPts val="0"/>
              </a:spcAft>
              <a:buClr>
                <a:schemeClr val="dk2"/>
              </a:buClr>
              <a:buSzPts val="1400"/>
              <a:buFont typeface="Federo"/>
              <a:buNone/>
              <a:defRPr/>
            </a:lvl4pPr>
            <a:lvl5pPr lvl="4" algn="ctr" rtl="0">
              <a:spcBef>
                <a:spcPts val="0"/>
              </a:spcBef>
              <a:spcAft>
                <a:spcPts val="0"/>
              </a:spcAft>
              <a:buClr>
                <a:schemeClr val="dk2"/>
              </a:buClr>
              <a:buSzPts val="1400"/>
              <a:buFont typeface="Federo"/>
              <a:buNone/>
              <a:defRPr/>
            </a:lvl5pPr>
            <a:lvl6pPr lvl="5" algn="ctr" rtl="0">
              <a:spcBef>
                <a:spcPts val="0"/>
              </a:spcBef>
              <a:spcAft>
                <a:spcPts val="0"/>
              </a:spcAft>
              <a:buClr>
                <a:schemeClr val="dk2"/>
              </a:buClr>
              <a:buSzPts val="1400"/>
              <a:buFont typeface="Federo"/>
              <a:buNone/>
              <a:defRPr/>
            </a:lvl6pPr>
            <a:lvl7pPr lvl="6" algn="ctr" rtl="0">
              <a:spcBef>
                <a:spcPts val="0"/>
              </a:spcBef>
              <a:spcAft>
                <a:spcPts val="0"/>
              </a:spcAft>
              <a:buClr>
                <a:schemeClr val="dk2"/>
              </a:buClr>
              <a:buSzPts val="1400"/>
              <a:buFont typeface="Federo"/>
              <a:buNone/>
              <a:defRPr/>
            </a:lvl7pPr>
            <a:lvl8pPr lvl="7" algn="ctr" rtl="0">
              <a:spcBef>
                <a:spcPts val="0"/>
              </a:spcBef>
              <a:spcAft>
                <a:spcPts val="0"/>
              </a:spcAft>
              <a:buClr>
                <a:schemeClr val="dk2"/>
              </a:buClr>
              <a:buSzPts val="1400"/>
              <a:buFont typeface="Federo"/>
              <a:buNone/>
              <a:defRPr/>
            </a:lvl8pPr>
            <a:lvl9pPr lvl="8" algn="ctr" rtl="0">
              <a:spcBef>
                <a:spcPts val="0"/>
              </a:spcBef>
              <a:spcAft>
                <a:spcPts val="0"/>
              </a:spcAft>
              <a:buClr>
                <a:schemeClr val="dk2"/>
              </a:buClr>
              <a:buSzPts val="1400"/>
              <a:buFont typeface="Federo"/>
              <a:buNone/>
              <a:defRPr/>
            </a:lvl9pPr>
          </a:lstStyle>
          <a:p>
            <a:endParaRPr/>
          </a:p>
        </p:txBody>
      </p:sp>
      <p:sp>
        <p:nvSpPr>
          <p:cNvPr id="120" name="Google Shape;120;g86c3f001a4_3_342"/>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g86c3f001a4_3_342"/>
          <p:cNvSpPr txBox="1">
            <a:spLocks noGrp="1"/>
          </p:cNvSpPr>
          <p:nvPr>
            <p:ph type="body" idx="1"/>
          </p:nvPr>
        </p:nvSpPr>
        <p:spPr>
          <a:xfrm>
            <a:off x="1088572" y="1469571"/>
            <a:ext cx="10036800" cy="4780800"/>
          </a:xfrm>
          <a:prstGeom prst="rect">
            <a:avLst/>
          </a:prstGeom>
          <a:noFill/>
          <a:ln>
            <a:noFill/>
          </a:ln>
        </p:spPr>
        <p:txBody>
          <a:bodyPr spcFirstLastPara="1" wrap="square" lIns="91425" tIns="45700" rIns="91425" bIns="45700" anchor="t" anchorCtr="0">
            <a:noAutofit/>
          </a:bodyPr>
          <a:lstStyle>
            <a:lvl1pPr marL="457200" lvl="0" indent="-228600" algn="l" rtl="0">
              <a:spcBef>
                <a:spcPts val="360"/>
              </a:spcBef>
              <a:spcAft>
                <a:spcPts val="0"/>
              </a:spcAft>
              <a:buClr>
                <a:schemeClr val="dk1"/>
              </a:buClr>
              <a:buSzPts val="1800"/>
              <a:buFont typeface="Calibri"/>
              <a:buNone/>
              <a:defRPr/>
            </a:lvl1pPr>
            <a:lvl2pPr marL="914400" lvl="1" indent="-342900" algn="l" rtl="0">
              <a:spcBef>
                <a:spcPts val="360"/>
              </a:spcBef>
              <a:spcAft>
                <a:spcPts val="0"/>
              </a:spcAft>
              <a:buClr>
                <a:schemeClr val="dk1"/>
              </a:buClr>
              <a:buSzPts val="1800"/>
              <a:buFont typeface="Calibri"/>
              <a:buChar char="–"/>
              <a:defRPr/>
            </a:lvl2pPr>
            <a:lvl3pPr marL="1371600" lvl="2" indent="-342900" algn="l" rtl="0">
              <a:spcBef>
                <a:spcPts val="360"/>
              </a:spcBef>
              <a:spcAft>
                <a:spcPts val="0"/>
              </a:spcAft>
              <a:buClr>
                <a:schemeClr val="dk1"/>
              </a:buClr>
              <a:buSzPts val="1800"/>
              <a:buFont typeface="Calibri"/>
              <a:buChar char="•"/>
              <a:defRPr/>
            </a:lvl3pPr>
            <a:lvl4pPr marL="1828800" lvl="3" indent="-342900" algn="l" rtl="0">
              <a:spcBef>
                <a:spcPts val="360"/>
              </a:spcBef>
              <a:spcAft>
                <a:spcPts val="0"/>
              </a:spcAft>
              <a:buClr>
                <a:schemeClr val="dk1"/>
              </a:buClr>
              <a:buSzPts val="1800"/>
              <a:buFont typeface="Calibri"/>
              <a:buChar char="–"/>
              <a:defRPr/>
            </a:lvl4pPr>
            <a:lvl5pPr marL="2286000" lvl="4" indent="-342900" algn="l" rtl="0">
              <a:spcBef>
                <a:spcPts val="360"/>
              </a:spcBef>
              <a:spcAft>
                <a:spcPts val="0"/>
              </a:spcAft>
              <a:buClr>
                <a:schemeClr val="dk1"/>
              </a:buClr>
              <a:buSzPts val="1800"/>
              <a:buFont typeface="Calibri"/>
              <a:buChar char="»"/>
              <a:defRPr/>
            </a:lvl5pPr>
            <a:lvl6pPr marL="2743200" lvl="5" indent="-342900" algn="l" rtl="0">
              <a:spcBef>
                <a:spcPts val="360"/>
              </a:spcBef>
              <a:spcAft>
                <a:spcPts val="0"/>
              </a:spcAft>
              <a:buClr>
                <a:schemeClr val="dk1"/>
              </a:buClr>
              <a:buSzPts val="1800"/>
              <a:buFont typeface="Federo"/>
              <a:buChar char="»"/>
              <a:defRPr/>
            </a:lvl6pPr>
            <a:lvl7pPr marL="3200400" lvl="6" indent="-342900" algn="l" rtl="0">
              <a:spcBef>
                <a:spcPts val="360"/>
              </a:spcBef>
              <a:spcAft>
                <a:spcPts val="0"/>
              </a:spcAft>
              <a:buClr>
                <a:schemeClr val="dk1"/>
              </a:buClr>
              <a:buSzPts val="1800"/>
              <a:buFont typeface="Federo"/>
              <a:buChar char="»"/>
              <a:defRPr/>
            </a:lvl7pPr>
            <a:lvl8pPr marL="3657600" lvl="7" indent="-342900" algn="l" rtl="0">
              <a:spcBef>
                <a:spcPts val="360"/>
              </a:spcBef>
              <a:spcAft>
                <a:spcPts val="0"/>
              </a:spcAft>
              <a:buClr>
                <a:schemeClr val="dk1"/>
              </a:buClr>
              <a:buSzPts val="1800"/>
              <a:buFont typeface="Federo"/>
              <a:buChar char="»"/>
              <a:defRPr/>
            </a:lvl8pPr>
            <a:lvl9pPr marL="4114800" lvl="8" indent="-342900" algn="l" rtl="0">
              <a:spcBef>
                <a:spcPts val="360"/>
              </a:spcBef>
              <a:spcAft>
                <a:spcPts val="0"/>
              </a:spcAft>
              <a:buClr>
                <a:schemeClr val="dk1"/>
              </a:buClr>
              <a:buSzPts val="1800"/>
              <a:buFont typeface="Federo"/>
              <a:buChar char="»"/>
              <a:defRPr/>
            </a:lvl9pPr>
          </a:lstStyle>
          <a:p>
            <a:endParaRPr/>
          </a:p>
        </p:txBody>
      </p:sp>
      <p:pic>
        <p:nvPicPr>
          <p:cNvPr id="122" name="Google Shape;122;g86c3f001a4_3_342"/>
          <p:cNvPicPr preferRelativeResize="0"/>
          <p:nvPr/>
        </p:nvPicPr>
        <p:blipFill rotWithShape="1">
          <a:blip r:embed="rId2">
            <a:alphaModFix/>
          </a:blip>
          <a:srcRect/>
          <a:stretch/>
        </p:blipFill>
        <p:spPr>
          <a:xfrm>
            <a:off x="273753" y="6009042"/>
            <a:ext cx="2811790" cy="65641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g86c3f001a4_3_34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5" name="Google Shape;125;g86c3f001a4_3_348"/>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86c3f001a4_3_348"/>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86c3f001a4_3_348"/>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g86c3f001a4_3_353"/>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g86c3f001a4_3_353"/>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86c3f001a4_3_353"/>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g86c3f001a4_3_3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 name="Google Shape;134;g86c3f001a4_3_357"/>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Calibri"/>
              <a:buChar char="•"/>
              <a:defRPr sz="2800"/>
            </a:lvl1pPr>
            <a:lvl2pPr marL="914400" lvl="1" indent="-381000" algn="l" rtl="0">
              <a:spcBef>
                <a:spcPts val="480"/>
              </a:spcBef>
              <a:spcAft>
                <a:spcPts val="0"/>
              </a:spcAft>
              <a:buClr>
                <a:schemeClr val="dk1"/>
              </a:buClr>
              <a:buSzPts val="2400"/>
              <a:buFont typeface="Calibri"/>
              <a:buChar char="–"/>
              <a:defRPr sz="2400"/>
            </a:lvl2pPr>
            <a:lvl3pPr marL="1371600" lvl="2" indent="-355600" algn="l" rtl="0">
              <a:spcBef>
                <a:spcPts val="400"/>
              </a:spcBef>
              <a:spcAft>
                <a:spcPts val="0"/>
              </a:spcAft>
              <a:buClr>
                <a:schemeClr val="dk1"/>
              </a:buClr>
              <a:buSzPts val="2000"/>
              <a:buFont typeface="Calibri"/>
              <a:buChar char="•"/>
              <a:defRPr sz="2000"/>
            </a:lvl3pPr>
            <a:lvl4pPr marL="1828800" lvl="3" indent="-342900" algn="l" rtl="0">
              <a:spcBef>
                <a:spcPts val="360"/>
              </a:spcBef>
              <a:spcAft>
                <a:spcPts val="0"/>
              </a:spcAft>
              <a:buClr>
                <a:schemeClr val="dk1"/>
              </a:buClr>
              <a:buSzPts val="1800"/>
              <a:buFont typeface="Calibri"/>
              <a:buChar char="–"/>
              <a:defRPr sz="1800"/>
            </a:lvl4pPr>
            <a:lvl5pPr marL="2286000" lvl="4" indent="-342900" algn="l" rtl="0">
              <a:spcBef>
                <a:spcPts val="360"/>
              </a:spcBef>
              <a:spcAft>
                <a:spcPts val="0"/>
              </a:spcAft>
              <a:buClr>
                <a:schemeClr val="dk1"/>
              </a:buClr>
              <a:buSzPts val="1800"/>
              <a:buFont typeface="Calibri"/>
              <a:buChar char="»"/>
              <a:defRPr sz="1800"/>
            </a:lvl5pPr>
            <a:lvl6pPr marL="2743200" lvl="5" indent="-342900" algn="l" rtl="0">
              <a:spcBef>
                <a:spcPts val="360"/>
              </a:spcBef>
              <a:spcAft>
                <a:spcPts val="0"/>
              </a:spcAft>
              <a:buClr>
                <a:schemeClr val="dk1"/>
              </a:buClr>
              <a:buSzPts val="1800"/>
              <a:buFont typeface="Federo"/>
              <a:buChar char="»"/>
              <a:defRPr sz="1800"/>
            </a:lvl6pPr>
            <a:lvl7pPr marL="3200400" lvl="6" indent="-342900" algn="l" rtl="0">
              <a:spcBef>
                <a:spcPts val="360"/>
              </a:spcBef>
              <a:spcAft>
                <a:spcPts val="0"/>
              </a:spcAft>
              <a:buClr>
                <a:schemeClr val="dk1"/>
              </a:buClr>
              <a:buSzPts val="1800"/>
              <a:buFont typeface="Federo"/>
              <a:buChar char="»"/>
              <a:defRPr sz="1800"/>
            </a:lvl7pPr>
            <a:lvl8pPr marL="3657600" lvl="7" indent="-342900" algn="l" rtl="0">
              <a:spcBef>
                <a:spcPts val="360"/>
              </a:spcBef>
              <a:spcAft>
                <a:spcPts val="0"/>
              </a:spcAft>
              <a:buClr>
                <a:schemeClr val="dk1"/>
              </a:buClr>
              <a:buSzPts val="1800"/>
              <a:buFont typeface="Federo"/>
              <a:buChar char="»"/>
              <a:defRPr sz="1800"/>
            </a:lvl8pPr>
            <a:lvl9pPr marL="4114800" lvl="8" indent="-342900" algn="l" rtl="0">
              <a:spcBef>
                <a:spcPts val="360"/>
              </a:spcBef>
              <a:spcAft>
                <a:spcPts val="0"/>
              </a:spcAft>
              <a:buClr>
                <a:schemeClr val="dk1"/>
              </a:buClr>
              <a:buSzPts val="1800"/>
              <a:buFont typeface="Federo"/>
              <a:buChar char="»"/>
              <a:defRPr sz="1800"/>
            </a:lvl9pPr>
          </a:lstStyle>
          <a:p>
            <a:endParaRPr/>
          </a:p>
        </p:txBody>
      </p:sp>
      <p:sp>
        <p:nvSpPr>
          <p:cNvPr id="135" name="Google Shape;135;g86c3f001a4_3_357"/>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Calibri"/>
              <a:buChar char="•"/>
              <a:defRPr sz="2800"/>
            </a:lvl1pPr>
            <a:lvl2pPr marL="914400" lvl="1" indent="-381000" algn="l" rtl="0">
              <a:spcBef>
                <a:spcPts val="480"/>
              </a:spcBef>
              <a:spcAft>
                <a:spcPts val="0"/>
              </a:spcAft>
              <a:buClr>
                <a:schemeClr val="dk1"/>
              </a:buClr>
              <a:buSzPts val="2400"/>
              <a:buFont typeface="Calibri"/>
              <a:buChar char="–"/>
              <a:defRPr sz="2400"/>
            </a:lvl2pPr>
            <a:lvl3pPr marL="1371600" lvl="2" indent="-355600" algn="l" rtl="0">
              <a:spcBef>
                <a:spcPts val="400"/>
              </a:spcBef>
              <a:spcAft>
                <a:spcPts val="0"/>
              </a:spcAft>
              <a:buClr>
                <a:schemeClr val="dk1"/>
              </a:buClr>
              <a:buSzPts val="2000"/>
              <a:buFont typeface="Calibri"/>
              <a:buChar char="•"/>
              <a:defRPr sz="2000"/>
            </a:lvl3pPr>
            <a:lvl4pPr marL="1828800" lvl="3" indent="-342900" algn="l" rtl="0">
              <a:spcBef>
                <a:spcPts val="360"/>
              </a:spcBef>
              <a:spcAft>
                <a:spcPts val="0"/>
              </a:spcAft>
              <a:buClr>
                <a:schemeClr val="dk1"/>
              </a:buClr>
              <a:buSzPts val="1800"/>
              <a:buFont typeface="Calibri"/>
              <a:buChar char="–"/>
              <a:defRPr sz="1800"/>
            </a:lvl4pPr>
            <a:lvl5pPr marL="2286000" lvl="4" indent="-342900" algn="l" rtl="0">
              <a:spcBef>
                <a:spcPts val="360"/>
              </a:spcBef>
              <a:spcAft>
                <a:spcPts val="0"/>
              </a:spcAft>
              <a:buClr>
                <a:schemeClr val="dk1"/>
              </a:buClr>
              <a:buSzPts val="1800"/>
              <a:buFont typeface="Calibri"/>
              <a:buChar char="»"/>
              <a:defRPr sz="1800"/>
            </a:lvl5pPr>
            <a:lvl6pPr marL="2743200" lvl="5" indent="-342900" algn="l" rtl="0">
              <a:spcBef>
                <a:spcPts val="360"/>
              </a:spcBef>
              <a:spcAft>
                <a:spcPts val="0"/>
              </a:spcAft>
              <a:buClr>
                <a:schemeClr val="dk1"/>
              </a:buClr>
              <a:buSzPts val="1800"/>
              <a:buFont typeface="Federo"/>
              <a:buChar char="»"/>
              <a:defRPr sz="1800"/>
            </a:lvl6pPr>
            <a:lvl7pPr marL="3200400" lvl="6" indent="-342900" algn="l" rtl="0">
              <a:spcBef>
                <a:spcPts val="360"/>
              </a:spcBef>
              <a:spcAft>
                <a:spcPts val="0"/>
              </a:spcAft>
              <a:buClr>
                <a:schemeClr val="dk1"/>
              </a:buClr>
              <a:buSzPts val="1800"/>
              <a:buFont typeface="Federo"/>
              <a:buChar char="»"/>
              <a:defRPr sz="1800"/>
            </a:lvl7pPr>
            <a:lvl8pPr marL="3657600" lvl="7" indent="-342900" algn="l" rtl="0">
              <a:spcBef>
                <a:spcPts val="360"/>
              </a:spcBef>
              <a:spcAft>
                <a:spcPts val="0"/>
              </a:spcAft>
              <a:buClr>
                <a:schemeClr val="dk1"/>
              </a:buClr>
              <a:buSzPts val="1800"/>
              <a:buFont typeface="Federo"/>
              <a:buChar char="»"/>
              <a:defRPr sz="1800"/>
            </a:lvl8pPr>
            <a:lvl9pPr marL="4114800" lvl="8" indent="-342900" algn="l" rtl="0">
              <a:spcBef>
                <a:spcPts val="360"/>
              </a:spcBef>
              <a:spcAft>
                <a:spcPts val="0"/>
              </a:spcAft>
              <a:buClr>
                <a:schemeClr val="dk1"/>
              </a:buClr>
              <a:buSzPts val="1800"/>
              <a:buFont typeface="Federo"/>
              <a:buChar char="»"/>
              <a:defRPr sz="1800"/>
            </a:lvl9pPr>
          </a:lstStyle>
          <a:p>
            <a:endParaRPr/>
          </a:p>
        </p:txBody>
      </p:sp>
      <p:sp>
        <p:nvSpPr>
          <p:cNvPr id="136" name="Google Shape;136;g86c3f001a4_3_357"/>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g86c3f001a4_3_357"/>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86c3f001a4_3_357"/>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
        <p:cNvGrpSpPr/>
        <p:nvPr/>
      </p:nvGrpSpPr>
      <p:grpSpPr>
        <a:xfrm>
          <a:off x="0" y="0"/>
          <a:ext cx="0" cy="0"/>
          <a:chOff x="0" y="0"/>
          <a:chExt cx="0" cy="0"/>
        </a:xfrm>
      </p:grpSpPr>
      <p:sp>
        <p:nvSpPr>
          <p:cNvPr id="140" name="Google Shape;140;g86c3f001a4_3_36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1" name="Google Shape;141;g86c3f001a4_3_364"/>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Calibri"/>
              <a:buNone/>
              <a:defRPr sz="2400" b="1"/>
            </a:lvl1pPr>
            <a:lvl2pPr marL="914400" lvl="1" indent="-228600" algn="l" rtl="0">
              <a:spcBef>
                <a:spcPts val="400"/>
              </a:spcBef>
              <a:spcAft>
                <a:spcPts val="0"/>
              </a:spcAft>
              <a:buClr>
                <a:schemeClr val="dk1"/>
              </a:buClr>
              <a:buSzPts val="2000"/>
              <a:buFont typeface="Calibri"/>
              <a:buNone/>
              <a:defRPr sz="2000" b="1"/>
            </a:lvl2pPr>
            <a:lvl3pPr marL="1371600" lvl="2" indent="-228600" algn="l" rtl="0">
              <a:spcBef>
                <a:spcPts val="360"/>
              </a:spcBef>
              <a:spcAft>
                <a:spcPts val="0"/>
              </a:spcAft>
              <a:buClr>
                <a:schemeClr val="dk1"/>
              </a:buClr>
              <a:buSzPts val="1800"/>
              <a:buFont typeface="Calibri"/>
              <a:buNone/>
              <a:defRPr sz="1800" b="1"/>
            </a:lvl3pPr>
            <a:lvl4pPr marL="1828800" lvl="3" indent="-228600" algn="l" rtl="0">
              <a:spcBef>
                <a:spcPts val="320"/>
              </a:spcBef>
              <a:spcAft>
                <a:spcPts val="0"/>
              </a:spcAft>
              <a:buClr>
                <a:schemeClr val="dk1"/>
              </a:buClr>
              <a:buSzPts val="1600"/>
              <a:buFont typeface="Calibri"/>
              <a:buNone/>
              <a:defRPr sz="1600" b="1"/>
            </a:lvl4pPr>
            <a:lvl5pPr marL="2286000" lvl="4" indent="-228600" algn="l" rtl="0">
              <a:spcBef>
                <a:spcPts val="320"/>
              </a:spcBef>
              <a:spcAft>
                <a:spcPts val="0"/>
              </a:spcAft>
              <a:buClr>
                <a:schemeClr val="dk1"/>
              </a:buClr>
              <a:buSzPts val="1600"/>
              <a:buFont typeface="Calibri"/>
              <a:buNone/>
              <a:defRPr sz="1600" b="1"/>
            </a:lvl5pPr>
            <a:lvl6pPr marL="2743200" lvl="5" indent="-228600" algn="l" rtl="0">
              <a:spcBef>
                <a:spcPts val="320"/>
              </a:spcBef>
              <a:spcAft>
                <a:spcPts val="0"/>
              </a:spcAft>
              <a:buClr>
                <a:schemeClr val="dk1"/>
              </a:buClr>
              <a:buSzPts val="1600"/>
              <a:buFont typeface="Federo"/>
              <a:buNone/>
              <a:defRPr sz="1600" b="1"/>
            </a:lvl6pPr>
            <a:lvl7pPr marL="3200400" lvl="6" indent="-228600" algn="l" rtl="0">
              <a:spcBef>
                <a:spcPts val="320"/>
              </a:spcBef>
              <a:spcAft>
                <a:spcPts val="0"/>
              </a:spcAft>
              <a:buClr>
                <a:schemeClr val="dk1"/>
              </a:buClr>
              <a:buSzPts val="1600"/>
              <a:buFont typeface="Federo"/>
              <a:buNone/>
              <a:defRPr sz="1600" b="1"/>
            </a:lvl7pPr>
            <a:lvl8pPr marL="3657600" lvl="7" indent="-228600" algn="l" rtl="0">
              <a:spcBef>
                <a:spcPts val="320"/>
              </a:spcBef>
              <a:spcAft>
                <a:spcPts val="0"/>
              </a:spcAft>
              <a:buClr>
                <a:schemeClr val="dk1"/>
              </a:buClr>
              <a:buSzPts val="1600"/>
              <a:buFont typeface="Federo"/>
              <a:buNone/>
              <a:defRPr sz="1600" b="1"/>
            </a:lvl8pPr>
            <a:lvl9pPr marL="4114800" lvl="8" indent="-228600" algn="l" rtl="0">
              <a:spcBef>
                <a:spcPts val="320"/>
              </a:spcBef>
              <a:spcAft>
                <a:spcPts val="0"/>
              </a:spcAft>
              <a:buClr>
                <a:schemeClr val="dk1"/>
              </a:buClr>
              <a:buSzPts val="1600"/>
              <a:buFont typeface="Federo"/>
              <a:buNone/>
              <a:defRPr sz="1600" b="1"/>
            </a:lvl9pPr>
          </a:lstStyle>
          <a:p>
            <a:endParaRPr/>
          </a:p>
        </p:txBody>
      </p:sp>
      <p:sp>
        <p:nvSpPr>
          <p:cNvPr id="142" name="Google Shape;142;g86c3f001a4_3_364"/>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Calibri"/>
              <a:buChar char="•"/>
              <a:defRPr sz="2400"/>
            </a:lvl1pPr>
            <a:lvl2pPr marL="914400" lvl="1" indent="-355600" algn="l" rtl="0">
              <a:spcBef>
                <a:spcPts val="400"/>
              </a:spcBef>
              <a:spcAft>
                <a:spcPts val="0"/>
              </a:spcAft>
              <a:buClr>
                <a:schemeClr val="dk1"/>
              </a:buClr>
              <a:buSzPts val="2000"/>
              <a:buFont typeface="Calibri"/>
              <a:buChar char="–"/>
              <a:defRPr sz="2000"/>
            </a:lvl2pPr>
            <a:lvl3pPr marL="1371600" lvl="2" indent="-342900" algn="l" rtl="0">
              <a:spcBef>
                <a:spcPts val="360"/>
              </a:spcBef>
              <a:spcAft>
                <a:spcPts val="0"/>
              </a:spcAft>
              <a:buClr>
                <a:schemeClr val="dk1"/>
              </a:buClr>
              <a:buSzPts val="1800"/>
              <a:buFont typeface="Calibri"/>
              <a:buChar char="•"/>
              <a:defRPr sz="1800"/>
            </a:lvl3pPr>
            <a:lvl4pPr marL="1828800" lvl="3" indent="-330200" algn="l" rtl="0">
              <a:spcBef>
                <a:spcPts val="320"/>
              </a:spcBef>
              <a:spcAft>
                <a:spcPts val="0"/>
              </a:spcAft>
              <a:buClr>
                <a:schemeClr val="dk1"/>
              </a:buClr>
              <a:buSzPts val="1600"/>
              <a:buFont typeface="Calibri"/>
              <a:buChar char="–"/>
              <a:defRPr sz="1600"/>
            </a:lvl4pPr>
            <a:lvl5pPr marL="2286000" lvl="4" indent="-330200" algn="l" rtl="0">
              <a:spcBef>
                <a:spcPts val="320"/>
              </a:spcBef>
              <a:spcAft>
                <a:spcPts val="0"/>
              </a:spcAft>
              <a:buClr>
                <a:schemeClr val="dk1"/>
              </a:buClr>
              <a:buSzPts val="1600"/>
              <a:buFont typeface="Calibri"/>
              <a:buChar char="»"/>
              <a:defRPr sz="1600"/>
            </a:lvl5pPr>
            <a:lvl6pPr marL="2743200" lvl="5" indent="-330200" algn="l" rtl="0">
              <a:spcBef>
                <a:spcPts val="320"/>
              </a:spcBef>
              <a:spcAft>
                <a:spcPts val="0"/>
              </a:spcAft>
              <a:buClr>
                <a:schemeClr val="dk1"/>
              </a:buClr>
              <a:buSzPts val="1600"/>
              <a:buFont typeface="Federo"/>
              <a:buChar char="»"/>
              <a:defRPr sz="1600"/>
            </a:lvl6pPr>
            <a:lvl7pPr marL="3200400" lvl="6" indent="-330200" algn="l" rtl="0">
              <a:spcBef>
                <a:spcPts val="320"/>
              </a:spcBef>
              <a:spcAft>
                <a:spcPts val="0"/>
              </a:spcAft>
              <a:buClr>
                <a:schemeClr val="dk1"/>
              </a:buClr>
              <a:buSzPts val="1600"/>
              <a:buFont typeface="Federo"/>
              <a:buChar char="»"/>
              <a:defRPr sz="1600"/>
            </a:lvl7pPr>
            <a:lvl8pPr marL="3657600" lvl="7" indent="-330200" algn="l" rtl="0">
              <a:spcBef>
                <a:spcPts val="320"/>
              </a:spcBef>
              <a:spcAft>
                <a:spcPts val="0"/>
              </a:spcAft>
              <a:buClr>
                <a:schemeClr val="dk1"/>
              </a:buClr>
              <a:buSzPts val="1600"/>
              <a:buFont typeface="Federo"/>
              <a:buChar char="»"/>
              <a:defRPr sz="1600"/>
            </a:lvl8pPr>
            <a:lvl9pPr marL="4114800" lvl="8" indent="-330200" algn="l" rtl="0">
              <a:spcBef>
                <a:spcPts val="320"/>
              </a:spcBef>
              <a:spcAft>
                <a:spcPts val="0"/>
              </a:spcAft>
              <a:buClr>
                <a:schemeClr val="dk1"/>
              </a:buClr>
              <a:buSzPts val="1600"/>
              <a:buFont typeface="Federo"/>
              <a:buChar char="»"/>
              <a:defRPr sz="1600"/>
            </a:lvl9pPr>
          </a:lstStyle>
          <a:p>
            <a:endParaRPr/>
          </a:p>
        </p:txBody>
      </p:sp>
      <p:sp>
        <p:nvSpPr>
          <p:cNvPr id="143" name="Google Shape;143;g86c3f001a4_3_364"/>
          <p:cNvSpPr txBox="1">
            <a:spLocks noGrp="1"/>
          </p:cNvSpPr>
          <p:nvPr>
            <p:ph type="body" idx="3"/>
          </p:nvPr>
        </p:nvSpPr>
        <p:spPr>
          <a:xfrm>
            <a:off x="6193367" y="1535113"/>
            <a:ext cx="53892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Calibri"/>
              <a:buNone/>
              <a:defRPr sz="2400" b="1"/>
            </a:lvl1pPr>
            <a:lvl2pPr marL="914400" lvl="1" indent="-228600" algn="l" rtl="0">
              <a:spcBef>
                <a:spcPts val="400"/>
              </a:spcBef>
              <a:spcAft>
                <a:spcPts val="0"/>
              </a:spcAft>
              <a:buClr>
                <a:schemeClr val="dk1"/>
              </a:buClr>
              <a:buSzPts val="2000"/>
              <a:buFont typeface="Calibri"/>
              <a:buNone/>
              <a:defRPr sz="2000" b="1"/>
            </a:lvl2pPr>
            <a:lvl3pPr marL="1371600" lvl="2" indent="-228600" algn="l" rtl="0">
              <a:spcBef>
                <a:spcPts val="360"/>
              </a:spcBef>
              <a:spcAft>
                <a:spcPts val="0"/>
              </a:spcAft>
              <a:buClr>
                <a:schemeClr val="dk1"/>
              </a:buClr>
              <a:buSzPts val="1800"/>
              <a:buFont typeface="Calibri"/>
              <a:buNone/>
              <a:defRPr sz="1800" b="1"/>
            </a:lvl3pPr>
            <a:lvl4pPr marL="1828800" lvl="3" indent="-228600" algn="l" rtl="0">
              <a:spcBef>
                <a:spcPts val="320"/>
              </a:spcBef>
              <a:spcAft>
                <a:spcPts val="0"/>
              </a:spcAft>
              <a:buClr>
                <a:schemeClr val="dk1"/>
              </a:buClr>
              <a:buSzPts val="1600"/>
              <a:buFont typeface="Calibri"/>
              <a:buNone/>
              <a:defRPr sz="1600" b="1"/>
            </a:lvl4pPr>
            <a:lvl5pPr marL="2286000" lvl="4" indent="-228600" algn="l" rtl="0">
              <a:spcBef>
                <a:spcPts val="320"/>
              </a:spcBef>
              <a:spcAft>
                <a:spcPts val="0"/>
              </a:spcAft>
              <a:buClr>
                <a:schemeClr val="dk1"/>
              </a:buClr>
              <a:buSzPts val="1600"/>
              <a:buFont typeface="Calibri"/>
              <a:buNone/>
              <a:defRPr sz="1600" b="1"/>
            </a:lvl5pPr>
            <a:lvl6pPr marL="2743200" lvl="5" indent="-228600" algn="l" rtl="0">
              <a:spcBef>
                <a:spcPts val="320"/>
              </a:spcBef>
              <a:spcAft>
                <a:spcPts val="0"/>
              </a:spcAft>
              <a:buClr>
                <a:schemeClr val="dk1"/>
              </a:buClr>
              <a:buSzPts val="1600"/>
              <a:buFont typeface="Federo"/>
              <a:buNone/>
              <a:defRPr sz="1600" b="1"/>
            </a:lvl6pPr>
            <a:lvl7pPr marL="3200400" lvl="6" indent="-228600" algn="l" rtl="0">
              <a:spcBef>
                <a:spcPts val="320"/>
              </a:spcBef>
              <a:spcAft>
                <a:spcPts val="0"/>
              </a:spcAft>
              <a:buClr>
                <a:schemeClr val="dk1"/>
              </a:buClr>
              <a:buSzPts val="1600"/>
              <a:buFont typeface="Federo"/>
              <a:buNone/>
              <a:defRPr sz="1600" b="1"/>
            </a:lvl7pPr>
            <a:lvl8pPr marL="3657600" lvl="7" indent="-228600" algn="l" rtl="0">
              <a:spcBef>
                <a:spcPts val="320"/>
              </a:spcBef>
              <a:spcAft>
                <a:spcPts val="0"/>
              </a:spcAft>
              <a:buClr>
                <a:schemeClr val="dk1"/>
              </a:buClr>
              <a:buSzPts val="1600"/>
              <a:buFont typeface="Federo"/>
              <a:buNone/>
              <a:defRPr sz="1600" b="1"/>
            </a:lvl8pPr>
            <a:lvl9pPr marL="4114800" lvl="8" indent="-228600" algn="l" rtl="0">
              <a:spcBef>
                <a:spcPts val="320"/>
              </a:spcBef>
              <a:spcAft>
                <a:spcPts val="0"/>
              </a:spcAft>
              <a:buClr>
                <a:schemeClr val="dk1"/>
              </a:buClr>
              <a:buSzPts val="1600"/>
              <a:buFont typeface="Federo"/>
              <a:buNone/>
              <a:defRPr sz="1600" b="1"/>
            </a:lvl9pPr>
          </a:lstStyle>
          <a:p>
            <a:endParaRPr/>
          </a:p>
        </p:txBody>
      </p:sp>
      <p:sp>
        <p:nvSpPr>
          <p:cNvPr id="144" name="Google Shape;144;g86c3f001a4_3_364"/>
          <p:cNvSpPr txBox="1">
            <a:spLocks noGrp="1"/>
          </p:cNvSpPr>
          <p:nvPr>
            <p:ph type="body" idx="4"/>
          </p:nvPr>
        </p:nvSpPr>
        <p:spPr>
          <a:xfrm>
            <a:off x="6193367" y="2174875"/>
            <a:ext cx="53892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Calibri"/>
              <a:buChar char="•"/>
              <a:defRPr sz="2400"/>
            </a:lvl1pPr>
            <a:lvl2pPr marL="914400" lvl="1" indent="-355600" algn="l" rtl="0">
              <a:spcBef>
                <a:spcPts val="400"/>
              </a:spcBef>
              <a:spcAft>
                <a:spcPts val="0"/>
              </a:spcAft>
              <a:buClr>
                <a:schemeClr val="dk1"/>
              </a:buClr>
              <a:buSzPts val="2000"/>
              <a:buFont typeface="Calibri"/>
              <a:buChar char="–"/>
              <a:defRPr sz="2000"/>
            </a:lvl2pPr>
            <a:lvl3pPr marL="1371600" lvl="2" indent="-342900" algn="l" rtl="0">
              <a:spcBef>
                <a:spcPts val="360"/>
              </a:spcBef>
              <a:spcAft>
                <a:spcPts val="0"/>
              </a:spcAft>
              <a:buClr>
                <a:schemeClr val="dk1"/>
              </a:buClr>
              <a:buSzPts val="1800"/>
              <a:buFont typeface="Calibri"/>
              <a:buChar char="•"/>
              <a:defRPr sz="1800"/>
            </a:lvl3pPr>
            <a:lvl4pPr marL="1828800" lvl="3" indent="-330200" algn="l" rtl="0">
              <a:spcBef>
                <a:spcPts val="320"/>
              </a:spcBef>
              <a:spcAft>
                <a:spcPts val="0"/>
              </a:spcAft>
              <a:buClr>
                <a:schemeClr val="dk1"/>
              </a:buClr>
              <a:buSzPts val="1600"/>
              <a:buFont typeface="Calibri"/>
              <a:buChar char="–"/>
              <a:defRPr sz="1600"/>
            </a:lvl4pPr>
            <a:lvl5pPr marL="2286000" lvl="4" indent="-330200" algn="l" rtl="0">
              <a:spcBef>
                <a:spcPts val="320"/>
              </a:spcBef>
              <a:spcAft>
                <a:spcPts val="0"/>
              </a:spcAft>
              <a:buClr>
                <a:schemeClr val="dk1"/>
              </a:buClr>
              <a:buSzPts val="1600"/>
              <a:buFont typeface="Calibri"/>
              <a:buChar char="»"/>
              <a:defRPr sz="1600"/>
            </a:lvl5pPr>
            <a:lvl6pPr marL="2743200" lvl="5" indent="-330200" algn="l" rtl="0">
              <a:spcBef>
                <a:spcPts val="320"/>
              </a:spcBef>
              <a:spcAft>
                <a:spcPts val="0"/>
              </a:spcAft>
              <a:buClr>
                <a:schemeClr val="dk1"/>
              </a:buClr>
              <a:buSzPts val="1600"/>
              <a:buFont typeface="Federo"/>
              <a:buChar char="»"/>
              <a:defRPr sz="1600"/>
            </a:lvl6pPr>
            <a:lvl7pPr marL="3200400" lvl="6" indent="-330200" algn="l" rtl="0">
              <a:spcBef>
                <a:spcPts val="320"/>
              </a:spcBef>
              <a:spcAft>
                <a:spcPts val="0"/>
              </a:spcAft>
              <a:buClr>
                <a:schemeClr val="dk1"/>
              </a:buClr>
              <a:buSzPts val="1600"/>
              <a:buFont typeface="Federo"/>
              <a:buChar char="»"/>
              <a:defRPr sz="1600"/>
            </a:lvl7pPr>
            <a:lvl8pPr marL="3657600" lvl="7" indent="-330200" algn="l" rtl="0">
              <a:spcBef>
                <a:spcPts val="320"/>
              </a:spcBef>
              <a:spcAft>
                <a:spcPts val="0"/>
              </a:spcAft>
              <a:buClr>
                <a:schemeClr val="dk1"/>
              </a:buClr>
              <a:buSzPts val="1600"/>
              <a:buFont typeface="Federo"/>
              <a:buChar char="»"/>
              <a:defRPr sz="1600"/>
            </a:lvl8pPr>
            <a:lvl9pPr marL="4114800" lvl="8" indent="-330200" algn="l" rtl="0">
              <a:spcBef>
                <a:spcPts val="320"/>
              </a:spcBef>
              <a:spcAft>
                <a:spcPts val="0"/>
              </a:spcAft>
              <a:buClr>
                <a:schemeClr val="dk1"/>
              </a:buClr>
              <a:buSzPts val="1600"/>
              <a:buFont typeface="Federo"/>
              <a:buChar char="»"/>
              <a:defRPr sz="1600"/>
            </a:lvl9pPr>
          </a:lstStyle>
          <a:p>
            <a:endParaRPr/>
          </a:p>
        </p:txBody>
      </p:sp>
      <p:sp>
        <p:nvSpPr>
          <p:cNvPr id="145" name="Google Shape;145;g86c3f001a4_3_364"/>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86c3f001a4_3_364"/>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86c3f001a4_3_364"/>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
        <p:cNvGrpSpPr/>
        <p:nvPr/>
      </p:nvGrpSpPr>
      <p:grpSpPr>
        <a:xfrm>
          <a:off x="0" y="0"/>
          <a:ext cx="0" cy="0"/>
          <a:chOff x="0" y="0"/>
          <a:chExt cx="0" cy="0"/>
        </a:xfrm>
      </p:grpSpPr>
      <p:sp>
        <p:nvSpPr>
          <p:cNvPr id="149" name="Google Shape;149;g86c3f001a4_3_373"/>
          <p:cNvSpPr txBox="1">
            <a:spLocks noGrp="1"/>
          </p:cNvSpPr>
          <p:nvPr>
            <p:ph type="title"/>
          </p:nvPr>
        </p:nvSpPr>
        <p:spPr>
          <a:xfrm>
            <a:off x="609600" y="273050"/>
            <a:ext cx="40113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0" name="Google Shape;150;g86c3f001a4_3_373"/>
          <p:cNvSpPr txBox="1">
            <a:spLocks noGrp="1"/>
          </p:cNvSpPr>
          <p:nvPr>
            <p:ph type="body" idx="1"/>
          </p:nvPr>
        </p:nvSpPr>
        <p:spPr>
          <a:xfrm>
            <a:off x="4766733" y="273050"/>
            <a:ext cx="6815700" cy="58530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Calibri"/>
              <a:buChar char="•"/>
              <a:defRPr sz="3200"/>
            </a:lvl1pPr>
            <a:lvl2pPr marL="914400" lvl="1" indent="-406400" algn="l" rtl="0">
              <a:spcBef>
                <a:spcPts val="560"/>
              </a:spcBef>
              <a:spcAft>
                <a:spcPts val="0"/>
              </a:spcAft>
              <a:buClr>
                <a:schemeClr val="dk1"/>
              </a:buClr>
              <a:buSzPts val="2800"/>
              <a:buFont typeface="Calibri"/>
              <a:buChar char="–"/>
              <a:defRPr sz="2800"/>
            </a:lvl2pPr>
            <a:lvl3pPr marL="1371600" lvl="2" indent="-381000" algn="l" rtl="0">
              <a:spcBef>
                <a:spcPts val="480"/>
              </a:spcBef>
              <a:spcAft>
                <a:spcPts val="0"/>
              </a:spcAft>
              <a:buClr>
                <a:schemeClr val="dk1"/>
              </a:buClr>
              <a:buSzPts val="2400"/>
              <a:buFont typeface="Calibri"/>
              <a:buChar char="•"/>
              <a:defRPr sz="2400"/>
            </a:lvl3pPr>
            <a:lvl4pPr marL="1828800" lvl="3" indent="-355600" algn="l" rtl="0">
              <a:spcBef>
                <a:spcPts val="400"/>
              </a:spcBef>
              <a:spcAft>
                <a:spcPts val="0"/>
              </a:spcAft>
              <a:buClr>
                <a:schemeClr val="dk1"/>
              </a:buClr>
              <a:buSzPts val="2000"/>
              <a:buFont typeface="Calibri"/>
              <a:buChar char="–"/>
              <a:defRPr sz="2000"/>
            </a:lvl4pPr>
            <a:lvl5pPr marL="2286000" lvl="4" indent="-355600" algn="l" rtl="0">
              <a:spcBef>
                <a:spcPts val="400"/>
              </a:spcBef>
              <a:spcAft>
                <a:spcPts val="0"/>
              </a:spcAft>
              <a:buClr>
                <a:schemeClr val="dk1"/>
              </a:buClr>
              <a:buSzPts val="2000"/>
              <a:buFont typeface="Calibri"/>
              <a:buChar char="»"/>
              <a:defRPr sz="2000"/>
            </a:lvl5pPr>
            <a:lvl6pPr marL="2743200" lvl="5" indent="-355600" algn="l" rtl="0">
              <a:spcBef>
                <a:spcPts val="400"/>
              </a:spcBef>
              <a:spcAft>
                <a:spcPts val="0"/>
              </a:spcAft>
              <a:buClr>
                <a:schemeClr val="dk1"/>
              </a:buClr>
              <a:buSzPts val="2000"/>
              <a:buFont typeface="Federo"/>
              <a:buChar char="»"/>
              <a:defRPr sz="2000"/>
            </a:lvl6pPr>
            <a:lvl7pPr marL="3200400" lvl="6" indent="-355600" algn="l" rtl="0">
              <a:spcBef>
                <a:spcPts val="400"/>
              </a:spcBef>
              <a:spcAft>
                <a:spcPts val="0"/>
              </a:spcAft>
              <a:buClr>
                <a:schemeClr val="dk1"/>
              </a:buClr>
              <a:buSzPts val="2000"/>
              <a:buFont typeface="Federo"/>
              <a:buChar char="»"/>
              <a:defRPr sz="2000"/>
            </a:lvl7pPr>
            <a:lvl8pPr marL="3657600" lvl="7" indent="-355600" algn="l" rtl="0">
              <a:spcBef>
                <a:spcPts val="400"/>
              </a:spcBef>
              <a:spcAft>
                <a:spcPts val="0"/>
              </a:spcAft>
              <a:buClr>
                <a:schemeClr val="dk1"/>
              </a:buClr>
              <a:buSzPts val="2000"/>
              <a:buFont typeface="Federo"/>
              <a:buChar char="»"/>
              <a:defRPr sz="2000"/>
            </a:lvl8pPr>
            <a:lvl9pPr marL="4114800" lvl="8" indent="-355600" algn="l" rtl="0">
              <a:spcBef>
                <a:spcPts val="400"/>
              </a:spcBef>
              <a:spcAft>
                <a:spcPts val="0"/>
              </a:spcAft>
              <a:buClr>
                <a:schemeClr val="dk1"/>
              </a:buClr>
              <a:buSzPts val="2000"/>
              <a:buFont typeface="Federo"/>
              <a:buChar char="»"/>
              <a:defRPr sz="2000"/>
            </a:lvl9pPr>
          </a:lstStyle>
          <a:p>
            <a:endParaRPr/>
          </a:p>
        </p:txBody>
      </p:sp>
      <p:sp>
        <p:nvSpPr>
          <p:cNvPr id="151" name="Google Shape;151;g86c3f001a4_3_373"/>
          <p:cNvSpPr txBox="1">
            <a:spLocks noGrp="1"/>
          </p:cNvSpPr>
          <p:nvPr>
            <p:ph type="body" idx="2"/>
          </p:nvPr>
        </p:nvSpPr>
        <p:spPr>
          <a:xfrm>
            <a:off x="609600" y="1435100"/>
            <a:ext cx="40113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Calibri"/>
              <a:buNone/>
              <a:defRPr sz="1400"/>
            </a:lvl1pPr>
            <a:lvl2pPr marL="914400" lvl="1" indent="-228600" algn="l" rtl="0">
              <a:spcBef>
                <a:spcPts val="240"/>
              </a:spcBef>
              <a:spcAft>
                <a:spcPts val="0"/>
              </a:spcAft>
              <a:buClr>
                <a:schemeClr val="dk1"/>
              </a:buClr>
              <a:buSzPts val="1200"/>
              <a:buFont typeface="Calibri"/>
              <a:buNone/>
              <a:defRPr sz="1200"/>
            </a:lvl2pPr>
            <a:lvl3pPr marL="1371600" lvl="2" indent="-228600" algn="l" rtl="0">
              <a:spcBef>
                <a:spcPts val="200"/>
              </a:spcBef>
              <a:spcAft>
                <a:spcPts val="0"/>
              </a:spcAft>
              <a:buClr>
                <a:schemeClr val="dk1"/>
              </a:buClr>
              <a:buSzPts val="1000"/>
              <a:buFont typeface="Calibri"/>
              <a:buNone/>
              <a:defRPr sz="1000"/>
            </a:lvl3pPr>
            <a:lvl4pPr marL="1828800" lvl="3" indent="-228600" algn="l" rtl="0">
              <a:spcBef>
                <a:spcPts val="180"/>
              </a:spcBef>
              <a:spcAft>
                <a:spcPts val="0"/>
              </a:spcAft>
              <a:buClr>
                <a:schemeClr val="dk1"/>
              </a:buClr>
              <a:buSzPts val="900"/>
              <a:buFont typeface="Calibri"/>
              <a:buNone/>
              <a:defRPr sz="900"/>
            </a:lvl4pPr>
            <a:lvl5pPr marL="2286000" lvl="4" indent="-228600" algn="l" rtl="0">
              <a:spcBef>
                <a:spcPts val="180"/>
              </a:spcBef>
              <a:spcAft>
                <a:spcPts val="0"/>
              </a:spcAft>
              <a:buClr>
                <a:schemeClr val="dk1"/>
              </a:buClr>
              <a:buSzPts val="900"/>
              <a:buFont typeface="Calibri"/>
              <a:buNone/>
              <a:defRPr sz="900"/>
            </a:lvl5pPr>
            <a:lvl6pPr marL="2743200" lvl="5" indent="-228600" algn="l" rtl="0">
              <a:spcBef>
                <a:spcPts val="180"/>
              </a:spcBef>
              <a:spcAft>
                <a:spcPts val="0"/>
              </a:spcAft>
              <a:buClr>
                <a:schemeClr val="dk1"/>
              </a:buClr>
              <a:buSzPts val="900"/>
              <a:buFont typeface="Federo"/>
              <a:buNone/>
              <a:defRPr sz="900"/>
            </a:lvl6pPr>
            <a:lvl7pPr marL="3200400" lvl="6" indent="-228600" algn="l" rtl="0">
              <a:spcBef>
                <a:spcPts val="180"/>
              </a:spcBef>
              <a:spcAft>
                <a:spcPts val="0"/>
              </a:spcAft>
              <a:buClr>
                <a:schemeClr val="dk1"/>
              </a:buClr>
              <a:buSzPts val="900"/>
              <a:buFont typeface="Federo"/>
              <a:buNone/>
              <a:defRPr sz="900"/>
            </a:lvl7pPr>
            <a:lvl8pPr marL="3657600" lvl="7" indent="-228600" algn="l" rtl="0">
              <a:spcBef>
                <a:spcPts val="180"/>
              </a:spcBef>
              <a:spcAft>
                <a:spcPts val="0"/>
              </a:spcAft>
              <a:buClr>
                <a:schemeClr val="dk1"/>
              </a:buClr>
              <a:buSzPts val="900"/>
              <a:buFont typeface="Federo"/>
              <a:buNone/>
              <a:defRPr sz="900"/>
            </a:lvl8pPr>
            <a:lvl9pPr marL="4114800" lvl="8" indent="-228600" algn="l" rtl="0">
              <a:spcBef>
                <a:spcPts val="180"/>
              </a:spcBef>
              <a:spcAft>
                <a:spcPts val="0"/>
              </a:spcAft>
              <a:buClr>
                <a:schemeClr val="dk1"/>
              </a:buClr>
              <a:buSzPts val="900"/>
              <a:buFont typeface="Federo"/>
              <a:buNone/>
              <a:defRPr sz="900"/>
            </a:lvl9pPr>
          </a:lstStyle>
          <a:p>
            <a:endParaRPr/>
          </a:p>
        </p:txBody>
      </p:sp>
      <p:sp>
        <p:nvSpPr>
          <p:cNvPr id="152" name="Google Shape;152;g86c3f001a4_3_373"/>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86c3f001a4_3_373"/>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86c3f001a4_3_373"/>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5"/>
        <p:cNvGrpSpPr/>
        <p:nvPr/>
      </p:nvGrpSpPr>
      <p:grpSpPr>
        <a:xfrm>
          <a:off x="0" y="0"/>
          <a:ext cx="0" cy="0"/>
          <a:chOff x="0" y="0"/>
          <a:chExt cx="0" cy="0"/>
        </a:xfrm>
      </p:grpSpPr>
      <p:sp>
        <p:nvSpPr>
          <p:cNvPr id="156" name="Google Shape;156;g86c3f001a4_3_380"/>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7" name="Google Shape;157;g86c3f001a4_3_38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Federo"/>
              <a:buNone/>
              <a:defRPr sz="2000" b="1" i="0" u="none" strike="noStrike" cap="none">
                <a:solidFill>
                  <a:schemeClr val="dk1"/>
                </a:solidFill>
                <a:latin typeface="Federo"/>
                <a:ea typeface="Federo"/>
                <a:cs typeface="Federo"/>
                <a:sym typeface="Federo"/>
              </a:defRPr>
            </a:lvl6pPr>
            <a:lvl7pPr marR="0" lvl="6" algn="l" rtl="0">
              <a:spcBef>
                <a:spcPts val="400"/>
              </a:spcBef>
              <a:spcAft>
                <a:spcPts val="0"/>
              </a:spcAft>
              <a:buClr>
                <a:schemeClr val="dk1"/>
              </a:buClr>
              <a:buSzPts val="2000"/>
              <a:buFont typeface="Federo"/>
              <a:buNone/>
              <a:defRPr sz="2000" b="1" i="0" u="none" strike="noStrike" cap="none">
                <a:solidFill>
                  <a:schemeClr val="dk1"/>
                </a:solidFill>
                <a:latin typeface="Federo"/>
                <a:ea typeface="Federo"/>
                <a:cs typeface="Federo"/>
                <a:sym typeface="Federo"/>
              </a:defRPr>
            </a:lvl7pPr>
            <a:lvl8pPr marR="0" lvl="7" algn="l" rtl="0">
              <a:spcBef>
                <a:spcPts val="400"/>
              </a:spcBef>
              <a:spcAft>
                <a:spcPts val="0"/>
              </a:spcAft>
              <a:buClr>
                <a:schemeClr val="dk1"/>
              </a:buClr>
              <a:buSzPts val="2000"/>
              <a:buFont typeface="Federo"/>
              <a:buNone/>
              <a:defRPr sz="2000" b="1" i="0" u="none" strike="noStrike" cap="none">
                <a:solidFill>
                  <a:schemeClr val="dk1"/>
                </a:solidFill>
                <a:latin typeface="Federo"/>
                <a:ea typeface="Federo"/>
                <a:cs typeface="Federo"/>
                <a:sym typeface="Federo"/>
              </a:defRPr>
            </a:lvl8pPr>
            <a:lvl9pPr marR="0" lvl="8" algn="l" rtl="0">
              <a:spcBef>
                <a:spcPts val="400"/>
              </a:spcBef>
              <a:spcAft>
                <a:spcPts val="0"/>
              </a:spcAft>
              <a:buClr>
                <a:schemeClr val="dk1"/>
              </a:buClr>
              <a:buSzPts val="2000"/>
              <a:buFont typeface="Federo"/>
              <a:buNone/>
              <a:defRPr sz="2000" b="1" i="0" u="none" strike="noStrike" cap="none">
                <a:solidFill>
                  <a:schemeClr val="dk1"/>
                </a:solidFill>
                <a:latin typeface="Federo"/>
                <a:ea typeface="Federo"/>
                <a:cs typeface="Federo"/>
                <a:sym typeface="Federo"/>
              </a:defRPr>
            </a:lvl9pPr>
          </a:lstStyle>
          <a:p>
            <a:endParaRPr/>
          </a:p>
        </p:txBody>
      </p:sp>
      <p:sp>
        <p:nvSpPr>
          <p:cNvPr id="158" name="Google Shape;158;g86c3f001a4_3_380"/>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Calibri"/>
              <a:buNone/>
              <a:defRPr sz="1400"/>
            </a:lvl1pPr>
            <a:lvl2pPr marL="914400" lvl="1" indent="-228600" algn="l" rtl="0">
              <a:spcBef>
                <a:spcPts val="240"/>
              </a:spcBef>
              <a:spcAft>
                <a:spcPts val="0"/>
              </a:spcAft>
              <a:buClr>
                <a:schemeClr val="dk1"/>
              </a:buClr>
              <a:buSzPts val="1200"/>
              <a:buFont typeface="Calibri"/>
              <a:buNone/>
              <a:defRPr sz="1200"/>
            </a:lvl2pPr>
            <a:lvl3pPr marL="1371600" lvl="2" indent="-228600" algn="l" rtl="0">
              <a:spcBef>
                <a:spcPts val="200"/>
              </a:spcBef>
              <a:spcAft>
                <a:spcPts val="0"/>
              </a:spcAft>
              <a:buClr>
                <a:schemeClr val="dk1"/>
              </a:buClr>
              <a:buSzPts val="1000"/>
              <a:buFont typeface="Calibri"/>
              <a:buNone/>
              <a:defRPr sz="1000"/>
            </a:lvl3pPr>
            <a:lvl4pPr marL="1828800" lvl="3" indent="-228600" algn="l" rtl="0">
              <a:spcBef>
                <a:spcPts val="180"/>
              </a:spcBef>
              <a:spcAft>
                <a:spcPts val="0"/>
              </a:spcAft>
              <a:buClr>
                <a:schemeClr val="dk1"/>
              </a:buClr>
              <a:buSzPts val="900"/>
              <a:buFont typeface="Calibri"/>
              <a:buNone/>
              <a:defRPr sz="900"/>
            </a:lvl4pPr>
            <a:lvl5pPr marL="2286000" lvl="4" indent="-228600" algn="l" rtl="0">
              <a:spcBef>
                <a:spcPts val="180"/>
              </a:spcBef>
              <a:spcAft>
                <a:spcPts val="0"/>
              </a:spcAft>
              <a:buClr>
                <a:schemeClr val="dk1"/>
              </a:buClr>
              <a:buSzPts val="900"/>
              <a:buFont typeface="Calibri"/>
              <a:buNone/>
              <a:defRPr sz="900"/>
            </a:lvl5pPr>
            <a:lvl6pPr marL="2743200" lvl="5" indent="-228600" algn="l" rtl="0">
              <a:spcBef>
                <a:spcPts val="180"/>
              </a:spcBef>
              <a:spcAft>
                <a:spcPts val="0"/>
              </a:spcAft>
              <a:buClr>
                <a:schemeClr val="dk1"/>
              </a:buClr>
              <a:buSzPts val="900"/>
              <a:buFont typeface="Federo"/>
              <a:buNone/>
              <a:defRPr sz="900"/>
            </a:lvl6pPr>
            <a:lvl7pPr marL="3200400" lvl="6" indent="-228600" algn="l" rtl="0">
              <a:spcBef>
                <a:spcPts val="180"/>
              </a:spcBef>
              <a:spcAft>
                <a:spcPts val="0"/>
              </a:spcAft>
              <a:buClr>
                <a:schemeClr val="dk1"/>
              </a:buClr>
              <a:buSzPts val="900"/>
              <a:buFont typeface="Federo"/>
              <a:buNone/>
              <a:defRPr sz="900"/>
            </a:lvl7pPr>
            <a:lvl8pPr marL="3657600" lvl="7" indent="-228600" algn="l" rtl="0">
              <a:spcBef>
                <a:spcPts val="180"/>
              </a:spcBef>
              <a:spcAft>
                <a:spcPts val="0"/>
              </a:spcAft>
              <a:buClr>
                <a:schemeClr val="dk1"/>
              </a:buClr>
              <a:buSzPts val="900"/>
              <a:buFont typeface="Federo"/>
              <a:buNone/>
              <a:defRPr sz="900"/>
            </a:lvl8pPr>
            <a:lvl9pPr marL="4114800" lvl="8" indent="-228600" algn="l" rtl="0">
              <a:spcBef>
                <a:spcPts val="180"/>
              </a:spcBef>
              <a:spcAft>
                <a:spcPts val="0"/>
              </a:spcAft>
              <a:buClr>
                <a:schemeClr val="dk1"/>
              </a:buClr>
              <a:buSzPts val="900"/>
              <a:buFont typeface="Federo"/>
              <a:buNone/>
              <a:defRPr sz="900"/>
            </a:lvl9pPr>
          </a:lstStyle>
          <a:p>
            <a:endParaRPr/>
          </a:p>
        </p:txBody>
      </p:sp>
      <p:sp>
        <p:nvSpPr>
          <p:cNvPr id="159" name="Google Shape;159;g86c3f001a4_3_380"/>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g86c3f001a4_3_380"/>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g86c3f001a4_3_380"/>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2"/>
        <p:cNvGrpSpPr/>
        <p:nvPr/>
      </p:nvGrpSpPr>
      <p:grpSpPr>
        <a:xfrm>
          <a:off x="0" y="0"/>
          <a:ext cx="0" cy="0"/>
          <a:chOff x="0" y="0"/>
          <a:chExt cx="0" cy="0"/>
        </a:xfrm>
      </p:grpSpPr>
      <p:sp>
        <p:nvSpPr>
          <p:cNvPr id="163" name="Google Shape;163;g86c3f001a4_3_3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4" name="Google Shape;164;g86c3f001a4_3_387"/>
          <p:cNvSpPr txBox="1">
            <a:spLocks noGrp="1"/>
          </p:cNvSpPr>
          <p:nvPr>
            <p:ph type="body" idx="1"/>
          </p:nvPr>
        </p:nvSpPr>
        <p:spPr>
          <a:xfrm rot="5400000">
            <a:off x="3832950" y="-1623150"/>
            <a:ext cx="4526100" cy="10972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5" name="Google Shape;165;g86c3f001a4_3_387"/>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6" name="Google Shape;166;g86c3f001a4_3_387"/>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g86c3f001a4_3_387"/>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8"/>
        <p:cNvGrpSpPr/>
        <p:nvPr/>
      </p:nvGrpSpPr>
      <p:grpSpPr>
        <a:xfrm>
          <a:off x="0" y="0"/>
          <a:ext cx="0" cy="0"/>
          <a:chOff x="0" y="0"/>
          <a:chExt cx="0" cy="0"/>
        </a:xfrm>
      </p:grpSpPr>
      <p:sp>
        <p:nvSpPr>
          <p:cNvPr id="169" name="Google Shape;169;g86c3f001a4_3_393"/>
          <p:cNvSpPr txBox="1">
            <a:spLocks noGrp="1"/>
          </p:cNvSpPr>
          <p:nvPr>
            <p:ph type="title"/>
          </p:nvPr>
        </p:nvSpPr>
        <p:spPr>
          <a:xfrm rot="5400000">
            <a:off x="7285050" y="1828788"/>
            <a:ext cx="5851500" cy="27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g86c3f001a4_3_393"/>
          <p:cNvSpPr txBox="1">
            <a:spLocks noGrp="1"/>
          </p:cNvSpPr>
          <p:nvPr>
            <p:ph type="body" idx="1"/>
          </p:nvPr>
        </p:nvSpPr>
        <p:spPr>
          <a:xfrm rot="5400000">
            <a:off x="1697000" y="-812862"/>
            <a:ext cx="5851500" cy="8026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1" name="Google Shape;171;g86c3f001a4_3_393"/>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g86c3f001a4_3_393"/>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g86c3f001a4_3_393"/>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74"/>
        <p:cNvGrpSpPr/>
        <p:nvPr/>
      </p:nvGrpSpPr>
      <p:grpSpPr>
        <a:xfrm>
          <a:off x="0" y="0"/>
          <a:ext cx="0" cy="0"/>
          <a:chOff x="0" y="0"/>
          <a:chExt cx="0" cy="0"/>
        </a:xfrm>
      </p:grpSpPr>
      <p:sp>
        <p:nvSpPr>
          <p:cNvPr id="175" name="Google Shape;175;g86c3f001a4_3_39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6" name="Google Shape;176;g86c3f001a4_3_399"/>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7" name="Google Shape;177;g86c3f001a4_3_399"/>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8" name="Google Shape;178;g86c3f001a4_3_399"/>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g86c3f001a4_3_399"/>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g86c3f001a4_3_399"/>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81"/>
        <p:cNvGrpSpPr/>
        <p:nvPr/>
      </p:nvGrpSpPr>
      <p:grpSpPr>
        <a:xfrm>
          <a:off x="0" y="0"/>
          <a:ext cx="0" cy="0"/>
          <a:chOff x="0" y="0"/>
          <a:chExt cx="0" cy="0"/>
        </a:xfrm>
      </p:grpSpPr>
      <p:sp>
        <p:nvSpPr>
          <p:cNvPr id="182" name="Google Shape;182;g86c3f001a4_3_40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g86c3f001a4_3_406"/>
          <p:cNvSpPr>
            <a:spLocks noGrp="1"/>
          </p:cNvSpPr>
          <p:nvPr>
            <p:ph type="clipArt" idx="2"/>
          </p:nvPr>
        </p:nvSpPr>
        <p:spPr>
          <a:xfrm>
            <a:off x="609600" y="1600200"/>
            <a:ext cx="5384700" cy="452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6pPr>
            <a:lvl7pPr marR="0" lvl="6"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7pPr>
            <a:lvl8pPr marR="0" lvl="7"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8pPr>
            <a:lvl9pPr marR="0" lvl="8"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9pPr>
          </a:lstStyle>
          <a:p>
            <a:endParaRPr/>
          </a:p>
        </p:txBody>
      </p:sp>
      <p:sp>
        <p:nvSpPr>
          <p:cNvPr id="184" name="Google Shape;184;g86c3f001a4_3_406"/>
          <p:cNvSpPr txBox="1">
            <a:spLocks noGrp="1"/>
          </p:cNvSpPr>
          <p:nvPr>
            <p:ph type="body" idx="1"/>
          </p:nvPr>
        </p:nvSpPr>
        <p:spPr>
          <a:xfrm>
            <a:off x="6197600" y="1600200"/>
            <a:ext cx="53847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5" name="Google Shape;185;g86c3f001a4_3_406"/>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g86c3f001a4_3_406"/>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g86c3f001a4_3_406"/>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88"/>
        <p:cNvGrpSpPr/>
        <p:nvPr/>
      </p:nvGrpSpPr>
      <p:grpSpPr>
        <a:xfrm>
          <a:off x="0" y="0"/>
          <a:ext cx="0" cy="0"/>
          <a:chOff x="0" y="0"/>
          <a:chExt cx="0" cy="0"/>
        </a:xfrm>
      </p:grpSpPr>
      <p:sp>
        <p:nvSpPr>
          <p:cNvPr id="189" name="Google Shape;189;g86c3f001a4_3_4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0" name="Google Shape;190;g86c3f001a4_3_413"/>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g86c3f001a4_3_413"/>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g86c3f001a4_3_413"/>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193"/>
        <p:cNvGrpSpPr/>
        <p:nvPr/>
      </p:nvGrpSpPr>
      <p:grpSpPr>
        <a:xfrm>
          <a:off x="0" y="0"/>
          <a:ext cx="0" cy="0"/>
          <a:chOff x="0" y="0"/>
          <a:chExt cx="0" cy="0"/>
        </a:xfrm>
      </p:grpSpPr>
      <p:sp>
        <p:nvSpPr>
          <p:cNvPr id="194" name="Google Shape;194;g86c3f001a4_3_4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5" name="Google Shape;195;g86c3f001a4_3_418"/>
          <p:cNvSpPr>
            <a:spLocks noGrp="1"/>
          </p:cNvSpPr>
          <p:nvPr>
            <p:ph type="chart" idx="2"/>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6pPr>
            <a:lvl7pPr marR="0" lvl="6"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7pPr>
            <a:lvl8pPr marR="0" lvl="7"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8pPr>
            <a:lvl9pPr marR="0" lvl="8"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9pPr>
          </a:lstStyle>
          <a:p>
            <a:endParaRPr/>
          </a:p>
        </p:txBody>
      </p:sp>
      <p:sp>
        <p:nvSpPr>
          <p:cNvPr id="196" name="Google Shape;196;g86c3f001a4_3_418"/>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g86c3f001a4_3_418"/>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g86c3f001a4_3_418"/>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 name="Google Shape;36;p1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 name="Google Shape;37;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 name="Google Shape;46;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7" name="Google Shape;57;p1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8" name="Google Shape;58;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9"/>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5" name="Google Shape;65;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g86c3f001a4_3_3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400" b="1" i="0" u="none" strike="noStrike" cap="none">
                <a:solidFill>
                  <a:schemeClr val="dk2"/>
                </a:solidFill>
                <a:latin typeface="Federo"/>
                <a:ea typeface="Federo"/>
                <a:cs typeface="Federo"/>
                <a:sym typeface="Federo"/>
              </a:defRPr>
            </a:lvl2pPr>
            <a:lvl3pPr marR="0" lvl="2" algn="ctr" rtl="0">
              <a:spcBef>
                <a:spcPts val="0"/>
              </a:spcBef>
              <a:spcAft>
                <a:spcPts val="0"/>
              </a:spcAft>
              <a:buSzPts val="1400"/>
              <a:buNone/>
              <a:defRPr sz="4400" b="1" i="0" u="none" strike="noStrike" cap="none">
                <a:solidFill>
                  <a:schemeClr val="dk2"/>
                </a:solidFill>
                <a:latin typeface="Federo"/>
                <a:ea typeface="Federo"/>
                <a:cs typeface="Federo"/>
                <a:sym typeface="Federo"/>
              </a:defRPr>
            </a:lvl3pPr>
            <a:lvl4pPr marR="0" lvl="3" algn="ctr" rtl="0">
              <a:spcBef>
                <a:spcPts val="0"/>
              </a:spcBef>
              <a:spcAft>
                <a:spcPts val="0"/>
              </a:spcAft>
              <a:buSzPts val="1400"/>
              <a:buNone/>
              <a:defRPr sz="4400" b="1" i="0" u="none" strike="noStrike" cap="none">
                <a:solidFill>
                  <a:schemeClr val="dk2"/>
                </a:solidFill>
                <a:latin typeface="Federo"/>
                <a:ea typeface="Federo"/>
                <a:cs typeface="Federo"/>
                <a:sym typeface="Federo"/>
              </a:defRPr>
            </a:lvl4pPr>
            <a:lvl5pPr marR="0" lvl="4" algn="ctr" rtl="0">
              <a:spcBef>
                <a:spcPts val="0"/>
              </a:spcBef>
              <a:spcAft>
                <a:spcPts val="0"/>
              </a:spcAft>
              <a:buSzPts val="1400"/>
              <a:buNone/>
              <a:defRPr sz="4400" b="1" i="0" u="none" strike="noStrike" cap="none">
                <a:solidFill>
                  <a:schemeClr val="dk2"/>
                </a:solidFill>
                <a:latin typeface="Federo"/>
                <a:ea typeface="Federo"/>
                <a:cs typeface="Federo"/>
                <a:sym typeface="Federo"/>
              </a:defRPr>
            </a:lvl5pPr>
            <a:lvl6pPr marR="0" lvl="5" algn="ctr" rtl="0">
              <a:spcBef>
                <a:spcPts val="0"/>
              </a:spcBef>
              <a:spcAft>
                <a:spcPts val="0"/>
              </a:spcAft>
              <a:buSzPts val="1400"/>
              <a:buNone/>
              <a:defRPr sz="4400" b="1" i="0" u="none" strike="noStrike" cap="none">
                <a:solidFill>
                  <a:schemeClr val="dk2"/>
                </a:solidFill>
                <a:latin typeface="Federo"/>
                <a:ea typeface="Federo"/>
                <a:cs typeface="Federo"/>
                <a:sym typeface="Federo"/>
              </a:defRPr>
            </a:lvl6pPr>
            <a:lvl7pPr marR="0" lvl="6" algn="ctr" rtl="0">
              <a:spcBef>
                <a:spcPts val="0"/>
              </a:spcBef>
              <a:spcAft>
                <a:spcPts val="0"/>
              </a:spcAft>
              <a:buSzPts val="1400"/>
              <a:buNone/>
              <a:defRPr sz="4400" b="1" i="0" u="none" strike="noStrike" cap="none">
                <a:solidFill>
                  <a:schemeClr val="dk2"/>
                </a:solidFill>
                <a:latin typeface="Federo"/>
                <a:ea typeface="Federo"/>
                <a:cs typeface="Federo"/>
                <a:sym typeface="Federo"/>
              </a:defRPr>
            </a:lvl7pPr>
            <a:lvl8pPr marR="0" lvl="7" algn="ctr" rtl="0">
              <a:spcBef>
                <a:spcPts val="0"/>
              </a:spcBef>
              <a:spcAft>
                <a:spcPts val="0"/>
              </a:spcAft>
              <a:buSzPts val="1400"/>
              <a:buNone/>
              <a:defRPr sz="4400" b="1" i="0" u="none" strike="noStrike" cap="none">
                <a:solidFill>
                  <a:schemeClr val="dk2"/>
                </a:solidFill>
                <a:latin typeface="Federo"/>
                <a:ea typeface="Federo"/>
                <a:cs typeface="Federo"/>
                <a:sym typeface="Federo"/>
              </a:defRPr>
            </a:lvl8pPr>
            <a:lvl9pPr marR="0" lvl="8" algn="ctr" rtl="0">
              <a:spcBef>
                <a:spcPts val="0"/>
              </a:spcBef>
              <a:spcAft>
                <a:spcPts val="0"/>
              </a:spcAft>
              <a:buSzPts val="1400"/>
              <a:buNone/>
              <a:defRPr sz="4400" b="1" i="0" u="none" strike="noStrike" cap="none">
                <a:solidFill>
                  <a:schemeClr val="dk2"/>
                </a:solidFill>
                <a:latin typeface="Federo"/>
                <a:ea typeface="Federo"/>
                <a:cs typeface="Federo"/>
                <a:sym typeface="Federo"/>
              </a:defRPr>
            </a:lvl9pPr>
          </a:lstStyle>
          <a:p>
            <a:endParaRPr/>
          </a:p>
        </p:txBody>
      </p:sp>
      <p:sp>
        <p:nvSpPr>
          <p:cNvPr id="95" name="Google Shape;95;g86c3f001a4_3_318"/>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6pPr>
            <a:lvl7pPr marL="3200400" marR="0" lvl="6" indent="-355600"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7pPr>
            <a:lvl8pPr marL="3657600" marR="0" lvl="7" indent="-355600"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8pPr>
            <a:lvl9pPr marL="4114800" marR="0" lvl="8" indent="-355600" algn="l" rtl="0">
              <a:spcBef>
                <a:spcPts val="400"/>
              </a:spcBef>
              <a:spcAft>
                <a:spcPts val="0"/>
              </a:spcAft>
              <a:buClr>
                <a:schemeClr val="dk1"/>
              </a:buClr>
              <a:buSzPts val="2000"/>
              <a:buFont typeface="Federo"/>
              <a:buChar char="»"/>
              <a:defRPr sz="2000" b="1" i="0" u="none" strike="noStrike" cap="none">
                <a:solidFill>
                  <a:schemeClr val="dk1"/>
                </a:solidFill>
                <a:latin typeface="Federo"/>
                <a:ea typeface="Federo"/>
                <a:cs typeface="Federo"/>
                <a:sym typeface="Federo"/>
              </a:defRPr>
            </a:lvl9pPr>
          </a:lstStyle>
          <a:p>
            <a:endParaRPr/>
          </a:p>
        </p:txBody>
      </p:sp>
      <p:sp>
        <p:nvSpPr>
          <p:cNvPr id="96" name="Google Shape;96;g86c3f001a4_3_318"/>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Google Shape;97;g86c3f001a4_3_318"/>
          <p:cNvSpPr txBox="1">
            <a:spLocks noGrp="1"/>
          </p:cNvSpPr>
          <p:nvPr>
            <p:ph type="ftr" idx="11"/>
          </p:nvPr>
        </p:nvSpPr>
        <p:spPr>
          <a:xfrm>
            <a:off x="4165600" y="6245225"/>
            <a:ext cx="3860700" cy="476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g86c3f001a4_3_318"/>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chemeClr val="dk1"/>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chemeClr val="dk1"/>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chemeClr val="dk1"/>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chemeClr val="dk1"/>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chemeClr val="dk1"/>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chemeClr val="dk1"/>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chemeClr val="dk1"/>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docs.google.com/document/d/18psxGkMWIAEOhwqNNgSabpSfeZG_Wd0JCUJ8kFbg5Kk/edit#bookmark=id.rn1hat39dj9z" TargetMode="External"/><Relationship Id="rId7" Type="http://schemas.openxmlformats.org/officeDocument/2006/relationships/hyperlink" Target="https://docs.google.com/document/d/18psxGkMWIAEOhwqNNgSabpSfeZG_Wd0JCUJ8kFbg5Kk/edit#bookmark=id.gwtq52sug3j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ocs.google.com/document/d/18psxGkMWIAEOhwqNNgSabpSfeZG_Wd0JCUJ8kFbg5Kk/edit#bookmark=id.pv69gchowt50" TargetMode="External"/><Relationship Id="rId5" Type="http://schemas.openxmlformats.org/officeDocument/2006/relationships/hyperlink" Target="https://docs.google.com/document/d/18psxGkMWIAEOhwqNNgSabpSfeZG_Wd0JCUJ8kFbg5Kk/edit#bookmark=id.kk4f2qbywlnq" TargetMode="External"/><Relationship Id="rId4" Type="http://schemas.openxmlformats.org/officeDocument/2006/relationships/hyperlink" Target="https://docs.google.com/document/d/18psxGkMWIAEOhwqNNgSabpSfeZG_Wd0JCUJ8kFbg5Kk/edit#bookmark=id.gq5815eivff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pbis.org/resource/creating-a-pbis-behavior-teaching-matrix-for-remote-instruction"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doe.k12.de.us/cms/lib/DE01922744/Centricity/Domain/599/ddoe_returningtoschool_guidance_final.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casel.org/wp-content/uploads/2020/07/SEL-ROADMAP.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doe.k12.de.us/cms/lib/DE01922744/Centricity/Domain/599/ddoe_returningtoschool_guidance_final.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www.doe.k12.de.us/cms/lib/DE01922744/Centricity/Domain/599/ddoe_returningtoschool_guidance_final.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doe.k12.de.us/cms/lib/DE01922744/Centricity/Domain/599/ddoe_returningtoschool_guidance_final.pdf" TargetMode="Externa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hyperlink" Target="https://coronavirus.delaware.gov/wp-content/uploads/sites/177/2020/06/6.18-Essential-Services-Screening-Policy.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coronavirus.delaware.gov/wp-content/uploads/sites/177/2020/04/Covid-19-Awareness-scaled.jpg" TargetMode="Externa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www.doe.k12.de.us/cms/lib/DE01922744/Centricity/Domain/599/ddoe_returningtoschool_guidance_final.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hyperlink" Target="https://www.pbis.org/resource/creating-a-pbis-behavior-teaching-matrix-for-remote-instruction"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ssets-global.website-files.com/5d3725188825e071f1670246/5e7e5a79378fc458723ddf4f_Creating%20a%20PBIS%20Behavior%20Teaching%20Matrix%20for%20Remote%20Instruction.pdf"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hyperlink" Target="http://wh1.oet.udel.edu/pbs/matrix-for-return-to-school/"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docs.google.com/forms/d/e/1FAIpQLSfm5AjTxhGyezhXlnpLYf9hfewFvnTF9GC1bgLpyzspH3Zwxw/viewfor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ssets-global.website-files.com/5d3725188825e071f1670246/5d70468ef10ca28bb416e7b0_pbis%20cultural%20responsiveness%20field%20guide.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drive.google.com/drive/u/1/folders/1acfE8Qx1Ky9FpF70F4b2-r-bZ9MLXlz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edweek.org/ew/articles/2020/07/22/forget-self-care-for-teachers-we-are-fighting.ht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ycleadershipacademy.org/wp-content/uploads/2020/04/Leading-for-Equity-and-Access-Amid-COVID-4.23.20-2.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npr.org/2020/07/28/896134292/covid-19-etiquette-6-common-conundrums-and-a-printable-pocket-guide?utm_source=npr_newsletter&amp;utm_medium=email&amp;utm_content=20200804&amp;utm_term=4725246&amp;utm_campaign=the-new-normal&amp;utm_id=43719143&amp;orgid=433"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novakeducation.com/wp-content/uploads/2020/04/Video_Conferencing_PLC_Guide_REV.pdf"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h1.oet.udel.edu/pbs/supporting-positive-behavior-at-home/" TargetMode="External"/><Relationship Id="rId7"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hyperlink" Target="https://drive.google.com/file/d/1YwVx9-x9aFQupiKFTSBUFXYzh5kUER-l/view" TargetMode="External"/><Relationship Id="rId4" Type="http://schemas.openxmlformats.org/officeDocument/2006/relationships/hyperlink" Target="http://wh1.oet.udel.edu/pbs/supporting-learning-at-hom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oronavirus.delaware.gov/wp-content/uploads/sites/177/2020/06/Guidance-Face-Coverings-for-Children-6.2.20.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cdc.gov/coronavirus/2019-ncov/daily-life-coping/reducing-stigma.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doe.k12.de.us/cms/lib/DE01922744/Centricity/Domain/600/Final-%20Supporting%20Mental%20%20Social%20Emotional%20Health%20Reentry%20Guide%20%20Toolkit%208.4.2020.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hyperlink" Target="https://assets-global.website-files.com/5d3725188825e071f1670246/5e713cc6a814d74f2453520c_Responding%20to%20the%20Novel%20Coronavirus%20(COVID-19)%20Outbreak%20through%20PBIS.pdf" TargetMode="External"/><Relationship Id="rId13" Type="http://schemas.openxmlformats.org/officeDocument/2006/relationships/hyperlink" Target="https://coronavirus.delaware.gov/wp-content/uploads/sites/177/2020/06/Guidance-Face-Coverings-for-Children-6.2.20.pdf" TargetMode="External"/><Relationship Id="rId3" Type="http://schemas.openxmlformats.org/officeDocument/2006/relationships/hyperlink" Target="http://www.delwarepbs.org/" TargetMode="External"/><Relationship Id="rId7" Type="http://schemas.openxmlformats.org/officeDocument/2006/relationships/hyperlink" Target="https://www.cdc.gov/coronavirus/2019-ncov/community/schools-childcare/schools.html" TargetMode="External"/><Relationship Id="rId12" Type="http://schemas.openxmlformats.org/officeDocument/2006/relationships/hyperlink" Target="https://casel.org/wp-content/uploads/2020/07/SEL-ROADMAP.pdf" TargetMode="External"/><Relationship Id="rId2" Type="http://schemas.openxmlformats.org/officeDocument/2006/relationships/notesSlide" Target="../notesSlides/notesSlide80.xml"/><Relationship Id="rId16" Type="http://schemas.openxmlformats.org/officeDocument/2006/relationships/hyperlink" Target="https://files.constantcontact.com/f6736190301/066c0cc8-f7a7-4c7a-b8cb-9349a49de217.pdf" TargetMode="External"/><Relationship Id="rId1" Type="http://schemas.openxmlformats.org/officeDocument/2006/relationships/slideLayout" Target="../slideLayouts/slideLayout2.xml"/><Relationship Id="rId6" Type="http://schemas.openxmlformats.org/officeDocument/2006/relationships/hyperlink" Target="http://www.midatlanticpbis.org/" TargetMode="External"/><Relationship Id="rId11" Type="http://schemas.openxmlformats.org/officeDocument/2006/relationships/hyperlink" Target="https://www.doe.k12.de.us/cms/lib/DE01922744/Centricity/Domain/599/ddoe_returningtoschool_guidance_final.pdf" TargetMode="External"/><Relationship Id="rId5" Type="http://schemas.openxmlformats.org/officeDocument/2006/relationships/hyperlink" Target="http://www.pbis.org/" TargetMode="External"/><Relationship Id="rId15" Type="http://schemas.openxmlformats.org/officeDocument/2006/relationships/hyperlink" Target="https://coronavirus.delaware.gov/wp-content/uploads/sites/177/2020/04/Covid-19-Awareness-scaled.jpg" TargetMode="External"/><Relationship Id="rId10" Type="http://schemas.openxmlformats.org/officeDocument/2006/relationships/hyperlink" Target="https://assets-global.website-files.com/5d3725188825e071f1670246/5d70468ef10ca28bb416e7b0_pbis%20cultural%20responsiveness%20field%20guide.pdf" TargetMode="External"/><Relationship Id="rId4" Type="http://schemas.openxmlformats.org/officeDocument/2006/relationships/hyperlink" Target="http://pbismissouri.org/" TargetMode="External"/><Relationship Id="rId9" Type="http://schemas.openxmlformats.org/officeDocument/2006/relationships/hyperlink" Target="https://assets-global.website-files.com/5d3725188825e071f1670246/5eece8935e4d8010fea193d9_Returning%20to%20School%20During%20and%20After%20Crisis.pdf" TargetMode="External"/><Relationship Id="rId14" Type="http://schemas.openxmlformats.org/officeDocument/2006/relationships/hyperlink" Target="https://coronavirus.delaware.gov/wp-content/uploads/sites/177/2020/06/6.18-Essential-Services-Screening-Policy.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delaware.ca1.qualtrics.com/jfe/form/SV_9KxZH4OOzmG0fNX" TargetMode="Externa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1"/>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
          <p:cNvSpPr/>
          <p:nvPr/>
        </p:nvSpPr>
        <p:spPr>
          <a:xfrm>
            <a:off x="0" y="685801"/>
            <a:ext cx="12188952" cy="521767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5" name="Google Shape;205;p1"/>
          <p:cNvPicPr preferRelativeResize="0"/>
          <p:nvPr/>
        </p:nvPicPr>
        <p:blipFill rotWithShape="1">
          <a:blip r:embed="rId3">
            <a:alphaModFix/>
          </a:blip>
          <a:srcRect l="8235" t="20008" r="8213" b="52759"/>
          <a:stretch/>
        </p:blipFill>
        <p:spPr>
          <a:xfrm rot="10800000" flipH="1">
            <a:off x="2" y="0"/>
            <a:ext cx="12191999" cy="2235323"/>
          </a:xfrm>
          <a:custGeom>
            <a:avLst/>
            <a:gdLst/>
            <a:ahLst/>
            <a:cxnLst/>
            <a:rect l="l" t="t" r="r" b="b"/>
            <a:pathLst>
              <a:path w="12191999" h="2235323" extrusionOk="0">
                <a:moveTo>
                  <a:pt x="0" y="2235323"/>
                </a:moveTo>
                <a:lnTo>
                  <a:pt x="12191999" y="2235323"/>
                </a:lnTo>
                <a:lnTo>
                  <a:pt x="12191999" y="0"/>
                </a:lnTo>
                <a:lnTo>
                  <a:pt x="0" y="0"/>
                </a:lnTo>
                <a:close/>
              </a:path>
            </a:pathLst>
          </a:custGeom>
          <a:noFill/>
          <a:ln>
            <a:noFill/>
          </a:ln>
        </p:spPr>
      </p:pic>
      <p:sp>
        <p:nvSpPr>
          <p:cNvPr id="206" name="Google Shape;206;p1"/>
          <p:cNvSpPr txBox="1">
            <a:spLocks noGrp="1"/>
          </p:cNvSpPr>
          <p:nvPr>
            <p:ph type="ctrTitle"/>
          </p:nvPr>
        </p:nvSpPr>
        <p:spPr>
          <a:xfrm>
            <a:off x="753925" y="1601726"/>
            <a:ext cx="10684200" cy="3283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600"/>
              <a:buFont typeface="Calibri"/>
              <a:buNone/>
            </a:pPr>
            <a:r>
              <a:rPr lang="en-US" sz="4400" b="1">
                <a:solidFill>
                  <a:srgbClr val="FFFFFF"/>
                </a:solidFill>
              </a:rPr>
              <a:t>Developing Expectations and a Behavior </a:t>
            </a:r>
            <a:r>
              <a:rPr lang="en-US" sz="4400" b="1">
                <a:solidFill>
                  <a:srgbClr val="FFFFFF"/>
                </a:solidFill>
                <a:latin typeface="Calibri"/>
                <a:ea typeface="Calibri"/>
                <a:cs typeface="Calibri"/>
                <a:sym typeface="Calibri"/>
              </a:rPr>
              <a:t>Matrix </a:t>
            </a:r>
            <a:r>
              <a:rPr lang="en-US" sz="4400" b="1">
                <a:solidFill>
                  <a:srgbClr val="FFFFFF"/>
                </a:solidFill>
              </a:rPr>
              <a:t>for</a:t>
            </a:r>
            <a:r>
              <a:rPr lang="en-US" sz="4400" b="1">
                <a:solidFill>
                  <a:srgbClr val="FFFFFF"/>
                </a:solidFill>
                <a:latin typeface="Calibri"/>
                <a:ea typeface="Calibri"/>
                <a:cs typeface="Calibri"/>
                <a:sym typeface="Calibri"/>
              </a:rPr>
              <a:t> </a:t>
            </a:r>
            <a:r>
              <a:rPr lang="en-US" sz="4400" b="1">
                <a:solidFill>
                  <a:srgbClr val="FFFFFF"/>
                </a:solidFill>
              </a:rPr>
              <a:t>Return to School</a:t>
            </a:r>
            <a:r>
              <a:rPr lang="en-US" sz="4400" b="1">
                <a:solidFill>
                  <a:srgbClr val="FFFFFF"/>
                </a:solidFill>
                <a:latin typeface="Calibri"/>
                <a:ea typeface="Calibri"/>
                <a:cs typeface="Calibri"/>
                <a:sym typeface="Calibri"/>
              </a:rPr>
              <a:t> </a:t>
            </a:r>
            <a:br>
              <a:rPr lang="en-US" sz="4600" b="1">
                <a:solidFill>
                  <a:srgbClr val="FFFFFF"/>
                </a:solidFill>
                <a:latin typeface="Calibri"/>
                <a:ea typeface="Calibri"/>
                <a:cs typeface="Calibri"/>
                <a:sym typeface="Calibri"/>
              </a:rPr>
            </a:br>
            <a:endParaRPr sz="4600">
              <a:solidFill>
                <a:srgbClr val="FFFFFF"/>
              </a:solidFill>
            </a:endParaRPr>
          </a:p>
        </p:txBody>
      </p:sp>
      <p:pic>
        <p:nvPicPr>
          <p:cNvPr id="207" name="Google Shape;207;p1"/>
          <p:cNvPicPr preferRelativeResize="0"/>
          <p:nvPr/>
        </p:nvPicPr>
        <p:blipFill rotWithShape="1">
          <a:blip r:embed="rId3">
            <a:alphaModFix/>
          </a:blip>
          <a:srcRect l="8235" t="-1" r="8213" b="80325"/>
          <a:stretch/>
        </p:blipFill>
        <p:spPr>
          <a:xfrm rot="10800000" flipH="1">
            <a:off x="0" y="4586080"/>
            <a:ext cx="12191999" cy="1614974"/>
          </a:xfrm>
          <a:custGeom>
            <a:avLst/>
            <a:gdLst/>
            <a:ahLst/>
            <a:cxnLst/>
            <a:rect l="l" t="t" r="r" b="b"/>
            <a:pathLst>
              <a:path w="12191999" h="1614974" extrusionOk="0">
                <a:moveTo>
                  <a:pt x="0" y="1614974"/>
                </a:moveTo>
                <a:lnTo>
                  <a:pt x="12191999" y="1614974"/>
                </a:lnTo>
                <a:lnTo>
                  <a:pt x="12191999" y="0"/>
                </a:lnTo>
                <a:lnTo>
                  <a:pt x="0" y="0"/>
                </a:lnTo>
                <a:close/>
              </a:path>
            </a:pathLst>
          </a:custGeom>
          <a:noFill/>
          <a:ln>
            <a:noFill/>
          </a:ln>
        </p:spPr>
      </p:pic>
      <p:sp>
        <p:nvSpPr>
          <p:cNvPr id="208" name="Google Shape;208;p1"/>
          <p:cNvSpPr txBox="1">
            <a:spLocks noGrp="1"/>
          </p:cNvSpPr>
          <p:nvPr>
            <p:ph type="subTitle" idx="1"/>
          </p:nvPr>
        </p:nvSpPr>
        <p:spPr>
          <a:xfrm>
            <a:off x="1171575" y="4663027"/>
            <a:ext cx="9469200" cy="597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3200"/>
              <a:buNone/>
            </a:pPr>
            <a:r>
              <a:rPr lang="en-US" sz="3200">
                <a:solidFill>
                  <a:srgbClr val="FFFFFF"/>
                </a:solidFill>
              </a:rPr>
              <a:t>August 6, 2020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530fb466cf_8_258"/>
          <p:cNvSpPr txBox="1">
            <a:spLocks noGrp="1"/>
          </p:cNvSpPr>
          <p:nvPr>
            <p:ph type="title"/>
          </p:nvPr>
        </p:nvSpPr>
        <p:spPr>
          <a:xfrm>
            <a:off x="278675" y="3217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Reentry Guide and Toolkit Contents</a:t>
            </a:r>
            <a:endParaRPr/>
          </a:p>
        </p:txBody>
      </p:sp>
      <p:sp>
        <p:nvSpPr>
          <p:cNvPr id="269" name="Google Shape;269;g530fb466cf_8_258"/>
          <p:cNvSpPr txBox="1">
            <a:spLocks noGrp="1"/>
          </p:cNvSpPr>
          <p:nvPr>
            <p:ph type="body" idx="1"/>
          </p:nvPr>
        </p:nvSpPr>
        <p:spPr>
          <a:xfrm>
            <a:off x="688800" y="1250075"/>
            <a:ext cx="10515600" cy="4351200"/>
          </a:xfrm>
          <a:prstGeom prst="rect">
            <a:avLst/>
          </a:prstGeom>
        </p:spPr>
        <p:txBody>
          <a:bodyPr spcFirstLastPara="1" wrap="square" lIns="91425" tIns="45700" rIns="91425" bIns="45700" anchor="t" anchorCtr="0">
            <a:noAutofit/>
          </a:bodyPr>
          <a:lstStyle/>
          <a:p>
            <a:pPr marL="0" lvl="0" indent="0" algn="l" rtl="0">
              <a:lnSpc>
                <a:spcPct val="107916"/>
              </a:lnSpc>
              <a:spcBef>
                <a:spcPts val="200"/>
              </a:spcBef>
              <a:spcAft>
                <a:spcPts val="0"/>
              </a:spcAft>
              <a:buNone/>
            </a:pPr>
            <a:br>
              <a:rPr lang="en-US" sz="1800">
                <a:solidFill>
                  <a:srgbClr val="2E75B5"/>
                </a:solidFill>
              </a:rPr>
            </a:br>
            <a:endParaRPr sz="1800">
              <a:solidFill>
                <a:srgbClr val="2E75B5"/>
              </a:solidFill>
            </a:endParaRPr>
          </a:p>
          <a:p>
            <a:pPr marL="457200" lvl="0" indent="-419100" algn="l" rtl="0">
              <a:lnSpc>
                <a:spcPct val="107916"/>
              </a:lnSpc>
              <a:spcBef>
                <a:spcPts val="0"/>
              </a:spcBef>
              <a:spcAft>
                <a:spcPts val="0"/>
              </a:spcAft>
              <a:buSzPts val="3000"/>
              <a:buFont typeface="Noto Sans Symbols"/>
              <a:buChar char="●"/>
            </a:pPr>
            <a:r>
              <a:rPr lang="en-US" sz="1800" u="sng">
                <a:solidFill>
                  <a:srgbClr val="1155CC"/>
                </a:solidFill>
                <a:hlinkClick r:id="rId3"/>
              </a:rPr>
              <a:t>Guidance for Reentry through a Multi-Tiered Approach</a:t>
            </a:r>
            <a:endParaRPr sz="1800"/>
          </a:p>
          <a:p>
            <a:pPr marL="457200" lvl="0" indent="-419100" algn="l" rtl="0">
              <a:lnSpc>
                <a:spcPct val="107916"/>
              </a:lnSpc>
              <a:spcBef>
                <a:spcPts val="800"/>
              </a:spcBef>
              <a:spcAft>
                <a:spcPts val="0"/>
              </a:spcAft>
              <a:buSzPts val="3000"/>
              <a:buFont typeface="Noto Sans Symbols"/>
              <a:buChar char="●"/>
            </a:pPr>
            <a:r>
              <a:rPr lang="en-US" sz="1800" u="sng">
                <a:solidFill>
                  <a:srgbClr val="1155CC"/>
                </a:solidFill>
                <a:hlinkClick r:id="rId4"/>
              </a:rPr>
              <a:t>District Level Quick Start Guide</a:t>
            </a:r>
            <a:endParaRPr sz="1800"/>
          </a:p>
          <a:p>
            <a:pPr marL="457200" lvl="0" indent="-419100" algn="l" rtl="0">
              <a:lnSpc>
                <a:spcPct val="107916"/>
              </a:lnSpc>
              <a:spcBef>
                <a:spcPts val="800"/>
              </a:spcBef>
              <a:spcAft>
                <a:spcPts val="0"/>
              </a:spcAft>
              <a:buSzPts val="3000"/>
              <a:buFont typeface="Noto Sans Symbols"/>
              <a:buChar char="●"/>
            </a:pPr>
            <a:r>
              <a:rPr lang="en-US" sz="1800" u="sng">
                <a:solidFill>
                  <a:srgbClr val="1155CC"/>
                </a:solidFill>
                <a:hlinkClick r:id="rId5"/>
              </a:rPr>
              <a:t>School Level Quick Start Guide</a:t>
            </a:r>
            <a:endParaRPr sz="1800"/>
          </a:p>
          <a:p>
            <a:pPr marL="457200" lvl="0" indent="-419100" algn="l" rtl="0">
              <a:lnSpc>
                <a:spcPct val="107916"/>
              </a:lnSpc>
              <a:spcBef>
                <a:spcPts val="800"/>
              </a:spcBef>
              <a:spcAft>
                <a:spcPts val="0"/>
              </a:spcAft>
              <a:buSzPts val="3000"/>
              <a:buFont typeface="Noto Sans Symbols"/>
              <a:buChar char="●"/>
            </a:pPr>
            <a:r>
              <a:rPr lang="en-US" sz="1800" u="sng">
                <a:solidFill>
                  <a:srgbClr val="1155CC"/>
                </a:solidFill>
                <a:hlinkClick r:id="rId6"/>
              </a:rPr>
              <a:t>Quick Start Toolkit</a:t>
            </a:r>
            <a:endParaRPr sz="1800"/>
          </a:p>
          <a:p>
            <a:pPr marL="914400" lvl="1" indent="-342900" algn="l" rtl="0">
              <a:lnSpc>
                <a:spcPct val="107916"/>
              </a:lnSpc>
              <a:spcBef>
                <a:spcPts val="800"/>
              </a:spcBef>
              <a:spcAft>
                <a:spcPts val="0"/>
              </a:spcAft>
              <a:buSzPts val="1800"/>
              <a:buFont typeface="Courier New"/>
              <a:buChar char="o"/>
            </a:pPr>
            <a:r>
              <a:rPr lang="en-US" sz="1800"/>
              <a:t>Leadership Teams</a:t>
            </a:r>
            <a:endParaRPr sz="1800"/>
          </a:p>
          <a:p>
            <a:pPr marL="914400" lvl="1" indent="-342900" algn="l" rtl="0">
              <a:lnSpc>
                <a:spcPct val="107916"/>
              </a:lnSpc>
              <a:spcBef>
                <a:spcPts val="800"/>
              </a:spcBef>
              <a:spcAft>
                <a:spcPts val="0"/>
              </a:spcAft>
              <a:buSzPts val="1800"/>
              <a:buFont typeface="Courier New"/>
              <a:buChar char="o"/>
            </a:pPr>
            <a:r>
              <a:rPr lang="en-US" sz="1800"/>
              <a:t>Evaluation Plans</a:t>
            </a:r>
            <a:endParaRPr sz="1800"/>
          </a:p>
          <a:p>
            <a:pPr marL="914400" lvl="1" indent="-342900" algn="l" rtl="0">
              <a:lnSpc>
                <a:spcPct val="107916"/>
              </a:lnSpc>
              <a:spcBef>
                <a:spcPts val="800"/>
              </a:spcBef>
              <a:spcAft>
                <a:spcPts val="0"/>
              </a:spcAft>
              <a:buSzPts val="1800"/>
              <a:buFont typeface="Courier New"/>
              <a:buChar char="o"/>
            </a:pPr>
            <a:r>
              <a:rPr lang="en-US" sz="1800"/>
              <a:t>Universal (Tier 1) Socio-Emotional and Behavioral Health Supports </a:t>
            </a:r>
            <a:endParaRPr sz="1800"/>
          </a:p>
          <a:p>
            <a:pPr marL="914400" lvl="1" indent="-342900" algn="l" rtl="0">
              <a:lnSpc>
                <a:spcPct val="107916"/>
              </a:lnSpc>
              <a:spcBef>
                <a:spcPts val="800"/>
              </a:spcBef>
              <a:spcAft>
                <a:spcPts val="0"/>
              </a:spcAft>
              <a:buSzPts val="1800"/>
              <a:buFont typeface="Courier New"/>
              <a:buChar char="o"/>
            </a:pPr>
            <a:r>
              <a:rPr lang="en-US" sz="1800"/>
              <a:t>Targeted and Individual (Tier 2 and 3) Socio-Emotional and Behavioral Health Supports</a:t>
            </a:r>
            <a:endParaRPr sz="1800"/>
          </a:p>
          <a:p>
            <a:pPr marL="914400" lvl="1" indent="-342900" algn="l" rtl="0">
              <a:lnSpc>
                <a:spcPct val="107916"/>
              </a:lnSpc>
              <a:spcBef>
                <a:spcPts val="800"/>
              </a:spcBef>
              <a:spcAft>
                <a:spcPts val="0"/>
              </a:spcAft>
              <a:buSzPts val="1800"/>
              <a:buFont typeface="Courier New"/>
              <a:buChar char="o"/>
            </a:pPr>
            <a:r>
              <a:rPr lang="en-US" sz="1800"/>
              <a:t>Supporting Staff Wellness </a:t>
            </a:r>
            <a:endParaRPr sz="1800"/>
          </a:p>
          <a:p>
            <a:pPr marL="457200" lvl="0" indent="-419100" algn="l" rtl="0">
              <a:lnSpc>
                <a:spcPct val="107916"/>
              </a:lnSpc>
              <a:spcBef>
                <a:spcPts val="800"/>
              </a:spcBef>
              <a:spcAft>
                <a:spcPts val="0"/>
              </a:spcAft>
              <a:buSzPts val="3000"/>
              <a:buFont typeface="Noto Sans Symbols"/>
              <a:buChar char="●"/>
            </a:pPr>
            <a:r>
              <a:rPr lang="en-US" sz="1800" u="sng">
                <a:solidFill>
                  <a:srgbClr val="1155CC"/>
                </a:solidFill>
                <a:hlinkClick r:id="rId7"/>
              </a:rPr>
              <a:t>Additional Resources</a:t>
            </a:r>
            <a:endParaRPr sz="1800"/>
          </a:p>
          <a:p>
            <a:pPr marL="0" lvl="0" indent="0" algn="l" rtl="0">
              <a:spcBef>
                <a:spcPts val="1000"/>
              </a:spcBef>
              <a:spcAft>
                <a:spcPts val="0"/>
              </a:spcAft>
              <a:buNone/>
            </a:pPr>
            <a:endParaRPr/>
          </a:p>
        </p:txBody>
      </p:sp>
      <p:pic>
        <p:nvPicPr>
          <p:cNvPr id="270" name="Google Shape;270;g530fb466cf_8_258"/>
          <p:cNvPicPr preferRelativeResize="0"/>
          <p:nvPr/>
        </p:nvPicPr>
        <p:blipFill>
          <a:blip r:embed="rId8">
            <a:alphaModFix/>
          </a:blip>
          <a:stretch>
            <a:fillRect/>
          </a:stretch>
        </p:blipFill>
        <p:spPr>
          <a:xfrm>
            <a:off x="6569639" y="1469884"/>
            <a:ext cx="5622361" cy="2784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530fb466cf_8_25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76" name="Google Shape;276;g530fb466cf_8_25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77" name="Google Shape;277;g530fb466cf_8_250"/>
          <p:cNvPicPr preferRelativeResize="0"/>
          <p:nvPr/>
        </p:nvPicPr>
        <p:blipFill>
          <a:blip r:embed="rId3">
            <a:alphaModFix/>
          </a:blip>
          <a:stretch>
            <a:fillRect/>
          </a:stretch>
        </p:blipFill>
        <p:spPr>
          <a:xfrm>
            <a:off x="1169950" y="304800"/>
            <a:ext cx="9483632" cy="6172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g86c3f001a4_1_114"/>
          <p:cNvPicPr preferRelativeResize="0"/>
          <p:nvPr/>
        </p:nvPicPr>
        <p:blipFill rotWithShape="1">
          <a:blip r:embed="rId3">
            <a:alphaModFix/>
          </a:blip>
          <a:srcRect/>
          <a:stretch/>
        </p:blipFill>
        <p:spPr>
          <a:xfrm>
            <a:off x="3673231" y="1025395"/>
            <a:ext cx="6191580" cy="1684254"/>
          </a:xfrm>
          <a:prstGeom prst="rect">
            <a:avLst/>
          </a:prstGeom>
          <a:noFill/>
          <a:ln w="57150" cap="flat" cmpd="sng">
            <a:solidFill>
              <a:srgbClr val="002060"/>
            </a:solidFill>
            <a:prstDash val="solid"/>
            <a:round/>
            <a:headEnd type="none" w="sm" len="sm"/>
            <a:tailEnd type="none" w="sm" len="sm"/>
          </a:ln>
        </p:spPr>
      </p:pic>
      <p:sp>
        <p:nvSpPr>
          <p:cNvPr id="283" name="Google Shape;283;g86c3f001a4_1_114"/>
          <p:cNvSpPr txBox="1">
            <a:spLocks noGrp="1"/>
          </p:cNvSpPr>
          <p:nvPr>
            <p:ph type="title"/>
          </p:nvPr>
        </p:nvSpPr>
        <p:spPr>
          <a:xfrm>
            <a:off x="609600" y="27909"/>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600" b="1">
                <a:solidFill>
                  <a:srgbClr val="002060"/>
                </a:solidFill>
              </a:rPr>
              <a:t>Context: Challenges</a:t>
            </a:r>
            <a:endParaRPr/>
          </a:p>
        </p:txBody>
      </p:sp>
      <p:pic>
        <p:nvPicPr>
          <p:cNvPr id="284" name="Google Shape;284;g86c3f001a4_1_114"/>
          <p:cNvPicPr preferRelativeResize="0"/>
          <p:nvPr/>
        </p:nvPicPr>
        <p:blipFill rotWithShape="1">
          <a:blip r:embed="rId4">
            <a:alphaModFix/>
          </a:blip>
          <a:srcRect/>
          <a:stretch/>
        </p:blipFill>
        <p:spPr>
          <a:xfrm>
            <a:off x="77595" y="4243754"/>
            <a:ext cx="6475468" cy="2595800"/>
          </a:xfrm>
          <a:prstGeom prst="rect">
            <a:avLst/>
          </a:prstGeom>
          <a:noFill/>
          <a:ln>
            <a:noFill/>
          </a:ln>
        </p:spPr>
      </p:pic>
      <p:grpSp>
        <p:nvGrpSpPr>
          <p:cNvPr id="285" name="Google Shape;285;g86c3f001a4_1_114"/>
          <p:cNvGrpSpPr/>
          <p:nvPr/>
        </p:nvGrpSpPr>
        <p:grpSpPr>
          <a:xfrm>
            <a:off x="1860060" y="2950213"/>
            <a:ext cx="7551117" cy="3521154"/>
            <a:chOff x="0" y="2734779"/>
            <a:chExt cx="9144002" cy="4318845"/>
          </a:xfrm>
        </p:grpSpPr>
        <p:pic>
          <p:nvPicPr>
            <p:cNvPr id="286" name="Google Shape;286;g86c3f001a4_1_114"/>
            <p:cNvPicPr preferRelativeResize="0"/>
            <p:nvPr/>
          </p:nvPicPr>
          <p:blipFill rotWithShape="1">
            <a:blip r:embed="rId5">
              <a:alphaModFix/>
            </a:blip>
            <a:srcRect/>
            <a:stretch/>
          </p:blipFill>
          <p:spPr>
            <a:xfrm>
              <a:off x="0" y="2734779"/>
              <a:ext cx="9144002" cy="1388442"/>
            </a:xfrm>
            <a:prstGeom prst="rect">
              <a:avLst/>
            </a:prstGeom>
            <a:noFill/>
            <a:ln w="57150" cap="flat" cmpd="sng">
              <a:solidFill>
                <a:srgbClr val="002060"/>
              </a:solidFill>
              <a:prstDash val="solid"/>
              <a:round/>
              <a:headEnd type="none" w="sm" len="sm"/>
              <a:tailEnd type="none" w="sm" len="sm"/>
            </a:ln>
          </p:spPr>
        </p:pic>
        <p:pic>
          <p:nvPicPr>
            <p:cNvPr id="287" name="Google Shape;287;g86c3f001a4_1_114"/>
            <p:cNvPicPr preferRelativeResize="0"/>
            <p:nvPr/>
          </p:nvPicPr>
          <p:blipFill rotWithShape="1">
            <a:blip r:embed="rId6">
              <a:alphaModFix/>
            </a:blip>
            <a:srcRect/>
            <a:stretch/>
          </p:blipFill>
          <p:spPr>
            <a:xfrm>
              <a:off x="4266694" y="3401711"/>
              <a:ext cx="4877305" cy="3651913"/>
            </a:xfrm>
            <a:prstGeom prst="rect">
              <a:avLst/>
            </a:prstGeom>
            <a:noFill/>
            <a:ln w="57150" cap="flat" cmpd="sng">
              <a:solidFill>
                <a:srgbClr val="002060"/>
              </a:solidFill>
              <a:prstDash val="solid"/>
              <a:round/>
              <a:headEnd type="none" w="sm" len="sm"/>
              <a:tailEnd type="none" w="sm" len="sm"/>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8c0e268404_0_2123"/>
          <p:cNvSpPr txBox="1">
            <a:spLocks noGrp="1"/>
          </p:cNvSpPr>
          <p:nvPr>
            <p:ph type="title"/>
          </p:nvPr>
        </p:nvSpPr>
        <p:spPr>
          <a:xfrm>
            <a:off x="375200" y="186902"/>
            <a:ext cx="11360700" cy="9978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2800">
                <a:solidFill>
                  <a:srgbClr val="000000"/>
                </a:solidFill>
                <a:latin typeface="Arial"/>
                <a:ea typeface="Arial"/>
                <a:cs typeface="Arial"/>
                <a:sym typeface="Arial"/>
              </a:rPr>
              <a:t>Continuum of Support Logic for ALL is Critical Now</a:t>
            </a:r>
            <a:endParaRPr sz="2800">
              <a:solidFill>
                <a:srgbClr val="000000"/>
              </a:solidFill>
              <a:latin typeface="Arial"/>
              <a:ea typeface="Arial"/>
              <a:cs typeface="Arial"/>
              <a:sym typeface="Arial"/>
            </a:endParaRPr>
          </a:p>
          <a:p>
            <a:pPr marL="0" lvl="0" indent="0" algn="ctr" rtl="0">
              <a:lnSpc>
                <a:spcPct val="100000"/>
              </a:lnSpc>
              <a:spcBef>
                <a:spcPts val="0"/>
              </a:spcBef>
              <a:spcAft>
                <a:spcPts val="0"/>
              </a:spcAft>
              <a:buClr>
                <a:srgbClr val="0000FF"/>
              </a:buClr>
              <a:buSzPts val="2800"/>
              <a:buFont typeface="Arial"/>
              <a:buNone/>
            </a:pPr>
            <a:r>
              <a:rPr lang="en-US" sz="2800">
                <a:solidFill>
                  <a:srgbClr val="000000"/>
                </a:solidFill>
                <a:latin typeface="Arial"/>
                <a:ea typeface="Arial"/>
                <a:cs typeface="Arial"/>
                <a:sym typeface="Arial"/>
              </a:rPr>
              <a:t>Build on Current Systems and Practices</a:t>
            </a:r>
            <a:endParaRPr sz="2800">
              <a:solidFill>
                <a:srgbClr val="000000"/>
              </a:solidFill>
              <a:latin typeface="Arial"/>
              <a:ea typeface="Arial"/>
              <a:cs typeface="Arial"/>
              <a:sym typeface="Arial"/>
            </a:endParaRPr>
          </a:p>
        </p:txBody>
      </p:sp>
      <p:pic>
        <p:nvPicPr>
          <p:cNvPr id="293" name="Google Shape;293;g8c0e268404_0_2123"/>
          <p:cNvPicPr preferRelativeResize="0"/>
          <p:nvPr/>
        </p:nvPicPr>
        <p:blipFill>
          <a:blip r:embed="rId3">
            <a:alphaModFix/>
          </a:blip>
          <a:stretch>
            <a:fillRect/>
          </a:stretch>
        </p:blipFill>
        <p:spPr>
          <a:xfrm>
            <a:off x="3474325" y="1562125"/>
            <a:ext cx="4990776" cy="4780400"/>
          </a:xfrm>
          <a:prstGeom prst="rect">
            <a:avLst/>
          </a:prstGeom>
          <a:noFill/>
          <a:ln>
            <a:noFill/>
          </a:ln>
        </p:spPr>
      </p:pic>
      <p:sp>
        <p:nvSpPr>
          <p:cNvPr id="294" name="Google Shape;294;g8c0e268404_0_2123"/>
          <p:cNvSpPr/>
          <p:nvPr/>
        </p:nvSpPr>
        <p:spPr>
          <a:xfrm>
            <a:off x="375200" y="160200"/>
            <a:ext cx="1507626" cy="1518966"/>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530fb466cf_8_33"/>
          <p:cNvSpPr txBox="1">
            <a:spLocks noGrp="1"/>
          </p:cNvSpPr>
          <p:nvPr>
            <p:ph type="title"/>
          </p:nvPr>
        </p:nvSpPr>
        <p:spPr>
          <a:xfrm>
            <a:off x="1411538" y="365126"/>
            <a:ext cx="10328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Social-Emotional Learning: Always essential but especially key in current context</a:t>
            </a:r>
            <a:endParaRPr/>
          </a:p>
        </p:txBody>
      </p:sp>
      <p:sp>
        <p:nvSpPr>
          <p:cNvPr id="301" name="Google Shape;301;g530fb466cf_8_33"/>
          <p:cNvSpPr txBox="1">
            <a:spLocks noGrp="1"/>
          </p:cNvSpPr>
          <p:nvPr>
            <p:ph type="body" idx="1"/>
          </p:nvPr>
        </p:nvSpPr>
        <p:spPr>
          <a:xfrm>
            <a:off x="1681843" y="1793948"/>
            <a:ext cx="10182000" cy="441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SEL has been a consistent focus of DE-PBS Framework to improve school climate </a:t>
            </a:r>
            <a:endParaRPr sz="2400"/>
          </a:p>
          <a:p>
            <a:pPr marL="228600" lvl="0" indent="-228600" algn="l" rtl="0">
              <a:lnSpc>
                <a:spcPct val="90000"/>
              </a:lnSpc>
              <a:spcBef>
                <a:spcPts val="0"/>
              </a:spcBef>
              <a:spcAft>
                <a:spcPts val="0"/>
              </a:spcAft>
              <a:buClr>
                <a:schemeClr val="dk1"/>
              </a:buClr>
              <a:buSzPts val="2400"/>
              <a:buChar char="•"/>
            </a:pPr>
            <a:r>
              <a:rPr lang="en-US" sz="2400"/>
              <a:t>Developing Self-Discipline focus of Tier 1</a:t>
            </a:r>
            <a:endParaRPr/>
          </a:p>
        </p:txBody>
      </p:sp>
      <p:pic>
        <p:nvPicPr>
          <p:cNvPr id="302" name="Google Shape;302;g530fb466cf_8_33"/>
          <p:cNvPicPr preferRelativeResize="0"/>
          <p:nvPr/>
        </p:nvPicPr>
        <p:blipFill rotWithShape="1">
          <a:blip r:embed="rId3">
            <a:alphaModFix/>
          </a:blip>
          <a:srcRect l="48429"/>
          <a:stretch/>
        </p:blipFill>
        <p:spPr>
          <a:xfrm>
            <a:off x="48986" y="3069772"/>
            <a:ext cx="2040317" cy="3788228"/>
          </a:xfrm>
          <a:prstGeom prst="rect">
            <a:avLst/>
          </a:prstGeom>
          <a:noFill/>
          <a:ln>
            <a:noFill/>
          </a:ln>
        </p:spPr>
      </p:pic>
      <p:sp>
        <p:nvSpPr>
          <p:cNvPr id="303" name="Google Shape;303;g530fb466cf_8_33"/>
          <p:cNvSpPr/>
          <p:nvPr/>
        </p:nvSpPr>
        <p:spPr>
          <a:xfrm>
            <a:off x="1212644" y="2498272"/>
            <a:ext cx="648900" cy="3363600"/>
          </a:xfrm>
          <a:prstGeom prst="bentArrow">
            <a:avLst>
              <a:gd name="adj1" fmla="val 25000"/>
              <a:gd name="adj2" fmla="val 25000"/>
              <a:gd name="adj3" fmla="val 25000"/>
              <a:gd name="adj4" fmla="val 36278"/>
            </a:avLst>
          </a:prstGeom>
          <a:solidFill>
            <a:srgbClr val="0070C0"/>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grpSp>
        <p:nvGrpSpPr>
          <p:cNvPr id="304" name="Google Shape;304;g530fb466cf_8_33"/>
          <p:cNvGrpSpPr/>
          <p:nvPr/>
        </p:nvGrpSpPr>
        <p:grpSpPr>
          <a:xfrm>
            <a:off x="6689300" y="3260175"/>
            <a:ext cx="3315562" cy="3314228"/>
            <a:chOff x="1320368" y="122"/>
            <a:chExt cx="3315562" cy="3314228"/>
          </a:xfrm>
        </p:grpSpPr>
        <p:sp>
          <p:nvSpPr>
            <p:cNvPr id="305" name="Google Shape;305;g530fb466cf_8_33"/>
            <p:cNvSpPr/>
            <p:nvPr/>
          </p:nvSpPr>
          <p:spPr>
            <a:xfrm>
              <a:off x="1320368" y="122"/>
              <a:ext cx="1558200" cy="1392900"/>
            </a:xfrm>
            <a:prstGeom prst="ellipse">
              <a:avLst/>
            </a:prstGeom>
            <a:solidFill>
              <a:srgbClr val="DFD87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530fb466cf_8_33"/>
            <p:cNvSpPr txBox="1"/>
            <p:nvPr/>
          </p:nvSpPr>
          <p:spPr>
            <a:xfrm>
              <a:off x="1467418" y="204097"/>
              <a:ext cx="1182900" cy="9849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MTSS/PBS</a:t>
              </a:r>
              <a:endParaRPr/>
            </a:p>
          </p:txBody>
        </p:sp>
        <p:sp>
          <p:nvSpPr>
            <p:cNvPr id="307" name="Google Shape;307;g530fb466cf_8_33"/>
            <p:cNvSpPr/>
            <p:nvPr/>
          </p:nvSpPr>
          <p:spPr>
            <a:xfrm>
              <a:off x="1808069" y="1455547"/>
              <a:ext cx="550200" cy="5502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g530fb466cf_8_33"/>
            <p:cNvSpPr txBox="1"/>
            <p:nvPr/>
          </p:nvSpPr>
          <p:spPr>
            <a:xfrm>
              <a:off x="1880992" y="1665925"/>
              <a:ext cx="404400" cy="129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309" name="Google Shape;309;g530fb466cf_8_33"/>
            <p:cNvSpPr/>
            <p:nvPr/>
          </p:nvSpPr>
          <p:spPr>
            <a:xfrm>
              <a:off x="1374975" y="2099050"/>
              <a:ext cx="1398900" cy="1215300"/>
            </a:xfrm>
            <a:prstGeom prst="ellipse">
              <a:avLst/>
            </a:prstGeom>
            <a:solidFill>
              <a:srgbClr val="8296B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530fb466cf_8_33"/>
            <p:cNvSpPr txBox="1"/>
            <p:nvPr/>
          </p:nvSpPr>
          <p:spPr>
            <a:xfrm>
              <a:off x="1579859" y="2277037"/>
              <a:ext cx="989400" cy="8595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SEL</a:t>
              </a:r>
              <a:endParaRPr/>
            </a:p>
            <a:p>
              <a:pPr marL="0" marR="0" lvl="0" indent="0" algn="ctr" rtl="0">
                <a:lnSpc>
                  <a:spcPct val="90000"/>
                </a:lnSpc>
                <a:spcBef>
                  <a:spcPts val="84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11" name="Google Shape;311;g530fb466cf_8_33"/>
            <p:cNvSpPr/>
            <p:nvPr/>
          </p:nvSpPr>
          <p:spPr>
            <a:xfrm rot="10796423" flipH="1">
              <a:off x="2870961" y="1444689"/>
              <a:ext cx="288300" cy="595501"/>
            </a:xfrm>
            <a:prstGeom prst="rightArrow">
              <a:avLst>
                <a:gd name="adj1" fmla="val 60000"/>
                <a:gd name="adj2"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530fb466cf_8_33"/>
            <p:cNvSpPr txBox="1"/>
            <p:nvPr/>
          </p:nvSpPr>
          <p:spPr>
            <a:xfrm rot="10794892">
              <a:off x="2870955" y="1563806"/>
              <a:ext cx="201900" cy="35730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Calibri"/>
                <a:buNone/>
              </a:pPr>
              <a:endParaRPr sz="2500" b="0" i="0" u="none" strike="noStrike" cap="none">
                <a:solidFill>
                  <a:schemeClr val="lt1"/>
                </a:solidFill>
                <a:latin typeface="Calibri"/>
                <a:ea typeface="Calibri"/>
                <a:cs typeface="Calibri"/>
                <a:sym typeface="Calibri"/>
              </a:endParaRPr>
            </a:p>
          </p:txBody>
        </p:sp>
        <p:sp>
          <p:nvSpPr>
            <p:cNvPr id="313" name="Google Shape;313;g530fb466cf_8_33"/>
            <p:cNvSpPr/>
            <p:nvPr/>
          </p:nvSpPr>
          <p:spPr>
            <a:xfrm>
              <a:off x="3152130" y="899864"/>
              <a:ext cx="1483800" cy="1524000"/>
            </a:xfrm>
            <a:prstGeom prst="ellipse">
              <a:avLst/>
            </a:prstGeom>
            <a:solidFill>
              <a:srgbClr val="317A1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530fb466cf_8_33"/>
            <p:cNvSpPr txBox="1"/>
            <p:nvPr/>
          </p:nvSpPr>
          <p:spPr>
            <a:xfrm>
              <a:off x="3369447" y="1123031"/>
              <a:ext cx="1049400" cy="1077600"/>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1" i="0" u="none" strike="noStrike" cap="none">
                  <a:solidFill>
                    <a:schemeClr val="lt1"/>
                  </a:solidFill>
                  <a:latin typeface="Calibri"/>
                  <a:ea typeface="Calibri"/>
                  <a:cs typeface="Calibri"/>
                  <a:sym typeface="Calibri"/>
                </a:rPr>
                <a:t>Positive School Climate</a:t>
              </a:r>
              <a:endParaRPr/>
            </a:p>
          </p:txBody>
        </p:sp>
      </p:grpSp>
      <p:sp>
        <p:nvSpPr>
          <p:cNvPr id="315" name="Google Shape;315;g530fb466cf_8_33"/>
          <p:cNvSpPr/>
          <p:nvPr/>
        </p:nvSpPr>
        <p:spPr>
          <a:xfrm rot="-1494286">
            <a:off x="9933681" y="4049815"/>
            <a:ext cx="463060" cy="617275"/>
          </a:xfrm>
          <a:prstGeom prst="rightArrow">
            <a:avLst>
              <a:gd name="adj1" fmla="val 40255"/>
              <a:gd name="adj2" fmla="val 50000"/>
            </a:avLst>
          </a:prstGeom>
          <a:gradFill>
            <a:gsLst>
              <a:gs pos="0">
                <a:srgbClr val="474747"/>
              </a:gs>
              <a:gs pos="50000">
                <a:schemeClr val="dk1"/>
              </a:gs>
              <a:gs pos="100000">
                <a:schemeClr val="dk1"/>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lt1"/>
              </a:solidFill>
              <a:latin typeface="Calibri"/>
              <a:ea typeface="Calibri"/>
              <a:cs typeface="Calibri"/>
              <a:sym typeface="Calibri"/>
            </a:endParaRPr>
          </a:p>
        </p:txBody>
      </p:sp>
      <p:sp>
        <p:nvSpPr>
          <p:cNvPr id="316" name="Google Shape;316;g530fb466cf_8_33"/>
          <p:cNvSpPr/>
          <p:nvPr/>
        </p:nvSpPr>
        <p:spPr>
          <a:xfrm rot="1445291">
            <a:off x="9802702" y="5341814"/>
            <a:ext cx="499826" cy="631689"/>
          </a:xfrm>
          <a:prstGeom prst="rightArrow">
            <a:avLst>
              <a:gd name="adj1" fmla="val 50000"/>
              <a:gd name="adj2" fmla="val 50000"/>
            </a:avLst>
          </a:prstGeom>
          <a:gradFill>
            <a:gsLst>
              <a:gs pos="0">
                <a:srgbClr val="474747"/>
              </a:gs>
              <a:gs pos="50000">
                <a:schemeClr val="dk1"/>
              </a:gs>
              <a:gs pos="100000">
                <a:schemeClr val="dk1"/>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17" name="Google Shape;317;g530fb466cf_8_33"/>
          <p:cNvSpPr/>
          <p:nvPr/>
        </p:nvSpPr>
        <p:spPr>
          <a:xfrm>
            <a:off x="10568160" y="3464504"/>
            <a:ext cx="1449600" cy="1280400"/>
          </a:xfrm>
          <a:prstGeom prst="ellipse">
            <a:avLst/>
          </a:prstGeom>
          <a:solidFill>
            <a:srgbClr val="D5DBE5"/>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18" name="Google Shape;318;g530fb466cf_8_33"/>
          <p:cNvSpPr txBox="1"/>
          <p:nvPr/>
        </p:nvSpPr>
        <p:spPr>
          <a:xfrm>
            <a:off x="10705965" y="3958086"/>
            <a:ext cx="12285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Internalizing Problems</a:t>
            </a:r>
            <a:endParaRPr/>
          </a:p>
        </p:txBody>
      </p:sp>
      <p:sp>
        <p:nvSpPr>
          <p:cNvPr id="319" name="Google Shape;319;g530fb466cf_8_33"/>
          <p:cNvSpPr/>
          <p:nvPr/>
        </p:nvSpPr>
        <p:spPr>
          <a:xfrm>
            <a:off x="10484840" y="5295914"/>
            <a:ext cx="1449600" cy="1280400"/>
          </a:xfrm>
          <a:prstGeom prst="ellipse">
            <a:avLst/>
          </a:prstGeom>
          <a:solidFill>
            <a:srgbClr val="D5DBE5"/>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20" name="Google Shape;320;g530fb466cf_8_33"/>
          <p:cNvSpPr txBox="1"/>
          <p:nvPr/>
        </p:nvSpPr>
        <p:spPr>
          <a:xfrm>
            <a:off x="10591059" y="5788318"/>
            <a:ext cx="12726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Externalizing Problems</a:t>
            </a:r>
            <a:endParaRPr/>
          </a:p>
        </p:txBody>
      </p:sp>
      <p:sp>
        <p:nvSpPr>
          <p:cNvPr id="321" name="Google Shape;321;g530fb466cf_8_33"/>
          <p:cNvSpPr/>
          <p:nvPr/>
        </p:nvSpPr>
        <p:spPr>
          <a:xfrm>
            <a:off x="11185164" y="3524488"/>
            <a:ext cx="168600" cy="372900"/>
          </a:xfrm>
          <a:prstGeom prst="downArrow">
            <a:avLst>
              <a:gd name="adj1" fmla="val 50000"/>
              <a:gd name="adj2" fmla="val 50000"/>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22" name="Google Shape;322;g530fb466cf_8_33"/>
          <p:cNvSpPr/>
          <p:nvPr/>
        </p:nvSpPr>
        <p:spPr>
          <a:xfrm>
            <a:off x="11161715" y="5326077"/>
            <a:ext cx="131400" cy="359100"/>
          </a:xfrm>
          <a:prstGeom prst="downArrow">
            <a:avLst>
              <a:gd name="adj1" fmla="val 50000"/>
              <a:gd name="adj2" fmla="val 50000"/>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23" name="Google Shape;323;g530fb466cf_8_33"/>
          <p:cNvSpPr txBox="1"/>
          <p:nvPr/>
        </p:nvSpPr>
        <p:spPr>
          <a:xfrm>
            <a:off x="2089305" y="3260053"/>
            <a:ext cx="4425600" cy="33162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1800"/>
              <a:buFont typeface="Arial"/>
              <a:buChar char="•"/>
            </a:pPr>
            <a:r>
              <a:rPr lang="en-US" sz="2400" b="1" i="0" u="none" strike="noStrike" cap="none">
                <a:solidFill>
                  <a:schemeClr val="dk1"/>
                </a:solidFill>
                <a:latin typeface="Calibri"/>
                <a:ea typeface="Calibri"/>
                <a:cs typeface="Calibri"/>
                <a:sym typeface="Calibri"/>
              </a:rPr>
              <a:t>Focus on: </a:t>
            </a:r>
            <a:endParaRPr/>
          </a:p>
          <a:p>
            <a:pPr marL="600075" marR="0" lvl="1" indent="-342900" algn="l" rtl="0">
              <a:lnSpc>
                <a:spcPct val="100000"/>
              </a:lnSpc>
              <a:spcBef>
                <a:spcPts val="0"/>
              </a:spcBef>
              <a:spcAft>
                <a:spcPts val="0"/>
              </a:spcAft>
              <a:buClr>
                <a:schemeClr val="dk1"/>
              </a:buClr>
              <a:buSzPts val="1800"/>
              <a:buFont typeface="Noto Sans Symbols"/>
              <a:buChar char="∙"/>
            </a:pPr>
            <a:r>
              <a:rPr lang="en-US" sz="2400" b="0" i="0" u="none" strike="noStrike" cap="none">
                <a:solidFill>
                  <a:schemeClr val="dk1"/>
                </a:solidFill>
                <a:latin typeface="Calibri"/>
                <a:ea typeface="Calibri"/>
                <a:cs typeface="Calibri"/>
                <a:sym typeface="Calibri"/>
              </a:rPr>
              <a:t>Policy Commitment to Goal of Developing Self-Discipline</a:t>
            </a:r>
            <a:endParaRPr/>
          </a:p>
          <a:p>
            <a:pPr marL="600075" marR="0" lvl="1" indent="-342900" algn="l" rtl="0">
              <a:lnSpc>
                <a:spcPct val="100000"/>
              </a:lnSpc>
              <a:spcBef>
                <a:spcPts val="0"/>
              </a:spcBef>
              <a:spcAft>
                <a:spcPts val="0"/>
              </a:spcAft>
              <a:buClr>
                <a:schemeClr val="dk1"/>
              </a:buClr>
              <a:buSzPts val="1800"/>
              <a:buFont typeface="Noto Sans Symbols"/>
              <a:buChar char="∙"/>
            </a:pPr>
            <a:r>
              <a:rPr lang="en-US" sz="2400" b="0" i="0" u="none" strike="noStrike" cap="none">
                <a:solidFill>
                  <a:schemeClr val="dk1"/>
                </a:solidFill>
                <a:latin typeface="Calibri"/>
                <a:ea typeface="Calibri"/>
                <a:cs typeface="Calibri"/>
                <a:sym typeface="Calibri"/>
              </a:rPr>
              <a:t>Social Emotional Learning (free standing or integrated within Curriculum)</a:t>
            </a:r>
            <a:endParaRPr/>
          </a:p>
          <a:p>
            <a:pPr marL="600075" marR="0" lvl="1" indent="-342900" algn="l" rtl="0">
              <a:lnSpc>
                <a:spcPct val="100000"/>
              </a:lnSpc>
              <a:spcBef>
                <a:spcPts val="0"/>
              </a:spcBef>
              <a:spcAft>
                <a:spcPts val="0"/>
              </a:spcAft>
              <a:buClr>
                <a:schemeClr val="dk1"/>
              </a:buClr>
              <a:buSzPts val="1800"/>
              <a:buFont typeface="Noto Sans Symbols"/>
              <a:buChar char="∙"/>
            </a:pPr>
            <a:r>
              <a:rPr lang="en-US" sz="2400" b="0" i="0" u="none" strike="noStrike" cap="none">
                <a:solidFill>
                  <a:schemeClr val="dk1"/>
                </a:solidFill>
                <a:latin typeface="Calibri"/>
                <a:ea typeface="Calibri"/>
                <a:cs typeface="Calibri"/>
                <a:sym typeface="Calibri"/>
              </a:rPr>
              <a:t>Students Active in Decision-making</a:t>
            </a:r>
            <a:endParaRPr/>
          </a:p>
          <a:p>
            <a:pPr marL="457200" marR="0" lvl="0" indent="-228600" algn="l" rtl="0">
              <a:lnSpc>
                <a:spcPct val="90000"/>
              </a:lnSpc>
              <a:spcBef>
                <a:spcPts val="1333"/>
              </a:spcBef>
              <a:spcAft>
                <a:spcPts val="0"/>
              </a:spcAft>
              <a:buClr>
                <a:schemeClr val="dk1"/>
              </a:buClr>
              <a:buSzPts val="1800"/>
              <a:buFont typeface="Arial"/>
              <a:buNone/>
            </a:pPr>
            <a:endParaRPr sz="2700" b="0" i="0" u="none" strike="noStrike" cap="none">
              <a:solidFill>
                <a:schemeClr val="dk1"/>
              </a:solidFill>
              <a:latin typeface="Calibri"/>
              <a:ea typeface="Calibri"/>
              <a:cs typeface="Calibri"/>
              <a:sym typeface="Calibri"/>
            </a:endParaRPr>
          </a:p>
        </p:txBody>
      </p:sp>
      <p:pic>
        <p:nvPicPr>
          <p:cNvPr id="324" name="Google Shape;324;g530fb466cf_8_33"/>
          <p:cNvPicPr preferRelativeResize="0"/>
          <p:nvPr/>
        </p:nvPicPr>
        <p:blipFill rotWithShape="1">
          <a:blip r:embed="rId4">
            <a:alphaModFix/>
          </a:blip>
          <a:srcRect/>
          <a:stretch/>
        </p:blipFill>
        <p:spPr>
          <a:xfrm>
            <a:off x="228600" y="228610"/>
            <a:ext cx="1182938" cy="11340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86c3f001a4_3_50"/>
          <p:cNvSpPr txBox="1"/>
          <p:nvPr/>
        </p:nvSpPr>
        <p:spPr>
          <a:xfrm>
            <a:off x="1972370" y="2849706"/>
            <a:ext cx="2394300" cy="200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wentieth Century"/>
                <a:ea typeface="Twentieth Century"/>
                <a:cs typeface="Twentieth Century"/>
                <a:sym typeface="Twentieth Century"/>
              </a:rPr>
              <a:t>Supporting culturally knowledgeable </a:t>
            </a:r>
            <a:r>
              <a:rPr lang="en-US" sz="1800" b="1" i="0" u="none" strike="noStrike" cap="none">
                <a:solidFill>
                  <a:schemeClr val="dk1"/>
                </a:solidFill>
                <a:latin typeface="Twentieth Century"/>
                <a:ea typeface="Twentieth Century"/>
                <a:cs typeface="Twentieth Century"/>
                <a:sym typeface="Twentieth Century"/>
              </a:rPr>
              <a:t>Staff Behavior</a:t>
            </a:r>
            <a:endParaRPr sz="1400" b="0" i="0" u="none" strike="noStrike" cap="none">
              <a:solidFill>
                <a:srgbClr val="000000"/>
              </a:solidFill>
              <a:latin typeface="Arial"/>
              <a:ea typeface="Arial"/>
              <a:cs typeface="Arial"/>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a:solidFill>
                  <a:srgbClr val="797979"/>
                </a:solidFill>
                <a:latin typeface="Twentieth Century"/>
                <a:ea typeface="Twentieth Century"/>
                <a:cs typeface="Twentieth Century"/>
                <a:sym typeface="Twentieth Century"/>
              </a:rPr>
              <a:t>team-based leadership and coordination</a:t>
            </a:r>
            <a:endParaRPr sz="1400" b="0" i="0" u="none" strike="noStrike" cap="none">
              <a:solidFill>
                <a:srgbClr val="000000"/>
              </a:solidFill>
              <a:latin typeface="Arial"/>
              <a:ea typeface="Arial"/>
              <a:cs typeface="Arial"/>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a:solidFill>
                  <a:srgbClr val="797979"/>
                </a:solidFill>
                <a:latin typeface="Twentieth Century"/>
                <a:ea typeface="Twentieth Century"/>
                <a:cs typeface="Twentieth Century"/>
                <a:sym typeface="Twentieth Century"/>
              </a:rPr>
              <a:t>professional development, coaching, and content expertise</a:t>
            </a:r>
            <a:endParaRPr sz="1400" b="0" i="0" u="none" strike="noStrike" cap="none">
              <a:solidFill>
                <a:srgbClr val="000000"/>
              </a:solidFill>
              <a:latin typeface="Arial"/>
              <a:ea typeface="Arial"/>
              <a:cs typeface="Arial"/>
              <a:sym typeface="Arial"/>
            </a:endParaRPr>
          </a:p>
        </p:txBody>
      </p:sp>
      <p:sp>
        <p:nvSpPr>
          <p:cNvPr id="332" name="Google Shape;332;g86c3f001a4_3_50"/>
          <p:cNvSpPr txBox="1"/>
          <p:nvPr/>
        </p:nvSpPr>
        <p:spPr>
          <a:xfrm>
            <a:off x="8276304" y="2849706"/>
            <a:ext cx="22989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wentieth Century"/>
                <a:ea typeface="Twentieth Century"/>
                <a:cs typeface="Twentieth Century"/>
                <a:sym typeface="Twentieth Century"/>
              </a:rPr>
              <a:t>Supporting culturally valid </a:t>
            </a:r>
            <a:r>
              <a:rPr lang="en-US" sz="1800" b="1" i="0" u="none" strike="noStrike" cap="none">
                <a:solidFill>
                  <a:schemeClr val="dk1"/>
                </a:solidFill>
                <a:latin typeface="Twentieth Century"/>
                <a:ea typeface="Twentieth Century"/>
                <a:cs typeface="Twentieth Century"/>
                <a:sym typeface="Twentieth Century"/>
              </a:rPr>
              <a:t>Data-based Decision Making</a:t>
            </a:r>
            <a:endParaRPr sz="1400" b="0" i="0" u="none" strike="noStrike" cap="none">
              <a:solidFill>
                <a:srgbClr val="000000"/>
              </a:solidFill>
              <a:latin typeface="Arial"/>
              <a:ea typeface="Arial"/>
              <a:cs typeface="Arial"/>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a:solidFill>
                  <a:srgbClr val="797979"/>
                </a:solidFill>
                <a:latin typeface="Twentieth Century"/>
                <a:ea typeface="Twentieth Century"/>
                <a:cs typeface="Twentieth Century"/>
                <a:sym typeface="Twentieth Century"/>
              </a:rPr>
              <a:t>universal screening</a:t>
            </a:r>
            <a:endParaRPr sz="1400" b="0" i="0" u="none" strike="noStrike" cap="none">
              <a:solidFill>
                <a:srgbClr val="000000"/>
              </a:solidFill>
              <a:latin typeface="Arial"/>
              <a:ea typeface="Arial"/>
              <a:cs typeface="Arial"/>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a:solidFill>
                  <a:srgbClr val="797979"/>
                </a:solidFill>
                <a:latin typeface="Twentieth Century"/>
                <a:ea typeface="Twentieth Century"/>
                <a:cs typeface="Twentieth Century"/>
                <a:sym typeface="Twentieth Century"/>
              </a:rPr>
              <a:t>progress monitoring</a:t>
            </a:r>
            <a:endParaRPr sz="1400" b="0" i="0" u="none" strike="noStrike" cap="none">
              <a:solidFill>
                <a:srgbClr val="000000"/>
              </a:solidFill>
              <a:latin typeface="Arial"/>
              <a:ea typeface="Arial"/>
              <a:cs typeface="Arial"/>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a:solidFill>
                  <a:srgbClr val="797979"/>
                </a:solidFill>
                <a:latin typeface="Twentieth Century"/>
                <a:ea typeface="Twentieth Century"/>
                <a:cs typeface="Twentieth Century"/>
                <a:sym typeface="Twentieth Century"/>
              </a:rPr>
              <a:t>evaluation of fidelity</a:t>
            </a:r>
            <a:endParaRPr sz="1400" b="0" i="0" u="none" strike="noStrike" cap="none">
              <a:solidFill>
                <a:srgbClr val="000000"/>
              </a:solidFill>
              <a:latin typeface="Arial"/>
              <a:ea typeface="Arial"/>
              <a:cs typeface="Arial"/>
              <a:sym typeface="Arial"/>
            </a:endParaRPr>
          </a:p>
        </p:txBody>
      </p:sp>
      <p:sp>
        <p:nvSpPr>
          <p:cNvPr id="333" name="Google Shape;333;g86c3f001a4_3_50"/>
          <p:cNvSpPr txBox="1"/>
          <p:nvPr/>
        </p:nvSpPr>
        <p:spPr>
          <a:xfrm>
            <a:off x="4743170" y="5979682"/>
            <a:ext cx="33828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wentieth Century"/>
                <a:ea typeface="Twentieth Century"/>
                <a:cs typeface="Twentieth Century"/>
                <a:sym typeface="Twentieth Century"/>
              </a:rPr>
              <a:t>Supporting </a:t>
            </a:r>
            <a:r>
              <a:rPr lang="en-US" sz="1800" b="1" i="0" u="none" strike="noStrike" cap="none">
                <a:solidFill>
                  <a:schemeClr val="dk1"/>
                </a:solidFill>
                <a:latin typeface="Twentieth Century"/>
                <a:ea typeface="Twentieth Century"/>
                <a:cs typeface="Twentieth Century"/>
                <a:sym typeface="Twentieth Century"/>
              </a:rPr>
              <a:t>Student Behavior</a:t>
            </a:r>
            <a:endParaRPr sz="1400" b="0" i="0" u="none" strike="noStrike" cap="none">
              <a:solidFill>
                <a:srgbClr val="000000"/>
              </a:solidFill>
              <a:latin typeface="Arial"/>
              <a:ea typeface="Arial"/>
              <a:cs typeface="Arial"/>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a:solidFill>
                  <a:srgbClr val="797979"/>
                </a:solidFill>
                <a:latin typeface="Twentieth Century"/>
                <a:ea typeface="Twentieth Century"/>
                <a:cs typeface="Twentieth Century"/>
                <a:sym typeface="Twentieth Century"/>
              </a:rPr>
              <a:t>three-tiered continuum of culturally relevant evidence-based interventions</a:t>
            </a:r>
            <a:endParaRPr sz="1400" b="1" i="0" u="none" strike="noStrike" cap="none">
              <a:solidFill>
                <a:srgbClr val="797979"/>
              </a:solidFill>
              <a:latin typeface="Twentieth Century"/>
              <a:ea typeface="Twentieth Century"/>
              <a:cs typeface="Twentieth Century"/>
              <a:sym typeface="Twentieth Century"/>
            </a:endParaRPr>
          </a:p>
        </p:txBody>
      </p:sp>
      <p:sp>
        <p:nvSpPr>
          <p:cNvPr id="334" name="Google Shape;334;g86c3f001a4_3_50"/>
          <p:cNvSpPr/>
          <p:nvPr/>
        </p:nvSpPr>
        <p:spPr>
          <a:xfrm>
            <a:off x="4484272" y="2162649"/>
            <a:ext cx="3624300" cy="3624300"/>
          </a:xfrm>
          <a:prstGeom prst="ellipse">
            <a:avLst/>
          </a:prstGeom>
          <a:noFill/>
          <a:ln w="635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g86c3f001a4_3_50"/>
          <p:cNvSpPr/>
          <p:nvPr/>
        </p:nvSpPr>
        <p:spPr>
          <a:xfrm>
            <a:off x="5414213" y="3755800"/>
            <a:ext cx="1755600" cy="1751700"/>
          </a:xfrm>
          <a:prstGeom prst="ellipse">
            <a:avLst/>
          </a:prstGeom>
          <a:noFill/>
          <a:ln w="635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36" name="Google Shape;336;g86c3f001a4_3_50"/>
          <p:cNvSpPr/>
          <p:nvPr/>
        </p:nvSpPr>
        <p:spPr>
          <a:xfrm>
            <a:off x="5920461" y="2849707"/>
            <a:ext cx="1755600" cy="1751700"/>
          </a:xfrm>
          <a:prstGeom prst="ellipse">
            <a:avLst/>
          </a:prstGeom>
          <a:no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 name="Google Shape;337;g86c3f001a4_3_50"/>
          <p:cNvSpPr/>
          <p:nvPr/>
        </p:nvSpPr>
        <p:spPr>
          <a:xfrm>
            <a:off x="4893556" y="2849707"/>
            <a:ext cx="1751700" cy="1751700"/>
          </a:xfrm>
          <a:prstGeom prst="ellipse">
            <a:avLst/>
          </a:prstGeom>
          <a:noFill/>
          <a:ln w="635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 name="Google Shape;338;g86c3f001a4_3_50"/>
          <p:cNvSpPr txBox="1"/>
          <p:nvPr/>
        </p:nvSpPr>
        <p:spPr>
          <a:xfrm rot="-3259313">
            <a:off x="4971119" y="3432627"/>
            <a:ext cx="1052928" cy="369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SYSTEMS</a:t>
            </a:r>
            <a:endParaRPr sz="1400" b="0" i="0" u="none" strike="noStrike" cap="none">
              <a:solidFill>
                <a:srgbClr val="000000"/>
              </a:solidFill>
              <a:latin typeface="Arial"/>
              <a:ea typeface="Arial"/>
              <a:cs typeface="Arial"/>
              <a:sym typeface="Arial"/>
            </a:endParaRPr>
          </a:p>
        </p:txBody>
      </p:sp>
      <p:sp>
        <p:nvSpPr>
          <p:cNvPr id="339" name="Google Shape;339;g86c3f001a4_3_50"/>
          <p:cNvSpPr txBox="1"/>
          <p:nvPr/>
        </p:nvSpPr>
        <p:spPr>
          <a:xfrm>
            <a:off x="5497617" y="4787739"/>
            <a:ext cx="16311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PRACTICES</a:t>
            </a:r>
            <a:endParaRPr sz="1400" b="0" i="0" u="none" strike="noStrike" cap="none">
              <a:solidFill>
                <a:srgbClr val="000000"/>
              </a:solidFill>
              <a:latin typeface="Arial"/>
              <a:ea typeface="Arial"/>
              <a:cs typeface="Arial"/>
              <a:sym typeface="Arial"/>
            </a:endParaRPr>
          </a:p>
        </p:txBody>
      </p:sp>
      <p:sp>
        <p:nvSpPr>
          <p:cNvPr id="340" name="Google Shape;340;g86c3f001a4_3_50"/>
          <p:cNvSpPr txBox="1"/>
          <p:nvPr/>
        </p:nvSpPr>
        <p:spPr>
          <a:xfrm rot="2905589">
            <a:off x="6711492" y="3379902"/>
            <a:ext cx="713403" cy="3693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DATA</a:t>
            </a:r>
            <a:endParaRPr sz="1400" b="0" i="0" u="none" strike="noStrike" cap="none">
              <a:solidFill>
                <a:srgbClr val="000000"/>
              </a:solidFill>
              <a:latin typeface="Arial"/>
              <a:ea typeface="Arial"/>
              <a:cs typeface="Arial"/>
              <a:sym typeface="Arial"/>
            </a:endParaRPr>
          </a:p>
        </p:txBody>
      </p:sp>
      <p:sp>
        <p:nvSpPr>
          <p:cNvPr id="341" name="Google Shape;341;g86c3f001a4_3_50"/>
          <p:cNvSpPr txBox="1"/>
          <p:nvPr/>
        </p:nvSpPr>
        <p:spPr>
          <a:xfrm>
            <a:off x="5526864" y="2396908"/>
            <a:ext cx="15417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OUTCOMES</a:t>
            </a:r>
            <a:endParaRPr sz="1400" b="0" i="0" u="none" strike="noStrike" cap="none">
              <a:solidFill>
                <a:srgbClr val="000000"/>
              </a:solidFill>
              <a:latin typeface="Arial"/>
              <a:ea typeface="Arial"/>
              <a:cs typeface="Arial"/>
              <a:sym typeface="Arial"/>
            </a:endParaRPr>
          </a:p>
        </p:txBody>
      </p:sp>
      <p:sp>
        <p:nvSpPr>
          <p:cNvPr id="342" name="Google Shape;342;g86c3f001a4_3_50"/>
          <p:cNvSpPr txBox="1"/>
          <p:nvPr/>
        </p:nvSpPr>
        <p:spPr>
          <a:xfrm>
            <a:off x="3844338" y="1451253"/>
            <a:ext cx="4775100" cy="6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wentieth Century"/>
                <a:ea typeface="Twentieth Century"/>
                <a:cs typeface="Twentieth Century"/>
                <a:sym typeface="Twentieth Century"/>
              </a:rPr>
              <a:t>Supporting culturally </a:t>
            </a:r>
            <a:r>
              <a:rPr lang="en-US" sz="1800" b="1" i="0" u="none" strike="noStrike" cap="none">
                <a:solidFill>
                  <a:srgbClr val="000000"/>
                </a:solidFill>
                <a:latin typeface="Twentieth Century"/>
                <a:ea typeface="Twentieth Century"/>
                <a:cs typeface="Twentieth Century"/>
                <a:sym typeface="Twentieth Century"/>
              </a:rPr>
              <a:t>equitable</a:t>
            </a:r>
            <a:r>
              <a:rPr lang="en-US" sz="1800" b="0" i="0" u="none" strike="noStrike" cap="none">
                <a:solidFill>
                  <a:srgbClr val="000000"/>
                </a:solidFill>
                <a:latin typeface="Twentieth Century"/>
                <a:ea typeface="Twentieth Century"/>
                <a:cs typeface="Twentieth Century"/>
                <a:sym typeface="Twentieth Century"/>
              </a:rPr>
              <a:t> </a:t>
            </a:r>
            <a:r>
              <a:rPr lang="en-US" sz="1800" b="1" i="0" u="none" strike="noStrike" cap="none">
                <a:solidFill>
                  <a:schemeClr val="dk1"/>
                </a:solidFill>
                <a:latin typeface="Twentieth Century"/>
                <a:ea typeface="Twentieth Century"/>
                <a:cs typeface="Twentieth Century"/>
                <a:sym typeface="Twentieth Century"/>
              </a:rPr>
              <a:t>Targets</a:t>
            </a:r>
            <a:r>
              <a:rPr lang="en-US" sz="1800" b="0" i="0" u="none" strike="noStrike" cap="none">
                <a:solidFill>
                  <a:srgbClr val="000000"/>
                </a:solidFill>
                <a:latin typeface="Twentieth Century"/>
                <a:ea typeface="Twentieth Century"/>
                <a:cs typeface="Twentieth Century"/>
                <a:sym typeface="Twentieth Century"/>
              </a:rPr>
              <a:t> </a:t>
            </a:r>
            <a:r>
              <a:rPr lang="en-US" sz="1600" b="0" i="0" u="none" strike="noStrike" cap="none">
                <a:solidFill>
                  <a:srgbClr val="000000"/>
                </a:solidFill>
                <a:latin typeface="Twentieth Century"/>
                <a:ea typeface="Twentieth Century"/>
                <a:cs typeface="Twentieth Century"/>
                <a:sym typeface="Twentieth Century"/>
              </a:rPr>
              <a:t>including </a:t>
            </a:r>
            <a:br>
              <a:rPr lang="en-US" sz="1600" b="0" i="0" u="none" strike="noStrike" cap="none">
                <a:solidFill>
                  <a:srgbClr val="000000"/>
                </a:solidFill>
                <a:latin typeface="Twentieth Century"/>
                <a:ea typeface="Twentieth Century"/>
                <a:cs typeface="Twentieth Century"/>
                <a:sym typeface="Twentieth Century"/>
              </a:rPr>
            </a:br>
            <a:r>
              <a:rPr lang="en-US" sz="1600" b="0" i="0" u="none" strike="noStrike" cap="none">
                <a:solidFill>
                  <a:srgbClr val="000000"/>
                </a:solidFill>
                <a:latin typeface="Twentieth Century"/>
                <a:ea typeface="Twentieth Century"/>
                <a:cs typeface="Twentieth Century"/>
                <a:sym typeface="Twentieth Century"/>
              </a:rPr>
              <a:t>social/emotional competence &amp; academic achievement</a:t>
            </a:r>
            <a:endParaRPr sz="1600" b="0" i="0" u="none" strike="noStrike" cap="none">
              <a:solidFill>
                <a:srgbClr val="000000"/>
              </a:solidFill>
              <a:latin typeface="Arial"/>
              <a:ea typeface="Arial"/>
              <a:cs typeface="Arial"/>
              <a:sym typeface="Arial"/>
            </a:endParaRPr>
          </a:p>
        </p:txBody>
      </p:sp>
      <p:sp>
        <p:nvSpPr>
          <p:cNvPr id="343" name="Google Shape;343;g86c3f001a4_3_50"/>
          <p:cNvSpPr txBox="1"/>
          <p:nvPr/>
        </p:nvSpPr>
        <p:spPr>
          <a:xfrm>
            <a:off x="2766583" y="118407"/>
            <a:ext cx="7350300" cy="8403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Calibri"/>
              <a:buNone/>
            </a:pPr>
            <a:r>
              <a:rPr lang="en-US" sz="2400" b="1" i="0" u="none" strike="noStrike" cap="none">
                <a:solidFill>
                  <a:schemeClr val="dk2"/>
                </a:solidFill>
                <a:latin typeface="Calibri"/>
                <a:ea typeface="Calibri"/>
                <a:cs typeface="Calibri"/>
                <a:sym typeface="Calibri"/>
              </a:rPr>
              <a:t>Positive Behavioral Interventions and Supports </a:t>
            </a:r>
            <a:r>
              <a:rPr lang="en-US" sz="2400" b="0" i="0" u="none" strike="noStrike" cap="none">
                <a:solidFill>
                  <a:schemeClr val="dk2"/>
                </a:solidFill>
                <a:latin typeface="Calibri"/>
                <a:ea typeface="Calibri"/>
                <a:cs typeface="Calibri"/>
                <a:sym typeface="Calibri"/>
              </a:rPr>
              <a:t>(PBIS) </a:t>
            </a:r>
            <a:r>
              <a:rPr lang="en-US" sz="2000" b="0" i="0" u="none" strike="noStrike" cap="none">
                <a:solidFill>
                  <a:schemeClr val="dk2"/>
                </a:solidFill>
                <a:latin typeface="Calibri"/>
                <a:ea typeface="Calibri"/>
                <a:cs typeface="Calibri"/>
                <a:sym typeface="Calibri"/>
              </a:rPr>
              <a:t>for </a:t>
            </a:r>
            <a:r>
              <a:rPr lang="en-US" sz="2000" b="0" i="0" u="none" strike="noStrike" cap="none">
                <a:solidFill>
                  <a:schemeClr val="dk1"/>
                </a:solidFill>
                <a:latin typeface="Calibri"/>
                <a:ea typeface="Calibri"/>
                <a:cs typeface="Calibri"/>
                <a:sym typeface="Calibri"/>
              </a:rPr>
              <a:t>Continuous Improvement</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2"/>
                </a:solidFill>
                <a:latin typeface="Calibri"/>
                <a:ea typeface="Calibri"/>
                <a:cs typeface="Calibri"/>
                <a:sym typeface="Calibri"/>
              </a:rPr>
              <a:t>and </a:t>
            </a:r>
            <a:r>
              <a:rPr lang="en-US" sz="2000" b="0" i="0" u="none" strike="noStrike" cap="none">
                <a:solidFill>
                  <a:schemeClr val="dk1"/>
                </a:solidFill>
                <a:latin typeface="Calibri"/>
                <a:ea typeface="Calibri"/>
                <a:cs typeface="Calibri"/>
                <a:sym typeface="Calibri"/>
              </a:rPr>
              <a:t>Alignment of Initiatives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97979"/>
              </a:buClr>
              <a:buSzPts val="2000"/>
              <a:buFont typeface="Calibri"/>
              <a:buNone/>
            </a:pPr>
            <a:r>
              <a:rPr lang="en-US" sz="2000" b="0" i="0" u="none" strike="noStrike" cap="none">
                <a:solidFill>
                  <a:srgbClr val="797979"/>
                </a:solidFill>
                <a:latin typeface="Calibri"/>
                <a:ea typeface="Calibri"/>
                <a:cs typeface="Calibri"/>
                <a:sym typeface="Calibri"/>
              </a:rPr>
              <a:t>is a </a:t>
            </a:r>
            <a:r>
              <a:rPr lang="en-US" sz="2000" b="1" i="0" u="none" strike="noStrike" cap="none">
                <a:solidFill>
                  <a:srgbClr val="797979"/>
                </a:solidFill>
                <a:latin typeface="Calibri"/>
                <a:ea typeface="Calibri"/>
                <a:cs typeface="Calibri"/>
                <a:sym typeface="Calibri"/>
              </a:rPr>
              <a:t>Multi-Tiered System of Supports </a:t>
            </a:r>
            <a:r>
              <a:rPr lang="en-US" sz="2000" b="0" i="0" u="none" strike="noStrike" cap="none">
                <a:solidFill>
                  <a:srgbClr val="797979"/>
                </a:solidFill>
                <a:latin typeface="Calibri"/>
                <a:ea typeface="Calibri"/>
                <a:cs typeface="Calibri"/>
                <a:sym typeface="Calibri"/>
              </a:rPr>
              <a:t>(MTSS) Framework</a:t>
            </a:r>
            <a:endParaRPr sz="1400" b="0" i="0" u="none" strike="noStrike" cap="none">
              <a:solidFill>
                <a:srgbClr val="000000"/>
              </a:solidFill>
              <a:latin typeface="Arial"/>
              <a:ea typeface="Arial"/>
              <a:cs typeface="Arial"/>
              <a:sym typeface="Arial"/>
            </a:endParaRPr>
          </a:p>
        </p:txBody>
      </p:sp>
      <p:sp>
        <p:nvSpPr>
          <p:cNvPr id="344" name="Google Shape;344;g86c3f001a4_3_50"/>
          <p:cNvSpPr txBox="1"/>
          <p:nvPr/>
        </p:nvSpPr>
        <p:spPr>
          <a:xfrm>
            <a:off x="1610130" y="5633155"/>
            <a:ext cx="2548200" cy="1107900"/>
          </a:xfrm>
          <a:prstGeom prst="rect">
            <a:avLst/>
          </a:prstGeom>
          <a:noFill/>
          <a:ln>
            <a:noFill/>
          </a:ln>
        </p:spPr>
        <p:txBody>
          <a:bodyPr spcFirstLastPara="1" wrap="square" lIns="91425" tIns="45700" rIns="91425" bIns="45700" anchor="t" anchorCtr="0">
            <a:noAutofit/>
          </a:bodyPr>
          <a:lstStyle/>
          <a:p>
            <a:pPr marL="1270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929292"/>
                </a:solidFill>
                <a:latin typeface="Twentieth Century"/>
                <a:ea typeface="Twentieth Century"/>
                <a:cs typeface="Twentieth Century"/>
                <a:sym typeface="Twentieth Century"/>
              </a:rPr>
              <a:t>Midwest PBIS Network 2/7/19. Adapted from: </a:t>
            </a:r>
            <a:endParaRPr sz="1400" b="0" i="0" u="none" strike="noStrike" cap="none">
              <a:solidFill>
                <a:srgbClr val="000000"/>
              </a:solidFill>
              <a:latin typeface="Arial"/>
              <a:ea typeface="Arial"/>
              <a:cs typeface="Arial"/>
              <a:sym typeface="Arial"/>
            </a:endParaRPr>
          </a:p>
          <a:p>
            <a:pPr marL="114300" marR="0" lvl="0" indent="-107950" algn="l" rtl="0">
              <a:lnSpc>
                <a:spcPct val="100000"/>
              </a:lnSpc>
              <a:spcBef>
                <a:spcPts val="600"/>
              </a:spcBef>
              <a:spcAft>
                <a:spcPts val="0"/>
              </a:spcAft>
              <a:buClr>
                <a:srgbClr val="000000"/>
              </a:buClr>
              <a:buSzPts val="800"/>
              <a:buFont typeface="Arial"/>
              <a:buNone/>
            </a:pPr>
            <a:r>
              <a:rPr lang="en-US" sz="800" b="0" i="0" u="none" strike="noStrike" cap="none">
                <a:solidFill>
                  <a:srgbClr val="929292"/>
                </a:solidFill>
                <a:latin typeface="Twentieth Century"/>
                <a:ea typeface="Twentieth Century"/>
                <a:cs typeface="Twentieth Century"/>
                <a:sym typeface="Twentieth Century"/>
              </a:rPr>
              <a:t>“What is a systems Approach in school-wide PBIS?” OSEP Technical Assistance on Positive Behavioral Interventions and Supports. https://www.pbis.org/school</a:t>
            </a:r>
            <a:endParaRPr sz="1400" b="0" i="0" u="none" strike="noStrike" cap="none">
              <a:solidFill>
                <a:srgbClr val="000000"/>
              </a:solidFill>
              <a:latin typeface="Arial"/>
              <a:ea typeface="Arial"/>
              <a:cs typeface="Arial"/>
              <a:sym typeface="Arial"/>
            </a:endParaRPr>
          </a:p>
          <a:p>
            <a:pPr marL="114300" marR="0" lvl="0" indent="-107950" algn="l" rtl="0">
              <a:lnSpc>
                <a:spcPct val="100000"/>
              </a:lnSpc>
              <a:spcBef>
                <a:spcPts val="600"/>
              </a:spcBef>
              <a:spcAft>
                <a:spcPts val="0"/>
              </a:spcAft>
              <a:buClr>
                <a:srgbClr val="000000"/>
              </a:buClr>
              <a:buSzPts val="800"/>
              <a:buFont typeface="Arial"/>
              <a:buNone/>
            </a:pPr>
            <a:r>
              <a:rPr lang="en-US" sz="800" b="0" i="0" u="none" strike="noStrike" cap="none">
                <a:solidFill>
                  <a:srgbClr val="929292"/>
                </a:solidFill>
                <a:latin typeface="Twentieth Century"/>
                <a:ea typeface="Twentieth Century"/>
                <a:cs typeface="Twentieth Century"/>
                <a:sym typeface="Twentieth Century"/>
              </a:rPr>
              <a:t>McIntosh, K.&amp; Goodman, S. (2016). </a:t>
            </a:r>
            <a:r>
              <a:rPr lang="en-US" sz="800" b="0" i="1" u="none" strike="noStrike" cap="none">
                <a:solidFill>
                  <a:srgbClr val="929292"/>
                </a:solidFill>
                <a:latin typeface="Twentieth Century"/>
                <a:ea typeface="Twentieth Century"/>
                <a:cs typeface="Twentieth Century"/>
                <a:sym typeface="Twentieth Century"/>
              </a:rPr>
              <a:t>Integrated Multi-Tiered Systems of Support: Blending RTI and PBIS. </a:t>
            </a:r>
            <a:r>
              <a:rPr lang="en-US" sz="800" b="0" i="0" u="none" strike="noStrike" cap="none">
                <a:solidFill>
                  <a:srgbClr val="929292"/>
                </a:solidFill>
                <a:latin typeface="Twentieth Century"/>
                <a:ea typeface="Twentieth Century"/>
                <a:cs typeface="Twentieth Century"/>
                <a:sym typeface="Twentieth Century"/>
              </a:rPr>
              <a:t>New York: Guilford Press.</a:t>
            </a:r>
            <a:endParaRPr sz="1400" b="0" i="0" u="none" strike="noStrike" cap="none">
              <a:solidFill>
                <a:srgbClr val="000000"/>
              </a:solidFill>
              <a:latin typeface="Arial"/>
              <a:ea typeface="Arial"/>
              <a:cs typeface="Arial"/>
              <a:sym typeface="Arial"/>
            </a:endParaRPr>
          </a:p>
        </p:txBody>
      </p:sp>
      <p:sp>
        <p:nvSpPr>
          <p:cNvPr id="345" name="Google Shape;345;g86c3f001a4_3_50"/>
          <p:cNvSpPr/>
          <p:nvPr/>
        </p:nvSpPr>
        <p:spPr>
          <a:xfrm>
            <a:off x="6157805" y="2058263"/>
            <a:ext cx="248700" cy="253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46" name="Google Shape;346;g86c3f001a4_3_50"/>
          <p:cNvGrpSpPr/>
          <p:nvPr/>
        </p:nvGrpSpPr>
        <p:grpSpPr>
          <a:xfrm>
            <a:off x="6157804" y="2170753"/>
            <a:ext cx="276740" cy="0"/>
            <a:chOff x="4782660" y="2153714"/>
            <a:chExt cx="276740" cy="0"/>
          </a:xfrm>
        </p:grpSpPr>
        <p:cxnSp>
          <p:nvCxnSpPr>
            <p:cNvPr id="347" name="Google Shape;347;g86c3f001a4_3_50"/>
            <p:cNvCxnSpPr/>
            <p:nvPr/>
          </p:nvCxnSpPr>
          <p:spPr>
            <a:xfrm>
              <a:off x="4782660" y="2153714"/>
              <a:ext cx="96900" cy="0"/>
            </a:xfrm>
            <a:prstGeom prst="straightConnector1">
              <a:avLst/>
            </a:prstGeom>
            <a:noFill/>
            <a:ln w="38100" cap="flat" cmpd="sng">
              <a:solidFill>
                <a:srgbClr val="343397"/>
              </a:solidFill>
              <a:prstDash val="solid"/>
              <a:miter lim="800000"/>
              <a:headEnd type="none" w="sm" len="sm"/>
              <a:tailEnd type="triangle" w="med" len="med"/>
            </a:ln>
          </p:spPr>
        </p:cxnSp>
        <p:cxnSp>
          <p:nvCxnSpPr>
            <p:cNvPr id="348" name="Google Shape;348;g86c3f001a4_3_50"/>
            <p:cNvCxnSpPr/>
            <p:nvPr/>
          </p:nvCxnSpPr>
          <p:spPr>
            <a:xfrm rot="10800000">
              <a:off x="4962500" y="2153714"/>
              <a:ext cx="96900" cy="0"/>
            </a:xfrm>
            <a:prstGeom prst="straightConnector1">
              <a:avLst/>
            </a:prstGeom>
            <a:noFill/>
            <a:ln w="38100" cap="flat" cmpd="sng">
              <a:solidFill>
                <a:srgbClr val="343397"/>
              </a:solidFill>
              <a:prstDash val="solid"/>
              <a:miter lim="800000"/>
              <a:headEnd type="none" w="sm" len="sm"/>
              <a:tailEnd type="triangle" w="med" len="med"/>
            </a:ln>
          </p:spPr>
        </p:cxnSp>
      </p:grpSp>
      <p:grpSp>
        <p:nvGrpSpPr>
          <p:cNvPr id="349" name="Google Shape;349;g86c3f001a4_3_50"/>
          <p:cNvGrpSpPr/>
          <p:nvPr/>
        </p:nvGrpSpPr>
        <p:grpSpPr>
          <a:xfrm>
            <a:off x="99998" y="118407"/>
            <a:ext cx="2422800" cy="2422800"/>
            <a:chOff x="-815127" y="-252661"/>
            <a:chExt cx="2422800" cy="2422800"/>
          </a:xfrm>
        </p:grpSpPr>
        <p:sp>
          <p:nvSpPr>
            <p:cNvPr id="350" name="Google Shape;350;g86c3f001a4_3_50"/>
            <p:cNvSpPr/>
            <p:nvPr/>
          </p:nvSpPr>
          <p:spPr>
            <a:xfrm>
              <a:off x="-815127" y="-252661"/>
              <a:ext cx="2422800" cy="2422800"/>
            </a:xfrm>
            <a:prstGeom prst="ellipse">
              <a:avLst/>
            </a:prstGeom>
            <a:solidFill>
              <a:srgbClr val="353395">
                <a:alpha val="1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1" name="Google Shape;351;g86c3f001a4_3_50"/>
            <p:cNvGrpSpPr/>
            <p:nvPr/>
          </p:nvGrpSpPr>
          <p:grpSpPr>
            <a:xfrm>
              <a:off x="-566841" y="85616"/>
              <a:ext cx="1926471" cy="1872129"/>
              <a:chOff x="-395844" y="-63173"/>
              <a:chExt cx="1926471" cy="1872129"/>
            </a:xfrm>
          </p:grpSpPr>
          <p:sp>
            <p:nvSpPr>
              <p:cNvPr id="352" name="Google Shape;352;g86c3f001a4_3_50"/>
              <p:cNvSpPr/>
              <p:nvPr/>
            </p:nvSpPr>
            <p:spPr>
              <a:xfrm>
                <a:off x="-69358" y="535456"/>
                <a:ext cx="1273500" cy="1273500"/>
              </a:xfrm>
              <a:prstGeom prst="ellipse">
                <a:avLst/>
              </a:prstGeom>
              <a:solidFill>
                <a:srgbClr val="9ACC2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3" name="Google Shape;353;g86c3f001a4_3_50"/>
              <p:cNvGrpSpPr/>
              <p:nvPr/>
            </p:nvGrpSpPr>
            <p:grpSpPr>
              <a:xfrm>
                <a:off x="-395844" y="-63173"/>
                <a:ext cx="1926471" cy="1273502"/>
                <a:chOff x="-413293" y="-126748"/>
                <a:chExt cx="1926471" cy="1273502"/>
              </a:xfrm>
            </p:grpSpPr>
            <p:sp>
              <p:nvSpPr>
                <p:cNvPr id="354" name="Google Shape;354;g86c3f001a4_3_50"/>
                <p:cNvSpPr/>
                <p:nvPr/>
              </p:nvSpPr>
              <p:spPr>
                <a:xfrm>
                  <a:off x="239678" y="-126748"/>
                  <a:ext cx="1273500" cy="1273500"/>
                </a:xfrm>
                <a:prstGeom prst="ellipse">
                  <a:avLst/>
                </a:prstGeom>
                <a:solidFill>
                  <a:srgbClr val="FE9BCC">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g86c3f001a4_3_50"/>
                <p:cNvSpPr/>
                <p:nvPr/>
              </p:nvSpPr>
              <p:spPr>
                <a:xfrm>
                  <a:off x="-413293" y="-126746"/>
                  <a:ext cx="1273500" cy="1273500"/>
                </a:xfrm>
                <a:prstGeom prst="ellipse">
                  <a:avLst/>
                </a:prstGeom>
                <a:solidFill>
                  <a:srgbClr val="21FECC">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86c3f001a4_3_296"/>
          <p:cNvSpPr/>
          <p:nvPr/>
        </p:nvSpPr>
        <p:spPr>
          <a:xfrm>
            <a:off x="3251200" y="1279525"/>
            <a:ext cx="5689500" cy="4511700"/>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sp>
        <p:nvSpPr>
          <p:cNvPr id="362" name="Google Shape;362;g86c3f001a4_3_296"/>
          <p:cNvSpPr txBox="1">
            <a:spLocks noGrp="1"/>
          </p:cNvSpPr>
          <p:nvPr>
            <p:ph type="title"/>
          </p:nvPr>
        </p:nvSpPr>
        <p:spPr>
          <a:xfrm>
            <a:off x="609600" y="76200"/>
            <a:ext cx="10972800" cy="404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02060"/>
                </a:solidFill>
              </a:rPr>
              <a:t>Guiding Principles</a:t>
            </a:r>
            <a:endParaRPr/>
          </a:p>
        </p:txBody>
      </p:sp>
      <p:sp>
        <p:nvSpPr>
          <p:cNvPr id="363" name="Google Shape;363;g86c3f001a4_3_296"/>
          <p:cNvSpPr/>
          <p:nvPr/>
        </p:nvSpPr>
        <p:spPr>
          <a:xfrm>
            <a:off x="69360" y="6398291"/>
            <a:ext cx="12053100" cy="4002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Use the MTSS framework to differentiate supports &amp; monitor to ensure equity.</a:t>
            </a:r>
            <a:endParaRPr/>
          </a:p>
        </p:txBody>
      </p:sp>
      <p:sp>
        <p:nvSpPr>
          <p:cNvPr id="364" name="Google Shape;364;g86c3f001a4_3_296"/>
          <p:cNvSpPr/>
          <p:nvPr/>
        </p:nvSpPr>
        <p:spPr>
          <a:xfrm>
            <a:off x="69361" y="4392956"/>
            <a:ext cx="3316800" cy="4002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Prioritize </a:t>
            </a:r>
            <a:r>
              <a:rPr lang="en-US" sz="2000" b="1" i="0" u="none" strike="noStrike" cap="none">
                <a:solidFill>
                  <a:srgbClr val="FFFFFF"/>
                </a:solidFill>
                <a:latin typeface="Arial"/>
                <a:ea typeface="Arial"/>
                <a:cs typeface="Arial"/>
                <a:sym typeface="Arial"/>
              </a:rPr>
              <a:t>equity</a:t>
            </a:r>
            <a:r>
              <a:rPr lang="en-US" sz="2000" b="0" i="0" u="none" strike="noStrike" cap="none">
                <a:solidFill>
                  <a:srgbClr val="FFFFFF"/>
                </a:solidFill>
                <a:latin typeface="Arial"/>
                <a:ea typeface="Arial"/>
                <a:cs typeface="Arial"/>
                <a:sym typeface="Arial"/>
              </a:rPr>
              <a:t>. </a:t>
            </a:r>
            <a:endParaRPr/>
          </a:p>
        </p:txBody>
      </p:sp>
      <p:sp>
        <p:nvSpPr>
          <p:cNvPr id="365" name="Google Shape;365;g86c3f001a4_3_296"/>
          <p:cNvSpPr/>
          <p:nvPr/>
        </p:nvSpPr>
        <p:spPr>
          <a:xfrm>
            <a:off x="8095491" y="617767"/>
            <a:ext cx="4027200" cy="708000"/>
          </a:xfrm>
          <a:prstGeom prst="rect">
            <a:avLst/>
          </a:prstGeom>
          <a:solidFill>
            <a:srgbClr val="002060"/>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MTSS is for </a:t>
            </a:r>
            <a:r>
              <a:rPr lang="en-US" sz="2000" b="0" i="1" u="none" strike="noStrike" cap="none">
                <a:solidFill>
                  <a:srgbClr val="FFFFFF"/>
                </a:solidFill>
                <a:latin typeface="Arial"/>
                <a:ea typeface="Arial"/>
                <a:cs typeface="Arial"/>
                <a:sym typeface="Arial"/>
              </a:rPr>
              <a:t>all</a:t>
            </a:r>
            <a:r>
              <a:rPr lang="en-US" sz="2000" b="0" i="0" u="none" strike="noStrike" cap="none">
                <a:solidFill>
                  <a:srgbClr val="FFFFFF"/>
                </a:solidFill>
                <a:latin typeface="Arial"/>
                <a:ea typeface="Arial"/>
                <a:cs typeface="Arial"/>
                <a:sym typeface="Arial"/>
              </a:rPr>
              <a:t> students, families, and educators. </a:t>
            </a:r>
            <a:endParaRPr/>
          </a:p>
        </p:txBody>
      </p:sp>
      <p:sp>
        <p:nvSpPr>
          <p:cNvPr id="366" name="Google Shape;366;g86c3f001a4_3_296"/>
          <p:cNvSpPr txBox="1"/>
          <p:nvPr/>
        </p:nvSpPr>
        <p:spPr>
          <a:xfrm>
            <a:off x="4710477" y="1508125"/>
            <a:ext cx="26163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OUTCOMES</a:t>
            </a:r>
            <a:endParaRPr/>
          </a:p>
        </p:txBody>
      </p:sp>
      <p:sp>
        <p:nvSpPr>
          <p:cNvPr id="367" name="Google Shape;367;g86c3f001a4_3_296"/>
          <p:cNvSpPr/>
          <p:nvPr/>
        </p:nvSpPr>
        <p:spPr>
          <a:xfrm>
            <a:off x="36876" y="635905"/>
            <a:ext cx="5307300" cy="7080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Make student </a:t>
            </a:r>
            <a:r>
              <a:rPr lang="en-US" sz="2000" b="1" i="0" u="none" strike="noStrike" cap="none">
                <a:solidFill>
                  <a:srgbClr val="FFFFFF"/>
                </a:solidFill>
                <a:latin typeface="Arial"/>
                <a:ea typeface="Arial"/>
                <a:cs typeface="Arial"/>
                <a:sym typeface="Arial"/>
              </a:rPr>
              <a:t>growth</a:t>
            </a:r>
            <a:r>
              <a:rPr lang="en-US" sz="2000" b="0" i="0" u="none" strike="noStrike" cap="none">
                <a:solidFill>
                  <a:srgbClr val="FFFFFF"/>
                </a:solidFill>
                <a:latin typeface="Arial"/>
                <a:ea typeface="Arial"/>
                <a:cs typeface="Arial"/>
                <a:sym typeface="Arial"/>
              </a:rPr>
              <a:t> and </a:t>
            </a:r>
            <a:r>
              <a:rPr lang="en-US" sz="2000" b="1" i="0" u="none" strike="noStrike" cap="none">
                <a:solidFill>
                  <a:srgbClr val="FFFFFF"/>
                </a:solidFill>
                <a:latin typeface="Arial"/>
                <a:ea typeface="Arial"/>
                <a:cs typeface="Arial"/>
                <a:sym typeface="Arial"/>
              </a:rPr>
              <a:t>benefit</a:t>
            </a:r>
            <a:r>
              <a:rPr lang="en-US" sz="2000" b="0" i="0" u="none" strike="noStrike" cap="none">
                <a:solidFill>
                  <a:srgbClr val="FFFFFF"/>
                </a:solidFill>
                <a:latin typeface="Arial"/>
                <a:ea typeface="Arial"/>
                <a:cs typeface="Arial"/>
                <a:sym typeface="Arial"/>
              </a:rPr>
              <a:t> central to all decisions. </a:t>
            </a:r>
            <a:endParaRPr/>
          </a:p>
        </p:txBody>
      </p:sp>
      <p:sp>
        <p:nvSpPr>
          <p:cNvPr id="368" name="Google Shape;368;g86c3f001a4_3_296"/>
          <p:cNvSpPr/>
          <p:nvPr/>
        </p:nvSpPr>
        <p:spPr>
          <a:xfrm>
            <a:off x="4470400" y="3200400"/>
            <a:ext cx="3149700" cy="2209800"/>
          </a:xfrm>
          <a:prstGeom prst="ellipse">
            <a:avLst/>
          </a:prstGeom>
          <a:solidFill>
            <a:srgbClr val="3366FF">
              <a:alpha val="49800"/>
            </a:srgbClr>
          </a:solidFill>
          <a:ln w="635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1" i="0" u="none" strike="noStrike" cap="none">
              <a:solidFill>
                <a:srgbClr val="000000"/>
              </a:solidFill>
              <a:latin typeface="Arial"/>
              <a:ea typeface="Arial"/>
              <a:cs typeface="Arial"/>
              <a:sym typeface="Arial"/>
            </a:endParaRPr>
          </a:p>
        </p:txBody>
      </p:sp>
      <p:sp>
        <p:nvSpPr>
          <p:cNvPr id="369" name="Google Shape;369;g86c3f001a4_3_296"/>
          <p:cNvSpPr txBox="1"/>
          <p:nvPr/>
        </p:nvSpPr>
        <p:spPr>
          <a:xfrm>
            <a:off x="4758093" y="4502150"/>
            <a:ext cx="26187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PRACTICES</a:t>
            </a:r>
            <a:endParaRPr/>
          </a:p>
        </p:txBody>
      </p:sp>
      <p:sp>
        <p:nvSpPr>
          <p:cNvPr id="370" name="Google Shape;370;g86c3f001a4_3_296"/>
          <p:cNvSpPr/>
          <p:nvPr/>
        </p:nvSpPr>
        <p:spPr>
          <a:xfrm>
            <a:off x="7985653" y="4679176"/>
            <a:ext cx="4136700" cy="13233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Implement a small number of effective, culturally-relevant </a:t>
            </a:r>
            <a:r>
              <a:rPr lang="en-US" sz="2000" b="1" i="0" u="none" strike="noStrike" cap="none">
                <a:solidFill>
                  <a:srgbClr val="FFFFFF"/>
                </a:solidFill>
                <a:latin typeface="Arial"/>
                <a:ea typeface="Arial"/>
                <a:cs typeface="Arial"/>
                <a:sym typeface="Arial"/>
              </a:rPr>
              <a:t>practices</a:t>
            </a:r>
            <a:r>
              <a:rPr lang="en-US" sz="2000" b="0" i="0" u="none" strike="noStrike" cap="none">
                <a:solidFill>
                  <a:srgbClr val="FFFFFF"/>
                </a:solidFill>
                <a:latin typeface="Arial"/>
                <a:ea typeface="Arial"/>
                <a:cs typeface="Arial"/>
                <a:sym typeface="Arial"/>
              </a:rPr>
              <a:t> well.</a:t>
            </a:r>
            <a:endParaRPr sz="2000" b="0" i="0" u="none" strike="noStrike" cap="none">
              <a:solidFill>
                <a:srgbClr val="FFFFFF"/>
              </a:solidFill>
              <a:latin typeface="Arial"/>
              <a:ea typeface="Arial"/>
              <a:cs typeface="Arial"/>
              <a:sym typeface="Arial"/>
            </a:endParaRPr>
          </a:p>
        </p:txBody>
      </p:sp>
      <p:sp>
        <p:nvSpPr>
          <p:cNvPr id="371" name="Google Shape;371;g86c3f001a4_3_296"/>
          <p:cNvSpPr/>
          <p:nvPr/>
        </p:nvSpPr>
        <p:spPr>
          <a:xfrm>
            <a:off x="69361" y="5441639"/>
            <a:ext cx="5892900" cy="4002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Integrate, align, &amp; connect practices.</a:t>
            </a:r>
            <a:endParaRPr sz="2000" b="0" i="0" u="none" strike="noStrike" cap="none">
              <a:solidFill>
                <a:srgbClr val="FFFFFF"/>
              </a:solidFill>
              <a:latin typeface="Arial"/>
              <a:ea typeface="Arial"/>
              <a:cs typeface="Arial"/>
              <a:sym typeface="Arial"/>
            </a:endParaRPr>
          </a:p>
        </p:txBody>
      </p:sp>
      <p:sp>
        <p:nvSpPr>
          <p:cNvPr id="372" name="Google Shape;372;g86c3f001a4_3_296"/>
          <p:cNvSpPr/>
          <p:nvPr/>
        </p:nvSpPr>
        <p:spPr>
          <a:xfrm>
            <a:off x="5384800" y="2057400"/>
            <a:ext cx="3048000" cy="2209800"/>
          </a:xfrm>
          <a:prstGeom prst="ellipse">
            <a:avLst/>
          </a:prstGeom>
          <a:solidFill>
            <a:srgbClr val="B2ECC4">
              <a:alpha val="49800"/>
            </a:srgbClr>
          </a:solidFill>
          <a:ln w="63500" cap="flat" cmpd="sng">
            <a:solidFill>
              <a:srgbClr val="B2EC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1" i="0" u="none" strike="noStrike" cap="none">
              <a:solidFill>
                <a:srgbClr val="000000"/>
              </a:solidFill>
              <a:latin typeface="Arial"/>
              <a:ea typeface="Arial"/>
              <a:cs typeface="Arial"/>
              <a:sym typeface="Arial"/>
            </a:endParaRPr>
          </a:p>
        </p:txBody>
      </p:sp>
      <p:sp>
        <p:nvSpPr>
          <p:cNvPr id="373" name="Google Shape;373;g86c3f001a4_3_296"/>
          <p:cNvSpPr txBox="1"/>
          <p:nvPr/>
        </p:nvSpPr>
        <p:spPr>
          <a:xfrm rot="2412501">
            <a:off x="6738751" y="2682515"/>
            <a:ext cx="1152937" cy="5530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DATA</a:t>
            </a:r>
            <a:endParaRPr/>
          </a:p>
        </p:txBody>
      </p:sp>
      <p:sp>
        <p:nvSpPr>
          <p:cNvPr id="374" name="Google Shape;374;g86c3f001a4_3_296"/>
          <p:cNvSpPr/>
          <p:nvPr/>
        </p:nvSpPr>
        <p:spPr>
          <a:xfrm>
            <a:off x="8632081" y="2186806"/>
            <a:ext cx="3523200" cy="163110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Use </a:t>
            </a:r>
            <a:r>
              <a:rPr lang="en-US" sz="2000" b="1" i="0" u="none" strike="noStrike" cap="none">
                <a:solidFill>
                  <a:srgbClr val="FFFFFF"/>
                </a:solidFill>
                <a:latin typeface="Arial"/>
                <a:ea typeface="Arial"/>
                <a:cs typeface="Arial"/>
                <a:sym typeface="Arial"/>
              </a:rPr>
              <a:t>data</a:t>
            </a:r>
            <a:r>
              <a:rPr lang="en-US" sz="2000" b="0" i="0" u="none" strike="noStrike" cap="none">
                <a:solidFill>
                  <a:srgbClr val="FFFFFF"/>
                </a:solidFill>
                <a:latin typeface="Arial"/>
                <a:ea typeface="Arial"/>
                <a:cs typeface="Arial"/>
                <a:sym typeface="Arial"/>
              </a:rPr>
              <a:t> to inform all decisions (screening, progress monitoring, equitable outcomes, &amp; fidelity).</a:t>
            </a:r>
            <a:endParaRPr sz="2000" b="0" i="0" u="none" strike="noStrike" cap="none">
              <a:solidFill>
                <a:srgbClr val="FFFFFF"/>
              </a:solidFill>
              <a:latin typeface="Arial"/>
              <a:ea typeface="Arial"/>
              <a:cs typeface="Arial"/>
              <a:sym typeface="Arial"/>
            </a:endParaRPr>
          </a:p>
        </p:txBody>
      </p:sp>
      <p:sp>
        <p:nvSpPr>
          <p:cNvPr id="375" name="Google Shape;375;g86c3f001a4_3_296"/>
          <p:cNvSpPr/>
          <p:nvPr/>
        </p:nvSpPr>
        <p:spPr>
          <a:xfrm>
            <a:off x="3657600" y="2057400"/>
            <a:ext cx="2946300" cy="2209800"/>
          </a:xfrm>
          <a:prstGeom prst="ellipse">
            <a:avLst/>
          </a:prstGeom>
          <a:solidFill>
            <a:srgbClr val="FF99CC">
              <a:alpha val="49800"/>
            </a:srgbClr>
          </a:solid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1" i="0" u="none" strike="noStrike" cap="none">
              <a:solidFill>
                <a:srgbClr val="000000"/>
              </a:solidFill>
              <a:latin typeface="Arial"/>
              <a:ea typeface="Arial"/>
              <a:cs typeface="Arial"/>
              <a:sym typeface="Arial"/>
            </a:endParaRPr>
          </a:p>
        </p:txBody>
      </p:sp>
      <p:sp>
        <p:nvSpPr>
          <p:cNvPr id="376" name="Google Shape;376;g86c3f001a4_3_296"/>
          <p:cNvSpPr txBox="1"/>
          <p:nvPr/>
        </p:nvSpPr>
        <p:spPr>
          <a:xfrm rot="-2774867">
            <a:off x="3743234" y="2745735"/>
            <a:ext cx="1860627" cy="5680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SYSTEMS</a:t>
            </a:r>
            <a:endParaRPr/>
          </a:p>
        </p:txBody>
      </p:sp>
      <p:sp>
        <p:nvSpPr>
          <p:cNvPr id="377" name="Google Shape;377;g86c3f001a4_3_296"/>
          <p:cNvSpPr/>
          <p:nvPr/>
        </p:nvSpPr>
        <p:spPr>
          <a:xfrm>
            <a:off x="69361" y="1987411"/>
            <a:ext cx="3214500" cy="16311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Continue to invest in</a:t>
            </a:r>
            <a:r>
              <a:rPr lang="en-US" sz="2000" b="1" i="0" u="none" strike="noStrike" cap="none">
                <a:solidFill>
                  <a:srgbClr val="FFFFFF"/>
                </a:solidFill>
                <a:latin typeface="Arial"/>
                <a:ea typeface="Arial"/>
                <a:cs typeface="Arial"/>
                <a:sym typeface="Arial"/>
              </a:rPr>
              <a:t> systems </a:t>
            </a:r>
            <a:r>
              <a:rPr lang="en-US" sz="2000" b="0" i="0" u="none" strike="noStrike" cap="none">
                <a:solidFill>
                  <a:srgbClr val="FFFFFF"/>
                </a:solidFill>
                <a:latin typeface="Arial"/>
                <a:ea typeface="Arial"/>
                <a:cs typeface="Arial"/>
                <a:sym typeface="Arial"/>
              </a:rPr>
              <a:t>to support high-fidelity implementation across time. </a:t>
            </a:r>
            <a:endParaRPr sz="2000" b="0" i="0" u="none" strike="noStrike" cap="none">
              <a:solidFill>
                <a:srgbClr val="FFFFFF"/>
              </a:solidFill>
              <a:latin typeface="Arial"/>
              <a:ea typeface="Arial"/>
              <a:cs typeface="Arial"/>
              <a:sym typeface="Arial"/>
            </a:endParaRPr>
          </a:p>
        </p:txBody>
      </p:sp>
      <p:sp>
        <p:nvSpPr>
          <p:cNvPr id="378" name="Google Shape;378;g86c3f001a4_3_296"/>
          <p:cNvSpPr txBox="1"/>
          <p:nvPr/>
        </p:nvSpPr>
        <p:spPr>
          <a:xfrm>
            <a:off x="5132600" y="3410105"/>
            <a:ext cx="177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EQUITY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8c0e268404_0_25"/>
          <p:cNvSpPr txBox="1">
            <a:spLocks noGrp="1"/>
          </p:cNvSpPr>
          <p:nvPr>
            <p:ph type="title"/>
          </p:nvPr>
        </p:nvSpPr>
        <p:spPr>
          <a:xfrm>
            <a:off x="1063869" y="273048"/>
            <a:ext cx="9577800" cy="1441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Cambria"/>
              <a:buNone/>
            </a:pPr>
            <a:r>
              <a:rPr lang="en-US" sz="4400">
                <a:solidFill>
                  <a:srgbClr val="000000"/>
                </a:solidFill>
                <a:latin typeface="Arial"/>
                <a:ea typeface="Arial"/>
                <a:cs typeface="Arial"/>
                <a:sym typeface="Arial"/>
              </a:rPr>
              <a:t>What Is Gained by Identifying Expectations &amp; Rules?</a:t>
            </a:r>
            <a:br>
              <a:rPr lang="en-US" sz="3600">
                <a:solidFill>
                  <a:srgbClr val="000000"/>
                </a:solidFill>
                <a:latin typeface="Arial"/>
                <a:ea typeface="Arial"/>
                <a:cs typeface="Arial"/>
                <a:sym typeface="Arial"/>
              </a:rPr>
            </a:br>
            <a:endParaRPr sz="3600">
              <a:solidFill>
                <a:srgbClr val="000000"/>
              </a:solidFill>
              <a:latin typeface="Arial"/>
              <a:ea typeface="Arial"/>
              <a:cs typeface="Arial"/>
              <a:sym typeface="Arial"/>
            </a:endParaRPr>
          </a:p>
        </p:txBody>
      </p:sp>
      <p:sp>
        <p:nvSpPr>
          <p:cNvPr id="387" name="Google Shape;387;g8c0e268404_0_25"/>
          <p:cNvSpPr txBox="1">
            <a:spLocks noGrp="1"/>
          </p:cNvSpPr>
          <p:nvPr>
            <p:ph type="body" idx="1"/>
          </p:nvPr>
        </p:nvSpPr>
        <p:spPr>
          <a:xfrm>
            <a:off x="1063875" y="1861150"/>
            <a:ext cx="10098600" cy="4209600"/>
          </a:xfrm>
          <a:prstGeom prst="rect">
            <a:avLst/>
          </a:prstGeom>
          <a:noFill/>
          <a:ln w="762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342900" lvl="0" indent="-228600" algn="l" rtl="0">
              <a:lnSpc>
                <a:spcPct val="90000"/>
              </a:lnSpc>
              <a:spcBef>
                <a:spcPts val="0"/>
              </a:spcBef>
              <a:spcAft>
                <a:spcPts val="0"/>
              </a:spcAft>
              <a:buSzPts val="3400"/>
              <a:buChar char="•"/>
            </a:pPr>
            <a:r>
              <a:rPr lang="en-US" sz="3400">
                <a:latin typeface="Arial"/>
                <a:ea typeface="Arial"/>
                <a:cs typeface="Arial"/>
                <a:sym typeface="Arial"/>
              </a:rPr>
              <a:t>Establishes common, unifying language for staff, students and families</a:t>
            </a:r>
            <a:endParaRPr>
              <a:latin typeface="Arial"/>
              <a:ea typeface="Arial"/>
              <a:cs typeface="Arial"/>
              <a:sym typeface="Arial"/>
            </a:endParaRPr>
          </a:p>
          <a:p>
            <a:pPr marL="342900" lvl="0" indent="-228600" algn="l" rtl="0">
              <a:lnSpc>
                <a:spcPct val="90000"/>
              </a:lnSpc>
              <a:spcBef>
                <a:spcPts val="680"/>
              </a:spcBef>
              <a:spcAft>
                <a:spcPts val="0"/>
              </a:spcAft>
              <a:buSzPts val="3400"/>
              <a:buChar char="•"/>
            </a:pPr>
            <a:r>
              <a:rPr lang="en-US" sz="3400">
                <a:latin typeface="Arial"/>
                <a:ea typeface="Arial"/>
                <a:cs typeface="Arial"/>
                <a:sym typeface="Arial"/>
              </a:rPr>
              <a:t>Supports social behavioral curriculum design; supports alignment of varying initiatives</a:t>
            </a:r>
            <a:endParaRPr>
              <a:latin typeface="Arial"/>
              <a:ea typeface="Arial"/>
              <a:cs typeface="Arial"/>
              <a:sym typeface="Arial"/>
            </a:endParaRPr>
          </a:p>
          <a:p>
            <a:pPr marL="342900" lvl="0" indent="-228600" algn="l" rtl="0">
              <a:lnSpc>
                <a:spcPct val="90000"/>
              </a:lnSpc>
              <a:spcBef>
                <a:spcPts val="680"/>
              </a:spcBef>
              <a:spcAft>
                <a:spcPts val="0"/>
              </a:spcAft>
              <a:buSzPts val="3400"/>
              <a:buChar char="•"/>
            </a:pPr>
            <a:r>
              <a:rPr lang="en-US" sz="3400">
                <a:latin typeface="Arial"/>
                <a:ea typeface="Arial"/>
                <a:cs typeface="Arial"/>
                <a:sym typeface="Arial"/>
              </a:rPr>
              <a:t>Promotes uniform instruction across multiple settings within the school (and outside)</a:t>
            </a:r>
            <a:endParaRPr sz="3400">
              <a:latin typeface="Arial"/>
              <a:ea typeface="Arial"/>
              <a:cs typeface="Arial"/>
              <a:sym typeface="Arial"/>
            </a:endParaRPr>
          </a:p>
          <a:p>
            <a:pPr marL="342900" lvl="0" indent="-228600" algn="l" rtl="0">
              <a:lnSpc>
                <a:spcPct val="90000"/>
              </a:lnSpc>
              <a:spcBef>
                <a:spcPts val="680"/>
              </a:spcBef>
              <a:spcAft>
                <a:spcPts val="0"/>
              </a:spcAft>
              <a:buSzPts val="3400"/>
              <a:buFont typeface="Arial"/>
              <a:buChar char="•"/>
            </a:pPr>
            <a:r>
              <a:rPr lang="en-US" sz="3400">
                <a:latin typeface="Arial"/>
                <a:ea typeface="Arial"/>
                <a:cs typeface="Arial"/>
                <a:sym typeface="Arial"/>
              </a:rPr>
              <a:t>Provides reassurance and predictability</a:t>
            </a:r>
            <a:endParaRPr sz="3400">
              <a:latin typeface="Arial"/>
              <a:ea typeface="Arial"/>
              <a:cs typeface="Arial"/>
              <a:sym typeface="Arial"/>
            </a:endParaRPr>
          </a:p>
        </p:txBody>
      </p:sp>
      <p:sp>
        <p:nvSpPr>
          <p:cNvPr id="388" name="Google Shape;388;g8c0e268404_0_25"/>
          <p:cNvSpPr txBox="1"/>
          <p:nvPr/>
        </p:nvSpPr>
        <p:spPr>
          <a:xfrm>
            <a:off x="6779767" y="6217050"/>
            <a:ext cx="41325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Adapted from: </a:t>
            </a:r>
            <a:r>
              <a:rPr lang="en-US" sz="2400" u="sng">
                <a:solidFill>
                  <a:schemeClr val="dk1"/>
                </a:solidFill>
                <a:latin typeface="Calibri"/>
                <a:ea typeface="Calibri"/>
                <a:cs typeface="Calibri"/>
                <a:sym typeface="Calibri"/>
                <a:hlinkClick r:id="rId3"/>
              </a:rPr>
              <a:t>www.pbis.org</a:t>
            </a:r>
            <a:r>
              <a:rPr lang="en-US" sz="24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8bd9bb7c06_0_18"/>
          <p:cNvSpPr/>
          <p:nvPr/>
        </p:nvSpPr>
        <p:spPr>
          <a:xfrm>
            <a:off x="186430" y="685797"/>
            <a:ext cx="2769900" cy="13938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lt1"/>
                </a:solidFill>
                <a:latin typeface="Calibri"/>
                <a:ea typeface="Calibri"/>
                <a:cs typeface="Calibri"/>
                <a:sym typeface="Calibri"/>
              </a:rPr>
              <a:t>Step 1</a:t>
            </a:r>
            <a:endParaRPr/>
          </a:p>
        </p:txBody>
      </p:sp>
      <p:sp>
        <p:nvSpPr>
          <p:cNvPr id="394" name="Google Shape;394;g8bd9bb7c06_0_18"/>
          <p:cNvSpPr/>
          <p:nvPr/>
        </p:nvSpPr>
        <p:spPr>
          <a:xfrm>
            <a:off x="186430" y="2837490"/>
            <a:ext cx="2769900" cy="13938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rgbClr val="FFFFFF"/>
                </a:solidFill>
                <a:latin typeface="Calibri"/>
                <a:ea typeface="Calibri"/>
                <a:cs typeface="Calibri"/>
                <a:sym typeface="Calibri"/>
              </a:rPr>
              <a:t>Step 2</a:t>
            </a:r>
            <a:endParaRPr/>
          </a:p>
        </p:txBody>
      </p:sp>
      <p:sp>
        <p:nvSpPr>
          <p:cNvPr id="395" name="Google Shape;395;g8bd9bb7c06_0_18"/>
          <p:cNvSpPr/>
          <p:nvPr/>
        </p:nvSpPr>
        <p:spPr>
          <a:xfrm>
            <a:off x="186430" y="5095783"/>
            <a:ext cx="2769900" cy="13938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rgbClr val="FFFFFF"/>
                </a:solidFill>
                <a:latin typeface="Calibri"/>
                <a:ea typeface="Calibri"/>
                <a:cs typeface="Calibri"/>
                <a:sym typeface="Calibri"/>
              </a:rPr>
              <a:t>Step 3</a:t>
            </a:r>
            <a:endParaRPr/>
          </a:p>
        </p:txBody>
      </p:sp>
      <p:sp>
        <p:nvSpPr>
          <p:cNvPr id="396" name="Google Shape;396;g8bd9bb7c06_0_18"/>
          <p:cNvSpPr/>
          <p:nvPr/>
        </p:nvSpPr>
        <p:spPr>
          <a:xfrm>
            <a:off x="3153051" y="685809"/>
            <a:ext cx="7386300" cy="1562400"/>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Identify 3-5 developmentally appropriate behavioral expectations that reflect your school’s values. Consider using input from staff, students, family, and community to identify these values (e.g. Be Responsible, Be Respectful, Be Safe). </a:t>
            </a:r>
            <a:endParaRPr/>
          </a:p>
          <a:p>
            <a:pPr marL="285750" marR="0" lvl="0" indent="-285750" algn="l" rtl="0">
              <a:spcBef>
                <a:spcPts val="0"/>
              </a:spcBef>
              <a:spcAft>
                <a:spcPts val="0"/>
              </a:spcAft>
              <a:buClr>
                <a:schemeClr val="dk1"/>
              </a:buClr>
              <a:buSzPts val="1600"/>
              <a:buChar char="•"/>
            </a:pPr>
            <a:r>
              <a:rPr lang="en-US" sz="1600" b="1" i="0" u="none" strike="noStrike" cap="none">
                <a:solidFill>
                  <a:schemeClr val="dk1"/>
                </a:solidFill>
                <a:latin typeface="Calibri"/>
                <a:ea typeface="Calibri"/>
                <a:cs typeface="Calibri"/>
                <a:sym typeface="Calibri"/>
              </a:rPr>
              <a:t>Use your existing behavioral expectations if your school has already established them.</a:t>
            </a:r>
            <a:endParaRPr b="1"/>
          </a:p>
        </p:txBody>
      </p:sp>
      <p:sp>
        <p:nvSpPr>
          <p:cNvPr id="397" name="Google Shape;397;g8bd9bb7c06_0_18"/>
          <p:cNvSpPr/>
          <p:nvPr/>
        </p:nvSpPr>
        <p:spPr>
          <a:xfrm>
            <a:off x="3153052" y="2837502"/>
            <a:ext cx="7386300" cy="1562400"/>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Use back to school model chosen by district/school (in-person, virtual, hybrid)</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Pick up to 6 specific locations/routines to focus 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Examples: classroom, bathroom, </a:t>
            </a:r>
            <a:r>
              <a:rPr lang="en-US" sz="1600">
                <a:solidFill>
                  <a:schemeClr val="dk1"/>
                </a:solidFill>
                <a:latin typeface="Calibri"/>
                <a:ea typeface="Calibri"/>
                <a:cs typeface="Calibri"/>
                <a:sym typeface="Calibri"/>
              </a:rPr>
              <a:t>break out rooms</a:t>
            </a:r>
            <a:r>
              <a:rPr lang="en-US" sz="1600" b="0" i="0" u="none" strike="noStrike" cap="none">
                <a:solidFill>
                  <a:schemeClr val="dk1"/>
                </a:solidFill>
                <a:latin typeface="Calibri"/>
                <a:ea typeface="Calibri"/>
                <a:cs typeface="Calibri"/>
                <a:sym typeface="Calibri"/>
              </a:rPr>
              <a:t>, hallway, playground, etc.</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Use data to determine priority </a:t>
            </a:r>
            <a:r>
              <a:rPr lang="en-US" sz="16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areas</a:t>
            </a:r>
            <a:endParaRPr sz="1600">
              <a:solidFill>
                <a:schemeClr val="dk1"/>
              </a:solidFill>
              <a:latin typeface="Calibri"/>
              <a:ea typeface="Calibri"/>
              <a:cs typeface="Calibri"/>
              <a:sym typeface="Calibri"/>
            </a:endParaRPr>
          </a:p>
        </p:txBody>
      </p:sp>
      <p:sp>
        <p:nvSpPr>
          <p:cNvPr id="398" name="Google Shape;398;g8bd9bb7c06_0_18"/>
          <p:cNvSpPr/>
          <p:nvPr/>
        </p:nvSpPr>
        <p:spPr>
          <a:xfrm>
            <a:off x="3153052" y="5011445"/>
            <a:ext cx="7386300" cy="1562400"/>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Define what each expectation looks/sounds like in each area for your school. </a:t>
            </a:r>
            <a:endParaRPr/>
          </a:p>
          <a:p>
            <a:pPr marL="285750" marR="0" lvl="0"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State each expectation in a positive way (avoid words like “no” and “don’t”)</a:t>
            </a:r>
            <a:endParaRPr/>
          </a:p>
          <a:p>
            <a:pPr marL="285750" marR="0" lvl="0"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Examples: “Wear your mask over your nose and mouth”, “Wash hands with soap and water for 20 seconds”</a:t>
            </a:r>
            <a:endParaRPr/>
          </a:p>
        </p:txBody>
      </p:sp>
      <p:sp>
        <p:nvSpPr>
          <p:cNvPr id="399" name="Google Shape;399;g8bd9bb7c06_0_18"/>
          <p:cNvSpPr txBox="1"/>
          <p:nvPr/>
        </p:nvSpPr>
        <p:spPr>
          <a:xfrm>
            <a:off x="186430" y="106532"/>
            <a:ext cx="116565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
          <p:cNvSpPr/>
          <p:nvPr/>
        </p:nvSpPr>
        <p:spPr>
          <a:xfrm>
            <a:off x="4177240" y="445076"/>
            <a:ext cx="3715200" cy="20241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0" i="0" u="none" strike="noStrike" cap="none">
                <a:solidFill>
                  <a:schemeClr val="lt1"/>
                </a:solidFill>
                <a:latin typeface="Calibri"/>
                <a:ea typeface="Calibri"/>
                <a:cs typeface="Calibri"/>
                <a:sym typeface="Calibri"/>
              </a:rPr>
              <a:t>Step 1</a:t>
            </a:r>
            <a:endParaRPr sz="2400"/>
          </a:p>
        </p:txBody>
      </p:sp>
      <p:sp>
        <p:nvSpPr>
          <p:cNvPr id="405" name="Google Shape;405;p3"/>
          <p:cNvSpPr/>
          <p:nvPr/>
        </p:nvSpPr>
        <p:spPr>
          <a:xfrm>
            <a:off x="966950" y="3034525"/>
            <a:ext cx="10612200" cy="3459300"/>
          </a:xfrm>
          <a:prstGeom prst="rect">
            <a:avLst/>
          </a:prstGeom>
          <a:solidFill>
            <a:srgbClr val="D8E2F3"/>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342900" algn="l" rtl="0">
              <a:spcBef>
                <a:spcPts val="0"/>
              </a:spcBef>
              <a:spcAft>
                <a:spcPts val="0"/>
              </a:spcAft>
              <a:buClr>
                <a:schemeClr val="dk1"/>
              </a:buClr>
              <a:buSzPts val="2500"/>
              <a:buFont typeface="Arial"/>
              <a:buChar char="•"/>
            </a:pPr>
            <a:r>
              <a:rPr lang="en-US" sz="2500" b="0" i="0" u="none" strike="noStrike" cap="none">
                <a:solidFill>
                  <a:schemeClr val="dk1"/>
                </a:solidFill>
                <a:latin typeface="Calibri"/>
                <a:ea typeface="Calibri"/>
                <a:cs typeface="Calibri"/>
                <a:sym typeface="Calibri"/>
              </a:rPr>
              <a:t>Identify 3-5 positively stated</a:t>
            </a:r>
            <a:r>
              <a:rPr lang="en-US" sz="2500">
                <a:solidFill>
                  <a:schemeClr val="dk1"/>
                </a:solidFill>
                <a:latin typeface="Calibri"/>
                <a:ea typeface="Calibri"/>
                <a:cs typeface="Calibri"/>
                <a:sym typeface="Calibri"/>
              </a:rPr>
              <a:t>, easy to remember, </a:t>
            </a:r>
            <a:r>
              <a:rPr lang="en-US" sz="2500" b="0" i="0" u="none" strike="noStrike" cap="none">
                <a:solidFill>
                  <a:schemeClr val="dk1"/>
                </a:solidFill>
                <a:latin typeface="Calibri"/>
                <a:ea typeface="Calibri"/>
                <a:cs typeface="Calibri"/>
                <a:sym typeface="Calibri"/>
              </a:rPr>
              <a:t>and developmentally appropriate behavioral expectations that reflect your school’s values. </a:t>
            </a:r>
            <a:endParaRPr sz="2500" b="0" i="0" u="none" strike="noStrike" cap="none">
              <a:solidFill>
                <a:schemeClr val="dk1"/>
              </a:solidFill>
              <a:latin typeface="Calibri"/>
              <a:ea typeface="Calibri"/>
              <a:cs typeface="Calibri"/>
              <a:sym typeface="Calibri"/>
            </a:endParaRPr>
          </a:p>
          <a:p>
            <a:pPr marL="285750" marR="0" lvl="0" indent="-342900" algn="l" rtl="0">
              <a:spcBef>
                <a:spcPts val="0"/>
              </a:spcBef>
              <a:spcAft>
                <a:spcPts val="0"/>
              </a:spcAft>
              <a:buClr>
                <a:schemeClr val="dk1"/>
              </a:buClr>
              <a:buSzPts val="2500"/>
              <a:buFont typeface="Arial"/>
              <a:buChar char="•"/>
            </a:pPr>
            <a:r>
              <a:rPr lang="en-US" sz="2500">
                <a:solidFill>
                  <a:schemeClr val="dk1"/>
                </a:solidFill>
                <a:latin typeface="Calibri"/>
                <a:ea typeface="Calibri"/>
                <a:cs typeface="Calibri"/>
                <a:sym typeface="Calibri"/>
              </a:rPr>
              <a:t>U</a:t>
            </a:r>
            <a:r>
              <a:rPr lang="en-US" sz="2500" b="0" i="0" u="none" strike="noStrike" cap="none">
                <a:solidFill>
                  <a:schemeClr val="dk1"/>
                </a:solidFill>
                <a:latin typeface="Calibri"/>
                <a:ea typeface="Calibri"/>
                <a:cs typeface="Calibri"/>
                <a:sym typeface="Calibri"/>
              </a:rPr>
              <a:t>s</a:t>
            </a:r>
            <a:r>
              <a:rPr lang="en-US" sz="2500">
                <a:solidFill>
                  <a:schemeClr val="dk1"/>
                </a:solidFill>
                <a:latin typeface="Calibri"/>
                <a:ea typeface="Calibri"/>
                <a:cs typeface="Calibri"/>
                <a:sym typeface="Calibri"/>
              </a:rPr>
              <a:t>e</a:t>
            </a:r>
            <a:r>
              <a:rPr lang="en-US" sz="2500" b="0" i="0" u="none" strike="noStrike" cap="none">
                <a:solidFill>
                  <a:schemeClr val="dk1"/>
                </a:solidFill>
                <a:latin typeface="Calibri"/>
                <a:ea typeface="Calibri"/>
                <a:cs typeface="Calibri"/>
                <a:sym typeface="Calibri"/>
              </a:rPr>
              <a:t> input from staff, students, family, and community to identify these values (e.g. Be Responsible, Be Respectful, Be Safe). </a:t>
            </a:r>
            <a:endParaRPr sz="2500" b="0" i="0" u="none" strike="noStrike" cap="none">
              <a:solidFill>
                <a:schemeClr val="dk1"/>
              </a:solidFill>
              <a:latin typeface="Calibri"/>
              <a:ea typeface="Calibri"/>
              <a:cs typeface="Calibri"/>
              <a:sym typeface="Calibri"/>
            </a:endParaRPr>
          </a:p>
          <a:p>
            <a:pPr marL="285750" marR="0" lvl="0" indent="-34290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Expectations define success for all students and are applicable in all settings (in person and virtual).  </a:t>
            </a:r>
            <a:endParaRPr sz="2500">
              <a:solidFill>
                <a:schemeClr val="dk1"/>
              </a:solidFill>
              <a:latin typeface="Calibri"/>
              <a:ea typeface="Calibri"/>
              <a:cs typeface="Calibri"/>
              <a:sym typeface="Calibri"/>
            </a:endParaRPr>
          </a:p>
          <a:p>
            <a:pPr marL="285750" marR="0" lvl="0" indent="-34290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Use </a:t>
            </a:r>
            <a:r>
              <a:rPr lang="en-US" sz="2500" b="1">
                <a:solidFill>
                  <a:schemeClr val="dk1"/>
                </a:solidFill>
                <a:latin typeface="Calibri"/>
                <a:ea typeface="Calibri"/>
                <a:cs typeface="Calibri"/>
                <a:sym typeface="Calibri"/>
              </a:rPr>
              <a:t>data</a:t>
            </a:r>
            <a:r>
              <a:rPr lang="en-US" sz="2500">
                <a:solidFill>
                  <a:schemeClr val="dk1"/>
                </a:solidFill>
                <a:latin typeface="Calibri"/>
                <a:ea typeface="Calibri"/>
                <a:cs typeface="Calibri"/>
                <a:sym typeface="Calibri"/>
              </a:rPr>
              <a:t> to prioritize. </a:t>
            </a:r>
            <a:endParaRPr sz="2500">
              <a:solidFill>
                <a:schemeClr val="dk1"/>
              </a:solidFill>
              <a:latin typeface="Calibri"/>
              <a:ea typeface="Calibri"/>
              <a:cs typeface="Calibri"/>
              <a:sym typeface="Calibri"/>
            </a:endParaRPr>
          </a:p>
          <a:p>
            <a:pPr marL="285750" marR="0" lvl="0" indent="-342900" algn="l" rtl="0">
              <a:spcBef>
                <a:spcPts val="0"/>
              </a:spcBef>
              <a:spcAft>
                <a:spcPts val="0"/>
              </a:spcAft>
              <a:buClr>
                <a:schemeClr val="dk1"/>
              </a:buClr>
              <a:buSzPts val="2500"/>
              <a:buChar char="•"/>
            </a:pPr>
            <a:r>
              <a:rPr lang="en-US" sz="2500" b="1" i="0" u="none" strike="noStrike" cap="none">
                <a:solidFill>
                  <a:schemeClr val="dk1"/>
                </a:solidFill>
                <a:latin typeface="Calibri"/>
                <a:ea typeface="Calibri"/>
                <a:cs typeface="Calibri"/>
                <a:sym typeface="Calibri"/>
              </a:rPr>
              <a:t>Use your existing behavioral expectations if your school has already established them.</a:t>
            </a:r>
            <a:endParaRPr sz="23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8d5f0dd510_0_71"/>
          <p:cNvPicPr preferRelativeResize="0"/>
          <p:nvPr/>
        </p:nvPicPr>
        <p:blipFill>
          <a:blip r:embed="rId3">
            <a:alphaModFix/>
          </a:blip>
          <a:stretch>
            <a:fillRect/>
          </a:stretch>
        </p:blipFill>
        <p:spPr>
          <a:xfrm>
            <a:off x="478700" y="247650"/>
            <a:ext cx="11061700" cy="636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8d8f9fbafa_3_17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A note about updating/developing your matrix with a team...</a:t>
            </a:r>
            <a:endParaRPr>
              <a:solidFill>
                <a:srgbClr val="1155CC"/>
              </a:solidFill>
            </a:endParaRPr>
          </a:p>
        </p:txBody>
      </p:sp>
      <p:sp>
        <p:nvSpPr>
          <p:cNvPr id="411" name="Google Shape;411;g8d8f9fbafa_3_173"/>
          <p:cNvSpPr txBox="1">
            <a:spLocks noGrp="1"/>
          </p:cNvSpPr>
          <p:nvPr>
            <p:ph type="body" idx="1"/>
          </p:nvPr>
        </p:nvSpPr>
        <p:spPr>
          <a:xfrm>
            <a:off x="838200" y="2537550"/>
            <a:ext cx="6229500" cy="4179000"/>
          </a:xfrm>
          <a:prstGeom prst="rect">
            <a:avLst/>
          </a:prstGeom>
        </p:spPr>
        <p:txBody>
          <a:bodyPr spcFirstLastPara="1" wrap="square" lIns="91425" tIns="45700" rIns="91425" bIns="45700" anchor="t" anchorCtr="0">
            <a:noAutofit/>
          </a:bodyPr>
          <a:lstStyle/>
          <a:p>
            <a:pPr marL="457200" lvl="0" indent="-349250" algn="l" rtl="0">
              <a:spcBef>
                <a:spcPts val="1000"/>
              </a:spcBef>
              <a:spcAft>
                <a:spcPts val="0"/>
              </a:spcAft>
              <a:buSzPts val="1900"/>
              <a:buChar char="•"/>
            </a:pPr>
            <a:r>
              <a:rPr lang="en-US" sz="2900"/>
              <a:t>Utilize existing teams </a:t>
            </a:r>
            <a:endParaRPr sz="2900"/>
          </a:p>
          <a:p>
            <a:pPr marL="457200" lvl="0" indent="-349250" algn="l" rtl="0">
              <a:spcBef>
                <a:spcPts val="0"/>
              </a:spcBef>
              <a:spcAft>
                <a:spcPts val="0"/>
              </a:spcAft>
              <a:buSzPts val="1900"/>
              <a:buChar char="•"/>
            </a:pPr>
            <a:r>
              <a:rPr lang="en-US" sz="2900"/>
              <a:t>Representation from staff, students, family, community </a:t>
            </a:r>
            <a:endParaRPr sz="2900"/>
          </a:p>
          <a:p>
            <a:pPr marL="457200" lvl="0" indent="-349250" algn="l" rtl="0">
              <a:spcBef>
                <a:spcPts val="0"/>
              </a:spcBef>
              <a:spcAft>
                <a:spcPts val="0"/>
              </a:spcAft>
              <a:buSzPts val="1900"/>
              <a:buChar char="•"/>
            </a:pPr>
            <a:r>
              <a:rPr lang="en-US" sz="2900"/>
              <a:t>Now more than ever it is </a:t>
            </a:r>
            <a:r>
              <a:rPr lang="en-US" sz="2900" i="1" u="sng"/>
              <a:t>essential</a:t>
            </a:r>
            <a:r>
              <a:rPr lang="en-US" sz="2900"/>
              <a:t> to have individuals with physical and mental health knowledge…</a:t>
            </a:r>
            <a:endParaRPr sz="2900"/>
          </a:p>
          <a:p>
            <a:pPr marL="457200" lvl="0" indent="0" algn="l" rtl="0">
              <a:spcBef>
                <a:spcPts val="1000"/>
              </a:spcBef>
              <a:spcAft>
                <a:spcPts val="0"/>
              </a:spcAft>
              <a:buNone/>
            </a:pPr>
            <a:endParaRPr/>
          </a:p>
        </p:txBody>
      </p:sp>
      <p:pic>
        <p:nvPicPr>
          <p:cNvPr id="412" name="Google Shape;412;g8d8f9fbafa_3_173"/>
          <p:cNvPicPr preferRelativeResize="0"/>
          <p:nvPr/>
        </p:nvPicPr>
        <p:blipFill>
          <a:blip r:embed="rId3">
            <a:alphaModFix/>
          </a:blip>
          <a:stretch>
            <a:fillRect/>
          </a:stretch>
        </p:blipFill>
        <p:spPr>
          <a:xfrm>
            <a:off x="7067700" y="2222449"/>
            <a:ext cx="4698600" cy="29283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8d8f9fbafa_3_18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3C78D8"/>
                </a:solidFill>
              </a:rPr>
              <a:t>Voices at the “Table”</a:t>
            </a:r>
            <a:endParaRPr>
              <a:solidFill>
                <a:srgbClr val="3C78D8"/>
              </a:solidFill>
            </a:endParaRPr>
          </a:p>
        </p:txBody>
      </p:sp>
      <p:sp>
        <p:nvSpPr>
          <p:cNvPr id="418" name="Google Shape;418;g8d8f9fbafa_3_180"/>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Administrator </a:t>
            </a:r>
            <a:endParaRPr/>
          </a:p>
          <a:p>
            <a:pPr marL="457200" lvl="0" indent="-342900" algn="l" rtl="0">
              <a:spcBef>
                <a:spcPts val="0"/>
              </a:spcBef>
              <a:spcAft>
                <a:spcPts val="0"/>
              </a:spcAft>
              <a:buSzPts val="1800"/>
              <a:buChar char="•"/>
            </a:pPr>
            <a:r>
              <a:rPr lang="en-US"/>
              <a:t>Teachers</a:t>
            </a:r>
            <a:endParaRPr/>
          </a:p>
          <a:p>
            <a:pPr marL="457200" lvl="0" indent="-342900" algn="l" rtl="0">
              <a:spcBef>
                <a:spcPts val="0"/>
              </a:spcBef>
              <a:spcAft>
                <a:spcPts val="0"/>
              </a:spcAft>
              <a:buSzPts val="1800"/>
              <a:buChar char="•"/>
            </a:pPr>
            <a:r>
              <a:rPr lang="en-US"/>
              <a:t>School Nurse </a:t>
            </a:r>
            <a:endParaRPr/>
          </a:p>
          <a:p>
            <a:pPr marL="457200" lvl="0" indent="-342900" algn="l" rtl="0">
              <a:spcBef>
                <a:spcPts val="0"/>
              </a:spcBef>
              <a:spcAft>
                <a:spcPts val="0"/>
              </a:spcAft>
              <a:buSzPts val="1800"/>
              <a:buChar char="•"/>
            </a:pPr>
            <a:r>
              <a:rPr lang="en-US"/>
              <a:t>School Counselor </a:t>
            </a:r>
            <a:endParaRPr/>
          </a:p>
          <a:p>
            <a:pPr marL="457200" lvl="0" indent="-342900" algn="l" rtl="0">
              <a:spcBef>
                <a:spcPts val="0"/>
              </a:spcBef>
              <a:spcAft>
                <a:spcPts val="0"/>
              </a:spcAft>
              <a:buSzPts val="1800"/>
              <a:buChar char="•"/>
            </a:pPr>
            <a:r>
              <a:rPr lang="en-US"/>
              <a:t>School Psychologist </a:t>
            </a:r>
            <a:endParaRPr/>
          </a:p>
          <a:p>
            <a:pPr marL="457200" lvl="0" indent="-342900" algn="l" rtl="0">
              <a:spcBef>
                <a:spcPts val="0"/>
              </a:spcBef>
              <a:spcAft>
                <a:spcPts val="0"/>
              </a:spcAft>
              <a:buSzPts val="1800"/>
              <a:buChar char="•"/>
            </a:pPr>
            <a:r>
              <a:rPr lang="en-US"/>
              <a:t>School-Based Wellness Center (when applicable)</a:t>
            </a:r>
            <a:endParaRPr/>
          </a:p>
          <a:p>
            <a:pPr marL="457200" lvl="0" indent="-342900" algn="l" rtl="0">
              <a:spcBef>
                <a:spcPts val="0"/>
              </a:spcBef>
              <a:spcAft>
                <a:spcPts val="0"/>
              </a:spcAft>
              <a:buSzPts val="1800"/>
              <a:buChar char="•"/>
            </a:pPr>
            <a:r>
              <a:rPr lang="en-US"/>
              <a:t>Student </a:t>
            </a:r>
            <a:endParaRPr/>
          </a:p>
          <a:p>
            <a:pPr marL="457200" lvl="0" indent="-342900" algn="l" rtl="0">
              <a:spcBef>
                <a:spcPts val="0"/>
              </a:spcBef>
              <a:spcAft>
                <a:spcPts val="0"/>
              </a:spcAft>
              <a:buSzPts val="1800"/>
              <a:buChar char="•"/>
            </a:pPr>
            <a:r>
              <a:rPr lang="en-US"/>
              <a:t>Family </a:t>
            </a:r>
            <a:endParaRPr/>
          </a:p>
          <a:p>
            <a:pPr marL="457200" lvl="0" indent="-342900" algn="l" rtl="0">
              <a:spcBef>
                <a:spcPts val="0"/>
              </a:spcBef>
              <a:spcAft>
                <a:spcPts val="0"/>
              </a:spcAft>
              <a:buSzPts val="1800"/>
              <a:buChar char="•"/>
            </a:pPr>
            <a:r>
              <a:rPr lang="en-US"/>
              <a:t>Community </a:t>
            </a:r>
            <a:endParaRPr/>
          </a:p>
          <a:p>
            <a:pPr marL="457200" lvl="0" indent="-342900" algn="l" rtl="0">
              <a:spcBef>
                <a:spcPts val="0"/>
              </a:spcBef>
              <a:spcAft>
                <a:spcPts val="0"/>
              </a:spcAft>
              <a:buSzPts val="1800"/>
              <a:buChar char="•"/>
            </a:pPr>
            <a:r>
              <a:rPr lang="en-US"/>
              <a:t>COVID School Coordinator </a:t>
            </a:r>
            <a:endParaRPr/>
          </a:p>
        </p:txBody>
      </p:sp>
      <p:pic>
        <p:nvPicPr>
          <p:cNvPr id="419" name="Google Shape;419;g8d8f9fbafa_3_180"/>
          <p:cNvPicPr preferRelativeResize="0"/>
          <p:nvPr/>
        </p:nvPicPr>
        <p:blipFill>
          <a:blip r:embed="rId3">
            <a:alphaModFix/>
          </a:blip>
          <a:stretch>
            <a:fillRect/>
          </a:stretch>
        </p:blipFill>
        <p:spPr>
          <a:xfrm>
            <a:off x="779550" y="1996325"/>
            <a:ext cx="3974550" cy="3416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424" name="Google Shape;424;g8c0e268404_0_1383"/>
          <p:cNvGraphicFramePr/>
          <p:nvPr/>
        </p:nvGraphicFramePr>
        <p:xfrm>
          <a:off x="301598" y="1295401"/>
          <a:ext cx="9704725" cy="4812025"/>
        </p:xfrm>
        <a:graphic>
          <a:graphicData uri="http://schemas.openxmlformats.org/drawingml/2006/table">
            <a:tbl>
              <a:tblPr>
                <a:noFill/>
                <a:tableStyleId>{B703C1B0-121A-4DD2-99AB-CB9D35C3F3BA}</a:tableStyleId>
              </a:tblPr>
              <a:tblGrid>
                <a:gridCol w="1033175">
                  <a:extLst>
                    <a:ext uri="{9D8B030D-6E8A-4147-A177-3AD203B41FA5}">
                      <a16:colId xmlns:a16="http://schemas.microsoft.com/office/drawing/2014/main" val="20000"/>
                    </a:ext>
                  </a:extLst>
                </a:gridCol>
                <a:gridCol w="1029300">
                  <a:extLst>
                    <a:ext uri="{9D8B030D-6E8A-4147-A177-3AD203B41FA5}">
                      <a16:colId xmlns:a16="http://schemas.microsoft.com/office/drawing/2014/main" val="20001"/>
                    </a:ext>
                  </a:extLst>
                </a:gridCol>
                <a:gridCol w="1091750">
                  <a:extLst>
                    <a:ext uri="{9D8B030D-6E8A-4147-A177-3AD203B41FA5}">
                      <a16:colId xmlns:a16="http://schemas.microsoft.com/office/drawing/2014/main" val="20002"/>
                    </a:ext>
                  </a:extLst>
                </a:gridCol>
                <a:gridCol w="1091750">
                  <a:extLst>
                    <a:ext uri="{9D8B030D-6E8A-4147-A177-3AD203B41FA5}">
                      <a16:colId xmlns:a16="http://schemas.microsoft.com/office/drawing/2014/main" val="20003"/>
                    </a:ext>
                  </a:extLst>
                </a:gridCol>
                <a:gridCol w="1091750">
                  <a:extLst>
                    <a:ext uri="{9D8B030D-6E8A-4147-A177-3AD203B41FA5}">
                      <a16:colId xmlns:a16="http://schemas.microsoft.com/office/drawing/2014/main" val="20004"/>
                    </a:ext>
                  </a:extLst>
                </a:gridCol>
                <a:gridCol w="1091750">
                  <a:extLst>
                    <a:ext uri="{9D8B030D-6E8A-4147-A177-3AD203B41FA5}">
                      <a16:colId xmlns:a16="http://schemas.microsoft.com/office/drawing/2014/main" val="20005"/>
                    </a:ext>
                  </a:extLst>
                </a:gridCol>
                <a:gridCol w="1091750">
                  <a:extLst>
                    <a:ext uri="{9D8B030D-6E8A-4147-A177-3AD203B41FA5}">
                      <a16:colId xmlns:a16="http://schemas.microsoft.com/office/drawing/2014/main" val="20006"/>
                    </a:ext>
                  </a:extLst>
                </a:gridCol>
                <a:gridCol w="1091750">
                  <a:extLst>
                    <a:ext uri="{9D8B030D-6E8A-4147-A177-3AD203B41FA5}">
                      <a16:colId xmlns:a16="http://schemas.microsoft.com/office/drawing/2014/main" val="20007"/>
                    </a:ext>
                  </a:extLst>
                </a:gridCol>
                <a:gridCol w="1091750">
                  <a:extLst>
                    <a:ext uri="{9D8B030D-6E8A-4147-A177-3AD203B41FA5}">
                      <a16:colId xmlns:a16="http://schemas.microsoft.com/office/drawing/2014/main" val="20008"/>
                    </a:ext>
                  </a:extLst>
                </a:gridCol>
              </a:tblGrid>
              <a:tr h="370150">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7">
                  <a:txBody>
                    <a:bodyPr/>
                    <a:lstStyle/>
                    <a:p>
                      <a:pPr marL="0" marR="0" lvl="0" indent="0" algn="ctr" rtl="0">
                        <a:spcBef>
                          <a:spcPts val="0"/>
                        </a:spcBef>
                        <a:spcAft>
                          <a:spcPts val="0"/>
                        </a:spcAft>
                        <a:buNone/>
                      </a:pPr>
                      <a:r>
                        <a:rPr lang="en-US" sz="1800" b="1">
                          <a:latin typeface="Calibri"/>
                          <a:ea typeface="Calibri"/>
                          <a:cs typeface="Calibri"/>
                          <a:sym typeface="Calibri"/>
                        </a:rPr>
                        <a:t>SETTING/ROUTINE</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375">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287500">
                <a:tc rowSpan="3">
                  <a:txBody>
                    <a:bodyPr/>
                    <a:lstStyle/>
                    <a:p>
                      <a:pPr marL="71755" marR="71755" lvl="0" indent="0" algn="ctr" rtl="0">
                        <a:spcBef>
                          <a:spcPts val="0"/>
                        </a:spcBef>
                        <a:spcAft>
                          <a:spcPts val="0"/>
                        </a:spcAft>
                        <a:buNone/>
                      </a:pPr>
                      <a:r>
                        <a:rPr lang="en-US" sz="1800" b="1">
                          <a:latin typeface="Calibri"/>
                          <a:ea typeface="Calibri"/>
                          <a:cs typeface="Calibri"/>
                          <a:sym typeface="Calibri"/>
                        </a:rPr>
                        <a:t>RULE/ EXPECTATION</a:t>
                      </a:r>
                      <a:endParaRPr sz="1800">
                        <a:latin typeface="Calibri"/>
                        <a:ea typeface="Calibri"/>
                        <a:cs typeface="Calibri"/>
                        <a:sym typeface="Calibri"/>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t>Be Safe</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87500">
                <a:tc vMerge="1">
                  <a:txBody>
                    <a:bodyPr/>
                    <a:lstStyle/>
                    <a:p>
                      <a:endParaRPr lang="en-US"/>
                    </a:p>
                  </a:txBody>
                  <a:tcPr/>
                </a:tc>
                <a:tc>
                  <a:txBody>
                    <a:bodyPr/>
                    <a:lstStyle/>
                    <a:p>
                      <a:pPr marL="0" marR="0" lvl="0" indent="0" algn="ctr" rtl="0">
                        <a:spcBef>
                          <a:spcPts val="0"/>
                        </a:spcBef>
                        <a:spcAft>
                          <a:spcPts val="0"/>
                        </a:spcAft>
                        <a:buNone/>
                      </a:pPr>
                      <a:r>
                        <a:rPr lang="en-US" sz="1200"/>
                        <a:t>Be Responsible </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287500">
                <a:tc vMerge="1">
                  <a:txBody>
                    <a:bodyPr/>
                    <a:lstStyle/>
                    <a:p>
                      <a:endParaRPr lang="en-US"/>
                    </a:p>
                  </a:txBody>
                  <a:tcPr/>
                </a:tc>
                <a:tc>
                  <a:txBody>
                    <a:bodyPr/>
                    <a:lstStyle/>
                    <a:p>
                      <a:pPr marL="0" marR="0" lvl="0" indent="0" algn="ctr" rtl="0">
                        <a:spcBef>
                          <a:spcPts val="0"/>
                        </a:spcBef>
                        <a:spcAft>
                          <a:spcPts val="0"/>
                        </a:spcAft>
                        <a:buNone/>
                      </a:pPr>
                      <a:r>
                        <a:rPr lang="en-US" sz="1200"/>
                        <a:t>Be Respectful </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dirty="0">
                          <a:latin typeface="Arial"/>
                          <a:ea typeface="Arial"/>
                          <a:cs typeface="Arial"/>
                          <a:sym typeface="Arial"/>
                        </a:rPr>
                        <a:t> </a:t>
                      </a:r>
                      <a:endParaRPr sz="1000" dirty="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25" name="Google Shape;425;g8c0e268404_0_1383"/>
          <p:cNvSpPr/>
          <p:nvPr/>
        </p:nvSpPr>
        <p:spPr>
          <a:xfrm>
            <a:off x="1334770" y="327278"/>
            <a:ext cx="6959400" cy="166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4800"/>
              <a:buFont typeface="Cambria"/>
              <a:buNone/>
            </a:pPr>
            <a:r>
              <a:rPr lang="en-US" sz="4800">
                <a:solidFill>
                  <a:schemeClr val="accent1"/>
                </a:solidFill>
                <a:latin typeface="Calibri"/>
                <a:ea typeface="Calibri"/>
                <a:cs typeface="Calibri"/>
                <a:sym typeface="Calibri"/>
              </a:rPr>
              <a:t>Behavior Matrix: Template</a:t>
            </a:r>
            <a:br>
              <a:rPr lang="en-US" sz="4400" b="0" i="0" u="none" strike="noStrike" cap="none">
                <a:solidFill>
                  <a:schemeClr val="dk2"/>
                </a:solidFill>
                <a:latin typeface="Cambria"/>
                <a:ea typeface="Cambria"/>
                <a:cs typeface="Cambria"/>
                <a:sym typeface="Cambria"/>
              </a:rPr>
            </a:br>
            <a:endParaRPr sz="6000" b="0" i="0" u="none" strike="noStrike" cap="none">
              <a:solidFill>
                <a:schemeClr val="dk2"/>
              </a:solidFill>
              <a:latin typeface="Cambria"/>
              <a:ea typeface="Cambria"/>
              <a:cs typeface="Cambria"/>
              <a:sym typeface="Cambria"/>
            </a:endParaRPr>
          </a:p>
        </p:txBody>
      </p:sp>
      <p:sp>
        <p:nvSpPr>
          <p:cNvPr id="426" name="Google Shape;426;g8c0e268404_0_1383"/>
          <p:cNvSpPr txBox="1"/>
          <p:nvPr/>
        </p:nvSpPr>
        <p:spPr>
          <a:xfrm>
            <a:off x="7860323" y="6277708"/>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http://pbismissouri.org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27" name="Google Shape;427;g8c0e268404_0_1383"/>
          <p:cNvSpPr/>
          <p:nvPr/>
        </p:nvSpPr>
        <p:spPr>
          <a:xfrm>
            <a:off x="1334775" y="2244925"/>
            <a:ext cx="1132800" cy="40158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8c0e268404_0_5"/>
          <p:cNvSpPr/>
          <p:nvPr/>
        </p:nvSpPr>
        <p:spPr>
          <a:xfrm>
            <a:off x="4066298" y="313579"/>
            <a:ext cx="3795600" cy="19911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0" i="0" u="none" strike="noStrike" cap="none">
                <a:solidFill>
                  <a:srgbClr val="FFFFFF"/>
                </a:solidFill>
                <a:latin typeface="Calibri"/>
                <a:ea typeface="Calibri"/>
                <a:cs typeface="Calibri"/>
                <a:sym typeface="Calibri"/>
              </a:rPr>
              <a:t>Step 2</a:t>
            </a:r>
            <a:endParaRPr sz="5000"/>
          </a:p>
        </p:txBody>
      </p:sp>
      <p:sp>
        <p:nvSpPr>
          <p:cNvPr id="433" name="Google Shape;433;g8c0e268404_0_5"/>
          <p:cNvSpPr/>
          <p:nvPr/>
        </p:nvSpPr>
        <p:spPr>
          <a:xfrm>
            <a:off x="768775" y="2973825"/>
            <a:ext cx="10833300" cy="2550600"/>
          </a:xfrm>
          <a:prstGeom prst="rect">
            <a:avLst/>
          </a:prstGeom>
          <a:solidFill>
            <a:srgbClr val="D8E2F3"/>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lvl="0" indent="-38735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Use back to school model chosen by district/school (in-person, virtual, hybrid)</a:t>
            </a:r>
            <a:endParaRPr sz="2500">
              <a:solidFill>
                <a:schemeClr val="dk1"/>
              </a:solidFill>
              <a:latin typeface="Calibri"/>
              <a:ea typeface="Calibri"/>
              <a:cs typeface="Calibri"/>
              <a:sym typeface="Calibri"/>
            </a:endParaRPr>
          </a:p>
          <a:p>
            <a:pPr marL="457200" lvl="0" indent="-387350" algn="l" rtl="0">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Pick </a:t>
            </a:r>
            <a:r>
              <a:rPr lang="en-US" sz="2500">
                <a:solidFill>
                  <a:schemeClr val="dk1"/>
                </a:solidFill>
                <a:latin typeface="Calibri"/>
                <a:ea typeface="Calibri"/>
                <a:cs typeface="Calibri"/>
                <a:sym typeface="Calibri"/>
              </a:rPr>
              <a:t>a set of</a:t>
            </a:r>
            <a:r>
              <a:rPr lang="en-US" sz="2500" b="0" i="0" u="none" strike="noStrike" cap="none">
                <a:solidFill>
                  <a:schemeClr val="dk1"/>
                </a:solidFill>
                <a:latin typeface="Calibri"/>
                <a:ea typeface="Calibri"/>
                <a:cs typeface="Calibri"/>
                <a:sym typeface="Calibri"/>
              </a:rPr>
              <a:t> specific locations/routines to focus on</a:t>
            </a:r>
            <a:endParaRPr sz="2300"/>
          </a:p>
          <a:p>
            <a:pPr marL="457200" lvl="0" indent="-387350" algn="l" rtl="0">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Examples: classroom, bathroom, bus, hallway, playground, etc.</a:t>
            </a:r>
            <a:endParaRPr sz="2500">
              <a:solidFill>
                <a:schemeClr val="dk1"/>
              </a:solidFill>
              <a:latin typeface="Calibri"/>
              <a:ea typeface="Calibri"/>
              <a:cs typeface="Calibri"/>
              <a:sym typeface="Calibri"/>
            </a:endParaRPr>
          </a:p>
          <a:p>
            <a:pPr marL="457200" lvl="0" indent="-38735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Use </a:t>
            </a:r>
            <a:r>
              <a:rPr lang="en-US" sz="2500" b="1">
                <a:solidFill>
                  <a:schemeClr val="dk1"/>
                </a:solidFill>
                <a:latin typeface="Calibri"/>
                <a:ea typeface="Calibri"/>
                <a:cs typeface="Calibri"/>
                <a:sym typeface="Calibri"/>
              </a:rPr>
              <a:t>data</a:t>
            </a:r>
            <a:r>
              <a:rPr lang="en-US" sz="2500">
                <a:solidFill>
                  <a:schemeClr val="dk1"/>
                </a:solidFill>
                <a:latin typeface="Calibri"/>
                <a:ea typeface="Calibri"/>
                <a:cs typeface="Calibri"/>
                <a:sym typeface="Calibri"/>
              </a:rPr>
              <a:t> to determine priority areas</a:t>
            </a:r>
            <a:endParaRPr sz="2500">
              <a:solidFill>
                <a:schemeClr val="dk1"/>
              </a:solidFill>
              <a:latin typeface="Calibri"/>
              <a:ea typeface="Calibri"/>
              <a:cs typeface="Calibri"/>
              <a:sym typeface="Calibri"/>
            </a:endParaRPr>
          </a:p>
          <a:p>
            <a:pPr marL="457200" lvl="0" indent="-38735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SEL/Self-Care can be a separate column or embedded throughout</a:t>
            </a:r>
            <a:endParaRPr sz="25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aphicFrame>
        <p:nvGraphicFramePr>
          <p:cNvPr id="438" name="Google Shape;438;g8c0e268404_0_2071"/>
          <p:cNvGraphicFramePr/>
          <p:nvPr/>
        </p:nvGraphicFramePr>
        <p:xfrm>
          <a:off x="301598" y="1295401"/>
          <a:ext cx="9704725" cy="4964170"/>
        </p:xfrm>
        <a:graphic>
          <a:graphicData uri="http://schemas.openxmlformats.org/drawingml/2006/table">
            <a:tbl>
              <a:tblPr>
                <a:noFill/>
                <a:tableStyleId>{B703C1B0-121A-4DD2-99AB-CB9D35C3F3BA}</a:tableStyleId>
              </a:tblPr>
              <a:tblGrid>
                <a:gridCol w="1033175">
                  <a:extLst>
                    <a:ext uri="{9D8B030D-6E8A-4147-A177-3AD203B41FA5}">
                      <a16:colId xmlns:a16="http://schemas.microsoft.com/office/drawing/2014/main" val="20000"/>
                    </a:ext>
                  </a:extLst>
                </a:gridCol>
                <a:gridCol w="1029300">
                  <a:extLst>
                    <a:ext uri="{9D8B030D-6E8A-4147-A177-3AD203B41FA5}">
                      <a16:colId xmlns:a16="http://schemas.microsoft.com/office/drawing/2014/main" val="20001"/>
                    </a:ext>
                  </a:extLst>
                </a:gridCol>
                <a:gridCol w="1091750">
                  <a:extLst>
                    <a:ext uri="{9D8B030D-6E8A-4147-A177-3AD203B41FA5}">
                      <a16:colId xmlns:a16="http://schemas.microsoft.com/office/drawing/2014/main" val="20002"/>
                    </a:ext>
                  </a:extLst>
                </a:gridCol>
                <a:gridCol w="1091750">
                  <a:extLst>
                    <a:ext uri="{9D8B030D-6E8A-4147-A177-3AD203B41FA5}">
                      <a16:colId xmlns:a16="http://schemas.microsoft.com/office/drawing/2014/main" val="20003"/>
                    </a:ext>
                  </a:extLst>
                </a:gridCol>
                <a:gridCol w="1091750">
                  <a:extLst>
                    <a:ext uri="{9D8B030D-6E8A-4147-A177-3AD203B41FA5}">
                      <a16:colId xmlns:a16="http://schemas.microsoft.com/office/drawing/2014/main" val="20004"/>
                    </a:ext>
                  </a:extLst>
                </a:gridCol>
                <a:gridCol w="1091750">
                  <a:extLst>
                    <a:ext uri="{9D8B030D-6E8A-4147-A177-3AD203B41FA5}">
                      <a16:colId xmlns:a16="http://schemas.microsoft.com/office/drawing/2014/main" val="20005"/>
                    </a:ext>
                  </a:extLst>
                </a:gridCol>
                <a:gridCol w="1091750">
                  <a:extLst>
                    <a:ext uri="{9D8B030D-6E8A-4147-A177-3AD203B41FA5}">
                      <a16:colId xmlns:a16="http://schemas.microsoft.com/office/drawing/2014/main" val="20006"/>
                    </a:ext>
                  </a:extLst>
                </a:gridCol>
                <a:gridCol w="1091750">
                  <a:extLst>
                    <a:ext uri="{9D8B030D-6E8A-4147-A177-3AD203B41FA5}">
                      <a16:colId xmlns:a16="http://schemas.microsoft.com/office/drawing/2014/main" val="20007"/>
                    </a:ext>
                  </a:extLst>
                </a:gridCol>
                <a:gridCol w="1091750">
                  <a:extLst>
                    <a:ext uri="{9D8B030D-6E8A-4147-A177-3AD203B41FA5}">
                      <a16:colId xmlns:a16="http://schemas.microsoft.com/office/drawing/2014/main" val="20008"/>
                    </a:ext>
                  </a:extLst>
                </a:gridCol>
              </a:tblGrid>
              <a:tr h="370150">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7">
                  <a:txBody>
                    <a:bodyPr/>
                    <a:lstStyle/>
                    <a:p>
                      <a:pPr marL="0" marR="0" lvl="0" indent="0" algn="ctr" rtl="0">
                        <a:spcBef>
                          <a:spcPts val="0"/>
                        </a:spcBef>
                        <a:spcAft>
                          <a:spcPts val="0"/>
                        </a:spcAft>
                        <a:buNone/>
                      </a:pPr>
                      <a:r>
                        <a:rPr lang="en-US" sz="1800" b="1">
                          <a:latin typeface="Calibri"/>
                          <a:ea typeface="Calibri"/>
                          <a:cs typeface="Calibri"/>
                          <a:sym typeface="Calibri"/>
                        </a:rPr>
                        <a:t>ROUTINE/SETTING</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375">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2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200">
                          <a:latin typeface="Arial"/>
                          <a:ea typeface="Arial"/>
                          <a:cs typeface="Arial"/>
                          <a:sym typeface="Arial"/>
                        </a:rPr>
                        <a:t> Classroom</a:t>
                      </a:r>
                      <a:endParaRPr sz="12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en-US" sz="1200"/>
                        <a:t>Hallways</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en-US" sz="1200"/>
                        <a:t>Playground/</a:t>
                      </a:r>
                      <a:endParaRPr sz="1200"/>
                    </a:p>
                    <a:p>
                      <a:pPr marL="0" marR="0" lvl="0" indent="0" algn="ctr" rtl="0">
                        <a:spcBef>
                          <a:spcPts val="0"/>
                        </a:spcBef>
                        <a:spcAft>
                          <a:spcPts val="0"/>
                        </a:spcAft>
                        <a:buNone/>
                      </a:pPr>
                      <a:r>
                        <a:rPr lang="en-US" sz="1200"/>
                        <a:t>Outside</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en-US" sz="1200"/>
                        <a:t>Bus </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en-US" sz="1200"/>
                        <a:t>Bathroom </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lvl="0" indent="0" algn="ctr" rtl="0">
                        <a:spcBef>
                          <a:spcPts val="0"/>
                        </a:spcBef>
                        <a:spcAft>
                          <a:spcPts val="0"/>
                        </a:spcAft>
                        <a:buClr>
                          <a:schemeClr val="dk1"/>
                        </a:buClr>
                        <a:buFont typeface="Arial"/>
                        <a:buNone/>
                      </a:pPr>
                      <a:r>
                        <a:rPr lang="en-US" sz="1200">
                          <a:solidFill>
                            <a:schemeClr val="dk1"/>
                          </a:solidFill>
                        </a:rPr>
                        <a:t>Self-Care or SEL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287500">
                <a:tc rowSpan="3">
                  <a:txBody>
                    <a:bodyPr/>
                    <a:lstStyle/>
                    <a:p>
                      <a:pPr marL="71755" marR="71755" lvl="0" indent="0" algn="ctr" rtl="0">
                        <a:spcBef>
                          <a:spcPts val="0"/>
                        </a:spcBef>
                        <a:spcAft>
                          <a:spcPts val="0"/>
                        </a:spcAft>
                        <a:buNone/>
                      </a:pPr>
                      <a:r>
                        <a:rPr lang="en-US" sz="1800" b="1">
                          <a:latin typeface="Calibri"/>
                          <a:ea typeface="Calibri"/>
                          <a:cs typeface="Calibri"/>
                          <a:sym typeface="Calibri"/>
                        </a:rPr>
                        <a:t>RULE/ EXPECTATION</a:t>
                      </a:r>
                      <a:endParaRPr sz="1800">
                        <a:latin typeface="Calibri"/>
                        <a:ea typeface="Calibri"/>
                        <a:cs typeface="Calibri"/>
                        <a:sym typeface="Calibri"/>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a:t>Be Safe </a:t>
                      </a:r>
                      <a:r>
                        <a:rPr lang="en-US" sz="12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87500">
                <a:tc vMerge="1">
                  <a:txBody>
                    <a:bodyPr/>
                    <a:lstStyle/>
                    <a:p>
                      <a:endParaRPr lang="en-US"/>
                    </a:p>
                  </a:txBody>
                  <a:tcPr/>
                </a:tc>
                <a:tc>
                  <a:txBody>
                    <a:bodyPr/>
                    <a:lstStyle/>
                    <a:p>
                      <a:pPr marL="0" marR="0" lvl="0" indent="0" algn="ctr" rtl="0">
                        <a:spcBef>
                          <a:spcPts val="0"/>
                        </a:spcBef>
                        <a:spcAft>
                          <a:spcPts val="0"/>
                        </a:spcAft>
                        <a:buNone/>
                      </a:pPr>
                      <a:r>
                        <a:rPr lang="en-US" sz="1200">
                          <a:latin typeface="Arial"/>
                          <a:ea typeface="Arial"/>
                          <a:cs typeface="Arial"/>
                          <a:sym typeface="Arial"/>
                        </a:rPr>
                        <a:t> Be Responsible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287500">
                <a:tc vMerge="1">
                  <a:txBody>
                    <a:bodyPr/>
                    <a:lstStyle/>
                    <a:p>
                      <a:endParaRPr lang="en-US"/>
                    </a:p>
                  </a:txBody>
                  <a:tcPr/>
                </a:tc>
                <a:tc>
                  <a:txBody>
                    <a:bodyPr/>
                    <a:lstStyle/>
                    <a:p>
                      <a:pPr marL="0" marR="0" lvl="0" indent="0" algn="ctr" rtl="0">
                        <a:spcBef>
                          <a:spcPts val="0"/>
                        </a:spcBef>
                        <a:spcAft>
                          <a:spcPts val="0"/>
                        </a:spcAft>
                        <a:buNone/>
                      </a:pPr>
                      <a:r>
                        <a:rPr lang="en-US" sz="1200">
                          <a:latin typeface="Arial"/>
                          <a:ea typeface="Arial"/>
                          <a:cs typeface="Arial"/>
                          <a:sym typeface="Arial"/>
                        </a:rPr>
                        <a:t> Be Respectful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latin typeface="Arial"/>
                          <a:ea typeface="Arial"/>
                          <a:cs typeface="Arial"/>
                          <a:sym typeface="Arial"/>
                        </a:rPr>
                        <a:t> </a:t>
                      </a:r>
                      <a:endParaRPr sz="100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dirty="0">
                          <a:latin typeface="Arial"/>
                          <a:ea typeface="Arial"/>
                          <a:cs typeface="Arial"/>
                          <a:sym typeface="Arial"/>
                        </a:rPr>
                        <a:t> </a:t>
                      </a:r>
                      <a:endParaRPr sz="1000" dirty="0">
                        <a:latin typeface="Times New Roman"/>
                        <a:ea typeface="Times New Roman"/>
                        <a:cs typeface="Times New Roman"/>
                        <a:sym typeface="Times New Roman"/>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39" name="Google Shape;439;g8c0e268404_0_2071"/>
          <p:cNvSpPr/>
          <p:nvPr/>
        </p:nvSpPr>
        <p:spPr>
          <a:xfrm>
            <a:off x="1334776" y="327275"/>
            <a:ext cx="8947500" cy="166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4800"/>
              <a:buFont typeface="Cambria"/>
              <a:buNone/>
            </a:pPr>
            <a:r>
              <a:rPr lang="en-US" sz="4500">
                <a:solidFill>
                  <a:srgbClr val="1155CC"/>
                </a:solidFill>
                <a:latin typeface="Calibri"/>
                <a:ea typeface="Calibri"/>
                <a:cs typeface="Calibri"/>
                <a:sym typeface="Calibri"/>
              </a:rPr>
              <a:t>In-Person Behavior Matrix: Template</a:t>
            </a:r>
            <a:br>
              <a:rPr lang="en-US" sz="4400" b="0" i="0" u="none" strike="noStrike" cap="none">
                <a:solidFill>
                  <a:schemeClr val="dk2"/>
                </a:solidFill>
                <a:latin typeface="Cambria"/>
                <a:ea typeface="Cambria"/>
                <a:cs typeface="Cambria"/>
                <a:sym typeface="Cambria"/>
              </a:rPr>
            </a:br>
            <a:endParaRPr sz="6000" b="0" i="0" u="none" strike="noStrike" cap="none">
              <a:solidFill>
                <a:schemeClr val="dk2"/>
              </a:solidFill>
              <a:latin typeface="Cambria"/>
              <a:ea typeface="Cambria"/>
              <a:cs typeface="Cambria"/>
              <a:sym typeface="Cambria"/>
            </a:endParaRPr>
          </a:p>
        </p:txBody>
      </p:sp>
      <p:sp>
        <p:nvSpPr>
          <p:cNvPr id="440" name="Google Shape;440;g8c0e268404_0_2071"/>
          <p:cNvSpPr txBox="1"/>
          <p:nvPr/>
        </p:nvSpPr>
        <p:spPr>
          <a:xfrm>
            <a:off x="7860323" y="6277708"/>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http://pbismissouri.org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41" name="Google Shape;441;g8c0e268404_0_2071"/>
          <p:cNvSpPr/>
          <p:nvPr/>
        </p:nvSpPr>
        <p:spPr>
          <a:xfrm>
            <a:off x="2364075" y="1665550"/>
            <a:ext cx="7687500" cy="7992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aphicFrame>
        <p:nvGraphicFramePr>
          <p:cNvPr id="446" name="Google Shape;446;g8f107227f7_0_14"/>
          <p:cNvGraphicFramePr/>
          <p:nvPr/>
        </p:nvGraphicFramePr>
        <p:xfrm>
          <a:off x="935375" y="1355575"/>
          <a:ext cx="10436000" cy="5155620"/>
        </p:xfrm>
        <a:graphic>
          <a:graphicData uri="http://schemas.openxmlformats.org/drawingml/2006/table">
            <a:tbl>
              <a:tblPr bandRow="1">
                <a:noFill/>
                <a:tableStyleId>{7176B5E3-4D73-4EA0-9522-D4D57381970A}</a:tableStyleId>
              </a:tblPr>
              <a:tblGrid>
                <a:gridCol w="2087200">
                  <a:extLst>
                    <a:ext uri="{9D8B030D-6E8A-4147-A177-3AD203B41FA5}">
                      <a16:colId xmlns:a16="http://schemas.microsoft.com/office/drawing/2014/main" val="20000"/>
                    </a:ext>
                  </a:extLst>
                </a:gridCol>
                <a:gridCol w="2087200">
                  <a:extLst>
                    <a:ext uri="{9D8B030D-6E8A-4147-A177-3AD203B41FA5}">
                      <a16:colId xmlns:a16="http://schemas.microsoft.com/office/drawing/2014/main" val="20001"/>
                    </a:ext>
                  </a:extLst>
                </a:gridCol>
                <a:gridCol w="2087200">
                  <a:extLst>
                    <a:ext uri="{9D8B030D-6E8A-4147-A177-3AD203B41FA5}">
                      <a16:colId xmlns:a16="http://schemas.microsoft.com/office/drawing/2014/main" val="20002"/>
                    </a:ext>
                  </a:extLst>
                </a:gridCol>
                <a:gridCol w="2087200">
                  <a:extLst>
                    <a:ext uri="{9D8B030D-6E8A-4147-A177-3AD203B41FA5}">
                      <a16:colId xmlns:a16="http://schemas.microsoft.com/office/drawing/2014/main" val="20003"/>
                    </a:ext>
                  </a:extLst>
                </a:gridCol>
                <a:gridCol w="2087200">
                  <a:extLst>
                    <a:ext uri="{9D8B030D-6E8A-4147-A177-3AD203B41FA5}">
                      <a16:colId xmlns:a16="http://schemas.microsoft.com/office/drawing/2014/main" val="20004"/>
                    </a:ext>
                  </a:extLst>
                </a:gridCol>
              </a:tblGrid>
              <a:tr h="398975">
                <a:tc>
                  <a:txBody>
                    <a:bodyPr/>
                    <a:lstStyle/>
                    <a:p>
                      <a:pPr marL="0" lvl="0" indent="0" algn="ctr" rtl="0">
                        <a:spcBef>
                          <a:spcPts val="0"/>
                        </a:spcBef>
                        <a:spcAft>
                          <a:spcPts val="0"/>
                        </a:spcAft>
                        <a:buNone/>
                      </a:pPr>
                      <a:r>
                        <a:rPr lang="en-US" b="1">
                          <a:latin typeface="Calibri"/>
                          <a:ea typeface="Calibri"/>
                          <a:cs typeface="Calibri"/>
                          <a:sym typeface="Calibri"/>
                        </a:rPr>
                        <a:t>We are…</a:t>
                      </a:r>
                      <a:endParaRPr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b="1">
                          <a:latin typeface="Calibri"/>
                          <a:ea typeface="Calibri"/>
                          <a:cs typeface="Calibri"/>
                          <a:sym typeface="Calibri"/>
                        </a:rPr>
                        <a:t>Entering Class</a:t>
                      </a:r>
                      <a:endParaRPr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b="1">
                          <a:latin typeface="Calibri"/>
                          <a:ea typeface="Calibri"/>
                          <a:cs typeface="Calibri"/>
                          <a:sym typeface="Calibri"/>
                        </a:rPr>
                        <a:t>Teacher-led Whole Group Instruction</a:t>
                      </a:r>
                      <a:endParaRPr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b="1">
                          <a:latin typeface="Calibri"/>
                          <a:ea typeface="Calibri"/>
                          <a:cs typeface="Calibri"/>
                          <a:sym typeface="Calibri"/>
                        </a:rPr>
                        <a:t>One-on-One Instruction</a:t>
                      </a:r>
                      <a:endParaRPr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b="1">
                          <a:latin typeface="Calibri"/>
                          <a:ea typeface="Calibri"/>
                          <a:cs typeface="Calibri"/>
                          <a:sym typeface="Calibri"/>
                        </a:rPr>
                        <a:t>Small-Group Activities (Breakout Rooms)</a:t>
                      </a:r>
                      <a:endParaRPr b="1">
                        <a:latin typeface="Calibri"/>
                        <a:ea typeface="Calibri"/>
                        <a:cs typeface="Calibri"/>
                        <a:sym typeface="Calibri"/>
                      </a:endParaRPr>
                    </a:p>
                  </a:txBody>
                  <a:tcPr marL="68575" marR="68575" marT="0" marB="0">
                    <a:solidFill>
                      <a:srgbClr val="A8D08D"/>
                    </a:solidFill>
                  </a:tcPr>
                </a:tc>
                <a:extLst>
                  <a:ext uri="{0D108BD9-81ED-4DB2-BD59-A6C34878D82A}">
                    <a16:rowId xmlns:a16="http://schemas.microsoft.com/office/drawing/2014/main" val="10000"/>
                  </a:ext>
                </a:extLst>
              </a:tr>
              <a:tr h="1500275">
                <a:tc>
                  <a:txBody>
                    <a:bodyPr/>
                    <a:lstStyle/>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US" b="1">
                          <a:latin typeface="Calibri"/>
                          <a:ea typeface="Calibri"/>
                          <a:cs typeface="Calibri"/>
                          <a:sym typeface="Calibri"/>
                        </a:rPr>
                        <a:t>Safe</a:t>
                      </a:r>
                      <a:endParaRPr b="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670850">
                <a:tc>
                  <a:txBody>
                    <a:bodyPr/>
                    <a:lstStyle/>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US" b="1">
                          <a:latin typeface="Calibri"/>
                          <a:ea typeface="Calibri"/>
                          <a:cs typeface="Calibri"/>
                          <a:sym typeface="Calibri"/>
                        </a:rPr>
                        <a:t>Respectful</a:t>
                      </a:r>
                      <a:endParaRPr b="1">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solidFill>
                      <a:srgbClr val="E2EFD9"/>
                    </a:solidFill>
                  </a:tcPr>
                </a:tc>
                <a:extLst>
                  <a:ext uri="{0D108BD9-81ED-4DB2-BD59-A6C34878D82A}">
                    <a16:rowId xmlns:a16="http://schemas.microsoft.com/office/drawing/2014/main" val="10002"/>
                  </a:ext>
                </a:extLst>
              </a:tr>
              <a:tr h="1557775">
                <a:tc>
                  <a:txBody>
                    <a:bodyPr/>
                    <a:lstStyle/>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US" b="1">
                          <a:latin typeface="Calibri"/>
                          <a:ea typeface="Calibri"/>
                          <a:cs typeface="Calibri"/>
                          <a:sym typeface="Calibri"/>
                        </a:rPr>
                        <a:t>Responsible</a:t>
                      </a:r>
                      <a:endParaRPr b="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endParaRPr sz="1100" dirty="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bl>
          </a:graphicData>
        </a:graphic>
      </p:graphicFrame>
      <p:sp>
        <p:nvSpPr>
          <p:cNvPr id="447" name="Google Shape;447;g8f107227f7_0_14"/>
          <p:cNvSpPr txBox="1"/>
          <p:nvPr/>
        </p:nvSpPr>
        <p:spPr>
          <a:xfrm>
            <a:off x="820700" y="188675"/>
            <a:ext cx="10923900" cy="7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4800"/>
              <a:buFont typeface="Cambria"/>
              <a:buNone/>
            </a:pPr>
            <a:r>
              <a:rPr lang="en-US" sz="4600">
                <a:solidFill>
                  <a:srgbClr val="1155CC"/>
                </a:solidFill>
                <a:latin typeface="Calibri"/>
                <a:ea typeface="Calibri"/>
                <a:cs typeface="Calibri"/>
                <a:sym typeface="Calibri"/>
              </a:rPr>
              <a:t>Virtual Behavior Matrix: Classroom Template</a:t>
            </a:r>
            <a:endParaRPr sz="1200">
              <a:latin typeface="Calibri"/>
              <a:ea typeface="Calibri"/>
              <a:cs typeface="Calibri"/>
              <a:sym typeface="Calibri"/>
            </a:endParaRPr>
          </a:p>
        </p:txBody>
      </p:sp>
      <p:sp>
        <p:nvSpPr>
          <p:cNvPr id="448" name="Google Shape;448;g8f107227f7_0_14"/>
          <p:cNvSpPr/>
          <p:nvPr/>
        </p:nvSpPr>
        <p:spPr>
          <a:xfrm>
            <a:off x="2958375" y="1175000"/>
            <a:ext cx="8484300" cy="7992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8f107227f7_0_14"/>
          <p:cNvSpPr txBox="1"/>
          <p:nvPr/>
        </p:nvSpPr>
        <p:spPr>
          <a:xfrm>
            <a:off x="6707075" y="6503575"/>
            <a:ext cx="53580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u="sng">
                <a:solidFill>
                  <a:srgbClr val="0563C1"/>
                </a:solidFill>
                <a:latin typeface="Calibri"/>
                <a:ea typeface="Calibri"/>
                <a:cs typeface="Calibri"/>
                <a:sym typeface="Calibri"/>
                <a:hlinkClick r:id="rId3"/>
              </a:rPr>
              <a:t>https://www.pbis.org/resource/creating-a-pbis-behavior-teaching-matrix-for-remote-instruction</a:t>
            </a:r>
            <a:endParaRPr sz="13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8bd9bb7c06_0_28"/>
          <p:cNvSpPr/>
          <p:nvPr/>
        </p:nvSpPr>
        <p:spPr>
          <a:xfrm>
            <a:off x="4080148" y="685796"/>
            <a:ext cx="4031700" cy="20391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0" i="0" u="none" strike="noStrike" cap="none">
                <a:solidFill>
                  <a:srgbClr val="FFFFFF"/>
                </a:solidFill>
                <a:latin typeface="Calibri"/>
                <a:ea typeface="Calibri"/>
                <a:cs typeface="Calibri"/>
                <a:sym typeface="Calibri"/>
              </a:rPr>
              <a:t>Step 3</a:t>
            </a:r>
            <a:endParaRPr sz="5000"/>
          </a:p>
        </p:txBody>
      </p:sp>
      <p:sp>
        <p:nvSpPr>
          <p:cNvPr id="455" name="Google Shape;455;g8bd9bb7c06_0_28"/>
          <p:cNvSpPr/>
          <p:nvPr/>
        </p:nvSpPr>
        <p:spPr>
          <a:xfrm>
            <a:off x="475400" y="3432375"/>
            <a:ext cx="11055600" cy="2426700"/>
          </a:xfrm>
          <a:prstGeom prst="rect">
            <a:avLst/>
          </a:prstGeom>
          <a:solidFill>
            <a:srgbClr val="D8E2F3"/>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342900" algn="l" rtl="0">
              <a:spcBef>
                <a:spcPts val="0"/>
              </a:spcBef>
              <a:spcAft>
                <a:spcPts val="0"/>
              </a:spcAft>
              <a:buClr>
                <a:schemeClr val="dk1"/>
              </a:buClr>
              <a:buSzPts val="2500"/>
              <a:buFont typeface="Arial"/>
              <a:buChar char="•"/>
            </a:pPr>
            <a:r>
              <a:rPr lang="en-US" sz="2500" b="0" i="0" u="none" strike="noStrike" cap="none">
                <a:solidFill>
                  <a:schemeClr val="dk1"/>
                </a:solidFill>
                <a:latin typeface="Calibri"/>
                <a:ea typeface="Calibri"/>
                <a:cs typeface="Calibri"/>
                <a:sym typeface="Calibri"/>
              </a:rPr>
              <a:t>Define what each expectation looks/sounds like in each area </a:t>
            </a:r>
            <a:r>
              <a:rPr lang="en-US" sz="2500">
                <a:solidFill>
                  <a:schemeClr val="dk1"/>
                </a:solidFill>
                <a:latin typeface="Calibri"/>
                <a:ea typeface="Calibri"/>
                <a:cs typeface="Calibri"/>
                <a:sym typeface="Calibri"/>
              </a:rPr>
              <a:t>(physical or virtual)</a:t>
            </a:r>
            <a:r>
              <a:rPr lang="en-US" sz="2500" b="0" i="0" u="none" strike="noStrike" cap="none">
                <a:solidFill>
                  <a:schemeClr val="dk1"/>
                </a:solidFill>
                <a:latin typeface="Calibri"/>
                <a:ea typeface="Calibri"/>
                <a:cs typeface="Calibri"/>
                <a:sym typeface="Calibri"/>
              </a:rPr>
              <a:t> </a:t>
            </a:r>
            <a:endParaRPr sz="2500"/>
          </a:p>
          <a:p>
            <a:pPr marL="285750" marR="0" lvl="0" indent="-342900" algn="l" rtl="0">
              <a:spcBef>
                <a:spcPts val="0"/>
              </a:spcBef>
              <a:spcAft>
                <a:spcPts val="0"/>
              </a:spcAft>
              <a:buClr>
                <a:schemeClr val="dk1"/>
              </a:buClr>
              <a:buSzPts val="2500"/>
              <a:buFont typeface="Arial"/>
              <a:buChar char="•"/>
            </a:pPr>
            <a:r>
              <a:rPr lang="en-US" sz="2500" b="0" i="0" u="none" strike="noStrike" cap="none">
                <a:solidFill>
                  <a:schemeClr val="dk1"/>
                </a:solidFill>
                <a:latin typeface="Calibri"/>
                <a:ea typeface="Calibri"/>
                <a:cs typeface="Calibri"/>
                <a:sym typeface="Calibri"/>
              </a:rPr>
              <a:t>State each expectation in a positive way (avoid words like “no” and “don’t”)</a:t>
            </a:r>
            <a:endParaRPr sz="2500"/>
          </a:p>
          <a:p>
            <a:pPr marL="285750" marR="0" lvl="0" indent="-342900" algn="l" rtl="0">
              <a:spcBef>
                <a:spcPts val="0"/>
              </a:spcBef>
              <a:spcAft>
                <a:spcPts val="0"/>
              </a:spcAft>
              <a:buClr>
                <a:schemeClr val="dk1"/>
              </a:buClr>
              <a:buSzPts val="2500"/>
              <a:buFont typeface="Arial"/>
              <a:buChar char="•"/>
            </a:pPr>
            <a:r>
              <a:rPr lang="en-US" sz="2500" b="0" i="0" u="none" strike="noStrike" cap="none">
                <a:solidFill>
                  <a:schemeClr val="dk1"/>
                </a:solidFill>
                <a:latin typeface="Calibri"/>
                <a:ea typeface="Calibri"/>
                <a:cs typeface="Calibri"/>
                <a:sym typeface="Calibri"/>
              </a:rPr>
              <a:t>Examples: “Wear your mask over your nose and mouth”, “</a:t>
            </a:r>
            <a:r>
              <a:rPr lang="en-US" sz="2500">
                <a:solidFill>
                  <a:schemeClr val="dk1"/>
                </a:solidFill>
                <a:latin typeface="Calibri"/>
                <a:ea typeface="Calibri"/>
                <a:cs typeface="Calibri"/>
                <a:sym typeface="Calibri"/>
              </a:rPr>
              <a:t>Keep your video on at all times</a:t>
            </a:r>
            <a:r>
              <a:rPr lang="en-US" sz="2500" b="0" i="0" u="none" strike="noStrike" cap="none">
                <a:solidFill>
                  <a:schemeClr val="dk1"/>
                </a:solidFill>
                <a:latin typeface="Calibri"/>
                <a:ea typeface="Calibri"/>
                <a:cs typeface="Calibri"/>
                <a:sym typeface="Calibri"/>
              </a:rPr>
              <a:t>”</a:t>
            </a:r>
            <a:endParaRPr sz="2500" b="0" i="0" u="none" strike="noStrike" cap="none">
              <a:solidFill>
                <a:schemeClr val="dk1"/>
              </a:solidFill>
              <a:latin typeface="Calibri"/>
              <a:ea typeface="Calibri"/>
              <a:cs typeface="Calibri"/>
              <a:sym typeface="Calibri"/>
            </a:endParaRPr>
          </a:p>
          <a:p>
            <a:pPr marL="285750" marR="0" lvl="0" indent="-34290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SEL/self-care can be embedded throughout </a:t>
            </a:r>
            <a:endParaRPr sz="25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g8d8f9fbafa_3_160"/>
          <p:cNvPicPr preferRelativeResize="0"/>
          <p:nvPr/>
        </p:nvPicPr>
        <p:blipFill>
          <a:blip r:embed="rId3">
            <a:alphaModFix/>
          </a:blip>
          <a:stretch>
            <a:fillRect/>
          </a:stretch>
        </p:blipFill>
        <p:spPr>
          <a:xfrm>
            <a:off x="2505750" y="814500"/>
            <a:ext cx="7548600" cy="5405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8c0e268404_0_812"/>
          <p:cNvSpPr txBox="1">
            <a:spLocks noGrp="1"/>
          </p:cNvSpPr>
          <p:nvPr>
            <p:ph type="title"/>
          </p:nvPr>
        </p:nvSpPr>
        <p:spPr>
          <a:xfrm>
            <a:off x="609600" y="353714"/>
            <a:ext cx="10160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a:solidFill>
                  <a:srgbClr val="1155CC"/>
                </a:solidFill>
              </a:rPr>
              <a:t>Teaching Matrix Guidelines</a:t>
            </a:r>
            <a:endParaRPr>
              <a:solidFill>
                <a:srgbClr val="1155CC"/>
              </a:solidFill>
            </a:endParaRPr>
          </a:p>
        </p:txBody>
      </p:sp>
      <p:sp>
        <p:nvSpPr>
          <p:cNvPr id="469" name="Google Shape;469;g8c0e268404_0_812"/>
          <p:cNvSpPr txBox="1">
            <a:spLocks noGrp="1"/>
          </p:cNvSpPr>
          <p:nvPr>
            <p:ph type="body" idx="1"/>
          </p:nvPr>
        </p:nvSpPr>
        <p:spPr>
          <a:xfrm>
            <a:off x="609600" y="1294546"/>
            <a:ext cx="9086700" cy="4983300"/>
          </a:xfrm>
          <a:prstGeom prst="rect">
            <a:avLst/>
          </a:prstGeom>
          <a:noFill/>
          <a:ln>
            <a:noFill/>
          </a:ln>
        </p:spPr>
        <p:txBody>
          <a:bodyPr spcFirstLastPara="1" wrap="square" lIns="91425" tIns="45700" rIns="91425" bIns="45700" anchor="t" anchorCtr="0">
            <a:noAutofit/>
          </a:bodyPr>
          <a:lstStyle/>
          <a:p>
            <a:pPr marL="342900" lvl="0" indent="-88900" algn="l" rtl="0">
              <a:lnSpc>
                <a:spcPct val="90000"/>
              </a:lnSpc>
              <a:spcBef>
                <a:spcPts val="0"/>
              </a:spcBef>
              <a:spcAft>
                <a:spcPts val="0"/>
              </a:spcAft>
              <a:buSzPts val="2200"/>
              <a:buNone/>
            </a:pPr>
            <a:endParaRPr/>
          </a:p>
          <a:p>
            <a:pPr marL="114300" lvl="0" indent="0" algn="l" rtl="0">
              <a:lnSpc>
                <a:spcPct val="90000"/>
              </a:lnSpc>
              <a:spcBef>
                <a:spcPts val="560"/>
              </a:spcBef>
              <a:spcAft>
                <a:spcPts val="0"/>
              </a:spcAft>
              <a:buSzPts val="2800"/>
              <a:buNone/>
            </a:pPr>
            <a:r>
              <a:rPr lang="en-US" sz="2800"/>
              <a:t>Remember our behaviors/rules are specific tasks students are to do to achieve the schoolwide expectations</a:t>
            </a:r>
            <a:endParaRPr/>
          </a:p>
          <a:p>
            <a:pPr marL="342900" lvl="0" indent="-76200" algn="l" rtl="0">
              <a:lnSpc>
                <a:spcPct val="90000"/>
              </a:lnSpc>
              <a:spcBef>
                <a:spcPts val="480"/>
              </a:spcBef>
              <a:spcAft>
                <a:spcPts val="0"/>
              </a:spcAft>
              <a:buSzPts val="2400"/>
              <a:buNone/>
            </a:pPr>
            <a:endParaRPr sz="2400"/>
          </a:p>
          <a:p>
            <a:pPr marL="114300" lvl="0" indent="0" algn="l" rtl="0">
              <a:lnSpc>
                <a:spcPct val="90000"/>
              </a:lnSpc>
              <a:spcBef>
                <a:spcPts val="560"/>
              </a:spcBef>
              <a:spcAft>
                <a:spcPts val="0"/>
              </a:spcAft>
              <a:buSzPts val="2800"/>
              <a:buNone/>
            </a:pPr>
            <a:r>
              <a:rPr lang="en-US" sz="2800"/>
              <a:t>When defining specific behaviors/rules they should be: </a:t>
            </a:r>
            <a:endParaRPr/>
          </a:p>
          <a:p>
            <a:pPr marL="628650" lvl="0" indent="-514350" algn="l" rtl="0">
              <a:lnSpc>
                <a:spcPct val="90000"/>
              </a:lnSpc>
              <a:spcBef>
                <a:spcPts val="560"/>
              </a:spcBef>
              <a:spcAft>
                <a:spcPts val="0"/>
              </a:spcAft>
              <a:buClr>
                <a:srgbClr val="000000"/>
              </a:buClr>
              <a:buSzPts val="2800"/>
              <a:buFont typeface="Cambria"/>
              <a:buAutoNum type="arabicPeriod"/>
            </a:pPr>
            <a:r>
              <a:rPr lang="en-US" sz="2800" b="1">
                <a:solidFill>
                  <a:srgbClr val="1155CC"/>
                </a:solidFill>
              </a:rPr>
              <a:t>Observable</a:t>
            </a:r>
            <a:r>
              <a:rPr lang="en-US" sz="2800" b="1"/>
              <a:t> </a:t>
            </a:r>
            <a:r>
              <a:rPr lang="en-US" sz="2800"/>
              <a:t>– behaviors that we can see, </a:t>
            </a:r>
            <a:endParaRPr/>
          </a:p>
          <a:p>
            <a:pPr marL="628650" lvl="0" indent="-514350" algn="l" rtl="0">
              <a:lnSpc>
                <a:spcPct val="90000"/>
              </a:lnSpc>
              <a:spcBef>
                <a:spcPts val="560"/>
              </a:spcBef>
              <a:spcAft>
                <a:spcPts val="0"/>
              </a:spcAft>
              <a:buClr>
                <a:srgbClr val="000000"/>
              </a:buClr>
              <a:buSzPts val="2800"/>
              <a:buFont typeface="Cambria"/>
              <a:buAutoNum type="arabicPeriod"/>
            </a:pPr>
            <a:r>
              <a:rPr lang="en-US" sz="2800" b="1">
                <a:solidFill>
                  <a:srgbClr val="1155CC"/>
                </a:solidFill>
              </a:rPr>
              <a:t>Measurable</a:t>
            </a:r>
            <a:r>
              <a:rPr lang="en-US" sz="2800" b="1"/>
              <a:t> </a:t>
            </a:r>
            <a:r>
              <a:rPr lang="en-US" sz="2800"/>
              <a:t>– we c</a:t>
            </a:r>
            <a:r>
              <a:rPr lang="en-US"/>
              <a:t>an</a:t>
            </a:r>
            <a:r>
              <a:rPr lang="en-US" sz="2800"/>
              <a:t> actually count the occurrence of the behavior, </a:t>
            </a:r>
            <a:endParaRPr/>
          </a:p>
          <a:p>
            <a:pPr marL="628650" lvl="0" indent="-514350" algn="l" rtl="0">
              <a:lnSpc>
                <a:spcPct val="90000"/>
              </a:lnSpc>
              <a:spcBef>
                <a:spcPts val="560"/>
              </a:spcBef>
              <a:spcAft>
                <a:spcPts val="0"/>
              </a:spcAft>
              <a:buClr>
                <a:srgbClr val="000000"/>
              </a:buClr>
              <a:buSzPts val="2800"/>
              <a:buFont typeface="Cambria"/>
              <a:buAutoNum type="arabicPeriod"/>
            </a:pPr>
            <a:r>
              <a:rPr lang="en-US" sz="2800" b="1">
                <a:solidFill>
                  <a:srgbClr val="1155CC"/>
                </a:solidFill>
              </a:rPr>
              <a:t>Positively Stated</a:t>
            </a:r>
            <a:r>
              <a:rPr lang="en-US" sz="2800">
                <a:solidFill>
                  <a:schemeClr val="dk2"/>
                </a:solidFill>
              </a:rPr>
              <a:t> </a:t>
            </a:r>
            <a:r>
              <a:rPr lang="en-US" sz="2800"/>
              <a:t>– things to do to be successful, </a:t>
            </a:r>
            <a:endParaRPr/>
          </a:p>
          <a:p>
            <a:pPr marL="628650" lvl="0" indent="-514350" algn="l" rtl="0">
              <a:lnSpc>
                <a:spcPct val="90000"/>
              </a:lnSpc>
              <a:spcBef>
                <a:spcPts val="560"/>
              </a:spcBef>
              <a:spcAft>
                <a:spcPts val="0"/>
              </a:spcAft>
              <a:buClr>
                <a:srgbClr val="000000"/>
              </a:buClr>
              <a:buSzPts val="2800"/>
              <a:buFont typeface="Cambria"/>
              <a:buAutoNum type="arabicPeriod"/>
            </a:pPr>
            <a:r>
              <a:rPr lang="en-US" sz="2800" b="1">
                <a:solidFill>
                  <a:srgbClr val="1155CC"/>
                </a:solidFill>
              </a:rPr>
              <a:t>Understandable</a:t>
            </a:r>
            <a:r>
              <a:rPr lang="en-US" sz="2800" b="1"/>
              <a:t> </a:t>
            </a:r>
            <a:r>
              <a:rPr lang="en-US" sz="2800"/>
              <a:t>– student-friendly language, and </a:t>
            </a:r>
            <a:endParaRPr/>
          </a:p>
          <a:p>
            <a:pPr marL="628650" lvl="0" indent="-514350" algn="l" rtl="0">
              <a:lnSpc>
                <a:spcPct val="90000"/>
              </a:lnSpc>
              <a:spcBef>
                <a:spcPts val="560"/>
              </a:spcBef>
              <a:spcAft>
                <a:spcPts val="0"/>
              </a:spcAft>
              <a:buClr>
                <a:srgbClr val="000000"/>
              </a:buClr>
              <a:buSzPts val="2800"/>
              <a:buFont typeface="Cambria"/>
              <a:buAutoNum type="arabicPeriod"/>
            </a:pPr>
            <a:r>
              <a:rPr lang="en-US" sz="2800" b="1">
                <a:solidFill>
                  <a:srgbClr val="1155CC"/>
                </a:solidFill>
              </a:rPr>
              <a:t>Always Applicable</a:t>
            </a:r>
            <a:r>
              <a:rPr lang="en-US" sz="2800">
                <a:solidFill>
                  <a:srgbClr val="1155CC"/>
                </a:solidFill>
              </a:rPr>
              <a:t>.</a:t>
            </a:r>
            <a:endParaRPr>
              <a:solidFill>
                <a:srgbClr val="1155CC"/>
              </a:solidFill>
            </a:endParaRPr>
          </a:p>
          <a:p>
            <a:pPr marL="342900" lvl="0" indent="-88900" algn="l" rtl="0">
              <a:lnSpc>
                <a:spcPct val="90000"/>
              </a:lnSpc>
              <a:spcBef>
                <a:spcPts val="440"/>
              </a:spcBef>
              <a:spcAft>
                <a:spcPts val="0"/>
              </a:spcAft>
              <a:buSzPts val="2200"/>
              <a:buNone/>
            </a:pPr>
            <a:endParaRPr/>
          </a:p>
        </p:txBody>
      </p:sp>
      <p:sp>
        <p:nvSpPr>
          <p:cNvPr id="470" name="Google Shape;470;g8c0e268404_0_812"/>
          <p:cNvSpPr txBox="1"/>
          <p:nvPr/>
        </p:nvSpPr>
        <p:spPr>
          <a:xfrm>
            <a:off x="7860323" y="6277708"/>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http://pbismissouri.org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8c0e268404_0_906"/>
          <p:cNvSpPr txBox="1">
            <a:spLocks noGrp="1"/>
          </p:cNvSpPr>
          <p:nvPr>
            <p:ph type="title" idx="4294967295"/>
          </p:nvPr>
        </p:nvSpPr>
        <p:spPr>
          <a:xfrm>
            <a:off x="937113" y="157161"/>
            <a:ext cx="104277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D2A53"/>
              </a:buClr>
              <a:buSzPts val="1150"/>
              <a:buFont typeface="Cambria"/>
              <a:buNone/>
            </a:pPr>
            <a:r>
              <a:rPr lang="en-US">
                <a:solidFill>
                  <a:srgbClr val="1155CC"/>
                </a:solidFill>
              </a:rPr>
              <a:t>Example of Rules Following Guidelines</a:t>
            </a:r>
            <a:endParaRPr>
              <a:solidFill>
                <a:srgbClr val="1155CC"/>
              </a:solidFill>
            </a:endParaRPr>
          </a:p>
        </p:txBody>
      </p:sp>
      <p:graphicFrame>
        <p:nvGraphicFramePr>
          <p:cNvPr id="478" name="Google Shape;478;g8c0e268404_0_906"/>
          <p:cNvGraphicFramePr/>
          <p:nvPr/>
        </p:nvGraphicFramePr>
        <p:xfrm>
          <a:off x="1283677" y="1253117"/>
          <a:ext cx="8667700" cy="4843025"/>
        </p:xfrm>
        <a:graphic>
          <a:graphicData uri="http://schemas.openxmlformats.org/drawingml/2006/table">
            <a:tbl>
              <a:tblPr>
                <a:noFill/>
                <a:tableStyleId>{B703C1B0-121A-4DD2-99AB-CB9D35C3F3BA}</a:tableStyleId>
              </a:tblPr>
              <a:tblGrid>
                <a:gridCol w="2166925">
                  <a:extLst>
                    <a:ext uri="{9D8B030D-6E8A-4147-A177-3AD203B41FA5}">
                      <a16:colId xmlns:a16="http://schemas.microsoft.com/office/drawing/2014/main" val="20000"/>
                    </a:ext>
                  </a:extLst>
                </a:gridCol>
                <a:gridCol w="2166925">
                  <a:extLst>
                    <a:ext uri="{9D8B030D-6E8A-4147-A177-3AD203B41FA5}">
                      <a16:colId xmlns:a16="http://schemas.microsoft.com/office/drawing/2014/main" val="20001"/>
                    </a:ext>
                  </a:extLst>
                </a:gridCol>
                <a:gridCol w="2166925">
                  <a:extLst>
                    <a:ext uri="{9D8B030D-6E8A-4147-A177-3AD203B41FA5}">
                      <a16:colId xmlns:a16="http://schemas.microsoft.com/office/drawing/2014/main" val="20002"/>
                    </a:ext>
                  </a:extLst>
                </a:gridCol>
                <a:gridCol w="2166925">
                  <a:extLst>
                    <a:ext uri="{9D8B030D-6E8A-4147-A177-3AD203B41FA5}">
                      <a16:colId xmlns:a16="http://schemas.microsoft.com/office/drawing/2014/main" val="20003"/>
                    </a:ext>
                  </a:extLst>
                </a:gridCol>
              </a:tblGrid>
              <a:tr h="458850">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Guidelines</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This Means</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Example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Non-Example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06425">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Observable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I can see it.</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Raise hand and wait to be called on.</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Be your best.</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67225">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Measurable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I can count it.</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Bring materials.</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Be ready to learn.</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806425">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Positively Stated</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I tell students what TO do.</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Hands and feet to self.</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No fighting.</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52050">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Understandable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The vocabulary is age and grade appropriate.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Hands and feet to self.</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Maintain personal space (K-1 rule)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152050">
                <a:tc>
                  <a:txBody>
                    <a:bodyPr/>
                    <a:lstStyle/>
                    <a:p>
                      <a:pPr marL="0" marR="0" lvl="0" indent="0" algn="l" rtl="0">
                        <a:spcBef>
                          <a:spcPts val="0"/>
                        </a:spcBef>
                        <a:spcAft>
                          <a:spcPts val="0"/>
                        </a:spcAft>
                        <a:buClr>
                          <a:schemeClr val="dk1"/>
                        </a:buClr>
                        <a:buSzPts val="450"/>
                        <a:buFont typeface="Calibri"/>
                        <a:buNone/>
                      </a:pPr>
                      <a:r>
                        <a:rPr lang="en-US" sz="1800" b="1" u="none" strike="noStrike" cap="none">
                          <a:solidFill>
                            <a:schemeClr val="dk1"/>
                          </a:solidFill>
                          <a:latin typeface="Calibri"/>
                          <a:ea typeface="Calibri"/>
                          <a:cs typeface="Calibri"/>
                          <a:sym typeface="Calibri"/>
                        </a:rPr>
                        <a:t>Always Applicable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I am to consistently enforce.</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a:solidFill>
                            <a:schemeClr val="dk1"/>
                          </a:solidFill>
                          <a:latin typeface="Calibri"/>
                          <a:ea typeface="Calibri"/>
                          <a:cs typeface="Calibri"/>
                          <a:sym typeface="Calibri"/>
                        </a:rPr>
                        <a:t>Stay in assigned area.</a:t>
                      </a:r>
                      <a:endParaRPr/>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450"/>
                        <a:buFont typeface="Calibri"/>
                        <a:buNone/>
                      </a:pPr>
                      <a:r>
                        <a:rPr lang="en-US" sz="1800" u="none" strike="noStrike" cap="none" dirty="0">
                          <a:solidFill>
                            <a:schemeClr val="dk1"/>
                          </a:solidFill>
                          <a:latin typeface="Calibri"/>
                          <a:ea typeface="Calibri"/>
                          <a:cs typeface="Calibri"/>
                          <a:sym typeface="Calibri"/>
                        </a:rPr>
                        <a:t>Remain seated until given permission to leave.</a:t>
                      </a:r>
                      <a:endParaRPr dirty="0"/>
                    </a:p>
                  </a:txBody>
                  <a:tcPr marL="91750" marR="917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479" name="Google Shape;479;g8c0e268404_0_906"/>
          <p:cNvSpPr txBox="1"/>
          <p:nvPr/>
        </p:nvSpPr>
        <p:spPr>
          <a:xfrm>
            <a:off x="7772399" y="6277708"/>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http://www.midatlanticpbis.org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80" name="Google Shape;480;g8c0e268404_0_906"/>
          <p:cNvSpPr/>
          <p:nvPr/>
        </p:nvSpPr>
        <p:spPr>
          <a:xfrm>
            <a:off x="7772400" y="1476800"/>
            <a:ext cx="1537500" cy="971100"/>
          </a:xfrm>
          <a:prstGeom prst="ellipse">
            <a:avLst/>
          </a:prstGeom>
          <a:noFill/>
          <a:ln w="762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8c0e268404_0_906"/>
          <p:cNvSpPr txBox="1"/>
          <p:nvPr/>
        </p:nvSpPr>
        <p:spPr>
          <a:xfrm>
            <a:off x="10039200" y="617025"/>
            <a:ext cx="1901700" cy="5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What does that even mean? </a:t>
            </a:r>
            <a:endParaRPr sz="1800">
              <a:latin typeface="Calibri"/>
              <a:ea typeface="Calibri"/>
              <a:cs typeface="Calibri"/>
              <a:sym typeface="Calibri"/>
            </a:endParaRPr>
          </a:p>
        </p:txBody>
      </p:sp>
      <p:pic>
        <p:nvPicPr>
          <p:cNvPr id="482" name="Google Shape;482;g8c0e268404_0_906"/>
          <p:cNvPicPr preferRelativeResize="0"/>
          <p:nvPr/>
        </p:nvPicPr>
        <p:blipFill>
          <a:blip r:embed="rId4">
            <a:alphaModFix/>
          </a:blip>
          <a:stretch>
            <a:fillRect/>
          </a:stretch>
        </p:blipFill>
        <p:spPr>
          <a:xfrm>
            <a:off x="9553675" y="1711987"/>
            <a:ext cx="914400" cy="914400"/>
          </a:xfrm>
          <a:prstGeom prst="rect">
            <a:avLst/>
          </a:prstGeom>
          <a:noFill/>
          <a:ln>
            <a:noFill/>
          </a:ln>
        </p:spPr>
      </p:pic>
      <p:sp>
        <p:nvSpPr>
          <p:cNvPr id="483" name="Google Shape;483;g8c0e268404_0_906"/>
          <p:cNvSpPr/>
          <p:nvPr/>
        </p:nvSpPr>
        <p:spPr>
          <a:xfrm>
            <a:off x="10039200" y="546175"/>
            <a:ext cx="1547700" cy="971100"/>
          </a:xfrm>
          <a:prstGeom prst="wedgeRoundRectCallout">
            <a:avLst>
              <a:gd name="adj1" fmla="val -20833"/>
              <a:gd name="adj2" fmla="val 62500"/>
              <a:gd name="adj3"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7"/>
        <p:cNvGrpSpPr/>
        <p:nvPr/>
      </p:nvGrpSpPr>
      <p:grpSpPr>
        <a:xfrm>
          <a:off x="0" y="0"/>
          <a:ext cx="0" cy="0"/>
          <a:chOff x="0" y="0"/>
          <a:chExt cx="0" cy="0"/>
        </a:xfrm>
      </p:grpSpPr>
      <p:pic>
        <p:nvPicPr>
          <p:cNvPr id="218" name="Google Shape;218;g8d5f0dd510_0_261"/>
          <p:cNvPicPr preferRelativeResize="0"/>
          <p:nvPr/>
        </p:nvPicPr>
        <p:blipFill>
          <a:blip r:embed="rId3">
            <a:alphaModFix/>
          </a:blip>
          <a:stretch>
            <a:fillRect/>
          </a:stretch>
        </p:blipFill>
        <p:spPr>
          <a:xfrm>
            <a:off x="617750" y="466725"/>
            <a:ext cx="11144250" cy="6391275"/>
          </a:xfrm>
          <a:prstGeom prst="rect">
            <a:avLst/>
          </a:prstGeom>
          <a:noFill/>
          <a:ln>
            <a:noFill/>
          </a:ln>
        </p:spPr>
      </p:pic>
      <p:sp>
        <p:nvSpPr>
          <p:cNvPr id="219" name="Google Shape;219;g8d5f0dd510_0_261"/>
          <p:cNvSpPr txBox="1"/>
          <p:nvPr/>
        </p:nvSpPr>
        <p:spPr>
          <a:xfrm>
            <a:off x="2417500" y="91025"/>
            <a:ext cx="77682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solidFill>
                  <a:srgbClr val="FFFFFF"/>
                </a:solidFill>
                <a:latin typeface="Verdana"/>
                <a:ea typeface="Verdana"/>
                <a:cs typeface="Verdana"/>
                <a:sym typeface="Verdana"/>
              </a:rPr>
              <a:t>Meet the DE-PBS Team! </a:t>
            </a:r>
            <a:endParaRPr sz="2200">
              <a:solidFill>
                <a:srgbClr val="FFFFFF"/>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g8c0e268404_0_2082"/>
          <p:cNvPicPr preferRelativeResize="0"/>
          <p:nvPr/>
        </p:nvPicPr>
        <p:blipFill>
          <a:blip r:embed="rId3">
            <a:alphaModFix/>
          </a:blip>
          <a:stretch>
            <a:fillRect/>
          </a:stretch>
        </p:blipFill>
        <p:spPr>
          <a:xfrm>
            <a:off x="2106313" y="2012900"/>
            <a:ext cx="7979375" cy="4525050"/>
          </a:xfrm>
          <a:prstGeom prst="rect">
            <a:avLst/>
          </a:prstGeom>
          <a:noFill/>
          <a:ln>
            <a:noFill/>
          </a:ln>
        </p:spPr>
      </p:pic>
      <p:sp>
        <p:nvSpPr>
          <p:cNvPr id="489" name="Google Shape;489;g8c0e268404_0_2082"/>
          <p:cNvSpPr txBox="1"/>
          <p:nvPr/>
        </p:nvSpPr>
        <p:spPr>
          <a:xfrm>
            <a:off x="875250" y="555300"/>
            <a:ext cx="9923100" cy="1236900"/>
          </a:xfrm>
          <a:prstGeom prst="rect">
            <a:avLst/>
          </a:prstGeom>
          <a:noFill/>
          <a:ln w="38100" cap="flat" cmpd="sng">
            <a:solidFill>
              <a:srgbClr val="1155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200">
                <a:latin typeface="Calibri"/>
                <a:ea typeface="Calibri"/>
                <a:cs typeface="Calibri"/>
                <a:sym typeface="Calibri"/>
              </a:rPr>
              <a:t>It’s our job as adults and educators to teach, normalize and model </a:t>
            </a:r>
            <a:r>
              <a:rPr lang="en-US" sz="3200" b="1" u="sng">
                <a:latin typeface="Calibri"/>
                <a:ea typeface="Calibri"/>
                <a:cs typeface="Calibri"/>
                <a:sym typeface="Calibri"/>
              </a:rPr>
              <a:t>new expectations</a:t>
            </a:r>
            <a:r>
              <a:rPr lang="en-US" sz="3200">
                <a:latin typeface="Calibri"/>
                <a:ea typeface="Calibri"/>
                <a:cs typeface="Calibri"/>
                <a:sym typeface="Calibri"/>
              </a:rPr>
              <a:t>....</a:t>
            </a:r>
            <a:endParaRPr sz="32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8c415affde_0_35"/>
          <p:cNvPicPr preferRelativeResize="0"/>
          <p:nvPr/>
        </p:nvPicPr>
        <p:blipFill>
          <a:blip r:embed="rId3">
            <a:alphaModFix/>
          </a:blip>
          <a:stretch>
            <a:fillRect/>
          </a:stretch>
        </p:blipFill>
        <p:spPr>
          <a:xfrm>
            <a:off x="114238" y="591419"/>
            <a:ext cx="11963526" cy="5456256"/>
          </a:xfrm>
          <a:prstGeom prst="rect">
            <a:avLst/>
          </a:prstGeom>
          <a:noFill/>
          <a:ln>
            <a:noFill/>
          </a:ln>
        </p:spPr>
      </p:pic>
      <p:sp>
        <p:nvSpPr>
          <p:cNvPr id="495" name="Google Shape;495;g8c415affde_0_35"/>
          <p:cNvSpPr txBox="1"/>
          <p:nvPr/>
        </p:nvSpPr>
        <p:spPr>
          <a:xfrm>
            <a:off x="6252875" y="6433350"/>
            <a:ext cx="5807100" cy="3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u="sng">
                <a:solidFill>
                  <a:schemeClr val="hlink"/>
                </a:solidFill>
                <a:hlinkClick r:id="rId4"/>
              </a:rPr>
              <a:t>https://www.doe.k12.de.us/cms/lib/DE01922744/Centricity/Domain/599/ddoe_returningtoschool_guidance_final.pdf</a:t>
            </a:r>
            <a:endParaRPr sz="11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g8f107227f7_0_0"/>
          <p:cNvPicPr preferRelativeResize="0"/>
          <p:nvPr/>
        </p:nvPicPr>
        <p:blipFill>
          <a:blip r:embed="rId3">
            <a:alphaModFix/>
          </a:blip>
          <a:stretch>
            <a:fillRect/>
          </a:stretch>
        </p:blipFill>
        <p:spPr>
          <a:xfrm>
            <a:off x="2613025" y="67500"/>
            <a:ext cx="7320226" cy="6790500"/>
          </a:xfrm>
          <a:prstGeom prst="rect">
            <a:avLst/>
          </a:prstGeom>
          <a:noFill/>
          <a:ln>
            <a:noFill/>
          </a:ln>
        </p:spPr>
      </p:pic>
      <p:sp>
        <p:nvSpPr>
          <p:cNvPr id="501" name="Google Shape;501;g8f107227f7_0_0"/>
          <p:cNvSpPr txBox="1"/>
          <p:nvPr/>
        </p:nvSpPr>
        <p:spPr>
          <a:xfrm rot="-311227">
            <a:off x="5282057" y="514768"/>
            <a:ext cx="3195486" cy="367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latin typeface="Calibri"/>
                <a:ea typeface="Calibri"/>
                <a:cs typeface="Calibri"/>
                <a:sym typeface="Calibri"/>
              </a:rPr>
              <a:t>...and educator...</a:t>
            </a:r>
            <a:endParaRPr sz="27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8f107227f7_0_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Calibri"/>
              <a:buNone/>
            </a:pPr>
            <a:r>
              <a:rPr lang="en-US" sz="5200">
                <a:solidFill>
                  <a:srgbClr val="1155CC"/>
                </a:solidFill>
              </a:rPr>
              <a:t>Cautions For Use</a:t>
            </a:r>
            <a:endParaRPr>
              <a:solidFill>
                <a:srgbClr val="1155CC"/>
              </a:solidFill>
            </a:endParaRPr>
          </a:p>
        </p:txBody>
      </p:sp>
      <p:sp>
        <p:nvSpPr>
          <p:cNvPr id="507" name="Google Shape;507;g8f107227f7_0_25"/>
          <p:cNvSpPr txBox="1">
            <a:spLocks noGrp="1"/>
          </p:cNvSpPr>
          <p:nvPr>
            <p:ph type="body" idx="1"/>
          </p:nvPr>
        </p:nvSpPr>
        <p:spPr>
          <a:xfrm>
            <a:off x="875950" y="2414925"/>
            <a:ext cx="10515600" cy="4082700"/>
          </a:xfrm>
          <a:prstGeom prst="rect">
            <a:avLst/>
          </a:prstGeom>
        </p:spPr>
        <p:txBody>
          <a:bodyPr spcFirstLastPara="1" wrap="square" lIns="91425" tIns="45700" rIns="91425" bIns="45700" anchor="t" anchorCtr="0">
            <a:noAutofit/>
          </a:bodyPr>
          <a:lstStyle/>
          <a:p>
            <a:pPr marL="228600" lvl="0" indent="-241300" algn="l" rtl="0">
              <a:spcBef>
                <a:spcPts val="0"/>
              </a:spcBef>
              <a:spcAft>
                <a:spcPts val="0"/>
              </a:spcAft>
              <a:buSzPts val="2420"/>
              <a:buChar char="•"/>
            </a:pPr>
            <a:r>
              <a:rPr lang="en-US" sz="2420"/>
              <a:t>These are </a:t>
            </a:r>
            <a:r>
              <a:rPr lang="en-US" sz="2420" i="1"/>
              <a:t>examples</a:t>
            </a:r>
            <a:r>
              <a:rPr lang="en-US" sz="2420"/>
              <a:t>. DE-PBS Project is not recommending actions to prevent spread of COVID-19, but rather sharing a tool to help organize and teach these new expectations. </a:t>
            </a:r>
            <a:endParaRPr sz="3000"/>
          </a:p>
          <a:p>
            <a:pPr marL="228600" lvl="0" indent="-241300" algn="l" rtl="0">
              <a:spcBef>
                <a:spcPts val="1000"/>
              </a:spcBef>
              <a:spcAft>
                <a:spcPts val="0"/>
              </a:spcAft>
              <a:buSzPts val="2420"/>
              <a:buChar char="•"/>
            </a:pPr>
            <a:r>
              <a:rPr lang="en-US" sz="2420"/>
              <a:t>Your version should reflect your school’s expectations, circumstances, and specific state/district/school’s requirements regarding COVID-related protocols. </a:t>
            </a:r>
            <a:endParaRPr sz="3000"/>
          </a:p>
          <a:p>
            <a:pPr marL="228600" lvl="0" indent="-241300" algn="l" rtl="0">
              <a:spcBef>
                <a:spcPts val="1000"/>
              </a:spcBef>
              <a:spcAft>
                <a:spcPts val="0"/>
              </a:spcAft>
              <a:buSzPts val="2420"/>
              <a:buChar char="•"/>
            </a:pPr>
            <a:r>
              <a:rPr lang="en-US" sz="2420"/>
              <a:t>Consider including social, emotional, behavioral, and physical health needs that have been highlighted by COVID-19.</a:t>
            </a:r>
            <a:endParaRPr sz="3000"/>
          </a:p>
          <a:p>
            <a:pPr marL="228600" lvl="0" indent="-241300" algn="l" rtl="0">
              <a:spcBef>
                <a:spcPts val="1000"/>
              </a:spcBef>
              <a:spcAft>
                <a:spcPts val="0"/>
              </a:spcAft>
              <a:buSzPts val="2420"/>
              <a:buChar char="•"/>
            </a:pPr>
            <a:r>
              <a:rPr lang="en-US" sz="2420"/>
              <a:t>The matrix is a tool to organize expectations for behaviors. Many of these behaviors are new and need to be taught through daily lessons and frequent, positively stated reminders.  </a:t>
            </a:r>
            <a:endParaRPr sz="3000"/>
          </a:p>
        </p:txBody>
      </p:sp>
      <p:pic>
        <p:nvPicPr>
          <p:cNvPr id="508" name="Google Shape;508;g8f107227f7_0_25"/>
          <p:cNvPicPr preferRelativeResize="0"/>
          <p:nvPr/>
        </p:nvPicPr>
        <p:blipFill>
          <a:blip r:embed="rId3">
            <a:alphaModFix/>
          </a:blip>
          <a:stretch>
            <a:fillRect/>
          </a:stretch>
        </p:blipFill>
        <p:spPr>
          <a:xfrm>
            <a:off x="7745000" y="249725"/>
            <a:ext cx="1967010" cy="1639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8c0e268404_0_118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SEL Skills During COVID-19 </a:t>
            </a:r>
            <a:endParaRPr>
              <a:solidFill>
                <a:srgbClr val="1155CC"/>
              </a:solidFill>
            </a:endParaRPr>
          </a:p>
        </p:txBody>
      </p:sp>
      <p:sp>
        <p:nvSpPr>
          <p:cNvPr id="514" name="Google Shape;514;g8c0e268404_0_118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15" name="Google Shape;515;g8c0e268404_0_1187"/>
          <p:cNvPicPr preferRelativeResize="0"/>
          <p:nvPr/>
        </p:nvPicPr>
        <p:blipFill>
          <a:blip r:embed="rId3">
            <a:alphaModFix/>
          </a:blip>
          <a:stretch>
            <a:fillRect/>
          </a:stretch>
        </p:blipFill>
        <p:spPr>
          <a:xfrm>
            <a:off x="595300" y="1658075"/>
            <a:ext cx="11001375" cy="4686300"/>
          </a:xfrm>
          <a:prstGeom prst="rect">
            <a:avLst/>
          </a:prstGeom>
          <a:noFill/>
          <a:ln>
            <a:noFill/>
          </a:ln>
        </p:spPr>
      </p:pic>
      <p:sp>
        <p:nvSpPr>
          <p:cNvPr id="516" name="Google Shape;516;g8c0e268404_0_1187"/>
          <p:cNvSpPr txBox="1"/>
          <p:nvPr/>
        </p:nvSpPr>
        <p:spPr>
          <a:xfrm>
            <a:off x="7664825" y="6507675"/>
            <a:ext cx="4437600" cy="2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https://casel.org/wp-content/uploads/2020/07/SEL-ROADMAP.pdf</a:t>
            </a: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8c5012d9b1_0_3"/>
          <p:cNvSpPr txBox="1">
            <a:spLocks noGrp="1"/>
          </p:cNvSpPr>
          <p:nvPr>
            <p:ph type="title"/>
          </p:nvPr>
        </p:nvSpPr>
        <p:spPr>
          <a:xfrm>
            <a:off x="838200" y="160350"/>
            <a:ext cx="10515600" cy="118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SEL in </a:t>
            </a:r>
            <a:r>
              <a:rPr lang="en-US" u="sng">
                <a:solidFill>
                  <a:schemeClr val="hlink"/>
                </a:solidFill>
                <a:hlinkClick r:id="rId3"/>
              </a:rPr>
              <a:t>Delaware’s Return to School Guidance</a:t>
            </a:r>
            <a:r>
              <a:rPr lang="en-US">
                <a:solidFill>
                  <a:srgbClr val="1155CC"/>
                </a:solidFill>
              </a:rPr>
              <a:t>  </a:t>
            </a:r>
            <a:endParaRPr>
              <a:solidFill>
                <a:srgbClr val="1155CC"/>
              </a:solidFill>
            </a:endParaRPr>
          </a:p>
        </p:txBody>
      </p:sp>
      <p:sp>
        <p:nvSpPr>
          <p:cNvPr id="522" name="Google Shape;522;g8c5012d9b1_0_3"/>
          <p:cNvSpPr txBox="1">
            <a:spLocks noGrp="1"/>
          </p:cNvSpPr>
          <p:nvPr>
            <p:ph type="body" idx="1"/>
          </p:nvPr>
        </p:nvSpPr>
        <p:spPr>
          <a:xfrm>
            <a:off x="838200" y="1825625"/>
            <a:ext cx="4990200" cy="1815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100"/>
              <a:t>“Every student’s academic and social-emotional needs will be recognized and addressed through the integration of Social Emotional Learning (SEL), the strengthening of relationships, and culturally responsive teaching.”</a:t>
            </a:r>
            <a:endParaRPr sz="2100"/>
          </a:p>
          <a:p>
            <a:pPr marL="0" lvl="0" indent="0" algn="l" rtl="0">
              <a:spcBef>
                <a:spcPts val="1000"/>
              </a:spcBef>
              <a:spcAft>
                <a:spcPts val="0"/>
              </a:spcAft>
              <a:buNone/>
            </a:pPr>
            <a:endParaRPr sz="2100"/>
          </a:p>
        </p:txBody>
      </p:sp>
      <p:sp>
        <p:nvSpPr>
          <p:cNvPr id="523" name="Google Shape;523;g8c5012d9b1_0_3"/>
          <p:cNvSpPr/>
          <p:nvPr/>
        </p:nvSpPr>
        <p:spPr>
          <a:xfrm>
            <a:off x="716925" y="1901100"/>
            <a:ext cx="4782600" cy="1985400"/>
          </a:xfrm>
          <a:prstGeom prst="wedgeRoundRectCallout">
            <a:avLst>
              <a:gd name="adj1" fmla="val -20833"/>
              <a:gd name="adj2" fmla="val 62500"/>
              <a:gd name="adj3" fmla="val 0"/>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g8c5012d9b1_0_3"/>
          <p:cNvSpPr/>
          <p:nvPr/>
        </p:nvSpPr>
        <p:spPr>
          <a:xfrm>
            <a:off x="6339175" y="1837350"/>
            <a:ext cx="5292000" cy="2103600"/>
          </a:xfrm>
          <a:prstGeom prst="wedgeRoundRectCallout">
            <a:avLst>
              <a:gd name="adj1" fmla="val -20833"/>
              <a:gd name="adj2" fmla="val 62500"/>
              <a:gd name="adj3" fmla="val 0"/>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1100"/>
              <a:buFont typeface="Arial"/>
              <a:buNone/>
            </a:pPr>
            <a:r>
              <a:rPr lang="en-US" sz="2200">
                <a:solidFill>
                  <a:schemeClr val="dk1"/>
                </a:solidFill>
                <a:latin typeface="Calibri"/>
                <a:ea typeface="Calibri"/>
                <a:cs typeface="Calibri"/>
                <a:sym typeface="Calibri"/>
              </a:rPr>
              <a:t>“Restorative supports and professional learning offerings for educators around equity and implicit bias, SEL, and culturally responsive education to support student learning and engagement.”</a:t>
            </a:r>
            <a:endParaRPr sz="800"/>
          </a:p>
        </p:txBody>
      </p:sp>
      <p:sp>
        <p:nvSpPr>
          <p:cNvPr id="525" name="Google Shape;525;g8c5012d9b1_0_3"/>
          <p:cNvSpPr/>
          <p:nvPr/>
        </p:nvSpPr>
        <p:spPr>
          <a:xfrm>
            <a:off x="716925" y="4338650"/>
            <a:ext cx="5292000" cy="2103600"/>
          </a:xfrm>
          <a:prstGeom prst="wedgeRoundRectCallout">
            <a:avLst>
              <a:gd name="adj1" fmla="val -20833"/>
              <a:gd name="adj2" fmla="val 62500"/>
              <a:gd name="adj3" fmla="val 0"/>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None/>
            </a:pPr>
            <a:r>
              <a:rPr lang="en-US" sz="2200">
                <a:solidFill>
                  <a:schemeClr val="dk1"/>
                </a:solidFill>
                <a:latin typeface="Calibri"/>
                <a:ea typeface="Calibri"/>
                <a:cs typeface="Calibri"/>
                <a:sym typeface="Calibri"/>
              </a:rPr>
              <a:t>“Support the integration of SEL into instruction, with an emphasis on strengthening connections with students and implementing practices for culturally responsive teaching.”</a:t>
            </a:r>
            <a:endParaRPr sz="800"/>
          </a:p>
        </p:txBody>
      </p:sp>
      <p:sp>
        <p:nvSpPr>
          <p:cNvPr id="526" name="Google Shape;526;g8c5012d9b1_0_3"/>
          <p:cNvSpPr/>
          <p:nvPr/>
        </p:nvSpPr>
        <p:spPr>
          <a:xfrm>
            <a:off x="6455300" y="4338650"/>
            <a:ext cx="5292000" cy="2103600"/>
          </a:xfrm>
          <a:prstGeom prst="wedgeRoundRectCallout">
            <a:avLst>
              <a:gd name="adj1" fmla="val -20833"/>
              <a:gd name="adj2" fmla="val 62500"/>
              <a:gd name="adj3" fmla="val 0"/>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None/>
            </a:pPr>
            <a:r>
              <a:rPr lang="en-US" sz="2200">
                <a:solidFill>
                  <a:schemeClr val="dk1"/>
                </a:solidFill>
                <a:latin typeface="Calibri"/>
                <a:ea typeface="Calibri"/>
                <a:cs typeface="Calibri"/>
                <a:sym typeface="Calibri"/>
              </a:rPr>
              <a:t>“Leverage collective staff support, including non-teaching staff (i.e. school counselors) to support SEL, engage community partners, and strengthen connections and relationships with families and students.”</a:t>
            </a:r>
            <a:endParaRPr sz="800"/>
          </a:p>
        </p:txBody>
      </p:sp>
      <p:sp>
        <p:nvSpPr>
          <p:cNvPr id="527" name="Google Shape;527;g8c5012d9b1_0_3"/>
          <p:cNvSpPr txBox="1"/>
          <p:nvPr/>
        </p:nvSpPr>
        <p:spPr>
          <a:xfrm>
            <a:off x="9621950" y="6622175"/>
            <a:ext cx="5433600" cy="6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28" name="Google Shape;528;g8c5012d9b1_0_3"/>
          <p:cNvSpPr txBox="1"/>
          <p:nvPr/>
        </p:nvSpPr>
        <p:spPr>
          <a:xfrm>
            <a:off x="9471025" y="6622175"/>
            <a:ext cx="5433600" cy="6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8c0e268404_0_1192"/>
          <p:cNvSpPr txBox="1">
            <a:spLocks noGrp="1"/>
          </p:cNvSpPr>
          <p:nvPr>
            <p:ph type="title"/>
          </p:nvPr>
        </p:nvSpPr>
        <p:spPr>
          <a:xfrm>
            <a:off x="1019175" y="240568"/>
            <a:ext cx="8934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1150"/>
              <a:buFont typeface="Cambria"/>
              <a:buNone/>
            </a:pPr>
            <a:r>
              <a:rPr lang="en-US" sz="4400">
                <a:solidFill>
                  <a:srgbClr val="1155CC"/>
                </a:solidFill>
              </a:rPr>
              <a:t>Specific Behaviors + Pro-Social Skills</a:t>
            </a:r>
            <a:endParaRPr sz="4400">
              <a:solidFill>
                <a:srgbClr val="1155CC"/>
              </a:solidFill>
            </a:endParaRPr>
          </a:p>
        </p:txBody>
      </p:sp>
      <p:sp>
        <p:nvSpPr>
          <p:cNvPr id="537" name="Google Shape;537;g8c0e268404_0_119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3200"/>
              <a:buNone/>
            </a:pPr>
            <a:r>
              <a:rPr lang="en-US" sz="3200"/>
              <a:t>Specific Behaviors</a:t>
            </a:r>
            <a:endParaRPr sz="3200"/>
          </a:p>
        </p:txBody>
      </p:sp>
      <p:sp>
        <p:nvSpPr>
          <p:cNvPr id="538" name="Google Shape;538;g8c0e268404_0_1192"/>
          <p:cNvSpPr txBox="1">
            <a:spLocks noGrp="1"/>
          </p:cNvSpPr>
          <p:nvPr>
            <p:ph type="body" idx="2"/>
          </p:nvPr>
        </p:nvSpPr>
        <p:spPr>
          <a:xfrm>
            <a:off x="609600" y="1896100"/>
            <a:ext cx="4993800" cy="3886500"/>
          </a:xfrm>
          <a:prstGeom prst="rect">
            <a:avLst/>
          </a:prstGeom>
          <a:noFill/>
          <a:ln w="381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228600" lvl="0" indent="0" algn="l" rtl="0">
              <a:spcBef>
                <a:spcPts val="0"/>
              </a:spcBef>
              <a:spcAft>
                <a:spcPts val="0"/>
              </a:spcAft>
              <a:buNone/>
            </a:pPr>
            <a:endParaRPr/>
          </a:p>
          <a:p>
            <a:pPr marL="228600" lvl="0" indent="0" algn="l" rtl="0">
              <a:spcBef>
                <a:spcPts val="0"/>
              </a:spcBef>
              <a:spcAft>
                <a:spcPts val="0"/>
              </a:spcAft>
              <a:buNone/>
            </a:pPr>
            <a:endParaRPr/>
          </a:p>
          <a:p>
            <a:pPr marL="228600" lvl="0" indent="-279400" algn="l" rtl="0">
              <a:lnSpc>
                <a:spcPct val="100000"/>
              </a:lnSpc>
              <a:spcBef>
                <a:spcPts val="0"/>
              </a:spcBef>
              <a:spcAft>
                <a:spcPts val="0"/>
              </a:spcAft>
              <a:buSzPts val="2600"/>
              <a:buChar char="•"/>
            </a:pPr>
            <a:r>
              <a:rPr lang="en-US" sz="2600"/>
              <a:t>Wash your hands with soap and water for at least 20 </a:t>
            </a: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seconds</a:t>
            </a:r>
            <a:r>
              <a:rPr lang="en-US" sz="2600"/>
              <a:t> </a:t>
            </a:r>
            <a:endParaRPr sz="2600"/>
          </a:p>
          <a:p>
            <a:pPr marL="228600" lvl="0" indent="-279400" algn="l" rtl="0">
              <a:lnSpc>
                <a:spcPct val="100000"/>
              </a:lnSpc>
              <a:spcBef>
                <a:spcPts val="0"/>
              </a:spcBef>
              <a:spcAft>
                <a:spcPts val="0"/>
              </a:spcAft>
              <a:buSzPts val="2600"/>
              <a:buChar char="•"/>
            </a:pPr>
            <a:r>
              <a:rPr lang="en-US" sz="2600"/>
              <a:t>Follow one-way direction arrows</a:t>
            </a:r>
            <a:endParaRPr sz="2600"/>
          </a:p>
          <a:p>
            <a:pPr marL="228600" lvl="0" indent="-279400" algn="l" rtl="0">
              <a:lnSpc>
                <a:spcPct val="100000"/>
              </a:lnSpc>
              <a:spcBef>
                <a:spcPts val="0"/>
              </a:spcBef>
              <a:spcAft>
                <a:spcPts val="0"/>
              </a:spcAft>
              <a:buSzPts val="2600"/>
              <a:buChar char="•"/>
            </a:pPr>
            <a:r>
              <a:rPr lang="en-US" sz="2600"/>
              <a:t>Wipe down any shared materials before/after use</a:t>
            </a:r>
            <a:endParaRPr sz="2600"/>
          </a:p>
          <a:p>
            <a:pPr marL="228600" lvl="0" indent="-279400" algn="l" rtl="0">
              <a:lnSpc>
                <a:spcPct val="100000"/>
              </a:lnSpc>
              <a:spcBef>
                <a:spcPts val="0"/>
              </a:spcBef>
              <a:spcAft>
                <a:spcPts val="0"/>
              </a:spcAft>
              <a:buSzPts val="2600"/>
              <a:buChar char="•"/>
            </a:pPr>
            <a:r>
              <a:rPr lang="en-US" sz="2600"/>
              <a:t>Keep hands, feet, and other objects to yourself</a:t>
            </a:r>
            <a:endParaRPr sz="2600"/>
          </a:p>
          <a:p>
            <a:pPr marL="342900" lvl="0" indent="-76200" algn="l" rtl="0">
              <a:spcBef>
                <a:spcPts val="480"/>
              </a:spcBef>
              <a:spcAft>
                <a:spcPts val="0"/>
              </a:spcAft>
              <a:buSzPts val="2400"/>
              <a:buNone/>
            </a:pPr>
            <a:endParaRPr/>
          </a:p>
        </p:txBody>
      </p:sp>
      <p:sp>
        <p:nvSpPr>
          <p:cNvPr id="539" name="Google Shape;539;g8c0e268404_0_119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3200"/>
              <a:buNone/>
            </a:pPr>
            <a:r>
              <a:rPr lang="en-US" sz="3200"/>
              <a:t>Pro-Social Skills</a:t>
            </a:r>
            <a:endParaRPr/>
          </a:p>
        </p:txBody>
      </p:sp>
      <p:sp>
        <p:nvSpPr>
          <p:cNvPr id="540" name="Google Shape;540;g8c0e268404_0_1192"/>
          <p:cNvSpPr txBox="1">
            <a:spLocks noGrp="1"/>
          </p:cNvSpPr>
          <p:nvPr>
            <p:ph type="body" idx="4"/>
          </p:nvPr>
        </p:nvSpPr>
        <p:spPr>
          <a:xfrm>
            <a:off x="6100325" y="1887388"/>
            <a:ext cx="5079900" cy="3886500"/>
          </a:xfrm>
          <a:prstGeom prst="rect">
            <a:avLst/>
          </a:prstGeom>
          <a:noFill/>
          <a:ln w="381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228600" lvl="0" indent="0" algn="ctr" rtl="0">
              <a:spcBef>
                <a:spcPts val="0"/>
              </a:spcBef>
              <a:spcAft>
                <a:spcPts val="0"/>
              </a:spcAft>
              <a:buNone/>
            </a:pPr>
            <a:endParaRPr sz="3200"/>
          </a:p>
          <a:p>
            <a:pPr marL="228600" lvl="0" indent="0" algn="ctr" rtl="0">
              <a:spcBef>
                <a:spcPts val="0"/>
              </a:spcBef>
              <a:spcAft>
                <a:spcPts val="0"/>
              </a:spcAft>
              <a:buNone/>
            </a:pPr>
            <a:endParaRPr sz="3200"/>
          </a:p>
          <a:p>
            <a:pPr marL="228600" lvl="0" indent="-279400" algn="l" rtl="0">
              <a:lnSpc>
                <a:spcPct val="100000"/>
              </a:lnSpc>
              <a:spcBef>
                <a:spcPts val="0"/>
              </a:spcBef>
              <a:spcAft>
                <a:spcPts val="0"/>
              </a:spcAft>
              <a:buSzPts val="2600"/>
              <a:buChar char="•"/>
            </a:pPr>
            <a:r>
              <a:rPr lang="en-US" sz="2600"/>
              <a:t>Respect when friends are ready or not ready to share experiences</a:t>
            </a:r>
            <a:endParaRPr sz="2600"/>
          </a:p>
          <a:p>
            <a:pPr marL="228600" lvl="0" indent="-279400" algn="l" rtl="0">
              <a:lnSpc>
                <a:spcPct val="100000"/>
              </a:lnSpc>
              <a:spcBef>
                <a:spcPts val="0"/>
              </a:spcBef>
              <a:spcAft>
                <a:spcPts val="0"/>
              </a:spcAft>
              <a:buSzPts val="2600"/>
              <a:buChar char="•"/>
            </a:pPr>
            <a:r>
              <a:rPr lang="en-US" sz="2600"/>
              <a:t>Check in on friends to see how they are handling changes.</a:t>
            </a:r>
            <a:endParaRPr sz="2600"/>
          </a:p>
          <a:p>
            <a:pPr marL="228600" lvl="0" indent="-279400" algn="l" rtl="0">
              <a:lnSpc>
                <a:spcPct val="100000"/>
              </a:lnSpc>
              <a:spcBef>
                <a:spcPts val="0"/>
              </a:spcBef>
              <a:spcAft>
                <a:spcPts val="0"/>
              </a:spcAft>
              <a:buSzPts val="2600"/>
              <a:buChar char="•"/>
            </a:pPr>
            <a:r>
              <a:rPr lang="en-US" sz="2600"/>
              <a:t>Give “air high fives” to encourage others</a:t>
            </a:r>
            <a:endParaRPr sz="2600"/>
          </a:p>
          <a:p>
            <a:pPr marL="228600" lvl="0" indent="0" algn="l" rtl="0">
              <a:spcBef>
                <a:spcPts val="640"/>
              </a:spcBef>
              <a:spcAft>
                <a:spcPts val="0"/>
              </a:spcAft>
              <a:buNone/>
            </a:pPr>
            <a:endParaRPr sz="3200"/>
          </a:p>
        </p:txBody>
      </p:sp>
      <p:sp>
        <p:nvSpPr>
          <p:cNvPr id="541" name="Google Shape;541;g8c0e268404_0_1192"/>
          <p:cNvSpPr txBox="1"/>
          <p:nvPr/>
        </p:nvSpPr>
        <p:spPr>
          <a:xfrm>
            <a:off x="7772399" y="6277708"/>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http://www.midatlanticpbis.org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g8d8f9fbafa_3_156"/>
          <p:cNvPicPr preferRelativeResize="0"/>
          <p:nvPr/>
        </p:nvPicPr>
        <p:blipFill>
          <a:blip r:embed="rId3">
            <a:alphaModFix/>
          </a:blip>
          <a:stretch>
            <a:fillRect/>
          </a:stretch>
        </p:blipFill>
        <p:spPr>
          <a:xfrm>
            <a:off x="1306649" y="467727"/>
            <a:ext cx="9201351" cy="5749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8f107227f7_0_32"/>
          <p:cNvPicPr preferRelativeResize="0"/>
          <p:nvPr/>
        </p:nvPicPr>
        <p:blipFill>
          <a:blip r:embed="rId3">
            <a:alphaModFix/>
          </a:blip>
          <a:stretch>
            <a:fillRect/>
          </a:stretch>
        </p:blipFill>
        <p:spPr>
          <a:xfrm>
            <a:off x="114238" y="591419"/>
            <a:ext cx="11963526" cy="5456256"/>
          </a:xfrm>
          <a:prstGeom prst="rect">
            <a:avLst/>
          </a:prstGeom>
          <a:noFill/>
          <a:ln>
            <a:noFill/>
          </a:ln>
        </p:spPr>
      </p:pic>
      <p:sp>
        <p:nvSpPr>
          <p:cNvPr id="552" name="Google Shape;552;g8f107227f7_0_32"/>
          <p:cNvSpPr txBox="1"/>
          <p:nvPr/>
        </p:nvSpPr>
        <p:spPr>
          <a:xfrm>
            <a:off x="6252875" y="6433350"/>
            <a:ext cx="5807100" cy="3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u="sng">
                <a:solidFill>
                  <a:schemeClr val="hlink"/>
                </a:solidFill>
                <a:hlinkClick r:id="rId4"/>
              </a:rPr>
              <a:t>https://www.doe.k12.de.us/cms/lib/DE01922744/Centricity/Domain/599/ddoe_returningtoschool_guidance_final.pdf</a:t>
            </a:r>
            <a:endParaRPr sz="1100">
              <a:latin typeface="Calibri"/>
              <a:ea typeface="Calibri"/>
              <a:cs typeface="Calibri"/>
              <a:sym typeface="Calibri"/>
            </a:endParaRPr>
          </a:p>
        </p:txBody>
      </p:sp>
      <p:sp>
        <p:nvSpPr>
          <p:cNvPr id="553" name="Google Shape;553;g8f107227f7_0_32"/>
          <p:cNvSpPr/>
          <p:nvPr/>
        </p:nvSpPr>
        <p:spPr>
          <a:xfrm>
            <a:off x="0" y="591425"/>
            <a:ext cx="8480400" cy="6244800"/>
          </a:xfrm>
          <a:prstGeom prst="ellipse">
            <a:avLst/>
          </a:prstGeom>
          <a:noFill/>
          <a:ln w="762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graphicFrame>
        <p:nvGraphicFramePr>
          <p:cNvPr id="561" name="Google Shape;561;g8c0e268404_0_1289"/>
          <p:cNvGraphicFramePr/>
          <p:nvPr/>
        </p:nvGraphicFramePr>
        <p:xfrm>
          <a:off x="247652" y="1080182"/>
          <a:ext cx="3000000" cy="3000000"/>
        </p:xfrm>
        <a:graphic>
          <a:graphicData uri="http://schemas.openxmlformats.org/drawingml/2006/table">
            <a:tbl>
              <a:tblPr>
                <a:noFill/>
                <a:tableStyleId>{B703C1B0-121A-4DD2-99AB-CB9D35C3F3BA}</a:tableStyleId>
              </a:tblPr>
              <a:tblGrid>
                <a:gridCol w="1135000">
                  <a:extLst>
                    <a:ext uri="{9D8B030D-6E8A-4147-A177-3AD203B41FA5}">
                      <a16:colId xmlns:a16="http://schemas.microsoft.com/office/drawing/2014/main" val="20000"/>
                    </a:ext>
                  </a:extLst>
                </a:gridCol>
                <a:gridCol w="1135000">
                  <a:extLst>
                    <a:ext uri="{9D8B030D-6E8A-4147-A177-3AD203B41FA5}">
                      <a16:colId xmlns:a16="http://schemas.microsoft.com/office/drawing/2014/main" val="20001"/>
                    </a:ext>
                  </a:extLst>
                </a:gridCol>
                <a:gridCol w="1215400">
                  <a:extLst>
                    <a:ext uri="{9D8B030D-6E8A-4147-A177-3AD203B41FA5}">
                      <a16:colId xmlns:a16="http://schemas.microsoft.com/office/drawing/2014/main" val="20002"/>
                    </a:ext>
                  </a:extLst>
                </a:gridCol>
                <a:gridCol w="1215400">
                  <a:extLst>
                    <a:ext uri="{9D8B030D-6E8A-4147-A177-3AD203B41FA5}">
                      <a16:colId xmlns:a16="http://schemas.microsoft.com/office/drawing/2014/main" val="20003"/>
                    </a:ext>
                  </a:extLst>
                </a:gridCol>
                <a:gridCol w="1215400">
                  <a:extLst>
                    <a:ext uri="{9D8B030D-6E8A-4147-A177-3AD203B41FA5}">
                      <a16:colId xmlns:a16="http://schemas.microsoft.com/office/drawing/2014/main" val="20004"/>
                    </a:ext>
                  </a:extLst>
                </a:gridCol>
                <a:gridCol w="1215400">
                  <a:extLst>
                    <a:ext uri="{9D8B030D-6E8A-4147-A177-3AD203B41FA5}">
                      <a16:colId xmlns:a16="http://schemas.microsoft.com/office/drawing/2014/main" val="20005"/>
                    </a:ext>
                  </a:extLst>
                </a:gridCol>
                <a:gridCol w="1135000">
                  <a:extLst>
                    <a:ext uri="{9D8B030D-6E8A-4147-A177-3AD203B41FA5}">
                      <a16:colId xmlns:a16="http://schemas.microsoft.com/office/drawing/2014/main" val="20006"/>
                    </a:ext>
                  </a:extLst>
                </a:gridCol>
                <a:gridCol w="1276875">
                  <a:extLst>
                    <a:ext uri="{9D8B030D-6E8A-4147-A177-3AD203B41FA5}">
                      <a16:colId xmlns:a16="http://schemas.microsoft.com/office/drawing/2014/main" val="20007"/>
                    </a:ext>
                  </a:extLst>
                </a:gridCol>
                <a:gridCol w="1276875">
                  <a:extLst>
                    <a:ext uri="{9D8B030D-6E8A-4147-A177-3AD203B41FA5}">
                      <a16:colId xmlns:a16="http://schemas.microsoft.com/office/drawing/2014/main" val="20008"/>
                    </a:ext>
                  </a:extLst>
                </a:gridCol>
              </a:tblGrid>
              <a:tr h="364475">
                <a:tc>
                  <a:txBody>
                    <a:bodyPr/>
                    <a:lstStyle/>
                    <a:p>
                      <a:pPr marL="0" marR="0" lvl="0" indent="0" algn="ctr" rtl="0">
                        <a:spcBef>
                          <a:spcPts val="0"/>
                        </a:spcBef>
                        <a:spcAft>
                          <a:spcPts val="0"/>
                        </a:spcAft>
                        <a:buNone/>
                      </a:pPr>
                      <a:r>
                        <a:rPr lang="en-US" sz="1600">
                          <a:latin typeface="Calibri"/>
                          <a:ea typeface="Calibri"/>
                          <a:cs typeface="Calibri"/>
                          <a:sym typeface="Calibri"/>
                        </a:rPr>
                        <a:t> </a:t>
                      </a:r>
                      <a:endParaRPr/>
                    </a:p>
                  </a:txBody>
                  <a:tcPr marL="64125" marR="64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 </a:t>
                      </a:r>
                      <a:endParaRPr/>
                    </a:p>
                  </a:txBody>
                  <a:tcPr marL="64125" marR="641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7">
                  <a:txBody>
                    <a:bodyPr/>
                    <a:lstStyle/>
                    <a:p>
                      <a:pPr marL="0" marR="0" lvl="0" indent="0" algn="ctr" rtl="0">
                        <a:spcBef>
                          <a:spcPts val="0"/>
                        </a:spcBef>
                        <a:spcAft>
                          <a:spcPts val="0"/>
                        </a:spcAft>
                        <a:buNone/>
                      </a:pPr>
                      <a:r>
                        <a:rPr lang="en-US" sz="1600" b="1">
                          <a:latin typeface="Calibri"/>
                          <a:ea typeface="Calibri"/>
                          <a:cs typeface="Calibri"/>
                          <a:sym typeface="Calibri"/>
                        </a:rPr>
                        <a:t>SETTING</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500">
                <a:tc>
                  <a:txBody>
                    <a:bodyPr/>
                    <a:lstStyle/>
                    <a:p>
                      <a:pPr marL="0" marR="0" lvl="0" indent="0" algn="ctr" rtl="0">
                        <a:spcBef>
                          <a:spcPts val="0"/>
                        </a:spcBef>
                        <a:spcAft>
                          <a:spcPts val="0"/>
                        </a:spcAft>
                        <a:buNone/>
                      </a:pPr>
                      <a:r>
                        <a:rPr lang="en-US" sz="1600">
                          <a:latin typeface="Calibri"/>
                          <a:ea typeface="Calibri"/>
                          <a:cs typeface="Calibri"/>
                          <a:sym typeface="Calibri"/>
                        </a:rPr>
                        <a:t> </a:t>
                      </a:r>
                      <a:endParaRPr/>
                    </a:p>
                  </a:txBody>
                  <a:tcPr marL="64125" marR="64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 </a:t>
                      </a:r>
                      <a:endParaRPr/>
                    </a:p>
                  </a:txBody>
                  <a:tcPr marL="64125" marR="641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All Settings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Hallways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Playgrounds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Cafeteria</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Library/</a:t>
                      </a:r>
                      <a:endParaRPr/>
                    </a:p>
                    <a:p>
                      <a:pPr marL="0" marR="0" lvl="0" indent="0" algn="ctr" rtl="0">
                        <a:spcBef>
                          <a:spcPts val="0"/>
                        </a:spcBef>
                        <a:spcAft>
                          <a:spcPts val="0"/>
                        </a:spcAft>
                        <a:buNone/>
                      </a:pPr>
                      <a:r>
                        <a:rPr lang="en-US" sz="1600">
                          <a:latin typeface="Calibri"/>
                          <a:ea typeface="Calibri"/>
                          <a:cs typeface="Calibri"/>
                          <a:sym typeface="Calibri"/>
                        </a:rPr>
                        <a:t>Computer Lab</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Assembly</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Bus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331150">
                <a:tc rowSpan="3">
                  <a:txBody>
                    <a:bodyPr/>
                    <a:lstStyle/>
                    <a:p>
                      <a:pPr marL="71755" marR="71755" lvl="0" indent="0" algn="ctr" rtl="0">
                        <a:spcBef>
                          <a:spcPts val="0"/>
                        </a:spcBef>
                        <a:spcAft>
                          <a:spcPts val="0"/>
                        </a:spcAft>
                        <a:buNone/>
                      </a:pPr>
                      <a:r>
                        <a:rPr lang="en-US" sz="1600" b="1">
                          <a:latin typeface="Calibri"/>
                          <a:ea typeface="Calibri"/>
                          <a:cs typeface="Calibri"/>
                          <a:sym typeface="Calibri"/>
                        </a:rPr>
                        <a:t>EXPECTATION</a:t>
                      </a:r>
                      <a:endParaRPr sz="1600">
                        <a:latin typeface="Calibri"/>
                        <a:ea typeface="Calibri"/>
                        <a:cs typeface="Calibri"/>
                        <a:sym typeface="Calibri"/>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Respect Ourselves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Be on task.</a:t>
                      </a:r>
                      <a:endParaRPr/>
                    </a:p>
                    <a:p>
                      <a:pPr marL="0" marR="0" lvl="0" indent="0" algn="ctr" rtl="0">
                        <a:spcBef>
                          <a:spcPts val="0"/>
                        </a:spcBef>
                        <a:spcAft>
                          <a:spcPts val="0"/>
                        </a:spcAft>
                        <a:buNone/>
                      </a:pPr>
                      <a:r>
                        <a:rPr lang="en-US" sz="1600">
                          <a:latin typeface="Calibri"/>
                          <a:ea typeface="Calibri"/>
                          <a:cs typeface="Calibri"/>
                          <a:sym typeface="Calibri"/>
                        </a:rPr>
                        <a:t>Give your best effort.</a:t>
                      </a:r>
                      <a:endParaRPr/>
                    </a:p>
                    <a:p>
                      <a:pPr marL="0" marR="0" lvl="0" indent="0" algn="ctr" rtl="0">
                        <a:spcBef>
                          <a:spcPts val="0"/>
                        </a:spcBef>
                        <a:spcAft>
                          <a:spcPts val="0"/>
                        </a:spcAft>
                        <a:buNone/>
                      </a:pPr>
                      <a:r>
                        <a:rPr lang="en-US" sz="1600">
                          <a:latin typeface="Calibri"/>
                          <a:ea typeface="Calibri"/>
                          <a:cs typeface="Calibri"/>
                          <a:sym typeface="Calibri"/>
                        </a:rPr>
                        <a:t>Be prepared.</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Walk.</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highlight>
                            <a:srgbClr val="FFFFFF"/>
                          </a:highlight>
                          <a:latin typeface="Calibri"/>
                          <a:ea typeface="Calibri"/>
                          <a:cs typeface="Calibri"/>
                          <a:sym typeface="Calibri"/>
                        </a:rPr>
                        <a:t>Have a plan for play. </a:t>
                      </a:r>
                      <a:endParaRPr>
                        <a:highlight>
                          <a:srgbClr val="FFFFFF"/>
                        </a:highlight>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Eat all your food.</a:t>
                      </a:r>
                      <a:endParaRPr/>
                    </a:p>
                    <a:p>
                      <a:pPr marL="0" marR="0" lvl="0" indent="0" algn="ctr" rtl="0">
                        <a:spcBef>
                          <a:spcPts val="0"/>
                        </a:spcBef>
                        <a:spcAft>
                          <a:spcPts val="0"/>
                        </a:spcAft>
                        <a:buNone/>
                      </a:pPr>
                      <a:r>
                        <a:rPr lang="en-US" sz="1600">
                          <a:latin typeface="Calibri"/>
                          <a:ea typeface="Calibri"/>
                          <a:cs typeface="Calibri"/>
                          <a:sym typeface="Calibri"/>
                        </a:rPr>
                        <a:t>Select healthy foods.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Study, read, compute.</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Sit in one spot.</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Watch for your stop.</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331150">
                <a:tc vMerge="1">
                  <a:txBody>
                    <a:bodyPr/>
                    <a:lstStyle/>
                    <a:p>
                      <a:endParaRPr lang="en-US"/>
                    </a:p>
                  </a:txBody>
                  <a:tcPr/>
                </a:tc>
                <a:tc>
                  <a:txBody>
                    <a:bodyPr/>
                    <a:lstStyle/>
                    <a:p>
                      <a:pPr marL="0" marR="0" lvl="0" indent="0" algn="ctr" rtl="0">
                        <a:spcBef>
                          <a:spcPts val="0"/>
                        </a:spcBef>
                        <a:spcAft>
                          <a:spcPts val="0"/>
                        </a:spcAft>
                        <a:buNone/>
                      </a:pPr>
                      <a:r>
                        <a:rPr lang="en-US" sz="1600">
                          <a:latin typeface="Calibri"/>
                          <a:ea typeface="Calibri"/>
                          <a:cs typeface="Calibri"/>
                          <a:sym typeface="Calibri"/>
                        </a:rPr>
                        <a:t>Respect Others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Hands/feet to self.</a:t>
                      </a:r>
                      <a:endParaRPr/>
                    </a:p>
                    <a:p>
                      <a:pPr marL="0" marR="0" lvl="0" indent="0" algn="ctr" rtl="0">
                        <a:spcBef>
                          <a:spcPts val="0"/>
                        </a:spcBef>
                        <a:spcAft>
                          <a:spcPts val="0"/>
                        </a:spcAft>
                        <a:buNone/>
                      </a:pPr>
                      <a:r>
                        <a:rPr lang="en-US" sz="1600">
                          <a:latin typeface="Calibri"/>
                          <a:ea typeface="Calibri"/>
                          <a:cs typeface="Calibri"/>
                          <a:sym typeface="Calibri"/>
                        </a:rPr>
                        <a:t>Help/share with others.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Use normal voice volume.</a:t>
                      </a:r>
                      <a:endParaRPr/>
                    </a:p>
                    <a:p>
                      <a:pPr marL="0" marR="0" lvl="0" indent="0" algn="ctr" rtl="0">
                        <a:spcBef>
                          <a:spcPts val="0"/>
                        </a:spcBef>
                        <a:spcAft>
                          <a:spcPts val="0"/>
                        </a:spcAft>
                        <a:buNone/>
                      </a:pPr>
                      <a:r>
                        <a:rPr lang="en-US" sz="1600">
                          <a:latin typeface="Calibri"/>
                          <a:ea typeface="Calibri"/>
                          <a:cs typeface="Calibri"/>
                          <a:sym typeface="Calibri"/>
                        </a:rPr>
                        <a:t>Walk to right.</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Play safe.</a:t>
                      </a:r>
                      <a:endParaRPr/>
                    </a:p>
                    <a:p>
                      <a:pPr marL="0" marR="0" lvl="0" indent="0" algn="ctr" rtl="0">
                        <a:spcBef>
                          <a:spcPts val="0"/>
                        </a:spcBef>
                        <a:spcAft>
                          <a:spcPts val="0"/>
                        </a:spcAft>
                        <a:buNone/>
                      </a:pPr>
                      <a:r>
                        <a:rPr lang="en-US" sz="1600">
                          <a:latin typeface="Calibri"/>
                          <a:ea typeface="Calibri"/>
                          <a:cs typeface="Calibri"/>
                          <a:sym typeface="Calibri"/>
                        </a:rPr>
                        <a:t>Include others.</a:t>
                      </a:r>
                      <a:endParaRPr/>
                    </a:p>
                    <a:p>
                      <a:pPr marL="0" marR="0" lvl="0" indent="0" algn="ctr" rtl="0">
                        <a:spcBef>
                          <a:spcPts val="0"/>
                        </a:spcBef>
                        <a:spcAft>
                          <a:spcPts val="0"/>
                        </a:spcAft>
                        <a:buNone/>
                      </a:pPr>
                      <a:r>
                        <a:rPr lang="en-US" sz="1600">
                          <a:latin typeface="Calibri"/>
                          <a:ea typeface="Calibri"/>
                          <a:cs typeface="Calibri"/>
                          <a:sym typeface="Calibri"/>
                        </a:rPr>
                        <a:t>Share equipment.</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Practice good table manners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a:latin typeface="Calibri"/>
                          <a:ea typeface="Calibri"/>
                          <a:cs typeface="Calibri"/>
                          <a:sym typeface="Calibri"/>
                        </a:rPr>
                        <a:t>Whisper.</a:t>
                      </a:r>
                      <a:endParaRPr/>
                    </a:p>
                    <a:p>
                      <a:pPr marL="0" marR="0" lvl="0" indent="0" algn="ctr" rtl="0">
                        <a:spcBef>
                          <a:spcPts val="0"/>
                        </a:spcBef>
                        <a:spcAft>
                          <a:spcPts val="0"/>
                        </a:spcAft>
                        <a:buNone/>
                      </a:pPr>
                      <a:r>
                        <a:rPr lang="en-US" sz="1600">
                          <a:latin typeface="Calibri"/>
                          <a:ea typeface="Calibri"/>
                          <a:cs typeface="Calibri"/>
                          <a:sym typeface="Calibri"/>
                        </a:rPr>
                        <a:t>Return books.</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Listen/watch.</a:t>
                      </a:r>
                      <a:endParaRPr/>
                    </a:p>
                    <a:p>
                      <a:pPr marL="0" marR="0" lvl="0" indent="0" algn="ctr" rtl="0">
                        <a:spcBef>
                          <a:spcPts val="0"/>
                        </a:spcBef>
                        <a:spcAft>
                          <a:spcPts val="0"/>
                        </a:spcAft>
                        <a:buNone/>
                      </a:pPr>
                      <a:r>
                        <a:rPr lang="en-US" sz="1600">
                          <a:latin typeface="Calibri"/>
                          <a:ea typeface="Calibri"/>
                          <a:cs typeface="Calibri"/>
                          <a:sym typeface="Calibri"/>
                        </a:rPr>
                        <a:t>Use appropriate applause.</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Use a quiet voice.</a:t>
                      </a:r>
                      <a:endParaRPr/>
                    </a:p>
                    <a:p>
                      <a:pPr marL="0" marR="0" lvl="0" indent="0" algn="ctr" rtl="0">
                        <a:spcBef>
                          <a:spcPts val="0"/>
                        </a:spcBef>
                        <a:spcAft>
                          <a:spcPts val="0"/>
                        </a:spcAft>
                        <a:buNone/>
                      </a:pPr>
                      <a:r>
                        <a:rPr lang="en-US" sz="1600">
                          <a:latin typeface="Calibri"/>
                          <a:ea typeface="Calibri"/>
                          <a:cs typeface="Calibri"/>
                          <a:sym typeface="Calibri"/>
                        </a:rPr>
                        <a:t>Stay in your seat.</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331150">
                <a:tc vMerge="1">
                  <a:txBody>
                    <a:bodyPr/>
                    <a:lstStyle/>
                    <a:p>
                      <a:endParaRPr lang="en-US"/>
                    </a:p>
                  </a:txBody>
                  <a:tcPr/>
                </a:tc>
                <a:tc>
                  <a:txBody>
                    <a:bodyPr/>
                    <a:lstStyle/>
                    <a:p>
                      <a:pPr marL="0" marR="0" lvl="0" indent="0" algn="ctr" rtl="0">
                        <a:spcBef>
                          <a:spcPts val="0"/>
                        </a:spcBef>
                        <a:spcAft>
                          <a:spcPts val="0"/>
                        </a:spcAft>
                        <a:buNone/>
                      </a:pPr>
                      <a:r>
                        <a:rPr lang="en-US" sz="1600">
                          <a:latin typeface="Calibri"/>
                          <a:ea typeface="Calibri"/>
                          <a:cs typeface="Calibri"/>
                          <a:sym typeface="Calibri"/>
                        </a:rPr>
                        <a:t>Respect Property</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600">
                          <a:latin typeface="Calibri"/>
                          <a:ea typeface="Calibri"/>
                          <a:cs typeface="Calibri"/>
                          <a:sym typeface="Calibri"/>
                        </a:rPr>
                        <a:t>Recycle.</a:t>
                      </a:r>
                      <a:endParaRPr/>
                    </a:p>
                    <a:p>
                      <a:pPr marL="0" marR="0" lvl="0" indent="0" algn="ctr" rtl="0">
                        <a:spcBef>
                          <a:spcPts val="0"/>
                        </a:spcBef>
                        <a:spcAft>
                          <a:spcPts val="0"/>
                        </a:spcAft>
                        <a:buNone/>
                      </a:pPr>
                      <a:r>
                        <a:rPr lang="en-US" sz="1600">
                          <a:latin typeface="Calibri"/>
                          <a:ea typeface="Calibri"/>
                          <a:cs typeface="Calibri"/>
                          <a:sym typeface="Calibri"/>
                        </a:rPr>
                        <a:t>Clean up after self.</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Pick up litter.</a:t>
                      </a:r>
                      <a:endParaRPr/>
                    </a:p>
                    <a:p>
                      <a:pPr marL="0" marR="0" lvl="0" indent="0" algn="ctr" rtl="0">
                        <a:spcBef>
                          <a:spcPts val="0"/>
                        </a:spcBef>
                        <a:spcAft>
                          <a:spcPts val="0"/>
                        </a:spcAft>
                        <a:buNone/>
                      </a:pPr>
                      <a:r>
                        <a:rPr lang="en-US" sz="1600">
                          <a:latin typeface="Calibri"/>
                          <a:ea typeface="Calibri"/>
                          <a:cs typeface="Calibri"/>
                          <a:sym typeface="Calibri"/>
                        </a:rPr>
                        <a:t>Maintain physical space.</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Use equipment properly.</a:t>
                      </a:r>
                      <a:endParaRPr/>
                    </a:p>
                    <a:p>
                      <a:pPr marL="0" marR="0" lvl="0" indent="0" algn="ctr" rtl="0">
                        <a:spcBef>
                          <a:spcPts val="0"/>
                        </a:spcBef>
                        <a:spcAft>
                          <a:spcPts val="0"/>
                        </a:spcAft>
                        <a:buNone/>
                      </a:pPr>
                      <a:r>
                        <a:rPr lang="en-US" sz="1600">
                          <a:latin typeface="Calibri"/>
                          <a:ea typeface="Calibri"/>
                          <a:cs typeface="Calibri"/>
                          <a:sym typeface="Calibri"/>
                        </a:rPr>
                        <a:t>Put litter in garbage can.</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Replace trays &amp; utensils.</a:t>
                      </a:r>
                      <a:endParaRPr/>
                    </a:p>
                    <a:p>
                      <a:pPr marL="0" marR="0" lvl="0" indent="0" algn="ctr" rtl="0">
                        <a:spcBef>
                          <a:spcPts val="0"/>
                        </a:spcBef>
                        <a:spcAft>
                          <a:spcPts val="0"/>
                        </a:spcAft>
                        <a:buNone/>
                      </a:pPr>
                      <a:r>
                        <a:rPr lang="en-US" sz="1600">
                          <a:latin typeface="Calibri"/>
                          <a:ea typeface="Calibri"/>
                          <a:cs typeface="Calibri"/>
                          <a:sym typeface="Calibri"/>
                        </a:rPr>
                        <a:t>Clean up eating area.</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Push in chairs.</a:t>
                      </a:r>
                      <a:endParaRPr/>
                    </a:p>
                    <a:p>
                      <a:pPr marL="0" marR="0" lvl="0" indent="0" algn="ctr" rtl="0">
                        <a:spcBef>
                          <a:spcPts val="0"/>
                        </a:spcBef>
                        <a:spcAft>
                          <a:spcPts val="0"/>
                        </a:spcAft>
                        <a:buNone/>
                      </a:pPr>
                      <a:r>
                        <a:rPr lang="en-US" sz="1600">
                          <a:latin typeface="Calibri"/>
                          <a:ea typeface="Calibri"/>
                          <a:cs typeface="Calibri"/>
                          <a:sym typeface="Calibri"/>
                        </a:rPr>
                        <a:t>Treat books carefully.</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alibri"/>
                          <a:ea typeface="Calibri"/>
                          <a:cs typeface="Calibri"/>
                          <a:sym typeface="Calibri"/>
                        </a:rPr>
                        <a:t>Pick up.</a:t>
                      </a:r>
                      <a:endParaRPr/>
                    </a:p>
                    <a:p>
                      <a:pPr marL="0" marR="0" lvl="0" indent="0" algn="ctr" rtl="0">
                        <a:spcBef>
                          <a:spcPts val="0"/>
                        </a:spcBef>
                        <a:spcAft>
                          <a:spcPts val="0"/>
                        </a:spcAft>
                        <a:buNone/>
                      </a:pPr>
                      <a:r>
                        <a:rPr lang="en-US" sz="1600">
                          <a:latin typeface="Calibri"/>
                          <a:ea typeface="Calibri"/>
                          <a:cs typeface="Calibri"/>
                          <a:sym typeface="Calibri"/>
                        </a:rPr>
                        <a:t>Treat chairs appropriately.</a:t>
                      </a:r>
                      <a:endParaRPr/>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dirty="0">
                          <a:latin typeface="Calibri"/>
                          <a:ea typeface="Calibri"/>
                          <a:cs typeface="Calibri"/>
                          <a:sym typeface="Calibri"/>
                        </a:rPr>
                        <a:t>Wipe your feet.</a:t>
                      </a:r>
                      <a:endParaRPr dirty="0"/>
                    </a:p>
                    <a:p>
                      <a:pPr marL="0" marR="0" lvl="0" indent="0" algn="ctr" rtl="0">
                        <a:spcBef>
                          <a:spcPts val="0"/>
                        </a:spcBef>
                        <a:spcAft>
                          <a:spcPts val="0"/>
                        </a:spcAft>
                        <a:buNone/>
                      </a:pPr>
                      <a:r>
                        <a:rPr lang="en-US" sz="1600" dirty="0">
                          <a:latin typeface="Calibri"/>
                          <a:ea typeface="Calibri"/>
                          <a:cs typeface="Calibri"/>
                          <a:sym typeface="Calibri"/>
                        </a:rPr>
                        <a:t>Sit appropriately.</a:t>
                      </a:r>
                      <a:endParaRPr dirty="0"/>
                    </a:p>
                  </a:txBody>
                  <a:tcPr marL="64125" marR="641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62" name="Google Shape;562;g8c0e268404_0_1289"/>
          <p:cNvSpPr/>
          <p:nvPr/>
        </p:nvSpPr>
        <p:spPr>
          <a:xfrm>
            <a:off x="1280500" y="255019"/>
            <a:ext cx="6968100" cy="101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4800"/>
              <a:buFont typeface="Cambria"/>
              <a:buNone/>
            </a:pPr>
            <a:r>
              <a:rPr lang="en-US" sz="4800" i="0" u="none" strike="noStrike" cap="none">
                <a:solidFill>
                  <a:srgbClr val="1155CC"/>
                </a:solidFill>
                <a:latin typeface="Calibri"/>
                <a:ea typeface="Calibri"/>
                <a:cs typeface="Calibri"/>
                <a:sym typeface="Calibri"/>
              </a:rPr>
              <a:t>Teaching Matrix: Example</a:t>
            </a:r>
            <a:endParaRPr>
              <a:solidFill>
                <a:srgbClr val="1155C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i="0" u="none" strike="noStrike" cap="none">
              <a:solidFill>
                <a:srgbClr val="1155CC"/>
              </a:solidFill>
              <a:latin typeface="Calibri"/>
              <a:ea typeface="Calibri"/>
              <a:cs typeface="Calibri"/>
              <a:sym typeface="Calibri"/>
            </a:endParaRPr>
          </a:p>
        </p:txBody>
      </p:sp>
      <p:sp>
        <p:nvSpPr>
          <p:cNvPr id="563" name="Google Shape;563;g8c0e268404_0_1289"/>
          <p:cNvSpPr txBox="1"/>
          <p:nvPr/>
        </p:nvSpPr>
        <p:spPr>
          <a:xfrm>
            <a:off x="8740868" y="6429123"/>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http://pbismissouri.org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8d5f0dd510_0_135"/>
          <p:cNvSpPr txBox="1">
            <a:spLocks noGrp="1"/>
          </p:cNvSpPr>
          <p:nvPr>
            <p:ph type="title"/>
          </p:nvPr>
        </p:nvSpPr>
        <p:spPr>
          <a:xfrm>
            <a:off x="402408" y="346106"/>
            <a:ext cx="15147600" cy="1089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latin typeface="Calibri"/>
                <a:ea typeface="Calibri"/>
                <a:cs typeface="Calibri"/>
                <a:sym typeface="Calibri"/>
              </a:rPr>
              <a:t>Making the most of our time</a:t>
            </a:r>
            <a:endParaRPr>
              <a:solidFill>
                <a:srgbClr val="1155CC"/>
              </a:solidFill>
              <a:latin typeface="Calibri"/>
              <a:ea typeface="Calibri"/>
              <a:cs typeface="Calibri"/>
              <a:sym typeface="Calibri"/>
            </a:endParaRPr>
          </a:p>
        </p:txBody>
      </p:sp>
      <p:graphicFrame>
        <p:nvGraphicFramePr>
          <p:cNvPr id="225" name="Google Shape;225;g8d5f0dd510_0_135"/>
          <p:cNvGraphicFramePr/>
          <p:nvPr/>
        </p:nvGraphicFramePr>
        <p:xfrm>
          <a:off x="823533" y="1636117"/>
          <a:ext cx="10517600" cy="4770950"/>
        </p:xfrm>
        <a:graphic>
          <a:graphicData uri="http://schemas.openxmlformats.org/drawingml/2006/table">
            <a:tbl>
              <a:tblPr firstRow="1" bandRow="1">
                <a:noFill/>
                <a:tableStyleId>{A3433380-411B-4A24-97EC-AE32243181D1}</a:tableStyleId>
              </a:tblPr>
              <a:tblGrid>
                <a:gridCol w="2925475">
                  <a:extLst>
                    <a:ext uri="{9D8B030D-6E8A-4147-A177-3AD203B41FA5}">
                      <a16:colId xmlns:a16="http://schemas.microsoft.com/office/drawing/2014/main" val="20000"/>
                    </a:ext>
                  </a:extLst>
                </a:gridCol>
                <a:gridCol w="7592125">
                  <a:extLst>
                    <a:ext uri="{9D8B030D-6E8A-4147-A177-3AD203B41FA5}">
                      <a16:colId xmlns:a16="http://schemas.microsoft.com/office/drawing/2014/main" val="20001"/>
                    </a:ext>
                  </a:extLst>
                </a:gridCol>
              </a:tblGrid>
              <a:tr h="740775">
                <a:tc>
                  <a:txBody>
                    <a:bodyPr/>
                    <a:lstStyle/>
                    <a:p>
                      <a:pPr marL="0" marR="0" lvl="0" indent="0" algn="l" rtl="0">
                        <a:spcBef>
                          <a:spcPts val="0"/>
                        </a:spcBef>
                        <a:spcAft>
                          <a:spcPts val="0"/>
                        </a:spcAft>
                        <a:buNone/>
                      </a:pPr>
                      <a:endParaRPr sz="1500"/>
                    </a:p>
                  </a:txBody>
                  <a:tcPr marL="91425" marR="91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chemeClr val="dk1"/>
                        </a:buClr>
                        <a:buSzPts val="1900"/>
                        <a:buFont typeface="Calibri"/>
                        <a:buNone/>
                      </a:pPr>
                      <a:endParaRPr sz="2100"/>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1240800">
                <a:tc>
                  <a:txBody>
                    <a:bodyPr/>
                    <a:lstStyle/>
                    <a:p>
                      <a:pPr marL="0" marR="0" lvl="0" indent="0" algn="ctr" rtl="0">
                        <a:spcBef>
                          <a:spcPts val="0"/>
                        </a:spcBef>
                        <a:spcAft>
                          <a:spcPts val="0"/>
                        </a:spcAft>
                        <a:buNone/>
                      </a:pPr>
                      <a:r>
                        <a:rPr lang="en-US" sz="3100" b="1">
                          <a:solidFill>
                            <a:srgbClr val="1155CC"/>
                          </a:solidFill>
                        </a:rPr>
                        <a:t>BE </a:t>
                      </a:r>
                      <a:endParaRPr sz="2700">
                        <a:solidFill>
                          <a:srgbClr val="1155CC"/>
                        </a:solidFill>
                      </a:endParaRPr>
                    </a:p>
                    <a:p>
                      <a:pPr marL="0" marR="0" lvl="0" indent="0" algn="ctr" rtl="0">
                        <a:spcBef>
                          <a:spcPts val="0"/>
                        </a:spcBef>
                        <a:spcAft>
                          <a:spcPts val="0"/>
                        </a:spcAft>
                        <a:buNone/>
                      </a:pPr>
                      <a:r>
                        <a:rPr lang="en-US" sz="3100" b="1">
                          <a:solidFill>
                            <a:srgbClr val="1155CC"/>
                          </a:solidFill>
                        </a:rPr>
                        <a:t>ENGAGED</a:t>
                      </a:r>
                      <a:endParaRPr sz="2700">
                        <a:solidFill>
                          <a:srgbClr val="1155CC"/>
                        </a:solidFill>
                      </a:endParaRPr>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tc>
                  <a:txBody>
                    <a:bodyPr/>
                    <a:lstStyle/>
                    <a:p>
                      <a:pPr marL="342900" marR="0" lvl="0" indent="-393700" algn="l" rtl="0">
                        <a:lnSpc>
                          <a:spcPct val="100000"/>
                        </a:lnSpc>
                        <a:spcBef>
                          <a:spcPts val="0"/>
                        </a:spcBef>
                        <a:spcAft>
                          <a:spcPts val="0"/>
                        </a:spcAft>
                        <a:buClr>
                          <a:schemeClr val="dk1"/>
                        </a:buClr>
                        <a:buSzPts val="2400"/>
                        <a:buFont typeface="Noto Sans Symbols"/>
                        <a:buChar char="▪"/>
                      </a:pPr>
                      <a:r>
                        <a:rPr lang="en-US" sz="2400" b="1"/>
                        <a:t>Share ideas and respond to prompts in chat box </a:t>
                      </a:r>
                      <a:endParaRPr sz="2400"/>
                    </a:p>
                    <a:p>
                      <a:pPr marL="342900" marR="0" lvl="0" indent="-393700" algn="l" rtl="0">
                        <a:lnSpc>
                          <a:spcPct val="100000"/>
                        </a:lnSpc>
                        <a:spcBef>
                          <a:spcPts val="0"/>
                        </a:spcBef>
                        <a:spcAft>
                          <a:spcPts val="0"/>
                        </a:spcAft>
                        <a:buClr>
                          <a:schemeClr val="dk1"/>
                        </a:buClr>
                        <a:buSzPts val="2400"/>
                        <a:buFont typeface="Noto Sans Symbols"/>
                        <a:buChar char="▪"/>
                      </a:pPr>
                      <a:r>
                        <a:rPr lang="en-US" sz="2400" b="1"/>
                        <a:t>Ask questions via the chat box</a:t>
                      </a:r>
                      <a:endParaRPr sz="2400" b="1"/>
                    </a:p>
                    <a:p>
                      <a:pPr marL="342900" marR="0" lvl="0" indent="-393700" algn="l" rtl="0">
                        <a:lnSpc>
                          <a:spcPct val="100000"/>
                        </a:lnSpc>
                        <a:spcBef>
                          <a:spcPts val="0"/>
                        </a:spcBef>
                        <a:spcAft>
                          <a:spcPts val="0"/>
                        </a:spcAft>
                        <a:buSzPts val="2400"/>
                        <a:buChar char="▪"/>
                      </a:pPr>
                      <a:r>
                        <a:rPr lang="en-US" sz="2400" b="1"/>
                        <a:t>Turn video on for breakout rooms</a:t>
                      </a:r>
                      <a:endParaRPr sz="2400" b="1"/>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1627675">
                <a:tc>
                  <a:txBody>
                    <a:bodyPr/>
                    <a:lstStyle/>
                    <a:p>
                      <a:pPr marL="0" marR="0" lvl="0" indent="0" algn="ctr" rtl="0">
                        <a:spcBef>
                          <a:spcPts val="0"/>
                        </a:spcBef>
                        <a:spcAft>
                          <a:spcPts val="0"/>
                        </a:spcAft>
                        <a:buNone/>
                      </a:pPr>
                      <a:r>
                        <a:rPr lang="en-US" sz="3100" b="1">
                          <a:solidFill>
                            <a:srgbClr val="1155CC"/>
                          </a:solidFill>
                        </a:rPr>
                        <a:t>BE </a:t>
                      </a:r>
                      <a:endParaRPr sz="2700">
                        <a:solidFill>
                          <a:srgbClr val="1155CC"/>
                        </a:solidFill>
                      </a:endParaRPr>
                    </a:p>
                    <a:p>
                      <a:pPr marL="0" marR="0" lvl="0" indent="0" algn="ctr" rtl="0">
                        <a:spcBef>
                          <a:spcPts val="0"/>
                        </a:spcBef>
                        <a:spcAft>
                          <a:spcPts val="0"/>
                        </a:spcAft>
                        <a:buNone/>
                      </a:pPr>
                      <a:r>
                        <a:rPr lang="en-US" sz="3100" b="1">
                          <a:solidFill>
                            <a:srgbClr val="1155CC"/>
                          </a:solidFill>
                        </a:rPr>
                        <a:t>REFLECTIVE</a:t>
                      </a:r>
                      <a:endParaRPr sz="2700">
                        <a:solidFill>
                          <a:srgbClr val="1155CC"/>
                        </a:solidFill>
                      </a:endParaRPr>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42900" marR="0" lvl="0" indent="-393700" algn="l" rtl="0">
                        <a:lnSpc>
                          <a:spcPct val="100000"/>
                        </a:lnSpc>
                        <a:spcBef>
                          <a:spcPts val="0"/>
                        </a:spcBef>
                        <a:spcAft>
                          <a:spcPts val="0"/>
                        </a:spcAft>
                        <a:buClr>
                          <a:schemeClr val="dk1"/>
                        </a:buClr>
                        <a:buSzPts val="2400"/>
                        <a:buFont typeface="Noto Sans Symbols"/>
                        <a:buChar char="▪"/>
                      </a:pPr>
                      <a:r>
                        <a:rPr lang="en-US" sz="2400" b="1"/>
                        <a:t>Compare the ideas shared to your current context and experiences</a:t>
                      </a:r>
                      <a:endParaRPr sz="2400"/>
                    </a:p>
                    <a:p>
                      <a:pPr marL="342900" marR="0" lvl="0" indent="-393700" algn="l" rtl="0">
                        <a:lnSpc>
                          <a:spcPct val="100000"/>
                        </a:lnSpc>
                        <a:spcBef>
                          <a:spcPts val="0"/>
                        </a:spcBef>
                        <a:spcAft>
                          <a:spcPts val="0"/>
                        </a:spcAft>
                        <a:buClr>
                          <a:schemeClr val="dk1"/>
                        </a:buClr>
                        <a:buSzPts val="2400"/>
                        <a:buFont typeface="Noto Sans Symbols"/>
                        <a:buChar char="▪"/>
                      </a:pPr>
                      <a:r>
                        <a:rPr lang="en-US" sz="2400" b="1"/>
                        <a:t>Recognize areas of glow and growth</a:t>
                      </a:r>
                      <a:endParaRPr sz="2400" b="1"/>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161700">
                <a:tc>
                  <a:txBody>
                    <a:bodyPr/>
                    <a:lstStyle/>
                    <a:p>
                      <a:pPr marL="0" marR="0" lvl="0" indent="0" algn="ctr" rtl="0">
                        <a:spcBef>
                          <a:spcPts val="0"/>
                        </a:spcBef>
                        <a:spcAft>
                          <a:spcPts val="0"/>
                        </a:spcAft>
                        <a:buNone/>
                      </a:pPr>
                      <a:r>
                        <a:rPr lang="en-US" sz="3100" b="1">
                          <a:solidFill>
                            <a:srgbClr val="1155CC"/>
                          </a:solidFill>
                        </a:rPr>
                        <a:t>BE </a:t>
                      </a:r>
                      <a:endParaRPr sz="2700">
                        <a:solidFill>
                          <a:srgbClr val="1155CC"/>
                        </a:solidFill>
                      </a:endParaRPr>
                    </a:p>
                    <a:p>
                      <a:pPr marL="0" marR="0" lvl="0" indent="0" algn="ctr" rtl="0">
                        <a:spcBef>
                          <a:spcPts val="0"/>
                        </a:spcBef>
                        <a:spcAft>
                          <a:spcPts val="0"/>
                        </a:spcAft>
                        <a:buNone/>
                      </a:pPr>
                      <a:r>
                        <a:rPr lang="en-US" sz="3100" b="1">
                          <a:solidFill>
                            <a:srgbClr val="1155CC"/>
                          </a:solidFill>
                        </a:rPr>
                        <a:t>STRATEGIC</a:t>
                      </a:r>
                      <a:endParaRPr sz="2700">
                        <a:solidFill>
                          <a:srgbClr val="1155CC"/>
                        </a:solidFill>
                      </a:endParaRPr>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tc>
                  <a:txBody>
                    <a:bodyPr/>
                    <a:lstStyle/>
                    <a:p>
                      <a:pPr marL="342900" marR="0" lvl="0" indent="-393700" algn="l" rtl="0">
                        <a:spcBef>
                          <a:spcPts val="0"/>
                        </a:spcBef>
                        <a:spcAft>
                          <a:spcPts val="0"/>
                        </a:spcAft>
                        <a:buClr>
                          <a:schemeClr val="dk1"/>
                        </a:buClr>
                        <a:buSzPts val="2400"/>
                        <a:buFont typeface="Noto Sans Symbols"/>
                        <a:buChar char="▪"/>
                      </a:pPr>
                      <a:r>
                        <a:rPr lang="en-US" sz="2400" b="1" dirty="0"/>
                        <a:t>Engage in note-taking, individual or shared with team</a:t>
                      </a:r>
                      <a:endParaRPr sz="2400" b="1" dirty="0"/>
                    </a:p>
                    <a:p>
                      <a:pPr marL="342900" marR="0" lvl="0" indent="-393700" algn="l" rtl="0">
                        <a:spcBef>
                          <a:spcPts val="0"/>
                        </a:spcBef>
                        <a:spcAft>
                          <a:spcPts val="0"/>
                        </a:spcAft>
                        <a:buSzPts val="2400"/>
                        <a:buChar char="▪"/>
                      </a:pPr>
                      <a:r>
                        <a:rPr lang="en-US" sz="2400" b="1" dirty="0"/>
                        <a:t>Identify next steps</a:t>
                      </a:r>
                      <a:endParaRPr sz="2400" b="1" dirty="0"/>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bl>
          </a:graphicData>
        </a:graphic>
      </p:graphicFrame>
      <p:pic>
        <p:nvPicPr>
          <p:cNvPr id="226" name="Google Shape;226;g8d5f0dd510_0_135"/>
          <p:cNvPicPr preferRelativeResize="0"/>
          <p:nvPr/>
        </p:nvPicPr>
        <p:blipFill>
          <a:blip r:embed="rId3">
            <a:alphaModFix/>
          </a:blip>
          <a:stretch>
            <a:fillRect/>
          </a:stretch>
        </p:blipFill>
        <p:spPr>
          <a:xfrm>
            <a:off x="9448525" y="173597"/>
            <a:ext cx="1892600" cy="1262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8c0e268404_0_1571"/>
          <p:cNvSpPr txBox="1">
            <a:spLocks noGrp="1"/>
          </p:cNvSpPr>
          <p:nvPr>
            <p:ph type="title"/>
          </p:nvPr>
        </p:nvSpPr>
        <p:spPr>
          <a:xfrm>
            <a:off x="1125415" y="255588"/>
            <a:ext cx="10160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a:solidFill>
                  <a:srgbClr val="1155CC"/>
                </a:solidFill>
              </a:rPr>
              <a:t>Classroom Matrix</a:t>
            </a:r>
            <a:endParaRPr>
              <a:solidFill>
                <a:srgbClr val="1155CC"/>
              </a:solidFill>
            </a:endParaRPr>
          </a:p>
        </p:txBody>
      </p:sp>
      <p:sp>
        <p:nvSpPr>
          <p:cNvPr id="572" name="Google Shape;572;g8c0e268404_0_1571"/>
          <p:cNvSpPr txBox="1">
            <a:spLocks noGrp="1"/>
          </p:cNvSpPr>
          <p:nvPr>
            <p:ph type="body" idx="1"/>
          </p:nvPr>
        </p:nvSpPr>
        <p:spPr>
          <a:xfrm>
            <a:off x="1216450" y="2722875"/>
            <a:ext cx="9333000" cy="3894000"/>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3200"/>
              <a:buChar char="•"/>
            </a:pPr>
            <a:r>
              <a:rPr lang="en-US" sz="3200"/>
              <a:t>Extend School-wide expectation to the classroom</a:t>
            </a:r>
            <a:endParaRPr/>
          </a:p>
          <a:p>
            <a:pPr marL="342900" lvl="0" indent="-228600" algn="l" rtl="0">
              <a:spcBef>
                <a:spcPts val="640"/>
              </a:spcBef>
              <a:spcAft>
                <a:spcPts val="0"/>
              </a:spcAft>
              <a:buSzPts val="3200"/>
              <a:buChar char="•"/>
            </a:pPr>
            <a:r>
              <a:rPr lang="en-US" sz="3200"/>
              <a:t> Classroom teachers &amp; students define those expectations across their routines </a:t>
            </a:r>
            <a:r>
              <a:rPr lang="en-US" sz="3200" i="1"/>
              <a:t>together</a:t>
            </a:r>
            <a:endParaRPr i="1"/>
          </a:p>
          <a:p>
            <a:pPr marL="342900" lvl="0" indent="-228600" algn="l" rtl="0">
              <a:spcBef>
                <a:spcPts val="640"/>
              </a:spcBef>
              <a:spcAft>
                <a:spcPts val="0"/>
              </a:spcAft>
              <a:buSzPts val="3200"/>
              <a:buChar char="•"/>
            </a:pPr>
            <a:r>
              <a:rPr lang="en-US" sz="3200"/>
              <a:t>Definitions can look different across classrooms &amp; routines </a:t>
            </a:r>
            <a:endParaRPr/>
          </a:p>
          <a:p>
            <a:pPr marL="640080" lvl="1" indent="-228600" algn="l" rtl="0">
              <a:spcBef>
                <a:spcPts val="600"/>
              </a:spcBef>
              <a:spcAft>
                <a:spcPts val="0"/>
              </a:spcAft>
              <a:buSzPts val="3000"/>
              <a:buChar char="•"/>
            </a:pPr>
            <a:r>
              <a:rPr lang="en-US" sz="3000"/>
              <a:t>In-person learning vs. virtual learning</a:t>
            </a:r>
            <a:endParaRPr sz="3000"/>
          </a:p>
          <a:p>
            <a:pPr marL="640080" lvl="1" indent="-228600" algn="l" rtl="0">
              <a:spcBef>
                <a:spcPts val="600"/>
              </a:spcBef>
              <a:spcAft>
                <a:spcPts val="0"/>
              </a:spcAft>
              <a:buSzPts val="3000"/>
              <a:buChar char="•"/>
            </a:pPr>
            <a:r>
              <a:rPr lang="en-US" sz="3000"/>
              <a:t>Science lab vs. homeroom </a:t>
            </a:r>
            <a:endParaRPr sz="3000"/>
          </a:p>
        </p:txBody>
      </p:sp>
      <p:pic>
        <p:nvPicPr>
          <p:cNvPr id="573" name="Google Shape;573;g8c0e268404_0_1571"/>
          <p:cNvPicPr preferRelativeResize="0"/>
          <p:nvPr/>
        </p:nvPicPr>
        <p:blipFill>
          <a:blip r:embed="rId3">
            <a:alphaModFix/>
          </a:blip>
          <a:stretch>
            <a:fillRect/>
          </a:stretch>
        </p:blipFill>
        <p:spPr>
          <a:xfrm>
            <a:off x="6837213" y="170950"/>
            <a:ext cx="2867025" cy="1600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8c0e268404_0_1664"/>
          <p:cNvSpPr txBox="1">
            <a:spLocks noGrp="1"/>
          </p:cNvSpPr>
          <p:nvPr>
            <p:ph type="title"/>
          </p:nvPr>
        </p:nvSpPr>
        <p:spPr>
          <a:xfrm>
            <a:off x="545123" y="156762"/>
            <a:ext cx="10674000" cy="91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D2A53"/>
              </a:buClr>
              <a:buSzPts val="1150"/>
              <a:buFont typeface="Cambria"/>
              <a:buNone/>
            </a:pPr>
            <a:r>
              <a:rPr lang="en-US" sz="4400">
                <a:solidFill>
                  <a:srgbClr val="1155CC"/>
                </a:solidFill>
              </a:rPr>
              <a:t>Classroom </a:t>
            </a:r>
            <a:r>
              <a:rPr lang="en-US">
                <a:solidFill>
                  <a:srgbClr val="1155CC"/>
                </a:solidFill>
              </a:rPr>
              <a:t>Considerations</a:t>
            </a:r>
            <a:endParaRPr sz="4400">
              <a:solidFill>
                <a:srgbClr val="1155CC"/>
              </a:solidFill>
            </a:endParaRPr>
          </a:p>
        </p:txBody>
      </p:sp>
      <p:sp>
        <p:nvSpPr>
          <p:cNvPr id="581" name="Google Shape;581;g8c0e268404_0_1664"/>
          <p:cNvSpPr txBox="1"/>
          <p:nvPr/>
        </p:nvSpPr>
        <p:spPr>
          <a:xfrm>
            <a:off x="2305051" y="1258616"/>
            <a:ext cx="4040100" cy="363000"/>
          </a:xfrm>
          <a:prstGeom prst="rect">
            <a:avLst/>
          </a:prstGeom>
          <a:noFill/>
          <a:ln>
            <a:noFill/>
          </a:ln>
        </p:spPr>
        <p:txBody>
          <a:bodyPr spcFirstLastPara="1" wrap="square" lIns="91425" tIns="45700" rIns="91425" bIns="45700" anchor="b" anchorCtr="0">
            <a:noAutofit/>
          </a:bodyPr>
          <a:lstStyle/>
          <a:p>
            <a:pPr marL="114300" marR="0" lvl="0" indent="0" algn="l" rtl="0">
              <a:lnSpc>
                <a:spcPct val="80000"/>
              </a:lnSpc>
              <a:spcBef>
                <a:spcPts val="0"/>
              </a:spcBef>
              <a:spcAft>
                <a:spcPts val="0"/>
              </a:spcAft>
              <a:buClr>
                <a:schemeClr val="dk1"/>
              </a:buClr>
              <a:buSzPts val="800"/>
              <a:buFont typeface="Arial"/>
              <a:buNone/>
            </a:pPr>
            <a:r>
              <a:rPr lang="en-US" sz="3200" b="1" u="sng">
                <a:solidFill>
                  <a:schemeClr val="dk2"/>
                </a:solidFill>
                <a:latin typeface="Calibri"/>
                <a:ea typeface="Calibri"/>
                <a:cs typeface="Calibri"/>
                <a:sym typeface="Calibri"/>
              </a:rPr>
              <a:t>Examples</a:t>
            </a:r>
            <a:endParaRPr sz="3200" b="1" u="sng">
              <a:solidFill>
                <a:schemeClr val="dk2"/>
              </a:solidFill>
              <a:latin typeface="Calibri"/>
              <a:ea typeface="Calibri"/>
              <a:cs typeface="Calibri"/>
              <a:sym typeface="Calibri"/>
            </a:endParaRPr>
          </a:p>
        </p:txBody>
      </p:sp>
      <p:sp>
        <p:nvSpPr>
          <p:cNvPr id="582" name="Google Shape;582;g8c0e268404_0_1664"/>
          <p:cNvSpPr txBox="1"/>
          <p:nvPr/>
        </p:nvSpPr>
        <p:spPr>
          <a:xfrm>
            <a:off x="6836782" y="1258616"/>
            <a:ext cx="3485400" cy="36300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chemeClr val="dk1"/>
              </a:buClr>
              <a:buSzPts val="800"/>
              <a:buFont typeface="Arial"/>
              <a:buNone/>
            </a:pPr>
            <a:r>
              <a:rPr lang="en-US" sz="3200" b="1" u="sng">
                <a:solidFill>
                  <a:schemeClr val="dk2"/>
                </a:solidFill>
                <a:latin typeface="Calibri"/>
                <a:ea typeface="Calibri"/>
                <a:cs typeface="Calibri"/>
                <a:sym typeface="Calibri"/>
              </a:rPr>
              <a:t>Non-Examples</a:t>
            </a:r>
            <a:endParaRPr sz="3200" b="1" u="sng">
              <a:solidFill>
                <a:schemeClr val="dk2"/>
              </a:solidFill>
              <a:latin typeface="Calibri"/>
              <a:ea typeface="Calibri"/>
              <a:cs typeface="Calibri"/>
              <a:sym typeface="Calibri"/>
            </a:endParaRPr>
          </a:p>
        </p:txBody>
      </p:sp>
      <p:sp>
        <p:nvSpPr>
          <p:cNvPr id="583" name="Google Shape;583;g8c0e268404_0_1664"/>
          <p:cNvSpPr txBox="1"/>
          <p:nvPr/>
        </p:nvSpPr>
        <p:spPr>
          <a:xfrm>
            <a:off x="931986" y="1740998"/>
            <a:ext cx="5031600" cy="4905900"/>
          </a:xfrm>
          <a:prstGeom prst="rect">
            <a:avLst/>
          </a:prstGeom>
          <a:solidFill>
            <a:srgbClr val="FFFFFF"/>
          </a:solidFill>
          <a:ln>
            <a:noFill/>
          </a:ln>
        </p:spPr>
        <p:txBody>
          <a:bodyPr spcFirstLastPara="1" wrap="square" lIns="91425" tIns="45700" rIns="91425" bIns="45700" anchor="t" anchorCtr="0">
            <a:noAutofit/>
          </a:bodyPr>
          <a:lstStyle/>
          <a:p>
            <a:pPr marL="342900" marR="0" lvl="0" indent="-342899" algn="l" rtl="0">
              <a:lnSpc>
                <a:spcPct val="80000"/>
              </a:lnSpc>
              <a:spcBef>
                <a:spcPts val="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Turn in completed assignments on time</a:t>
            </a:r>
            <a:endParaRPr/>
          </a:p>
          <a:p>
            <a:pPr marL="342900" marR="0" lvl="0" indent="-342899" algn="l" rtl="0">
              <a:lnSpc>
                <a:spcPct val="80000"/>
              </a:lnSpc>
              <a:spcBef>
                <a:spcPts val="41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Walk at all times in the classroom</a:t>
            </a:r>
            <a:endParaRPr/>
          </a:p>
          <a:p>
            <a:pPr marL="342900" marR="0" lvl="0" indent="-342899" algn="l" rtl="0">
              <a:lnSpc>
                <a:spcPct val="80000"/>
              </a:lnSpc>
              <a:spcBef>
                <a:spcPts val="41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Keep hands, feet, and objects to yourself</a:t>
            </a:r>
            <a:endParaRPr/>
          </a:p>
          <a:p>
            <a:pPr marL="342900" marR="0" lvl="0" indent="-342899" algn="l" rtl="0">
              <a:lnSpc>
                <a:spcPct val="80000"/>
              </a:lnSpc>
              <a:spcBef>
                <a:spcPts val="41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Raise your hand and wait for permission to speak</a:t>
            </a:r>
            <a:endParaRPr/>
          </a:p>
          <a:p>
            <a:pPr marL="342900" marR="0" lvl="0" indent="-342899" algn="l" rtl="0">
              <a:lnSpc>
                <a:spcPct val="80000"/>
              </a:lnSpc>
              <a:spcBef>
                <a:spcPts val="41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Use only your personal materials and label </a:t>
            </a:r>
            <a:r>
              <a:rPr lang="en-US" sz="26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them</a:t>
            </a:r>
            <a:endParaRPr sz="2600"/>
          </a:p>
          <a:p>
            <a:pPr marL="342900" marR="0" lvl="0" indent="-342899" algn="l" rtl="0">
              <a:lnSpc>
                <a:spcPct val="80000"/>
              </a:lnSpc>
              <a:spcBef>
                <a:spcPts val="41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Wipe down desk and seat before and after use </a:t>
            </a:r>
            <a:endParaRPr/>
          </a:p>
          <a:p>
            <a:pPr marL="342900" marR="0" lvl="0" indent="-342899" algn="l" rtl="0">
              <a:lnSpc>
                <a:spcPct val="80000"/>
              </a:lnSpc>
              <a:spcBef>
                <a:spcPts val="410"/>
              </a:spcBef>
              <a:spcAft>
                <a:spcPts val="0"/>
              </a:spcAft>
              <a:buClr>
                <a:srgbClr val="1155CC"/>
              </a:buClr>
              <a:buSzPts val="2538"/>
              <a:buFont typeface="Noto Sans Symbols"/>
              <a:buChar char="▪"/>
            </a:pPr>
            <a:r>
              <a:rPr lang="en-US" sz="2600">
                <a:solidFill>
                  <a:schemeClr val="dk1"/>
                </a:solidFill>
                <a:latin typeface="Calibri"/>
                <a:ea typeface="Calibri"/>
                <a:cs typeface="Calibri"/>
                <a:sym typeface="Calibri"/>
              </a:rPr>
              <a:t>Wear your mask over your nose and mouth </a:t>
            </a:r>
            <a:endParaRPr/>
          </a:p>
          <a:p>
            <a:pPr marL="342900" marR="0" lvl="0" indent="-193675" algn="l" rtl="0">
              <a:lnSpc>
                <a:spcPct val="80000"/>
              </a:lnSpc>
              <a:spcBef>
                <a:spcPts val="444"/>
              </a:spcBef>
              <a:spcAft>
                <a:spcPts val="0"/>
              </a:spcAft>
              <a:buClr>
                <a:schemeClr val="dk1"/>
              </a:buClr>
              <a:buSzPts val="550"/>
              <a:buFont typeface="Arial"/>
              <a:buNone/>
            </a:pPr>
            <a:endParaRPr sz="2200">
              <a:solidFill>
                <a:schemeClr val="dk1"/>
              </a:solidFill>
              <a:latin typeface="Calibri"/>
              <a:ea typeface="Calibri"/>
              <a:cs typeface="Calibri"/>
              <a:sym typeface="Calibri"/>
            </a:endParaRPr>
          </a:p>
        </p:txBody>
      </p:sp>
      <p:sp>
        <p:nvSpPr>
          <p:cNvPr id="584" name="Google Shape;584;g8c0e268404_0_1664"/>
          <p:cNvSpPr txBox="1"/>
          <p:nvPr/>
        </p:nvSpPr>
        <p:spPr>
          <a:xfrm>
            <a:off x="6512203" y="1740998"/>
            <a:ext cx="3912000" cy="4536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Be responsible</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Be a good citizen</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Respect authority</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Pay attention</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Be ready to learn</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Do your best</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Be kind to others</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Be polite</a:t>
            </a:r>
            <a:endParaRPr/>
          </a:p>
          <a:p>
            <a:pPr marL="342900" marR="0" lvl="0" indent="-342900" algn="l" rtl="0">
              <a:spcBef>
                <a:spcPts val="400"/>
              </a:spcBef>
              <a:spcAft>
                <a:spcPts val="0"/>
              </a:spcAft>
              <a:buClr>
                <a:srgbClr val="1155CC"/>
              </a:buClr>
              <a:buSzPts val="2600"/>
              <a:buFont typeface="Noto Sans Symbols"/>
              <a:buChar char="▪"/>
            </a:pPr>
            <a:r>
              <a:rPr lang="en-US" sz="2600">
                <a:solidFill>
                  <a:schemeClr val="dk1"/>
                </a:solidFill>
                <a:latin typeface="Calibri"/>
                <a:ea typeface="Calibri"/>
                <a:cs typeface="Calibri"/>
                <a:sym typeface="Calibri"/>
              </a:rPr>
              <a:t>Be safe</a:t>
            </a:r>
            <a:endParaRPr sz="2600">
              <a:solidFill>
                <a:schemeClr val="dk1"/>
              </a:solidFill>
              <a:latin typeface="Calibri"/>
              <a:ea typeface="Calibri"/>
              <a:cs typeface="Calibri"/>
              <a:sym typeface="Calibri"/>
            </a:endParaRPr>
          </a:p>
        </p:txBody>
      </p:sp>
      <p:sp>
        <p:nvSpPr>
          <p:cNvPr id="585" name="Google Shape;585;g8c0e268404_0_1664"/>
          <p:cNvSpPr txBox="1"/>
          <p:nvPr/>
        </p:nvSpPr>
        <p:spPr>
          <a:xfrm>
            <a:off x="7772399" y="6277708"/>
            <a:ext cx="320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t>adapted from </a:t>
            </a:r>
            <a:r>
              <a:rPr lang="en-US" sz="1200" u="sng">
                <a:solidFill>
                  <a:schemeClr val="dk1"/>
                </a:solidFill>
                <a:latin typeface="Calibri"/>
                <a:ea typeface="Calibri"/>
                <a:cs typeface="Calibri"/>
                <a:sym typeface="Calibri"/>
                <a:hlinkClick r:id="rId3"/>
              </a:rPr>
              <a:t>http://www.midatlanticpbis.org</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8c5012d9b1_0_20"/>
          <p:cNvSpPr txBox="1">
            <a:spLocks noGrp="1"/>
          </p:cNvSpPr>
          <p:nvPr>
            <p:ph type="title"/>
          </p:nvPr>
        </p:nvSpPr>
        <p:spPr>
          <a:xfrm>
            <a:off x="838200" y="1"/>
            <a:ext cx="10515600" cy="87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CDC Considerations</a:t>
            </a:r>
            <a:endParaRPr/>
          </a:p>
        </p:txBody>
      </p:sp>
      <p:graphicFrame>
        <p:nvGraphicFramePr>
          <p:cNvPr id="591" name="Google Shape;591;g8c5012d9b1_0_20"/>
          <p:cNvGraphicFramePr/>
          <p:nvPr/>
        </p:nvGraphicFramePr>
        <p:xfrm>
          <a:off x="931165" y="777112"/>
          <a:ext cx="3000000" cy="3000000"/>
        </p:xfrm>
        <a:graphic>
          <a:graphicData uri="http://schemas.openxmlformats.org/drawingml/2006/table">
            <a:tbl>
              <a:tblPr firstRow="1" bandRow="1">
                <a:noFill/>
                <a:tableStyleId>{7B8C760A-97DB-41FE-8AC0-88DC40272825}</a:tableStyleId>
              </a:tblPr>
              <a:tblGrid>
                <a:gridCol w="2065925">
                  <a:extLst>
                    <a:ext uri="{9D8B030D-6E8A-4147-A177-3AD203B41FA5}">
                      <a16:colId xmlns:a16="http://schemas.microsoft.com/office/drawing/2014/main" val="20000"/>
                    </a:ext>
                  </a:extLst>
                </a:gridCol>
                <a:gridCol w="2065925">
                  <a:extLst>
                    <a:ext uri="{9D8B030D-6E8A-4147-A177-3AD203B41FA5}">
                      <a16:colId xmlns:a16="http://schemas.microsoft.com/office/drawing/2014/main" val="20001"/>
                    </a:ext>
                  </a:extLst>
                </a:gridCol>
                <a:gridCol w="2065925">
                  <a:extLst>
                    <a:ext uri="{9D8B030D-6E8A-4147-A177-3AD203B41FA5}">
                      <a16:colId xmlns:a16="http://schemas.microsoft.com/office/drawing/2014/main" val="20002"/>
                    </a:ext>
                  </a:extLst>
                </a:gridCol>
                <a:gridCol w="2065925">
                  <a:extLst>
                    <a:ext uri="{9D8B030D-6E8A-4147-A177-3AD203B41FA5}">
                      <a16:colId xmlns:a16="http://schemas.microsoft.com/office/drawing/2014/main" val="20003"/>
                    </a:ext>
                  </a:extLst>
                </a:gridCol>
                <a:gridCol w="2065925">
                  <a:extLst>
                    <a:ext uri="{9D8B030D-6E8A-4147-A177-3AD203B41FA5}">
                      <a16:colId xmlns:a16="http://schemas.microsoft.com/office/drawing/2014/main" val="20004"/>
                    </a:ext>
                  </a:extLst>
                </a:gridCol>
              </a:tblGrid>
              <a:tr h="654425">
                <a:tc>
                  <a:txBody>
                    <a:bodyPr/>
                    <a:lstStyle/>
                    <a:p>
                      <a:pPr marL="0" marR="0" lvl="0" indent="0" algn="l" rtl="0">
                        <a:spcBef>
                          <a:spcPts val="0"/>
                        </a:spcBef>
                        <a:spcAft>
                          <a:spcPts val="0"/>
                        </a:spcAft>
                        <a:buNone/>
                      </a:pPr>
                      <a:r>
                        <a:rPr lang="en-US" sz="1800" u="none" strike="noStrike" cap="none"/>
                        <a:t>School-wide expectations</a:t>
                      </a:r>
                      <a:endParaRPr/>
                    </a:p>
                  </a:txBody>
                  <a:tcPr marL="91450" marR="91450" marT="45725" marB="45725"/>
                </a:tc>
                <a:tc>
                  <a:txBody>
                    <a:bodyPr/>
                    <a:lstStyle/>
                    <a:p>
                      <a:pPr marL="0" marR="0" lvl="0" indent="0" algn="l" rtl="0">
                        <a:spcBef>
                          <a:spcPts val="0"/>
                        </a:spcBef>
                        <a:spcAft>
                          <a:spcPts val="0"/>
                        </a:spcAft>
                        <a:buNone/>
                      </a:pPr>
                      <a:r>
                        <a:rPr lang="en-US" sz="1800"/>
                        <a:t>All settings</a:t>
                      </a:r>
                      <a:endParaRPr/>
                    </a:p>
                  </a:txBody>
                  <a:tcPr marL="91450" marR="91450" marT="45725" marB="45725"/>
                </a:tc>
                <a:tc>
                  <a:txBody>
                    <a:bodyPr/>
                    <a:lstStyle/>
                    <a:p>
                      <a:pPr marL="0" marR="0" lvl="0" indent="0" algn="l" rtl="0">
                        <a:spcBef>
                          <a:spcPts val="0"/>
                        </a:spcBef>
                        <a:spcAft>
                          <a:spcPts val="0"/>
                        </a:spcAft>
                        <a:buNone/>
                      </a:pPr>
                      <a:r>
                        <a:rPr lang="en-US" sz="1800"/>
                        <a:t>Computer lab/library</a:t>
                      </a:r>
                      <a:endParaRPr/>
                    </a:p>
                  </a:txBody>
                  <a:tcPr marL="91450" marR="91450" marT="45725" marB="45725"/>
                </a:tc>
                <a:tc>
                  <a:txBody>
                    <a:bodyPr/>
                    <a:lstStyle/>
                    <a:p>
                      <a:pPr marL="0" marR="0" lvl="0" indent="0" algn="l" rtl="0">
                        <a:spcBef>
                          <a:spcPts val="0"/>
                        </a:spcBef>
                        <a:spcAft>
                          <a:spcPts val="0"/>
                        </a:spcAft>
                        <a:buNone/>
                      </a:pPr>
                      <a:r>
                        <a:rPr lang="en-US" sz="1800"/>
                        <a:t>Masks</a:t>
                      </a:r>
                      <a:endParaRPr/>
                    </a:p>
                  </a:txBody>
                  <a:tcPr marL="91450" marR="91450" marT="45725" marB="45725"/>
                </a:tc>
                <a:tc>
                  <a:txBody>
                    <a:bodyPr/>
                    <a:lstStyle/>
                    <a:p>
                      <a:pPr marL="0" marR="0" lvl="0" indent="0" algn="l" rtl="0">
                        <a:spcBef>
                          <a:spcPts val="0"/>
                        </a:spcBef>
                        <a:spcAft>
                          <a:spcPts val="0"/>
                        </a:spcAft>
                        <a:buNone/>
                      </a:pPr>
                      <a:r>
                        <a:rPr lang="en-US" sz="1800"/>
                        <a:t>Lunchtime</a:t>
                      </a:r>
                      <a:endParaRPr/>
                    </a:p>
                  </a:txBody>
                  <a:tcPr marL="91450" marR="91450" marT="45725" marB="45725"/>
                </a:tc>
                <a:extLst>
                  <a:ext uri="{0D108BD9-81ED-4DB2-BD59-A6C34878D82A}">
                    <a16:rowId xmlns:a16="http://schemas.microsoft.com/office/drawing/2014/main" val="10000"/>
                  </a:ext>
                </a:extLst>
              </a:tr>
              <a:tr h="1776300">
                <a:tc>
                  <a:txBody>
                    <a:bodyPr/>
                    <a:lstStyle/>
                    <a:p>
                      <a:pPr marL="0" marR="0" lvl="0" indent="0" algn="l" rtl="0">
                        <a:spcBef>
                          <a:spcPts val="0"/>
                        </a:spcBef>
                        <a:spcAft>
                          <a:spcPts val="0"/>
                        </a:spcAft>
                        <a:buNone/>
                      </a:pPr>
                      <a:r>
                        <a:rPr lang="en-US" sz="1800"/>
                        <a:t>Be Safe</a:t>
                      </a:r>
                      <a:endParaRPr/>
                    </a:p>
                  </a:txBody>
                  <a:tcPr marL="91450" marR="91450" marT="45725" marB="45725"/>
                </a:tc>
                <a:tc>
                  <a:txBody>
                    <a:bodyPr/>
                    <a:lstStyle/>
                    <a:p>
                      <a:pPr marL="0" marR="0" lvl="0" indent="0" algn="l" rtl="0">
                        <a:spcBef>
                          <a:spcPts val="0"/>
                        </a:spcBef>
                        <a:spcAft>
                          <a:spcPts val="0"/>
                        </a:spcAft>
                        <a:buNone/>
                      </a:pPr>
                      <a:r>
                        <a:rPr lang="en-US" sz="1800"/>
                        <a:t>Maintain physical distance</a:t>
                      </a:r>
                      <a:endParaRPr/>
                    </a:p>
                    <a:p>
                      <a:pPr marL="0" marR="0" lvl="0" indent="0" algn="l" rtl="0">
                        <a:spcBef>
                          <a:spcPts val="0"/>
                        </a:spcBef>
                        <a:spcAft>
                          <a:spcPts val="0"/>
                        </a:spcAft>
                        <a:buNone/>
                      </a:pPr>
                      <a:r>
                        <a:rPr lang="en-US" sz="1800"/>
                        <a:t>Sneeze/cough into your elbow</a:t>
                      </a:r>
                      <a:endParaRPr/>
                    </a:p>
                    <a:p>
                      <a:pPr marL="0" marR="0" lvl="0" indent="0" algn="l" rtl="0">
                        <a:spcBef>
                          <a:spcPts val="0"/>
                        </a:spcBef>
                        <a:spcAft>
                          <a:spcPts val="0"/>
                        </a:spcAft>
                        <a:buNone/>
                      </a:pPr>
                      <a:r>
                        <a:rPr lang="en-US" sz="1800"/>
                        <a:t>Air high 5/hug your friends</a:t>
                      </a:r>
                      <a:endParaRPr/>
                    </a:p>
                  </a:txBody>
                  <a:tcPr marL="91450" marR="91450" marT="45725" marB="45725"/>
                </a:tc>
                <a:tc>
                  <a:txBody>
                    <a:bodyPr/>
                    <a:lstStyle/>
                    <a:p>
                      <a:pPr marL="0" marR="0" lvl="0" indent="0" algn="l" rtl="0">
                        <a:spcBef>
                          <a:spcPts val="0"/>
                        </a:spcBef>
                        <a:spcAft>
                          <a:spcPts val="0"/>
                        </a:spcAft>
                        <a:buNone/>
                      </a:pPr>
                      <a:r>
                        <a:rPr lang="en-US" sz="1800"/>
                        <a:t>Wipe down computers/</a:t>
                      </a:r>
                      <a:endParaRPr/>
                    </a:p>
                    <a:p>
                      <a:pPr marL="0" marR="0" lvl="0" indent="0" algn="l" rtl="0">
                        <a:spcBef>
                          <a:spcPts val="0"/>
                        </a:spcBef>
                        <a:spcAft>
                          <a:spcPts val="0"/>
                        </a:spcAft>
                        <a:buNone/>
                      </a:pPr>
                      <a:r>
                        <a:rPr lang="en-US" sz="1800"/>
                        <a:t>materials before and after use</a:t>
                      </a:r>
                      <a:endParaRPr/>
                    </a:p>
                  </a:txBody>
                  <a:tcPr marL="91450" marR="91450" marT="45725" marB="45725"/>
                </a:tc>
                <a:tc>
                  <a:txBody>
                    <a:bodyPr/>
                    <a:lstStyle/>
                    <a:p>
                      <a:pPr marL="0" marR="0" lvl="0" indent="0" algn="l" rtl="0">
                        <a:spcBef>
                          <a:spcPts val="0"/>
                        </a:spcBef>
                        <a:spcAft>
                          <a:spcPts val="0"/>
                        </a:spcAft>
                        <a:buNone/>
                      </a:pPr>
                      <a:r>
                        <a:rPr lang="en-US" sz="1800"/>
                        <a:t>Ask for help if you aren’t sure how to wear your mask </a:t>
                      </a:r>
                      <a:endParaRPr/>
                    </a:p>
                    <a:p>
                      <a:pPr marL="0" marR="0" lvl="0" indent="0" algn="l" rtl="0">
                        <a:spcBef>
                          <a:spcPts val="0"/>
                        </a:spcBef>
                        <a:spcAft>
                          <a:spcPts val="0"/>
                        </a:spcAft>
                        <a:buNone/>
                      </a:pPr>
                      <a:r>
                        <a:rPr lang="en-US" sz="1800"/>
                        <a:t>Wash your hands (according to protocol)</a:t>
                      </a:r>
                      <a:endParaRPr/>
                    </a:p>
                  </a:txBody>
                  <a:tcPr marL="91450" marR="91450" marT="45725" marB="45725"/>
                </a:tc>
                <a:tc>
                  <a:txBody>
                    <a:bodyPr/>
                    <a:lstStyle/>
                    <a:p>
                      <a:pPr marL="0" marR="0" lvl="0" indent="0" algn="l" rtl="0">
                        <a:spcBef>
                          <a:spcPts val="0"/>
                        </a:spcBef>
                        <a:spcAft>
                          <a:spcPts val="0"/>
                        </a:spcAft>
                        <a:buNone/>
                      </a:pPr>
                      <a:r>
                        <a:rPr lang="en-US" sz="1800"/>
                        <a:t>Eat only your own food</a:t>
                      </a:r>
                      <a:endParaRPr/>
                    </a:p>
                    <a:p>
                      <a:pPr marL="0" marR="0" lvl="0" indent="0" algn="l" rtl="0">
                        <a:spcBef>
                          <a:spcPts val="0"/>
                        </a:spcBef>
                        <a:spcAft>
                          <a:spcPts val="0"/>
                        </a:spcAft>
                        <a:buNone/>
                      </a:pPr>
                      <a:r>
                        <a:rPr lang="en-US" sz="1800"/>
                        <a:t>Leave your mask in your….(cubby/next to you…)</a:t>
                      </a:r>
                      <a:endParaRPr/>
                    </a:p>
                  </a:txBody>
                  <a:tcPr marL="91450" marR="91450" marT="45725" marB="45725"/>
                </a:tc>
                <a:extLst>
                  <a:ext uri="{0D108BD9-81ED-4DB2-BD59-A6C34878D82A}">
                    <a16:rowId xmlns:a16="http://schemas.microsoft.com/office/drawing/2014/main" val="10001"/>
                  </a:ext>
                </a:extLst>
              </a:tr>
              <a:tr h="2056775">
                <a:tc>
                  <a:txBody>
                    <a:bodyPr/>
                    <a:lstStyle/>
                    <a:p>
                      <a:pPr marL="0" marR="0" lvl="0" indent="0" algn="l" rtl="0">
                        <a:spcBef>
                          <a:spcPts val="0"/>
                        </a:spcBef>
                        <a:spcAft>
                          <a:spcPts val="0"/>
                        </a:spcAft>
                        <a:buNone/>
                      </a:pPr>
                      <a:r>
                        <a:rPr lang="en-US" sz="1800"/>
                        <a:t>Be Respectful</a:t>
                      </a:r>
                      <a:endParaRPr/>
                    </a:p>
                  </a:txBody>
                  <a:tcPr marL="91450" marR="91450" marT="45725" marB="45725"/>
                </a:tc>
                <a:tc>
                  <a:txBody>
                    <a:bodyPr/>
                    <a:lstStyle/>
                    <a:p>
                      <a:pPr marL="0" marR="0" lvl="0" indent="0" algn="l" rtl="0">
                        <a:spcBef>
                          <a:spcPts val="0"/>
                        </a:spcBef>
                        <a:spcAft>
                          <a:spcPts val="0"/>
                        </a:spcAft>
                        <a:buNone/>
                      </a:pPr>
                      <a:r>
                        <a:rPr lang="en-US" sz="1800"/>
                        <a:t>Wear your mask to protect yourself and others</a:t>
                      </a:r>
                      <a:endParaRPr/>
                    </a:p>
                    <a:p>
                      <a:pPr marL="0" marR="0" lvl="0" indent="0" algn="l" rtl="0">
                        <a:spcBef>
                          <a:spcPts val="0"/>
                        </a:spcBef>
                        <a:spcAft>
                          <a:spcPts val="0"/>
                        </a:spcAft>
                        <a:buNone/>
                      </a:pPr>
                      <a:r>
                        <a:rPr lang="en-US" sz="1800"/>
                        <a:t>Maintain social distancing guidelines </a:t>
                      </a:r>
                      <a:endParaRPr/>
                    </a:p>
                  </a:txBody>
                  <a:tcPr marL="91450" marR="91450" marT="45725" marB="45725"/>
                </a:tc>
                <a:tc>
                  <a:txBody>
                    <a:bodyPr/>
                    <a:lstStyle/>
                    <a:p>
                      <a:pPr marL="0" marR="0" lvl="0" indent="0" algn="l" rtl="0">
                        <a:spcBef>
                          <a:spcPts val="0"/>
                        </a:spcBef>
                        <a:spcAft>
                          <a:spcPts val="0"/>
                        </a:spcAft>
                        <a:buNone/>
                      </a:pPr>
                      <a:r>
                        <a:rPr lang="en-US" sz="1800"/>
                        <a:t>Use hand sanitizer before and after use (leave a sticky note for the next user)</a:t>
                      </a:r>
                      <a:endParaRPr/>
                    </a:p>
                  </a:txBody>
                  <a:tcPr marL="91450" marR="91450" marT="45725" marB="45725"/>
                </a:tc>
                <a:tc>
                  <a:txBody>
                    <a:bodyPr/>
                    <a:lstStyle/>
                    <a:p>
                      <a:pPr marL="0" marR="0" lvl="0" indent="0" algn="l" rtl="0">
                        <a:spcBef>
                          <a:spcPts val="0"/>
                        </a:spcBef>
                        <a:spcAft>
                          <a:spcPts val="0"/>
                        </a:spcAft>
                        <a:buNone/>
                      </a:pPr>
                      <a:r>
                        <a:rPr lang="en-US" sz="1800"/>
                        <a:t>Think about others by covering your nose and your mouth with your mask</a:t>
                      </a:r>
                      <a:endParaRPr/>
                    </a:p>
                  </a:txBody>
                  <a:tcPr marL="91450" marR="91450" marT="45725" marB="45725"/>
                </a:tc>
                <a:tc>
                  <a:txBody>
                    <a:bodyPr/>
                    <a:lstStyle/>
                    <a:p>
                      <a:pPr marL="0" marR="0" lvl="0" indent="0" algn="l" rtl="0">
                        <a:spcBef>
                          <a:spcPts val="0"/>
                        </a:spcBef>
                        <a:spcAft>
                          <a:spcPts val="0"/>
                        </a:spcAft>
                        <a:buNone/>
                      </a:pPr>
                      <a:r>
                        <a:rPr lang="en-US" sz="1800"/>
                        <a:t>Follow school guidelines????</a:t>
                      </a:r>
                      <a:endParaRPr/>
                    </a:p>
                    <a:p>
                      <a:pPr marL="0" marR="0" lvl="0" indent="0" algn="l" rtl="0">
                        <a:spcBef>
                          <a:spcPts val="0"/>
                        </a:spcBef>
                        <a:spcAft>
                          <a:spcPts val="0"/>
                        </a:spcAft>
                        <a:buNone/>
                      </a:pPr>
                      <a:r>
                        <a:rPr lang="en-US" sz="1800"/>
                        <a:t>Honor social distance markers</a:t>
                      </a:r>
                      <a:endParaRPr/>
                    </a:p>
                    <a:p>
                      <a:pPr marL="0" marR="0" lvl="0" indent="0" algn="l" rtl="0">
                        <a:spcBef>
                          <a:spcPts val="0"/>
                        </a:spcBef>
                        <a:spcAft>
                          <a:spcPts val="0"/>
                        </a:spcAft>
                        <a:buNone/>
                      </a:pPr>
                      <a:r>
                        <a:rPr lang="en-US" sz="1800"/>
                        <a:t>Throw your food in the trash (according to school routine)</a:t>
                      </a:r>
                      <a:endParaRPr/>
                    </a:p>
                  </a:txBody>
                  <a:tcPr marL="91450" marR="91450" marT="45725" marB="45725"/>
                </a:tc>
                <a:extLst>
                  <a:ext uri="{0D108BD9-81ED-4DB2-BD59-A6C34878D82A}">
                    <a16:rowId xmlns:a16="http://schemas.microsoft.com/office/drawing/2014/main" val="10002"/>
                  </a:ext>
                </a:extLst>
              </a:tr>
              <a:tr h="1495850">
                <a:tc>
                  <a:txBody>
                    <a:bodyPr/>
                    <a:lstStyle/>
                    <a:p>
                      <a:pPr marL="0" marR="0" lvl="0" indent="0" algn="l" rtl="0">
                        <a:spcBef>
                          <a:spcPts val="0"/>
                        </a:spcBef>
                        <a:spcAft>
                          <a:spcPts val="0"/>
                        </a:spcAft>
                        <a:buNone/>
                      </a:pPr>
                      <a:r>
                        <a:rPr lang="en-US" sz="1800"/>
                        <a:t>Be Responsible</a:t>
                      </a:r>
                      <a:endParaRPr/>
                    </a:p>
                  </a:txBody>
                  <a:tcPr marL="91450" marR="91450" marT="45725" marB="45725"/>
                </a:tc>
                <a:tc>
                  <a:txBody>
                    <a:bodyPr/>
                    <a:lstStyle/>
                    <a:p>
                      <a:pPr marL="0" marR="0" lvl="0" indent="0" algn="l" rtl="0">
                        <a:spcBef>
                          <a:spcPts val="0"/>
                        </a:spcBef>
                        <a:spcAft>
                          <a:spcPts val="0"/>
                        </a:spcAft>
                        <a:buNone/>
                      </a:pPr>
                      <a:r>
                        <a:rPr lang="en-US" sz="1800"/>
                        <a:t>Wash your hands for &gt;20 seconds </a:t>
                      </a:r>
                      <a:endParaRPr/>
                    </a:p>
                    <a:p>
                      <a:pPr marL="0" marR="0" lvl="0" indent="0" algn="l" rtl="0">
                        <a:spcBef>
                          <a:spcPts val="0"/>
                        </a:spcBef>
                        <a:spcAft>
                          <a:spcPts val="0"/>
                        </a:spcAft>
                        <a:buNone/>
                      </a:pPr>
                      <a:r>
                        <a:rPr lang="en-US" sz="1800"/>
                        <a:t>Let an adult know if you feel feverish, have a cough, …..</a:t>
                      </a:r>
                      <a:endParaRPr/>
                    </a:p>
                  </a:txBody>
                  <a:tcPr marL="91450" marR="91450" marT="45725" marB="45725"/>
                </a:tc>
                <a:tc>
                  <a:txBody>
                    <a:bodyPr/>
                    <a:lstStyle/>
                    <a:p>
                      <a:pPr marL="0" marR="0" lvl="0" indent="0" algn="l" rtl="0">
                        <a:spcBef>
                          <a:spcPts val="0"/>
                        </a:spcBef>
                        <a:spcAft>
                          <a:spcPts val="0"/>
                        </a:spcAft>
                        <a:buNone/>
                      </a:pPr>
                      <a:r>
                        <a:rPr lang="en-US" sz="1800"/>
                        <a:t>Learn more about CDC guidelines (HS) (persuasive writing, science)</a:t>
                      </a:r>
                      <a:endParaRPr/>
                    </a:p>
                  </a:txBody>
                  <a:tcPr marL="91450" marR="91450" marT="45725" marB="45725"/>
                </a:tc>
                <a:tc>
                  <a:txBody>
                    <a:bodyPr/>
                    <a:lstStyle/>
                    <a:p>
                      <a:pPr marL="0" marR="0" lvl="0" indent="0" algn="l" rtl="0">
                        <a:spcBef>
                          <a:spcPts val="0"/>
                        </a:spcBef>
                        <a:spcAft>
                          <a:spcPts val="0"/>
                        </a:spcAft>
                        <a:buNone/>
                      </a:pPr>
                      <a:r>
                        <a:rPr lang="en-US" sz="1800"/>
                        <a:t>Take care of one another: wear your mask when not eating or drinking</a:t>
                      </a:r>
                      <a:endParaRPr/>
                    </a:p>
                  </a:txBody>
                  <a:tcPr marL="91450" marR="91450" marT="45725" marB="45725"/>
                </a:tc>
                <a:tc>
                  <a:txBody>
                    <a:bodyPr/>
                    <a:lstStyle/>
                    <a:p>
                      <a:pPr marL="0" marR="0" lvl="0" indent="0" algn="l" rtl="0">
                        <a:spcBef>
                          <a:spcPts val="0"/>
                        </a:spcBef>
                        <a:spcAft>
                          <a:spcPts val="0"/>
                        </a:spcAft>
                        <a:buNone/>
                      </a:pPr>
                      <a:r>
                        <a:rPr lang="en-US" sz="1800" dirty="0"/>
                        <a:t>Take care of one another: wear your mask when not eating or drinking </a:t>
                      </a:r>
                      <a:endParaRPr dirty="0"/>
                    </a:p>
                  </a:txBody>
                  <a:tcPr marL="91450" marR="91450" marT="45725" marB="45725"/>
                </a:tc>
                <a:extLst>
                  <a:ext uri="{0D108BD9-81ED-4DB2-BD59-A6C34878D82A}">
                    <a16:rowId xmlns:a16="http://schemas.microsoft.com/office/drawing/2014/main" val="10003"/>
                  </a:ext>
                </a:extLst>
              </a:tr>
            </a:tbl>
          </a:graphicData>
        </a:graphic>
      </p:graphicFrame>
      <p:sp>
        <p:nvSpPr>
          <p:cNvPr id="592" name="Google Shape;592;g8c5012d9b1_0_20"/>
          <p:cNvSpPr txBox="1"/>
          <p:nvPr/>
        </p:nvSpPr>
        <p:spPr>
          <a:xfrm>
            <a:off x="138700" y="6349450"/>
            <a:ext cx="2858400" cy="2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1600" u="sng">
                <a:solidFill>
                  <a:schemeClr val="dk1"/>
                </a:solidFill>
                <a:latin typeface="Calibri"/>
                <a:ea typeface="Calibri"/>
                <a:cs typeface="Calibri"/>
                <a:sym typeface="Calibri"/>
                <a:hlinkClick r:id="rId3"/>
              </a:rPr>
              <a:t>http://www.midatlanticpbis.org</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8c415affde_0_2"/>
          <p:cNvSpPr txBox="1">
            <a:spLocks noGrp="1"/>
          </p:cNvSpPr>
          <p:nvPr>
            <p:ph type="title"/>
          </p:nvPr>
        </p:nvSpPr>
        <p:spPr>
          <a:xfrm>
            <a:off x="838200" y="0"/>
            <a:ext cx="10515600" cy="169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Including Physical Health Requirements </a:t>
            </a:r>
            <a:endParaRPr>
              <a:solidFill>
                <a:srgbClr val="1155CC"/>
              </a:solidFill>
            </a:endParaRPr>
          </a:p>
        </p:txBody>
      </p:sp>
      <p:pic>
        <p:nvPicPr>
          <p:cNvPr id="598" name="Google Shape;598;g8c415affde_0_2"/>
          <p:cNvPicPr preferRelativeResize="0"/>
          <p:nvPr/>
        </p:nvPicPr>
        <p:blipFill>
          <a:blip r:embed="rId3">
            <a:alphaModFix/>
          </a:blip>
          <a:stretch>
            <a:fillRect/>
          </a:stretch>
        </p:blipFill>
        <p:spPr>
          <a:xfrm>
            <a:off x="311000" y="1497973"/>
            <a:ext cx="3374100" cy="5138199"/>
          </a:xfrm>
          <a:prstGeom prst="rect">
            <a:avLst/>
          </a:prstGeom>
          <a:noFill/>
          <a:ln>
            <a:noFill/>
          </a:ln>
        </p:spPr>
      </p:pic>
      <p:sp>
        <p:nvSpPr>
          <p:cNvPr id="599" name="Google Shape;599;g8c415affde_0_2"/>
          <p:cNvSpPr/>
          <p:nvPr/>
        </p:nvSpPr>
        <p:spPr>
          <a:xfrm>
            <a:off x="2557750" y="1497950"/>
            <a:ext cx="1127400" cy="51381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0" name="Google Shape;600;g8c415affde_0_2"/>
          <p:cNvPicPr preferRelativeResize="0"/>
          <p:nvPr/>
        </p:nvPicPr>
        <p:blipFill>
          <a:blip r:embed="rId4">
            <a:alphaModFix/>
          </a:blip>
          <a:stretch>
            <a:fillRect/>
          </a:stretch>
        </p:blipFill>
        <p:spPr>
          <a:xfrm>
            <a:off x="1638913" y="3255150"/>
            <a:ext cx="10258425" cy="2867025"/>
          </a:xfrm>
          <a:prstGeom prst="rect">
            <a:avLst/>
          </a:prstGeom>
          <a:noFill/>
          <a:ln>
            <a:noFill/>
          </a:ln>
        </p:spPr>
      </p:pic>
      <p:sp>
        <p:nvSpPr>
          <p:cNvPr id="601" name="Google Shape;601;g8c415affde_0_2"/>
          <p:cNvSpPr txBox="1"/>
          <p:nvPr/>
        </p:nvSpPr>
        <p:spPr>
          <a:xfrm>
            <a:off x="6032600" y="6297550"/>
            <a:ext cx="5930700" cy="2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u="sng">
                <a:solidFill>
                  <a:schemeClr val="hlink"/>
                </a:solidFill>
                <a:hlinkClick r:id="rId5"/>
              </a:rPr>
              <a:t>https://www.doe.k12.de.us/cms/lib/DE01922744/Centricity/Domain/599/ddoe_returningtoschool_guidance_final.pdf</a:t>
            </a:r>
            <a:endParaRPr sz="11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8c415affde_0_23"/>
          <p:cNvSpPr txBox="1">
            <a:spLocks noGrp="1"/>
          </p:cNvSpPr>
          <p:nvPr>
            <p:ph type="body" idx="1"/>
          </p:nvPr>
        </p:nvSpPr>
        <p:spPr>
          <a:xfrm>
            <a:off x="3879900" y="685800"/>
            <a:ext cx="7702500" cy="1513200"/>
          </a:xfrm>
          <a:prstGeom prst="rect">
            <a:avLst/>
          </a:prstGeom>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sz="2400"/>
              <a:t>Walk through the </a:t>
            </a:r>
            <a:r>
              <a:rPr lang="en-US" sz="2400" u="sng">
                <a:solidFill>
                  <a:schemeClr val="hlink"/>
                </a:solidFill>
                <a:hlinkClick r:id="rId3"/>
              </a:rPr>
              <a:t>health assessment</a:t>
            </a:r>
            <a:r>
              <a:rPr lang="en-US" sz="2400"/>
              <a:t> with students. How do you access it? What do you need to report? Will schools require it to be completed for every student? What happens if they don’t? </a:t>
            </a:r>
            <a:endParaRPr sz="2400"/>
          </a:p>
        </p:txBody>
      </p:sp>
      <p:pic>
        <p:nvPicPr>
          <p:cNvPr id="607" name="Google Shape;607;g8c415affde_0_23"/>
          <p:cNvPicPr preferRelativeResize="0"/>
          <p:nvPr/>
        </p:nvPicPr>
        <p:blipFill>
          <a:blip r:embed="rId4">
            <a:alphaModFix/>
          </a:blip>
          <a:stretch>
            <a:fillRect/>
          </a:stretch>
        </p:blipFill>
        <p:spPr>
          <a:xfrm>
            <a:off x="976325" y="111800"/>
            <a:ext cx="1560725" cy="6522575"/>
          </a:xfrm>
          <a:prstGeom prst="rect">
            <a:avLst/>
          </a:prstGeom>
          <a:noFill/>
          <a:ln>
            <a:noFill/>
          </a:ln>
        </p:spPr>
      </p:pic>
      <p:sp>
        <p:nvSpPr>
          <p:cNvPr id="608" name="Google Shape;608;g8c415affde_0_23"/>
          <p:cNvSpPr/>
          <p:nvPr/>
        </p:nvSpPr>
        <p:spPr>
          <a:xfrm>
            <a:off x="2894475" y="1495125"/>
            <a:ext cx="894600" cy="447300"/>
          </a:xfrm>
          <a:prstGeom prst="right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g8c415affde_0_23"/>
          <p:cNvSpPr/>
          <p:nvPr/>
        </p:nvSpPr>
        <p:spPr>
          <a:xfrm>
            <a:off x="2894475" y="3501800"/>
            <a:ext cx="894600" cy="447300"/>
          </a:xfrm>
          <a:prstGeom prst="right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8c415affde_0_23"/>
          <p:cNvSpPr/>
          <p:nvPr/>
        </p:nvSpPr>
        <p:spPr>
          <a:xfrm>
            <a:off x="2894475" y="5629600"/>
            <a:ext cx="894600" cy="447300"/>
          </a:xfrm>
          <a:prstGeom prst="right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8c415affde_0_23"/>
          <p:cNvSpPr txBox="1">
            <a:spLocks noGrp="1"/>
          </p:cNvSpPr>
          <p:nvPr>
            <p:ph type="body" idx="1"/>
          </p:nvPr>
        </p:nvSpPr>
        <p:spPr>
          <a:xfrm>
            <a:off x="3879800" y="2873225"/>
            <a:ext cx="7702500" cy="1407000"/>
          </a:xfrm>
          <a:prstGeom prst="rect">
            <a:avLst/>
          </a:prstGeom>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sz="2400"/>
              <a:t>What exact symptoms does this include? Where is the “COVID room”? </a:t>
            </a:r>
            <a:endParaRPr sz="2400"/>
          </a:p>
          <a:p>
            <a:pPr marL="0" lvl="0" indent="0" algn="l" rtl="0">
              <a:spcBef>
                <a:spcPts val="1000"/>
              </a:spcBef>
              <a:spcAft>
                <a:spcPts val="0"/>
              </a:spcAft>
              <a:buNone/>
            </a:pPr>
            <a:r>
              <a:rPr lang="en-US" sz="2400"/>
              <a:t>What happens when you get there? </a:t>
            </a:r>
            <a:endParaRPr sz="2400"/>
          </a:p>
        </p:txBody>
      </p:sp>
      <p:sp>
        <p:nvSpPr>
          <p:cNvPr id="612" name="Google Shape;612;g8c415affde_0_23"/>
          <p:cNvSpPr txBox="1">
            <a:spLocks noGrp="1"/>
          </p:cNvSpPr>
          <p:nvPr>
            <p:ph type="body" idx="1"/>
          </p:nvPr>
        </p:nvSpPr>
        <p:spPr>
          <a:xfrm>
            <a:off x="4050625" y="5298550"/>
            <a:ext cx="7435800" cy="1109400"/>
          </a:xfrm>
          <a:prstGeom prst="rect">
            <a:avLst/>
          </a:prstGeom>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sz="2400" u="sng">
                <a:solidFill>
                  <a:schemeClr val="hlink"/>
                </a:solidFill>
                <a:hlinkClick r:id="rId5"/>
              </a:rPr>
              <a:t>What exact symptoms does this include</a:t>
            </a:r>
            <a:r>
              <a:rPr lang="en-US" sz="2400"/>
              <a:t>? Do they have to report symptoms? </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aphicFrame>
        <p:nvGraphicFramePr>
          <p:cNvPr id="617" name="Google Shape;617;p5"/>
          <p:cNvGraphicFramePr/>
          <p:nvPr/>
        </p:nvGraphicFramePr>
        <p:xfrm>
          <a:off x="0" y="0"/>
          <a:ext cx="3000000" cy="3000000"/>
        </p:xfrm>
        <a:graphic>
          <a:graphicData uri="http://schemas.openxmlformats.org/drawingml/2006/table">
            <a:tbl>
              <a:tblPr firstRow="1" bandRow="1">
                <a:noFill/>
                <a:tableStyleId>{63ACA081-8EB8-44D6-9737-D165EAFB4327}</a:tableStyleId>
              </a:tblPr>
              <a:tblGrid>
                <a:gridCol w="1526950">
                  <a:extLst>
                    <a:ext uri="{9D8B030D-6E8A-4147-A177-3AD203B41FA5}">
                      <a16:colId xmlns:a16="http://schemas.microsoft.com/office/drawing/2014/main" val="20000"/>
                    </a:ext>
                  </a:extLst>
                </a:gridCol>
                <a:gridCol w="1938825">
                  <a:extLst>
                    <a:ext uri="{9D8B030D-6E8A-4147-A177-3AD203B41FA5}">
                      <a16:colId xmlns:a16="http://schemas.microsoft.com/office/drawing/2014/main" val="20001"/>
                    </a:ext>
                  </a:extLst>
                </a:gridCol>
                <a:gridCol w="1605525">
                  <a:extLst>
                    <a:ext uri="{9D8B030D-6E8A-4147-A177-3AD203B41FA5}">
                      <a16:colId xmlns:a16="http://schemas.microsoft.com/office/drawing/2014/main" val="20002"/>
                    </a:ext>
                  </a:extLst>
                </a:gridCol>
                <a:gridCol w="1625875">
                  <a:extLst>
                    <a:ext uri="{9D8B030D-6E8A-4147-A177-3AD203B41FA5}">
                      <a16:colId xmlns:a16="http://schemas.microsoft.com/office/drawing/2014/main" val="20003"/>
                    </a:ext>
                  </a:extLst>
                </a:gridCol>
                <a:gridCol w="1738025">
                  <a:extLst>
                    <a:ext uri="{9D8B030D-6E8A-4147-A177-3AD203B41FA5}">
                      <a16:colId xmlns:a16="http://schemas.microsoft.com/office/drawing/2014/main" val="20004"/>
                    </a:ext>
                  </a:extLst>
                </a:gridCol>
                <a:gridCol w="1799125">
                  <a:extLst>
                    <a:ext uri="{9D8B030D-6E8A-4147-A177-3AD203B41FA5}">
                      <a16:colId xmlns:a16="http://schemas.microsoft.com/office/drawing/2014/main" val="20005"/>
                    </a:ext>
                  </a:extLst>
                </a:gridCol>
                <a:gridCol w="1957675">
                  <a:extLst>
                    <a:ext uri="{9D8B030D-6E8A-4147-A177-3AD203B41FA5}">
                      <a16:colId xmlns:a16="http://schemas.microsoft.com/office/drawing/2014/main" val="20006"/>
                    </a:ext>
                  </a:extLst>
                </a:gridCol>
              </a:tblGrid>
              <a:tr h="634675">
                <a:tc>
                  <a:txBody>
                    <a:bodyPr/>
                    <a:lstStyle/>
                    <a:p>
                      <a:pPr marL="0" marR="0" lvl="0" indent="0" algn="l" rtl="0">
                        <a:spcBef>
                          <a:spcPts val="0"/>
                        </a:spcBef>
                        <a:spcAft>
                          <a:spcPts val="0"/>
                        </a:spcAft>
                        <a:buNone/>
                      </a:pPr>
                      <a:r>
                        <a:rPr lang="en-US" sz="1800" u="none" strike="noStrike" cap="none">
                          <a:solidFill>
                            <a:srgbClr val="0070C0"/>
                          </a:solidFill>
                        </a:rPr>
                        <a:t>Elementary Example</a:t>
                      </a:r>
                      <a:endParaRPr/>
                    </a:p>
                  </a:txBody>
                  <a:tcPr marL="91450" marR="91450" marT="45725" marB="45725"/>
                </a:tc>
                <a:tc>
                  <a:txBody>
                    <a:bodyPr/>
                    <a:lstStyle/>
                    <a:p>
                      <a:pPr marL="0" marR="0" lvl="0" indent="0" algn="ctr" rtl="0">
                        <a:spcBef>
                          <a:spcPts val="0"/>
                        </a:spcBef>
                        <a:spcAft>
                          <a:spcPts val="0"/>
                        </a:spcAft>
                        <a:buNone/>
                      </a:pPr>
                      <a:r>
                        <a:rPr lang="en-US" sz="1800"/>
                        <a:t>Classroom</a:t>
                      </a:r>
                      <a:endParaRPr/>
                    </a:p>
                  </a:txBody>
                  <a:tcPr marL="91450" marR="91450" marT="45725" marB="45725"/>
                </a:tc>
                <a:tc>
                  <a:txBody>
                    <a:bodyPr/>
                    <a:lstStyle/>
                    <a:p>
                      <a:pPr marL="0" marR="0" lvl="0" indent="0" algn="ctr" rtl="0">
                        <a:spcBef>
                          <a:spcPts val="0"/>
                        </a:spcBef>
                        <a:spcAft>
                          <a:spcPts val="0"/>
                        </a:spcAft>
                        <a:buNone/>
                      </a:pPr>
                      <a:r>
                        <a:rPr lang="en-US" sz="1800"/>
                        <a:t>Bathroom</a:t>
                      </a:r>
                      <a:endParaRPr/>
                    </a:p>
                  </a:txBody>
                  <a:tcPr marL="91450" marR="91450" marT="45725" marB="45725"/>
                </a:tc>
                <a:tc>
                  <a:txBody>
                    <a:bodyPr/>
                    <a:lstStyle/>
                    <a:p>
                      <a:pPr marL="0" marR="0" lvl="0" indent="0" algn="ctr" rtl="0">
                        <a:spcBef>
                          <a:spcPts val="0"/>
                        </a:spcBef>
                        <a:spcAft>
                          <a:spcPts val="0"/>
                        </a:spcAft>
                        <a:buNone/>
                      </a:pPr>
                      <a:r>
                        <a:rPr lang="en-US" sz="1800"/>
                        <a:t>Bus </a:t>
                      </a:r>
                      <a:endParaRPr/>
                    </a:p>
                  </a:txBody>
                  <a:tcPr marL="91450" marR="91450" marT="45725" marB="45725"/>
                </a:tc>
                <a:tc>
                  <a:txBody>
                    <a:bodyPr/>
                    <a:lstStyle/>
                    <a:p>
                      <a:pPr marL="0" marR="0" lvl="0" indent="0" algn="ctr" rtl="0">
                        <a:spcBef>
                          <a:spcPts val="0"/>
                        </a:spcBef>
                        <a:spcAft>
                          <a:spcPts val="0"/>
                        </a:spcAft>
                        <a:buNone/>
                      </a:pPr>
                      <a:r>
                        <a:rPr lang="en-US" sz="1800"/>
                        <a:t>Hallway</a:t>
                      </a:r>
                      <a:endParaRPr/>
                    </a:p>
                  </a:txBody>
                  <a:tcPr marL="91450" marR="91450" marT="45725" marB="45725"/>
                </a:tc>
                <a:tc>
                  <a:txBody>
                    <a:bodyPr/>
                    <a:lstStyle/>
                    <a:p>
                      <a:pPr marL="0" marR="0" lvl="0" indent="0" algn="ctr" rtl="0">
                        <a:spcBef>
                          <a:spcPts val="0"/>
                        </a:spcBef>
                        <a:spcAft>
                          <a:spcPts val="0"/>
                        </a:spcAft>
                        <a:buNone/>
                      </a:pPr>
                      <a:r>
                        <a:rPr lang="en-US" sz="1800"/>
                        <a:t>Playground</a:t>
                      </a:r>
                      <a:endParaRPr/>
                    </a:p>
                  </a:txBody>
                  <a:tcPr marL="91450" marR="91450" marT="45725" marB="45725"/>
                </a:tc>
                <a:tc>
                  <a:txBody>
                    <a:bodyPr/>
                    <a:lstStyle/>
                    <a:p>
                      <a:pPr marL="0" marR="0" lvl="0" indent="0" algn="ctr" rtl="0">
                        <a:spcBef>
                          <a:spcPts val="0"/>
                        </a:spcBef>
                        <a:spcAft>
                          <a:spcPts val="0"/>
                        </a:spcAft>
                        <a:buNone/>
                      </a:pPr>
                      <a:r>
                        <a:rPr lang="en-US" sz="1800"/>
                        <a:t>Lunchtime</a:t>
                      </a:r>
                      <a:endParaRPr/>
                    </a:p>
                  </a:txBody>
                  <a:tcPr marL="91450" marR="91450" marT="45725" marB="45725"/>
                </a:tc>
                <a:extLst>
                  <a:ext uri="{0D108BD9-81ED-4DB2-BD59-A6C34878D82A}">
                    <a16:rowId xmlns:a16="http://schemas.microsoft.com/office/drawing/2014/main" val="10000"/>
                  </a:ext>
                </a:extLst>
              </a:tr>
              <a:tr h="2074450">
                <a:tc>
                  <a:txBody>
                    <a:bodyPr/>
                    <a:lstStyle/>
                    <a:p>
                      <a:pPr marL="0" marR="0" lvl="0" indent="0" algn="ctr" rtl="0">
                        <a:spcBef>
                          <a:spcPts val="0"/>
                        </a:spcBef>
                        <a:spcAft>
                          <a:spcPts val="0"/>
                        </a:spcAft>
                        <a:buNone/>
                      </a:pPr>
                      <a:r>
                        <a:rPr lang="en-US" sz="2800" b="1"/>
                        <a:t> </a:t>
                      </a:r>
                      <a:endParaRPr/>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000" b="1"/>
                        <a:t>Responsible</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Use only your personal materials and label </a:t>
                      </a: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them</a:t>
                      </a:r>
                      <a:endParaRPr/>
                    </a:p>
                    <a:p>
                      <a:pPr marL="285750" marR="0" lvl="0" indent="-285750" algn="l" rtl="0">
                        <a:spcBef>
                          <a:spcPts val="0"/>
                        </a:spcBef>
                        <a:spcAft>
                          <a:spcPts val="0"/>
                        </a:spcAft>
                        <a:buClr>
                          <a:schemeClr val="dk1"/>
                        </a:buClr>
                        <a:buSzPts val="1200"/>
                        <a:buFont typeface="Arial"/>
                        <a:buChar char="•"/>
                      </a:pPr>
                      <a:r>
                        <a:rPr lang="en-US" sz="1200"/>
                        <a:t>Keep your personal materials in your own caddy</a:t>
                      </a:r>
                      <a:endParaRPr/>
                    </a:p>
                    <a:p>
                      <a:pPr marL="285750" marR="0" lvl="0" indent="-285750" algn="l" rtl="0">
                        <a:spcBef>
                          <a:spcPts val="0"/>
                        </a:spcBef>
                        <a:spcAft>
                          <a:spcPts val="0"/>
                        </a:spcAft>
                        <a:buClr>
                          <a:schemeClr val="dk1"/>
                        </a:buClr>
                        <a:buSzPts val="1200"/>
                        <a:buFont typeface="Arial"/>
                        <a:buChar char="•"/>
                      </a:pPr>
                      <a:r>
                        <a:rPr lang="en-US" sz="1200"/>
                        <a:t>Clean up your workspace everyday</a:t>
                      </a:r>
                      <a:endParaRPr sz="1200"/>
                    </a:p>
                    <a:p>
                      <a:pPr marL="285750" marR="0" lvl="0" indent="-285750" algn="l" rtl="0">
                        <a:spcBef>
                          <a:spcPts val="0"/>
                        </a:spcBef>
                        <a:spcAft>
                          <a:spcPts val="0"/>
                        </a:spcAft>
                        <a:buSzPts val="1200"/>
                        <a:buChar char="•"/>
                      </a:pPr>
                      <a:r>
                        <a:rPr lang="en-US" sz="1200"/>
                        <a:t>Tell an adult if you see a classmate having a hard time</a:t>
                      </a: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Use one pump of soap to wash your hands and one paper towel to dry your hands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Stay in your assigned seat for the entire ride </a:t>
                      </a:r>
                      <a:endParaRPr/>
                    </a:p>
                    <a:p>
                      <a:pPr marL="285750" marR="0" lvl="0" indent="-285750" algn="l" rtl="0">
                        <a:spcBef>
                          <a:spcPts val="0"/>
                        </a:spcBef>
                        <a:spcAft>
                          <a:spcPts val="0"/>
                        </a:spcAft>
                        <a:buClr>
                          <a:schemeClr val="dk1"/>
                        </a:buClr>
                        <a:buSzPts val="1200"/>
                        <a:buFont typeface="Arial"/>
                        <a:buChar char="•"/>
                      </a:pPr>
                      <a:r>
                        <a:rPr lang="en-US" sz="1200"/>
                        <a:t>Let bus driver know if unsafe behavior seen</a:t>
                      </a:r>
                      <a:endParaRPr/>
                    </a:p>
                    <a:p>
                      <a:pPr marL="285750" marR="0" lvl="0" indent="-209550" algn="l" rtl="0">
                        <a:spcBef>
                          <a:spcPts val="0"/>
                        </a:spcBef>
                        <a:spcAft>
                          <a:spcPts val="0"/>
                        </a:spcAft>
                        <a:buClr>
                          <a:schemeClr val="dk1"/>
                        </a:buClr>
                        <a:buSzPts val="1200"/>
                        <a:buFont typeface="Arial"/>
                        <a:buNone/>
                      </a:pP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Follow 1-way direction arrows</a:t>
                      </a:r>
                      <a:endParaRPr/>
                    </a:p>
                    <a:p>
                      <a:pPr marL="0" marR="0" lvl="0" indent="0" algn="l" rtl="0">
                        <a:spcBef>
                          <a:spcPts val="0"/>
                        </a:spcBef>
                        <a:spcAft>
                          <a:spcPts val="0"/>
                        </a:spcAft>
                        <a:buClr>
                          <a:schemeClr val="dk1"/>
                        </a:buClr>
                        <a:buSzPts val="1200"/>
                        <a:buFont typeface="Arial"/>
                        <a:buNone/>
                      </a:pP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Keep your toys and/or sports equipment for personal use only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Maintain distance from others while eating</a:t>
                      </a:r>
                      <a:endParaRPr/>
                    </a:p>
                    <a:p>
                      <a:pPr marL="285750" marR="0" lvl="0" indent="-285750" algn="l" rtl="0">
                        <a:spcBef>
                          <a:spcPts val="0"/>
                        </a:spcBef>
                        <a:spcAft>
                          <a:spcPts val="0"/>
                        </a:spcAft>
                        <a:buClr>
                          <a:schemeClr val="dk1"/>
                        </a:buClr>
                        <a:buSzPts val="1200"/>
                        <a:buFont typeface="Arial"/>
                        <a:buChar char="•"/>
                      </a:pPr>
                      <a:r>
                        <a:rPr lang="en-US" sz="1200"/>
                        <a:t>Wash your hands when you are done eating </a:t>
                      </a:r>
                      <a:endParaRPr/>
                    </a:p>
                  </a:txBody>
                  <a:tcPr marL="91450" marR="91450" marT="45725" marB="45725"/>
                </a:tc>
                <a:extLst>
                  <a:ext uri="{0D108BD9-81ED-4DB2-BD59-A6C34878D82A}">
                    <a16:rowId xmlns:a16="http://schemas.microsoft.com/office/drawing/2014/main" val="10001"/>
                  </a:ext>
                </a:extLst>
              </a:tr>
              <a:tr h="2074450">
                <a:tc>
                  <a:txBody>
                    <a:bodyPr/>
                    <a:lstStyle/>
                    <a:p>
                      <a:pPr marL="0" marR="0" lvl="0" indent="0" algn="ctr" rtl="0">
                        <a:spcBef>
                          <a:spcPts val="0"/>
                        </a:spcBef>
                        <a:spcAft>
                          <a:spcPts val="0"/>
                        </a:spcAft>
                        <a:buNone/>
                      </a:pPr>
                      <a:r>
                        <a:rPr lang="en-US" sz="2800" b="1"/>
                        <a:t>  </a:t>
                      </a:r>
                      <a:endParaRPr/>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000" b="1"/>
                        <a:t>Respectful</a:t>
                      </a:r>
                      <a:r>
                        <a:rPr lang="en-US" sz="2800" b="1"/>
                        <a:t>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Wear your mask to respect others and yourself by </a:t>
                      </a: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keeping</a:t>
                      </a:r>
                      <a:r>
                        <a:rPr lang="en-US" sz="1200"/>
                        <a:t> you all healthy </a:t>
                      </a:r>
                      <a:endParaRPr/>
                    </a:p>
                    <a:p>
                      <a:pPr marL="285750" marR="0" lvl="0" indent="-285750" algn="l" rtl="0">
                        <a:spcBef>
                          <a:spcPts val="0"/>
                        </a:spcBef>
                        <a:spcAft>
                          <a:spcPts val="0"/>
                        </a:spcAft>
                        <a:buClr>
                          <a:schemeClr val="dk1"/>
                        </a:buClr>
                        <a:buSzPts val="1200"/>
                        <a:buFont typeface="Arial"/>
                        <a:buChar char="•"/>
                      </a:pPr>
                      <a:r>
                        <a:rPr lang="en-US" sz="1200"/>
                        <a:t>Kindly remind others of rules, if needed</a:t>
                      </a:r>
                      <a:endParaRPr/>
                    </a:p>
                    <a:p>
                      <a:pPr marL="285750" marR="0" lvl="0" indent="-285750" algn="l" rtl="0">
                        <a:spcBef>
                          <a:spcPts val="0"/>
                        </a:spcBef>
                        <a:spcAft>
                          <a:spcPts val="0"/>
                        </a:spcAft>
                        <a:buClr>
                          <a:schemeClr val="dk1"/>
                        </a:buClr>
                        <a:buSzPts val="1200"/>
                        <a:buFont typeface="Arial"/>
                        <a:buChar char="•"/>
                      </a:pPr>
                      <a:r>
                        <a:rPr lang="en-US" sz="1200"/>
                        <a:t>Identify how to help others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Throw your paper towel in the trash can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Wait turn to board/exit</a:t>
                      </a:r>
                      <a:endParaRPr sz="1200"/>
                    </a:p>
                    <a:p>
                      <a:pPr marL="285750" marR="0" lvl="0" indent="-285750" algn="l" rtl="0">
                        <a:spcBef>
                          <a:spcPts val="0"/>
                        </a:spcBef>
                        <a:spcAft>
                          <a:spcPts val="0"/>
                        </a:spcAft>
                        <a:buSzPts val="1200"/>
                        <a:buChar char="•"/>
                      </a:pPr>
                      <a:r>
                        <a:rPr lang="en-US" sz="1200"/>
                        <a:t>Remind other of expectations kindly </a:t>
                      </a:r>
                      <a:endParaRPr sz="1200"/>
                    </a:p>
                    <a:p>
                      <a:pPr marL="285750" marR="0" lvl="0" indent="-285750" algn="l" rtl="0">
                        <a:spcBef>
                          <a:spcPts val="0"/>
                        </a:spcBef>
                        <a:spcAft>
                          <a:spcPts val="0"/>
                        </a:spcAft>
                        <a:buSzPts val="1200"/>
                        <a:buChar char="•"/>
                      </a:pPr>
                      <a:r>
                        <a:rPr lang="en-US" sz="1200"/>
                        <a:t>Keep hands and feet to yourself </a:t>
                      </a:r>
                      <a:endParaRPr sz="1200"/>
                    </a:p>
                  </a:txBody>
                  <a:tcPr marL="91450" marR="91450" marT="45725" marB="45725"/>
                </a:tc>
                <a:tc>
                  <a:txBody>
                    <a:bodyPr/>
                    <a:lstStyle/>
                    <a:p>
                      <a:pPr marL="0" marR="0" lvl="0" indent="0" algn="l" rtl="0">
                        <a:spcBef>
                          <a:spcPts val="0"/>
                        </a:spcBef>
                        <a:spcAft>
                          <a:spcPts val="0"/>
                        </a:spcAft>
                        <a:buNone/>
                      </a:pPr>
                      <a:endParaRPr sz="1200"/>
                    </a:p>
                    <a:p>
                      <a:pPr marL="285750" marR="0" lvl="0" indent="-285750" algn="l" rtl="0">
                        <a:spcBef>
                          <a:spcPts val="0"/>
                        </a:spcBef>
                        <a:spcAft>
                          <a:spcPts val="0"/>
                        </a:spcAft>
                        <a:buSzPts val="1200"/>
                        <a:buChar char="•"/>
                      </a:pPr>
                      <a:r>
                        <a:rPr lang="en-US" sz="1200"/>
                        <a:t>Use kind language</a:t>
                      </a:r>
                      <a:endParaRPr sz="1200"/>
                    </a:p>
                    <a:p>
                      <a:pPr marL="285750" marR="0" lvl="0" indent="-285750" algn="l" rtl="0">
                        <a:spcBef>
                          <a:spcPts val="0"/>
                        </a:spcBef>
                        <a:spcAft>
                          <a:spcPts val="0"/>
                        </a:spcAft>
                        <a:buSzPts val="1200"/>
                        <a:buChar char="•"/>
                      </a:pPr>
                      <a:r>
                        <a:rPr lang="en-US" sz="1200"/>
                        <a:t>Smile with your eyes and wave to acknowledge adults &amp; peers</a:t>
                      </a: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Put any equipment used in the “dirty” bin to be sanitized</a:t>
                      </a:r>
                      <a:endParaRPr sz="1200"/>
                    </a:p>
                    <a:p>
                      <a:pPr marL="285750" marR="0" lvl="0" indent="-285750" algn="l" rtl="0">
                        <a:spcBef>
                          <a:spcPts val="0"/>
                        </a:spcBef>
                        <a:spcAft>
                          <a:spcPts val="0"/>
                        </a:spcAft>
                        <a:buClr>
                          <a:schemeClr val="dk1"/>
                        </a:buClr>
                        <a:buSzPts val="1200"/>
                        <a:buFont typeface="Arial"/>
                        <a:buChar char="•"/>
                      </a:pPr>
                      <a:r>
                        <a:rPr lang="en-US" sz="1200"/>
                        <a:t>Keep hands and feet to yourself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Stay at your own desk </a:t>
                      </a:r>
                      <a:endParaRPr/>
                    </a:p>
                    <a:p>
                      <a:pPr marL="285750" marR="0" lvl="0" indent="-285750" algn="l" rtl="0">
                        <a:spcBef>
                          <a:spcPts val="0"/>
                        </a:spcBef>
                        <a:spcAft>
                          <a:spcPts val="0"/>
                        </a:spcAft>
                        <a:buClr>
                          <a:schemeClr val="dk1"/>
                        </a:buClr>
                        <a:buSzPts val="1200"/>
                        <a:buFont typeface="Arial"/>
                        <a:buChar char="•"/>
                      </a:pPr>
                      <a:r>
                        <a:rPr lang="en-US" sz="1200"/>
                        <a:t>Throw your garbage away in the trash </a:t>
                      </a:r>
                      <a:endParaRPr/>
                    </a:p>
                  </a:txBody>
                  <a:tcPr marL="91450" marR="91450" marT="45725" marB="45725"/>
                </a:tc>
                <a:extLst>
                  <a:ext uri="{0D108BD9-81ED-4DB2-BD59-A6C34878D82A}">
                    <a16:rowId xmlns:a16="http://schemas.microsoft.com/office/drawing/2014/main" val="10002"/>
                  </a:ext>
                </a:extLst>
              </a:tr>
              <a:tr h="2074450">
                <a:tc>
                  <a:txBody>
                    <a:bodyPr/>
                    <a:lstStyle/>
                    <a:p>
                      <a:pPr marL="0" marR="0" lvl="0" indent="0" algn="ctr" rtl="0">
                        <a:spcBef>
                          <a:spcPts val="0"/>
                        </a:spcBef>
                        <a:spcAft>
                          <a:spcPts val="0"/>
                        </a:spcAft>
                        <a:buNone/>
                      </a:pPr>
                      <a:endParaRPr sz="2800" b="1"/>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0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Safe</a:t>
                      </a:r>
                      <a:r>
                        <a:rPr lang="en-US" sz="2000" b="1"/>
                        <a:t>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Wear your mask over your nose and mouth to protect yourself and others </a:t>
                      </a:r>
                      <a:endParaRPr/>
                    </a:p>
                    <a:p>
                      <a:pPr marL="285750" marR="0" lvl="0" indent="-285750" algn="l" rtl="0">
                        <a:spcBef>
                          <a:spcPts val="0"/>
                        </a:spcBef>
                        <a:spcAft>
                          <a:spcPts val="0"/>
                        </a:spcAft>
                        <a:buClr>
                          <a:schemeClr val="dk1"/>
                        </a:buClr>
                        <a:buSzPts val="1200"/>
                        <a:buFont typeface="Arial"/>
                        <a:buChar char="•"/>
                      </a:pPr>
                      <a:r>
                        <a:rPr lang="en-US" sz="1200"/>
                        <a:t>Sneeze and cough into your elbow </a:t>
                      </a:r>
                      <a:endParaRPr/>
                    </a:p>
                    <a:p>
                      <a:pPr marL="285750" marR="0" lvl="0" indent="-285750" algn="l" rtl="0">
                        <a:spcBef>
                          <a:spcPts val="0"/>
                        </a:spcBef>
                        <a:spcAft>
                          <a:spcPts val="0"/>
                        </a:spcAft>
                        <a:buClr>
                          <a:schemeClr val="dk1"/>
                        </a:buClr>
                        <a:buSzPts val="1200"/>
                        <a:buFont typeface="Arial"/>
                        <a:buChar char="•"/>
                      </a:pPr>
                      <a:r>
                        <a:rPr lang="en-US" sz="1200"/>
                        <a:t>Keep hands and items out of your mouth</a:t>
                      </a:r>
                      <a:endParaRPr/>
                    </a:p>
                    <a:p>
                      <a:pPr marL="285750" marR="0" lvl="0" indent="-285750" algn="l" rtl="0">
                        <a:spcBef>
                          <a:spcPts val="0"/>
                        </a:spcBef>
                        <a:spcAft>
                          <a:spcPts val="0"/>
                        </a:spcAft>
                        <a:buClr>
                          <a:schemeClr val="dk1"/>
                        </a:buClr>
                        <a:buSzPts val="1200"/>
                        <a:buFont typeface="Arial"/>
                        <a:buChar char="•"/>
                      </a:pPr>
                      <a:r>
                        <a:rPr lang="en-US" sz="1200"/>
                        <a:t>Tell someone if you need help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Wash your hands with soap and water for at least 20 </a:t>
                      </a: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seconds</a:t>
                      </a:r>
                      <a:r>
                        <a:rPr lang="en-US" sz="1200"/>
                        <a:t>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b="0" u="none" strike="noStrike" cap="none">
                          <a:solidFill>
                            <a:srgbClr val="000000"/>
                          </a:solidFill>
                        </a:rPr>
                        <a:t>Sit in every other seat</a:t>
                      </a:r>
                      <a:endParaRPr/>
                    </a:p>
                    <a:p>
                      <a:pPr marL="285750" marR="0" lvl="0" indent="-285750" algn="l" rtl="0">
                        <a:lnSpc>
                          <a:spcPct val="100000"/>
                        </a:lnSpc>
                        <a:spcBef>
                          <a:spcPts val="0"/>
                        </a:spcBef>
                        <a:spcAft>
                          <a:spcPts val="0"/>
                        </a:spcAft>
                        <a:buClr>
                          <a:srgbClr val="000000"/>
                        </a:buClr>
                        <a:buSzPts val="1200"/>
                        <a:buFont typeface="Arial"/>
                        <a:buChar char="•"/>
                      </a:pPr>
                      <a:r>
                        <a:rPr lang="en-US" sz="1200" b="0" u="none" strike="noStrike" cap="none">
                          <a:solidFill>
                            <a:srgbClr val="000000"/>
                          </a:solidFill>
                        </a:rPr>
                        <a:t>Wear your mask over your nose and mouth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b="0" u="none" strike="noStrike" cap="none">
                          <a:solidFill>
                            <a:srgbClr val="000000"/>
                          </a:solidFill>
                        </a:rPr>
                        <a:t>Keep windows open if possible</a:t>
                      </a:r>
                      <a:endParaRPr sz="1200" b="0" u="none" strike="noStrike" cap="none">
                        <a:solidFill>
                          <a:srgbClr val="000000"/>
                        </a:solidFill>
                      </a:endParaRPr>
                    </a:p>
                    <a:p>
                      <a:pPr marL="0" marR="0" lvl="0" indent="0" algn="l" rtl="0">
                        <a:spcBef>
                          <a:spcPts val="0"/>
                        </a:spcBef>
                        <a:spcAft>
                          <a:spcPts val="0"/>
                        </a:spcAft>
                        <a:buNone/>
                      </a:pP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Maintain 6’ (big) personal space bubble</a:t>
                      </a:r>
                      <a:endParaRPr sz="1200"/>
                    </a:p>
                    <a:p>
                      <a:pPr marL="285750" marR="0" lvl="0" indent="-285750" algn="l" rtl="0">
                        <a:spcBef>
                          <a:spcPts val="0"/>
                        </a:spcBef>
                        <a:spcAft>
                          <a:spcPts val="0"/>
                        </a:spcAft>
                        <a:buClr>
                          <a:schemeClr val="dk1"/>
                        </a:buClr>
                        <a:buSzPts val="1200"/>
                        <a:buFont typeface="Arial"/>
                        <a:buChar char="•"/>
                      </a:pPr>
                      <a:r>
                        <a:rPr lang="en-US" sz="1200"/>
                        <a:t>Wear your mask over your nose and mouth to protect others in the hallway and yourself</a:t>
                      </a: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Play games that allow for physical distancing</a:t>
                      </a:r>
                      <a:endParaRPr/>
                    </a:p>
                    <a:p>
                      <a:pPr marL="285750" marR="0" lvl="0" indent="-209550" algn="l" rtl="0">
                        <a:spcBef>
                          <a:spcPts val="0"/>
                        </a:spcBef>
                        <a:spcAft>
                          <a:spcPts val="0"/>
                        </a:spcAft>
                        <a:buClr>
                          <a:schemeClr val="dk1"/>
                        </a:buClr>
                        <a:buSzPts val="1200"/>
                        <a:buFont typeface="Arial"/>
                        <a:buNone/>
                      </a:pP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dirty="0"/>
                        <a:t>Wash your hands before eating </a:t>
                      </a:r>
                      <a:endParaRPr dirty="0"/>
                    </a:p>
                    <a:p>
                      <a:pPr marL="285750" marR="0" lvl="0" indent="-285750" algn="l" rtl="0">
                        <a:spcBef>
                          <a:spcPts val="0"/>
                        </a:spcBef>
                        <a:spcAft>
                          <a:spcPts val="0"/>
                        </a:spcAft>
                        <a:buClr>
                          <a:schemeClr val="dk1"/>
                        </a:buClr>
                        <a:buSzPts val="1200"/>
                        <a:buFont typeface="Arial"/>
                        <a:buChar char="•"/>
                      </a:pPr>
                      <a:r>
                        <a:rPr lang="en-US" sz="1200" dirty="0"/>
                        <a:t>Eat only your own food </a:t>
                      </a:r>
                      <a:endParaRPr dirty="0"/>
                    </a:p>
                    <a:p>
                      <a:pPr marL="285750" marR="0" lvl="0" indent="-285750" algn="l" rtl="0">
                        <a:spcBef>
                          <a:spcPts val="0"/>
                        </a:spcBef>
                        <a:spcAft>
                          <a:spcPts val="0"/>
                        </a:spcAft>
                        <a:buClr>
                          <a:schemeClr val="dk1"/>
                        </a:buClr>
                        <a:buSzPts val="1200"/>
                        <a:buFont typeface="Arial"/>
                        <a:buChar char="•"/>
                      </a:pPr>
                      <a:r>
                        <a:rPr lang="en-US" sz="1200" dirty="0"/>
                        <a:t>Keep your mask close to you when you aren’t wearing it </a:t>
                      </a:r>
                      <a:endParaRPr dirty="0"/>
                    </a:p>
                  </a:txBody>
                  <a:tcPr marL="91450" marR="91450" marT="45725" marB="45725"/>
                </a:tc>
                <a:extLst>
                  <a:ext uri="{0D108BD9-81ED-4DB2-BD59-A6C34878D82A}">
                    <a16:rowId xmlns:a16="http://schemas.microsoft.com/office/drawing/2014/main" val="10003"/>
                  </a:ext>
                </a:extLst>
              </a:tr>
            </a:tbl>
          </a:graphicData>
        </a:graphic>
      </p:graphicFrame>
      <p:sp>
        <p:nvSpPr>
          <p:cNvPr id="618" name="Google Shape;618;p5"/>
          <p:cNvSpPr txBox="1"/>
          <p:nvPr/>
        </p:nvSpPr>
        <p:spPr>
          <a:xfrm>
            <a:off x="3732950" y="6221600"/>
            <a:ext cx="8280900" cy="5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highlight>
                  <a:srgbClr val="FFFFFF"/>
                </a:highlight>
                <a:latin typeface="Calibri"/>
                <a:ea typeface="Calibri"/>
                <a:cs typeface="Calibri"/>
                <a:sym typeface="Calibri"/>
              </a:rPr>
              <a:t>DRAFT:</a:t>
            </a:r>
            <a:r>
              <a:rPr lang="en-US" sz="1600">
                <a:highlight>
                  <a:srgbClr val="FFFFFF"/>
                </a:highlight>
                <a:latin typeface="Calibri"/>
                <a:ea typeface="Calibri"/>
                <a:cs typeface="Calibri"/>
                <a:sym typeface="Calibri"/>
              </a:rPr>
              <a:t> </a:t>
            </a:r>
            <a:r>
              <a:rPr lang="en-US">
                <a:solidFill>
                  <a:schemeClr val="dk1"/>
                </a:solidFill>
                <a:highlight>
                  <a:srgbClr val="FFFFFF"/>
                </a:highlight>
                <a:latin typeface="Calibri"/>
                <a:ea typeface="Calibri"/>
                <a:cs typeface="Calibri"/>
                <a:sym typeface="Calibri"/>
              </a:rPr>
              <a:t>These are </a:t>
            </a:r>
            <a:r>
              <a:rPr lang="en-US" i="1">
                <a:solidFill>
                  <a:schemeClr val="dk1"/>
                </a:solidFill>
                <a:highlight>
                  <a:srgbClr val="FFFFFF"/>
                </a:highlight>
                <a:latin typeface="Calibri"/>
                <a:ea typeface="Calibri"/>
                <a:cs typeface="Calibri"/>
                <a:sym typeface="Calibri"/>
              </a:rPr>
              <a:t>examples</a:t>
            </a:r>
            <a:r>
              <a:rPr lang="en-US">
                <a:solidFill>
                  <a:schemeClr val="dk1"/>
                </a:solidFill>
                <a:highlight>
                  <a:srgbClr val="FFFFFF"/>
                </a:highlight>
                <a:latin typeface="Calibri"/>
                <a:ea typeface="Calibri"/>
                <a:cs typeface="Calibri"/>
                <a:sym typeface="Calibri"/>
              </a:rPr>
              <a:t>. DE-PBS Project is not recommending specific actions to prevent spread of COVID-19.  Schools should develop/revise based on district/school-based guidelines.   </a:t>
            </a:r>
            <a:endParaRPr sz="1600">
              <a:highlight>
                <a:srgbClr val="FFFFFF"/>
              </a:highlight>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graphicFrame>
        <p:nvGraphicFramePr>
          <p:cNvPr id="623" name="Google Shape;623;p6"/>
          <p:cNvGraphicFramePr/>
          <p:nvPr/>
        </p:nvGraphicFramePr>
        <p:xfrm>
          <a:off x="0" y="0"/>
          <a:ext cx="3000000" cy="3000000"/>
        </p:xfrm>
        <a:graphic>
          <a:graphicData uri="http://schemas.openxmlformats.org/drawingml/2006/table">
            <a:tbl>
              <a:tblPr firstRow="1" bandRow="1">
                <a:noFill/>
                <a:tableStyleId>{42F18ED5-F858-4A8B-B89B-22F6E24FF64E}</a:tableStyleId>
              </a:tblPr>
              <a:tblGrid>
                <a:gridCol w="1741725">
                  <a:extLst>
                    <a:ext uri="{9D8B030D-6E8A-4147-A177-3AD203B41FA5}">
                      <a16:colId xmlns:a16="http://schemas.microsoft.com/office/drawing/2014/main" val="20000"/>
                    </a:ext>
                  </a:extLst>
                </a:gridCol>
                <a:gridCol w="1741725">
                  <a:extLst>
                    <a:ext uri="{9D8B030D-6E8A-4147-A177-3AD203B41FA5}">
                      <a16:colId xmlns:a16="http://schemas.microsoft.com/office/drawing/2014/main" val="20001"/>
                    </a:ext>
                  </a:extLst>
                </a:gridCol>
                <a:gridCol w="1741725">
                  <a:extLst>
                    <a:ext uri="{9D8B030D-6E8A-4147-A177-3AD203B41FA5}">
                      <a16:colId xmlns:a16="http://schemas.microsoft.com/office/drawing/2014/main" val="20002"/>
                    </a:ext>
                  </a:extLst>
                </a:gridCol>
                <a:gridCol w="1741725">
                  <a:extLst>
                    <a:ext uri="{9D8B030D-6E8A-4147-A177-3AD203B41FA5}">
                      <a16:colId xmlns:a16="http://schemas.microsoft.com/office/drawing/2014/main" val="20003"/>
                    </a:ext>
                  </a:extLst>
                </a:gridCol>
                <a:gridCol w="1741725">
                  <a:extLst>
                    <a:ext uri="{9D8B030D-6E8A-4147-A177-3AD203B41FA5}">
                      <a16:colId xmlns:a16="http://schemas.microsoft.com/office/drawing/2014/main" val="20004"/>
                    </a:ext>
                  </a:extLst>
                </a:gridCol>
                <a:gridCol w="1741725">
                  <a:extLst>
                    <a:ext uri="{9D8B030D-6E8A-4147-A177-3AD203B41FA5}">
                      <a16:colId xmlns:a16="http://schemas.microsoft.com/office/drawing/2014/main" val="20005"/>
                    </a:ext>
                  </a:extLst>
                </a:gridCol>
                <a:gridCol w="1741725">
                  <a:extLst>
                    <a:ext uri="{9D8B030D-6E8A-4147-A177-3AD203B41FA5}">
                      <a16:colId xmlns:a16="http://schemas.microsoft.com/office/drawing/2014/main" val="20006"/>
                    </a:ext>
                  </a:extLst>
                </a:gridCol>
              </a:tblGrid>
              <a:tr h="634675">
                <a:tc>
                  <a:txBody>
                    <a:bodyPr/>
                    <a:lstStyle/>
                    <a:p>
                      <a:pPr marL="0" marR="0" lvl="0" indent="0" algn="l" rtl="0">
                        <a:spcBef>
                          <a:spcPts val="0"/>
                        </a:spcBef>
                        <a:spcAft>
                          <a:spcPts val="0"/>
                        </a:spcAft>
                        <a:buNone/>
                      </a:pPr>
                      <a:r>
                        <a:rPr lang="en-US" sz="1800">
                          <a:solidFill>
                            <a:srgbClr val="0070C0"/>
                          </a:solidFill>
                        </a:rPr>
                        <a:t>Secondary Example </a:t>
                      </a:r>
                      <a:endParaRPr/>
                    </a:p>
                  </a:txBody>
                  <a:tcPr marL="91450" marR="91450" marT="45725" marB="45725"/>
                </a:tc>
                <a:tc>
                  <a:txBody>
                    <a:bodyPr/>
                    <a:lstStyle/>
                    <a:p>
                      <a:pPr marL="0" marR="0" lvl="0" indent="0" algn="ctr" rtl="0">
                        <a:spcBef>
                          <a:spcPts val="0"/>
                        </a:spcBef>
                        <a:spcAft>
                          <a:spcPts val="0"/>
                        </a:spcAft>
                        <a:buNone/>
                      </a:pPr>
                      <a:r>
                        <a:rPr lang="en-US" sz="1800"/>
                        <a:t>Classroom</a:t>
                      </a:r>
                      <a:endParaRPr/>
                    </a:p>
                  </a:txBody>
                  <a:tcPr marL="91450" marR="91450" marT="45725" marB="45725"/>
                </a:tc>
                <a:tc>
                  <a:txBody>
                    <a:bodyPr/>
                    <a:lstStyle/>
                    <a:p>
                      <a:pPr marL="0" marR="0" lvl="0" indent="0" algn="ctr" rtl="0">
                        <a:spcBef>
                          <a:spcPts val="0"/>
                        </a:spcBef>
                        <a:spcAft>
                          <a:spcPts val="0"/>
                        </a:spcAft>
                        <a:buNone/>
                      </a:pPr>
                      <a:r>
                        <a:rPr lang="en-US" sz="1800"/>
                        <a:t>Bathroom</a:t>
                      </a:r>
                      <a:endParaRPr/>
                    </a:p>
                  </a:txBody>
                  <a:tcPr marL="91450" marR="91450" marT="45725" marB="45725"/>
                </a:tc>
                <a:tc>
                  <a:txBody>
                    <a:bodyPr/>
                    <a:lstStyle/>
                    <a:p>
                      <a:pPr marL="0" lvl="0" indent="0" algn="ctr" rtl="0">
                        <a:spcBef>
                          <a:spcPts val="0"/>
                        </a:spcBef>
                        <a:spcAft>
                          <a:spcPts val="0"/>
                        </a:spcAft>
                        <a:buClr>
                          <a:schemeClr val="dk1"/>
                        </a:buClr>
                        <a:buFont typeface="Arial"/>
                        <a:buNone/>
                      </a:pPr>
                      <a:r>
                        <a:rPr lang="en-US" sz="1800"/>
                        <a:t>Lunchtime</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Hallway</a:t>
                      </a:r>
                      <a:endParaRPr/>
                    </a:p>
                  </a:txBody>
                  <a:tcPr marL="91450" marR="91450" marT="45725" marB="45725"/>
                </a:tc>
                <a:tc>
                  <a:txBody>
                    <a:bodyPr/>
                    <a:lstStyle/>
                    <a:p>
                      <a:pPr marL="0" marR="0" lvl="0" indent="0" algn="ctr" rtl="0">
                        <a:spcBef>
                          <a:spcPts val="0"/>
                        </a:spcBef>
                        <a:spcAft>
                          <a:spcPts val="0"/>
                        </a:spcAft>
                        <a:buNone/>
                      </a:pPr>
                      <a:r>
                        <a:rPr lang="en-US" sz="1800"/>
                        <a:t>Sports </a:t>
                      </a:r>
                      <a:endParaRPr/>
                    </a:p>
                  </a:txBody>
                  <a:tcPr marL="91450" marR="91450" marT="45725" marB="45725"/>
                </a:tc>
                <a:tc>
                  <a:txBody>
                    <a:bodyPr/>
                    <a:lstStyle/>
                    <a:p>
                      <a:pPr marL="0" marR="0" lvl="0" indent="0" algn="ctr" rtl="0">
                        <a:spcBef>
                          <a:spcPts val="0"/>
                        </a:spcBef>
                        <a:spcAft>
                          <a:spcPts val="0"/>
                        </a:spcAft>
                        <a:buNone/>
                      </a:pPr>
                      <a:r>
                        <a:rPr lang="en-US" sz="1800"/>
                        <a:t>SEL/ Student Self-Care </a:t>
                      </a:r>
                      <a:endParaRPr/>
                    </a:p>
                  </a:txBody>
                  <a:tcPr marL="91450" marR="91450" marT="45725" marB="45725"/>
                </a:tc>
                <a:extLst>
                  <a:ext uri="{0D108BD9-81ED-4DB2-BD59-A6C34878D82A}">
                    <a16:rowId xmlns:a16="http://schemas.microsoft.com/office/drawing/2014/main" val="10000"/>
                  </a:ext>
                </a:extLst>
              </a:tr>
              <a:tr h="2445875">
                <a:tc>
                  <a:txBody>
                    <a:bodyPr/>
                    <a:lstStyle/>
                    <a:p>
                      <a:pPr marL="0" marR="0" lvl="0" indent="0" algn="ctr" rtl="0">
                        <a:spcBef>
                          <a:spcPts val="0"/>
                        </a:spcBef>
                        <a:spcAft>
                          <a:spcPts val="0"/>
                        </a:spcAft>
                        <a:buNone/>
                      </a:pPr>
                      <a:r>
                        <a:rPr lang="en-US" sz="2800" b="1"/>
                        <a:t> </a:t>
                      </a:r>
                      <a:endParaRPr/>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000" b="1"/>
                        <a:t>Responsible</a:t>
                      </a:r>
                      <a:endParaRPr/>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Use only your personal materials and label them</a:t>
                      </a:r>
                      <a:endParaRPr sz="1200"/>
                    </a:p>
                    <a:p>
                      <a:pPr marL="285750" marR="0" lvl="0" indent="-273050" algn="l" rtl="0">
                        <a:spcBef>
                          <a:spcPts val="0"/>
                        </a:spcBef>
                        <a:spcAft>
                          <a:spcPts val="0"/>
                        </a:spcAft>
                        <a:buClr>
                          <a:schemeClr val="dk1"/>
                        </a:buClr>
                        <a:buSzPts val="1200"/>
                        <a:buFont typeface="Arial"/>
                        <a:buChar char="•"/>
                      </a:pPr>
                      <a:r>
                        <a:rPr lang="en-US" sz="1200"/>
                        <a:t>Keep your personal materials in your backpack</a:t>
                      </a: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Use one pump of soap to wash your hands and one paper towel to dry your hands </a:t>
                      </a:r>
                      <a:endParaRPr sz="1200"/>
                    </a:p>
                  </a:txBody>
                  <a:tcPr marL="91450" marR="91450" marT="45725" marB="45725"/>
                </a:tc>
                <a:tc>
                  <a:txBody>
                    <a:bodyPr/>
                    <a:lstStyle/>
                    <a:p>
                      <a:pPr marL="457200" lvl="0" indent="-304800" algn="l" rtl="0">
                        <a:spcBef>
                          <a:spcPts val="0"/>
                        </a:spcBef>
                        <a:spcAft>
                          <a:spcPts val="0"/>
                        </a:spcAft>
                        <a:buClr>
                          <a:schemeClr val="dk1"/>
                        </a:buClr>
                        <a:buSzPts val="1200"/>
                        <a:buChar char="•"/>
                      </a:pPr>
                      <a:r>
                        <a:rPr lang="en-US" sz="1200"/>
                        <a:t>Maintain distance from others while eating</a:t>
                      </a:r>
                      <a:endParaRPr sz="1200"/>
                    </a:p>
                    <a:p>
                      <a:pPr marL="457200" lvl="0" indent="-304800" algn="l" rtl="0">
                        <a:spcBef>
                          <a:spcPts val="0"/>
                        </a:spcBef>
                        <a:spcAft>
                          <a:spcPts val="0"/>
                        </a:spcAft>
                        <a:buClr>
                          <a:schemeClr val="dk1"/>
                        </a:buClr>
                        <a:buSzPts val="1200"/>
                        <a:buChar char="•"/>
                      </a:pPr>
                      <a:r>
                        <a:rPr lang="en-US" sz="1200"/>
                        <a:t>Wash your hands when you are done eating </a:t>
                      </a: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Follow one-way direction arrows </a:t>
                      </a:r>
                      <a:endParaRPr sz="1200"/>
                    </a:p>
                    <a:p>
                      <a:pPr marL="0" marR="0" lvl="0" indent="0" algn="l" rtl="0">
                        <a:spcBef>
                          <a:spcPts val="0"/>
                        </a:spcBef>
                        <a:spcAft>
                          <a:spcPts val="0"/>
                        </a:spcAft>
                        <a:buClr>
                          <a:schemeClr val="dk1"/>
                        </a:buClr>
                        <a:buSzPts val="1400"/>
                        <a:buFont typeface="Arial"/>
                        <a:buNone/>
                      </a:pPr>
                      <a:endParaRPr sz="1200"/>
                    </a:p>
                  </a:txBody>
                  <a:tcPr marL="91450" marR="91450" marT="45725" marB="45725"/>
                </a:tc>
                <a:tc>
                  <a:txBody>
                    <a:bodyPr/>
                    <a:lstStyle/>
                    <a:p>
                      <a:pPr marL="285750" lvl="0" indent="-273050" algn="l" rtl="0">
                        <a:spcBef>
                          <a:spcPts val="0"/>
                        </a:spcBef>
                        <a:spcAft>
                          <a:spcPts val="0"/>
                        </a:spcAft>
                        <a:buClr>
                          <a:schemeClr val="dk1"/>
                        </a:buClr>
                        <a:buSzPts val="1200"/>
                        <a:buChar char="•"/>
                      </a:pPr>
                      <a:r>
                        <a:rPr lang="en-US" sz="1200"/>
                        <a:t>Keep personal items to yourself </a:t>
                      </a: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Tell an adult if you observe someone struggling </a:t>
                      </a:r>
                      <a:endParaRPr sz="1200"/>
                    </a:p>
                    <a:p>
                      <a:pPr marL="285750" marR="0" lvl="0" indent="-273050" algn="l" rtl="0">
                        <a:spcBef>
                          <a:spcPts val="0"/>
                        </a:spcBef>
                        <a:spcAft>
                          <a:spcPts val="0"/>
                        </a:spcAft>
                        <a:buSzPts val="1200"/>
                        <a:buChar char="•"/>
                      </a:pPr>
                      <a:r>
                        <a:rPr lang="en-US" sz="1200"/>
                        <a:t>Stand up for others if you observe COVID stigmatization or inequities</a:t>
                      </a:r>
                      <a:endParaRPr sz="1200"/>
                    </a:p>
                    <a:p>
                      <a:pPr marL="285750" marR="0" lvl="0" indent="-273050" algn="l" rtl="0">
                        <a:spcBef>
                          <a:spcPts val="0"/>
                        </a:spcBef>
                        <a:spcAft>
                          <a:spcPts val="0"/>
                        </a:spcAft>
                        <a:buSzPts val="1200"/>
                        <a:buChar char="•"/>
                      </a:pPr>
                      <a:r>
                        <a:rPr lang="en-US" sz="1200"/>
                        <a:t>Avoid risky situations that could expose you to the virus</a:t>
                      </a:r>
                      <a:endParaRPr sz="1200"/>
                    </a:p>
                    <a:p>
                      <a:pPr marL="0" marR="0" lvl="0" indent="0" algn="l" rtl="0">
                        <a:spcBef>
                          <a:spcPts val="0"/>
                        </a:spcBef>
                        <a:spcAft>
                          <a:spcPts val="0"/>
                        </a:spcAft>
                        <a:buNone/>
                      </a:pPr>
                      <a:endParaRPr sz="1200"/>
                    </a:p>
                    <a:p>
                      <a:pPr marL="0" marR="0" lvl="0" indent="0" algn="l" rtl="0">
                        <a:spcBef>
                          <a:spcPts val="0"/>
                        </a:spcBef>
                        <a:spcAft>
                          <a:spcPts val="0"/>
                        </a:spcAft>
                        <a:buClr>
                          <a:schemeClr val="dk1"/>
                        </a:buClr>
                        <a:buSzPts val="1400"/>
                        <a:buFont typeface="Arial"/>
                        <a:buNone/>
                      </a:pPr>
                      <a:endParaRPr sz="1200"/>
                    </a:p>
                  </a:txBody>
                  <a:tcPr marL="91450" marR="91450" marT="45725" marB="45725"/>
                </a:tc>
                <a:extLst>
                  <a:ext uri="{0D108BD9-81ED-4DB2-BD59-A6C34878D82A}">
                    <a16:rowId xmlns:a16="http://schemas.microsoft.com/office/drawing/2014/main" val="10001"/>
                  </a:ext>
                </a:extLst>
              </a:tr>
              <a:tr h="2074450">
                <a:tc>
                  <a:txBody>
                    <a:bodyPr/>
                    <a:lstStyle/>
                    <a:p>
                      <a:pPr marL="0" marR="0" lvl="0" indent="0" algn="ctr" rtl="0">
                        <a:spcBef>
                          <a:spcPts val="0"/>
                        </a:spcBef>
                        <a:spcAft>
                          <a:spcPts val="0"/>
                        </a:spcAft>
                        <a:buNone/>
                      </a:pPr>
                      <a:r>
                        <a:rPr lang="en-US" sz="2800" b="1"/>
                        <a:t>  </a:t>
                      </a:r>
                      <a:endParaRPr/>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000" b="1"/>
                        <a:t>Respectful</a:t>
                      </a:r>
                      <a:r>
                        <a:rPr lang="en-US" sz="2800" b="1"/>
                        <a:t> </a:t>
                      </a:r>
                      <a:endParaRPr/>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Wipe down your desk and chair before/after use</a:t>
                      </a:r>
                      <a:endParaRPr sz="1200"/>
                    </a:p>
                    <a:p>
                      <a:pPr marL="285750" marR="0" lvl="0" indent="-273050" algn="l" rtl="0">
                        <a:spcBef>
                          <a:spcPts val="0"/>
                        </a:spcBef>
                        <a:spcAft>
                          <a:spcPts val="0"/>
                        </a:spcAft>
                        <a:buClr>
                          <a:schemeClr val="dk1"/>
                        </a:buClr>
                        <a:buSzPts val="1200"/>
                        <a:buFont typeface="Arial"/>
                        <a:buChar char="•"/>
                      </a:pPr>
                      <a:r>
                        <a:rPr lang="en-US" sz="1200"/>
                        <a:t>Wipe down any shared materials before/after use </a:t>
                      </a:r>
                      <a:endParaRPr sz="1200"/>
                    </a:p>
                    <a:p>
                      <a:pPr marL="457200" marR="0" lvl="0" indent="0" algn="l" rtl="0">
                        <a:spcBef>
                          <a:spcPts val="0"/>
                        </a:spcBef>
                        <a:spcAft>
                          <a:spcPts val="0"/>
                        </a:spcAft>
                        <a:buNone/>
                      </a:pP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Keep the bathroom tidy and clear of personal items </a:t>
                      </a:r>
                      <a:endParaRPr sz="1200"/>
                    </a:p>
                  </a:txBody>
                  <a:tcPr marL="91450" marR="91450" marT="45725" marB="45725"/>
                </a:tc>
                <a:tc>
                  <a:txBody>
                    <a:bodyPr/>
                    <a:lstStyle/>
                    <a:p>
                      <a:pPr marL="457200" lvl="0" indent="-304800" algn="l" rtl="0">
                        <a:spcBef>
                          <a:spcPts val="0"/>
                        </a:spcBef>
                        <a:spcAft>
                          <a:spcPts val="0"/>
                        </a:spcAft>
                        <a:buClr>
                          <a:schemeClr val="dk1"/>
                        </a:buClr>
                        <a:buSzPts val="1200"/>
                        <a:buChar char="•"/>
                      </a:pPr>
                      <a:r>
                        <a:rPr lang="en-US" sz="1200"/>
                        <a:t>Stay at your own desk </a:t>
                      </a:r>
                      <a:endParaRPr sz="1200"/>
                    </a:p>
                    <a:p>
                      <a:pPr marL="457200" lvl="0" indent="-304800" algn="l" rtl="0">
                        <a:spcBef>
                          <a:spcPts val="0"/>
                        </a:spcBef>
                        <a:spcAft>
                          <a:spcPts val="0"/>
                        </a:spcAft>
                        <a:buClr>
                          <a:schemeClr val="dk1"/>
                        </a:buClr>
                        <a:buSzPts val="1200"/>
                        <a:buChar char="•"/>
                      </a:pPr>
                      <a:r>
                        <a:rPr lang="en-US" sz="1200"/>
                        <a:t>Throw your garbage away in the trash </a:t>
                      </a: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Elbow bump friends to greet them </a:t>
                      </a: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Put any equipment in the “dirty” bin to allow for sanitization </a:t>
                      </a: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Give “air high fives” to encourage others</a:t>
                      </a:r>
                      <a:endParaRPr sz="1200"/>
                    </a:p>
                    <a:p>
                      <a:pPr marL="285750" lvl="0" indent="-273050" algn="l" rtl="0">
                        <a:spcBef>
                          <a:spcPts val="0"/>
                        </a:spcBef>
                        <a:spcAft>
                          <a:spcPts val="0"/>
                        </a:spcAft>
                        <a:buClr>
                          <a:schemeClr val="dk1"/>
                        </a:buClr>
                        <a:buSzPts val="1200"/>
                        <a:buChar char="•"/>
                      </a:pP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Check in on friends </a:t>
                      </a:r>
                      <a:endParaRPr sz="1200"/>
                    </a:p>
                    <a:p>
                      <a:pPr marL="285750" lvl="0" indent="-273050" algn="l" rtl="0">
                        <a:spcBef>
                          <a:spcPts val="0"/>
                        </a:spcBef>
                        <a:spcAft>
                          <a:spcPts val="0"/>
                        </a:spcAft>
                        <a:buClr>
                          <a:schemeClr val="dk1"/>
                        </a:buClr>
                        <a:buSzPts val="1200"/>
                        <a:buChar char="•"/>
                      </a:pPr>
                      <a:r>
                        <a:rPr lang="en-US" sz="1200"/>
                        <a:t>Practice reflective listening when others are sharing their COVID experiences</a:t>
                      </a:r>
                      <a:endParaRPr sz="1200"/>
                    </a:p>
                  </a:txBody>
                  <a:tcPr marL="91450" marR="91450" marT="45725" marB="45725"/>
                </a:tc>
                <a:extLst>
                  <a:ext uri="{0D108BD9-81ED-4DB2-BD59-A6C34878D82A}">
                    <a16:rowId xmlns:a16="http://schemas.microsoft.com/office/drawing/2014/main" val="10002"/>
                  </a:ext>
                </a:extLst>
              </a:tr>
              <a:tr h="2074450">
                <a:tc>
                  <a:txBody>
                    <a:bodyPr/>
                    <a:lstStyle/>
                    <a:p>
                      <a:pPr marL="0" marR="0" lvl="0" indent="0" algn="ctr" rtl="0">
                        <a:spcBef>
                          <a:spcPts val="0"/>
                        </a:spcBef>
                        <a:spcAft>
                          <a:spcPts val="0"/>
                        </a:spcAft>
                        <a:buNone/>
                      </a:pPr>
                      <a:endParaRPr sz="2800" b="1"/>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000" b="1"/>
                        <a:t>Safe</a:t>
                      </a:r>
                      <a:r>
                        <a:rPr lang="en-US" sz="2400" b="1"/>
                        <a:t> </a:t>
                      </a:r>
                      <a:endParaRPr/>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Wear your mask over your nose and mouth </a:t>
                      </a:r>
                      <a:endParaRPr sz="1200"/>
                    </a:p>
                    <a:p>
                      <a:pPr marL="457200" marR="0" lvl="0" indent="0" algn="l" rtl="0">
                        <a:spcBef>
                          <a:spcPts val="0"/>
                        </a:spcBef>
                        <a:spcAft>
                          <a:spcPts val="0"/>
                        </a:spcAft>
                        <a:buNone/>
                      </a:pP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Wash your hands with soap and water for at least 20 seconds </a:t>
                      </a:r>
                      <a:endParaRPr sz="1200"/>
                    </a:p>
                  </a:txBody>
                  <a:tcPr marL="91450" marR="91450" marT="45725" marB="45725"/>
                </a:tc>
                <a:tc>
                  <a:txBody>
                    <a:bodyPr/>
                    <a:lstStyle/>
                    <a:p>
                      <a:pPr marL="457200" lvl="0" indent="-304800" algn="l" rtl="0">
                        <a:spcBef>
                          <a:spcPts val="0"/>
                        </a:spcBef>
                        <a:spcAft>
                          <a:spcPts val="0"/>
                        </a:spcAft>
                        <a:buClr>
                          <a:schemeClr val="dk1"/>
                        </a:buClr>
                        <a:buSzPts val="1200"/>
                        <a:buChar char="•"/>
                      </a:pPr>
                      <a:r>
                        <a:rPr lang="en-US" sz="1200"/>
                        <a:t>Wash your hands before eating </a:t>
                      </a:r>
                      <a:endParaRPr sz="1200"/>
                    </a:p>
                    <a:p>
                      <a:pPr marL="457200" lvl="0" indent="-304800" algn="l" rtl="0">
                        <a:spcBef>
                          <a:spcPts val="0"/>
                        </a:spcBef>
                        <a:spcAft>
                          <a:spcPts val="0"/>
                        </a:spcAft>
                        <a:buClr>
                          <a:schemeClr val="dk1"/>
                        </a:buClr>
                        <a:buSzPts val="1200"/>
                        <a:buChar char="•"/>
                      </a:pPr>
                      <a:r>
                        <a:rPr lang="en-US" sz="1200"/>
                        <a:t>Eat only your own food </a:t>
                      </a:r>
                      <a:endParaRPr sz="1200"/>
                    </a:p>
                    <a:p>
                      <a:pPr marL="457200" lvl="0" indent="-304800" algn="l" rtl="0">
                        <a:spcBef>
                          <a:spcPts val="0"/>
                        </a:spcBef>
                        <a:spcAft>
                          <a:spcPts val="0"/>
                        </a:spcAft>
                        <a:buClr>
                          <a:schemeClr val="dk1"/>
                        </a:buClr>
                        <a:buSzPts val="1200"/>
                        <a:buChar char="•"/>
                      </a:pPr>
                      <a:r>
                        <a:rPr lang="en-US" sz="1200"/>
                        <a:t>Keep your mask close to your when you aren’t wearing it </a:t>
                      </a:r>
                      <a:endParaRPr sz="1200">
                        <a:solidFill>
                          <a:srgbClr val="000000"/>
                        </a:solidFill>
                      </a:endParaRPr>
                    </a:p>
                    <a:p>
                      <a:pPr marL="0" marR="0" lvl="0" indent="0" algn="l" rtl="0">
                        <a:spcBef>
                          <a:spcPts val="0"/>
                        </a:spcBef>
                        <a:spcAft>
                          <a:spcPts val="0"/>
                        </a:spcAft>
                        <a:buNone/>
                      </a:pP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Move to your next class quickly to reduce contact outside of the classroom </a:t>
                      </a:r>
                      <a:endParaRPr sz="1200"/>
                    </a:p>
                    <a:p>
                      <a:pPr marL="285750" marR="0" lvl="0" indent="-196850" algn="l" rtl="0">
                        <a:spcBef>
                          <a:spcPts val="0"/>
                        </a:spcBef>
                        <a:spcAft>
                          <a:spcPts val="0"/>
                        </a:spcAft>
                        <a:buClr>
                          <a:schemeClr val="dk1"/>
                        </a:buClr>
                        <a:buSzPts val="1400"/>
                        <a:buFont typeface="Arial"/>
                        <a:buNone/>
                      </a:pPr>
                      <a:endParaRPr sz="1200"/>
                    </a:p>
                  </a:txBody>
                  <a:tcPr marL="91450" marR="91450" marT="45725" marB="45725"/>
                </a:tc>
                <a:tc>
                  <a:txBody>
                    <a:bodyPr/>
                    <a:lstStyle/>
                    <a:p>
                      <a:pPr marL="285750" marR="0" lvl="0" indent="-273050" algn="l" rtl="0">
                        <a:spcBef>
                          <a:spcPts val="0"/>
                        </a:spcBef>
                        <a:spcAft>
                          <a:spcPts val="0"/>
                        </a:spcAft>
                        <a:buClr>
                          <a:schemeClr val="dk1"/>
                        </a:buClr>
                        <a:buSzPts val="1200"/>
                        <a:buFont typeface="Arial"/>
                        <a:buChar char="•"/>
                      </a:pPr>
                      <a:r>
                        <a:rPr lang="en-US" sz="1200"/>
                        <a:t>Limit activity to contact- minimum sports </a:t>
                      </a:r>
                      <a:endParaRPr sz="1200"/>
                    </a:p>
                    <a:p>
                      <a:pPr marL="285750" marR="0" lvl="0" indent="-196850" algn="l" rtl="0">
                        <a:spcBef>
                          <a:spcPts val="0"/>
                        </a:spcBef>
                        <a:spcAft>
                          <a:spcPts val="0"/>
                        </a:spcAft>
                        <a:buClr>
                          <a:schemeClr val="dk1"/>
                        </a:buClr>
                        <a:buSzPts val="1400"/>
                        <a:buFont typeface="Arial"/>
                        <a:buNone/>
                      </a:pPr>
                      <a:endParaRPr sz="1200"/>
                    </a:p>
                  </a:txBody>
                  <a:tcPr marL="91450" marR="91450" marT="45725" marB="45725"/>
                </a:tc>
                <a:tc>
                  <a:txBody>
                    <a:bodyPr/>
                    <a:lstStyle/>
                    <a:p>
                      <a:pPr marL="285750" lvl="0" indent="-273050" algn="l" rtl="0">
                        <a:spcBef>
                          <a:spcPts val="0"/>
                        </a:spcBef>
                        <a:spcAft>
                          <a:spcPts val="0"/>
                        </a:spcAft>
                        <a:buClr>
                          <a:schemeClr val="dk1"/>
                        </a:buClr>
                        <a:buSzPts val="1200"/>
                        <a:buChar char="•"/>
                      </a:pPr>
                      <a:r>
                        <a:rPr lang="en-US" sz="1200" dirty="0"/>
                        <a:t>Tell someone if you are struggling</a:t>
                      </a:r>
                      <a:endParaRPr sz="1200" dirty="0"/>
                    </a:p>
                    <a:p>
                      <a:pPr marL="285750" lvl="0" indent="-273050" algn="l" rtl="0">
                        <a:spcBef>
                          <a:spcPts val="0"/>
                        </a:spcBef>
                        <a:spcAft>
                          <a:spcPts val="0"/>
                        </a:spcAft>
                        <a:buClr>
                          <a:schemeClr val="dk1"/>
                        </a:buClr>
                        <a:buSzPts val="1200"/>
                        <a:buChar char="•"/>
                      </a:pPr>
                      <a:r>
                        <a:rPr lang="en-US" sz="1200" dirty="0"/>
                        <a:t>Share what you are going through and have gone through</a:t>
                      </a:r>
                      <a:endParaRPr sz="1200" dirty="0"/>
                    </a:p>
                  </a:txBody>
                  <a:tcPr marL="91450" marR="91450" marT="45725" marB="45725"/>
                </a:tc>
                <a:extLst>
                  <a:ext uri="{0D108BD9-81ED-4DB2-BD59-A6C34878D82A}">
                    <a16:rowId xmlns:a16="http://schemas.microsoft.com/office/drawing/2014/main" val="10003"/>
                  </a:ext>
                </a:extLst>
              </a:tr>
            </a:tbl>
          </a:graphicData>
        </a:graphic>
      </p:graphicFrame>
      <p:sp>
        <p:nvSpPr>
          <p:cNvPr id="624" name="Google Shape;624;p6"/>
          <p:cNvSpPr txBox="1"/>
          <p:nvPr/>
        </p:nvSpPr>
        <p:spPr>
          <a:xfrm>
            <a:off x="0" y="6757600"/>
            <a:ext cx="12192000" cy="6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b="1">
                <a:solidFill>
                  <a:schemeClr val="dk1"/>
                </a:solidFill>
                <a:highlight>
                  <a:schemeClr val="lt1"/>
                </a:highlight>
                <a:latin typeface="Calibri"/>
                <a:ea typeface="Calibri"/>
                <a:cs typeface="Calibri"/>
                <a:sym typeface="Calibri"/>
              </a:rPr>
              <a:t>DRAFT:</a:t>
            </a:r>
            <a:r>
              <a:rPr lang="en-US" sz="1600">
                <a:solidFill>
                  <a:schemeClr val="dk1"/>
                </a:solidFill>
                <a:highlight>
                  <a:schemeClr val="lt1"/>
                </a:highlight>
                <a:latin typeface="Calibri"/>
                <a:ea typeface="Calibri"/>
                <a:cs typeface="Calibri"/>
                <a:sym typeface="Calibri"/>
              </a:rPr>
              <a:t> </a:t>
            </a:r>
            <a:r>
              <a:rPr lang="en-US">
                <a:solidFill>
                  <a:schemeClr val="dk1"/>
                </a:solidFill>
                <a:highlight>
                  <a:schemeClr val="lt1"/>
                </a:highlight>
                <a:latin typeface="Calibri"/>
                <a:ea typeface="Calibri"/>
                <a:cs typeface="Calibri"/>
                <a:sym typeface="Calibri"/>
              </a:rPr>
              <a:t>These are </a:t>
            </a:r>
            <a:r>
              <a:rPr lang="en-US" i="1">
                <a:solidFill>
                  <a:schemeClr val="dk1"/>
                </a:solidFill>
                <a:highlight>
                  <a:schemeClr val="lt1"/>
                </a:highlight>
                <a:latin typeface="Calibri"/>
                <a:ea typeface="Calibri"/>
                <a:cs typeface="Calibri"/>
                <a:sym typeface="Calibri"/>
              </a:rPr>
              <a:t>examples</a:t>
            </a:r>
            <a:r>
              <a:rPr lang="en-US">
                <a:solidFill>
                  <a:schemeClr val="dk1"/>
                </a:solidFill>
                <a:highlight>
                  <a:schemeClr val="lt1"/>
                </a:highlight>
                <a:latin typeface="Calibri"/>
                <a:ea typeface="Calibri"/>
                <a:cs typeface="Calibri"/>
                <a:sym typeface="Calibri"/>
              </a:rPr>
              <a:t>. DE-PBS Project is not recommending specific actions to prevent spread of COVID-19.  Schools should develop/revise based on district/school-based guidelines.</a:t>
            </a:r>
            <a:endParaRPr sz="1600">
              <a:highlight>
                <a:srgbClr val="FFFFFF"/>
              </a:highlight>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g8f107227f7_0_39"/>
          <p:cNvPicPr preferRelativeResize="0"/>
          <p:nvPr/>
        </p:nvPicPr>
        <p:blipFill>
          <a:blip r:embed="rId3">
            <a:alphaModFix/>
          </a:blip>
          <a:stretch>
            <a:fillRect/>
          </a:stretch>
        </p:blipFill>
        <p:spPr>
          <a:xfrm>
            <a:off x="114238" y="591419"/>
            <a:ext cx="11963526" cy="5456256"/>
          </a:xfrm>
          <a:prstGeom prst="rect">
            <a:avLst/>
          </a:prstGeom>
          <a:noFill/>
          <a:ln>
            <a:noFill/>
          </a:ln>
        </p:spPr>
      </p:pic>
      <p:sp>
        <p:nvSpPr>
          <p:cNvPr id="630" name="Google Shape;630;g8f107227f7_0_39"/>
          <p:cNvSpPr txBox="1"/>
          <p:nvPr/>
        </p:nvSpPr>
        <p:spPr>
          <a:xfrm>
            <a:off x="74075" y="6433500"/>
            <a:ext cx="5807100" cy="3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u="sng">
                <a:solidFill>
                  <a:schemeClr val="hlink"/>
                </a:solidFill>
                <a:hlinkClick r:id="rId4"/>
              </a:rPr>
              <a:t>https://www.doe.k12.de.us/cms/lib/DE01922744/Centricity/Domain/599/ddoe_returningtoschool_guidance_final.pdf</a:t>
            </a:r>
            <a:endParaRPr sz="1100">
              <a:latin typeface="Calibri"/>
              <a:ea typeface="Calibri"/>
              <a:cs typeface="Calibri"/>
              <a:sym typeface="Calibri"/>
            </a:endParaRPr>
          </a:p>
        </p:txBody>
      </p:sp>
      <p:sp>
        <p:nvSpPr>
          <p:cNvPr id="631" name="Google Shape;631;g8f107227f7_0_39"/>
          <p:cNvSpPr/>
          <p:nvPr/>
        </p:nvSpPr>
        <p:spPr>
          <a:xfrm>
            <a:off x="3433725" y="84900"/>
            <a:ext cx="8758200" cy="6726000"/>
          </a:xfrm>
          <a:prstGeom prst="ellipse">
            <a:avLst/>
          </a:prstGeom>
          <a:noFill/>
          <a:ln w="762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8c0e268404_0_19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Distance Learning Matrix </a:t>
            </a:r>
            <a:endParaRPr>
              <a:solidFill>
                <a:srgbClr val="1155CC"/>
              </a:solidFill>
            </a:endParaRPr>
          </a:p>
        </p:txBody>
      </p:sp>
      <p:sp>
        <p:nvSpPr>
          <p:cNvPr id="637" name="Google Shape;637;g8c0e268404_0_1945"/>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638" name="Google Shape;638;g8c0e268404_0_1945"/>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Practices used in the physical classroom can be used in the virtual classroom</a:t>
            </a:r>
            <a:endParaRPr/>
          </a:p>
          <a:p>
            <a:pPr marL="457200" lvl="0" indent="-342900" algn="l" rtl="0">
              <a:spcBef>
                <a:spcPts val="0"/>
              </a:spcBef>
              <a:spcAft>
                <a:spcPts val="0"/>
              </a:spcAft>
              <a:buSzPts val="1800"/>
              <a:buChar char="•"/>
            </a:pPr>
            <a:r>
              <a:rPr lang="en-US"/>
              <a:t>Online interactions are just like real-life interactions, with the same positive and negative social consequences for behavior</a:t>
            </a:r>
            <a:endParaRPr/>
          </a:p>
        </p:txBody>
      </p:sp>
      <p:pic>
        <p:nvPicPr>
          <p:cNvPr id="639" name="Google Shape;639;g8c0e268404_0_1945"/>
          <p:cNvPicPr preferRelativeResize="0"/>
          <p:nvPr/>
        </p:nvPicPr>
        <p:blipFill>
          <a:blip r:embed="rId3">
            <a:alphaModFix/>
          </a:blip>
          <a:stretch>
            <a:fillRect/>
          </a:stretch>
        </p:blipFill>
        <p:spPr>
          <a:xfrm>
            <a:off x="895275" y="1632525"/>
            <a:ext cx="4616426" cy="4470800"/>
          </a:xfrm>
          <a:prstGeom prst="rect">
            <a:avLst/>
          </a:prstGeom>
          <a:noFill/>
          <a:ln>
            <a:noFill/>
          </a:ln>
        </p:spPr>
      </p:pic>
      <p:sp>
        <p:nvSpPr>
          <p:cNvPr id="640" name="Google Shape;640;g8c0e268404_0_1945"/>
          <p:cNvSpPr txBox="1"/>
          <p:nvPr/>
        </p:nvSpPr>
        <p:spPr>
          <a:xfrm>
            <a:off x="6490100" y="6254250"/>
            <a:ext cx="5556300" cy="254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500" u="sng">
                <a:solidFill>
                  <a:schemeClr val="hlink"/>
                </a:solidFill>
                <a:latin typeface="Calibri"/>
                <a:ea typeface="Calibri"/>
                <a:cs typeface="Calibri"/>
                <a:sym typeface="Calibri"/>
                <a:hlinkClick r:id="rId4"/>
              </a:rPr>
              <a:t>Creating a PBIS Behavior Matrix for Remote Instruction</a:t>
            </a:r>
            <a:endParaRPr sz="1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8f107227f7_0_62"/>
          <p:cNvSpPr txBox="1">
            <a:spLocks noGrp="1"/>
          </p:cNvSpPr>
          <p:nvPr>
            <p:ph type="title"/>
          </p:nvPr>
        </p:nvSpPr>
        <p:spPr>
          <a:xfrm>
            <a:off x="415600" y="593375"/>
            <a:ext cx="7008300" cy="81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solidFill>
                  <a:srgbClr val="1155CC"/>
                </a:solidFill>
              </a:rPr>
              <a:t>Steps for Developing a Remote Instruction Teaching Matrix</a:t>
            </a:r>
            <a:endParaRPr sz="3800">
              <a:solidFill>
                <a:srgbClr val="1155CC"/>
              </a:solidFill>
            </a:endParaRPr>
          </a:p>
        </p:txBody>
      </p:sp>
      <p:sp>
        <p:nvSpPr>
          <p:cNvPr id="646" name="Google Shape;646;g8f107227f7_0_62"/>
          <p:cNvSpPr txBox="1">
            <a:spLocks noGrp="1"/>
          </p:cNvSpPr>
          <p:nvPr>
            <p:ph type="body" idx="1"/>
          </p:nvPr>
        </p:nvSpPr>
        <p:spPr>
          <a:xfrm>
            <a:off x="491075" y="1971550"/>
            <a:ext cx="11630700" cy="4339500"/>
          </a:xfrm>
          <a:prstGeom prst="rect">
            <a:avLst/>
          </a:prstGeom>
        </p:spPr>
        <p:txBody>
          <a:bodyPr spcFirstLastPara="1" wrap="square" lIns="91425" tIns="45700" rIns="91425" bIns="45700" anchor="t" anchorCtr="0">
            <a:noAutofit/>
          </a:bodyPr>
          <a:lstStyle/>
          <a:p>
            <a:pPr marL="457200" lvl="0" indent="-419100" algn="l" rtl="0">
              <a:spcBef>
                <a:spcPts val="1000"/>
              </a:spcBef>
              <a:spcAft>
                <a:spcPts val="0"/>
              </a:spcAft>
              <a:buClr>
                <a:srgbClr val="FF0000"/>
              </a:buClr>
              <a:buSzPts val="3000"/>
              <a:buAutoNum type="arabicPeriod"/>
            </a:pPr>
            <a:r>
              <a:rPr lang="en-US" sz="3000"/>
              <a:t>Keep the same school-wide behavior expectations</a:t>
            </a:r>
            <a:endParaRPr sz="3000"/>
          </a:p>
          <a:p>
            <a:pPr marL="457200" lvl="0" indent="-419100" algn="l" rtl="0">
              <a:spcBef>
                <a:spcPts val="0"/>
              </a:spcBef>
              <a:spcAft>
                <a:spcPts val="0"/>
              </a:spcAft>
              <a:buClr>
                <a:srgbClr val="FF0000"/>
              </a:buClr>
              <a:buSzPts val="3000"/>
              <a:buAutoNum type="arabicPeriod"/>
            </a:pPr>
            <a:r>
              <a:rPr lang="en-US" sz="3000"/>
              <a:t>Use online activities as your settings </a:t>
            </a:r>
            <a:endParaRPr sz="3000"/>
          </a:p>
          <a:p>
            <a:pPr marL="914400" lvl="1" indent="-368300" algn="l" rtl="0">
              <a:spcBef>
                <a:spcPts val="0"/>
              </a:spcBef>
              <a:spcAft>
                <a:spcPts val="0"/>
              </a:spcAft>
              <a:buSzPts val="2200"/>
              <a:buAutoNum type="alphaLcPeriod"/>
            </a:pPr>
            <a:r>
              <a:rPr lang="en-US" sz="2200"/>
              <a:t>Activities: ie Online (all activities), Teacher-Led Instruction, Independent Work, One-On-One Work, and Small Group Activities</a:t>
            </a:r>
            <a:endParaRPr sz="2200"/>
          </a:p>
          <a:p>
            <a:pPr marL="914400" lvl="1" indent="-368300" algn="l" rtl="0">
              <a:spcBef>
                <a:spcPts val="0"/>
              </a:spcBef>
              <a:spcAft>
                <a:spcPts val="0"/>
              </a:spcAft>
              <a:buSzPts val="2200"/>
              <a:buAutoNum type="alphaLcPeriod"/>
            </a:pPr>
            <a:r>
              <a:rPr lang="en-US" sz="2200"/>
              <a:t>App or subject-specific activities: content areas </a:t>
            </a:r>
            <a:endParaRPr sz="2200"/>
          </a:p>
          <a:p>
            <a:pPr marL="914400" lvl="1" indent="-368300" algn="l" rtl="0">
              <a:spcBef>
                <a:spcPts val="0"/>
              </a:spcBef>
              <a:spcAft>
                <a:spcPts val="0"/>
              </a:spcAft>
              <a:buSzPts val="2200"/>
              <a:buAutoNum type="alphaLcPeriod"/>
            </a:pPr>
            <a:r>
              <a:rPr lang="en-US" sz="2200"/>
              <a:t>Modified physical routines: re-imagine what the physical routines looked like to apply them virtually (ie entering the classroom, greeting students, sharing a positive comment, planned unstructured time) </a:t>
            </a:r>
            <a:endParaRPr sz="2200"/>
          </a:p>
          <a:p>
            <a:pPr marL="457200" lvl="0" indent="-419100" algn="l" rtl="0">
              <a:spcBef>
                <a:spcPts val="0"/>
              </a:spcBef>
              <a:spcAft>
                <a:spcPts val="0"/>
              </a:spcAft>
              <a:buClr>
                <a:srgbClr val="FF0000"/>
              </a:buClr>
              <a:buSzPts val="3000"/>
              <a:buAutoNum type="arabicPeriod"/>
            </a:pPr>
            <a:r>
              <a:rPr lang="en-US" sz="3000"/>
              <a:t>Consider online-specific behaviors that need to be taught (ie use of video, audio, chat, and technology explicitly taught as a lesson)</a:t>
            </a:r>
            <a:endParaRPr sz="3000"/>
          </a:p>
          <a:p>
            <a:pPr marL="457200" lvl="0" indent="-419100" algn="l" rtl="0">
              <a:spcBef>
                <a:spcPts val="0"/>
              </a:spcBef>
              <a:spcAft>
                <a:spcPts val="0"/>
              </a:spcAft>
              <a:buClr>
                <a:srgbClr val="FF0000"/>
              </a:buClr>
              <a:buSzPts val="3000"/>
              <a:buAutoNum type="arabicPeriod"/>
            </a:pPr>
            <a:r>
              <a:rPr lang="en-US" sz="3000"/>
              <a:t>Teach directly (ongoing explicit teaching and practice) </a:t>
            </a:r>
            <a:endParaRPr sz="3000"/>
          </a:p>
        </p:txBody>
      </p:sp>
      <p:sp>
        <p:nvSpPr>
          <p:cNvPr id="647" name="Google Shape;647;g8f107227f7_0_62"/>
          <p:cNvSpPr txBox="1"/>
          <p:nvPr/>
        </p:nvSpPr>
        <p:spPr>
          <a:xfrm>
            <a:off x="4603450" y="6414625"/>
            <a:ext cx="7367400" cy="2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 u="sng">
                <a:solidFill>
                  <a:schemeClr val="hlink"/>
                </a:solidFill>
                <a:hlinkClick r:id="rId3"/>
              </a:rPr>
              <a:t>https://assets-global.website-files.com/5d3725188825e071f1670246/5e7e5a79378fc458723ddf4f_Creating%20a%20PBIS%20Behavior%20Teaching%20Matrix%20for%20Remote%20Instruction.pdf</a:t>
            </a:r>
            <a:endParaRPr sz="900">
              <a:latin typeface="Calibri"/>
              <a:ea typeface="Calibri"/>
              <a:cs typeface="Calibri"/>
              <a:sym typeface="Calibri"/>
            </a:endParaRPr>
          </a:p>
        </p:txBody>
      </p:sp>
      <p:pic>
        <p:nvPicPr>
          <p:cNvPr id="648" name="Google Shape;648;g8f107227f7_0_62"/>
          <p:cNvPicPr preferRelativeResize="0"/>
          <p:nvPr/>
        </p:nvPicPr>
        <p:blipFill>
          <a:blip r:embed="rId4">
            <a:alphaModFix/>
          </a:blip>
          <a:stretch>
            <a:fillRect/>
          </a:stretch>
        </p:blipFill>
        <p:spPr>
          <a:xfrm>
            <a:off x="8187575" y="161550"/>
            <a:ext cx="3585175" cy="1600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8c0e268404_0_15"/>
          <p:cNvSpPr txBox="1">
            <a:spLocks noGrp="1"/>
          </p:cNvSpPr>
          <p:nvPr>
            <p:ph type="title"/>
          </p:nvPr>
        </p:nvSpPr>
        <p:spPr>
          <a:xfrm>
            <a:off x="415600" y="593375"/>
            <a:ext cx="4593600" cy="591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a:solidFill>
                  <a:srgbClr val="1155CC"/>
                </a:solidFill>
              </a:rPr>
              <a:t>DE-PBS Website: </a:t>
            </a:r>
            <a:endParaRPr sz="4800">
              <a:solidFill>
                <a:srgbClr val="1155CC"/>
              </a:solidFill>
            </a:endParaRPr>
          </a:p>
          <a:p>
            <a:pPr marL="0" lvl="0" indent="0" algn="l" rtl="0">
              <a:spcBef>
                <a:spcPts val="0"/>
              </a:spcBef>
              <a:spcAft>
                <a:spcPts val="0"/>
              </a:spcAft>
              <a:buNone/>
            </a:pPr>
            <a:r>
              <a:rPr lang="en-US" sz="4800">
                <a:solidFill>
                  <a:srgbClr val="1155CC"/>
                </a:solidFill>
              </a:rPr>
              <a:t>Today’s content &amp; much more...</a:t>
            </a:r>
            <a:endParaRPr sz="4800">
              <a:solidFill>
                <a:srgbClr val="1155CC"/>
              </a:solidFill>
            </a:endParaRPr>
          </a:p>
          <a:p>
            <a:pPr marL="0" lvl="0" indent="0" algn="l" rtl="0">
              <a:spcBef>
                <a:spcPts val="0"/>
              </a:spcBef>
              <a:spcAft>
                <a:spcPts val="0"/>
              </a:spcAft>
              <a:buNone/>
            </a:pPr>
            <a:endParaRPr sz="4800">
              <a:solidFill>
                <a:srgbClr val="1155CC"/>
              </a:solidFill>
            </a:endParaRPr>
          </a:p>
          <a:p>
            <a:pPr marL="0" lvl="0" indent="0" algn="l" rtl="0">
              <a:spcBef>
                <a:spcPts val="0"/>
              </a:spcBef>
              <a:spcAft>
                <a:spcPts val="0"/>
              </a:spcAft>
              <a:buNone/>
            </a:pPr>
            <a:r>
              <a:rPr lang="en-US" sz="2700" u="sng">
                <a:solidFill>
                  <a:schemeClr val="hlink"/>
                </a:solidFill>
                <a:latin typeface="Arial"/>
                <a:ea typeface="Arial"/>
                <a:cs typeface="Arial"/>
                <a:sym typeface="Arial"/>
                <a:hlinkClick r:id="rId3"/>
              </a:rPr>
              <a:t>http://wh1.oet.udel.edu/pbs/matrix-for-return-to-school/</a:t>
            </a:r>
            <a:endParaRPr sz="6400">
              <a:solidFill>
                <a:srgbClr val="1155CC"/>
              </a:solidFill>
            </a:endParaRPr>
          </a:p>
        </p:txBody>
      </p:sp>
      <p:pic>
        <p:nvPicPr>
          <p:cNvPr id="232" name="Google Shape;232;g8c0e268404_0_15"/>
          <p:cNvPicPr preferRelativeResize="0"/>
          <p:nvPr/>
        </p:nvPicPr>
        <p:blipFill>
          <a:blip r:embed="rId4">
            <a:alphaModFix/>
          </a:blip>
          <a:stretch>
            <a:fillRect/>
          </a:stretch>
        </p:blipFill>
        <p:spPr>
          <a:xfrm>
            <a:off x="5333776" y="470875"/>
            <a:ext cx="6278600" cy="5839975"/>
          </a:xfrm>
          <a:prstGeom prst="rect">
            <a:avLst/>
          </a:prstGeom>
          <a:noFill/>
          <a:ln w="38100" cap="flat" cmpd="sng">
            <a:solidFill>
              <a:srgbClr val="0000FF"/>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graphicFrame>
        <p:nvGraphicFramePr>
          <p:cNvPr id="653" name="Google Shape;653;g8f107227f7_0_45"/>
          <p:cNvGraphicFramePr/>
          <p:nvPr/>
        </p:nvGraphicFramePr>
        <p:xfrm>
          <a:off x="209625" y="748650"/>
          <a:ext cx="3000000" cy="3000000"/>
        </p:xfrm>
        <a:graphic>
          <a:graphicData uri="http://schemas.openxmlformats.org/drawingml/2006/table">
            <a:tbl>
              <a:tblPr bandRow="1">
                <a:noFill/>
                <a:tableStyleId>{7176B5E3-4D73-4EA0-9522-D4D57381970A}</a:tableStyleId>
              </a:tblPr>
              <a:tblGrid>
                <a:gridCol w="1636575">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25">
                  <a:extLst>
                    <a:ext uri="{9D8B030D-6E8A-4147-A177-3AD203B41FA5}">
                      <a16:colId xmlns:a16="http://schemas.microsoft.com/office/drawing/2014/main" val="20002"/>
                    </a:ext>
                  </a:extLst>
                </a:gridCol>
                <a:gridCol w="2534800">
                  <a:extLst>
                    <a:ext uri="{9D8B030D-6E8A-4147-A177-3AD203B41FA5}">
                      <a16:colId xmlns:a16="http://schemas.microsoft.com/office/drawing/2014/main" val="20003"/>
                    </a:ext>
                  </a:extLst>
                </a:gridCol>
                <a:gridCol w="2839275">
                  <a:extLst>
                    <a:ext uri="{9D8B030D-6E8A-4147-A177-3AD203B41FA5}">
                      <a16:colId xmlns:a16="http://schemas.microsoft.com/office/drawing/2014/main" val="20004"/>
                    </a:ext>
                  </a:extLst>
                </a:gridCol>
              </a:tblGrid>
              <a:tr h="667300">
                <a:tc>
                  <a:txBody>
                    <a:bodyPr/>
                    <a:lstStyle/>
                    <a:p>
                      <a:pPr marL="0" lvl="0" indent="0" algn="ctr" rtl="0">
                        <a:spcBef>
                          <a:spcPts val="0"/>
                        </a:spcBef>
                        <a:spcAft>
                          <a:spcPts val="0"/>
                        </a:spcAft>
                        <a:buNone/>
                      </a:pPr>
                      <a:r>
                        <a:rPr lang="en-US" sz="1800" b="1">
                          <a:latin typeface="Calibri"/>
                          <a:ea typeface="Calibri"/>
                          <a:cs typeface="Calibri"/>
                          <a:sym typeface="Calibri"/>
                        </a:rPr>
                        <a:t>We are…</a:t>
                      </a:r>
                      <a:endParaRPr sz="1800"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sz="1800" b="1">
                          <a:latin typeface="Calibri"/>
                          <a:ea typeface="Calibri"/>
                          <a:cs typeface="Calibri"/>
                          <a:sym typeface="Calibri"/>
                        </a:rPr>
                        <a:t>Entering Class</a:t>
                      </a:r>
                      <a:endParaRPr sz="1800"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sz="1800" b="1">
                          <a:latin typeface="Calibri"/>
                          <a:ea typeface="Calibri"/>
                          <a:cs typeface="Calibri"/>
                          <a:sym typeface="Calibri"/>
                        </a:rPr>
                        <a:t>Teacher-led Whole Group Instruction</a:t>
                      </a:r>
                      <a:endParaRPr sz="1800"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sz="1800" b="1">
                          <a:latin typeface="Calibri"/>
                          <a:ea typeface="Calibri"/>
                          <a:cs typeface="Calibri"/>
                          <a:sym typeface="Calibri"/>
                        </a:rPr>
                        <a:t>One-on-One Instruction</a:t>
                      </a:r>
                      <a:endParaRPr sz="1800" b="1">
                        <a:latin typeface="Calibri"/>
                        <a:ea typeface="Calibri"/>
                        <a:cs typeface="Calibri"/>
                        <a:sym typeface="Calibri"/>
                      </a:endParaRPr>
                    </a:p>
                  </a:txBody>
                  <a:tcPr marL="68575" marR="68575" marT="0" marB="0">
                    <a:solidFill>
                      <a:srgbClr val="A8D08D"/>
                    </a:solidFill>
                  </a:tcPr>
                </a:tc>
                <a:tc>
                  <a:txBody>
                    <a:bodyPr/>
                    <a:lstStyle/>
                    <a:p>
                      <a:pPr marL="0" lvl="0" indent="0" algn="ctr" rtl="0">
                        <a:spcBef>
                          <a:spcPts val="0"/>
                        </a:spcBef>
                        <a:spcAft>
                          <a:spcPts val="0"/>
                        </a:spcAft>
                        <a:buNone/>
                      </a:pPr>
                      <a:r>
                        <a:rPr lang="en-US" sz="1800" b="1">
                          <a:latin typeface="Calibri"/>
                          <a:ea typeface="Calibri"/>
                          <a:cs typeface="Calibri"/>
                          <a:sym typeface="Calibri"/>
                        </a:rPr>
                        <a:t>Small-Group Activities (Breakout Rooms)</a:t>
                      </a:r>
                      <a:endParaRPr sz="1800" b="1">
                        <a:latin typeface="Calibri"/>
                        <a:ea typeface="Calibri"/>
                        <a:cs typeface="Calibri"/>
                        <a:sym typeface="Calibri"/>
                      </a:endParaRPr>
                    </a:p>
                  </a:txBody>
                  <a:tcPr marL="68575" marR="68575" marT="0" marB="0">
                    <a:solidFill>
                      <a:srgbClr val="A8D08D"/>
                    </a:solidFill>
                  </a:tcPr>
                </a:tc>
                <a:extLst>
                  <a:ext uri="{0D108BD9-81ED-4DB2-BD59-A6C34878D82A}">
                    <a16:rowId xmlns:a16="http://schemas.microsoft.com/office/drawing/2014/main" val="10000"/>
                  </a:ext>
                </a:extLst>
              </a:tr>
              <a:tr h="1400475">
                <a:tc>
                  <a:txBody>
                    <a:bodyPr/>
                    <a:lstStyle/>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Safe</a:t>
                      </a:r>
                      <a:endParaRPr sz="1800" b="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Choose a distraction free space</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Use equipment</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as intended</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Use kind words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and faces</a:t>
                      </a:r>
                      <a:endParaRPr sz="15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Ask in chat if you</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need help</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Use kind words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and faces</a:t>
                      </a:r>
                      <a:endParaRPr sz="15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Use kind words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and faces</a:t>
                      </a:r>
                      <a:endParaRPr sz="15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Use “stop-leave-talk”</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when you hear disrespect</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Encourage others to participate</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Use kind words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and faces</a:t>
                      </a:r>
                      <a:endParaRPr sz="15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782800">
                <a:tc>
                  <a:txBody>
                    <a:bodyPr/>
                    <a:lstStyle/>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Respectful</a:t>
                      </a:r>
                      <a:endParaRPr sz="1800" b="1">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r>
                        <a:rPr lang="en-US" sz="1500">
                          <a:latin typeface="Calibri"/>
                          <a:ea typeface="Calibri"/>
                          <a:cs typeface="Calibri"/>
                          <a:sym typeface="Calibri"/>
                        </a:rPr>
                        <a:t>• Video on at all times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Audio off</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Use chat with</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classmates for</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first 5 minutes</a:t>
                      </a:r>
                      <a:endParaRPr sz="1500">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r>
                        <a:rPr lang="en-US" sz="1500">
                          <a:latin typeface="Calibri"/>
                          <a:ea typeface="Calibri"/>
                          <a:cs typeface="Calibri"/>
                          <a:sym typeface="Calibri"/>
                        </a:rPr>
                        <a:t>• Video on at all times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Audio off</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Answer questions in</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chat box on cue</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Answer polls promptly</a:t>
                      </a:r>
                      <a:endParaRPr sz="1500">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r>
                        <a:rPr lang="en-US" sz="1500">
                          <a:latin typeface="Calibri"/>
                          <a:ea typeface="Calibri"/>
                          <a:cs typeface="Calibri"/>
                          <a:sym typeface="Calibri"/>
                        </a:rPr>
                        <a:t>• Video on at all times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Audio on</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Listen attentively</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Answer questions out</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loud on cue</a:t>
                      </a:r>
                      <a:endParaRPr sz="1500">
                        <a:latin typeface="Calibri"/>
                        <a:ea typeface="Calibri"/>
                        <a:cs typeface="Calibri"/>
                        <a:sym typeface="Calibri"/>
                      </a:endParaRPr>
                    </a:p>
                  </a:txBody>
                  <a:tcPr marL="68575" marR="68575" marT="0" marB="0">
                    <a:solidFill>
                      <a:srgbClr val="E2EFD9"/>
                    </a:solidFill>
                  </a:tcPr>
                </a:tc>
                <a:tc>
                  <a:txBody>
                    <a:bodyPr/>
                    <a:lstStyle/>
                    <a:p>
                      <a:pPr marL="0" lvl="0" indent="0" algn="l" rtl="0">
                        <a:spcBef>
                          <a:spcPts val="0"/>
                        </a:spcBef>
                        <a:spcAft>
                          <a:spcPts val="0"/>
                        </a:spcAft>
                        <a:buNone/>
                      </a:pPr>
                      <a:r>
                        <a:rPr lang="en-US" sz="1500">
                          <a:latin typeface="Calibri"/>
                          <a:ea typeface="Calibri"/>
                          <a:cs typeface="Calibri"/>
                          <a:sym typeface="Calibri"/>
                        </a:rPr>
                        <a:t>• Video on at all times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Audio on</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One speaker at a time:</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wait or use chat to</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respond when others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are talking</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Respect others’ cultures,</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opinions, and viewpoints</a:t>
                      </a:r>
                      <a:endParaRPr sz="1500">
                        <a:latin typeface="Calibri"/>
                        <a:ea typeface="Calibri"/>
                        <a:cs typeface="Calibri"/>
                        <a:sym typeface="Calibri"/>
                      </a:endParaRPr>
                    </a:p>
                  </a:txBody>
                  <a:tcPr marL="68575" marR="68575" marT="0" marB="0">
                    <a:solidFill>
                      <a:srgbClr val="E2EFD9"/>
                    </a:solidFill>
                  </a:tcPr>
                </a:tc>
                <a:extLst>
                  <a:ext uri="{0D108BD9-81ED-4DB2-BD59-A6C34878D82A}">
                    <a16:rowId xmlns:a16="http://schemas.microsoft.com/office/drawing/2014/main" val="10002"/>
                  </a:ext>
                </a:extLst>
              </a:tr>
              <a:tr h="1813150">
                <a:tc>
                  <a:txBody>
                    <a:bodyPr/>
                    <a:lstStyle/>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Responsible</a:t>
                      </a:r>
                      <a:endParaRPr sz="1800" b="1">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Be on time and ready</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to learn</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Start class charged or</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plugged in</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Have materials ready</a:t>
                      </a:r>
                      <a:endParaRPr sz="15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Ask questions (voice or</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chat) when you have</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them</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Be present – avoid</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multitasking</a:t>
                      </a:r>
                      <a:endParaRPr sz="15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a:latin typeface="Calibri"/>
                          <a:ea typeface="Calibri"/>
                          <a:cs typeface="Calibri"/>
                          <a:sym typeface="Calibri"/>
                        </a:rPr>
                        <a:t>• Ask questions out loud</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when you have them</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Try your best</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 Be present – avoid</a:t>
                      </a:r>
                      <a:endParaRPr sz="1500">
                        <a:latin typeface="Calibri"/>
                        <a:ea typeface="Calibri"/>
                        <a:cs typeface="Calibri"/>
                        <a:sym typeface="Calibri"/>
                      </a:endParaRPr>
                    </a:p>
                    <a:p>
                      <a:pPr marL="0" lvl="0" indent="0" algn="l" rtl="0">
                        <a:spcBef>
                          <a:spcPts val="0"/>
                        </a:spcBef>
                        <a:spcAft>
                          <a:spcPts val="0"/>
                        </a:spcAft>
                        <a:buNone/>
                      </a:pPr>
                      <a:r>
                        <a:rPr lang="en-US" sz="1500">
                          <a:latin typeface="Calibri"/>
                          <a:ea typeface="Calibri"/>
                          <a:cs typeface="Calibri"/>
                          <a:sym typeface="Calibri"/>
                        </a:rPr>
                        <a:t>multitasking</a:t>
                      </a:r>
                      <a:endParaRPr sz="1500">
                        <a:latin typeface="Calibri"/>
                        <a:ea typeface="Calibri"/>
                        <a:cs typeface="Calibri"/>
                        <a:sym typeface="Calibri"/>
                      </a:endParaRPr>
                    </a:p>
                  </a:txBody>
                  <a:tcPr marL="68575" marR="68575" marT="0" marB="0"/>
                </a:tc>
                <a:tc>
                  <a:txBody>
                    <a:bodyPr/>
                    <a:lstStyle/>
                    <a:p>
                      <a:pPr marL="0" lvl="0" indent="0" algn="l" rtl="0">
                        <a:spcBef>
                          <a:spcPts val="0"/>
                        </a:spcBef>
                        <a:spcAft>
                          <a:spcPts val="0"/>
                        </a:spcAft>
                        <a:buNone/>
                      </a:pPr>
                      <a:r>
                        <a:rPr lang="en-US" sz="1500" dirty="0">
                          <a:latin typeface="Calibri"/>
                          <a:ea typeface="Calibri"/>
                          <a:cs typeface="Calibri"/>
                          <a:sym typeface="Calibri"/>
                        </a:rPr>
                        <a:t>• Encourage each other</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to stay on topic</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 Complete the</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work together</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 Use “Ask for Help”</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button if you</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have questions</a:t>
                      </a:r>
                      <a:endParaRPr sz="1500" dirty="0">
                        <a:latin typeface="Calibri"/>
                        <a:ea typeface="Calibri"/>
                        <a:cs typeface="Calibri"/>
                        <a:sym typeface="Calibri"/>
                      </a:endParaRPr>
                    </a:p>
                    <a:p>
                      <a:pPr marL="0" lvl="0" indent="0" algn="l" rtl="0">
                        <a:spcBef>
                          <a:spcPts val="0"/>
                        </a:spcBef>
                        <a:spcAft>
                          <a:spcPts val="0"/>
                        </a:spcAft>
                        <a:buNone/>
                      </a:pPr>
                      <a:r>
                        <a:rPr lang="en-US" sz="1500" dirty="0">
                          <a:latin typeface="Calibri"/>
                          <a:ea typeface="Calibri"/>
                          <a:cs typeface="Calibri"/>
                          <a:sym typeface="Calibri"/>
                        </a:rPr>
                        <a:t>• Be present – avoid multitasking</a:t>
                      </a:r>
                      <a:endParaRPr sz="1500" dirty="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bl>
          </a:graphicData>
        </a:graphic>
      </p:graphicFrame>
      <p:sp>
        <p:nvSpPr>
          <p:cNvPr id="654" name="Google Shape;654;g8f107227f7_0_45"/>
          <p:cNvSpPr txBox="1"/>
          <p:nvPr/>
        </p:nvSpPr>
        <p:spPr>
          <a:xfrm>
            <a:off x="5147500" y="6474025"/>
            <a:ext cx="6898800" cy="1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latin typeface="Calibri"/>
                <a:ea typeface="Calibri"/>
                <a:cs typeface="Calibri"/>
                <a:sym typeface="Calibri"/>
              </a:rPr>
              <a:t>https://www.pbis.org/resource/creating-a-pbis-behavior-teaching-matrix-for-remote-instruction</a:t>
            </a:r>
            <a:endParaRPr sz="1300">
              <a:latin typeface="Calibri"/>
              <a:ea typeface="Calibri"/>
              <a:cs typeface="Calibri"/>
              <a:sym typeface="Calibri"/>
            </a:endParaRPr>
          </a:p>
        </p:txBody>
      </p:sp>
      <p:sp>
        <p:nvSpPr>
          <p:cNvPr id="655" name="Google Shape;655;g8f107227f7_0_45"/>
          <p:cNvSpPr txBox="1"/>
          <p:nvPr/>
        </p:nvSpPr>
        <p:spPr>
          <a:xfrm>
            <a:off x="443375" y="47175"/>
            <a:ext cx="83769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1155CC"/>
                </a:solidFill>
                <a:latin typeface="Calibri"/>
                <a:ea typeface="Calibri"/>
                <a:cs typeface="Calibri"/>
                <a:sym typeface="Calibri"/>
              </a:rPr>
              <a:t>Elementary Virtual Example </a:t>
            </a:r>
            <a:endParaRPr sz="3600">
              <a:solidFill>
                <a:srgbClr val="1155CC"/>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graphicFrame>
        <p:nvGraphicFramePr>
          <p:cNvPr id="660" name="Google Shape;660;g8f2038de78_0_21"/>
          <p:cNvGraphicFramePr/>
          <p:nvPr/>
        </p:nvGraphicFramePr>
        <p:xfrm>
          <a:off x="1040675" y="852725"/>
          <a:ext cx="3000000" cy="3000000"/>
        </p:xfrm>
        <a:graphic>
          <a:graphicData uri="http://schemas.openxmlformats.org/drawingml/2006/table">
            <a:tbl>
              <a:tblPr>
                <a:noFill/>
                <a:tableStyleId>{D0FFE713-992B-4D74-8764-BAB938F47AA1}</a:tableStyleId>
              </a:tblPr>
              <a:tblGrid>
                <a:gridCol w="1457950">
                  <a:extLst>
                    <a:ext uri="{9D8B030D-6E8A-4147-A177-3AD203B41FA5}">
                      <a16:colId xmlns:a16="http://schemas.microsoft.com/office/drawing/2014/main" val="20000"/>
                    </a:ext>
                  </a:extLst>
                </a:gridCol>
                <a:gridCol w="2049600">
                  <a:extLst>
                    <a:ext uri="{9D8B030D-6E8A-4147-A177-3AD203B41FA5}">
                      <a16:colId xmlns:a16="http://schemas.microsoft.com/office/drawing/2014/main" val="20001"/>
                    </a:ext>
                  </a:extLst>
                </a:gridCol>
                <a:gridCol w="2102425">
                  <a:extLst>
                    <a:ext uri="{9D8B030D-6E8A-4147-A177-3AD203B41FA5}">
                      <a16:colId xmlns:a16="http://schemas.microsoft.com/office/drawing/2014/main" val="20002"/>
                    </a:ext>
                  </a:extLst>
                </a:gridCol>
                <a:gridCol w="2229200">
                  <a:extLst>
                    <a:ext uri="{9D8B030D-6E8A-4147-A177-3AD203B41FA5}">
                      <a16:colId xmlns:a16="http://schemas.microsoft.com/office/drawing/2014/main" val="20003"/>
                    </a:ext>
                  </a:extLst>
                </a:gridCol>
                <a:gridCol w="2271475">
                  <a:extLst>
                    <a:ext uri="{9D8B030D-6E8A-4147-A177-3AD203B41FA5}">
                      <a16:colId xmlns:a16="http://schemas.microsoft.com/office/drawing/2014/main" val="20004"/>
                    </a:ext>
                  </a:extLst>
                </a:gridCol>
              </a:tblGrid>
              <a:tr h="346750">
                <a:tc>
                  <a:txBody>
                    <a:bodyPr/>
                    <a:lstStyle/>
                    <a:p>
                      <a:pPr marL="0" lvl="0" indent="0" algn="ctr" rtl="0">
                        <a:spcBef>
                          <a:spcPts val="0"/>
                        </a:spcBef>
                        <a:spcAft>
                          <a:spcPts val="0"/>
                        </a:spcAft>
                        <a:buNone/>
                      </a:pPr>
                      <a:endParaRPr b="1">
                        <a:latin typeface="Questrial"/>
                        <a:ea typeface="Questrial"/>
                        <a:cs typeface="Questrial"/>
                        <a:sym typeface="Questrial"/>
                      </a:endParaRPr>
                    </a:p>
                  </a:txBody>
                  <a:tcPr marL="63500" marR="63500" marT="63500" marB="63500"/>
                </a:tc>
                <a:tc>
                  <a:txBody>
                    <a:bodyPr/>
                    <a:lstStyle/>
                    <a:p>
                      <a:pPr marL="0" lvl="0" indent="0" algn="ctr" rtl="0">
                        <a:spcBef>
                          <a:spcPts val="0"/>
                        </a:spcBef>
                        <a:spcAft>
                          <a:spcPts val="0"/>
                        </a:spcAft>
                        <a:buNone/>
                      </a:pPr>
                      <a:r>
                        <a:rPr lang="en-US" b="1">
                          <a:solidFill>
                            <a:srgbClr val="7D00D1"/>
                          </a:solidFill>
                          <a:latin typeface="Questrial"/>
                          <a:ea typeface="Questrial"/>
                          <a:cs typeface="Questrial"/>
                          <a:sym typeface="Questrial"/>
                        </a:rPr>
                        <a:t>Learning Zone</a:t>
                      </a:r>
                      <a:endParaRPr b="1">
                        <a:solidFill>
                          <a:srgbClr val="7D00D1"/>
                        </a:solidFill>
                        <a:latin typeface="Questrial"/>
                        <a:ea typeface="Questrial"/>
                        <a:cs typeface="Questrial"/>
                        <a:sym typeface="Questrial"/>
                      </a:endParaRPr>
                    </a:p>
                  </a:txBody>
                  <a:tcPr marL="63500" marR="63500" marT="63500" marB="63500"/>
                </a:tc>
                <a:tc>
                  <a:txBody>
                    <a:bodyPr/>
                    <a:lstStyle/>
                    <a:p>
                      <a:pPr marL="0" lvl="0" indent="0" algn="ctr" rtl="0">
                        <a:spcBef>
                          <a:spcPts val="0"/>
                        </a:spcBef>
                        <a:spcAft>
                          <a:spcPts val="0"/>
                        </a:spcAft>
                        <a:buNone/>
                      </a:pPr>
                      <a:r>
                        <a:rPr lang="en-US" b="1">
                          <a:solidFill>
                            <a:srgbClr val="7D00D1"/>
                          </a:solidFill>
                          <a:latin typeface="Questrial"/>
                          <a:ea typeface="Questrial"/>
                          <a:cs typeface="Questrial"/>
                          <a:sym typeface="Questrial"/>
                        </a:rPr>
                        <a:t>Playing Zone</a:t>
                      </a:r>
                      <a:endParaRPr b="1">
                        <a:solidFill>
                          <a:srgbClr val="7D00D1"/>
                        </a:solidFill>
                        <a:latin typeface="Questrial"/>
                        <a:ea typeface="Questrial"/>
                        <a:cs typeface="Questrial"/>
                        <a:sym typeface="Questrial"/>
                      </a:endParaRPr>
                    </a:p>
                  </a:txBody>
                  <a:tcPr marL="63500" marR="63500" marT="63500" marB="63500"/>
                </a:tc>
                <a:tc>
                  <a:txBody>
                    <a:bodyPr/>
                    <a:lstStyle/>
                    <a:p>
                      <a:pPr marL="0" lvl="0" indent="0" algn="ctr" rtl="0">
                        <a:spcBef>
                          <a:spcPts val="0"/>
                        </a:spcBef>
                        <a:spcAft>
                          <a:spcPts val="0"/>
                        </a:spcAft>
                        <a:buNone/>
                      </a:pPr>
                      <a:r>
                        <a:rPr lang="en-US" b="1">
                          <a:solidFill>
                            <a:srgbClr val="7D00D1"/>
                          </a:solidFill>
                          <a:latin typeface="Questrial"/>
                          <a:ea typeface="Questrial"/>
                          <a:cs typeface="Questrial"/>
                          <a:sym typeface="Questrial"/>
                        </a:rPr>
                        <a:t>Using Technology</a:t>
                      </a:r>
                      <a:endParaRPr b="1">
                        <a:solidFill>
                          <a:srgbClr val="7D00D1"/>
                        </a:solidFill>
                        <a:latin typeface="Questrial"/>
                        <a:ea typeface="Questrial"/>
                        <a:cs typeface="Questrial"/>
                        <a:sym typeface="Questrial"/>
                      </a:endParaRPr>
                    </a:p>
                  </a:txBody>
                  <a:tcPr marL="63500" marR="63500" marT="63500" marB="63500"/>
                </a:tc>
                <a:tc>
                  <a:txBody>
                    <a:bodyPr/>
                    <a:lstStyle/>
                    <a:p>
                      <a:pPr marL="0" lvl="0" indent="0" algn="ctr" rtl="0">
                        <a:spcBef>
                          <a:spcPts val="0"/>
                        </a:spcBef>
                        <a:spcAft>
                          <a:spcPts val="0"/>
                        </a:spcAft>
                        <a:buNone/>
                      </a:pPr>
                      <a:r>
                        <a:rPr lang="en-US" b="1">
                          <a:solidFill>
                            <a:srgbClr val="7D00D1"/>
                          </a:solidFill>
                          <a:latin typeface="Questrial"/>
                          <a:ea typeface="Questrial"/>
                          <a:cs typeface="Questrial"/>
                          <a:sym typeface="Questrial"/>
                        </a:rPr>
                        <a:t>Supporting Family </a:t>
                      </a:r>
                      <a:endParaRPr b="1">
                        <a:solidFill>
                          <a:srgbClr val="7D00D1"/>
                        </a:solidFill>
                        <a:latin typeface="Questrial"/>
                        <a:ea typeface="Questrial"/>
                        <a:cs typeface="Questrial"/>
                        <a:sym typeface="Questrial"/>
                      </a:endParaRPr>
                    </a:p>
                  </a:txBody>
                  <a:tcPr marL="63500" marR="63500" marT="63500" marB="63500"/>
                </a:tc>
                <a:extLst>
                  <a:ext uri="{0D108BD9-81ED-4DB2-BD59-A6C34878D82A}">
                    <a16:rowId xmlns:a16="http://schemas.microsoft.com/office/drawing/2014/main" val="10000"/>
                  </a:ext>
                </a:extLst>
              </a:tr>
              <a:tr h="879850">
                <a:tc>
                  <a:txBody>
                    <a:bodyPr/>
                    <a:lstStyle/>
                    <a:p>
                      <a:pPr marL="0" lvl="0" indent="0" algn="l" rtl="0">
                        <a:spcBef>
                          <a:spcPts val="0"/>
                        </a:spcBef>
                        <a:spcAft>
                          <a:spcPts val="0"/>
                        </a:spcAft>
                        <a:buNone/>
                      </a:pPr>
                      <a:endParaRPr sz="1100">
                        <a:solidFill>
                          <a:srgbClr val="7D00D1"/>
                        </a:solidFill>
                        <a:latin typeface="Questrial"/>
                        <a:ea typeface="Questrial"/>
                        <a:cs typeface="Questrial"/>
                        <a:sym typeface="Questrial"/>
                      </a:endParaRPr>
                    </a:p>
                    <a:p>
                      <a:pPr marL="0" lvl="0" indent="0" algn="l" rtl="0">
                        <a:spcBef>
                          <a:spcPts val="0"/>
                        </a:spcBef>
                        <a:spcAft>
                          <a:spcPts val="0"/>
                        </a:spcAft>
                        <a:buNone/>
                      </a:pPr>
                      <a:r>
                        <a:rPr lang="en-US" sz="1700" b="1">
                          <a:solidFill>
                            <a:srgbClr val="7D00D1"/>
                          </a:solidFill>
                          <a:latin typeface="Questrial"/>
                          <a:ea typeface="Questrial"/>
                          <a:cs typeface="Questrial"/>
                          <a:sym typeface="Questrial"/>
                        </a:rPr>
                        <a:t>Peaceful</a:t>
                      </a:r>
                      <a:endParaRPr sz="1700" b="1">
                        <a:solidFill>
                          <a:srgbClr val="7D00D1"/>
                        </a:solidFill>
                        <a:latin typeface="Questrial"/>
                        <a:ea typeface="Questrial"/>
                        <a:cs typeface="Questrial"/>
                        <a:sym typeface="Questrial"/>
                      </a:endParaRPr>
                    </a:p>
                    <a:p>
                      <a:pPr marL="0" lvl="0" indent="0" algn="l" rtl="0">
                        <a:spcBef>
                          <a:spcPts val="0"/>
                        </a:spcBef>
                        <a:spcAft>
                          <a:spcPts val="0"/>
                        </a:spcAft>
                        <a:buNone/>
                      </a:pPr>
                      <a:endParaRPr sz="1100">
                        <a:solidFill>
                          <a:srgbClr val="7D00D1"/>
                        </a:solidFill>
                        <a:latin typeface="Questrial"/>
                        <a:ea typeface="Questrial"/>
                        <a:cs typeface="Questrial"/>
                        <a:sym typeface="Questrial"/>
                      </a:endParaRPr>
                    </a:p>
                  </a:txBody>
                  <a:tcPr marL="63500" marR="63500" marT="63500" marB="63500"/>
                </a:tc>
                <a:tc>
                  <a:txBody>
                    <a:bodyPr/>
                    <a:lstStyle/>
                    <a:p>
                      <a:pPr marL="0" lvl="0" indent="0" algn="l" rtl="0">
                        <a:spcBef>
                          <a:spcPts val="0"/>
                        </a:spcBef>
                        <a:spcAft>
                          <a:spcPts val="0"/>
                        </a:spcAft>
                        <a:buNone/>
                      </a:pPr>
                      <a:r>
                        <a:rPr lang="en-US" sz="1100">
                          <a:latin typeface="Questrial"/>
                          <a:ea typeface="Questrial"/>
                          <a:cs typeface="Questrial"/>
                          <a:sym typeface="Questrial"/>
                        </a:rPr>
                        <a:t>Be aware of your body and voice.</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Use whole body listening.</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Control your body and voice.</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Compromise.</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Keep volume low.</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Take breaks.</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Discuss expectations daily.</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Focus your attention when others talk.</a:t>
                      </a:r>
                      <a:endParaRPr sz="1100">
                        <a:latin typeface="Questrial"/>
                        <a:ea typeface="Questrial"/>
                        <a:cs typeface="Questrial"/>
                        <a:sym typeface="Questrial"/>
                      </a:endParaRPr>
                    </a:p>
                  </a:txBody>
                  <a:tcPr marL="88900" marR="88900" marT="88900" marB="88900"/>
                </a:tc>
                <a:extLst>
                  <a:ext uri="{0D108BD9-81ED-4DB2-BD59-A6C34878D82A}">
                    <a16:rowId xmlns:a16="http://schemas.microsoft.com/office/drawing/2014/main" val="10001"/>
                  </a:ext>
                </a:extLst>
              </a:tr>
              <a:tr h="1112750">
                <a:tc>
                  <a:txBody>
                    <a:bodyPr/>
                    <a:lstStyle/>
                    <a:p>
                      <a:pPr marL="0" lvl="0" indent="0" algn="l" rtl="0">
                        <a:spcBef>
                          <a:spcPts val="0"/>
                        </a:spcBef>
                        <a:spcAft>
                          <a:spcPts val="0"/>
                        </a:spcAft>
                        <a:buNone/>
                      </a:pPr>
                      <a:endParaRPr sz="1100">
                        <a:solidFill>
                          <a:srgbClr val="7D00D1"/>
                        </a:solidFill>
                        <a:latin typeface="Questrial"/>
                        <a:ea typeface="Questrial"/>
                        <a:cs typeface="Questrial"/>
                        <a:sym typeface="Questrial"/>
                      </a:endParaRPr>
                    </a:p>
                    <a:p>
                      <a:pPr marL="0" lvl="0" indent="0" algn="l" rtl="0">
                        <a:spcBef>
                          <a:spcPts val="0"/>
                        </a:spcBef>
                        <a:spcAft>
                          <a:spcPts val="0"/>
                        </a:spcAft>
                        <a:buNone/>
                      </a:pPr>
                      <a:r>
                        <a:rPr lang="en-US" sz="1700" b="1">
                          <a:solidFill>
                            <a:srgbClr val="7D00D1"/>
                          </a:solidFill>
                          <a:latin typeface="Questrial"/>
                          <a:ea typeface="Questrial"/>
                          <a:cs typeface="Questrial"/>
                          <a:sym typeface="Questrial"/>
                        </a:rPr>
                        <a:t>Respectful</a:t>
                      </a:r>
                      <a:endParaRPr sz="1700" b="1">
                        <a:solidFill>
                          <a:srgbClr val="7D00D1"/>
                        </a:solidFill>
                        <a:latin typeface="Questrial"/>
                        <a:ea typeface="Questrial"/>
                        <a:cs typeface="Questrial"/>
                        <a:sym typeface="Questrial"/>
                      </a:endParaRPr>
                    </a:p>
                    <a:p>
                      <a:pPr marL="0" lvl="0" indent="0" algn="l" rtl="0">
                        <a:spcBef>
                          <a:spcPts val="0"/>
                        </a:spcBef>
                        <a:spcAft>
                          <a:spcPts val="0"/>
                        </a:spcAft>
                        <a:buNone/>
                      </a:pPr>
                      <a:endParaRPr sz="1700" b="1">
                        <a:solidFill>
                          <a:srgbClr val="7D00D1"/>
                        </a:solidFill>
                        <a:latin typeface="Questrial"/>
                        <a:ea typeface="Questrial"/>
                        <a:cs typeface="Questrial"/>
                        <a:sym typeface="Questrial"/>
                      </a:endParaRPr>
                    </a:p>
                  </a:txBody>
                  <a:tcPr marL="63500" marR="63500" marT="63500" marB="63500"/>
                </a:tc>
                <a:tc>
                  <a:txBody>
                    <a:bodyPr/>
                    <a:lstStyle/>
                    <a:p>
                      <a:pPr marL="0" lvl="0" indent="0" algn="l" rtl="0">
                        <a:spcBef>
                          <a:spcPts val="0"/>
                        </a:spcBef>
                        <a:spcAft>
                          <a:spcPts val="0"/>
                        </a:spcAft>
                        <a:buNone/>
                      </a:pPr>
                      <a:r>
                        <a:rPr lang="en-US" sz="1100">
                          <a:latin typeface="Questrial"/>
                          <a:ea typeface="Questrial"/>
                          <a:cs typeface="Questrial"/>
                          <a:sym typeface="Questrial"/>
                        </a:rPr>
                        <a:t>Be aware of other’s learning.</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Follow directions and complete work.</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Be respectful of equipment.</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Find a fair way to play</a:t>
                      </a:r>
                      <a:endParaRPr sz="1100">
                        <a:latin typeface="Questrial"/>
                        <a:ea typeface="Questrial"/>
                        <a:cs typeface="Questrial"/>
                        <a:sym typeface="Questrial"/>
                      </a:endParaRPr>
                    </a:p>
                    <a:p>
                      <a:pPr marL="457200" lvl="0" indent="-285750" algn="l" rtl="0">
                        <a:spcBef>
                          <a:spcPts val="0"/>
                        </a:spcBef>
                        <a:spcAft>
                          <a:spcPts val="0"/>
                        </a:spcAft>
                        <a:buSzPts val="900"/>
                        <a:buFont typeface="Questrial"/>
                        <a:buChar char="●"/>
                      </a:pPr>
                      <a:r>
                        <a:rPr lang="en-US" sz="900">
                          <a:latin typeface="Questrial"/>
                          <a:ea typeface="Questrial"/>
                          <a:cs typeface="Questrial"/>
                          <a:sym typeface="Questrial"/>
                        </a:rPr>
                        <a:t>Take turns</a:t>
                      </a:r>
                      <a:endParaRPr sz="900">
                        <a:latin typeface="Questrial"/>
                        <a:ea typeface="Questrial"/>
                        <a:cs typeface="Questrial"/>
                        <a:sym typeface="Questrial"/>
                      </a:endParaRPr>
                    </a:p>
                    <a:p>
                      <a:pPr marL="457200" lvl="0" indent="-285750" algn="l" rtl="0">
                        <a:spcBef>
                          <a:spcPts val="0"/>
                        </a:spcBef>
                        <a:spcAft>
                          <a:spcPts val="0"/>
                        </a:spcAft>
                        <a:buSzPts val="900"/>
                        <a:buFont typeface="Questrial"/>
                        <a:buChar char="●"/>
                      </a:pPr>
                      <a:r>
                        <a:rPr lang="en-US" sz="900">
                          <a:latin typeface="Questrial"/>
                          <a:ea typeface="Questrial"/>
                          <a:cs typeface="Questrial"/>
                          <a:sym typeface="Questrial"/>
                        </a:rPr>
                        <a:t>Trade</a:t>
                      </a:r>
                      <a:endParaRPr sz="900">
                        <a:latin typeface="Questrial"/>
                        <a:ea typeface="Questrial"/>
                        <a:cs typeface="Questrial"/>
                        <a:sym typeface="Questrial"/>
                      </a:endParaRPr>
                    </a:p>
                    <a:p>
                      <a:pPr marL="457200" lvl="0" indent="-285750" algn="l" rtl="0">
                        <a:spcBef>
                          <a:spcPts val="0"/>
                        </a:spcBef>
                        <a:spcAft>
                          <a:spcPts val="0"/>
                        </a:spcAft>
                        <a:buSzPts val="900"/>
                        <a:buFont typeface="Questrial"/>
                        <a:buChar char="●"/>
                      </a:pPr>
                      <a:r>
                        <a:rPr lang="en-US" sz="900">
                          <a:latin typeface="Questrial"/>
                          <a:ea typeface="Questrial"/>
                          <a:cs typeface="Questrial"/>
                          <a:sym typeface="Questrial"/>
                        </a:rPr>
                        <a:t>Share</a:t>
                      </a:r>
                      <a:endParaRPr sz="9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Be safe online.</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Keep devices charged and use with care. </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Allow parents to work and siblings to learn.</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Use Stop-Name Your Feeling-Calm Down.</a:t>
                      </a:r>
                      <a:endParaRPr sz="1100">
                        <a:latin typeface="Questrial"/>
                        <a:ea typeface="Questrial"/>
                        <a:cs typeface="Questrial"/>
                        <a:sym typeface="Questrial"/>
                      </a:endParaRPr>
                    </a:p>
                  </a:txBody>
                  <a:tcPr marL="88900" marR="88900" marT="88900" marB="88900"/>
                </a:tc>
                <a:extLst>
                  <a:ext uri="{0D108BD9-81ED-4DB2-BD59-A6C34878D82A}">
                    <a16:rowId xmlns:a16="http://schemas.microsoft.com/office/drawing/2014/main" val="10002"/>
                  </a:ext>
                </a:extLst>
              </a:tr>
              <a:tr h="1054500">
                <a:tc>
                  <a:txBody>
                    <a:bodyPr/>
                    <a:lstStyle/>
                    <a:p>
                      <a:pPr marL="0" lvl="0" indent="0" algn="l" rtl="0">
                        <a:spcBef>
                          <a:spcPts val="0"/>
                        </a:spcBef>
                        <a:spcAft>
                          <a:spcPts val="0"/>
                        </a:spcAft>
                        <a:buNone/>
                      </a:pPr>
                      <a:endParaRPr sz="1100">
                        <a:solidFill>
                          <a:srgbClr val="7D00D1"/>
                        </a:solidFill>
                        <a:latin typeface="Questrial"/>
                        <a:ea typeface="Questrial"/>
                        <a:cs typeface="Questrial"/>
                        <a:sym typeface="Questrial"/>
                      </a:endParaRPr>
                    </a:p>
                    <a:p>
                      <a:pPr marL="0" lvl="0" indent="0" algn="l" rtl="0">
                        <a:spcBef>
                          <a:spcPts val="0"/>
                        </a:spcBef>
                        <a:spcAft>
                          <a:spcPts val="0"/>
                        </a:spcAft>
                        <a:buNone/>
                      </a:pPr>
                      <a:r>
                        <a:rPr lang="en-US" sz="1700" b="1">
                          <a:solidFill>
                            <a:srgbClr val="7D00D1"/>
                          </a:solidFill>
                          <a:latin typeface="Questrial"/>
                          <a:ea typeface="Questrial"/>
                          <a:cs typeface="Questrial"/>
                          <a:sym typeface="Questrial"/>
                        </a:rPr>
                        <a:t>Inclusive</a:t>
                      </a:r>
                      <a:endParaRPr sz="1100">
                        <a:solidFill>
                          <a:srgbClr val="7D00D1"/>
                        </a:solidFill>
                        <a:latin typeface="Questrial"/>
                        <a:ea typeface="Questrial"/>
                        <a:cs typeface="Questrial"/>
                        <a:sym typeface="Questrial"/>
                      </a:endParaRPr>
                    </a:p>
                  </a:txBody>
                  <a:tcPr marL="63500" marR="63500" marT="63500" marB="63500"/>
                </a:tc>
                <a:tc>
                  <a:txBody>
                    <a:bodyPr/>
                    <a:lstStyle/>
                    <a:p>
                      <a:pPr marL="0" lvl="0" indent="0" algn="l" rtl="0">
                        <a:spcBef>
                          <a:spcPts val="0"/>
                        </a:spcBef>
                        <a:spcAft>
                          <a:spcPts val="0"/>
                        </a:spcAft>
                        <a:buNone/>
                      </a:pPr>
                      <a:r>
                        <a:rPr lang="en-US" sz="1100">
                          <a:latin typeface="Questrial"/>
                          <a:ea typeface="Questrial"/>
                          <a:cs typeface="Questrial"/>
                          <a:sym typeface="Questrial"/>
                        </a:rPr>
                        <a:t>Share resources and supplies.</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Help each other learn.</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Be accepting of different ways to play.</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Agree on rules before playing.</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Share devices so all can learn.</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Be kind to others when posting.</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Use S-T-E-P to find solutions during conflict. </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Show empathy.</a:t>
                      </a:r>
                      <a:endParaRPr sz="1100">
                        <a:latin typeface="Questrial"/>
                        <a:ea typeface="Questrial"/>
                        <a:cs typeface="Questrial"/>
                        <a:sym typeface="Questrial"/>
                      </a:endParaRPr>
                    </a:p>
                  </a:txBody>
                  <a:tcPr marL="88900" marR="88900" marT="88900" marB="88900"/>
                </a:tc>
                <a:extLst>
                  <a:ext uri="{0D108BD9-81ED-4DB2-BD59-A6C34878D82A}">
                    <a16:rowId xmlns:a16="http://schemas.microsoft.com/office/drawing/2014/main" val="10003"/>
                  </a:ext>
                </a:extLst>
              </a:tr>
              <a:tr h="915425">
                <a:tc>
                  <a:txBody>
                    <a:bodyPr/>
                    <a:lstStyle/>
                    <a:p>
                      <a:pPr marL="0" lvl="0" indent="0" algn="l" rtl="0">
                        <a:spcBef>
                          <a:spcPts val="0"/>
                        </a:spcBef>
                        <a:spcAft>
                          <a:spcPts val="0"/>
                        </a:spcAft>
                        <a:buNone/>
                      </a:pPr>
                      <a:endParaRPr sz="1100">
                        <a:solidFill>
                          <a:srgbClr val="7D00D1"/>
                        </a:solidFill>
                        <a:latin typeface="Questrial"/>
                        <a:ea typeface="Questrial"/>
                        <a:cs typeface="Questrial"/>
                        <a:sym typeface="Questrial"/>
                      </a:endParaRPr>
                    </a:p>
                    <a:p>
                      <a:pPr marL="0" lvl="0" indent="0" algn="l" rtl="0">
                        <a:spcBef>
                          <a:spcPts val="0"/>
                        </a:spcBef>
                        <a:spcAft>
                          <a:spcPts val="0"/>
                        </a:spcAft>
                        <a:buNone/>
                      </a:pPr>
                      <a:r>
                        <a:rPr lang="en-US" sz="1700" b="1">
                          <a:solidFill>
                            <a:srgbClr val="7D00D1"/>
                          </a:solidFill>
                          <a:latin typeface="Questrial"/>
                          <a:ea typeface="Questrial"/>
                          <a:cs typeface="Questrial"/>
                          <a:sym typeface="Questrial"/>
                        </a:rPr>
                        <a:t>Determined</a:t>
                      </a:r>
                      <a:endParaRPr sz="1700" b="1">
                        <a:solidFill>
                          <a:srgbClr val="7D00D1"/>
                        </a:solidFill>
                        <a:latin typeface="Questrial"/>
                        <a:ea typeface="Questrial"/>
                        <a:cs typeface="Questrial"/>
                        <a:sym typeface="Questrial"/>
                      </a:endParaRPr>
                    </a:p>
                    <a:p>
                      <a:pPr marL="0" lvl="0" indent="0" algn="l" rtl="0">
                        <a:spcBef>
                          <a:spcPts val="0"/>
                        </a:spcBef>
                        <a:spcAft>
                          <a:spcPts val="0"/>
                        </a:spcAft>
                        <a:buNone/>
                      </a:pPr>
                      <a:endParaRPr sz="1100">
                        <a:solidFill>
                          <a:srgbClr val="7D00D1"/>
                        </a:solidFill>
                        <a:latin typeface="Questrial"/>
                        <a:ea typeface="Questrial"/>
                        <a:cs typeface="Questrial"/>
                        <a:sym typeface="Questrial"/>
                      </a:endParaRPr>
                    </a:p>
                    <a:p>
                      <a:pPr marL="0" lvl="0" indent="0" algn="l" rtl="0">
                        <a:spcBef>
                          <a:spcPts val="0"/>
                        </a:spcBef>
                        <a:spcAft>
                          <a:spcPts val="0"/>
                        </a:spcAft>
                        <a:buNone/>
                      </a:pPr>
                      <a:endParaRPr sz="1100">
                        <a:solidFill>
                          <a:srgbClr val="7D00D1"/>
                        </a:solidFill>
                        <a:latin typeface="Questrial"/>
                        <a:ea typeface="Questrial"/>
                        <a:cs typeface="Questrial"/>
                        <a:sym typeface="Questrial"/>
                      </a:endParaRPr>
                    </a:p>
                  </a:txBody>
                  <a:tcPr marL="63500" marR="63500" marT="63500" marB="63500"/>
                </a:tc>
                <a:tc>
                  <a:txBody>
                    <a:bodyPr/>
                    <a:lstStyle/>
                    <a:p>
                      <a:pPr marL="0" lvl="0" indent="0" algn="l" rtl="0">
                        <a:spcBef>
                          <a:spcPts val="0"/>
                        </a:spcBef>
                        <a:spcAft>
                          <a:spcPts val="0"/>
                        </a:spcAft>
                        <a:buNone/>
                      </a:pPr>
                      <a:r>
                        <a:rPr lang="en-US" sz="1100">
                          <a:latin typeface="Questrial"/>
                          <a:ea typeface="Questrial"/>
                          <a:cs typeface="Questrial"/>
                          <a:sym typeface="Questrial"/>
                        </a:rPr>
                        <a:t>Stay focused on your task. </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Try your best and use positive self-talk.</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Clean up.</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Follow directions.</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Be a courageous learner.</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Be patient.</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Develop positive new routines.</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Be assertive and ask for help. </a:t>
                      </a:r>
                      <a:endParaRPr sz="1100">
                        <a:latin typeface="Questrial"/>
                        <a:ea typeface="Questrial"/>
                        <a:cs typeface="Questrial"/>
                        <a:sym typeface="Questrial"/>
                      </a:endParaRPr>
                    </a:p>
                  </a:txBody>
                  <a:tcPr marL="88900" marR="88900" marT="88900" marB="88900"/>
                </a:tc>
                <a:extLst>
                  <a:ext uri="{0D108BD9-81ED-4DB2-BD59-A6C34878D82A}">
                    <a16:rowId xmlns:a16="http://schemas.microsoft.com/office/drawing/2014/main" val="10004"/>
                  </a:ext>
                </a:extLst>
              </a:tr>
              <a:tr h="1054500">
                <a:tc>
                  <a:txBody>
                    <a:bodyPr/>
                    <a:lstStyle/>
                    <a:p>
                      <a:pPr marL="0" lvl="0" indent="0" algn="l" rtl="0">
                        <a:spcBef>
                          <a:spcPts val="0"/>
                        </a:spcBef>
                        <a:spcAft>
                          <a:spcPts val="0"/>
                        </a:spcAft>
                        <a:buNone/>
                      </a:pPr>
                      <a:endParaRPr sz="1100">
                        <a:solidFill>
                          <a:srgbClr val="7D00D1"/>
                        </a:solidFill>
                        <a:latin typeface="Questrial"/>
                        <a:ea typeface="Questrial"/>
                        <a:cs typeface="Questrial"/>
                        <a:sym typeface="Questrial"/>
                      </a:endParaRPr>
                    </a:p>
                    <a:p>
                      <a:pPr marL="0" lvl="0" indent="0" algn="l" rtl="0">
                        <a:spcBef>
                          <a:spcPts val="0"/>
                        </a:spcBef>
                        <a:spcAft>
                          <a:spcPts val="0"/>
                        </a:spcAft>
                        <a:buNone/>
                      </a:pPr>
                      <a:r>
                        <a:rPr lang="en-US" sz="1700" b="1">
                          <a:solidFill>
                            <a:srgbClr val="7D00D1"/>
                          </a:solidFill>
                          <a:latin typeface="Questrial"/>
                          <a:ea typeface="Questrial"/>
                          <a:cs typeface="Questrial"/>
                          <a:sym typeface="Questrial"/>
                        </a:rPr>
                        <a:t>Engaged</a:t>
                      </a:r>
                      <a:endParaRPr sz="1100">
                        <a:solidFill>
                          <a:srgbClr val="7D00D1"/>
                        </a:solidFill>
                        <a:latin typeface="Questrial"/>
                        <a:ea typeface="Questrial"/>
                        <a:cs typeface="Questrial"/>
                        <a:sym typeface="Questrial"/>
                      </a:endParaRPr>
                    </a:p>
                  </a:txBody>
                  <a:tcPr marL="63500" marR="63500" marT="63500" marB="63500"/>
                </a:tc>
                <a:tc>
                  <a:txBody>
                    <a:bodyPr/>
                    <a:lstStyle/>
                    <a:p>
                      <a:pPr marL="0" lvl="0" indent="0" algn="l" rtl="0">
                        <a:spcBef>
                          <a:spcPts val="0"/>
                        </a:spcBef>
                        <a:spcAft>
                          <a:spcPts val="0"/>
                        </a:spcAft>
                        <a:buNone/>
                      </a:pPr>
                      <a:r>
                        <a:rPr lang="en-US" sz="1100">
                          <a:latin typeface="Questrial"/>
                          <a:ea typeface="Questrial"/>
                          <a:cs typeface="Questrial"/>
                          <a:sym typeface="Questrial"/>
                        </a:rPr>
                        <a:t>Be prepared to learn.</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Keep relationships with classmates. </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Participate fully.</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Be active and have fun.</a:t>
                      </a: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a:latin typeface="Questrial"/>
                          <a:ea typeface="Questrial"/>
                          <a:cs typeface="Questrial"/>
                          <a:sym typeface="Questrial"/>
                        </a:rPr>
                        <a:t>Check communication daily.</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p>
                      <a:pPr marL="0" lvl="0" indent="0" algn="l" rtl="0">
                        <a:spcBef>
                          <a:spcPts val="0"/>
                        </a:spcBef>
                        <a:spcAft>
                          <a:spcPts val="0"/>
                        </a:spcAft>
                        <a:buNone/>
                      </a:pPr>
                      <a:r>
                        <a:rPr lang="en-US" sz="1100">
                          <a:latin typeface="Questrial"/>
                          <a:ea typeface="Questrial"/>
                          <a:cs typeface="Questrial"/>
                          <a:sym typeface="Questrial"/>
                        </a:rPr>
                        <a:t>Focus your attention on educational work.</a:t>
                      </a:r>
                      <a:endParaRPr sz="1100">
                        <a:latin typeface="Questrial"/>
                        <a:ea typeface="Questrial"/>
                        <a:cs typeface="Questrial"/>
                        <a:sym typeface="Questrial"/>
                      </a:endParaRPr>
                    </a:p>
                    <a:p>
                      <a:pPr marL="0" lvl="0" indent="0" algn="l" rtl="0">
                        <a:spcBef>
                          <a:spcPts val="0"/>
                        </a:spcBef>
                        <a:spcAft>
                          <a:spcPts val="0"/>
                        </a:spcAft>
                        <a:buNone/>
                      </a:pPr>
                      <a:endParaRPr sz="1100">
                        <a:latin typeface="Questrial"/>
                        <a:ea typeface="Questrial"/>
                        <a:cs typeface="Questrial"/>
                        <a:sym typeface="Questrial"/>
                      </a:endParaRPr>
                    </a:p>
                  </a:txBody>
                  <a:tcPr marL="88900" marR="88900" marT="88900" marB="88900"/>
                </a:tc>
                <a:tc>
                  <a:txBody>
                    <a:bodyPr/>
                    <a:lstStyle/>
                    <a:p>
                      <a:pPr marL="0" lvl="0" indent="0" algn="l" rtl="0">
                        <a:spcBef>
                          <a:spcPts val="0"/>
                        </a:spcBef>
                        <a:spcAft>
                          <a:spcPts val="0"/>
                        </a:spcAft>
                        <a:buNone/>
                      </a:pPr>
                      <a:r>
                        <a:rPr lang="en-US" sz="1100" dirty="0">
                          <a:latin typeface="Questrial"/>
                          <a:ea typeface="Questrial"/>
                          <a:cs typeface="Questrial"/>
                          <a:sym typeface="Questrial"/>
                        </a:rPr>
                        <a:t>Encourage each other.</a:t>
                      </a:r>
                      <a:endParaRPr sz="1100" dirty="0">
                        <a:latin typeface="Questrial"/>
                        <a:ea typeface="Questrial"/>
                        <a:cs typeface="Questrial"/>
                        <a:sym typeface="Questrial"/>
                      </a:endParaRPr>
                    </a:p>
                    <a:p>
                      <a:pPr marL="0" lvl="0" indent="0" algn="l" rtl="0">
                        <a:spcBef>
                          <a:spcPts val="0"/>
                        </a:spcBef>
                        <a:spcAft>
                          <a:spcPts val="0"/>
                        </a:spcAft>
                        <a:buNone/>
                      </a:pPr>
                      <a:endParaRPr sz="1100" dirty="0">
                        <a:latin typeface="Questrial"/>
                        <a:ea typeface="Questrial"/>
                        <a:cs typeface="Questrial"/>
                        <a:sym typeface="Questrial"/>
                      </a:endParaRPr>
                    </a:p>
                    <a:p>
                      <a:pPr marL="0" lvl="0" indent="0" algn="l" rtl="0">
                        <a:spcBef>
                          <a:spcPts val="0"/>
                        </a:spcBef>
                        <a:spcAft>
                          <a:spcPts val="0"/>
                        </a:spcAft>
                        <a:buNone/>
                      </a:pPr>
                      <a:r>
                        <a:rPr lang="en-US" sz="1100" dirty="0">
                          <a:latin typeface="Questrial"/>
                          <a:ea typeface="Questrial"/>
                          <a:cs typeface="Questrial"/>
                          <a:sym typeface="Questrial"/>
                        </a:rPr>
                        <a:t>Acknowledge successes.</a:t>
                      </a:r>
                      <a:endParaRPr sz="1100" dirty="0">
                        <a:latin typeface="Questrial"/>
                        <a:ea typeface="Questrial"/>
                        <a:cs typeface="Questrial"/>
                        <a:sym typeface="Questrial"/>
                      </a:endParaRPr>
                    </a:p>
                  </a:txBody>
                  <a:tcPr marL="88900" marR="88900" marT="88900" marB="88900"/>
                </a:tc>
                <a:extLst>
                  <a:ext uri="{0D108BD9-81ED-4DB2-BD59-A6C34878D82A}">
                    <a16:rowId xmlns:a16="http://schemas.microsoft.com/office/drawing/2014/main" val="10005"/>
                  </a:ext>
                </a:extLst>
              </a:tr>
            </a:tbl>
          </a:graphicData>
        </a:graphic>
      </p:graphicFrame>
      <p:sp>
        <p:nvSpPr>
          <p:cNvPr id="661" name="Google Shape;661;g8f2038de78_0_21"/>
          <p:cNvSpPr txBox="1"/>
          <p:nvPr/>
        </p:nvSpPr>
        <p:spPr>
          <a:xfrm>
            <a:off x="2248350" y="245275"/>
            <a:ext cx="7590600" cy="49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200" b="1">
                <a:solidFill>
                  <a:schemeClr val="dk1"/>
                </a:solidFill>
                <a:latin typeface="Questrial"/>
                <a:ea typeface="Questrial"/>
                <a:cs typeface="Questrial"/>
                <a:sym typeface="Questrial"/>
              </a:rPr>
              <a:t>Laketown Elementary Distance Learning Expectations</a:t>
            </a:r>
            <a:endParaRPr sz="2200" b="1">
              <a:solidFill>
                <a:schemeClr val="dk1"/>
              </a:solidFill>
              <a:latin typeface="Questrial"/>
              <a:ea typeface="Questrial"/>
              <a:cs typeface="Questrial"/>
              <a:sym typeface="Questrial"/>
            </a:endParaRPr>
          </a:p>
          <a:p>
            <a:pPr marL="0" lvl="0" indent="0" algn="l" rtl="0">
              <a:spcBef>
                <a:spcPts val="0"/>
              </a:spcBef>
              <a:spcAft>
                <a:spcPts val="0"/>
              </a:spcAft>
              <a:buNone/>
            </a:pPr>
            <a:endParaRPr>
              <a:latin typeface="Calibri"/>
              <a:ea typeface="Calibri"/>
              <a:cs typeface="Calibri"/>
              <a:sym typeface="Calibri"/>
            </a:endParaRPr>
          </a:p>
        </p:txBody>
      </p:sp>
      <p:sp>
        <p:nvSpPr>
          <p:cNvPr id="662" name="Google Shape;662;g8f2038de78_0_21"/>
          <p:cNvSpPr txBox="1"/>
          <p:nvPr/>
        </p:nvSpPr>
        <p:spPr>
          <a:xfrm>
            <a:off x="169800" y="6287125"/>
            <a:ext cx="11461500" cy="49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rgbClr val="434343"/>
                </a:solidFill>
                <a:latin typeface="Questrial"/>
                <a:ea typeface="Questrial"/>
                <a:cs typeface="Questrial"/>
                <a:sym typeface="Questrial"/>
              </a:rPr>
              <a:t>Laketown Elementary is a community of learners where every child matters and every moment counts.  </a:t>
            </a:r>
            <a:endParaRPr b="1">
              <a:solidFill>
                <a:srgbClr val="434343"/>
              </a:solidFill>
              <a:latin typeface="Questrial"/>
              <a:ea typeface="Questrial"/>
              <a:cs typeface="Questrial"/>
              <a:sym typeface="Questrial"/>
            </a:endParaRPr>
          </a:p>
          <a:p>
            <a:pPr marL="0" lvl="0" indent="0" algn="ctr" rtl="0">
              <a:lnSpc>
                <a:spcPct val="115000"/>
              </a:lnSpc>
              <a:spcBef>
                <a:spcPts val="0"/>
              </a:spcBef>
              <a:spcAft>
                <a:spcPts val="0"/>
              </a:spcAft>
              <a:buNone/>
            </a:pPr>
            <a:r>
              <a:rPr lang="en-US" b="1">
                <a:solidFill>
                  <a:schemeClr val="dk1"/>
                </a:solidFill>
                <a:latin typeface="Questrial"/>
                <a:ea typeface="Questrial"/>
                <a:cs typeface="Questrial"/>
                <a:sym typeface="Questrial"/>
              </a:rPr>
              <a:t>We show Laketown PRIDE by being Peaceful, Respectful, Inclusive, Determined, and Engaged.</a:t>
            </a:r>
            <a:endParaRPr b="1">
              <a:solidFill>
                <a:schemeClr val="dk1"/>
              </a:solidFill>
              <a:latin typeface="Questrial"/>
              <a:ea typeface="Questrial"/>
              <a:cs typeface="Questrial"/>
              <a:sym typeface="Quest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8f2038de78_0_7"/>
          <p:cNvPicPr preferRelativeResize="0"/>
          <p:nvPr/>
        </p:nvPicPr>
        <p:blipFill>
          <a:blip r:embed="rId3">
            <a:alphaModFix/>
          </a:blip>
          <a:stretch>
            <a:fillRect/>
          </a:stretch>
        </p:blipFill>
        <p:spPr>
          <a:xfrm>
            <a:off x="1552575" y="0"/>
            <a:ext cx="9086850" cy="6496050"/>
          </a:xfrm>
          <a:prstGeom prst="rect">
            <a:avLst/>
          </a:prstGeom>
          <a:noFill/>
          <a:ln>
            <a:noFill/>
          </a:ln>
        </p:spPr>
      </p:pic>
      <p:pic>
        <p:nvPicPr>
          <p:cNvPr id="672" name="Google Shape;672;g8f2038de78_0_7"/>
          <p:cNvPicPr preferRelativeResize="0"/>
          <p:nvPr/>
        </p:nvPicPr>
        <p:blipFill>
          <a:blip r:embed="rId4">
            <a:alphaModFix/>
          </a:blip>
          <a:stretch>
            <a:fillRect/>
          </a:stretch>
        </p:blipFill>
        <p:spPr>
          <a:xfrm>
            <a:off x="8830613" y="6124563"/>
            <a:ext cx="3152775" cy="7334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g530fb466cf_11_0"/>
          <p:cNvPicPr preferRelativeResize="0"/>
          <p:nvPr/>
        </p:nvPicPr>
        <p:blipFill>
          <a:blip r:embed="rId3">
            <a:alphaModFix/>
          </a:blip>
          <a:stretch>
            <a:fillRect/>
          </a:stretch>
        </p:blipFill>
        <p:spPr>
          <a:xfrm>
            <a:off x="152400" y="152400"/>
            <a:ext cx="1338075" cy="1007900"/>
          </a:xfrm>
          <a:prstGeom prst="rect">
            <a:avLst/>
          </a:prstGeom>
          <a:noFill/>
          <a:ln>
            <a:noFill/>
          </a:ln>
        </p:spPr>
      </p:pic>
      <p:graphicFrame>
        <p:nvGraphicFramePr>
          <p:cNvPr id="678" name="Google Shape;678;g530fb466cf_11_0"/>
          <p:cNvGraphicFramePr/>
          <p:nvPr/>
        </p:nvGraphicFramePr>
        <p:xfrm>
          <a:off x="1617225" y="117413"/>
          <a:ext cx="3000000" cy="3000000"/>
        </p:xfrm>
        <a:graphic>
          <a:graphicData uri="http://schemas.openxmlformats.org/drawingml/2006/table">
            <a:tbl>
              <a:tblPr bandRow="1">
                <a:noFill/>
                <a:tableStyleId>{B2F180E6-36ED-48EA-A1CB-327FB3DBFB49}</a:tableStyleId>
              </a:tblPr>
              <a:tblGrid>
                <a:gridCol w="1037900">
                  <a:extLst>
                    <a:ext uri="{9D8B030D-6E8A-4147-A177-3AD203B41FA5}">
                      <a16:colId xmlns:a16="http://schemas.microsoft.com/office/drawing/2014/main" val="20000"/>
                    </a:ext>
                  </a:extLst>
                </a:gridCol>
                <a:gridCol w="1751300">
                  <a:extLst>
                    <a:ext uri="{9D8B030D-6E8A-4147-A177-3AD203B41FA5}">
                      <a16:colId xmlns:a16="http://schemas.microsoft.com/office/drawing/2014/main" val="20001"/>
                    </a:ext>
                  </a:extLst>
                </a:gridCol>
                <a:gridCol w="1985825">
                  <a:extLst>
                    <a:ext uri="{9D8B030D-6E8A-4147-A177-3AD203B41FA5}">
                      <a16:colId xmlns:a16="http://schemas.microsoft.com/office/drawing/2014/main" val="20002"/>
                    </a:ext>
                  </a:extLst>
                </a:gridCol>
                <a:gridCol w="2167375">
                  <a:extLst>
                    <a:ext uri="{9D8B030D-6E8A-4147-A177-3AD203B41FA5}">
                      <a16:colId xmlns:a16="http://schemas.microsoft.com/office/drawing/2014/main" val="20003"/>
                    </a:ext>
                  </a:extLst>
                </a:gridCol>
                <a:gridCol w="1841500">
                  <a:extLst>
                    <a:ext uri="{9D8B030D-6E8A-4147-A177-3AD203B41FA5}">
                      <a16:colId xmlns:a16="http://schemas.microsoft.com/office/drawing/2014/main" val="20004"/>
                    </a:ext>
                  </a:extLst>
                </a:gridCol>
                <a:gridCol w="1636950">
                  <a:extLst>
                    <a:ext uri="{9D8B030D-6E8A-4147-A177-3AD203B41FA5}">
                      <a16:colId xmlns:a16="http://schemas.microsoft.com/office/drawing/2014/main" val="20005"/>
                    </a:ext>
                  </a:extLst>
                </a:gridCol>
              </a:tblGrid>
              <a:tr h="1168525">
                <a:tc>
                  <a:txBody>
                    <a:bodyPr/>
                    <a:lstStyle/>
                    <a:p>
                      <a:pPr marL="0" lvl="0" indent="0" algn="ctr" rtl="0">
                        <a:spcBef>
                          <a:spcPts val="0"/>
                        </a:spcBef>
                        <a:spcAft>
                          <a:spcPts val="0"/>
                        </a:spcAft>
                        <a:buNone/>
                      </a:pPr>
                      <a:r>
                        <a:rPr lang="en-US" b="1">
                          <a:latin typeface="Calibri"/>
                          <a:ea typeface="Calibri"/>
                          <a:cs typeface="Calibri"/>
                          <a:sym typeface="Calibri"/>
                        </a:rPr>
                        <a:t>Dstance Learning</a:t>
                      </a:r>
                      <a:endParaRPr>
                        <a:latin typeface="Calibri"/>
                        <a:ea typeface="Calibri"/>
                        <a:cs typeface="Calibri"/>
                        <a:sym typeface="Calibri"/>
                      </a:endParaRPr>
                    </a:p>
                    <a:p>
                      <a:pPr marL="0" lvl="0" indent="0" algn="ctr" rtl="0">
                        <a:spcBef>
                          <a:spcPts val="0"/>
                        </a:spcBef>
                        <a:spcAft>
                          <a:spcPts val="0"/>
                        </a:spcAft>
                        <a:buNone/>
                      </a:pPr>
                      <a:r>
                        <a:rPr lang="en-US" b="1">
                          <a:latin typeface="Calibri"/>
                          <a:ea typeface="Calibri"/>
                          <a:cs typeface="Calibri"/>
                          <a:sym typeface="Calibri"/>
                        </a:rPr>
                        <a:t>Behavior Matrix</a:t>
                      </a:r>
                      <a:endParaRPr>
                        <a:latin typeface="Calibri"/>
                        <a:ea typeface="Calibri"/>
                        <a:cs typeface="Calibri"/>
                        <a:sym typeface="Calibri"/>
                      </a:endParaRPr>
                    </a:p>
                  </a:txBody>
                  <a:tcPr marL="25400" marR="2540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b="1">
                          <a:solidFill>
                            <a:srgbClr val="FF0000"/>
                          </a:solidFill>
                          <a:latin typeface="Calibri"/>
                          <a:ea typeface="Calibri"/>
                          <a:cs typeface="Calibri"/>
                          <a:sym typeface="Calibri"/>
                        </a:rPr>
                        <a:t>P</a:t>
                      </a:r>
                      <a:r>
                        <a:rPr lang="en-US" b="1">
                          <a:latin typeface="Calibri"/>
                          <a:ea typeface="Calibri"/>
                          <a:cs typeface="Calibri"/>
                          <a:sym typeface="Calibri"/>
                        </a:rPr>
                        <a:t>reparation</a:t>
                      </a:r>
                      <a:endParaRPr>
                        <a:latin typeface="Calibri"/>
                        <a:ea typeface="Calibri"/>
                        <a:cs typeface="Calibri"/>
                        <a:sym typeface="Calibri"/>
                      </a:endParaRPr>
                    </a:p>
                    <a:p>
                      <a:pPr marL="0" lvl="0" indent="0" algn="ctr" rtl="0">
                        <a:spcBef>
                          <a:spcPts val="0"/>
                        </a:spcBef>
                        <a:spcAft>
                          <a:spcPts val="0"/>
                        </a:spcAft>
                        <a:buNone/>
                      </a:pPr>
                      <a:r>
                        <a:rPr lang="en-US" i="1">
                          <a:latin typeface="Calibri"/>
                          <a:ea typeface="Calibri"/>
                          <a:cs typeface="Calibri"/>
                          <a:sym typeface="Calibri"/>
                        </a:rPr>
                        <a:t>How ready are you?</a:t>
                      </a:r>
                      <a:endParaRPr>
                        <a:latin typeface="Calibri"/>
                        <a:ea typeface="Calibri"/>
                        <a:cs typeface="Calibri"/>
                        <a:sym typeface="Calibri"/>
                      </a:endParaRPr>
                    </a:p>
                  </a:txBody>
                  <a:tcPr marL="25400" marR="2540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b="1">
                          <a:solidFill>
                            <a:srgbClr val="FF0000"/>
                          </a:solidFill>
                          <a:latin typeface="Calibri"/>
                          <a:ea typeface="Calibri"/>
                          <a:cs typeface="Calibri"/>
                          <a:sym typeface="Calibri"/>
                        </a:rPr>
                        <a:t>R</a:t>
                      </a:r>
                      <a:r>
                        <a:rPr lang="en-US" b="1">
                          <a:latin typeface="Calibri"/>
                          <a:ea typeface="Calibri"/>
                          <a:cs typeface="Calibri"/>
                          <a:sym typeface="Calibri"/>
                        </a:rPr>
                        <a:t>espect</a:t>
                      </a:r>
                      <a:endParaRPr>
                        <a:latin typeface="Calibri"/>
                        <a:ea typeface="Calibri"/>
                        <a:cs typeface="Calibri"/>
                        <a:sym typeface="Calibri"/>
                      </a:endParaRPr>
                    </a:p>
                    <a:p>
                      <a:pPr marL="0" lvl="0" indent="0" algn="ctr" rtl="0">
                        <a:spcBef>
                          <a:spcPts val="0"/>
                        </a:spcBef>
                        <a:spcAft>
                          <a:spcPts val="0"/>
                        </a:spcAft>
                        <a:buNone/>
                      </a:pPr>
                      <a:r>
                        <a:rPr lang="en-US" i="1">
                          <a:latin typeface="Calibri"/>
                          <a:ea typeface="Calibri"/>
                          <a:cs typeface="Calibri"/>
                          <a:sym typeface="Calibri"/>
                        </a:rPr>
                        <a:t>How do you treat others?</a:t>
                      </a:r>
                      <a:endParaRPr>
                        <a:latin typeface="Calibri"/>
                        <a:ea typeface="Calibri"/>
                        <a:cs typeface="Calibri"/>
                        <a:sym typeface="Calibri"/>
                      </a:endParaRPr>
                    </a:p>
                  </a:txBody>
                  <a:tcPr marL="25400" marR="2540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b="1">
                          <a:solidFill>
                            <a:srgbClr val="FF0000"/>
                          </a:solidFill>
                          <a:latin typeface="Calibri"/>
                          <a:ea typeface="Calibri"/>
                          <a:cs typeface="Calibri"/>
                          <a:sym typeface="Calibri"/>
                        </a:rPr>
                        <a:t>I</a:t>
                      </a:r>
                      <a:r>
                        <a:rPr lang="en-US" b="1">
                          <a:latin typeface="Calibri"/>
                          <a:ea typeface="Calibri"/>
                          <a:cs typeface="Calibri"/>
                          <a:sym typeface="Calibri"/>
                        </a:rPr>
                        <a:t>ntegrity</a:t>
                      </a:r>
                      <a:endParaRPr>
                        <a:latin typeface="Calibri"/>
                        <a:ea typeface="Calibri"/>
                        <a:cs typeface="Calibri"/>
                        <a:sym typeface="Calibri"/>
                      </a:endParaRPr>
                    </a:p>
                    <a:p>
                      <a:pPr marL="0" lvl="0" indent="0" algn="ctr" rtl="0">
                        <a:spcBef>
                          <a:spcPts val="0"/>
                        </a:spcBef>
                        <a:spcAft>
                          <a:spcPts val="0"/>
                        </a:spcAft>
                        <a:buNone/>
                      </a:pPr>
                      <a:r>
                        <a:rPr lang="en-US" i="1">
                          <a:latin typeface="Calibri"/>
                          <a:ea typeface="Calibri"/>
                          <a:cs typeface="Calibri"/>
                          <a:sym typeface="Calibri"/>
                        </a:rPr>
                        <a:t>Who are you when no one is looking?</a:t>
                      </a:r>
                      <a:endParaRPr>
                        <a:latin typeface="Calibri"/>
                        <a:ea typeface="Calibri"/>
                        <a:cs typeface="Calibri"/>
                        <a:sym typeface="Calibri"/>
                      </a:endParaRPr>
                    </a:p>
                  </a:txBody>
                  <a:tcPr marL="25400" marR="2540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b="1">
                          <a:solidFill>
                            <a:srgbClr val="FF0000"/>
                          </a:solidFill>
                          <a:latin typeface="Calibri"/>
                          <a:ea typeface="Calibri"/>
                          <a:cs typeface="Calibri"/>
                          <a:sym typeface="Calibri"/>
                        </a:rPr>
                        <a:t>D</a:t>
                      </a:r>
                      <a:r>
                        <a:rPr lang="en-US" b="1">
                          <a:latin typeface="Calibri"/>
                          <a:ea typeface="Calibri"/>
                          <a:cs typeface="Calibri"/>
                          <a:sym typeface="Calibri"/>
                        </a:rPr>
                        <a:t>iscipline</a:t>
                      </a:r>
                      <a:endParaRPr>
                        <a:latin typeface="Calibri"/>
                        <a:ea typeface="Calibri"/>
                        <a:cs typeface="Calibri"/>
                        <a:sym typeface="Calibri"/>
                      </a:endParaRPr>
                    </a:p>
                    <a:p>
                      <a:pPr marL="0" lvl="0" indent="0" algn="ctr" rtl="0">
                        <a:spcBef>
                          <a:spcPts val="0"/>
                        </a:spcBef>
                        <a:spcAft>
                          <a:spcPts val="0"/>
                        </a:spcAft>
                        <a:buNone/>
                      </a:pPr>
                      <a:r>
                        <a:rPr lang="en-US" i="1">
                          <a:latin typeface="Calibri"/>
                          <a:ea typeface="Calibri"/>
                          <a:cs typeface="Calibri"/>
                          <a:sym typeface="Calibri"/>
                        </a:rPr>
                        <a:t>Are you following the rules?</a:t>
                      </a:r>
                      <a:endParaRPr>
                        <a:latin typeface="Calibri"/>
                        <a:ea typeface="Calibri"/>
                        <a:cs typeface="Calibri"/>
                        <a:sym typeface="Calibri"/>
                      </a:endParaRPr>
                    </a:p>
                  </a:txBody>
                  <a:tcPr marL="25400" marR="2540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b="1">
                          <a:solidFill>
                            <a:srgbClr val="FF0000"/>
                          </a:solidFill>
                          <a:latin typeface="Calibri"/>
                          <a:ea typeface="Calibri"/>
                          <a:cs typeface="Calibri"/>
                          <a:sym typeface="Calibri"/>
                        </a:rPr>
                        <a:t>E</a:t>
                      </a:r>
                      <a:r>
                        <a:rPr lang="en-US" b="1">
                          <a:latin typeface="Calibri"/>
                          <a:ea typeface="Calibri"/>
                          <a:cs typeface="Calibri"/>
                          <a:sym typeface="Calibri"/>
                        </a:rPr>
                        <a:t>ffort</a:t>
                      </a:r>
                      <a:endParaRPr>
                        <a:latin typeface="Calibri"/>
                        <a:ea typeface="Calibri"/>
                        <a:cs typeface="Calibri"/>
                        <a:sym typeface="Calibri"/>
                      </a:endParaRPr>
                    </a:p>
                    <a:p>
                      <a:pPr marL="0" lvl="0" indent="0" algn="ctr" rtl="0">
                        <a:spcBef>
                          <a:spcPts val="0"/>
                        </a:spcBef>
                        <a:spcAft>
                          <a:spcPts val="0"/>
                        </a:spcAft>
                        <a:buNone/>
                      </a:pPr>
                      <a:r>
                        <a:rPr lang="en-US" i="1">
                          <a:latin typeface="Calibri"/>
                          <a:ea typeface="Calibri"/>
                          <a:cs typeface="Calibri"/>
                          <a:sym typeface="Calibri"/>
                        </a:rPr>
                        <a:t>Are you being your best you?</a:t>
                      </a:r>
                      <a:endParaRPr>
                        <a:latin typeface="Calibri"/>
                        <a:ea typeface="Calibri"/>
                        <a:cs typeface="Calibri"/>
                        <a:sym typeface="Calibri"/>
                      </a:endParaRPr>
                    </a:p>
                  </a:txBody>
                  <a:tcPr marL="25400" marR="2540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539775">
                <a:tc>
                  <a:txBody>
                    <a:bodyPr/>
                    <a:lstStyle/>
                    <a:p>
                      <a:pPr marL="0" lvl="0" indent="0" algn="ctr" rtl="0">
                        <a:spcBef>
                          <a:spcPts val="0"/>
                        </a:spcBef>
                        <a:spcAft>
                          <a:spcPts val="0"/>
                        </a:spcAft>
                        <a:buNone/>
                      </a:pPr>
                      <a:r>
                        <a:rPr lang="en-US" sz="1200" b="1">
                          <a:latin typeface="Calibri"/>
                          <a:ea typeface="Calibri"/>
                          <a:cs typeface="Calibri"/>
                          <a:sym typeface="Calibri"/>
                        </a:rPr>
                        <a:t>Distance Learning</a:t>
                      </a:r>
                      <a:r>
                        <a:rPr lang="en-US" sz="800" b="1">
                          <a:latin typeface="Calibri"/>
                          <a:ea typeface="Calibri"/>
                          <a:cs typeface="Calibri"/>
                          <a:sym typeface="Calibri"/>
                        </a:rPr>
                        <a:t> </a:t>
                      </a:r>
                      <a:endParaRPr sz="800">
                        <a:latin typeface="Calibri"/>
                        <a:ea typeface="Calibri"/>
                        <a:cs typeface="Calibri"/>
                        <a:sym typeface="Calibri"/>
                      </a:endParaRPr>
                    </a:p>
                  </a:txBody>
                  <a:tcPr marL="25400" marR="2540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Have all the materials I need</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Attend Zoom/online Meetings on time.</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Completing and turning in assignments on time.</a:t>
                      </a:r>
                      <a:endParaRPr sz="13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highlight>
                            <a:srgbClr val="FFFFFF"/>
                          </a:highlight>
                          <a:latin typeface="Calibri"/>
                          <a:ea typeface="Calibri"/>
                          <a:cs typeface="Calibri"/>
                          <a:sym typeface="Calibri"/>
                        </a:rPr>
                        <a:t>Taking turns to comment during on-line/zoom lessons.</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highlight>
                            <a:srgbClr val="FFFFFF"/>
                          </a:highlight>
                          <a:latin typeface="Calibri"/>
                          <a:ea typeface="Calibri"/>
                          <a:cs typeface="Calibri"/>
                          <a:sym typeface="Calibri"/>
                        </a:rPr>
                        <a:t>Honoring one voice.</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highlight>
                            <a:srgbClr val="FFFFFF"/>
                          </a:highlight>
                          <a:latin typeface="Calibri"/>
                          <a:ea typeface="Calibri"/>
                          <a:cs typeface="Calibri"/>
                          <a:sym typeface="Calibri"/>
                        </a:rPr>
                        <a:t>Making respectful comments on-line/zoom </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highlight>
                            <a:srgbClr val="FFFFFF"/>
                          </a:highlight>
                          <a:latin typeface="Calibri"/>
                          <a:ea typeface="Calibri"/>
                          <a:cs typeface="Calibri"/>
                          <a:sym typeface="Calibri"/>
                        </a:rPr>
                        <a:t>Respectful facial expressions online/zoom.</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highlight>
                            <a:srgbClr val="FFFFFF"/>
                          </a:highlight>
                          <a:latin typeface="Calibri"/>
                          <a:ea typeface="Calibri"/>
                          <a:cs typeface="Calibri"/>
                          <a:sym typeface="Calibri"/>
                        </a:rPr>
                        <a:t>Valuing school property.</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highlight>
                            <a:srgbClr val="FFFFFF"/>
                          </a:highlight>
                          <a:latin typeface="Calibri"/>
                          <a:ea typeface="Calibri"/>
                          <a:cs typeface="Calibri"/>
                          <a:sym typeface="Calibri"/>
                        </a:rPr>
                        <a:t> Wash hands and maintain social distances.</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Turning in my own work.</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Helping younger siblings if needed.</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Using Zoom for school use only.</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Always THINKing before posting. (Is it True, is it Helpful, is it Inspiring, is it Necessary is it Kind?)</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Supportive of my classmates and opinions.</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Attending all my classes, every day.</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Following class procedures.</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Checking my calendar.</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Completing my homework each day.</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Spending time helping my family.</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Always persevering and trying my best.</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Asking for help when I need it.</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Actively participating.</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Creating thoughtful and neat work.</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Checking over my work.</a:t>
                      </a:r>
                      <a:endParaRPr sz="1300">
                        <a:latin typeface="Calibri"/>
                        <a:ea typeface="Calibri"/>
                        <a:cs typeface="Calibri"/>
                        <a:sym typeface="Calibri"/>
                      </a:endParaRPr>
                    </a:p>
                    <a:p>
                      <a:pPr marL="194310" lvl="0" indent="-311150" algn="l" rtl="0">
                        <a:spcBef>
                          <a:spcPts val="0"/>
                        </a:spcBef>
                        <a:spcAft>
                          <a:spcPts val="0"/>
                        </a:spcAft>
                        <a:buSzPts val="1300"/>
                        <a:buFont typeface="Calibri"/>
                        <a:buChar char="●"/>
                      </a:pPr>
                      <a:r>
                        <a:rPr lang="en-US" sz="1300">
                          <a:latin typeface="Calibri"/>
                          <a:ea typeface="Calibri"/>
                          <a:cs typeface="Calibri"/>
                          <a:sym typeface="Calibri"/>
                        </a:rPr>
                        <a:t>Helping others who might need assistance.</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866575">
                <a:tc>
                  <a:txBody>
                    <a:bodyPr/>
                    <a:lstStyle/>
                    <a:p>
                      <a:pPr marL="0" lvl="0" indent="0" algn="ctr" rtl="0">
                        <a:spcBef>
                          <a:spcPts val="0"/>
                        </a:spcBef>
                        <a:spcAft>
                          <a:spcPts val="0"/>
                        </a:spcAft>
                        <a:buNone/>
                      </a:pPr>
                      <a:r>
                        <a:rPr lang="en-US" sz="1200" b="1">
                          <a:latin typeface="Calibri"/>
                          <a:ea typeface="Calibri"/>
                          <a:cs typeface="Calibri"/>
                          <a:sym typeface="Calibri"/>
                        </a:rPr>
                        <a:t>Technology</a:t>
                      </a:r>
                      <a:endParaRPr sz="1200">
                        <a:latin typeface="Calibri"/>
                        <a:ea typeface="Calibri"/>
                        <a:cs typeface="Calibri"/>
                        <a:sym typeface="Calibri"/>
                      </a:endParaRPr>
                    </a:p>
                  </a:txBody>
                  <a:tcPr marL="25400" marR="2540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 </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Coming to class with Chromebook charged.</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Using technology appropriately.</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Taking good care of my Chromebook.</a:t>
                      </a:r>
                      <a:endParaRPr sz="1300">
                        <a:latin typeface="Calibri"/>
                        <a:ea typeface="Calibri"/>
                        <a:cs typeface="Calibri"/>
                        <a:sym typeface="Calibri"/>
                      </a:endParaRPr>
                    </a:p>
                  </a:txBody>
                  <a:tcPr marL="63500" marR="63500"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Respectful of myself and others online.</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Keeping login, passwords, and private information private.</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Avoiding eating or  drinking while using Chromebook.</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Always citing sources of pictures &amp; information used.</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Always </a:t>
                      </a:r>
                      <a:r>
                        <a:rPr lang="en-US" sz="1300" u="sng">
                          <a:latin typeface="Calibri"/>
                          <a:ea typeface="Calibri"/>
                          <a:cs typeface="Calibri"/>
                          <a:sym typeface="Calibri"/>
                        </a:rPr>
                        <a:t>THINK</a:t>
                      </a:r>
                      <a:r>
                        <a:rPr lang="en-US" sz="1300">
                          <a:latin typeface="Calibri"/>
                          <a:ea typeface="Calibri"/>
                          <a:cs typeface="Calibri"/>
                          <a:sym typeface="Calibri"/>
                        </a:rPr>
                        <a:t>ing before posting. (Is it </a:t>
                      </a:r>
                      <a:r>
                        <a:rPr lang="en-US" sz="1300" u="sng">
                          <a:latin typeface="Calibri"/>
                          <a:ea typeface="Calibri"/>
                          <a:cs typeface="Calibri"/>
                          <a:sym typeface="Calibri"/>
                        </a:rPr>
                        <a:t>T</a:t>
                      </a:r>
                      <a:r>
                        <a:rPr lang="en-US" sz="1300">
                          <a:latin typeface="Calibri"/>
                          <a:ea typeface="Calibri"/>
                          <a:cs typeface="Calibri"/>
                          <a:sym typeface="Calibri"/>
                        </a:rPr>
                        <a:t>rue, is it </a:t>
                      </a:r>
                      <a:r>
                        <a:rPr lang="en-US" sz="1300" u="sng">
                          <a:latin typeface="Calibri"/>
                          <a:ea typeface="Calibri"/>
                          <a:cs typeface="Calibri"/>
                          <a:sym typeface="Calibri"/>
                        </a:rPr>
                        <a:t>H</a:t>
                      </a:r>
                      <a:r>
                        <a:rPr lang="en-US" sz="1300">
                          <a:latin typeface="Calibri"/>
                          <a:ea typeface="Calibri"/>
                          <a:cs typeface="Calibri"/>
                          <a:sym typeface="Calibri"/>
                        </a:rPr>
                        <a:t>elpful, is it </a:t>
                      </a:r>
                      <a:r>
                        <a:rPr lang="en-US" sz="1300" u="sng">
                          <a:latin typeface="Calibri"/>
                          <a:ea typeface="Calibri"/>
                          <a:cs typeface="Calibri"/>
                          <a:sym typeface="Calibri"/>
                        </a:rPr>
                        <a:t>I</a:t>
                      </a:r>
                      <a:r>
                        <a:rPr lang="en-US" sz="1300">
                          <a:latin typeface="Calibri"/>
                          <a:ea typeface="Calibri"/>
                          <a:cs typeface="Calibri"/>
                          <a:sym typeface="Calibri"/>
                        </a:rPr>
                        <a:t>nspiring, is it </a:t>
                      </a:r>
                      <a:r>
                        <a:rPr lang="en-US" sz="1300" u="sng">
                          <a:latin typeface="Calibri"/>
                          <a:ea typeface="Calibri"/>
                          <a:cs typeface="Calibri"/>
                          <a:sym typeface="Calibri"/>
                        </a:rPr>
                        <a:t>N</a:t>
                      </a:r>
                      <a:r>
                        <a:rPr lang="en-US" sz="1300">
                          <a:latin typeface="Calibri"/>
                          <a:ea typeface="Calibri"/>
                          <a:cs typeface="Calibri"/>
                          <a:sym typeface="Calibri"/>
                        </a:rPr>
                        <a:t>ecessary is it </a:t>
                      </a:r>
                      <a:r>
                        <a:rPr lang="en-US" sz="1300" u="sng">
                          <a:latin typeface="Calibri"/>
                          <a:ea typeface="Calibri"/>
                          <a:cs typeface="Calibri"/>
                          <a:sym typeface="Calibri"/>
                        </a:rPr>
                        <a:t>K</a:t>
                      </a:r>
                      <a:r>
                        <a:rPr lang="en-US" sz="1300">
                          <a:latin typeface="Calibri"/>
                          <a:ea typeface="Calibri"/>
                          <a:cs typeface="Calibri"/>
                          <a:sym typeface="Calibri"/>
                        </a:rPr>
                        <a:t>ind?)</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r>
                        <a:rPr lang="en-US" sz="1300">
                          <a:solidFill>
                            <a:srgbClr val="FF0000"/>
                          </a:solidFill>
                          <a:latin typeface="Calibri"/>
                          <a:ea typeface="Calibri"/>
                          <a:cs typeface="Calibri"/>
                          <a:sym typeface="Calibri"/>
                        </a:rPr>
                        <a:t>I am:</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Staying on task when using technology.</a:t>
                      </a:r>
                      <a:endParaRPr sz="130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a:latin typeface="Calibri"/>
                          <a:ea typeface="Calibri"/>
                          <a:cs typeface="Calibri"/>
                          <a:sym typeface="Calibri"/>
                        </a:rPr>
                        <a:t>Avoiding and reporting inappropriate sites and unsafe use.</a:t>
                      </a:r>
                      <a:endParaRPr sz="130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r>
                        <a:rPr lang="en-US" sz="1300" dirty="0">
                          <a:solidFill>
                            <a:srgbClr val="FF0000"/>
                          </a:solidFill>
                          <a:latin typeface="Calibri"/>
                          <a:ea typeface="Calibri"/>
                          <a:cs typeface="Calibri"/>
                          <a:sym typeface="Calibri"/>
                        </a:rPr>
                        <a:t>I am:</a:t>
                      </a:r>
                      <a:endParaRPr sz="1300" dirty="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dirty="0">
                          <a:latin typeface="Calibri"/>
                          <a:ea typeface="Calibri"/>
                          <a:cs typeface="Calibri"/>
                          <a:sym typeface="Calibri"/>
                        </a:rPr>
                        <a:t>Using Chromebooks for school use only.</a:t>
                      </a:r>
                      <a:endParaRPr sz="1300" dirty="0">
                        <a:latin typeface="Calibri"/>
                        <a:ea typeface="Calibri"/>
                        <a:cs typeface="Calibri"/>
                        <a:sym typeface="Calibri"/>
                      </a:endParaRPr>
                    </a:p>
                    <a:p>
                      <a:pPr marL="228600" lvl="0" indent="-311150" algn="l" rtl="0">
                        <a:spcBef>
                          <a:spcPts val="0"/>
                        </a:spcBef>
                        <a:spcAft>
                          <a:spcPts val="0"/>
                        </a:spcAft>
                        <a:buSzPts val="1300"/>
                        <a:buFont typeface="Calibri"/>
                        <a:buChar char="●"/>
                      </a:pPr>
                      <a:r>
                        <a:rPr lang="en-US" sz="1300" dirty="0">
                          <a:latin typeface="Calibri"/>
                          <a:ea typeface="Calibri"/>
                          <a:cs typeface="Calibri"/>
                          <a:sym typeface="Calibri"/>
                        </a:rPr>
                        <a:t>Taking </a:t>
                      </a:r>
                      <a:r>
                        <a:rPr lang="en-US" sz="1300" dirty="0">
                          <a:solidFill>
                            <a:srgbClr val="FF0000"/>
                          </a:solidFill>
                          <a:latin typeface="Calibri"/>
                          <a:ea typeface="Calibri"/>
                          <a:cs typeface="Calibri"/>
                          <a:sym typeface="Calibri"/>
                        </a:rPr>
                        <a:t>PRIDE</a:t>
                      </a:r>
                      <a:r>
                        <a:rPr lang="en-US" sz="1300" dirty="0">
                          <a:latin typeface="Calibri"/>
                          <a:ea typeface="Calibri"/>
                          <a:cs typeface="Calibri"/>
                          <a:sym typeface="Calibri"/>
                        </a:rPr>
                        <a:t> in completing my best work.</a:t>
                      </a:r>
                      <a:endParaRPr sz="1300" dirty="0">
                        <a:latin typeface="Calibri"/>
                        <a:ea typeface="Calibri"/>
                        <a:cs typeface="Calibri"/>
                        <a:sym typeface="Calibri"/>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79" name="Google Shape;679;g530fb466cf_11_0"/>
          <p:cNvSpPr txBox="1"/>
          <p:nvPr/>
        </p:nvSpPr>
        <p:spPr>
          <a:xfrm>
            <a:off x="839900" y="6450525"/>
            <a:ext cx="11121600" cy="25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b="1" i="1">
                <a:solidFill>
                  <a:srgbClr val="FF0000"/>
                </a:solidFill>
                <a:latin typeface="Comic Sans MS"/>
                <a:ea typeface="Comic Sans MS"/>
                <a:cs typeface="Comic Sans MS"/>
                <a:sym typeface="Comic Sans MS"/>
              </a:rPr>
              <a:t>Report students and staff who are showing </a:t>
            </a:r>
            <a:r>
              <a:rPr lang="en-US" sz="1000" b="1" i="1" u="sng">
                <a:solidFill>
                  <a:srgbClr val="FF0000"/>
                </a:solidFill>
                <a:latin typeface="Comic Sans MS"/>
                <a:ea typeface="Comic Sans MS"/>
                <a:cs typeface="Comic Sans MS"/>
                <a:sym typeface="Comic Sans MS"/>
              </a:rPr>
              <a:t>PRIDE</a:t>
            </a:r>
            <a:r>
              <a:rPr lang="en-US" sz="1000" b="1" i="1">
                <a:solidFill>
                  <a:srgbClr val="FF0000"/>
                </a:solidFill>
                <a:latin typeface="Comic Sans MS"/>
                <a:ea typeface="Comic Sans MS"/>
                <a:cs typeface="Comic Sans MS"/>
                <a:sym typeface="Comic Sans MS"/>
              </a:rPr>
              <a:t> during our Distance Learning!</a:t>
            </a:r>
            <a:r>
              <a:rPr lang="en-US" sz="1000">
                <a:solidFill>
                  <a:schemeClr val="dk1"/>
                </a:solidFill>
                <a:latin typeface="Times New Roman"/>
                <a:ea typeface="Times New Roman"/>
                <a:cs typeface="Times New Roman"/>
                <a:sym typeface="Times New Roman"/>
              </a:rPr>
              <a:t> </a:t>
            </a:r>
            <a:r>
              <a:rPr lang="en-US" sz="1000" b="1" i="1" u="sng">
                <a:solidFill>
                  <a:srgbClr val="0000FF"/>
                </a:solidFill>
                <a:latin typeface="Comic Sans MS"/>
                <a:ea typeface="Comic Sans MS"/>
                <a:cs typeface="Comic Sans MS"/>
                <a:sym typeface="Comic Sans MS"/>
                <a:hlinkClick r:id="rId4"/>
              </a:rPr>
              <a:t>Click this link to the online form to report PRIDE!</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680" name="Google Shape;680;g530fb466cf_11_0"/>
          <p:cNvSpPr txBox="1"/>
          <p:nvPr/>
        </p:nvSpPr>
        <p:spPr>
          <a:xfrm>
            <a:off x="254725" y="4744925"/>
            <a:ext cx="1009200" cy="6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Courtesy of Grandview Middle School, Westonka Public Schools ISD 277, Minnesota</a:t>
            </a:r>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530fb466cf_8_20"/>
          <p:cNvSpPr txBox="1">
            <a:spLocks noGrp="1"/>
          </p:cNvSpPr>
          <p:nvPr>
            <p:ph type="title"/>
          </p:nvPr>
        </p:nvSpPr>
        <p:spPr>
          <a:xfrm>
            <a:off x="838200" y="131500"/>
            <a:ext cx="3986700" cy="1143000"/>
          </a:xfrm>
          <a:prstGeom prst="rect">
            <a:avLst/>
          </a:prstGeom>
          <a:ln w="38100" cap="flat" cmpd="sng">
            <a:solidFill>
              <a:srgbClr val="1155CC"/>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Prioritize Equity </a:t>
            </a:r>
            <a:endParaRPr>
              <a:solidFill>
                <a:srgbClr val="1155CC"/>
              </a:solidFill>
            </a:endParaRPr>
          </a:p>
        </p:txBody>
      </p:sp>
      <p:sp>
        <p:nvSpPr>
          <p:cNvPr id="686" name="Google Shape;686;g530fb466cf_8_20"/>
          <p:cNvSpPr txBox="1">
            <a:spLocks noGrp="1"/>
          </p:cNvSpPr>
          <p:nvPr>
            <p:ph type="body" idx="1"/>
          </p:nvPr>
        </p:nvSpPr>
        <p:spPr>
          <a:xfrm>
            <a:off x="838200" y="1274400"/>
            <a:ext cx="10515600" cy="49023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MTSS (and your matrix) is for </a:t>
            </a:r>
            <a:r>
              <a:rPr lang="en-US" b="1"/>
              <a:t>all</a:t>
            </a:r>
            <a:r>
              <a:rPr lang="en-US"/>
              <a:t> students, families, and educators</a:t>
            </a:r>
            <a:endParaRPr/>
          </a:p>
          <a:p>
            <a:pPr marL="457200" lvl="0" indent="-342900" algn="l" rtl="0">
              <a:spcBef>
                <a:spcPts val="0"/>
              </a:spcBef>
              <a:spcAft>
                <a:spcPts val="0"/>
              </a:spcAft>
              <a:buSzPts val="1800"/>
              <a:buChar char="•"/>
            </a:pPr>
            <a:r>
              <a:rPr lang="en-US"/>
              <a:t>A matrix needs to be representative of the population it is designed for</a:t>
            </a:r>
            <a:endParaRPr/>
          </a:p>
          <a:p>
            <a:pPr marL="457200" lvl="0" indent="-342900" algn="l" rtl="0">
              <a:spcBef>
                <a:spcPts val="0"/>
              </a:spcBef>
              <a:spcAft>
                <a:spcPts val="0"/>
              </a:spcAft>
              <a:buSzPts val="1800"/>
              <a:buChar char="•"/>
            </a:pPr>
            <a:r>
              <a:rPr lang="en-US"/>
              <a:t>Development of expectations and matrix is done with stakeholders (students, family, community) - including input from them is culturally responsive</a:t>
            </a:r>
            <a:endParaRPr/>
          </a:p>
          <a:p>
            <a:pPr marL="914400" lvl="1" indent="-342900" algn="l" rtl="0">
              <a:spcBef>
                <a:spcPts val="0"/>
              </a:spcBef>
              <a:spcAft>
                <a:spcPts val="0"/>
              </a:spcAft>
              <a:buSzPts val="1800"/>
              <a:buChar char="•"/>
            </a:pPr>
            <a:r>
              <a:rPr lang="en-US"/>
              <a:t>Having input from marginalized groups, not only easily reached groups, is especially important</a:t>
            </a:r>
            <a:endParaRPr/>
          </a:p>
          <a:p>
            <a:pPr marL="457200" lvl="0" indent="-342900" algn="l" rtl="0">
              <a:spcBef>
                <a:spcPts val="0"/>
              </a:spcBef>
              <a:spcAft>
                <a:spcPts val="0"/>
              </a:spcAft>
              <a:buSzPts val="1800"/>
              <a:buChar char="•"/>
            </a:pPr>
            <a:r>
              <a:rPr lang="en-US"/>
              <a:t>Teams examine expectations and matrices for implicit bias and ensure that they are universal </a:t>
            </a:r>
            <a:endParaRPr/>
          </a:p>
          <a:p>
            <a:pPr marL="457200" lvl="0" indent="-342900" algn="l" rtl="0">
              <a:spcBef>
                <a:spcPts val="0"/>
              </a:spcBef>
              <a:spcAft>
                <a:spcPts val="0"/>
              </a:spcAft>
              <a:buSzPts val="1800"/>
              <a:buChar char="•"/>
            </a:pPr>
            <a:r>
              <a:rPr lang="en-US"/>
              <a:t>Ongoing feedback is used to make improvements </a:t>
            </a:r>
            <a:endParaRPr/>
          </a:p>
          <a:p>
            <a:pPr marL="457200" lvl="0" indent="-342900" algn="l" rtl="0">
              <a:spcBef>
                <a:spcPts val="0"/>
              </a:spcBef>
              <a:spcAft>
                <a:spcPts val="0"/>
              </a:spcAft>
              <a:buSzPts val="1800"/>
              <a:buChar char="•"/>
            </a:pPr>
            <a:r>
              <a:rPr lang="en-US"/>
              <a:t>Communication about your matrices is widespread and multi-modal</a:t>
            </a: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687" name="Google Shape;687;g530fb466cf_8_20"/>
          <p:cNvSpPr txBox="1"/>
          <p:nvPr/>
        </p:nvSpPr>
        <p:spPr>
          <a:xfrm>
            <a:off x="3489700" y="6483750"/>
            <a:ext cx="8365200" cy="2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u="sng">
                <a:solidFill>
                  <a:schemeClr val="hlink"/>
                </a:solidFill>
                <a:hlinkClick r:id="rId3"/>
              </a:rPr>
              <a:t>https://assets-global.website-files.com/5d3725188825e071f1670246/5d70468ef10ca28bb416e7b0_pbis%20cultural%20responsiveness%20field%20guide.pdf</a:t>
            </a:r>
            <a:endParaRPr sz="12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8f5d323750_0_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Share Your Ideas For Equity Considerations</a:t>
            </a:r>
            <a:endParaRPr>
              <a:solidFill>
                <a:srgbClr val="1155CC"/>
              </a:solidFill>
            </a:endParaRPr>
          </a:p>
        </p:txBody>
      </p:sp>
      <p:sp>
        <p:nvSpPr>
          <p:cNvPr id="693" name="Google Shape;693;g8f5d323750_0_26"/>
          <p:cNvSpPr txBox="1">
            <a:spLocks noGrp="1"/>
          </p:cNvSpPr>
          <p:nvPr>
            <p:ph type="body" idx="1"/>
          </p:nvPr>
        </p:nvSpPr>
        <p:spPr>
          <a:xfrm>
            <a:off x="838200" y="3297500"/>
            <a:ext cx="4876800" cy="2879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400"/>
              <a:t>How will your matrix be culturally responsive? </a:t>
            </a:r>
            <a:endParaRPr sz="3400"/>
          </a:p>
          <a:p>
            <a:pPr marL="0" lvl="0" indent="0" algn="l" rtl="0">
              <a:spcBef>
                <a:spcPts val="1000"/>
              </a:spcBef>
              <a:spcAft>
                <a:spcPts val="0"/>
              </a:spcAft>
              <a:buNone/>
            </a:pPr>
            <a:endParaRPr sz="3400"/>
          </a:p>
          <a:p>
            <a:pPr marL="0" lvl="0" indent="0" algn="l" rtl="0">
              <a:spcBef>
                <a:spcPts val="1000"/>
              </a:spcBef>
              <a:spcAft>
                <a:spcPts val="0"/>
              </a:spcAft>
              <a:buNone/>
            </a:pPr>
            <a:endParaRPr sz="3400"/>
          </a:p>
        </p:txBody>
      </p:sp>
      <p:pic>
        <p:nvPicPr>
          <p:cNvPr id="694" name="Google Shape;694;g8f5d323750_0_26"/>
          <p:cNvPicPr preferRelativeResize="0"/>
          <p:nvPr/>
        </p:nvPicPr>
        <p:blipFill>
          <a:blip r:embed="rId3">
            <a:alphaModFix/>
          </a:blip>
          <a:stretch>
            <a:fillRect/>
          </a:stretch>
        </p:blipFill>
        <p:spPr>
          <a:xfrm>
            <a:off x="6263248" y="2058273"/>
            <a:ext cx="5023850" cy="3343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8f5d323750_0_6"/>
          <p:cNvSpPr txBox="1">
            <a:spLocks noGrp="1"/>
          </p:cNvSpPr>
          <p:nvPr>
            <p:ph type="body" idx="1"/>
          </p:nvPr>
        </p:nvSpPr>
        <p:spPr>
          <a:xfrm>
            <a:off x="706125" y="365125"/>
            <a:ext cx="10515600" cy="2216700"/>
          </a:xfrm>
          <a:prstGeom prst="rect">
            <a:avLst/>
          </a:prstGeom>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sz="4100"/>
              <a:t>“When hybrid models occur, prioritize actions from each context that maximize strengths of that mode of instruction.”</a:t>
            </a:r>
            <a:endParaRPr sz="4100"/>
          </a:p>
        </p:txBody>
      </p:sp>
      <p:pic>
        <p:nvPicPr>
          <p:cNvPr id="700" name="Google Shape;700;g8f5d323750_0_6"/>
          <p:cNvPicPr preferRelativeResize="0"/>
          <p:nvPr/>
        </p:nvPicPr>
        <p:blipFill>
          <a:blip r:embed="rId3">
            <a:alphaModFix/>
          </a:blip>
          <a:stretch>
            <a:fillRect/>
          </a:stretch>
        </p:blipFill>
        <p:spPr>
          <a:xfrm>
            <a:off x="4991270" y="3215475"/>
            <a:ext cx="6809774" cy="3105775"/>
          </a:xfrm>
          <a:prstGeom prst="rect">
            <a:avLst/>
          </a:prstGeom>
          <a:noFill/>
          <a:ln>
            <a:noFill/>
          </a:ln>
        </p:spPr>
      </p:pic>
      <p:sp>
        <p:nvSpPr>
          <p:cNvPr id="701" name="Google Shape;701;g8f5d323750_0_6"/>
          <p:cNvSpPr/>
          <p:nvPr/>
        </p:nvSpPr>
        <p:spPr>
          <a:xfrm>
            <a:off x="6999500" y="3112975"/>
            <a:ext cx="2650800" cy="3697800"/>
          </a:xfrm>
          <a:prstGeom prst="ellipse">
            <a:avLst/>
          </a:prstGeom>
          <a:noFill/>
          <a:ln w="762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702" name="Google Shape;702;g8f5d323750_0_6"/>
          <p:cNvPicPr preferRelativeResize="0"/>
          <p:nvPr/>
        </p:nvPicPr>
        <p:blipFill rotWithShape="1">
          <a:blip r:embed="rId4">
            <a:alphaModFix/>
          </a:blip>
          <a:srcRect/>
          <a:stretch/>
        </p:blipFill>
        <p:spPr>
          <a:xfrm>
            <a:off x="1155950" y="3070932"/>
            <a:ext cx="2570175" cy="33948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g530fb466cf_10_0"/>
          <p:cNvPicPr preferRelativeResize="0"/>
          <p:nvPr/>
        </p:nvPicPr>
        <p:blipFill>
          <a:blip r:embed="rId3">
            <a:alphaModFix/>
          </a:blip>
          <a:stretch>
            <a:fillRect/>
          </a:stretch>
        </p:blipFill>
        <p:spPr>
          <a:xfrm>
            <a:off x="405625" y="1479675"/>
            <a:ext cx="11544875" cy="4994325"/>
          </a:xfrm>
          <a:prstGeom prst="rect">
            <a:avLst/>
          </a:prstGeom>
          <a:noFill/>
          <a:ln w="38100" cap="flat" cmpd="sng">
            <a:solidFill>
              <a:srgbClr val="1155CC"/>
            </a:solidFill>
            <a:prstDash val="solid"/>
            <a:round/>
            <a:headEnd type="none" w="sm" len="sm"/>
            <a:tailEnd type="none" w="sm" len="sm"/>
          </a:ln>
        </p:spPr>
      </p:pic>
      <p:sp>
        <p:nvSpPr>
          <p:cNvPr id="708" name="Google Shape;708;g530fb466cf_10_0"/>
          <p:cNvSpPr txBox="1"/>
          <p:nvPr/>
        </p:nvSpPr>
        <p:spPr>
          <a:xfrm>
            <a:off x="405625" y="311300"/>
            <a:ext cx="10546500" cy="7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u="sng">
                <a:solidFill>
                  <a:schemeClr val="hlink"/>
                </a:solidFill>
                <a:latin typeface="Calibri"/>
                <a:ea typeface="Calibri"/>
                <a:cs typeface="Calibri"/>
                <a:sym typeface="Calibri"/>
                <a:hlinkClick r:id="rId4"/>
              </a:rPr>
              <a:t>COVID Matrix Examples</a:t>
            </a:r>
            <a:endParaRPr sz="4800">
              <a:solidFill>
                <a:srgbClr val="1155CC"/>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712"/>
        <p:cNvGrpSpPr/>
        <p:nvPr/>
      </p:nvGrpSpPr>
      <p:grpSpPr>
        <a:xfrm>
          <a:off x="0" y="0"/>
          <a:ext cx="0" cy="0"/>
          <a:chOff x="0" y="0"/>
          <a:chExt cx="0" cy="0"/>
        </a:xfrm>
      </p:grpSpPr>
      <p:sp>
        <p:nvSpPr>
          <p:cNvPr id="713" name="Google Shape;713;g86c3f001a4_4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Let’s Pause &amp; Brainstorm: Student Supports </a:t>
            </a:r>
            <a:endParaRPr>
              <a:solidFill>
                <a:srgbClr val="1155CC"/>
              </a:solidFill>
            </a:endParaRPr>
          </a:p>
        </p:txBody>
      </p:sp>
      <p:sp>
        <p:nvSpPr>
          <p:cNvPr id="714" name="Google Shape;714;g86c3f001a4_4_0"/>
          <p:cNvSpPr txBox="1">
            <a:spLocks noGrp="1"/>
          </p:cNvSpPr>
          <p:nvPr>
            <p:ph type="body" idx="1"/>
          </p:nvPr>
        </p:nvSpPr>
        <p:spPr>
          <a:xfrm>
            <a:off x="4108250" y="1451175"/>
            <a:ext cx="7774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Prior to and upon return, what are the most important things to teach </a:t>
            </a:r>
            <a:r>
              <a:rPr lang="en-US" b="1"/>
              <a:t>students</a:t>
            </a:r>
            <a:r>
              <a:rPr lang="en-US"/>
              <a:t> related to behavior/SEL?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How will they connect with your current expectations &amp; teaching matrix?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Workgroup time: Pause and take 2 minutes to brainstorm. Take 8 minutes to share priorities &amp; connections with your workgroup.    </a:t>
            </a:r>
            <a:endParaRPr/>
          </a:p>
        </p:txBody>
      </p:sp>
      <p:pic>
        <p:nvPicPr>
          <p:cNvPr id="715" name="Google Shape;715;g86c3f001a4_4_0"/>
          <p:cNvPicPr preferRelativeResize="0"/>
          <p:nvPr/>
        </p:nvPicPr>
        <p:blipFill>
          <a:blip r:embed="rId3">
            <a:alphaModFix/>
          </a:blip>
          <a:stretch>
            <a:fillRect/>
          </a:stretch>
        </p:blipFill>
        <p:spPr>
          <a:xfrm>
            <a:off x="134400" y="2006842"/>
            <a:ext cx="3548275" cy="3439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530fb466cf_8_12"/>
          <p:cNvSpPr txBox="1">
            <a:spLocks noGrp="1"/>
          </p:cNvSpPr>
          <p:nvPr>
            <p:ph type="title"/>
          </p:nvPr>
        </p:nvSpPr>
        <p:spPr>
          <a:xfrm>
            <a:off x="550700" y="381175"/>
            <a:ext cx="11212500" cy="13257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Clr>
                <a:schemeClr val="dk1"/>
              </a:buClr>
              <a:buSzPts val="1100"/>
              <a:buFont typeface="Arial"/>
              <a:buNone/>
            </a:pPr>
            <a:r>
              <a:rPr lang="en-US" sz="3200"/>
              <a:t>What is something that is important to you to know your safety (emotional or physical) is being addressed?  Write in the chat box</a:t>
            </a:r>
            <a:endParaRPr sz="3200"/>
          </a:p>
          <a:p>
            <a:pPr marL="0" lvl="0" indent="0" algn="l" rtl="0">
              <a:spcBef>
                <a:spcPts val="0"/>
              </a:spcBef>
              <a:spcAft>
                <a:spcPts val="0"/>
              </a:spcAft>
              <a:buNone/>
            </a:pPr>
            <a:endParaRPr/>
          </a:p>
        </p:txBody>
      </p:sp>
      <p:pic>
        <p:nvPicPr>
          <p:cNvPr id="721" name="Google Shape;721;g530fb466cf_8_12"/>
          <p:cNvPicPr preferRelativeResize="0"/>
          <p:nvPr/>
        </p:nvPicPr>
        <p:blipFill>
          <a:blip r:embed="rId3">
            <a:alphaModFix/>
          </a:blip>
          <a:stretch>
            <a:fillRect/>
          </a:stretch>
        </p:blipFill>
        <p:spPr>
          <a:xfrm>
            <a:off x="167124" y="5071850"/>
            <a:ext cx="3590475" cy="1700750"/>
          </a:xfrm>
          <a:prstGeom prst="rect">
            <a:avLst/>
          </a:prstGeom>
          <a:noFill/>
          <a:ln>
            <a:noFill/>
          </a:ln>
        </p:spPr>
      </p:pic>
      <p:pic>
        <p:nvPicPr>
          <p:cNvPr id="722" name="Google Shape;722;g530fb466cf_8_12"/>
          <p:cNvPicPr preferRelativeResize="0"/>
          <p:nvPr/>
        </p:nvPicPr>
        <p:blipFill>
          <a:blip r:embed="rId4">
            <a:alphaModFix/>
          </a:blip>
          <a:stretch>
            <a:fillRect/>
          </a:stretch>
        </p:blipFill>
        <p:spPr>
          <a:xfrm>
            <a:off x="3161975" y="1966025"/>
            <a:ext cx="6186175" cy="2763100"/>
          </a:xfrm>
          <a:prstGeom prst="rect">
            <a:avLst/>
          </a:prstGeom>
          <a:noFill/>
          <a:ln>
            <a:noFill/>
          </a:ln>
        </p:spPr>
      </p:pic>
      <p:pic>
        <p:nvPicPr>
          <p:cNvPr id="723" name="Google Shape;723;g530fb466cf_8_12"/>
          <p:cNvPicPr preferRelativeResize="0"/>
          <p:nvPr/>
        </p:nvPicPr>
        <p:blipFill>
          <a:blip r:embed="rId5">
            <a:alphaModFix/>
          </a:blip>
          <a:stretch>
            <a:fillRect/>
          </a:stretch>
        </p:blipFill>
        <p:spPr>
          <a:xfrm>
            <a:off x="9812800" y="4550625"/>
            <a:ext cx="2133600" cy="213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2"/>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
          <p:cNvSpPr/>
          <p:nvPr/>
        </p:nvSpPr>
        <p:spPr>
          <a:xfrm>
            <a:off x="3048" y="1084747"/>
            <a:ext cx="12188952" cy="3294207"/>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9" name="Google Shape;239;p2"/>
          <p:cNvPicPr preferRelativeResize="0"/>
          <p:nvPr/>
        </p:nvPicPr>
        <p:blipFill rotWithShape="1">
          <a:blip r:embed="rId3">
            <a:alphaModFix/>
          </a:blip>
          <a:srcRect l="8235" r="8213" b="45501"/>
          <a:stretch/>
        </p:blipFill>
        <p:spPr>
          <a:xfrm rot="10800000" flipH="1">
            <a:off x="0" y="0"/>
            <a:ext cx="12191999" cy="4473360"/>
          </a:xfrm>
          <a:custGeom>
            <a:avLst/>
            <a:gdLst/>
            <a:ahLst/>
            <a:cxnLst/>
            <a:rect l="l" t="t" r="r" b="b"/>
            <a:pathLst>
              <a:path w="12191999" h="4473360" extrusionOk="0">
                <a:moveTo>
                  <a:pt x="0" y="4473360"/>
                </a:moveTo>
                <a:lnTo>
                  <a:pt x="12191999" y="4473360"/>
                </a:lnTo>
                <a:lnTo>
                  <a:pt x="12191999" y="0"/>
                </a:lnTo>
                <a:lnTo>
                  <a:pt x="0" y="0"/>
                </a:lnTo>
                <a:close/>
              </a:path>
            </a:pathLst>
          </a:custGeom>
          <a:noFill/>
          <a:ln>
            <a:noFill/>
          </a:ln>
        </p:spPr>
      </p:pic>
      <p:sp>
        <p:nvSpPr>
          <p:cNvPr id="240" name="Google Shape;240;p2"/>
          <p:cNvSpPr txBox="1">
            <a:spLocks noGrp="1"/>
          </p:cNvSpPr>
          <p:nvPr>
            <p:ph type="title"/>
          </p:nvPr>
        </p:nvSpPr>
        <p:spPr>
          <a:xfrm>
            <a:off x="753925" y="2076450"/>
            <a:ext cx="10684151" cy="13451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600"/>
              <a:buFont typeface="Calibri"/>
              <a:buNone/>
            </a:pPr>
            <a:r>
              <a:rPr lang="en-US" sz="5600">
                <a:solidFill>
                  <a:srgbClr val="FFFFFF"/>
                </a:solidFill>
              </a:rPr>
              <a:t>Overarching </a:t>
            </a:r>
            <a:r>
              <a:rPr lang="en-US" sz="5600">
                <a:solidFill>
                  <a:srgbClr val="FFFFFF"/>
                </a:solidFill>
                <a:latin typeface="Calibri"/>
                <a:ea typeface="Calibri"/>
                <a:cs typeface="Calibri"/>
                <a:sym typeface="Calibri"/>
              </a:rPr>
              <a:t>Goal</a:t>
            </a:r>
            <a:endParaRPr/>
          </a:p>
        </p:txBody>
      </p:sp>
      <p:sp>
        <p:nvSpPr>
          <p:cNvPr id="241" name="Google Shape;241;p2"/>
          <p:cNvSpPr txBox="1">
            <a:spLocks noGrp="1"/>
          </p:cNvSpPr>
          <p:nvPr>
            <p:ph type="body" idx="1"/>
          </p:nvPr>
        </p:nvSpPr>
        <p:spPr>
          <a:xfrm>
            <a:off x="1171575" y="4473360"/>
            <a:ext cx="9469211" cy="8656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None/>
            </a:pPr>
            <a:r>
              <a:rPr lang="en-US" sz="4400">
                <a:solidFill>
                  <a:srgbClr val="000000"/>
                </a:solidFill>
                <a:latin typeface="Calibri"/>
                <a:ea typeface="Calibri"/>
                <a:cs typeface="Calibri"/>
                <a:sym typeface="Calibri"/>
              </a:rPr>
              <a:t>Create a safe, positive, predictable environment for </a:t>
            </a:r>
            <a:r>
              <a:rPr lang="en-US" sz="4400" b="1">
                <a:solidFill>
                  <a:srgbClr val="000000"/>
                </a:solidFill>
              </a:rPr>
              <a:t>ALL</a:t>
            </a:r>
            <a:r>
              <a:rPr lang="en-US" sz="4400">
                <a:solidFill>
                  <a:srgbClr val="000000"/>
                </a:solidFill>
                <a:latin typeface="Calibri"/>
                <a:ea typeface="Calibri"/>
                <a:cs typeface="Calibri"/>
                <a:sym typeface="Calibri"/>
              </a:rPr>
              <a: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530fb466cf_8_25"/>
          <p:cNvSpPr txBox="1">
            <a:spLocks noGrp="1"/>
          </p:cNvSpPr>
          <p:nvPr>
            <p:ph type="body" idx="1"/>
          </p:nvPr>
        </p:nvSpPr>
        <p:spPr>
          <a:xfrm>
            <a:off x="1452825" y="6308100"/>
            <a:ext cx="10515600" cy="626100"/>
          </a:xfrm>
          <a:prstGeom prst="rect">
            <a:avLst/>
          </a:prstGeom>
        </p:spPr>
        <p:txBody>
          <a:bodyPr spcFirstLastPara="1" wrap="square" lIns="91425" tIns="45700" rIns="91425" bIns="45700" anchor="t" anchorCtr="0">
            <a:noAutofit/>
          </a:bodyPr>
          <a:lstStyle/>
          <a:p>
            <a:pPr marL="0" lvl="0" indent="0" algn="r" rtl="0">
              <a:spcBef>
                <a:spcPts val="1000"/>
              </a:spcBef>
              <a:spcAft>
                <a:spcPts val="0"/>
              </a:spcAft>
              <a:buNone/>
            </a:pPr>
            <a:r>
              <a:rPr lang="en-US" sz="1600" u="sng">
                <a:solidFill>
                  <a:schemeClr val="hlink"/>
                </a:solidFill>
                <a:hlinkClick r:id="rId3"/>
              </a:rPr>
              <a:t>https://www.edweek.org/ew/articles/2020/07/22/forget-self-care-for-teachers-we-are-fighting.htm</a:t>
            </a:r>
            <a:endParaRPr sz="1600"/>
          </a:p>
          <a:p>
            <a:pPr marL="0" lvl="0" indent="0" algn="r" rtl="0">
              <a:spcBef>
                <a:spcPts val="1000"/>
              </a:spcBef>
              <a:spcAft>
                <a:spcPts val="0"/>
              </a:spcAft>
              <a:buNone/>
            </a:pPr>
            <a:r>
              <a:rPr lang="en-US" sz="1600"/>
              <a:t>l</a:t>
            </a:r>
            <a:endParaRPr sz="1600"/>
          </a:p>
        </p:txBody>
      </p:sp>
      <p:pic>
        <p:nvPicPr>
          <p:cNvPr id="729" name="Google Shape;729;g530fb466cf_8_25"/>
          <p:cNvPicPr preferRelativeResize="0"/>
          <p:nvPr/>
        </p:nvPicPr>
        <p:blipFill>
          <a:blip r:embed="rId4">
            <a:alphaModFix/>
          </a:blip>
          <a:stretch>
            <a:fillRect/>
          </a:stretch>
        </p:blipFill>
        <p:spPr>
          <a:xfrm>
            <a:off x="2365275" y="766475"/>
            <a:ext cx="6965000" cy="54819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g530fb466cf_8_137" descr="figure11.png"/>
          <p:cNvPicPr preferRelativeResize="0"/>
          <p:nvPr/>
        </p:nvPicPr>
        <p:blipFill rotWithShape="1">
          <a:blip r:embed="rId3">
            <a:alphaModFix/>
          </a:blip>
          <a:srcRect/>
          <a:stretch/>
        </p:blipFill>
        <p:spPr>
          <a:xfrm>
            <a:off x="2538690" y="1350000"/>
            <a:ext cx="7114625" cy="5334001"/>
          </a:xfrm>
          <a:prstGeom prst="rect">
            <a:avLst/>
          </a:prstGeom>
          <a:noFill/>
          <a:ln>
            <a:noFill/>
          </a:ln>
        </p:spPr>
      </p:pic>
      <p:sp>
        <p:nvSpPr>
          <p:cNvPr id="735" name="Google Shape;735;g530fb466cf_8_137"/>
          <p:cNvSpPr txBox="1">
            <a:spLocks noGrp="1"/>
          </p:cNvSpPr>
          <p:nvPr>
            <p:ph type="title"/>
          </p:nvPr>
        </p:nvSpPr>
        <p:spPr>
          <a:xfrm>
            <a:off x="715275" y="381000"/>
            <a:ext cx="10598700" cy="969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800"/>
              <a:buFont typeface="Arial"/>
              <a:buNone/>
            </a:pPr>
            <a:r>
              <a:rPr lang="en-US" sz="3200">
                <a:solidFill>
                  <a:schemeClr val="dk1"/>
                </a:solidFill>
                <a:latin typeface="Arial"/>
                <a:ea typeface="Arial"/>
                <a:cs typeface="Arial"/>
                <a:sym typeface="Arial"/>
              </a:rPr>
              <a:t>The Importance of </a:t>
            </a:r>
            <a:r>
              <a:rPr lang="en-US" sz="3200">
                <a:latin typeface="Arial"/>
                <a:ea typeface="Arial"/>
                <a:cs typeface="Arial"/>
                <a:sym typeface="Arial"/>
              </a:rPr>
              <a:t>Teacher Social and Emotional Skills and Well Being</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530fb466cf_8_142"/>
          <p:cNvSpPr txBox="1">
            <a:spLocks noGrp="1"/>
          </p:cNvSpPr>
          <p:nvPr>
            <p:ph type="title"/>
          </p:nvPr>
        </p:nvSpPr>
        <p:spPr>
          <a:xfrm>
            <a:off x="651227" y="57765"/>
            <a:ext cx="10777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200"/>
              <a:t>Use our MTSS Structures to Support Social Emotional Skills and Teacher Well Being </a:t>
            </a:r>
            <a:endParaRPr sz="4200"/>
          </a:p>
        </p:txBody>
      </p:sp>
      <p:grpSp>
        <p:nvGrpSpPr>
          <p:cNvPr id="744" name="Google Shape;744;g530fb466cf_8_142"/>
          <p:cNvGrpSpPr/>
          <p:nvPr/>
        </p:nvGrpSpPr>
        <p:grpSpPr>
          <a:xfrm>
            <a:off x="3185131" y="1892219"/>
            <a:ext cx="3657704" cy="3604144"/>
            <a:chOff x="71183" y="431"/>
            <a:chExt cx="3657704" cy="3604144"/>
          </a:xfrm>
        </p:grpSpPr>
        <p:sp>
          <p:nvSpPr>
            <p:cNvPr id="745" name="Google Shape;745;g530fb466cf_8_142"/>
            <p:cNvSpPr/>
            <p:nvPr/>
          </p:nvSpPr>
          <p:spPr>
            <a:xfrm>
              <a:off x="71183" y="431"/>
              <a:ext cx="1677000" cy="1499100"/>
            </a:xfrm>
            <a:prstGeom prst="ellipse">
              <a:avLst/>
            </a:prstGeom>
            <a:solidFill>
              <a:srgbClr val="DFD87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g530fb466cf_8_142"/>
            <p:cNvSpPr txBox="1"/>
            <p:nvPr/>
          </p:nvSpPr>
          <p:spPr>
            <a:xfrm>
              <a:off x="316787" y="219980"/>
              <a:ext cx="1185900" cy="10602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MTSS/PBS</a:t>
              </a:r>
              <a:endParaRPr/>
            </a:p>
          </p:txBody>
        </p:sp>
        <p:sp>
          <p:nvSpPr>
            <p:cNvPr id="747" name="Google Shape;747;g530fb466cf_8_142"/>
            <p:cNvSpPr/>
            <p:nvPr/>
          </p:nvSpPr>
          <p:spPr>
            <a:xfrm>
              <a:off x="596099" y="1566905"/>
              <a:ext cx="592200" cy="5922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g530fb466cf_8_142"/>
            <p:cNvSpPr txBox="1"/>
            <p:nvPr/>
          </p:nvSpPr>
          <p:spPr>
            <a:xfrm>
              <a:off x="674586" y="1793335"/>
              <a:ext cx="435300" cy="139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a:solidFill>
                  <a:schemeClr val="lt1"/>
                </a:solidFill>
                <a:latin typeface="Calibri"/>
                <a:ea typeface="Calibri"/>
                <a:cs typeface="Calibri"/>
                <a:sym typeface="Calibri"/>
              </a:endParaRPr>
            </a:p>
          </p:txBody>
        </p:sp>
        <p:sp>
          <p:nvSpPr>
            <p:cNvPr id="749" name="Google Shape;749;g530fb466cf_8_142"/>
            <p:cNvSpPr/>
            <p:nvPr/>
          </p:nvSpPr>
          <p:spPr>
            <a:xfrm>
              <a:off x="129957" y="2259508"/>
              <a:ext cx="1505700" cy="1308000"/>
            </a:xfrm>
            <a:prstGeom prst="ellipse">
              <a:avLst/>
            </a:prstGeom>
            <a:solidFill>
              <a:srgbClr val="8296B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530fb466cf_8_142"/>
            <p:cNvSpPr txBox="1"/>
            <p:nvPr/>
          </p:nvSpPr>
          <p:spPr>
            <a:xfrm>
              <a:off x="350474" y="2679675"/>
              <a:ext cx="1064700" cy="92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SEL</a:t>
              </a:r>
              <a:endParaRPr/>
            </a:p>
            <a:p>
              <a:pPr marL="0" marR="0" lvl="0" indent="0" algn="ctr" rtl="0">
                <a:lnSpc>
                  <a:spcPct val="90000"/>
                </a:lnSpc>
                <a:spcBef>
                  <a:spcPts val="126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p:txBody>
        </p:sp>
        <p:sp>
          <p:nvSpPr>
            <p:cNvPr id="751" name="Google Shape;751;g530fb466cf_8_142"/>
            <p:cNvSpPr/>
            <p:nvPr/>
          </p:nvSpPr>
          <p:spPr>
            <a:xfrm rot="-62215">
              <a:off x="1632930" y="1539569"/>
              <a:ext cx="397865" cy="641207"/>
            </a:xfrm>
            <a:prstGeom prst="rightArrow">
              <a:avLst>
                <a:gd name="adj1" fmla="val 60000"/>
                <a:gd name="adj2"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530fb466cf_8_142"/>
            <p:cNvSpPr txBox="1"/>
            <p:nvPr/>
          </p:nvSpPr>
          <p:spPr>
            <a:xfrm rot="-62969">
              <a:off x="1632887" y="1668836"/>
              <a:ext cx="278447" cy="38466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700"/>
                <a:buFont typeface="Calibri"/>
                <a:buNone/>
              </a:pPr>
              <a:endParaRPr sz="2700">
                <a:solidFill>
                  <a:schemeClr val="lt1"/>
                </a:solidFill>
                <a:latin typeface="Calibri"/>
                <a:ea typeface="Calibri"/>
                <a:cs typeface="Calibri"/>
                <a:sym typeface="Calibri"/>
              </a:endParaRPr>
            </a:p>
          </p:txBody>
        </p:sp>
        <p:sp>
          <p:nvSpPr>
            <p:cNvPr id="753" name="Google Shape;753;g530fb466cf_8_142"/>
            <p:cNvSpPr/>
            <p:nvPr/>
          </p:nvSpPr>
          <p:spPr>
            <a:xfrm>
              <a:off x="2131687" y="927558"/>
              <a:ext cx="1597200" cy="1640100"/>
            </a:xfrm>
            <a:prstGeom prst="ellipse">
              <a:avLst/>
            </a:prstGeom>
            <a:solidFill>
              <a:srgbClr val="317A1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g530fb466cf_8_142"/>
            <p:cNvSpPr txBox="1"/>
            <p:nvPr/>
          </p:nvSpPr>
          <p:spPr>
            <a:xfrm>
              <a:off x="2365585" y="1167753"/>
              <a:ext cx="1129500" cy="1159800"/>
            </a:xfrm>
            <a:prstGeom prst="rect">
              <a:avLst/>
            </a:prstGeom>
            <a:noFill/>
            <a:ln>
              <a:noFill/>
            </a:ln>
          </p:spPr>
          <p:txBody>
            <a:bodyPr spcFirstLastPara="1" wrap="square" lIns="33000" tIns="33000" rIns="33000" bIns="33000" anchor="ctr" anchorCtr="0">
              <a:noAutofit/>
            </a:bodyPr>
            <a:lstStyle/>
            <a:p>
              <a:pPr marL="0" marR="0" lvl="0" indent="0" algn="ctr"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Positive School Climate</a:t>
              </a:r>
              <a:endParaRPr/>
            </a:p>
          </p:txBody>
        </p:sp>
      </p:grpSp>
      <p:sp>
        <p:nvSpPr>
          <p:cNvPr id="755" name="Google Shape;755;g530fb466cf_8_142"/>
          <p:cNvSpPr/>
          <p:nvPr/>
        </p:nvSpPr>
        <p:spPr>
          <a:xfrm rot="-1494286">
            <a:off x="6782117" y="2865594"/>
            <a:ext cx="463060" cy="617275"/>
          </a:xfrm>
          <a:prstGeom prst="rightArrow">
            <a:avLst>
              <a:gd name="adj1" fmla="val 40255"/>
              <a:gd name="adj2" fmla="val 50000"/>
            </a:avLst>
          </a:prstGeom>
          <a:gradFill>
            <a:gsLst>
              <a:gs pos="0">
                <a:srgbClr val="474747"/>
              </a:gs>
              <a:gs pos="50000">
                <a:schemeClr val="dk1"/>
              </a:gs>
              <a:gs pos="100000">
                <a:schemeClr val="dk1"/>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lt1"/>
              </a:solidFill>
              <a:latin typeface="Calibri"/>
              <a:ea typeface="Calibri"/>
              <a:cs typeface="Calibri"/>
              <a:sym typeface="Calibri"/>
            </a:endParaRPr>
          </a:p>
        </p:txBody>
      </p:sp>
      <p:sp>
        <p:nvSpPr>
          <p:cNvPr id="756" name="Google Shape;756;g530fb466cf_8_142"/>
          <p:cNvSpPr/>
          <p:nvPr/>
        </p:nvSpPr>
        <p:spPr>
          <a:xfrm rot="1445291">
            <a:off x="6651139" y="4157592"/>
            <a:ext cx="499826" cy="631689"/>
          </a:xfrm>
          <a:prstGeom prst="rightArrow">
            <a:avLst>
              <a:gd name="adj1" fmla="val 50000"/>
              <a:gd name="adj2" fmla="val 50000"/>
            </a:avLst>
          </a:prstGeom>
          <a:gradFill>
            <a:gsLst>
              <a:gs pos="0">
                <a:srgbClr val="474747"/>
              </a:gs>
              <a:gs pos="50000">
                <a:schemeClr val="dk1"/>
              </a:gs>
              <a:gs pos="100000">
                <a:schemeClr val="dk1"/>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57" name="Google Shape;757;g530fb466cf_8_142"/>
          <p:cNvSpPr/>
          <p:nvPr/>
        </p:nvSpPr>
        <p:spPr>
          <a:xfrm>
            <a:off x="7276110" y="1885549"/>
            <a:ext cx="1449600" cy="1280400"/>
          </a:xfrm>
          <a:prstGeom prst="ellipse">
            <a:avLst/>
          </a:prstGeom>
          <a:solidFill>
            <a:srgbClr val="D5DBE5"/>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58" name="Google Shape;758;g530fb466cf_8_142"/>
          <p:cNvSpPr/>
          <p:nvPr/>
        </p:nvSpPr>
        <p:spPr>
          <a:xfrm>
            <a:off x="7983656" y="2044203"/>
            <a:ext cx="168600" cy="372900"/>
          </a:xfrm>
          <a:prstGeom prst="downArrow">
            <a:avLst>
              <a:gd name="adj1" fmla="val 50000"/>
              <a:gd name="adj2" fmla="val 50000"/>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759" name="Google Shape;759;g530fb466cf_8_142"/>
          <p:cNvSpPr txBox="1"/>
          <p:nvPr/>
        </p:nvSpPr>
        <p:spPr>
          <a:xfrm>
            <a:off x="7463798" y="2456217"/>
            <a:ext cx="10926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50" b="1">
                <a:solidFill>
                  <a:schemeClr val="dk1"/>
                </a:solidFill>
                <a:latin typeface="Calibri"/>
                <a:ea typeface="Calibri"/>
                <a:cs typeface="Calibri"/>
                <a:sym typeface="Calibri"/>
              </a:rPr>
              <a:t>Internalizing Problems</a:t>
            </a:r>
            <a:endParaRPr/>
          </a:p>
        </p:txBody>
      </p:sp>
      <p:sp>
        <p:nvSpPr>
          <p:cNvPr id="760" name="Google Shape;760;g530fb466cf_8_142"/>
          <p:cNvSpPr/>
          <p:nvPr/>
        </p:nvSpPr>
        <p:spPr>
          <a:xfrm>
            <a:off x="7333275" y="4320839"/>
            <a:ext cx="1449600" cy="1280400"/>
          </a:xfrm>
          <a:prstGeom prst="ellipse">
            <a:avLst/>
          </a:prstGeom>
          <a:solidFill>
            <a:srgbClr val="D5DBE5"/>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61" name="Google Shape;761;g530fb466cf_8_142"/>
          <p:cNvSpPr/>
          <p:nvPr/>
        </p:nvSpPr>
        <p:spPr>
          <a:xfrm>
            <a:off x="7992319" y="4435494"/>
            <a:ext cx="131400" cy="359100"/>
          </a:xfrm>
          <a:prstGeom prst="downArrow">
            <a:avLst>
              <a:gd name="adj1" fmla="val 50000"/>
              <a:gd name="adj2" fmla="val 50000"/>
            </a:avLst>
          </a:prstGeom>
          <a:gradFill>
            <a:gsLst>
              <a:gs pos="0">
                <a:srgbClr val="B4D4A5"/>
              </a:gs>
              <a:gs pos="50000">
                <a:srgbClr val="A8CD97"/>
              </a:gs>
              <a:gs pos="100000">
                <a:srgbClr val="9BC985"/>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762" name="Google Shape;762;g530fb466cf_8_142"/>
          <p:cNvSpPr txBox="1"/>
          <p:nvPr/>
        </p:nvSpPr>
        <p:spPr>
          <a:xfrm>
            <a:off x="7492857" y="4814451"/>
            <a:ext cx="11304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50" b="1">
                <a:solidFill>
                  <a:schemeClr val="dk1"/>
                </a:solidFill>
                <a:latin typeface="Calibri"/>
                <a:ea typeface="Calibri"/>
                <a:cs typeface="Calibri"/>
                <a:sym typeface="Calibri"/>
              </a:rPr>
              <a:t>Externalizing Problems</a:t>
            </a:r>
            <a:endParaRPr/>
          </a:p>
        </p:txBody>
      </p:sp>
      <p:sp>
        <p:nvSpPr>
          <p:cNvPr id="763" name="Google Shape;763;g530fb466cf_8_142"/>
          <p:cNvSpPr/>
          <p:nvPr/>
        </p:nvSpPr>
        <p:spPr>
          <a:xfrm>
            <a:off x="575025" y="2456218"/>
            <a:ext cx="2310300" cy="2177700"/>
          </a:xfrm>
          <a:prstGeom prst="ellipse">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Teachers’ Social &amp; Emotional Skills &amp; Well Being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530fb466cf_8_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Arial"/>
              <a:buNone/>
            </a:pPr>
            <a:r>
              <a:rPr lang="en-US"/>
              <a:t>Create a safe, positive, predictable environment for </a:t>
            </a:r>
            <a:r>
              <a:rPr lang="en-US" b="1"/>
              <a:t>ALL</a:t>
            </a:r>
            <a:r>
              <a:rPr lang="en-US"/>
              <a:t>.</a:t>
            </a:r>
            <a:endParaRPr sz="2800"/>
          </a:p>
          <a:p>
            <a:pPr marL="0" lvl="0" indent="0" algn="l" rtl="0">
              <a:spcBef>
                <a:spcPts val="0"/>
              </a:spcBef>
              <a:spcAft>
                <a:spcPts val="0"/>
              </a:spcAft>
              <a:buNone/>
            </a:pPr>
            <a:endParaRPr/>
          </a:p>
        </p:txBody>
      </p:sp>
      <p:sp>
        <p:nvSpPr>
          <p:cNvPr id="769" name="Google Shape;769;g530fb466cf_8_7"/>
          <p:cNvSpPr txBox="1">
            <a:spLocks noGrp="1"/>
          </p:cNvSpPr>
          <p:nvPr>
            <p:ph type="body" idx="1"/>
          </p:nvPr>
        </p:nvSpPr>
        <p:spPr>
          <a:xfrm>
            <a:off x="718650" y="1586550"/>
            <a:ext cx="10515600" cy="5032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Be proactive </a:t>
            </a:r>
            <a:endParaRPr/>
          </a:p>
          <a:p>
            <a:pPr marL="0" lvl="0" indent="0" algn="l" rtl="0">
              <a:spcBef>
                <a:spcPts val="1000"/>
              </a:spcBef>
              <a:spcAft>
                <a:spcPts val="0"/>
              </a:spcAft>
              <a:buNone/>
            </a:pPr>
            <a:r>
              <a:rPr lang="en-US"/>
              <a:t>Empower teachers </a:t>
            </a:r>
            <a:endParaRPr/>
          </a:p>
          <a:p>
            <a:pPr marL="0" lvl="0" indent="0" algn="l" rtl="0">
              <a:spcBef>
                <a:spcPts val="1000"/>
              </a:spcBef>
              <a:spcAft>
                <a:spcPts val="0"/>
              </a:spcAft>
              <a:buNone/>
            </a:pPr>
            <a:r>
              <a:rPr lang="en-US"/>
              <a:t>Create clear expectations for staff </a:t>
            </a:r>
            <a:endParaRPr/>
          </a:p>
          <a:p>
            <a:pPr marL="0" lvl="0" indent="0" algn="l" rtl="0">
              <a:spcBef>
                <a:spcPts val="1000"/>
              </a:spcBef>
              <a:spcAft>
                <a:spcPts val="0"/>
              </a:spcAft>
              <a:buNone/>
            </a:pPr>
            <a:r>
              <a:rPr lang="en-US"/>
              <a:t>	in person and virtual</a:t>
            </a:r>
            <a:endParaRPr/>
          </a:p>
          <a:p>
            <a:pPr marL="0" lvl="0" indent="0" algn="l" rtl="0">
              <a:spcBef>
                <a:spcPts val="1000"/>
              </a:spcBef>
              <a:spcAft>
                <a:spcPts val="0"/>
              </a:spcAft>
              <a:buNone/>
            </a:pPr>
            <a:r>
              <a:rPr lang="en-US"/>
              <a:t>Build social and emotional supports for staff</a:t>
            </a:r>
            <a:endParaRPr/>
          </a:p>
          <a:p>
            <a:pPr marL="0" lvl="0" indent="0" algn="l" rtl="0">
              <a:spcBef>
                <a:spcPts val="1000"/>
              </a:spcBef>
              <a:spcAft>
                <a:spcPts val="0"/>
              </a:spcAft>
              <a:buNone/>
            </a:pPr>
            <a:r>
              <a:rPr lang="en-US"/>
              <a:t>Identify and respond to inequities</a:t>
            </a:r>
            <a:endParaRPr/>
          </a:p>
          <a:p>
            <a:pPr marL="457200" lvl="0" indent="0" algn="l" rtl="0">
              <a:spcBef>
                <a:spcPts val="1000"/>
              </a:spcBef>
              <a:spcAft>
                <a:spcPts val="0"/>
              </a:spcAft>
              <a:buNone/>
            </a:pPr>
            <a:r>
              <a:rPr lang="en-US"/>
              <a:t>	</a:t>
            </a:r>
            <a:r>
              <a:rPr lang="en-US" u="sng">
                <a:solidFill>
                  <a:schemeClr val="hlink"/>
                </a:solidFill>
                <a:hlinkClick r:id="rId3"/>
              </a:rPr>
              <a:t>https://www.nycleadershipacademy.org/wp-content/uploads/2020/04/Leading-for-Equity-and-Access-Amid-COVID-4.23.20-2.pdf</a:t>
            </a:r>
            <a:endParaRPr/>
          </a:p>
          <a:p>
            <a:pPr marL="457200" lvl="0" indent="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530fb466cf_8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PBS is for Adults too</a:t>
            </a:r>
            <a:endParaRPr/>
          </a:p>
          <a:p>
            <a:pPr marL="0" lvl="0" indent="0" algn="l" rtl="0">
              <a:spcBef>
                <a:spcPts val="0"/>
              </a:spcBef>
              <a:spcAft>
                <a:spcPts val="0"/>
              </a:spcAft>
              <a:buNone/>
            </a:pPr>
            <a:endParaRPr sz="1200"/>
          </a:p>
          <a:p>
            <a:pPr marL="0" lvl="0" indent="0" algn="l" rtl="0">
              <a:lnSpc>
                <a:spcPct val="100000"/>
              </a:lnSpc>
              <a:spcBef>
                <a:spcPts val="0"/>
              </a:spcBef>
              <a:spcAft>
                <a:spcPts val="0"/>
              </a:spcAft>
              <a:buNone/>
            </a:pPr>
            <a:r>
              <a:rPr lang="en-US" sz="1400" u="sng">
                <a:solidFill>
                  <a:schemeClr val="hlink"/>
                </a:solidFill>
                <a:latin typeface="Arial"/>
                <a:ea typeface="Arial"/>
                <a:cs typeface="Arial"/>
                <a:sym typeface="Arial"/>
                <a:hlinkClick r:id="rId3"/>
              </a:rPr>
              <a:t>https://www.npr.org/2020/07/28/896134292/covid-19-etiquette-6-common-conundrums-and-a-printable-pocket-guide?utm_source=npr_newsletter&amp;utm_medium=email&amp;utm_content=20200804&amp;utm_term=4725246&amp;utm_campaign=the-new-normal&amp;utm_id=43719143&amp;orgid=433</a:t>
            </a:r>
            <a:endParaRPr/>
          </a:p>
        </p:txBody>
      </p:sp>
      <p:pic>
        <p:nvPicPr>
          <p:cNvPr id="775" name="Google Shape;775;g530fb466cf_8_0"/>
          <p:cNvPicPr preferRelativeResize="0"/>
          <p:nvPr/>
        </p:nvPicPr>
        <p:blipFill>
          <a:blip r:embed="rId4">
            <a:alphaModFix/>
          </a:blip>
          <a:stretch>
            <a:fillRect/>
          </a:stretch>
        </p:blipFill>
        <p:spPr>
          <a:xfrm>
            <a:off x="1463425" y="1690825"/>
            <a:ext cx="9066920" cy="51671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86c3f001a4_0_0"/>
          <p:cNvSpPr txBox="1">
            <a:spLocks noGrp="1"/>
          </p:cNvSpPr>
          <p:nvPr>
            <p:ph type="title"/>
          </p:nvPr>
        </p:nvSpPr>
        <p:spPr>
          <a:xfrm>
            <a:off x="1882775" y="188913"/>
            <a:ext cx="6743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None/>
            </a:pPr>
            <a:r>
              <a:rPr lang="en-US">
                <a:solidFill>
                  <a:srgbClr val="000000"/>
                </a:solidFill>
                <a:latin typeface="Belleza"/>
                <a:ea typeface="Belleza"/>
                <a:cs typeface="Belleza"/>
                <a:sym typeface="Belleza"/>
              </a:rPr>
              <a:t>What to do Now</a:t>
            </a:r>
            <a:endParaRPr>
              <a:solidFill>
                <a:srgbClr val="000000"/>
              </a:solidFill>
              <a:latin typeface="Belleza"/>
              <a:ea typeface="Belleza"/>
              <a:cs typeface="Belleza"/>
              <a:sym typeface="Belleza"/>
            </a:endParaRPr>
          </a:p>
        </p:txBody>
      </p:sp>
      <p:sp>
        <p:nvSpPr>
          <p:cNvPr id="781" name="Google Shape;781;g86c3f001a4_0_0"/>
          <p:cNvSpPr txBox="1">
            <a:spLocks noGrp="1"/>
          </p:cNvSpPr>
          <p:nvPr>
            <p:ph type="body" idx="1"/>
          </p:nvPr>
        </p:nvSpPr>
        <p:spPr>
          <a:xfrm>
            <a:off x="2340429" y="1572002"/>
            <a:ext cx="7527600" cy="4780800"/>
          </a:xfrm>
          <a:prstGeom prst="rect">
            <a:avLst/>
          </a:prstGeom>
          <a:noFill/>
          <a:ln>
            <a:noFill/>
          </a:ln>
        </p:spPr>
        <p:txBody>
          <a:bodyPr spcFirstLastPara="1" wrap="square" lIns="91425" tIns="45700" rIns="91425" bIns="45700" anchor="t" anchorCtr="0">
            <a:noAutofit/>
          </a:bodyPr>
          <a:lstStyle/>
          <a:p>
            <a:pPr marL="114300" lvl="0" indent="0" algn="l" rtl="0">
              <a:spcBef>
                <a:spcPts val="360"/>
              </a:spcBef>
              <a:spcAft>
                <a:spcPts val="0"/>
              </a:spcAft>
              <a:buSzPts val="1800"/>
              <a:buFont typeface="Belleza"/>
              <a:buNone/>
            </a:pPr>
            <a:r>
              <a:rPr lang="en-US" sz="3200">
                <a:latin typeface="Belleza"/>
                <a:ea typeface="Belleza"/>
                <a:cs typeface="Belleza"/>
                <a:sym typeface="Belleza"/>
              </a:rPr>
              <a:t>Design a System of Support for Staff</a:t>
            </a:r>
            <a:endParaRPr sz="3200"/>
          </a:p>
          <a:p>
            <a:pPr marL="0" lvl="0" indent="0" algn="ctr" rtl="0">
              <a:spcBef>
                <a:spcPts val="360"/>
              </a:spcBef>
              <a:spcAft>
                <a:spcPts val="0"/>
              </a:spcAft>
              <a:buSzPts val="1800"/>
              <a:buFont typeface="Belleza"/>
              <a:buNone/>
            </a:pPr>
            <a:r>
              <a:rPr lang="en-US" sz="3200">
                <a:solidFill>
                  <a:srgbClr val="FF0000"/>
                </a:solidFill>
                <a:latin typeface="Belleza"/>
                <a:ea typeface="Belleza"/>
                <a:cs typeface="Belleza"/>
                <a:sym typeface="Belleza"/>
              </a:rPr>
              <a:t>Focus on de-stressing staff</a:t>
            </a:r>
            <a:endParaRPr sz="3200"/>
          </a:p>
          <a:p>
            <a:pPr marL="914400" lvl="1" indent="-342900" algn="l" rtl="0">
              <a:spcBef>
                <a:spcPts val="360"/>
              </a:spcBef>
              <a:spcAft>
                <a:spcPts val="0"/>
              </a:spcAft>
              <a:buSzPts val="1800"/>
              <a:buFont typeface="Belleza"/>
              <a:buChar char="–"/>
            </a:pPr>
            <a:r>
              <a:rPr lang="en-US">
                <a:latin typeface="Belleza"/>
                <a:ea typeface="Belleza"/>
                <a:cs typeface="Belleza"/>
                <a:sym typeface="Belleza"/>
              </a:rPr>
              <a:t>Clear, concrete health expectations, procedures and routines</a:t>
            </a:r>
            <a:endParaRPr/>
          </a:p>
          <a:p>
            <a:pPr marL="914400" lvl="1" indent="-342900" algn="l" rtl="0">
              <a:spcBef>
                <a:spcPts val="360"/>
              </a:spcBef>
              <a:spcAft>
                <a:spcPts val="0"/>
              </a:spcAft>
              <a:buSzPts val="1800"/>
              <a:buFont typeface="Belleza"/>
              <a:buChar char="–"/>
            </a:pPr>
            <a:r>
              <a:rPr lang="en-US">
                <a:latin typeface="Belleza"/>
                <a:ea typeface="Belleza"/>
                <a:cs typeface="Belleza"/>
                <a:sym typeface="Belleza"/>
              </a:rPr>
              <a:t>Direct instruction</a:t>
            </a:r>
            <a:endParaRPr/>
          </a:p>
          <a:p>
            <a:pPr marL="914400" lvl="1" indent="-342900" algn="l" rtl="0">
              <a:spcBef>
                <a:spcPts val="360"/>
              </a:spcBef>
              <a:spcAft>
                <a:spcPts val="0"/>
              </a:spcAft>
              <a:buSzPts val="1800"/>
              <a:buFont typeface="Belleza"/>
              <a:buChar char="–"/>
            </a:pPr>
            <a:r>
              <a:rPr lang="en-US">
                <a:latin typeface="Belleza"/>
                <a:ea typeface="Belleza"/>
                <a:cs typeface="Belleza"/>
                <a:sym typeface="Belleza"/>
              </a:rPr>
              <a:t>Opportunity to practice, plan and build fluency</a:t>
            </a:r>
            <a:endParaRPr/>
          </a:p>
          <a:p>
            <a:pPr marL="914400" lvl="1" indent="-342900" algn="l" rtl="0">
              <a:spcBef>
                <a:spcPts val="360"/>
              </a:spcBef>
              <a:spcAft>
                <a:spcPts val="0"/>
              </a:spcAft>
              <a:buSzPts val="1800"/>
              <a:buFont typeface="Belleza"/>
              <a:buChar char="–"/>
            </a:pPr>
            <a:r>
              <a:rPr lang="en-US">
                <a:latin typeface="Belleza"/>
                <a:ea typeface="Belleza"/>
                <a:cs typeface="Belleza"/>
                <a:sym typeface="Belleza"/>
              </a:rPr>
              <a:t>Get feedback and input from staff, adjust, improve</a:t>
            </a:r>
            <a:endParaRPr/>
          </a:p>
          <a:p>
            <a:pPr marL="914400" lvl="1" indent="-342900" algn="l" rtl="0">
              <a:spcBef>
                <a:spcPts val="360"/>
              </a:spcBef>
              <a:spcAft>
                <a:spcPts val="0"/>
              </a:spcAft>
              <a:buSzPts val="1800"/>
              <a:buFont typeface="Belleza"/>
              <a:buChar char="–"/>
            </a:pPr>
            <a:r>
              <a:rPr lang="en-US">
                <a:latin typeface="Belleza"/>
                <a:ea typeface="Belleza"/>
                <a:cs typeface="Belleza"/>
                <a:sym typeface="Belleza"/>
              </a:rPr>
              <a:t>5:1 feedback ratio </a:t>
            </a:r>
            <a:endParaRPr>
              <a:latin typeface="Belleza"/>
              <a:ea typeface="Belleza"/>
              <a:cs typeface="Belleza"/>
              <a:sym typeface="Bellez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86c3f001a4_0_5"/>
          <p:cNvSpPr txBox="1">
            <a:spLocks noGrp="1"/>
          </p:cNvSpPr>
          <p:nvPr>
            <p:ph type="title"/>
          </p:nvPr>
        </p:nvSpPr>
        <p:spPr>
          <a:xfrm>
            <a:off x="1798109" y="-18288"/>
            <a:ext cx="8502900" cy="151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400"/>
              <a:buNone/>
            </a:pPr>
            <a:r>
              <a:rPr lang="en-US" sz="3600">
                <a:latin typeface="Belleza"/>
                <a:ea typeface="Belleza"/>
                <a:cs typeface="Belleza"/>
                <a:sym typeface="Belleza"/>
              </a:rPr>
              <a:t>Staff Days – Preparing for In person</a:t>
            </a:r>
            <a:br>
              <a:rPr lang="en-US" sz="3600">
                <a:latin typeface="Belleza"/>
                <a:ea typeface="Belleza"/>
                <a:cs typeface="Belleza"/>
                <a:sym typeface="Belleza"/>
              </a:rPr>
            </a:br>
            <a:r>
              <a:rPr lang="en-US" sz="3600">
                <a:latin typeface="Belleza"/>
                <a:ea typeface="Belleza"/>
                <a:cs typeface="Belleza"/>
                <a:sym typeface="Belleza"/>
              </a:rPr>
              <a:t>(prior to students returning)</a:t>
            </a:r>
            <a:endParaRPr sz="3600">
              <a:latin typeface="Belleza"/>
              <a:ea typeface="Belleza"/>
              <a:cs typeface="Belleza"/>
              <a:sym typeface="Belleza"/>
            </a:endParaRPr>
          </a:p>
        </p:txBody>
      </p:sp>
      <p:sp>
        <p:nvSpPr>
          <p:cNvPr id="787" name="Google Shape;787;g86c3f001a4_0_5"/>
          <p:cNvSpPr txBox="1">
            <a:spLocks noGrp="1"/>
          </p:cNvSpPr>
          <p:nvPr>
            <p:ph type="body" idx="1"/>
          </p:nvPr>
        </p:nvSpPr>
        <p:spPr>
          <a:xfrm>
            <a:off x="2340429" y="1469571"/>
            <a:ext cx="7527600" cy="47808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360"/>
              </a:spcBef>
              <a:spcAft>
                <a:spcPts val="0"/>
              </a:spcAft>
              <a:buSzPts val="1800"/>
              <a:buFont typeface="Belleza"/>
              <a:buNone/>
            </a:pPr>
            <a:r>
              <a:rPr lang="en-US" sz="2960">
                <a:latin typeface="Belleza"/>
                <a:ea typeface="Belleza"/>
                <a:cs typeface="Belleza"/>
                <a:sym typeface="Belleza"/>
              </a:rPr>
              <a:t>Check in </a:t>
            </a:r>
            <a:endParaRPr/>
          </a:p>
          <a:p>
            <a:pPr marL="914400" lvl="1" indent="-342900" algn="l" rtl="0">
              <a:lnSpc>
                <a:spcPct val="90000"/>
              </a:lnSpc>
              <a:spcBef>
                <a:spcPts val="360"/>
              </a:spcBef>
              <a:spcAft>
                <a:spcPts val="0"/>
              </a:spcAft>
              <a:buSzPts val="1800"/>
              <a:buFont typeface="Belleza"/>
              <a:buChar char="–"/>
            </a:pPr>
            <a:r>
              <a:rPr lang="en-US" sz="2590">
                <a:latin typeface="Belleza"/>
                <a:ea typeface="Belleza"/>
                <a:cs typeface="Belleza"/>
                <a:sym typeface="Belleza"/>
              </a:rPr>
              <a:t>Expect to be emotional , exhausted</a:t>
            </a:r>
            <a:endParaRPr/>
          </a:p>
          <a:p>
            <a:pPr marL="914400" lvl="1" indent="-342900" algn="l" rtl="0">
              <a:lnSpc>
                <a:spcPct val="90000"/>
              </a:lnSpc>
              <a:spcBef>
                <a:spcPts val="360"/>
              </a:spcBef>
              <a:spcAft>
                <a:spcPts val="0"/>
              </a:spcAft>
              <a:buSzPts val="1800"/>
              <a:buFont typeface="Belleza"/>
              <a:buChar char="–"/>
            </a:pPr>
            <a:r>
              <a:rPr lang="en-US" sz="2590">
                <a:latin typeface="Belleza"/>
                <a:ea typeface="Belleza"/>
                <a:cs typeface="Belleza"/>
                <a:sym typeface="Belleza"/>
              </a:rPr>
              <a:t>Track your “triggers”</a:t>
            </a:r>
            <a:endParaRPr/>
          </a:p>
          <a:p>
            <a:pPr marL="914400" lvl="1" indent="-342900" algn="l" rtl="0">
              <a:lnSpc>
                <a:spcPct val="90000"/>
              </a:lnSpc>
              <a:spcBef>
                <a:spcPts val="360"/>
              </a:spcBef>
              <a:spcAft>
                <a:spcPts val="0"/>
              </a:spcAft>
              <a:buSzPts val="1800"/>
              <a:buFont typeface="Belleza"/>
              <a:buChar char="–"/>
            </a:pPr>
            <a:r>
              <a:rPr lang="en-US" sz="2590">
                <a:latin typeface="Belleza"/>
                <a:ea typeface="Belleza"/>
                <a:cs typeface="Belleza"/>
                <a:sym typeface="Belleza"/>
              </a:rPr>
              <a:t>Common experience will increase connection and sense of belonging, allow yourself to be vulnerable, honest and compassionate</a:t>
            </a:r>
            <a:endParaRPr/>
          </a:p>
          <a:p>
            <a:pPr marL="914400" lvl="1" indent="-342900" algn="l" rtl="0">
              <a:lnSpc>
                <a:spcPct val="90000"/>
              </a:lnSpc>
              <a:spcBef>
                <a:spcPts val="360"/>
              </a:spcBef>
              <a:spcAft>
                <a:spcPts val="0"/>
              </a:spcAft>
              <a:buSzPts val="1800"/>
              <a:buFont typeface="Belleza"/>
              <a:buChar char="–"/>
            </a:pPr>
            <a:r>
              <a:rPr lang="en-US" sz="2590">
                <a:latin typeface="Belleza"/>
                <a:ea typeface="Belleza"/>
                <a:cs typeface="Belleza"/>
                <a:sym typeface="Belleza"/>
              </a:rPr>
              <a:t>Opportunity to practice new procedures</a:t>
            </a:r>
            <a:endParaRPr/>
          </a:p>
          <a:p>
            <a:pPr marL="1371600" lvl="2" indent="-342900" algn="l" rtl="0">
              <a:lnSpc>
                <a:spcPct val="90000"/>
              </a:lnSpc>
              <a:spcBef>
                <a:spcPts val="360"/>
              </a:spcBef>
              <a:spcAft>
                <a:spcPts val="0"/>
              </a:spcAft>
              <a:buSzPts val="1800"/>
              <a:buFont typeface="Belleza"/>
              <a:buChar char="•"/>
            </a:pPr>
            <a:r>
              <a:rPr lang="en-US" sz="2220">
                <a:latin typeface="Belleza"/>
                <a:ea typeface="Belleza"/>
                <a:cs typeface="Belleza"/>
                <a:sym typeface="Belleza"/>
              </a:rPr>
              <a:t>Walk every inch of the building in small groups, physically distanced –learn about new routines</a:t>
            </a:r>
            <a:endParaRPr/>
          </a:p>
          <a:p>
            <a:pPr marL="1371600" lvl="2" indent="-342900" algn="l" rtl="0">
              <a:lnSpc>
                <a:spcPct val="90000"/>
              </a:lnSpc>
              <a:spcBef>
                <a:spcPts val="360"/>
              </a:spcBef>
              <a:spcAft>
                <a:spcPts val="0"/>
              </a:spcAft>
              <a:buSzPts val="1800"/>
              <a:buFont typeface="Belleza"/>
              <a:buChar char="•"/>
            </a:pPr>
            <a:r>
              <a:rPr lang="en-US" sz="2220">
                <a:latin typeface="Belleza"/>
                <a:ea typeface="Belleza"/>
                <a:cs typeface="Belleza"/>
                <a:sym typeface="Belleza"/>
              </a:rPr>
              <a:t>Important for you to feel comfortable and model calm when kids get back </a:t>
            </a:r>
            <a:endParaRPr sz="2220">
              <a:latin typeface="Belleza"/>
              <a:ea typeface="Belleza"/>
              <a:cs typeface="Belleza"/>
              <a:sym typeface="Bellez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86c3f001a4_0_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What to do when…</a:t>
            </a:r>
            <a:endParaRPr/>
          </a:p>
        </p:txBody>
      </p:sp>
      <p:sp>
        <p:nvSpPr>
          <p:cNvPr id="793" name="Google Shape;793;g86c3f001a4_0_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Font typeface="Calibri"/>
              <a:buChar char="•"/>
            </a:pPr>
            <a:r>
              <a:rPr lang="en-US" sz="2960"/>
              <a:t>Out of soap</a:t>
            </a:r>
            <a:endParaRPr/>
          </a:p>
          <a:p>
            <a:pPr marL="342900" lvl="0" indent="-342900" algn="l" rtl="0">
              <a:lnSpc>
                <a:spcPct val="80000"/>
              </a:lnSpc>
              <a:spcBef>
                <a:spcPts val="592"/>
              </a:spcBef>
              <a:spcAft>
                <a:spcPts val="0"/>
              </a:spcAft>
              <a:buClr>
                <a:schemeClr val="dk1"/>
              </a:buClr>
              <a:buSzPts val="2960"/>
              <a:buFont typeface="Calibri"/>
              <a:buChar char="•"/>
            </a:pPr>
            <a:r>
              <a:rPr lang="en-US" sz="2960"/>
              <a:t>Student is refusing to wear mask</a:t>
            </a:r>
            <a:endParaRPr/>
          </a:p>
          <a:p>
            <a:pPr marL="342900" lvl="0" indent="-342900" algn="l" rtl="0">
              <a:lnSpc>
                <a:spcPct val="80000"/>
              </a:lnSpc>
              <a:spcBef>
                <a:spcPts val="592"/>
              </a:spcBef>
              <a:spcAft>
                <a:spcPts val="0"/>
              </a:spcAft>
              <a:buClr>
                <a:schemeClr val="dk1"/>
              </a:buClr>
              <a:buSzPts val="2960"/>
              <a:buFont typeface="Calibri"/>
              <a:buChar char="•"/>
            </a:pPr>
            <a:r>
              <a:rPr lang="en-US" sz="2960"/>
              <a:t>Person within community tests positive</a:t>
            </a:r>
            <a:endParaRPr/>
          </a:p>
          <a:p>
            <a:pPr marL="342900" lvl="0" indent="-342900" algn="l" rtl="0">
              <a:lnSpc>
                <a:spcPct val="80000"/>
              </a:lnSpc>
              <a:spcBef>
                <a:spcPts val="592"/>
              </a:spcBef>
              <a:spcAft>
                <a:spcPts val="0"/>
              </a:spcAft>
              <a:buClr>
                <a:schemeClr val="dk1"/>
              </a:buClr>
              <a:buSzPts val="2960"/>
              <a:buFont typeface="Calibri"/>
              <a:buChar char="•"/>
            </a:pPr>
            <a:r>
              <a:rPr lang="en-US" sz="2960"/>
              <a:t>I need a break</a:t>
            </a:r>
            <a:endParaRPr/>
          </a:p>
          <a:p>
            <a:pPr marL="342900" lvl="0" indent="-342900" algn="l" rtl="0">
              <a:lnSpc>
                <a:spcPct val="80000"/>
              </a:lnSpc>
              <a:spcBef>
                <a:spcPts val="592"/>
              </a:spcBef>
              <a:spcAft>
                <a:spcPts val="0"/>
              </a:spcAft>
              <a:buClr>
                <a:schemeClr val="dk1"/>
              </a:buClr>
              <a:buSzPts val="2960"/>
              <a:buFont typeface="Calibri"/>
              <a:buChar char="•"/>
            </a:pPr>
            <a:r>
              <a:rPr lang="en-US" sz="2960"/>
              <a:t>I recognize someone needs help</a:t>
            </a:r>
            <a:endParaRPr/>
          </a:p>
          <a:p>
            <a:pPr marL="342900" lvl="0" indent="-154940" algn="l" rtl="0">
              <a:lnSpc>
                <a:spcPct val="80000"/>
              </a:lnSpc>
              <a:spcBef>
                <a:spcPts val="592"/>
              </a:spcBef>
              <a:spcAft>
                <a:spcPts val="0"/>
              </a:spcAft>
              <a:buClr>
                <a:schemeClr val="dk1"/>
              </a:buClr>
              <a:buSzPts val="2960"/>
              <a:buFont typeface="Calibri"/>
              <a:buNone/>
            </a:pPr>
            <a:endParaRPr sz="2960"/>
          </a:p>
          <a:p>
            <a:pPr marL="342900" lvl="0" indent="-342900" algn="l" rtl="0">
              <a:lnSpc>
                <a:spcPct val="80000"/>
              </a:lnSpc>
              <a:spcBef>
                <a:spcPts val="592"/>
              </a:spcBef>
              <a:spcAft>
                <a:spcPts val="0"/>
              </a:spcAft>
              <a:buClr>
                <a:schemeClr val="dk1"/>
              </a:buClr>
              <a:buSzPts val="2960"/>
              <a:buFont typeface="Calibri"/>
              <a:buChar char="•"/>
            </a:pPr>
            <a:r>
              <a:rPr lang="en-US" sz="2960"/>
              <a:t>Design the system so we can…</a:t>
            </a:r>
            <a:endParaRPr sz="2960"/>
          </a:p>
          <a:p>
            <a:pPr marL="742950" lvl="1" indent="-285750" algn="l" rtl="0">
              <a:lnSpc>
                <a:spcPct val="80000"/>
              </a:lnSpc>
              <a:spcBef>
                <a:spcPts val="518"/>
              </a:spcBef>
              <a:spcAft>
                <a:spcPts val="0"/>
              </a:spcAft>
              <a:buClr>
                <a:schemeClr val="dk1"/>
              </a:buClr>
              <a:buSzPts val="2590"/>
              <a:buFont typeface="Calibri"/>
              <a:buChar char="•"/>
            </a:pPr>
            <a:r>
              <a:rPr lang="en-US" sz="2590"/>
              <a:t>Practice, practice, practice</a:t>
            </a:r>
            <a:endParaRPr/>
          </a:p>
          <a:p>
            <a:pPr marL="742950" lvl="1" indent="-285750" algn="l" rtl="0">
              <a:lnSpc>
                <a:spcPct val="80000"/>
              </a:lnSpc>
              <a:spcBef>
                <a:spcPts val="518"/>
              </a:spcBef>
              <a:spcAft>
                <a:spcPts val="0"/>
              </a:spcAft>
              <a:buClr>
                <a:schemeClr val="dk1"/>
              </a:buClr>
              <a:buSzPts val="2590"/>
              <a:buFont typeface="Calibri"/>
              <a:buChar char="•"/>
            </a:pPr>
            <a:r>
              <a:rPr lang="en-US" sz="2590"/>
              <a:t>Huddle and debrief</a:t>
            </a:r>
            <a:endParaRPr/>
          </a:p>
          <a:p>
            <a:pPr marL="742950" lvl="1" indent="-285750" algn="l" rtl="0">
              <a:lnSpc>
                <a:spcPct val="80000"/>
              </a:lnSpc>
              <a:spcBef>
                <a:spcPts val="518"/>
              </a:spcBef>
              <a:spcAft>
                <a:spcPts val="0"/>
              </a:spcAft>
              <a:buClr>
                <a:schemeClr val="dk1"/>
              </a:buClr>
              <a:buSzPts val="2590"/>
              <a:buFont typeface="Calibri"/>
              <a:buChar char="•"/>
            </a:pPr>
            <a:r>
              <a:rPr lang="en-US" sz="2590"/>
              <a:t>Reflect and improve</a:t>
            </a:r>
            <a:endParaRPr/>
          </a:p>
        </p:txBody>
      </p:sp>
      <p:pic>
        <p:nvPicPr>
          <p:cNvPr id="794" name="Google Shape;794;g86c3f001a4_0_10"/>
          <p:cNvPicPr preferRelativeResize="0"/>
          <p:nvPr/>
        </p:nvPicPr>
        <p:blipFill rotWithShape="1">
          <a:blip r:embed="rId3">
            <a:alphaModFix/>
          </a:blip>
          <a:srcRect/>
          <a:stretch/>
        </p:blipFill>
        <p:spPr>
          <a:xfrm>
            <a:off x="8180150" y="5426200"/>
            <a:ext cx="3536100" cy="8264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798"/>
        <p:cNvGrpSpPr/>
        <p:nvPr/>
      </p:nvGrpSpPr>
      <p:grpSpPr>
        <a:xfrm>
          <a:off x="0" y="0"/>
          <a:ext cx="0" cy="0"/>
          <a:chOff x="0" y="0"/>
          <a:chExt cx="0" cy="0"/>
        </a:xfrm>
      </p:grpSpPr>
      <p:sp>
        <p:nvSpPr>
          <p:cNvPr id="799" name="Google Shape;799;g86c3f001a4_0_16"/>
          <p:cNvSpPr txBox="1">
            <a:spLocks noGrp="1"/>
          </p:cNvSpPr>
          <p:nvPr>
            <p:ph type="title"/>
          </p:nvPr>
        </p:nvSpPr>
        <p:spPr>
          <a:xfrm>
            <a:off x="2012375" y="-228600"/>
            <a:ext cx="8229600" cy="94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br>
              <a:rPr lang="en-US" sz="1400"/>
            </a:br>
            <a:r>
              <a:rPr lang="en-US" sz="2400" b="1">
                <a:solidFill>
                  <a:srgbClr val="000000"/>
                </a:solidFill>
              </a:rPr>
              <a:t>Sample Agenda for Staff First Day Back</a:t>
            </a:r>
            <a:endParaRPr sz="2400" b="1">
              <a:solidFill>
                <a:srgbClr val="000000"/>
              </a:solidFill>
            </a:endParaRPr>
          </a:p>
        </p:txBody>
      </p:sp>
      <p:graphicFrame>
        <p:nvGraphicFramePr>
          <p:cNvPr id="800" name="Google Shape;800;g86c3f001a4_0_16"/>
          <p:cNvGraphicFramePr/>
          <p:nvPr/>
        </p:nvGraphicFramePr>
        <p:xfrm>
          <a:off x="855502" y="642301"/>
          <a:ext cx="3000000" cy="3000000"/>
        </p:xfrm>
        <a:graphic>
          <a:graphicData uri="http://schemas.openxmlformats.org/drawingml/2006/table">
            <a:tbl>
              <a:tblPr>
                <a:noFill/>
                <a:tableStyleId>{B703C1B0-121A-4DD2-99AB-CB9D35C3F3BA}</a:tableStyleId>
              </a:tblPr>
              <a:tblGrid>
                <a:gridCol w="568225">
                  <a:extLst>
                    <a:ext uri="{9D8B030D-6E8A-4147-A177-3AD203B41FA5}">
                      <a16:colId xmlns:a16="http://schemas.microsoft.com/office/drawing/2014/main" val="20000"/>
                    </a:ext>
                  </a:extLst>
                </a:gridCol>
                <a:gridCol w="8187275">
                  <a:extLst>
                    <a:ext uri="{9D8B030D-6E8A-4147-A177-3AD203B41FA5}">
                      <a16:colId xmlns:a16="http://schemas.microsoft.com/office/drawing/2014/main" val="20001"/>
                    </a:ext>
                  </a:extLst>
                </a:gridCol>
                <a:gridCol w="236100">
                  <a:extLst>
                    <a:ext uri="{9D8B030D-6E8A-4147-A177-3AD203B41FA5}">
                      <a16:colId xmlns:a16="http://schemas.microsoft.com/office/drawing/2014/main" val="20002"/>
                    </a:ext>
                  </a:extLst>
                </a:gridCol>
              </a:tblGrid>
              <a:tr h="403500">
                <a:tc>
                  <a:txBody>
                    <a:bodyPr/>
                    <a:lstStyle/>
                    <a:p>
                      <a:pPr marL="0" marR="0" lvl="0" indent="0" algn="l" rtl="0">
                        <a:lnSpc>
                          <a:spcPct val="115000"/>
                        </a:lnSpc>
                        <a:spcBef>
                          <a:spcPts val="0"/>
                        </a:spcBef>
                        <a:spcAft>
                          <a:spcPts val="0"/>
                        </a:spcAft>
                        <a:buClr>
                          <a:schemeClr val="dk1"/>
                        </a:buClr>
                        <a:buSzPts val="1400"/>
                        <a:buFont typeface="Federo"/>
                        <a:buNone/>
                      </a:pPr>
                      <a:r>
                        <a:rPr lang="en-US" sz="1400" u="none" strike="noStrike" cap="none"/>
                        <a:t> </a:t>
                      </a:r>
                      <a:endParaRPr sz="1400" u="none" strike="noStrike" cap="none">
                        <a:latin typeface="Calibri"/>
                        <a:ea typeface="Calibri"/>
                        <a:cs typeface="Calibri"/>
                        <a:sym typeface="Calibri"/>
                      </a:endParaRPr>
                    </a:p>
                  </a:txBody>
                  <a:tcPr marL="18050" marR="18050" marT="0" marB="0"/>
                </a:tc>
                <a:tc>
                  <a:txBody>
                    <a:bodyPr/>
                    <a:lstStyle/>
                    <a:p>
                      <a:pPr marL="0" marR="0" lvl="0" indent="0" algn="l" rtl="0">
                        <a:lnSpc>
                          <a:spcPct val="115000"/>
                        </a:lnSpc>
                        <a:spcBef>
                          <a:spcPts val="0"/>
                        </a:spcBef>
                        <a:spcAft>
                          <a:spcPts val="0"/>
                        </a:spcAft>
                        <a:buClr>
                          <a:schemeClr val="dk1"/>
                        </a:buClr>
                        <a:buSzPts val="1400"/>
                        <a:buFont typeface="Federo"/>
                        <a:buNone/>
                      </a:pPr>
                      <a:endParaRPr sz="1400" u="none" strike="noStrike" cap="none">
                        <a:latin typeface="Calibri"/>
                        <a:ea typeface="Calibri"/>
                        <a:cs typeface="Calibri"/>
                        <a:sym typeface="Calibri"/>
                      </a:endParaRPr>
                    </a:p>
                  </a:txBody>
                  <a:tcPr marL="18050" marR="18050" marT="0" marB="0"/>
                </a:tc>
                <a:tc>
                  <a:txBody>
                    <a:bodyPr/>
                    <a:lstStyle/>
                    <a:p>
                      <a:pPr marL="0" lvl="0" indent="0" algn="l" rtl="0">
                        <a:spcBef>
                          <a:spcPts val="0"/>
                        </a:spcBef>
                        <a:spcAft>
                          <a:spcPts val="0"/>
                        </a:spcAft>
                        <a:buNone/>
                      </a:pPr>
                      <a:endParaRPr/>
                    </a:p>
                  </a:txBody>
                  <a:tcPr marL="18050" marR="18050" marT="0" marB="0"/>
                </a:tc>
                <a:extLst>
                  <a:ext uri="{0D108BD9-81ED-4DB2-BD59-A6C34878D82A}">
                    <a16:rowId xmlns:a16="http://schemas.microsoft.com/office/drawing/2014/main" val="10000"/>
                  </a:ext>
                </a:extLst>
              </a:tr>
              <a:tr h="4790775">
                <a:tc rowSpan="2">
                  <a:txBody>
                    <a:bodyPr/>
                    <a:lstStyle/>
                    <a:p>
                      <a:pPr marL="71755" marR="71755" lvl="0" indent="0" algn="ctr" rtl="0">
                        <a:lnSpc>
                          <a:spcPct val="115000"/>
                        </a:lnSpc>
                        <a:spcBef>
                          <a:spcPts val="0"/>
                        </a:spcBef>
                        <a:spcAft>
                          <a:spcPts val="0"/>
                        </a:spcAft>
                        <a:buClr>
                          <a:schemeClr val="dk1"/>
                        </a:buClr>
                        <a:buSzPts val="1400"/>
                        <a:buFont typeface="Federo"/>
                        <a:buNone/>
                      </a:pPr>
                      <a:r>
                        <a:rPr lang="en-US" sz="1400" u="none" strike="noStrike" cap="none"/>
                        <a:t>Day </a:t>
                      </a:r>
                      <a:endParaRPr sz="1400" u="none" strike="noStrike" cap="none">
                        <a:latin typeface="Calibri"/>
                        <a:ea typeface="Calibri"/>
                        <a:cs typeface="Calibri"/>
                        <a:sym typeface="Calibri"/>
                      </a:endParaRPr>
                    </a:p>
                  </a:txBody>
                  <a:tcPr marL="18050" marR="18050" marT="0" marB="0"/>
                </a:tc>
                <a:tc>
                  <a:txBody>
                    <a:bodyPr/>
                    <a:lstStyle/>
                    <a:p>
                      <a:pPr marL="0" marR="0" lvl="0" indent="0" algn="l" rtl="0">
                        <a:lnSpc>
                          <a:spcPct val="115000"/>
                        </a:lnSpc>
                        <a:spcBef>
                          <a:spcPts val="0"/>
                        </a:spcBef>
                        <a:spcAft>
                          <a:spcPts val="0"/>
                        </a:spcAft>
                        <a:buClr>
                          <a:schemeClr val="dk1"/>
                        </a:buClr>
                        <a:buSzPts val="1400"/>
                        <a:buFont typeface="Federo"/>
                        <a:buNone/>
                      </a:pPr>
                      <a:r>
                        <a:rPr lang="en-US"/>
                        <a:t>1 </a:t>
                      </a:r>
                      <a:r>
                        <a:rPr lang="en-US" sz="1400" u="none" strike="noStrike" cap="none"/>
                        <a:t>OUTSIDE: </a:t>
                      </a:r>
                      <a:endParaRPr sz="1800" u="none" strike="noStrike" cap="none"/>
                    </a:p>
                    <a:p>
                      <a:pPr marL="342900" marR="0" lvl="0" indent="-342900" algn="l" rtl="0">
                        <a:lnSpc>
                          <a:spcPct val="115000"/>
                        </a:lnSpc>
                        <a:spcBef>
                          <a:spcPts val="0"/>
                        </a:spcBef>
                        <a:spcAft>
                          <a:spcPts val="0"/>
                        </a:spcAft>
                        <a:buClr>
                          <a:schemeClr val="dk1"/>
                        </a:buClr>
                        <a:buSzPts val="1400"/>
                        <a:buFont typeface="Noto Sans Symbols"/>
                        <a:buChar char="✔"/>
                      </a:pPr>
                      <a:r>
                        <a:rPr lang="en-US" sz="1600" u="none" strike="noStrike" cap="none"/>
                        <a:t>W</a:t>
                      </a:r>
                      <a:r>
                        <a:rPr lang="en-US" sz="1700" u="none" strike="noStrike" cap="none"/>
                        <a:t>elcome and Check in /morning circle opener (music, </a:t>
                      </a:r>
                      <a:r>
                        <a:rPr lang="en-US" sz="1700" b="1" u="none" strike="noStrike" cap="none"/>
                        <a:t>time to just be together </a:t>
                      </a:r>
                      <a:r>
                        <a:rPr lang="en-US" sz="1700" u="none" strike="noStrike" cap="none"/>
                        <a:t>– outside using new protocol for entering and exiting building. (e.g. temperature checks, sanitizer station) </a:t>
                      </a:r>
                      <a:r>
                        <a:rPr lang="en-US" sz="1700" b="1" u="none" strike="noStrike" cap="none"/>
                        <a:t>District and school leaders model for teachers how to welcome students back.</a:t>
                      </a:r>
                      <a:endParaRPr sz="2100" b="1" u="none" strike="noStrike" cap="none"/>
                    </a:p>
                    <a:p>
                      <a:pPr marL="285750" marR="0" lvl="0" indent="-304800" algn="l" rtl="0">
                        <a:lnSpc>
                          <a:spcPct val="115000"/>
                        </a:lnSpc>
                        <a:spcBef>
                          <a:spcPts val="0"/>
                        </a:spcBef>
                        <a:spcAft>
                          <a:spcPts val="0"/>
                        </a:spcAft>
                        <a:buClr>
                          <a:schemeClr val="dk1"/>
                        </a:buClr>
                        <a:buSzPts val="1700"/>
                        <a:buFont typeface="Noto Sans Symbols"/>
                        <a:buChar char="✔"/>
                      </a:pPr>
                      <a:r>
                        <a:rPr lang="en-US" sz="1700" u="none" strike="noStrike" cap="none"/>
                        <a:t> </a:t>
                      </a:r>
                      <a:r>
                        <a:rPr lang="en-US" sz="1700" b="1" u="none" strike="noStrike" cap="none"/>
                        <a:t>Review revised school-wide matrix (shared in advance) </a:t>
                      </a:r>
                      <a:r>
                        <a:rPr lang="en-US" sz="1700" u="none" strike="noStrike" cap="none"/>
                        <a:t>and explicitly discuss SW expectations and new routines. </a:t>
                      </a:r>
                      <a:endParaRPr sz="2100" u="none" strike="noStrike" cap="none"/>
                    </a:p>
                    <a:p>
                      <a:pPr marL="342900" marR="0" lvl="0" indent="-361950" algn="l" rtl="0">
                        <a:lnSpc>
                          <a:spcPct val="115000"/>
                        </a:lnSpc>
                        <a:spcBef>
                          <a:spcPts val="0"/>
                        </a:spcBef>
                        <a:spcAft>
                          <a:spcPts val="0"/>
                        </a:spcAft>
                        <a:buClr>
                          <a:schemeClr val="dk1"/>
                        </a:buClr>
                        <a:buSzPts val="1700"/>
                        <a:buFont typeface="Noto Sans Symbols"/>
                        <a:buChar char="✔"/>
                      </a:pPr>
                      <a:r>
                        <a:rPr lang="en-US" sz="1700" u="none" strike="noStrike" cap="none"/>
                        <a:t>Break into small teams and take a tour (using distancing protocols) of the school- </a:t>
                      </a:r>
                      <a:endParaRPr sz="2100" u="none" strike="noStrike" cap="none"/>
                    </a:p>
                    <a:p>
                      <a:pPr marL="342900" marR="0" lvl="0" indent="-361950" algn="l" rtl="0">
                        <a:lnSpc>
                          <a:spcPct val="115000"/>
                        </a:lnSpc>
                        <a:spcBef>
                          <a:spcPts val="0"/>
                        </a:spcBef>
                        <a:spcAft>
                          <a:spcPts val="0"/>
                        </a:spcAft>
                        <a:buClr>
                          <a:schemeClr val="dk1"/>
                        </a:buClr>
                        <a:buSzPts val="1700"/>
                        <a:buFont typeface="Noto Sans Symbols"/>
                        <a:buChar char="✔"/>
                      </a:pPr>
                      <a:r>
                        <a:rPr lang="en-US" sz="1700" u="none" strike="noStrike" cap="none"/>
                        <a:t>School Tour- practice line up routine, new traffic flow and become familiar with prompts (posters, floor signs) </a:t>
                      </a:r>
                      <a:endParaRPr sz="2100" u="none" strike="noStrike" cap="none"/>
                    </a:p>
                    <a:p>
                      <a:pPr marL="342900" marR="0" lvl="0" indent="-361950" algn="l" rtl="0">
                        <a:lnSpc>
                          <a:spcPct val="115000"/>
                        </a:lnSpc>
                        <a:spcBef>
                          <a:spcPts val="0"/>
                        </a:spcBef>
                        <a:spcAft>
                          <a:spcPts val="0"/>
                        </a:spcAft>
                        <a:buClr>
                          <a:schemeClr val="dk1"/>
                        </a:buClr>
                        <a:buSzPts val="1700"/>
                        <a:buFont typeface="Noto Sans Symbols"/>
                        <a:buChar char="✔"/>
                      </a:pPr>
                      <a:r>
                        <a:rPr lang="en-US" sz="1700" u="none" strike="noStrike" cap="none"/>
                        <a:t>Provide direct instruction to all staff…Teach routines and procedures across all contexts, have staff take notes, be aware of things that “trigger” them throughout the first day.  </a:t>
                      </a:r>
                      <a:r>
                        <a:rPr lang="en-US" sz="1700" b="1" u="none" strike="noStrike" cap="none"/>
                        <a:t>Self-reflection worksheet and huddles/check in across each day will be important</a:t>
                      </a:r>
                      <a:endParaRPr sz="2100" b="1" u="none" strike="noStrike" cap="none"/>
                    </a:p>
                    <a:p>
                      <a:pPr marL="0" marR="0" lvl="0" indent="0" algn="l" rtl="0">
                        <a:lnSpc>
                          <a:spcPct val="115000"/>
                        </a:lnSpc>
                        <a:spcBef>
                          <a:spcPts val="0"/>
                        </a:spcBef>
                        <a:spcAft>
                          <a:spcPts val="0"/>
                        </a:spcAft>
                        <a:buClr>
                          <a:schemeClr val="dk1"/>
                        </a:buClr>
                        <a:buSzPts val="1400"/>
                        <a:buFont typeface="Federo"/>
                        <a:buNone/>
                      </a:pPr>
                      <a:r>
                        <a:rPr lang="en-US" sz="1700" u="none" strike="noStrike" cap="none"/>
                        <a:t> </a:t>
                      </a:r>
                      <a:endParaRPr sz="2100" u="none" strike="noStrike" cap="none"/>
                    </a:p>
                    <a:p>
                      <a:pPr marL="0" marR="0" lvl="0" indent="0" algn="l" rtl="0">
                        <a:lnSpc>
                          <a:spcPct val="115000"/>
                        </a:lnSpc>
                        <a:spcBef>
                          <a:spcPts val="0"/>
                        </a:spcBef>
                        <a:spcAft>
                          <a:spcPts val="0"/>
                        </a:spcAft>
                        <a:buClr>
                          <a:schemeClr val="dk1"/>
                        </a:buClr>
                        <a:buSzPts val="1400"/>
                        <a:buFont typeface="Federo"/>
                        <a:buNone/>
                      </a:pPr>
                      <a:r>
                        <a:rPr lang="en-US" sz="1400" u="none" strike="noStrike" cap="none"/>
                        <a:t>Other Considerations:</a:t>
                      </a:r>
                      <a:endParaRPr sz="1800" u="none" strike="noStrike" cap="none"/>
                    </a:p>
                    <a:p>
                      <a:pPr marL="0" marR="0" lvl="0" indent="0" algn="l" rtl="0">
                        <a:lnSpc>
                          <a:spcPct val="115000"/>
                        </a:lnSpc>
                        <a:spcBef>
                          <a:spcPts val="0"/>
                        </a:spcBef>
                        <a:spcAft>
                          <a:spcPts val="0"/>
                        </a:spcAft>
                        <a:buClr>
                          <a:schemeClr val="dk1"/>
                        </a:buClr>
                        <a:buSzPts val="1400"/>
                        <a:buFont typeface="Federo"/>
                        <a:buNone/>
                      </a:pPr>
                      <a:r>
                        <a:rPr lang="en-US" sz="1400" u="none" strike="noStrike" cap="none"/>
                        <a:t>** Use same process for orientation days with families and students coming back- </a:t>
                      </a:r>
                      <a:endParaRPr sz="1800" u="none" strike="noStrike" cap="none"/>
                    </a:p>
                    <a:p>
                      <a:pPr marL="0" marR="0" lvl="0" indent="0" algn="l" rtl="0">
                        <a:lnSpc>
                          <a:spcPct val="115000"/>
                        </a:lnSpc>
                        <a:spcBef>
                          <a:spcPts val="0"/>
                        </a:spcBef>
                        <a:spcAft>
                          <a:spcPts val="0"/>
                        </a:spcAft>
                        <a:buClr>
                          <a:schemeClr val="dk1"/>
                        </a:buClr>
                        <a:buSzPts val="1400"/>
                        <a:buFont typeface="Federo"/>
                        <a:buNone/>
                      </a:pPr>
                      <a:r>
                        <a:rPr lang="en-US" sz="1400" u="none" strike="noStrike" cap="none"/>
                        <a:t> </a:t>
                      </a:r>
                      <a:endParaRPr sz="1800" u="none" strike="noStrike" cap="none"/>
                    </a:p>
                    <a:p>
                      <a:pPr marL="0" marR="0" lvl="0" indent="0" algn="l" rtl="0">
                        <a:lnSpc>
                          <a:spcPct val="115000"/>
                        </a:lnSpc>
                        <a:spcBef>
                          <a:spcPts val="0"/>
                        </a:spcBef>
                        <a:spcAft>
                          <a:spcPts val="0"/>
                        </a:spcAft>
                        <a:buClr>
                          <a:schemeClr val="dk1"/>
                        </a:buClr>
                        <a:buSzPts val="1400"/>
                        <a:buFont typeface="Federo"/>
                        <a:buNone/>
                      </a:pPr>
                      <a:r>
                        <a:rPr lang="en-US" sz="1400" u="none" strike="noStrike" cap="none"/>
                        <a:t>** Do we ask staff and students to wear something (similar to a medical bracelet) that lets us know they are exempt from wearing a mask?- </a:t>
                      </a:r>
                      <a:r>
                        <a:rPr lang="en-US" sz="1400" i="1" u="none" strike="noStrike" cap="none"/>
                        <a:t>VARIES based on local safety procedures</a:t>
                      </a:r>
                      <a:endParaRPr sz="1800" i="1" u="none" strike="noStrike" cap="none"/>
                    </a:p>
                    <a:p>
                      <a:pPr marL="0" marR="0" lvl="0" indent="0" algn="l" rtl="0">
                        <a:lnSpc>
                          <a:spcPct val="115000"/>
                        </a:lnSpc>
                        <a:spcBef>
                          <a:spcPts val="0"/>
                        </a:spcBef>
                        <a:spcAft>
                          <a:spcPts val="0"/>
                        </a:spcAft>
                        <a:buClr>
                          <a:schemeClr val="dk1"/>
                        </a:buClr>
                        <a:buSzPts val="1400"/>
                        <a:buFont typeface="Federo"/>
                        <a:buNone/>
                      </a:pPr>
                      <a:r>
                        <a:rPr lang="en-US" sz="1400" i="1" u="none" strike="noStrike" cap="none"/>
                        <a:t> </a:t>
                      </a:r>
                      <a:endParaRPr sz="1800" i="1" u="none" strike="noStrike" cap="none"/>
                    </a:p>
                    <a:p>
                      <a:pPr marL="0" marR="0" lvl="0" indent="0" algn="l" rtl="0">
                        <a:lnSpc>
                          <a:spcPct val="115000"/>
                        </a:lnSpc>
                        <a:spcBef>
                          <a:spcPts val="0"/>
                        </a:spcBef>
                        <a:spcAft>
                          <a:spcPts val="0"/>
                        </a:spcAft>
                        <a:buClr>
                          <a:schemeClr val="dk1"/>
                        </a:buClr>
                        <a:buSzPts val="1400"/>
                        <a:buFont typeface="Federo"/>
                        <a:buNone/>
                      </a:pPr>
                      <a:r>
                        <a:rPr lang="en-US" sz="1400" u="none" strike="noStrike" cap="none"/>
                        <a:t> </a:t>
                      </a:r>
                      <a:endParaRPr sz="1800" u="none" strike="noStrike" cap="none"/>
                    </a:p>
                    <a:p>
                      <a:pPr marL="0" marR="0" lvl="0" indent="0" algn="l" rtl="0">
                        <a:lnSpc>
                          <a:spcPct val="115000"/>
                        </a:lnSpc>
                        <a:spcBef>
                          <a:spcPts val="0"/>
                        </a:spcBef>
                        <a:spcAft>
                          <a:spcPts val="0"/>
                        </a:spcAft>
                        <a:buClr>
                          <a:schemeClr val="dk1"/>
                        </a:buClr>
                        <a:buSzPts val="1400"/>
                        <a:buFont typeface="Federo"/>
                        <a:buNone/>
                      </a:pPr>
                      <a:r>
                        <a:rPr lang="en-US" sz="1400" u="none" strike="noStrike" cap="none"/>
                        <a:t> </a:t>
                      </a:r>
                      <a:endParaRPr sz="1800" u="none" strike="noStrike" cap="none"/>
                    </a:p>
                    <a:p>
                      <a:pPr marL="342900" marR="0" lvl="0" indent="-342900" algn="l" rtl="0">
                        <a:lnSpc>
                          <a:spcPct val="115000"/>
                        </a:lnSpc>
                        <a:spcBef>
                          <a:spcPts val="0"/>
                        </a:spcBef>
                        <a:spcAft>
                          <a:spcPts val="0"/>
                        </a:spcAft>
                        <a:buClr>
                          <a:schemeClr val="dk1"/>
                        </a:buClr>
                        <a:buSzPts val="1400"/>
                        <a:buFont typeface="Noto Sans Symbols"/>
                        <a:buChar char="∙"/>
                      </a:pPr>
                      <a:r>
                        <a:rPr lang="en-US" sz="1400" u="none" strike="noStrike" cap="none"/>
                        <a:t> </a:t>
                      </a:r>
                      <a:endParaRPr sz="1400" u="none" strike="noStrike" cap="none">
                        <a:latin typeface="Calibri"/>
                        <a:ea typeface="Calibri"/>
                        <a:cs typeface="Calibri"/>
                        <a:sym typeface="Calibri"/>
                      </a:endParaRPr>
                    </a:p>
                  </a:txBody>
                  <a:tcPr marL="18050" marR="18050" marT="0" marB="0"/>
                </a:tc>
                <a:tc>
                  <a:txBody>
                    <a:bodyPr/>
                    <a:lstStyle/>
                    <a:p>
                      <a:pPr marL="0" lvl="0" indent="0" algn="l" rtl="0">
                        <a:spcBef>
                          <a:spcPts val="0"/>
                        </a:spcBef>
                        <a:spcAft>
                          <a:spcPts val="0"/>
                        </a:spcAft>
                        <a:buNone/>
                      </a:pPr>
                      <a:endParaRPr/>
                    </a:p>
                  </a:txBody>
                  <a:tcPr marL="18050" marR="18050" marT="0" marB="0"/>
                </a:tc>
                <a:extLst>
                  <a:ext uri="{0D108BD9-81ED-4DB2-BD59-A6C34878D82A}">
                    <a16:rowId xmlns:a16="http://schemas.microsoft.com/office/drawing/2014/main" val="10001"/>
                  </a:ext>
                </a:extLst>
              </a:tr>
              <a:tr h="47150">
                <a:tc vMerge="1">
                  <a:txBody>
                    <a:bodyPr/>
                    <a:lstStyle/>
                    <a:p>
                      <a:endParaRPr lang="en-US"/>
                    </a:p>
                  </a:txBody>
                  <a:tcPr/>
                </a:tc>
                <a:tc>
                  <a:txBody>
                    <a:bodyPr/>
                    <a:lstStyle/>
                    <a:p>
                      <a:pPr marL="0" marR="0" lvl="0" indent="0" algn="l" rtl="0">
                        <a:lnSpc>
                          <a:spcPct val="115000"/>
                        </a:lnSpc>
                        <a:spcBef>
                          <a:spcPts val="0"/>
                        </a:spcBef>
                        <a:spcAft>
                          <a:spcPts val="0"/>
                        </a:spcAft>
                        <a:buClr>
                          <a:schemeClr val="dk1"/>
                        </a:buClr>
                        <a:buSzPts val="300"/>
                        <a:buFont typeface="Federo"/>
                        <a:buNone/>
                      </a:pPr>
                      <a:r>
                        <a:rPr lang="en-US" sz="300" u="none" strike="noStrike" cap="none"/>
                        <a:t>Break</a:t>
                      </a:r>
                      <a:endParaRPr sz="300" u="none" strike="noStrike" cap="none">
                        <a:latin typeface="Calibri"/>
                        <a:ea typeface="Calibri"/>
                        <a:cs typeface="Calibri"/>
                        <a:sym typeface="Calibri"/>
                      </a:endParaRPr>
                    </a:p>
                  </a:txBody>
                  <a:tcPr marL="18050" marR="18050" marT="0" marB="0"/>
                </a:tc>
                <a:tc>
                  <a:txBody>
                    <a:bodyPr/>
                    <a:lstStyle/>
                    <a:p>
                      <a:pPr marL="0" marR="0" lvl="0" indent="0" algn="l" rtl="0">
                        <a:lnSpc>
                          <a:spcPct val="115000"/>
                        </a:lnSpc>
                        <a:spcBef>
                          <a:spcPts val="0"/>
                        </a:spcBef>
                        <a:spcAft>
                          <a:spcPts val="0"/>
                        </a:spcAft>
                        <a:buClr>
                          <a:schemeClr val="dk1"/>
                        </a:buClr>
                        <a:buSzPts val="300"/>
                        <a:buFont typeface="Federo"/>
                        <a:buNone/>
                      </a:pPr>
                      <a:r>
                        <a:rPr lang="en-US" sz="300" u="none" strike="noStrike" cap="none" dirty="0"/>
                        <a:t> </a:t>
                      </a:r>
                      <a:endParaRPr sz="300" u="none" strike="noStrike" cap="none" dirty="0">
                        <a:latin typeface="Calibri"/>
                        <a:ea typeface="Calibri"/>
                        <a:cs typeface="Calibri"/>
                        <a:sym typeface="Calibri"/>
                      </a:endParaRPr>
                    </a:p>
                  </a:txBody>
                  <a:tcPr marL="18050" marR="18050" marT="0" marB="0"/>
                </a:tc>
                <a:extLst>
                  <a:ext uri="{0D108BD9-81ED-4DB2-BD59-A6C34878D82A}">
                    <a16:rowId xmlns:a16="http://schemas.microsoft.com/office/drawing/2014/main" val="10002"/>
                  </a:ext>
                </a:extLst>
              </a:tr>
            </a:tbl>
          </a:graphicData>
        </a:graphic>
      </p:graphicFrame>
      <p:pic>
        <p:nvPicPr>
          <p:cNvPr id="801" name="Google Shape;801;g86c3f001a4_0_16"/>
          <p:cNvPicPr preferRelativeResize="0"/>
          <p:nvPr/>
        </p:nvPicPr>
        <p:blipFill rotWithShape="1">
          <a:blip r:embed="rId3">
            <a:alphaModFix/>
          </a:blip>
          <a:srcRect/>
          <a:stretch/>
        </p:blipFill>
        <p:spPr>
          <a:xfrm>
            <a:off x="9513051" y="6210900"/>
            <a:ext cx="2525699" cy="5903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graphicFrame>
        <p:nvGraphicFramePr>
          <p:cNvPr id="806" name="Google Shape;806;p7"/>
          <p:cNvGraphicFramePr/>
          <p:nvPr/>
        </p:nvGraphicFramePr>
        <p:xfrm>
          <a:off x="0" y="0"/>
          <a:ext cx="3000000" cy="3000000"/>
        </p:xfrm>
        <a:graphic>
          <a:graphicData uri="http://schemas.openxmlformats.org/drawingml/2006/table">
            <a:tbl>
              <a:tblPr firstRow="1" bandRow="1">
                <a:noFill/>
                <a:tableStyleId>{7AF7B2B7-B96C-4715-830B-B6D100C7667A}</a:tableStyleId>
              </a:tblPr>
              <a:tblGrid>
                <a:gridCol w="1741725">
                  <a:extLst>
                    <a:ext uri="{9D8B030D-6E8A-4147-A177-3AD203B41FA5}">
                      <a16:colId xmlns:a16="http://schemas.microsoft.com/office/drawing/2014/main" val="20000"/>
                    </a:ext>
                  </a:extLst>
                </a:gridCol>
                <a:gridCol w="1741725">
                  <a:extLst>
                    <a:ext uri="{9D8B030D-6E8A-4147-A177-3AD203B41FA5}">
                      <a16:colId xmlns:a16="http://schemas.microsoft.com/office/drawing/2014/main" val="20001"/>
                    </a:ext>
                  </a:extLst>
                </a:gridCol>
                <a:gridCol w="1741725">
                  <a:extLst>
                    <a:ext uri="{9D8B030D-6E8A-4147-A177-3AD203B41FA5}">
                      <a16:colId xmlns:a16="http://schemas.microsoft.com/office/drawing/2014/main" val="20002"/>
                    </a:ext>
                  </a:extLst>
                </a:gridCol>
                <a:gridCol w="1741725">
                  <a:extLst>
                    <a:ext uri="{9D8B030D-6E8A-4147-A177-3AD203B41FA5}">
                      <a16:colId xmlns:a16="http://schemas.microsoft.com/office/drawing/2014/main" val="20003"/>
                    </a:ext>
                  </a:extLst>
                </a:gridCol>
                <a:gridCol w="1741725">
                  <a:extLst>
                    <a:ext uri="{9D8B030D-6E8A-4147-A177-3AD203B41FA5}">
                      <a16:colId xmlns:a16="http://schemas.microsoft.com/office/drawing/2014/main" val="20004"/>
                    </a:ext>
                  </a:extLst>
                </a:gridCol>
                <a:gridCol w="1741725">
                  <a:extLst>
                    <a:ext uri="{9D8B030D-6E8A-4147-A177-3AD203B41FA5}">
                      <a16:colId xmlns:a16="http://schemas.microsoft.com/office/drawing/2014/main" val="20005"/>
                    </a:ext>
                  </a:extLst>
                </a:gridCol>
                <a:gridCol w="1741725">
                  <a:extLst>
                    <a:ext uri="{9D8B030D-6E8A-4147-A177-3AD203B41FA5}">
                      <a16:colId xmlns:a16="http://schemas.microsoft.com/office/drawing/2014/main" val="20006"/>
                    </a:ext>
                  </a:extLst>
                </a:gridCol>
              </a:tblGrid>
              <a:tr h="634675">
                <a:tc>
                  <a:txBody>
                    <a:bodyPr/>
                    <a:lstStyle/>
                    <a:p>
                      <a:pPr marL="0" marR="0" lvl="0" indent="0" algn="l" rtl="0">
                        <a:spcBef>
                          <a:spcPts val="0"/>
                        </a:spcBef>
                        <a:spcAft>
                          <a:spcPts val="0"/>
                        </a:spcAft>
                        <a:buNone/>
                      </a:pPr>
                      <a:r>
                        <a:rPr lang="en-US" sz="1800">
                          <a:solidFill>
                            <a:srgbClr val="0070C0"/>
                          </a:solidFill>
                        </a:rPr>
                        <a:t>Staff Example</a:t>
                      </a:r>
                      <a:endParaRPr/>
                    </a:p>
                  </a:txBody>
                  <a:tcPr marL="91450" marR="91450" marT="45725" marB="45725"/>
                </a:tc>
                <a:tc>
                  <a:txBody>
                    <a:bodyPr/>
                    <a:lstStyle/>
                    <a:p>
                      <a:pPr marL="0" marR="0" lvl="0" indent="0" algn="ctr" rtl="0">
                        <a:spcBef>
                          <a:spcPts val="0"/>
                        </a:spcBef>
                        <a:spcAft>
                          <a:spcPts val="0"/>
                        </a:spcAft>
                        <a:buNone/>
                      </a:pPr>
                      <a:r>
                        <a:rPr lang="en-US" sz="1800"/>
                        <a:t>Classroom</a:t>
                      </a:r>
                      <a:endParaRPr/>
                    </a:p>
                  </a:txBody>
                  <a:tcPr marL="91450" marR="91450" marT="45725" marB="45725"/>
                </a:tc>
                <a:tc>
                  <a:txBody>
                    <a:bodyPr/>
                    <a:lstStyle/>
                    <a:p>
                      <a:pPr marL="0" marR="0" lvl="0" indent="0" algn="ctr" rtl="0">
                        <a:spcBef>
                          <a:spcPts val="0"/>
                        </a:spcBef>
                        <a:spcAft>
                          <a:spcPts val="0"/>
                        </a:spcAft>
                        <a:buNone/>
                      </a:pPr>
                      <a:r>
                        <a:rPr lang="en-US" sz="1800"/>
                        <a:t>Bathroom</a:t>
                      </a:r>
                      <a:endParaRPr/>
                    </a:p>
                  </a:txBody>
                  <a:tcPr marL="91450" marR="91450" marT="45725" marB="45725"/>
                </a:tc>
                <a:tc>
                  <a:txBody>
                    <a:bodyPr/>
                    <a:lstStyle/>
                    <a:p>
                      <a:pPr marL="0" marR="0" lvl="0" indent="0" algn="ctr"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Outdoors</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Staff Lounge</a:t>
                      </a:r>
                      <a:endParaRPr/>
                    </a:p>
                  </a:txBody>
                  <a:tcPr marL="91450" marR="91450" marT="45725" marB="45725"/>
                </a:tc>
                <a:tc>
                  <a:txBody>
                    <a:bodyPr/>
                    <a:lstStyle/>
                    <a:p>
                      <a:pPr marL="0" marR="0" lvl="0" indent="0" algn="ctr" rtl="0">
                        <a:spcBef>
                          <a:spcPts val="0"/>
                        </a:spcBef>
                        <a:spcAft>
                          <a:spcPts val="0"/>
                        </a:spcAft>
                        <a:buNone/>
                      </a:pPr>
                      <a:r>
                        <a:rPr lang="en-US" sz="1800"/>
                        <a:t>Staff Self-Care</a:t>
                      </a:r>
                      <a:endParaRPr/>
                    </a:p>
                  </a:txBody>
                  <a:tcPr marL="91450" marR="91450" marT="45725" marB="45725"/>
                </a:tc>
                <a:tc>
                  <a:txBody>
                    <a:bodyPr/>
                    <a:lstStyle/>
                    <a:p>
                      <a:pPr marL="0" marR="0" lvl="0" indent="0" algn="ctr" rtl="0">
                        <a:spcBef>
                          <a:spcPts val="0"/>
                        </a:spcBef>
                        <a:spcAft>
                          <a:spcPts val="0"/>
                        </a:spcAft>
                        <a:buNone/>
                      </a:pPr>
                      <a:r>
                        <a:rPr lang="en-US" sz="1800"/>
                        <a:t>Supporting Families</a:t>
                      </a:r>
                      <a:endParaRPr/>
                    </a:p>
                  </a:txBody>
                  <a:tcPr marL="91450" marR="91450" marT="45725" marB="45725"/>
                </a:tc>
                <a:extLst>
                  <a:ext uri="{0D108BD9-81ED-4DB2-BD59-A6C34878D82A}">
                    <a16:rowId xmlns:a16="http://schemas.microsoft.com/office/drawing/2014/main" val="10000"/>
                  </a:ext>
                </a:extLst>
              </a:tr>
              <a:tr h="2074450">
                <a:tc>
                  <a:txBody>
                    <a:bodyPr/>
                    <a:lstStyle/>
                    <a:p>
                      <a:pPr marL="0" marR="0" lvl="0" indent="0" algn="ctr" rtl="0">
                        <a:spcBef>
                          <a:spcPts val="0"/>
                        </a:spcBef>
                        <a:spcAft>
                          <a:spcPts val="0"/>
                        </a:spcAft>
                        <a:buNone/>
                      </a:pPr>
                      <a:r>
                        <a:rPr lang="en-US" sz="2800" b="1"/>
                        <a:t> </a:t>
                      </a:r>
                      <a:endParaRPr/>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400" b="1"/>
                        <a:t>Responsible</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Use only your personal materials, label them, and keep in your classroom/ workspace </a:t>
                      </a:r>
                      <a:endParaRPr sz="1200"/>
                    </a:p>
                    <a:p>
                      <a:pPr marL="285750" marR="0" lvl="0" indent="-285750" algn="l" rtl="0">
                        <a:spcBef>
                          <a:spcPts val="0"/>
                        </a:spcBef>
                        <a:spcAft>
                          <a:spcPts val="0"/>
                        </a:spcAft>
                        <a:buSzPts val="1200"/>
                        <a:buChar char="•"/>
                      </a:pPr>
                      <a:r>
                        <a:rPr lang="en-US" sz="1200"/>
                        <a:t>Provide a space for sharing and compassionate listening to process COVID experiences.</a:t>
                      </a: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One person in the bathroom at a time</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Remind students to put any used equipment in the “dirty” bin after use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Wipe down surfaces before and after eating </a:t>
                      </a:r>
                      <a:endParaRPr/>
                    </a:p>
                    <a:p>
                      <a:pPr marL="285750" marR="0" lvl="0" indent="-285750" algn="l" rtl="0">
                        <a:spcBef>
                          <a:spcPts val="0"/>
                        </a:spcBef>
                        <a:spcAft>
                          <a:spcPts val="0"/>
                        </a:spcAft>
                        <a:buClr>
                          <a:schemeClr val="dk1"/>
                        </a:buClr>
                        <a:buSzPts val="1200"/>
                        <a:buFont typeface="Arial"/>
                        <a:buChar char="•"/>
                      </a:pPr>
                      <a:r>
                        <a:rPr lang="en-US" sz="1200"/>
                        <a:t>Clean up any personal items/ food when leaving </a:t>
                      </a:r>
                      <a:endParaRPr/>
                    </a:p>
                  </a:txBody>
                  <a:tcPr marL="91450" marR="91450" marT="45725" marB="45725"/>
                </a:tc>
                <a:tc>
                  <a:txBody>
                    <a:bodyPr/>
                    <a:lstStyle/>
                    <a:p>
                      <a:pPr marL="285750" marR="0" lvl="0" indent="-285750" algn="l" rtl="0">
                        <a:spcBef>
                          <a:spcPts val="0"/>
                        </a:spcBef>
                        <a:spcAft>
                          <a:spcPts val="0"/>
                        </a:spcAft>
                        <a:buClr>
                          <a:schemeClr val="dk1"/>
                        </a:buClr>
                        <a:buSzPts val="1200"/>
                        <a:buChar char="•"/>
                      </a:pPr>
                      <a:r>
                        <a:rPr lang="en-US" sz="1200" b="1"/>
                        <a:t>“Tap out” with team teacher when needed</a:t>
                      </a:r>
                      <a:endParaRPr b="1"/>
                    </a:p>
                    <a:p>
                      <a:pPr marL="285750" marR="0" lvl="0" indent="-285750" algn="l" rtl="0">
                        <a:spcBef>
                          <a:spcPts val="0"/>
                        </a:spcBef>
                        <a:spcAft>
                          <a:spcPts val="0"/>
                        </a:spcAft>
                        <a:buClr>
                          <a:schemeClr val="dk1"/>
                        </a:buClr>
                        <a:buSzPts val="1200"/>
                        <a:buChar char="•"/>
                      </a:pPr>
                      <a:r>
                        <a:rPr lang="en-US" sz="1200" b="1"/>
                        <a:t>Know your own calming strategies and use them when needed </a:t>
                      </a:r>
                      <a:endParaRPr sz="1200" b="1"/>
                    </a:p>
                    <a:p>
                      <a:pPr marL="285750" marR="0" lvl="0" indent="-285750" algn="l" rtl="0">
                        <a:spcBef>
                          <a:spcPts val="0"/>
                        </a:spcBef>
                        <a:spcAft>
                          <a:spcPts val="0"/>
                        </a:spcAft>
                        <a:buSzPts val="1200"/>
                        <a:buChar char="•"/>
                      </a:pPr>
                      <a:r>
                        <a:rPr lang="en-US" sz="1200" b="1"/>
                        <a:t>Complete health assessment every morning</a:t>
                      </a:r>
                      <a:endParaRPr sz="1200" b="1"/>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Communicate with families 1:1 every week</a:t>
                      </a:r>
                      <a:endParaRPr/>
                    </a:p>
                    <a:p>
                      <a:pPr marL="285750" marR="0" lvl="0" indent="-285750" algn="l" rtl="0">
                        <a:spcBef>
                          <a:spcPts val="0"/>
                        </a:spcBef>
                        <a:spcAft>
                          <a:spcPts val="0"/>
                        </a:spcAft>
                        <a:buClr>
                          <a:schemeClr val="dk1"/>
                        </a:buClr>
                        <a:buSzPts val="1200"/>
                        <a:buFont typeface="Arial"/>
                        <a:buChar char="•"/>
                      </a:pPr>
                      <a:r>
                        <a:rPr lang="en-US" sz="1200"/>
                        <a:t>Keep a communication log </a:t>
                      </a:r>
                      <a:endParaRPr/>
                    </a:p>
                    <a:p>
                      <a:pPr marL="285750" marR="0" lvl="0" indent="-285750" algn="l" rtl="0">
                        <a:spcBef>
                          <a:spcPts val="0"/>
                        </a:spcBef>
                        <a:spcAft>
                          <a:spcPts val="0"/>
                        </a:spcAft>
                        <a:buClr>
                          <a:schemeClr val="dk1"/>
                        </a:buClr>
                        <a:buSzPts val="1200"/>
                        <a:buFont typeface="Arial"/>
                        <a:buChar char="•"/>
                      </a:pPr>
                      <a:r>
                        <a:rPr lang="en-US" sz="1200"/>
                        <a:t>Respond to caregiver requests within 48 hours </a:t>
                      </a:r>
                      <a:endParaRPr/>
                    </a:p>
                  </a:txBody>
                  <a:tcPr marL="91450" marR="91450" marT="45725" marB="45725"/>
                </a:tc>
                <a:extLst>
                  <a:ext uri="{0D108BD9-81ED-4DB2-BD59-A6C34878D82A}">
                    <a16:rowId xmlns:a16="http://schemas.microsoft.com/office/drawing/2014/main" val="10001"/>
                  </a:ext>
                </a:extLst>
              </a:tr>
              <a:tr h="2074450">
                <a:tc>
                  <a:txBody>
                    <a:bodyPr/>
                    <a:lstStyle/>
                    <a:p>
                      <a:pPr marL="0" marR="0" lvl="0" indent="0" algn="ctr" rtl="0">
                        <a:spcBef>
                          <a:spcPts val="0"/>
                        </a:spcBef>
                        <a:spcAft>
                          <a:spcPts val="0"/>
                        </a:spcAft>
                        <a:buNone/>
                      </a:pPr>
                      <a:r>
                        <a:rPr lang="en-US" sz="2800" b="1"/>
                        <a:t>  </a:t>
                      </a:r>
                      <a:endParaRPr/>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400" b="1"/>
                        <a:t>Respectful</a:t>
                      </a:r>
                      <a:r>
                        <a:rPr lang="en-US" sz="2800" b="1"/>
                        <a:t>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Exercise patience with students who are still learning these new expectations </a:t>
                      </a:r>
                      <a:endParaRPr/>
                    </a:p>
                    <a:p>
                      <a:pPr marL="285750" marR="0" lvl="0" indent="-285750" algn="l" rtl="0">
                        <a:spcBef>
                          <a:spcPts val="0"/>
                        </a:spcBef>
                        <a:spcAft>
                          <a:spcPts val="0"/>
                        </a:spcAft>
                        <a:buClr>
                          <a:schemeClr val="dk1"/>
                        </a:buClr>
                        <a:buSzPts val="1200"/>
                        <a:buFont typeface="Arial"/>
                        <a:buChar char="•"/>
                      </a:pPr>
                      <a:r>
                        <a:rPr lang="en-US" sz="1200"/>
                        <a:t>Remind students of rules by pre-teaching them and using friendly reminders throughout the day</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Leave the bathroom clear of personal items, paper towels, and shared items</a:t>
                      </a:r>
                      <a:endParaRPr/>
                    </a:p>
                    <a:p>
                      <a:pPr marL="285750" marR="0" lvl="0" indent="-285750" algn="l" rtl="0">
                        <a:spcBef>
                          <a:spcPts val="0"/>
                        </a:spcBef>
                        <a:spcAft>
                          <a:spcPts val="0"/>
                        </a:spcAft>
                        <a:buClr>
                          <a:schemeClr val="dk1"/>
                        </a:buClr>
                        <a:buSzPts val="1200"/>
                        <a:buFont typeface="Arial"/>
                        <a:buChar char="•"/>
                      </a:pPr>
                      <a:r>
                        <a:rPr lang="en-US" sz="1200"/>
                        <a:t>Limit use of time in the bathroom to allow time for others</a:t>
                      </a:r>
                      <a:endParaRPr/>
                    </a:p>
                    <a:p>
                      <a:pPr marL="0" marR="0" lvl="0" indent="0" algn="l" rtl="0">
                        <a:spcBef>
                          <a:spcPts val="0"/>
                        </a:spcBef>
                        <a:spcAft>
                          <a:spcPts val="0"/>
                        </a:spcAft>
                        <a:buClr>
                          <a:schemeClr val="dk1"/>
                        </a:buClr>
                        <a:buSzPts val="1200"/>
                        <a:buFont typeface="Arial"/>
                        <a:buNone/>
                      </a:pPr>
                      <a:endParaRPr sz="1200"/>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Limit time on the playground to class time only to allow for the next group to transition in and out smoothly</a:t>
                      </a:r>
                      <a:endParaRPr/>
                    </a:p>
                    <a:p>
                      <a:pPr marL="0" marR="0" lvl="0" indent="0" algn="l" rtl="0">
                        <a:spcBef>
                          <a:spcPts val="0"/>
                        </a:spcBef>
                        <a:spcAft>
                          <a:spcPts val="0"/>
                        </a:spcAft>
                        <a:buClr>
                          <a:schemeClr val="dk1"/>
                        </a:buClr>
                        <a:buSzPts val="1200"/>
                        <a:buFont typeface="Arial"/>
                        <a:buNone/>
                      </a:pP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Gently remind co-workers of rules when needed </a:t>
                      </a:r>
                      <a:endParaRPr/>
                    </a:p>
                  </a:txBody>
                  <a:tcPr marL="91450" marR="91450" marT="45725" marB="45725"/>
                </a:tc>
                <a:tc>
                  <a:txBody>
                    <a:bodyPr/>
                    <a:lstStyle/>
                    <a:p>
                      <a:pPr marL="285750" marR="0" lvl="0" indent="-285750" algn="l" rtl="0">
                        <a:spcBef>
                          <a:spcPts val="0"/>
                        </a:spcBef>
                        <a:spcAft>
                          <a:spcPts val="0"/>
                        </a:spcAft>
                        <a:buClr>
                          <a:schemeClr val="dk1"/>
                        </a:buClr>
                        <a:buSzPts val="1200"/>
                        <a:buChar char="•"/>
                      </a:pPr>
                      <a:r>
                        <a:rPr lang="en-US" sz="1200" b="1"/>
                        <a:t>Check in with others’ mental health </a:t>
                      </a:r>
                      <a:endParaRPr b="1"/>
                    </a:p>
                    <a:p>
                      <a:pPr marL="285750" marR="0" lvl="0" indent="-285750" algn="l" rtl="0">
                        <a:spcBef>
                          <a:spcPts val="0"/>
                        </a:spcBef>
                        <a:spcAft>
                          <a:spcPts val="0"/>
                        </a:spcAft>
                        <a:buClr>
                          <a:schemeClr val="dk1"/>
                        </a:buClr>
                        <a:buSzPts val="1200"/>
                        <a:buChar char="•"/>
                      </a:pPr>
                      <a:r>
                        <a:rPr lang="en-US" sz="1200" b="1"/>
                        <a:t>Foster a culture of normalizing talking about mental health needs by talking about your own and respecting the needs of others</a:t>
                      </a:r>
                      <a:endParaRPr b="1"/>
                    </a:p>
                    <a:p>
                      <a:pPr marL="285750" marR="0" lvl="0" indent="-209550" algn="l" rtl="0">
                        <a:spcBef>
                          <a:spcPts val="0"/>
                        </a:spcBef>
                        <a:spcAft>
                          <a:spcPts val="0"/>
                        </a:spcAft>
                        <a:buClr>
                          <a:schemeClr val="dk1"/>
                        </a:buClr>
                        <a:buSzPts val="1200"/>
                        <a:buFont typeface="Arial"/>
                        <a:buNone/>
                      </a:pPr>
                      <a:endParaRPr sz="1200" b="1"/>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Use requested means of communication </a:t>
                      </a:r>
                      <a:endParaRPr/>
                    </a:p>
                    <a:p>
                      <a:pPr marL="285750" marR="0" lvl="0" indent="-285750" algn="l" rtl="0">
                        <a:spcBef>
                          <a:spcPts val="0"/>
                        </a:spcBef>
                        <a:spcAft>
                          <a:spcPts val="0"/>
                        </a:spcAft>
                        <a:buClr>
                          <a:schemeClr val="dk1"/>
                        </a:buClr>
                        <a:buSzPts val="1200"/>
                        <a:buFont typeface="Arial"/>
                        <a:buChar char="•"/>
                      </a:pPr>
                      <a:r>
                        <a:rPr lang="en-US" sz="1200"/>
                        <a:t>Recognize caregiver </a:t>
                      </a: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workload</a:t>
                      </a:r>
                      <a:r>
                        <a:rPr lang="en-US" sz="1200"/>
                        <a:t> </a:t>
                      </a:r>
                      <a:endParaRPr/>
                    </a:p>
                  </a:txBody>
                  <a:tcPr marL="91450" marR="91450" marT="45725" marB="45725"/>
                </a:tc>
                <a:extLst>
                  <a:ext uri="{0D108BD9-81ED-4DB2-BD59-A6C34878D82A}">
                    <a16:rowId xmlns:a16="http://schemas.microsoft.com/office/drawing/2014/main" val="10002"/>
                  </a:ext>
                </a:extLst>
              </a:tr>
              <a:tr h="2074450">
                <a:tc>
                  <a:txBody>
                    <a:bodyPr/>
                    <a:lstStyle/>
                    <a:p>
                      <a:pPr marL="0" marR="0" lvl="0" indent="0" algn="ctr" rtl="0">
                        <a:spcBef>
                          <a:spcPts val="0"/>
                        </a:spcBef>
                        <a:spcAft>
                          <a:spcPts val="0"/>
                        </a:spcAft>
                        <a:buNone/>
                      </a:pPr>
                      <a:endParaRPr sz="2800" b="1"/>
                    </a:p>
                    <a:p>
                      <a:pPr marL="0" marR="0" lvl="0" indent="0" algn="ctr" rtl="0">
                        <a:spcBef>
                          <a:spcPts val="0"/>
                        </a:spcBef>
                        <a:spcAft>
                          <a:spcPts val="0"/>
                        </a:spcAft>
                        <a:buNone/>
                      </a:pPr>
                      <a:endParaRPr sz="2800" b="1"/>
                    </a:p>
                    <a:p>
                      <a:pPr marL="0" marR="0" lvl="0" indent="0" algn="ctr" rtl="0">
                        <a:spcBef>
                          <a:spcPts val="0"/>
                        </a:spcBef>
                        <a:spcAft>
                          <a:spcPts val="0"/>
                        </a:spcAft>
                        <a:buNone/>
                      </a:pPr>
                      <a:r>
                        <a:rPr lang="en-US" sz="2400" b="1"/>
                        <a:t>Safe </a:t>
                      </a:r>
                      <a:endParaRPr/>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Wear your mask over your nose and mouth unless eating lunch</a:t>
                      </a:r>
                      <a:endParaRPr/>
                    </a:p>
                    <a:p>
                      <a:pPr marL="285750" marR="0" lvl="0" indent="-285750" algn="l" rtl="0">
                        <a:spcBef>
                          <a:spcPts val="0"/>
                        </a:spcBef>
                        <a:spcAft>
                          <a:spcPts val="0"/>
                        </a:spcAft>
                        <a:buClr>
                          <a:schemeClr val="dk1"/>
                        </a:buClr>
                        <a:buSzPts val="1200"/>
                        <a:buFont typeface="Arial"/>
                        <a:buChar char="•"/>
                      </a:pPr>
                      <a:r>
                        <a:rPr lang="en-US" sz="1200"/>
                        <a:t>Remind students to wipe down computers, desks, shared materials before and after use</a:t>
                      </a:r>
                      <a:endParaRPr sz="1200"/>
                    </a:p>
                    <a:p>
                      <a:pPr marL="285750" marR="0" lvl="0" indent="-285750" algn="l" rtl="0">
                        <a:spcBef>
                          <a:spcPts val="0"/>
                        </a:spcBef>
                        <a:spcAft>
                          <a:spcPts val="0"/>
                        </a:spcAft>
                        <a:buSzPts val="1200"/>
                        <a:buChar char="•"/>
                      </a:pPr>
                      <a:r>
                        <a:rPr lang="en-US" sz="1200"/>
                        <a:t>Keep windows open as often as possible</a:t>
                      </a:r>
                      <a:endParaRPr sz="1200"/>
                    </a:p>
                  </a:txBody>
                  <a:tcPr marL="91450" marR="91450" marT="45725" marB="45725"/>
                </a:tc>
                <a:tc>
                  <a:txBody>
                    <a:bodyPr/>
                    <a:lstStyle/>
                    <a:p>
                      <a:pPr marL="285750" marR="0" lvl="0" indent="-285750" algn="l" rtl="0">
                        <a:spcBef>
                          <a:spcPts val="0"/>
                        </a:spcBef>
                        <a:spcAft>
                          <a:spcPts val="0"/>
                        </a:spcAft>
                        <a:buClr>
                          <a:schemeClr val="dk1"/>
                        </a:buClr>
                        <a:buSzPts val="1200"/>
                        <a:buFont typeface="Arial"/>
                        <a:buChar char="•"/>
                      </a:pPr>
                      <a:r>
                        <a:rPr lang="en-US" sz="1200"/>
                        <a:t>Wash your hands with soap and water for at least 20 seconds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b="0" u="none" strike="noStrike" cap="none">
                          <a:solidFill>
                            <a:srgbClr val="000000"/>
                          </a:solidFill>
                        </a:rPr>
                        <a:t>Maintain 6 feet distance from other staff even when outdoors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Sit staggered to maintain distance</a:t>
                      </a:r>
                      <a:endParaRPr/>
                    </a:p>
                    <a:p>
                      <a:pPr marL="285750" marR="0" lvl="0" indent="-285750" algn="l" rtl="0">
                        <a:spcBef>
                          <a:spcPts val="0"/>
                        </a:spcBef>
                        <a:spcAft>
                          <a:spcPts val="0"/>
                        </a:spcAft>
                        <a:buClr>
                          <a:schemeClr val="dk1"/>
                        </a:buClr>
                        <a:buSzPts val="1200"/>
                        <a:buFont typeface="Arial"/>
                        <a:buChar char="•"/>
                      </a:pPr>
                      <a:r>
                        <a:rPr lang="en-US" sz="1200"/>
                        <a:t>Wash hands before and after eating </a:t>
                      </a:r>
                      <a:endParaRPr/>
                    </a:p>
                  </a:txBody>
                  <a:tcPr marL="91450" marR="91450" marT="45725" marB="45725"/>
                </a:tc>
                <a:tc>
                  <a:txBody>
                    <a:bodyPr/>
                    <a:lstStyle/>
                    <a:p>
                      <a:pPr marL="285750" marR="0" lvl="0" indent="-285750" algn="l" rtl="0">
                        <a:spcBef>
                          <a:spcPts val="0"/>
                        </a:spcBef>
                        <a:spcAft>
                          <a:spcPts val="0"/>
                        </a:spcAft>
                        <a:buClr>
                          <a:schemeClr val="dk1"/>
                        </a:buClr>
                        <a:buSzPts val="1200"/>
                        <a:buChar char="•"/>
                      </a:pPr>
                      <a:r>
                        <a:rPr lang="en-US" sz="1200" b="1"/>
                        <a:t>Communicate to team, admin, and/or counselors if you are struggling </a:t>
                      </a:r>
                      <a:endParaRPr b="1"/>
                    </a:p>
                    <a:p>
                      <a:pPr marL="285750" marR="0" lvl="0" indent="-209550" algn="l" rtl="0">
                        <a:spcBef>
                          <a:spcPts val="0"/>
                        </a:spcBef>
                        <a:spcAft>
                          <a:spcPts val="0"/>
                        </a:spcAft>
                        <a:buClr>
                          <a:schemeClr val="dk1"/>
                        </a:buClr>
                        <a:buSzPts val="1200"/>
                        <a:buFont typeface="Arial"/>
                        <a:buNone/>
                      </a:pPr>
                      <a:endParaRPr sz="1200" b="1"/>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Calibri"/>
                          <a:ea typeface="Calibri"/>
                          <a:cs typeface="Calibri"/>
                          <a:sym typeface="Calibri"/>
                        </a:rPr>
                        <a:t>Stay informed of family food, shelter, and employment instability </a:t>
                      </a:r>
                      <a:endParaRPr dirty="0"/>
                    </a:p>
                    <a:p>
                      <a:pPr marL="285750" marR="0" lvl="0" indent="-209550" algn="l" rtl="0">
                        <a:spcBef>
                          <a:spcPts val="0"/>
                        </a:spcBef>
                        <a:spcAft>
                          <a:spcPts val="0"/>
                        </a:spcAft>
                        <a:buClr>
                          <a:schemeClr val="dk1"/>
                        </a:buClr>
                        <a:buSzPts val="1200"/>
                        <a:buFont typeface="Arial"/>
                        <a:buNone/>
                      </a:pPr>
                      <a:endParaRPr sz="1200" dirty="0"/>
                    </a:p>
                  </a:txBody>
                  <a:tcPr marL="91450" marR="91450" marT="45725" marB="45725"/>
                </a:tc>
                <a:extLst>
                  <a:ext uri="{0D108BD9-81ED-4DB2-BD59-A6C34878D82A}">
                    <a16:rowId xmlns:a16="http://schemas.microsoft.com/office/drawing/2014/main" val="10003"/>
                  </a:ext>
                </a:extLst>
              </a:tr>
            </a:tbl>
          </a:graphicData>
        </a:graphic>
      </p:graphicFrame>
      <p:sp>
        <p:nvSpPr>
          <p:cNvPr id="807" name="Google Shape;807;p7"/>
          <p:cNvSpPr txBox="1"/>
          <p:nvPr/>
        </p:nvSpPr>
        <p:spPr>
          <a:xfrm>
            <a:off x="3732950" y="6221600"/>
            <a:ext cx="8313600" cy="5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dk1"/>
                </a:solidFill>
                <a:highlight>
                  <a:schemeClr val="lt1"/>
                </a:highlight>
                <a:latin typeface="Calibri"/>
                <a:ea typeface="Calibri"/>
                <a:cs typeface="Calibri"/>
                <a:sym typeface="Calibri"/>
              </a:rPr>
              <a:t>DRAFT:</a:t>
            </a:r>
            <a:r>
              <a:rPr lang="en-US" sz="1600">
                <a:solidFill>
                  <a:schemeClr val="dk1"/>
                </a:solidFill>
                <a:highlight>
                  <a:schemeClr val="lt1"/>
                </a:highlight>
                <a:latin typeface="Calibri"/>
                <a:ea typeface="Calibri"/>
                <a:cs typeface="Calibri"/>
                <a:sym typeface="Calibri"/>
              </a:rPr>
              <a:t> </a:t>
            </a:r>
            <a:r>
              <a:rPr lang="en-US">
                <a:solidFill>
                  <a:schemeClr val="dk1"/>
                </a:solidFill>
                <a:highlight>
                  <a:schemeClr val="lt1"/>
                </a:highlight>
                <a:latin typeface="Calibri"/>
                <a:ea typeface="Calibri"/>
                <a:cs typeface="Calibri"/>
                <a:sym typeface="Calibri"/>
              </a:rPr>
              <a:t>These are </a:t>
            </a:r>
            <a:r>
              <a:rPr lang="en-US" i="1">
                <a:solidFill>
                  <a:schemeClr val="dk1"/>
                </a:solidFill>
                <a:highlight>
                  <a:schemeClr val="lt1"/>
                </a:highlight>
                <a:latin typeface="Calibri"/>
                <a:ea typeface="Calibri"/>
                <a:cs typeface="Calibri"/>
                <a:sym typeface="Calibri"/>
              </a:rPr>
              <a:t>examples</a:t>
            </a:r>
            <a:r>
              <a:rPr lang="en-US">
                <a:solidFill>
                  <a:schemeClr val="dk1"/>
                </a:solidFill>
                <a:highlight>
                  <a:schemeClr val="lt1"/>
                </a:highlight>
                <a:latin typeface="Calibri"/>
                <a:ea typeface="Calibri"/>
                <a:cs typeface="Calibri"/>
                <a:sym typeface="Calibri"/>
              </a:rPr>
              <a:t>. DE-PBS Project is not recommending specific actions to prevent spread of COVID-19.  Schools should develop/revise based on district/school-based guidelines.</a:t>
            </a:r>
            <a:r>
              <a:rPr lang="en-US">
                <a:solidFill>
                  <a:schemeClr val="dk1"/>
                </a:solidFill>
                <a:highlight>
                  <a:srgbClr val="FFFFFF"/>
                </a:highlight>
                <a:latin typeface="Calibri"/>
                <a:ea typeface="Calibri"/>
                <a:cs typeface="Calibri"/>
                <a:sym typeface="Calibri"/>
              </a:rPr>
              <a:t>  </a:t>
            </a:r>
            <a:endParaRPr sz="1600">
              <a:highlight>
                <a:srgbClr val="FFFFFF"/>
              </a:highlight>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8bd9bb7c06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Presentation Objectives</a:t>
            </a:r>
            <a:endParaRPr>
              <a:solidFill>
                <a:srgbClr val="1155CC"/>
              </a:solidFill>
            </a:endParaRPr>
          </a:p>
        </p:txBody>
      </p:sp>
      <p:sp>
        <p:nvSpPr>
          <p:cNvPr id="247" name="Google Shape;247;g8bd9bb7c06_0_0"/>
          <p:cNvSpPr txBox="1">
            <a:spLocks noGrp="1"/>
          </p:cNvSpPr>
          <p:nvPr>
            <p:ph type="body" idx="1"/>
          </p:nvPr>
        </p:nvSpPr>
        <p:spPr>
          <a:xfrm>
            <a:off x="838200" y="1818975"/>
            <a:ext cx="10515600" cy="4552200"/>
          </a:xfrm>
          <a:prstGeom prst="rect">
            <a:avLst/>
          </a:prstGeom>
        </p:spPr>
        <p:txBody>
          <a:bodyPr spcFirstLastPara="1" wrap="square" lIns="91425" tIns="45700" rIns="91425" bIns="45700" anchor="t" anchorCtr="0">
            <a:noAutofit/>
          </a:bodyPr>
          <a:lstStyle/>
          <a:p>
            <a:pPr marL="457200" lvl="0" indent="-431800" algn="l" rtl="0">
              <a:spcBef>
                <a:spcPts val="1000"/>
              </a:spcBef>
              <a:spcAft>
                <a:spcPts val="0"/>
              </a:spcAft>
              <a:buSzPts val="3200"/>
              <a:buChar char="•"/>
            </a:pPr>
            <a:r>
              <a:rPr lang="en-US" sz="3200"/>
              <a:t>Enhance efforts to create safe, positive and predictable learning environments</a:t>
            </a:r>
            <a:endParaRPr sz="3200"/>
          </a:p>
          <a:p>
            <a:pPr marL="457200" lvl="0" indent="-431800" algn="l" rtl="0">
              <a:spcBef>
                <a:spcPts val="0"/>
              </a:spcBef>
              <a:spcAft>
                <a:spcPts val="0"/>
              </a:spcAft>
              <a:buSzPts val="3200"/>
              <a:buChar char="•"/>
            </a:pPr>
            <a:r>
              <a:rPr lang="en-US" sz="3200"/>
              <a:t>Leverage your student behavior matrix to support learning and social emotional needs during COVID-specific context whether virtual, hybrid or in-person</a:t>
            </a:r>
            <a:endParaRPr sz="3200"/>
          </a:p>
          <a:p>
            <a:pPr marL="457200" lvl="0" indent="-431800" algn="l" rtl="0">
              <a:spcBef>
                <a:spcPts val="0"/>
              </a:spcBef>
              <a:spcAft>
                <a:spcPts val="0"/>
              </a:spcAft>
              <a:buSzPts val="3200"/>
              <a:buChar char="•"/>
            </a:pPr>
            <a:r>
              <a:rPr lang="en-US" sz="3200"/>
              <a:t>Update your matrix to address physical and mental health safety needs </a:t>
            </a:r>
            <a:endParaRPr sz="3200"/>
          </a:p>
          <a:p>
            <a:pPr marL="457200" lvl="0" indent="-431800" algn="l" rtl="0">
              <a:spcBef>
                <a:spcPts val="0"/>
              </a:spcBef>
              <a:spcAft>
                <a:spcPts val="0"/>
              </a:spcAft>
              <a:buSzPts val="3200"/>
              <a:buChar char="•"/>
            </a:pPr>
            <a:r>
              <a:rPr lang="en-US" sz="3200"/>
              <a:t>Expand supports and expectations for staff</a:t>
            </a:r>
            <a:endParaRPr sz="3200"/>
          </a:p>
          <a:p>
            <a:pPr marL="457200" lvl="0" indent="-431800" algn="l" rtl="0">
              <a:spcBef>
                <a:spcPts val="0"/>
              </a:spcBef>
              <a:spcAft>
                <a:spcPts val="0"/>
              </a:spcAft>
              <a:buSzPts val="3200"/>
              <a:buChar char="•"/>
            </a:pPr>
            <a:r>
              <a:rPr lang="en-US" sz="3200"/>
              <a:t>Review an action plan for supporting and preparing for returning to school</a:t>
            </a:r>
            <a:endParaRPr sz="3200"/>
          </a:p>
        </p:txBody>
      </p:sp>
      <p:pic>
        <p:nvPicPr>
          <p:cNvPr id="248" name="Google Shape;248;g8bd9bb7c06_0_0"/>
          <p:cNvPicPr preferRelativeResize="0"/>
          <p:nvPr/>
        </p:nvPicPr>
        <p:blipFill>
          <a:blip r:embed="rId3">
            <a:alphaModFix/>
          </a:blip>
          <a:stretch>
            <a:fillRect/>
          </a:stretch>
        </p:blipFill>
        <p:spPr>
          <a:xfrm>
            <a:off x="6848850" y="131788"/>
            <a:ext cx="4014925" cy="17923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530fb466cf_8_270"/>
          <p:cNvSpPr txBox="1">
            <a:spLocks noGrp="1"/>
          </p:cNvSpPr>
          <p:nvPr>
            <p:ph type="title"/>
          </p:nvPr>
        </p:nvSpPr>
        <p:spPr>
          <a:xfrm>
            <a:off x="505650" y="161175"/>
            <a:ext cx="11121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latin typeface="Arial"/>
                <a:ea typeface="Arial"/>
                <a:cs typeface="Arial"/>
                <a:sym typeface="Arial"/>
              </a:rPr>
              <a:t>Universally designing your meetings and PLCs in the virtual world</a:t>
            </a:r>
            <a:endParaRPr sz="4000"/>
          </a:p>
        </p:txBody>
      </p:sp>
      <p:sp>
        <p:nvSpPr>
          <p:cNvPr id="813" name="Google Shape;813;g530fb466cf_8_270"/>
          <p:cNvSpPr txBox="1">
            <a:spLocks noGrp="1"/>
          </p:cNvSpPr>
          <p:nvPr>
            <p:ph type="body" idx="1"/>
          </p:nvPr>
        </p:nvSpPr>
        <p:spPr>
          <a:xfrm>
            <a:off x="505650" y="2259025"/>
            <a:ext cx="46317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3200"/>
              <a:t>Share goals</a:t>
            </a:r>
            <a:endParaRPr sz="3200"/>
          </a:p>
          <a:p>
            <a:pPr marL="457200" lvl="0" indent="-368300" algn="l" rtl="0">
              <a:spcBef>
                <a:spcPts val="0"/>
              </a:spcBef>
              <a:spcAft>
                <a:spcPts val="0"/>
              </a:spcAft>
              <a:buSzPts val="2200"/>
              <a:buChar char="•"/>
            </a:pPr>
            <a:r>
              <a:rPr lang="en-US" sz="3200"/>
              <a:t>Create and share meeting norms</a:t>
            </a:r>
            <a:endParaRPr sz="3200"/>
          </a:p>
          <a:p>
            <a:pPr marL="457200" lvl="0" indent="-368300" algn="l" rtl="0">
              <a:spcBef>
                <a:spcPts val="0"/>
              </a:spcBef>
              <a:spcAft>
                <a:spcPts val="0"/>
              </a:spcAft>
              <a:buSzPts val="2200"/>
              <a:buChar char="•"/>
            </a:pPr>
            <a:r>
              <a:rPr lang="en-US" sz="3200"/>
              <a:t>Utilize virtual meeting roles</a:t>
            </a:r>
            <a:endParaRPr sz="3200"/>
          </a:p>
          <a:p>
            <a:pPr marL="457200" lvl="0" indent="-368300" algn="l" rtl="0">
              <a:spcBef>
                <a:spcPts val="0"/>
              </a:spcBef>
              <a:spcAft>
                <a:spcPts val="0"/>
              </a:spcAft>
              <a:buSzPts val="2200"/>
              <a:buChar char="•"/>
            </a:pPr>
            <a:r>
              <a:rPr lang="en-US" sz="3200"/>
              <a:t>Get feedback</a:t>
            </a:r>
            <a:endParaRPr sz="3200"/>
          </a:p>
          <a:p>
            <a:pPr marL="457200" lvl="0" indent="0" algn="l" rtl="0">
              <a:spcBef>
                <a:spcPts val="1000"/>
              </a:spcBef>
              <a:spcAft>
                <a:spcPts val="0"/>
              </a:spcAft>
              <a:buNone/>
            </a:pPr>
            <a:endParaRPr sz="3200"/>
          </a:p>
          <a:p>
            <a:pPr marL="0" lvl="0" indent="0" algn="l" rtl="0">
              <a:spcBef>
                <a:spcPts val="1000"/>
              </a:spcBef>
              <a:spcAft>
                <a:spcPts val="0"/>
              </a:spcAft>
              <a:buNone/>
            </a:pPr>
            <a:r>
              <a:rPr lang="en-US" sz="2000" u="sng">
                <a:solidFill>
                  <a:schemeClr val="hlink"/>
                </a:solidFill>
                <a:hlinkClick r:id="rId3"/>
              </a:rPr>
              <a:t>https://www.novakeducation.com/wp-content/uploads/2020/04/Video_Conferencing_PLC_Guide_REV.pdf</a:t>
            </a:r>
            <a:endParaRPr sz="2000">
              <a:solidFill>
                <a:srgbClr val="000000"/>
              </a:solidFill>
            </a:endParaRPr>
          </a:p>
          <a:p>
            <a:pPr marL="0" lvl="0" indent="0" algn="l" rtl="0">
              <a:spcBef>
                <a:spcPts val="1000"/>
              </a:spcBef>
              <a:spcAft>
                <a:spcPts val="0"/>
              </a:spcAft>
              <a:buNone/>
            </a:pPr>
            <a:endParaRPr>
              <a:solidFill>
                <a:srgbClr val="000000"/>
              </a:solidFill>
            </a:endParaRPr>
          </a:p>
        </p:txBody>
      </p:sp>
      <p:pic>
        <p:nvPicPr>
          <p:cNvPr id="814" name="Google Shape;814;g530fb466cf_8_270"/>
          <p:cNvPicPr preferRelativeResize="0"/>
          <p:nvPr/>
        </p:nvPicPr>
        <p:blipFill>
          <a:blip r:embed="rId4">
            <a:alphaModFix/>
          </a:blip>
          <a:stretch>
            <a:fillRect/>
          </a:stretch>
        </p:blipFill>
        <p:spPr>
          <a:xfrm>
            <a:off x="5903225" y="1845300"/>
            <a:ext cx="6398649" cy="50126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818"/>
        <p:cNvGrpSpPr/>
        <p:nvPr/>
      </p:nvGrpSpPr>
      <p:grpSpPr>
        <a:xfrm>
          <a:off x="0" y="0"/>
          <a:ext cx="0" cy="0"/>
          <a:chOff x="0" y="0"/>
          <a:chExt cx="0" cy="0"/>
        </a:xfrm>
      </p:grpSpPr>
      <p:sp>
        <p:nvSpPr>
          <p:cNvPr id="819" name="Google Shape;819;g530fb466cf_8_263"/>
          <p:cNvSpPr txBox="1">
            <a:spLocks noGrp="1"/>
          </p:cNvSpPr>
          <p:nvPr>
            <p:ph type="title"/>
          </p:nvPr>
        </p:nvSpPr>
        <p:spPr>
          <a:xfrm>
            <a:off x="487325" y="4608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Brainstorm: Staff Supports </a:t>
            </a:r>
            <a:endParaRPr b="1">
              <a:solidFill>
                <a:srgbClr val="000000"/>
              </a:solidFill>
            </a:endParaRPr>
          </a:p>
        </p:txBody>
      </p:sp>
      <p:sp>
        <p:nvSpPr>
          <p:cNvPr id="820" name="Google Shape;820;g530fb466cf_8_263"/>
          <p:cNvSpPr txBox="1">
            <a:spLocks noGrp="1"/>
          </p:cNvSpPr>
          <p:nvPr>
            <p:ph type="body" idx="1"/>
          </p:nvPr>
        </p:nvSpPr>
        <p:spPr>
          <a:xfrm>
            <a:off x="561500" y="2274275"/>
            <a:ext cx="97095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What are the most important things to put in place now to support </a:t>
            </a:r>
            <a:r>
              <a:rPr lang="en-US" b="1"/>
              <a:t>staff?</a:t>
            </a:r>
            <a:r>
              <a:rPr lang="en-US"/>
              <a:t>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How will they connect with your current expectations &amp; routines for staff?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Workgroup time: Take a minute to identify your priority.  Have each group member share priorities.  Identify common priorities and share ideas for how to support.    </a:t>
            </a:r>
            <a:endParaRPr/>
          </a:p>
        </p:txBody>
      </p:sp>
      <p:pic>
        <p:nvPicPr>
          <p:cNvPr id="821" name="Google Shape;821;g530fb466cf_8_263"/>
          <p:cNvPicPr preferRelativeResize="0"/>
          <p:nvPr/>
        </p:nvPicPr>
        <p:blipFill>
          <a:blip r:embed="rId3">
            <a:alphaModFix/>
          </a:blip>
          <a:stretch>
            <a:fillRect/>
          </a:stretch>
        </p:blipFill>
        <p:spPr>
          <a:xfrm>
            <a:off x="7478200" y="308450"/>
            <a:ext cx="3858013" cy="18687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8c0e268404_0_1950"/>
          <p:cNvSpPr txBox="1">
            <a:spLocks noGrp="1"/>
          </p:cNvSpPr>
          <p:nvPr>
            <p:ph type="title"/>
          </p:nvPr>
        </p:nvSpPr>
        <p:spPr>
          <a:xfrm>
            <a:off x="838200" y="59125"/>
            <a:ext cx="10515600" cy="97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1155CC"/>
                </a:solidFill>
              </a:rPr>
              <a:t>At-Home Behavior Support</a:t>
            </a:r>
            <a:endParaRPr>
              <a:solidFill>
                <a:srgbClr val="1155CC"/>
              </a:solidFill>
            </a:endParaRPr>
          </a:p>
        </p:txBody>
      </p:sp>
      <p:sp>
        <p:nvSpPr>
          <p:cNvPr id="827" name="Google Shape;827;g8c0e268404_0_1950"/>
          <p:cNvSpPr txBox="1">
            <a:spLocks noGrp="1"/>
          </p:cNvSpPr>
          <p:nvPr>
            <p:ph type="body" idx="1"/>
          </p:nvPr>
        </p:nvSpPr>
        <p:spPr>
          <a:xfrm>
            <a:off x="354725" y="1825625"/>
            <a:ext cx="3399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u="sng">
                <a:solidFill>
                  <a:schemeClr val="hlink"/>
                </a:solidFill>
                <a:hlinkClick r:id="rId3"/>
              </a:rPr>
              <a:t>Supporting Positive Behavior at Home </a:t>
            </a:r>
            <a:endParaRPr/>
          </a:p>
          <a:p>
            <a:pPr marL="0" lvl="0" indent="0" algn="l" rtl="0">
              <a:spcBef>
                <a:spcPts val="1000"/>
              </a:spcBef>
              <a:spcAft>
                <a:spcPts val="0"/>
              </a:spcAft>
              <a:buNone/>
            </a:pPr>
            <a:endParaRPr/>
          </a:p>
          <a:p>
            <a:pPr marL="0" lvl="0" indent="0" algn="l" rtl="0">
              <a:spcBef>
                <a:spcPts val="1000"/>
              </a:spcBef>
              <a:spcAft>
                <a:spcPts val="0"/>
              </a:spcAft>
              <a:buNone/>
            </a:pPr>
            <a:r>
              <a:rPr lang="en-US" u="sng">
                <a:solidFill>
                  <a:schemeClr val="hlink"/>
                </a:solidFill>
                <a:hlinkClick r:id="rId4"/>
              </a:rPr>
              <a:t>Supporting Learning at Home</a:t>
            </a:r>
            <a:r>
              <a:rPr lang="en-US"/>
              <a:t> </a:t>
            </a:r>
            <a:endParaRPr/>
          </a:p>
          <a:p>
            <a:pPr marL="0" lvl="0" indent="0" algn="l" rtl="0">
              <a:spcBef>
                <a:spcPts val="1000"/>
              </a:spcBef>
              <a:spcAft>
                <a:spcPts val="0"/>
              </a:spcAft>
              <a:buNone/>
            </a:pPr>
            <a:endParaRPr/>
          </a:p>
          <a:p>
            <a:pPr marL="0" lvl="0" indent="0" algn="l" rtl="0">
              <a:spcBef>
                <a:spcPts val="1000"/>
              </a:spcBef>
              <a:spcAft>
                <a:spcPts val="0"/>
              </a:spcAft>
              <a:buNone/>
            </a:pPr>
            <a:r>
              <a:rPr lang="en-US" u="sng">
                <a:solidFill>
                  <a:schemeClr val="hlink"/>
                </a:solidFill>
                <a:hlinkClick r:id="rId5"/>
              </a:rPr>
              <a:t>Developing an At-Home Behavior Matrix</a:t>
            </a:r>
            <a:endParaRPr/>
          </a:p>
        </p:txBody>
      </p:sp>
      <p:sp>
        <p:nvSpPr>
          <p:cNvPr id="828" name="Google Shape;828;g8c0e268404_0_1950"/>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829" name="Google Shape;829;g8c0e268404_0_1950"/>
          <p:cNvSpPr/>
          <p:nvPr/>
        </p:nvSpPr>
        <p:spPr>
          <a:xfrm>
            <a:off x="2472425" y="5705100"/>
            <a:ext cx="1419000" cy="709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0" name="Google Shape;830;g8c0e268404_0_1950"/>
          <p:cNvPicPr preferRelativeResize="0"/>
          <p:nvPr/>
        </p:nvPicPr>
        <p:blipFill>
          <a:blip r:embed="rId6">
            <a:alphaModFix/>
          </a:blip>
          <a:stretch>
            <a:fillRect/>
          </a:stretch>
        </p:blipFill>
        <p:spPr>
          <a:xfrm>
            <a:off x="4035851" y="1825625"/>
            <a:ext cx="7961974" cy="4588975"/>
          </a:xfrm>
          <a:prstGeom prst="rect">
            <a:avLst/>
          </a:prstGeom>
          <a:noFill/>
          <a:ln>
            <a:noFill/>
          </a:ln>
        </p:spPr>
      </p:pic>
      <p:pic>
        <p:nvPicPr>
          <p:cNvPr id="831" name="Google Shape;831;g8c0e268404_0_1950"/>
          <p:cNvPicPr preferRelativeResize="0"/>
          <p:nvPr/>
        </p:nvPicPr>
        <p:blipFill>
          <a:blip r:embed="rId7">
            <a:alphaModFix/>
          </a:blip>
          <a:stretch>
            <a:fillRect/>
          </a:stretch>
        </p:blipFill>
        <p:spPr>
          <a:xfrm>
            <a:off x="9536872" y="59122"/>
            <a:ext cx="1953825" cy="14189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8c0e268404_0_2118"/>
          <p:cNvSpPr txBox="1">
            <a:spLocks noGrp="1"/>
          </p:cNvSpPr>
          <p:nvPr>
            <p:ph type="title"/>
          </p:nvPr>
        </p:nvSpPr>
        <p:spPr>
          <a:xfrm>
            <a:off x="838200" y="365125"/>
            <a:ext cx="628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accent1"/>
                </a:solidFill>
              </a:rPr>
              <a:t>Communicating with Families</a:t>
            </a:r>
            <a:r>
              <a:rPr lang="en-US"/>
              <a:t> </a:t>
            </a:r>
            <a:endParaRPr/>
          </a:p>
        </p:txBody>
      </p:sp>
      <p:sp>
        <p:nvSpPr>
          <p:cNvPr id="837" name="Google Shape;837;g8c0e268404_0_2118"/>
          <p:cNvSpPr txBox="1">
            <a:spLocks noGrp="1"/>
          </p:cNvSpPr>
          <p:nvPr>
            <p:ph type="body" idx="1"/>
          </p:nvPr>
        </p:nvSpPr>
        <p:spPr>
          <a:xfrm>
            <a:off x="335450" y="2105850"/>
            <a:ext cx="5870400" cy="40710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Teach positive health behaviors including hygiene, </a:t>
            </a:r>
            <a:r>
              <a:rPr lang="en-US" u="sng">
                <a:solidFill>
                  <a:schemeClr val="hlink"/>
                </a:solidFill>
                <a:hlinkClick r:id="rId3"/>
              </a:rPr>
              <a:t>wear mask </a:t>
            </a:r>
            <a:r>
              <a:rPr lang="en-US"/>
              <a:t>(varying fabrics/styles), social distancing</a:t>
            </a:r>
            <a:endParaRPr/>
          </a:p>
          <a:p>
            <a:pPr marL="457200" lvl="0" indent="-342900" algn="l" rtl="0">
              <a:spcBef>
                <a:spcPts val="0"/>
              </a:spcBef>
              <a:spcAft>
                <a:spcPts val="0"/>
              </a:spcAft>
              <a:buSzPts val="1800"/>
              <a:buChar char="•"/>
            </a:pPr>
            <a:r>
              <a:rPr lang="en-US"/>
              <a:t>Keep children home if exhibiting any symptoms</a:t>
            </a:r>
            <a:endParaRPr/>
          </a:p>
          <a:p>
            <a:pPr marL="457200" lvl="0" indent="-342900" algn="l" rtl="0">
              <a:spcBef>
                <a:spcPts val="0"/>
              </a:spcBef>
              <a:spcAft>
                <a:spcPts val="0"/>
              </a:spcAft>
              <a:buSzPts val="1800"/>
              <a:buChar char="•"/>
            </a:pPr>
            <a:r>
              <a:rPr lang="en-US"/>
              <a:t>Communicate regularly with teacher/counselor/nurse regarding any physical or mental health needs</a:t>
            </a:r>
            <a:endParaRPr/>
          </a:p>
          <a:p>
            <a:pPr marL="457200" lvl="0" indent="-342900" algn="l" rtl="0">
              <a:spcBef>
                <a:spcPts val="0"/>
              </a:spcBef>
              <a:spcAft>
                <a:spcPts val="0"/>
              </a:spcAft>
              <a:buSzPts val="1800"/>
              <a:buChar char="•"/>
            </a:pPr>
            <a:r>
              <a:rPr lang="en-US" u="sng">
                <a:solidFill>
                  <a:schemeClr val="hlink"/>
                </a:solidFill>
                <a:hlinkClick r:id="rId4"/>
              </a:rPr>
              <a:t>De-stigmatization of COVID-19</a:t>
            </a:r>
            <a:endParaRPr/>
          </a:p>
        </p:txBody>
      </p:sp>
      <p:pic>
        <p:nvPicPr>
          <p:cNvPr id="838" name="Google Shape;838;g8c0e268404_0_2118"/>
          <p:cNvPicPr preferRelativeResize="0"/>
          <p:nvPr/>
        </p:nvPicPr>
        <p:blipFill>
          <a:blip r:embed="rId5">
            <a:alphaModFix/>
          </a:blip>
          <a:stretch>
            <a:fillRect/>
          </a:stretch>
        </p:blipFill>
        <p:spPr>
          <a:xfrm>
            <a:off x="6689150" y="364262"/>
            <a:ext cx="5276675" cy="61294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8c0e268404_0_18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600"/>
              <a:buFont typeface="Cambria"/>
              <a:buNone/>
            </a:pPr>
            <a:r>
              <a:rPr lang="en-US"/>
              <a:t>They’re Alive! </a:t>
            </a:r>
            <a:endParaRPr/>
          </a:p>
        </p:txBody>
      </p:sp>
      <p:sp>
        <p:nvSpPr>
          <p:cNvPr id="844" name="Google Shape;844;g8c0e268404_0_1854"/>
          <p:cNvSpPr txBox="1">
            <a:spLocks noGrp="1"/>
          </p:cNvSpPr>
          <p:nvPr>
            <p:ph type="body" idx="1"/>
          </p:nvPr>
        </p:nvSpPr>
        <p:spPr>
          <a:xfrm>
            <a:off x="4706704" y="1600200"/>
            <a:ext cx="6063000" cy="4800600"/>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3200"/>
              <a:buChar char="•"/>
            </a:pPr>
            <a:r>
              <a:rPr lang="en-US" sz="3200"/>
              <a:t>Think of your School-wide and Classroom Matrices as living, fluid documents.  If being responsive to your data and needs of your school and community, then teams and schools need to be flexible and willing to revisit expectations and rules.   </a:t>
            </a:r>
            <a:endParaRPr sz="3200"/>
          </a:p>
        </p:txBody>
      </p:sp>
      <p:pic>
        <p:nvPicPr>
          <p:cNvPr id="845" name="Google Shape;845;g8c0e268404_0_1854" descr="esco alla prossima • Se tu non cambi nulla, nulla cambia."/>
          <p:cNvPicPr preferRelativeResize="0"/>
          <p:nvPr/>
        </p:nvPicPr>
        <p:blipFill rotWithShape="1">
          <a:blip r:embed="rId3">
            <a:alphaModFix/>
          </a:blip>
          <a:srcRect/>
          <a:stretch/>
        </p:blipFill>
        <p:spPr>
          <a:xfrm>
            <a:off x="869633" y="1417638"/>
            <a:ext cx="3577038" cy="544036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86c3f001a4_0_1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Return to School Action Planning - Matrix Focus</a:t>
            </a:r>
            <a:endParaRPr/>
          </a:p>
        </p:txBody>
      </p:sp>
      <p:sp>
        <p:nvSpPr>
          <p:cNvPr id="851" name="Google Shape;851;g86c3f001a4_0_13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SzPts val="2400"/>
              <a:buChar char="•"/>
            </a:pPr>
            <a:r>
              <a:rPr lang="en-US" sz="2400" u="sng">
                <a:solidFill>
                  <a:schemeClr val="hlink"/>
                </a:solidFill>
                <a:hlinkClick r:id="rId3"/>
              </a:rPr>
              <a:t>DDOE’s Reentry Guide &amp; Toolkit</a:t>
            </a:r>
            <a:r>
              <a:rPr lang="en-US" sz="2400"/>
              <a:t>: Guidance for Supporting Student &amp; Staff Socio-Emotional and Behavioral Health When Reopening Schools Reentry Guidance Action Plan</a:t>
            </a:r>
            <a:endParaRPr sz="2400"/>
          </a:p>
          <a:p>
            <a:pPr marL="457200" lvl="0" indent="-381000" algn="l" rtl="0">
              <a:lnSpc>
                <a:spcPct val="115000"/>
              </a:lnSpc>
              <a:spcBef>
                <a:spcPts val="0"/>
              </a:spcBef>
              <a:spcAft>
                <a:spcPts val="0"/>
              </a:spcAft>
              <a:buSzPts val="2400"/>
              <a:buChar char="•"/>
            </a:pPr>
            <a:r>
              <a:rPr lang="en-US" sz="2400"/>
              <a:t>Includes Quick Start Guidelines with Critical Actions to consider at the district and school level; Action plan templates included</a:t>
            </a:r>
            <a:endParaRPr sz="2400"/>
          </a:p>
          <a:p>
            <a:pPr marL="457200" lvl="0" indent="-381000" algn="l" rtl="0">
              <a:lnSpc>
                <a:spcPct val="115000"/>
              </a:lnSpc>
              <a:spcBef>
                <a:spcPts val="0"/>
              </a:spcBef>
              <a:spcAft>
                <a:spcPts val="0"/>
              </a:spcAft>
              <a:buSzPts val="2400"/>
              <a:buChar char="•"/>
            </a:pPr>
            <a:r>
              <a:rPr lang="en-US" sz="2400"/>
              <a:t>School Level Action Plan: </a:t>
            </a:r>
            <a:endParaRPr sz="2400"/>
          </a:p>
          <a:p>
            <a:pPr marL="914400" lvl="1" indent="-381000" algn="l" rtl="0">
              <a:lnSpc>
                <a:spcPct val="115000"/>
              </a:lnSpc>
              <a:spcBef>
                <a:spcPts val="0"/>
              </a:spcBef>
              <a:spcAft>
                <a:spcPts val="0"/>
              </a:spcAft>
              <a:buSzPts val="2400"/>
              <a:buChar char="•"/>
            </a:pPr>
            <a:r>
              <a:rPr lang="en-US" sz="2400"/>
              <a:t>Leadership Teaming, Evaluation Plan, Universal SEB Practices Plan</a:t>
            </a:r>
            <a:endParaRPr sz="2400"/>
          </a:p>
          <a:p>
            <a:pPr marL="457200" lvl="0" indent="0" algn="l" rtl="0">
              <a:lnSpc>
                <a:spcPct val="115000"/>
              </a:lnSpc>
              <a:spcBef>
                <a:spcPts val="1200"/>
              </a:spcBef>
              <a:spcAft>
                <a:spcPts val="0"/>
              </a:spcAft>
              <a:buNone/>
            </a:pPr>
            <a:endParaRPr sz="2400"/>
          </a:p>
          <a:p>
            <a:pPr marL="0" lvl="0" indent="0" algn="l" rtl="0">
              <a:spcBef>
                <a:spcPts val="120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g530fb466cf_12_7"/>
          <p:cNvSpPr txBox="1">
            <a:spLocks noGrp="1"/>
          </p:cNvSpPr>
          <p:nvPr>
            <p:ph type="title"/>
          </p:nvPr>
        </p:nvSpPr>
        <p:spPr>
          <a:xfrm>
            <a:off x="173538" y="381500"/>
            <a:ext cx="108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highlight>
                  <a:srgbClr val="FFF2CC"/>
                </a:highlight>
              </a:rPr>
              <a:t>Reentry Toolkit - School Level Critical Action</a:t>
            </a:r>
            <a:endParaRPr sz="4200">
              <a:highlight>
                <a:srgbClr val="FFF2CC"/>
              </a:highlight>
            </a:endParaRPr>
          </a:p>
          <a:p>
            <a:pPr marL="0" lvl="0" indent="0" algn="l" rtl="0">
              <a:spcBef>
                <a:spcPts val="0"/>
              </a:spcBef>
              <a:spcAft>
                <a:spcPts val="0"/>
              </a:spcAft>
              <a:buNone/>
            </a:pPr>
            <a:r>
              <a:rPr lang="en-US" sz="4200">
                <a:highlight>
                  <a:srgbClr val="FFF2CC"/>
                </a:highlight>
              </a:rPr>
              <a:t>Leadership </a:t>
            </a:r>
            <a:endParaRPr sz="4200">
              <a:highlight>
                <a:srgbClr val="FFF2CC"/>
              </a:highlight>
            </a:endParaRPr>
          </a:p>
          <a:p>
            <a:pPr marL="0" lvl="0" indent="0" algn="l" rtl="0">
              <a:spcBef>
                <a:spcPts val="0"/>
              </a:spcBef>
              <a:spcAft>
                <a:spcPts val="0"/>
              </a:spcAft>
              <a:buNone/>
            </a:pPr>
            <a:r>
              <a:rPr lang="en-US" sz="4200">
                <a:highlight>
                  <a:srgbClr val="FFF2CC"/>
                </a:highlight>
              </a:rPr>
              <a:t>Teaming</a:t>
            </a:r>
            <a:endParaRPr sz="4200">
              <a:highlight>
                <a:srgbClr val="FFF2CC"/>
              </a:highlight>
            </a:endParaRPr>
          </a:p>
        </p:txBody>
      </p:sp>
      <p:sp>
        <p:nvSpPr>
          <p:cNvPr id="857" name="Google Shape;857;g530fb466cf_12_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858" name="Google Shape;858;g530fb466cf_12_7"/>
          <p:cNvPicPr preferRelativeResize="0"/>
          <p:nvPr/>
        </p:nvPicPr>
        <p:blipFill rotWithShape="1">
          <a:blip r:embed="rId3">
            <a:alphaModFix/>
          </a:blip>
          <a:srcRect l="62558" t="18733" r="11800" b="22077"/>
          <a:stretch/>
        </p:blipFill>
        <p:spPr>
          <a:xfrm>
            <a:off x="3142547" y="929175"/>
            <a:ext cx="8707526" cy="5653049"/>
          </a:xfrm>
          <a:prstGeom prst="rect">
            <a:avLst/>
          </a:prstGeom>
          <a:noFill/>
          <a:ln w="19050" cap="flat" cmpd="sng">
            <a:solidFill>
              <a:srgbClr val="FFD966"/>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530fb466cf_12_1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a:highlight>
                  <a:srgbClr val="C9DAF8"/>
                </a:highlight>
              </a:rPr>
              <a:t>Reentry Toolkit - School Level Critical Action</a:t>
            </a:r>
            <a:endParaRPr sz="4200">
              <a:highlight>
                <a:srgbClr val="C9DAF8"/>
              </a:highlight>
            </a:endParaRPr>
          </a:p>
          <a:p>
            <a:pPr marL="0" lvl="0" indent="0" algn="l" rtl="0">
              <a:spcBef>
                <a:spcPts val="0"/>
              </a:spcBef>
              <a:spcAft>
                <a:spcPts val="0"/>
              </a:spcAft>
              <a:buClr>
                <a:schemeClr val="dk1"/>
              </a:buClr>
              <a:buSzPts val="1100"/>
              <a:buFont typeface="Arial"/>
              <a:buNone/>
            </a:pPr>
            <a:r>
              <a:rPr lang="en-US" sz="4200">
                <a:highlight>
                  <a:srgbClr val="C9DAF8"/>
                </a:highlight>
              </a:rPr>
              <a:t>Evaluation Plan</a:t>
            </a:r>
            <a:endParaRPr>
              <a:highlight>
                <a:srgbClr val="C9DAF8"/>
              </a:highlight>
            </a:endParaRPr>
          </a:p>
        </p:txBody>
      </p:sp>
      <p:sp>
        <p:nvSpPr>
          <p:cNvPr id="864" name="Google Shape;864;g530fb466cf_12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865" name="Google Shape;865;g530fb466cf_12_13"/>
          <p:cNvPicPr preferRelativeResize="0"/>
          <p:nvPr/>
        </p:nvPicPr>
        <p:blipFill rotWithShape="1">
          <a:blip r:embed="rId3">
            <a:alphaModFix/>
          </a:blip>
          <a:srcRect l="62426" t="40215" r="11664" b="11574"/>
          <a:stretch/>
        </p:blipFill>
        <p:spPr>
          <a:xfrm>
            <a:off x="1362259" y="1690825"/>
            <a:ext cx="9467482" cy="49544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530fb466cf_12_1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highlight>
                  <a:srgbClr val="D9EAD3"/>
                </a:highlight>
              </a:rPr>
              <a:t>Reentry Toolkit - School Level Critical Actions</a:t>
            </a:r>
            <a:endParaRPr sz="4200">
              <a:highlight>
                <a:srgbClr val="D9EAD3"/>
              </a:highlight>
            </a:endParaRPr>
          </a:p>
          <a:p>
            <a:pPr marL="0" lvl="0" indent="0" algn="l" rtl="0">
              <a:spcBef>
                <a:spcPts val="0"/>
              </a:spcBef>
              <a:spcAft>
                <a:spcPts val="0"/>
              </a:spcAft>
              <a:buNone/>
            </a:pPr>
            <a:r>
              <a:rPr lang="en-US" sz="4200">
                <a:highlight>
                  <a:srgbClr val="D9EAD3"/>
                </a:highlight>
              </a:rPr>
              <a:t>Universal SEB</a:t>
            </a:r>
            <a:endParaRPr sz="4200">
              <a:highlight>
                <a:srgbClr val="D9EAD3"/>
              </a:highlight>
            </a:endParaRPr>
          </a:p>
          <a:p>
            <a:pPr marL="0" lvl="0" indent="0" algn="l" rtl="0">
              <a:spcBef>
                <a:spcPts val="0"/>
              </a:spcBef>
              <a:spcAft>
                <a:spcPts val="0"/>
              </a:spcAft>
              <a:buClr>
                <a:schemeClr val="dk1"/>
              </a:buClr>
              <a:buSzPts val="1100"/>
              <a:buFont typeface="Arial"/>
              <a:buNone/>
            </a:pPr>
            <a:r>
              <a:rPr lang="en-US" sz="4200">
                <a:highlight>
                  <a:srgbClr val="D9EAD3"/>
                </a:highlight>
              </a:rPr>
              <a:t>Practices</a:t>
            </a:r>
            <a:endParaRPr sz="4200">
              <a:highlight>
                <a:srgbClr val="D9EAD3"/>
              </a:highlight>
            </a:endParaRPr>
          </a:p>
        </p:txBody>
      </p:sp>
      <p:sp>
        <p:nvSpPr>
          <p:cNvPr id="871" name="Google Shape;871;g530fb466cf_12_1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872" name="Google Shape;872;g530fb466cf_12_19"/>
          <p:cNvPicPr preferRelativeResize="0"/>
          <p:nvPr/>
        </p:nvPicPr>
        <p:blipFill rotWithShape="1">
          <a:blip r:embed="rId3">
            <a:alphaModFix/>
          </a:blip>
          <a:srcRect l="62828" t="28283" r="11798" b="7275"/>
          <a:stretch/>
        </p:blipFill>
        <p:spPr>
          <a:xfrm>
            <a:off x="4026425" y="1073250"/>
            <a:ext cx="7709126" cy="5506499"/>
          </a:xfrm>
          <a:prstGeom prst="rect">
            <a:avLst/>
          </a:prstGeom>
          <a:noFill/>
          <a:ln w="28575" cap="flat" cmpd="sng">
            <a:solidFill>
              <a:srgbClr val="B6D7A8"/>
            </a:solidFill>
            <a:prstDash val="solid"/>
            <a:round/>
            <a:headEnd type="none" w="sm" len="sm"/>
            <a:tailEnd type="none" w="sm" len="sm"/>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530fb466cf_12_30"/>
          <p:cNvSpPr txBox="1">
            <a:spLocks noGrp="1"/>
          </p:cNvSpPr>
          <p:nvPr>
            <p:ph type="title"/>
          </p:nvPr>
        </p:nvSpPr>
        <p:spPr>
          <a:xfrm>
            <a:off x="347175" y="2669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highlight>
                  <a:srgbClr val="D9EAD3"/>
                </a:highlight>
              </a:rPr>
              <a:t>Reentry Toolkit - School Level Critical Actions</a:t>
            </a:r>
            <a:endParaRPr sz="4200">
              <a:highlight>
                <a:srgbClr val="D9EAD3"/>
              </a:highlight>
            </a:endParaRPr>
          </a:p>
          <a:p>
            <a:pPr marL="0" lvl="0" indent="0" algn="l" rtl="0">
              <a:spcBef>
                <a:spcPts val="0"/>
              </a:spcBef>
              <a:spcAft>
                <a:spcPts val="0"/>
              </a:spcAft>
              <a:buNone/>
            </a:pPr>
            <a:r>
              <a:rPr lang="en-US" sz="4200">
                <a:highlight>
                  <a:srgbClr val="D9EAD3"/>
                </a:highlight>
              </a:rPr>
              <a:t>Universal SEB</a:t>
            </a:r>
            <a:endParaRPr sz="4200">
              <a:highlight>
                <a:srgbClr val="D9EAD3"/>
              </a:highlight>
            </a:endParaRPr>
          </a:p>
          <a:p>
            <a:pPr marL="0" lvl="0" indent="0" algn="l" rtl="0">
              <a:spcBef>
                <a:spcPts val="0"/>
              </a:spcBef>
              <a:spcAft>
                <a:spcPts val="0"/>
              </a:spcAft>
              <a:buNone/>
            </a:pPr>
            <a:r>
              <a:rPr lang="en-US" sz="4200">
                <a:highlight>
                  <a:srgbClr val="D9EAD3"/>
                </a:highlight>
              </a:rPr>
              <a:t>Practices</a:t>
            </a:r>
            <a:endParaRPr sz="4200">
              <a:highlight>
                <a:srgbClr val="D9EAD3"/>
              </a:highlight>
            </a:endParaRPr>
          </a:p>
        </p:txBody>
      </p:sp>
      <p:sp>
        <p:nvSpPr>
          <p:cNvPr id="878" name="Google Shape;878;g530fb466cf_12_3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879" name="Google Shape;879;g530fb466cf_12_30"/>
          <p:cNvPicPr preferRelativeResize="0"/>
          <p:nvPr/>
        </p:nvPicPr>
        <p:blipFill rotWithShape="1">
          <a:blip r:embed="rId3">
            <a:alphaModFix/>
          </a:blip>
          <a:srcRect l="62827" t="24941" r="12532" b="17761"/>
          <a:stretch/>
        </p:blipFill>
        <p:spPr>
          <a:xfrm>
            <a:off x="3468375" y="1111350"/>
            <a:ext cx="8561750" cy="5599349"/>
          </a:xfrm>
          <a:prstGeom prst="rect">
            <a:avLst/>
          </a:prstGeom>
          <a:noFill/>
          <a:ln w="38100" cap="flat" cmpd="sng">
            <a:solidFill>
              <a:srgbClr val="B6D7A8"/>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8d5f0dd510_0_198"/>
          <p:cNvSpPr txBox="1">
            <a:spLocks noGrp="1"/>
          </p:cNvSpPr>
          <p:nvPr>
            <p:ph type="title"/>
          </p:nvPr>
        </p:nvSpPr>
        <p:spPr>
          <a:xfrm>
            <a:off x="461333" y="689550"/>
            <a:ext cx="4100400" cy="5910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100">
                <a:solidFill>
                  <a:srgbClr val="000000"/>
                </a:solidFill>
                <a:latin typeface="Calibri"/>
                <a:ea typeface="Calibri"/>
                <a:cs typeface="Calibri"/>
                <a:sym typeface="Calibri"/>
              </a:rPr>
              <a:t>When you think about planning for reopening schools, how </a:t>
            </a:r>
            <a:r>
              <a:rPr lang="en-US" sz="510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do you feel?</a:t>
            </a:r>
            <a:r>
              <a:rPr lang="en-US" sz="5100">
                <a:solidFill>
                  <a:srgbClr val="000000"/>
                </a:solidFill>
                <a:latin typeface="Calibri"/>
                <a:ea typeface="Calibri"/>
                <a:cs typeface="Calibri"/>
                <a:sym typeface="Calibri"/>
              </a:rPr>
              <a:t> </a:t>
            </a:r>
            <a:endParaRPr sz="5100">
              <a:solidFill>
                <a:srgbClr val="000000"/>
              </a:solidFill>
              <a:latin typeface="Calibri"/>
              <a:ea typeface="Calibri"/>
              <a:cs typeface="Calibri"/>
              <a:sym typeface="Calibri"/>
            </a:endParaRPr>
          </a:p>
        </p:txBody>
      </p:sp>
      <p:pic>
        <p:nvPicPr>
          <p:cNvPr id="254" name="Google Shape;254;g8d5f0dd510_0_198"/>
          <p:cNvPicPr preferRelativeResize="0"/>
          <p:nvPr/>
        </p:nvPicPr>
        <p:blipFill>
          <a:blip r:embed="rId3">
            <a:alphaModFix/>
          </a:blip>
          <a:stretch>
            <a:fillRect/>
          </a:stretch>
        </p:blipFill>
        <p:spPr>
          <a:xfrm>
            <a:off x="5671371" y="188567"/>
            <a:ext cx="6265061" cy="6411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8"/>
          <p:cNvSpPr txBox="1">
            <a:spLocks noGrp="1"/>
          </p:cNvSpPr>
          <p:nvPr>
            <p:ph type="title"/>
          </p:nvPr>
        </p:nvSpPr>
        <p:spPr>
          <a:xfrm>
            <a:off x="838200" y="1"/>
            <a:ext cx="10515600" cy="126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900">
                <a:solidFill>
                  <a:srgbClr val="1155CC"/>
                </a:solidFill>
              </a:rPr>
              <a:t>Resources &amp; References</a:t>
            </a:r>
            <a:endParaRPr sz="3900">
              <a:solidFill>
                <a:srgbClr val="1155CC"/>
              </a:solidFill>
            </a:endParaRPr>
          </a:p>
        </p:txBody>
      </p:sp>
      <p:sp>
        <p:nvSpPr>
          <p:cNvPr id="885" name="Google Shape;885;p8"/>
          <p:cNvSpPr txBox="1">
            <a:spLocks noGrp="1"/>
          </p:cNvSpPr>
          <p:nvPr>
            <p:ph type="body" idx="1"/>
          </p:nvPr>
        </p:nvSpPr>
        <p:spPr>
          <a:xfrm>
            <a:off x="311100" y="1264200"/>
            <a:ext cx="11042700" cy="4692600"/>
          </a:xfrm>
          <a:prstGeom prst="rect">
            <a:avLst/>
          </a:prstGeom>
          <a:noFill/>
          <a:ln>
            <a:noFill/>
          </a:ln>
        </p:spPr>
        <p:txBody>
          <a:bodyPr spcFirstLastPara="1" wrap="square" lIns="91425" tIns="45700" rIns="91425" bIns="45700" anchor="t" anchorCtr="0">
            <a:normAutofit fontScale="92500" lnSpcReduction="10000"/>
          </a:bodyPr>
          <a:lstStyle/>
          <a:p>
            <a:pPr marL="228600" lvl="0" indent="-184150" algn="l" rtl="0">
              <a:spcBef>
                <a:spcPts val="0"/>
              </a:spcBef>
              <a:spcAft>
                <a:spcPts val="0"/>
              </a:spcAft>
              <a:buSzPts val="1100"/>
              <a:buChar char="•"/>
            </a:pPr>
            <a:r>
              <a:rPr lang="en-US" sz="1100" u="sng">
                <a:solidFill>
                  <a:schemeClr val="hlink"/>
                </a:solidFill>
                <a:hlinkClick r:id="rId3"/>
              </a:rPr>
              <a:t>www.delwarepbs.org</a:t>
            </a:r>
            <a:endParaRPr sz="1100"/>
          </a:p>
          <a:p>
            <a:pPr marL="228600" lvl="0" indent="-184150" algn="l" rtl="0">
              <a:spcBef>
                <a:spcPts val="560"/>
              </a:spcBef>
              <a:spcAft>
                <a:spcPts val="0"/>
              </a:spcAft>
              <a:buSzPts val="1100"/>
              <a:buChar char="•"/>
            </a:pPr>
            <a:r>
              <a:rPr lang="en-US" sz="1100" u="sng">
                <a:solidFill>
                  <a:schemeClr val="hlink"/>
                </a:solidFill>
                <a:hlinkClick r:id="rId4"/>
              </a:rPr>
              <a:t>http://pbismissouri.org/</a:t>
            </a:r>
            <a:r>
              <a:rPr lang="en-US" sz="1100"/>
              <a:t> </a:t>
            </a:r>
            <a:endParaRPr sz="1100"/>
          </a:p>
          <a:p>
            <a:pPr marL="228600" lvl="0" indent="-184150" algn="l" rtl="0">
              <a:spcBef>
                <a:spcPts val="560"/>
              </a:spcBef>
              <a:spcAft>
                <a:spcPts val="0"/>
              </a:spcAft>
              <a:buSzPts val="1100"/>
              <a:buChar char="•"/>
            </a:pPr>
            <a:r>
              <a:rPr lang="en-US" sz="1100" u="sng">
                <a:solidFill>
                  <a:schemeClr val="hlink"/>
                </a:solidFill>
                <a:hlinkClick r:id="rId5"/>
              </a:rPr>
              <a:t>www.pbis.org</a:t>
            </a:r>
            <a:endParaRPr sz="1100"/>
          </a:p>
          <a:p>
            <a:pPr marL="228600" lvl="0" indent="-184150" algn="l" rtl="0">
              <a:spcBef>
                <a:spcPts val="560"/>
              </a:spcBef>
              <a:spcAft>
                <a:spcPts val="0"/>
              </a:spcAft>
              <a:buSzPts val="1100"/>
              <a:buChar char="•"/>
            </a:pPr>
            <a:r>
              <a:rPr lang="en-US" sz="1100" u="sng">
                <a:solidFill>
                  <a:schemeClr val="hlink"/>
                </a:solidFill>
                <a:hlinkClick r:id="rId6"/>
              </a:rPr>
              <a:t>http://www.midatlanticpbis.org</a:t>
            </a:r>
            <a:r>
              <a:rPr lang="en-US" sz="1100"/>
              <a:t> </a:t>
            </a:r>
            <a:endParaRPr sz="1100"/>
          </a:p>
          <a:p>
            <a:pPr marL="228600" lvl="0" indent="-120650" algn="l" rtl="0">
              <a:lnSpc>
                <a:spcPct val="90000"/>
              </a:lnSpc>
              <a:spcBef>
                <a:spcPts val="1000"/>
              </a:spcBef>
              <a:spcAft>
                <a:spcPts val="0"/>
              </a:spcAft>
              <a:buClr>
                <a:schemeClr val="dk1"/>
              </a:buClr>
              <a:buSzPts val="1100"/>
              <a:buChar char="•"/>
            </a:pPr>
            <a:r>
              <a:rPr lang="en-US" sz="1100"/>
              <a:t>Centers for Disease Control and Prevention. (2020). </a:t>
            </a:r>
            <a:r>
              <a:rPr lang="en-US" sz="1100" i="1"/>
              <a:t>Considerations for Schools. </a:t>
            </a:r>
            <a:r>
              <a:rPr lang="en-US" sz="1100" u="sng">
                <a:solidFill>
                  <a:schemeClr val="hlink"/>
                </a:solidFill>
                <a:hlinkClick r:id="rId7"/>
              </a:rPr>
              <a:t>https://www.cdc.gov/coronavirus/2019-ncov/community/schools-childcare/schools.html</a:t>
            </a:r>
            <a:endParaRPr sz="1100"/>
          </a:p>
          <a:p>
            <a:pPr marL="228600" lvl="0" indent="-120650" algn="l" rtl="0">
              <a:lnSpc>
                <a:spcPct val="90000"/>
              </a:lnSpc>
              <a:spcBef>
                <a:spcPts val="1000"/>
              </a:spcBef>
              <a:spcAft>
                <a:spcPts val="0"/>
              </a:spcAft>
              <a:buSzPts val="1100"/>
              <a:buChar char="•"/>
            </a:pPr>
            <a:r>
              <a:rPr lang="en-US" sz="1100"/>
              <a:t>Center on PBIS. (2020). </a:t>
            </a:r>
            <a:r>
              <a:rPr lang="en-US" sz="1100" i="1"/>
              <a:t>Responding to the Novel Coronavirus (COVID-19) Outbreak Through PBIS</a:t>
            </a:r>
            <a:r>
              <a:rPr lang="en-US" sz="1100"/>
              <a:t>. </a:t>
            </a:r>
            <a:r>
              <a:rPr lang="en-US" sz="1100" u="sng">
                <a:solidFill>
                  <a:schemeClr val="hlink"/>
                </a:solidFill>
                <a:latin typeface="Arial"/>
                <a:ea typeface="Arial"/>
                <a:cs typeface="Arial"/>
                <a:sym typeface="Arial"/>
                <a:hlinkClick r:id="rId8"/>
              </a:rPr>
              <a:t>https://assets-global.website-files.com/5d3725188825e071f1670246/5e713cc6a814d74f2453520c_Responding%20to%20the%20Novel%20Coronavirus%20(COVID-19)%20Outbreak%20through%20PBIS.pdf</a:t>
            </a:r>
            <a:endParaRPr sz="1100"/>
          </a:p>
          <a:p>
            <a:pPr marL="228600" lvl="0" indent="-120650" algn="l" rtl="0">
              <a:lnSpc>
                <a:spcPct val="90000"/>
              </a:lnSpc>
              <a:spcBef>
                <a:spcPts val="1000"/>
              </a:spcBef>
              <a:spcAft>
                <a:spcPts val="0"/>
              </a:spcAft>
              <a:buSzPts val="1100"/>
              <a:buChar char="•"/>
            </a:pPr>
            <a:r>
              <a:rPr lang="en-US" sz="1100"/>
              <a:t>Center on Positive Behavioral Interventions and Supports, State Implementation and Scaling Up of Evidence-Based Practices Center, National Integrated Multi-Tiered Systems of Support Research Network, National Center on Improving Literacy, &amp; Lead for Literacy Center. (2020). </a:t>
            </a:r>
            <a:r>
              <a:rPr lang="en-US" sz="1100" i="1"/>
              <a:t>Returning to School During and After Crisis: A Guide to Supporting States, Districts, Schools, Educators, and Students through a Multi-Tiered Systems of Support Framework During the 2020-2021 School Year. </a:t>
            </a:r>
            <a:r>
              <a:rPr lang="en-US" sz="1100" u="sng">
                <a:solidFill>
                  <a:schemeClr val="hlink"/>
                </a:solidFill>
                <a:latin typeface="Arial"/>
                <a:ea typeface="Arial"/>
                <a:cs typeface="Arial"/>
                <a:sym typeface="Arial"/>
                <a:hlinkClick r:id="rId9"/>
              </a:rPr>
              <a:t>https://assets-global.website-files.com/5d3725188825e071f1670246/5eece8935e4d8010fea193d9_Returning%20to%20School%20During%20and%20After%20Crisis.pdf</a:t>
            </a:r>
            <a:endParaRPr sz="1100"/>
          </a:p>
          <a:p>
            <a:pPr marL="228600" lvl="0" indent="-127000" algn="l" rtl="0">
              <a:lnSpc>
                <a:spcPct val="90000"/>
              </a:lnSpc>
              <a:spcBef>
                <a:spcPts val="1000"/>
              </a:spcBef>
              <a:spcAft>
                <a:spcPts val="0"/>
              </a:spcAft>
              <a:buSzPts val="1200"/>
              <a:buChar char="•"/>
            </a:pPr>
            <a:r>
              <a:rPr lang="en-US" sz="1100"/>
              <a:t>Leverson, M., Smith, K., McIntosh, K., Rose, J., &amp; Pinkelman, S. (2019). PBIS cultural responsiveness field guide: Resources for trainers and coaches. </a:t>
            </a:r>
            <a:r>
              <a:rPr lang="en-US" sz="1100" i="1"/>
              <a:t>OSEP Technical Assistance Center. </a:t>
            </a:r>
            <a:r>
              <a:rPr lang="en-US" sz="1000" u="sng">
                <a:solidFill>
                  <a:schemeClr val="hlink"/>
                </a:solidFill>
                <a:latin typeface="Arial"/>
                <a:ea typeface="Arial"/>
                <a:cs typeface="Arial"/>
                <a:sym typeface="Arial"/>
                <a:hlinkClick r:id="rId1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https://assets-global.website-files.com/5d3725188825e071f1670246/5d70468ef10ca28bb416e7b0_pbis%20cultural%20responsiveness%20field%20guide.pdf</a:t>
            </a:r>
            <a:endParaRPr sz="1100"/>
          </a:p>
          <a:p>
            <a:pPr marL="228600" lvl="0" indent="-120650" algn="l" rtl="0">
              <a:lnSpc>
                <a:spcPct val="90000"/>
              </a:lnSpc>
              <a:spcBef>
                <a:spcPts val="1000"/>
              </a:spcBef>
              <a:spcAft>
                <a:spcPts val="0"/>
              </a:spcAft>
              <a:buSzPts val="1100"/>
              <a:buChar char="•"/>
            </a:pPr>
            <a:r>
              <a:rPr lang="en-US" sz="1100"/>
              <a:t>Delaware Department of Education. (2020). </a:t>
            </a:r>
            <a:r>
              <a:rPr lang="en-US" sz="1100" i="1"/>
              <a:t>Returning to School: Planning a Safe, Efficient, and Equitable Return to School for Students and Staff.</a:t>
            </a:r>
            <a:r>
              <a:rPr lang="en-US" sz="1100"/>
              <a:t> </a:t>
            </a:r>
            <a:r>
              <a:rPr lang="en-US" sz="1100" u="sng">
                <a:solidFill>
                  <a:schemeClr val="hlink"/>
                </a:solidFill>
                <a:latin typeface="Arial"/>
                <a:ea typeface="Arial"/>
                <a:cs typeface="Arial"/>
                <a:sym typeface="Arial"/>
                <a:hlinkClick r:id="rId1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https://www.doe.k12.de.us/cms/lib/DE01922744/Centricity/Domain/599/ddoe_returningtoschool_guidance_final.pdf</a:t>
            </a:r>
            <a:endParaRPr sz="1100"/>
          </a:p>
          <a:p>
            <a:pPr marL="228600" lvl="0" indent="-120650" algn="l" rtl="0">
              <a:lnSpc>
                <a:spcPct val="90000"/>
              </a:lnSpc>
              <a:spcBef>
                <a:spcPts val="1000"/>
              </a:spcBef>
              <a:spcAft>
                <a:spcPts val="0"/>
              </a:spcAft>
              <a:buSzPts val="1100"/>
              <a:buChar char="•"/>
            </a:pPr>
            <a:r>
              <a:rPr lang="en-US" sz="1100"/>
              <a:t>CASEL. (2020). </a:t>
            </a:r>
            <a:r>
              <a:rPr lang="en-US" sz="1100" i="1"/>
              <a:t>Reunite, Renew, and Thrive: Social and Emotional Learning (SEL) Roadmap for Opening School</a:t>
            </a:r>
            <a:r>
              <a:rPr lang="en-US" sz="1100"/>
              <a:t>. </a:t>
            </a:r>
            <a:r>
              <a:rPr lang="en-US" sz="1100" u="sng">
                <a:solidFill>
                  <a:schemeClr val="hlink"/>
                </a:solidFill>
                <a:latin typeface="Arial"/>
                <a:ea typeface="Arial"/>
                <a:cs typeface="Arial"/>
                <a:sym typeface="Arial"/>
                <a:hlinkClick r:id="rId12"/>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https://casel.org/wp-content/uploads/2020/07/SEL-ROADMAP.pdf</a:t>
            </a:r>
            <a:endParaRPr sz="1100"/>
          </a:p>
          <a:p>
            <a:pPr marL="228600" lvl="0" indent="-120650" algn="l" rtl="0">
              <a:lnSpc>
                <a:spcPct val="90000"/>
              </a:lnSpc>
              <a:spcBef>
                <a:spcPts val="1000"/>
              </a:spcBef>
              <a:spcAft>
                <a:spcPts val="0"/>
              </a:spcAft>
              <a:buSzPts val="1100"/>
              <a:buChar char="•"/>
            </a:pPr>
            <a:r>
              <a:rPr lang="en-US" sz="1100"/>
              <a:t>Delaware Health and Social Services Division of Public Health. (2020). </a:t>
            </a:r>
            <a:r>
              <a:rPr lang="en-US" sz="1100" i="1"/>
              <a:t>COVID-19 Guidance Face Coverings for Children. </a:t>
            </a:r>
            <a:r>
              <a:rPr lang="en-US" sz="1100" u="sng">
                <a:solidFill>
                  <a:schemeClr val="hlink"/>
                </a:solidFill>
                <a:latin typeface="Arial"/>
                <a:ea typeface="Arial"/>
                <a:cs typeface="Arial"/>
                <a:sym typeface="Arial"/>
                <a:hlinkClick r:id="rId1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https://coronavirus.delaware.gov/wp-content/uploads/sites/177/2020/06/Guidance-Face-Coverings-for-Children-6.2.20.pdf</a:t>
            </a:r>
            <a:endParaRPr sz="1100"/>
          </a:p>
          <a:p>
            <a:pPr marL="228600" lvl="0" indent="-120650" algn="l" rtl="0">
              <a:lnSpc>
                <a:spcPct val="90000"/>
              </a:lnSpc>
              <a:spcBef>
                <a:spcPts val="1000"/>
              </a:spcBef>
              <a:spcAft>
                <a:spcPts val="0"/>
              </a:spcAft>
              <a:buSzPts val="1100"/>
              <a:buChar char="•"/>
            </a:pPr>
            <a:r>
              <a:rPr lang="en-US" sz="1100"/>
              <a:t>Delaware Health and Social Services Division of Public Health. </a:t>
            </a:r>
            <a:r>
              <a:rPr lang="en-US" sz="1100" i="1"/>
              <a:t>(2020). Essential Services Screening Recommendations for the COVID-19 Pandemic. </a:t>
            </a:r>
            <a:r>
              <a:rPr lang="en-US" sz="1100" u="sng">
                <a:solidFill>
                  <a:schemeClr val="hlink"/>
                </a:solidFill>
                <a:latin typeface="Arial"/>
                <a:ea typeface="Arial"/>
                <a:cs typeface="Arial"/>
                <a:sym typeface="Arial"/>
                <a:hlinkClick r:id="rId14"/>
              </a:rPr>
              <a:t>https://coronavirus.delaware.gov/wp-content/uploads/sites/177/2020/06/6.18-Essential-Services-Screening-Policy.pdf</a:t>
            </a:r>
            <a:endParaRPr sz="1100"/>
          </a:p>
          <a:p>
            <a:pPr marL="228600" lvl="0" indent="-120650" algn="l" rtl="0">
              <a:lnSpc>
                <a:spcPct val="90000"/>
              </a:lnSpc>
              <a:spcBef>
                <a:spcPts val="1000"/>
              </a:spcBef>
              <a:spcAft>
                <a:spcPts val="0"/>
              </a:spcAft>
              <a:buSzPts val="1100"/>
              <a:buChar char="•"/>
            </a:pPr>
            <a:r>
              <a:rPr lang="en-US" sz="1100"/>
              <a:t>Delaware Health and Social Services Division of Public Health. (2020). </a:t>
            </a:r>
            <a:r>
              <a:rPr lang="en-US" sz="1100" i="1"/>
              <a:t>Coronavirus Disease 2019 (COVID-19). </a:t>
            </a:r>
            <a:r>
              <a:rPr lang="en-US" sz="1100" u="sng">
                <a:solidFill>
                  <a:schemeClr val="hlink"/>
                </a:solidFill>
                <a:latin typeface="Arial"/>
                <a:ea typeface="Arial"/>
                <a:cs typeface="Arial"/>
                <a:sym typeface="Arial"/>
                <a:hlinkClick r:id="rId15"/>
              </a:rPr>
              <a:t>https://coronavirus.delaware.gov/wp-content/uploads/sites/177/2020/04/Covid-19-Awareness-scaled.jpg</a:t>
            </a:r>
            <a:endParaRPr sz="1100"/>
          </a:p>
          <a:p>
            <a:pPr marL="228600" lvl="0" indent="-184150" algn="l" rtl="0">
              <a:spcBef>
                <a:spcPts val="1000"/>
              </a:spcBef>
              <a:spcAft>
                <a:spcPts val="0"/>
              </a:spcAft>
              <a:buSzPts val="1100"/>
              <a:buChar char="•"/>
            </a:pPr>
            <a:r>
              <a:rPr lang="en-US" sz="1100"/>
              <a:t>Delaware SEL Competencies Draft. (2020)                              					</a:t>
            </a:r>
            <a:r>
              <a:rPr lang="en-US" sz="1100" i="1"/>
              <a:t> </a:t>
            </a:r>
            <a:r>
              <a:rPr lang="en-US" sz="1100" u="sng">
                <a:solidFill>
                  <a:schemeClr val="hlink"/>
                </a:solidFill>
                <a:latin typeface="Arial"/>
                <a:ea typeface="Arial"/>
                <a:cs typeface="Arial"/>
                <a:sym typeface="Arial"/>
                <a:hlinkClick r:id="rId16"/>
              </a:rPr>
              <a:t>https://files.constantcontact.com/f6736190301/</a:t>
            </a:r>
            <a:r>
              <a:rPr lang="en-US" sz="1100" u="sng">
                <a:solidFill>
                  <a:schemeClr val="hlink"/>
                </a:solidFill>
                <a:latin typeface="Arial"/>
                <a:ea typeface="Arial"/>
                <a:cs typeface="Arial"/>
                <a:sym typeface="Arial"/>
                <a:hlinkClick r:id="rId1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066c0cc8-f7a7-4c7a-b8cb-9349a49de217</a:t>
            </a:r>
            <a:r>
              <a:rPr lang="en-US" sz="1100" u="sng">
                <a:solidFill>
                  <a:schemeClr val="hlink"/>
                </a:solidFill>
                <a:latin typeface="Arial"/>
                <a:ea typeface="Arial"/>
                <a:cs typeface="Arial"/>
                <a:sym typeface="Arial"/>
                <a:hlinkClick r:id="rId16"/>
              </a:rPr>
              <a:t>.pdf</a:t>
            </a:r>
            <a:endParaRPr sz="1100"/>
          </a:p>
          <a:p>
            <a:pPr marL="228600" lvl="0" indent="0" algn="l" rtl="0">
              <a:lnSpc>
                <a:spcPct val="90000"/>
              </a:lnSpc>
              <a:spcBef>
                <a:spcPts val="1000"/>
              </a:spcBef>
              <a:spcAft>
                <a:spcPts val="0"/>
              </a:spcAft>
              <a:buNone/>
            </a:pPr>
            <a:endParaRPr sz="900"/>
          </a:p>
        </p:txBody>
      </p:sp>
      <p:sp>
        <p:nvSpPr>
          <p:cNvPr id="886" name="Google Shape;886;p8"/>
          <p:cNvSpPr txBox="1"/>
          <p:nvPr/>
        </p:nvSpPr>
        <p:spPr>
          <a:xfrm>
            <a:off x="6240375" y="220450"/>
            <a:ext cx="5563200" cy="1527300"/>
          </a:xfrm>
          <a:prstGeom prst="rect">
            <a:avLst/>
          </a:prstGeom>
          <a:solidFill>
            <a:srgbClr val="C9DAF8"/>
          </a:solidFill>
          <a:ln w="76200" cap="flat" cmpd="sng">
            <a:solidFill>
              <a:srgbClr val="1155CC"/>
            </a:solidFill>
            <a:prstDash val="solid"/>
            <a:round/>
            <a:headEnd type="none" w="sm" len="sm"/>
            <a:tailEnd type="none" w="sm" len="sm"/>
          </a:ln>
        </p:spPr>
        <p:txBody>
          <a:bodyPr spcFirstLastPara="1" wrap="square" lIns="91425" tIns="91425" rIns="91425" bIns="91425" anchor="t" anchorCtr="0">
            <a:noAutofit/>
          </a:bodyPr>
          <a:lstStyle/>
          <a:p>
            <a:pPr marL="114300" lvl="0" indent="0" algn="l" rtl="0">
              <a:lnSpc>
                <a:spcPct val="95000"/>
              </a:lnSpc>
              <a:spcBef>
                <a:spcPts val="0"/>
              </a:spcBef>
              <a:spcAft>
                <a:spcPts val="0"/>
              </a:spcAft>
              <a:buClr>
                <a:schemeClr val="accent1"/>
              </a:buClr>
              <a:buSzPts val="4000"/>
              <a:buFont typeface="Arial"/>
              <a:buNone/>
            </a:pPr>
            <a:r>
              <a:rPr lang="en-US" sz="2700">
                <a:solidFill>
                  <a:srgbClr val="443329"/>
                </a:solidFill>
                <a:latin typeface="Calibri"/>
                <a:ea typeface="Calibri"/>
                <a:cs typeface="Calibri"/>
                <a:sym typeface="Calibri"/>
              </a:rPr>
              <a:t>“In order to carry a positive action we must develop here a positive vision.” </a:t>
            </a:r>
            <a:endParaRPr sz="100">
              <a:solidFill>
                <a:schemeClr val="dk1"/>
              </a:solidFill>
            </a:endParaRPr>
          </a:p>
          <a:p>
            <a:pPr marL="114300" lvl="0" indent="0" algn="r" rtl="0">
              <a:lnSpc>
                <a:spcPct val="95000"/>
              </a:lnSpc>
              <a:spcBef>
                <a:spcPts val="0"/>
              </a:spcBef>
              <a:spcAft>
                <a:spcPts val="0"/>
              </a:spcAft>
              <a:buClr>
                <a:schemeClr val="accent1"/>
              </a:buClr>
              <a:buSzPts val="3200"/>
              <a:buFont typeface="Arial"/>
              <a:buNone/>
            </a:pPr>
            <a:r>
              <a:rPr lang="en-US" sz="1900" i="1">
                <a:solidFill>
                  <a:srgbClr val="443329"/>
                </a:solidFill>
                <a:latin typeface="Calibri"/>
                <a:ea typeface="Calibri"/>
                <a:cs typeface="Calibri"/>
                <a:sym typeface="Calibri"/>
              </a:rPr>
              <a:t>- Dalai Lama</a:t>
            </a:r>
            <a:endParaRPr sz="10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g530fb466cf_12_1"/>
          <p:cNvPicPr preferRelativeResize="0"/>
          <p:nvPr/>
        </p:nvPicPr>
        <p:blipFill>
          <a:blip r:embed="rId3">
            <a:alphaModFix/>
          </a:blip>
          <a:stretch>
            <a:fillRect/>
          </a:stretch>
        </p:blipFill>
        <p:spPr>
          <a:xfrm>
            <a:off x="142149" y="77725"/>
            <a:ext cx="6178175" cy="4351200"/>
          </a:xfrm>
          <a:prstGeom prst="rect">
            <a:avLst/>
          </a:prstGeom>
          <a:noFill/>
          <a:ln>
            <a:noFill/>
          </a:ln>
        </p:spPr>
      </p:pic>
      <p:pic>
        <p:nvPicPr>
          <p:cNvPr id="892" name="Google Shape;892;g530fb466cf_12_1"/>
          <p:cNvPicPr preferRelativeResize="0"/>
          <p:nvPr/>
        </p:nvPicPr>
        <p:blipFill>
          <a:blip r:embed="rId4">
            <a:alphaModFix/>
          </a:blip>
          <a:stretch>
            <a:fillRect/>
          </a:stretch>
        </p:blipFill>
        <p:spPr>
          <a:xfrm>
            <a:off x="7525300" y="1801775"/>
            <a:ext cx="4137275" cy="4910026"/>
          </a:xfrm>
          <a:prstGeom prst="rect">
            <a:avLst/>
          </a:prstGeom>
          <a:noFill/>
          <a:ln>
            <a:noFill/>
          </a:ln>
        </p:spPr>
      </p:pic>
      <p:sp>
        <p:nvSpPr>
          <p:cNvPr id="893" name="Google Shape;893;g530fb466cf_12_1"/>
          <p:cNvSpPr txBox="1"/>
          <p:nvPr/>
        </p:nvSpPr>
        <p:spPr>
          <a:xfrm>
            <a:off x="424500" y="4810975"/>
            <a:ext cx="5895900" cy="1900800"/>
          </a:xfrm>
          <a:prstGeom prst="rect">
            <a:avLst/>
          </a:prstGeom>
          <a:noFill/>
          <a:ln w="762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300">
                <a:latin typeface="Calibri"/>
                <a:ea typeface="Calibri"/>
                <a:cs typeface="Calibri"/>
                <a:sym typeface="Calibri"/>
              </a:rPr>
              <a:t>We appreciate your hard work and dedication to the students of Delaware….</a:t>
            </a:r>
            <a:endParaRPr sz="23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US" sz="4800" b="1">
                <a:latin typeface="Calibri"/>
                <a:ea typeface="Calibri"/>
                <a:cs typeface="Calibri"/>
                <a:sym typeface="Calibri"/>
              </a:rPr>
              <a:t>THANK YOU! </a:t>
            </a:r>
            <a:endParaRPr sz="4800" b="1">
              <a:latin typeface="Calibri"/>
              <a:ea typeface="Calibri"/>
              <a:cs typeface="Calibri"/>
              <a:sym typeface="Calibri"/>
            </a:endParaRPr>
          </a:p>
        </p:txBody>
      </p:sp>
      <p:sp>
        <p:nvSpPr>
          <p:cNvPr id="894" name="Google Shape;894;g530fb466cf_12_1"/>
          <p:cNvSpPr txBox="1"/>
          <p:nvPr/>
        </p:nvSpPr>
        <p:spPr>
          <a:xfrm>
            <a:off x="7593800" y="518825"/>
            <a:ext cx="4339200" cy="754800"/>
          </a:xfrm>
          <a:prstGeom prst="rect">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Calibri"/>
                <a:ea typeface="Calibri"/>
                <a:cs typeface="Calibri"/>
                <a:sym typeface="Calibri"/>
              </a:rPr>
              <a:t>Please take a moment to fill out our </a:t>
            </a:r>
            <a:r>
              <a:rPr lang="en-US" sz="2000" u="sng">
                <a:solidFill>
                  <a:schemeClr val="hlink"/>
                </a:solidFill>
                <a:latin typeface="Calibri"/>
                <a:ea typeface="Calibri"/>
                <a:cs typeface="Calibri"/>
                <a:sym typeface="Calibri"/>
                <a:hlinkClick r:id="rId5"/>
              </a:rPr>
              <a:t>evaluation form </a:t>
            </a:r>
            <a:endParaRPr sz="2000">
              <a:latin typeface="Calibri"/>
              <a:ea typeface="Calibri"/>
              <a:cs typeface="Calibri"/>
              <a:sym typeface="Calibri"/>
            </a:endParaRPr>
          </a:p>
        </p:txBody>
      </p:sp>
      <p:pic>
        <p:nvPicPr>
          <p:cNvPr id="895" name="Google Shape;895;g530fb466cf_12_1"/>
          <p:cNvPicPr preferRelativeResize="0"/>
          <p:nvPr/>
        </p:nvPicPr>
        <p:blipFill>
          <a:blip r:embed="rId6">
            <a:alphaModFix/>
          </a:blip>
          <a:stretch>
            <a:fillRect/>
          </a:stretch>
        </p:blipFill>
        <p:spPr>
          <a:xfrm>
            <a:off x="10693896" y="873921"/>
            <a:ext cx="343075" cy="343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86c3f001a4_1_0"/>
          <p:cNvSpPr txBox="1">
            <a:spLocks noGrp="1"/>
          </p:cNvSpPr>
          <p:nvPr>
            <p:ph type="ctrTitle"/>
          </p:nvPr>
        </p:nvSpPr>
        <p:spPr>
          <a:xfrm>
            <a:off x="6807200" y="3241205"/>
            <a:ext cx="5259600" cy="3158400"/>
          </a:xfrm>
          <a:prstGeom prst="rect">
            <a:avLst/>
          </a:prstGeom>
          <a:noFill/>
          <a:ln w="57150" cap="flat" cmpd="sng">
            <a:solidFill>
              <a:srgbClr val="00905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2000" i="1">
                <a:solidFill>
                  <a:srgbClr val="009051"/>
                </a:solidFill>
              </a:rPr>
              <a:t>Center on PBIS</a:t>
            </a:r>
            <a:br>
              <a:rPr lang="en-US" sz="2000" i="1">
                <a:solidFill>
                  <a:srgbClr val="009051"/>
                </a:solidFill>
              </a:rPr>
            </a:br>
            <a:br>
              <a:rPr lang="en-US" sz="500" i="1">
                <a:solidFill>
                  <a:srgbClr val="009051"/>
                </a:solidFill>
              </a:rPr>
            </a:br>
            <a:r>
              <a:rPr lang="en-US" sz="2000" i="1">
                <a:solidFill>
                  <a:srgbClr val="009051"/>
                </a:solidFill>
              </a:rPr>
              <a:t>State Implementation and Scaling-up of Evidence-based Practices Center (SISEP)</a:t>
            </a:r>
            <a:br>
              <a:rPr lang="en-US" sz="2000" i="1">
                <a:solidFill>
                  <a:srgbClr val="009051"/>
                </a:solidFill>
              </a:rPr>
            </a:br>
            <a:br>
              <a:rPr lang="en-US" sz="500" i="1">
                <a:solidFill>
                  <a:srgbClr val="009051"/>
                </a:solidFill>
              </a:rPr>
            </a:br>
            <a:r>
              <a:rPr lang="en-US" sz="2000" i="1">
                <a:solidFill>
                  <a:srgbClr val="009051"/>
                </a:solidFill>
              </a:rPr>
              <a:t>National Integrated MTSS Research Network</a:t>
            </a:r>
            <a:br>
              <a:rPr lang="en-US" sz="2000" i="1">
                <a:solidFill>
                  <a:srgbClr val="009051"/>
                </a:solidFill>
              </a:rPr>
            </a:br>
            <a:br>
              <a:rPr lang="en-US" sz="500" i="1">
                <a:solidFill>
                  <a:srgbClr val="009051"/>
                </a:solidFill>
              </a:rPr>
            </a:br>
            <a:r>
              <a:rPr lang="en-US" sz="2000" i="1">
                <a:solidFill>
                  <a:srgbClr val="009051"/>
                </a:solidFill>
              </a:rPr>
              <a:t>National Center on Improving Literacy</a:t>
            </a:r>
            <a:br>
              <a:rPr lang="en-US" sz="2000" i="1">
                <a:solidFill>
                  <a:srgbClr val="009051"/>
                </a:solidFill>
              </a:rPr>
            </a:br>
            <a:br>
              <a:rPr lang="en-US" sz="500" i="1">
                <a:solidFill>
                  <a:srgbClr val="009051"/>
                </a:solidFill>
              </a:rPr>
            </a:br>
            <a:r>
              <a:rPr lang="en-US" sz="2000" i="1">
                <a:solidFill>
                  <a:srgbClr val="009051"/>
                </a:solidFill>
              </a:rPr>
              <a:t>Lead for Literacy Center</a:t>
            </a:r>
            <a:endParaRPr sz="2000" b="1">
              <a:solidFill>
                <a:srgbClr val="009051"/>
              </a:solidFill>
              <a:latin typeface="Federo"/>
              <a:ea typeface="Federo"/>
              <a:cs typeface="Federo"/>
              <a:sym typeface="Federo"/>
            </a:endParaRPr>
          </a:p>
        </p:txBody>
      </p:sp>
      <p:pic>
        <p:nvPicPr>
          <p:cNvPr id="261" name="Google Shape;261;g86c3f001a4_1_0"/>
          <p:cNvPicPr preferRelativeResize="0"/>
          <p:nvPr/>
        </p:nvPicPr>
        <p:blipFill rotWithShape="1">
          <a:blip r:embed="rId3">
            <a:alphaModFix/>
          </a:blip>
          <a:srcRect/>
          <a:stretch/>
        </p:blipFill>
        <p:spPr>
          <a:xfrm>
            <a:off x="7498210" y="0"/>
            <a:ext cx="3426558" cy="3158393"/>
          </a:xfrm>
          <a:prstGeom prst="rect">
            <a:avLst/>
          </a:prstGeom>
          <a:noFill/>
          <a:ln>
            <a:noFill/>
          </a:ln>
        </p:spPr>
      </p:pic>
      <p:pic>
        <p:nvPicPr>
          <p:cNvPr id="262" name="Google Shape;262;g86c3f001a4_1_0"/>
          <p:cNvPicPr preferRelativeResize="0"/>
          <p:nvPr/>
        </p:nvPicPr>
        <p:blipFill rotWithShape="1">
          <a:blip r:embed="rId4">
            <a:alphaModFix/>
          </a:blip>
          <a:srcRect/>
          <a:stretch/>
        </p:blipFill>
        <p:spPr>
          <a:xfrm>
            <a:off x="203200" y="122240"/>
            <a:ext cx="4800600" cy="6340899"/>
          </a:xfrm>
          <a:prstGeom prst="rect">
            <a:avLst/>
          </a:prstGeom>
          <a:noFill/>
          <a:ln w="76200" cap="flat" cmpd="sng">
            <a:solidFill>
              <a:schemeClr val="lt1"/>
            </a:solidFill>
            <a:prstDash val="solid"/>
            <a:round/>
            <a:headEnd type="none" w="sm" len="sm"/>
            <a:tailEnd type="none" w="sm" len="sm"/>
          </a:ln>
        </p:spPr>
      </p:pic>
      <p:sp>
        <p:nvSpPr>
          <p:cNvPr id="263" name="Google Shape;263;g86c3f001a4_1_0"/>
          <p:cNvSpPr txBox="1"/>
          <p:nvPr/>
        </p:nvSpPr>
        <p:spPr>
          <a:xfrm>
            <a:off x="0" y="6399598"/>
            <a:ext cx="12192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051"/>
              </a:buClr>
              <a:buSzPts val="2000"/>
              <a:buFont typeface="Arial"/>
              <a:buNone/>
            </a:pPr>
            <a:r>
              <a:rPr lang="en-US" sz="2000" b="1" i="0" u="none" strike="noStrike" cap="none">
                <a:solidFill>
                  <a:srgbClr val="009051"/>
                </a:solidFill>
                <a:latin typeface="Arial"/>
                <a:ea typeface="Arial"/>
                <a:cs typeface="Arial"/>
                <a:sym typeface="Arial"/>
              </a:rPr>
              <a:t>https://www.pbis.org/resource/returning-to-school-during-and-after-crisis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6515</Words>
  <Application>Microsoft Office PowerPoint</Application>
  <PresentationFormat>Widescreen</PresentationFormat>
  <Paragraphs>1051</Paragraphs>
  <Slides>81</Slides>
  <Notes>81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81</vt:i4>
      </vt:variant>
    </vt:vector>
  </HeadingPairs>
  <TitlesOfParts>
    <vt:vector size="95" baseType="lpstr">
      <vt:lpstr>Verdana</vt:lpstr>
      <vt:lpstr>Twentieth Century</vt:lpstr>
      <vt:lpstr>Federo</vt:lpstr>
      <vt:lpstr>Comic Sans MS</vt:lpstr>
      <vt:lpstr>Noto Sans Symbols</vt:lpstr>
      <vt:lpstr>Times New Roman</vt:lpstr>
      <vt:lpstr>Cambria</vt:lpstr>
      <vt:lpstr>Belleza</vt:lpstr>
      <vt:lpstr>Courier New</vt:lpstr>
      <vt:lpstr>Calibri</vt:lpstr>
      <vt:lpstr>Questrial</vt:lpstr>
      <vt:lpstr>Arial</vt:lpstr>
      <vt:lpstr>Office Theme</vt:lpstr>
      <vt:lpstr>Default Design</vt:lpstr>
      <vt:lpstr>Developing Expectations and a Behavior Matrix for Return to School  </vt:lpstr>
      <vt:lpstr>PowerPoint Presentation</vt:lpstr>
      <vt:lpstr>PowerPoint Presentation</vt:lpstr>
      <vt:lpstr>Making the most of our time</vt:lpstr>
      <vt:lpstr>DE-PBS Website:  Today’s content &amp; much more...  http://wh1.oet.udel.edu/pbs/matrix-for-return-to-school/</vt:lpstr>
      <vt:lpstr>Overarching Goal</vt:lpstr>
      <vt:lpstr>Presentation Objectives</vt:lpstr>
      <vt:lpstr>When you think about planning for reopening schools, how do you feel? </vt:lpstr>
      <vt:lpstr>Center on PBIS  State Implementation and Scaling-up of Evidence-based Practices Center (SISEP)  National Integrated MTSS Research Network  National Center on Improving Literacy  Lead for Literacy Center</vt:lpstr>
      <vt:lpstr>Reentry Guide and Toolkit Contents</vt:lpstr>
      <vt:lpstr>PowerPoint Presentation</vt:lpstr>
      <vt:lpstr>Context: Challenges</vt:lpstr>
      <vt:lpstr>Continuum of Support Logic for ALL is Critical Now Build on Current Systems and Practices</vt:lpstr>
      <vt:lpstr>Social-Emotional Learning: Always essential but especially key in current context</vt:lpstr>
      <vt:lpstr>PowerPoint Presentation</vt:lpstr>
      <vt:lpstr>Guiding Principles</vt:lpstr>
      <vt:lpstr>What Is Gained by Identifying Expectations &amp; Rules? </vt:lpstr>
      <vt:lpstr>PowerPoint Presentation</vt:lpstr>
      <vt:lpstr>PowerPoint Presentation</vt:lpstr>
      <vt:lpstr>A note about updating/developing your matrix with a team...</vt:lpstr>
      <vt:lpstr>Voices at the “Table”</vt:lpstr>
      <vt:lpstr>PowerPoint Presentation</vt:lpstr>
      <vt:lpstr>PowerPoint Presentation</vt:lpstr>
      <vt:lpstr>PowerPoint Presentation</vt:lpstr>
      <vt:lpstr>PowerPoint Presentation</vt:lpstr>
      <vt:lpstr>PowerPoint Presentation</vt:lpstr>
      <vt:lpstr>PowerPoint Presentation</vt:lpstr>
      <vt:lpstr>Teaching Matrix Guidelines</vt:lpstr>
      <vt:lpstr>Example of Rules Following Guidelines</vt:lpstr>
      <vt:lpstr>PowerPoint Presentation</vt:lpstr>
      <vt:lpstr>PowerPoint Presentation</vt:lpstr>
      <vt:lpstr>PowerPoint Presentation</vt:lpstr>
      <vt:lpstr>Cautions For Use</vt:lpstr>
      <vt:lpstr>SEL Skills During COVID-19 </vt:lpstr>
      <vt:lpstr>SEL in Delaware’s Return to School Guidance  </vt:lpstr>
      <vt:lpstr>Specific Behaviors + Pro-Social Skills</vt:lpstr>
      <vt:lpstr>PowerPoint Presentation</vt:lpstr>
      <vt:lpstr>PowerPoint Presentation</vt:lpstr>
      <vt:lpstr>PowerPoint Presentation</vt:lpstr>
      <vt:lpstr>Classroom Matrix</vt:lpstr>
      <vt:lpstr>Classroom Considerations</vt:lpstr>
      <vt:lpstr>CDC Considerations</vt:lpstr>
      <vt:lpstr>Including Physical Health Requirements </vt:lpstr>
      <vt:lpstr>PowerPoint Presentation</vt:lpstr>
      <vt:lpstr>PowerPoint Presentation</vt:lpstr>
      <vt:lpstr>PowerPoint Presentation</vt:lpstr>
      <vt:lpstr>PowerPoint Presentation</vt:lpstr>
      <vt:lpstr>Distance Learning Matrix </vt:lpstr>
      <vt:lpstr>Steps for Developing a Remote Instruction Teaching Matrix</vt:lpstr>
      <vt:lpstr>PowerPoint Presentation</vt:lpstr>
      <vt:lpstr>PowerPoint Presentation</vt:lpstr>
      <vt:lpstr>PowerPoint Presentation</vt:lpstr>
      <vt:lpstr>PowerPoint Presentation</vt:lpstr>
      <vt:lpstr>Prioritize Equity </vt:lpstr>
      <vt:lpstr>Share Your Ideas For Equity Considerations</vt:lpstr>
      <vt:lpstr>PowerPoint Presentation</vt:lpstr>
      <vt:lpstr>PowerPoint Presentation</vt:lpstr>
      <vt:lpstr>Let’s Pause &amp; Brainstorm: Student Supports </vt:lpstr>
      <vt:lpstr>What is something that is important to you to know your safety (emotional or physical) is being addressed?  Write in the chat box </vt:lpstr>
      <vt:lpstr>PowerPoint Presentation</vt:lpstr>
      <vt:lpstr>The Importance of Teacher Social and Emotional Skills and Well Being</vt:lpstr>
      <vt:lpstr>Use our MTSS Structures to Support Social Emotional Skills and Teacher Well Being </vt:lpstr>
      <vt:lpstr>Create a safe, positive, predictable environment for ALL. </vt:lpstr>
      <vt:lpstr>PBS is for Adults too  https://www.npr.org/2020/07/28/896134292/covid-19-etiquette-6-common-conundrums-and-a-printable-pocket-guide?utm_source=npr_newsletter&amp;utm_medium=email&amp;utm_content=20200804&amp;utm_term=4725246&amp;utm_campaign=the-new-normal&amp;utm_id=43719143&amp;orgid=433</vt:lpstr>
      <vt:lpstr>What to do Now</vt:lpstr>
      <vt:lpstr>Staff Days – Preparing for In person (prior to students returning)</vt:lpstr>
      <vt:lpstr>What to do when…</vt:lpstr>
      <vt:lpstr> Sample Agenda for Staff First Day Back</vt:lpstr>
      <vt:lpstr>PowerPoint Presentation</vt:lpstr>
      <vt:lpstr>Universally designing your meetings and PLCs in the virtual world</vt:lpstr>
      <vt:lpstr>Brainstorm: Staff Supports </vt:lpstr>
      <vt:lpstr>At-Home Behavior Support</vt:lpstr>
      <vt:lpstr>Communicating with Families </vt:lpstr>
      <vt:lpstr>They’re Alive! </vt:lpstr>
      <vt:lpstr>Return to School Action Planning - Matrix Focus</vt:lpstr>
      <vt:lpstr>Reentry Toolkit - School Level Critical Action Leadership  Teaming</vt:lpstr>
      <vt:lpstr>Reentry Toolkit - School Level Critical Action Evaluation Plan</vt:lpstr>
      <vt:lpstr>Reentry Toolkit - School Level Critical Actions Universal SEB Practices</vt:lpstr>
      <vt:lpstr>Reentry Toolkit - School Level Critical Actions Universal SEB Practices</vt:lpstr>
      <vt:lpstr>Resources &amp;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Expectations and a Behavior Matrix for Return to School  </dc:title>
  <dc:creator>Brynn Fallah</dc:creator>
  <cp:lastModifiedBy>Brynn Fallah</cp:lastModifiedBy>
  <cp:revision>4</cp:revision>
  <dcterms:created xsi:type="dcterms:W3CDTF">2020-07-06T19:10:48Z</dcterms:created>
  <dcterms:modified xsi:type="dcterms:W3CDTF">2020-08-06T16:19:27Z</dcterms:modified>
</cp:coreProperties>
</file>