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  <p:sldMasterId id="2147483693" r:id="rId2"/>
    <p:sldMasterId id="2147483694" r:id="rId3"/>
  </p:sldMasterIdLst>
  <p:notesMasterIdLst>
    <p:notesMasterId r:id="rId6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313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Century Gothic" panose="020B0502020202020204" pitchFamily="34" charset="0"/>
      <p:regular r:id="rId66"/>
      <p:bold r:id="rId67"/>
      <p:italic r:id="rId68"/>
      <p:boldItalic r:id="rId69"/>
    </p:embeddedFont>
    <p:embeddedFont>
      <p:font typeface="Comic Sans MS" panose="030F0902030302020204" pitchFamily="66" charset="0"/>
      <p:regular r:id="rId70"/>
      <p:bold r:id="rId71"/>
      <p:italic r:id="rId72"/>
      <p:boldItalic r:id="rId73"/>
    </p:embeddedFont>
    <p:embeddedFont>
      <p:font typeface="Gill Sans" panose="020B0502020104020203" pitchFamily="34" charset="-79"/>
      <p:regular r:id="rId74"/>
      <p:bold r:id="rId75"/>
    </p:embeddedFont>
    <p:embeddedFont>
      <p:font typeface="Merriweather" pitchFamily="2" charset="77"/>
      <p:regular r:id="rId76"/>
      <p:bold r:id="rId77"/>
      <p:italic r:id="rId78"/>
      <p:boldItalic r:id="rId79"/>
    </p:embeddedFont>
    <p:embeddedFont>
      <p:font typeface="Roboto" panose="02000000000000000000" pitchFamily="2" charset="0"/>
      <p:regular r:id="rId80"/>
      <p:bold r:id="rId81"/>
      <p:italic r:id="rId82"/>
      <p:boldItalic r:id="rId83"/>
    </p:embeddedFont>
    <p:embeddedFont>
      <p:font typeface="Source Sans Pro" panose="020B0503030403020204" pitchFamily="34" charset="0"/>
      <p:regular r:id="rId84"/>
      <p:bold r:id="rId85"/>
      <p:italic r:id="rId86"/>
      <p:boldItalic r:id="rId8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7D0997-E9FA-4ECC-84E7-E4E9CF698CF9}">
  <a:tblStyle styleId="{0F7D0997-E9FA-4ECC-84E7-E4E9CF698CF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E2184A7-4160-46CA-B980-6314DF152C7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CECE7"/>
          </a:solidFill>
        </a:fill>
      </a:tcStyle>
    </a:wholeTbl>
    <a:band1H>
      <a:tcTxStyle/>
      <a:tcStyle>
        <a:tcBdr/>
        <a:fill>
          <a:solidFill>
            <a:srgbClr val="F8D6C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8D6CC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E9E70A9-6FED-41F0-ACBB-FD2398D4DA39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441F7A1-0FAD-4376-A9D1-A1B9903D6495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F1E8"/>
          </a:solidFill>
        </a:fill>
      </a:tcStyle>
    </a:wholeTbl>
    <a:band1H>
      <a:tcTxStyle/>
      <a:tcStyle>
        <a:tcBdr/>
        <a:fill>
          <a:solidFill>
            <a:srgbClr val="D4E2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4E2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8" autoAdjust="0"/>
    <p:restoredTop sz="73281" autoAdjust="0"/>
  </p:normalViewPr>
  <p:slideViewPr>
    <p:cSldViewPr snapToGrid="0">
      <p:cViewPr varScale="1">
        <p:scale>
          <a:sx n="105" d="100"/>
          <a:sy n="105" d="100"/>
        </p:scale>
        <p:origin x="1480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017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84" Type="http://schemas.openxmlformats.org/officeDocument/2006/relationships/font" Target="fonts/font23.fntdata"/><Relationship Id="rId89" Type="http://schemas.openxmlformats.org/officeDocument/2006/relationships/viewProps" Target="view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13.fntdata"/><Relationship Id="rId79" Type="http://schemas.openxmlformats.org/officeDocument/2006/relationships/font" Target="fonts/font18.fntdata"/><Relationship Id="rId5" Type="http://schemas.openxmlformats.org/officeDocument/2006/relationships/slide" Target="slides/slide2.xml"/><Relationship Id="rId90" Type="http://schemas.openxmlformats.org/officeDocument/2006/relationships/theme" Target="theme/theme1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1.fntdata"/><Relationship Id="rId80" Type="http://schemas.openxmlformats.org/officeDocument/2006/relationships/font" Target="fonts/font19.fntdata"/><Relationship Id="rId85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6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openxmlformats.org/officeDocument/2006/relationships/font" Target="fonts/font22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font" Target="fonts/font20.fntdata"/><Relationship Id="rId86" Type="http://schemas.openxmlformats.org/officeDocument/2006/relationships/font" Target="fonts/font2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15.fntdata"/><Relationship Id="rId7" Type="http://schemas.openxmlformats.org/officeDocument/2006/relationships/slide" Target="slides/slide4.xml"/><Relationship Id="rId71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5.fntdata"/><Relationship Id="rId87" Type="http://schemas.openxmlformats.org/officeDocument/2006/relationships/font" Target="fonts/font26.fntdata"/><Relationship Id="rId61" Type="http://schemas.openxmlformats.org/officeDocument/2006/relationships/notesMaster" Target="notesMasters/notesMaster1.xml"/><Relationship Id="rId82" Type="http://schemas.openxmlformats.org/officeDocument/2006/relationships/font" Target="fonts/font21.fntdata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a556766da0_5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4" name="Google Shape;394;ga556766da0_5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ga556766da0_5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a556766da0_5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16" name="Google Shape;416;ga556766da0_5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ga556766da0_5_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9fa72bbaa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9fa72bbaa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a556766da0_5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a556766da0_5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a556766da0_5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ga556766da0_5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a556766da0_5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a556766da0_5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a638dffcf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a638dffcf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a638dffcf3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a638dffcf3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b="1">
              <a:solidFill>
                <a:srgbClr val="3139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9fa72bbaa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9fa72bbaa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9fa72bbaa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9fa72bbaa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74E86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a496be3e5d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a496be3e5d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523bbf045_0_19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523bbf045_0_19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a4f9849a07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a4f9849a07_0_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a4a38bdbc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a4a38bdbc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a638dffcf3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a638dffcf3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139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a5702cba64_1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a5702cba64_1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9f79c2c4b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9f79c2c4b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9bd6578536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9bd6578536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a4e9a05158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a4e9a05158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a4e9a05158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a4e9a05158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9bdf7d7b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9bdf7d7b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a4a38bdbcd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a4a38bdbcd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a556766da0_3_1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a556766da0_3_1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a556766da0_3_1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a556766da0_3_1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a556766da0_3_1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a556766da0_3_1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9bdf7d7b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9bdf7d7b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a556766da0_4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a556766da0_4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a64ec2a67e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a64ec2a67e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61291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a5702cba64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a5702cba64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a638dffcf3_3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a638dffcf3_3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9bdf7d7b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9bdf7d7b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a523bbf045_0_1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a523bbf045_0_1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a5702cba64_6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ga5702cba64_6_3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a5702cba64_6_3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a523bbf045_0_1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a523bbf045_0_1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a523bbf045_0_10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ga523bbf045_0_10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a523bbf045_0_1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a523bbf045_0_1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a523bbf045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a523bbf045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a523bbf045_0_1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a523bbf045_0_17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a523bbf045_0_1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a523bbf045_0_1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a556766da0_3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a556766da0_3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a556766da0_3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a556766da0_3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a556766da0_3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a556766da0_3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a556766da0_3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a556766da0_3_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a5702cba64_6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ga5702cba64_6_3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a5702cba64_6_3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a556766da0_3_7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34" name="Google Shape;734;ga556766da0_3_7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a556766da0_3_8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42" name="Google Shape;742;ga556766da0_3_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a556766da0_3_1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ga556766da0_3_1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a556766da0_3_1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a556766da0_3_1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9bdf7d7b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9bdf7d7b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a5702cba64_6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a5702cba64_6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a556766da0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a556766da0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a523bbf04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a523bbf04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a5702cba64_6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ga5702cba64_6_3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ga5702cba64_6_3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a5702cba64_6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ga5702cba64_6_3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ga5702cba64_6_3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a5702cba64_6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ga5702cba64_6_3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a5702cba64_6_3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a523bbf04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a523bbf04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1"/>
          </p:nvPr>
        </p:nvSpPr>
        <p:spPr>
          <a:xfrm>
            <a:off x="1012800" y="3678252"/>
            <a:ext cx="4950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2"/>
          </p:nvPr>
        </p:nvSpPr>
        <p:spPr>
          <a:xfrm>
            <a:off x="335673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3"/>
          </p:nvPr>
        </p:nvSpPr>
        <p:spPr>
          <a:xfrm>
            <a:off x="584432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/>
            </a:lvl1pPr>
            <a:lvl2pPr lvl="1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lvl="2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000" b="1" cap="none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/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edero"/>
              <a:buNone/>
              <a:defRPr sz="1100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edero"/>
              <a:buNone/>
              <a:defRPr sz="1100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edero"/>
              <a:buNone/>
              <a:defRPr sz="1100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edero"/>
              <a:buNone/>
              <a:defRPr sz="1100"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358775" y="141685"/>
            <a:ext cx="6743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Federo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Federo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Federo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Federo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Federo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Federo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Federo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Federo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816429" y="1102178"/>
            <a:ext cx="7527600" cy="35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marL="91440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/>
            </a:lvl2pPr>
            <a:lvl3pPr marL="137160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3pPr>
            <a:lvl4pPr marL="182880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/>
            </a:lvl4pPr>
            <a:lvl5pPr marL="228600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»"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edero"/>
              <a:buChar char="»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edero"/>
              <a:buChar char="»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edero"/>
              <a:buChar char="»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edero"/>
              <a:buChar char="»"/>
              <a:defRPr/>
            </a:lvl9pPr>
          </a:lstStyle>
          <a:p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5315" y="4506782"/>
            <a:ext cx="2108843" cy="492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•"/>
              <a:defRPr sz="2100"/>
            </a:lvl1pPr>
            <a:lvl2pPr marL="91440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1800"/>
            </a:lvl2pPr>
            <a:lvl3pPr marL="137160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500"/>
            </a:lvl3pPr>
            <a:lvl4pPr marL="182880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 sz="1400"/>
            </a:lvl4pPr>
            <a:lvl5pPr marL="228600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»"/>
              <a:defRPr sz="1400"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edero"/>
              <a:buChar char="»"/>
              <a:defRPr sz="1400"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edero"/>
              <a:buChar char="»"/>
              <a:defRPr sz="1400"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edero"/>
              <a:buChar char="»"/>
              <a:defRPr sz="1400"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edero"/>
              <a:buChar char="»"/>
              <a:defRPr sz="1400"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•"/>
              <a:defRPr sz="2100"/>
            </a:lvl1pPr>
            <a:lvl2pPr marL="91440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1800"/>
            </a:lvl2pPr>
            <a:lvl3pPr marL="137160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500"/>
            </a:lvl3pPr>
            <a:lvl4pPr marL="182880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 sz="1400"/>
            </a:lvl4pPr>
            <a:lvl5pPr marL="228600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»"/>
              <a:defRPr sz="1400"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edero"/>
              <a:buChar char="»"/>
              <a:defRPr sz="1400"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edero"/>
              <a:buChar char="»"/>
              <a:defRPr sz="1400"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edero"/>
              <a:buChar char="»"/>
              <a:defRPr sz="1400"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edero"/>
              <a:buChar char="»"/>
              <a:defRPr sz="1400"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/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2pPr>
            <a:lvl3pPr marL="137160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1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1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edero"/>
              <a:buNone/>
              <a:defRPr sz="12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edero"/>
              <a:buNone/>
              <a:defRPr sz="12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edero"/>
              <a:buNone/>
              <a:defRPr sz="12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edero"/>
              <a:buNone/>
              <a:defRPr sz="1200" b="1"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/>
            </a:lvl1pPr>
            <a:lvl2pPr marL="91440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–"/>
              <a:defRPr sz="1500"/>
            </a:lvl2pPr>
            <a:lvl3pPr marL="137160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/>
            </a:lvl3pPr>
            <a:lvl4pPr marL="1828800" lvl="3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–"/>
              <a:defRPr sz="1200"/>
            </a:lvl4pPr>
            <a:lvl5pPr marL="2286000" lvl="4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»"/>
              <a:defRPr sz="1200"/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edero"/>
              <a:buChar char="»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edero"/>
              <a:buChar char="»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edero"/>
              <a:buChar char="»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edero"/>
              <a:buChar char="»"/>
              <a:defRPr sz="1200"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/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2pPr>
            <a:lvl3pPr marL="137160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1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1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edero"/>
              <a:buNone/>
              <a:defRPr sz="12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edero"/>
              <a:buNone/>
              <a:defRPr sz="12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edero"/>
              <a:buNone/>
              <a:defRPr sz="12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edero"/>
              <a:buNone/>
              <a:defRPr sz="1200" b="1"/>
            </a:lvl9pPr>
          </a:lstStyle>
          <a:p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/>
            </a:lvl1pPr>
            <a:lvl2pPr marL="91440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–"/>
              <a:defRPr sz="1500"/>
            </a:lvl2pPr>
            <a:lvl3pPr marL="137160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/>
            </a:lvl3pPr>
            <a:lvl4pPr marL="1828800" lvl="3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–"/>
              <a:defRPr sz="1200"/>
            </a:lvl4pPr>
            <a:lvl5pPr marL="2286000" lvl="4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»"/>
              <a:defRPr sz="1200"/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edero"/>
              <a:buChar char="»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edero"/>
              <a:buChar char="»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edero"/>
              <a:buChar char="»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edero"/>
              <a:buChar char="»"/>
              <a:defRPr sz="1200"/>
            </a:lvl9pPr>
          </a:lstStyle>
          <a:p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/>
            </a:lvl1pPr>
            <a:lvl2pPr marL="91440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–"/>
              <a:defRPr sz="2100"/>
            </a:lvl2pPr>
            <a:lvl3pPr marL="137160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–"/>
              <a:defRPr sz="1500"/>
            </a:lvl4pPr>
            <a:lvl5pPr marL="228600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»"/>
              <a:defRPr sz="1500"/>
            </a:lvl5pPr>
            <a:lvl6pPr marL="274320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edero"/>
              <a:buChar char="»"/>
              <a:defRPr sz="1500"/>
            </a:lvl6pPr>
            <a:lvl7pPr marL="320040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edero"/>
              <a:buChar char="»"/>
              <a:defRPr sz="1500"/>
            </a:lvl7pPr>
            <a:lvl8pPr marL="365760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edero"/>
              <a:buChar char="»"/>
              <a:defRPr sz="1500"/>
            </a:lvl8pPr>
            <a:lvl9pPr marL="411480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edero"/>
              <a:buChar char="»"/>
              <a:defRPr sz="1500"/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800"/>
            </a:lvl3pPr>
            <a:lvl4pPr marL="1828800" lvl="3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700"/>
            </a:lvl4pPr>
            <a:lvl5pPr marL="2286000" lvl="4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700"/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Federo"/>
              <a:buNone/>
              <a:defRPr sz="700"/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Federo"/>
              <a:buNone/>
              <a:defRPr sz="700"/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Federo"/>
              <a:buNone/>
              <a:defRPr sz="700"/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Federo"/>
              <a:buNone/>
              <a:defRPr sz="700"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6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edero"/>
              <a:buNone/>
              <a:defRPr sz="15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edero"/>
              <a:buNone/>
              <a:defRPr sz="15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edero"/>
              <a:buNone/>
              <a:defRPr sz="15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edero"/>
              <a:buNone/>
              <a:defRPr sz="15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defRPr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800"/>
            </a:lvl3pPr>
            <a:lvl4pPr marL="1828800" lvl="3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700"/>
            </a:lvl4pPr>
            <a:lvl5pPr marL="2286000" lvl="4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700"/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Federo"/>
              <a:buNone/>
              <a:defRPr sz="700"/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Federo"/>
              <a:buNone/>
              <a:defRPr sz="700"/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Federo"/>
              <a:buNone/>
              <a:defRPr sz="700"/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Federo"/>
              <a:buNone/>
              <a:defRPr sz="700"/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7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155" name="Google Shape;155;p28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161" name="Google Shape;161;p29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162" name="Google Shape;162;p29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9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9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lip Art and Text" type="clipArtAndTx">
  <p:cSld name="CLIPART_AND_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0"/>
          <p:cNvSpPr>
            <a:spLocks noGrp="1"/>
          </p:cNvSpPr>
          <p:nvPr>
            <p:ph type="clipArt" idx="2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edero"/>
              <a:buChar char="»"/>
              <a:defRPr sz="15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edero"/>
              <a:buChar char="»"/>
              <a:defRPr sz="15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edero"/>
              <a:buChar char="»"/>
              <a:defRPr sz="15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edero"/>
              <a:buChar char="»"/>
              <a:defRPr sz="15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defRPr>
            </a:lvl9pPr>
          </a:lstStyle>
          <a:p>
            <a:endParaRPr/>
          </a:p>
        </p:txBody>
      </p:sp>
      <p:sp>
        <p:nvSpPr>
          <p:cNvPr id="168" name="Google Shape;168;p30"/>
          <p:cNvSpPr txBox="1">
            <a:spLocks noGrp="1"/>
          </p:cNvSpPr>
          <p:nvPr>
            <p:ph type="body" idx="1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169" name="Google Shape;169;p30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0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0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 type="tbl">
  <p:cSld name="TABLE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1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hart" type="chart">
  <p:cSld name="CHAR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2"/>
          <p:cNvSpPr>
            <a:spLocks noGrp="1"/>
          </p:cNvSpPr>
          <p:nvPr>
            <p:ph type="chart" idx="2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edero"/>
              <a:buChar char="»"/>
              <a:defRPr sz="15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edero"/>
              <a:buChar char="»"/>
              <a:defRPr sz="15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edero"/>
              <a:buChar char="»"/>
              <a:defRPr sz="15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edero"/>
              <a:buChar char="»"/>
              <a:defRPr sz="15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defRPr>
            </a:lvl9pPr>
          </a:lstStyle>
          <a:p>
            <a:endParaRPr/>
          </a:p>
        </p:txBody>
      </p:sp>
      <p:sp>
        <p:nvSpPr>
          <p:cNvPr id="180" name="Google Shape;180;p3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2" name="Google Shape;19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3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21" name="Google Shape;221;p3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3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23" name="Google Shape;223;p3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3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35" name="Google Shape;235;p4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36" name="Google Shape;236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4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43" name="Google Shape;243;p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43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4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44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4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5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45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1_Title and Conten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7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7" name="Google Shape;267;p47"/>
          <p:cNvSpPr txBox="1">
            <a:spLocks noGrp="1"/>
          </p:cNvSpPr>
          <p:nvPr>
            <p:ph type="title"/>
          </p:nvPr>
        </p:nvSpPr>
        <p:spPr>
          <a:xfrm>
            <a:off x="358775" y="141685"/>
            <a:ext cx="6743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Federo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Federo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Federo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Federo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Federo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Federo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Federo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Federo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47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9" name="Google Shape;269;p47"/>
          <p:cNvSpPr txBox="1">
            <a:spLocks noGrp="1"/>
          </p:cNvSpPr>
          <p:nvPr>
            <p:ph type="body" idx="1"/>
          </p:nvPr>
        </p:nvSpPr>
        <p:spPr>
          <a:xfrm>
            <a:off x="816429" y="1102178"/>
            <a:ext cx="7527300" cy="35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marL="91440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/>
            </a:lvl2pPr>
            <a:lvl3pPr marL="137160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3pPr>
            <a:lvl4pPr marL="182880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/>
            </a:lvl4pPr>
            <a:lvl5pPr marL="228600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»"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edero"/>
              <a:buChar char="»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edero"/>
              <a:buChar char="»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edero"/>
              <a:buChar char="»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edero"/>
              <a:buChar char="»"/>
              <a:defRPr/>
            </a:lvl9pPr>
          </a:lstStyle>
          <a:p>
            <a:endParaRPr/>
          </a:p>
        </p:txBody>
      </p:sp>
      <p:pic>
        <p:nvPicPr>
          <p:cNvPr id="270" name="Google Shape;270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5316" y="4506782"/>
            <a:ext cx="2811790" cy="492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1" i="0" u="none" strike="noStrike" cap="none">
                <a:solidFill>
                  <a:schemeClr val="dk2"/>
                </a:solidFill>
                <a:latin typeface="Federo"/>
                <a:ea typeface="Federo"/>
                <a:cs typeface="Federo"/>
                <a:sym typeface="Federo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1" i="0" u="none" strike="noStrike" cap="none">
                <a:solidFill>
                  <a:schemeClr val="dk2"/>
                </a:solidFill>
                <a:latin typeface="Federo"/>
                <a:ea typeface="Federo"/>
                <a:cs typeface="Federo"/>
                <a:sym typeface="Federo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1" i="0" u="none" strike="noStrike" cap="none">
                <a:solidFill>
                  <a:schemeClr val="dk2"/>
                </a:solidFill>
                <a:latin typeface="Federo"/>
                <a:ea typeface="Federo"/>
                <a:cs typeface="Federo"/>
                <a:sym typeface="Federo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1" i="0" u="none" strike="noStrike" cap="none">
                <a:solidFill>
                  <a:schemeClr val="dk2"/>
                </a:solidFill>
                <a:latin typeface="Federo"/>
                <a:ea typeface="Federo"/>
                <a:cs typeface="Federo"/>
                <a:sym typeface="Federo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1" i="0" u="none" strike="noStrike" cap="none">
                <a:solidFill>
                  <a:schemeClr val="dk2"/>
                </a:solidFill>
                <a:latin typeface="Federo"/>
                <a:ea typeface="Federo"/>
                <a:cs typeface="Federo"/>
                <a:sym typeface="Federo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1" i="0" u="none" strike="noStrike" cap="none">
                <a:solidFill>
                  <a:schemeClr val="dk2"/>
                </a:solidFill>
                <a:latin typeface="Federo"/>
                <a:ea typeface="Federo"/>
                <a:cs typeface="Federo"/>
                <a:sym typeface="Federo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1" i="0" u="none" strike="noStrike" cap="none">
                <a:solidFill>
                  <a:schemeClr val="dk2"/>
                </a:solidFill>
                <a:latin typeface="Federo"/>
                <a:ea typeface="Federo"/>
                <a:cs typeface="Federo"/>
                <a:sym typeface="Federo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1" i="0" u="none" strike="noStrike" cap="none">
                <a:solidFill>
                  <a:schemeClr val="dk2"/>
                </a:solidFill>
                <a:latin typeface="Federo"/>
                <a:ea typeface="Federo"/>
                <a:cs typeface="Federo"/>
                <a:sym typeface="Federo"/>
              </a:defRPr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edero"/>
              <a:buChar char="»"/>
              <a:defRPr sz="15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edero"/>
              <a:buChar char="»"/>
              <a:defRPr sz="15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edero"/>
              <a:buChar char="»"/>
              <a:defRPr sz="15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edero"/>
              <a:buChar char="»"/>
              <a:defRPr sz="15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defRPr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85" name="Google Shape;185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e.k12.de.us/cms/lib/DE01922744/Centricity/Domain/600/Final-%20Supporting%20Mental%20%20Social%20Emotional%20Health%20Reentry%20Guide%20%20Toolkit%208.4.2020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skhearn@udel.edu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docs.google.com/forms/d/e/1FAIpQLSfm5AjTxhGyezhXlnpLYf9hfewFvnTF9GC1bgLpyzspH3Zwxw/viewform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-global.website-files.com/5d3725188825e071f1670246/5d70468ef10ca28bb416e7b0_pbis%20cultural%20responsiveness%20field%20guide.pdf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drive.google.com/drive/u/1/folders/1acfE8Qx1Ky9FpF70F4b2-r-bZ9MLXlzT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rive.google.com/file/d/1mZfkEGSRKB9BCFrX-vM0IbNu1yoRaTcL/view?usp=sharing" TargetMode="External"/><Relationship Id="rId4" Type="http://schemas.openxmlformats.org/officeDocument/2006/relationships/hyperlink" Target="https://drive.google.com/file/d/13_ItPp-yBBNowva94218e5cQ9MPmOMXr/view?usp=sharing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hyperlink" Target="http://www.doe.k12.de.us/mts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8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DE-PBS Cadre Meeting </a:t>
            </a:r>
            <a:endParaRPr dirty="0"/>
          </a:p>
        </p:txBody>
      </p:sp>
      <p:sp>
        <p:nvSpPr>
          <p:cNvPr id="276" name="Google Shape;276;p48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9900"/>
                </a:solidFill>
              </a:rPr>
              <a:t>October 30, 2020 </a:t>
            </a:r>
            <a:endParaRPr sz="2000" b="1"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7" name="Google Shape;27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9825" y="1769180"/>
            <a:ext cx="4242600" cy="2823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7"/>
          <p:cNvSpPr/>
          <p:nvPr/>
        </p:nvSpPr>
        <p:spPr>
          <a:xfrm>
            <a:off x="6427486" y="1348355"/>
            <a:ext cx="2642400" cy="122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Use </a:t>
            </a:r>
            <a:r>
              <a:rPr lang="en" sz="1800" b="1" i="0" u="none" strike="noStrike" cap="none">
                <a:solidFill>
                  <a:srgbClr val="6EB84B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r>
              <a:rPr lang="en" sz="1800" b="0" i="0" u="none" strike="noStrike" cap="none">
                <a:solidFill>
                  <a:srgbClr val="B4D4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to inform all decisions (screening, </a:t>
            </a: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    </a:t>
            </a: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progress monitoring, </a:t>
            </a: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      </a:t>
            </a: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equitable outcomes, </a:t>
            </a: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       </a:t>
            </a: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&amp; fidelity).</a:t>
            </a: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57"/>
          <p:cNvSpPr/>
          <p:nvPr/>
        </p:nvSpPr>
        <p:spPr>
          <a:xfrm>
            <a:off x="6241574" y="3660900"/>
            <a:ext cx="2754000" cy="99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      </a:t>
            </a: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Implement a small    </a:t>
            </a: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    </a:t>
            </a: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number of effective,   </a:t>
            </a: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  </a:t>
            </a: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culturally-relevant </a:t>
            </a:r>
            <a:r>
              <a:rPr lang="en" sz="1800" b="1" i="0" u="none" strike="noStrike" cap="none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</a:rPr>
              <a:t>practices</a:t>
            </a: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well.</a:t>
            </a: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57"/>
          <p:cNvSpPr/>
          <p:nvPr/>
        </p:nvSpPr>
        <p:spPr>
          <a:xfrm>
            <a:off x="1110100" y="4090500"/>
            <a:ext cx="2166300" cy="300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Integrate, align, &amp; connect </a:t>
            </a:r>
            <a:r>
              <a:rPr lang="en" sz="1800" b="1" i="0" u="none" strike="noStrike" cap="none">
                <a:solidFill>
                  <a:srgbClr val="1155CC"/>
                </a:solidFill>
              </a:rPr>
              <a:t>practices</a:t>
            </a: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57"/>
          <p:cNvSpPr/>
          <p:nvPr/>
        </p:nvSpPr>
        <p:spPr>
          <a:xfrm>
            <a:off x="435271" y="1861508"/>
            <a:ext cx="2410800" cy="122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1800" b="0" i="1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Continue to invest in</a:t>
            </a:r>
            <a:r>
              <a:rPr lang="en" sz="1800" b="1" i="1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b="1" i="1" u="none" strike="noStrike" cap="none">
                <a:solidFill>
                  <a:srgbClr val="FF99CC"/>
                </a:solidFill>
                <a:latin typeface="Arial"/>
                <a:ea typeface="Arial"/>
                <a:cs typeface="Arial"/>
                <a:sym typeface="Arial"/>
              </a:rPr>
              <a:t>systems</a:t>
            </a:r>
            <a:r>
              <a:rPr lang="en" sz="1800" b="1" i="1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b="0" i="1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to support high-fidelity implementation across time. </a:t>
            </a:r>
            <a:endParaRPr sz="1800" b="0" i="1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57"/>
          <p:cNvSpPr/>
          <p:nvPr/>
        </p:nvSpPr>
        <p:spPr>
          <a:xfrm>
            <a:off x="4491350" y="416575"/>
            <a:ext cx="4685100" cy="53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1800" b="0" i="1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Make student </a:t>
            </a:r>
            <a:r>
              <a:rPr lang="en" sz="1800" b="1" i="1" u="none" strike="noStrike" cap="none">
                <a:latin typeface="Arial"/>
                <a:ea typeface="Arial"/>
                <a:cs typeface="Arial"/>
                <a:sym typeface="Arial"/>
              </a:rPr>
              <a:t>growth</a:t>
            </a:r>
            <a:r>
              <a:rPr lang="en" sz="1800" b="0" i="1" u="none" strike="noStrike" cap="none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i="1"/>
              <a:t>&amp;</a:t>
            </a:r>
            <a:r>
              <a:rPr lang="en" sz="1800" b="0" i="1" u="none" strike="noStrike" cap="none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b="1" i="1" u="none" strike="noStrike" cap="none">
                <a:latin typeface="Arial"/>
                <a:ea typeface="Arial"/>
                <a:cs typeface="Arial"/>
                <a:sym typeface="Arial"/>
              </a:rPr>
              <a:t>benefit</a:t>
            </a:r>
            <a:r>
              <a:rPr lang="en" sz="1800" b="0" i="1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1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1800" i="1">
                <a:solidFill>
                  <a:srgbClr val="434343"/>
                </a:solidFill>
              </a:rPr>
              <a:t>of all students </a:t>
            </a:r>
            <a:r>
              <a:rPr lang="en" sz="1800" b="0" i="1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central to all decisions. </a:t>
            </a:r>
            <a:endParaRPr sz="1800" i="1">
              <a:solidFill>
                <a:srgbClr val="434343"/>
              </a:solidFill>
            </a:endParaRPr>
          </a:p>
        </p:txBody>
      </p:sp>
      <p:sp>
        <p:nvSpPr>
          <p:cNvPr id="402" name="Google Shape;402;p57"/>
          <p:cNvSpPr/>
          <p:nvPr/>
        </p:nvSpPr>
        <p:spPr>
          <a:xfrm>
            <a:off x="2541275" y="1076575"/>
            <a:ext cx="4267200" cy="3751800"/>
          </a:xfrm>
          <a:prstGeom prst="ellipse">
            <a:avLst/>
          </a:prstGeom>
          <a:solidFill>
            <a:schemeClr val="lt1"/>
          </a:solidFill>
          <a:ln w="635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57"/>
          <p:cNvSpPr txBox="1"/>
          <p:nvPr/>
        </p:nvSpPr>
        <p:spPr>
          <a:xfrm>
            <a:off x="3635733" y="1266673"/>
            <a:ext cx="19623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OUTCOMES</a:t>
            </a:r>
            <a:endParaRPr sz="1100"/>
          </a:p>
        </p:txBody>
      </p:sp>
      <p:sp>
        <p:nvSpPr>
          <p:cNvPr id="404" name="Google Shape;404;p57"/>
          <p:cNvSpPr/>
          <p:nvPr/>
        </p:nvSpPr>
        <p:spPr>
          <a:xfrm>
            <a:off x="3455675" y="2673930"/>
            <a:ext cx="2362200" cy="1837500"/>
          </a:xfrm>
          <a:prstGeom prst="ellipse">
            <a:avLst/>
          </a:prstGeom>
          <a:solidFill>
            <a:srgbClr val="3366FF">
              <a:alpha val="49800"/>
            </a:srgbClr>
          </a:solidFill>
          <a:ln w="63500" cap="flat" cmpd="sng">
            <a:solidFill>
              <a:srgbClr val="336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57"/>
          <p:cNvSpPr txBox="1"/>
          <p:nvPr/>
        </p:nvSpPr>
        <p:spPr>
          <a:xfrm>
            <a:off x="3671445" y="3756434"/>
            <a:ext cx="19641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PRACTICES</a:t>
            </a:r>
            <a:endParaRPr sz="1100"/>
          </a:p>
        </p:txBody>
      </p:sp>
      <p:sp>
        <p:nvSpPr>
          <p:cNvPr id="406" name="Google Shape;406;p57"/>
          <p:cNvSpPr/>
          <p:nvPr/>
        </p:nvSpPr>
        <p:spPr>
          <a:xfrm>
            <a:off x="4141475" y="1723438"/>
            <a:ext cx="2286000" cy="1837500"/>
          </a:xfrm>
          <a:prstGeom prst="ellipse">
            <a:avLst/>
          </a:prstGeom>
          <a:solidFill>
            <a:srgbClr val="B2ECC4">
              <a:alpha val="49800"/>
            </a:srgbClr>
          </a:solidFill>
          <a:ln w="63500" cap="flat" cmpd="sng">
            <a:solidFill>
              <a:srgbClr val="B2EC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57"/>
          <p:cNvSpPr txBox="1"/>
          <p:nvPr/>
        </p:nvSpPr>
        <p:spPr>
          <a:xfrm rot="2588780">
            <a:off x="5136787" y="2258662"/>
            <a:ext cx="905005" cy="429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endParaRPr sz="1100"/>
          </a:p>
        </p:txBody>
      </p:sp>
      <p:sp>
        <p:nvSpPr>
          <p:cNvPr id="408" name="Google Shape;408;p57"/>
          <p:cNvSpPr/>
          <p:nvPr/>
        </p:nvSpPr>
        <p:spPr>
          <a:xfrm>
            <a:off x="2846075" y="1723438"/>
            <a:ext cx="2209800" cy="1837500"/>
          </a:xfrm>
          <a:prstGeom prst="ellipse">
            <a:avLst/>
          </a:prstGeom>
          <a:solidFill>
            <a:srgbClr val="FF99CC">
              <a:alpha val="49800"/>
            </a:srgbClr>
          </a:solidFill>
          <a:ln w="63500" cap="flat" cmpd="sng">
            <a:solidFill>
              <a:srgbClr val="FF99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57"/>
          <p:cNvSpPr txBox="1"/>
          <p:nvPr/>
        </p:nvSpPr>
        <p:spPr>
          <a:xfrm rot="-2951119">
            <a:off x="2869756" y="2313704"/>
            <a:ext cx="1476558" cy="436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SYSTEMS</a:t>
            </a:r>
            <a:endParaRPr sz="1100"/>
          </a:p>
        </p:txBody>
      </p:sp>
      <p:sp>
        <p:nvSpPr>
          <p:cNvPr id="410" name="Google Shape;410;p57"/>
          <p:cNvSpPr txBox="1"/>
          <p:nvPr/>
        </p:nvSpPr>
        <p:spPr>
          <a:xfrm>
            <a:off x="3915375" y="2511540"/>
            <a:ext cx="13293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EQUITY</a:t>
            </a:r>
            <a:endParaRPr sz="1100"/>
          </a:p>
        </p:txBody>
      </p:sp>
      <p:pic>
        <p:nvPicPr>
          <p:cNvPr id="411" name="Google Shape;41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5848" y="32575"/>
            <a:ext cx="1379721" cy="3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7"/>
          <p:cNvSpPr txBox="1">
            <a:spLocks noGrp="1"/>
          </p:cNvSpPr>
          <p:nvPr>
            <p:ph type="title"/>
          </p:nvPr>
        </p:nvSpPr>
        <p:spPr>
          <a:xfrm>
            <a:off x="128225" y="341825"/>
            <a:ext cx="41499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34343"/>
                </a:solidFill>
                <a:latin typeface="Merriweather"/>
                <a:ea typeface="Merriweather"/>
                <a:cs typeface="Merriweather"/>
                <a:sym typeface="Merriweather"/>
              </a:rPr>
              <a:t>Guiding Principles</a:t>
            </a:r>
            <a:endParaRPr>
              <a:solidFill>
                <a:srgbClr val="43434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13" name="Google Shape;413;p57"/>
          <p:cNvSpPr/>
          <p:nvPr/>
        </p:nvSpPr>
        <p:spPr>
          <a:xfrm>
            <a:off x="257775" y="735750"/>
            <a:ext cx="3062400" cy="300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2500" b="1" i="0" u="none" strike="noStrike" cap="none">
                <a:solidFill>
                  <a:srgbClr val="434343"/>
                </a:solidFill>
                <a:latin typeface="Merriweather"/>
                <a:ea typeface="Merriweather"/>
                <a:cs typeface="Merriweather"/>
                <a:sym typeface="Merriweather"/>
              </a:rPr>
              <a:t>Prioritize equity.</a:t>
            </a:r>
            <a:r>
              <a:rPr lang="en" sz="2200" b="1" i="0" u="none" strike="noStrike" cap="none">
                <a:solidFill>
                  <a:srgbClr val="434343"/>
                </a:solidFill>
              </a:rPr>
              <a:t> </a:t>
            </a:r>
            <a:endParaRPr sz="1800" b="1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8"/>
          <p:cNvSpPr/>
          <p:nvPr/>
        </p:nvSpPr>
        <p:spPr>
          <a:xfrm>
            <a:off x="6427486" y="1348355"/>
            <a:ext cx="2642400" cy="122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Use </a:t>
            </a:r>
            <a:r>
              <a:rPr lang="en" sz="1800" b="1" i="0" u="none" strike="noStrike" cap="none">
                <a:solidFill>
                  <a:srgbClr val="6EB84B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r>
              <a:rPr lang="en" sz="1800" b="0" i="0" u="none" strike="noStrike" cap="none">
                <a:solidFill>
                  <a:srgbClr val="B4D4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to inform all decisions (screening, </a:t>
            </a: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    </a:t>
            </a: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progress monitoring, </a:t>
            </a: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      </a:t>
            </a: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equitable outcomes, </a:t>
            </a: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       </a:t>
            </a: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&amp; fidelity).</a:t>
            </a: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58"/>
          <p:cNvSpPr/>
          <p:nvPr/>
        </p:nvSpPr>
        <p:spPr>
          <a:xfrm>
            <a:off x="6241574" y="3660900"/>
            <a:ext cx="2754000" cy="99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      </a:t>
            </a: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Implement a small    </a:t>
            </a: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    </a:t>
            </a: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number of effective,   </a:t>
            </a: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  </a:t>
            </a: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culturally-relevant </a:t>
            </a:r>
            <a:r>
              <a:rPr lang="en" sz="1800" b="1" i="0" u="none" strike="noStrike" cap="none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</a:rPr>
              <a:t>practices</a:t>
            </a: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well.</a:t>
            </a: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58"/>
          <p:cNvSpPr/>
          <p:nvPr/>
        </p:nvSpPr>
        <p:spPr>
          <a:xfrm>
            <a:off x="1110100" y="4090500"/>
            <a:ext cx="2166300" cy="300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Integrate, align, &amp; connect </a:t>
            </a:r>
            <a:r>
              <a:rPr lang="en" sz="1800" b="1" i="0" u="none" strike="noStrike" cap="none">
                <a:solidFill>
                  <a:srgbClr val="1155CC"/>
                </a:solidFill>
              </a:rPr>
              <a:t>practices</a:t>
            </a: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58"/>
          <p:cNvSpPr/>
          <p:nvPr/>
        </p:nvSpPr>
        <p:spPr>
          <a:xfrm>
            <a:off x="435271" y="1861508"/>
            <a:ext cx="2410800" cy="122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1800" b="0" i="1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Continue to invest in</a:t>
            </a:r>
            <a:r>
              <a:rPr lang="en" sz="1800" b="1" i="1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b="1" i="1" u="none" strike="noStrike" cap="none">
                <a:solidFill>
                  <a:srgbClr val="FF99CC"/>
                </a:solidFill>
                <a:latin typeface="Arial"/>
                <a:ea typeface="Arial"/>
                <a:cs typeface="Arial"/>
                <a:sym typeface="Arial"/>
              </a:rPr>
              <a:t>systems</a:t>
            </a:r>
            <a:r>
              <a:rPr lang="en" sz="1800" b="1" i="1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b="0" i="1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to support high-fidelity implementation across time. </a:t>
            </a:r>
            <a:endParaRPr sz="1800" b="0" i="1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58"/>
          <p:cNvSpPr/>
          <p:nvPr/>
        </p:nvSpPr>
        <p:spPr>
          <a:xfrm>
            <a:off x="4491350" y="416575"/>
            <a:ext cx="4685100" cy="53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1800" b="0" i="1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Make student </a:t>
            </a:r>
            <a:r>
              <a:rPr lang="en" sz="1800" b="1" i="1" u="none" strike="noStrike" cap="none">
                <a:latin typeface="Arial"/>
                <a:ea typeface="Arial"/>
                <a:cs typeface="Arial"/>
                <a:sym typeface="Arial"/>
              </a:rPr>
              <a:t>growth</a:t>
            </a:r>
            <a:r>
              <a:rPr lang="en" sz="1800" b="0" i="1" u="none" strike="noStrike" cap="none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i="1"/>
              <a:t>&amp;</a:t>
            </a:r>
            <a:r>
              <a:rPr lang="en" sz="1800" b="0" i="1" u="none" strike="noStrike" cap="none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b="1" i="1" u="none" strike="noStrike" cap="none">
                <a:latin typeface="Arial"/>
                <a:ea typeface="Arial"/>
                <a:cs typeface="Arial"/>
                <a:sym typeface="Arial"/>
              </a:rPr>
              <a:t>benefit</a:t>
            </a:r>
            <a:r>
              <a:rPr lang="en" sz="1800" b="0" i="1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1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1800" i="1">
                <a:solidFill>
                  <a:srgbClr val="434343"/>
                </a:solidFill>
              </a:rPr>
              <a:t>of all students </a:t>
            </a:r>
            <a:r>
              <a:rPr lang="en" sz="1800" b="0" i="1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central to all decisions. </a:t>
            </a:r>
            <a:endParaRPr sz="1800" i="1">
              <a:solidFill>
                <a:srgbClr val="434343"/>
              </a:solidFill>
            </a:endParaRPr>
          </a:p>
        </p:txBody>
      </p:sp>
      <p:sp>
        <p:nvSpPr>
          <p:cNvPr id="424" name="Google Shape;424;p58"/>
          <p:cNvSpPr/>
          <p:nvPr/>
        </p:nvSpPr>
        <p:spPr>
          <a:xfrm>
            <a:off x="2541275" y="1076575"/>
            <a:ext cx="4267200" cy="3751800"/>
          </a:xfrm>
          <a:prstGeom prst="ellipse">
            <a:avLst/>
          </a:prstGeom>
          <a:solidFill>
            <a:schemeClr val="lt1"/>
          </a:solidFill>
          <a:ln w="635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58"/>
          <p:cNvSpPr txBox="1"/>
          <p:nvPr/>
        </p:nvSpPr>
        <p:spPr>
          <a:xfrm>
            <a:off x="3635733" y="1266673"/>
            <a:ext cx="19623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OUTCOMES</a:t>
            </a:r>
            <a:endParaRPr sz="1100"/>
          </a:p>
        </p:txBody>
      </p:sp>
      <p:sp>
        <p:nvSpPr>
          <p:cNvPr id="426" name="Google Shape;426;p58"/>
          <p:cNvSpPr/>
          <p:nvPr/>
        </p:nvSpPr>
        <p:spPr>
          <a:xfrm>
            <a:off x="3455675" y="2673930"/>
            <a:ext cx="2362200" cy="1837500"/>
          </a:xfrm>
          <a:prstGeom prst="ellipse">
            <a:avLst/>
          </a:prstGeom>
          <a:solidFill>
            <a:srgbClr val="3366FF">
              <a:alpha val="49800"/>
            </a:srgbClr>
          </a:solidFill>
          <a:ln w="63500" cap="flat" cmpd="sng">
            <a:solidFill>
              <a:srgbClr val="336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58"/>
          <p:cNvSpPr txBox="1"/>
          <p:nvPr/>
        </p:nvSpPr>
        <p:spPr>
          <a:xfrm>
            <a:off x="3671445" y="3756434"/>
            <a:ext cx="19641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PRACTICES</a:t>
            </a:r>
            <a:endParaRPr sz="1100"/>
          </a:p>
        </p:txBody>
      </p:sp>
      <p:sp>
        <p:nvSpPr>
          <p:cNvPr id="428" name="Google Shape;428;p58"/>
          <p:cNvSpPr/>
          <p:nvPr/>
        </p:nvSpPr>
        <p:spPr>
          <a:xfrm>
            <a:off x="4141475" y="1723438"/>
            <a:ext cx="2286000" cy="1837500"/>
          </a:xfrm>
          <a:prstGeom prst="ellipse">
            <a:avLst/>
          </a:prstGeom>
          <a:solidFill>
            <a:srgbClr val="B2ECC4">
              <a:alpha val="49800"/>
            </a:srgbClr>
          </a:solidFill>
          <a:ln w="63500" cap="flat" cmpd="sng">
            <a:solidFill>
              <a:srgbClr val="B2EC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58"/>
          <p:cNvSpPr txBox="1"/>
          <p:nvPr/>
        </p:nvSpPr>
        <p:spPr>
          <a:xfrm rot="2588780">
            <a:off x="5136787" y="2258662"/>
            <a:ext cx="905005" cy="429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endParaRPr sz="1100"/>
          </a:p>
        </p:txBody>
      </p:sp>
      <p:sp>
        <p:nvSpPr>
          <p:cNvPr id="430" name="Google Shape;430;p58"/>
          <p:cNvSpPr/>
          <p:nvPr/>
        </p:nvSpPr>
        <p:spPr>
          <a:xfrm>
            <a:off x="2846075" y="1723438"/>
            <a:ext cx="2209800" cy="1837500"/>
          </a:xfrm>
          <a:prstGeom prst="ellipse">
            <a:avLst/>
          </a:prstGeom>
          <a:solidFill>
            <a:srgbClr val="FF99CC">
              <a:alpha val="49800"/>
            </a:srgbClr>
          </a:solidFill>
          <a:ln w="63500" cap="flat" cmpd="sng">
            <a:solidFill>
              <a:srgbClr val="FF99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58"/>
          <p:cNvSpPr txBox="1"/>
          <p:nvPr/>
        </p:nvSpPr>
        <p:spPr>
          <a:xfrm rot="-2951119">
            <a:off x="2869756" y="2313704"/>
            <a:ext cx="1476558" cy="436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SYSTEMS</a:t>
            </a:r>
            <a:endParaRPr sz="1100"/>
          </a:p>
        </p:txBody>
      </p:sp>
      <p:sp>
        <p:nvSpPr>
          <p:cNvPr id="432" name="Google Shape;432;p58"/>
          <p:cNvSpPr txBox="1"/>
          <p:nvPr/>
        </p:nvSpPr>
        <p:spPr>
          <a:xfrm>
            <a:off x="3915375" y="2511540"/>
            <a:ext cx="13293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EQUITY</a:t>
            </a:r>
            <a:endParaRPr sz="1100"/>
          </a:p>
        </p:txBody>
      </p:sp>
      <p:pic>
        <p:nvPicPr>
          <p:cNvPr id="433" name="Google Shape;43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5848" y="32575"/>
            <a:ext cx="1379721" cy="3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58"/>
          <p:cNvSpPr/>
          <p:nvPr/>
        </p:nvSpPr>
        <p:spPr>
          <a:xfrm rot="-995764">
            <a:off x="563625" y="2010806"/>
            <a:ext cx="8106499" cy="1465994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3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the MTSS framework to differentiate supports &amp; monitor to ensure equity </a:t>
            </a:r>
            <a:endParaRPr sz="3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3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all students.</a:t>
            </a:r>
            <a:endParaRPr sz="2600"/>
          </a:p>
        </p:txBody>
      </p:sp>
      <p:sp>
        <p:nvSpPr>
          <p:cNvPr id="435" name="Google Shape;435;p58"/>
          <p:cNvSpPr txBox="1">
            <a:spLocks noGrp="1"/>
          </p:cNvSpPr>
          <p:nvPr>
            <p:ph type="title"/>
          </p:nvPr>
        </p:nvSpPr>
        <p:spPr>
          <a:xfrm>
            <a:off x="128225" y="341825"/>
            <a:ext cx="41499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34343"/>
                </a:solidFill>
                <a:latin typeface="Merriweather"/>
                <a:ea typeface="Merriweather"/>
                <a:cs typeface="Merriweather"/>
                <a:sym typeface="Merriweather"/>
              </a:rPr>
              <a:t>Guiding Principles</a:t>
            </a:r>
            <a:endParaRPr>
              <a:solidFill>
                <a:srgbClr val="43434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36" name="Google Shape;436;p58"/>
          <p:cNvSpPr/>
          <p:nvPr/>
        </p:nvSpPr>
        <p:spPr>
          <a:xfrm>
            <a:off x="257775" y="735750"/>
            <a:ext cx="3062400" cy="300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2500" b="1" i="0" u="none" strike="noStrike" cap="none">
                <a:solidFill>
                  <a:srgbClr val="434343"/>
                </a:solidFill>
                <a:latin typeface="Merriweather"/>
                <a:ea typeface="Merriweather"/>
                <a:cs typeface="Merriweather"/>
                <a:sym typeface="Merriweather"/>
              </a:rPr>
              <a:t>Prioritize equity.</a:t>
            </a:r>
            <a:r>
              <a:rPr lang="en" sz="2200" b="1" i="0" u="none" strike="noStrike" cap="none">
                <a:solidFill>
                  <a:srgbClr val="434343"/>
                </a:solidFill>
              </a:rPr>
              <a:t> </a:t>
            </a:r>
            <a:endParaRPr sz="1800" b="1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9"/>
          <p:cNvSpPr txBox="1">
            <a:spLocks noGrp="1"/>
          </p:cNvSpPr>
          <p:nvPr>
            <p:ph type="ctrTitle"/>
          </p:nvPr>
        </p:nvSpPr>
        <p:spPr>
          <a:xfrm>
            <a:off x="311700" y="1599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Core Components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to ensure a culturally responsive lens &amp; equitable outcomes, systems, practices </a:t>
            </a:r>
            <a:endParaRPr sz="1600"/>
          </a:p>
        </p:txBody>
      </p:sp>
      <p:sp>
        <p:nvSpPr>
          <p:cNvPr id="442" name="Google Shape;442;p59"/>
          <p:cNvSpPr txBox="1">
            <a:spLocks noGrp="1"/>
          </p:cNvSpPr>
          <p:nvPr>
            <p:ph type="subTitle" idx="1"/>
          </p:nvPr>
        </p:nvSpPr>
        <p:spPr>
          <a:xfrm>
            <a:off x="159300" y="1109725"/>
            <a:ext cx="49134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001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400"/>
              <a:buFont typeface="Arial"/>
              <a:buAutoNum type="arabicPeriod"/>
            </a:pPr>
            <a:r>
              <a:rPr lang="en" sz="240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Identity </a:t>
            </a:r>
            <a:endParaRPr sz="140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400"/>
              <a:buFont typeface="Arial"/>
              <a:buAutoNum type="arabicPeriod"/>
            </a:pPr>
            <a:r>
              <a:rPr lang="en" sz="240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Voice </a:t>
            </a:r>
            <a:endParaRPr sz="140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400"/>
              <a:buFont typeface="Arial"/>
              <a:buAutoNum type="arabicPeriod"/>
            </a:pPr>
            <a:r>
              <a:rPr lang="en" sz="240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Supportive Environment </a:t>
            </a:r>
            <a:endParaRPr sz="240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400"/>
              <a:buFont typeface="Arial"/>
              <a:buAutoNum type="arabicPeriod"/>
            </a:pPr>
            <a:r>
              <a:rPr lang="en" sz="240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Situational Appropriateness </a:t>
            </a:r>
            <a:endParaRPr sz="240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400"/>
              <a:buFont typeface="Arial"/>
              <a:buAutoNum type="arabicPeriod"/>
            </a:pPr>
            <a:r>
              <a:rPr lang="en" sz="240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Data for Equity</a:t>
            </a:r>
            <a:endParaRPr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0100" y="1285025"/>
            <a:ext cx="3466775" cy="360032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0"/>
          <p:cNvSpPr/>
          <p:nvPr/>
        </p:nvSpPr>
        <p:spPr>
          <a:xfrm>
            <a:off x="1019275" y="904075"/>
            <a:ext cx="7690200" cy="3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057400" marR="0" lvl="6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400300" marR="0" lvl="6" indent="-323850" algn="l" rtl="0">
              <a:spcBef>
                <a:spcPts val="0"/>
              </a:spcBef>
              <a:spcAft>
                <a:spcPts val="0"/>
              </a:spcAft>
              <a:buClr>
                <a:srgbClr val="6EB84B"/>
              </a:buClr>
              <a:buSzPts val="2500"/>
              <a:buFont typeface="Merriweather"/>
              <a:buChar char="•"/>
            </a:pPr>
            <a:r>
              <a:rPr lang="en" sz="2500" b="1" i="0" u="none" strike="noStrike" cap="none">
                <a:solidFill>
                  <a:srgbClr val="6EB84B"/>
                </a:solidFill>
                <a:latin typeface="Merriweather"/>
                <a:ea typeface="Merriweather"/>
                <a:cs typeface="Merriweather"/>
                <a:sym typeface="Merriweather"/>
              </a:rPr>
              <a:t>Identity</a:t>
            </a:r>
            <a:endParaRPr sz="2500">
              <a:solidFill>
                <a:srgbClr val="6EB84B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2400300" marR="0" lvl="6" indent="-88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Race &amp; ethnicity plus ability, gender identity, language, marital status, religion, sexual identity, socio-economic status, and more</a:t>
            </a:r>
            <a:endParaRPr sz="1400" b="0" i="0" u="none" strike="noStrike" cap="none">
              <a:solidFill>
                <a:srgbClr val="434343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2400300" marR="0" lvl="6" indent="-88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Practitioners need to understand their own identity and how that impacts their practice and classroom, as well as the identity of their students, families and community.</a:t>
            </a:r>
            <a:endParaRPr sz="1100">
              <a:solidFill>
                <a:srgbClr val="434343"/>
              </a:solidFill>
            </a:endParaRPr>
          </a:p>
          <a:p>
            <a:pPr marL="24003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>
              <a:solidFill>
                <a:schemeClr val="lt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24003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>
              <a:solidFill>
                <a:schemeClr val="lt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2400300" marR="0" lvl="6" indent="-323850" algn="l" rtl="0">
              <a:spcBef>
                <a:spcPts val="0"/>
              </a:spcBef>
              <a:spcAft>
                <a:spcPts val="0"/>
              </a:spcAft>
              <a:buClr>
                <a:srgbClr val="6EB84B"/>
              </a:buClr>
              <a:buSzPts val="2500"/>
              <a:buFont typeface="Merriweather"/>
              <a:buChar char="●"/>
            </a:pPr>
            <a:r>
              <a:rPr lang="en" sz="2500" b="1" i="0" u="none" strike="noStrike" cap="none">
                <a:solidFill>
                  <a:srgbClr val="6EB84B"/>
                </a:solidFill>
                <a:latin typeface="Merriweather"/>
                <a:ea typeface="Merriweather"/>
                <a:cs typeface="Merriweather"/>
                <a:sym typeface="Merriweather"/>
              </a:rPr>
              <a:t>Voice</a:t>
            </a:r>
            <a:endParaRPr sz="2500">
              <a:solidFill>
                <a:srgbClr val="6EB84B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2400300" marR="0" lvl="6" indent="-88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Authentic family and community engagement include providing families, students and community members with meaningful opportunities to be heard, and voice their opinion, and exercise leadership within the school system.</a:t>
            </a:r>
            <a:endParaRPr sz="1400" b="0" i="0" u="none" strike="noStrike" cap="none">
              <a:solidFill>
                <a:srgbClr val="434343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</p:txBody>
      </p:sp>
      <p:sp>
        <p:nvSpPr>
          <p:cNvPr id="449" name="Google Shape;449;p60" descr="020: The year the office finds its voice? | Comput"/>
          <p:cNvSpPr/>
          <p:nvPr/>
        </p:nvSpPr>
        <p:spPr>
          <a:xfrm>
            <a:off x="0" y="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0" name="Google Shape;450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028" y="3008572"/>
            <a:ext cx="2521625" cy="1597875"/>
          </a:xfrm>
          <a:prstGeom prst="rect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1" name="Google Shape;451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673" y="1004602"/>
            <a:ext cx="1662500" cy="1785649"/>
          </a:xfrm>
          <a:prstGeom prst="rect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2" name="Google Shape;452;p60"/>
          <p:cNvSpPr txBox="1"/>
          <p:nvPr/>
        </p:nvSpPr>
        <p:spPr>
          <a:xfrm>
            <a:off x="76200" y="79425"/>
            <a:ext cx="66963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5 Core Components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1"/>
          <p:cNvSpPr/>
          <p:nvPr/>
        </p:nvSpPr>
        <p:spPr>
          <a:xfrm>
            <a:off x="2446019" y="350776"/>
            <a:ext cx="6371400" cy="3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marR="0" lvl="0" indent="-323850" algn="l" rtl="0">
              <a:spcBef>
                <a:spcPts val="0"/>
              </a:spcBef>
              <a:spcAft>
                <a:spcPts val="0"/>
              </a:spcAft>
              <a:buClr>
                <a:srgbClr val="6EB84B"/>
              </a:buClr>
              <a:buSzPts val="2500"/>
              <a:buFont typeface="Merriweather"/>
              <a:buChar char="•"/>
            </a:pPr>
            <a:r>
              <a:rPr lang="en" sz="2500" b="1">
                <a:solidFill>
                  <a:srgbClr val="6EB84B"/>
                </a:solidFill>
                <a:latin typeface="Merriweather"/>
                <a:ea typeface="Merriweather"/>
                <a:cs typeface="Merriweather"/>
                <a:sym typeface="Merriweather"/>
              </a:rPr>
              <a:t>Supportive Environment</a:t>
            </a:r>
            <a:endParaRPr sz="2500">
              <a:solidFill>
                <a:srgbClr val="6EB84B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34290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•"/>
            </a:pPr>
            <a:r>
              <a:rPr lang="en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Students feel valued and see themselves and their experiences on display.</a:t>
            </a:r>
            <a:endParaRPr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Staff must understand that school expectations exist as a framework to teach desired behaviors to fluency, rather than a system </a:t>
            </a:r>
            <a:r>
              <a:rPr lang="en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for delivering </a:t>
            </a:r>
            <a:r>
              <a:rPr lang="en" sz="14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infractions </a:t>
            </a:r>
            <a:endParaRPr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Staff must understand that the acknowledgment system is intended as a tool to encourage the learning and generalization of desired behaviors.</a:t>
            </a:r>
            <a:endParaRPr sz="1100">
              <a:solidFill>
                <a:srgbClr val="434343"/>
              </a:solidFill>
            </a:endParaRP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23850" algn="l" rtl="0">
              <a:spcBef>
                <a:spcPts val="0"/>
              </a:spcBef>
              <a:spcAft>
                <a:spcPts val="0"/>
              </a:spcAft>
              <a:buClr>
                <a:srgbClr val="6EB84B"/>
              </a:buClr>
              <a:buSzPts val="2500"/>
              <a:buFont typeface="Merriweather"/>
              <a:buChar char="•"/>
            </a:pPr>
            <a:r>
              <a:rPr lang="en" sz="2500" b="1">
                <a:solidFill>
                  <a:srgbClr val="6EB84B"/>
                </a:solidFill>
                <a:latin typeface="Merriweather"/>
                <a:ea typeface="Merriweather"/>
                <a:cs typeface="Merriweather"/>
                <a:sym typeface="Merriweather"/>
              </a:rPr>
              <a:t>Situational Appropriateness</a:t>
            </a:r>
            <a:endParaRPr sz="2500">
              <a:solidFill>
                <a:srgbClr val="6EB84B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34290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•"/>
            </a:pPr>
            <a:r>
              <a:rPr lang="en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Go beyond </a:t>
            </a:r>
            <a:r>
              <a:rPr lang="en" sz="14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Code Switching and </a:t>
            </a:r>
            <a:r>
              <a:rPr lang="en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speak to the strengths-based aspects of student home and community norms and systems.</a:t>
            </a:r>
            <a:endParaRPr sz="1100">
              <a:solidFill>
                <a:srgbClr val="434343"/>
              </a:solidFill>
            </a:endParaRP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>
              <a:solidFill>
                <a:srgbClr val="434343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>
              <a:solidFill>
                <a:srgbClr val="434343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342900" marR="0" lvl="0" indent="-323850" algn="l" rtl="0">
              <a:spcBef>
                <a:spcPts val="0"/>
              </a:spcBef>
              <a:spcAft>
                <a:spcPts val="0"/>
              </a:spcAft>
              <a:buClr>
                <a:srgbClr val="6EB84B"/>
              </a:buClr>
              <a:buSzPts val="2500"/>
              <a:buFont typeface="Merriweather"/>
              <a:buChar char="•"/>
            </a:pPr>
            <a:r>
              <a:rPr lang="en" sz="2500" b="1">
                <a:solidFill>
                  <a:srgbClr val="6EB84B"/>
                </a:solidFill>
                <a:latin typeface="Merriweather"/>
                <a:ea typeface="Merriweather"/>
                <a:cs typeface="Merriweather"/>
                <a:sym typeface="Merriweather"/>
              </a:rPr>
              <a:t>Data for Equity</a:t>
            </a:r>
            <a:endParaRPr sz="2500">
              <a:solidFill>
                <a:srgbClr val="6EB84B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34290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It is imperative to disaggregate data for analysis and action planning and openly discuss trends in data regarding equity.</a:t>
            </a:r>
            <a:endParaRPr sz="1400">
              <a:solidFill>
                <a:srgbClr val="434343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34290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It is critical to address issues of disparate impact at the systems level (i.e. operationally defining subjective behaviors.)</a:t>
            </a:r>
            <a:endParaRPr sz="1400">
              <a:solidFill>
                <a:srgbClr val="434343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</p:txBody>
      </p:sp>
      <p:pic>
        <p:nvPicPr>
          <p:cNvPr id="458" name="Google Shape;458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549" y="306902"/>
            <a:ext cx="1649050" cy="1564226"/>
          </a:xfrm>
          <a:prstGeom prst="rect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9" name="Google Shape;459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7003" y="1745852"/>
            <a:ext cx="1493775" cy="1525575"/>
          </a:xfrm>
          <a:prstGeom prst="rect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0" name="Google Shape;460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8650" y="2972474"/>
            <a:ext cx="1850279" cy="2094824"/>
          </a:xfrm>
          <a:prstGeom prst="rect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050" y="616274"/>
            <a:ext cx="2526450" cy="3245676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66" name="Google Shape;466;p62"/>
          <p:cNvSpPr txBox="1">
            <a:spLocks noGrp="1"/>
          </p:cNvSpPr>
          <p:nvPr>
            <p:ph type="ctrTitle"/>
          </p:nvPr>
        </p:nvSpPr>
        <p:spPr>
          <a:xfrm>
            <a:off x="182875" y="143850"/>
            <a:ext cx="8520600" cy="15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Moving Forward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7" name="Google Shape;46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200" y="1063487"/>
            <a:ext cx="2904630" cy="3016524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8" name="Google Shape;468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8692" y="1974575"/>
            <a:ext cx="2338654" cy="301652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9" name="Google Shape;469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4975" y="2195275"/>
            <a:ext cx="3515076" cy="2383324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3"/>
          <p:cNvSpPr txBox="1">
            <a:spLocks noGrp="1"/>
          </p:cNvSpPr>
          <p:nvPr>
            <p:ph type="ctrTitle"/>
          </p:nvPr>
        </p:nvSpPr>
        <p:spPr>
          <a:xfrm>
            <a:off x="69100" y="15157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31394D"/>
                </a:solidFill>
              </a:rPr>
              <a:t>How familiar are you with these PBIS tools ?</a:t>
            </a:r>
            <a:r>
              <a:rPr lang="en" sz="2400" dirty="0">
                <a:solidFill>
                  <a:srgbClr val="31394D"/>
                </a:solidFill>
              </a:rPr>
              <a:t> </a:t>
            </a:r>
            <a:endParaRPr sz="2400" dirty="0">
              <a:solidFill>
                <a:srgbClr val="31394D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300"/>
              <a:buChar char="●"/>
            </a:pPr>
            <a:r>
              <a:rPr lang="en" sz="1800" i="1" dirty="0">
                <a:solidFill>
                  <a:srgbClr val="174E86"/>
                </a:solidFill>
              </a:rPr>
              <a:t>PBIS Cultural Responsiveness Field Guide </a:t>
            </a:r>
            <a:r>
              <a:rPr lang="en" sz="1800" i="1" dirty="0">
                <a:solidFill>
                  <a:srgbClr val="47669D"/>
                </a:solidFill>
              </a:rPr>
              <a:t> </a:t>
            </a:r>
            <a:endParaRPr sz="1800" i="1" dirty="0">
              <a:solidFill>
                <a:srgbClr val="47669D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300"/>
              <a:buChar char="●"/>
            </a:pPr>
            <a:r>
              <a:rPr lang="en" sz="1800" i="1" dirty="0">
                <a:solidFill>
                  <a:srgbClr val="174E86"/>
                </a:solidFill>
              </a:rPr>
              <a:t>A 5-Point Intervention Approach for Enhancing Equity in School Discipline</a:t>
            </a:r>
            <a:r>
              <a:rPr lang="en" sz="1800" i="1" dirty="0">
                <a:solidFill>
                  <a:srgbClr val="47669D"/>
                </a:solidFill>
              </a:rPr>
              <a:t> </a:t>
            </a:r>
            <a:endParaRPr sz="1800" i="1" dirty="0">
              <a:solidFill>
                <a:srgbClr val="47669D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300"/>
              <a:buChar char="●"/>
            </a:pPr>
            <a:r>
              <a:rPr lang="en" sz="1800" i="1" dirty="0">
                <a:solidFill>
                  <a:srgbClr val="174E86"/>
                </a:solidFill>
              </a:rPr>
              <a:t>Using Discipline Data within SWPBIS</a:t>
            </a:r>
            <a:endParaRPr sz="1800" i="1" dirty="0">
              <a:solidFill>
                <a:srgbClr val="174E86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 i="1" dirty="0">
                <a:solidFill>
                  <a:srgbClr val="174E86"/>
                </a:solidFill>
              </a:rPr>
              <a:t>to Identify and Address 							Disproportionality</a:t>
            </a:r>
            <a:endParaRPr sz="1800" dirty="0"/>
          </a:p>
        </p:txBody>
      </p:sp>
      <p:pic>
        <p:nvPicPr>
          <p:cNvPr id="475" name="Google Shape;47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3150" y="2902325"/>
            <a:ext cx="2838774" cy="1892524"/>
          </a:xfrm>
          <a:prstGeom prst="rect">
            <a:avLst/>
          </a:prstGeom>
          <a:noFill/>
          <a:ln w="1143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4"/>
          <p:cNvSpPr txBox="1">
            <a:spLocks noGrp="1"/>
          </p:cNvSpPr>
          <p:nvPr>
            <p:ph type="ctrTitle"/>
          </p:nvPr>
        </p:nvSpPr>
        <p:spPr>
          <a:xfrm>
            <a:off x="69100" y="15157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dk1"/>
                </a:solidFill>
              </a:rPr>
              <a:t>If we had a web session looking through how to use this field guide, would you be interested? </a:t>
            </a:r>
            <a:endParaRPr sz="29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This would be for coaches, district partners or team leads that could support roll out. </a:t>
            </a: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 dirty="0">
              <a:solidFill>
                <a:srgbClr val="3139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" name="Google Shape;48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3150" y="2902325"/>
            <a:ext cx="2838774" cy="1892524"/>
          </a:xfrm>
          <a:prstGeom prst="rect">
            <a:avLst/>
          </a:prstGeom>
          <a:noFill/>
          <a:ln w="1143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5"/>
          <p:cNvSpPr txBox="1">
            <a:spLocks noGrp="1"/>
          </p:cNvSpPr>
          <p:nvPr>
            <p:ph type="ctrTitle"/>
          </p:nvPr>
        </p:nvSpPr>
        <p:spPr>
          <a:xfrm>
            <a:off x="5620375" y="216450"/>
            <a:ext cx="33438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434343"/>
                </a:solidFill>
              </a:rPr>
              <a:t>Delawarepbs.org</a:t>
            </a:r>
            <a:endParaRPr sz="2800">
              <a:solidFill>
                <a:srgbClr val="434343"/>
              </a:solidFill>
            </a:endParaRPr>
          </a:p>
        </p:txBody>
      </p:sp>
      <p:pic>
        <p:nvPicPr>
          <p:cNvPr id="487" name="Google Shape;48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675" y="211375"/>
            <a:ext cx="4839526" cy="4658025"/>
          </a:xfrm>
          <a:prstGeom prst="rect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88" name="Google Shape;488;p65"/>
          <p:cNvSpPr/>
          <p:nvPr/>
        </p:nvSpPr>
        <p:spPr>
          <a:xfrm>
            <a:off x="4416225" y="980375"/>
            <a:ext cx="781500" cy="4491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65"/>
          <p:cNvSpPr/>
          <p:nvPr/>
        </p:nvSpPr>
        <p:spPr>
          <a:xfrm>
            <a:off x="1106850" y="4400875"/>
            <a:ext cx="3214800" cy="5994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65"/>
          <p:cNvSpPr txBox="1"/>
          <p:nvPr/>
        </p:nvSpPr>
        <p:spPr>
          <a:xfrm>
            <a:off x="5696575" y="3051600"/>
            <a:ext cx="3036900" cy="15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What is Equity?</a:t>
            </a:r>
            <a:endParaRPr sz="230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Inequity Affects Schools</a:t>
            </a:r>
            <a:endParaRPr sz="230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What Educators Can Do</a:t>
            </a:r>
            <a:endParaRPr sz="230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65"/>
          <p:cNvSpPr txBox="1"/>
          <p:nvPr/>
        </p:nvSpPr>
        <p:spPr>
          <a:xfrm>
            <a:off x="5696575" y="1173275"/>
            <a:ext cx="3036900" cy="7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Equity in Ed</a:t>
            </a:r>
            <a:endParaRPr sz="230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2" name="Google Shape;492;p65"/>
          <p:cNvCxnSpPr/>
          <p:nvPr/>
        </p:nvCxnSpPr>
        <p:spPr>
          <a:xfrm rot="10800000" flipH="1">
            <a:off x="4287150" y="3451925"/>
            <a:ext cx="1273800" cy="9873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3" name="Google Shape;493;p65"/>
          <p:cNvCxnSpPr/>
          <p:nvPr/>
        </p:nvCxnSpPr>
        <p:spPr>
          <a:xfrm>
            <a:off x="5215700" y="1071275"/>
            <a:ext cx="461400" cy="2865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6"/>
          <p:cNvSpPr txBox="1">
            <a:spLocks noGrp="1"/>
          </p:cNvSpPr>
          <p:nvPr>
            <p:ph type="title"/>
          </p:nvPr>
        </p:nvSpPr>
        <p:spPr>
          <a:xfrm>
            <a:off x="199250" y="194725"/>
            <a:ext cx="31275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</a:rPr>
              <a:t>Equity in Ed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99" name="Google Shape;499;p66"/>
          <p:cNvSpPr txBox="1">
            <a:spLocks noGrp="1"/>
          </p:cNvSpPr>
          <p:nvPr>
            <p:ph type="body" idx="1"/>
          </p:nvPr>
        </p:nvSpPr>
        <p:spPr>
          <a:xfrm>
            <a:off x="204300" y="942775"/>
            <a:ext cx="3291300" cy="22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700"/>
              <a:buChar char="●"/>
            </a:pPr>
            <a:r>
              <a:rPr lang="en" sz="1700">
                <a:solidFill>
                  <a:srgbClr val="92D050"/>
                </a:solidFill>
              </a:rPr>
              <a:t>In what ways are equity  and inequity defined?</a:t>
            </a:r>
            <a:endParaRPr sz="1700">
              <a:solidFill>
                <a:srgbClr val="92D050"/>
              </a:solidFill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92D050"/>
              </a:buClr>
              <a:buSzPts val="1700"/>
              <a:buChar char="●"/>
            </a:pPr>
            <a:r>
              <a:rPr lang="en" sz="1700">
                <a:solidFill>
                  <a:srgbClr val="92D050"/>
                </a:solidFill>
              </a:rPr>
              <a:t>How well do I know the impacts of inequity on our schools and students?</a:t>
            </a:r>
            <a:endParaRPr sz="1700">
              <a:solidFill>
                <a:srgbClr val="92D050"/>
              </a:solidFill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92D050"/>
              </a:buClr>
              <a:buSzPts val="1700"/>
              <a:buChar char="●"/>
            </a:pPr>
            <a:r>
              <a:rPr lang="en" sz="1700">
                <a:solidFill>
                  <a:srgbClr val="92D050"/>
                </a:solidFill>
              </a:rPr>
              <a:t>What can I do to make my school more equitable?  How can my school’s existing or developing MTSS/PBS team make our school more equitable?</a:t>
            </a:r>
            <a:endParaRPr sz="1700">
              <a:solidFill>
                <a:srgbClr val="92D05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sp>
        <p:nvSpPr>
          <p:cNvPr id="500" name="Google Shape;500;p66"/>
          <p:cNvSpPr txBox="1"/>
          <p:nvPr/>
        </p:nvSpPr>
        <p:spPr>
          <a:xfrm>
            <a:off x="4541375" y="1400575"/>
            <a:ext cx="3900600" cy="1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174E86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57150" lvl="1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Char char="○"/>
            </a:pPr>
            <a:r>
              <a:rPr lang="en" sz="1800" b="1">
                <a:solidFill>
                  <a:srgbClr val="174E86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Existing equity-related research</a:t>
            </a:r>
            <a:endParaRPr sz="1800">
              <a:solidFill>
                <a:srgbClr val="174E86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74E86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how racial inequity in our schools can affect students of color in many ways. </a:t>
            </a:r>
            <a:endParaRPr sz="1800">
              <a:solidFill>
                <a:srgbClr val="174E86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74E86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57150" lvl="1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Char char="○"/>
            </a:pPr>
            <a:r>
              <a:rPr lang="en" sz="1800" b="1">
                <a:solidFill>
                  <a:srgbClr val="174E86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Recommended equity-promoting practices</a:t>
            </a:r>
            <a:endParaRPr sz="1800">
              <a:solidFill>
                <a:srgbClr val="174E86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74E86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ways to address racial discipline disproportionality and build equity in our schools. </a:t>
            </a:r>
            <a:endParaRPr sz="1800" u="sng">
              <a:solidFill>
                <a:srgbClr val="0C64C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1" name="Google Shape;50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0550" y="266800"/>
            <a:ext cx="5754875" cy="926714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2" name="Google Shape;282;p49"/>
          <p:cNvGraphicFramePr/>
          <p:nvPr/>
        </p:nvGraphicFramePr>
        <p:xfrm>
          <a:off x="347375" y="835950"/>
          <a:ext cx="8378050" cy="4177165"/>
        </p:xfrm>
        <a:graphic>
          <a:graphicData uri="http://schemas.openxmlformats.org/drawingml/2006/table">
            <a:tbl>
              <a:tblPr>
                <a:noFill/>
                <a:tableStyleId>{0F7D0997-E9FA-4ECC-84E7-E4E9CF698CF9}</a:tableStyleId>
              </a:tblPr>
              <a:tblGrid>
                <a:gridCol w="29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Virtual Meetings</a:t>
                      </a:r>
                      <a:endParaRPr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7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FFE8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" sz="1800" b="1">
                          <a:solidFill>
                            <a:srgbClr val="1A1A1A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BE </a:t>
                      </a:r>
                      <a:endParaRPr sz="1800" b="1">
                        <a:solidFill>
                          <a:srgbClr val="1A1A1A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FFE8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" sz="1800" b="1">
                          <a:solidFill>
                            <a:srgbClr val="1A1A1A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ENGAGED</a:t>
                      </a:r>
                      <a:endParaRPr sz="1800" b="1">
                        <a:solidFill>
                          <a:srgbClr val="1A1A1A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266700" lvl="0" indent="-2603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Font typeface="Calibri"/>
                        <a:buChar char="●"/>
                      </a:pPr>
                      <a:r>
                        <a:rPr lang="en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Unmute yourself or use chat box to ask questions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lvl="0" indent="-2603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Font typeface="Calibri"/>
                        <a:buChar char="●"/>
                      </a:pPr>
                      <a:r>
                        <a:rPr lang="en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Participate in polls and breakout rooms</a:t>
                      </a:r>
                      <a:endParaRPr sz="1000"/>
                    </a:p>
                    <a:p>
                      <a:pPr marL="266700" lvl="0" indent="-2603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Font typeface="Calibri"/>
                        <a:buChar char="●"/>
                      </a:pPr>
                      <a:r>
                        <a:rPr lang="en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video when possible, especially when speaking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7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FFE8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" sz="1800" b="1">
                          <a:solidFill>
                            <a:srgbClr val="1A1A1A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BE </a:t>
                      </a:r>
                      <a:endParaRPr sz="1800" b="1">
                        <a:solidFill>
                          <a:srgbClr val="1A1A1A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FFE8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" sz="1800" b="1">
                          <a:solidFill>
                            <a:srgbClr val="1A1A1A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REFLECTIVE</a:t>
                      </a:r>
                      <a:endParaRPr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266700" lvl="0" indent="-2603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Font typeface="Calibri"/>
                        <a:buChar char="●"/>
                      </a:pPr>
                      <a:r>
                        <a:rPr lang="en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Share questions you have for full group 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lvl="0" indent="-2603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Font typeface="Calibri"/>
                        <a:buChar char="●"/>
                      </a:pPr>
                      <a:r>
                        <a:rPr lang="en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Note follow up questions for PBS team and/or individuals 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lvl="0" indent="-2603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Font typeface="Calibri"/>
                        <a:buChar char="●"/>
                      </a:pPr>
                      <a:r>
                        <a:rPr lang="en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Focus on problem solving around areas of concern 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7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FFE8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" sz="1800" b="1">
                          <a:solidFill>
                            <a:srgbClr val="1A1A1A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BE </a:t>
                      </a:r>
                      <a:endParaRPr sz="1800" b="1">
                        <a:solidFill>
                          <a:srgbClr val="1A1A1A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FFE8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" sz="1800" b="1">
                          <a:solidFill>
                            <a:srgbClr val="1A1A1A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SUPPORTIVE</a:t>
                      </a:r>
                      <a:endParaRPr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266700" lvl="0" indent="-2603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Font typeface="Calibri"/>
                        <a:buChar char="●"/>
                      </a:pPr>
                      <a:r>
                        <a:rPr lang="en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Share successes, ideas, useful resources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lvl="0" indent="-2603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Font typeface="Calibri"/>
                        <a:buChar char="●"/>
                      </a:pPr>
                      <a:r>
                        <a:rPr lang="en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Listen with openness and understanding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lvl="0" indent="-2603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Font typeface="Calibri"/>
                        <a:buChar char="●"/>
                      </a:pPr>
                      <a:r>
                        <a:rPr lang="en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Attend to your own needs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3" name="Google Shape;283;p49"/>
          <p:cNvSpPr txBox="1"/>
          <p:nvPr/>
        </p:nvSpPr>
        <p:spPr>
          <a:xfrm>
            <a:off x="454000" y="178550"/>
            <a:ext cx="66207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9900"/>
                </a:solidFill>
                <a:latin typeface="Merriweather"/>
                <a:ea typeface="Merriweather"/>
                <a:cs typeface="Merriweather"/>
                <a:sym typeface="Merriweather"/>
              </a:rPr>
              <a:t>Meeting Expectations </a:t>
            </a:r>
            <a:endParaRPr sz="2500" b="1">
              <a:solidFill>
                <a:srgbClr val="FF99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521726"/>
            <a:ext cx="8229600" cy="410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738" y="86613"/>
            <a:ext cx="8770524" cy="497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9"/>
          <p:cNvSpPr txBox="1">
            <a:spLocks noGrp="1"/>
          </p:cNvSpPr>
          <p:nvPr>
            <p:ph type="title" idx="4294967295"/>
          </p:nvPr>
        </p:nvSpPr>
        <p:spPr>
          <a:xfrm>
            <a:off x="311725" y="0"/>
            <a:ext cx="8520600" cy="7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Resources Informing DE-PBS Efforts</a:t>
            </a:r>
            <a:endParaRPr dirty="0"/>
          </a:p>
        </p:txBody>
      </p:sp>
      <p:sp>
        <p:nvSpPr>
          <p:cNvPr id="517" name="Google Shape;517;p69"/>
          <p:cNvSpPr txBox="1">
            <a:spLocks noGrp="1"/>
          </p:cNvSpPr>
          <p:nvPr>
            <p:ph type="body" idx="4294967295"/>
          </p:nvPr>
        </p:nvSpPr>
        <p:spPr>
          <a:xfrm>
            <a:off x="311700" y="759775"/>
            <a:ext cx="3999900" cy="14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518" name="Google Shape;518;p69"/>
          <p:cNvSpPr txBox="1">
            <a:spLocks noGrp="1"/>
          </p:cNvSpPr>
          <p:nvPr>
            <p:ph type="body" idx="4294967295"/>
          </p:nvPr>
        </p:nvSpPr>
        <p:spPr>
          <a:xfrm>
            <a:off x="5828950" y="1240288"/>
            <a:ext cx="2793000" cy="11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519" name="Google Shape;51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7824" y="2571750"/>
            <a:ext cx="3687701" cy="259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6300" y="630100"/>
            <a:ext cx="4225751" cy="21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700" y="2797177"/>
            <a:ext cx="3999899" cy="2252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70"/>
          <p:cNvSpPr txBox="1">
            <a:spLocks noGrp="1"/>
          </p:cNvSpPr>
          <p:nvPr>
            <p:ph type="ctrTitle"/>
          </p:nvPr>
        </p:nvSpPr>
        <p:spPr>
          <a:xfrm>
            <a:off x="69100" y="151575"/>
            <a:ext cx="87609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b="1" dirty="0">
                <a:solidFill>
                  <a:srgbClr val="31394D"/>
                </a:solidFill>
                <a:latin typeface="Calibri"/>
                <a:ea typeface="Calibri"/>
                <a:cs typeface="Calibri"/>
                <a:sym typeface="Calibri"/>
              </a:rPr>
              <a:t>How familiar are you with the the DDOE Reentry Guide &amp; Toolkit?</a:t>
            </a:r>
            <a:r>
              <a:rPr lang="en" sz="2400" dirty="0">
                <a:solidFill>
                  <a:srgbClr val="3139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300" dirty="0"/>
          </a:p>
        </p:txBody>
      </p:sp>
      <p:pic>
        <p:nvPicPr>
          <p:cNvPr id="527" name="Google Shape;52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3150" y="2902325"/>
            <a:ext cx="2838774" cy="1892524"/>
          </a:xfrm>
          <a:prstGeom prst="rect">
            <a:avLst/>
          </a:prstGeom>
          <a:noFill/>
          <a:ln w="1143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28" name="Google Shape;528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475" y="908475"/>
            <a:ext cx="4225751" cy="216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7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District Action Plan Template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534" name="Google Shape;534;p71"/>
          <p:cNvPicPr preferRelativeResize="0"/>
          <p:nvPr/>
        </p:nvPicPr>
        <p:blipFill rotWithShape="1">
          <a:blip r:embed="rId3">
            <a:alphaModFix/>
          </a:blip>
          <a:srcRect l="10246" t="22838" r="61628" b="6280"/>
          <a:stretch/>
        </p:blipFill>
        <p:spPr>
          <a:xfrm>
            <a:off x="1976414" y="1063375"/>
            <a:ext cx="5191171" cy="3679576"/>
          </a:xfrm>
          <a:prstGeom prst="rect">
            <a:avLst/>
          </a:prstGeom>
          <a:noFill/>
          <a:ln w="1143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72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82668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600">
                <a:solidFill>
                  <a:srgbClr val="000000"/>
                </a:solidFill>
              </a:rPr>
              <a:t>“Leadership teams should avoid the inclination to respond with new tools (e.g. adding a new SEL curriculum) or collecting new data (e.g. universal screening surveys and tools) without </a:t>
            </a:r>
            <a:r>
              <a:rPr lang="en" sz="2600" b="1" i="1">
                <a:solidFill>
                  <a:srgbClr val="000000"/>
                </a:solidFill>
              </a:rPr>
              <a:t>deliberate team-based problem solving and establishing systems to support their use</a:t>
            </a:r>
            <a:r>
              <a:rPr lang="en" sz="2600">
                <a:solidFill>
                  <a:srgbClr val="000000"/>
                </a:solidFill>
              </a:rPr>
              <a:t>.” </a:t>
            </a:r>
            <a:endParaRPr sz="2600">
              <a:solidFill>
                <a:srgbClr val="000000"/>
              </a:solidFill>
            </a:endParaRPr>
          </a:p>
        </p:txBody>
      </p:sp>
      <p:sp>
        <p:nvSpPr>
          <p:cNvPr id="540" name="Google Shape;540;p72"/>
          <p:cNvSpPr txBox="1"/>
          <p:nvPr/>
        </p:nvSpPr>
        <p:spPr>
          <a:xfrm>
            <a:off x="0" y="4746050"/>
            <a:ext cx="73368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DDOE Guidance for Supporting Student &amp; Staff SEB Health When Returning to School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73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District Critical Action #1: Leadership Teaming</a:t>
            </a:r>
            <a:endParaRPr sz="4500">
              <a:solidFill>
                <a:srgbClr val="FFFFFF"/>
              </a:solidFill>
            </a:endParaRPr>
          </a:p>
        </p:txBody>
      </p:sp>
      <p:sp>
        <p:nvSpPr>
          <p:cNvPr id="546" name="Google Shape;546;p73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Revist leadership team membership.  Ensure the team includes members with expertise in data science, school and community mental health staff and school nurses</a:t>
            </a: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47" name="Google Shape;54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25" y="2238725"/>
            <a:ext cx="3670908" cy="18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Teaming Structure </a:t>
            </a:r>
            <a:endParaRPr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53" name="Google Shape;553;p74"/>
          <p:cNvSpPr txBox="1">
            <a:spLocks noGrp="1"/>
          </p:cNvSpPr>
          <p:nvPr>
            <p:ph type="body" idx="2"/>
          </p:nvPr>
        </p:nvSpPr>
        <p:spPr>
          <a:xfrm>
            <a:off x="4629150" y="1021126"/>
            <a:ext cx="3886200" cy="3611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Administrator </a:t>
            </a:r>
            <a:endParaRPr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Teachers</a:t>
            </a:r>
            <a:endParaRPr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b="1"/>
              <a:t>School Nurse</a:t>
            </a:r>
            <a:r>
              <a:rPr lang="en"/>
              <a:t> </a:t>
            </a:r>
            <a:endParaRPr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School Counselor </a:t>
            </a:r>
            <a:endParaRPr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School Psychologist </a:t>
            </a:r>
            <a:endParaRPr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b="1"/>
              <a:t>School-Based Wellness Center</a:t>
            </a:r>
            <a:r>
              <a:rPr lang="en"/>
              <a:t> (when applicable)</a:t>
            </a:r>
            <a:endParaRPr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Student </a:t>
            </a:r>
            <a:endParaRPr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b="1"/>
              <a:t>Family </a:t>
            </a:r>
            <a:endParaRPr b="1"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Community </a:t>
            </a:r>
            <a:endParaRPr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b="1"/>
              <a:t>COVID School Coordinator </a:t>
            </a:r>
            <a:endParaRPr b="1"/>
          </a:p>
        </p:txBody>
      </p:sp>
      <p:pic>
        <p:nvPicPr>
          <p:cNvPr id="554" name="Google Shape;55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663" y="1497244"/>
            <a:ext cx="2980912" cy="2562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7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Teaming Considerations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60" name="Google Shape;560;p75"/>
          <p:cNvSpPr txBox="1">
            <a:spLocks noGrp="1"/>
          </p:cNvSpPr>
          <p:nvPr>
            <p:ph type="body" idx="1"/>
          </p:nvPr>
        </p:nvSpPr>
        <p:spPr>
          <a:xfrm>
            <a:off x="628650" y="1367700"/>
            <a:ext cx="6287400" cy="2972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500"/>
              <a:t>District and School:  </a:t>
            </a:r>
            <a:endParaRPr sz="2500"/>
          </a:p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 sz="2500"/>
              <a:t>Are teams established with necessary voices? </a:t>
            </a:r>
            <a:endParaRPr sz="25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2500"/>
              <a:t>Are meeting times pre-determined?</a:t>
            </a:r>
            <a:endParaRPr sz="25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2500"/>
              <a:t>Is there a consistent meeting schedule?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 sz="2500"/>
              <a:t>Are problem-solving teams established? 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 sz="2500"/>
              <a:t>If return to school teams/committees were formed, are they the same team or is coordination needed? </a:t>
            </a:r>
            <a:endParaRPr sz="2500"/>
          </a:p>
        </p:txBody>
      </p:sp>
      <p:pic>
        <p:nvPicPr>
          <p:cNvPr id="561" name="Google Shape;561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6183" y="537725"/>
            <a:ext cx="3137817" cy="208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7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District Critical Action #2: Aligned Communication</a:t>
            </a:r>
            <a:endParaRPr sz="4500">
              <a:solidFill>
                <a:srgbClr val="FFFFFF"/>
              </a:solidFill>
            </a:endParaRPr>
          </a:p>
        </p:txBody>
      </p:sp>
      <p:sp>
        <p:nvSpPr>
          <p:cNvPr id="567" name="Google Shape;567;p76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Revisit mission and vision and ensure messages are cohesive across the district.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 a clear communication plan and strengthen communication routines (update contacts at district, school, community levels) 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Clearly communicate how school professionals should access district crisis response supports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525" y="2390700"/>
            <a:ext cx="3670908" cy="18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0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 &amp; Agenda</a:t>
            </a:r>
            <a:endParaRPr/>
          </a:p>
        </p:txBody>
      </p:sp>
      <p:sp>
        <p:nvSpPr>
          <p:cNvPr id="289" name="Google Shape;289;p50"/>
          <p:cNvSpPr txBox="1">
            <a:spLocks noGrp="1"/>
          </p:cNvSpPr>
          <p:nvPr>
            <p:ph type="body" idx="1"/>
          </p:nvPr>
        </p:nvSpPr>
        <p:spPr>
          <a:xfrm>
            <a:off x="146925" y="1333375"/>
            <a:ext cx="46854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26522"/>
                </a:solidFill>
              </a:rPr>
              <a:t>Cadre Goals:</a:t>
            </a:r>
            <a:endParaRPr sz="2000">
              <a:solidFill>
                <a:srgbClr val="F26522"/>
              </a:solidFill>
            </a:endParaRPr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Support district MTSS/PBS Coaches in their role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Project updates &amp; resource sharing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Conduit between state to district to schools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Networking among districts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Feedback on Project activities/resources </a:t>
            </a:r>
            <a:endParaRPr/>
          </a:p>
        </p:txBody>
      </p:sp>
      <p:sp>
        <p:nvSpPr>
          <p:cNvPr id="290" name="Google Shape;290;p50"/>
          <p:cNvSpPr txBox="1">
            <a:spLocks noGrp="1"/>
          </p:cNvSpPr>
          <p:nvPr>
            <p:ph type="body" idx="2"/>
          </p:nvPr>
        </p:nvSpPr>
        <p:spPr>
          <a:xfrm>
            <a:off x="4832425" y="1333375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26522"/>
                </a:solidFill>
              </a:rPr>
              <a:t>Today’s Agenda:</a:t>
            </a:r>
            <a:endParaRPr sz="2000">
              <a:solidFill>
                <a:srgbClr val="F26522"/>
              </a:solidFill>
            </a:endParaRPr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DE-MTSS Regulations Update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MTSS &amp; Equity Orientation 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Reorient to DDOE Reentry Guide &amp; Toolkit - Focus on Critical Action resources</a:t>
            </a:r>
            <a:endParaRPr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7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What proactive strategies has your district used to provide clear, positive communication with families?  </a:t>
            </a:r>
            <a:endParaRPr sz="23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3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/>
              <a:t>What strategies have been successful in responding to frustrated families? </a:t>
            </a:r>
            <a:endParaRPr sz="23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74" name="Google Shape;574;p77"/>
          <p:cNvSpPr txBox="1"/>
          <p:nvPr/>
        </p:nvSpPr>
        <p:spPr>
          <a:xfrm>
            <a:off x="346450" y="500925"/>
            <a:ext cx="38226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Communication with Families 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7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Highlighted Resource </a:t>
            </a:r>
            <a:endParaRPr/>
          </a:p>
        </p:txBody>
      </p:sp>
      <p:sp>
        <p:nvSpPr>
          <p:cNvPr id="580" name="Google Shape;580;p78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81" name="Google Shape;581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475" y="4325200"/>
            <a:ext cx="3636950" cy="59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8200" y="170250"/>
            <a:ext cx="6092875" cy="437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9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DE-PBS Resources for Educators Working With Families…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ongoing development! </a:t>
            </a:r>
            <a:endParaRPr/>
          </a:p>
        </p:txBody>
      </p:sp>
      <p:sp>
        <p:nvSpPr>
          <p:cNvPr id="588" name="Google Shape;588;p79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89" name="Google Shape;58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6175" y="500925"/>
            <a:ext cx="4582401" cy="4098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90" name="Google Shape;590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875" y="3463500"/>
            <a:ext cx="4033627" cy="54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0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District Critical Action #3: Establish an Evaluation Plan</a:t>
            </a:r>
            <a:endParaRPr sz="4500">
              <a:solidFill>
                <a:srgbClr val="FFFFFF"/>
              </a:solidFill>
            </a:endParaRPr>
          </a:p>
        </p:txBody>
      </p:sp>
      <p:sp>
        <p:nvSpPr>
          <p:cNvPr id="596" name="Google Shape;596;p80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Focus on developing a process to evaluate and respond to immediate </a:t>
            </a:r>
            <a:r>
              <a:rPr lang="en" sz="20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</a:t>
            </a: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needs. 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Focus on developing a process to evaluate and respond to immediate </a:t>
            </a:r>
            <a:r>
              <a:rPr lang="en" sz="20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staff</a:t>
            </a: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needs.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Establish expectations for universal screening that prioritize school-wide and other informal data sources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7" name="Google Shape;59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925" y="2051700"/>
            <a:ext cx="3670908" cy="18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81"/>
          <p:cNvSpPr/>
          <p:nvPr/>
        </p:nvSpPr>
        <p:spPr>
          <a:xfrm>
            <a:off x="362575" y="1718875"/>
            <a:ext cx="1779900" cy="16821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81"/>
          <p:cNvSpPr txBox="1"/>
          <p:nvPr/>
        </p:nvSpPr>
        <p:spPr>
          <a:xfrm>
            <a:off x="539334" y="1805926"/>
            <a:ext cx="1385400" cy="4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1500"/>
              <a:buFont typeface="Arial"/>
              <a:buNone/>
            </a:pPr>
            <a:r>
              <a:rPr lang="en" b="1">
                <a:solidFill>
                  <a:srgbClr val="FFFFFF"/>
                </a:solidFill>
              </a:rPr>
              <a:t>What concerns does your school community have at this time?</a:t>
            </a:r>
            <a:endParaRPr sz="13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04" name="Google Shape;604;p81"/>
          <p:cNvSpPr/>
          <p:nvPr/>
        </p:nvSpPr>
        <p:spPr>
          <a:xfrm rot="-2369367">
            <a:off x="3738385" y="1795269"/>
            <a:ext cx="1608180" cy="1639025"/>
          </a:xfrm>
          <a:prstGeom prst="rect">
            <a:avLst/>
          </a:prstGeom>
          <a:solidFill>
            <a:schemeClr val="accent1"/>
          </a:solidFill>
          <a:ln w="133350" cap="flat" cmpd="sng">
            <a:solidFill>
              <a:srgbClr val="FFFF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81"/>
          <p:cNvSpPr txBox="1"/>
          <p:nvPr/>
        </p:nvSpPr>
        <p:spPr>
          <a:xfrm>
            <a:off x="3857329" y="2269675"/>
            <a:ext cx="13620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</a:rPr>
              <a:t>Who is impacted by the concern</a:t>
            </a:r>
            <a:r>
              <a:rPr lang="en" b="1">
                <a:solidFill>
                  <a:srgbClr val="FFFFFF"/>
                </a:solidFill>
              </a:rPr>
              <a:t>?  </a:t>
            </a:r>
            <a:endParaRPr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FFFF"/>
              </a:solidFill>
            </a:endParaRPr>
          </a:p>
        </p:txBody>
      </p:sp>
      <p:sp>
        <p:nvSpPr>
          <p:cNvPr id="606" name="Google Shape;606;p81"/>
          <p:cNvSpPr/>
          <p:nvPr/>
        </p:nvSpPr>
        <p:spPr>
          <a:xfrm>
            <a:off x="6923286" y="1797488"/>
            <a:ext cx="1779900" cy="15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81"/>
          <p:cNvSpPr txBox="1"/>
          <p:nvPr/>
        </p:nvSpPr>
        <p:spPr>
          <a:xfrm>
            <a:off x="7016969" y="2475795"/>
            <a:ext cx="15927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How can we most efficiently respond? All? Some? Few? </a:t>
            </a:r>
            <a:endParaRPr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1500"/>
              <a:buFont typeface="Arial"/>
              <a:buNone/>
            </a:pPr>
            <a:endParaRPr sz="1500" b="1">
              <a:solidFill>
                <a:srgbClr val="FFFFFF"/>
              </a:solidFill>
            </a:endParaRPr>
          </a:p>
        </p:txBody>
      </p:sp>
      <p:grpSp>
        <p:nvGrpSpPr>
          <p:cNvPr id="608" name="Google Shape;608;p81"/>
          <p:cNvGrpSpPr/>
          <p:nvPr/>
        </p:nvGrpSpPr>
        <p:grpSpPr>
          <a:xfrm>
            <a:off x="1548475" y="671675"/>
            <a:ext cx="2526000" cy="2906192"/>
            <a:chOff x="1548475" y="671675"/>
            <a:chExt cx="2526000" cy="2906192"/>
          </a:xfrm>
        </p:grpSpPr>
        <p:sp>
          <p:nvSpPr>
            <p:cNvPr id="609" name="Google Shape;609;p81"/>
            <p:cNvSpPr txBox="1"/>
            <p:nvPr/>
          </p:nvSpPr>
          <p:spPr>
            <a:xfrm>
              <a:off x="1548475" y="671675"/>
              <a:ext cx="2526000" cy="9711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latin typeface="Roboto"/>
                  <a:ea typeface="Roboto"/>
                  <a:cs typeface="Roboto"/>
                  <a:sym typeface="Roboto"/>
                </a:rPr>
                <a:t>What existing information do you have that would help you understand/define this concern?</a:t>
              </a:r>
              <a:endParaRPr sz="1300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610" name="Google Shape;610;p81"/>
            <p:cNvCxnSpPr/>
            <p:nvPr/>
          </p:nvCxnSpPr>
          <p:spPr>
            <a:xfrm>
              <a:off x="2358196" y="2660555"/>
              <a:ext cx="78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611" name="Google Shape;611;p81"/>
            <p:cNvCxnSpPr/>
            <p:nvPr/>
          </p:nvCxnSpPr>
          <p:spPr>
            <a:xfrm>
              <a:off x="2412522" y="1832387"/>
              <a:ext cx="686400" cy="445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612" name="Google Shape;612;p81"/>
            <p:cNvCxnSpPr/>
            <p:nvPr/>
          </p:nvCxnSpPr>
          <p:spPr>
            <a:xfrm rot="10800000" flipH="1">
              <a:off x="2456269" y="2953867"/>
              <a:ext cx="686400" cy="624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613" name="Google Shape;613;p81"/>
          <p:cNvGrpSpPr/>
          <p:nvPr/>
        </p:nvGrpSpPr>
        <p:grpSpPr>
          <a:xfrm>
            <a:off x="4929200" y="671675"/>
            <a:ext cx="2428800" cy="1976280"/>
            <a:chOff x="4929200" y="671675"/>
            <a:chExt cx="2428800" cy="1976280"/>
          </a:xfrm>
        </p:grpSpPr>
        <p:sp>
          <p:nvSpPr>
            <p:cNvPr id="614" name="Google Shape;614;p81"/>
            <p:cNvSpPr txBox="1"/>
            <p:nvPr/>
          </p:nvSpPr>
          <p:spPr>
            <a:xfrm>
              <a:off x="4929200" y="671675"/>
              <a:ext cx="2428800" cy="9711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latin typeface="Roboto"/>
                  <a:ea typeface="Roboto"/>
                  <a:cs typeface="Roboto"/>
                  <a:sym typeface="Roboto"/>
                </a:rPr>
                <a:t>Do you need additional information to understand the problem?</a:t>
              </a:r>
              <a:endParaRPr sz="1300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615" name="Google Shape;615;p81"/>
            <p:cNvCxnSpPr/>
            <p:nvPr/>
          </p:nvCxnSpPr>
          <p:spPr>
            <a:xfrm>
              <a:off x="5978471" y="2647955"/>
              <a:ext cx="78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616" name="Google Shape;616;p81"/>
          <p:cNvGrpSpPr/>
          <p:nvPr/>
        </p:nvGrpSpPr>
        <p:grpSpPr>
          <a:xfrm>
            <a:off x="1653400" y="2761625"/>
            <a:ext cx="6320725" cy="1808850"/>
            <a:chOff x="1653400" y="2761625"/>
            <a:chExt cx="6320725" cy="1808850"/>
          </a:xfrm>
        </p:grpSpPr>
        <p:pic>
          <p:nvPicPr>
            <p:cNvPr id="617" name="Google Shape;617;p8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53400" y="2761625"/>
              <a:ext cx="2713274" cy="1808850"/>
            </a:xfrm>
            <a:prstGeom prst="rect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18" name="Google Shape;618;p81"/>
            <p:cNvSpPr txBox="1"/>
            <p:nvPr/>
          </p:nvSpPr>
          <p:spPr>
            <a:xfrm>
              <a:off x="4510625" y="3912275"/>
              <a:ext cx="3463500" cy="6444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Roboto"/>
                  <a:ea typeface="Roboto"/>
                  <a:cs typeface="Roboto"/>
                  <a:sym typeface="Roboto"/>
                </a:rPr>
                <a:t>You just engaged in a universal screening problem solving process!</a:t>
              </a:r>
              <a:endParaRPr sz="15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8"/>
          <p:cNvSpPr/>
          <p:nvPr/>
        </p:nvSpPr>
        <p:spPr>
          <a:xfrm>
            <a:off x="362575" y="2099875"/>
            <a:ext cx="1779900" cy="16821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8"/>
          <p:cNvSpPr txBox="1"/>
          <p:nvPr/>
        </p:nvSpPr>
        <p:spPr>
          <a:xfrm>
            <a:off x="559825" y="2266948"/>
            <a:ext cx="1385400" cy="12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1500"/>
              <a:buFont typeface="Arial"/>
              <a:buNone/>
            </a:pPr>
            <a:r>
              <a:rPr lang="en" sz="13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Problem: our team is worried about the stress level of our students returning to school</a:t>
            </a:r>
            <a:endParaRPr sz="1300" b="1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8" name="Google Shape;128;p28"/>
          <p:cNvSpPr/>
          <p:nvPr/>
        </p:nvSpPr>
        <p:spPr>
          <a:xfrm>
            <a:off x="6869725" y="1809750"/>
            <a:ext cx="1779900" cy="273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8"/>
          <p:cNvSpPr txBox="1"/>
          <p:nvPr/>
        </p:nvSpPr>
        <p:spPr>
          <a:xfrm>
            <a:off x="7016975" y="1885950"/>
            <a:ext cx="15927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FFFF"/>
                </a:solidFill>
              </a:rPr>
              <a:t>Next steps:  </a:t>
            </a:r>
            <a:endParaRPr sz="11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FFFF"/>
                </a:solidFill>
              </a:rPr>
              <a:t>Work with Tier 1 team to plan wellness activities for all students upon return to school.  </a:t>
            </a:r>
            <a:endParaRPr sz="11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FFFF"/>
                </a:solidFill>
              </a:rPr>
              <a:t>Work with Tier 2 team to consider students meeting at risk criteria and </a:t>
            </a:r>
            <a:r>
              <a:rPr lang="en" sz="1100" b="1" i="1">
                <a:solidFill>
                  <a:srgbClr val="FFFFFF"/>
                </a:solidFill>
              </a:rPr>
              <a:t>not already connected to supports </a:t>
            </a:r>
            <a:r>
              <a:rPr lang="en" sz="1100" b="1">
                <a:solidFill>
                  <a:srgbClr val="FFFFFF"/>
                </a:solidFill>
              </a:rPr>
              <a:t>for CICO</a:t>
            </a:r>
            <a:endParaRPr sz="11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1500"/>
              <a:buFont typeface="Arial"/>
              <a:buNone/>
            </a:pPr>
            <a:endParaRPr sz="1500" b="1">
              <a:solidFill>
                <a:srgbClr val="FFFFFF"/>
              </a:solidFill>
            </a:endParaRPr>
          </a:p>
        </p:txBody>
      </p:sp>
      <p:sp>
        <p:nvSpPr>
          <p:cNvPr id="130" name="Google Shape;130;p28"/>
          <p:cNvSpPr txBox="1"/>
          <p:nvPr/>
        </p:nvSpPr>
        <p:spPr>
          <a:xfrm>
            <a:off x="932025" y="459100"/>
            <a:ext cx="3165000" cy="1295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Information: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-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%age of students with fewer than 3 contacts per week (phone, text, zoom)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-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Informal wellness surveys collected by teachers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31" name="Google Shape;131;p28"/>
          <p:cNvCxnSpPr/>
          <p:nvPr/>
        </p:nvCxnSpPr>
        <p:spPr>
          <a:xfrm>
            <a:off x="2358196" y="3041555"/>
            <a:ext cx="784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2" name="Google Shape;132;p28"/>
          <p:cNvCxnSpPr/>
          <p:nvPr/>
        </p:nvCxnSpPr>
        <p:spPr>
          <a:xfrm>
            <a:off x="2412522" y="2213387"/>
            <a:ext cx="686400" cy="445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3" name="Google Shape;133;p28"/>
          <p:cNvCxnSpPr/>
          <p:nvPr/>
        </p:nvCxnSpPr>
        <p:spPr>
          <a:xfrm rot="10800000" flipH="1">
            <a:off x="2456269" y="3334867"/>
            <a:ext cx="686400" cy="624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4" name="Google Shape;134;p28"/>
          <p:cNvSpPr txBox="1"/>
          <p:nvPr/>
        </p:nvSpPr>
        <p:spPr>
          <a:xfrm>
            <a:off x="4929200" y="459100"/>
            <a:ext cx="3390000" cy="1244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Collect more information (as needed):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Roboto"/>
              <a:buChar char="-"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No additional screener was recommended at this time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35" name="Google Shape;135;p28"/>
          <p:cNvCxnSpPr/>
          <p:nvPr/>
        </p:nvCxnSpPr>
        <p:spPr>
          <a:xfrm>
            <a:off x="5978471" y="3028955"/>
            <a:ext cx="784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6" name="Google Shape;136;p28"/>
          <p:cNvSpPr/>
          <p:nvPr/>
        </p:nvSpPr>
        <p:spPr>
          <a:xfrm>
            <a:off x="3319325" y="2179650"/>
            <a:ext cx="2552100" cy="19743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8"/>
          <p:cNvSpPr txBox="1"/>
          <p:nvPr/>
        </p:nvSpPr>
        <p:spPr>
          <a:xfrm>
            <a:off x="3401200" y="2266950"/>
            <a:ext cx="2364300" cy="18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00"/>
                </a:solidFill>
              </a:rPr>
              <a:t>Problem analysis:  Data indicates our teachers reported (on average for the first month of online instruction) less than 3 contacts per week were made for 20% of the students.</a:t>
            </a:r>
            <a:endParaRPr sz="1000" b="1">
              <a:solidFill>
                <a:srgbClr val="FFFF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00"/>
                </a:solidFill>
              </a:rPr>
              <a:t>Wellness checks indicate a high percentage of students feeling more tired and less motivated than usual to complete schoolwork</a:t>
            </a:r>
            <a:endParaRPr sz="1000" b="1">
              <a:solidFill>
                <a:srgbClr val="FFFF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8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83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Universal Screening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83"/>
          <p:cNvSpPr txBox="1">
            <a:spLocks noGrp="1"/>
          </p:cNvSpPr>
          <p:nvPr>
            <p:ph type="body" idx="1"/>
          </p:nvPr>
        </p:nvSpPr>
        <p:spPr>
          <a:xfrm>
            <a:off x="4352200" y="500925"/>
            <a:ext cx="47097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Involves the collection and review of </a:t>
            </a:r>
            <a:r>
              <a:rPr lang="en" sz="1800" b="1" u="sng"/>
              <a:t>multiple measures</a:t>
            </a:r>
            <a:r>
              <a:rPr lang="en" sz="1800" b="1"/>
              <a:t> to assess the academic and SEB health of all students</a:t>
            </a:r>
            <a:endParaRPr sz="1800" b="1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Does not mean every student in a school or district is screened </a:t>
            </a:r>
            <a:r>
              <a:rPr lang="en" sz="1800" b="1" u="sng"/>
              <a:t>with every measure</a:t>
            </a:r>
            <a:endParaRPr sz="1800" b="1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Informs academic and SEB instructional decisions across </a:t>
            </a:r>
            <a:r>
              <a:rPr lang="en" sz="1800" b="1" u="sng"/>
              <a:t>all Tiers </a:t>
            </a:r>
            <a:r>
              <a:rPr lang="en" sz="1800" b="1"/>
              <a:t>of support</a:t>
            </a:r>
            <a:endParaRPr sz="1800" b="1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Data uncovers </a:t>
            </a:r>
            <a:r>
              <a:rPr lang="en" sz="1800" b="1" u="sng"/>
              <a:t>a potential need</a:t>
            </a:r>
            <a:r>
              <a:rPr lang="en" sz="1800" b="1"/>
              <a:t> with a student, class, grade or school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Schoolwide Data Sources: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26522"/>
                </a:solidFill>
              </a:rPr>
              <a:t>DE School Climate Survey Update</a:t>
            </a:r>
            <a:endParaRPr>
              <a:solidFill>
                <a:srgbClr val="F26522"/>
              </a:solidFill>
            </a:endParaRPr>
          </a:p>
        </p:txBody>
      </p:sp>
      <p:sp>
        <p:nvSpPr>
          <p:cNvPr id="646" name="Google Shape;646;p84"/>
          <p:cNvSpPr txBox="1">
            <a:spLocks noGrp="1"/>
          </p:cNvSpPr>
          <p:nvPr>
            <p:ph type="body" idx="1"/>
          </p:nvPr>
        </p:nvSpPr>
        <p:spPr>
          <a:xfrm>
            <a:off x="4388975" y="500925"/>
            <a:ext cx="44220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Survey timeline will be adjusted for 2020-21 SY; more to come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CoVitality app will be utilized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2019-20 Home data (scan tron &amp; online) reconciled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District summary reports now available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CoVitality Login - email Sarah (</a:t>
            </a:r>
            <a:r>
              <a:rPr lang="en" sz="2200" u="sng">
                <a:solidFill>
                  <a:schemeClr val="hlink"/>
                </a:solidFill>
                <a:hlinkClick r:id="rId3"/>
              </a:rPr>
              <a:t>skhearn@udel.edu</a:t>
            </a:r>
            <a:r>
              <a:rPr lang="en" sz="2200"/>
              <a:t>)   </a:t>
            </a:r>
            <a:endParaRPr sz="22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47" name="Google Shape;647;p84"/>
          <p:cNvPicPr preferRelativeResize="0"/>
          <p:nvPr/>
        </p:nvPicPr>
        <p:blipFill rotWithShape="1">
          <a:blip r:embed="rId4">
            <a:alphaModFix/>
          </a:blip>
          <a:srcRect l="9579" t="25389" r="66645" b="7083"/>
          <a:stretch/>
        </p:blipFill>
        <p:spPr>
          <a:xfrm>
            <a:off x="902550" y="2760650"/>
            <a:ext cx="2485997" cy="1985774"/>
          </a:xfrm>
          <a:prstGeom prst="rect">
            <a:avLst/>
          </a:prstGeom>
          <a:noFill/>
          <a:ln w="76200" cap="flat" cmpd="sng">
            <a:solidFill>
              <a:srgbClr val="F2652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8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District Critical Action #4: Establish a Support Plan for Universal SEB Practices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53" name="Google Shape;653;p85"/>
          <p:cNvSpPr txBox="1">
            <a:spLocks noGrp="1"/>
          </p:cNvSpPr>
          <p:nvPr>
            <p:ph type="body" idx="1"/>
          </p:nvPr>
        </p:nvSpPr>
        <p:spPr>
          <a:xfrm>
            <a:off x="4656375" y="522450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Based on information collected through your evaluation identify universal expected practices for all district schools.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Based on identified needs of staff ensure a continuum of supports are available and communicated.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Ensure educators check in with all students and families before the school year begins.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4" name="Google Shape;654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525" y="2636200"/>
            <a:ext cx="3670908" cy="18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86"/>
          <p:cNvSpPr txBox="1">
            <a:spLocks noGrp="1"/>
          </p:cNvSpPr>
          <p:nvPr>
            <p:ph type="title" idx="4294967295"/>
          </p:nvPr>
        </p:nvSpPr>
        <p:spPr>
          <a:xfrm>
            <a:off x="628650" y="420824"/>
            <a:ext cx="7886700" cy="847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50" b="1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86"/>
          <p:cNvSpPr txBox="1">
            <a:spLocks noGrp="1"/>
          </p:cNvSpPr>
          <p:nvPr>
            <p:ph type="body" idx="4294967295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661" name="Google Shape;661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063" y="58687"/>
            <a:ext cx="7477875" cy="502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51"/>
          <p:cNvGrpSpPr/>
          <p:nvPr/>
        </p:nvGrpSpPr>
        <p:grpSpPr>
          <a:xfrm>
            <a:off x="-789" y="4068252"/>
            <a:ext cx="9144000" cy="203545"/>
            <a:chOff x="0" y="2409092"/>
            <a:chExt cx="9144000" cy="685800"/>
          </a:xfrm>
        </p:grpSpPr>
        <p:sp>
          <p:nvSpPr>
            <p:cNvPr id="297" name="Google Shape;297;p51"/>
            <p:cNvSpPr/>
            <p:nvPr/>
          </p:nvSpPr>
          <p:spPr>
            <a:xfrm>
              <a:off x="0" y="2409092"/>
              <a:ext cx="1828800" cy="685800"/>
            </a:xfrm>
            <a:prstGeom prst="rect">
              <a:avLst/>
            </a:prstGeom>
            <a:solidFill>
              <a:srgbClr val="14B4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51"/>
            <p:cNvSpPr/>
            <p:nvPr/>
          </p:nvSpPr>
          <p:spPr>
            <a:xfrm>
              <a:off x="1828800" y="2409092"/>
              <a:ext cx="1828800" cy="685800"/>
            </a:xfrm>
            <a:prstGeom prst="rect">
              <a:avLst/>
            </a:prstGeom>
            <a:solidFill>
              <a:srgbClr val="2040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51"/>
            <p:cNvSpPr/>
            <p:nvPr/>
          </p:nvSpPr>
          <p:spPr>
            <a:xfrm>
              <a:off x="3657600" y="2409092"/>
              <a:ext cx="1828800" cy="685800"/>
            </a:xfrm>
            <a:prstGeom prst="rect">
              <a:avLst/>
            </a:prstGeom>
            <a:solidFill>
              <a:srgbClr val="0BA1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51"/>
            <p:cNvSpPr/>
            <p:nvPr/>
          </p:nvSpPr>
          <p:spPr>
            <a:xfrm>
              <a:off x="5486400" y="2409092"/>
              <a:ext cx="1828800" cy="685800"/>
            </a:xfrm>
            <a:prstGeom prst="rect">
              <a:avLst/>
            </a:prstGeom>
            <a:solidFill>
              <a:srgbClr val="F265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51"/>
            <p:cNvSpPr/>
            <p:nvPr/>
          </p:nvSpPr>
          <p:spPr>
            <a:xfrm>
              <a:off x="7315200" y="2409092"/>
              <a:ext cx="1828800" cy="685800"/>
            </a:xfrm>
            <a:prstGeom prst="rect">
              <a:avLst/>
            </a:prstGeom>
            <a:solidFill>
              <a:srgbClr val="F9B8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2" name="Google Shape;302;p51"/>
          <p:cNvPicPr preferRelativeResize="0"/>
          <p:nvPr/>
        </p:nvPicPr>
        <p:blipFill rotWithShape="1">
          <a:blip r:embed="rId3">
            <a:alphaModFix/>
          </a:blip>
          <a:srcRect b="10273"/>
          <a:stretch/>
        </p:blipFill>
        <p:spPr>
          <a:xfrm>
            <a:off x="397" y="18791"/>
            <a:ext cx="1828009" cy="169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51"/>
          <p:cNvPicPr preferRelativeResize="0"/>
          <p:nvPr/>
        </p:nvPicPr>
        <p:blipFill rotWithShape="1">
          <a:blip r:embed="rId4">
            <a:alphaModFix/>
          </a:blip>
          <a:srcRect l="13156"/>
          <a:stretch/>
        </p:blipFill>
        <p:spPr>
          <a:xfrm>
            <a:off x="1828011" y="101066"/>
            <a:ext cx="1857393" cy="158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51"/>
          <p:cNvPicPr preferRelativeResize="0"/>
          <p:nvPr/>
        </p:nvPicPr>
        <p:blipFill rotWithShape="1">
          <a:blip r:embed="rId5">
            <a:alphaModFix/>
          </a:blip>
          <a:srcRect l="17295" r="2369"/>
          <a:stretch/>
        </p:blipFill>
        <p:spPr>
          <a:xfrm rot="5400000">
            <a:off x="3836626" y="61817"/>
            <a:ext cx="146917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51"/>
          <p:cNvPicPr preferRelativeResize="0"/>
          <p:nvPr/>
        </p:nvPicPr>
        <p:blipFill rotWithShape="1">
          <a:blip r:embed="rId6">
            <a:alphaModFix/>
          </a:blip>
          <a:srcRect l="5314" r="30881"/>
          <a:stretch/>
        </p:blipFill>
        <p:spPr>
          <a:xfrm>
            <a:off x="7315200" y="276325"/>
            <a:ext cx="1828801" cy="143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51"/>
          <p:cNvPicPr preferRelativeResize="0"/>
          <p:nvPr/>
        </p:nvPicPr>
        <p:blipFill rotWithShape="1">
          <a:blip r:embed="rId7">
            <a:alphaModFix/>
          </a:blip>
          <a:srcRect l="4507" t="9550" b="23330"/>
          <a:stretch/>
        </p:blipFill>
        <p:spPr>
          <a:xfrm flipH="1">
            <a:off x="5485611" y="266525"/>
            <a:ext cx="1828009" cy="14451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" name="Google Shape;307;p51"/>
          <p:cNvGrpSpPr/>
          <p:nvPr/>
        </p:nvGrpSpPr>
        <p:grpSpPr>
          <a:xfrm>
            <a:off x="0" y="-19"/>
            <a:ext cx="9144000" cy="284881"/>
            <a:chOff x="0" y="2409092"/>
            <a:chExt cx="9144000" cy="685800"/>
          </a:xfrm>
        </p:grpSpPr>
        <p:sp>
          <p:nvSpPr>
            <p:cNvPr id="308" name="Google Shape;308;p51"/>
            <p:cNvSpPr/>
            <p:nvPr/>
          </p:nvSpPr>
          <p:spPr>
            <a:xfrm>
              <a:off x="0" y="2409092"/>
              <a:ext cx="1828800" cy="685800"/>
            </a:xfrm>
            <a:prstGeom prst="rect">
              <a:avLst/>
            </a:prstGeom>
            <a:solidFill>
              <a:srgbClr val="14B4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51"/>
            <p:cNvSpPr/>
            <p:nvPr/>
          </p:nvSpPr>
          <p:spPr>
            <a:xfrm>
              <a:off x="1828800" y="2409092"/>
              <a:ext cx="1828800" cy="685800"/>
            </a:xfrm>
            <a:prstGeom prst="rect">
              <a:avLst/>
            </a:prstGeom>
            <a:solidFill>
              <a:srgbClr val="2040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51"/>
            <p:cNvSpPr/>
            <p:nvPr/>
          </p:nvSpPr>
          <p:spPr>
            <a:xfrm>
              <a:off x="3657600" y="2409092"/>
              <a:ext cx="1828800" cy="685800"/>
            </a:xfrm>
            <a:prstGeom prst="rect">
              <a:avLst/>
            </a:prstGeom>
            <a:solidFill>
              <a:srgbClr val="0BA1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51"/>
            <p:cNvSpPr/>
            <p:nvPr/>
          </p:nvSpPr>
          <p:spPr>
            <a:xfrm>
              <a:off x="5486400" y="2409092"/>
              <a:ext cx="1828800" cy="685800"/>
            </a:xfrm>
            <a:prstGeom prst="rect">
              <a:avLst/>
            </a:prstGeom>
            <a:solidFill>
              <a:srgbClr val="F265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51"/>
            <p:cNvSpPr/>
            <p:nvPr/>
          </p:nvSpPr>
          <p:spPr>
            <a:xfrm>
              <a:off x="7315200" y="2409092"/>
              <a:ext cx="1828800" cy="685800"/>
            </a:xfrm>
            <a:prstGeom prst="rect">
              <a:avLst/>
            </a:prstGeom>
            <a:solidFill>
              <a:srgbClr val="F9B8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3" name="Google Shape;313;p51"/>
          <p:cNvPicPr preferRelativeResize="0"/>
          <p:nvPr/>
        </p:nvPicPr>
        <p:blipFill rotWithShape="1">
          <a:blip r:embed="rId8">
            <a:alphaModFix/>
          </a:blip>
          <a:srcRect l="39073" t="78559" r="43796" b="13538"/>
          <a:stretch/>
        </p:blipFill>
        <p:spPr>
          <a:xfrm>
            <a:off x="2577305" y="4369636"/>
            <a:ext cx="3670426" cy="71424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51"/>
          <p:cNvSpPr txBox="1">
            <a:spLocks noGrp="1"/>
          </p:cNvSpPr>
          <p:nvPr>
            <p:ph type="ctrTitle"/>
          </p:nvPr>
        </p:nvSpPr>
        <p:spPr>
          <a:xfrm>
            <a:off x="0" y="1671923"/>
            <a:ext cx="9144000" cy="12771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</a:pPr>
            <a:r>
              <a:rPr lang="en" b="1">
                <a:solidFill>
                  <a:schemeClr val="lt1"/>
                </a:solidFill>
              </a:rPr>
              <a:t>DE-MTSS Regulations Update</a:t>
            </a:r>
            <a:br>
              <a:rPr lang="en" b="1">
                <a:solidFill>
                  <a:schemeClr val="lt1"/>
                </a:solidFill>
              </a:rPr>
            </a:br>
            <a:br>
              <a:rPr lang="en" sz="1600" b="1">
                <a:solidFill>
                  <a:schemeClr val="lt1"/>
                </a:solidFill>
              </a:rPr>
            </a:br>
            <a:endParaRPr sz="16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87"/>
          <p:cNvSpPr txBox="1">
            <a:spLocks noGrp="1"/>
          </p:cNvSpPr>
          <p:nvPr>
            <p:ph type="title"/>
          </p:nvPr>
        </p:nvSpPr>
        <p:spPr>
          <a:xfrm>
            <a:off x="471488" y="205383"/>
            <a:ext cx="5915100" cy="745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Presentation Objectives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667" name="Google Shape;667;p87"/>
          <p:cNvSpPr txBox="1">
            <a:spLocks noGrp="1"/>
          </p:cNvSpPr>
          <p:nvPr>
            <p:ph type="body" idx="1"/>
          </p:nvPr>
        </p:nvSpPr>
        <p:spPr>
          <a:xfrm>
            <a:off x="628650" y="1364231"/>
            <a:ext cx="7886700" cy="3414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lvl="0" indent="-317500" algn="l" rtl="0">
              <a:spcBef>
                <a:spcPts val="80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Enhance efforts to create safe, positive and predictable learning environments</a:t>
            </a:r>
            <a:endParaRPr sz="2400"/>
          </a:p>
          <a:p>
            <a:pPr marL="342900" lvl="0" indent="-3175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Leverage your student behavior matrix to support learning and social emotional needs during COVID-specific context whether virtual, hybrid or in-person</a:t>
            </a:r>
            <a:endParaRPr sz="2400"/>
          </a:p>
          <a:p>
            <a:pPr marL="342900" lvl="0" indent="-3175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Update your matrix to address physical and mental health safety needs </a:t>
            </a:r>
            <a:endParaRPr sz="2400"/>
          </a:p>
          <a:p>
            <a:pPr marL="342900" lvl="0" indent="-3175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Expand supports and expectations for staff</a:t>
            </a:r>
            <a:endParaRPr sz="2400"/>
          </a:p>
          <a:p>
            <a:pPr marL="342900" lvl="0" indent="-3175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Review an action plan for supporting and preparing for returning to school</a:t>
            </a:r>
            <a:endParaRPr sz="2400"/>
          </a:p>
        </p:txBody>
      </p:sp>
      <p:pic>
        <p:nvPicPr>
          <p:cNvPr id="668" name="Google Shape;66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6638" y="98841"/>
            <a:ext cx="3011194" cy="1344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3" name="Google Shape;673;p88"/>
          <p:cNvGraphicFramePr/>
          <p:nvPr/>
        </p:nvGraphicFramePr>
        <p:xfrm>
          <a:off x="0" y="0"/>
          <a:ext cx="9144025" cy="5184380"/>
        </p:xfrm>
        <a:graphic>
          <a:graphicData uri="http://schemas.openxmlformats.org/drawingml/2006/table">
            <a:tbl>
              <a:tblPr firstRow="1" bandRow="1">
                <a:noFill/>
                <a:tableStyleId>{EE2184A7-4160-46CA-B980-6314DF152C75}</a:tableStyleId>
              </a:tblPr>
              <a:tblGrid>
                <a:gridCol w="114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4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3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9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82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6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rgbClr val="0070C0"/>
                          </a:solidFill>
                        </a:rPr>
                        <a:t>Elementary Example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Classroom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Bathroom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Bus 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Hallway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Playground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Lunchtime</a:t>
                      </a:r>
                      <a:endParaRPr sz="1100"/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5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 </a:t>
                      </a:r>
                      <a:endParaRPr sz="11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Responsible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Use only your personal materials and label them</a:t>
                      </a:r>
                      <a:endParaRPr sz="11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Keep your personal materials in your own caddy</a:t>
                      </a:r>
                      <a:endParaRPr sz="11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Clean up your workspace everyday</a:t>
                      </a:r>
                      <a:endParaRPr sz="9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•"/>
                      </a:pPr>
                      <a:r>
                        <a:rPr lang="en" sz="900"/>
                        <a:t>Tell an adult if you see a classmate having a hard time</a:t>
                      </a:r>
                      <a:endParaRPr sz="9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Use one pump of soap to wash your hands and one paper towel to dry your hands 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Stay in your assigned seat for the entire ride </a:t>
                      </a:r>
                      <a:endParaRPr sz="11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Let bus driver know if unsafe behavior seen</a:t>
                      </a:r>
                      <a:endParaRPr sz="1100"/>
                    </a:p>
                    <a:p>
                      <a:pPr marL="215900" marR="0" lvl="0" indent="-1524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Follow 1-way direction arrows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Keep your toys and/or sports equipment for personal use only 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Maintain distance from others while eating</a:t>
                      </a:r>
                      <a:endParaRPr sz="11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Wash your hands when you are done eating </a:t>
                      </a:r>
                      <a:endParaRPr sz="1100"/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5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  </a:t>
                      </a:r>
                      <a:endParaRPr sz="11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Respectful</a:t>
                      </a:r>
                      <a:r>
                        <a:rPr lang="en" sz="2100" b="1"/>
                        <a:t> 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Wear your mask to respect others and yourself by keeping you all healthy </a:t>
                      </a:r>
                      <a:endParaRPr sz="11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Kindly remind others of rules, if needed</a:t>
                      </a:r>
                      <a:endParaRPr sz="11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Identify how to help others 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Throw your paper towel in the trash can 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Wait turn to board/exit</a:t>
                      </a:r>
                      <a:endParaRPr sz="9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•"/>
                      </a:pPr>
                      <a:r>
                        <a:rPr lang="en" sz="900"/>
                        <a:t>Remind other of expectations kindly </a:t>
                      </a:r>
                      <a:endParaRPr sz="9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•"/>
                      </a:pPr>
                      <a:r>
                        <a:rPr lang="en" sz="900"/>
                        <a:t>Keep hands and feet to yourself </a:t>
                      </a:r>
                      <a:endParaRPr sz="9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•"/>
                      </a:pPr>
                      <a:r>
                        <a:rPr lang="en" sz="900"/>
                        <a:t>Use kind language</a:t>
                      </a:r>
                      <a:endParaRPr sz="9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•"/>
                      </a:pPr>
                      <a:r>
                        <a:rPr lang="en" sz="900"/>
                        <a:t>Smile with your eyes and wave to acknowledge adults &amp; peers</a:t>
                      </a:r>
                      <a:endParaRPr sz="9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Put any equipment used in the “dirty” bin to be sanitized</a:t>
                      </a:r>
                      <a:endParaRPr sz="9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Keep hands and feet to yourself  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Stay at your own desk </a:t>
                      </a:r>
                      <a:endParaRPr sz="11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Throw your garbage away in the trash </a:t>
                      </a:r>
                      <a:endParaRPr sz="1100"/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5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Safe 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Wear your mask over your nose and mouth to protect yourself and others </a:t>
                      </a:r>
                      <a:endParaRPr sz="11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Sneeze and cough into your elbow </a:t>
                      </a:r>
                      <a:endParaRPr sz="11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Keep hands and items out of your mouth</a:t>
                      </a:r>
                      <a:endParaRPr sz="11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Tell someone if you need help 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Wash your hands with soap and water for at least 20 seconds 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 b="0" u="none" strike="noStrike" cap="none">
                          <a:solidFill>
                            <a:srgbClr val="000000"/>
                          </a:solidFill>
                        </a:rPr>
                        <a:t>Sit in every other seat</a:t>
                      </a:r>
                      <a:endParaRPr sz="1100"/>
                    </a:p>
                    <a:p>
                      <a:pPr marL="215900" marR="0" lvl="0" indent="-209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 b="0" u="none" strike="noStrike" cap="none">
                          <a:solidFill>
                            <a:srgbClr val="000000"/>
                          </a:solidFill>
                        </a:rPr>
                        <a:t>Wear your mask over your nose and mouth </a:t>
                      </a:r>
                      <a:endParaRPr sz="1100"/>
                    </a:p>
                    <a:p>
                      <a:pPr marL="215900" marR="0" lvl="0" indent="-209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 b="0" u="none" strike="noStrike" cap="none">
                          <a:solidFill>
                            <a:srgbClr val="000000"/>
                          </a:solidFill>
                        </a:rPr>
                        <a:t>Keep windows open if possible</a:t>
                      </a:r>
                      <a:endParaRPr sz="900" b="0" u="none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Maintain 6’ (big) personal space bubble</a:t>
                      </a:r>
                      <a:endParaRPr sz="9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Wear your mask over your nose and mouth to protect others in the hallway and yourself</a:t>
                      </a:r>
                      <a:endParaRPr sz="9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Play games that allow for physical distancing</a:t>
                      </a:r>
                      <a:endParaRPr sz="1100"/>
                    </a:p>
                    <a:p>
                      <a:pPr marL="215900" marR="0" lvl="0" indent="-1524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Wash your hands before eating </a:t>
                      </a:r>
                      <a:endParaRPr sz="11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Eat only your own food </a:t>
                      </a:r>
                      <a:endParaRPr sz="11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Keep your mask close to you when you aren’t wearing it </a:t>
                      </a:r>
                      <a:endParaRPr sz="1100"/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74" name="Google Shape;674;p88"/>
          <p:cNvSpPr txBox="1"/>
          <p:nvPr/>
        </p:nvSpPr>
        <p:spPr>
          <a:xfrm>
            <a:off x="2799713" y="4666200"/>
            <a:ext cx="62106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DRAFT:</a:t>
            </a: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These are </a:t>
            </a:r>
            <a:r>
              <a:rPr lang="en" sz="1100" i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examples</a:t>
            </a: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 DE-PBS Project is not recommending specific actions to prevent spread of COVID-19.  Schools should develop/revise based on district/school-based guidelines.   </a:t>
            </a:r>
            <a:endParaRPr sz="12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" y="114300"/>
            <a:ext cx="1003556" cy="755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80" name="Google Shape;680;p89"/>
          <p:cNvGraphicFramePr/>
          <p:nvPr/>
        </p:nvGraphicFramePr>
        <p:xfrm>
          <a:off x="1212919" y="88059"/>
          <a:ext cx="7815650" cy="4876900"/>
        </p:xfrm>
        <a:graphic>
          <a:graphicData uri="http://schemas.openxmlformats.org/drawingml/2006/table">
            <a:tbl>
              <a:tblPr bandRow="1">
                <a:noFill/>
                <a:tableStyleId>{2E9E70A9-6FED-41F0-ACBB-FD2398D4DA39}</a:tableStyleId>
              </a:tblPr>
              <a:tblGrid>
                <a:gridCol w="778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3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9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1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77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76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Dstance Learning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Behavior Matrix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9050" marR="19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</a:t>
                      </a:r>
                      <a:r>
                        <a:rPr lang="en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reparation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How ready are you?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9050" marR="1905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</a:t>
                      </a:r>
                      <a:r>
                        <a:rPr lang="en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espect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How do you treat others?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9050" marR="1905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</a:t>
                      </a:r>
                      <a:r>
                        <a:rPr lang="en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ntegrity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Who are you when no one is looking?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9050" marR="1905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</a:t>
                      </a:r>
                      <a:r>
                        <a:rPr lang="en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iscipline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Are you following the rules?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9050" marR="1905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</a:t>
                      </a:r>
                      <a:r>
                        <a:rPr lang="en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ffort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Are you being your best you?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9050" marR="1905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4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Distance Learning</a:t>
                      </a:r>
                      <a:r>
                        <a:rPr lang="en" sz="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9050" marR="19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am: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Have all the materials I need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Attend Zoom/online Meetings on time.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Completing and turning in assignments on time.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am: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Taking turns to comment during on-line/zoom lessons.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Honoring one voice.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Making respectful comments on-line/zoom 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Respectful facial expressions online/zoom.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Valuing school property.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Wash hands and maintain social distances.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625" marR="47625" marT="47625" marB="476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am: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Turning in my own work.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Helping younger siblings if needed.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Zoom for school use only.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Always THINKing before posting. (Is it True, is it Helpful, is it Inspiring, is it Necessary is it Kind?)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Supportive of my classmates and opinions.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625" marR="47625" marT="47625" marB="476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am: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Attending all my classes, every day.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Following class procedures.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Checking my calendar.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Completing my homework each day.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Spending time helping my family.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625" marR="47625" marT="47625" marB="476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am: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Always persevering and trying my best.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Asking for help when I need it.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Actively participating.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Creating thoughtful and neat work.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Checking over my work.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397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Helping others who might need assistance.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625" marR="47625" marT="47625" marB="476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9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Technology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9050" marR="1905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am: 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7800" lvl="0" indent="-241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Coming to class with Chromebook charged.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7800" lvl="0" indent="-241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technology appropriately.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7800" lvl="0" indent="-241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Taking good care of my Chromebook.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625" marR="47625" marT="47625" marB="476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am: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7800" lvl="0" indent="-241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Respectful of myself and others online.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7800" lvl="0" indent="-241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Keeping login, passwords, and private information private.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7800" lvl="0" indent="-241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Avoiding eating or  drinking while using Chromebook.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625" marR="47625" marT="47625" marB="476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am: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7800" lvl="0" indent="-241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Always citing sources of pictures &amp; information used.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7800" lvl="0" indent="-241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Always </a:t>
                      </a:r>
                      <a:r>
                        <a:rPr lang="en" sz="1000" u="sng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THINK</a:t>
                      </a: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ing before posting. (Is it </a:t>
                      </a:r>
                      <a:r>
                        <a:rPr lang="en" sz="1000" u="sng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</a:t>
                      </a: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rue, is it </a:t>
                      </a:r>
                      <a:r>
                        <a:rPr lang="en" sz="1000" u="sng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</a:t>
                      </a: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elpful, is it </a:t>
                      </a:r>
                      <a:r>
                        <a:rPr lang="en" sz="1000" u="sng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</a:t>
                      </a: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nspiring, is it </a:t>
                      </a:r>
                      <a:r>
                        <a:rPr lang="en" sz="1000" u="sng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</a:t>
                      </a: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ecessary is it </a:t>
                      </a:r>
                      <a:r>
                        <a:rPr lang="en" sz="1000" u="sng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</a:t>
                      </a: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ind?)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625" marR="47625" marT="47625" marB="476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am: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7800" lvl="0" indent="-241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Staying on task when using technology.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7800" lvl="0" indent="-241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Avoiding and reporting inappropriate sites and unsafe use.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625" marR="47625" marT="47625" marB="476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am: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7800" lvl="0" indent="-241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Chromebooks for school use only.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7800" lvl="0" indent="-241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●"/>
                      </a:pP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Taking </a:t>
                      </a:r>
                      <a:r>
                        <a:rPr lang="en" sz="10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PRIDE</a:t>
                      </a: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in completing my best work.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625" marR="47625" marT="47625" marB="476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81" name="Google Shape;681;p89"/>
          <p:cNvSpPr txBox="1"/>
          <p:nvPr/>
        </p:nvSpPr>
        <p:spPr>
          <a:xfrm>
            <a:off x="492750" y="4871209"/>
            <a:ext cx="8341200" cy="1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i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Report students and staff who are showing </a:t>
            </a:r>
            <a:r>
              <a:rPr lang="en" sz="800" b="1" i="1" u="sng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PRIDE</a:t>
            </a:r>
            <a:r>
              <a:rPr lang="en" sz="800" b="1" i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during our Distance Learning!</a:t>
            </a:r>
            <a:r>
              <a:rPr lang="en" sz="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800" b="1" i="1" u="sng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this link to the online form to report PRIDE!</a:t>
            </a:r>
            <a:endParaRPr sz="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2" name="Google Shape;682;p89"/>
          <p:cNvSpPr txBox="1"/>
          <p:nvPr/>
        </p:nvSpPr>
        <p:spPr>
          <a:xfrm>
            <a:off x="114300" y="3151288"/>
            <a:ext cx="7569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latin typeface="Calibri"/>
                <a:ea typeface="Calibri"/>
                <a:cs typeface="Calibri"/>
                <a:sym typeface="Calibri"/>
              </a:rPr>
              <a:t>Courtesy of Grandview Middle School, Westonka Public Schools ISD 277, Minnesota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90"/>
          <p:cNvSpPr txBox="1">
            <a:spLocks noGrp="1"/>
          </p:cNvSpPr>
          <p:nvPr>
            <p:ph type="title"/>
          </p:nvPr>
        </p:nvSpPr>
        <p:spPr>
          <a:xfrm>
            <a:off x="628650" y="98625"/>
            <a:ext cx="2990100" cy="857400"/>
          </a:xfrm>
          <a:prstGeom prst="rect">
            <a:avLst/>
          </a:prstGeom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Ensure Equity 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688" name="Google Shape;688;p90"/>
          <p:cNvSpPr txBox="1">
            <a:spLocks noGrp="1"/>
          </p:cNvSpPr>
          <p:nvPr>
            <p:ph type="body" idx="1"/>
          </p:nvPr>
        </p:nvSpPr>
        <p:spPr>
          <a:xfrm>
            <a:off x="628650" y="955800"/>
            <a:ext cx="7886700" cy="3676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MTSS (and your matrix) is for </a:t>
            </a:r>
            <a:r>
              <a:rPr lang="en" b="1"/>
              <a:t>all</a:t>
            </a:r>
            <a:r>
              <a:rPr lang="en"/>
              <a:t> students, families, and educators</a:t>
            </a:r>
            <a:endParaRPr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A matrix needs to be representative of the population it is designed for</a:t>
            </a:r>
            <a:endParaRPr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Development of expectations and matrix is done with stakeholders (students, family, community) - including input from them is culturally responsive</a:t>
            </a:r>
            <a:endParaRPr/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Having input from marginalized groups, not only easily reached groups, is especially important</a:t>
            </a:r>
            <a:endParaRPr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Teams examine expectations and matrices for implicit bias and ensure that they are universal </a:t>
            </a:r>
            <a:endParaRPr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Ongoing feedback is used to make improvements </a:t>
            </a:r>
            <a:endParaRPr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Communication about your matrices is widespread and multi-modal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90"/>
          <p:cNvSpPr txBox="1"/>
          <p:nvPr/>
        </p:nvSpPr>
        <p:spPr>
          <a:xfrm>
            <a:off x="628650" y="4482151"/>
            <a:ext cx="8262525" cy="300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 dirty="0">
                <a:solidFill>
                  <a:schemeClr val="hlink"/>
                </a:solidFill>
                <a:hlinkClick r:id="rId3"/>
              </a:rPr>
              <a:t>https://assets-global.website-files.com/5d3725188825e071f1670246/5d70468ef10ca28bb416e7b0_pbis%20cultural%20responsiveness%20field%20guide.pdf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91"/>
          <p:cNvSpPr txBox="1">
            <a:spLocks noGrp="1"/>
          </p:cNvSpPr>
          <p:nvPr>
            <p:ph type="title"/>
          </p:nvPr>
        </p:nvSpPr>
        <p:spPr>
          <a:xfrm>
            <a:off x="471488" y="205383"/>
            <a:ext cx="5915100" cy="745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Share Out! 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695" name="Google Shape;695;p91"/>
          <p:cNvSpPr txBox="1">
            <a:spLocks noGrp="1"/>
          </p:cNvSpPr>
          <p:nvPr>
            <p:ph type="body" idx="1"/>
          </p:nvPr>
        </p:nvSpPr>
        <p:spPr>
          <a:xfrm>
            <a:off x="352200" y="1594675"/>
            <a:ext cx="4593600" cy="2159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/>
              <a:t>Has your district supported used the behavior matrix as a key tool in returning to school this year? </a:t>
            </a:r>
            <a:endParaRPr sz="28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/>
              <a:t>As a coach, how have you supported your teams?  </a:t>
            </a:r>
            <a:endParaRPr sz="28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600"/>
          </a:p>
        </p:txBody>
      </p:sp>
      <p:pic>
        <p:nvPicPr>
          <p:cNvPr id="696" name="Google Shape;696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1411" y="841105"/>
            <a:ext cx="3767888" cy="250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219" y="1109756"/>
            <a:ext cx="8658655" cy="3745744"/>
          </a:xfrm>
          <a:prstGeom prst="rect">
            <a:avLst/>
          </a:prstGeom>
          <a:noFill/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02" name="Google Shape;702;p92"/>
          <p:cNvSpPr txBox="1"/>
          <p:nvPr/>
        </p:nvSpPr>
        <p:spPr>
          <a:xfrm>
            <a:off x="304219" y="233475"/>
            <a:ext cx="7909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COVID Matrix Examples</a:t>
            </a:r>
            <a:endParaRPr sz="36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93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SEB Supports </a:t>
            </a:r>
            <a:endParaRPr/>
          </a:p>
        </p:txBody>
      </p:sp>
      <p:sp>
        <p:nvSpPr>
          <p:cNvPr id="708" name="Google Shape;708;p93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Coming soon: Webinar series to support virtual/hybrid classroom practices</a:t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Resource: Tier 2 Virtual CICO guidance document </a:t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09" name="Google Shape;709;p93"/>
          <p:cNvPicPr preferRelativeResize="0"/>
          <p:nvPr/>
        </p:nvPicPr>
        <p:blipFill rotWithShape="1">
          <a:blip r:embed="rId3">
            <a:alphaModFix/>
          </a:blip>
          <a:srcRect l="68149" t="10443" r="15468" b="5536"/>
          <a:stretch/>
        </p:blipFill>
        <p:spPr>
          <a:xfrm>
            <a:off x="7008200" y="2135450"/>
            <a:ext cx="1901222" cy="2742474"/>
          </a:xfrm>
          <a:prstGeom prst="rect">
            <a:avLst/>
          </a:prstGeom>
          <a:noFill/>
          <a:ln w="76200" cap="flat" cmpd="sng">
            <a:solidFill>
              <a:srgbClr val="F2652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10" name="Google Shape;710;p93"/>
          <p:cNvPicPr preferRelativeResize="0"/>
          <p:nvPr/>
        </p:nvPicPr>
        <p:blipFill rotWithShape="1">
          <a:blip r:embed="rId4">
            <a:alphaModFix/>
          </a:blip>
          <a:srcRect l="66192" t="12758" r="13075" b="49097"/>
          <a:stretch/>
        </p:blipFill>
        <p:spPr>
          <a:xfrm>
            <a:off x="3449425" y="2571750"/>
            <a:ext cx="3202147" cy="1657049"/>
          </a:xfrm>
          <a:prstGeom prst="rect">
            <a:avLst/>
          </a:prstGeom>
          <a:noFill/>
          <a:ln w="76200" cap="flat" cmpd="sng">
            <a:solidFill>
              <a:srgbClr val="F2652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9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Based on identified needs of staff ensure a continuum of supports are available and communicated.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9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17" name="Google Shape;717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0225" y="1750375"/>
            <a:ext cx="4773974" cy="186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95"/>
          <p:cNvSpPr txBox="1">
            <a:spLocks noGrp="1"/>
          </p:cNvSpPr>
          <p:nvPr>
            <p:ph type="title"/>
          </p:nvPr>
        </p:nvSpPr>
        <p:spPr>
          <a:xfrm>
            <a:off x="413025" y="285881"/>
            <a:ext cx="84093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What is something that is important to you to know your safety (emotional or physical) is being addressed?  Write in the chat box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723" name="Google Shape;72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343" y="3803887"/>
            <a:ext cx="2692857" cy="127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1481" y="1474519"/>
            <a:ext cx="4639631" cy="207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9600" y="3412969"/>
            <a:ext cx="16002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96"/>
          <p:cNvSpPr txBox="1">
            <a:spLocks noGrp="1"/>
          </p:cNvSpPr>
          <p:nvPr>
            <p:ph type="title"/>
          </p:nvPr>
        </p:nvSpPr>
        <p:spPr>
          <a:xfrm>
            <a:off x="460805" y="596375"/>
            <a:ext cx="8222400" cy="745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/>
              <a:t>Create a safe, positive, predictable environment for </a:t>
            </a:r>
            <a:r>
              <a:rPr lang="en" b="1"/>
              <a:t>ALL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96"/>
          <p:cNvSpPr txBox="1">
            <a:spLocks noGrp="1"/>
          </p:cNvSpPr>
          <p:nvPr>
            <p:ph type="body" idx="1"/>
          </p:nvPr>
        </p:nvSpPr>
        <p:spPr>
          <a:xfrm>
            <a:off x="323875" y="1505098"/>
            <a:ext cx="7886700" cy="3129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en" sz="2400"/>
              <a:t>Be proactive 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en" sz="2400"/>
              <a:t>Empower teachers 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en" sz="2400"/>
              <a:t>Create clear expectations for staff in person and virtual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en" sz="2400"/>
              <a:t>Build social and emotional supports for staff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en" sz="2400"/>
              <a:t>Identify and respond to inequities</a:t>
            </a:r>
            <a:endParaRPr sz="2400"/>
          </a:p>
          <a:p>
            <a:pPr marL="34290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300"/>
              <a:t>	</a:t>
            </a:r>
            <a:endParaRPr sz="23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2"/>
          <p:cNvSpPr txBox="1"/>
          <p:nvPr/>
        </p:nvSpPr>
        <p:spPr>
          <a:xfrm>
            <a:off x="0" y="-1"/>
            <a:ext cx="9144000" cy="87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6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1" name="Google Shape;321;p52"/>
          <p:cNvGrpSpPr/>
          <p:nvPr/>
        </p:nvGrpSpPr>
        <p:grpSpPr>
          <a:xfrm>
            <a:off x="0" y="4728097"/>
            <a:ext cx="9144000" cy="48280"/>
            <a:chOff x="0" y="2409092"/>
            <a:chExt cx="9144000" cy="685800"/>
          </a:xfrm>
        </p:grpSpPr>
        <p:sp>
          <p:nvSpPr>
            <p:cNvPr id="322" name="Google Shape;322;p52"/>
            <p:cNvSpPr/>
            <p:nvPr/>
          </p:nvSpPr>
          <p:spPr>
            <a:xfrm>
              <a:off x="0" y="2409092"/>
              <a:ext cx="1828800" cy="685800"/>
            </a:xfrm>
            <a:prstGeom prst="rect">
              <a:avLst/>
            </a:prstGeom>
            <a:solidFill>
              <a:srgbClr val="14B4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2"/>
            <p:cNvSpPr/>
            <p:nvPr/>
          </p:nvSpPr>
          <p:spPr>
            <a:xfrm>
              <a:off x="1828800" y="2409092"/>
              <a:ext cx="1828800" cy="685800"/>
            </a:xfrm>
            <a:prstGeom prst="rect">
              <a:avLst/>
            </a:prstGeom>
            <a:solidFill>
              <a:srgbClr val="2040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52"/>
            <p:cNvSpPr/>
            <p:nvPr/>
          </p:nvSpPr>
          <p:spPr>
            <a:xfrm>
              <a:off x="3657600" y="2409092"/>
              <a:ext cx="1828800" cy="685800"/>
            </a:xfrm>
            <a:prstGeom prst="rect">
              <a:avLst/>
            </a:prstGeom>
            <a:solidFill>
              <a:srgbClr val="0BA1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52"/>
            <p:cNvSpPr/>
            <p:nvPr/>
          </p:nvSpPr>
          <p:spPr>
            <a:xfrm>
              <a:off x="5486400" y="2409092"/>
              <a:ext cx="1828800" cy="685800"/>
            </a:xfrm>
            <a:prstGeom prst="rect">
              <a:avLst/>
            </a:prstGeom>
            <a:solidFill>
              <a:srgbClr val="F265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52"/>
            <p:cNvSpPr/>
            <p:nvPr/>
          </p:nvSpPr>
          <p:spPr>
            <a:xfrm>
              <a:off x="7315200" y="2409092"/>
              <a:ext cx="1828800" cy="685800"/>
            </a:xfrm>
            <a:prstGeom prst="rect">
              <a:avLst/>
            </a:prstGeom>
            <a:solidFill>
              <a:srgbClr val="F9B8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7" name="Google Shape;327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304" y="50656"/>
            <a:ext cx="863177" cy="828414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52"/>
          <p:cNvSpPr txBox="1">
            <a:spLocks noGrp="1"/>
          </p:cNvSpPr>
          <p:nvPr>
            <p:ph type="title"/>
          </p:nvPr>
        </p:nvSpPr>
        <p:spPr>
          <a:xfrm>
            <a:off x="628650" y="273847"/>
            <a:ext cx="78867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3400" b="1">
                <a:solidFill>
                  <a:schemeClr val="lt1"/>
                </a:solidFill>
              </a:rPr>
              <a:t>DE MTSS Regulations Update</a:t>
            </a:r>
            <a:endParaRPr sz="3400" b="1">
              <a:solidFill>
                <a:schemeClr val="lt1"/>
              </a:solidFill>
            </a:endParaRPr>
          </a:p>
        </p:txBody>
      </p:sp>
      <p:sp>
        <p:nvSpPr>
          <p:cNvPr id="329" name="Google Shape;329;p52"/>
          <p:cNvSpPr txBox="1">
            <a:spLocks noGrp="1"/>
          </p:cNvSpPr>
          <p:nvPr>
            <p:ph type="body" idx="1"/>
          </p:nvPr>
        </p:nvSpPr>
        <p:spPr>
          <a:xfrm>
            <a:off x="247303" y="964812"/>
            <a:ext cx="8547600" cy="3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92102" lvl="0" indent="-26035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400">
                <a:solidFill>
                  <a:srgbClr val="000000"/>
                </a:solidFill>
              </a:rPr>
              <a:t>In collaboration with stakeholders, the Department gathered input and revised the </a:t>
            </a:r>
            <a:r>
              <a:rPr lang="en" sz="1400" b="1">
                <a:solidFill>
                  <a:srgbClr val="000000"/>
                </a:solidFill>
              </a:rPr>
              <a:t>eligibility criteria </a:t>
            </a:r>
            <a:r>
              <a:rPr lang="en" sz="1400">
                <a:solidFill>
                  <a:srgbClr val="000000"/>
                </a:solidFill>
              </a:rPr>
              <a:t>for each disability category in Regulation 925.</a:t>
            </a:r>
            <a:endParaRPr sz="900"/>
          </a:p>
          <a:p>
            <a:pPr marL="292102" lvl="0" indent="-26035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400">
                <a:solidFill>
                  <a:srgbClr val="000000"/>
                </a:solidFill>
              </a:rPr>
              <a:t>The revised eligibility criteria for some disability categories references </a:t>
            </a:r>
            <a:r>
              <a:rPr lang="en" sz="1400" b="1">
                <a:solidFill>
                  <a:srgbClr val="000000"/>
                </a:solidFill>
              </a:rPr>
              <a:t>Multi-Tiered System of Support (MTSS). </a:t>
            </a:r>
            <a:r>
              <a:rPr lang="en" sz="1400" b="1" u="sng">
                <a:solidFill>
                  <a:srgbClr val="316A9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Regulation 508</a:t>
            </a:r>
            <a:r>
              <a:rPr lang="en" sz="1400" b="1">
                <a:solidFill>
                  <a:srgbClr val="000000"/>
                </a:solidFill>
              </a:rPr>
              <a:t> details MTSS</a:t>
            </a:r>
            <a:r>
              <a:rPr lang="en" sz="1400">
                <a:solidFill>
                  <a:srgbClr val="000000"/>
                </a:solidFill>
              </a:rPr>
              <a:t>.</a:t>
            </a:r>
            <a:endParaRPr sz="1400">
              <a:solidFill>
                <a:srgbClr val="000000"/>
              </a:solidFill>
            </a:endParaRPr>
          </a:p>
          <a:p>
            <a:pPr marL="292102" lvl="0" indent="-26035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400">
                <a:solidFill>
                  <a:srgbClr val="000000"/>
                </a:solidFill>
              </a:rPr>
              <a:t>While Regulation 925 references MTSS, </a:t>
            </a:r>
            <a:r>
              <a:rPr lang="en" sz="1400" b="1">
                <a:solidFill>
                  <a:srgbClr val="000000"/>
                </a:solidFill>
              </a:rPr>
              <a:t>Regulation 508 is a general education regulation</a:t>
            </a:r>
            <a:r>
              <a:rPr lang="en" sz="1400">
                <a:solidFill>
                  <a:srgbClr val="000000"/>
                </a:solidFill>
              </a:rPr>
              <a:t>. MTSS is only one component of determining eligibility criteria </a:t>
            </a:r>
            <a:endParaRPr sz="1400">
              <a:solidFill>
                <a:srgbClr val="000000"/>
              </a:solidFill>
            </a:endParaRPr>
          </a:p>
          <a:p>
            <a:pPr marL="292102" lvl="0" indent="-26035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400">
                <a:solidFill>
                  <a:srgbClr val="000000"/>
                </a:solidFill>
              </a:rPr>
              <a:t>SBE voted to approve 508, 922, and 925 on October 15, 2020. These regulations will replace the current ones on </a:t>
            </a:r>
            <a:r>
              <a:rPr lang="en" sz="1400" b="1">
                <a:solidFill>
                  <a:srgbClr val="000000"/>
                </a:solidFill>
              </a:rPr>
              <a:t>July 1, 2021</a:t>
            </a:r>
            <a:r>
              <a:rPr lang="en" sz="1400">
                <a:solidFill>
                  <a:srgbClr val="000000"/>
                </a:solidFill>
              </a:rPr>
              <a:t>.</a:t>
            </a:r>
            <a:endParaRPr sz="1400">
              <a:solidFill>
                <a:srgbClr val="000000"/>
              </a:solidFill>
            </a:endParaRPr>
          </a:p>
          <a:p>
            <a:pPr marL="292102" lvl="0" indent="-26035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400">
                <a:solidFill>
                  <a:srgbClr val="000000"/>
                </a:solidFill>
              </a:rPr>
              <a:t>Until the new regulations go into effect, </a:t>
            </a:r>
            <a:r>
              <a:rPr lang="en" sz="1400" b="1">
                <a:solidFill>
                  <a:srgbClr val="000000"/>
                </a:solidFill>
              </a:rPr>
              <a:t>schools will continue to operate under the current version of Regulation 925, including </a:t>
            </a:r>
            <a:r>
              <a:rPr lang="en" sz="1400" b="1" u="sng">
                <a:solidFill>
                  <a:srgbClr val="316A9A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section 12-RTI Procedures</a:t>
            </a:r>
            <a:r>
              <a:rPr lang="en" sz="1400" b="1">
                <a:solidFill>
                  <a:srgbClr val="000000"/>
                </a:solidFill>
              </a:rPr>
              <a:t> </a:t>
            </a:r>
            <a:endParaRPr sz="900"/>
          </a:p>
          <a:p>
            <a:pPr marL="457200" lvl="0" indent="-3238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514337" lvl="1" indent="-5714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342891" lvl="1" indent="0" algn="l" rtl="0">
              <a:lnSpc>
                <a:spcPct val="90000"/>
              </a:lnSpc>
              <a:spcBef>
                <a:spcPts val="375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97"/>
          <p:cNvSpPr txBox="1">
            <a:spLocks noGrp="1"/>
          </p:cNvSpPr>
          <p:nvPr>
            <p:ph type="title"/>
          </p:nvPr>
        </p:nvSpPr>
        <p:spPr>
          <a:xfrm>
            <a:off x="640950" y="621800"/>
            <a:ext cx="6192900" cy="12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8890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sz="2800" b="1">
                <a:solidFill>
                  <a:schemeClr val="dk1"/>
                </a:solidFill>
              </a:rPr>
              <a:t>Design a System of Support for Staff</a:t>
            </a:r>
            <a:endParaRPr sz="2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sz="2800" b="1">
                <a:solidFill>
                  <a:srgbClr val="F26522"/>
                </a:solidFill>
              </a:rPr>
              <a:t>Focus on de-stressing staff</a:t>
            </a:r>
            <a:endParaRPr sz="2800" b="1">
              <a:solidFill>
                <a:srgbClr val="F26522"/>
              </a:solidFill>
            </a:endParaRPr>
          </a:p>
          <a:p>
            <a:pPr marL="8890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eza"/>
              <a:buNone/>
            </a:pPr>
            <a:endParaRPr sz="2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37" name="Google Shape;737;p97"/>
          <p:cNvSpPr txBox="1">
            <a:spLocks noGrp="1"/>
          </p:cNvSpPr>
          <p:nvPr>
            <p:ph type="body" idx="1"/>
          </p:nvPr>
        </p:nvSpPr>
        <p:spPr>
          <a:xfrm>
            <a:off x="914547" y="1431326"/>
            <a:ext cx="5645700" cy="35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685800" lvl="1" indent="-292100" algn="l" rtl="0">
              <a:spcBef>
                <a:spcPts val="300"/>
              </a:spcBef>
              <a:spcAft>
                <a:spcPts val="0"/>
              </a:spcAft>
              <a:buSzPts val="2000"/>
              <a:buChar char="–"/>
            </a:pPr>
            <a:r>
              <a:rPr lang="en" sz="2400"/>
              <a:t>Clear, concrete health expectations, procedures and routines</a:t>
            </a:r>
            <a:endParaRPr sz="2400"/>
          </a:p>
          <a:p>
            <a:pPr marL="685800" lvl="1" indent="-292100" algn="l" rtl="0">
              <a:spcBef>
                <a:spcPts val="300"/>
              </a:spcBef>
              <a:spcAft>
                <a:spcPts val="0"/>
              </a:spcAft>
              <a:buSzPts val="2000"/>
              <a:buChar char="–"/>
            </a:pPr>
            <a:r>
              <a:rPr lang="en" sz="2400"/>
              <a:t>Direct instruction</a:t>
            </a:r>
            <a:endParaRPr sz="2400"/>
          </a:p>
          <a:p>
            <a:pPr marL="685800" lvl="1" indent="-292100" algn="l" rtl="0">
              <a:spcBef>
                <a:spcPts val="300"/>
              </a:spcBef>
              <a:spcAft>
                <a:spcPts val="0"/>
              </a:spcAft>
              <a:buSzPts val="2000"/>
              <a:buChar char="–"/>
            </a:pPr>
            <a:r>
              <a:rPr lang="en" sz="2400"/>
              <a:t>Opportunity to practice, plan and build fluency</a:t>
            </a:r>
            <a:endParaRPr sz="2400"/>
          </a:p>
          <a:p>
            <a:pPr marL="685800" lvl="1" indent="-292100" algn="l" rtl="0">
              <a:spcBef>
                <a:spcPts val="300"/>
              </a:spcBef>
              <a:spcAft>
                <a:spcPts val="0"/>
              </a:spcAft>
              <a:buSzPts val="2000"/>
              <a:buChar char="–"/>
            </a:pPr>
            <a:r>
              <a:rPr lang="en" sz="2400"/>
              <a:t>Get feedback and input from staff, adjust, improve</a:t>
            </a:r>
            <a:endParaRPr sz="2400"/>
          </a:p>
          <a:p>
            <a:pPr marL="685800" lvl="1" indent="-292100" algn="l" rtl="0">
              <a:spcBef>
                <a:spcPts val="300"/>
              </a:spcBef>
              <a:spcAft>
                <a:spcPts val="0"/>
              </a:spcAft>
              <a:buSzPts val="2000"/>
              <a:buChar char="–"/>
            </a:pPr>
            <a:r>
              <a:rPr lang="en" sz="2400"/>
              <a:t>5:1 feedback ratio </a:t>
            </a:r>
            <a:endParaRPr sz="2400"/>
          </a:p>
        </p:txBody>
      </p:sp>
      <p:sp>
        <p:nvSpPr>
          <p:cNvPr id="738" name="Google Shape;738;p97"/>
          <p:cNvSpPr/>
          <p:nvPr/>
        </p:nvSpPr>
        <p:spPr>
          <a:xfrm>
            <a:off x="7095125" y="93075"/>
            <a:ext cx="1929900" cy="1666500"/>
          </a:xfrm>
          <a:prstGeom prst="ellipse">
            <a:avLst/>
          </a:prstGeom>
          <a:solidFill>
            <a:srgbClr val="FF99CC">
              <a:alpha val="49800"/>
            </a:srgbClr>
          </a:solidFill>
          <a:ln w="63500" cap="flat" cmpd="sng">
            <a:solidFill>
              <a:srgbClr val="FF99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97"/>
          <p:cNvSpPr txBox="1"/>
          <p:nvPr/>
        </p:nvSpPr>
        <p:spPr>
          <a:xfrm rot="-2951119">
            <a:off x="7321806" y="707904"/>
            <a:ext cx="1476558" cy="436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SYSTEMS</a:t>
            </a:r>
            <a:endParaRPr sz="11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8"/>
          <p:cNvSpPr txBox="1">
            <a:spLocks noGrp="1"/>
          </p:cNvSpPr>
          <p:nvPr>
            <p:ph type="title"/>
          </p:nvPr>
        </p:nvSpPr>
        <p:spPr>
          <a:xfrm>
            <a:off x="1383457" y="162409"/>
            <a:ext cx="63771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200"/>
              <a:t>Staff Days – Preparing for In person</a:t>
            </a:r>
            <a:br>
              <a:rPr lang="en" sz="3200"/>
            </a:br>
            <a:endParaRPr sz="3200"/>
          </a:p>
        </p:txBody>
      </p:sp>
      <p:sp>
        <p:nvSpPr>
          <p:cNvPr id="745" name="Google Shape;745;p98"/>
          <p:cNvSpPr txBox="1">
            <a:spLocks noGrp="1"/>
          </p:cNvSpPr>
          <p:nvPr>
            <p:ph type="body" idx="1"/>
          </p:nvPr>
        </p:nvSpPr>
        <p:spPr>
          <a:xfrm>
            <a:off x="812025" y="985025"/>
            <a:ext cx="7928100" cy="3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8890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Belleza"/>
              <a:buNone/>
            </a:pPr>
            <a:r>
              <a:rPr lang="en" sz="2200"/>
              <a:t>Check in </a:t>
            </a:r>
            <a:endParaRPr sz="2200"/>
          </a:p>
          <a:p>
            <a:pPr marL="685800" lvl="1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200"/>
              <a:buChar char="–"/>
            </a:pPr>
            <a:r>
              <a:rPr lang="en" sz="2200"/>
              <a:t>Expect to be emotional , exhausted</a:t>
            </a:r>
            <a:endParaRPr sz="2200"/>
          </a:p>
          <a:p>
            <a:pPr marL="685800" lvl="1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200"/>
              <a:buChar char="–"/>
            </a:pPr>
            <a:r>
              <a:rPr lang="en" sz="2200"/>
              <a:t>Track your “triggers”</a:t>
            </a:r>
            <a:endParaRPr sz="2200"/>
          </a:p>
          <a:p>
            <a:pPr marL="685800" lvl="1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200"/>
              <a:buChar char="–"/>
            </a:pPr>
            <a:r>
              <a:rPr lang="en" sz="2200"/>
              <a:t>Common experience will increase connection and sense of belonging, allow yourself to be vulnerable, honest and compassionate</a:t>
            </a: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2200"/>
              <a:t>Provide opportunity to practice new procedures</a:t>
            </a:r>
            <a:endParaRPr sz="2200"/>
          </a:p>
          <a:p>
            <a:pPr marL="1028700" lvl="2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200"/>
              <a:buChar char="•"/>
            </a:pPr>
            <a:r>
              <a:rPr lang="en" sz="2200"/>
              <a:t>Walk the building in small groups, physically distanced </a:t>
            </a:r>
            <a:endParaRPr sz="2200"/>
          </a:p>
          <a:p>
            <a:pPr marL="1028700" lvl="2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200"/>
              <a:buChar char="•"/>
            </a:pPr>
            <a:r>
              <a:rPr lang="en" sz="2200"/>
              <a:t>Learn new routines</a:t>
            </a:r>
            <a:endParaRPr sz="2200"/>
          </a:p>
          <a:p>
            <a:pPr marL="1028700" lvl="2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200"/>
              <a:buFont typeface="Belleza"/>
              <a:buChar char="•"/>
            </a:pPr>
            <a:r>
              <a:rPr lang="en" sz="2200"/>
              <a:t>Prepare to model calm when kids get back </a:t>
            </a:r>
            <a:endParaRPr sz="22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0" name="Google Shape;750;p99"/>
          <p:cNvGraphicFramePr/>
          <p:nvPr/>
        </p:nvGraphicFramePr>
        <p:xfrm>
          <a:off x="0" y="0"/>
          <a:ext cx="9144100" cy="5227400"/>
        </p:xfrm>
        <a:graphic>
          <a:graphicData uri="http://schemas.openxmlformats.org/drawingml/2006/table">
            <a:tbl>
              <a:tblPr firstRow="1" bandRow="1">
                <a:noFill/>
                <a:tableStyleId>{5441F7A1-0FAD-4376-A9D1-A1B9903D6495}</a:tableStyleId>
              </a:tblPr>
              <a:tblGrid>
                <a:gridCol w="130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6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6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6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63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6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solidFill>
                            <a:srgbClr val="0070C0"/>
                          </a:solidFill>
                        </a:rPr>
                        <a:t>Staff Example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Classroom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Bathroom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lang="en" sz="14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Outdoors</a:t>
                      </a:r>
                      <a:endParaRPr sz="11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Staff Lounge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Staff Self-Care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Supporting Families</a:t>
                      </a:r>
                      <a:endParaRPr sz="1100"/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5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 </a:t>
                      </a:r>
                      <a:endParaRPr sz="11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Responsible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Use only your personal materials, label them, and keep in your classroom/ workspace </a:t>
                      </a:r>
                      <a:endParaRPr sz="9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•"/>
                      </a:pPr>
                      <a:r>
                        <a:rPr lang="en" sz="900"/>
                        <a:t>Provide a space for sharing and compassionate listening to process COVID experiences.</a:t>
                      </a:r>
                      <a:endParaRPr sz="9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One person in the bathroom at a time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Remind students to put any used equipment in the “dirty” bin after use 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Wipe down surfaces before and after eating </a:t>
                      </a:r>
                      <a:endParaRPr sz="11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Clean up any personal items/ food when leaving 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•"/>
                      </a:pPr>
                      <a:r>
                        <a:rPr lang="en" sz="900" b="1"/>
                        <a:t>“Tap out” with team teacher when needed</a:t>
                      </a:r>
                      <a:endParaRPr sz="1100" b="1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•"/>
                      </a:pPr>
                      <a:r>
                        <a:rPr lang="en" sz="900" b="1"/>
                        <a:t>Know your own calming strategies and use them when needed </a:t>
                      </a:r>
                      <a:endParaRPr sz="900" b="1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•"/>
                      </a:pPr>
                      <a:r>
                        <a:rPr lang="en" sz="900" b="1"/>
                        <a:t>Complete health assessment every morning</a:t>
                      </a:r>
                      <a:endParaRPr sz="900" b="1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Communicate with families 1:1 every week</a:t>
                      </a:r>
                      <a:endParaRPr sz="11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Keep a communication log </a:t>
                      </a:r>
                      <a:endParaRPr sz="11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Respond to caregiver requests within 48 hours </a:t>
                      </a:r>
                      <a:endParaRPr sz="1100"/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5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  </a:t>
                      </a:r>
                      <a:endParaRPr sz="11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Respectful</a:t>
                      </a:r>
                      <a:r>
                        <a:rPr lang="en" sz="2100" b="1"/>
                        <a:t> 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Exercise patience with students who are still learning these new expectations </a:t>
                      </a:r>
                      <a:endParaRPr sz="11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Remind students of rules by pre-teaching them and using friendly reminders throughout the day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Leave the bathroom clear of personal items, paper towels, and shared items</a:t>
                      </a:r>
                      <a:endParaRPr sz="11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Limit use of time in the bathroom to allow time for others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Limit time on the playground to class time only to allow for the next group to transition in and out smoothly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Gently remind co-workers of rules when needed 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•"/>
                      </a:pPr>
                      <a:r>
                        <a:rPr lang="en" sz="900" b="1"/>
                        <a:t>Check in with others’ mental health </a:t>
                      </a:r>
                      <a:endParaRPr sz="1100" b="1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•"/>
                      </a:pPr>
                      <a:r>
                        <a:rPr lang="en" sz="900" b="1"/>
                        <a:t>Foster a culture of normalizing talking about mental health needs by talking about your own and respecting the needs of others</a:t>
                      </a:r>
                      <a:endParaRPr sz="1100" b="1"/>
                    </a:p>
                    <a:p>
                      <a:pPr marL="215900" marR="0" lvl="0" indent="-1524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 b="1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Use requested means of communication </a:t>
                      </a:r>
                      <a:endParaRPr sz="11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Recognize caregiver workload </a:t>
                      </a:r>
                      <a:endParaRPr sz="1100"/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5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Safe 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Wear your mask over your nose and mouth unless eating lunch</a:t>
                      </a:r>
                      <a:endParaRPr sz="11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Remind students to wipe down computers, desks, shared materials before and after use</a:t>
                      </a:r>
                      <a:endParaRPr sz="9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•"/>
                      </a:pPr>
                      <a:r>
                        <a:rPr lang="en" sz="900"/>
                        <a:t>Keep windows open as often as possible</a:t>
                      </a:r>
                      <a:endParaRPr sz="9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Wash your hands with soap and water for at least 20 seconds 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 b="0" u="none" strike="noStrike" cap="none">
                          <a:solidFill>
                            <a:srgbClr val="000000"/>
                          </a:solidFill>
                        </a:rPr>
                        <a:t>Maintain 6 feet distance from other staff even when outdoors 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Sit staggered to maintain distance</a:t>
                      </a:r>
                      <a:endParaRPr sz="1100"/>
                    </a:p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/>
                        <a:t>Wash hands before and after eating </a:t>
                      </a:r>
                      <a:endParaRPr sz="11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•"/>
                      </a:pPr>
                      <a:r>
                        <a:rPr lang="en" sz="900" b="1"/>
                        <a:t>Communicate to team, admin, and/or counselors if you are struggling </a:t>
                      </a:r>
                      <a:endParaRPr sz="1100" b="1"/>
                    </a:p>
                    <a:p>
                      <a:pPr marL="215900" marR="0" lvl="0" indent="-1524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 b="1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215900" marR="0" lvl="0" indent="-2095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Stay informed of family food, shelter, and employment instability </a:t>
                      </a:r>
                      <a:endParaRPr sz="1100"/>
                    </a:p>
                    <a:p>
                      <a:pPr marL="215900" marR="0" lvl="0" indent="-1524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/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51" name="Google Shape;751;p99"/>
          <p:cNvSpPr txBox="1"/>
          <p:nvPr/>
        </p:nvSpPr>
        <p:spPr>
          <a:xfrm>
            <a:off x="2799713" y="4666200"/>
            <a:ext cx="62352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DRAFT:</a:t>
            </a: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1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These are </a:t>
            </a:r>
            <a:r>
              <a:rPr lang="en" sz="1100" i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examples</a:t>
            </a:r>
            <a:r>
              <a:rPr lang="en" sz="11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. DE-PBS Project is not recommending specific actions to prevent spread of COVID-19.  Schools should develop/revise based on district/school-based guidelines.</a:t>
            </a: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</a:t>
            </a:r>
            <a:endParaRPr sz="12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00"/>
          <p:cNvSpPr txBox="1">
            <a:spLocks noGrp="1"/>
          </p:cNvSpPr>
          <p:nvPr>
            <p:ph type="title"/>
          </p:nvPr>
        </p:nvSpPr>
        <p:spPr>
          <a:xfrm>
            <a:off x="647323" y="151900"/>
            <a:ext cx="55152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Breakout Room: Staff Supports 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757" name="Google Shape;757;p100"/>
          <p:cNvSpPr txBox="1">
            <a:spLocks noGrp="1"/>
          </p:cNvSpPr>
          <p:nvPr>
            <p:ph type="body" idx="1"/>
          </p:nvPr>
        </p:nvSpPr>
        <p:spPr>
          <a:xfrm>
            <a:off x="383125" y="1263575"/>
            <a:ext cx="53214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200"/>
              <a:t>What are you doing at the district level to support staff?  </a:t>
            </a:r>
            <a:endParaRPr sz="22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200"/>
              <a:t>What are your buildings doing to support staff?</a:t>
            </a:r>
            <a:endParaRPr sz="22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200"/>
              <a:t>Identify one practice you want to share with the whole group and select a reporter</a:t>
            </a:r>
            <a:endParaRPr sz="22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8" name="Google Shape;758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2525" y="1269700"/>
            <a:ext cx="3263400" cy="32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01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District Critical Action #5: Local Implementation Demonstrations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64" name="Google Shape;764;p101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Partner with schools to identify and highlight effective implementation of key practices.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5" name="Google Shape;765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325" y="2571750"/>
            <a:ext cx="3670908" cy="18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02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Local Implementation Communication</a:t>
            </a:r>
            <a:endParaRPr sz="27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02"/>
          <p:cNvSpPr txBox="1">
            <a:spLocks noGrp="1"/>
          </p:cNvSpPr>
          <p:nvPr>
            <p:ph type="body" idx="1"/>
          </p:nvPr>
        </p:nvSpPr>
        <p:spPr>
          <a:xfrm>
            <a:off x="4572000" y="522450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Communication Check in - 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 part of communication plan, do we have current points of contact for MTSS/PBS teams? 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 a coach, do you have routine methods to connect &amp; support buildings? 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03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Routine Team Leader Meetings</a:t>
            </a:r>
            <a:endParaRPr/>
          </a:p>
        </p:txBody>
      </p:sp>
      <p:sp>
        <p:nvSpPr>
          <p:cNvPr id="777" name="Google Shape;777;p103"/>
          <p:cNvSpPr txBox="1">
            <a:spLocks noGrp="1"/>
          </p:cNvSpPr>
          <p:nvPr>
            <p:ph type="body" idx="1"/>
          </p:nvPr>
        </p:nvSpPr>
        <p:spPr>
          <a:xfrm>
            <a:off x="311725" y="1390825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0000"/>
                </a:solidFill>
              </a:rPr>
              <a:t>Benefits</a:t>
            </a:r>
            <a:r>
              <a:rPr lang="en" sz="1800">
                <a:solidFill>
                  <a:srgbClr val="000000"/>
                </a:solidFill>
              </a:rPr>
              <a:t>: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•</a:t>
            </a:r>
            <a:r>
              <a:rPr lang="en" sz="1800">
                <a:solidFill>
                  <a:srgbClr val="262626"/>
                </a:solidFill>
              </a:rPr>
              <a:t>Chance to share unified district messaging &amp; professional learning content</a:t>
            </a:r>
            <a:endParaRPr sz="1800">
              <a:solidFill>
                <a:srgbClr val="26262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•</a:t>
            </a:r>
            <a:r>
              <a:rPr lang="en" sz="1800">
                <a:solidFill>
                  <a:srgbClr val="262626"/>
                </a:solidFill>
              </a:rPr>
              <a:t>Opportunity for team leader networking</a:t>
            </a:r>
            <a:endParaRPr sz="1800">
              <a:solidFill>
                <a:srgbClr val="26262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•</a:t>
            </a:r>
            <a:r>
              <a:rPr lang="en" sz="1800">
                <a:solidFill>
                  <a:srgbClr val="262626"/>
                </a:solidFill>
              </a:rPr>
              <a:t>Creates group sharing of successes; structured and informal</a:t>
            </a:r>
            <a:endParaRPr sz="1800">
              <a:solidFill>
                <a:srgbClr val="26262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•</a:t>
            </a:r>
            <a:r>
              <a:rPr lang="en" sz="1800">
                <a:solidFill>
                  <a:srgbClr val="262626"/>
                </a:solidFill>
              </a:rPr>
              <a:t>Promotes group problem solving</a:t>
            </a:r>
            <a:endParaRPr sz="1800"/>
          </a:p>
        </p:txBody>
      </p:sp>
      <p:sp>
        <p:nvSpPr>
          <p:cNvPr id="778" name="Google Shape;778;p103"/>
          <p:cNvSpPr txBox="1">
            <a:spLocks noGrp="1"/>
          </p:cNvSpPr>
          <p:nvPr>
            <p:ph type="body" idx="2"/>
          </p:nvPr>
        </p:nvSpPr>
        <p:spPr>
          <a:xfrm>
            <a:off x="4832425" y="1390825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0000"/>
                </a:solidFill>
              </a:rPr>
              <a:t>Sample Structures</a:t>
            </a:r>
            <a:r>
              <a:rPr lang="en" sz="1800">
                <a:solidFill>
                  <a:srgbClr val="000000"/>
                </a:solidFill>
              </a:rPr>
              <a:t>: 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•</a:t>
            </a:r>
            <a:r>
              <a:rPr lang="en" sz="1800">
                <a:solidFill>
                  <a:srgbClr val="262626"/>
                </a:solidFill>
              </a:rPr>
              <a:t>Tier 1 team leaders</a:t>
            </a:r>
            <a:endParaRPr sz="1800">
              <a:solidFill>
                <a:srgbClr val="26262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•</a:t>
            </a:r>
            <a:r>
              <a:rPr lang="en" sz="1800">
                <a:solidFill>
                  <a:srgbClr val="262626"/>
                </a:solidFill>
              </a:rPr>
              <a:t>Tier 2/3 team leaders</a:t>
            </a:r>
            <a:endParaRPr sz="1800">
              <a:solidFill>
                <a:srgbClr val="26262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•</a:t>
            </a:r>
            <a:r>
              <a:rPr lang="en" sz="1800">
                <a:solidFill>
                  <a:srgbClr val="262626"/>
                </a:solidFill>
              </a:rPr>
              <a:t>MTSS team leaders (with or w/out administrators)</a:t>
            </a:r>
            <a:endParaRPr sz="1800">
              <a:solidFill>
                <a:srgbClr val="26262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•</a:t>
            </a:r>
            <a:r>
              <a:rPr lang="en" sz="1800">
                <a:solidFill>
                  <a:srgbClr val="262626"/>
                </a:solidFill>
              </a:rPr>
              <a:t>New teams vs. veteran implementing schools</a:t>
            </a:r>
            <a:endParaRPr sz="1800">
              <a:solidFill>
                <a:srgbClr val="26262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•</a:t>
            </a:r>
            <a:r>
              <a:rPr lang="en" sz="1800">
                <a:solidFill>
                  <a:srgbClr val="262626"/>
                </a:solidFill>
              </a:rPr>
              <a:t>Elementary vs. secondary team leaders</a:t>
            </a:r>
            <a:endParaRPr sz="1800">
              <a:solidFill>
                <a:srgbClr val="26262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4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784" name="Google Shape;784;p104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26522"/>
                </a:solidFill>
              </a:rPr>
              <a:t>We appreciate and value your feedback! </a:t>
            </a:r>
            <a:endParaRPr sz="2600">
              <a:solidFill>
                <a:srgbClr val="F2652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5" name="Google Shape;785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1587" y="1766350"/>
            <a:ext cx="3766282" cy="250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3"/>
          <p:cNvSpPr txBox="1"/>
          <p:nvPr/>
        </p:nvSpPr>
        <p:spPr>
          <a:xfrm>
            <a:off x="0" y="-1"/>
            <a:ext cx="9144000" cy="87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6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336;p53"/>
          <p:cNvGrpSpPr/>
          <p:nvPr/>
        </p:nvGrpSpPr>
        <p:grpSpPr>
          <a:xfrm>
            <a:off x="0" y="4728097"/>
            <a:ext cx="9144000" cy="48280"/>
            <a:chOff x="0" y="2409092"/>
            <a:chExt cx="9144000" cy="685800"/>
          </a:xfrm>
        </p:grpSpPr>
        <p:sp>
          <p:nvSpPr>
            <p:cNvPr id="337" name="Google Shape;337;p53"/>
            <p:cNvSpPr/>
            <p:nvPr/>
          </p:nvSpPr>
          <p:spPr>
            <a:xfrm>
              <a:off x="0" y="2409092"/>
              <a:ext cx="1828800" cy="685800"/>
            </a:xfrm>
            <a:prstGeom prst="rect">
              <a:avLst/>
            </a:prstGeom>
            <a:solidFill>
              <a:srgbClr val="14B4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53"/>
            <p:cNvSpPr/>
            <p:nvPr/>
          </p:nvSpPr>
          <p:spPr>
            <a:xfrm>
              <a:off x="1828800" y="2409092"/>
              <a:ext cx="1828800" cy="685800"/>
            </a:xfrm>
            <a:prstGeom prst="rect">
              <a:avLst/>
            </a:prstGeom>
            <a:solidFill>
              <a:srgbClr val="2040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53"/>
            <p:cNvSpPr/>
            <p:nvPr/>
          </p:nvSpPr>
          <p:spPr>
            <a:xfrm>
              <a:off x="3657600" y="2409092"/>
              <a:ext cx="1828800" cy="685800"/>
            </a:xfrm>
            <a:prstGeom prst="rect">
              <a:avLst/>
            </a:prstGeom>
            <a:solidFill>
              <a:srgbClr val="0BA1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53"/>
            <p:cNvSpPr/>
            <p:nvPr/>
          </p:nvSpPr>
          <p:spPr>
            <a:xfrm>
              <a:off x="5486400" y="2409092"/>
              <a:ext cx="1828800" cy="685800"/>
            </a:xfrm>
            <a:prstGeom prst="rect">
              <a:avLst/>
            </a:prstGeom>
            <a:solidFill>
              <a:srgbClr val="F265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53"/>
            <p:cNvSpPr/>
            <p:nvPr/>
          </p:nvSpPr>
          <p:spPr>
            <a:xfrm>
              <a:off x="7315200" y="2409092"/>
              <a:ext cx="1828800" cy="685800"/>
            </a:xfrm>
            <a:prstGeom prst="rect">
              <a:avLst/>
            </a:prstGeom>
            <a:solidFill>
              <a:srgbClr val="F9B8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2" name="Google Shape;342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304" y="50656"/>
            <a:ext cx="863177" cy="828414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3"/>
          <p:cNvSpPr txBox="1">
            <a:spLocks noGrp="1"/>
          </p:cNvSpPr>
          <p:nvPr>
            <p:ph type="title"/>
          </p:nvPr>
        </p:nvSpPr>
        <p:spPr>
          <a:xfrm>
            <a:off x="1305725" y="273850"/>
            <a:ext cx="6810300" cy="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40"/>
              <a:buFont typeface="Source Sans Pro"/>
              <a:buNone/>
            </a:pPr>
            <a:r>
              <a:rPr lang="en" sz="2340" b="1">
                <a:solidFill>
                  <a:srgbClr val="FFFFFF"/>
                </a:solidFill>
              </a:rPr>
              <a:t>DE-MTSS Website &amp; Support Documents</a:t>
            </a:r>
            <a:r>
              <a:rPr lang="en" sz="254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820">
              <a:solidFill>
                <a:schemeClr val="lt1"/>
              </a:solidFill>
            </a:endParaRPr>
          </a:p>
        </p:txBody>
      </p:sp>
      <p:sp>
        <p:nvSpPr>
          <p:cNvPr id="344" name="Google Shape;344;p53"/>
          <p:cNvSpPr txBox="1">
            <a:spLocks noGrp="1"/>
          </p:cNvSpPr>
          <p:nvPr>
            <p:ph type="body" idx="1"/>
          </p:nvPr>
        </p:nvSpPr>
        <p:spPr>
          <a:xfrm>
            <a:off x="247303" y="969512"/>
            <a:ext cx="8547600" cy="3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rPr lang="en" sz="1800" b="1">
                <a:solidFill>
                  <a:srgbClr val="000000"/>
                </a:solidFill>
              </a:rPr>
              <a:t>Delaware’s MTSS Website – </a:t>
            </a:r>
            <a:r>
              <a:rPr lang="en" sz="2200" b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www.doe.k12.de.us/mtss</a:t>
            </a:r>
            <a:r>
              <a:rPr lang="en" sz="2200" b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b="1" u="sng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07181" lvl="0" indent="-209550" algn="l" rtl="0">
              <a:lnSpc>
                <a:spcPct val="95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Info on the MTSS process,  data systems and technical assistance designed to meet the needs of various stakeholders (e.g. LEAs, families, community organizations and SEA)   </a:t>
            </a:r>
            <a:endParaRPr sz="1800"/>
          </a:p>
          <a:p>
            <a:pPr marL="307181" lvl="0" indent="-2095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Evidence-based research and resources to support MSS implementation at the district and building level</a:t>
            </a:r>
            <a:endParaRPr sz="1800">
              <a:solidFill>
                <a:srgbClr val="000000"/>
              </a:solidFill>
            </a:endParaRPr>
          </a:p>
          <a:p>
            <a:pPr marL="307181" lvl="0" indent="-2095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Events, partnerships, professional learning and other related activities to help develop and build capacity to implement and sustain a strong MTSS system  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rPr lang="en" sz="1800" b="1">
                <a:solidFill>
                  <a:srgbClr val="000000"/>
                </a:solidFill>
              </a:rPr>
              <a:t>Creation Process:</a:t>
            </a:r>
            <a:endParaRPr sz="1800"/>
          </a:p>
          <a:p>
            <a:pPr marL="307181" lvl="0" indent="-209550" algn="l" rtl="0">
              <a:lnSpc>
                <a:spcPct val="95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Format designed by Core Team with DOE technical guidance</a:t>
            </a:r>
            <a:endParaRPr sz="1800"/>
          </a:p>
          <a:p>
            <a:pPr marL="307181" lvl="0" indent="-2095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Advisory and Leadership will review for feedback</a:t>
            </a:r>
            <a:endParaRPr sz="1800"/>
          </a:p>
          <a:p>
            <a:pPr marL="307181" lvl="0" indent="-2095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Will continue to modify and update as needed</a:t>
            </a:r>
            <a:endParaRPr sz="1800"/>
          </a:p>
        </p:txBody>
      </p:sp>
      <p:pic>
        <p:nvPicPr>
          <p:cNvPr id="345" name="Google Shape;345;p53" descr="Construction PNG Transparent Images | PNG A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13650" y="3407699"/>
            <a:ext cx="2204426" cy="1653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4"/>
          <p:cNvSpPr txBox="1"/>
          <p:nvPr/>
        </p:nvSpPr>
        <p:spPr>
          <a:xfrm>
            <a:off x="0" y="-1"/>
            <a:ext cx="9144000" cy="87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6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2" name="Google Shape;352;p54"/>
          <p:cNvGrpSpPr/>
          <p:nvPr/>
        </p:nvGrpSpPr>
        <p:grpSpPr>
          <a:xfrm>
            <a:off x="0" y="4728097"/>
            <a:ext cx="9144000" cy="48280"/>
            <a:chOff x="0" y="2409092"/>
            <a:chExt cx="9144000" cy="685800"/>
          </a:xfrm>
        </p:grpSpPr>
        <p:sp>
          <p:nvSpPr>
            <p:cNvPr id="353" name="Google Shape;353;p54"/>
            <p:cNvSpPr/>
            <p:nvPr/>
          </p:nvSpPr>
          <p:spPr>
            <a:xfrm>
              <a:off x="0" y="2409092"/>
              <a:ext cx="1828800" cy="685800"/>
            </a:xfrm>
            <a:prstGeom prst="rect">
              <a:avLst/>
            </a:prstGeom>
            <a:solidFill>
              <a:srgbClr val="14B4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54"/>
            <p:cNvSpPr/>
            <p:nvPr/>
          </p:nvSpPr>
          <p:spPr>
            <a:xfrm>
              <a:off x="1828800" y="2409092"/>
              <a:ext cx="1828800" cy="685800"/>
            </a:xfrm>
            <a:prstGeom prst="rect">
              <a:avLst/>
            </a:prstGeom>
            <a:solidFill>
              <a:srgbClr val="2040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54"/>
            <p:cNvSpPr/>
            <p:nvPr/>
          </p:nvSpPr>
          <p:spPr>
            <a:xfrm>
              <a:off x="3657600" y="2409092"/>
              <a:ext cx="1828800" cy="685800"/>
            </a:xfrm>
            <a:prstGeom prst="rect">
              <a:avLst/>
            </a:prstGeom>
            <a:solidFill>
              <a:srgbClr val="0BA1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54"/>
            <p:cNvSpPr/>
            <p:nvPr/>
          </p:nvSpPr>
          <p:spPr>
            <a:xfrm>
              <a:off x="5486400" y="2409092"/>
              <a:ext cx="1828800" cy="685800"/>
            </a:xfrm>
            <a:prstGeom prst="rect">
              <a:avLst/>
            </a:prstGeom>
            <a:solidFill>
              <a:srgbClr val="F265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54"/>
            <p:cNvSpPr/>
            <p:nvPr/>
          </p:nvSpPr>
          <p:spPr>
            <a:xfrm>
              <a:off x="7315200" y="2409092"/>
              <a:ext cx="1828800" cy="685800"/>
            </a:xfrm>
            <a:prstGeom prst="rect">
              <a:avLst/>
            </a:prstGeom>
            <a:solidFill>
              <a:srgbClr val="F9B8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8" name="Google Shape;358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304" y="50656"/>
            <a:ext cx="863177" cy="828414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4"/>
          <p:cNvSpPr txBox="1">
            <a:spLocks noGrp="1"/>
          </p:cNvSpPr>
          <p:nvPr>
            <p:ph type="title"/>
          </p:nvPr>
        </p:nvSpPr>
        <p:spPr>
          <a:xfrm>
            <a:off x="1110475" y="273850"/>
            <a:ext cx="7672500" cy="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40"/>
              <a:buFont typeface="Source Sans Pro"/>
              <a:buNone/>
            </a:pPr>
            <a:r>
              <a:rPr lang="en" sz="2740" b="1">
                <a:solidFill>
                  <a:srgbClr val="FFFFFF"/>
                </a:solidFill>
              </a:rPr>
              <a:t>DE-MTSS Website &amp; Support Documents</a:t>
            </a:r>
            <a:r>
              <a:rPr lang="en" sz="324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2520">
              <a:solidFill>
                <a:schemeClr val="lt1"/>
              </a:solidFill>
            </a:endParaRPr>
          </a:p>
        </p:txBody>
      </p:sp>
      <p:sp>
        <p:nvSpPr>
          <p:cNvPr id="360" name="Google Shape;360;p54"/>
          <p:cNvSpPr txBox="1">
            <a:spLocks noGrp="1"/>
          </p:cNvSpPr>
          <p:nvPr>
            <p:ph type="body" idx="1"/>
          </p:nvPr>
        </p:nvSpPr>
        <p:spPr>
          <a:xfrm>
            <a:off x="247303" y="773084"/>
            <a:ext cx="9237300" cy="38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388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42"/>
              <a:buNone/>
            </a:pPr>
            <a:endParaRPr sz="1942"/>
          </a:p>
          <a:p>
            <a:pPr marL="0" lvl="0" indent="0" algn="l" rtl="0">
              <a:lnSpc>
                <a:spcPct val="105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rPr lang="en" sz="1590" b="1">
                <a:solidFill>
                  <a:srgbClr val="000000"/>
                </a:solidFill>
              </a:rPr>
              <a:t>Support Documents : Implementation Guide, Quick Guides</a:t>
            </a:r>
            <a:endParaRPr sz="1590" b="1">
              <a:solidFill>
                <a:srgbClr val="000000"/>
              </a:solidFill>
            </a:endParaRPr>
          </a:p>
          <a:p>
            <a:pPr marL="764381" lvl="0" indent="-222250" algn="l" rtl="0">
              <a:lnSpc>
                <a:spcPct val="105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1590">
                <a:solidFill>
                  <a:srgbClr val="000000"/>
                </a:solidFill>
              </a:rPr>
              <a:t>Assist with implementation of MTSS as outlined in regulations</a:t>
            </a:r>
            <a:endParaRPr sz="300"/>
          </a:p>
          <a:p>
            <a:pPr marL="764381" lvl="0" indent="-2222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1590">
                <a:solidFill>
                  <a:srgbClr val="000000"/>
                </a:solidFill>
              </a:rPr>
              <a:t>Delaware specific with related tools for application</a:t>
            </a:r>
            <a:endParaRPr sz="300"/>
          </a:p>
          <a:p>
            <a:pPr marL="764381" lvl="0" indent="-2222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1590">
                <a:solidFill>
                  <a:srgbClr val="000000"/>
                </a:solidFill>
              </a:rPr>
              <a:t>Various audiences will be addressed </a:t>
            </a:r>
            <a:endParaRPr sz="300"/>
          </a:p>
          <a:p>
            <a:pPr marL="0" lvl="0" indent="0" algn="l" rtl="0">
              <a:lnSpc>
                <a:spcPct val="105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590"/>
              <a:buNone/>
            </a:pPr>
            <a:r>
              <a:rPr lang="en" sz="1590" b="1">
                <a:solidFill>
                  <a:srgbClr val="000000"/>
                </a:solidFill>
              </a:rPr>
              <a:t>Creation Process:</a:t>
            </a:r>
            <a:r>
              <a:rPr lang="en" sz="1590">
                <a:solidFill>
                  <a:srgbClr val="000000"/>
                </a:solidFill>
              </a:rPr>
              <a:t> </a:t>
            </a:r>
            <a:endParaRPr sz="300"/>
          </a:p>
          <a:p>
            <a:pPr marL="764381" lvl="0" indent="-222250" algn="l" rtl="0">
              <a:lnSpc>
                <a:spcPct val="105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1590">
                <a:solidFill>
                  <a:srgbClr val="000000"/>
                </a:solidFill>
              </a:rPr>
              <a:t>Based on Regulations</a:t>
            </a:r>
            <a:endParaRPr sz="300"/>
          </a:p>
          <a:p>
            <a:pPr marL="764381" lvl="0" indent="-2222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1590">
                <a:solidFill>
                  <a:srgbClr val="000000"/>
                </a:solidFill>
              </a:rPr>
              <a:t>Created by Core Team</a:t>
            </a:r>
            <a:endParaRPr sz="300"/>
          </a:p>
          <a:p>
            <a:pPr marL="764381" lvl="0" indent="-2222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1590">
                <a:solidFill>
                  <a:srgbClr val="000000"/>
                </a:solidFill>
              </a:rPr>
              <a:t>Input from DOE Cross Workgroup Review Team </a:t>
            </a:r>
            <a:endParaRPr sz="300"/>
          </a:p>
          <a:p>
            <a:pPr marL="764381" lvl="0" indent="-2222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1590">
                <a:solidFill>
                  <a:srgbClr val="000000"/>
                </a:solidFill>
              </a:rPr>
              <a:t>Reviewed by MTSS Advisory </a:t>
            </a:r>
            <a:endParaRPr sz="300"/>
          </a:p>
          <a:p>
            <a:pPr marL="764381" lvl="0" indent="-2222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1590">
                <a:solidFill>
                  <a:srgbClr val="000000"/>
                </a:solidFill>
              </a:rPr>
              <a:t>Finalized by Leadership Team</a:t>
            </a:r>
            <a:endParaRPr sz="300"/>
          </a:p>
          <a:p>
            <a:pPr marL="514337" lvl="1" indent="-65718" algn="l" rtl="0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65"/>
              <a:buNone/>
            </a:pPr>
            <a:endParaRPr sz="665"/>
          </a:p>
          <a:p>
            <a:pPr marL="342891" lvl="1" indent="0" algn="l" rtl="0">
              <a:lnSpc>
                <a:spcPct val="80000"/>
              </a:lnSpc>
              <a:spcBef>
                <a:spcPts val="375"/>
              </a:spcBef>
              <a:spcAft>
                <a:spcPts val="1600"/>
              </a:spcAft>
              <a:buClr>
                <a:schemeClr val="dk1"/>
              </a:buClr>
              <a:buSzPts val="1665"/>
              <a:buNone/>
            </a:pPr>
            <a:endParaRPr sz="665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5"/>
          <p:cNvSpPr txBox="1"/>
          <p:nvPr/>
        </p:nvSpPr>
        <p:spPr>
          <a:xfrm>
            <a:off x="0" y="-1"/>
            <a:ext cx="9144000" cy="87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6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7" name="Google Shape;367;p55"/>
          <p:cNvGrpSpPr/>
          <p:nvPr/>
        </p:nvGrpSpPr>
        <p:grpSpPr>
          <a:xfrm>
            <a:off x="0" y="4728097"/>
            <a:ext cx="9144000" cy="48280"/>
            <a:chOff x="0" y="2409092"/>
            <a:chExt cx="9144000" cy="685800"/>
          </a:xfrm>
        </p:grpSpPr>
        <p:sp>
          <p:nvSpPr>
            <p:cNvPr id="368" name="Google Shape;368;p55"/>
            <p:cNvSpPr/>
            <p:nvPr/>
          </p:nvSpPr>
          <p:spPr>
            <a:xfrm>
              <a:off x="0" y="2409092"/>
              <a:ext cx="1828800" cy="685800"/>
            </a:xfrm>
            <a:prstGeom prst="rect">
              <a:avLst/>
            </a:prstGeom>
            <a:solidFill>
              <a:srgbClr val="14B4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55"/>
            <p:cNvSpPr/>
            <p:nvPr/>
          </p:nvSpPr>
          <p:spPr>
            <a:xfrm>
              <a:off x="1828800" y="2409092"/>
              <a:ext cx="1828800" cy="685800"/>
            </a:xfrm>
            <a:prstGeom prst="rect">
              <a:avLst/>
            </a:prstGeom>
            <a:solidFill>
              <a:srgbClr val="2040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55"/>
            <p:cNvSpPr/>
            <p:nvPr/>
          </p:nvSpPr>
          <p:spPr>
            <a:xfrm>
              <a:off x="3657600" y="2409092"/>
              <a:ext cx="1828800" cy="685800"/>
            </a:xfrm>
            <a:prstGeom prst="rect">
              <a:avLst/>
            </a:prstGeom>
            <a:solidFill>
              <a:srgbClr val="0BA1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55"/>
            <p:cNvSpPr/>
            <p:nvPr/>
          </p:nvSpPr>
          <p:spPr>
            <a:xfrm>
              <a:off x="5486400" y="2409092"/>
              <a:ext cx="1828800" cy="685800"/>
            </a:xfrm>
            <a:prstGeom prst="rect">
              <a:avLst/>
            </a:prstGeom>
            <a:solidFill>
              <a:srgbClr val="F265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55"/>
            <p:cNvSpPr/>
            <p:nvPr/>
          </p:nvSpPr>
          <p:spPr>
            <a:xfrm>
              <a:off x="7315200" y="2409092"/>
              <a:ext cx="1828800" cy="685800"/>
            </a:xfrm>
            <a:prstGeom prst="rect">
              <a:avLst/>
            </a:prstGeom>
            <a:solidFill>
              <a:srgbClr val="F9B8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73" name="Google Shape;373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305" y="119616"/>
            <a:ext cx="791324" cy="75945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5"/>
          <p:cNvSpPr txBox="1">
            <a:spLocks noGrp="1"/>
          </p:cNvSpPr>
          <p:nvPr>
            <p:ph type="title"/>
          </p:nvPr>
        </p:nvSpPr>
        <p:spPr>
          <a:xfrm>
            <a:off x="628650" y="273847"/>
            <a:ext cx="78867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" sz="2700">
                <a:solidFill>
                  <a:schemeClr val="lt1"/>
                </a:solidFill>
              </a:rPr>
              <a:t>  Tips and Skills for Effective IEP Meetings</a:t>
            </a:r>
            <a:endParaRPr sz="2700">
              <a:solidFill>
                <a:schemeClr val="lt1"/>
              </a:solidFill>
            </a:endParaRPr>
          </a:p>
        </p:txBody>
      </p:sp>
      <p:pic>
        <p:nvPicPr>
          <p:cNvPr id="375" name="Google Shape;375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0637" y="741550"/>
            <a:ext cx="2844963" cy="20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7850" y="2788325"/>
            <a:ext cx="5691474" cy="230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6"/>
          <p:cNvSpPr txBox="1">
            <a:spLocks noGrp="1"/>
          </p:cNvSpPr>
          <p:nvPr>
            <p:ph type="ctrTitle"/>
          </p:nvPr>
        </p:nvSpPr>
        <p:spPr>
          <a:xfrm>
            <a:off x="228600" y="332450"/>
            <a:ext cx="22098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MTSS &amp; Equity</a:t>
            </a:r>
            <a:endParaRPr/>
          </a:p>
        </p:txBody>
      </p:sp>
      <p:sp>
        <p:nvSpPr>
          <p:cNvPr id="382" name="Google Shape;382;p56"/>
          <p:cNvSpPr/>
          <p:nvPr/>
        </p:nvSpPr>
        <p:spPr>
          <a:xfrm>
            <a:off x="2438400" y="591600"/>
            <a:ext cx="4267200" cy="3751800"/>
          </a:xfrm>
          <a:prstGeom prst="ellipse">
            <a:avLst/>
          </a:prstGeom>
          <a:solidFill>
            <a:schemeClr val="lt1"/>
          </a:solidFill>
          <a:ln w="635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56"/>
          <p:cNvSpPr txBox="1"/>
          <p:nvPr/>
        </p:nvSpPr>
        <p:spPr>
          <a:xfrm>
            <a:off x="3532858" y="781698"/>
            <a:ext cx="19623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OUTCOMES</a:t>
            </a:r>
            <a:endParaRPr sz="1100"/>
          </a:p>
        </p:txBody>
      </p:sp>
      <p:sp>
        <p:nvSpPr>
          <p:cNvPr id="384" name="Google Shape;384;p56"/>
          <p:cNvSpPr/>
          <p:nvPr/>
        </p:nvSpPr>
        <p:spPr>
          <a:xfrm>
            <a:off x="3352800" y="2188955"/>
            <a:ext cx="2362200" cy="1837500"/>
          </a:xfrm>
          <a:prstGeom prst="ellipse">
            <a:avLst/>
          </a:prstGeom>
          <a:solidFill>
            <a:srgbClr val="3366FF">
              <a:alpha val="49800"/>
            </a:srgbClr>
          </a:solidFill>
          <a:ln w="63500" cap="flat" cmpd="sng">
            <a:solidFill>
              <a:srgbClr val="336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56"/>
          <p:cNvSpPr/>
          <p:nvPr/>
        </p:nvSpPr>
        <p:spPr>
          <a:xfrm>
            <a:off x="4038600" y="1238463"/>
            <a:ext cx="2286000" cy="1837500"/>
          </a:xfrm>
          <a:prstGeom prst="ellipse">
            <a:avLst/>
          </a:prstGeom>
          <a:solidFill>
            <a:srgbClr val="B2ECC4">
              <a:alpha val="49800"/>
            </a:srgbClr>
          </a:solidFill>
          <a:ln w="63500" cap="flat" cmpd="sng">
            <a:solidFill>
              <a:srgbClr val="B2EC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56"/>
          <p:cNvSpPr txBox="1"/>
          <p:nvPr/>
        </p:nvSpPr>
        <p:spPr>
          <a:xfrm rot="2588780">
            <a:off x="5033912" y="1773687"/>
            <a:ext cx="905005" cy="429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endParaRPr sz="1100"/>
          </a:p>
        </p:txBody>
      </p:sp>
      <p:sp>
        <p:nvSpPr>
          <p:cNvPr id="387" name="Google Shape;387;p56"/>
          <p:cNvSpPr/>
          <p:nvPr/>
        </p:nvSpPr>
        <p:spPr>
          <a:xfrm>
            <a:off x="2743200" y="1238463"/>
            <a:ext cx="2209800" cy="1837500"/>
          </a:xfrm>
          <a:prstGeom prst="ellipse">
            <a:avLst/>
          </a:prstGeom>
          <a:solidFill>
            <a:srgbClr val="FF99CC">
              <a:alpha val="49800"/>
            </a:srgbClr>
          </a:solidFill>
          <a:ln w="63500" cap="flat" cmpd="sng">
            <a:solidFill>
              <a:srgbClr val="FF99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56"/>
          <p:cNvSpPr txBox="1"/>
          <p:nvPr/>
        </p:nvSpPr>
        <p:spPr>
          <a:xfrm rot="-2951119">
            <a:off x="2766881" y="1828729"/>
            <a:ext cx="1476558" cy="436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SYSTEMS</a:t>
            </a:r>
            <a:endParaRPr sz="1100"/>
          </a:p>
        </p:txBody>
      </p:sp>
      <p:sp>
        <p:nvSpPr>
          <p:cNvPr id="389" name="Google Shape;389;p56"/>
          <p:cNvSpPr txBox="1"/>
          <p:nvPr/>
        </p:nvSpPr>
        <p:spPr>
          <a:xfrm>
            <a:off x="3812500" y="2026565"/>
            <a:ext cx="13293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EQUITY</a:t>
            </a:r>
            <a:endParaRPr sz="1100"/>
          </a:p>
        </p:txBody>
      </p:sp>
      <p:sp>
        <p:nvSpPr>
          <p:cNvPr id="390" name="Google Shape;390;p56"/>
          <p:cNvSpPr txBox="1"/>
          <p:nvPr/>
        </p:nvSpPr>
        <p:spPr>
          <a:xfrm>
            <a:off x="3568570" y="3271459"/>
            <a:ext cx="19641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PRACTICES</a:t>
            </a:r>
            <a:endParaRPr sz="1100"/>
          </a:p>
        </p:txBody>
      </p:sp>
      <p:pic>
        <p:nvPicPr>
          <p:cNvPr id="391" name="Google Shape;39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4623" y="4616075"/>
            <a:ext cx="1379721" cy="3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3530</Words>
  <Application>Microsoft Macintosh PowerPoint</Application>
  <PresentationFormat>On-screen Show (16:9)</PresentationFormat>
  <Paragraphs>495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72" baseType="lpstr">
      <vt:lpstr>Source Sans Pro</vt:lpstr>
      <vt:lpstr>Calibri</vt:lpstr>
      <vt:lpstr>Arial</vt:lpstr>
      <vt:lpstr>Gill Sans</vt:lpstr>
      <vt:lpstr>Noto Sans Symbols</vt:lpstr>
      <vt:lpstr>Merriweather</vt:lpstr>
      <vt:lpstr>Roboto</vt:lpstr>
      <vt:lpstr>Federo</vt:lpstr>
      <vt:lpstr>Century Gothic</vt:lpstr>
      <vt:lpstr>Belleza</vt:lpstr>
      <vt:lpstr>Comic Sans MS</vt:lpstr>
      <vt:lpstr>Times New Roman</vt:lpstr>
      <vt:lpstr>Paradigm</vt:lpstr>
      <vt:lpstr>Default Design</vt:lpstr>
      <vt:lpstr>Office Theme</vt:lpstr>
      <vt:lpstr>DE-PBS Cadre Meeting </vt:lpstr>
      <vt:lpstr>PowerPoint Presentation</vt:lpstr>
      <vt:lpstr>Welcome &amp; Agenda</vt:lpstr>
      <vt:lpstr>DE-MTSS Regulations Update  </vt:lpstr>
      <vt:lpstr>DE MTSS Regulations Update</vt:lpstr>
      <vt:lpstr>DE-MTSS Website &amp; Support Documents </vt:lpstr>
      <vt:lpstr>DE-MTSS Website &amp; Support Documents </vt:lpstr>
      <vt:lpstr>  Tips and Skills for Effective IEP Meetings</vt:lpstr>
      <vt:lpstr>MTSS &amp; Equity</vt:lpstr>
      <vt:lpstr>Guiding Principles</vt:lpstr>
      <vt:lpstr>Guiding Principles</vt:lpstr>
      <vt:lpstr>5 Core Components to ensure a culturally responsive lens &amp; equitable outcomes, systems, practices </vt:lpstr>
      <vt:lpstr>PowerPoint Presentation</vt:lpstr>
      <vt:lpstr>PowerPoint Presentation</vt:lpstr>
      <vt:lpstr>Moving Forward</vt:lpstr>
      <vt:lpstr>How familiar are you with these PBIS tools ?  PBIS Cultural Responsiveness Field Guide   A 5-Point Intervention Approach for Enhancing Equity in School Discipline  Using Discipline Data within SWPBIS to Identify and Address        Disproportionality</vt:lpstr>
      <vt:lpstr>If we had a web session looking through how to use this field guide, would you be interested?  This would be for coaches, district partners or team leads that could support roll out.    </vt:lpstr>
      <vt:lpstr>Delawarepbs.org</vt:lpstr>
      <vt:lpstr>Equity in Ed</vt:lpstr>
      <vt:lpstr>PowerPoint Presentation</vt:lpstr>
      <vt:lpstr>PowerPoint Presentation</vt:lpstr>
      <vt:lpstr>Resources Informing DE-PBS Efforts</vt:lpstr>
      <vt:lpstr>How familiar are you with the the DDOE Reentry Guide &amp; Toolkit? </vt:lpstr>
      <vt:lpstr>District Action Plan Template</vt:lpstr>
      <vt:lpstr>PowerPoint Presentation</vt:lpstr>
      <vt:lpstr>District Critical Action #1: Leadership Teaming</vt:lpstr>
      <vt:lpstr>Teaming Structure </vt:lpstr>
      <vt:lpstr>Teaming Considerations </vt:lpstr>
      <vt:lpstr>District Critical Action #2: Aligned Communication</vt:lpstr>
      <vt:lpstr>PowerPoint Presentation</vt:lpstr>
      <vt:lpstr>Highlighted Resource </vt:lpstr>
      <vt:lpstr>DE-PBS Resources for Educators Working With Families… ongoing development! </vt:lpstr>
      <vt:lpstr>District Critical Action #3: Establish an Evaluation Plan</vt:lpstr>
      <vt:lpstr>PowerPoint Presentation</vt:lpstr>
      <vt:lpstr>PowerPoint Presentation</vt:lpstr>
      <vt:lpstr>Universal Screening  </vt:lpstr>
      <vt:lpstr>Schoolwide Data Sources:  DE School Climate Survey Update</vt:lpstr>
      <vt:lpstr>District Critical Action #4: Establish a Support Plan for Universal SEB Practices</vt:lpstr>
      <vt:lpstr> </vt:lpstr>
      <vt:lpstr>Presentation Objectives</vt:lpstr>
      <vt:lpstr>PowerPoint Presentation</vt:lpstr>
      <vt:lpstr>PowerPoint Presentation</vt:lpstr>
      <vt:lpstr>Ensure Equity </vt:lpstr>
      <vt:lpstr>Share Out! </vt:lpstr>
      <vt:lpstr>PowerPoint Presentation</vt:lpstr>
      <vt:lpstr>Additional SEB Supports </vt:lpstr>
      <vt:lpstr>Based on identified needs of staff ensure a continuum of supports are available and communicated. </vt:lpstr>
      <vt:lpstr>What is something that is important to you to know your safety (emotional or physical) is being addressed?  Write in the chat box </vt:lpstr>
      <vt:lpstr>Create a safe, positive, predictable environment for ALL </vt:lpstr>
      <vt:lpstr>Design a System of Support for Staff Focus on de-stressing staff  </vt:lpstr>
      <vt:lpstr>Staff Days – Preparing for In person </vt:lpstr>
      <vt:lpstr>PowerPoint Presentation</vt:lpstr>
      <vt:lpstr>Breakout Room: Staff Supports </vt:lpstr>
      <vt:lpstr>District Critical Action #5: Local Implementation Demonstrations</vt:lpstr>
      <vt:lpstr>Local Implementation Communication </vt:lpstr>
      <vt:lpstr>Routine Team Leader Meetings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DE-PBS Cadre Meeting </dc:title>
  <dc:creator>Hearn, Sarah</dc:creator>
  <cp:lastModifiedBy>renee lachman</cp:lastModifiedBy>
  <cp:revision>5</cp:revision>
  <dcterms:modified xsi:type="dcterms:W3CDTF">2020-10-30T13:21:52Z</dcterms:modified>
</cp:coreProperties>
</file>