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66"/>
  </p:notesMasterIdLst>
  <p:sldIdLst>
    <p:sldId id="256" r:id="rId2"/>
    <p:sldId id="257" r:id="rId3"/>
    <p:sldId id="258" r:id="rId4"/>
    <p:sldId id="259" r:id="rId5"/>
    <p:sldId id="260" r:id="rId6"/>
    <p:sldId id="261" r:id="rId7"/>
    <p:sldId id="375" r:id="rId8"/>
    <p:sldId id="377" r:id="rId9"/>
    <p:sldId id="376" r:id="rId10"/>
    <p:sldId id="262" r:id="rId11"/>
    <p:sldId id="264" r:id="rId12"/>
    <p:sldId id="266" r:id="rId13"/>
    <p:sldId id="265" r:id="rId14"/>
    <p:sldId id="295" r:id="rId15"/>
    <p:sldId id="296" r:id="rId16"/>
    <p:sldId id="297" r:id="rId17"/>
    <p:sldId id="317" r:id="rId18"/>
    <p:sldId id="366" r:id="rId19"/>
    <p:sldId id="280" r:id="rId20"/>
    <p:sldId id="281" r:id="rId21"/>
    <p:sldId id="282" r:id="rId22"/>
    <p:sldId id="358" r:id="rId23"/>
    <p:sldId id="359" r:id="rId24"/>
    <p:sldId id="361" r:id="rId25"/>
    <p:sldId id="283" r:id="rId26"/>
    <p:sldId id="284" r:id="rId27"/>
    <p:sldId id="285" r:id="rId28"/>
    <p:sldId id="286" r:id="rId29"/>
    <p:sldId id="287" r:id="rId30"/>
    <p:sldId id="288" r:id="rId31"/>
    <p:sldId id="340" r:id="rId32"/>
    <p:sldId id="341" r:id="rId33"/>
    <p:sldId id="343" r:id="rId34"/>
    <p:sldId id="342" r:id="rId35"/>
    <p:sldId id="351" r:id="rId36"/>
    <p:sldId id="352" r:id="rId37"/>
    <p:sldId id="362" r:id="rId38"/>
    <p:sldId id="363" r:id="rId39"/>
    <p:sldId id="374" r:id="rId40"/>
    <p:sldId id="380" r:id="rId41"/>
    <p:sldId id="381" r:id="rId42"/>
    <p:sldId id="276" r:id="rId43"/>
    <p:sldId id="1534" r:id="rId44"/>
    <p:sldId id="1535" r:id="rId45"/>
    <p:sldId id="383" r:id="rId46"/>
    <p:sldId id="364" r:id="rId47"/>
    <p:sldId id="365" r:id="rId48"/>
    <p:sldId id="367" r:id="rId49"/>
    <p:sldId id="368" r:id="rId50"/>
    <p:sldId id="370" r:id="rId51"/>
    <p:sldId id="372" r:id="rId52"/>
    <p:sldId id="371" r:id="rId53"/>
    <p:sldId id="369" r:id="rId54"/>
    <p:sldId id="384" r:id="rId55"/>
    <p:sldId id="385" r:id="rId56"/>
    <p:sldId id="387" r:id="rId57"/>
    <p:sldId id="289" r:id="rId58"/>
    <p:sldId id="386" r:id="rId59"/>
    <p:sldId id="308" r:id="rId60"/>
    <p:sldId id="309" r:id="rId61"/>
    <p:sldId id="310" r:id="rId62"/>
    <p:sldId id="378" r:id="rId63"/>
    <p:sldId id="373" r:id="rId64"/>
    <p:sldId id="37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7"/>
    <p:restoredTop sz="95890"/>
  </p:normalViewPr>
  <p:slideViewPr>
    <p:cSldViewPr snapToGrid="0" snapToObjects="1">
      <p:cViewPr varScale="1">
        <p:scale>
          <a:sx n="85" d="100"/>
          <a:sy n="85" d="100"/>
        </p:scale>
        <p:origin x="176" y="7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7694A-BFA0-4A99-AFE1-C4C52A18EEDE}"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F5D3C0FB-1E0B-4BB0-80AF-10A83ED2CFB7}">
      <dgm:prSet/>
      <dgm:spPr/>
      <dgm:t>
        <a:bodyPr/>
        <a:lstStyle/>
        <a:p>
          <a:r>
            <a:rPr lang="en-US"/>
            <a:t>Child/Youth Characteristics</a:t>
          </a:r>
        </a:p>
      </dgm:t>
    </dgm:pt>
    <dgm:pt modelId="{61A55F6E-E215-4F28-B29C-1C6E49E323A4}" type="parTrans" cxnId="{6ECA0561-5D8B-4906-8D68-AED5AE78BD56}">
      <dgm:prSet/>
      <dgm:spPr/>
      <dgm:t>
        <a:bodyPr/>
        <a:lstStyle/>
        <a:p>
          <a:endParaRPr lang="en-US"/>
        </a:p>
      </dgm:t>
    </dgm:pt>
    <dgm:pt modelId="{AD801006-7B70-4E6A-B976-0A2A1460B249}" type="sibTrans" cxnId="{6ECA0561-5D8B-4906-8D68-AED5AE78BD56}">
      <dgm:prSet/>
      <dgm:spPr/>
      <dgm:t>
        <a:bodyPr/>
        <a:lstStyle/>
        <a:p>
          <a:endParaRPr lang="en-US"/>
        </a:p>
      </dgm:t>
    </dgm:pt>
    <dgm:pt modelId="{0499EAE1-E9F0-464D-90E5-07CB4CDCB5CB}">
      <dgm:prSet/>
      <dgm:spPr/>
      <dgm:t>
        <a:bodyPr/>
        <a:lstStyle/>
        <a:p>
          <a:r>
            <a:rPr lang="en-US"/>
            <a:t>Anxiety disorders</a:t>
          </a:r>
        </a:p>
      </dgm:t>
    </dgm:pt>
    <dgm:pt modelId="{BDAAC121-0296-4694-A706-E8B43AA556A0}" type="parTrans" cxnId="{7760425E-6F38-4AE1-83FD-3336B64B6461}">
      <dgm:prSet/>
      <dgm:spPr/>
      <dgm:t>
        <a:bodyPr/>
        <a:lstStyle/>
        <a:p>
          <a:endParaRPr lang="en-US"/>
        </a:p>
      </dgm:t>
    </dgm:pt>
    <dgm:pt modelId="{F0E3F8B6-B893-4775-8DC4-00EDC5AD99E9}" type="sibTrans" cxnId="{7760425E-6F38-4AE1-83FD-3336B64B6461}">
      <dgm:prSet/>
      <dgm:spPr/>
      <dgm:t>
        <a:bodyPr/>
        <a:lstStyle/>
        <a:p>
          <a:endParaRPr lang="en-US"/>
        </a:p>
      </dgm:t>
    </dgm:pt>
    <dgm:pt modelId="{EE6A4730-EDCC-477A-B483-F58E898491F8}">
      <dgm:prSet/>
      <dgm:spPr/>
      <dgm:t>
        <a:bodyPr/>
        <a:lstStyle/>
        <a:p>
          <a:r>
            <a:rPr lang="en-US"/>
            <a:t>Depression</a:t>
          </a:r>
        </a:p>
      </dgm:t>
    </dgm:pt>
    <dgm:pt modelId="{1A260398-7A5B-4100-B2EA-545B23446788}" type="parTrans" cxnId="{2CB24DD6-2B3F-40DB-9A25-DE1775B30E3B}">
      <dgm:prSet/>
      <dgm:spPr/>
      <dgm:t>
        <a:bodyPr/>
        <a:lstStyle/>
        <a:p>
          <a:endParaRPr lang="en-US"/>
        </a:p>
      </dgm:t>
    </dgm:pt>
    <dgm:pt modelId="{04A6D0F9-A4E2-4C23-A20E-67AB708EC737}" type="sibTrans" cxnId="{2CB24DD6-2B3F-40DB-9A25-DE1775B30E3B}">
      <dgm:prSet/>
      <dgm:spPr/>
      <dgm:t>
        <a:bodyPr/>
        <a:lstStyle/>
        <a:p>
          <a:endParaRPr lang="en-US"/>
        </a:p>
      </dgm:t>
    </dgm:pt>
    <dgm:pt modelId="{38D81B33-2384-422A-AF9D-5060D4EF28BF}">
      <dgm:prSet/>
      <dgm:spPr/>
      <dgm:t>
        <a:bodyPr/>
        <a:lstStyle/>
        <a:p>
          <a:r>
            <a:rPr lang="en-US"/>
            <a:t>Oppositional defiant</a:t>
          </a:r>
        </a:p>
      </dgm:t>
    </dgm:pt>
    <dgm:pt modelId="{B692A4B4-ABDF-4568-AF0A-5949FD917D9C}" type="parTrans" cxnId="{1D15F3A2-7B90-4F62-B4EC-92823EE4AAFD}">
      <dgm:prSet/>
      <dgm:spPr/>
      <dgm:t>
        <a:bodyPr/>
        <a:lstStyle/>
        <a:p>
          <a:endParaRPr lang="en-US"/>
        </a:p>
      </dgm:t>
    </dgm:pt>
    <dgm:pt modelId="{97E35C23-DCB9-4838-B80B-7746C7A6D9E1}" type="sibTrans" cxnId="{1D15F3A2-7B90-4F62-B4EC-92823EE4AAFD}">
      <dgm:prSet/>
      <dgm:spPr/>
      <dgm:t>
        <a:bodyPr/>
        <a:lstStyle/>
        <a:p>
          <a:endParaRPr lang="en-US"/>
        </a:p>
      </dgm:t>
    </dgm:pt>
    <dgm:pt modelId="{9FB554C7-FC02-4B19-963B-6BD87A119A10}">
      <dgm:prSet/>
      <dgm:spPr/>
      <dgm:t>
        <a:bodyPr/>
        <a:lstStyle/>
        <a:p>
          <a:r>
            <a:rPr lang="en-US"/>
            <a:t>Somatic complaints</a:t>
          </a:r>
        </a:p>
      </dgm:t>
    </dgm:pt>
    <dgm:pt modelId="{86AB7F90-4EA6-4470-A4EA-3671D2B7131C}" type="parTrans" cxnId="{FF554B99-6D68-4D99-9183-B6904744ACD6}">
      <dgm:prSet/>
      <dgm:spPr/>
      <dgm:t>
        <a:bodyPr/>
        <a:lstStyle/>
        <a:p>
          <a:endParaRPr lang="en-US"/>
        </a:p>
      </dgm:t>
    </dgm:pt>
    <dgm:pt modelId="{3F108BB8-7CB0-4D2B-955E-E369DC4E55E0}" type="sibTrans" cxnId="{FF554B99-6D68-4D99-9183-B6904744ACD6}">
      <dgm:prSet/>
      <dgm:spPr/>
      <dgm:t>
        <a:bodyPr/>
        <a:lstStyle/>
        <a:p>
          <a:endParaRPr lang="en-US"/>
        </a:p>
      </dgm:t>
    </dgm:pt>
    <dgm:pt modelId="{D77152E8-9C21-4DAD-A2D8-A8181159E55D}">
      <dgm:prSet/>
      <dgm:spPr/>
      <dgm:t>
        <a:bodyPr/>
        <a:lstStyle/>
        <a:p>
          <a:r>
            <a:rPr lang="en-US"/>
            <a:t>Poor relationships with peers</a:t>
          </a:r>
        </a:p>
      </dgm:t>
    </dgm:pt>
    <dgm:pt modelId="{6C2EA4D3-2C58-4210-B32C-722DA66A9BA0}" type="parTrans" cxnId="{C2512BD3-F26B-466F-AE35-0759932FAF2C}">
      <dgm:prSet/>
      <dgm:spPr/>
      <dgm:t>
        <a:bodyPr/>
        <a:lstStyle/>
        <a:p>
          <a:endParaRPr lang="en-US"/>
        </a:p>
      </dgm:t>
    </dgm:pt>
    <dgm:pt modelId="{22BA4822-1064-4473-BF01-AF0826D864F0}" type="sibTrans" cxnId="{C2512BD3-F26B-466F-AE35-0759932FAF2C}">
      <dgm:prSet/>
      <dgm:spPr/>
      <dgm:t>
        <a:bodyPr/>
        <a:lstStyle/>
        <a:p>
          <a:endParaRPr lang="en-US"/>
        </a:p>
      </dgm:t>
    </dgm:pt>
    <dgm:pt modelId="{0FC5722E-69C8-470A-86B0-A8AB86E4682C}">
      <dgm:prSet/>
      <dgm:spPr/>
      <dgm:t>
        <a:bodyPr/>
        <a:lstStyle/>
        <a:p>
          <a:r>
            <a:rPr lang="en-US"/>
            <a:t>Family Characteristics</a:t>
          </a:r>
        </a:p>
      </dgm:t>
    </dgm:pt>
    <dgm:pt modelId="{432C08F2-F3E6-4B07-9C1E-11B17C79B511}" type="parTrans" cxnId="{7E0D369C-C7CC-4D22-9768-1592DC27FD4D}">
      <dgm:prSet/>
      <dgm:spPr/>
      <dgm:t>
        <a:bodyPr/>
        <a:lstStyle/>
        <a:p>
          <a:endParaRPr lang="en-US"/>
        </a:p>
      </dgm:t>
    </dgm:pt>
    <dgm:pt modelId="{B70090CB-533F-4F8D-A357-D44989802A78}" type="sibTrans" cxnId="{7E0D369C-C7CC-4D22-9768-1592DC27FD4D}">
      <dgm:prSet/>
      <dgm:spPr/>
      <dgm:t>
        <a:bodyPr/>
        <a:lstStyle/>
        <a:p>
          <a:endParaRPr lang="en-US"/>
        </a:p>
      </dgm:t>
    </dgm:pt>
    <dgm:pt modelId="{443C35A6-55A8-450D-9EAB-947BA136B93E}">
      <dgm:prSet/>
      <dgm:spPr/>
      <dgm:t>
        <a:bodyPr/>
        <a:lstStyle/>
        <a:p>
          <a:r>
            <a:rPr lang="en-US"/>
            <a:t>Lack of parental support and involvement in homework and school</a:t>
          </a:r>
        </a:p>
      </dgm:t>
    </dgm:pt>
    <dgm:pt modelId="{55AF8091-0FEC-4ED7-95C9-981A50CA5B05}" type="parTrans" cxnId="{CE77B66D-E8B0-407F-BB95-E3CB76F5AF52}">
      <dgm:prSet/>
      <dgm:spPr/>
      <dgm:t>
        <a:bodyPr/>
        <a:lstStyle/>
        <a:p>
          <a:endParaRPr lang="en-US"/>
        </a:p>
      </dgm:t>
    </dgm:pt>
    <dgm:pt modelId="{8D9F8E09-8F9F-40CC-8001-D780FCDE4269}" type="sibTrans" cxnId="{CE77B66D-E8B0-407F-BB95-E3CB76F5AF52}">
      <dgm:prSet/>
      <dgm:spPr/>
      <dgm:t>
        <a:bodyPr/>
        <a:lstStyle/>
        <a:p>
          <a:endParaRPr lang="en-US"/>
        </a:p>
      </dgm:t>
    </dgm:pt>
    <dgm:pt modelId="{9652AEF6-1E81-4AF1-9451-9D758A5AD297}">
      <dgm:prSet/>
      <dgm:spPr/>
      <dgm:t>
        <a:bodyPr/>
        <a:lstStyle/>
        <a:p>
          <a:r>
            <a:rPr lang="en-US"/>
            <a:t>Home conflicts</a:t>
          </a:r>
        </a:p>
      </dgm:t>
    </dgm:pt>
    <dgm:pt modelId="{B9130AF3-67FD-46E9-8498-9524403CEFC1}" type="parTrans" cxnId="{41DB3305-0496-4FAE-A0DD-3DF61CF5B2F5}">
      <dgm:prSet/>
      <dgm:spPr/>
      <dgm:t>
        <a:bodyPr/>
        <a:lstStyle/>
        <a:p>
          <a:endParaRPr lang="en-US"/>
        </a:p>
      </dgm:t>
    </dgm:pt>
    <dgm:pt modelId="{78F17BAC-74EB-4936-BAB7-FC71E1621B88}" type="sibTrans" cxnId="{41DB3305-0496-4FAE-A0DD-3DF61CF5B2F5}">
      <dgm:prSet/>
      <dgm:spPr/>
      <dgm:t>
        <a:bodyPr/>
        <a:lstStyle/>
        <a:p>
          <a:endParaRPr lang="en-US"/>
        </a:p>
      </dgm:t>
    </dgm:pt>
    <dgm:pt modelId="{040E5CF7-8815-4889-A903-42661E038C36}">
      <dgm:prSet/>
      <dgm:spPr/>
      <dgm:t>
        <a:bodyPr/>
        <a:lstStyle/>
        <a:p>
          <a:r>
            <a:rPr lang="en-US"/>
            <a:t>Unemployment</a:t>
          </a:r>
        </a:p>
      </dgm:t>
    </dgm:pt>
    <dgm:pt modelId="{0F5A3000-0963-48A9-8D79-CA20C55A0CCA}" type="parTrans" cxnId="{6C8C98AF-6A88-49FE-9787-782E0346798A}">
      <dgm:prSet/>
      <dgm:spPr/>
      <dgm:t>
        <a:bodyPr/>
        <a:lstStyle/>
        <a:p>
          <a:endParaRPr lang="en-US"/>
        </a:p>
      </dgm:t>
    </dgm:pt>
    <dgm:pt modelId="{E383D3DB-3113-4299-8356-19F0B1E44855}" type="sibTrans" cxnId="{6C8C98AF-6A88-49FE-9787-782E0346798A}">
      <dgm:prSet/>
      <dgm:spPr/>
      <dgm:t>
        <a:bodyPr/>
        <a:lstStyle/>
        <a:p>
          <a:endParaRPr lang="en-US"/>
        </a:p>
      </dgm:t>
    </dgm:pt>
    <dgm:pt modelId="{0F3AB8D7-BEE7-4ABA-A86F-A8696717F123}">
      <dgm:prSet/>
      <dgm:spPr/>
      <dgm:t>
        <a:bodyPr/>
        <a:lstStyle/>
        <a:p>
          <a:r>
            <a:rPr lang="en-US"/>
            <a:t>Poor health in family</a:t>
          </a:r>
        </a:p>
      </dgm:t>
    </dgm:pt>
    <dgm:pt modelId="{48FBCBD9-EE5A-41DB-B19A-5A53AD3D9534}" type="parTrans" cxnId="{DC96ADFA-4439-4F09-AE2C-E2B95EF774FC}">
      <dgm:prSet/>
      <dgm:spPr/>
      <dgm:t>
        <a:bodyPr/>
        <a:lstStyle/>
        <a:p>
          <a:endParaRPr lang="en-US"/>
        </a:p>
      </dgm:t>
    </dgm:pt>
    <dgm:pt modelId="{697C0317-4C1E-4D6F-ADF4-2E8A3818F81E}" type="sibTrans" cxnId="{DC96ADFA-4439-4F09-AE2C-E2B95EF774FC}">
      <dgm:prSet/>
      <dgm:spPr/>
      <dgm:t>
        <a:bodyPr/>
        <a:lstStyle/>
        <a:p>
          <a:endParaRPr lang="en-US"/>
        </a:p>
      </dgm:t>
    </dgm:pt>
    <dgm:pt modelId="{39077864-F3B7-4624-81EA-2951BC9D044D}">
      <dgm:prSet/>
      <dgm:spPr/>
      <dgm:t>
        <a:bodyPr/>
        <a:lstStyle/>
        <a:p>
          <a:r>
            <a:rPr lang="en-US"/>
            <a:t>School Environment Factors</a:t>
          </a:r>
        </a:p>
      </dgm:t>
    </dgm:pt>
    <dgm:pt modelId="{0B76E960-F347-4753-868C-292C259FA8D9}" type="parTrans" cxnId="{564726F3-014A-4446-868C-7F066EBFD9E6}">
      <dgm:prSet/>
      <dgm:spPr/>
      <dgm:t>
        <a:bodyPr/>
        <a:lstStyle/>
        <a:p>
          <a:endParaRPr lang="en-US"/>
        </a:p>
      </dgm:t>
    </dgm:pt>
    <dgm:pt modelId="{42F18F6F-8340-4CCC-AE5D-0239570B0D3A}" type="sibTrans" cxnId="{564726F3-014A-4446-868C-7F066EBFD9E6}">
      <dgm:prSet/>
      <dgm:spPr/>
      <dgm:t>
        <a:bodyPr/>
        <a:lstStyle/>
        <a:p>
          <a:endParaRPr lang="en-US"/>
        </a:p>
      </dgm:t>
    </dgm:pt>
    <dgm:pt modelId="{2866D93F-6E82-406D-9601-C1117CCB7560}">
      <dgm:prSet/>
      <dgm:spPr/>
      <dgm:t>
        <a:bodyPr/>
        <a:lstStyle/>
        <a:p>
          <a:r>
            <a:rPr lang="en-US"/>
            <a:t>Being bullied or teased</a:t>
          </a:r>
        </a:p>
      </dgm:t>
    </dgm:pt>
    <dgm:pt modelId="{FBBCF76B-6FDE-42E5-9493-9392D67E081A}" type="parTrans" cxnId="{51A28F85-AD21-4037-961E-E27AA4C08818}">
      <dgm:prSet/>
      <dgm:spPr/>
      <dgm:t>
        <a:bodyPr/>
        <a:lstStyle/>
        <a:p>
          <a:endParaRPr lang="en-US"/>
        </a:p>
      </dgm:t>
    </dgm:pt>
    <dgm:pt modelId="{0FCAD196-7B3A-4A13-8336-422065FDC8C4}" type="sibTrans" cxnId="{51A28F85-AD21-4037-961E-E27AA4C08818}">
      <dgm:prSet/>
      <dgm:spPr/>
      <dgm:t>
        <a:bodyPr/>
        <a:lstStyle/>
        <a:p>
          <a:endParaRPr lang="en-US"/>
        </a:p>
      </dgm:t>
    </dgm:pt>
    <dgm:pt modelId="{48EA4E33-C0F1-47BF-BE90-0699A6BC9B63}">
      <dgm:prSet/>
      <dgm:spPr/>
      <dgm:t>
        <a:bodyPr/>
        <a:lstStyle/>
        <a:p>
          <a:r>
            <a:rPr lang="en-US"/>
            <a:t>Teachers’ classroom management and support</a:t>
          </a:r>
        </a:p>
      </dgm:t>
    </dgm:pt>
    <dgm:pt modelId="{114C69D4-8994-4BF6-8E92-35FAEEE07BC9}" type="parTrans" cxnId="{4BD1F57A-5013-4FFB-B4AF-54647078456F}">
      <dgm:prSet/>
      <dgm:spPr/>
      <dgm:t>
        <a:bodyPr/>
        <a:lstStyle/>
        <a:p>
          <a:endParaRPr lang="en-US"/>
        </a:p>
      </dgm:t>
    </dgm:pt>
    <dgm:pt modelId="{284BD92D-E311-493C-87A4-B7F81FFDBD4A}" type="sibTrans" cxnId="{4BD1F57A-5013-4FFB-B4AF-54647078456F}">
      <dgm:prSet/>
      <dgm:spPr/>
      <dgm:t>
        <a:bodyPr/>
        <a:lstStyle/>
        <a:p>
          <a:endParaRPr lang="en-US"/>
        </a:p>
      </dgm:t>
    </dgm:pt>
    <dgm:pt modelId="{295FAC54-47D9-4634-802C-70D8A1559B1F}">
      <dgm:prSet/>
      <dgm:spPr/>
      <dgm:t>
        <a:bodyPr/>
        <a:lstStyle/>
        <a:p>
          <a:r>
            <a:rPr lang="en-US"/>
            <a:t>Transitions and change of classes</a:t>
          </a:r>
        </a:p>
      </dgm:t>
    </dgm:pt>
    <dgm:pt modelId="{D84912DB-2E76-4808-BB78-E370B299CAC5}" type="parTrans" cxnId="{D0F4F4BA-B009-4C18-AA24-17B0415D14E5}">
      <dgm:prSet/>
      <dgm:spPr/>
      <dgm:t>
        <a:bodyPr/>
        <a:lstStyle/>
        <a:p>
          <a:endParaRPr lang="en-US"/>
        </a:p>
      </dgm:t>
    </dgm:pt>
    <dgm:pt modelId="{792598D0-4640-40DF-B6C3-0B38EC6B3149}" type="sibTrans" cxnId="{D0F4F4BA-B009-4C18-AA24-17B0415D14E5}">
      <dgm:prSet/>
      <dgm:spPr/>
      <dgm:t>
        <a:bodyPr/>
        <a:lstStyle/>
        <a:p>
          <a:endParaRPr lang="en-US"/>
        </a:p>
      </dgm:t>
    </dgm:pt>
    <dgm:pt modelId="{596369D4-790D-F847-AF69-67E4A3397C63}" type="pres">
      <dgm:prSet presAssocID="{DAB7694A-BFA0-4A99-AFE1-C4C52A18EEDE}" presName="Name0" presStyleCnt="0">
        <dgm:presLayoutVars>
          <dgm:dir/>
          <dgm:animLvl val="lvl"/>
          <dgm:resizeHandles val="exact"/>
        </dgm:presLayoutVars>
      </dgm:prSet>
      <dgm:spPr/>
    </dgm:pt>
    <dgm:pt modelId="{3E58EA29-11CE-C94D-93DB-2833AD25BD9A}" type="pres">
      <dgm:prSet presAssocID="{F5D3C0FB-1E0B-4BB0-80AF-10A83ED2CFB7}" presName="composite" presStyleCnt="0"/>
      <dgm:spPr/>
    </dgm:pt>
    <dgm:pt modelId="{13F90188-5ED5-0147-90AD-E1E5168A8964}" type="pres">
      <dgm:prSet presAssocID="{F5D3C0FB-1E0B-4BB0-80AF-10A83ED2CFB7}" presName="parTx" presStyleLbl="alignNode1" presStyleIdx="0" presStyleCnt="3">
        <dgm:presLayoutVars>
          <dgm:chMax val="0"/>
          <dgm:chPref val="0"/>
          <dgm:bulletEnabled val="1"/>
        </dgm:presLayoutVars>
      </dgm:prSet>
      <dgm:spPr/>
    </dgm:pt>
    <dgm:pt modelId="{BD1E4BC1-20AB-0A42-A77E-B7F191E148CB}" type="pres">
      <dgm:prSet presAssocID="{F5D3C0FB-1E0B-4BB0-80AF-10A83ED2CFB7}" presName="desTx" presStyleLbl="alignAccFollowNode1" presStyleIdx="0" presStyleCnt="3">
        <dgm:presLayoutVars>
          <dgm:bulletEnabled val="1"/>
        </dgm:presLayoutVars>
      </dgm:prSet>
      <dgm:spPr/>
    </dgm:pt>
    <dgm:pt modelId="{B2799A70-A72E-874B-A63A-4707E07988EE}" type="pres">
      <dgm:prSet presAssocID="{AD801006-7B70-4E6A-B976-0A2A1460B249}" presName="space" presStyleCnt="0"/>
      <dgm:spPr/>
    </dgm:pt>
    <dgm:pt modelId="{4B3DB288-014A-BD47-9F6C-88F599A20050}" type="pres">
      <dgm:prSet presAssocID="{0FC5722E-69C8-470A-86B0-A8AB86E4682C}" presName="composite" presStyleCnt="0"/>
      <dgm:spPr/>
    </dgm:pt>
    <dgm:pt modelId="{644A4D1A-B4C5-F84A-9228-12E8D349B964}" type="pres">
      <dgm:prSet presAssocID="{0FC5722E-69C8-470A-86B0-A8AB86E4682C}" presName="parTx" presStyleLbl="alignNode1" presStyleIdx="1" presStyleCnt="3">
        <dgm:presLayoutVars>
          <dgm:chMax val="0"/>
          <dgm:chPref val="0"/>
          <dgm:bulletEnabled val="1"/>
        </dgm:presLayoutVars>
      </dgm:prSet>
      <dgm:spPr/>
    </dgm:pt>
    <dgm:pt modelId="{3955B0CA-04AB-274F-A031-B437147F38E4}" type="pres">
      <dgm:prSet presAssocID="{0FC5722E-69C8-470A-86B0-A8AB86E4682C}" presName="desTx" presStyleLbl="alignAccFollowNode1" presStyleIdx="1" presStyleCnt="3">
        <dgm:presLayoutVars>
          <dgm:bulletEnabled val="1"/>
        </dgm:presLayoutVars>
      </dgm:prSet>
      <dgm:spPr/>
    </dgm:pt>
    <dgm:pt modelId="{C0A076DF-5E50-CD4D-BAF1-F7F01C85600C}" type="pres">
      <dgm:prSet presAssocID="{B70090CB-533F-4F8D-A357-D44989802A78}" presName="space" presStyleCnt="0"/>
      <dgm:spPr/>
    </dgm:pt>
    <dgm:pt modelId="{9B36D36A-FCBC-6E4F-B578-2130D2C1FF60}" type="pres">
      <dgm:prSet presAssocID="{39077864-F3B7-4624-81EA-2951BC9D044D}" presName="composite" presStyleCnt="0"/>
      <dgm:spPr/>
    </dgm:pt>
    <dgm:pt modelId="{11EA886E-0374-F145-AD47-89DBB1D51420}" type="pres">
      <dgm:prSet presAssocID="{39077864-F3B7-4624-81EA-2951BC9D044D}" presName="parTx" presStyleLbl="alignNode1" presStyleIdx="2" presStyleCnt="3">
        <dgm:presLayoutVars>
          <dgm:chMax val="0"/>
          <dgm:chPref val="0"/>
          <dgm:bulletEnabled val="1"/>
        </dgm:presLayoutVars>
      </dgm:prSet>
      <dgm:spPr/>
    </dgm:pt>
    <dgm:pt modelId="{4BA45743-29DF-7147-8CD9-C39BDC050B81}" type="pres">
      <dgm:prSet presAssocID="{39077864-F3B7-4624-81EA-2951BC9D044D}" presName="desTx" presStyleLbl="alignAccFollowNode1" presStyleIdx="2" presStyleCnt="3">
        <dgm:presLayoutVars>
          <dgm:bulletEnabled val="1"/>
        </dgm:presLayoutVars>
      </dgm:prSet>
      <dgm:spPr/>
    </dgm:pt>
  </dgm:ptLst>
  <dgm:cxnLst>
    <dgm:cxn modelId="{41DB3305-0496-4FAE-A0DD-3DF61CF5B2F5}" srcId="{0FC5722E-69C8-470A-86B0-A8AB86E4682C}" destId="{9652AEF6-1E81-4AF1-9451-9D758A5AD297}" srcOrd="1" destOrd="0" parTransId="{B9130AF3-67FD-46E9-8498-9524403CEFC1}" sibTransId="{78F17BAC-74EB-4936-BAB7-FC71E1621B88}"/>
    <dgm:cxn modelId="{806DF509-E2BB-0148-9AAB-24645C63D1B2}" type="presOf" srcId="{9FB554C7-FC02-4B19-963B-6BD87A119A10}" destId="{BD1E4BC1-20AB-0A42-A77E-B7F191E148CB}" srcOrd="0" destOrd="3" presId="urn:microsoft.com/office/officeart/2005/8/layout/hList1"/>
    <dgm:cxn modelId="{91AD4412-5529-7D4D-BA30-4D785EF41CB8}" type="presOf" srcId="{0FC5722E-69C8-470A-86B0-A8AB86E4682C}" destId="{644A4D1A-B4C5-F84A-9228-12E8D349B964}" srcOrd="0" destOrd="0" presId="urn:microsoft.com/office/officeart/2005/8/layout/hList1"/>
    <dgm:cxn modelId="{C490673A-AF1C-774B-BBA0-D6461B90FD83}" type="presOf" srcId="{9652AEF6-1E81-4AF1-9451-9D758A5AD297}" destId="{3955B0CA-04AB-274F-A031-B437147F38E4}" srcOrd="0" destOrd="1" presId="urn:microsoft.com/office/officeart/2005/8/layout/hList1"/>
    <dgm:cxn modelId="{3150364A-65E8-C34E-B9B3-87D8F9DE4D20}" type="presOf" srcId="{0F3AB8D7-BEE7-4ABA-A86F-A8696717F123}" destId="{3955B0CA-04AB-274F-A031-B437147F38E4}" srcOrd="0" destOrd="3" presId="urn:microsoft.com/office/officeart/2005/8/layout/hList1"/>
    <dgm:cxn modelId="{C5B4EB4B-3523-DD4C-94DD-1576F5CF14C4}" type="presOf" srcId="{D77152E8-9C21-4DAD-A2D8-A8181159E55D}" destId="{BD1E4BC1-20AB-0A42-A77E-B7F191E148CB}" srcOrd="0" destOrd="4" presId="urn:microsoft.com/office/officeart/2005/8/layout/hList1"/>
    <dgm:cxn modelId="{7760425E-6F38-4AE1-83FD-3336B64B6461}" srcId="{F5D3C0FB-1E0B-4BB0-80AF-10A83ED2CFB7}" destId="{0499EAE1-E9F0-464D-90E5-07CB4CDCB5CB}" srcOrd="0" destOrd="0" parTransId="{BDAAC121-0296-4694-A706-E8B43AA556A0}" sibTransId="{F0E3F8B6-B893-4775-8DC4-00EDC5AD99E9}"/>
    <dgm:cxn modelId="{6EBDC05F-B0F0-154B-B650-D992E813EF71}" type="presOf" srcId="{38D81B33-2384-422A-AF9D-5060D4EF28BF}" destId="{BD1E4BC1-20AB-0A42-A77E-B7F191E148CB}" srcOrd="0" destOrd="2" presId="urn:microsoft.com/office/officeart/2005/8/layout/hList1"/>
    <dgm:cxn modelId="{6ECA0561-5D8B-4906-8D68-AED5AE78BD56}" srcId="{DAB7694A-BFA0-4A99-AFE1-C4C52A18EEDE}" destId="{F5D3C0FB-1E0B-4BB0-80AF-10A83ED2CFB7}" srcOrd="0" destOrd="0" parTransId="{61A55F6E-E215-4F28-B29C-1C6E49E323A4}" sibTransId="{AD801006-7B70-4E6A-B976-0A2A1460B249}"/>
    <dgm:cxn modelId="{F29E6F69-CF64-4E44-A04B-ED2C505AE4AB}" type="presOf" srcId="{040E5CF7-8815-4889-A903-42661E038C36}" destId="{3955B0CA-04AB-274F-A031-B437147F38E4}" srcOrd="0" destOrd="2" presId="urn:microsoft.com/office/officeart/2005/8/layout/hList1"/>
    <dgm:cxn modelId="{5AD7C76A-B57B-DB43-AA79-FA78FEFD93AC}" type="presOf" srcId="{0499EAE1-E9F0-464D-90E5-07CB4CDCB5CB}" destId="{BD1E4BC1-20AB-0A42-A77E-B7F191E148CB}" srcOrd="0" destOrd="0" presId="urn:microsoft.com/office/officeart/2005/8/layout/hList1"/>
    <dgm:cxn modelId="{CE77B66D-E8B0-407F-BB95-E3CB76F5AF52}" srcId="{0FC5722E-69C8-470A-86B0-A8AB86E4682C}" destId="{443C35A6-55A8-450D-9EAB-947BA136B93E}" srcOrd="0" destOrd="0" parTransId="{55AF8091-0FEC-4ED7-95C9-981A50CA5B05}" sibTransId="{8D9F8E09-8F9F-40CC-8001-D780FCDE4269}"/>
    <dgm:cxn modelId="{4BD1F57A-5013-4FFB-B4AF-54647078456F}" srcId="{39077864-F3B7-4624-81EA-2951BC9D044D}" destId="{48EA4E33-C0F1-47BF-BE90-0699A6BC9B63}" srcOrd="1" destOrd="0" parTransId="{114C69D4-8994-4BF6-8E92-35FAEEE07BC9}" sibTransId="{284BD92D-E311-493C-87A4-B7F81FFDBD4A}"/>
    <dgm:cxn modelId="{952C267C-5906-384A-A367-C15E3B9DFD32}" type="presOf" srcId="{EE6A4730-EDCC-477A-B483-F58E898491F8}" destId="{BD1E4BC1-20AB-0A42-A77E-B7F191E148CB}" srcOrd="0" destOrd="1" presId="urn:microsoft.com/office/officeart/2005/8/layout/hList1"/>
    <dgm:cxn modelId="{C4B37B82-8883-FB40-A0EC-92448CF883CB}" type="presOf" srcId="{39077864-F3B7-4624-81EA-2951BC9D044D}" destId="{11EA886E-0374-F145-AD47-89DBB1D51420}" srcOrd="0" destOrd="0" presId="urn:microsoft.com/office/officeart/2005/8/layout/hList1"/>
    <dgm:cxn modelId="{51A28F85-AD21-4037-961E-E27AA4C08818}" srcId="{39077864-F3B7-4624-81EA-2951BC9D044D}" destId="{2866D93F-6E82-406D-9601-C1117CCB7560}" srcOrd="0" destOrd="0" parTransId="{FBBCF76B-6FDE-42E5-9493-9392D67E081A}" sibTransId="{0FCAD196-7B3A-4A13-8336-422065FDC8C4}"/>
    <dgm:cxn modelId="{FF554B99-6D68-4D99-9183-B6904744ACD6}" srcId="{F5D3C0FB-1E0B-4BB0-80AF-10A83ED2CFB7}" destId="{9FB554C7-FC02-4B19-963B-6BD87A119A10}" srcOrd="3" destOrd="0" parTransId="{86AB7F90-4EA6-4470-A4EA-3671D2B7131C}" sibTransId="{3F108BB8-7CB0-4D2B-955E-E369DC4E55E0}"/>
    <dgm:cxn modelId="{AB7D3A9A-6533-D046-831D-063058165992}" type="presOf" srcId="{443C35A6-55A8-450D-9EAB-947BA136B93E}" destId="{3955B0CA-04AB-274F-A031-B437147F38E4}" srcOrd="0" destOrd="0" presId="urn:microsoft.com/office/officeart/2005/8/layout/hList1"/>
    <dgm:cxn modelId="{7E0D369C-C7CC-4D22-9768-1592DC27FD4D}" srcId="{DAB7694A-BFA0-4A99-AFE1-C4C52A18EEDE}" destId="{0FC5722E-69C8-470A-86B0-A8AB86E4682C}" srcOrd="1" destOrd="0" parTransId="{432C08F2-F3E6-4B07-9C1E-11B17C79B511}" sibTransId="{B70090CB-533F-4F8D-A357-D44989802A78}"/>
    <dgm:cxn modelId="{1D15F3A2-7B90-4F62-B4EC-92823EE4AAFD}" srcId="{F5D3C0FB-1E0B-4BB0-80AF-10A83ED2CFB7}" destId="{38D81B33-2384-422A-AF9D-5060D4EF28BF}" srcOrd="2" destOrd="0" parTransId="{B692A4B4-ABDF-4568-AF0A-5949FD917D9C}" sibTransId="{97E35C23-DCB9-4838-B80B-7746C7A6D9E1}"/>
    <dgm:cxn modelId="{6C8C98AF-6A88-49FE-9787-782E0346798A}" srcId="{0FC5722E-69C8-470A-86B0-A8AB86E4682C}" destId="{040E5CF7-8815-4889-A903-42661E038C36}" srcOrd="2" destOrd="0" parTransId="{0F5A3000-0963-48A9-8D79-CA20C55A0CCA}" sibTransId="{E383D3DB-3113-4299-8356-19F0B1E44855}"/>
    <dgm:cxn modelId="{D0F4F4BA-B009-4C18-AA24-17B0415D14E5}" srcId="{39077864-F3B7-4624-81EA-2951BC9D044D}" destId="{295FAC54-47D9-4634-802C-70D8A1559B1F}" srcOrd="2" destOrd="0" parTransId="{D84912DB-2E76-4808-BB78-E370B299CAC5}" sibTransId="{792598D0-4640-40DF-B6C3-0B38EC6B3149}"/>
    <dgm:cxn modelId="{E43A44CD-FA81-D34A-8167-A22FCF8143AC}" type="presOf" srcId="{295FAC54-47D9-4634-802C-70D8A1559B1F}" destId="{4BA45743-29DF-7147-8CD9-C39BDC050B81}" srcOrd="0" destOrd="2" presId="urn:microsoft.com/office/officeart/2005/8/layout/hList1"/>
    <dgm:cxn modelId="{451B99CF-A5AF-774D-826A-2E987C91157F}" type="presOf" srcId="{48EA4E33-C0F1-47BF-BE90-0699A6BC9B63}" destId="{4BA45743-29DF-7147-8CD9-C39BDC050B81}" srcOrd="0" destOrd="1" presId="urn:microsoft.com/office/officeart/2005/8/layout/hList1"/>
    <dgm:cxn modelId="{C2512BD3-F26B-466F-AE35-0759932FAF2C}" srcId="{F5D3C0FB-1E0B-4BB0-80AF-10A83ED2CFB7}" destId="{D77152E8-9C21-4DAD-A2D8-A8181159E55D}" srcOrd="4" destOrd="0" parTransId="{6C2EA4D3-2C58-4210-B32C-722DA66A9BA0}" sibTransId="{22BA4822-1064-4473-BF01-AF0826D864F0}"/>
    <dgm:cxn modelId="{2CB24DD6-2B3F-40DB-9A25-DE1775B30E3B}" srcId="{F5D3C0FB-1E0B-4BB0-80AF-10A83ED2CFB7}" destId="{EE6A4730-EDCC-477A-B483-F58E898491F8}" srcOrd="1" destOrd="0" parTransId="{1A260398-7A5B-4100-B2EA-545B23446788}" sibTransId="{04A6D0F9-A4E2-4C23-A20E-67AB708EC737}"/>
    <dgm:cxn modelId="{DA6E0ADA-C47D-4944-A160-03C47717C154}" type="presOf" srcId="{F5D3C0FB-1E0B-4BB0-80AF-10A83ED2CFB7}" destId="{13F90188-5ED5-0147-90AD-E1E5168A8964}" srcOrd="0" destOrd="0" presId="urn:microsoft.com/office/officeart/2005/8/layout/hList1"/>
    <dgm:cxn modelId="{0D85DBDA-6C8E-574D-89DC-629B270F9F16}" type="presOf" srcId="{2866D93F-6E82-406D-9601-C1117CCB7560}" destId="{4BA45743-29DF-7147-8CD9-C39BDC050B81}" srcOrd="0" destOrd="0" presId="urn:microsoft.com/office/officeart/2005/8/layout/hList1"/>
    <dgm:cxn modelId="{564726F3-014A-4446-868C-7F066EBFD9E6}" srcId="{DAB7694A-BFA0-4A99-AFE1-C4C52A18EEDE}" destId="{39077864-F3B7-4624-81EA-2951BC9D044D}" srcOrd="2" destOrd="0" parTransId="{0B76E960-F347-4753-868C-292C259FA8D9}" sibTransId="{42F18F6F-8340-4CCC-AE5D-0239570B0D3A}"/>
    <dgm:cxn modelId="{CC6C91FA-5C74-EA4E-A2A9-2D0037A7E418}" type="presOf" srcId="{DAB7694A-BFA0-4A99-AFE1-C4C52A18EEDE}" destId="{596369D4-790D-F847-AF69-67E4A3397C63}" srcOrd="0" destOrd="0" presId="urn:microsoft.com/office/officeart/2005/8/layout/hList1"/>
    <dgm:cxn modelId="{DC96ADFA-4439-4F09-AE2C-E2B95EF774FC}" srcId="{0FC5722E-69C8-470A-86B0-A8AB86E4682C}" destId="{0F3AB8D7-BEE7-4ABA-A86F-A8696717F123}" srcOrd="3" destOrd="0" parTransId="{48FBCBD9-EE5A-41DB-B19A-5A53AD3D9534}" sibTransId="{697C0317-4C1E-4D6F-ADF4-2E8A3818F81E}"/>
    <dgm:cxn modelId="{A927DDBE-A0CD-FF43-8CA6-2B4EF9526B32}" type="presParOf" srcId="{596369D4-790D-F847-AF69-67E4A3397C63}" destId="{3E58EA29-11CE-C94D-93DB-2833AD25BD9A}" srcOrd="0" destOrd="0" presId="urn:microsoft.com/office/officeart/2005/8/layout/hList1"/>
    <dgm:cxn modelId="{B5DD5460-C31F-2646-A026-C66E20D2C3BF}" type="presParOf" srcId="{3E58EA29-11CE-C94D-93DB-2833AD25BD9A}" destId="{13F90188-5ED5-0147-90AD-E1E5168A8964}" srcOrd="0" destOrd="0" presId="urn:microsoft.com/office/officeart/2005/8/layout/hList1"/>
    <dgm:cxn modelId="{509BAC7A-DEF1-754D-9297-82E6877CDA48}" type="presParOf" srcId="{3E58EA29-11CE-C94D-93DB-2833AD25BD9A}" destId="{BD1E4BC1-20AB-0A42-A77E-B7F191E148CB}" srcOrd="1" destOrd="0" presId="urn:microsoft.com/office/officeart/2005/8/layout/hList1"/>
    <dgm:cxn modelId="{86102713-B473-B04C-AF87-7D76A4E65F39}" type="presParOf" srcId="{596369D4-790D-F847-AF69-67E4A3397C63}" destId="{B2799A70-A72E-874B-A63A-4707E07988EE}" srcOrd="1" destOrd="0" presId="urn:microsoft.com/office/officeart/2005/8/layout/hList1"/>
    <dgm:cxn modelId="{35F65900-2717-DD42-951C-DF8DA058A948}" type="presParOf" srcId="{596369D4-790D-F847-AF69-67E4A3397C63}" destId="{4B3DB288-014A-BD47-9F6C-88F599A20050}" srcOrd="2" destOrd="0" presId="urn:microsoft.com/office/officeart/2005/8/layout/hList1"/>
    <dgm:cxn modelId="{BDA7EEA3-2CBB-7245-8B5F-9F085447D991}" type="presParOf" srcId="{4B3DB288-014A-BD47-9F6C-88F599A20050}" destId="{644A4D1A-B4C5-F84A-9228-12E8D349B964}" srcOrd="0" destOrd="0" presId="urn:microsoft.com/office/officeart/2005/8/layout/hList1"/>
    <dgm:cxn modelId="{5C65E5F0-FD31-DD41-BCA5-E623BFA00626}" type="presParOf" srcId="{4B3DB288-014A-BD47-9F6C-88F599A20050}" destId="{3955B0CA-04AB-274F-A031-B437147F38E4}" srcOrd="1" destOrd="0" presId="urn:microsoft.com/office/officeart/2005/8/layout/hList1"/>
    <dgm:cxn modelId="{D62DFD38-BD41-6F47-82C9-C90ABC5C4267}" type="presParOf" srcId="{596369D4-790D-F847-AF69-67E4A3397C63}" destId="{C0A076DF-5E50-CD4D-BAF1-F7F01C85600C}" srcOrd="3" destOrd="0" presId="urn:microsoft.com/office/officeart/2005/8/layout/hList1"/>
    <dgm:cxn modelId="{4779AB89-9DAE-7049-AA2F-2E63BC24AF25}" type="presParOf" srcId="{596369D4-790D-F847-AF69-67E4A3397C63}" destId="{9B36D36A-FCBC-6E4F-B578-2130D2C1FF60}" srcOrd="4" destOrd="0" presId="urn:microsoft.com/office/officeart/2005/8/layout/hList1"/>
    <dgm:cxn modelId="{9D0ED769-C9AF-2F4A-BFC2-226764B2D18D}" type="presParOf" srcId="{9B36D36A-FCBC-6E4F-B578-2130D2C1FF60}" destId="{11EA886E-0374-F145-AD47-89DBB1D51420}" srcOrd="0" destOrd="0" presId="urn:microsoft.com/office/officeart/2005/8/layout/hList1"/>
    <dgm:cxn modelId="{8113F03F-CAA9-2F44-91D0-D9C377DE544A}" type="presParOf" srcId="{9B36D36A-FCBC-6E4F-B578-2130D2C1FF60}" destId="{4BA45743-29DF-7147-8CD9-C39BDC050B8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37B9DE-1252-420B-BF0A-FAE5A46CA6E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D496633-E62A-4E9D-B938-94642678351D}">
      <dgm:prSet/>
      <dgm:spPr/>
      <dgm:t>
        <a:bodyPr/>
        <a:lstStyle/>
        <a:p>
          <a:r>
            <a:rPr lang="en-US"/>
            <a:t>MAPs</a:t>
          </a:r>
        </a:p>
      </dgm:t>
    </dgm:pt>
    <dgm:pt modelId="{5B97BB59-41F0-4658-B719-0C00FB6675DB}" type="parTrans" cxnId="{A5D40999-B0AC-4A12-9BF8-0CA6703B99FC}">
      <dgm:prSet/>
      <dgm:spPr/>
      <dgm:t>
        <a:bodyPr/>
        <a:lstStyle/>
        <a:p>
          <a:endParaRPr lang="en-US"/>
        </a:p>
      </dgm:t>
    </dgm:pt>
    <dgm:pt modelId="{924EE289-0D72-4724-8103-A920FD2DAD77}" type="sibTrans" cxnId="{A5D40999-B0AC-4A12-9BF8-0CA6703B99FC}">
      <dgm:prSet/>
      <dgm:spPr/>
      <dgm:t>
        <a:bodyPr/>
        <a:lstStyle/>
        <a:p>
          <a:endParaRPr lang="en-US"/>
        </a:p>
      </dgm:t>
    </dgm:pt>
    <dgm:pt modelId="{CC553755-344D-4AE6-8652-C73FE651942A}">
      <dgm:prSet/>
      <dgm:spPr/>
      <dgm:t>
        <a:bodyPr/>
        <a:lstStyle/>
        <a:p>
          <a:r>
            <a:rPr lang="en-US"/>
            <a:t>Personal Profiling</a:t>
          </a:r>
        </a:p>
      </dgm:t>
    </dgm:pt>
    <dgm:pt modelId="{F85EC8B9-A79E-4A62-9FA2-278CEBA8479D}" type="parTrans" cxnId="{96BA9E7F-44D8-4FEC-A762-10C56E50786F}">
      <dgm:prSet/>
      <dgm:spPr/>
      <dgm:t>
        <a:bodyPr/>
        <a:lstStyle/>
        <a:p>
          <a:endParaRPr lang="en-US"/>
        </a:p>
      </dgm:t>
    </dgm:pt>
    <dgm:pt modelId="{CE1CD8C3-6D8D-4A3D-B328-E95EA44B3A75}" type="sibTrans" cxnId="{96BA9E7F-44D8-4FEC-A762-10C56E50786F}">
      <dgm:prSet/>
      <dgm:spPr/>
      <dgm:t>
        <a:bodyPr/>
        <a:lstStyle/>
        <a:p>
          <a:endParaRPr lang="en-US"/>
        </a:p>
      </dgm:t>
    </dgm:pt>
    <dgm:pt modelId="{800A6C0D-6361-4C6A-B505-CA3E47611C6D}">
      <dgm:prSet/>
      <dgm:spPr/>
      <dgm:t>
        <a:bodyPr/>
        <a:lstStyle/>
        <a:p>
          <a:r>
            <a:rPr lang="en-US"/>
            <a:t>Futures Planning</a:t>
          </a:r>
        </a:p>
      </dgm:t>
    </dgm:pt>
    <dgm:pt modelId="{408E403B-5CB5-48C4-82E2-DE25EDB5C972}" type="parTrans" cxnId="{F1B47463-9D30-4150-B0A1-C84E3C9F767F}">
      <dgm:prSet/>
      <dgm:spPr/>
      <dgm:t>
        <a:bodyPr/>
        <a:lstStyle/>
        <a:p>
          <a:endParaRPr lang="en-US"/>
        </a:p>
      </dgm:t>
    </dgm:pt>
    <dgm:pt modelId="{F4AC91F5-B792-4DB0-95E9-82059FCE9D5C}" type="sibTrans" cxnId="{F1B47463-9D30-4150-B0A1-C84E3C9F767F}">
      <dgm:prSet/>
      <dgm:spPr/>
      <dgm:t>
        <a:bodyPr/>
        <a:lstStyle/>
        <a:p>
          <a:endParaRPr lang="en-US"/>
        </a:p>
      </dgm:t>
    </dgm:pt>
    <dgm:pt modelId="{C3970461-E421-4777-88C2-5273227331F4}">
      <dgm:prSet/>
      <dgm:spPr/>
      <dgm:t>
        <a:bodyPr/>
        <a:lstStyle/>
        <a:p>
          <a:r>
            <a:rPr lang="en-US"/>
            <a:t>PATH (Planning Alternative Tomorrows with Hope</a:t>
          </a:r>
        </a:p>
      </dgm:t>
    </dgm:pt>
    <dgm:pt modelId="{DF6F395C-B9CC-4A15-BA37-5478C60CC49E}" type="parTrans" cxnId="{8A90663B-781A-4B26-93E4-3743D6212214}">
      <dgm:prSet/>
      <dgm:spPr/>
      <dgm:t>
        <a:bodyPr/>
        <a:lstStyle/>
        <a:p>
          <a:endParaRPr lang="en-US"/>
        </a:p>
      </dgm:t>
    </dgm:pt>
    <dgm:pt modelId="{943B2F83-7463-46C7-8276-6010D2C474E2}" type="sibTrans" cxnId="{8A90663B-781A-4B26-93E4-3743D6212214}">
      <dgm:prSet/>
      <dgm:spPr/>
      <dgm:t>
        <a:bodyPr/>
        <a:lstStyle/>
        <a:p>
          <a:endParaRPr lang="en-US"/>
        </a:p>
      </dgm:t>
    </dgm:pt>
    <dgm:pt modelId="{52753455-5F3C-4F74-A5F6-BD1B3947D5F6}">
      <dgm:prSet/>
      <dgm:spPr/>
      <dgm:t>
        <a:bodyPr/>
        <a:lstStyle/>
        <a:p>
          <a:r>
            <a:rPr lang="en-US"/>
            <a:t>Essential Lifestyle Planning </a:t>
          </a:r>
        </a:p>
      </dgm:t>
    </dgm:pt>
    <dgm:pt modelId="{C8D129A2-7552-446E-94DD-15EC86897FCF}" type="parTrans" cxnId="{8E04F5D7-BBB8-48BF-9B87-EBE8F77C3054}">
      <dgm:prSet/>
      <dgm:spPr/>
      <dgm:t>
        <a:bodyPr/>
        <a:lstStyle/>
        <a:p>
          <a:endParaRPr lang="en-US"/>
        </a:p>
      </dgm:t>
    </dgm:pt>
    <dgm:pt modelId="{D4563F4C-BB63-4F92-B74D-0967866B97FF}" type="sibTrans" cxnId="{8E04F5D7-BBB8-48BF-9B87-EBE8F77C3054}">
      <dgm:prSet/>
      <dgm:spPr/>
      <dgm:t>
        <a:bodyPr/>
        <a:lstStyle/>
        <a:p>
          <a:endParaRPr lang="en-US"/>
        </a:p>
      </dgm:t>
    </dgm:pt>
    <dgm:pt modelId="{33C14E29-0B96-4192-B093-702A375C0209}">
      <dgm:prSet/>
      <dgm:spPr/>
      <dgm:t>
        <a:bodyPr/>
        <a:lstStyle/>
        <a:p>
          <a:r>
            <a:rPr lang="en-US"/>
            <a:t>Florida’s Integrated Process</a:t>
          </a:r>
        </a:p>
      </dgm:t>
    </dgm:pt>
    <dgm:pt modelId="{42C33D09-1CA2-43E7-956C-41E2D353072D}" type="parTrans" cxnId="{5993DBA9-4619-43A9-A847-555C051C395C}">
      <dgm:prSet/>
      <dgm:spPr/>
      <dgm:t>
        <a:bodyPr/>
        <a:lstStyle/>
        <a:p>
          <a:endParaRPr lang="en-US"/>
        </a:p>
      </dgm:t>
    </dgm:pt>
    <dgm:pt modelId="{1CC7E7E1-604A-4D9B-96B7-D2340CC749A7}" type="sibTrans" cxnId="{5993DBA9-4619-43A9-A847-555C051C395C}">
      <dgm:prSet/>
      <dgm:spPr/>
      <dgm:t>
        <a:bodyPr/>
        <a:lstStyle/>
        <a:p>
          <a:endParaRPr lang="en-US"/>
        </a:p>
      </dgm:t>
    </dgm:pt>
    <dgm:pt modelId="{BD1F245D-5D0E-C644-BF15-F962E5A058DE}" type="pres">
      <dgm:prSet presAssocID="{B937B9DE-1252-420B-BF0A-FAE5A46CA6E2}" presName="linear" presStyleCnt="0">
        <dgm:presLayoutVars>
          <dgm:animLvl val="lvl"/>
          <dgm:resizeHandles val="exact"/>
        </dgm:presLayoutVars>
      </dgm:prSet>
      <dgm:spPr/>
    </dgm:pt>
    <dgm:pt modelId="{A5B54E7D-DE23-D04B-B8BB-DB2E0C5F3D5D}" type="pres">
      <dgm:prSet presAssocID="{0D496633-E62A-4E9D-B938-94642678351D}" presName="parentText" presStyleLbl="node1" presStyleIdx="0" presStyleCnt="6">
        <dgm:presLayoutVars>
          <dgm:chMax val="0"/>
          <dgm:bulletEnabled val="1"/>
        </dgm:presLayoutVars>
      </dgm:prSet>
      <dgm:spPr/>
    </dgm:pt>
    <dgm:pt modelId="{F68D66DE-BB59-FB4D-84E0-043081861CF0}" type="pres">
      <dgm:prSet presAssocID="{924EE289-0D72-4724-8103-A920FD2DAD77}" presName="spacer" presStyleCnt="0"/>
      <dgm:spPr/>
    </dgm:pt>
    <dgm:pt modelId="{FE00DD2B-18EA-B940-BE9C-D4895E1F9D95}" type="pres">
      <dgm:prSet presAssocID="{CC553755-344D-4AE6-8652-C73FE651942A}" presName="parentText" presStyleLbl="node1" presStyleIdx="1" presStyleCnt="6">
        <dgm:presLayoutVars>
          <dgm:chMax val="0"/>
          <dgm:bulletEnabled val="1"/>
        </dgm:presLayoutVars>
      </dgm:prSet>
      <dgm:spPr/>
    </dgm:pt>
    <dgm:pt modelId="{6194DD53-DD84-6E4B-814A-27F2722CBEDE}" type="pres">
      <dgm:prSet presAssocID="{CE1CD8C3-6D8D-4A3D-B328-E95EA44B3A75}" presName="spacer" presStyleCnt="0"/>
      <dgm:spPr/>
    </dgm:pt>
    <dgm:pt modelId="{A3FC1A46-9189-7A40-B9CB-3D5EF118786C}" type="pres">
      <dgm:prSet presAssocID="{800A6C0D-6361-4C6A-B505-CA3E47611C6D}" presName="parentText" presStyleLbl="node1" presStyleIdx="2" presStyleCnt="6">
        <dgm:presLayoutVars>
          <dgm:chMax val="0"/>
          <dgm:bulletEnabled val="1"/>
        </dgm:presLayoutVars>
      </dgm:prSet>
      <dgm:spPr/>
    </dgm:pt>
    <dgm:pt modelId="{37C4CA6E-B3D3-7345-B3B7-CF6187A63756}" type="pres">
      <dgm:prSet presAssocID="{F4AC91F5-B792-4DB0-95E9-82059FCE9D5C}" presName="spacer" presStyleCnt="0"/>
      <dgm:spPr/>
    </dgm:pt>
    <dgm:pt modelId="{49E72617-8DE3-2A41-96FD-D39E649DC891}" type="pres">
      <dgm:prSet presAssocID="{C3970461-E421-4777-88C2-5273227331F4}" presName="parentText" presStyleLbl="node1" presStyleIdx="3" presStyleCnt="6">
        <dgm:presLayoutVars>
          <dgm:chMax val="0"/>
          <dgm:bulletEnabled val="1"/>
        </dgm:presLayoutVars>
      </dgm:prSet>
      <dgm:spPr/>
    </dgm:pt>
    <dgm:pt modelId="{4EBB78A0-A784-9148-ABBA-4B7311D8C8C2}" type="pres">
      <dgm:prSet presAssocID="{943B2F83-7463-46C7-8276-6010D2C474E2}" presName="spacer" presStyleCnt="0"/>
      <dgm:spPr/>
    </dgm:pt>
    <dgm:pt modelId="{0E10D492-6A03-5841-9F14-BFD8CF99BA6D}" type="pres">
      <dgm:prSet presAssocID="{52753455-5F3C-4F74-A5F6-BD1B3947D5F6}" presName="parentText" presStyleLbl="node1" presStyleIdx="4" presStyleCnt="6">
        <dgm:presLayoutVars>
          <dgm:chMax val="0"/>
          <dgm:bulletEnabled val="1"/>
        </dgm:presLayoutVars>
      </dgm:prSet>
      <dgm:spPr/>
    </dgm:pt>
    <dgm:pt modelId="{549FFE7F-46A6-5348-99EE-9082AF3665A4}" type="pres">
      <dgm:prSet presAssocID="{D4563F4C-BB63-4F92-B74D-0967866B97FF}" presName="spacer" presStyleCnt="0"/>
      <dgm:spPr/>
    </dgm:pt>
    <dgm:pt modelId="{6E443115-F0C0-3149-8582-6421EA884133}" type="pres">
      <dgm:prSet presAssocID="{33C14E29-0B96-4192-B093-702A375C0209}" presName="parentText" presStyleLbl="node1" presStyleIdx="5" presStyleCnt="6">
        <dgm:presLayoutVars>
          <dgm:chMax val="0"/>
          <dgm:bulletEnabled val="1"/>
        </dgm:presLayoutVars>
      </dgm:prSet>
      <dgm:spPr/>
    </dgm:pt>
  </dgm:ptLst>
  <dgm:cxnLst>
    <dgm:cxn modelId="{42CB3001-D93B-BE4F-B2B1-8BC528D810A5}" type="presOf" srcId="{C3970461-E421-4777-88C2-5273227331F4}" destId="{49E72617-8DE3-2A41-96FD-D39E649DC891}" srcOrd="0" destOrd="0" presId="urn:microsoft.com/office/officeart/2005/8/layout/vList2"/>
    <dgm:cxn modelId="{8A90663B-781A-4B26-93E4-3743D6212214}" srcId="{B937B9DE-1252-420B-BF0A-FAE5A46CA6E2}" destId="{C3970461-E421-4777-88C2-5273227331F4}" srcOrd="3" destOrd="0" parTransId="{DF6F395C-B9CC-4A15-BA37-5478C60CC49E}" sibTransId="{943B2F83-7463-46C7-8276-6010D2C474E2}"/>
    <dgm:cxn modelId="{95E1925D-76EA-6C41-A4F2-FBCB2A6032B6}" type="presOf" srcId="{0D496633-E62A-4E9D-B938-94642678351D}" destId="{A5B54E7D-DE23-D04B-B8BB-DB2E0C5F3D5D}" srcOrd="0" destOrd="0" presId="urn:microsoft.com/office/officeart/2005/8/layout/vList2"/>
    <dgm:cxn modelId="{F1B47463-9D30-4150-B0A1-C84E3C9F767F}" srcId="{B937B9DE-1252-420B-BF0A-FAE5A46CA6E2}" destId="{800A6C0D-6361-4C6A-B505-CA3E47611C6D}" srcOrd="2" destOrd="0" parTransId="{408E403B-5CB5-48C4-82E2-DE25EDB5C972}" sibTransId="{F4AC91F5-B792-4DB0-95E9-82059FCE9D5C}"/>
    <dgm:cxn modelId="{96BA9E7F-44D8-4FEC-A762-10C56E50786F}" srcId="{B937B9DE-1252-420B-BF0A-FAE5A46CA6E2}" destId="{CC553755-344D-4AE6-8652-C73FE651942A}" srcOrd="1" destOrd="0" parTransId="{F85EC8B9-A79E-4A62-9FA2-278CEBA8479D}" sibTransId="{CE1CD8C3-6D8D-4A3D-B328-E95EA44B3A75}"/>
    <dgm:cxn modelId="{70460C96-C653-5547-ADA6-CE4F0F92A113}" type="presOf" srcId="{800A6C0D-6361-4C6A-B505-CA3E47611C6D}" destId="{A3FC1A46-9189-7A40-B9CB-3D5EF118786C}" srcOrd="0" destOrd="0" presId="urn:microsoft.com/office/officeart/2005/8/layout/vList2"/>
    <dgm:cxn modelId="{A5D40999-B0AC-4A12-9BF8-0CA6703B99FC}" srcId="{B937B9DE-1252-420B-BF0A-FAE5A46CA6E2}" destId="{0D496633-E62A-4E9D-B938-94642678351D}" srcOrd="0" destOrd="0" parTransId="{5B97BB59-41F0-4658-B719-0C00FB6675DB}" sibTransId="{924EE289-0D72-4724-8103-A920FD2DAD77}"/>
    <dgm:cxn modelId="{5C633BA9-1A29-9F44-A975-5BBC5D4ABDFE}" type="presOf" srcId="{52753455-5F3C-4F74-A5F6-BD1B3947D5F6}" destId="{0E10D492-6A03-5841-9F14-BFD8CF99BA6D}" srcOrd="0" destOrd="0" presId="urn:microsoft.com/office/officeart/2005/8/layout/vList2"/>
    <dgm:cxn modelId="{5993DBA9-4619-43A9-A847-555C051C395C}" srcId="{B937B9DE-1252-420B-BF0A-FAE5A46CA6E2}" destId="{33C14E29-0B96-4192-B093-702A375C0209}" srcOrd="5" destOrd="0" parTransId="{42C33D09-1CA2-43E7-956C-41E2D353072D}" sibTransId="{1CC7E7E1-604A-4D9B-96B7-D2340CC749A7}"/>
    <dgm:cxn modelId="{061155B4-E68A-AB45-BF28-E9F25D61B1E4}" type="presOf" srcId="{B937B9DE-1252-420B-BF0A-FAE5A46CA6E2}" destId="{BD1F245D-5D0E-C644-BF15-F962E5A058DE}" srcOrd="0" destOrd="0" presId="urn:microsoft.com/office/officeart/2005/8/layout/vList2"/>
    <dgm:cxn modelId="{8E04F5D7-BBB8-48BF-9B87-EBE8F77C3054}" srcId="{B937B9DE-1252-420B-BF0A-FAE5A46CA6E2}" destId="{52753455-5F3C-4F74-A5F6-BD1B3947D5F6}" srcOrd="4" destOrd="0" parTransId="{C8D129A2-7552-446E-94DD-15EC86897FCF}" sibTransId="{D4563F4C-BB63-4F92-B74D-0967866B97FF}"/>
    <dgm:cxn modelId="{41DE0DEF-F8A7-754A-8874-A19632555804}" type="presOf" srcId="{CC553755-344D-4AE6-8652-C73FE651942A}" destId="{FE00DD2B-18EA-B940-BE9C-D4895E1F9D95}" srcOrd="0" destOrd="0" presId="urn:microsoft.com/office/officeart/2005/8/layout/vList2"/>
    <dgm:cxn modelId="{618056F0-5EDE-BB43-856B-723F7A2D454A}" type="presOf" srcId="{33C14E29-0B96-4192-B093-702A375C0209}" destId="{6E443115-F0C0-3149-8582-6421EA884133}" srcOrd="0" destOrd="0" presId="urn:microsoft.com/office/officeart/2005/8/layout/vList2"/>
    <dgm:cxn modelId="{61B9AF5B-3C50-4E41-9AA4-A408390E9489}" type="presParOf" srcId="{BD1F245D-5D0E-C644-BF15-F962E5A058DE}" destId="{A5B54E7D-DE23-D04B-B8BB-DB2E0C5F3D5D}" srcOrd="0" destOrd="0" presId="urn:microsoft.com/office/officeart/2005/8/layout/vList2"/>
    <dgm:cxn modelId="{66B5F80F-76E4-C84F-A140-6ADD3E1BC42F}" type="presParOf" srcId="{BD1F245D-5D0E-C644-BF15-F962E5A058DE}" destId="{F68D66DE-BB59-FB4D-84E0-043081861CF0}" srcOrd="1" destOrd="0" presId="urn:microsoft.com/office/officeart/2005/8/layout/vList2"/>
    <dgm:cxn modelId="{A0A65798-4359-604A-8DF2-33CA1E5CB834}" type="presParOf" srcId="{BD1F245D-5D0E-C644-BF15-F962E5A058DE}" destId="{FE00DD2B-18EA-B940-BE9C-D4895E1F9D95}" srcOrd="2" destOrd="0" presId="urn:microsoft.com/office/officeart/2005/8/layout/vList2"/>
    <dgm:cxn modelId="{29F5037C-328A-644E-8B13-C91B9BE533D4}" type="presParOf" srcId="{BD1F245D-5D0E-C644-BF15-F962E5A058DE}" destId="{6194DD53-DD84-6E4B-814A-27F2722CBEDE}" srcOrd="3" destOrd="0" presId="urn:microsoft.com/office/officeart/2005/8/layout/vList2"/>
    <dgm:cxn modelId="{B4C53F4C-6A03-3548-A1D9-D461C2D1CEDF}" type="presParOf" srcId="{BD1F245D-5D0E-C644-BF15-F962E5A058DE}" destId="{A3FC1A46-9189-7A40-B9CB-3D5EF118786C}" srcOrd="4" destOrd="0" presId="urn:microsoft.com/office/officeart/2005/8/layout/vList2"/>
    <dgm:cxn modelId="{6CAE272C-85A8-C447-B1AF-9CD6DF375ACE}" type="presParOf" srcId="{BD1F245D-5D0E-C644-BF15-F962E5A058DE}" destId="{37C4CA6E-B3D3-7345-B3B7-CF6187A63756}" srcOrd="5" destOrd="0" presId="urn:microsoft.com/office/officeart/2005/8/layout/vList2"/>
    <dgm:cxn modelId="{0917E8D3-A7DC-1648-8BD9-9CB15F21F0B8}" type="presParOf" srcId="{BD1F245D-5D0E-C644-BF15-F962E5A058DE}" destId="{49E72617-8DE3-2A41-96FD-D39E649DC891}" srcOrd="6" destOrd="0" presId="urn:microsoft.com/office/officeart/2005/8/layout/vList2"/>
    <dgm:cxn modelId="{993EE018-3307-554C-ADAB-7613B65D5C1A}" type="presParOf" srcId="{BD1F245D-5D0E-C644-BF15-F962E5A058DE}" destId="{4EBB78A0-A784-9148-ABBA-4B7311D8C8C2}" srcOrd="7" destOrd="0" presId="urn:microsoft.com/office/officeart/2005/8/layout/vList2"/>
    <dgm:cxn modelId="{8F695615-D18F-7E4B-9417-3F8A06AB5384}" type="presParOf" srcId="{BD1F245D-5D0E-C644-BF15-F962E5A058DE}" destId="{0E10D492-6A03-5841-9F14-BFD8CF99BA6D}" srcOrd="8" destOrd="0" presId="urn:microsoft.com/office/officeart/2005/8/layout/vList2"/>
    <dgm:cxn modelId="{F9132B7E-B9F8-CC45-BF2B-285F7ED64AB6}" type="presParOf" srcId="{BD1F245D-5D0E-C644-BF15-F962E5A058DE}" destId="{549FFE7F-46A6-5348-99EE-9082AF3665A4}" srcOrd="9" destOrd="0" presId="urn:microsoft.com/office/officeart/2005/8/layout/vList2"/>
    <dgm:cxn modelId="{53BEBE2B-6443-A548-835E-B5AABC3F141E}" type="presParOf" srcId="{BD1F245D-5D0E-C644-BF15-F962E5A058DE}" destId="{6E443115-F0C0-3149-8582-6421EA88413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2A0921-7B8A-4E91-9866-3B9019E2A4C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A0FF14-3713-4391-AC7C-885B04A23302}">
      <dgm:prSet/>
      <dgm:spPr/>
      <dgm:t>
        <a:bodyPr/>
        <a:lstStyle/>
        <a:p>
          <a:r>
            <a:rPr lang="en-US"/>
            <a:t>Quality of life</a:t>
          </a:r>
        </a:p>
      </dgm:t>
    </dgm:pt>
    <dgm:pt modelId="{B5954B6A-D2B1-44D2-A90F-C3DA2A148AE9}" type="parTrans" cxnId="{F4CD5F7B-0E2E-453E-8573-F6D36BCE4B79}">
      <dgm:prSet/>
      <dgm:spPr/>
      <dgm:t>
        <a:bodyPr/>
        <a:lstStyle/>
        <a:p>
          <a:endParaRPr lang="en-US"/>
        </a:p>
      </dgm:t>
    </dgm:pt>
    <dgm:pt modelId="{2D2DF709-9BAB-4C70-94FE-0E29933088C7}" type="sibTrans" cxnId="{F4CD5F7B-0E2E-453E-8573-F6D36BCE4B79}">
      <dgm:prSet/>
      <dgm:spPr/>
      <dgm:t>
        <a:bodyPr/>
        <a:lstStyle/>
        <a:p>
          <a:endParaRPr lang="en-US"/>
        </a:p>
      </dgm:t>
    </dgm:pt>
    <dgm:pt modelId="{231469BD-E5E4-46FB-99DC-B9E151CF9A1D}">
      <dgm:prSet/>
      <dgm:spPr/>
      <dgm:t>
        <a:bodyPr/>
        <a:lstStyle/>
        <a:p>
          <a:r>
            <a:rPr lang="en-US"/>
            <a:t>Improvements in social circles, emotional states, access to community, etc.</a:t>
          </a:r>
        </a:p>
      </dgm:t>
    </dgm:pt>
    <dgm:pt modelId="{CB0151F7-C2BA-4933-AED7-3CB6E72751ED}" type="parTrans" cxnId="{22437007-EDC7-4BC9-BF55-DD52E5C4525C}">
      <dgm:prSet/>
      <dgm:spPr/>
      <dgm:t>
        <a:bodyPr/>
        <a:lstStyle/>
        <a:p>
          <a:endParaRPr lang="en-US"/>
        </a:p>
      </dgm:t>
    </dgm:pt>
    <dgm:pt modelId="{534FD3A7-46DD-45D6-8780-8932E5E59B4E}" type="sibTrans" cxnId="{22437007-EDC7-4BC9-BF55-DD52E5C4525C}">
      <dgm:prSet/>
      <dgm:spPr/>
      <dgm:t>
        <a:bodyPr/>
        <a:lstStyle/>
        <a:p>
          <a:endParaRPr lang="en-US"/>
        </a:p>
      </dgm:t>
    </dgm:pt>
    <dgm:pt modelId="{46AC68C0-664A-4863-96A7-26861CA72759}">
      <dgm:prSet/>
      <dgm:spPr/>
      <dgm:t>
        <a:bodyPr/>
        <a:lstStyle/>
        <a:p>
          <a:r>
            <a:rPr lang="en-US"/>
            <a:t>Reduction in stress levels</a:t>
          </a:r>
        </a:p>
      </dgm:t>
    </dgm:pt>
    <dgm:pt modelId="{D431B485-9D5B-45E9-817F-869B6757594B}" type="parTrans" cxnId="{95FACF91-34A6-4CC8-A7A0-EAC74B62944E}">
      <dgm:prSet/>
      <dgm:spPr/>
      <dgm:t>
        <a:bodyPr/>
        <a:lstStyle/>
        <a:p>
          <a:endParaRPr lang="en-US"/>
        </a:p>
      </dgm:t>
    </dgm:pt>
    <dgm:pt modelId="{12FC4405-9F74-4204-BAA4-0A6530CFBE55}" type="sibTrans" cxnId="{95FACF91-34A6-4CC8-A7A0-EAC74B62944E}">
      <dgm:prSet/>
      <dgm:spPr/>
      <dgm:t>
        <a:bodyPr/>
        <a:lstStyle/>
        <a:p>
          <a:endParaRPr lang="en-US"/>
        </a:p>
      </dgm:t>
    </dgm:pt>
    <dgm:pt modelId="{8D06C2E3-5682-44CA-95E3-6ED3BB234EBE}">
      <dgm:prSet/>
      <dgm:spPr/>
      <dgm:t>
        <a:bodyPr/>
        <a:lstStyle/>
        <a:p>
          <a:r>
            <a:rPr lang="en-US" dirty="0"/>
            <a:t>Social validity of expanded services/supports</a:t>
          </a:r>
        </a:p>
        <a:p>
          <a:r>
            <a:rPr lang="en-US" dirty="0"/>
            <a:t>Increase in attendance</a:t>
          </a:r>
        </a:p>
      </dgm:t>
    </dgm:pt>
    <dgm:pt modelId="{5A161998-FF68-43BC-BED2-5B596107665E}" type="parTrans" cxnId="{5AE61BBF-1879-43B6-BAAB-935B31640BE4}">
      <dgm:prSet/>
      <dgm:spPr/>
      <dgm:t>
        <a:bodyPr/>
        <a:lstStyle/>
        <a:p>
          <a:endParaRPr lang="en-US"/>
        </a:p>
      </dgm:t>
    </dgm:pt>
    <dgm:pt modelId="{4E94115B-BE3D-46C3-8284-7E2C8CE5C232}" type="sibTrans" cxnId="{5AE61BBF-1879-43B6-BAAB-935B31640BE4}">
      <dgm:prSet/>
      <dgm:spPr/>
      <dgm:t>
        <a:bodyPr/>
        <a:lstStyle/>
        <a:p>
          <a:endParaRPr lang="en-US"/>
        </a:p>
      </dgm:t>
    </dgm:pt>
    <dgm:pt modelId="{EE6EC443-20F7-5B41-B39F-701D5CB0E3D2}" type="pres">
      <dgm:prSet presAssocID="{222A0921-7B8A-4E91-9866-3B9019E2A4CB}" presName="linear" presStyleCnt="0">
        <dgm:presLayoutVars>
          <dgm:animLvl val="lvl"/>
          <dgm:resizeHandles val="exact"/>
        </dgm:presLayoutVars>
      </dgm:prSet>
      <dgm:spPr/>
    </dgm:pt>
    <dgm:pt modelId="{08264E63-0D40-994F-B548-CFD1F7DC3E6C}" type="pres">
      <dgm:prSet presAssocID="{3EA0FF14-3713-4391-AC7C-885B04A23302}" presName="parentText" presStyleLbl="node1" presStyleIdx="0" presStyleCnt="4">
        <dgm:presLayoutVars>
          <dgm:chMax val="0"/>
          <dgm:bulletEnabled val="1"/>
        </dgm:presLayoutVars>
      </dgm:prSet>
      <dgm:spPr/>
    </dgm:pt>
    <dgm:pt modelId="{DD03DA41-2721-F84A-8EE5-F2DFCB1ABBF7}" type="pres">
      <dgm:prSet presAssocID="{2D2DF709-9BAB-4C70-94FE-0E29933088C7}" presName="spacer" presStyleCnt="0"/>
      <dgm:spPr/>
    </dgm:pt>
    <dgm:pt modelId="{69813D84-0747-DF4C-9554-48282F83393D}" type="pres">
      <dgm:prSet presAssocID="{231469BD-E5E4-46FB-99DC-B9E151CF9A1D}" presName="parentText" presStyleLbl="node1" presStyleIdx="1" presStyleCnt="4">
        <dgm:presLayoutVars>
          <dgm:chMax val="0"/>
          <dgm:bulletEnabled val="1"/>
        </dgm:presLayoutVars>
      </dgm:prSet>
      <dgm:spPr/>
    </dgm:pt>
    <dgm:pt modelId="{9F033516-CEEC-934E-BD05-FB86050699B8}" type="pres">
      <dgm:prSet presAssocID="{534FD3A7-46DD-45D6-8780-8932E5E59B4E}" presName="spacer" presStyleCnt="0"/>
      <dgm:spPr/>
    </dgm:pt>
    <dgm:pt modelId="{0884B3E7-F1B9-3B4A-BB99-E75C3E32F2AA}" type="pres">
      <dgm:prSet presAssocID="{46AC68C0-664A-4863-96A7-26861CA72759}" presName="parentText" presStyleLbl="node1" presStyleIdx="2" presStyleCnt="4">
        <dgm:presLayoutVars>
          <dgm:chMax val="0"/>
          <dgm:bulletEnabled val="1"/>
        </dgm:presLayoutVars>
      </dgm:prSet>
      <dgm:spPr/>
    </dgm:pt>
    <dgm:pt modelId="{A8D81BD3-2553-A942-B0B7-DB3D1B62D01E}" type="pres">
      <dgm:prSet presAssocID="{12FC4405-9F74-4204-BAA4-0A6530CFBE55}" presName="spacer" presStyleCnt="0"/>
      <dgm:spPr/>
    </dgm:pt>
    <dgm:pt modelId="{D8B8F790-3F48-0B40-B113-04960190465C}" type="pres">
      <dgm:prSet presAssocID="{8D06C2E3-5682-44CA-95E3-6ED3BB234EBE}" presName="parentText" presStyleLbl="node1" presStyleIdx="3" presStyleCnt="4">
        <dgm:presLayoutVars>
          <dgm:chMax val="0"/>
          <dgm:bulletEnabled val="1"/>
        </dgm:presLayoutVars>
      </dgm:prSet>
      <dgm:spPr/>
    </dgm:pt>
  </dgm:ptLst>
  <dgm:cxnLst>
    <dgm:cxn modelId="{22437007-EDC7-4BC9-BF55-DD52E5C4525C}" srcId="{222A0921-7B8A-4E91-9866-3B9019E2A4CB}" destId="{231469BD-E5E4-46FB-99DC-B9E151CF9A1D}" srcOrd="1" destOrd="0" parTransId="{CB0151F7-C2BA-4933-AED7-3CB6E72751ED}" sibTransId="{534FD3A7-46DD-45D6-8780-8932E5E59B4E}"/>
    <dgm:cxn modelId="{232B950F-3B0C-3244-8210-918B0A3CA2E7}" type="presOf" srcId="{8D06C2E3-5682-44CA-95E3-6ED3BB234EBE}" destId="{D8B8F790-3F48-0B40-B113-04960190465C}" srcOrd="0" destOrd="0" presId="urn:microsoft.com/office/officeart/2005/8/layout/vList2"/>
    <dgm:cxn modelId="{CE004E1B-5D31-264C-9842-76A789299691}" type="presOf" srcId="{231469BD-E5E4-46FB-99DC-B9E151CF9A1D}" destId="{69813D84-0747-DF4C-9554-48282F83393D}" srcOrd="0" destOrd="0" presId="urn:microsoft.com/office/officeart/2005/8/layout/vList2"/>
    <dgm:cxn modelId="{133ED835-CB31-0042-9C8A-4AA8EA9DACD6}" type="presOf" srcId="{3EA0FF14-3713-4391-AC7C-885B04A23302}" destId="{08264E63-0D40-994F-B548-CFD1F7DC3E6C}" srcOrd="0" destOrd="0" presId="urn:microsoft.com/office/officeart/2005/8/layout/vList2"/>
    <dgm:cxn modelId="{187B506B-DA81-EB44-927E-E76119E80821}" type="presOf" srcId="{222A0921-7B8A-4E91-9866-3B9019E2A4CB}" destId="{EE6EC443-20F7-5B41-B39F-701D5CB0E3D2}" srcOrd="0" destOrd="0" presId="urn:microsoft.com/office/officeart/2005/8/layout/vList2"/>
    <dgm:cxn modelId="{0838607A-AAE3-7348-816E-9E2E5CC8A8F6}" type="presOf" srcId="{46AC68C0-664A-4863-96A7-26861CA72759}" destId="{0884B3E7-F1B9-3B4A-BB99-E75C3E32F2AA}" srcOrd="0" destOrd="0" presId="urn:microsoft.com/office/officeart/2005/8/layout/vList2"/>
    <dgm:cxn modelId="{F4CD5F7B-0E2E-453E-8573-F6D36BCE4B79}" srcId="{222A0921-7B8A-4E91-9866-3B9019E2A4CB}" destId="{3EA0FF14-3713-4391-AC7C-885B04A23302}" srcOrd="0" destOrd="0" parTransId="{B5954B6A-D2B1-44D2-A90F-C3DA2A148AE9}" sibTransId="{2D2DF709-9BAB-4C70-94FE-0E29933088C7}"/>
    <dgm:cxn modelId="{95FACF91-34A6-4CC8-A7A0-EAC74B62944E}" srcId="{222A0921-7B8A-4E91-9866-3B9019E2A4CB}" destId="{46AC68C0-664A-4863-96A7-26861CA72759}" srcOrd="2" destOrd="0" parTransId="{D431B485-9D5B-45E9-817F-869B6757594B}" sibTransId="{12FC4405-9F74-4204-BAA4-0A6530CFBE55}"/>
    <dgm:cxn modelId="{5AE61BBF-1879-43B6-BAAB-935B31640BE4}" srcId="{222A0921-7B8A-4E91-9866-3B9019E2A4CB}" destId="{8D06C2E3-5682-44CA-95E3-6ED3BB234EBE}" srcOrd="3" destOrd="0" parTransId="{5A161998-FF68-43BC-BED2-5B596107665E}" sibTransId="{4E94115B-BE3D-46C3-8284-7E2C8CE5C232}"/>
    <dgm:cxn modelId="{10C2F877-BA24-0249-9512-AA7FC60B2F9D}" type="presParOf" srcId="{EE6EC443-20F7-5B41-B39F-701D5CB0E3D2}" destId="{08264E63-0D40-994F-B548-CFD1F7DC3E6C}" srcOrd="0" destOrd="0" presId="urn:microsoft.com/office/officeart/2005/8/layout/vList2"/>
    <dgm:cxn modelId="{1BD8295A-5266-8241-8E95-BF792A1C3A72}" type="presParOf" srcId="{EE6EC443-20F7-5B41-B39F-701D5CB0E3D2}" destId="{DD03DA41-2721-F84A-8EE5-F2DFCB1ABBF7}" srcOrd="1" destOrd="0" presId="urn:microsoft.com/office/officeart/2005/8/layout/vList2"/>
    <dgm:cxn modelId="{6EC178DF-7EAA-1047-8DD9-99859EBF47CF}" type="presParOf" srcId="{EE6EC443-20F7-5B41-B39F-701D5CB0E3D2}" destId="{69813D84-0747-DF4C-9554-48282F83393D}" srcOrd="2" destOrd="0" presId="urn:microsoft.com/office/officeart/2005/8/layout/vList2"/>
    <dgm:cxn modelId="{B7F7439A-FF7B-334B-A2B0-BE4FA29FC96E}" type="presParOf" srcId="{EE6EC443-20F7-5B41-B39F-701D5CB0E3D2}" destId="{9F033516-CEEC-934E-BD05-FB86050699B8}" srcOrd="3" destOrd="0" presId="urn:microsoft.com/office/officeart/2005/8/layout/vList2"/>
    <dgm:cxn modelId="{FBA2637E-A2B3-8B4E-B786-CE5059995D11}" type="presParOf" srcId="{EE6EC443-20F7-5B41-B39F-701D5CB0E3D2}" destId="{0884B3E7-F1B9-3B4A-BB99-E75C3E32F2AA}" srcOrd="4" destOrd="0" presId="urn:microsoft.com/office/officeart/2005/8/layout/vList2"/>
    <dgm:cxn modelId="{07C3BFC8-B481-524A-B420-4FE6CBC628B2}" type="presParOf" srcId="{EE6EC443-20F7-5B41-B39F-701D5CB0E3D2}" destId="{A8D81BD3-2553-A942-B0B7-DB3D1B62D01E}" srcOrd="5" destOrd="0" presId="urn:microsoft.com/office/officeart/2005/8/layout/vList2"/>
    <dgm:cxn modelId="{D4F65BEE-86FD-8748-8B77-9DF9C082E1EA}" type="presParOf" srcId="{EE6EC443-20F7-5B41-B39F-701D5CB0E3D2}" destId="{D8B8F790-3F48-0B40-B113-04960190465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D55226-3C89-4A32-A570-729E0586B5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86D61FC-A239-4536-91E8-9F08107FECCA}">
      <dgm:prSet/>
      <dgm:spPr/>
      <dgm:t>
        <a:bodyPr/>
        <a:lstStyle/>
        <a:p>
          <a:r>
            <a:rPr lang="en-US"/>
            <a:t>13 years </a:t>
          </a:r>
        </a:p>
      </dgm:t>
    </dgm:pt>
    <dgm:pt modelId="{823DD000-8D72-4352-98C4-0C53A5268E3A}" type="parTrans" cxnId="{06D087BD-EC1B-4E16-9BE4-B276CA4B6EFE}">
      <dgm:prSet/>
      <dgm:spPr/>
      <dgm:t>
        <a:bodyPr/>
        <a:lstStyle/>
        <a:p>
          <a:endParaRPr lang="en-US"/>
        </a:p>
      </dgm:t>
    </dgm:pt>
    <dgm:pt modelId="{51F5F428-3A89-4A07-925A-5F6337B58C88}" type="sibTrans" cxnId="{06D087BD-EC1B-4E16-9BE4-B276CA4B6EFE}">
      <dgm:prSet/>
      <dgm:spPr/>
      <dgm:t>
        <a:bodyPr/>
        <a:lstStyle/>
        <a:p>
          <a:endParaRPr lang="en-US"/>
        </a:p>
      </dgm:t>
    </dgm:pt>
    <dgm:pt modelId="{DF7FE0E8-3517-4950-AE53-0582FBB5819D}">
      <dgm:prSet/>
      <dgm:spPr/>
      <dgm:t>
        <a:bodyPr/>
        <a:lstStyle/>
        <a:p>
          <a:r>
            <a:rPr lang="en-US"/>
            <a:t>Female</a:t>
          </a:r>
        </a:p>
      </dgm:t>
    </dgm:pt>
    <dgm:pt modelId="{404AB99A-10D9-489D-A4D7-D8F1AAFA5094}" type="parTrans" cxnId="{7CE5513F-FC3F-473E-80F1-173F9E5CD847}">
      <dgm:prSet/>
      <dgm:spPr/>
      <dgm:t>
        <a:bodyPr/>
        <a:lstStyle/>
        <a:p>
          <a:endParaRPr lang="en-US"/>
        </a:p>
      </dgm:t>
    </dgm:pt>
    <dgm:pt modelId="{9C73C926-07D8-40AF-9DE8-1020C7BB07DE}" type="sibTrans" cxnId="{7CE5513F-FC3F-473E-80F1-173F9E5CD847}">
      <dgm:prSet/>
      <dgm:spPr/>
      <dgm:t>
        <a:bodyPr/>
        <a:lstStyle/>
        <a:p>
          <a:endParaRPr lang="en-US"/>
        </a:p>
      </dgm:t>
    </dgm:pt>
    <dgm:pt modelId="{2D2B371A-0C9F-4F8A-9205-1957FE9A4A18}">
      <dgm:prSet/>
      <dgm:spPr/>
      <dgm:t>
        <a:bodyPr/>
        <a:lstStyle/>
        <a:p>
          <a:r>
            <a:rPr lang="en-US"/>
            <a:t>High functioning autism</a:t>
          </a:r>
        </a:p>
      </dgm:t>
    </dgm:pt>
    <dgm:pt modelId="{79AFBA3E-2902-474D-84DC-06A1933E2DA2}" type="parTrans" cxnId="{BDDC09E2-353A-4F13-BC51-C95C23780452}">
      <dgm:prSet/>
      <dgm:spPr/>
      <dgm:t>
        <a:bodyPr/>
        <a:lstStyle/>
        <a:p>
          <a:endParaRPr lang="en-US"/>
        </a:p>
      </dgm:t>
    </dgm:pt>
    <dgm:pt modelId="{9A021BDF-2DA7-4FE7-8CBE-CA2FDAAAF199}" type="sibTrans" cxnId="{BDDC09E2-353A-4F13-BC51-C95C23780452}">
      <dgm:prSet/>
      <dgm:spPr/>
      <dgm:t>
        <a:bodyPr/>
        <a:lstStyle/>
        <a:p>
          <a:endParaRPr lang="en-US"/>
        </a:p>
      </dgm:t>
    </dgm:pt>
    <dgm:pt modelId="{C8B97FF2-D5DB-4FED-A0AB-2CBCCBC305AB}">
      <dgm:prSet/>
      <dgm:spPr/>
      <dgm:t>
        <a:bodyPr/>
        <a:lstStyle/>
        <a:p>
          <a:r>
            <a:rPr lang="en-US"/>
            <a:t>Referral concern-refusal to attend brick and mortar school</a:t>
          </a:r>
        </a:p>
      </dgm:t>
    </dgm:pt>
    <dgm:pt modelId="{36367E9E-1DFB-48D6-9042-95043F4BE240}" type="parTrans" cxnId="{A0D04EBE-AE7E-41F3-9AC6-FBBC12B201E7}">
      <dgm:prSet/>
      <dgm:spPr/>
      <dgm:t>
        <a:bodyPr/>
        <a:lstStyle/>
        <a:p>
          <a:endParaRPr lang="en-US"/>
        </a:p>
      </dgm:t>
    </dgm:pt>
    <dgm:pt modelId="{9C273882-F289-479F-91A1-5FBE05AC4DC1}" type="sibTrans" cxnId="{A0D04EBE-AE7E-41F3-9AC6-FBBC12B201E7}">
      <dgm:prSet/>
      <dgm:spPr/>
      <dgm:t>
        <a:bodyPr/>
        <a:lstStyle/>
        <a:p>
          <a:endParaRPr lang="en-US"/>
        </a:p>
      </dgm:t>
    </dgm:pt>
    <dgm:pt modelId="{3B14BC2A-636A-4132-A059-BC1B3D5CF208}">
      <dgm:prSet/>
      <dgm:spPr/>
      <dgm:t>
        <a:bodyPr/>
        <a:lstStyle/>
        <a:p>
          <a:r>
            <a:rPr lang="en-US"/>
            <a:t>Context-Emma initially started the 2020-2021 school year doing virtual instruction</a:t>
          </a:r>
        </a:p>
      </dgm:t>
    </dgm:pt>
    <dgm:pt modelId="{A76D035D-0FE0-4FAC-8FC4-9FDCEEF515B8}" type="parTrans" cxnId="{429AADBA-7841-4E1D-8DFF-4DA47FDB60D0}">
      <dgm:prSet/>
      <dgm:spPr/>
      <dgm:t>
        <a:bodyPr/>
        <a:lstStyle/>
        <a:p>
          <a:endParaRPr lang="en-US"/>
        </a:p>
      </dgm:t>
    </dgm:pt>
    <dgm:pt modelId="{5C8B74B3-795A-4AE0-ACEF-F95CA040C05D}" type="sibTrans" cxnId="{429AADBA-7841-4E1D-8DFF-4DA47FDB60D0}">
      <dgm:prSet/>
      <dgm:spPr/>
      <dgm:t>
        <a:bodyPr/>
        <a:lstStyle/>
        <a:p>
          <a:endParaRPr lang="en-US"/>
        </a:p>
      </dgm:t>
    </dgm:pt>
    <dgm:pt modelId="{AFB2EEAD-134D-4454-A2C6-86DAF9A6090A}">
      <dgm:prSet/>
      <dgm:spPr/>
      <dgm:t>
        <a:bodyPr/>
        <a:lstStyle/>
        <a:p>
          <a:r>
            <a:rPr lang="en-US" dirty="0"/>
            <a:t>This impacted mother’s employment status.  If virtual instruction was to be continues, mom would need to find a new job that allowed virtual work.</a:t>
          </a:r>
        </a:p>
      </dgm:t>
    </dgm:pt>
    <dgm:pt modelId="{B0D72CC0-62A6-41BB-BEF8-86C12E0944C8}" type="parTrans" cxnId="{6DE4087F-8080-4CC7-9AF6-560B72016FC8}">
      <dgm:prSet/>
      <dgm:spPr/>
      <dgm:t>
        <a:bodyPr/>
        <a:lstStyle/>
        <a:p>
          <a:endParaRPr lang="en-US"/>
        </a:p>
      </dgm:t>
    </dgm:pt>
    <dgm:pt modelId="{5F0D13CD-A037-4295-A16A-CBC7F96CB7AD}" type="sibTrans" cxnId="{6DE4087F-8080-4CC7-9AF6-560B72016FC8}">
      <dgm:prSet/>
      <dgm:spPr/>
      <dgm:t>
        <a:bodyPr/>
        <a:lstStyle/>
        <a:p>
          <a:endParaRPr lang="en-US"/>
        </a:p>
      </dgm:t>
    </dgm:pt>
    <dgm:pt modelId="{EC281A5B-EBB3-4186-95A2-E8F6162FDC16}">
      <dgm:prSet/>
      <dgm:spPr/>
      <dgm:t>
        <a:bodyPr/>
        <a:lstStyle/>
        <a:p>
          <a:r>
            <a:rPr lang="en-US"/>
            <a:t>Mom wanted to change Emma to brick-and-mortal attendance and notified the district/school</a:t>
          </a:r>
        </a:p>
      </dgm:t>
    </dgm:pt>
    <dgm:pt modelId="{2332AB8C-586D-4CD1-B4EF-4800420A37A4}" type="parTrans" cxnId="{8802109A-88DE-41BE-AFF0-82CCE08C7137}">
      <dgm:prSet/>
      <dgm:spPr/>
      <dgm:t>
        <a:bodyPr/>
        <a:lstStyle/>
        <a:p>
          <a:endParaRPr lang="en-US"/>
        </a:p>
      </dgm:t>
    </dgm:pt>
    <dgm:pt modelId="{0C2900A0-1BCF-4814-90ED-22B260DDA9EC}" type="sibTrans" cxnId="{8802109A-88DE-41BE-AFF0-82CCE08C7137}">
      <dgm:prSet/>
      <dgm:spPr/>
      <dgm:t>
        <a:bodyPr/>
        <a:lstStyle/>
        <a:p>
          <a:endParaRPr lang="en-US"/>
        </a:p>
      </dgm:t>
    </dgm:pt>
    <dgm:pt modelId="{D6CC6FD8-5094-4E8C-9841-9A36B5F2135C}">
      <dgm:prSet/>
      <dgm:spPr/>
      <dgm:t>
        <a:bodyPr/>
        <a:lstStyle/>
        <a:p>
          <a:r>
            <a:rPr lang="en-US"/>
            <a:t>Emma saw no reason that she should attend brick-and-mortar school.  She did attend Zoom classes but did not do all demands requested.  This left her with time to do preferred activities (stream shows).</a:t>
          </a:r>
        </a:p>
      </dgm:t>
    </dgm:pt>
    <dgm:pt modelId="{A964883A-8D09-4B10-BBE2-ED403656026D}" type="parTrans" cxnId="{3D09DF76-18C2-4BB7-81BB-34C0388AA849}">
      <dgm:prSet/>
      <dgm:spPr/>
      <dgm:t>
        <a:bodyPr/>
        <a:lstStyle/>
        <a:p>
          <a:endParaRPr lang="en-US"/>
        </a:p>
      </dgm:t>
    </dgm:pt>
    <dgm:pt modelId="{8CC49DC0-9158-41B2-8419-8E334BEEFFBC}" type="sibTrans" cxnId="{3D09DF76-18C2-4BB7-81BB-34C0388AA849}">
      <dgm:prSet/>
      <dgm:spPr/>
      <dgm:t>
        <a:bodyPr/>
        <a:lstStyle/>
        <a:p>
          <a:endParaRPr lang="en-US"/>
        </a:p>
      </dgm:t>
    </dgm:pt>
    <dgm:pt modelId="{0E199C98-6CD1-42F3-A92A-EC4EE4EDE9E0}">
      <dgm:prSet/>
      <dgm:spPr/>
      <dgm:t>
        <a:bodyPr/>
        <a:lstStyle/>
        <a:p>
          <a:r>
            <a:rPr lang="en-US"/>
            <a:t>Emma’s behaviors</a:t>
          </a:r>
        </a:p>
      </dgm:t>
    </dgm:pt>
    <dgm:pt modelId="{3CA28ACF-92E1-49B9-A7EB-1E954B64007E}" type="parTrans" cxnId="{7A9A02BF-2FFD-4318-8F0C-22F6BBA96537}">
      <dgm:prSet/>
      <dgm:spPr/>
      <dgm:t>
        <a:bodyPr/>
        <a:lstStyle/>
        <a:p>
          <a:endParaRPr lang="en-US"/>
        </a:p>
      </dgm:t>
    </dgm:pt>
    <dgm:pt modelId="{5E3AD1EB-1507-4A3F-A3EB-48C36B081285}" type="sibTrans" cxnId="{7A9A02BF-2FFD-4318-8F0C-22F6BBA96537}">
      <dgm:prSet/>
      <dgm:spPr/>
      <dgm:t>
        <a:bodyPr/>
        <a:lstStyle/>
        <a:p>
          <a:endParaRPr lang="en-US"/>
        </a:p>
      </dgm:t>
    </dgm:pt>
    <dgm:pt modelId="{681F52D7-C0B8-47ED-A0BC-4D0F77EFD31E}">
      <dgm:prSet/>
      <dgm:spPr/>
      <dgm:t>
        <a:bodyPr/>
        <a:lstStyle/>
        <a:p>
          <a:r>
            <a:rPr lang="en-US"/>
            <a:t>Somatic complaints of migraine and nausea (also had other physical conditions-IBS, sinus infections, allergies, stomachaches) that resulted in school absence</a:t>
          </a:r>
        </a:p>
      </dgm:t>
    </dgm:pt>
    <dgm:pt modelId="{B10D3B7E-6C5D-4CCA-AA6A-B4E112646EE5}" type="parTrans" cxnId="{05D3A309-8656-4033-9608-C6C6531B5425}">
      <dgm:prSet/>
      <dgm:spPr/>
      <dgm:t>
        <a:bodyPr/>
        <a:lstStyle/>
        <a:p>
          <a:endParaRPr lang="en-US"/>
        </a:p>
      </dgm:t>
    </dgm:pt>
    <dgm:pt modelId="{E6D9F5F4-AF08-4335-A6C7-49A7F2A3B863}" type="sibTrans" cxnId="{05D3A309-8656-4033-9608-C6C6531B5425}">
      <dgm:prSet/>
      <dgm:spPr/>
      <dgm:t>
        <a:bodyPr/>
        <a:lstStyle/>
        <a:p>
          <a:endParaRPr lang="en-US"/>
        </a:p>
      </dgm:t>
    </dgm:pt>
    <dgm:pt modelId="{19CB6925-2264-4522-A219-1AAE8050AB53}">
      <dgm:prSet/>
      <dgm:spPr/>
      <dgm:t>
        <a:bodyPr/>
        <a:lstStyle/>
        <a:p>
          <a:r>
            <a:rPr lang="en-US"/>
            <a:t>Cognitive/academic skills on level (per standardized evaluations)</a:t>
          </a:r>
        </a:p>
      </dgm:t>
    </dgm:pt>
    <dgm:pt modelId="{C6533A3E-8268-4118-924C-700D239285EF}" type="parTrans" cxnId="{B13A764C-1A48-453E-A217-C48A5ABDBFFE}">
      <dgm:prSet/>
      <dgm:spPr/>
      <dgm:t>
        <a:bodyPr/>
        <a:lstStyle/>
        <a:p>
          <a:endParaRPr lang="en-US"/>
        </a:p>
      </dgm:t>
    </dgm:pt>
    <dgm:pt modelId="{99DDFC4F-E068-4978-ABB0-FD7BE224BA00}" type="sibTrans" cxnId="{B13A764C-1A48-453E-A217-C48A5ABDBFFE}">
      <dgm:prSet/>
      <dgm:spPr/>
      <dgm:t>
        <a:bodyPr/>
        <a:lstStyle/>
        <a:p>
          <a:endParaRPr lang="en-US"/>
        </a:p>
      </dgm:t>
    </dgm:pt>
    <dgm:pt modelId="{BA4FC2D3-95E3-4BD9-8160-7AC0218715B5}">
      <dgm:prSet/>
      <dgm:spPr/>
      <dgm:t>
        <a:bodyPr/>
        <a:lstStyle/>
        <a:p>
          <a:r>
            <a:rPr lang="en-US" dirty="0"/>
            <a:t>Medical evaluations and prescriptions for migraines (physician stated migraine reports appeared contrived-that is, rapid onset/offset happening during unpleasant activities)</a:t>
          </a:r>
        </a:p>
      </dgm:t>
    </dgm:pt>
    <dgm:pt modelId="{FCF5C6A5-F6B6-4A29-A395-6C7B0FBCC89E}" type="parTrans" cxnId="{43121F9F-81B6-47D8-A8A8-AE0122D313ED}">
      <dgm:prSet/>
      <dgm:spPr/>
      <dgm:t>
        <a:bodyPr/>
        <a:lstStyle/>
        <a:p>
          <a:endParaRPr lang="en-US"/>
        </a:p>
      </dgm:t>
    </dgm:pt>
    <dgm:pt modelId="{FB4F66C9-5E59-4959-BF30-3C2F29F6D88B}" type="sibTrans" cxnId="{43121F9F-81B6-47D8-A8A8-AE0122D313ED}">
      <dgm:prSet/>
      <dgm:spPr/>
      <dgm:t>
        <a:bodyPr/>
        <a:lstStyle/>
        <a:p>
          <a:endParaRPr lang="en-US"/>
        </a:p>
      </dgm:t>
    </dgm:pt>
    <dgm:pt modelId="{699AEB47-3216-6D4D-9C20-2FA2B46451B8}" type="pres">
      <dgm:prSet presAssocID="{F3D55226-3C89-4A32-A570-729E0586B5D1}" presName="linear" presStyleCnt="0">
        <dgm:presLayoutVars>
          <dgm:animLvl val="lvl"/>
          <dgm:resizeHandles val="exact"/>
        </dgm:presLayoutVars>
      </dgm:prSet>
      <dgm:spPr/>
    </dgm:pt>
    <dgm:pt modelId="{FB4241E0-AD40-FD4F-BCF2-3931F798F92E}" type="pres">
      <dgm:prSet presAssocID="{486D61FC-A239-4536-91E8-9F08107FECCA}" presName="parentText" presStyleLbl="node1" presStyleIdx="0" presStyleCnt="5">
        <dgm:presLayoutVars>
          <dgm:chMax val="0"/>
          <dgm:bulletEnabled val="1"/>
        </dgm:presLayoutVars>
      </dgm:prSet>
      <dgm:spPr/>
    </dgm:pt>
    <dgm:pt modelId="{A9446B4F-8325-BF44-B3EE-5D3B834F54EF}" type="pres">
      <dgm:prSet presAssocID="{51F5F428-3A89-4A07-925A-5F6337B58C88}" presName="spacer" presStyleCnt="0"/>
      <dgm:spPr/>
    </dgm:pt>
    <dgm:pt modelId="{14F786F7-44D1-3246-BA52-A9F212781AD6}" type="pres">
      <dgm:prSet presAssocID="{DF7FE0E8-3517-4950-AE53-0582FBB5819D}" presName="parentText" presStyleLbl="node1" presStyleIdx="1" presStyleCnt="5">
        <dgm:presLayoutVars>
          <dgm:chMax val="0"/>
          <dgm:bulletEnabled val="1"/>
        </dgm:presLayoutVars>
      </dgm:prSet>
      <dgm:spPr/>
    </dgm:pt>
    <dgm:pt modelId="{84B6F193-716C-4D4A-83FD-56547C93998E}" type="pres">
      <dgm:prSet presAssocID="{9C73C926-07D8-40AF-9DE8-1020C7BB07DE}" presName="spacer" presStyleCnt="0"/>
      <dgm:spPr/>
    </dgm:pt>
    <dgm:pt modelId="{2820F7DE-402F-AD49-AD14-3D3C473F22ED}" type="pres">
      <dgm:prSet presAssocID="{2D2B371A-0C9F-4F8A-9205-1957FE9A4A18}" presName="parentText" presStyleLbl="node1" presStyleIdx="2" presStyleCnt="5">
        <dgm:presLayoutVars>
          <dgm:chMax val="0"/>
          <dgm:bulletEnabled val="1"/>
        </dgm:presLayoutVars>
      </dgm:prSet>
      <dgm:spPr/>
    </dgm:pt>
    <dgm:pt modelId="{D52889E7-5AA2-A543-93A6-99A0C4DF157F}" type="pres">
      <dgm:prSet presAssocID="{9A021BDF-2DA7-4FE7-8CBE-CA2FDAAAF199}" presName="spacer" presStyleCnt="0"/>
      <dgm:spPr/>
    </dgm:pt>
    <dgm:pt modelId="{B0E908D5-EF66-294B-8B6B-6412CE1C6C91}" type="pres">
      <dgm:prSet presAssocID="{C8B97FF2-D5DB-4FED-A0AB-2CBCCBC305AB}" presName="parentText" presStyleLbl="node1" presStyleIdx="3" presStyleCnt="5">
        <dgm:presLayoutVars>
          <dgm:chMax val="0"/>
          <dgm:bulletEnabled val="1"/>
        </dgm:presLayoutVars>
      </dgm:prSet>
      <dgm:spPr/>
    </dgm:pt>
    <dgm:pt modelId="{CD067F43-66CE-9A4B-9800-E14D4ED097E4}" type="pres">
      <dgm:prSet presAssocID="{C8B97FF2-D5DB-4FED-A0AB-2CBCCBC305AB}" presName="childText" presStyleLbl="revTx" presStyleIdx="0" presStyleCnt="2">
        <dgm:presLayoutVars>
          <dgm:bulletEnabled val="1"/>
        </dgm:presLayoutVars>
      </dgm:prSet>
      <dgm:spPr/>
    </dgm:pt>
    <dgm:pt modelId="{B895E4C8-0FA7-E340-828E-8F85DF8DFEC9}" type="pres">
      <dgm:prSet presAssocID="{0E199C98-6CD1-42F3-A92A-EC4EE4EDE9E0}" presName="parentText" presStyleLbl="node1" presStyleIdx="4" presStyleCnt="5">
        <dgm:presLayoutVars>
          <dgm:chMax val="0"/>
          <dgm:bulletEnabled val="1"/>
        </dgm:presLayoutVars>
      </dgm:prSet>
      <dgm:spPr/>
    </dgm:pt>
    <dgm:pt modelId="{20E0E305-E752-4943-957D-A7618CE8DD19}" type="pres">
      <dgm:prSet presAssocID="{0E199C98-6CD1-42F3-A92A-EC4EE4EDE9E0}" presName="childText" presStyleLbl="revTx" presStyleIdx="1" presStyleCnt="2">
        <dgm:presLayoutVars>
          <dgm:bulletEnabled val="1"/>
        </dgm:presLayoutVars>
      </dgm:prSet>
      <dgm:spPr/>
    </dgm:pt>
  </dgm:ptLst>
  <dgm:cxnLst>
    <dgm:cxn modelId="{A0C46408-83BD-DA48-82D1-43D2B067D8FE}" type="presOf" srcId="{19CB6925-2264-4522-A219-1AAE8050AB53}" destId="{20E0E305-E752-4943-957D-A7618CE8DD19}" srcOrd="0" destOrd="1" presId="urn:microsoft.com/office/officeart/2005/8/layout/vList2"/>
    <dgm:cxn modelId="{05D3A309-8656-4033-9608-C6C6531B5425}" srcId="{0E199C98-6CD1-42F3-A92A-EC4EE4EDE9E0}" destId="{681F52D7-C0B8-47ED-A0BC-4D0F77EFD31E}" srcOrd="0" destOrd="0" parTransId="{B10D3B7E-6C5D-4CCA-AA6A-B4E112646EE5}" sibTransId="{E6D9F5F4-AF08-4335-A6C7-49A7F2A3B863}"/>
    <dgm:cxn modelId="{5C55300A-B293-664C-A31D-CBF046D06383}" type="presOf" srcId="{2D2B371A-0C9F-4F8A-9205-1957FE9A4A18}" destId="{2820F7DE-402F-AD49-AD14-3D3C473F22ED}" srcOrd="0" destOrd="0" presId="urn:microsoft.com/office/officeart/2005/8/layout/vList2"/>
    <dgm:cxn modelId="{81225421-B583-EA43-BC71-44C4738BBF0A}" type="presOf" srcId="{C8B97FF2-D5DB-4FED-A0AB-2CBCCBC305AB}" destId="{B0E908D5-EF66-294B-8B6B-6412CE1C6C91}" srcOrd="0" destOrd="0" presId="urn:microsoft.com/office/officeart/2005/8/layout/vList2"/>
    <dgm:cxn modelId="{0F67F123-038F-DC44-BA42-8284D01E932B}" type="presOf" srcId="{F3D55226-3C89-4A32-A570-729E0586B5D1}" destId="{699AEB47-3216-6D4D-9C20-2FA2B46451B8}" srcOrd="0" destOrd="0" presId="urn:microsoft.com/office/officeart/2005/8/layout/vList2"/>
    <dgm:cxn modelId="{C131E63A-62B8-4348-985A-C9263248ECE2}" type="presOf" srcId="{EC281A5B-EBB3-4186-95A2-E8F6162FDC16}" destId="{CD067F43-66CE-9A4B-9800-E14D4ED097E4}" srcOrd="0" destOrd="2" presId="urn:microsoft.com/office/officeart/2005/8/layout/vList2"/>
    <dgm:cxn modelId="{7CE5513F-FC3F-473E-80F1-173F9E5CD847}" srcId="{F3D55226-3C89-4A32-A570-729E0586B5D1}" destId="{DF7FE0E8-3517-4950-AE53-0582FBB5819D}" srcOrd="1" destOrd="0" parTransId="{404AB99A-10D9-489D-A4D7-D8F1AAFA5094}" sibTransId="{9C73C926-07D8-40AF-9DE8-1020C7BB07DE}"/>
    <dgm:cxn modelId="{53E0C644-7838-6C42-9CDF-3D56BAE9C214}" type="presOf" srcId="{D6CC6FD8-5094-4E8C-9841-9A36B5F2135C}" destId="{CD067F43-66CE-9A4B-9800-E14D4ED097E4}" srcOrd="0" destOrd="3" presId="urn:microsoft.com/office/officeart/2005/8/layout/vList2"/>
    <dgm:cxn modelId="{B13A764C-1A48-453E-A217-C48A5ABDBFFE}" srcId="{0E199C98-6CD1-42F3-A92A-EC4EE4EDE9E0}" destId="{19CB6925-2264-4522-A219-1AAE8050AB53}" srcOrd="1" destOrd="0" parTransId="{C6533A3E-8268-4118-924C-700D239285EF}" sibTransId="{99DDFC4F-E068-4978-ABB0-FD7BE224BA00}"/>
    <dgm:cxn modelId="{1843E056-6001-BB42-A5F5-171DC44DA099}" type="presOf" srcId="{AFB2EEAD-134D-4454-A2C6-86DAF9A6090A}" destId="{CD067F43-66CE-9A4B-9800-E14D4ED097E4}" srcOrd="0" destOrd="1" presId="urn:microsoft.com/office/officeart/2005/8/layout/vList2"/>
    <dgm:cxn modelId="{C259196E-C36E-924C-BAA3-E46353DC5E6A}" type="presOf" srcId="{486D61FC-A239-4536-91E8-9F08107FECCA}" destId="{FB4241E0-AD40-FD4F-BCF2-3931F798F92E}" srcOrd="0" destOrd="0" presId="urn:microsoft.com/office/officeart/2005/8/layout/vList2"/>
    <dgm:cxn modelId="{3D09DF76-18C2-4BB7-81BB-34C0388AA849}" srcId="{C8B97FF2-D5DB-4FED-A0AB-2CBCCBC305AB}" destId="{D6CC6FD8-5094-4E8C-9841-9A36B5F2135C}" srcOrd="3" destOrd="0" parTransId="{A964883A-8D09-4B10-BBE2-ED403656026D}" sibTransId="{8CC49DC0-9158-41B2-8419-8E334BEEFFBC}"/>
    <dgm:cxn modelId="{6DE4087F-8080-4CC7-9AF6-560B72016FC8}" srcId="{C8B97FF2-D5DB-4FED-A0AB-2CBCCBC305AB}" destId="{AFB2EEAD-134D-4454-A2C6-86DAF9A6090A}" srcOrd="1" destOrd="0" parTransId="{B0D72CC0-62A6-41BB-BEF8-86C12E0944C8}" sibTransId="{5F0D13CD-A037-4295-A16A-CBC7F96CB7AD}"/>
    <dgm:cxn modelId="{B05F2087-F0BB-B84E-9B5E-C7093D861270}" type="presOf" srcId="{BA4FC2D3-95E3-4BD9-8160-7AC0218715B5}" destId="{20E0E305-E752-4943-957D-A7618CE8DD19}" srcOrd="0" destOrd="2" presId="urn:microsoft.com/office/officeart/2005/8/layout/vList2"/>
    <dgm:cxn modelId="{C2AC6E92-35EA-4C43-8F56-6DBB4FAB66C3}" type="presOf" srcId="{DF7FE0E8-3517-4950-AE53-0582FBB5819D}" destId="{14F786F7-44D1-3246-BA52-A9F212781AD6}" srcOrd="0" destOrd="0" presId="urn:microsoft.com/office/officeart/2005/8/layout/vList2"/>
    <dgm:cxn modelId="{8802109A-88DE-41BE-AFF0-82CCE08C7137}" srcId="{C8B97FF2-D5DB-4FED-A0AB-2CBCCBC305AB}" destId="{EC281A5B-EBB3-4186-95A2-E8F6162FDC16}" srcOrd="2" destOrd="0" parTransId="{2332AB8C-586D-4CD1-B4EF-4800420A37A4}" sibTransId="{0C2900A0-1BCF-4814-90ED-22B260DDA9EC}"/>
    <dgm:cxn modelId="{43121F9F-81B6-47D8-A8A8-AE0122D313ED}" srcId="{0E199C98-6CD1-42F3-A92A-EC4EE4EDE9E0}" destId="{BA4FC2D3-95E3-4BD9-8160-7AC0218715B5}" srcOrd="2" destOrd="0" parTransId="{FCF5C6A5-F6B6-4A29-A395-6C7B0FBCC89E}" sibTransId="{FB4F66C9-5E59-4959-BF30-3C2F29F6D88B}"/>
    <dgm:cxn modelId="{429AADBA-7841-4E1D-8DFF-4DA47FDB60D0}" srcId="{C8B97FF2-D5DB-4FED-A0AB-2CBCCBC305AB}" destId="{3B14BC2A-636A-4132-A059-BC1B3D5CF208}" srcOrd="0" destOrd="0" parTransId="{A76D035D-0FE0-4FAC-8FC4-9FDCEEF515B8}" sibTransId="{5C8B74B3-795A-4AE0-ACEF-F95CA040C05D}"/>
    <dgm:cxn modelId="{06D087BD-EC1B-4E16-9BE4-B276CA4B6EFE}" srcId="{F3D55226-3C89-4A32-A570-729E0586B5D1}" destId="{486D61FC-A239-4536-91E8-9F08107FECCA}" srcOrd="0" destOrd="0" parTransId="{823DD000-8D72-4352-98C4-0C53A5268E3A}" sibTransId="{51F5F428-3A89-4A07-925A-5F6337B58C88}"/>
    <dgm:cxn modelId="{A0D04EBE-AE7E-41F3-9AC6-FBBC12B201E7}" srcId="{F3D55226-3C89-4A32-A570-729E0586B5D1}" destId="{C8B97FF2-D5DB-4FED-A0AB-2CBCCBC305AB}" srcOrd="3" destOrd="0" parTransId="{36367E9E-1DFB-48D6-9042-95043F4BE240}" sibTransId="{9C273882-F289-479F-91A1-5FBE05AC4DC1}"/>
    <dgm:cxn modelId="{7A9A02BF-2FFD-4318-8F0C-22F6BBA96537}" srcId="{F3D55226-3C89-4A32-A570-729E0586B5D1}" destId="{0E199C98-6CD1-42F3-A92A-EC4EE4EDE9E0}" srcOrd="4" destOrd="0" parTransId="{3CA28ACF-92E1-49B9-A7EB-1E954B64007E}" sibTransId="{5E3AD1EB-1507-4A3F-A3EB-48C36B081285}"/>
    <dgm:cxn modelId="{E6B5D7BF-7A59-804B-A4D1-E7CFC513A350}" type="presOf" srcId="{0E199C98-6CD1-42F3-A92A-EC4EE4EDE9E0}" destId="{B895E4C8-0FA7-E340-828E-8F85DF8DFEC9}" srcOrd="0" destOrd="0" presId="urn:microsoft.com/office/officeart/2005/8/layout/vList2"/>
    <dgm:cxn modelId="{9CBC42C4-0573-B64D-BF0D-A260E4231D60}" type="presOf" srcId="{681F52D7-C0B8-47ED-A0BC-4D0F77EFD31E}" destId="{20E0E305-E752-4943-957D-A7618CE8DD19}" srcOrd="0" destOrd="0" presId="urn:microsoft.com/office/officeart/2005/8/layout/vList2"/>
    <dgm:cxn modelId="{BDDC09E2-353A-4F13-BC51-C95C23780452}" srcId="{F3D55226-3C89-4A32-A570-729E0586B5D1}" destId="{2D2B371A-0C9F-4F8A-9205-1957FE9A4A18}" srcOrd="2" destOrd="0" parTransId="{79AFBA3E-2902-474D-84DC-06A1933E2DA2}" sibTransId="{9A021BDF-2DA7-4FE7-8CBE-CA2FDAAAF199}"/>
    <dgm:cxn modelId="{70FD56F1-252B-EB4D-ABA0-46034AEC2AF5}" type="presOf" srcId="{3B14BC2A-636A-4132-A059-BC1B3D5CF208}" destId="{CD067F43-66CE-9A4B-9800-E14D4ED097E4}" srcOrd="0" destOrd="0" presId="urn:microsoft.com/office/officeart/2005/8/layout/vList2"/>
    <dgm:cxn modelId="{139D84E6-0862-2441-BEAD-701A4CF32DA6}" type="presParOf" srcId="{699AEB47-3216-6D4D-9C20-2FA2B46451B8}" destId="{FB4241E0-AD40-FD4F-BCF2-3931F798F92E}" srcOrd="0" destOrd="0" presId="urn:microsoft.com/office/officeart/2005/8/layout/vList2"/>
    <dgm:cxn modelId="{D19F0276-8C43-184E-8542-DAFA1E6E02B2}" type="presParOf" srcId="{699AEB47-3216-6D4D-9C20-2FA2B46451B8}" destId="{A9446B4F-8325-BF44-B3EE-5D3B834F54EF}" srcOrd="1" destOrd="0" presId="urn:microsoft.com/office/officeart/2005/8/layout/vList2"/>
    <dgm:cxn modelId="{D2F42350-3EB7-0C4F-829B-161409D049C1}" type="presParOf" srcId="{699AEB47-3216-6D4D-9C20-2FA2B46451B8}" destId="{14F786F7-44D1-3246-BA52-A9F212781AD6}" srcOrd="2" destOrd="0" presId="urn:microsoft.com/office/officeart/2005/8/layout/vList2"/>
    <dgm:cxn modelId="{D0397379-214B-2648-B737-26B5371ABE74}" type="presParOf" srcId="{699AEB47-3216-6D4D-9C20-2FA2B46451B8}" destId="{84B6F193-716C-4D4A-83FD-56547C93998E}" srcOrd="3" destOrd="0" presId="urn:microsoft.com/office/officeart/2005/8/layout/vList2"/>
    <dgm:cxn modelId="{656B12AE-01F9-684D-84CA-22E91E2EA646}" type="presParOf" srcId="{699AEB47-3216-6D4D-9C20-2FA2B46451B8}" destId="{2820F7DE-402F-AD49-AD14-3D3C473F22ED}" srcOrd="4" destOrd="0" presId="urn:microsoft.com/office/officeart/2005/8/layout/vList2"/>
    <dgm:cxn modelId="{71EC0786-6287-004B-89C4-5C1620F4AA88}" type="presParOf" srcId="{699AEB47-3216-6D4D-9C20-2FA2B46451B8}" destId="{D52889E7-5AA2-A543-93A6-99A0C4DF157F}" srcOrd="5" destOrd="0" presId="urn:microsoft.com/office/officeart/2005/8/layout/vList2"/>
    <dgm:cxn modelId="{398956D2-F4AB-1147-8A71-21B1F1AB7533}" type="presParOf" srcId="{699AEB47-3216-6D4D-9C20-2FA2B46451B8}" destId="{B0E908D5-EF66-294B-8B6B-6412CE1C6C91}" srcOrd="6" destOrd="0" presId="urn:microsoft.com/office/officeart/2005/8/layout/vList2"/>
    <dgm:cxn modelId="{4222DD92-BDAA-FE45-9BE3-3FFE9E2108E0}" type="presParOf" srcId="{699AEB47-3216-6D4D-9C20-2FA2B46451B8}" destId="{CD067F43-66CE-9A4B-9800-E14D4ED097E4}" srcOrd="7" destOrd="0" presId="urn:microsoft.com/office/officeart/2005/8/layout/vList2"/>
    <dgm:cxn modelId="{2A048E7D-4A41-5546-B426-2C9F8C20BFAB}" type="presParOf" srcId="{699AEB47-3216-6D4D-9C20-2FA2B46451B8}" destId="{B895E4C8-0FA7-E340-828E-8F85DF8DFEC9}" srcOrd="8" destOrd="0" presId="urn:microsoft.com/office/officeart/2005/8/layout/vList2"/>
    <dgm:cxn modelId="{EF8514F8-388B-1442-A739-A815C98FEC14}" type="presParOf" srcId="{699AEB47-3216-6D4D-9C20-2FA2B46451B8}" destId="{20E0E305-E752-4943-957D-A7618CE8DD19}"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BC0ECB-1E23-4270-8713-E0B082DD1E0E}"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8512B600-0DAE-44B9-A9CF-474ED07F0B6C}">
      <dgm:prSet/>
      <dgm:spPr/>
      <dgm:t>
        <a:bodyPr/>
        <a:lstStyle/>
        <a:p>
          <a:r>
            <a:rPr lang="en-US"/>
            <a:t>Replacement behaviors</a:t>
          </a:r>
        </a:p>
      </dgm:t>
    </dgm:pt>
    <dgm:pt modelId="{F04F9E23-77FE-40FF-BD46-F05674DF8F60}" type="parTrans" cxnId="{69D18987-AEDB-47C8-8223-30C778273DFE}">
      <dgm:prSet/>
      <dgm:spPr/>
      <dgm:t>
        <a:bodyPr/>
        <a:lstStyle/>
        <a:p>
          <a:endParaRPr lang="en-US"/>
        </a:p>
      </dgm:t>
    </dgm:pt>
    <dgm:pt modelId="{2A3C0EC2-FCC2-4389-9C4B-628BFCEDDE3A}" type="sibTrans" cxnId="{69D18987-AEDB-47C8-8223-30C778273DFE}">
      <dgm:prSet/>
      <dgm:spPr/>
      <dgm:t>
        <a:bodyPr/>
        <a:lstStyle/>
        <a:p>
          <a:endParaRPr lang="en-US"/>
        </a:p>
      </dgm:t>
    </dgm:pt>
    <dgm:pt modelId="{6A2A8068-C202-4277-96F1-188FC61AA2F7}">
      <dgm:prSet/>
      <dgm:spPr/>
      <dgm:t>
        <a:bodyPr/>
        <a:lstStyle/>
        <a:p>
          <a:r>
            <a:rPr lang="en-US"/>
            <a:t>Engage in tasks</a:t>
          </a:r>
        </a:p>
      </dgm:t>
    </dgm:pt>
    <dgm:pt modelId="{93F2CD39-4178-4CE2-9137-D6F252BBFD5D}" type="parTrans" cxnId="{9F387B1D-A630-4483-8260-0D53708A4274}">
      <dgm:prSet/>
      <dgm:spPr/>
      <dgm:t>
        <a:bodyPr/>
        <a:lstStyle/>
        <a:p>
          <a:endParaRPr lang="en-US"/>
        </a:p>
      </dgm:t>
    </dgm:pt>
    <dgm:pt modelId="{8DB2FC6A-9B79-407E-8C33-9255029161D5}" type="sibTrans" cxnId="{9F387B1D-A630-4483-8260-0D53708A4274}">
      <dgm:prSet/>
      <dgm:spPr/>
      <dgm:t>
        <a:bodyPr/>
        <a:lstStyle/>
        <a:p>
          <a:endParaRPr lang="en-US"/>
        </a:p>
      </dgm:t>
    </dgm:pt>
    <dgm:pt modelId="{142CC56F-6475-44AB-8E63-8268C4CB0043}">
      <dgm:prSet/>
      <dgm:spPr/>
      <dgm:t>
        <a:bodyPr/>
        <a:lstStyle/>
        <a:p>
          <a:r>
            <a:rPr lang="en-US"/>
            <a:t>Attend school</a:t>
          </a:r>
        </a:p>
      </dgm:t>
    </dgm:pt>
    <dgm:pt modelId="{C34D6B96-9394-4BF3-B61C-09F9D9C7814C}" type="parTrans" cxnId="{D20CF3ED-A4F2-4ECA-BD70-E7812CBF55B6}">
      <dgm:prSet/>
      <dgm:spPr/>
      <dgm:t>
        <a:bodyPr/>
        <a:lstStyle/>
        <a:p>
          <a:endParaRPr lang="en-US"/>
        </a:p>
      </dgm:t>
    </dgm:pt>
    <dgm:pt modelId="{85B444DF-6E5D-41F2-838D-1329E691AE19}" type="sibTrans" cxnId="{D20CF3ED-A4F2-4ECA-BD70-E7812CBF55B6}">
      <dgm:prSet/>
      <dgm:spPr/>
      <dgm:t>
        <a:bodyPr/>
        <a:lstStyle/>
        <a:p>
          <a:endParaRPr lang="en-US"/>
        </a:p>
      </dgm:t>
    </dgm:pt>
    <dgm:pt modelId="{CCE485AA-5A5D-420E-B1F7-6B0B97EDA926}">
      <dgm:prSet/>
      <dgm:spPr/>
      <dgm:t>
        <a:bodyPr/>
        <a:lstStyle/>
        <a:p>
          <a:r>
            <a:rPr lang="en-US"/>
            <a:t>CBT-relaxation to deal with reported migraine in school</a:t>
          </a:r>
        </a:p>
      </dgm:t>
    </dgm:pt>
    <dgm:pt modelId="{25CAED76-3A95-47D7-AC3E-682C9BB17F99}" type="parTrans" cxnId="{C88E38EA-70D3-4679-9EE6-07B9781F5F4C}">
      <dgm:prSet/>
      <dgm:spPr/>
      <dgm:t>
        <a:bodyPr/>
        <a:lstStyle/>
        <a:p>
          <a:endParaRPr lang="en-US"/>
        </a:p>
      </dgm:t>
    </dgm:pt>
    <dgm:pt modelId="{2A7D99EC-7DA7-4E42-B9ED-23F9216ABEB8}" type="sibTrans" cxnId="{C88E38EA-70D3-4679-9EE6-07B9781F5F4C}">
      <dgm:prSet/>
      <dgm:spPr/>
      <dgm:t>
        <a:bodyPr/>
        <a:lstStyle/>
        <a:p>
          <a:endParaRPr lang="en-US"/>
        </a:p>
      </dgm:t>
    </dgm:pt>
    <dgm:pt modelId="{89D93FF4-8558-43C5-9B67-BBDC2C8561C6}">
      <dgm:prSet/>
      <dgm:spPr/>
      <dgm:t>
        <a:bodyPr/>
        <a:lstStyle/>
        <a:p>
          <a:r>
            <a:rPr lang="en-US"/>
            <a:t>Reinforcement</a:t>
          </a:r>
        </a:p>
      </dgm:t>
    </dgm:pt>
    <dgm:pt modelId="{660D5AAD-D733-459C-88B2-85075E1E2C4F}" type="parTrans" cxnId="{6D4633F6-A4DB-4B42-B663-BE46BAB80B22}">
      <dgm:prSet/>
      <dgm:spPr/>
      <dgm:t>
        <a:bodyPr/>
        <a:lstStyle/>
        <a:p>
          <a:endParaRPr lang="en-US"/>
        </a:p>
      </dgm:t>
    </dgm:pt>
    <dgm:pt modelId="{3142521F-7D45-4569-9569-36B4F0A68CC3}" type="sibTrans" cxnId="{6D4633F6-A4DB-4B42-B663-BE46BAB80B22}">
      <dgm:prSet/>
      <dgm:spPr/>
      <dgm:t>
        <a:bodyPr/>
        <a:lstStyle/>
        <a:p>
          <a:endParaRPr lang="en-US"/>
        </a:p>
      </dgm:t>
    </dgm:pt>
    <dgm:pt modelId="{806162EE-0F2F-486C-9CE2-6C532968BAD6}">
      <dgm:prSet/>
      <dgm:spPr/>
      <dgm:t>
        <a:bodyPr/>
        <a:lstStyle/>
        <a:p>
          <a:r>
            <a:rPr lang="en-US"/>
            <a:t>Points earned for attendance, engagement, using CBT, returning to class from nurse office</a:t>
          </a:r>
        </a:p>
      </dgm:t>
    </dgm:pt>
    <dgm:pt modelId="{84571176-0398-4A7D-ADBC-6AAF093904BF}" type="parTrans" cxnId="{76B075EF-265B-4FE9-B959-9138935C3267}">
      <dgm:prSet/>
      <dgm:spPr/>
      <dgm:t>
        <a:bodyPr/>
        <a:lstStyle/>
        <a:p>
          <a:endParaRPr lang="en-US"/>
        </a:p>
      </dgm:t>
    </dgm:pt>
    <dgm:pt modelId="{F213C7AC-1036-4355-B9A0-5F0A6BB59A3A}" type="sibTrans" cxnId="{76B075EF-265B-4FE9-B959-9138935C3267}">
      <dgm:prSet/>
      <dgm:spPr/>
      <dgm:t>
        <a:bodyPr/>
        <a:lstStyle/>
        <a:p>
          <a:endParaRPr lang="en-US"/>
        </a:p>
      </dgm:t>
    </dgm:pt>
    <dgm:pt modelId="{EB1C40A9-715B-4D1B-9860-27DE533745D2}">
      <dgm:prSet/>
      <dgm:spPr/>
      <dgm:t>
        <a:bodyPr/>
        <a:lstStyle/>
        <a:p>
          <a:r>
            <a:rPr lang="en-US"/>
            <a:t>Points turned in for weekly allowance amounts and privileges</a:t>
          </a:r>
        </a:p>
      </dgm:t>
    </dgm:pt>
    <dgm:pt modelId="{A31F487C-B787-4BA1-9209-187CBF6D6F82}" type="parTrans" cxnId="{32AA7F1A-6C35-4963-B07A-DBBB235F4944}">
      <dgm:prSet/>
      <dgm:spPr/>
      <dgm:t>
        <a:bodyPr/>
        <a:lstStyle/>
        <a:p>
          <a:endParaRPr lang="en-US"/>
        </a:p>
      </dgm:t>
    </dgm:pt>
    <dgm:pt modelId="{7A1FFFF4-3076-4AC4-9DA7-AF374D45FD4E}" type="sibTrans" cxnId="{32AA7F1A-6C35-4963-B07A-DBBB235F4944}">
      <dgm:prSet/>
      <dgm:spPr/>
      <dgm:t>
        <a:bodyPr/>
        <a:lstStyle/>
        <a:p>
          <a:endParaRPr lang="en-US"/>
        </a:p>
      </dgm:t>
    </dgm:pt>
    <dgm:pt modelId="{1BD9F1AC-573A-45B7-A8B4-321D9B2F8C3C}">
      <dgm:prSet/>
      <dgm:spPr/>
      <dgm:t>
        <a:bodyPr/>
        <a:lstStyle/>
        <a:p>
          <a:r>
            <a:rPr lang="en-US"/>
            <a:t>Points earned escape from homework - more points, more escape</a:t>
          </a:r>
        </a:p>
      </dgm:t>
    </dgm:pt>
    <dgm:pt modelId="{A6DAD073-0939-40D9-BCDD-3A7FDB1F4567}" type="parTrans" cxnId="{F3DB7F8E-E586-40C6-ADCD-F90A1CEFA24E}">
      <dgm:prSet/>
      <dgm:spPr/>
      <dgm:t>
        <a:bodyPr/>
        <a:lstStyle/>
        <a:p>
          <a:endParaRPr lang="en-US"/>
        </a:p>
      </dgm:t>
    </dgm:pt>
    <dgm:pt modelId="{DE4B2F7E-18BE-49F0-841F-7AB635EF55EF}" type="sibTrans" cxnId="{F3DB7F8E-E586-40C6-ADCD-F90A1CEFA24E}">
      <dgm:prSet/>
      <dgm:spPr/>
      <dgm:t>
        <a:bodyPr/>
        <a:lstStyle/>
        <a:p>
          <a:endParaRPr lang="en-US"/>
        </a:p>
      </dgm:t>
    </dgm:pt>
    <dgm:pt modelId="{B794C77D-A802-4426-8928-D557C663542F}">
      <dgm:prSet/>
      <dgm:spPr/>
      <dgm:t>
        <a:bodyPr/>
        <a:lstStyle/>
        <a:p>
          <a:r>
            <a:rPr lang="en-US"/>
            <a:t>Changing responses to reports of migraine</a:t>
          </a:r>
        </a:p>
      </dgm:t>
    </dgm:pt>
    <dgm:pt modelId="{21B301E2-5270-4FC3-8904-9ECDB63DE5C8}" type="parTrans" cxnId="{F4FF1F3F-4B86-4488-9F4A-1BFB4AADA0BD}">
      <dgm:prSet/>
      <dgm:spPr/>
      <dgm:t>
        <a:bodyPr/>
        <a:lstStyle/>
        <a:p>
          <a:endParaRPr lang="en-US"/>
        </a:p>
      </dgm:t>
    </dgm:pt>
    <dgm:pt modelId="{4612B584-D366-4CBD-BB02-4AEBAB3D98C8}" type="sibTrans" cxnId="{F4FF1F3F-4B86-4488-9F4A-1BFB4AADA0BD}">
      <dgm:prSet/>
      <dgm:spPr/>
      <dgm:t>
        <a:bodyPr/>
        <a:lstStyle/>
        <a:p>
          <a:endParaRPr lang="en-US"/>
        </a:p>
      </dgm:t>
    </dgm:pt>
    <dgm:pt modelId="{14A97732-B431-4D32-90AF-C8F2287645D1}">
      <dgm:prSet/>
      <dgm:spPr/>
      <dgm:t>
        <a:bodyPr/>
        <a:lstStyle/>
        <a:p>
          <a:r>
            <a:rPr lang="en-US"/>
            <a:t>In school, parents would not remove Emma from school setting when reported migraine no matter how severe migraine was.  </a:t>
          </a:r>
        </a:p>
      </dgm:t>
    </dgm:pt>
    <dgm:pt modelId="{573B6E14-491E-4B8F-9729-7557BBC9A554}" type="parTrans" cxnId="{69D72F59-5469-4FEF-BE57-1F5E6327E20D}">
      <dgm:prSet/>
      <dgm:spPr/>
      <dgm:t>
        <a:bodyPr/>
        <a:lstStyle/>
        <a:p>
          <a:endParaRPr lang="en-US"/>
        </a:p>
      </dgm:t>
    </dgm:pt>
    <dgm:pt modelId="{ECF690EE-2FBA-4A8E-A9B1-D68130BB876F}" type="sibTrans" cxnId="{69D72F59-5469-4FEF-BE57-1F5E6327E20D}">
      <dgm:prSet/>
      <dgm:spPr/>
      <dgm:t>
        <a:bodyPr/>
        <a:lstStyle/>
        <a:p>
          <a:endParaRPr lang="en-US"/>
        </a:p>
      </dgm:t>
    </dgm:pt>
    <dgm:pt modelId="{F08BC1CE-CF76-034E-8613-B84785D3D153}" type="pres">
      <dgm:prSet presAssocID="{34BC0ECB-1E23-4270-8713-E0B082DD1E0E}" presName="Name0" presStyleCnt="0">
        <dgm:presLayoutVars>
          <dgm:dir/>
          <dgm:animLvl val="lvl"/>
          <dgm:resizeHandles val="exact"/>
        </dgm:presLayoutVars>
      </dgm:prSet>
      <dgm:spPr/>
    </dgm:pt>
    <dgm:pt modelId="{7B16D06C-56AE-2D4C-8D4B-475941CB2A48}" type="pres">
      <dgm:prSet presAssocID="{8512B600-0DAE-44B9-A9CF-474ED07F0B6C}" presName="composite" presStyleCnt="0"/>
      <dgm:spPr/>
    </dgm:pt>
    <dgm:pt modelId="{E19DA1E4-D68A-EE41-862B-CD5FDDA63757}" type="pres">
      <dgm:prSet presAssocID="{8512B600-0DAE-44B9-A9CF-474ED07F0B6C}" presName="parTx" presStyleLbl="alignNode1" presStyleIdx="0" presStyleCnt="3">
        <dgm:presLayoutVars>
          <dgm:chMax val="0"/>
          <dgm:chPref val="0"/>
          <dgm:bulletEnabled val="1"/>
        </dgm:presLayoutVars>
      </dgm:prSet>
      <dgm:spPr/>
    </dgm:pt>
    <dgm:pt modelId="{21E35F4F-C8F6-C44B-9A19-5C3ACBBC3DB7}" type="pres">
      <dgm:prSet presAssocID="{8512B600-0DAE-44B9-A9CF-474ED07F0B6C}" presName="desTx" presStyleLbl="alignAccFollowNode1" presStyleIdx="0" presStyleCnt="3">
        <dgm:presLayoutVars>
          <dgm:bulletEnabled val="1"/>
        </dgm:presLayoutVars>
      </dgm:prSet>
      <dgm:spPr/>
    </dgm:pt>
    <dgm:pt modelId="{1491284A-988E-2A41-8BC0-688AC18AC675}" type="pres">
      <dgm:prSet presAssocID="{2A3C0EC2-FCC2-4389-9C4B-628BFCEDDE3A}" presName="space" presStyleCnt="0"/>
      <dgm:spPr/>
    </dgm:pt>
    <dgm:pt modelId="{38ACE071-FCCA-5549-B3A1-ABCC78712AFC}" type="pres">
      <dgm:prSet presAssocID="{89D93FF4-8558-43C5-9B67-BBDC2C8561C6}" presName="composite" presStyleCnt="0"/>
      <dgm:spPr/>
    </dgm:pt>
    <dgm:pt modelId="{7BC8D576-2374-894A-813C-0CADE1435E02}" type="pres">
      <dgm:prSet presAssocID="{89D93FF4-8558-43C5-9B67-BBDC2C8561C6}" presName="parTx" presStyleLbl="alignNode1" presStyleIdx="1" presStyleCnt="3">
        <dgm:presLayoutVars>
          <dgm:chMax val="0"/>
          <dgm:chPref val="0"/>
          <dgm:bulletEnabled val="1"/>
        </dgm:presLayoutVars>
      </dgm:prSet>
      <dgm:spPr/>
    </dgm:pt>
    <dgm:pt modelId="{E429C803-2106-1C43-A3A8-B24FED77115E}" type="pres">
      <dgm:prSet presAssocID="{89D93FF4-8558-43C5-9B67-BBDC2C8561C6}" presName="desTx" presStyleLbl="alignAccFollowNode1" presStyleIdx="1" presStyleCnt="3">
        <dgm:presLayoutVars>
          <dgm:bulletEnabled val="1"/>
        </dgm:presLayoutVars>
      </dgm:prSet>
      <dgm:spPr/>
    </dgm:pt>
    <dgm:pt modelId="{BCCB3E2E-B847-8A49-AF1A-4996E9507C27}" type="pres">
      <dgm:prSet presAssocID="{3142521F-7D45-4569-9569-36B4F0A68CC3}" presName="space" presStyleCnt="0"/>
      <dgm:spPr/>
    </dgm:pt>
    <dgm:pt modelId="{C769E916-42F8-7F4A-9802-DC6CEAF46DA3}" type="pres">
      <dgm:prSet presAssocID="{B794C77D-A802-4426-8928-D557C663542F}" presName="composite" presStyleCnt="0"/>
      <dgm:spPr/>
    </dgm:pt>
    <dgm:pt modelId="{F3BF498F-7642-0E42-90B1-8FF1B80D2049}" type="pres">
      <dgm:prSet presAssocID="{B794C77D-A802-4426-8928-D557C663542F}" presName="parTx" presStyleLbl="alignNode1" presStyleIdx="2" presStyleCnt="3">
        <dgm:presLayoutVars>
          <dgm:chMax val="0"/>
          <dgm:chPref val="0"/>
          <dgm:bulletEnabled val="1"/>
        </dgm:presLayoutVars>
      </dgm:prSet>
      <dgm:spPr/>
    </dgm:pt>
    <dgm:pt modelId="{9C1611AA-F7FF-554A-92E1-54344C195D65}" type="pres">
      <dgm:prSet presAssocID="{B794C77D-A802-4426-8928-D557C663542F}" presName="desTx" presStyleLbl="alignAccFollowNode1" presStyleIdx="2" presStyleCnt="3">
        <dgm:presLayoutVars>
          <dgm:bulletEnabled val="1"/>
        </dgm:presLayoutVars>
      </dgm:prSet>
      <dgm:spPr/>
    </dgm:pt>
  </dgm:ptLst>
  <dgm:cxnLst>
    <dgm:cxn modelId="{DD8CC303-91E6-904C-A341-94A88CAAFF3F}" type="presOf" srcId="{14A97732-B431-4D32-90AF-C8F2287645D1}" destId="{9C1611AA-F7FF-554A-92E1-54344C195D65}" srcOrd="0" destOrd="0" presId="urn:microsoft.com/office/officeart/2005/8/layout/hList1"/>
    <dgm:cxn modelId="{32AA7F1A-6C35-4963-B07A-DBBB235F4944}" srcId="{89D93FF4-8558-43C5-9B67-BBDC2C8561C6}" destId="{EB1C40A9-715B-4D1B-9860-27DE533745D2}" srcOrd="1" destOrd="0" parTransId="{A31F487C-B787-4BA1-9209-187CBF6D6F82}" sibTransId="{7A1FFFF4-3076-4AC4-9DA7-AF374D45FD4E}"/>
    <dgm:cxn modelId="{9F387B1D-A630-4483-8260-0D53708A4274}" srcId="{8512B600-0DAE-44B9-A9CF-474ED07F0B6C}" destId="{6A2A8068-C202-4277-96F1-188FC61AA2F7}" srcOrd="0" destOrd="0" parTransId="{93F2CD39-4178-4CE2-9137-D6F252BBFD5D}" sibTransId="{8DB2FC6A-9B79-407E-8C33-9255029161D5}"/>
    <dgm:cxn modelId="{83B78F26-7C19-A34A-A431-F37AA23E5EA3}" type="presOf" srcId="{806162EE-0F2F-486C-9CE2-6C532968BAD6}" destId="{E429C803-2106-1C43-A3A8-B24FED77115E}" srcOrd="0" destOrd="0" presId="urn:microsoft.com/office/officeart/2005/8/layout/hList1"/>
    <dgm:cxn modelId="{F4FF1F3F-4B86-4488-9F4A-1BFB4AADA0BD}" srcId="{34BC0ECB-1E23-4270-8713-E0B082DD1E0E}" destId="{B794C77D-A802-4426-8928-D557C663542F}" srcOrd="2" destOrd="0" parTransId="{21B301E2-5270-4FC3-8904-9ECDB63DE5C8}" sibTransId="{4612B584-D366-4CBD-BB02-4AEBAB3D98C8}"/>
    <dgm:cxn modelId="{AF0DC147-CAA5-0C4F-9A73-BC7436F04C97}" type="presOf" srcId="{34BC0ECB-1E23-4270-8713-E0B082DD1E0E}" destId="{F08BC1CE-CF76-034E-8613-B84785D3D153}" srcOrd="0" destOrd="0" presId="urn:microsoft.com/office/officeart/2005/8/layout/hList1"/>
    <dgm:cxn modelId="{6061F054-E5DF-CD4E-A895-A989D38E2426}" type="presOf" srcId="{8512B600-0DAE-44B9-A9CF-474ED07F0B6C}" destId="{E19DA1E4-D68A-EE41-862B-CD5FDDA63757}" srcOrd="0" destOrd="0" presId="urn:microsoft.com/office/officeart/2005/8/layout/hList1"/>
    <dgm:cxn modelId="{69D72F59-5469-4FEF-BE57-1F5E6327E20D}" srcId="{B794C77D-A802-4426-8928-D557C663542F}" destId="{14A97732-B431-4D32-90AF-C8F2287645D1}" srcOrd="0" destOrd="0" parTransId="{573B6E14-491E-4B8F-9729-7557BBC9A554}" sibTransId="{ECF690EE-2FBA-4A8E-A9B1-D68130BB876F}"/>
    <dgm:cxn modelId="{23996D59-33C6-CA44-8BDA-697F6952E72B}" type="presOf" srcId="{EB1C40A9-715B-4D1B-9860-27DE533745D2}" destId="{E429C803-2106-1C43-A3A8-B24FED77115E}" srcOrd="0" destOrd="1" presId="urn:microsoft.com/office/officeart/2005/8/layout/hList1"/>
    <dgm:cxn modelId="{7FB9FE84-3AA2-1C49-BB9E-B5FA4191FF73}" type="presOf" srcId="{1BD9F1AC-573A-45B7-A8B4-321D9B2F8C3C}" destId="{E429C803-2106-1C43-A3A8-B24FED77115E}" srcOrd="0" destOrd="2" presId="urn:microsoft.com/office/officeart/2005/8/layout/hList1"/>
    <dgm:cxn modelId="{69D18987-AEDB-47C8-8223-30C778273DFE}" srcId="{34BC0ECB-1E23-4270-8713-E0B082DD1E0E}" destId="{8512B600-0DAE-44B9-A9CF-474ED07F0B6C}" srcOrd="0" destOrd="0" parTransId="{F04F9E23-77FE-40FF-BD46-F05674DF8F60}" sibTransId="{2A3C0EC2-FCC2-4389-9C4B-628BFCEDDE3A}"/>
    <dgm:cxn modelId="{F3DB7F8E-E586-40C6-ADCD-F90A1CEFA24E}" srcId="{89D93FF4-8558-43C5-9B67-BBDC2C8561C6}" destId="{1BD9F1AC-573A-45B7-A8B4-321D9B2F8C3C}" srcOrd="2" destOrd="0" parTransId="{A6DAD073-0939-40D9-BCDD-3A7FDB1F4567}" sibTransId="{DE4B2F7E-18BE-49F0-841F-7AB635EF55EF}"/>
    <dgm:cxn modelId="{77E11B8F-C2E0-C24F-AD75-D7CA460F777A}" type="presOf" srcId="{CCE485AA-5A5D-420E-B1F7-6B0B97EDA926}" destId="{21E35F4F-C8F6-C44B-9A19-5C3ACBBC3DB7}" srcOrd="0" destOrd="2" presId="urn:microsoft.com/office/officeart/2005/8/layout/hList1"/>
    <dgm:cxn modelId="{0A04EC8F-2D32-E24D-AD69-83994FE0FCDF}" type="presOf" srcId="{B794C77D-A802-4426-8928-D557C663542F}" destId="{F3BF498F-7642-0E42-90B1-8FF1B80D2049}" srcOrd="0" destOrd="0" presId="urn:microsoft.com/office/officeart/2005/8/layout/hList1"/>
    <dgm:cxn modelId="{B1FFD2A0-DDE7-3048-8B80-E73D92352220}" type="presOf" srcId="{89D93FF4-8558-43C5-9B67-BBDC2C8561C6}" destId="{7BC8D576-2374-894A-813C-0CADE1435E02}" srcOrd="0" destOrd="0" presId="urn:microsoft.com/office/officeart/2005/8/layout/hList1"/>
    <dgm:cxn modelId="{40D42EBE-9CD8-7348-B6B4-F2E1C2B6B433}" type="presOf" srcId="{6A2A8068-C202-4277-96F1-188FC61AA2F7}" destId="{21E35F4F-C8F6-C44B-9A19-5C3ACBBC3DB7}" srcOrd="0" destOrd="0" presId="urn:microsoft.com/office/officeart/2005/8/layout/hList1"/>
    <dgm:cxn modelId="{A5E577D4-0A26-204A-82E7-C4043E3C9ED3}" type="presOf" srcId="{142CC56F-6475-44AB-8E63-8268C4CB0043}" destId="{21E35F4F-C8F6-C44B-9A19-5C3ACBBC3DB7}" srcOrd="0" destOrd="1" presId="urn:microsoft.com/office/officeart/2005/8/layout/hList1"/>
    <dgm:cxn modelId="{C88E38EA-70D3-4679-9EE6-07B9781F5F4C}" srcId="{8512B600-0DAE-44B9-A9CF-474ED07F0B6C}" destId="{CCE485AA-5A5D-420E-B1F7-6B0B97EDA926}" srcOrd="2" destOrd="0" parTransId="{25CAED76-3A95-47D7-AC3E-682C9BB17F99}" sibTransId="{2A7D99EC-7DA7-4E42-B9ED-23F9216ABEB8}"/>
    <dgm:cxn modelId="{D20CF3ED-A4F2-4ECA-BD70-E7812CBF55B6}" srcId="{8512B600-0DAE-44B9-A9CF-474ED07F0B6C}" destId="{142CC56F-6475-44AB-8E63-8268C4CB0043}" srcOrd="1" destOrd="0" parTransId="{C34D6B96-9394-4BF3-B61C-09F9D9C7814C}" sibTransId="{85B444DF-6E5D-41F2-838D-1329E691AE19}"/>
    <dgm:cxn modelId="{76B075EF-265B-4FE9-B959-9138935C3267}" srcId="{89D93FF4-8558-43C5-9B67-BBDC2C8561C6}" destId="{806162EE-0F2F-486C-9CE2-6C532968BAD6}" srcOrd="0" destOrd="0" parTransId="{84571176-0398-4A7D-ADBC-6AAF093904BF}" sibTransId="{F213C7AC-1036-4355-B9A0-5F0A6BB59A3A}"/>
    <dgm:cxn modelId="{6D4633F6-A4DB-4B42-B663-BE46BAB80B22}" srcId="{34BC0ECB-1E23-4270-8713-E0B082DD1E0E}" destId="{89D93FF4-8558-43C5-9B67-BBDC2C8561C6}" srcOrd="1" destOrd="0" parTransId="{660D5AAD-D733-459C-88B2-85075E1E2C4F}" sibTransId="{3142521F-7D45-4569-9569-36B4F0A68CC3}"/>
    <dgm:cxn modelId="{349E8F58-D1BD-9D41-82E3-5BB76E0734A7}" type="presParOf" srcId="{F08BC1CE-CF76-034E-8613-B84785D3D153}" destId="{7B16D06C-56AE-2D4C-8D4B-475941CB2A48}" srcOrd="0" destOrd="0" presId="urn:microsoft.com/office/officeart/2005/8/layout/hList1"/>
    <dgm:cxn modelId="{C4DEF67D-74C4-7049-B7DA-99F518304293}" type="presParOf" srcId="{7B16D06C-56AE-2D4C-8D4B-475941CB2A48}" destId="{E19DA1E4-D68A-EE41-862B-CD5FDDA63757}" srcOrd="0" destOrd="0" presId="urn:microsoft.com/office/officeart/2005/8/layout/hList1"/>
    <dgm:cxn modelId="{034E64B2-BFBD-9C40-A073-8016F1A7B132}" type="presParOf" srcId="{7B16D06C-56AE-2D4C-8D4B-475941CB2A48}" destId="{21E35F4F-C8F6-C44B-9A19-5C3ACBBC3DB7}" srcOrd="1" destOrd="0" presId="urn:microsoft.com/office/officeart/2005/8/layout/hList1"/>
    <dgm:cxn modelId="{A766EF14-4CB5-6742-AB0A-5F6AFBC2EB50}" type="presParOf" srcId="{F08BC1CE-CF76-034E-8613-B84785D3D153}" destId="{1491284A-988E-2A41-8BC0-688AC18AC675}" srcOrd="1" destOrd="0" presId="urn:microsoft.com/office/officeart/2005/8/layout/hList1"/>
    <dgm:cxn modelId="{AC037618-A560-8C43-AE07-0D21B1041EED}" type="presParOf" srcId="{F08BC1CE-CF76-034E-8613-B84785D3D153}" destId="{38ACE071-FCCA-5549-B3A1-ABCC78712AFC}" srcOrd="2" destOrd="0" presId="urn:microsoft.com/office/officeart/2005/8/layout/hList1"/>
    <dgm:cxn modelId="{9BA79BD9-2C9D-194F-8342-8B2C214EA1BB}" type="presParOf" srcId="{38ACE071-FCCA-5549-B3A1-ABCC78712AFC}" destId="{7BC8D576-2374-894A-813C-0CADE1435E02}" srcOrd="0" destOrd="0" presId="urn:microsoft.com/office/officeart/2005/8/layout/hList1"/>
    <dgm:cxn modelId="{BD55D474-FCE4-734A-9032-5A04D688901E}" type="presParOf" srcId="{38ACE071-FCCA-5549-B3A1-ABCC78712AFC}" destId="{E429C803-2106-1C43-A3A8-B24FED77115E}" srcOrd="1" destOrd="0" presId="urn:microsoft.com/office/officeart/2005/8/layout/hList1"/>
    <dgm:cxn modelId="{53B21A95-824A-DA46-9B99-BA0A57A48E6A}" type="presParOf" srcId="{F08BC1CE-CF76-034E-8613-B84785D3D153}" destId="{BCCB3E2E-B847-8A49-AF1A-4996E9507C27}" srcOrd="3" destOrd="0" presId="urn:microsoft.com/office/officeart/2005/8/layout/hList1"/>
    <dgm:cxn modelId="{4DD14123-F1D6-9B47-A45C-BCF7106AA140}" type="presParOf" srcId="{F08BC1CE-CF76-034E-8613-B84785D3D153}" destId="{C769E916-42F8-7F4A-9802-DC6CEAF46DA3}" srcOrd="4" destOrd="0" presId="urn:microsoft.com/office/officeart/2005/8/layout/hList1"/>
    <dgm:cxn modelId="{C081837A-FD29-3440-9D7E-2038DD0AFB7C}" type="presParOf" srcId="{C769E916-42F8-7F4A-9802-DC6CEAF46DA3}" destId="{F3BF498F-7642-0E42-90B1-8FF1B80D2049}" srcOrd="0" destOrd="0" presId="urn:microsoft.com/office/officeart/2005/8/layout/hList1"/>
    <dgm:cxn modelId="{EFA667CE-6561-9D4D-B2B5-9668C006C770}" type="presParOf" srcId="{C769E916-42F8-7F4A-9802-DC6CEAF46DA3}" destId="{9C1611AA-F7FF-554A-92E1-54344C195D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E7114F-9CBD-4A04-832E-DE608F5AB3D8}"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5565E086-C5CE-4ABF-9501-9E83F5758FA0}">
      <dgm:prSet/>
      <dgm:spPr/>
      <dgm:t>
        <a:bodyPr/>
        <a:lstStyle/>
        <a:p>
          <a:r>
            <a:rPr lang="en-US"/>
            <a:t>Data included:</a:t>
          </a:r>
        </a:p>
      </dgm:t>
    </dgm:pt>
    <dgm:pt modelId="{7D3FEBB2-6DEB-4245-A96E-CAC680C4A650}" type="parTrans" cxnId="{47D196BC-17CB-4ACA-B134-D408815F4107}">
      <dgm:prSet/>
      <dgm:spPr/>
      <dgm:t>
        <a:bodyPr/>
        <a:lstStyle/>
        <a:p>
          <a:endParaRPr lang="en-US"/>
        </a:p>
      </dgm:t>
    </dgm:pt>
    <dgm:pt modelId="{DD43D6B7-C57E-41AF-B58B-027C6AD113E4}" type="sibTrans" cxnId="{47D196BC-17CB-4ACA-B134-D408815F4107}">
      <dgm:prSet/>
      <dgm:spPr/>
      <dgm:t>
        <a:bodyPr/>
        <a:lstStyle/>
        <a:p>
          <a:endParaRPr lang="en-US"/>
        </a:p>
      </dgm:t>
    </dgm:pt>
    <dgm:pt modelId="{54EB1769-0A39-440B-AD0C-4770A0AB7732}">
      <dgm:prSet/>
      <dgm:spPr/>
      <dgm:t>
        <a:bodyPr/>
        <a:lstStyle/>
        <a:p>
          <a:r>
            <a:rPr lang="en-US"/>
            <a:t>Number of migraines reported</a:t>
          </a:r>
        </a:p>
      </dgm:t>
    </dgm:pt>
    <dgm:pt modelId="{63AA5F11-50A4-4F21-9A7C-7063FBF5B617}" type="parTrans" cxnId="{8204C2BB-3061-4C82-B999-D073D08D05E5}">
      <dgm:prSet/>
      <dgm:spPr/>
      <dgm:t>
        <a:bodyPr/>
        <a:lstStyle/>
        <a:p>
          <a:endParaRPr lang="en-US"/>
        </a:p>
      </dgm:t>
    </dgm:pt>
    <dgm:pt modelId="{CF9FC704-CDF9-4D2F-BF5B-D103B993E32A}" type="sibTrans" cxnId="{8204C2BB-3061-4C82-B999-D073D08D05E5}">
      <dgm:prSet/>
      <dgm:spPr/>
      <dgm:t>
        <a:bodyPr/>
        <a:lstStyle/>
        <a:p>
          <a:endParaRPr lang="en-US"/>
        </a:p>
      </dgm:t>
    </dgm:pt>
    <dgm:pt modelId="{BC684DE4-5A92-4928-957B-D710750326B7}">
      <dgm:prSet/>
      <dgm:spPr/>
      <dgm:t>
        <a:bodyPr/>
        <a:lstStyle/>
        <a:p>
          <a:r>
            <a:rPr lang="en-US"/>
            <a:t>Decreased-prior to intervention, reported average of 3.8 migraines a week (1-6) -decreased to 0.11 (0-3) migraines</a:t>
          </a:r>
        </a:p>
      </dgm:t>
    </dgm:pt>
    <dgm:pt modelId="{C58317F5-3FA3-4CC0-A182-0BD32E22D350}" type="parTrans" cxnId="{BA8CB825-0F94-4291-8462-1C62985AB9B2}">
      <dgm:prSet/>
      <dgm:spPr/>
      <dgm:t>
        <a:bodyPr/>
        <a:lstStyle/>
        <a:p>
          <a:endParaRPr lang="en-US"/>
        </a:p>
      </dgm:t>
    </dgm:pt>
    <dgm:pt modelId="{A4DF72B4-2A96-4101-8CB4-16236D29A5E9}" type="sibTrans" cxnId="{BA8CB825-0F94-4291-8462-1C62985AB9B2}">
      <dgm:prSet/>
      <dgm:spPr/>
      <dgm:t>
        <a:bodyPr/>
        <a:lstStyle/>
        <a:p>
          <a:endParaRPr lang="en-US"/>
        </a:p>
      </dgm:t>
    </dgm:pt>
    <dgm:pt modelId="{A9977419-44DA-4B95-BA7B-3AEA43E6824B}">
      <dgm:prSet/>
      <dgm:spPr/>
      <dgm:t>
        <a:bodyPr/>
        <a:lstStyle/>
        <a:p>
          <a:r>
            <a:rPr lang="en-US"/>
            <a:t>Number of days attended school and number of classes attended and remained for entire period</a:t>
          </a:r>
        </a:p>
      </dgm:t>
    </dgm:pt>
    <dgm:pt modelId="{65B583E2-7AAD-4FB6-83B7-8B7210803B46}" type="parTrans" cxnId="{7D7C1FE0-64C4-480A-AF85-18C2AEA494DA}">
      <dgm:prSet/>
      <dgm:spPr/>
      <dgm:t>
        <a:bodyPr/>
        <a:lstStyle/>
        <a:p>
          <a:endParaRPr lang="en-US"/>
        </a:p>
      </dgm:t>
    </dgm:pt>
    <dgm:pt modelId="{0509CCBA-EE94-489C-9D74-459B93EB1DFB}" type="sibTrans" cxnId="{7D7C1FE0-64C4-480A-AF85-18C2AEA494DA}">
      <dgm:prSet/>
      <dgm:spPr/>
      <dgm:t>
        <a:bodyPr/>
        <a:lstStyle/>
        <a:p>
          <a:endParaRPr lang="en-US"/>
        </a:p>
      </dgm:t>
    </dgm:pt>
    <dgm:pt modelId="{119D52FE-DD9F-4802-9FCC-7679C211E02F}">
      <dgm:prSet/>
      <dgm:spPr/>
      <dgm:t>
        <a:bodyPr/>
        <a:lstStyle/>
        <a:p>
          <a:r>
            <a:rPr lang="en-US"/>
            <a:t>Increased from mean of 1.92 (0-4) days a week to 4.96 (4-5) days a week.</a:t>
          </a:r>
        </a:p>
      </dgm:t>
    </dgm:pt>
    <dgm:pt modelId="{5DA7FEBA-A1AD-41E0-B84B-AA8A89B7AFAA}" type="parTrans" cxnId="{C87ABF21-2115-4DCC-98C0-A7B884B51ACB}">
      <dgm:prSet/>
      <dgm:spPr/>
      <dgm:t>
        <a:bodyPr/>
        <a:lstStyle/>
        <a:p>
          <a:endParaRPr lang="en-US"/>
        </a:p>
      </dgm:t>
    </dgm:pt>
    <dgm:pt modelId="{8E9A26D9-DCD6-4185-A19E-BE08E4BE5CE7}" type="sibTrans" cxnId="{C87ABF21-2115-4DCC-98C0-A7B884B51ACB}">
      <dgm:prSet/>
      <dgm:spPr/>
      <dgm:t>
        <a:bodyPr/>
        <a:lstStyle/>
        <a:p>
          <a:endParaRPr lang="en-US"/>
        </a:p>
      </dgm:t>
    </dgm:pt>
    <dgm:pt modelId="{EE76F2EC-A739-4E21-AC64-8A69F6960520}">
      <dgm:prSet/>
      <dgm:spPr/>
      <dgm:t>
        <a:bodyPr/>
        <a:lstStyle/>
        <a:p>
          <a:r>
            <a:rPr lang="en-US"/>
            <a:t>Relaxation techniques-after first week, migraine reports decreased and relaxation techniques were not used.</a:t>
          </a:r>
        </a:p>
      </dgm:t>
    </dgm:pt>
    <dgm:pt modelId="{20D189B7-998E-490B-8131-0CD9DB50D322}" type="parTrans" cxnId="{C2A6F95D-7B60-41D7-B135-7AB905A77D5F}">
      <dgm:prSet/>
      <dgm:spPr/>
      <dgm:t>
        <a:bodyPr/>
        <a:lstStyle/>
        <a:p>
          <a:endParaRPr lang="en-US"/>
        </a:p>
      </dgm:t>
    </dgm:pt>
    <dgm:pt modelId="{2FE7811E-C00F-4E14-A083-7B65EA45E806}" type="sibTrans" cxnId="{C2A6F95D-7B60-41D7-B135-7AB905A77D5F}">
      <dgm:prSet/>
      <dgm:spPr/>
      <dgm:t>
        <a:bodyPr/>
        <a:lstStyle/>
        <a:p>
          <a:endParaRPr lang="en-US"/>
        </a:p>
      </dgm:t>
    </dgm:pt>
    <dgm:pt modelId="{4FCB481F-0640-4030-99B3-402EEB250F36}">
      <dgm:prSet/>
      <dgm:spPr/>
      <dgm:t>
        <a:bodyPr/>
        <a:lstStyle/>
        <a:p>
          <a:r>
            <a:rPr lang="en-US"/>
            <a:t>Initial reports of migraine at school-parents brought medication but did not take home</a:t>
          </a:r>
        </a:p>
      </dgm:t>
    </dgm:pt>
    <dgm:pt modelId="{AADC3163-606D-4BF1-9913-A843C46E793F}" type="parTrans" cxnId="{D7539D7A-D908-4671-AF9F-C82F030F0923}">
      <dgm:prSet/>
      <dgm:spPr/>
      <dgm:t>
        <a:bodyPr/>
        <a:lstStyle/>
        <a:p>
          <a:endParaRPr lang="en-US"/>
        </a:p>
      </dgm:t>
    </dgm:pt>
    <dgm:pt modelId="{5A37423A-E80B-41AC-B9BF-884DD6CD71E2}" type="sibTrans" cxnId="{D7539D7A-D908-4671-AF9F-C82F030F0923}">
      <dgm:prSet/>
      <dgm:spPr/>
      <dgm:t>
        <a:bodyPr/>
        <a:lstStyle/>
        <a:p>
          <a:endParaRPr lang="en-US"/>
        </a:p>
      </dgm:t>
    </dgm:pt>
    <dgm:pt modelId="{A4A0D693-5373-4A1D-8097-0002CC0BF54F}">
      <dgm:prSet/>
      <dgm:spPr/>
      <dgm:t>
        <a:bodyPr/>
        <a:lstStyle/>
        <a:p>
          <a:r>
            <a:rPr lang="en-US"/>
            <a:t>Engagement-increased task completion and engagement in all classes except science</a:t>
          </a:r>
        </a:p>
      </dgm:t>
    </dgm:pt>
    <dgm:pt modelId="{1779945C-6557-41FE-80E3-E63FF9B7DE05}" type="parTrans" cxnId="{18438009-5447-4635-BB15-A7E0CD8DC2D9}">
      <dgm:prSet/>
      <dgm:spPr/>
      <dgm:t>
        <a:bodyPr/>
        <a:lstStyle/>
        <a:p>
          <a:endParaRPr lang="en-US"/>
        </a:p>
      </dgm:t>
    </dgm:pt>
    <dgm:pt modelId="{CB464FFF-8931-469F-B7BD-163D8E1BD1E5}" type="sibTrans" cxnId="{18438009-5447-4635-BB15-A7E0CD8DC2D9}">
      <dgm:prSet/>
      <dgm:spPr/>
      <dgm:t>
        <a:bodyPr/>
        <a:lstStyle/>
        <a:p>
          <a:endParaRPr lang="en-US"/>
        </a:p>
      </dgm:t>
    </dgm:pt>
    <dgm:pt modelId="{B651C323-890B-4A63-8361-57E3E62B78F8}">
      <dgm:prSet/>
      <dgm:spPr/>
      <dgm:t>
        <a:bodyPr/>
        <a:lstStyle/>
        <a:p>
          <a:r>
            <a:rPr lang="en-US"/>
            <a:t>Social validity</a:t>
          </a:r>
        </a:p>
      </dgm:t>
    </dgm:pt>
    <dgm:pt modelId="{FA542A7B-3CFE-4B19-9E5B-C0DED2A9E70C}" type="parTrans" cxnId="{264173BA-F152-49E1-B3FF-0B4F074B3BE8}">
      <dgm:prSet/>
      <dgm:spPr/>
      <dgm:t>
        <a:bodyPr/>
        <a:lstStyle/>
        <a:p>
          <a:endParaRPr lang="en-US"/>
        </a:p>
      </dgm:t>
    </dgm:pt>
    <dgm:pt modelId="{94810755-9AAE-4153-B4A8-0415C4F279D0}" type="sibTrans" cxnId="{264173BA-F152-49E1-B3FF-0B4F074B3BE8}">
      <dgm:prSet/>
      <dgm:spPr/>
      <dgm:t>
        <a:bodyPr/>
        <a:lstStyle/>
        <a:p>
          <a:endParaRPr lang="en-US"/>
        </a:p>
      </dgm:t>
    </dgm:pt>
    <dgm:pt modelId="{8BC67613-D377-42DF-89D4-AFC15A15EE39}">
      <dgm:prSet/>
      <dgm:spPr/>
      <dgm:t>
        <a:bodyPr/>
        <a:lstStyle/>
        <a:p>
          <a:r>
            <a:rPr lang="en-US"/>
            <a:t>Family, Emma, and teachers found intervention acceptable</a:t>
          </a:r>
        </a:p>
      </dgm:t>
    </dgm:pt>
    <dgm:pt modelId="{55A5CBCD-F4B8-41D3-8DF5-A7D00664301C}" type="parTrans" cxnId="{B1F4848D-4A63-469C-A974-B1FAC13D21D0}">
      <dgm:prSet/>
      <dgm:spPr/>
      <dgm:t>
        <a:bodyPr/>
        <a:lstStyle/>
        <a:p>
          <a:endParaRPr lang="en-US"/>
        </a:p>
      </dgm:t>
    </dgm:pt>
    <dgm:pt modelId="{14345F34-AF7F-494C-9A9C-558D72A546AF}" type="sibTrans" cxnId="{B1F4848D-4A63-469C-A974-B1FAC13D21D0}">
      <dgm:prSet/>
      <dgm:spPr/>
      <dgm:t>
        <a:bodyPr/>
        <a:lstStyle/>
        <a:p>
          <a:endParaRPr lang="en-US"/>
        </a:p>
      </dgm:t>
    </dgm:pt>
    <dgm:pt modelId="{9CF088A9-51E4-4E34-B777-80E79D14B1AB}">
      <dgm:prSet/>
      <dgm:spPr/>
      <dgm:t>
        <a:bodyPr/>
        <a:lstStyle/>
        <a:p>
          <a:r>
            <a:rPr lang="en-US"/>
            <a:t>Emma reported liking the points because it gave her a way to earn more allowance and know what to expect</a:t>
          </a:r>
        </a:p>
      </dgm:t>
    </dgm:pt>
    <dgm:pt modelId="{A5128DD1-B28C-4215-B098-03AB43B0043C}" type="parTrans" cxnId="{E9A1FE8D-5D3A-4854-BA6F-1FB85FF54A28}">
      <dgm:prSet/>
      <dgm:spPr/>
      <dgm:t>
        <a:bodyPr/>
        <a:lstStyle/>
        <a:p>
          <a:endParaRPr lang="en-US"/>
        </a:p>
      </dgm:t>
    </dgm:pt>
    <dgm:pt modelId="{7F82F6C8-B604-4AFA-84FE-4A0711737C14}" type="sibTrans" cxnId="{E9A1FE8D-5D3A-4854-BA6F-1FB85FF54A28}">
      <dgm:prSet/>
      <dgm:spPr/>
      <dgm:t>
        <a:bodyPr/>
        <a:lstStyle/>
        <a:p>
          <a:endParaRPr lang="en-US"/>
        </a:p>
      </dgm:t>
    </dgm:pt>
    <dgm:pt modelId="{F5672F2E-5EB0-7648-8EF4-87687C359B10}" type="pres">
      <dgm:prSet presAssocID="{A1E7114F-9CBD-4A04-832E-DE608F5AB3D8}" presName="linear" presStyleCnt="0">
        <dgm:presLayoutVars>
          <dgm:dir/>
          <dgm:animLvl val="lvl"/>
          <dgm:resizeHandles val="exact"/>
        </dgm:presLayoutVars>
      </dgm:prSet>
      <dgm:spPr/>
    </dgm:pt>
    <dgm:pt modelId="{F6EF1B36-E64C-6C4F-BBE4-F4D7AA4F2F38}" type="pres">
      <dgm:prSet presAssocID="{5565E086-C5CE-4ABF-9501-9E83F5758FA0}" presName="parentLin" presStyleCnt="0"/>
      <dgm:spPr/>
    </dgm:pt>
    <dgm:pt modelId="{1B7FFAC4-ED7D-F34F-B1E4-3463090C449B}" type="pres">
      <dgm:prSet presAssocID="{5565E086-C5CE-4ABF-9501-9E83F5758FA0}" presName="parentLeftMargin" presStyleLbl="node1" presStyleIdx="0" presStyleCnt="2"/>
      <dgm:spPr/>
    </dgm:pt>
    <dgm:pt modelId="{E5AD20C8-26EE-7445-931C-C6B0899BBAE9}" type="pres">
      <dgm:prSet presAssocID="{5565E086-C5CE-4ABF-9501-9E83F5758FA0}" presName="parentText" presStyleLbl="node1" presStyleIdx="0" presStyleCnt="2">
        <dgm:presLayoutVars>
          <dgm:chMax val="0"/>
          <dgm:bulletEnabled val="1"/>
        </dgm:presLayoutVars>
      </dgm:prSet>
      <dgm:spPr/>
    </dgm:pt>
    <dgm:pt modelId="{247F19D9-B3D6-024D-AA98-B6FA89C8CA39}" type="pres">
      <dgm:prSet presAssocID="{5565E086-C5CE-4ABF-9501-9E83F5758FA0}" presName="negativeSpace" presStyleCnt="0"/>
      <dgm:spPr/>
    </dgm:pt>
    <dgm:pt modelId="{B2EED87D-613B-F944-B98D-46AFEFAE5390}" type="pres">
      <dgm:prSet presAssocID="{5565E086-C5CE-4ABF-9501-9E83F5758FA0}" presName="childText" presStyleLbl="conFgAcc1" presStyleIdx="0" presStyleCnt="2">
        <dgm:presLayoutVars>
          <dgm:bulletEnabled val="1"/>
        </dgm:presLayoutVars>
      </dgm:prSet>
      <dgm:spPr/>
    </dgm:pt>
    <dgm:pt modelId="{7F77C2FF-8C01-204E-AFFE-A8DB1DF2EBF9}" type="pres">
      <dgm:prSet presAssocID="{DD43D6B7-C57E-41AF-B58B-027C6AD113E4}" presName="spaceBetweenRectangles" presStyleCnt="0"/>
      <dgm:spPr/>
    </dgm:pt>
    <dgm:pt modelId="{F534E858-8251-884C-A0C6-67C301E3AC22}" type="pres">
      <dgm:prSet presAssocID="{B651C323-890B-4A63-8361-57E3E62B78F8}" presName="parentLin" presStyleCnt="0"/>
      <dgm:spPr/>
    </dgm:pt>
    <dgm:pt modelId="{F470C02D-BE1A-3241-A976-58D8DD4D169A}" type="pres">
      <dgm:prSet presAssocID="{B651C323-890B-4A63-8361-57E3E62B78F8}" presName="parentLeftMargin" presStyleLbl="node1" presStyleIdx="0" presStyleCnt="2"/>
      <dgm:spPr/>
    </dgm:pt>
    <dgm:pt modelId="{3501F28A-3CB0-9C45-85B0-3813C760E607}" type="pres">
      <dgm:prSet presAssocID="{B651C323-890B-4A63-8361-57E3E62B78F8}" presName="parentText" presStyleLbl="node1" presStyleIdx="1" presStyleCnt="2">
        <dgm:presLayoutVars>
          <dgm:chMax val="0"/>
          <dgm:bulletEnabled val="1"/>
        </dgm:presLayoutVars>
      </dgm:prSet>
      <dgm:spPr/>
    </dgm:pt>
    <dgm:pt modelId="{1B51B45D-5EFD-324A-9EBB-9B739E0D2429}" type="pres">
      <dgm:prSet presAssocID="{B651C323-890B-4A63-8361-57E3E62B78F8}" presName="negativeSpace" presStyleCnt="0"/>
      <dgm:spPr/>
    </dgm:pt>
    <dgm:pt modelId="{7642F4C6-CFB6-7D40-8DC3-1886A9DD485F}" type="pres">
      <dgm:prSet presAssocID="{B651C323-890B-4A63-8361-57E3E62B78F8}" presName="childText" presStyleLbl="conFgAcc1" presStyleIdx="1" presStyleCnt="2">
        <dgm:presLayoutVars>
          <dgm:bulletEnabled val="1"/>
        </dgm:presLayoutVars>
      </dgm:prSet>
      <dgm:spPr/>
    </dgm:pt>
  </dgm:ptLst>
  <dgm:cxnLst>
    <dgm:cxn modelId="{3A072407-B15F-744C-9E49-3323CC880725}" type="presOf" srcId="{5565E086-C5CE-4ABF-9501-9E83F5758FA0}" destId="{1B7FFAC4-ED7D-F34F-B1E4-3463090C449B}" srcOrd="0" destOrd="0" presId="urn:microsoft.com/office/officeart/2005/8/layout/list1"/>
    <dgm:cxn modelId="{18438009-5447-4635-BB15-A7E0CD8DC2D9}" srcId="{5565E086-C5CE-4ABF-9501-9E83F5758FA0}" destId="{A4A0D693-5373-4A1D-8097-0002CC0BF54F}" srcOrd="4" destOrd="0" parTransId="{1779945C-6557-41FE-80E3-E63FF9B7DE05}" sibTransId="{CB464FFF-8931-469F-B7BD-163D8E1BD1E5}"/>
    <dgm:cxn modelId="{6711400F-2497-3944-A34A-0903C9328450}" type="presOf" srcId="{B651C323-890B-4A63-8361-57E3E62B78F8}" destId="{3501F28A-3CB0-9C45-85B0-3813C760E607}" srcOrd="1" destOrd="0" presId="urn:microsoft.com/office/officeart/2005/8/layout/list1"/>
    <dgm:cxn modelId="{40A83310-4A22-F74C-9314-075A44CF9A40}" type="presOf" srcId="{9CF088A9-51E4-4E34-B777-80E79D14B1AB}" destId="{7642F4C6-CFB6-7D40-8DC3-1886A9DD485F}" srcOrd="0" destOrd="1" presId="urn:microsoft.com/office/officeart/2005/8/layout/list1"/>
    <dgm:cxn modelId="{6077E315-8028-4A48-9610-D22AB8092921}" type="presOf" srcId="{EE76F2EC-A739-4E21-AC64-8A69F6960520}" destId="{B2EED87D-613B-F944-B98D-46AFEFAE5390}" srcOrd="0" destOrd="4" presId="urn:microsoft.com/office/officeart/2005/8/layout/list1"/>
    <dgm:cxn modelId="{E2F0AD16-EEA5-9740-B51B-6CB6809419A0}" type="presOf" srcId="{8BC67613-D377-42DF-89D4-AFC15A15EE39}" destId="{7642F4C6-CFB6-7D40-8DC3-1886A9DD485F}" srcOrd="0" destOrd="0" presId="urn:microsoft.com/office/officeart/2005/8/layout/list1"/>
    <dgm:cxn modelId="{C87ABF21-2115-4DCC-98C0-A7B884B51ACB}" srcId="{A9977419-44DA-4B95-BA7B-3AEA43E6824B}" destId="{119D52FE-DD9F-4802-9FCC-7679C211E02F}" srcOrd="0" destOrd="0" parTransId="{5DA7FEBA-A1AD-41E0-B84B-AA8A89B7AFAA}" sibTransId="{8E9A26D9-DCD6-4185-A19E-BE08E4BE5CE7}"/>
    <dgm:cxn modelId="{BA8CB825-0F94-4291-8462-1C62985AB9B2}" srcId="{54EB1769-0A39-440B-AD0C-4770A0AB7732}" destId="{BC684DE4-5A92-4928-957B-D710750326B7}" srcOrd="0" destOrd="0" parTransId="{C58317F5-3FA3-4CC0-A182-0BD32E22D350}" sibTransId="{A4DF72B4-2A96-4101-8CB4-16236D29A5E9}"/>
    <dgm:cxn modelId="{FE48EA2F-AA83-6340-9598-111239C5B843}" type="presOf" srcId="{5565E086-C5CE-4ABF-9501-9E83F5758FA0}" destId="{E5AD20C8-26EE-7445-931C-C6B0899BBAE9}" srcOrd="1" destOrd="0" presId="urn:microsoft.com/office/officeart/2005/8/layout/list1"/>
    <dgm:cxn modelId="{F7C7DD42-8866-6545-A180-351C94BF1839}" type="presOf" srcId="{119D52FE-DD9F-4802-9FCC-7679C211E02F}" destId="{B2EED87D-613B-F944-B98D-46AFEFAE5390}" srcOrd="0" destOrd="3" presId="urn:microsoft.com/office/officeart/2005/8/layout/list1"/>
    <dgm:cxn modelId="{E10B3153-A61D-7D48-88D0-FFEF31E21D3A}" type="presOf" srcId="{A9977419-44DA-4B95-BA7B-3AEA43E6824B}" destId="{B2EED87D-613B-F944-B98D-46AFEFAE5390}" srcOrd="0" destOrd="2" presId="urn:microsoft.com/office/officeart/2005/8/layout/list1"/>
    <dgm:cxn modelId="{C317D75A-9E78-5E4A-BAE0-E9968CBF6693}" type="presOf" srcId="{A4A0D693-5373-4A1D-8097-0002CC0BF54F}" destId="{B2EED87D-613B-F944-B98D-46AFEFAE5390}" srcOrd="0" destOrd="6" presId="urn:microsoft.com/office/officeart/2005/8/layout/list1"/>
    <dgm:cxn modelId="{C2A6F95D-7B60-41D7-B135-7AB905A77D5F}" srcId="{5565E086-C5CE-4ABF-9501-9E83F5758FA0}" destId="{EE76F2EC-A739-4E21-AC64-8A69F6960520}" srcOrd="2" destOrd="0" parTransId="{20D189B7-998E-490B-8131-0CD9DB50D322}" sibTransId="{2FE7811E-C00F-4E14-A083-7B65EA45E806}"/>
    <dgm:cxn modelId="{D7539D7A-D908-4671-AF9F-C82F030F0923}" srcId="{5565E086-C5CE-4ABF-9501-9E83F5758FA0}" destId="{4FCB481F-0640-4030-99B3-402EEB250F36}" srcOrd="3" destOrd="0" parTransId="{AADC3163-606D-4BF1-9913-A843C46E793F}" sibTransId="{5A37423A-E80B-41AC-B9BF-884DD6CD71E2}"/>
    <dgm:cxn modelId="{3DE18184-6378-784F-9C5C-3E2C776CFD3C}" type="presOf" srcId="{54EB1769-0A39-440B-AD0C-4770A0AB7732}" destId="{B2EED87D-613B-F944-B98D-46AFEFAE5390}" srcOrd="0" destOrd="0" presId="urn:microsoft.com/office/officeart/2005/8/layout/list1"/>
    <dgm:cxn modelId="{B1F4848D-4A63-469C-A974-B1FAC13D21D0}" srcId="{B651C323-890B-4A63-8361-57E3E62B78F8}" destId="{8BC67613-D377-42DF-89D4-AFC15A15EE39}" srcOrd="0" destOrd="0" parTransId="{55A5CBCD-F4B8-41D3-8DF5-A7D00664301C}" sibTransId="{14345F34-AF7F-494C-9A9C-558D72A546AF}"/>
    <dgm:cxn modelId="{E9A1FE8D-5D3A-4854-BA6F-1FB85FF54A28}" srcId="{8BC67613-D377-42DF-89D4-AFC15A15EE39}" destId="{9CF088A9-51E4-4E34-B777-80E79D14B1AB}" srcOrd="0" destOrd="0" parTransId="{A5128DD1-B28C-4215-B098-03AB43B0043C}" sibTransId="{7F82F6C8-B604-4AFA-84FE-4A0711737C14}"/>
    <dgm:cxn modelId="{264173BA-F152-49E1-B3FF-0B4F074B3BE8}" srcId="{A1E7114F-9CBD-4A04-832E-DE608F5AB3D8}" destId="{B651C323-890B-4A63-8361-57E3E62B78F8}" srcOrd="1" destOrd="0" parTransId="{FA542A7B-3CFE-4B19-9E5B-C0DED2A9E70C}" sibTransId="{94810755-9AAE-4153-B4A8-0415C4F279D0}"/>
    <dgm:cxn modelId="{8204C2BB-3061-4C82-B999-D073D08D05E5}" srcId="{5565E086-C5CE-4ABF-9501-9E83F5758FA0}" destId="{54EB1769-0A39-440B-AD0C-4770A0AB7732}" srcOrd="0" destOrd="0" parTransId="{63AA5F11-50A4-4F21-9A7C-7063FBF5B617}" sibTransId="{CF9FC704-CDF9-4D2F-BF5B-D103B993E32A}"/>
    <dgm:cxn modelId="{47D196BC-17CB-4ACA-B134-D408815F4107}" srcId="{A1E7114F-9CBD-4A04-832E-DE608F5AB3D8}" destId="{5565E086-C5CE-4ABF-9501-9E83F5758FA0}" srcOrd="0" destOrd="0" parTransId="{7D3FEBB2-6DEB-4245-A96E-CAC680C4A650}" sibTransId="{DD43D6B7-C57E-41AF-B58B-027C6AD113E4}"/>
    <dgm:cxn modelId="{CBAB1BC7-2433-1949-B55E-C63FBF4797D5}" type="presOf" srcId="{A1E7114F-9CBD-4A04-832E-DE608F5AB3D8}" destId="{F5672F2E-5EB0-7648-8EF4-87687C359B10}" srcOrd="0" destOrd="0" presId="urn:microsoft.com/office/officeart/2005/8/layout/list1"/>
    <dgm:cxn modelId="{7D7C1FE0-64C4-480A-AF85-18C2AEA494DA}" srcId="{5565E086-C5CE-4ABF-9501-9E83F5758FA0}" destId="{A9977419-44DA-4B95-BA7B-3AEA43E6824B}" srcOrd="1" destOrd="0" parTransId="{65B583E2-7AAD-4FB6-83B7-8B7210803B46}" sibTransId="{0509CCBA-EE94-489C-9D74-459B93EB1DFB}"/>
    <dgm:cxn modelId="{F1B534E5-931B-B44B-91DA-BCDFAA961651}" type="presOf" srcId="{4FCB481F-0640-4030-99B3-402EEB250F36}" destId="{B2EED87D-613B-F944-B98D-46AFEFAE5390}" srcOrd="0" destOrd="5" presId="urn:microsoft.com/office/officeart/2005/8/layout/list1"/>
    <dgm:cxn modelId="{9B13E3EB-B456-A54C-8EAA-7EB8C6DB3108}" type="presOf" srcId="{BC684DE4-5A92-4928-957B-D710750326B7}" destId="{B2EED87D-613B-F944-B98D-46AFEFAE5390}" srcOrd="0" destOrd="1" presId="urn:microsoft.com/office/officeart/2005/8/layout/list1"/>
    <dgm:cxn modelId="{57F115F4-78AD-1541-A185-587EDC535F8E}" type="presOf" srcId="{B651C323-890B-4A63-8361-57E3E62B78F8}" destId="{F470C02D-BE1A-3241-A976-58D8DD4D169A}" srcOrd="0" destOrd="0" presId="urn:microsoft.com/office/officeart/2005/8/layout/list1"/>
    <dgm:cxn modelId="{E0CA0BA4-DB7D-C442-8DEE-3711F4E02F79}" type="presParOf" srcId="{F5672F2E-5EB0-7648-8EF4-87687C359B10}" destId="{F6EF1B36-E64C-6C4F-BBE4-F4D7AA4F2F38}" srcOrd="0" destOrd="0" presId="urn:microsoft.com/office/officeart/2005/8/layout/list1"/>
    <dgm:cxn modelId="{02A7579D-1A9F-C64F-AF97-6CF0F502A9BA}" type="presParOf" srcId="{F6EF1B36-E64C-6C4F-BBE4-F4D7AA4F2F38}" destId="{1B7FFAC4-ED7D-F34F-B1E4-3463090C449B}" srcOrd="0" destOrd="0" presId="urn:microsoft.com/office/officeart/2005/8/layout/list1"/>
    <dgm:cxn modelId="{87DC694B-C65B-0342-9DED-05780EA0B2F5}" type="presParOf" srcId="{F6EF1B36-E64C-6C4F-BBE4-F4D7AA4F2F38}" destId="{E5AD20C8-26EE-7445-931C-C6B0899BBAE9}" srcOrd="1" destOrd="0" presId="urn:microsoft.com/office/officeart/2005/8/layout/list1"/>
    <dgm:cxn modelId="{3BA078E8-6072-F74C-A04A-A9EF1C263829}" type="presParOf" srcId="{F5672F2E-5EB0-7648-8EF4-87687C359B10}" destId="{247F19D9-B3D6-024D-AA98-B6FA89C8CA39}" srcOrd="1" destOrd="0" presId="urn:microsoft.com/office/officeart/2005/8/layout/list1"/>
    <dgm:cxn modelId="{63FF2DDE-E464-FB45-8589-D63271ED54ED}" type="presParOf" srcId="{F5672F2E-5EB0-7648-8EF4-87687C359B10}" destId="{B2EED87D-613B-F944-B98D-46AFEFAE5390}" srcOrd="2" destOrd="0" presId="urn:microsoft.com/office/officeart/2005/8/layout/list1"/>
    <dgm:cxn modelId="{9F09A718-B936-8148-A62C-0FD9A58B9A13}" type="presParOf" srcId="{F5672F2E-5EB0-7648-8EF4-87687C359B10}" destId="{7F77C2FF-8C01-204E-AFFE-A8DB1DF2EBF9}" srcOrd="3" destOrd="0" presId="urn:microsoft.com/office/officeart/2005/8/layout/list1"/>
    <dgm:cxn modelId="{A28CCEE6-38DD-B543-8310-ECB235B0580A}" type="presParOf" srcId="{F5672F2E-5EB0-7648-8EF4-87687C359B10}" destId="{F534E858-8251-884C-A0C6-67C301E3AC22}" srcOrd="4" destOrd="0" presId="urn:microsoft.com/office/officeart/2005/8/layout/list1"/>
    <dgm:cxn modelId="{50EAD2BF-29AD-7D4C-9905-13C834629638}" type="presParOf" srcId="{F534E858-8251-884C-A0C6-67C301E3AC22}" destId="{F470C02D-BE1A-3241-A976-58D8DD4D169A}" srcOrd="0" destOrd="0" presId="urn:microsoft.com/office/officeart/2005/8/layout/list1"/>
    <dgm:cxn modelId="{BE5F8962-2A27-094C-A321-BEB6DA2F1D14}" type="presParOf" srcId="{F534E858-8251-884C-A0C6-67C301E3AC22}" destId="{3501F28A-3CB0-9C45-85B0-3813C760E607}" srcOrd="1" destOrd="0" presId="urn:microsoft.com/office/officeart/2005/8/layout/list1"/>
    <dgm:cxn modelId="{D5198A25-9C12-EE46-8525-E0A8A0B80992}" type="presParOf" srcId="{F5672F2E-5EB0-7648-8EF4-87687C359B10}" destId="{1B51B45D-5EFD-324A-9EBB-9B739E0D2429}" srcOrd="5" destOrd="0" presId="urn:microsoft.com/office/officeart/2005/8/layout/list1"/>
    <dgm:cxn modelId="{AC080B60-B25C-534E-8D9C-2311A9F5DDD4}" type="presParOf" srcId="{F5672F2E-5EB0-7648-8EF4-87687C359B10}" destId="{7642F4C6-CFB6-7D40-8DC3-1886A9DD48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7110DC-2566-4E53-AC96-C7FE9B7593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7668E97-48B1-4502-9E1F-289624A6A726}">
      <dgm:prSet/>
      <dgm:spPr/>
      <dgm:t>
        <a:bodyPr/>
        <a:lstStyle/>
        <a:p>
          <a:r>
            <a:rPr lang="en-US"/>
            <a:t>Prevention-establish a routine for AM and PM (morning routine, tasks, and night-time routine-get to bed at specific time, no caffeine 3 hours prior to sleep</a:t>
          </a:r>
        </a:p>
      </dgm:t>
    </dgm:pt>
    <dgm:pt modelId="{910F95DF-14EA-4280-9538-48DDD369D03E}" type="parTrans" cxnId="{C030EB45-5569-4A60-AE9B-099DA5CF8F18}">
      <dgm:prSet/>
      <dgm:spPr/>
      <dgm:t>
        <a:bodyPr/>
        <a:lstStyle/>
        <a:p>
          <a:endParaRPr lang="en-US"/>
        </a:p>
      </dgm:t>
    </dgm:pt>
    <dgm:pt modelId="{6F9667A0-60CC-4D95-B14B-681829EF24DC}" type="sibTrans" cxnId="{C030EB45-5569-4A60-AE9B-099DA5CF8F18}">
      <dgm:prSet/>
      <dgm:spPr/>
      <dgm:t>
        <a:bodyPr/>
        <a:lstStyle/>
        <a:p>
          <a:endParaRPr lang="en-US"/>
        </a:p>
      </dgm:t>
    </dgm:pt>
    <dgm:pt modelId="{ADE18451-DACC-48D9-9482-6B99D5C73C91}">
      <dgm:prSet/>
      <dgm:spPr/>
      <dgm:t>
        <a:bodyPr/>
        <a:lstStyle/>
        <a:p>
          <a:r>
            <a:rPr lang="en-US"/>
            <a:t>Teach and Reinforce:</a:t>
          </a:r>
        </a:p>
      </dgm:t>
    </dgm:pt>
    <dgm:pt modelId="{781CD415-FEC4-4D59-9E55-0BE78135E378}" type="parTrans" cxnId="{2A8A892A-0B57-4A1A-ABFD-5E2E0C8636A3}">
      <dgm:prSet/>
      <dgm:spPr/>
      <dgm:t>
        <a:bodyPr/>
        <a:lstStyle/>
        <a:p>
          <a:endParaRPr lang="en-US"/>
        </a:p>
      </dgm:t>
    </dgm:pt>
    <dgm:pt modelId="{5CAF965E-3E57-4724-A173-0BFB039ADB2E}" type="sibTrans" cxnId="{2A8A892A-0B57-4A1A-ABFD-5E2E0C8636A3}">
      <dgm:prSet/>
      <dgm:spPr/>
      <dgm:t>
        <a:bodyPr/>
        <a:lstStyle/>
        <a:p>
          <a:endParaRPr lang="en-US"/>
        </a:p>
      </dgm:t>
    </dgm:pt>
    <dgm:pt modelId="{3F3FAC62-0F33-40BE-97D0-B7CB5F174E4E}">
      <dgm:prSet/>
      <dgm:spPr/>
      <dgm:t>
        <a:bodyPr/>
        <a:lstStyle/>
        <a:p>
          <a:r>
            <a:rPr lang="en-US"/>
            <a:t>Family supports provided to being problem-solving and generating solutions (therapist or other agency)</a:t>
          </a:r>
        </a:p>
      </dgm:t>
    </dgm:pt>
    <dgm:pt modelId="{7A43D000-823F-4641-B874-08B47E57026C}" type="parTrans" cxnId="{DB656711-F2AF-4AB5-B05F-03098C8958C9}">
      <dgm:prSet/>
      <dgm:spPr/>
      <dgm:t>
        <a:bodyPr/>
        <a:lstStyle/>
        <a:p>
          <a:endParaRPr lang="en-US"/>
        </a:p>
      </dgm:t>
    </dgm:pt>
    <dgm:pt modelId="{9608F50D-E8B4-4A04-963F-62FB265F0BC4}" type="sibTrans" cxnId="{DB656711-F2AF-4AB5-B05F-03098C8958C9}">
      <dgm:prSet/>
      <dgm:spPr/>
      <dgm:t>
        <a:bodyPr/>
        <a:lstStyle/>
        <a:p>
          <a:endParaRPr lang="en-US"/>
        </a:p>
      </dgm:t>
    </dgm:pt>
    <dgm:pt modelId="{969E30C5-2DD4-44D1-9AE6-893F30190BA8}">
      <dgm:prSet/>
      <dgm:spPr/>
      <dgm:t>
        <a:bodyPr/>
        <a:lstStyle/>
        <a:p>
          <a:r>
            <a:rPr lang="en-US"/>
            <a:t>Start first with small contract getting Yancy to agree to do one-task for money (e.g., feeding pet dog each day)-no requirement for school</a:t>
          </a:r>
        </a:p>
      </dgm:t>
    </dgm:pt>
    <dgm:pt modelId="{B032AF34-E076-4068-B19D-0F48443D7708}" type="parTrans" cxnId="{96E89249-BF2F-4624-94AF-3A9DA1864646}">
      <dgm:prSet/>
      <dgm:spPr/>
      <dgm:t>
        <a:bodyPr/>
        <a:lstStyle/>
        <a:p>
          <a:endParaRPr lang="en-US"/>
        </a:p>
      </dgm:t>
    </dgm:pt>
    <dgm:pt modelId="{138A6BB1-93E8-40B9-BD3E-95C259A22A3A}" type="sibTrans" cxnId="{96E89249-BF2F-4624-94AF-3A9DA1864646}">
      <dgm:prSet/>
      <dgm:spPr/>
      <dgm:t>
        <a:bodyPr/>
        <a:lstStyle/>
        <a:p>
          <a:endParaRPr lang="en-US"/>
        </a:p>
      </dgm:t>
    </dgm:pt>
    <dgm:pt modelId="{CEF35528-78C9-4868-803B-BC427ACE47CA}">
      <dgm:prSet/>
      <dgm:spPr/>
      <dgm:t>
        <a:bodyPr/>
        <a:lstStyle/>
        <a:p>
          <a:r>
            <a:rPr lang="en-US" dirty="0"/>
            <a:t>Next, Yancy will be prompted (with schedule/contract) to engage in a morning routine including set times for waking, showering, dressing, eating, and preparing for school as if going.  Gradually increasing to walking or riding to school but allowing Yancy to say I don’t want to attend school if he decides to do so once ¼, ½, ¾, all the way to school entrance</a:t>
          </a:r>
        </a:p>
      </dgm:t>
    </dgm:pt>
    <dgm:pt modelId="{4798EE71-D801-498D-9F8B-3D6C4CD00AA6}" type="parTrans" cxnId="{95A87BB0-69C9-498D-AAC2-5D62A9E4280C}">
      <dgm:prSet/>
      <dgm:spPr/>
      <dgm:t>
        <a:bodyPr/>
        <a:lstStyle/>
        <a:p>
          <a:endParaRPr lang="en-US"/>
        </a:p>
      </dgm:t>
    </dgm:pt>
    <dgm:pt modelId="{A0FBCB18-5882-4E91-A072-196E22592636}" type="sibTrans" cxnId="{95A87BB0-69C9-498D-AAC2-5D62A9E4280C}">
      <dgm:prSet/>
      <dgm:spPr/>
      <dgm:t>
        <a:bodyPr/>
        <a:lstStyle/>
        <a:p>
          <a:endParaRPr lang="en-US"/>
        </a:p>
      </dgm:t>
    </dgm:pt>
    <dgm:pt modelId="{8709A264-40EA-4C38-A453-3D2D9754FC13}">
      <dgm:prSet/>
      <dgm:spPr/>
      <dgm:t>
        <a:bodyPr/>
        <a:lstStyle/>
        <a:p>
          <a:r>
            <a:rPr lang="en-US"/>
            <a:t>Contingent upon following the schedule, Yancy would be reinforced with time spent with friends in the evening</a:t>
          </a:r>
        </a:p>
      </dgm:t>
    </dgm:pt>
    <dgm:pt modelId="{CE9BD7FF-486C-4D92-A808-F6C397D171D9}" type="parTrans" cxnId="{8361F08C-C6D8-4530-B8CE-1708ED1DA249}">
      <dgm:prSet/>
      <dgm:spPr/>
      <dgm:t>
        <a:bodyPr/>
        <a:lstStyle/>
        <a:p>
          <a:endParaRPr lang="en-US"/>
        </a:p>
      </dgm:t>
    </dgm:pt>
    <dgm:pt modelId="{DB11091C-90F4-4679-BAEC-288276C2BC80}" type="sibTrans" cxnId="{8361F08C-C6D8-4530-B8CE-1708ED1DA249}">
      <dgm:prSet/>
      <dgm:spPr/>
      <dgm:t>
        <a:bodyPr/>
        <a:lstStyle/>
        <a:p>
          <a:endParaRPr lang="en-US"/>
        </a:p>
      </dgm:t>
    </dgm:pt>
    <dgm:pt modelId="{A3C3DC15-E554-49E7-9502-B12A93D373EE}">
      <dgm:prSet/>
      <dgm:spPr/>
      <dgm:t>
        <a:bodyPr/>
        <a:lstStyle/>
        <a:p>
          <a:r>
            <a:rPr lang="en-US"/>
            <a:t>Next, Yancy would attend school-initially one-half day in exchange for doing chores in PM for payment</a:t>
          </a:r>
        </a:p>
      </dgm:t>
    </dgm:pt>
    <dgm:pt modelId="{BB999D68-B29F-416D-9DD7-8160B7855BD8}" type="parTrans" cxnId="{FCDC6762-6250-4672-BA1B-D07B1CFED411}">
      <dgm:prSet/>
      <dgm:spPr/>
      <dgm:t>
        <a:bodyPr/>
        <a:lstStyle/>
        <a:p>
          <a:endParaRPr lang="en-US"/>
        </a:p>
      </dgm:t>
    </dgm:pt>
    <dgm:pt modelId="{AFA6D7CD-8BAC-4E79-9C3A-25514D1FF571}" type="sibTrans" cxnId="{FCDC6762-6250-4672-BA1B-D07B1CFED411}">
      <dgm:prSet/>
      <dgm:spPr/>
      <dgm:t>
        <a:bodyPr/>
        <a:lstStyle/>
        <a:p>
          <a:endParaRPr lang="en-US"/>
        </a:p>
      </dgm:t>
    </dgm:pt>
    <dgm:pt modelId="{7FB8B234-999F-4E2C-AEE4-4BE47A0C621B}">
      <dgm:prSet/>
      <dgm:spPr/>
      <dgm:t>
        <a:bodyPr/>
        <a:lstStyle/>
        <a:p>
          <a:r>
            <a:rPr lang="en-US"/>
            <a:t>School provided a plan with Yancy for feasible completion of missing work; all professionals were instructed not to call attention to Yancy’s missed time in school</a:t>
          </a:r>
        </a:p>
      </dgm:t>
    </dgm:pt>
    <dgm:pt modelId="{0118D1DD-699B-4FBF-A731-6919C7937DC1}" type="parTrans" cxnId="{C2A9EB58-7324-40D7-95C0-D63D5C739986}">
      <dgm:prSet/>
      <dgm:spPr/>
      <dgm:t>
        <a:bodyPr/>
        <a:lstStyle/>
        <a:p>
          <a:endParaRPr lang="en-US"/>
        </a:p>
      </dgm:t>
    </dgm:pt>
    <dgm:pt modelId="{C9911D75-2951-4EEF-A5CB-DB2B0F3D6A29}" type="sibTrans" cxnId="{C2A9EB58-7324-40D7-95C0-D63D5C739986}">
      <dgm:prSet/>
      <dgm:spPr/>
      <dgm:t>
        <a:bodyPr/>
        <a:lstStyle/>
        <a:p>
          <a:endParaRPr lang="en-US"/>
        </a:p>
      </dgm:t>
    </dgm:pt>
    <dgm:pt modelId="{8085206E-9ED0-4068-A3ED-8FC893A01D92}">
      <dgm:prSet/>
      <dgm:spPr/>
      <dgm:t>
        <a:bodyPr/>
        <a:lstStyle/>
        <a:p>
          <a:r>
            <a:rPr lang="en-US"/>
            <a:t>Contingent upon success, move gradually to full-day attendance</a:t>
          </a:r>
        </a:p>
      </dgm:t>
    </dgm:pt>
    <dgm:pt modelId="{C3D4B7C9-844C-4045-8E59-7F32426AE568}" type="parTrans" cxnId="{5F652AF2-4E78-4C55-B537-A2B856D1F737}">
      <dgm:prSet/>
      <dgm:spPr/>
      <dgm:t>
        <a:bodyPr/>
        <a:lstStyle/>
        <a:p>
          <a:endParaRPr lang="en-US"/>
        </a:p>
      </dgm:t>
    </dgm:pt>
    <dgm:pt modelId="{59E17280-2784-4E8A-9E96-17500CD054CB}" type="sibTrans" cxnId="{5F652AF2-4E78-4C55-B537-A2B856D1F737}">
      <dgm:prSet/>
      <dgm:spPr/>
      <dgm:t>
        <a:bodyPr/>
        <a:lstStyle/>
        <a:p>
          <a:endParaRPr lang="en-US"/>
        </a:p>
      </dgm:t>
    </dgm:pt>
    <dgm:pt modelId="{B8E10F3B-E205-4859-80A0-A98F3B36B902}">
      <dgm:prSet/>
      <dgm:spPr/>
      <dgm:t>
        <a:bodyPr/>
        <a:lstStyle/>
        <a:p>
          <a:r>
            <a:rPr lang="en-US"/>
            <a:t>Reinforcement-curfew extended to spend time in evening with friends</a:t>
          </a:r>
        </a:p>
      </dgm:t>
    </dgm:pt>
    <dgm:pt modelId="{82199BED-70F4-4F74-922A-FEED0F6C2DD9}" type="parTrans" cxnId="{622C20C9-D2F6-462E-8C8C-1B7B19FF486E}">
      <dgm:prSet/>
      <dgm:spPr/>
      <dgm:t>
        <a:bodyPr/>
        <a:lstStyle/>
        <a:p>
          <a:endParaRPr lang="en-US"/>
        </a:p>
      </dgm:t>
    </dgm:pt>
    <dgm:pt modelId="{0FCAE0AD-E984-49F0-A5D8-E0A775CBCEB5}" type="sibTrans" cxnId="{622C20C9-D2F6-462E-8C8C-1B7B19FF486E}">
      <dgm:prSet/>
      <dgm:spPr/>
      <dgm:t>
        <a:bodyPr/>
        <a:lstStyle/>
        <a:p>
          <a:endParaRPr lang="en-US"/>
        </a:p>
      </dgm:t>
    </dgm:pt>
    <dgm:pt modelId="{BBDC583C-4E9E-45A0-BE6E-C58B15EBDD38}">
      <dgm:prSet/>
      <dgm:spPr/>
      <dgm:t>
        <a:bodyPr/>
        <a:lstStyle/>
        <a:p>
          <a:r>
            <a:rPr lang="en-US"/>
            <a:t>Responses to problem behavior (no longer reinforcing with access to tangibles)</a:t>
          </a:r>
        </a:p>
      </dgm:t>
    </dgm:pt>
    <dgm:pt modelId="{743F6DF0-CFE9-4570-8C1A-81907B11EFF1}" type="parTrans" cxnId="{D768CB31-ABD6-4F16-AF3B-AA97808EB965}">
      <dgm:prSet/>
      <dgm:spPr/>
      <dgm:t>
        <a:bodyPr/>
        <a:lstStyle/>
        <a:p>
          <a:endParaRPr lang="en-US"/>
        </a:p>
      </dgm:t>
    </dgm:pt>
    <dgm:pt modelId="{0448B587-E206-4A8A-B892-D4BAEDF25B00}" type="sibTrans" cxnId="{D768CB31-ABD6-4F16-AF3B-AA97808EB965}">
      <dgm:prSet/>
      <dgm:spPr/>
      <dgm:t>
        <a:bodyPr/>
        <a:lstStyle/>
        <a:p>
          <a:endParaRPr lang="en-US"/>
        </a:p>
      </dgm:t>
    </dgm:pt>
    <dgm:pt modelId="{245FF102-380A-444F-9145-CE8F8EC0E8AA}">
      <dgm:prSet/>
      <dgm:spPr/>
      <dgm:t>
        <a:bodyPr/>
        <a:lstStyle/>
        <a:p>
          <a:r>
            <a:rPr lang="en-US"/>
            <a:t>If Yancy did not get out of bed in the AM, then he would be required to go to work with father</a:t>
          </a:r>
        </a:p>
      </dgm:t>
    </dgm:pt>
    <dgm:pt modelId="{411B6BB7-3422-4B20-BB47-BECCB1744A59}" type="parTrans" cxnId="{336D781C-A63B-4BFA-9237-D0F4A366AC94}">
      <dgm:prSet/>
      <dgm:spPr/>
      <dgm:t>
        <a:bodyPr/>
        <a:lstStyle/>
        <a:p>
          <a:endParaRPr lang="en-US"/>
        </a:p>
      </dgm:t>
    </dgm:pt>
    <dgm:pt modelId="{8288B0AA-B445-4D8F-9003-C9AF8799D5EB}" type="sibTrans" cxnId="{336D781C-A63B-4BFA-9237-D0F4A366AC94}">
      <dgm:prSet/>
      <dgm:spPr/>
      <dgm:t>
        <a:bodyPr/>
        <a:lstStyle/>
        <a:p>
          <a:endParaRPr lang="en-US"/>
        </a:p>
      </dgm:t>
    </dgm:pt>
    <dgm:pt modelId="{10A8D413-27D4-FD42-BF8A-EC48C8523E66}" type="pres">
      <dgm:prSet presAssocID="{C57110DC-2566-4E53-AC96-C7FE9B7593BB}" presName="linear" presStyleCnt="0">
        <dgm:presLayoutVars>
          <dgm:animLvl val="lvl"/>
          <dgm:resizeHandles val="exact"/>
        </dgm:presLayoutVars>
      </dgm:prSet>
      <dgm:spPr/>
    </dgm:pt>
    <dgm:pt modelId="{B7CA3A3B-97A6-AE4D-BD33-94BCFE3B365C}" type="pres">
      <dgm:prSet presAssocID="{87668E97-48B1-4502-9E1F-289624A6A726}" presName="parentText" presStyleLbl="node1" presStyleIdx="0" presStyleCnt="3">
        <dgm:presLayoutVars>
          <dgm:chMax val="0"/>
          <dgm:bulletEnabled val="1"/>
        </dgm:presLayoutVars>
      </dgm:prSet>
      <dgm:spPr/>
    </dgm:pt>
    <dgm:pt modelId="{42BA2962-6579-3546-97C6-A34B46F02734}" type="pres">
      <dgm:prSet presAssocID="{6F9667A0-60CC-4D95-B14B-681829EF24DC}" presName="spacer" presStyleCnt="0"/>
      <dgm:spPr/>
    </dgm:pt>
    <dgm:pt modelId="{33207BCA-59B5-4C42-B15C-4EFB5A126901}" type="pres">
      <dgm:prSet presAssocID="{ADE18451-DACC-48D9-9482-6B99D5C73C91}" presName="parentText" presStyleLbl="node1" presStyleIdx="1" presStyleCnt="3">
        <dgm:presLayoutVars>
          <dgm:chMax val="0"/>
          <dgm:bulletEnabled val="1"/>
        </dgm:presLayoutVars>
      </dgm:prSet>
      <dgm:spPr/>
    </dgm:pt>
    <dgm:pt modelId="{3774A508-4392-6F45-8CEE-BD8DF2CA1946}" type="pres">
      <dgm:prSet presAssocID="{ADE18451-DACC-48D9-9482-6B99D5C73C91}" presName="childText" presStyleLbl="revTx" presStyleIdx="0" presStyleCnt="2">
        <dgm:presLayoutVars>
          <dgm:bulletEnabled val="1"/>
        </dgm:presLayoutVars>
      </dgm:prSet>
      <dgm:spPr/>
    </dgm:pt>
    <dgm:pt modelId="{24DD2E29-595D-7549-9EF9-353393209D9D}" type="pres">
      <dgm:prSet presAssocID="{BBDC583C-4E9E-45A0-BE6E-C58B15EBDD38}" presName="parentText" presStyleLbl="node1" presStyleIdx="2" presStyleCnt="3">
        <dgm:presLayoutVars>
          <dgm:chMax val="0"/>
          <dgm:bulletEnabled val="1"/>
        </dgm:presLayoutVars>
      </dgm:prSet>
      <dgm:spPr/>
    </dgm:pt>
    <dgm:pt modelId="{8F34F5D3-AB92-3145-91AA-4E63696E2830}" type="pres">
      <dgm:prSet presAssocID="{BBDC583C-4E9E-45A0-BE6E-C58B15EBDD38}" presName="childText" presStyleLbl="revTx" presStyleIdx="1" presStyleCnt="2">
        <dgm:presLayoutVars>
          <dgm:bulletEnabled val="1"/>
        </dgm:presLayoutVars>
      </dgm:prSet>
      <dgm:spPr/>
    </dgm:pt>
  </dgm:ptLst>
  <dgm:cxnLst>
    <dgm:cxn modelId="{DBED1C06-7297-1A45-8A93-7BF992E87ACD}" type="presOf" srcId="{3F3FAC62-0F33-40BE-97D0-B7CB5F174E4E}" destId="{3774A508-4392-6F45-8CEE-BD8DF2CA1946}" srcOrd="0" destOrd="0" presId="urn:microsoft.com/office/officeart/2005/8/layout/vList2"/>
    <dgm:cxn modelId="{EB57D10A-3282-1441-B4F1-A0296527E67B}" type="presOf" srcId="{C57110DC-2566-4E53-AC96-C7FE9B7593BB}" destId="{10A8D413-27D4-FD42-BF8A-EC48C8523E66}" srcOrd="0" destOrd="0" presId="urn:microsoft.com/office/officeart/2005/8/layout/vList2"/>
    <dgm:cxn modelId="{DB656711-F2AF-4AB5-B05F-03098C8958C9}" srcId="{ADE18451-DACC-48D9-9482-6B99D5C73C91}" destId="{3F3FAC62-0F33-40BE-97D0-B7CB5F174E4E}" srcOrd="0" destOrd="0" parTransId="{7A43D000-823F-4641-B874-08B47E57026C}" sibTransId="{9608F50D-E8B4-4A04-963F-62FB265F0BC4}"/>
    <dgm:cxn modelId="{336D781C-A63B-4BFA-9237-D0F4A366AC94}" srcId="{BBDC583C-4E9E-45A0-BE6E-C58B15EBDD38}" destId="{245FF102-380A-444F-9145-CE8F8EC0E8AA}" srcOrd="0" destOrd="0" parTransId="{411B6BB7-3422-4B20-BB47-BECCB1744A59}" sibTransId="{8288B0AA-B445-4D8F-9003-C9AF8799D5EB}"/>
    <dgm:cxn modelId="{78043B28-ED09-B245-8F25-A47227595FDB}" type="presOf" srcId="{969E30C5-2DD4-44D1-9AE6-893F30190BA8}" destId="{3774A508-4392-6F45-8CEE-BD8DF2CA1946}" srcOrd="0" destOrd="1" presId="urn:microsoft.com/office/officeart/2005/8/layout/vList2"/>
    <dgm:cxn modelId="{2A8A892A-0B57-4A1A-ABFD-5E2E0C8636A3}" srcId="{C57110DC-2566-4E53-AC96-C7FE9B7593BB}" destId="{ADE18451-DACC-48D9-9482-6B99D5C73C91}" srcOrd="1" destOrd="0" parTransId="{781CD415-FEC4-4D59-9E55-0BE78135E378}" sibTransId="{5CAF965E-3E57-4724-A173-0BFB039ADB2E}"/>
    <dgm:cxn modelId="{D768CB31-ABD6-4F16-AF3B-AA97808EB965}" srcId="{C57110DC-2566-4E53-AC96-C7FE9B7593BB}" destId="{BBDC583C-4E9E-45A0-BE6E-C58B15EBDD38}" srcOrd="2" destOrd="0" parTransId="{743F6DF0-CFE9-4570-8C1A-81907B11EFF1}" sibTransId="{0448B587-E206-4A8A-B892-D4BAEDF25B00}"/>
    <dgm:cxn modelId="{F11E123C-B023-6842-90BE-5B9E54A51734}" type="presOf" srcId="{B8E10F3B-E205-4859-80A0-A98F3B36B902}" destId="{3774A508-4392-6F45-8CEE-BD8DF2CA1946}" srcOrd="0" destOrd="7" presId="urn:microsoft.com/office/officeart/2005/8/layout/vList2"/>
    <dgm:cxn modelId="{C030EB45-5569-4A60-AE9B-099DA5CF8F18}" srcId="{C57110DC-2566-4E53-AC96-C7FE9B7593BB}" destId="{87668E97-48B1-4502-9E1F-289624A6A726}" srcOrd="0" destOrd="0" parTransId="{910F95DF-14EA-4280-9538-48DDD369D03E}" sibTransId="{6F9667A0-60CC-4D95-B14B-681829EF24DC}"/>
    <dgm:cxn modelId="{96E89249-BF2F-4624-94AF-3A9DA1864646}" srcId="{ADE18451-DACC-48D9-9482-6B99D5C73C91}" destId="{969E30C5-2DD4-44D1-9AE6-893F30190BA8}" srcOrd="1" destOrd="0" parTransId="{B032AF34-E076-4068-B19D-0F48443D7708}" sibTransId="{138A6BB1-93E8-40B9-BD3E-95C259A22A3A}"/>
    <dgm:cxn modelId="{C2A9EB58-7324-40D7-95C0-D63D5C739986}" srcId="{A3C3DC15-E554-49E7-9502-B12A93D373EE}" destId="{7FB8B234-999F-4E2C-AEE4-4BE47A0C621B}" srcOrd="0" destOrd="0" parTransId="{0118D1DD-699B-4FBF-A731-6919C7937DC1}" sibTransId="{C9911D75-2951-4EEF-A5CB-DB2B0F3D6A29}"/>
    <dgm:cxn modelId="{49DD7A5C-BA7F-4943-9252-4799F99A7570}" type="presOf" srcId="{8709A264-40EA-4C38-A453-3D2D9754FC13}" destId="{3774A508-4392-6F45-8CEE-BD8DF2CA1946}" srcOrd="0" destOrd="3" presId="urn:microsoft.com/office/officeart/2005/8/layout/vList2"/>
    <dgm:cxn modelId="{FCDC6762-6250-4672-BA1B-D07B1CFED411}" srcId="{ADE18451-DACC-48D9-9482-6B99D5C73C91}" destId="{A3C3DC15-E554-49E7-9502-B12A93D373EE}" srcOrd="3" destOrd="0" parTransId="{BB999D68-B29F-416D-9DD7-8160B7855BD8}" sibTransId="{AFA6D7CD-8BAC-4E79-9C3A-25514D1FF571}"/>
    <dgm:cxn modelId="{8361F08C-C6D8-4530-B8CE-1708ED1DA249}" srcId="{CEF35528-78C9-4868-803B-BC427ACE47CA}" destId="{8709A264-40EA-4C38-A453-3D2D9754FC13}" srcOrd="0" destOrd="0" parTransId="{CE9BD7FF-486C-4D92-A808-F6C397D171D9}" sibTransId="{DB11091C-90F4-4679-BAEC-288276C2BC80}"/>
    <dgm:cxn modelId="{B53BD191-A9EC-1C4A-A1E1-08468A5ED1FF}" type="presOf" srcId="{245FF102-380A-444F-9145-CE8F8EC0E8AA}" destId="{8F34F5D3-AB92-3145-91AA-4E63696E2830}" srcOrd="0" destOrd="0" presId="urn:microsoft.com/office/officeart/2005/8/layout/vList2"/>
    <dgm:cxn modelId="{95A87BB0-69C9-498D-AAC2-5D62A9E4280C}" srcId="{ADE18451-DACC-48D9-9482-6B99D5C73C91}" destId="{CEF35528-78C9-4868-803B-BC427ACE47CA}" srcOrd="2" destOrd="0" parTransId="{4798EE71-D801-498D-9F8B-3D6C4CD00AA6}" sibTransId="{A0FBCB18-5882-4E91-A072-196E22592636}"/>
    <dgm:cxn modelId="{22FFF5C4-DBF3-0A47-B499-FA471C82F9C8}" type="presOf" srcId="{ADE18451-DACC-48D9-9482-6B99D5C73C91}" destId="{33207BCA-59B5-4C42-B15C-4EFB5A126901}" srcOrd="0" destOrd="0" presId="urn:microsoft.com/office/officeart/2005/8/layout/vList2"/>
    <dgm:cxn modelId="{622C20C9-D2F6-462E-8C8C-1B7B19FF486E}" srcId="{8085206E-9ED0-4068-A3ED-8FC893A01D92}" destId="{B8E10F3B-E205-4859-80A0-A98F3B36B902}" srcOrd="0" destOrd="0" parTransId="{82199BED-70F4-4F74-922A-FEED0F6C2DD9}" sibTransId="{0FCAE0AD-E984-49F0-A5D8-E0A775CBCEB5}"/>
    <dgm:cxn modelId="{3C2B89C9-6A8D-F744-8703-316082E0F820}" type="presOf" srcId="{BBDC583C-4E9E-45A0-BE6E-C58B15EBDD38}" destId="{24DD2E29-595D-7549-9EF9-353393209D9D}" srcOrd="0" destOrd="0" presId="urn:microsoft.com/office/officeart/2005/8/layout/vList2"/>
    <dgm:cxn modelId="{4876A8DF-C351-944C-AC7A-4D600157453C}" type="presOf" srcId="{7FB8B234-999F-4E2C-AEE4-4BE47A0C621B}" destId="{3774A508-4392-6F45-8CEE-BD8DF2CA1946}" srcOrd="0" destOrd="5" presId="urn:microsoft.com/office/officeart/2005/8/layout/vList2"/>
    <dgm:cxn modelId="{4BBD36E7-A39E-CD47-9355-10D78E121A1E}" type="presOf" srcId="{8085206E-9ED0-4068-A3ED-8FC893A01D92}" destId="{3774A508-4392-6F45-8CEE-BD8DF2CA1946}" srcOrd="0" destOrd="6" presId="urn:microsoft.com/office/officeart/2005/8/layout/vList2"/>
    <dgm:cxn modelId="{964CFEEC-6FB8-9247-935D-B34181880EB1}" type="presOf" srcId="{CEF35528-78C9-4868-803B-BC427ACE47CA}" destId="{3774A508-4392-6F45-8CEE-BD8DF2CA1946}" srcOrd="0" destOrd="2" presId="urn:microsoft.com/office/officeart/2005/8/layout/vList2"/>
    <dgm:cxn modelId="{5F652AF2-4E78-4C55-B537-A2B856D1F737}" srcId="{ADE18451-DACC-48D9-9482-6B99D5C73C91}" destId="{8085206E-9ED0-4068-A3ED-8FC893A01D92}" srcOrd="4" destOrd="0" parTransId="{C3D4B7C9-844C-4045-8E59-7F32426AE568}" sibTransId="{59E17280-2784-4E8A-9E96-17500CD054CB}"/>
    <dgm:cxn modelId="{C7D277F3-3F4D-3246-98BC-7E3D300EAA1D}" type="presOf" srcId="{87668E97-48B1-4502-9E1F-289624A6A726}" destId="{B7CA3A3B-97A6-AE4D-BD33-94BCFE3B365C}" srcOrd="0" destOrd="0" presId="urn:microsoft.com/office/officeart/2005/8/layout/vList2"/>
    <dgm:cxn modelId="{1A0D38F8-EE8C-9741-A1BE-2D3B68F1E7ED}" type="presOf" srcId="{A3C3DC15-E554-49E7-9502-B12A93D373EE}" destId="{3774A508-4392-6F45-8CEE-BD8DF2CA1946}" srcOrd="0" destOrd="4" presId="urn:microsoft.com/office/officeart/2005/8/layout/vList2"/>
    <dgm:cxn modelId="{7AA10772-E133-F548-80D4-8235B251EE84}" type="presParOf" srcId="{10A8D413-27D4-FD42-BF8A-EC48C8523E66}" destId="{B7CA3A3B-97A6-AE4D-BD33-94BCFE3B365C}" srcOrd="0" destOrd="0" presId="urn:microsoft.com/office/officeart/2005/8/layout/vList2"/>
    <dgm:cxn modelId="{630DB8F4-B6EC-2F4A-8B04-9396495E753E}" type="presParOf" srcId="{10A8D413-27D4-FD42-BF8A-EC48C8523E66}" destId="{42BA2962-6579-3546-97C6-A34B46F02734}" srcOrd="1" destOrd="0" presId="urn:microsoft.com/office/officeart/2005/8/layout/vList2"/>
    <dgm:cxn modelId="{533A5766-2C46-3643-8EF1-2EE618359ADA}" type="presParOf" srcId="{10A8D413-27D4-FD42-BF8A-EC48C8523E66}" destId="{33207BCA-59B5-4C42-B15C-4EFB5A126901}" srcOrd="2" destOrd="0" presId="urn:microsoft.com/office/officeart/2005/8/layout/vList2"/>
    <dgm:cxn modelId="{60BCC4B1-4685-EF45-BCA5-6581F1A0586F}" type="presParOf" srcId="{10A8D413-27D4-FD42-BF8A-EC48C8523E66}" destId="{3774A508-4392-6F45-8CEE-BD8DF2CA1946}" srcOrd="3" destOrd="0" presId="urn:microsoft.com/office/officeart/2005/8/layout/vList2"/>
    <dgm:cxn modelId="{A32753D0-7C62-D34B-9DD8-EBB4C90D640F}" type="presParOf" srcId="{10A8D413-27D4-FD42-BF8A-EC48C8523E66}" destId="{24DD2E29-595D-7549-9EF9-353393209D9D}" srcOrd="4" destOrd="0" presId="urn:microsoft.com/office/officeart/2005/8/layout/vList2"/>
    <dgm:cxn modelId="{404137FD-E6F4-494E-8307-88D519DBFE6A}" type="presParOf" srcId="{10A8D413-27D4-FD42-BF8A-EC48C8523E66}" destId="{8F34F5D3-AB92-3145-91AA-4E63696E283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FFE83-2673-48DB-8469-EE42F6BAD4E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1974DF3-E210-41FB-8122-D24F3741C4F1}">
      <dgm:prSet/>
      <dgm:spPr/>
      <dgm:t>
        <a:bodyPr/>
        <a:lstStyle/>
        <a:p>
          <a:r>
            <a:rPr lang="en-US"/>
            <a:t>Same as previous slide PLUS</a:t>
          </a:r>
        </a:p>
      </dgm:t>
    </dgm:pt>
    <dgm:pt modelId="{DB0A73BD-4480-4298-89F7-B382ABEAEEC1}" type="parTrans" cxnId="{A136D7B2-5328-4470-BAA1-5758E53D89A5}">
      <dgm:prSet/>
      <dgm:spPr/>
      <dgm:t>
        <a:bodyPr/>
        <a:lstStyle/>
        <a:p>
          <a:endParaRPr lang="en-US"/>
        </a:p>
      </dgm:t>
    </dgm:pt>
    <dgm:pt modelId="{1EEC9D25-38D2-45CA-A930-D2E4C0E25E45}" type="sibTrans" cxnId="{A136D7B2-5328-4470-BAA1-5758E53D89A5}">
      <dgm:prSet/>
      <dgm:spPr/>
      <dgm:t>
        <a:bodyPr/>
        <a:lstStyle/>
        <a:p>
          <a:endParaRPr lang="en-US"/>
        </a:p>
      </dgm:t>
    </dgm:pt>
    <dgm:pt modelId="{534E0B16-60C1-4439-9DED-3304CD1E383E}">
      <dgm:prSet/>
      <dgm:spPr/>
      <dgm:t>
        <a:bodyPr/>
        <a:lstStyle/>
        <a:p>
          <a:r>
            <a:rPr lang="en-US"/>
            <a:t>Negative attitudes toward subjects</a:t>
          </a:r>
        </a:p>
      </dgm:t>
    </dgm:pt>
    <dgm:pt modelId="{D160EBCC-E9C8-4333-8353-FC40E15BE778}" type="parTrans" cxnId="{163ED18F-175A-455C-9DA1-C3A134828A92}">
      <dgm:prSet/>
      <dgm:spPr/>
      <dgm:t>
        <a:bodyPr/>
        <a:lstStyle/>
        <a:p>
          <a:endParaRPr lang="en-US"/>
        </a:p>
      </dgm:t>
    </dgm:pt>
    <dgm:pt modelId="{0607556B-8563-4608-935B-46E4DA5E9EEF}" type="sibTrans" cxnId="{163ED18F-175A-455C-9DA1-C3A134828A92}">
      <dgm:prSet/>
      <dgm:spPr/>
      <dgm:t>
        <a:bodyPr/>
        <a:lstStyle/>
        <a:p>
          <a:endParaRPr lang="en-US"/>
        </a:p>
      </dgm:t>
    </dgm:pt>
    <dgm:pt modelId="{7656CF06-16B0-41BA-B7F3-B7F4647A517F}">
      <dgm:prSet/>
      <dgm:spPr/>
      <dgm:t>
        <a:bodyPr/>
        <a:lstStyle/>
        <a:p>
          <a:r>
            <a:rPr lang="en-US"/>
            <a:t>Irregular school days</a:t>
          </a:r>
        </a:p>
      </dgm:t>
    </dgm:pt>
    <dgm:pt modelId="{7DB607A8-D6EA-4FC2-9009-6B5FFB4085A1}" type="parTrans" cxnId="{7E21D146-9091-4433-AD04-4B12B4D4F704}">
      <dgm:prSet/>
      <dgm:spPr/>
      <dgm:t>
        <a:bodyPr/>
        <a:lstStyle/>
        <a:p>
          <a:endParaRPr lang="en-US"/>
        </a:p>
      </dgm:t>
    </dgm:pt>
    <dgm:pt modelId="{7AE3E0AC-3E1C-4FF9-A550-FA346F28B2D7}" type="sibTrans" cxnId="{7E21D146-9091-4433-AD04-4B12B4D4F704}">
      <dgm:prSet/>
      <dgm:spPr/>
      <dgm:t>
        <a:bodyPr/>
        <a:lstStyle/>
        <a:p>
          <a:endParaRPr lang="en-US"/>
        </a:p>
      </dgm:t>
    </dgm:pt>
    <dgm:pt modelId="{90F9BF48-9E9E-411E-B169-7F8B2CE0019E}">
      <dgm:prSet/>
      <dgm:spPr/>
      <dgm:t>
        <a:bodyPr/>
        <a:lstStyle/>
        <a:p>
          <a:r>
            <a:rPr lang="en-US"/>
            <a:t>Problems in AM leading to being tardy (Munkhaugen et al. 2017)</a:t>
          </a:r>
        </a:p>
      </dgm:t>
    </dgm:pt>
    <dgm:pt modelId="{FBD8BA4D-80BF-4987-A7A1-5373BB8C0F1C}" type="parTrans" cxnId="{AA44C449-6D55-4D4B-AE17-B7769AC40881}">
      <dgm:prSet/>
      <dgm:spPr/>
      <dgm:t>
        <a:bodyPr/>
        <a:lstStyle/>
        <a:p>
          <a:endParaRPr lang="en-US"/>
        </a:p>
      </dgm:t>
    </dgm:pt>
    <dgm:pt modelId="{09BB6118-4EBD-4BCD-8F76-ED6CFEC99254}" type="sibTrans" cxnId="{AA44C449-6D55-4D4B-AE17-B7769AC40881}">
      <dgm:prSet/>
      <dgm:spPr/>
      <dgm:t>
        <a:bodyPr/>
        <a:lstStyle/>
        <a:p>
          <a:endParaRPr lang="en-US"/>
        </a:p>
      </dgm:t>
    </dgm:pt>
    <dgm:pt modelId="{10E7F1DB-1F5F-D047-9898-5E5B46ADFA5D}" type="pres">
      <dgm:prSet presAssocID="{A46FFE83-2673-48DB-8469-EE42F6BAD4E9}" presName="vert0" presStyleCnt="0">
        <dgm:presLayoutVars>
          <dgm:dir/>
          <dgm:animOne val="branch"/>
          <dgm:animLvl val="lvl"/>
        </dgm:presLayoutVars>
      </dgm:prSet>
      <dgm:spPr/>
    </dgm:pt>
    <dgm:pt modelId="{F89E4DCC-A19A-A14F-9FAA-64F175437B80}" type="pres">
      <dgm:prSet presAssocID="{01974DF3-E210-41FB-8122-D24F3741C4F1}" presName="thickLine" presStyleLbl="alignNode1" presStyleIdx="0" presStyleCnt="4"/>
      <dgm:spPr/>
    </dgm:pt>
    <dgm:pt modelId="{C2C77721-A955-CB40-94FF-B67EFF5E55B3}" type="pres">
      <dgm:prSet presAssocID="{01974DF3-E210-41FB-8122-D24F3741C4F1}" presName="horz1" presStyleCnt="0"/>
      <dgm:spPr/>
    </dgm:pt>
    <dgm:pt modelId="{A786EFBB-531F-F24F-9BAE-4BFDDE768987}" type="pres">
      <dgm:prSet presAssocID="{01974DF3-E210-41FB-8122-D24F3741C4F1}" presName="tx1" presStyleLbl="revTx" presStyleIdx="0" presStyleCnt="4"/>
      <dgm:spPr/>
    </dgm:pt>
    <dgm:pt modelId="{C0DE4D21-026E-6449-B6CD-1775517DE625}" type="pres">
      <dgm:prSet presAssocID="{01974DF3-E210-41FB-8122-D24F3741C4F1}" presName="vert1" presStyleCnt="0"/>
      <dgm:spPr/>
    </dgm:pt>
    <dgm:pt modelId="{579FE3D2-6037-4046-AA1C-C9647702AB82}" type="pres">
      <dgm:prSet presAssocID="{534E0B16-60C1-4439-9DED-3304CD1E383E}" presName="thickLine" presStyleLbl="alignNode1" presStyleIdx="1" presStyleCnt="4"/>
      <dgm:spPr/>
    </dgm:pt>
    <dgm:pt modelId="{9F8E3DF2-3187-FB4D-9986-38C8C603C0CE}" type="pres">
      <dgm:prSet presAssocID="{534E0B16-60C1-4439-9DED-3304CD1E383E}" presName="horz1" presStyleCnt="0"/>
      <dgm:spPr/>
    </dgm:pt>
    <dgm:pt modelId="{1DEB4F3C-1820-4747-8801-D36D9862498F}" type="pres">
      <dgm:prSet presAssocID="{534E0B16-60C1-4439-9DED-3304CD1E383E}" presName="tx1" presStyleLbl="revTx" presStyleIdx="1" presStyleCnt="4"/>
      <dgm:spPr/>
    </dgm:pt>
    <dgm:pt modelId="{56C1A34A-5B81-0D4F-B570-D5128A2F7390}" type="pres">
      <dgm:prSet presAssocID="{534E0B16-60C1-4439-9DED-3304CD1E383E}" presName="vert1" presStyleCnt="0"/>
      <dgm:spPr/>
    </dgm:pt>
    <dgm:pt modelId="{480E18B7-7EA1-2D49-B66B-16BA2A2C489F}" type="pres">
      <dgm:prSet presAssocID="{7656CF06-16B0-41BA-B7F3-B7F4647A517F}" presName="thickLine" presStyleLbl="alignNode1" presStyleIdx="2" presStyleCnt="4"/>
      <dgm:spPr/>
    </dgm:pt>
    <dgm:pt modelId="{F7A9255F-83EB-F840-94E3-A64D8D6C3164}" type="pres">
      <dgm:prSet presAssocID="{7656CF06-16B0-41BA-B7F3-B7F4647A517F}" presName="horz1" presStyleCnt="0"/>
      <dgm:spPr/>
    </dgm:pt>
    <dgm:pt modelId="{C59CA013-61F3-CF4C-AF47-0E4BD39761A7}" type="pres">
      <dgm:prSet presAssocID="{7656CF06-16B0-41BA-B7F3-B7F4647A517F}" presName="tx1" presStyleLbl="revTx" presStyleIdx="2" presStyleCnt="4"/>
      <dgm:spPr/>
    </dgm:pt>
    <dgm:pt modelId="{260426BF-D9FB-7E47-A325-A18EE3E5A31C}" type="pres">
      <dgm:prSet presAssocID="{7656CF06-16B0-41BA-B7F3-B7F4647A517F}" presName="vert1" presStyleCnt="0"/>
      <dgm:spPr/>
    </dgm:pt>
    <dgm:pt modelId="{39C2E795-14AA-F344-BEC0-18A7C1BD2330}" type="pres">
      <dgm:prSet presAssocID="{90F9BF48-9E9E-411E-B169-7F8B2CE0019E}" presName="thickLine" presStyleLbl="alignNode1" presStyleIdx="3" presStyleCnt="4"/>
      <dgm:spPr/>
    </dgm:pt>
    <dgm:pt modelId="{6DB25F04-3332-3243-986C-66C4E06A6C23}" type="pres">
      <dgm:prSet presAssocID="{90F9BF48-9E9E-411E-B169-7F8B2CE0019E}" presName="horz1" presStyleCnt="0"/>
      <dgm:spPr/>
    </dgm:pt>
    <dgm:pt modelId="{52A6A4B9-BB21-EA43-BA55-DDF29122CD05}" type="pres">
      <dgm:prSet presAssocID="{90F9BF48-9E9E-411E-B169-7F8B2CE0019E}" presName="tx1" presStyleLbl="revTx" presStyleIdx="3" presStyleCnt="4"/>
      <dgm:spPr/>
    </dgm:pt>
    <dgm:pt modelId="{FCBE9B44-9E6C-1C41-A42D-E8C0025211CF}" type="pres">
      <dgm:prSet presAssocID="{90F9BF48-9E9E-411E-B169-7F8B2CE0019E}" presName="vert1" presStyleCnt="0"/>
      <dgm:spPr/>
    </dgm:pt>
  </dgm:ptLst>
  <dgm:cxnLst>
    <dgm:cxn modelId="{A97E063F-D5CB-6544-9E3A-792512696441}" type="presOf" srcId="{7656CF06-16B0-41BA-B7F3-B7F4647A517F}" destId="{C59CA013-61F3-CF4C-AF47-0E4BD39761A7}" srcOrd="0" destOrd="0" presId="urn:microsoft.com/office/officeart/2008/layout/LinedList"/>
    <dgm:cxn modelId="{7E21D146-9091-4433-AD04-4B12B4D4F704}" srcId="{A46FFE83-2673-48DB-8469-EE42F6BAD4E9}" destId="{7656CF06-16B0-41BA-B7F3-B7F4647A517F}" srcOrd="2" destOrd="0" parTransId="{7DB607A8-D6EA-4FC2-9009-6B5FFB4085A1}" sibTransId="{7AE3E0AC-3E1C-4FF9-A550-FA346F28B2D7}"/>
    <dgm:cxn modelId="{AA44C449-6D55-4D4B-AE17-B7769AC40881}" srcId="{A46FFE83-2673-48DB-8469-EE42F6BAD4E9}" destId="{90F9BF48-9E9E-411E-B169-7F8B2CE0019E}" srcOrd="3" destOrd="0" parTransId="{FBD8BA4D-80BF-4987-A7A1-5373BB8C0F1C}" sibTransId="{09BB6118-4EBD-4BCD-8F76-ED6CFEC99254}"/>
    <dgm:cxn modelId="{AF502375-BFF2-F44F-8BC0-7410FDA2955B}" type="presOf" srcId="{01974DF3-E210-41FB-8122-D24F3741C4F1}" destId="{A786EFBB-531F-F24F-9BAE-4BFDDE768987}" srcOrd="0" destOrd="0" presId="urn:microsoft.com/office/officeart/2008/layout/LinedList"/>
    <dgm:cxn modelId="{370EB982-8C0C-B746-AAE0-03B2A44CF3A1}" type="presOf" srcId="{534E0B16-60C1-4439-9DED-3304CD1E383E}" destId="{1DEB4F3C-1820-4747-8801-D36D9862498F}" srcOrd="0" destOrd="0" presId="urn:microsoft.com/office/officeart/2008/layout/LinedList"/>
    <dgm:cxn modelId="{163ED18F-175A-455C-9DA1-C3A134828A92}" srcId="{A46FFE83-2673-48DB-8469-EE42F6BAD4E9}" destId="{534E0B16-60C1-4439-9DED-3304CD1E383E}" srcOrd="1" destOrd="0" parTransId="{D160EBCC-E9C8-4333-8353-FC40E15BE778}" sibTransId="{0607556B-8563-4608-935B-46E4DA5E9EEF}"/>
    <dgm:cxn modelId="{6FC867A8-2A7F-3543-8F1F-66CB6EDDAE03}" type="presOf" srcId="{90F9BF48-9E9E-411E-B169-7F8B2CE0019E}" destId="{52A6A4B9-BB21-EA43-BA55-DDF29122CD05}" srcOrd="0" destOrd="0" presId="urn:microsoft.com/office/officeart/2008/layout/LinedList"/>
    <dgm:cxn modelId="{A136D7B2-5328-4470-BAA1-5758E53D89A5}" srcId="{A46FFE83-2673-48DB-8469-EE42F6BAD4E9}" destId="{01974DF3-E210-41FB-8122-D24F3741C4F1}" srcOrd="0" destOrd="0" parTransId="{DB0A73BD-4480-4298-89F7-B382ABEAEEC1}" sibTransId="{1EEC9D25-38D2-45CA-A930-D2E4C0E25E45}"/>
    <dgm:cxn modelId="{F04D1EBC-0B57-9340-80D4-C6075B4AB185}" type="presOf" srcId="{A46FFE83-2673-48DB-8469-EE42F6BAD4E9}" destId="{10E7F1DB-1F5F-D047-9898-5E5B46ADFA5D}" srcOrd="0" destOrd="0" presId="urn:microsoft.com/office/officeart/2008/layout/LinedList"/>
    <dgm:cxn modelId="{3BBB4138-ABE7-714F-8202-EC009FBFDB6F}" type="presParOf" srcId="{10E7F1DB-1F5F-D047-9898-5E5B46ADFA5D}" destId="{F89E4DCC-A19A-A14F-9FAA-64F175437B80}" srcOrd="0" destOrd="0" presId="urn:microsoft.com/office/officeart/2008/layout/LinedList"/>
    <dgm:cxn modelId="{3C530329-1624-4F4C-9D5E-8F2848C3F75F}" type="presParOf" srcId="{10E7F1DB-1F5F-D047-9898-5E5B46ADFA5D}" destId="{C2C77721-A955-CB40-94FF-B67EFF5E55B3}" srcOrd="1" destOrd="0" presId="urn:microsoft.com/office/officeart/2008/layout/LinedList"/>
    <dgm:cxn modelId="{BD824C30-4080-D141-B3F5-29ACA690C020}" type="presParOf" srcId="{C2C77721-A955-CB40-94FF-B67EFF5E55B3}" destId="{A786EFBB-531F-F24F-9BAE-4BFDDE768987}" srcOrd="0" destOrd="0" presId="urn:microsoft.com/office/officeart/2008/layout/LinedList"/>
    <dgm:cxn modelId="{A92E05A3-DDBD-6645-A06D-4752A235A365}" type="presParOf" srcId="{C2C77721-A955-CB40-94FF-B67EFF5E55B3}" destId="{C0DE4D21-026E-6449-B6CD-1775517DE625}" srcOrd="1" destOrd="0" presId="urn:microsoft.com/office/officeart/2008/layout/LinedList"/>
    <dgm:cxn modelId="{E85790F7-B615-8E4C-A4D2-3E80430E29B3}" type="presParOf" srcId="{10E7F1DB-1F5F-D047-9898-5E5B46ADFA5D}" destId="{579FE3D2-6037-4046-AA1C-C9647702AB82}" srcOrd="2" destOrd="0" presId="urn:microsoft.com/office/officeart/2008/layout/LinedList"/>
    <dgm:cxn modelId="{DF02C7DB-BF4B-994D-977C-F23827F046E8}" type="presParOf" srcId="{10E7F1DB-1F5F-D047-9898-5E5B46ADFA5D}" destId="{9F8E3DF2-3187-FB4D-9986-38C8C603C0CE}" srcOrd="3" destOrd="0" presId="urn:microsoft.com/office/officeart/2008/layout/LinedList"/>
    <dgm:cxn modelId="{A02C4EC6-5E8D-184C-8B9B-706C68F90B2E}" type="presParOf" srcId="{9F8E3DF2-3187-FB4D-9986-38C8C603C0CE}" destId="{1DEB4F3C-1820-4747-8801-D36D9862498F}" srcOrd="0" destOrd="0" presId="urn:microsoft.com/office/officeart/2008/layout/LinedList"/>
    <dgm:cxn modelId="{8DC23DD0-40D6-8949-9C01-A3C98EA39DE1}" type="presParOf" srcId="{9F8E3DF2-3187-FB4D-9986-38C8C603C0CE}" destId="{56C1A34A-5B81-0D4F-B570-D5128A2F7390}" srcOrd="1" destOrd="0" presId="urn:microsoft.com/office/officeart/2008/layout/LinedList"/>
    <dgm:cxn modelId="{AEC68816-D02B-E645-8F52-6F9190C4E9AF}" type="presParOf" srcId="{10E7F1DB-1F5F-D047-9898-5E5B46ADFA5D}" destId="{480E18B7-7EA1-2D49-B66B-16BA2A2C489F}" srcOrd="4" destOrd="0" presId="urn:microsoft.com/office/officeart/2008/layout/LinedList"/>
    <dgm:cxn modelId="{049F21A2-D981-2345-BD2D-42CDEA033574}" type="presParOf" srcId="{10E7F1DB-1F5F-D047-9898-5E5B46ADFA5D}" destId="{F7A9255F-83EB-F840-94E3-A64D8D6C3164}" srcOrd="5" destOrd="0" presId="urn:microsoft.com/office/officeart/2008/layout/LinedList"/>
    <dgm:cxn modelId="{109AA3FC-3A73-F34C-8AA4-17D2D4DA2F8B}" type="presParOf" srcId="{F7A9255F-83EB-F840-94E3-A64D8D6C3164}" destId="{C59CA013-61F3-CF4C-AF47-0E4BD39761A7}" srcOrd="0" destOrd="0" presId="urn:microsoft.com/office/officeart/2008/layout/LinedList"/>
    <dgm:cxn modelId="{C8EF9822-4025-904D-BBA5-2D9E56927B36}" type="presParOf" srcId="{F7A9255F-83EB-F840-94E3-A64D8D6C3164}" destId="{260426BF-D9FB-7E47-A325-A18EE3E5A31C}" srcOrd="1" destOrd="0" presId="urn:microsoft.com/office/officeart/2008/layout/LinedList"/>
    <dgm:cxn modelId="{EE0F7990-5664-A545-BC33-AFAC74F54880}" type="presParOf" srcId="{10E7F1DB-1F5F-D047-9898-5E5B46ADFA5D}" destId="{39C2E795-14AA-F344-BEC0-18A7C1BD2330}" srcOrd="6" destOrd="0" presId="urn:microsoft.com/office/officeart/2008/layout/LinedList"/>
    <dgm:cxn modelId="{30A77136-DEB7-F741-A882-95A9396C1C2F}" type="presParOf" srcId="{10E7F1DB-1F5F-D047-9898-5E5B46ADFA5D}" destId="{6DB25F04-3332-3243-986C-66C4E06A6C23}" srcOrd="7" destOrd="0" presId="urn:microsoft.com/office/officeart/2008/layout/LinedList"/>
    <dgm:cxn modelId="{F336FDB7-E3DF-8142-B21D-6A88D9BA6C29}" type="presParOf" srcId="{6DB25F04-3332-3243-986C-66C4E06A6C23}" destId="{52A6A4B9-BB21-EA43-BA55-DDF29122CD05}" srcOrd="0" destOrd="0" presId="urn:microsoft.com/office/officeart/2008/layout/LinedList"/>
    <dgm:cxn modelId="{9A8D7596-F8D9-8740-BAD0-07FCE3E09A88}" type="presParOf" srcId="{6DB25F04-3332-3243-986C-66C4E06A6C23}" destId="{FCBE9B44-9E6C-1C41-A42D-E8C0025211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536FC7-DF5C-4F23-B6FC-DA1373E870F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199C2D2-1CD7-4305-A745-A7CAC416290D}">
      <dgm:prSet/>
      <dgm:spPr/>
      <dgm:t>
        <a:bodyPr/>
        <a:lstStyle/>
        <a:p>
          <a:r>
            <a:rPr lang="en-US"/>
            <a:t>Review the factors and talk about any that may be more prevalent under current and post-pandemic conditions</a:t>
          </a:r>
        </a:p>
      </dgm:t>
    </dgm:pt>
    <dgm:pt modelId="{1CB078E8-92D9-44FB-88C3-681F5FF93AF3}" type="parTrans" cxnId="{481B5A5A-08A8-41A7-87CE-894D1EB7AF35}">
      <dgm:prSet/>
      <dgm:spPr/>
      <dgm:t>
        <a:bodyPr/>
        <a:lstStyle/>
        <a:p>
          <a:endParaRPr lang="en-US"/>
        </a:p>
      </dgm:t>
    </dgm:pt>
    <dgm:pt modelId="{2F093441-DBCC-49CE-B7C5-9BEFF1C28393}" type="sibTrans" cxnId="{481B5A5A-08A8-41A7-87CE-894D1EB7AF35}">
      <dgm:prSet/>
      <dgm:spPr/>
      <dgm:t>
        <a:bodyPr/>
        <a:lstStyle/>
        <a:p>
          <a:endParaRPr lang="en-US"/>
        </a:p>
      </dgm:t>
    </dgm:pt>
    <dgm:pt modelId="{9285BB36-96A3-44F1-95A9-7E27FDAB4EFC}">
      <dgm:prSet/>
      <dgm:spPr/>
      <dgm:t>
        <a:bodyPr/>
        <a:lstStyle/>
        <a:p>
          <a:r>
            <a:rPr lang="en-US"/>
            <a:t>How might these exacerbate school refusal behaviors?</a:t>
          </a:r>
        </a:p>
      </dgm:t>
    </dgm:pt>
    <dgm:pt modelId="{9C90E19A-7423-4FE7-8F26-4F572DD64E1F}" type="parTrans" cxnId="{29D00665-06AD-4510-89B4-E01AE08BBA46}">
      <dgm:prSet/>
      <dgm:spPr/>
      <dgm:t>
        <a:bodyPr/>
        <a:lstStyle/>
        <a:p>
          <a:endParaRPr lang="en-US"/>
        </a:p>
      </dgm:t>
    </dgm:pt>
    <dgm:pt modelId="{A70F55C3-0E1A-46F9-ADBC-25551DF189E8}" type="sibTrans" cxnId="{29D00665-06AD-4510-89B4-E01AE08BBA46}">
      <dgm:prSet/>
      <dgm:spPr/>
      <dgm:t>
        <a:bodyPr/>
        <a:lstStyle/>
        <a:p>
          <a:endParaRPr lang="en-US"/>
        </a:p>
      </dgm:t>
    </dgm:pt>
    <dgm:pt modelId="{97F1DDCE-B804-8947-8476-008EC5309D78}" type="pres">
      <dgm:prSet presAssocID="{17536FC7-DF5C-4F23-B6FC-DA1373E870FF}" presName="linear" presStyleCnt="0">
        <dgm:presLayoutVars>
          <dgm:animLvl val="lvl"/>
          <dgm:resizeHandles val="exact"/>
        </dgm:presLayoutVars>
      </dgm:prSet>
      <dgm:spPr/>
    </dgm:pt>
    <dgm:pt modelId="{A345F900-BD00-0B41-A415-5E6D9DB6E6D3}" type="pres">
      <dgm:prSet presAssocID="{9199C2D2-1CD7-4305-A745-A7CAC416290D}" presName="parentText" presStyleLbl="node1" presStyleIdx="0" presStyleCnt="2">
        <dgm:presLayoutVars>
          <dgm:chMax val="0"/>
          <dgm:bulletEnabled val="1"/>
        </dgm:presLayoutVars>
      </dgm:prSet>
      <dgm:spPr/>
    </dgm:pt>
    <dgm:pt modelId="{A135942F-0623-3846-A602-3F1085EB3253}" type="pres">
      <dgm:prSet presAssocID="{2F093441-DBCC-49CE-B7C5-9BEFF1C28393}" presName="spacer" presStyleCnt="0"/>
      <dgm:spPr/>
    </dgm:pt>
    <dgm:pt modelId="{38FA92AD-8B6D-364B-82D0-1291EAF5E7C7}" type="pres">
      <dgm:prSet presAssocID="{9285BB36-96A3-44F1-95A9-7E27FDAB4EFC}" presName="parentText" presStyleLbl="node1" presStyleIdx="1" presStyleCnt="2">
        <dgm:presLayoutVars>
          <dgm:chMax val="0"/>
          <dgm:bulletEnabled val="1"/>
        </dgm:presLayoutVars>
      </dgm:prSet>
      <dgm:spPr/>
    </dgm:pt>
  </dgm:ptLst>
  <dgm:cxnLst>
    <dgm:cxn modelId="{405BDF0C-0064-1C46-ACB8-91A4B4B28856}" type="presOf" srcId="{9199C2D2-1CD7-4305-A745-A7CAC416290D}" destId="{A345F900-BD00-0B41-A415-5E6D9DB6E6D3}" srcOrd="0" destOrd="0" presId="urn:microsoft.com/office/officeart/2005/8/layout/vList2"/>
    <dgm:cxn modelId="{481B5A5A-08A8-41A7-87CE-894D1EB7AF35}" srcId="{17536FC7-DF5C-4F23-B6FC-DA1373E870FF}" destId="{9199C2D2-1CD7-4305-A745-A7CAC416290D}" srcOrd="0" destOrd="0" parTransId="{1CB078E8-92D9-44FB-88C3-681F5FF93AF3}" sibTransId="{2F093441-DBCC-49CE-B7C5-9BEFF1C28393}"/>
    <dgm:cxn modelId="{29D00665-06AD-4510-89B4-E01AE08BBA46}" srcId="{17536FC7-DF5C-4F23-B6FC-DA1373E870FF}" destId="{9285BB36-96A3-44F1-95A9-7E27FDAB4EFC}" srcOrd="1" destOrd="0" parTransId="{9C90E19A-7423-4FE7-8F26-4F572DD64E1F}" sibTransId="{A70F55C3-0E1A-46F9-ADBC-25551DF189E8}"/>
    <dgm:cxn modelId="{3F5580B1-194E-6640-B01D-291E04B046A5}" type="presOf" srcId="{9285BB36-96A3-44F1-95A9-7E27FDAB4EFC}" destId="{38FA92AD-8B6D-364B-82D0-1291EAF5E7C7}" srcOrd="0" destOrd="0" presId="urn:microsoft.com/office/officeart/2005/8/layout/vList2"/>
    <dgm:cxn modelId="{852D4EC9-0514-1F42-87B1-93F9A6D9C220}" type="presOf" srcId="{17536FC7-DF5C-4F23-B6FC-DA1373E870FF}" destId="{97F1DDCE-B804-8947-8476-008EC5309D78}" srcOrd="0" destOrd="0" presId="urn:microsoft.com/office/officeart/2005/8/layout/vList2"/>
    <dgm:cxn modelId="{965F8D6F-BD45-B544-9FA2-39C8503F1AD9}" type="presParOf" srcId="{97F1DDCE-B804-8947-8476-008EC5309D78}" destId="{A345F900-BD00-0B41-A415-5E6D9DB6E6D3}" srcOrd="0" destOrd="0" presId="urn:microsoft.com/office/officeart/2005/8/layout/vList2"/>
    <dgm:cxn modelId="{0ABDDF9F-79E5-FE48-8505-8EE8400AD2FA}" type="presParOf" srcId="{97F1DDCE-B804-8947-8476-008EC5309D78}" destId="{A135942F-0623-3846-A602-3F1085EB3253}" srcOrd="1" destOrd="0" presId="urn:microsoft.com/office/officeart/2005/8/layout/vList2"/>
    <dgm:cxn modelId="{DF48CAD5-B1B1-B045-A028-8B4DFF3C1EFC}" type="presParOf" srcId="{97F1DDCE-B804-8947-8476-008EC5309D78}" destId="{38FA92AD-8B6D-364B-82D0-1291EAF5E7C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1B739-0D2E-4CD2-B5E7-5B59EF69FF2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B04C1B-B507-4C50-B76F-FDBF89DB3559}">
      <dgm:prSet/>
      <dgm:spPr/>
      <dgm:t>
        <a:bodyPr/>
        <a:lstStyle/>
        <a:p>
          <a:r>
            <a:rPr lang="en-US"/>
            <a:t>School refusal can be multi-functional (both escape and obtain)</a:t>
          </a:r>
        </a:p>
      </dgm:t>
    </dgm:pt>
    <dgm:pt modelId="{DC8C42A3-EF48-481A-8840-74545708B1AD}" type="parTrans" cxnId="{2872D52F-628B-4CC6-A407-66C90D3E167D}">
      <dgm:prSet/>
      <dgm:spPr/>
      <dgm:t>
        <a:bodyPr/>
        <a:lstStyle/>
        <a:p>
          <a:endParaRPr lang="en-US"/>
        </a:p>
      </dgm:t>
    </dgm:pt>
    <dgm:pt modelId="{93C80661-2C88-4C82-957D-947985149C49}" type="sibTrans" cxnId="{2872D52F-628B-4CC6-A407-66C90D3E167D}">
      <dgm:prSet/>
      <dgm:spPr/>
      <dgm:t>
        <a:bodyPr/>
        <a:lstStyle/>
        <a:p>
          <a:endParaRPr lang="en-US"/>
        </a:p>
      </dgm:t>
    </dgm:pt>
    <dgm:pt modelId="{77E2D38C-D50D-4DE7-8BEA-CB46BCA92C58}">
      <dgm:prSet/>
      <dgm:spPr/>
      <dgm:t>
        <a:bodyPr/>
        <a:lstStyle/>
        <a:p>
          <a:r>
            <a:rPr lang="en-US"/>
            <a:t>E.g., student may first refuse school to avoid aversive stimuli but likes having access to tangibles or attention when home</a:t>
          </a:r>
        </a:p>
      </dgm:t>
    </dgm:pt>
    <dgm:pt modelId="{F1E3AF03-0B3B-4864-84BB-4D8465699D3F}" type="parTrans" cxnId="{9A01CE18-ED86-4658-9CC9-883A57509BD4}">
      <dgm:prSet/>
      <dgm:spPr/>
      <dgm:t>
        <a:bodyPr/>
        <a:lstStyle/>
        <a:p>
          <a:endParaRPr lang="en-US"/>
        </a:p>
      </dgm:t>
    </dgm:pt>
    <dgm:pt modelId="{4A12F0F7-DB5D-48C2-AB1D-9A7D5D67329C}" type="sibTrans" cxnId="{9A01CE18-ED86-4658-9CC9-883A57509BD4}">
      <dgm:prSet/>
      <dgm:spPr/>
      <dgm:t>
        <a:bodyPr/>
        <a:lstStyle/>
        <a:p>
          <a:endParaRPr lang="en-US"/>
        </a:p>
      </dgm:t>
    </dgm:pt>
    <dgm:pt modelId="{0F2F1027-1565-0148-A9C6-40A04527F9E7}" type="pres">
      <dgm:prSet presAssocID="{9FE1B739-0D2E-4CD2-B5E7-5B59EF69FF2E}" presName="linear" presStyleCnt="0">
        <dgm:presLayoutVars>
          <dgm:animLvl val="lvl"/>
          <dgm:resizeHandles val="exact"/>
        </dgm:presLayoutVars>
      </dgm:prSet>
      <dgm:spPr/>
    </dgm:pt>
    <dgm:pt modelId="{54F66AA9-BF4A-094A-90B3-2FDF665236A7}" type="pres">
      <dgm:prSet presAssocID="{D1B04C1B-B507-4C50-B76F-FDBF89DB3559}" presName="parentText" presStyleLbl="node1" presStyleIdx="0" presStyleCnt="2">
        <dgm:presLayoutVars>
          <dgm:chMax val="0"/>
          <dgm:bulletEnabled val="1"/>
        </dgm:presLayoutVars>
      </dgm:prSet>
      <dgm:spPr/>
    </dgm:pt>
    <dgm:pt modelId="{A093AD17-FFE9-9C49-A594-1AFDBCBE75AC}" type="pres">
      <dgm:prSet presAssocID="{93C80661-2C88-4C82-957D-947985149C49}" presName="spacer" presStyleCnt="0"/>
      <dgm:spPr/>
    </dgm:pt>
    <dgm:pt modelId="{2D32E8FF-DB78-0B46-A39A-589CDC5AE4DF}" type="pres">
      <dgm:prSet presAssocID="{77E2D38C-D50D-4DE7-8BEA-CB46BCA92C58}" presName="parentText" presStyleLbl="node1" presStyleIdx="1" presStyleCnt="2">
        <dgm:presLayoutVars>
          <dgm:chMax val="0"/>
          <dgm:bulletEnabled val="1"/>
        </dgm:presLayoutVars>
      </dgm:prSet>
      <dgm:spPr/>
    </dgm:pt>
  </dgm:ptLst>
  <dgm:cxnLst>
    <dgm:cxn modelId="{FB7E4510-841D-A449-89D9-0F0BF1672CB4}" type="presOf" srcId="{77E2D38C-D50D-4DE7-8BEA-CB46BCA92C58}" destId="{2D32E8FF-DB78-0B46-A39A-589CDC5AE4DF}" srcOrd="0" destOrd="0" presId="urn:microsoft.com/office/officeart/2005/8/layout/vList2"/>
    <dgm:cxn modelId="{9A01CE18-ED86-4658-9CC9-883A57509BD4}" srcId="{9FE1B739-0D2E-4CD2-B5E7-5B59EF69FF2E}" destId="{77E2D38C-D50D-4DE7-8BEA-CB46BCA92C58}" srcOrd="1" destOrd="0" parTransId="{F1E3AF03-0B3B-4864-84BB-4D8465699D3F}" sibTransId="{4A12F0F7-DB5D-48C2-AB1D-9A7D5D67329C}"/>
    <dgm:cxn modelId="{2872D52F-628B-4CC6-A407-66C90D3E167D}" srcId="{9FE1B739-0D2E-4CD2-B5E7-5B59EF69FF2E}" destId="{D1B04C1B-B507-4C50-B76F-FDBF89DB3559}" srcOrd="0" destOrd="0" parTransId="{DC8C42A3-EF48-481A-8840-74545708B1AD}" sibTransId="{93C80661-2C88-4C82-957D-947985149C49}"/>
    <dgm:cxn modelId="{8E567945-70AC-BD4A-B800-A399C1896877}" type="presOf" srcId="{D1B04C1B-B507-4C50-B76F-FDBF89DB3559}" destId="{54F66AA9-BF4A-094A-90B3-2FDF665236A7}" srcOrd="0" destOrd="0" presId="urn:microsoft.com/office/officeart/2005/8/layout/vList2"/>
    <dgm:cxn modelId="{B35429BE-CC20-434B-82B8-E7FF0E877592}" type="presOf" srcId="{9FE1B739-0D2E-4CD2-B5E7-5B59EF69FF2E}" destId="{0F2F1027-1565-0148-A9C6-40A04527F9E7}" srcOrd="0" destOrd="0" presId="urn:microsoft.com/office/officeart/2005/8/layout/vList2"/>
    <dgm:cxn modelId="{E0C44C57-CB2B-224F-8221-490120514720}" type="presParOf" srcId="{0F2F1027-1565-0148-A9C6-40A04527F9E7}" destId="{54F66AA9-BF4A-094A-90B3-2FDF665236A7}" srcOrd="0" destOrd="0" presId="urn:microsoft.com/office/officeart/2005/8/layout/vList2"/>
    <dgm:cxn modelId="{B3DAEC45-B65E-154C-B63E-D8B7EC02E013}" type="presParOf" srcId="{0F2F1027-1565-0148-A9C6-40A04527F9E7}" destId="{A093AD17-FFE9-9C49-A594-1AFDBCBE75AC}" srcOrd="1" destOrd="0" presId="urn:microsoft.com/office/officeart/2005/8/layout/vList2"/>
    <dgm:cxn modelId="{0EC7401B-02A5-D949-B1EC-170C45A1F41B}" type="presParOf" srcId="{0F2F1027-1565-0148-A9C6-40A04527F9E7}" destId="{2D32E8FF-DB78-0B46-A39A-589CDC5AE4D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853AA7-4AF5-4817-B7EE-6655777A9B2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5E2983-95D3-4439-A8EE-208149166232}">
      <dgm:prSet/>
      <dgm:spPr/>
      <dgm:t>
        <a:bodyPr/>
        <a:lstStyle/>
        <a:p>
          <a:r>
            <a:rPr lang="en-US"/>
            <a:t>Anxiety-fearful pf specific or general situations– escape function</a:t>
          </a:r>
        </a:p>
      </dgm:t>
    </dgm:pt>
    <dgm:pt modelId="{A98ADD3C-8883-4550-9A7E-A012DC767852}" type="parTrans" cxnId="{B707E2EC-65E8-4C0E-A184-6CBBE22C1FE7}">
      <dgm:prSet/>
      <dgm:spPr/>
      <dgm:t>
        <a:bodyPr/>
        <a:lstStyle/>
        <a:p>
          <a:endParaRPr lang="en-US"/>
        </a:p>
      </dgm:t>
    </dgm:pt>
    <dgm:pt modelId="{D050989E-DF73-41F9-804F-1649E9720346}" type="sibTrans" cxnId="{B707E2EC-65E8-4C0E-A184-6CBBE22C1FE7}">
      <dgm:prSet/>
      <dgm:spPr/>
      <dgm:t>
        <a:bodyPr/>
        <a:lstStyle/>
        <a:p>
          <a:endParaRPr lang="en-US"/>
        </a:p>
      </dgm:t>
    </dgm:pt>
    <dgm:pt modelId="{8571E877-6547-43BF-8815-6955B043FC07}">
      <dgm:prSet/>
      <dgm:spPr/>
      <dgm:t>
        <a:bodyPr/>
        <a:lstStyle/>
        <a:p>
          <a:r>
            <a:rPr lang="en-US"/>
            <a:t>CBT-relaxation, systematic desensitization</a:t>
          </a:r>
        </a:p>
      </dgm:t>
    </dgm:pt>
    <dgm:pt modelId="{283A0D68-C529-44C1-BC3C-F833B070B721}" type="parTrans" cxnId="{07EDB25D-2CDF-4EC7-AE0B-329C3FDB2E76}">
      <dgm:prSet/>
      <dgm:spPr/>
      <dgm:t>
        <a:bodyPr/>
        <a:lstStyle/>
        <a:p>
          <a:endParaRPr lang="en-US"/>
        </a:p>
      </dgm:t>
    </dgm:pt>
    <dgm:pt modelId="{D6A7E919-8907-4BB2-92E3-5D51CA8695BA}" type="sibTrans" cxnId="{07EDB25D-2CDF-4EC7-AE0B-329C3FDB2E76}">
      <dgm:prSet/>
      <dgm:spPr/>
      <dgm:t>
        <a:bodyPr/>
        <a:lstStyle/>
        <a:p>
          <a:endParaRPr lang="en-US"/>
        </a:p>
      </dgm:t>
    </dgm:pt>
    <dgm:pt modelId="{2B48AE9F-E36B-49DA-AEE3-E8CA56442698}">
      <dgm:prSet/>
      <dgm:spPr/>
      <dgm:t>
        <a:bodyPr/>
        <a:lstStyle/>
        <a:p>
          <a:r>
            <a:rPr lang="en-US"/>
            <a:t>Escaping aversive social situations</a:t>
          </a:r>
        </a:p>
      </dgm:t>
    </dgm:pt>
    <dgm:pt modelId="{4C923D30-8133-46CB-B952-74103C1261BE}" type="parTrans" cxnId="{D88F3CC0-256D-4155-B3E2-563F559641D7}">
      <dgm:prSet/>
      <dgm:spPr/>
      <dgm:t>
        <a:bodyPr/>
        <a:lstStyle/>
        <a:p>
          <a:endParaRPr lang="en-US"/>
        </a:p>
      </dgm:t>
    </dgm:pt>
    <dgm:pt modelId="{182E427E-9DAE-41A5-97F3-0DC08EC283BC}" type="sibTrans" cxnId="{D88F3CC0-256D-4155-B3E2-563F559641D7}">
      <dgm:prSet/>
      <dgm:spPr/>
      <dgm:t>
        <a:bodyPr/>
        <a:lstStyle/>
        <a:p>
          <a:endParaRPr lang="en-US"/>
        </a:p>
      </dgm:t>
    </dgm:pt>
    <dgm:pt modelId="{332FBDC8-8EA5-4A8E-889C-E2E905D84EAC}">
      <dgm:prSet/>
      <dgm:spPr/>
      <dgm:t>
        <a:bodyPr/>
        <a:lstStyle/>
        <a:p>
          <a:r>
            <a:rPr lang="en-US"/>
            <a:t>CBT and/or modeling procedures to increase social skills</a:t>
          </a:r>
        </a:p>
      </dgm:t>
    </dgm:pt>
    <dgm:pt modelId="{02679A82-7DA8-4A77-BA6A-F2EB5F09EE7A}" type="parTrans" cxnId="{BBB2C0FE-0235-4559-B873-3C942C982E7E}">
      <dgm:prSet/>
      <dgm:spPr/>
      <dgm:t>
        <a:bodyPr/>
        <a:lstStyle/>
        <a:p>
          <a:endParaRPr lang="en-US"/>
        </a:p>
      </dgm:t>
    </dgm:pt>
    <dgm:pt modelId="{BC0D507C-5B91-4DA2-8A33-6AE2FAA3EBAF}" type="sibTrans" cxnId="{BBB2C0FE-0235-4559-B873-3C942C982E7E}">
      <dgm:prSet/>
      <dgm:spPr/>
      <dgm:t>
        <a:bodyPr/>
        <a:lstStyle/>
        <a:p>
          <a:endParaRPr lang="en-US"/>
        </a:p>
      </dgm:t>
    </dgm:pt>
    <dgm:pt modelId="{BB15AF8B-BC1F-477F-9A58-47B25DFD2CB4}">
      <dgm:prSet/>
      <dgm:spPr/>
      <dgm:t>
        <a:bodyPr/>
        <a:lstStyle/>
        <a:p>
          <a:r>
            <a:rPr lang="en-US"/>
            <a:t>Accessing home/parent – attention getting, separation anxiety</a:t>
          </a:r>
        </a:p>
      </dgm:t>
    </dgm:pt>
    <dgm:pt modelId="{807B08FA-8DE9-436E-969C-FDEB5172BD07}" type="parTrans" cxnId="{75DAD9E8-F886-4F3A-A1E3-8709C8691FAA}">
      <dgm:prSet/>
      <dgm:spPr/>
      <dgm:t>
        <a:bodyPr/>
        <a:lstStyle/>
        <a:p>
          <a:endParaRPr lang="en-US"/>
        </a:p>
      </dgm:t>
    </dgm:pt>
    <dgm:pt modelId="{CECB5204-CDA7-4D05-9EF4-8C12670A57A4}" type="sibTrans" cxnId="{75DAD9E8-F886-4F3A-A1E3-8709C8691FAA}">
      <dgm:prSet/>
      <dgm:spPr/>
      <dgm:t>
        <a:bodyPr/>
        <a:lstStyle/>
        <a:p>
          <a:endParaRPr lang="en-US"/>
        </a:p>
      </dgm:t>
    </dgm:pt>
    <dgm:pt modelId="{33F6254D-CB10-4B63-A7D0-2DF8B7C0E0D8}">
      <dgm:prSet/>
      <dgm:spPr/>
      <dgm:t>
        <a:bodyPr/>
        <a:lstStyle/>
        <a:p>
          <a:r>
            <a:rPr lang="en-US"/>
            <a:t>Shaping and differential reinforcement of other behavior</a:t>
          </a:r>
        </a:p>
      </dgm:t>
    </dgm:pt>
    <dgm:pt modelId="{5F8A09A0-2D62-4DF0-9593-73E1B9C31171}" type="parTrans" cxnId="{86808B6A-EBDD-406F-A7AA-090E1681BC2D}">
      <dgm:prSet/>
      <dgm:spPr/>
      <dgm:t>
        <a:bodyPr/>
        <a:lstStyle/>
        <a:p>
          <a:endParaRPr lang="en-US"/>
        </a:p>
      </dgm:t>
    </dgm:pt>
    <dgm:pt modelId="{86FA46DD-6E04-4C8A-87C6-588382D5217C}" type="sibTrans" cxnId="{86808B6A-EBDD-406F-A7AA-090E1681BC2D}">
      <dgm:prSet/>
      <dgm:spPr/>
      <dgm:t>
        <a:bodyPr/>
        <a:lstStyle/>
        <a:p>
          <a:endParaRPr lang="en-US"/>
        </a:p>
      </dgm:t>
    </dgm:pt>
    <dgm:pt modelId="{82B8B385-E2DB-450B-9302-CB73B8981929}">
      <dgm:prSet/>
      <dgm:spPr/>
      <dgm:t>
        <a:bodyPr/>
        <a:lstStyle/>
        <a:p>
          <a:r>
            <a:rPr lang="en-US"/>
            <a:t>Tangible function-watching TV; accessing friends</a:t>
          </a:r>
        </a:p>
      </dgm:t>
    </dgm:pt>
    <dgm:pt modelId="{5E5BBE2D-9DF5-47DF-B9F3-76DB818545C7}" type="parTrans" cxnId="{FBB0AAE5-968C-4864-98EB-30280AA80964}">
      <dgm:prSet/>
      <dgm:spPr/>
      <dgm:t>
        <a:bodyPr/>
        <a:lstStyle/>
        <a:p>
          <a:endParaRPr lang="en-US"/>
        </a:p>
      </dgm:t>
    </dgm:pt>
    <dgm:pt modelId="{6B2222F4-38AD-4FBF-9495-1DEC00801C65}" type="sibTrans" cxnId="{FBB0AAE5-968C-4864-98EB-30280AA80964}">
      <dgm:prSet/>
      <dgm:spPr/>
      <dgm:t>
        <a:bodyPr/>
        <a:lstStyle/>
        <a:p>
          <a:endParaRPr lang="en-US"/>
        </a:p>
      </dgm:t>
    </dgm:pt>
    <dgm:pt modelId="{92CEA2EF-1555-4F67-B2EB-B04113F9B016}">
      <dgm:prSet/>
      <dgm:spPr/>
      <dgm:t>
        <a:bodyPr/>
        <a:lstStyle/>
        <a:p>
          <a:r>
            <a:rPr lang="en-US"/>
            <a:t>Contingency contracting</a:t>
          </a:r>
        </a:p>
      </dgm:t>
    </dgm:pt>
    <dgm:pt modelId="{CE7ED099-B1D7-4EF2-AE46-A49F073F9FEC}" type="parTrans" cxnId="{A0FC7080-933E-4972-9A67-E5CCDDDFD683}">
      <dgm:prSet/>
      <dgm:spPr/>
      <dgm:t>
        <a:bodyPr/>
        <a:lstStyle/>
        <a:p>
          <a:endParaRPr lang="en-US"/>
        </a:p>
      </dgm:t>
    </dgm:pt>
    <dgm:pt modelId="{08682F29-0A0F-4442-86CA-66DD5DCC4C76}" type="sibTrans" cxnId="{A0FC7080-933E-4972-9A67-E5CCDDDFD683}">
      <dgm:prSet/>
      <dgm:spPr/>
      <dgm:t>
        <a:bodyPr/>
        <a:lstStyle/>
        <a:p>
          <a:endParaRPr lang="en-US"/>
        </a:p>
      </dgm:t>
    </dgm:pt>
    <dgm:pt modelId="{3351B26D-FF5C-6C47-99F8-8EB70467C243}" type="pres">
      <dgm:prSet presAssocID="{7D853AA7-4AF5-4817-B7EE-6655777A9B21}" presName="linear" presStyleCnt="0">
        <dgm:presLayoutVars>
          <dgm:animLvl val="lvl"/>
          <dgm:resizeHandles val="exact"/>
        </dgm:presLayoutVars>
      </dgm:prSet>
      <dgm:spPr/>
    </dgm:pt>
    <dgm:pt modelId="{41F64D3A-F3D7-304A-8201-C5A946F79F32}" type="pres">
      <dgm:prSet presAssocID="{F35E2983-95D3-4439-A8EE-208149166232}" presName="parentText" presStyleLbl="node1" presStyleIdx="0" presStyleCnt="4">
        <dgm:presLayoutVars>
          <dgm:chMax val="0"/>
          <dgm:bulletEnabled val="1"/>
        </dgm:presLayoutVars>
      </dgm:prSet>
      <dgm:spPr/>
    </dgm:pt>
    <dgm:pt modelId="{FD4C81AA-2048-5A47-A45D-92606CA3C2CA}" type="pres">
      <dgm:prSet presAssocID="{F35E2983-95D3-4439-A8EE-208149166232}" presName="childText" presStyleLbl="revTx" presStyleIdx="0" presStyleCnt="4">
        <dgm:presLayoutVars>
          <dgm:bulletEnabled val="1"/>
        </dgm:presLayoutVars>
      </dgm:prSet>
      <dgm:spPr/>
    </dgm:pt>
    <dgm:pt modelId="{572509E7-FC2F-A349-8540-2479C01D4204}" type="pres">
      <dgm:prSet presAssocID="{2B48AE9F-E36B-49DA-AEE3-E8CA56442698}" presName="parentText" presStyleLbl="node1" presStyleIdx="1" presStyleCnt="4">
        <dgm:presLayoutVars>
          <dgm:chMax val="0"/>
          <dgm:bulletEnabled val="1"/>
        </dgm:presLayoutVars>
      </dgm:prSet>
      <dgm:spPr/>
    </dgm:pt>
    <dgm:pt modelId="{A9D2D080-27D9-C547-9528-07CE55483DA9}" type="pres">
      <dgm:prSet presAssocID="{2B48AE9F-E36B-49DA-AEE3-E8CA56442698}" presName="childText" presStyleLbl="revTx" presStyleIdx="1" presStyleCnt="4">
        <dgm:presLayoutVars>
          <dgm:bulletEnabled val="1"/>
        </dgm:presLayoutVars>
      </dgm:prSet>
      <dgm:spPr/>
    </dgm:pt>
    <dgm:pt modelId="{60691C1C-DD4D-7F4B-AA9C-97F127759CC6}" type="pres">
      <dgm:prSet presAssocID="{BB15AF8B-BC1F-477F-9A58-47B25DFD2CB4}" presName="parentText" presStyleLbl="node1" presStyleIdx="2" presStyleCnt="4">
        <dgm:presLayoutVars>
          <dgm:chMax val="0"/>
          <dgm:bulletEnabled val="1"/>
        </dgm:presLayoutVars>
      </dgm:prSet>
      <dgm:spPr/>
    </dgm:pt>
    <dgm:pt modelId="{1555BBC9-3359-E746-97C6-15BE769D46DA}" type="pres">
      <dgm:prSet presAssocID="{BB15AF8B-BC1F-477F-9A58-47B25DFD2CB4}" presName="childText" presStyleLbl="revTx" presStyleIdx="2" presStyleCnt="4">
        <dgm:presLayoutVars>
          <dgm:bulletEnabled val="1"/>
        </dgm:presLayoutVars>
      </dgm:prSet>
      <dgm:spPr/>
    </dgm:pt>
    <dgm:pt modelId="{D9DDF8A6-39E1-A647-B95E-CC3510AAC572}" type="pres">
      <dgm:prSet presAssocID="{82B8B385-E2DB-450B-9302-CB73B8981929}" presName="parentText" presStyleLbl="node1" presStyleIdx="3" presStyleCnt="4">
        <dgm:presLayoutVars>
          <dgm:chMax val="0"/>
          <dgm:bulletEnabled val="1"/>
        </dgm:presLayoutVars>
      </dgm:prSet>
      <dgm:spPr/>
    </dgm:pt>
    <dgm:pt modelId="{6375FF33-E142-0648-8AA9-4B1AFE6CBE5F}" type="pres">
      <dgm:prSet presAssocID="{82B8B385-E2DB-450B-9302-CB73B8981929}" presName="childText" presStyleLbl="revTx" presStyleIdx="3" presStyleCnt="4">
        <dgm:presLayoutVars>
          <dgm:bulletEnabled val="1"/>
        </dgm:presLayoutVars>
      </dgm:prSet>
      <dgm:spPr/>
    </dgm:pt>
  </dgm:ptLst>
  <dgm:cxnLst>
    <dgm:cxn modelId="{B2363017-793A-9B4A-B21D-926A28E0F146}" type="presOf" srcId="{92CEA2EF-1555-4F67-B2EB-B04113F9B016}" destId="{6375FF33-E142-0648-8AA9-4B1AFE6CBE5F}" srcOrd="0" destOrd="0" presId="urn:microsoft.com/office/officeart/2005/8/layout/vList2"/>
    <dgm:cxn modelId="{601B7E50-FDB2-4843-877E-38EE0EB7ACA7}" type="presOf" srcId="{33F6254D-CB10-4B63-A7D0-2DF8B7C0E0D8}" destId="{1555BBC9-3359-E746-97C6-15BE769D46DA}" srcOrd="0" destOrd="0" presId="urn:microsoft.com/office/officeart/2005/8/layout/vList2"/>
    <dgm:cxn modelId="{D944FA5A-93C7-994A-B578-E5B0DCAAAE19}" type="presOf" srcId="{332FBDC8-8EA5-4A8E-889C-E2E905D84EAC}" destId="{A9D2D080-27D9-C547-9528-07CE55483DA9}" srcOrd="0" destOrd="0" presId="urn:microsoft.com/office/officeart/2005/8/layout/vList2"/>
    <dgm:cxn modelId="{07EDB25D-2CDF-4EC7-AE0B-329C3FDB2E76}" srcId="{F35E2983-95D3-4439-A8EE-208149166232}" destId="{8571E877-6547-43BF-8815-6955B043FC07}" srcOrd="0" destOrd="0" parTransId="{283A0D68-C529-44C1-BC3C-F833B070B721}" sibTransId="{D6A7E919-8907-4BB2-92E3-5D51CA8695BA}"/>
    <dgm:cxn modelId="{86808B6A-EBDD-406F-A7AA-090E1681BC2D}" srcId="{BB15AF8B-BC1F-477F-9A58-47B25DFD2CB4}" destId="{33F6254D-CB10-4B63-A7D0-2DF8B7C0E0D8}" srcOrd="0" destOrd="0" parTransId="{5F8A09A0-2D62-4DF0-9593-73E1B9C31171}" sibTransId="{86FA46DD-6E04-4C8A-87C6-588382D5217C}"/>
    <dgm:cxn modelId="{A0FC7080-933E-4972-9A67-E5CCDDDFD683}" srcId="{82B8B385-E2DB-450B-9302-CB73B8981929}" destId="{92CEA2EF-1555-4F67-B2EB-B04113F9B016}" srcOrd="0" destOrd="0" parTransId="{CE7ED099-B1D7-4EF2-AE46-A49F073F9FEC}" sibTransId="{08682F29-0A0F-4442-86CA-66DD5DCC4C76}"/>
    <dgm:cxn modelId="{9444D59B-755C-E943-AA75-9DDEB62CC50B}" type="presOf" srcId="{8571E877-6547-43BF-8815-6955B043FC07}" destId="{FD4C81AA-2048-5A47-A45D-92606CA3C2CA}" srcOrd="0" destOrd="0" presId="urn:microsoft.com/office/officeart/2005/8/layout/vList2"/>
    <dgm:cxn modelId="{4426F0BF-D098-7243-A877-DFEB4A7FA843}" type="presOf" srcId="{F35E2983-95D3-4439-A8EE-208149166232}" destId="{41F64D3A-F3D7-304A-8201-C5A946F79F32}" srcOrd="0" destOrd="0" presId="urn:microsoft.com/office/officeart/2005/8/layout/vList2"/>
    <dgm:cxn modelId="{D88F3CC0-256D-4155-B3E2-563F559641D7}" srcId="{7D853AA7-4AF5-4817-B7EE-6655777A9B21}" destId="{2B48AE9F-E36B-49DA-AEE3-E8CA56442698}" srcOrd="1" destOrd="0" parTransId="{4C923D30-8133-46CB-B952-74103C1261BE}" sibTransId="{182E427E-9DAE-41A5-97F3-0DC08EC283BC}"/>
    <dgm:cxn modelId="{DB8BF6CF-7E74-204F-8D9C-211C012C5807}" type="presOf" srcId="{82B8B385-E2DB-450B-9302-CB73B8981929}" destId="{D9DDF8A6-39E1-A647-B95E-CC3510AAC572}" srcOrd="0" destOrd="0" presId="urn:microsoft.com/office/officeart/2005/8/layout/vList2"/>
    <dgm:cxn modelId="{FBB0AAE5-968C-4864-98EB-30280AA80964}" srcId="{7D853AA7-4AF5-4817-B7EE-6655777A9B21}" destId="{82B8B385-E2DB-450B-9302-CB73B8981929}" srcOrd="3" destOrd="0" parTransId="{5E5BBE2D-9DF5-47DF-B9F3-76DB818545C7}" sibTransId="{6B2222F4-38AD-4FBF-9495-1DEC00801C65}"/>
    <dgm:cxn modelId="{75DAD9E8-F886-4F3A-A1E3-8709C8691FAA}" srcId="{7D853AA7-4AF5-4817-B7EE-6655777A9B21}" destId="{BB15AF8B-BC1F-477F-9A58-47B25DFD2CB4}" srcOrd="2" destOrd="0" parTransId="{807B08FA-8DE9-436E-969C-FDEB5172BD07}" sibTransId="{CECB5204-CDA7-4D05-9EF4-8C12670A57A4}"/>
    <dgm:cxn modelId="{B707E2EC-65E8-4C0E-A184-6CBBE22C1FE7}" srcId="{7D853AA7-4AF5-4817-B7EE-6655777A9B21}" destId="{F35E2983-95D3-4439-A8EE-208149166232}" srcOrd="0" destOrd="0" parTransId="{A98ADD3C-8883-4550-9A7E-A012DC767852}" sibTransId="{D050989E-DF73-41F9-804F-1649E9720346}"/>
    <dgm:cxn modelId="{74C530F3-C3E9-194E-88EF-2EFEBE768EE1}" type="presOf" srcId="{2B48AE9F-E36B-49DA-AEE3-E8CA56442698}" destId="{572509E7-FC2F-A349-8540-2479C01D4204}" srcOrd="0" destOrd="0" presId="urn:microsoft.com/office/officeart/2005/8/layout/vList2"/>
    <dgm:cxn modelId="{E3FB83F5-EF2D-A648-9D79-936424237630}" type="presOf" srcId="{7D853AA7-4AF5-4817-B7EE-6655777A9B21}" destId="{3351B26D-FF5C-6C47-99F8-8EB70467C243}" srcOrd="0" destOrd="0" presId="urn:microsoft.com/office/officeart/2005/8/layout/vList2"/>
    <dgm:cxn modelId="{C504C8FA-7743-D84F-9246-A972E6256720}" type="presOf" srcId="{BB15AF8B-BC1F-477F-9A58-47B25DFD2CB4}" destId="{60691C1C-DD4D-7F4B-AA9C-97F127759CC6}" srcOrd="0" destOrd="0" presId="urn:microsoft.com/office/officeart/2005/8/layout/vList2"/>
    <dgm:cxn modelId="{BBB2C0FE-0235-4559-B873-3C942C982E7E}" srcId="{2B48AE9F-E36B-49DA-AEE3-E8CA56442698}" destId="{332FBDC8-8EA5-4A8E-889C-E2E905D84EAC}" srcOrd="0" destOrd="0" parTransId="{02679A82-7DA8-4A77-BA6A-F2EB5F09EE7A}" sibTransId="{BC0D507C-5B91-4DA2-8A33-6AE2FAA3EBAF}"/>
    <dgm:cxn modelId="{02DE061D-43C2-4648-A76E-062D2D181879}" type="presParOf" srcId="{3351B26D-FF5C-6C47-99F8-8EB70467C243}" destId="{41F64D3A-F3D7-304A-8201-C5A946F79F32}" srcOrd="0" destOrd="0" presId="urn:microsoft.com/office/officeart/2005/8/layout/vList2"/>
    <dgm:cxn modelId="{F8E115EE-CBBB-6947-A5AD-638A67272011}" type="presParOf" srcId="{3351B26D-FF5C-6C47-99F8-8EB70467C243}" destId="{FD4C81AA-2048-5A47-A45D-92606CA3C2CA}" srcOrd="1" destOrd="0" presId="urn:microsoft.com/office/officeart/2005/8/layout/vList2"/>
    <dgm:cxn modelId="{82FDFA13-9A69-874A-893C-ECE62CD8DA4A}" type="presParOf" srcId="{3351B26D-FF5C-6C47-99F8-8EB70467C243}" destId="{572509E7-FC2F-A349-8540-2479C01D4204}" srcOrd="2" destOrd="0" presId="urn:microsoft.com/office/officeart/2005/8/layout/vList2"/>
    <dgm:cxn modelId="{EBB7EE78-8854-634E-AAD9-D433EF3690FB}" type="presParOf" srcId="{3351B26D-FF5C-6C47-99F8-8EB70467C243}" destId="{A9D2D080-27D9-C547-9528-07CE55483DA9}" srcOrd="3" destOrd="0" presId="urn:microsoft.com/office/officeart/2005/8/layout/vList2"/>
    <dgm:cxn modelId="{A2E735FA-932C-5D4F-9174-96ACC9FA83D2}" type="presParOf" srcId="{3351B26D-FF5C-6C47-99F8-8EB70467C243}" destId="{60691C1C-DD4D-7F4B-AA9C-97F127759CC6}" srcOrd="4" destOrd="0" presId="urn:microsoft.com/office/officeart/2005/8/layout/vList2"/>
    <dgm:cxn modelId="{D02EDC9F-869D-1F4C-807D-FD7F96DE2914}" type="presParOf" srcId="{3351B26D-FF5C-6C47-99F8-8EB70467C243}" destId="{1555BBC9-3359-E746-97C6-15BE769D46DA}" srcOrd="5" destOrd="0" presId="urn:microsoft.com/office/officeart/2005/8/layout/vList2"/>
    <dgm:cxn modelId="{3993C766-F26F-8348-B037-C54CAD9DA934}" type="presParOf" srcId="{3351B26D-FF5C-6C47-99F8-8EB70467C243}" destId="{D9DDF8A6-39E1-A647-B95E-CC3510AAC572}" srcOrd="6" destOrd="0" presId="urn:microsoft.com/office/officeart/2005/8/layout/vList2"/>
    <dgm:cxn modelId="{FA85EC95-1926-A549-BFB4-BAD0689930F0}" type="presParOf" srcId="{3351B26D-FF5C-6C47-99F8-8EB70467C243}" destId="{6375FF33-E142-0648-8AA9-4B1AFE6CBE5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9593D6-DF49-4861-8AB0-EF2BC614E6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72A108-7718-4D64-936F-D980D07721E1}">
      <dgm:prSet/>
      <dgm:spPr/>
      <dgm:t>
        <a:bodyPr/>
        <a:lstStyle/>
        <a:p>
          <a:r>
            <a:rPr lang="en-US"/>
            <a:t>Has cognitive and communicative skills to discuss thoughts and behaviors</a:t>
          </a:r>
        </a:p>
      </dgm:t>
    </dgm:pt>
    <dgm:pt modelId="{DB57A084-8D62-4765-B0EA-CFD34282C577}" type="parTrans" cxnId="{0573C2F9-4D11-4113-9A3F-1CABB73281EC}">
      <dgm:prSet/>
      <dgm:spPr/>
      <dgm:t>
        <a:bodyPr/>
        <a:lstStyle/>
        <a:p>
          <a:endParaRPr lang="en-US"/>
        </a:p>
      </dgm:t>
    </dgm:pt>
    <dgm:pt modelId="{8AA81043-D9B4-499C-B793-B85FDE02A9E7}" type="sibTrans" cxnId="{0573C2F9-4D11-4113-9A3F-1CABB73281EC}">
      <dgm:prSet/>
      <dgm:spPr/>
      <dgm:t>
        <a:bodyPr/>
        <a:lstStyle/>
        <a:p>
          <a:endParaRPr lang="en-US"/>
        </a:p>
      </dgm:t>
    </dgm:pt>
    <dgm:pt modelId="{B59576BB-CBAD-4CDB-857F-B8750FA9B90D}">
      <dgm:prSet/>
      <dgm:spPr/>
      <dgm:t>
        <a:bodyPr/>
        <a:lstStyle/>
        <a:p>
          <a:r>
            <a:rPr lang="en-US"/>
            <a:t>Can generalize from individual therapy to point of intervention</a:t>
          </a:r>
        </a:p>
      </dgm:t>
    </dgm:pt>
    <dgm:pt modelId="{83C3A490-C1ED-4F63-A652-17F1776DE6F5}" type="parTrans" cxnId="{841929E3-63FB-46DC-9F6D-97C9AC15AF60}">
      <dgm:prSet/>
      <dgm:spPr/>
      <dgm:t>
        <a:bodyPr/>
        <a:lstStyle/>
        <a:p>
          <a:endParaRPr lang="en-US"/>
        </a:p>
      </dgm:t>
    </dgm:pt>
    <dgm:pt modelId="{4A3DF0DB-1418-463F-837D-5FF9956C7B6E}" type="sibTrans" cxnId="{841929E3-63FB-46DC-9F6D-97C9AC15AF60}">
      <dgm:prSet/>
      <dgm:spPr/>
      <dgm:t>
        <a:bodyPr/>
        <a:lstStyle/>
        <a:p>
          <a:endParaRPr lang="en-US"/>
        </a:p>
      </dgm:t>
    </dgm:pt>
    <dgm:pt modelId="{492945C8-6548-44A7-B24A-2BB8A0EFCF33}">
      <dgm:prSet/>
      <dgm:spPr/>
      <dgm:t>
        <a:bodyPr/>
        <a:lstStyle/>
        <a:p>
          <a:r>
            <a:rPr lang="en-US"/>
            <a:t>Is open to discussing thoughts</a:t>
          </a:r>
        </a:p>
      </dgm:t>
    </dgm:pt>
    <dgm:pt modelId="{34CE7F46-931C-406C-8C1E-6FA2F1C25A64}" type="parTrans" cxnId="{A221A1A2-83D3-474F-960C-5CB1AB52CDD4}">
      <dgm:prSet/>
      <dgm:spPr/>
      <dgm:t>
        <a:bodyPr/>
        <a:lstStyle/>
        <a:p>
          <a:endParaRPr lang="en-US"/>
        </a:p>
      </dgm:t>
    </dgm:pt>
    <dgm:pt modelId="{CACBAC6A-C5B0-4824-9C5F-3BC47EE7D8D7}" type="sibTrans" cxnId="{A221A1A2-83D3-474F-960C-5CB1AB52CDD4}">
      <dgm:prSet/>
      <dgm:spPr/>
      <dgm:t>
        <a:bodyPr/>
        <a:lstStyle/>
        <a:p>
          <a:endParaRPr lang="en-US"/>
        </a:p>
      </dgm:t>
    </dgm:pt>
    <dgm:pt modelId="{762A2E4D-BAF8-4766-AEB2-9671B9AADE32}">
      <dgm:prSet/>
      <dgm:spPr/>
      <dgm:t>
        <a:bodyPr/>
        <a:lstStyle/>
        <a:p>
          <a:r>
            <a:rPr lang="en-US"/>
            <a:t>Is motivated to change and reach goals</a:t>
          </a:r>
        </a:p>
      </dgm:t>
    </dgm:pt>
    <dgm:pt modelId="{9185D9EF-2C57-40A1-84AF-C823A2465FB5}" type="parTrans" cxnId="{A1BACFAC-046F-49E7-8AA0-8F7ACC29D765}">
      <dgm:prSet/>
      <dgm:spPr/>
      <dgm:t>
        <a:bodyPr/>
        <a:lstStyle/>
        <a:p>
          <a:endParaRPr lang="en-US"/>
        </a:p>
      </dgm:t>
    </dgm:pt>
    <dgm:pt modelId="{051446AB-F13F-4DC8-B1BE-0B599F14D7F4}" type="sibTrans" cxnId="{A1BACFAC-046F-49E7-8AA0-8F7ACC29D765}">
      <dgm:prSet/>
      <dgm:spPr/>
      <dgm:t>
        <a:bodyPr/>
        <a:lstStyle/>
        <a:p>
          <a:endParaRPr lang="en-US"/>
        </a:p>
      </dgm:t>
    </dgm:pt>
    <dgm:pt modelId="{7695A9D6-2878-F345-868F-D6917B1EB1BF}" type="pres">
      <dgm:prSet presAssocID="{BE9593D6-DF49-4861-8AB0-EF2BC614E695}" presName="linear" presStyleCnt="0">
        <dgm:presLayoutVars>
          <dgm:animLvl val="lvl"/>
          <dgm:resizeHandles val="exact"/>
        </dgm:presLayoutVars>
      </dgm:prSet>
      <dgm:spPr/>
    </dgm:pt>
    <dgm:pt modelId="{D2E8323F-34B2-C544-993F-2D2B22D8BDB1}" type="pres">
      <dgm:prSet presAssocID="{4F72A108-7718-4D64-936F-D980D07721E1}" presName="parentText" presStyleLbl="node1" presStyleIdx="0" presStyleCnt="4">
        <dgm:presLayoutVars>
          <dgm:chMax val="0"/>
          <dgm:bulletEnabled val="1"/>
        </dgm:presLayoutVars>
      </dgm:prSet>
      <dgm:spPr/>
    </dgm:pt>
    <dgm:pt modelId="{B95C790E-A061-D64B-B292-0279432C5A37}" type="pres">
      <dgm:prSet presAssocID="{8AA81043-D9B4-499C-B793-B85FDE02A9E7}" presName="spacer" presStyleCnt="0"/>
      <dgm:spPr/>
    </dgm:pt>
    <dgm:pt modelId="{5E0ECA37-171F-AD46-8942-F53DFF501D0C}" type="pres">
      <dgm:prSet presAssocID="{B59576BB-CBAD-4CDB-857F-B8750FA9B90D}" presName="parentText" presStyleLbl="node1" presStyleIdx="1" presStyleCnt="4">
        <dgm:presLayoutVars>
          <dgm:chMax val="0"/>
          <dgm:bulletEnabled val="1"/>
        </dgm:presLayoutVars>
      </dgm:prSet>
      <dgm:spPr/>
    </dgm:pt>
    <dgm:pt modelId="{1ABF15C5-C078-6B47-A6ED-68FC1958CD35}" type="pres">
      <dgm:prSet presAssocID="{4A3DF0DB-1418-463F-837D-5FF9956C7B6E}" presName="spacer" presStyleCnt="0"/>
      <dgm:spPr/>
    </dgm:pt>
    <dgm:pt modelId="{548400A8-D5D0-4D4C-8905-34CE661F7F84}" type="pres">
      <dgm:prSet presAssocID="{492945C8-6548-44A7-B24A-2BB8A0EFCF33}" presName="parentText" presStyleLbl="node1" presStyleIdx="2" presStyleCnt="4">
        <dgm:presLayoutVars>
          <dgm:chMax val="0"/>
          <dgm:bulletEnabled val="1"/>
        </dgm:presLayoutVars>
      </dgm:prSet>
      <dgm:spPr/>
    </dgm:pt>
    <dgm:pt modelId="{57894B45-513D-C04B-8E7C-B7CFA8D0D361}" type="pres">
      <dgm:prSet presAssocID="{CACBAC6A-C5B0-4824-9C5F-3BC47EE7D8D7}" presName="spacer" presStyleCnt="0"/>
      <dgm:spPr/>
    </dgm:pt>
    <dgm:pt modelId="{CA9041EB-A1C9-1A44-9CCF-6C0FAB14E71D}" type="pres">
      <dgm:prSet presAssocID="{762A2E4D-BAF8-4766-AEB2-9671B9AADE32}" presName="parentText" presStyleLbl="node1" presStyleIdx="3" presStyleCnt="4">
        <dgm:presLayoutVars>
          <dgm:chMax val="0"/>
          <dgm:bulletEnabled val="1"/>
        </dgm:presLayoutVars>
      </dgm:prSet>
      <dgm:spPr/>
    </dgm:pt>
  </dgm:ptLst>
  <dgm:cxnLst>
    <dgm:cxn modelId="{4A3C9119-2E4D-0444-BE2D-1E7F2CAE3981}" type="presOf" srcId="{492945C8-6548-44A7-B24A-2BB8A0EFCF33}" destId="{548400A8-D5D0-4D4C-8905-34CE661F7F84}" srcOrd="0" destOrd="0" presId="urn:microsoft.com/office/officeart/2005/8/layout/vList2"/>
    <dgm:cxn modelId="{7A70F62E-406B-974B-8A4F-94CB86745868}" type="presOf" srcId="{762A2E4D-BAF8-4766-AEB2-9671B9AADE32}" destId="{CA9041EB-A1C9-1A44-9CCF-6C0FAB14E71D}" srcOrd="0" destOrd="0" presId="urn:microsoft.com/office/officeart/2005/8/layout/vList2"/>
    <dgm:cxn modelId="{A699105E-4464-E94A-A7E8-2F7AF4587490}" type="presOf" srcId="{BE9593D6-DF49-4861-8AB0-EF2BC614E695}" destId="{7695A9D6-2878-F345-868F-D6917B1EB1BF}" srcOrd="0" destOrd="0" presId="urn:microsoft.com/office/officeart/2005/8/layout/vList2"/>
    <dgm:cxn modelId="{D66DFB9F-DB04-E546-B8D3-0D58665C549A}" type="presOf" srcId="{4F72A108-7718-4D64-936F-D980D07721E1}" destId="{D2E8323F-34B2-C544-993F-2D2B22D8BDB1}" srcOrd="0" destOrd="0" presId="urn:microsoft.com/office/officeart/2005/8/layout/vList2"/>
    <dgm:cxn modelId="{A221A1A2-83D3-474F-960C-5CB1AB52CDD4}" srcId="{BE9593D6-DF49-4861-8AB0-EF2BC614E695}" destId="{492945C8-6548-44A7-B24A-2BB8A0EFCF33}" srcOrd="2" destOrd="0" parTransId="{34CE7F46-931C-406C-8C1E-6FA2F1C25A64}" sibTransId="{CACBAC6A-C5B0-4824-9C5F-3BC47EE7D8D7}"/>
    <dgm:cxn modelId="{A1BACFAC-046F-49E7-8AA0-8F7ACC29D765}" srcId="{BE9593D6-DF49-4861-8AB0-EF2BC614E695}" destId="{762A2E4D-BAF8-4766-AEB2-9671B9AADE32}" srcOrd="3" destOrd="0" parTransId="{9185D9EF-2C57-40A1-84AF-C823A2465FB5}" sibTransId="{051446AB-F13F-4DC8-B1BE-0B599F14D7F4}"/>
    <dgm:cxn modelId="{841929E3-63FB-46DC-9F6D-97C9AC15AF60}" srcId="{BE9593D6-DF49-4861-8AB0-EF2BC614E695}" destId="{B59576BB-CBAD-4CDB-857F-B8750FA9B90D}" srcOrd="1" destOrd="0" parTransId="{83C3A490-C1ED-4F63-A652-17F1776DE6F5}" sibTransId="{4A3DF0DB-1418-463F-837D-5FF9956C7B6E}"/>
    <dgm:cxn modelId="{F574EAF8-3D22-DA44-B4E9-5BDD7D051426}" type="presOf" srcId="{B59576BB-CBAD-4CDB-857F-B8750FA9B90D}" destId="{5E0ECA37-171F-AD46-8942-F53DFF501D0C}" srcOrd="0" destOrd="0" presId="urn:microsoft.com/office/officeart/2005/8/layout/vList2"/>
    <dgm:cxn modelId="{0573C2F9-4D11-4113-9A3F-1CABB73281EC}" srcId="{BE9593D6-DF49-4861-8AB0-EF2BC614E695}" destId="{4F72A108-7718-4D64-936F-D980D07721E1}" srcOrd="0" destOrd="0" parTransId="{DB57A084-8D62-4765-B0EA-CFD34282C577}" sibTransId="{8AA81043-D9B4-499C-B793-B85FDE02A9E7}"/>
    <dgm:cxn modelId="{2B36CB6B-1B4C-CE4D-B75E-1C14B4E95691}" type="presParOf" srcId="{7695A9D6-2878-F345-868F-D6917B1EB1BF}" destId="{D2E8323F-34B2-C544-993F-2D2B22D8BDB1}" srcOrd="0" destOrd="0" presId="urn:microsoft.com/office/officeart/2005/8/layout/vList2"/>
    <dgm:cxn modelId="{EDC07FBC-DE5A-FE43-ADC8-90004A7FBFE8}" type="presParOf" srcId="{7695A9D6-2878-F345-868F-D6917B1EB1BF}" destId="{B95C790E-A061-D64B-B292-0279432C5A37}" srcOrd="1" destOrd="0" presId="urn:microsoft.com/office/officeart/2005/8/layout/vList2"/>
    <dgm:cxn modelId="{D790D240-DA20-A244-B115-C22D8D5C68CC}" type="presParOf" srcId="{7695A9D6-2878-F345-868F-D6917B1EB1BF}" destId="{5E0ECA37-171F-AD46-8942-F53DFF501D0C}" srcOrd="2" destOrd="0" presId="urn:microsoft.com/office/officeart/2005/8/layout/vList2"/>
    <dgm:cxn modelId="{1CC77EAF-FABF-3949-A725-41B3D7D428B8}" type="presParOf" srcId="{7695A9D6-2878-F345-868F-D6917B1EB1BF}" destId="{1ABF15C5-C078-6B47-A6ED-68FC1958CD35}" srcOrd="3" destOrd="0" presId="urn:microsoft.com/office/officeart/2005/8/layout/vList2"/>
    <dgm:cxn modelId="{139FE45D-8AA6-C84E-BFE8-B9FF8D105FFD}" type="presParOf" srcId="{7695A9D6-2878-F345-868F-D6917B1EB1BF}" destId="{548400A8-D5D0-4D4C-8905-34CE661F7F84}" srcOrd="4" destOrd="0" presId="urn:microsoft.com/office/officeart/2005/8/layout/vList2"/>
    <dgm:cxn modelId="{7629BA6F-0A14-E547-8620-6B83163BD314}" type="presParOf" srcId="{7695A9D6-2878-F345-868F-D6917B1EB1BF}" destId="{57894B45-513D-C04B-8E7C-B7CFA8D0D361}" srcOrd="5" destOrd="0" presId="urn:microsoft.com/office/officeart/2005/8/layout/vList2"/>
    <dgm:cxn modelId="{6ACD9A0F-0737-0543-AE6E-977A32AB2A3B}" type="presParOf" srcId="{7695A9D6-2878-F345-868F-D6917B1EB1BF}" destId="{CA9041EB-A1C9-1A44-9CCF-6C0FAB14E7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3B50DE-4CDE-4523-B4AA-6FB46D2985D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E5ECDF-3FB0-41C7-87FD-E7340411DE1A}">
      <dgm:prSet/>
      <dgm:spPr/>
      <dgm:t>
        <a:bodyPr/>
        <a:lstStyle/>
        <a:p>
          <a:r>
            <a:rPr lang="en-US"/>
            <a:t>Are you familiar with CBT? Indicate in Chat Box.</a:t>
          </a:r>
        </a:p>
      </dgm:t>
    </dgm:pt>
    <dgm:pt modelId="{4B37DA16-6354-42AB-ACF4-9AC94A730F60}" type="parTrans" cxnId="{DDA84171-0DFE-44BF-9689-1946C2FFE6A4}">
      <dgm:prSet/>
      <dgm:spPr/>
      <dgm:t>
        <a:bodyPr/>
        <a:lstStyle/>
        <a:p>
          <a:endParaRPr lang="en-US"/>
        </a:p>
      </dgm:t>
    </dgm:pt>
    <dgm:pt modelId="{4705249A-EE60-4711-9566-04198C5AC5EB}" type="sibTrans" cxnId="{DDA84171-0DFE-44BF-9689-1946C2FFE6A4}">
      <dgm:prSet/>
      <dgm:spPr/>
      <dgm:t>
        <a:bodyPr/>
        <a:lstStyle/>
        <a:p>
          <a:endParaRPr lang="en-US"/>
        </a:p>
      </dgm:t>
    </dgm:pt>
    <dgm:pt modelId="{7BCA2C71-C366-4FDD-851A-367B0C1FE4DC}">
      <dgm:prSet/>
      <dgm:spPr/>
      <dgm:t>
        <a:bodyPr/>
        <a:lstStyle/>
        <a:p>
          <a:r>
            <a:rPr lang="en-US"/>
            <a:t>Yes</a:t>
          </a:r>
        </a:p>
      </dgm:t>
    </dgm:pt>
    <dgm:pt modelId="{90D3D60B-0992-4653-8A53-2FC00AB3CF46}" type="parTrans" cxnId="{E9ED71DC-F071-43B0-BD56-D52F00901A10}">
      <dgm:prSet/>
      <dgm:spPr/>
      <dgm:t>
        <a:bodyPr/>
        <a:lstStyle/>
        <a:p>
          <a:endParaRPr lang="en-US"/>
        </a:p>
      </dgm:t>
    </dgm:pt>
    <dgm:pt modelId="{258D78D3-9122-4AD9-8454-C6CCAAAFEDBE}" type="sibTrans" cxnId="{E9ED71DC-F071-43B0-BD56-D52F00901A10}">
      <dgm:prSet/>
      <dgm:spPr/>
      <dgm:t>
        <a:bodyPr/>
        <a:lstStyle/>
        <a:p>
          <a:endParaRPr lang="en-US"/>
        </a:p>
      </dgm:t>
    </dgm:pt>
    <dgm:pt modelId="{DFA5EFF4-CA38-4909-9A22-5D835A6EC887}">
      <dgm:prSet/>
      <dgm:spPr/>
      <dgm:t>
        <a:bodyPr/>
        <a:lstStyle/>
        <a:p>
          <a:r>
            <a:rPr lang="en-US"/>
            <a:t>No </a:t>
          </a:r>
        </a:p>
      </dgm:t>
    </dgm:pt>
    <dgm:pt modelId="{F768AA8D-A0B2-4C28-9478-B93A776F8FB7}" type="parTrans" cxnId="{04AC7D67-F2C6-430E-ACFE-4D0D9204370F}">
      <dgm:prSet/>
      <dgm:spPr/>
      <dgm:t>
        <a:bodyPr/>
        <a:lstStyle/>
        <a:p>
          <a:endParaRPr lang="en-US"/>
        </a:p>
      </dgm:t>
    </dgm:pt>
    <dgm:pt modelId="{A25125B1-4202-4DAE-B4DD-793719AB086F}" type="sibTrans" cxnId="{04AC7D67-F2C6-430E-ACFE-4D0D9204370F}">
      <dgm:prSet/>
      <dgm:spPr/>
      <dgm:t>
        <a:bodyPr/>
        <a:lstStyle/>
        <a:p>
          <a:endParaRPr lang="en-US"/>
        </a:p>
      </dgm:t>
    </dgm:pt>
    <dgm:pt modelId="{75E3DCE9-CABF-4D24-8762-B5647B506246}">
      <dgm:prSet/>
      <dgm:spPr/>
      <dgm:t>
        <a:bodyPr/>
        <a:lstStyle/>
        <a:p>
          <a:r>
            <a:rPr lang="en-US"/>
            <a:t>Are there people in your school and district who are familiar with CBT? Indicate in Chat Box.</a:t>
          </a:r>
        </a:p>
      </dgm:t>
    </dgm:pt>
    <dgm:pt modelId="{98A398AC-8569-49E7-87B9-345E2570E6C7}" type="parTrans" cxnId="{D4030B0D-9059-46EF-A268-DC6239B46656}">
      <dgm:prSet/>
      <dgm:spPr/>
      <dgm:t>
        <a:bodyPr/>
        <a:lstStyle/>
        <a:p>
          <a:endParaRPr lang="en-US"/>
        </a:p>
      </dgm:t>
    </dgm:pt>
    <dgm:pt modelId="{20733B48-872E-49B4-9F49-A6B09B07CE86}" type="sibTrans" cxnId="{D4030B0D-9059-46EF-A268-DC6239B46656}">
      <dgm:prSet/>
      <dgm:spPr/>
      <dgm:t>
        <a:bodyPr/>
        <a:lstStyle/>
        <a:p>
          <a:endParaRPr lang="en-US"/>
        </a:p>
      </dgm:t>
    </dgm:pt>
    <dgm:pt modelId="{02760569-B838-434A-A2FF-9DEDF5FF3CE8}">
      <dgm:prSet/>
      <dgm:spPr/>
      <dgm:t>
        <a:bodyPr/>
        <a:lstStyle/>
        <a:p>
          <a:r>
            <a:rPr lang="en-US"/>
            <a:t>Yes</a:t>
          </a:r>
        </a:p>
      </dgm:t>
    </dgm:pt>
    <dgm:pt modelId="{74EEE159-9AFD-400E-9B4C-DAC337A958CA}" type="parTrans" cxnId="{32547F69-6AFC-43DE-ABE4-7B165EE13604}">
      <dgm:prSet/>
      <dgm:spPr/>
      <dgm:t>
        <a:bodyPr/>
        <a:lstStyle/>
        <a:p>
          <a:endParaRPr lang="en-US"/>
        </a:p>
      </dgm:t>
    </dgm:pt>
    <dgm:pt modelId="{79852918-70F1-46F3-BA31-1C10E5A633CC}" type="sibTrans" cxnId="{32547F69-6AFC-43DE-ABE4-7B165EE13604}">
      <dgm:prSet/>
      <dgm:spPr/>
      <dgm:t>
        <a:bodyPr/>
        <a:lstStyle/>
        <a:p>
          <a:endParaRPr lang="en-US"/>
        </a:p>
      </dgm:t>
    </dgm:pt>
    <dgm:pt modelId="{A742F664-9A7C-4853-B2AD-ACAB2C61BBB5}">
      <dgm:prSet/>
      <dgm:spPr/>
      <dgm:t>
        <a:bodyPr/>
        <a:lstStyle/>
        <a:p>
          <a:r>
            <a:rPr lang="en-US"/>
            <a:t>No</a:t>
          </a:r>
        </a:p>
      </dgm:t>
    </dgm:pt>
    <dgm:pt modelId="{F6FE5B18-B771-4023-90A2-6DF16C3D7F4D}" type="parTrans" cxnId="{AE502061-1C98-4306-889B-6D2A61338BC1}">
      <dgm:prSet/>
      <dgm:spPr/>
      <dgm:t>
        <a:bodyPr/>
        <a:lstStyle/>
        <a:p>
          <a:endParaRPr lang="en-US"/>
        </a:p>
      </dgm:t>
    </dgm:pt>
    <dgm:pt modelId="{43FA7A99-90C6-4F7D-9B35-DA6F8E16CA9F}" type="sibTrans" cxnId="{AE502061-1C98-4306-889B-6D2A61338BC1}">
      <dgm:prSet/>
      <dgm:spPr/>
      <dgm:t>
        <a:bodyPr/>
        <a:lstStyle/>
        <a:p>
          <a:endParaRPr lang="en-US"/>
        </a:p>
      </dgm:t>
    </dgm:pt>
    <dgm:pt modelId="{575C108D-E4E2-0840-85F3-0403B6B0CF06}" type="pres">
      <dgm:prSet presAssocID="{CF3B50DE-4CDE-4523-B4AA-6FB46D2985D4}" presName="linear" presStyleCnt="0">
        <dgm:presLayoutVars>
          <dgm:animLvl val="lvl"/>
          <dgm:resizeHandles val="exact"/>
        </dgm:presLayoutVars>
      </dgm:prSet>
      <dgm:spPr/>
    </dgm:pt>
    <dgm:pt modelId="{B4178C67-6C9C-8244-BD59-12F98E782A28}" type="pres">
      <dgm:prSet presAssocID="{C5E5ECDF-3FB0-41C7-87FD-E7340411DE1A}" presName="parentText" presStyleLbl="node1" presStyleIdx="0" presStyleCnt="2">
        <dgm:presLayoutVars>
          <dgm:chMax val="0"/>
          <dgm:bulletEnabled val="1"/>
        </dgm:presLayoutVars>
      </dgm:prSet>
      <dgm:spPr/>
    </dgm:pt>
    <dgm:pt modelId="{DAA3CFC1-9848-2C45-A450-FBAEB572B78C}" type="pres">
      <dgm:prSet presAssocID="{C5E5ECDF-3FB0-41C7-87FD-E7340411DE1A}" presName="childText" presStyleLbl="revTx" presStyleIdx="0" presStyleCnt="2">
        <dgm:presLayoutVars>
          <dgm:bulletEnabled val="1"/>
        </dgm:presLayoutVars>
      </dgm:prSet>
      <dgm:spPr/>
    </dgm:pt>
    <dgm:pt modelId="{8E5BE28C-6A19-BB43-907B-871D44DB3F20}" type="pres">
      <dgm:prSet presAssocID="{75E3DCE9-CABF-4D24-8762-B5647B506246}" presName="parentText" presStyleLbl="node1" presStyleIdx="1" presStyleCnt="2">
        <dgm:presLayoutVars>
          <dgm:chMax val="0"/>
          <dgm:bulletEnabled val="1"/>
        </dgm:presLayoutVars>
      </dgm:prSet>
      <dgm:spPr/>
    </dgm:pt>
    <dgm:pt modelId="{15AF4912-0BD7-7444-880D-E62F4A07A31D}" type="pres">
      <dgm:prSet presAssocID="{75E3DCE9-CABF-4D24-8762-B5647B506246}" presName="childText" presStyleLbl="revTx" presStyleIdx="1" presStyleCnt="2">
        <dgm:presLayoutVars>
          <dgm:bulletEnabled val="1"/>
        </dgm:presLayoutVars>
      </dgm:prSet>
      <dgm:spPr/>
    </dgm:pt>
  </dgm:ptLst>
  <dgm:cxnLst>
    <dgm:cxn modelId="{BB90C100-9600-F445-94CC-4C4D09E9732A}" type="presOf" srcId="{75E3DCE9-CABF-4D24-8762-B5647B506246}" destId="{8E5BE28C-6A19-BB43-907B-871D44DB3F20}" srcOrd="0" destOrd="0" presId="urn:microsoft.com/office/officeart/2005/8/layout/vList2"/>
    <dgm:cxn modelId="{D4030B0D-9059-46EF-A268-DC6239B46656}" srcId="{CF3B50DE-4CDE-4523-B4AA-6FB46D2985D4}" destId="{75E3DCE9-CABF-4D24-8762-B5647B506246}" srcOrd="1" destOrd="0" parTransId="{98A398AC-8569-49E7-87B9-345E2570E6C7}" sibTransId="{20733B48-872E-49B4-9F49-A6B09B07CE86}"/>
    <dgm:cxn modelId="{8F34E61A-DB69-5C47-8E47-D7D4F7F0DF1C}" type="presOf" srcId="{DFA5EFF4-CA38-4909-9A22-5D835A6EC887}" destId="{DAA3CFC1-9848-2C45-A450-FBAEB572B78C}" srcOrd="0" destOrd="1" presId="urn:microsoft.com/office/officeart/2005/8/layout/vList2"/>
    <dgm:cxn modelId="{891A8936-D5C9-514B-8DAC-164699BA6544}" type="presOf" srcId="{C5E5ECDF-3FB0-41C7-87FD-E7340411DE1A}" destId="{B4178C67-6C9C-8244-BD59-12F98E782A28}" srcOrd="0" destOrd="0" presId="urn:microsoft.com/office/officeart/2005/8/layout/vList2"/>
    <dgm:cxn modelId="{3EA2033B-C2D2-9944-B8C5-46F0446FAB3D}" type="presOf" srcId="{02760569-B838-434A-A2FF-9DEDF5FF3CE8}" destId="{15AF4912-0BD7-7444-880D-E62F4A07A31D}" srcOrd="0" destOrd="0" presId="urn:microsoft.com/office/officeart/2005/8/layout/vList2"/>
    <dgm:cxn modelId="{AE502061-1C98-4306-889B-6D2A61338BC1}" srcId="{75E3DCE9-CABF-4D24-8762-B5647B506246}" destId="{A742F664-9A7C-4853-B2AD-ACAB2C61BBB5}" srcOrd="1" destOrd="0" parTransId="{F6FE5B18-B771-4023-90A2-6DF16C3D7F4D}" sibTransId="{43FA7A99-90C6-4F7D-9B35-DA6F8E16CA9F}"/>
    <dgm:cxn modelId="{04AC7D67-F2C6-430E-ACFE-4D0D9204370F}" srcId="{C5E5ECDF-3FB0-41C7-87FD-E7340411DE1A}" destId="{DFA5EFF4-CA38-4909-9A22-5D835A6EC887}" srcOrd="1" destOrd="0" parTransId="{F768AA8D-A0B2-4C28-9478-B93A776F8FB7}" sibTransId="{A25125B1-4202-4DAE-B4DD-793719AB086F}"/>
    <dgm:cxn modelId="{32547F69-6AFC-43DE-ABE4-7B165EE13604}" srcId="{75E3DCE9-CABF-4D24-8762-B5647B506246}" destId="{02760569-B838-434A-A2FF-9DEDF5FF3CE8}" srcOrd="0" destOrd="0" parTransId="{74EEE159-9AFD-400E-9B4C-DAC337A958CA}" sibTransId="{79852918-70F1-46F3-BA31-1C10E5A633CC}"/>
    <dgm:cxn modelId="{DDA84171-0DFE-44BF-9689-1946C2FFE6A4}" srcId="{CF3B50DE-4CDE-4523-B4AA-6FB46D2985D4}" destId="{C5E5ECDF-3FB0-41C7-87FD-E7340411DE1A}" srcOrd="0" destOrd="0" parTransId="{4B37DA16-6354-42AB-ACF4-9AC94A730F60}" sibTransId="{4705249A-EE60-4711-9566-04198C5AC5EB}"/>
    <dgm:cxn modelId="{87B06F9A-27B5-3249-B6D0-2FA0F9DDF7EA}" type="presOf" srcId="{A742F664-9A7C-4853-B2AD-ACAB2C61BBB5}" destId="{15AF4912-0BD7-7444-880D-E62F4A07A31D}" srcOrd="0" destOrd="1" presId="urn:microsoft.com/office/officeart/2005/8/layout/vList2"/>
    <dgm:cxn modelId="{E66D98D0-5F89-CB4C-9DA8-302A7E450AB5}" type="presOf" srcId="{7BCA2C71-C366-4FDD-851A-367B0C1FE4DC}" destId="{DAA3CFC1-9848-2C45-A450-FBAEB572B78C}" srcOrd="0" destOrd="0" presId="urn:microsoft.com/office/officeart/2005/8/layout/vList2"/>
    <dgm:cxn modelId="{92AC39D5-D7BD-6342-8E4C-8A7DA6C14495}" type="presOf" srcId="{CF3B50DE-4CDE-4523-B4AA-6FB46D2985D4}" destId="{575C108D-E4E2-0840-85F3-0403B6B0CF06}" srcOrd="0" destOrd="0" presId="urn:microsoft.com/office/officeart/2005/8/layout/vList2"/>
    <dgm:cxn modelId="{E9ED71DC-F071-43B0-BD56-D52F00901A10}" srcId="{C5E5ECDF-3FB0-41C7-87FD-E7340411DE1A}" destId="{7BCA2C71-C366-4FDD-851A-367B0C1FE4DC}" srcOrd="0" destOrd="0" parTransId="{90D3D60B-0992-4653-8A53-2FC00AB3CF46}" sibTransId="{258D78D3-9122-4AD9-8454-C6CCAAAFEDBE}"/>
    <dgm:cxn modelId="{6020D8D1-3857-7F48-8DFE-D1FFFDA85390}" type="presParOf" srcId="{575C108D-E4E2-0840-85F3-0403B6B0CF06}" destId="{B4178C67-6C9C-8244-BD59-12F98E782A28}" srcOrd="0" destOrd="0" presId="urn:microsoft.com/office/officeart/2005/8/layout/vList2"/>
    <dgm:cxn modelId="{48A57C26-7322-C249-B3C9-F741514C5BD1}" type="presParOf" srcId="{575C108D-E4E2-0840-85F3-0403B6B0CF06}" destId="{DAA3CFC1-9848-2C45-A450-FBAEB572B78C}" srcOrd="1" destOrd="0" presId="urn:microsoft.com/office/officeart/2005/8/layout/vList2"/>
    <dgm:cxn modelId="{A9A3F6F0-0B3E-F54F-A789-1CD79AA1CEC8}" type="presParOf" srcId="{575C108D-E4E2-0840-85F3-0403B6B0CF06}" destId="{8E5BE28C-6A19-BB43-907B-871D44DB3F20}" srcOrd="2" destOrd="0" presId="urn:microsoft.com/office/officeart/2005/8/layout/vList2"/>
    <dgm:cxn modelId="{897F8B7D-5D25-5F4B-9699-A95C1B0FF2E5}" type="presParOf" srcId="{575C108D-E4E2-0840-85F3-0403B6B0CF06}" destId="{15AF4912-0BD7-7444-880D-E62F4A07A31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18AC1F-BD70-4CD3-AB2C-4F8426610B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8CA49C-5C90-47B3-82D0-8BF47135DC47}">
      <dgm:prSet/>
      <dgm:spPr/>
      <dgm:t>
        <a:bodyPr/>
        <a:lstStyle/>
        <a:p>
          <a:r>
            <a:rPr lang="en-US" b="1"/>
            <a:t>F</a:t>
          </a:r>
          <a:r>
            <a:rPr lang="en-US"/>
            <a:t>eeling frightened?</a:t>
          </a:r>
        </a:p>
      </dgm:t>
    </dgm:pt>
    <dgm:pt modelId="{F2D48F6B-79CD-4970-B3C9-1352D2C83487}" type="parTrans" cxnId="{E30D9945-0843-45A6-85D8-DCFC54ABD12A}">
      <dgm:prSet/>
      <dgm:spPr/>
      <dgm:t>
        <a:bodyPr/>
        <a:lstStyle/>
        <a:p>
          <a:endParaRPr lang="en-US"/>
        </a:p>
      </dgm:t>
    </dgm:pt>
    <dgm:pt modelId="{0B637938-FB37-4D66-AC9B-9A8CDE9C6412}" type="sibTrans" cxnId="{E30D9945-0843-45A6-85D8-DCFC54ABD12A}">
      <dgm:prSet/>
      <dgm:spPr/>
      <dgm:t>
        <a:bodyPr/>
        <a:lstStyle/>
        <a:p>
          <a:endParaRPr lang="en-US"/>
        </a:p>
      </dgm:t>
    </dgm:pt>
    <dgm:pt modelId="{4B37BB95-5AAE-49F9-9CB9-C3CAFE76DF9E}">
      <dgm:prSet/>
      <dgm:spPr/>
      <dgm:t>
        <a:bodyPr/>
        <a:lstStyle/>
        <a:p>
          <a:r>
            <a:rPr lang="en-US" b="1"/>
            <a:t>E</a:t>
          </a:r>
          <a:r>
            <a:rPr lang="en-US"/>
            <a:t>xpecting bad things to happen?</a:t>
          </a:r>
        </a:p>
      </dgm:t>
    </dgm:pt>
    <dgm:pt modelId="{39421E4A-4015-4EFA-B17D-18510DE45002}" type="parTrans" cxnId="{7B55B252-29B8-4BE9-BD29-DEC505C99F1B}">
      <dgm:prSet/>
      <dgm:spPr/>
      <dgm:t>
        <a:bodyPr/>
        <a:lstStyle/>
        <a:p>
          <a:endParaRPr lang="en-US"/>
        </a:p>
      </dgm:t>
    </dgm:pt>
    <dgm:pt modelId="{5B2F66BA-9DB2-46A6-982B-7D8830C8411D}" type="sibTrans" cxnId="{7B55B252-29B8-4BE9-BD29-DEC505C99F1B}">
      <dgm:prSet/>
      <dgm:spPr/>
      <dgm:t>
        <a:bodyPr/>
        <a:lstStyle/>
        <a:p>
          <a:endParaRPr lang="en-US"/>
        </a:p>
      </dgm:t>
    </dgm:pt>
    <dgm:pt modelId="{1520D3A1-41DA-479B-9872-E8193135AAC7}">
      <dgm:prSet/>
      <dgm:spPr/>
      <dgm:t>
        <a:bodyPr/>
        <a:lstStyle/>
        <a:p>
          <a:r>
            <a:rPr lang="en-US" b="1"/>
            <a:t>A</a:t>
          </a:r>
          <a:r>
            <a:rPr lang="en-US"/>
            <a:t>ctions and attitudes that can help</a:t>
          </a:r>
        </a:p>
      </dgm:t>
    </dgm:pt>
    <dgm:pt modelId="{FDEA07E6-1902-4EAE-917C-8FEC33AE7253}" type="parTrans" cxnId="{82BE2F74-E967-485B-B381-47896C311BF0}">
      <dgm:prSet/>
      <dgm:spPr/>
      <dgm:t>
        <a:bodyPr/>
        <a:lstStyle/>
        <a:p>
          <a:endParaRPr lang="en-US"/>
        </a:p>
      </dgm:t>
    </dgm:pt>
    <dgm:pt modelId="{EB2EF390-9427-490A-BEDD-E0E5DCEE81D7}" type="sibTrans" cxnId="{82BE2F74-E967-485B-B381-47896C311BF0}">
      <dgm:prSet/>
      <dgm:spPr/>
      <dgm:t>
        <a:bodyPr/>
        <a:lstStyle/>
        <a:p>
          <a:endParaRPr lang="en-US"/>
        </a:p>
      </dgm:t>
    </dgm:pt>
    <dgm:pt modelId="{C8385362-E5B8-4745-A589-5FD5C56A09DC}">
      <dgm:prSet/>
      <dgm:spPr/>
      <dgm:t>
        <a:bodyPr/>
        <a:lstStyle/>
        <a:p>
          <a:r>
            <a:rPr lang="en-US" b="1"/>
            <a:t>R</a:t>
          </a:r>
          <a:r>
            <a:rPr lang="en-US"/>
            <a:t>esults and rewards</a:t>
          </a:r>
        </a:p>
      </dgm:t>
    </dgm:pt>
    <dgm:pt modelId="{0ED12961-3FBE-4E11-98EF-B77C9CB58443}" type="parTrans" cxnId="{567937C0-9882-4707-8FEF-25CE49990350}">
      <dgm:prSet/>
      <dgm:spPr/>
      <dgm:t>
        <a:bodyPr/>
        <a:lstStyle/>
        <a:p>
          <a:endParaRPr lang="en-US"/>
        </a:p>
      </dgm:t>
    </dgm:pt>
    <dgm:pt modelId="{D6892E04-2932-4388-924D-077E9CA78CB2}" type="sibTrans" cxnId="{567937C0-9882-4707-8FEF-25CE49990350}">
      <dgm:prSet/>
      <dgm:spPr/>
      <dgm:t>
        <a:bodyPr/>
        <a:lstStyle/>
        <a:p>
          <a:endParaRPr lang="en-US"/>
        </a:p>
      </dgm:t>
    </dgm:pt>
    <dgm:pt modelId="{1ED0EA74-54A9-4C0F-BF18-28CAC6555B07}" type="pres">
      <dgm:prSet presAssocID="{EA18AC1F-BD70-4CD3-AB2C-4F8426610B19}" presName="root" presStyleCnt="0">
        <dgm:presLayoutVars>
          <dgm:dir/>
          <dgm:resizeHandles val="exact"/>
        </dgm:presLayoutVars>
      </dgm:prSet>
      <dgm:spPr/>
    </dgm:pt>
    <dgm:pt modelId="{2D43D220-8B19-4711-8BE8-E72E975E2066}" type="pres">
      <dgm:prSet presAssocID="{E68CA49C-5C90-47B3-82D0-8BF47135DC47}" presName="compNode" presStyleCnt="0"/>
      <dgm:spPr/>
    </dgm:pt>
    <dgm:pt modelId="{BCE0D2E5-34FF-4DBB-9345-3175A7B204EA}" type="pres">
      <dgm:prSet presAssocID="{E68CA49C-5C90-47B3-82D0-8BF47135DC47}" presName="bgRect" presStyleLbl="bgShp" presStyleIdx="0" presStyleCnt="4"/>
      <dgm:spPr/>
    </dgm:pt>
    <dgm:pt modelId="{5153C39E-4B35-4155-8AB7-BA6CB8F2D981}" type="pres">
      <dgm:prSet presAssocID="{E68CA49C-5C90-47B3-82D0-8BF47135DC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rprised Face with No Fill"/>
        </a:ext>
      </dgm:extLst>
    </dgm:pt>
    <dgm:pt modelId="{0F3AC23D-AC94-40B6-91D7-38D3CC2E13F5}" type="pres">
      <dgm:prSet presAssocID="{E68CA49C-5C90-47B3-82D0-8BF47135DC47}" presName="spaceRect" presStyleCnt="0"/>
      <dgm:spPr/>
    </dgm:pt>
    <dgm:pt modelId="{D5C75E9B-A78B-41CC-9750-9A9E5D37183A}" type="pres">
      <dgm:prSet presAssocID="{E68CA49C-5C90-47B3-82D0-8BF47135DC47}" presName="parTx" presStyleLbl="revTx" presStyleIdx="0" presStyleCnt="4">
        <dgm:presLayoutVars>
          <dgm:chMax val="0"/>
          <dgm:chPref val="0"/>
        </dgm:presLayoutVars>
      </dgm:prSet>
      <dgm:spPr/>
    </dgm:pt>
    <dgm:pt modelId="{B09A0768-D49E-4378-BC33-5A1D5A9A1CE7}" type="pres">
      <dgm:prSet presAssocID="{0B637938-FB37-4D66-AC9B-9A8CDE9C6412}" presName="sibTrans" presStyleCnt="0"/>
      <dgm:spPr/>
    </dgm:pt>
    <dgm:pt modelId="{D2A7D47E-F457-4F10-8EDB-E2088206C796}" type="pres">
      <dgm:prSet presAssocID="{4B37BB95-5AAE-49F9-9CB9-C3CAFE76DF9E}" presName="compNode" presStyleCnt="0"/>
      <dgm:spPr/>
    </dgm:pt>
    <dgm:pt modelId="{562FFE2A-BE99-494C-990E-D3D106189739}" type="pres">
      <dgm:prSet presAssocID="{4B37BB95-5AAE-49F9-9CB9-C3CAFE76DF9E}" presName="bgRect" presStyleLbl="bgShp" presStyleIdx="1" presStyleCnt="4"/>
      <dgm:spPr/>
    </dgm:pt>
    <dgm:pt modelId="{16488EC2-2F5D-44C2-B34D-C59B0BE954B3}" type="pres">
      <dgm:prSet presAssocID="{4B37BB95-5AAE-49F9-9CB9-C3CAFE76DF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vil Face with Solid Fill"/>
        </a:ext>
      </dgm:extLst>
    </dgm:pt>
    <dgm:pt modelId="{FEA187F1-E477-427A-8EEA-CC663B3C7B92}" type="pres">
      <dgm:prSet presAssocID="{4B37BB95-5AAE-49F9-9CB9-C3CAFE76DF9E}" presName="spaceRect" presStyleCnt="0"/>
      <dgm:spPr/>
    </dgm:pt>
    <dgm:pt modelId="{B8B0733B-0A13-4D57-B4B4-B85F138940AE}" type="pres">
      <dgm:prSet presAssocID="{4B37BB95-5AAE-49F9-9CB9-C3CAFE76DF9E}" presName="parTx" presStyleLbl="revTx" presStyleIdx="1" presStyleCnt="4">
        <dgm:presLayoutVars>
          <dgm:chMax val="0"/>
          <dgm:chPref val="0"/>
        </dgm:presLayoutVars>
      </dgm:prSet>
      <dgm:spPr/>
    </dgm:pt>
    <dgm:pt modelId="{9563709B-F0F6-423A-8BBF-C1BD46D692DB}" type="pres">
      <dgm:prSet presAssocID="{5B2F66BA-9DB2-46A6-982B-7D8830C8411D}" presName="sibTrans" presStyleCnt="0"/>
      <dgm:spPr/>
    </dgm:pt>
    <dgm:pt modelId="{E6727B0C-A7F4-4BEE-A08F-4A75B8D6B5B5}" type="pres">
      <dgm:prSet presAssocID="{1520D3A1-41DA-479B-9872-E8193135AAC7}" presName="compNode" presStyleCnt="0"/>
      <dgm:spPr/>
    </dgm:pt>
    <dgm:pt modelId="{1964F7E3-EA94-4DD7-95BB-D6EEC95BC7AB}" type="pres">
      <dgm:prSet presAssocID="{1520D3A1-41DA-479B-9872-E8193135AAC7}" presName="bgRect" presStyleLbl="bgShp" presStyleIdx="2" presStyleCnt="4"/>
      <dgm:spPr/>
    </dgm:pt>
    <dgm:pt modelId="{C69595B8-6D19-40CE-B2FB-5252E7DBEB78}" type="pres">
      <dgm:prSet presAssocID="{1520D3A1-41DA-479B-9872-E8193135AA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8FE5065-FFB1-4569-B7B8-15060F10FD37}" type="pres">
      <dgm:prSet presAssocID="{1520D3A1-41DA-479B-9872-E8193135AAC7}" presName="spaceRect" presStyleCnt="0"/>
      <dgm:spPr/>
    </dgm:pt>
    <dgm:pt modelId="{337E5018-4DF5-4509-99D6-7BD9D4207887}" type="pres">
      <dgm:prSet presAssocID="{1520D3A1-41DA-479B-9872-E8193135AAC7}" presName="parTx" presStyleLbl="revTx" presStyleIdx="2" presStyleCnt="4">
        <dgm:presLayoutVars>
          <dgm:chMax val="0"/>
          <dgm:chPref val="0"/>
        </dgm:presLayoutVars>
      </dgm:prSet>
      <dgm:spPr/>
    </dgm:pt>
    <dgm:pt modelId="{EF870C81-E911-4042-9E1F-661E64F9D3E7}" type="pres">
      <dgm:prSet presAssocID="{EB2EF390-9427-490A-BEDD-E0E5DCEE81D7}" presName="sibTrans" presStyleCnt="0"/>
      <dgm:spPr/>
    </dgm:pt>
    <dgm:pt modelId="{0BC595D0-790D-4881-BFDE-462EAD5F284D}" type="pres">
      <dgm:prSet presAssocID="{C8385362-E5B8-4745-A589-5FD5C56A09DC}" presName="compNode" presStyleCnt="0"/>
      <dgm:spPr/>
    </dgm:pt>
    <dgm:pt modelId="{4C877DD2-2A09-401A-BABA-2B65E0C5CE4B}" type="pres">
      <dgm:prSet presAssocID="{C8385362-E5B8-4745-A589-5FD5C56A09DC}" presName="bgRect" presStyleLbl="bgShp" presStyleIdx="3" presStyleCnt="4"/>
      <dgm:spPr/>
    </dgm:pt>
    <dgm:pt modelId="{D25F6E9A-C4C1-4C78-A4A1-7383321D4937}" type="pres">
      <dgm:prSet presAssocID="{C8385362-E5B8-4745-A589-5FD5C56A09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ophy"/>
        </a:ext>
      </dgm:extLst>
    </dgm:pt>
    <dgm:pt modelId="{F04AC5E5-C249-46BC-9B72-444EF08328A3}" type="pres">
      <dgm:prSet presAssocID="{C8385362-E5B8-4745-A589-5FD5C56A09DC}" presName="spaceRect" presStyleCnt="0"/>
      <dgm:spPr/>
    </dgm:pt>
    <dgm:pt modelId="{90428BB2-B57B-4FCD-923A-6054C43FBF2F}" type="pres">
      <dgm:prSet presAssocID="{C8385362-E5B8-4745-A589-5FD5C56A09DC}" presName="parTx" presStyleLbl="revTx" presStyleIdx="3" presStyleCnt="4">
        <dgm:presLayoutVars>
          <dgm:chMax val="0"/>
          <dgm:chPref val="0"/>
        </dgm:presLayoutVars>
      </dgm:prSet>
      <dgm:spPr/>
    </dgm:pt>
  </dgm:ptLst>
  <dgm:cxnLst>
    <dgm:cxn modelId="{B6B4260B-4459-47CB-B1F7-0C4B0BC72070}" type="presOf" srcId="{4B37BB95-5AAE-49F9-9CB9-C3CAFE76DF9E}" destId="{B8B0733B-0A13-4D57-B4B4-B85F138940AE}" srcOrd="0" destOrd="0" presId="urn:microsoft.com/office/officeart/2018/2/layout/IconVerticalSolidList"/>
    <dgm:cxn modelId="{7D63D933-C0A9-4AEA-B031-23990BDF9479}" type="presOf" srcId="{1520D3A1-41DA-479B-9872-E8193135AAC7}" destId="{337E5018-4DF5-4509-99D6-7BD9D4207887}" srcOrd="0" destOrd="0" presId="urn:microsoft.com/office/officeart/2018/2/layout/IconVerticalSolidList"/>
    <dgm:cxn modelId="{A1ED9439-60CE-4111-8719-096884F9747B}" type="presOf" srcId="{EA18AC1F-BD70-4CD3-AB2C-4F8426610B19}" destId="{1ED0EA74-54A9-4C0F-BF18-28CAC6555B07}" srcOrd="0" destOrd="0" presId="urn:microsoft.com/office/officeart/2018/2/layout/IconVerticalSolidList"/>
    <dgm:cxn modelId="{E30D9945-0843-45A6-85D8-DCFC54ABD12A}" srcId="{EA18AC1F-BD70-4CD3-AB2C-4F8426610B19}" destId="{E68CA49C-5C90-47B3-82D0-8BF47135DC47}" srcOrd="0" destOrd="0" parTransId="{F2D48F6B-79CD-4970-B3C9-1352D2C83487}" sibTransId="{0B637938-FB37-4D66-AC9B-9A8CDE9C6412}"/>
    <dgm:cxn modelId="{7B55B252-29B8-4BE9-BD29-DEC505C99F1B}" srcId="{EA18AC1F-BD70-4CD3-AB2C-4F8426610B19}" destId="{4B37BB95-5AAE-49F9-9CB9-C3CAFE76DF9E}" srcOrd="1" destOrd="0" parTransId="{39421E4A-4015-4EFA-B17D-18510DE45002}" sibTransId="{5B2F66BA-9DB2-46A6-982B-7D8830C8411D}"/>
    <dgm:cxn modelId="{82BE2F74-E967-485B-B381-47896C311BF0}" srcId="{EA18AC1F-BD70-4CD3-AB2C-4F8426610B19}" destId="{1520D3A1-41DA-479B-9872-E8193135AAC7}" srcOrd="2" destOrd="0" parTransId="{FDEA07E6-1902-4EAE-917C-8FEC33AE7253}" sibTransId="{EB2EF390-9427-490A-BEDD-E0E5DCEE81D7}"/>
    <dgm:cxn modelId="{9AB6799B-4331-4816-A29E-3F111132C0AD}" type="presOf" srcId="{E68CA49C-5C90-47B3-82D0-8BF47135DC47}" destId="{D5C75E9B-A78B-41CC-9750-9A9E5D37183A}" srcOrd="0" destOrd="0" presId="urn:microsoft.com/office/officeart/2018/2/layout/IconVerticalSolidList"/>
    <dgm:cxn modelId="{567937C0-9882-4707-8FEF-25CE49990350}" srcId="{EA18AC1F-BD70-4CD3-AB2C-4F8426610B19}" destId="{C8385362-E5B8-4745-A589-5FD5C56A09DC}" srcOrd="3" destOrd="0" parTransId="{0ED12961-3FBE-4E11-98EF-B77C9CB58443}" sibTransId="{D6892E04-2932-4388-924D-077E9CA78CB2}"/>
    <dgm:cxn modelId="{287BBCD4-466C-411A-8FD4-1F526EB7E009}" type="presOf" srcId="{C8385362-E5B8-4745-A589-5FD5C56A09DC}" destId="{90428BB2-B57B-4FCD-923A-6054C43FBF2F}" srcOrd="0" destOrd="0" presId="urn:microsoft.com/office/officeart/2018/2/layout/IconVerticalSolidList"/>
    <dgm:cxn modelId="{10B8107F-81B2-47F8-9281-B4B6BAAF995D}" type="presParOf" srcId="{1ED0EA74-54A9-4C0F-BF18-28CAC6555B07}" destId="{2D43D220-8B19-4711-8BE8-E72E975E2066}" srcOrd="0" destOrd="0" presId="urn:microsoft.com/office/officeart/2018/2/layout/IconVerticalSolidList"/>
    <dgm:cxn modelId="{FF123D17-D277-425E-A82C-32835290DD8F}" type="presParOf" srcId="{2D43D220-8B19-4711-8BE8-E72E975E2066}" destId="{BCE0D2E5-34FF-4DBB-9345-3175A7B204EA}" srcOrd="0" destOrd="0" presId="urn:microsoft.com/office/officeart/2018/2/layout/IconVerticalSolidList"/>
    <dgm:cxn modelId="{B57D2BCD-7D2F-431B-BB6F-8E5399A8079C}" type="presParOf" srcId="{2D43D220-8B19-4711-8BE8-E72E975E2066}" destId="{5153C39E-4B35-4155-8AB7-BA6CB8F2D981}" srcOrd="1" destOrd="0" presId="urn:microsoft.com/office/officeart/2018/2/layout/IconVerticalSolidList"/>
    <dgm:cxn modelId="{EA8A736B-3616-4DB3-96BF-F488DED56243}" type="presParOf" srcId="{2D43D220-8B19-4711-8BE8-E72E975E2066}" destId="{0F3AC23D-AC94-40B6-91D7-38D3CC2E13F5}" srcOrd="2" destOrd="0" presId="urn:microsoft.com/office/officeart/2018/2/layout/IconVerticalSolidList"/>
    <dgm:cxn modelId="{92ABF4C6-2B55-475A-A441-BBC02B72D94E}" type="presParOf" srcId="{2D43D220-8B19-4711-8BE8-E72E975E2066}" destId="{D5C75E9B-A78B-41CC-9750-9A9E5D37183A}" srcOrd="3" destOrd="0" presId="urn:microsoft.com/office/officeart/2018/2/layout/IconVerticalSolidList"/>
    <dgm:cxn modelId="{D406E5D3-38E8-40B8-8EC8-2D662F5A7D52}" type="presParOf" srcId="{1ED0EA74-54A9-4C0F-BF18-28CAC6555B07}" destId="{B09A0768-D49E-4378-BC33-5A1D5A9A1CE7}" srcOrd="1" destOrd="0" presId="urn:microsoft.com/office/officeart/2018/2/layout/IconVerticalSolidList"/>
    <dgm:cxn modelId="{7E48B4C8-4E4E-4891-97D5-1AB08861D02A}" type="presParOf" srcId="{1ED0EA74-54A9-4C0F-BF18-28CAC6555B07}" destId="{D2A7D47E-F457-4F10-8EDB-E2088206C796}" srcOrd="2" destOrd="0" presId="urn:microsoft.com/office/officeart/2018/2/layout/IconVerticalSolidList"/>
    <dgm:cxn modelId="{100DF93F-1050-492D-ACD3-27B2EE2953BF}" type="presParOf" srcId="{D2A7D47E-F457-4F10-8EDB-E2088206C796}" destId="{562FFE2A-BE99-494C-990E-D3D106189739}" srcOrd="0" destOrd="0" presId="urn:microsoft.com/office/officeart/2018/2/layout/IconVerticalSolidList"/>
    <dgm:cxn modelId="{39AE6A2E-F10D-4A10-88D3-E5AE612958A4}" type="presParOf" srcId="{D2A7D47E-F457-4F10-8EDB-E2088206C796}" destId="{16488EC2-2F5D-44C2-B34D-C59B0BE954B3}" srcOrd="1" destOrd="0" presId="urn:microsoft.com/office/officeart/2018/2/layout/IconVerticalSolidList"/>
    <dgm:cxn modelId="{378524D0-B4F2-420C-A0E1-1142D74AB332}" type="presParOf" srcId="{D2A7D47E-F457-4F10-8EDB-E2088206C796}" destId="{FEA187F1-E477-427A-8EEA-CC663B3C7B92}" srcOrd="2" destOrd="0" presId="urn:microsoft.com/office/officeart/2018/2/layout/IconVerticalSolidList"/>
    <dgm:cxn modelId="{E4861DCC-F746-4329-B068-BE252A06C7A3}" type="presParOf" srcId="{D2A7D47E-F457-4F10-8EDB-E2088206C796}" destId="{B8B0733B-0A13-4D57-B4B4-B85F138940AE}" srcOrd="3" destOrd="0" presId="urn:microsoft.com/office/officeart/2018/2/layout/IconVerticalSolidList"/>
    <dgm:cxn modelId="{0F861491-4C59-42CE-A315-2EB0AC1EA78B}" type="presParOf" srcId="{1ED0EA74-54A9-4C0F-BF18-28CAC6555B07}" destId="{9563709B-F0F6-423A-8BBF-C1BD46D692DB}" srcOrd="3" destOrd="0" presId="urn:microsoft.com/office/officeart/2018/2/layout/IconVerticalSolidList"/>
    <dgm:cxn modelId="{2C8634DF-5C88-4B3C-AD02-A67489F3AB07}" type="presParOf" srcId="{1ED0EA74-54A9-4C0F-BF18-28CAC6555B07}" destId="{E6727B0C-A7F4-4BEE-A08F-4A75B8D6B5B5}" srcOrd="4" destOrd="0" presId="urn:microsoft.com/office/officeart/2018/2/layout/IconVerticalSolidList"/>
    <dgm:cxn modelId="{89809097-5B17-454A-8C57-2CFCE829CB2D}" type="presParOf" srcId="{E6727B0C-A7F4-4BEE-A08F-4A75B8D6B5B5}" destId="{1964F7E3-EA94-4DD7-95BB-D6EEC95BC7AB}" srcOrd="0" destOrd="0" presId="urn:microsoft.com/office/officeart/2018/2/layout/IconVerticalSolidList"/>
    <dgm:cxn modelId="{09BC7126-BDBF-472E-81E7-354F019E9FBF}" type="presParOf" srcId="{E6727B0C-A7F4-4BEE-A08F-4A75B8D6B5B5}" destId="{C69595B8-6D19-40CE-B2FB-5252E7DBEB78}" srcOrd="1" destOrd="0" presId="urn:microsoft.com/office/officeart/2018/2/layout/IconVerticalSolidList"/>
    <dgm:cxn modelId="{48EC49EF-4C5A-45C0-9812-BB1DB70CC932}" type="presParOf" srcId="{E6727B0C-A7F4-4BEE-A08F-4A75B8D6B5B5}" destId="{B8FE5065-FFB1-4569-B7B8-15060F10FD37}" srcOrd="2" destOrd="0" presId="urn:microsoft.com/office/officeart/2018/2/layout/IconVerticalSolidList"/>
    <dgm:cxn modelId="{2105CD1C-33B6-4D70-B412-DD1980191CCD}" type="presParOf" srcId="{E6727B0C-A7F4-4BEE-A08F-4A75B8D6B5B5}" destId="{337E5018-4DF5-4509-99D6-7BD9D4207887}" srcOrd="3" destOrd="0" presId="urn:microsoft.com/office/officeart/2018/2/layout/IconVerticalSolidList"/>
    <dgm:cxn modelId="{F01617DC-04B4-4449-8122-C48E2586F68D}" type="presParOf" srcId="{1ED0EA74-54A9-4C0F-BF18-28CAC6555B07}" destId="{EF870C81-E911-4042-9E1F-661E64F9D3E7}" srcOrd="5" destOrd="0" presId="urn:microsoft.com/office/officeart/2018/2/layout/IconVerticalSolidList"/>
    <dgm:cxn modelId="{CE39D5D5-5A1F-4ABE-AA93-378C0400AE49}" type="presParOf" srcId="{1ED0EA74-54A9-4C0F-BF18-28CAC6555B07}" destId="{0BC595D0-790D-4881-BFDE-462EAD5F284D}" srcOrd="6" destOrd="0" presId="urn:microsoft.com/office/officeart/2018/2/layout/IconVerticalSolidList"/>
    <dgm:cxn modelId="{36121570-6800-4AC3-A6B1-3E597769D909}" type="presParOf" srcId="{0BC595D0-790D-4881-BFDE-462EAD5F284D}" destId="{4C877DD2-2A09-401A-BABA-2B65E0C5CE4B}" srcOrd="0" destOrd="0" presId="urn:microsoft.com/office/officeart/2018/2/layout/IconVerticalSolidList"/>
    <dgm:cxn modelId="{AC72A247-62AA-4F92-B076-DA811889966E}" type="presParOf" srcId="{0BC595D0-790D-4881-BFDE-462EAD5F284D}" destId="{D25F6E9A-C4C1-4C78-A4A1-7383321D4937}" srcOrd="1" destOrd="0" presId="urn:microsoft.com/office/officeart/2018/2/layout/IconVerticalSolidList"/>
    <dgm:cxn modelId="{556EC027-C667-4B24-B682-03B79ACC11BA}" type="presParOf" srcId="{0BC595D0-790D-4881-BFDE-462EAD5F284D}" destId="{F04AC5E5-C249-46BC-9B72-444EF08328A3}" srcOrd="2" destOrd="0" presId="urn:microsoft.com/office/officeart/2018/2/layout/IconVerticalSolidList"/>
    <dgm:cxn modelId="{6F9EAA37-01E5-4533-BF07-24E6CF432241}" type="presParOf" srcId="{0BC595D0-790D-4881-BFDE-462EAD5F284D}" destId="{90428BB2-B57B-4FCD-923A-6054C43FBF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F6F42C-FE44-4A9A-99DE-A229997D50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6046EEB-C3E4-49FA-AFB3-149C7F5FD358}">
      <dgm:prSet/>
      <dgm:spPr/>
      <dgm:t>
        <a:bodyPr/>
        <a:lstStyle/>
        <a:p>
          <a:r>
            <a:rPr lang="en-US"/>
            <a:t>Counseling supports-providing consultation to families</a:t>
          </a:r>
        </a:p>
      </dgm:t>
    </dgm:pt>
    <dgm:pt modelId="{9FF135B3-98A0-4AE2-925B-52FC49D6D8AA}" type="parTrans" cxnId="{B181A402-9D82-49DA-993B-563F08ED13CD}">
      <dgm:prSet/>
      <dgm:spPr/>
      <dgm:t>
        <a:bodyPr/>
        <a:lstStyle/>
        <a:p>
          <a:endParaRPr lang="en-US"/>
        </a:p>
      </dgm:t>
    </dgm:pt>
    <dgm:pt modelId="{9835F09C-7FD9-4740-BC16-22F3845FF83A}" type="sibTrans" cxnId="{B181A402-9D82-49DA-993B-563F08ED13CD}">
      <dgm:prSet/>
      <dgm:spPr/>
      <dgm:t>
        <a:bodyPr/>
        <a:lstStyle/>
        <a:p>
          <a:endParaRPr lang="en-US"/>
        </a:p>
      </dgm:t>
    </dgm:pt>
    <dgm:pt modelId="{EA69F63C-28CD-4B5A-82D3-8C1844C56BDF}">
      <dgm:prSet/>
      <dgm:spPr/>
      <dgm:t>
        <a:bodyPr/>
        <a:lstStyle/>
        <a:p>
          <a:r>
            <a:rPr lang="en-US"/>
            <a:t>CBT for parents</a:t>
          </a:r>
        </a:p>
      </dgm:t>
    </dgm:pt>
    <dgm:pt modelId="{B9527852-117B-4A34-AD1D-DB008C41871C}" type="parTrans" cxnId="{EFAB0B29-540E-4749-8725-27AEDD63E0A1}">
      <dgm:prSet/>
      <dgm:spPr/>
      <dgm:t>
        <a:bodyPr/>
        <a:lstStyle/>
        <a:p>
          <a:endParaRPr lang="en-US"/>
        </a:p>
      </dgm:t>
    </dgm:pt>
    <dgm:pt modelId="{B9633EBE-1EEF-4673-8551-C2C80A6FFE70}" type="sibTrans" cxnId="{EFAB0B29-540E-4749-8725-27AEDD63E0A1}">
      <dgm:prSet/>
      <dgm:spPr/>
      <dgm:t>
        <a:bodyPr/>
        <a:lstStyle/>
        <a:p>
          <a:endParaRPr lang="en-US"/>
        </a:p>
      </dgm:t>
    </dgm:pt>
    <dgm:pt modelId="{9DEA270B-09E3-4194-B115-44EE4CF51C2D}">
      <dgm:prSet/>
      <dgm:spPr/>
      <dgm:t>
        <a:bodyPr/>
        <a:lstStyle/>
        <a:p>
          <a:r>
            <a:rPr lang="en-US"/>
            <a:t>Might include behavioral training (ABA basics)</a:t>
          </a:r>
        </a:p>
      </dgm:t>
    </dgm:pt>
    <dgm:pt modelId="{D7391026-F525-43B6-87FB-5AA348C57E0A}" type="parTrans" cxnId="{AA492965-6854-4834-9E0E-95EFA7864BC5}">
      <dgm:prSet/>
      <dgm:spPr/>
      <dgm:t>
        <a:bodyPr/>
        <a:lstStyle/>
        <a:p>
          <a:endParaRPr lang="en-US"/>
        </a:p>
      </dgm:t>
    </dgm:pt>
    <dgm:pt modelId="{655E9D55-282E-4C0B-BDFC-78C49A2B34AE}" type="sibTrans" cxnId="{AA492965-6854-4834-9E0E-95EFA7864BC5}">
      <dgm:prSet/>
      <dgm:spPr/>
      <dgm:t>
        <a:bodyPr/>
        <a:lstStyle/>
        <a:p>
          <a:endParaRPr lang="en-US"/>
        </a:p>
      </dgm:t>
    </dgm:pt>
    <dgm:pt modelId="{B1D07A29-8CA2-4FF5-8CB8-015CEEB168CA}">
      <dgm:prSet/>
      <dgm:spPr/>
      <dgm:t>
        <a:bodyPr/>
        <a:lstStyle/>
        <a:p>
          <a:r>
            <a:rPr lang="en-US"/>
            <a:t>Reasons/functions of school refusal and how parent behavior impacts it</a:t>
          </a:r>
        </a:p>
      </dgm:t>
    </dgm:pt>
    <dgm:pt modelId="{998C6190-A004-448B-AB9E-E61473174CFA}" type="parTrans" cxnId="{C51410DE-B999-443C-9ABB-7CF376961AE4}">
      <dgm:prSet/>
      <dgm:spPr/>
      <dgm:t>
        <a:bodyPr/>
        <a:lstStyle/>
        <a:p>
          <a:endParaRPr lang="en-US"/>
        </a:p>
      </dgm:t>
    </dgm:pt>
    <dgm:pt modelId="{9F3E4D21-010F-4110-B7C8-A0FC3C605526}" type="sibTrans" cxnId="{C51410DE-B999-443C-9ABB-7CF376961AE4}">
      <dgm:prSet/>
      <dgm:spPr/>
      <dgm:t>
        <a:bodyPr/>
        <a:lstStyle/>
        <a:p>
          <a:endParaRPr lang="en-US"/>
        </a:p>
      </dgm:t>
    </dgm:pt>
    <dgm:pt modelId="{198B9426-1ACE-4BF6-8F59-87DAE1066EEC}">
      <dgm:prSet/>
      <dgm:spPr/>
      <dgm:t>
        <a:bodyPr/>
        <a:lstStyle/>
        <a:p>
          <a:r>
            <a:rPr lang="en-US"/>
            <a:t>Coping skills for parents</a:t>
          </a:r>
        </a:p>
      </dgm:t>
    </dgm:pt>
    <dgm:pt modelId="{17C7FC7A-A06A-4109-994B-0C9E33664658}" type="parTrans" cxnId="{6586EABF-1F4D-4B50-98D5-1E682EE4E819}">
      <dgm:prSet/>
      <dgm:spPr/>
      <dgm:t>
        <a:bodyPr/>
        <a:lstStyle/>
        <a:p>
          <a:endParaRPr lang="en-US"/>
        </a:p>
      </dgm:t>
    </dgm:pt>
    <dgm:pt modelId="{E58EC162-D098-499A-BA4D-9E76BFE7B61F}" type="sibTrans" cxnId="{6586EABF-1F4D-4B50-98D5-1E682EE4E819}">
      <dgm:prSet/>
      <dgm:spPr/>
      <dgm:t>
        <a:bodyPr/>
        <a:lstStyle/>
        <a:p>
          <a:endParaRPr lang="en-US"/>
        </a:p>
      </dgm:t>
    </dgm:pt>
    <dgm:pt modelId="{CF0AE39D-B1A8-419C-A0CC-85D315D2EDBE}">
      <dgm:prSet/>
      <dgm:spPr/>
      <dgm:t>
        <a:bodyPr/>
        <a:lstStyle/>
        <a:p>
          <a:r>
            <a:rPr lang="en-US"/>
            <a:t>Resistant parents</a:t>
          </a:r>
        </a:p>
      </dgm:t>
    </dgm:pt>
    <dgm:pt modelId="{1B140A40-A702-47C9-B56D-5BFC9A3FD267}" type="parTrans" cxnId="{5F8FE501-7EF9-414D-8C1A-B496D261AEEB}">
      <dgm:prSet/>
      <dgm:spPr/>
      <dgm:t>
        <a:bodyPr/>
        <a:lstStyle/>
        <a:p>
          <a:endParaRPr lang="en-US"/>
        </a:p>
      </dgm:t>
    </dgm:pt>
    <dgm:pt modelId="{9C0658E5-5E07-4258-AFB4-3CAE5F7838BD}" type="sibTrans" cxnId="{5F8FE501-7EF9-414D-8C1A-B496D261AEEB}">
      <dgm:prSet/>
      <dgm:spPr/>
      <dgm:t>
        <a:bodyPr/>
        <a:lstStyle/>
        <a:p>
          <a:endParaRPr lang="en-US"/>
        </a:p>
      </dgm:t>
    </dgm:pt>
    <dgm:pt modelId="{B0217B1F-1AE4-49CA-86CC-EAF313101A5E}">
      <dgm:prSet/>
      <dgm:spPr/>
      <dgm:t>
        <a:bodyPr/>
        <a:lstStyle/>
        <a:p>
          <a:r>
            <a:rPr lang="en-US"/>
            <a:t>Persistence in contacting (certified mail, social work assistance to get families, friends, relatives involved)</a:t>
          </a:r>
        </a:p>
      </dgm:t>
    </dgm:pt>
    <dgm:pt modelId="{20491552-E03F-4415-A278-7D4AAE1A5EA8}" type="parTrans" cxnId="{49F4CA1D-5468-49ED-9B31-43CD672F2A96}">
      <dgm:prSet/>
      <dgm:spPr/>
      <dgm:t>
        <a:bodyPr/>
        <a:lstStyle/>
        <a:p>
          <a:endParaRPr lang="en-US"/>
        </a:p>
      </dgm:t>
    </dgm:pt>
    <dgm:pt modelId="{7CE06264-3981-4CC0-BEA2-8650C09AECFE}" type="sibTrans" cxnId="{49F4CA1D-5468-49ED-9B31-43CD672F2A96}">
      <dgm:prSet/>
      <dgm:spPr/>
      <dgm:t>
        <a:bodyPr/>
        <a:lstStyle/>
        <a:p>
          <a:endParaRPr lang="en-US"/>
        </a:p>
      </dgm:t>
    </dgm:pt>
    <dgm:pt modelId="{5136BE3B-C8C4-45AA-A322-F92E521AD2AA}">
      <dgm:prSet/>
      <dgm:spPr/>
      <dgm:t>
        <a:bodyPr/>
        <a:lstStyle/>
        <a:p>
          <a:r>
            <a:rPr lang="en-US"/>
            <a:t>Referrals to supports or wrap-around supports (social services, mental health, legal and financial resources)</a:t>
          </a:r>
        </a:p>
      </dgm:t>
    </dgm:pt>
    <dgm:pt modelId="{20BF44B9-F21D-4891-87E2-1226FAAE981B}" type="parTrans" cxnId="{FB691A5F-C3C8-467C-9342-896A663CEE24}">
      <dgm:prSet/>
      <dgm:spPr/>
      <dgm:t>
        <a:bodyPr/>
        <a:lstStyle/>
        <a:p>
          <a:endParaRPr lang="en-US"/>
        </a:p>
      </dgm:t>
    </dgm:pt>
    <dgm:pt modelId="{EE460F5C-4A6B-4071-9413-C0C9CD412397}" type="sibTrans" cxnId="{FB691A5F-C3C8-467C-9342-896A663CEE24}">
      <dgm:prSet/>
      <dgm:spPr/>
      <dgm:t>
        <a:bodyPr/>
        <a:lstStyle/>
        <a:p>
          <a:endParaRPr lang="en-US"/>
        </a:p>
      </dgm:t>
    </dgm:pt>
    <dgm:pt modelId="{03C6E8FC-F8AE-44E0-8AC0-5FDFBD3998A5}">
      <dgm:prSet/>
      <dgm:spPr/>
      <dgm:t>
        <a:bodyPr/>
        <a:lstStyle/>
        <a:p>
          <a:r>
            <a:rPr lang="en-US"/>
            <a:t>If another agency is working with family, work closely with them</a:t>
          </a:r>
        </a:p>
      </dgm:t>
    </dgm:pt>
    <dgm:pt modelId="{72B4E0CA-F016-403D-8856-FCBD0215A7A1}" type="parTrans" cxnId="{EE5C782F-71A4-4060-8E09-6688939D1C3E}">
      <dgm:prSet/>
      <dgm:spPr/>
      <dgm:t>
        <a:bodyPr/>
        <a:lstStyle/>
        <a:p>
          <a:endParaRPr lang="en-US"/>
        </a:p>
      </dgm:t>
    </dgm:pt>
    <dgm:pt modelId="{5322088B-1369-48BF-B12F-50D57A209376}" type="sibTrans" cxnId="{EE5C782F-71A4-4060-8E09-6688939D1C3E}">
      <dgm:prSet/>
      <dgm:spPr/>
      <dgm:t>
        <a:bodyPr/>
        <a:lstStyle/>
        <a:p>
          <a:endParaRPr lang="en-US"/>
        </a:p>
      </dgm:t>
    </dgm:pt>
    <dgm:pt modelId="{AC40E571-BF68-46B4-8E77-9E6C32C78B34}">
      <dgm:prSet/>
      <dgm:spPr/>
      <dgm:t>
        <a:bodyPr/>
        <a:lstStyle/>
        <a:p>
          <a:r>
            <a:rPr lang="en-US"/>
            <a:t>Identify a trusted adult</a:t>
          </a:r>
        </a:p>
      </dgm:t>
    </dgm:pt>
    <dgm:pt modelId="{F01A8DC5-08C7-4FF0-80E0-42782D5B8FAE}" type="parTrans" cxnId="{4281AC6D-1678-46D3-B856-9FDE203ABD7F}">
      <dgm:prSet/>
      <dgm:spPr/>
      <dgm:t>
        <a:bodyPr/>
        <a:lstStyle/>
        <a:p>
          <a:endParaRPr lang="en-US"/>
        </a:p>
      </dgm:t>
    </dgm:pt>
    <dgm:pt modelId="{44AC943F-FC96-49DD-956D-0890360EF58A}" type="sibTrans" cxnId="{4281AC6D-1678-46D3-B856-9FDE203ABD7F}">
      <dgm:prSet/>
      <dgm:spPr/>
      <dgm:t>
        <a:bodyPr/>
        <a:lstStyle/>
        <a:p>
          <a:endParaRPr lang="en-US"/>
        </a:p>
      </dgm:t>
    </dgm:pt>
    <dgm:pt modelId="{82A793CE-E930-43B0-AAE6-6244C1D1CBD6}">
      <dgm:prSet/>
      <dgm:spPr/>
      <dgm:t>
        <a:bodyPr/>
        <a:lstStyle/>
        <a:p>
          <a:r>
            <a:rPr lang="en-US"/>
            <a:t>Develop and describe intervention as addressing a variety of issues (beyond school refusal)</a:t>
          </a:r>
        </a:p>
      </dgm:t>
    </dgm:pt>
    <dgm:pt modelId="{C686C52A-94C1-4F1C-B932-EBAD0D58DE99}" type="parTrans" cxnId="{E73C23B9-735C-4BB6-BDA1-4AA98A412373}">
      <dgm:prSet/>
      <dgm:spPr/>
      <dgm:t>
        <a:bodyPr/>
        <a:lstStyle/>
        <a:p>
          <a:endParaRPr lang="en-US"/>
        </a:p>
      </dgm:t>
    </dgm:pt>
    <dgm:pt modelId="{6EC71540-5751-4D81-B505-9A062272649C}" type="sibTrans" cxnId="{E73C23B9-735C-4BB6-BDA1-4AA98A412373}">
      <dgm:prSet/>
      <dgm:spPr/>
      <dgm:t>
        <a:bodyPr/>
        <a:lstStyle/>
        <a:p>
          <a:endParaRPr lang="en-US"/>
        </a:p>
      </dgm:t>
    </dgm:pt>
    <dgm:pt modelId="{6A281CF3-EDBB-4527-A58F-1BDD76C0EF67}">
      <dgm:prSet/>
      <dgm:spPr/>
      <dgm:t>
        <a:bodyPr/>
        <a:lstStyle/>
        <a:p>
          <a:r>
            <a:rPr lang="en-US"/>
            <a:t>Legal system last resort</a:t>
          </a:r>
        </a:p>
      </dgm:t>
    </dgm:pt>
    <dgm:pt modelId="{C2723EBD-B3D3-4DF3-82B2-8A4D4B523823}" type="parTrans" cxnId="{83982122-454E-473A-BAC8-35C60CA3681D}">
      <dgm:prSet/>
      <dgm:spPr/>
      <dgm:t>
        <a:bodyPr/>
        <a:lstStyle/>
        <a:p>
          <a:endParaRPr lang="en-US"/>
        </a:p>
      </dgm:t>
    </dgm:pt>
    <dgm:pt modelId="{DCDA3A90-0B72-46F5-981D-28EF2A4A6453}" type="sibTrans" cxnId="{83982122-454E-473A-BAC8-35C60CA3681D}">
      <dgm:prSet/>
      <dgm:spPr/>
      <dgm:t>
        <a:bodyPr/>
        <a:lstStyle/>
        <a:p>
          <a:endParaRPr lang="en-US"/>
        </a:p>
      </dgm:t>
    </dgm:pt>
    <dgm:pt modelId="{AC7E5A32-1F06-6345-9E1D-9BB79928A56E}" type="pres">
      <dgm:prSet presAssocID="{B2F6F42C-FE44-4A9A-99DE-A229997D509E}" presName="linear" presStyleCnt="0">
        <dgm:presLayoutVars>
          <dgm:animLvl val="lvl"/>
          <dgm:resizeHandles val="exact"/>
        </dgm:presLayoutVars>
      </dgm:prSet>
      <dgm:spPr/>
    </dgm:pt>
    <dgm:pt modelId="{0F6022A2-DCEE-EC49-B9C0-BD85194BC2F8}" type="pres">
      <dgm:prSet presAssocID="{F6046EEB-C3E4-49FA-AFB3-149C7F5FD358}" presName="parentText" presStyleLbl="node1" presStyleIdx="0" presStyleCnt="2">
        <dgm:presLayoutVars>
          <dgm:chMax val="0"/>
          <dgm:bulletEnabled val="1"/>
        </dgm:presLayoutVars>
      </dgm:prSet>
      <dgm:spPr/>
    </dgm:pt>
    <dgm:pt modelId="{24DEEA70-01FA-E249-A43C-BCAE2ECB8EAF}" type="pres">
      <dgm:prSet presAssocID="{F6046EEB-C3E4-49FA-AFB3-149C7F5FD358}" presName="childText" presStyleLbl="revTx" presStyleIdx="0" presStyleCnt="2">
        <dgm:presLayoutVars>
          <dgm:bulletEnabled val="1"/>
        </dgm:presLayoutVars>
      </dgm:prSet>
      <dgm:spPr/>
    </dgm:pt>
    <dgm:pt modelId="{72AE21B8-C0EE-7648-9B89-9D9B1EA73735}" type="pres">
      <dgm:prSet presAssocID="{CF0AE39D-B1A8-419C-A0CC-85D315D2EDBE}" presName="parentText" presStyleLbl="node1" presStyleIdx="1" presStyleCnt="2">
        <dgm:presLayoutVars>
          <dgm:chMax val="0"/>
          <dgm:bulletEnabled val="1"/>
        </dgm:presLayoutVars>
      </dgm:prSet>
      <dgm:spPr/>
    </dgm:pt>
    <dgm:pt modelId="{B70264D5-E3EB-2B42-94F5-1FB760741E1D}" type="pres">
      <dgm:prSet presAssocID="{CF0AE39D-B1A8-419C-A0CC-85D315D2EDBE}" presName="childText" presStyleLbl="revTx" presStyleIdx="1" presStyleCnt="2">
        <dgm:presLayoutVars>
          <dgm:bulletEnabled val="1"/>
        </dgm:presLayoutVars>
      </dgm:prSet>
      <dgm:spPr/>
    </dgm:pt>
  </dgm:ptLst>
  <dgm:cxnLst>
    <dgm:cxn modelId="{5F8FE501-7EF9-414D-8C1A-B496D261AEEB}" srcId="{B2F6F42C-FE44-4A9A-99DE-A229997D509E}" destId="{CF0AE39D-B1A8-419C-A0CC-85D315D2EDBE}" srcOrd="1" destOrd="0" parTransId="{1B140A40-A702-47C9-B56D-5BFC9A3FD267}" sibTransId="{9C0658E5-5E07-4258-AFB4-3CAE5F7838BD}"/>
    <dgm:cxn modelId="{B181A402-9D82-49DA-993B-563F08ED13CD}" srcId="{B2F6F42C-FE44-4A9A-99DE-A229997D509E}" destId="{F6046EEB-C3E4-49FA-AFB3-149C7F5FD358}" srcOrd="0" destOrd="0" parTransId="{9FF135B3-98A0-4AE2-925B-52FC49D6D8AA}" sibTransId="{9835F09C-7FD9-4740-BC16-22F3845FF83A}"/>
    <dgm:cxn modelId="{75971707-4DC9-3A4E-AE02-60E0425BDD7B}" type="presOf" srcId="{198B9426-1ACE-4BF6-8F59-87DAE1066EEC}" destId="{24DEEA70-01FA-E249-A43C-BCAE2ECB8EAF}" srcOrd="0" destOrd="3" presId="urn:microsoft.com/office/officeart/2005/8/layout/vList2"/>
    <dgm:cxn modelId="{49F4CA1D-5468-49ED-9B31-43CD672F2A96}" srcId="{CF0AE39D-B1A8-419C-A0CC-85D315D2EDBE}" destId="{B0217B1F-1AE4-49CA-86CC-EAF313101A5E}" srcOrd="0" destOrd="0" parTransId="{20491552-E03F-4415-A278-7D4AAE1A5EA8}" sibTransId="{7CE06264-3981-4CC0-BEA2-8650C09AECFE}"/>
    <dgm:cxn modelId="{83982122-454E-473A-BAC8-35C60CA3681D}" srcId="{CF0AE39D-B1A8-419C-A0CC-85D315D2EDBE}" destId="{6A281CF3-EDBB-4527-A58F-1BDD76C0EF67}" srcOrd="5" destOrd="0" parTransId="{C2723EBD-B3D3-4DF3-82B2-8A4D4B523823}" sibTransId="{DCDA3A90-0B72-46F5-981D-28EF2A4A6453}"/>
    <dgm:cxn modelId="{EFAB0B29-540E-4749-8725-27AEDD63E0A1}" srcId="{F6046EEB-C3E4-49FA-AFB3-149C7F5FD358}" destId="{EA69F63C-28CD-4B5A-82D3-8C1844C56BDF}" srcOrd="0" destOrd="0" parTransId="{B9527852-117B-4A34-AD1D-DB008C41871C}" sibTransId="{B9633EBE-1EEF-4673-8551-C2C80A6FFE70}"/>
    <dgm:cxn modelId="{1DEC162A-A0A4-BC4B-B761-571F43551C1F}" type="presOf" srcId="{9DEA270B-09E3-4194-B115-44EE4CF51C2D}" destId="{24DEEA70-01FA-E249-A43C-BCAE2ECB8EAF}" srcOrd="0" destOrd="1" presId="urn:microsoft.com/office/officeart/2005/8/layout/vList2"/>
    <dgm:cxn modelId="{1EA3D52C-E508-1D49-90E4-C1CD5BAB83FE}" type="presOf" srcId="{B2F6F42C-FE44-4A9A-99DE-A229997D509E}" destId="{AC7E5A32-1F06-6345-9E1D-9BB79928A56E}" srcOrd="0" destOrd="0" presId="urn:microsoft.com/office/officeart/2005/8/layout/vList2"/>
    <dgm:cxn modelId="{EE5C782F-71A4-4060-8E09-6688939D1C3E}" srcId="{CF0AE39D-B1A8-419C-A0CC-85D315D2EDBE}" destId="{03C6E8FC-F8AE-44E0-8AC0-5FDFBD3998A5}" srcOrd="2" destOrd="0" parTransId="{72B4E0CA-F016-403D-8856-FCBD0215A7A1}" sibTransId="{5322088B-1369-48BF-B12F-50D57A209376}"/>
    <dgm:cxn modelId="{8552274E-DCF1-1A44-9A99-86D07EDC38AC}" type="presOf" srcId="{03C6E8FC-F8AE-44E0-8AC0-5FDFBD3998A5}" destId="{B70264D5-E3EB-2B42-94F5-1FB760741E1D}" srcOrd="0" destOrd="2" presId="urn:microsoft.com/office/officeart/2005/8/layout/vList2"/>
    <dgm:cxn modelId="{FB691A5F-C3C8-467C-9342-896A663CEE24}" srcId="{CF0AE39D-B1A8-419C-A0CC-85D315D2EDBE}" destId="{5136BE3B-C8C4-45AA-A322-F92E521AD2AA}" srcOrd="1" destOrd="0" parTransId="{20BF44B9-F21D-4891-87E2-1226FAAE981B}" sibTransId="{EE460F5C-4A6B-4071-9413-C0C9CD412397}"/>
    <dgm:cxn modelId="{E0FAF360-DD9B-9D47-BC17-08FCC09D368D}" type="presOf" srcId="{5136BE3B-C8C4-45AA-A322-F92E521AD2AA}" destId="{B70264D5-E3EB-2B42-94F5-1FB760741E1D}" srcOrd="0" destOrd="1" presId="urn:microsoft.com/office/officeart/2005/8/layout/vList2"/>
    <dgm:cxn modelId="{AA492965-6854-4834-9E0E-95EFA7864BC5}" srcId="{F6046EEB-C3E4-49FA-AFB3-149C7F5FD358}" destId="{9DEA270B-09E3-4194-B115-44EE4CF51C2D}" srcOrd="1" destOrd="0" parTransId="{D7391026-F525-43B6-87FB-5AA348C57E0A}" sibTransId="{655E9D55-282E-4C0B-BDFC-78C49A2B34AE}"/>
    <dgm:cxn modelId="{8EE32E6A-00DD-934E-AD27-B42139E6A01B}" type="presOf" srcId="{AC40E571-BF68-46B4-8E77-9E6C32C78B34}" destId="{B70264D5-E3EB-2B42-94F5-1FB760741E1D}" srcOrd="0" destOrd="3" presId="urn:microsoft.com/office/officeart/2005/8/layout/vList2"/>
    <dgm:cxn modelId="{E99A466A-A680-5643-BAB4-D719E41BB020}" type="presOf" srcId="{B0217B1F-1AE4-49CA-86CC-EAF313101A5E}" destId="{B70264D5-E3EB-2B42-94F5-1FB760741E1D}" srcOrd="0" destOrd="0" presId="urn:microsoft.com/office/officeart/2005/8/layout/vList2"/>
    <dgm:cxn modelId="{4281AC6D-1678-46D3-B856-9FDE203ABD7F}" srcId="{CF0AE39D-B1A8-419C-A0CC-85D315D2EDBE}" destId="{AC40E571-BF68-46B4-8E77-9E6C32C78B34}" srcOrd="3" destOrd="0" parTransId="{F01A8DC5-08C7-4FF0-80E0-42782D5B8FAE}" sibTransId="{44AC943F-FC96-49DD-956D-0890360EF58A}"/>
    <dgm:cxn modelId="{6DC2EE86-9A5F-7E4F-8114-C09CDCE4B7FB}" type="presOf" srcId="{CF0AE39D-B1A8-419C-A0CC-85D315D2EDBE}" destId="{72AE21B8-C0EE-7648-9B89-9D9B1EA73735}" srcOrd="0" destOrd="0" presId="urn:microsoft.com/office/officeart/2005/8/layout/vList2"/>
    <dgm:cxn modelId="{7E542795-91E2-664E-BD12-64F96E2C9C58}" type="presOf" srcId="{6A281CF3-EDBB-4527-A58F-1BDD76C0EF67}" destId="{B70264D5-E3EB-2B42-94F5-1FB760741E1D}" srcOrd="0" destOrd="5" presId="urn:microsoft.com/office/officeart/2005/8/layout/vList2"/>
    <dgm:cxn modelId="{A234599C-8420-0A4A-BE04-38D918F18325}" type="presOf" srcId="{82A793CE-E930-43B0-AAE6-6244C1D1CBD6}" destId="{B70264D5-E3EB-2B42-94F5-1FB760741E1D}" srcOrd="0" destOrd="4" presId="urn:microsoft.com/office/officeart/2005/8/layout/vList2"/>
    <dgm:cxn modelId="{54BAF6AD-87C5-9844-9397-32F947815F57}" type="presOf" srcId="{F6046EEB-C3E4-49FA-AFB3-149C7F5FD358}" destId="{0F6022A2-DCEE-EC49-B9C0-BD85194BC2F8}" srcOrd="0" destOrd="0" presId="urn:microsoft.com/office/officeart/2005/8/layout/vList2"/>
    <dgm:cxn modelId="{E73C23B9-735C-4BB6-BDA1-4AA98A412373}" srcId="{CF0AE39D-B1A8-419C-A0CC-85D315D2EDBE}" destId="{82A793CE-E930-43B0-AAE6-6244C1D1CBD6}" srcOrd="4" destOrd="0" parTransId="{C686C52A-94C1-4F1C-B932-EBAD0D58DE99}" sibTransId="{6EC71540-5751-4D81-B505-9A062272649C}"/>
    <dgm:cxn modelId="{6586EABF-1F4D-4B50-98D5-1E682EE4E819}" srcId="{F6046EEB-C3E4-49FA-AFB3-149C7F5FD358}" destId="{198B9426-1ACE-4BF6-8F59-87DAE1066EEC}" srcOrd="3" destOrd="0" parTransId="{17C7FC7A-A06A-4109-994B-0C9E33664658}" sibTransId="{E58EC162-D098-499A-BA4D-9E76BFE7B61F}"/>
    <dgm:cxn modelId="{BE2099C6-B3AD-854F-8A25-E5C64FFB8F91}" type="presOf" srcId="{B1D07A29-8CA2-4FF5-8CB8-015CEEB168CA}" destId="{24DEEA70-01FA-E249-A43C-BCAE2ECB8EAF}" srcOrd="0" destOrd="2" presId="urn:microsoft.com/office/officeart/2005/8/layout/vList2"/>
    <dgm:cxn modelId="{C51410DE-B999-443C-9ABB-7CF376961AE4}" srcId="{F6046EEB-C3E4-49FA-AFB3-149C7F5FD358}" destId="{B1D07A29-8CA2-4FF5-8CB8-015CEEB168CA}" srcOrd="2" destOrd="0" parTransId="{998C6190-A004-448B-AB9E-E61473174CFA}" sibTransId="{9F3E4D21-010F-4110-B7C8-A0FC3C605526}"/>
    <dgm:cxn modelId="{AA15E3E3-6DCD-5046-98AF-034EBDBA6658}" type="presOf" srcId="{EA69F63C-28CD-4B5A-82D3-8C1844C56BDF}" destId="{24DEEA70-01FA-E249-A43C-BCAE2ECB8EAF}" srcOrd="0" destOrd="0" presId="urn:microsoft.com/office/officeart/2005/8/layout/vList2"/>
    <dgm:cxn modelId="{99275230-BE07-D143-AD75-0C6EC88D027E}" type="presParOf" srcId="{AC7E5A32-1F06-6345-9E1D-9BB79928A56E}" destId="{0F6022A2-DCEE-EC49-B9C0-BD85194BC2F8}" srcOrd="0" destOrd="0" presId="urn:microsoft.com/office/officeart/2005/8/layout/vList2"/>
    <dgm:cxn modelId="{732297DC-9DCD-E247-8563-D438ECA83D90}" type="presParOf" srcId="{AC7E5A32-1F06-6345-9E1D-9BB79928A56E}" destId="{24DEEA70-01FA-E249-A43C-BCAE2ECB8EAF}" srcOrd="1" destOrd="0" presId="urn:microsoft.com/office/officeart/2005/8/layout/vList2"/>
    <dgm:cxn modelId="{6110A8B6-22D5-1146-8190-66C13A9C35E9}" type="presParOf" srcId="{AC7E5A32-1F06-6345-9E1D-9BB79928A56E}" destId="{72AE21B8-C0EE-7648-9B89-9D9B1EA73735}" srcOrd="2" destOrd="0" presId="urn:microsoft.com/office/officeart/2005/8/layout/vList2"/>
    <dgm:cxn modelId="{185B93D7-9633-5745-BEBE-09FD16C8B4DC}" type="presParOf" srcId="{AC7E5A32-1F06-6345-9E1D-9BB79928A56E}" destId="{B70264D5-E3EB-2B42-94F5-1FB760741E1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90188-5ED5-0147-90AD-E1E5168A8964}">
      <dsp:nvSpPr>
        <dsp:cNvPr id="0" name=""/>
        <dsp:cNvSpPr/>
      </dsp:nvSpPr>
      <dsp:spPr>
        <a:xfrm>
          <a:off x="3564" y="215948"/>
          <a:ext cx="3475718" cy="9085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Child/Youth Characteristics</a:t>
          </a:r>
        </a:p>
      </dsp:txBody>
      <dsp:txXfrm>
        <a:off x="3564" y="215948"/>
        <a:ext cx="3475718" cy="908518"/>
      </dsp:txXfrm>
    </dsp:sp>
    <dsp:sp modelId="{BD1E4BC1-20AB-0A42-A77E-B7F191E148CB}">
      <dsp:nvSpPr>
        <dsp:cNvPr id="0" name=""/>
        <dsp:cNvSpPr/>
      </dsp:nvSpPr>
      <dsp:spPr>
        <a:xfrm>
          <a:off x="3564" y="1124467"/>
          <a:ext cx="3475718" cy="30109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Anxiety disorders</a:t>
          </a:r>
        </a:p>
        <a:p>
          <a:pPr marL="228600" lvl="1" indent="-228600" algn="l" defTabSz="1111250">
            <a:lnSpc>
              <a:spcPct val="90000"/>
            </a:lnSpc>
            <a:spcBef>
              <a:spcPct val="0"/>
            </a:spcBef>
            <a:spcAft>
              <a:spcPct val="15000"/>
            </a:spcAft>
            <a:buChar char="•"/>
          </a:pPr>
          <a:r>
            <a:rPr lang="en-US" sz="2500" kern="1200"/>
            <a:t>Depression</a:t>
          </a:r>
        </a:p>
        <a:p>
          <a:pPr marL="228600" lvl="1" indent="-228600" algn="l" defTabSz="1111250">
            <a:lnSpc>
              <a:spcPct val="90000"/>
            </a:lnSpc>
            <a:spcBef>
              <a:spcPct val="0"/>
            </a:spcBef>
            <a:spcAft>
              <a:spcPct val="15000"/>
            </a:spcAft>
            <a:buChar char="•"/>
          </a:pPr>
          <a:r>
            <a:rPr lang="en-US" sz="2500" kern="1200"/>
            <a:t>Oppositional defiant</a:t>
          </a:r>
        </a:p>
        <a:p>
          <a:pPr marL="228600" lvl="1" indent="-228600" algn="l" defTabSz="1111250">
            <a:lnSpc>
              <a:spcPct val="90000"/>
            </a:lnSpc>
            <a:spcBef>
              <a:spcPct val="0"/>
            </a:spcBef>
            <a:spcAft>
              <a:spcPct val="15000"/>
            </a:spcAft>
            <a:buChar char="•"/>
          </a:pPr>
          <a:r>
            <a:rPr lang="en-US" sz="2500" kern="1200"/>
            <a:t>Somatic complaints</a:t>
          </a:r>
        </a:p>
        <a:p>
          <a:pPr marL="228600" lvl="1" indent="-228600" algn="l" defTabSz="1111250">
            <a:lnSpc>
              <a:spcPct val="90000"/>
            </a:lnSpc>
            <a:spcBef>
              <a:spcPct val="0"/>
            </a:spcBef>
            <a:spcAft>
              <a:spcPct val="15000"/>
            </a:spcAft>
            <a:buChar char="•"/>
          </a:pPr>
          <a:r>
            <a:rPr lang="en-US" sz="2500" kern="1200"/>
            <a:t>Poor relationships with peers</a:t>
          </a:r>
        </a:p>
      </dsp:txBody>
      <dsp:txXfrm>
        <a:off x="3564" y="1124467"/>
        <a:ext cx="3475718" cy="3010921"/>
      </dsp:txXfrm>
    </dsp:sp>
    <dsp:sp modelId="{644A4D1A-B4C5-F84A-9228-12E8D349B964}">
      <dsp:nvSpPr>
        <dsp:cNvPr id="0" name=""/>
        <dsp:cNvSpPr/>
      </dsp:nvSpPr>
      <dsp:spPr>
        <a:xfrm>
          <a:off x="3965884" y="215948"/>
          <a:ext cx="3475718" cy="9085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Family Characteristics</a:t>
          </a:r>
        </a:p>
      </dsp:txBody>
      <dsp:txXfrm>
        <a:off x="3965884" y="215948"/>
        <a:ext cx="3475718" cy="908518"/>
      </dsp:txXfrm>
    </dsp:sp>
    <dsp:sp modelId="{3955B0CA-04AB-274F-A031-B437147F38E4}">
      <dsp:nvSpPr>
        <dsp:cNvPr id="0" name=""/>
        <dsp:cNvSpPr/>
      </dsp:nvSpPr>
      <dsp:spPr>
        <a:xfrm>
          <a:off x="3965884" y="1124467"/>
          <a:ext cx="3475718" cy="301092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Lack of parental support and involvement in homework and school</a:t>
          </a:r>
        </a:p>
        <a:p>
          <a:pPr marL="228600" lvl="1" indent="-228600" algn="l" defTabSz="1111250">
            <a:lnSpc>
              <a:spcPct val="90000"/>
            </a:lnSpc>
            <a:spcBef>
              <a:spcPct val="0"/>
            </a:spcBef>
            <a:spcAft>
              <a:spcPct val="15000"/>
            </a:spcAft>
            <a:buChar char="•"/>
          </a:pPr>
          <a:r>
            <a:rPr lang="en-US" sz="2500" kern="1200"/>
            <a:t>Home conflicts</a:t>
          </a:r>
        </a:p>
        <a:p>
          <a:pPr marL="228600" lvl="1" indent="-228600" algn="l" defTabSz="1111250">
            <a:lnSpc>
              <a:spcPct val="90000"/>
            </a:lnSpc>
            <a:spcBef>
              <a:spcPct val="0"/>
            </a:spcBef>
            <a:spcAft>
              <a:spcPct val="15000"/>
            </a:spcAft>
            <a:buChar char="•"/>
          </a:pPr>
          <a:r>
            <a:rPr lang="en-US" sz="2500" kern="1200"/>
            <a:t>Unemployment</a:t>
          </a:r>
        </a:p>
        <a:p>
          <a:pPr marL="228600" lvl="1" indent="-228600" algn="l" defTabSz="1111250">
            <a:lnSpc>
              <a:spcPct val="90000"/>
            </a:lnSpc>
            <a:spcBef>
              <a:spcPct val="0"/>
            </a:spcBef>
            <a:spcAft>
              <a:spcPct val="15000"/>
            </a:spcAft>
            <a:buChar char="•"/>
          </a:pPr>
          <a:r>
            <a:rPr lang="en-US" sz="2500" kern="1200"/>
            <a:t>Poor health in family</a:t>
          </a:r>
        </a:p>
      </dsp:txBody>
      <dsp:txXfrm>
        <a:off x="3965884" y="1124467"/>
        <a:ext cx="3475718" cy="3010921"/>
      </dsp:txXfrm>
    </dsp:sp>
    <dsp:sp modelId="{11EA886E-0374-F145-AD47-89DBB1D51420}">
      <dsp:nvSpPr>
        <dsp:cNvPr id="0" name=""/>
        <dsp:cNvSpPr/>
      </dsp:nvSpPr>
      <dsp:spPr>
        <a:xfrm>
          <a:off x="7928203" y="215948"/>
          <a:ext cx="3475718" cy="90851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School Environment Factors</a:t>
          </a:r>
        </a:p>
      </dsp:txBody>
      <dsp:txXfrm>
        <a:off x="7928203" y="215948"/>
        <a:ext cx="3475718" cy="908518"/>
      </dsp:txXfrm>
    </dsp:sp>
    <dsp:sp modelId="{4BA45743-29DF-7147-8CD9-C39BDC050B81}">
      <dsp:nvSpPr>
        <dsp:cNvPr id="0" name=""/>
        <dsp:cNvSpPr/>
      </dsp:nvSpPr>
      <dsp:spPr>
        <a:xfrm>
          <a:off x="7928203" y="1124467"/>
          <a:ext cx="3475718" cy="3010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Being bullied or teased</a:t>
          </a:r>
        </a:p>
        <a:p>
          <a:pPr marL="228600" lvl="1" indent="-228600" algn="l" defTabSz="1111250">
            <a:lnSpc>
              <a:spcPct val="90000"/>
            </a:lnSpc>
            <a:spcBef>
              <a:spcPct val="0"/>
            </a:spcBef>
            <a:spcAft>
              <a:spcPct val="15000"/>
            </a:spcAft>
            <a:buChar char="•"/>
          </a:pPr>
          <a:r>
            <a:rPr lang="en-US" sz="2500" kern="1200"/>
            <a:t>Teachers’ classroom management and support</a:t>
          </a:r>
        </a:p>
        <a:p>
          <a:pPr marL="228600" lvl="1" indent="-228600" algn="l" defTabSz="1111250">
            <a:lnSpc>
              <a:spcPct val="90000"/>
            </a:lnSpc>
            <a:spcBef>
              <a:spcPct val="0"/>
            </a:spcBef>
            <a:spcAft>
              <a:spcPct val="15000"/>
            </a:spcAft>
            <a:buChar char="•"/>
          </a:pPr>
          <a:r>
            <a:rPr lang="en-US" sz="2500" kern="1200"/>
            <a:t>Transitions and change of classes</a:t>
          </a:r>
        </a:p>
      </dsp:txBody>
      <dsp:txXfrm>
        <a:off x="7928203" y="1124467"/>
        <a:ext cx="3475718" cy="30109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4E7D-DE23-D04B-B8BB-DB2E0C5F3D5D}">
      <dsp:nvSpPr>
        <dsp:cNvPr id="0" name=""/>
        <dsp:cNvSpPr/>
      </dsp:nvSpPr>
      <dsp:spPr>
        <a:xfrm>
          <a:off x="0" y="1201874"/>
          <a:ext cx="736017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MAPs</a:t>
          </a:r>
        </a:p>
      </dsp:txBody>
      <dsp:txXfrm>
        <a:off x="31613" y="1233487"/>
        <a:ext cx="7296944" cy="584369"/>
      </dsp:txXfrm>
    </dsp:sp>
    <dsp:sp modelId="{FE00DD2B-18EA-B940-BE9C-D4895E1F9D95}">
      <dsp:nvSpPr>
        <dsp:cNvPr id="0" name=""/>
        <dsp:cNvSpPr/>
      </dsp:nvSpPr>
      <dsp:spPr>
        <a:xfrm>
          <a:off x="0" y="1927229"/>
          <a:ext cx="7360170"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Personal Profiling</a:t>
          </a:r>
        </a:p>
      </dsp:txBody>
      <dsp:txXfrm>
        <a:off x="31613" y="1958842"/>
        <a:ext cx="7296944" cy="584369"/>
      </dsp:txXfrm>
    </dsp:sp>
    <dsp:sp modelId="{A3FC1A46-9189-7A40-B9CB-3D5EF118786C}">
      <dsp:nvSpPr>
        <dsp:cNvPr id="0" name=""/>
        <dsp:cNvSpPr/>
      </dsp:nvSpPr>
      <dsp:spPr>
        <a:xfrm>
          <a:off x="0" y="2652584"/>
          <a:ext cx="7360170"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Futures Planning</a:t>
          </a:r>
        </a:p>
      </dsp:txBody>
      <dsp:txXfrm>
        <a:off x="31613" y="2684197"/>
        <a:ext cx="7296944" cy="584369"/>
      </dsp:txXfrm>
    </dsp:sp>
    <dsp:sp modelId="{49E72617-8DE3-2A41-96FD-D39E649DC891}">
      <dsp:nvSpPr>
        <dsp:cNvPr id="0" name=""/>
        <dsp:cNvSpPr/>
      </dsp:nvSpPr>
      <dsp:spPr>
        <a:xfrm>
          <a:off x="0" y="3377939"/>
          <a:ext cx="736017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PATH (Planning Alternative Tomorrows with Hope</a:t>
          </a:r>
        </a:p>
      </dsp:txBody>
      <dsp:txXfrm>
        <a:off x="31613" y="3409552"/>
        <a:ext cx="7296944" cy="584369"/>
      </dsp:txXfrm>
    </dsp:sp>
    <dsp:sp modelId="{0E10D492-6A03-5841-9F14-BFD8CF99BA6D}">
      <dsp:nvSpPr>
        <dsp:cNvPr id="0" name=""/>
        <dsp:cNvSpPr/>
      </dsp:nvSpPr>
      <dsp:spPr>
        <a:xfrm>
          <a:off x="0" y="4103294"/>
          <a:ext cx="736017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Essential Lifestyle Planning </a:t>
          </a:r>
        </a:p>
      </dsp:txBody>
      <dsp:txXfrm>
        <a:off x="31613" y="4134907"/>
        <a:ext cx="7296944" cy="584369"/>
      </dsp:txXfrm>
    </dsp:sp>
    <dsp:sp modelId="{6E443115-F0C0-3149-8582-6421EA884133}">
      <dsp:nvSpPr>
        <dsp:cNvPr id="0" name=""/>
        <dsp:cNvSpPr/>
      </dsp:nvSpPr>
      <dsp:spPr>
        <a:xfrm>
          <a:off x="0" y="4828649"/>
          <a:ext cx="736017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Florida’s Integrated Process</a:t>
          </a:r>
        </a:p>
      </dsp:txBody>
      <dsp:txXfrm>
        <a:off x="31613" y="4860262"/>
        <a:ext cx="7296944" cy="584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64E63-0D40-994F-B548-CFD1F7DC3E6C}">
      <dsp:nvSpPr>
        <dsp:cNvPr id="0" name=""/>
        <dsp:cNvSpPr/>
      </dsp:nvSpPr>
      <dsp:spPr>
        <a:xfrm>
          <a:off x="0" y="74906"/>
          <a:ext cx="6900512" cy="12861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Quality of life</a:t>
          </a:r>
        </a:p>
      </dsp:txBody>
      <dsp:txXfrm>
        <a:off x="62782" y="137688"/>
        <a:ext cx="6774948" cy="1160537"/>
      </dsp:txXfrm>
    </dsp:sp>
    <dsp:sp modelId="{69813D84-0747-DF4C-9554-48282F83393D}">
      <dsp:nvSpPr>
        <dsp:cNvPr id="0" name=""/>
        <dsp:cNvSpPr/>
      </dsp:nvSpPr>
      <dsp:spPr>
        <a:xfrm>
          <a:off x="0" y="1441648"/>
          <a:ext cx="6900512" cy="128610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Improvements in social circles, emotional states, access to community, etc.</a:t>
          </a:r>
        </a:p>
      </dsp:txBody>
      <dsp:txXfrm>
        <a:off x="62782" y="1504430"/>
        <a:ext cx="6774948" cy="1160537"/>
      </dsp:txXfrm>
    </dsp:sp>
    <dsp:sp modelId="{0884B3E7-F1B9-3B4A-BB99-E75C3E32F2AA}">
      <dsp:nvSpPr>
        <dsp:cNvPr id="0" name=""/>
        <dsp:cNvSpPr/>
      </dsp:nvSpPr>
      <dsp:spPr>
        <a:xfrm>
          <a:off x="0" y="2808390"/>
          <a:ext cx="6900512" cy="128610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Reduction in stress levels</a:t>
          </a:r>
        </a:p>
      </dsp:txBody>
      <dsp:txXfrm>
        <a:off x="62782" y="2871172"/>
        <a:ext cx="6774948" cy="1160537"/>
      </dsp:txXfrm>
    </dsp:sp>
    <dsp:sp modelId="{D8B8F790-3F48-0B40-B113-04960190465C}">
      <dsp:nvSpPr>
        <dsp:cNvPr id="0" name=""/>
        <dsp:cNvSpPr/>
      </dsp:nvSpPr>
      <dsp:spPr>
        <a:xfrm>
          <a:off x="0" y="4175132"/>
          <a:ext cx="6900512" cy="128610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Social validity of expanded services/supports</a:t>
          </a:r>
        </a:p>
        <a:p>
          <a:pPr marL="0" lvl="0" indent="0" algn="l" defTabSz="1244600">
            <a:lnSpc>
              <a:spcPct val="90000"/>
            </a:lnSpc>
            <a:spcBef>
              <a:spcPct val="0"/>
            </a:spcBef>
            <a:spcAft>
              <a:spcPct val="35000"/>
            </a:spcAft>
            <a:buNone/>
          </a:pPr>
          <a:r>
            <a:rPr lang="en-US" sz="2800" kern="1200" dirty="0"/>
            <a:t>Increase in attendance</a:t>
          </a:r>
        </a:p>
      </dsp:txBody>
      <dsp:txXfrm>
        <a:off x="62782" y="4237914"/>
        <a:ext cx="6774948" cy="11605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241E0-AD40-FD4F-BCF2-3931F798F92E}">
      <dsp:nvSpPr>
        <dsp:cNvPr id="0" name=""/>
        <dsp:cNvSpPr/>
      </dsp:nvSpPr>
      <dsp:spPr>
        <a:xfrm>
          <a:off x="0" y="119209"/>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13 years </a:t>
          </a:r>
        </a:p>
      </dsp:txBody>
      <dsp:txXfrm>
        <a:off x="22246" y="141455"/>
        <a:ext cx="10471108" cy="411223"/>
      </dsp:txXfrm>
    </dsp:sp>
    <dsp:sp modelId="{14F786F7-44D1-3246-BA52-A9F212781AD6}">
      <dsp:nvSpPr>
        <dsp:cNvPr id="0" name=""/>
        <dsp:cNvSpPr/>
      </dsp:nvSpPr>
      <dsp:spPr>
        <a:xfrm>
          <a:off x="0" y="629644"/>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Female</a:t>
          </a:r>
        </a:p>
      </dsp:txBody>
      <dsp:txXfrm>
        <a:off x="22246" y="651890"/>
        <a:ext cx="10471108" cy="411223"/>
      </dsp:txXfrm>
    </dsp:sp>
    <dsp:sp modelId="{2820F7DE-402F-AD49-AD14-3D3C473F22ED}">
      <dsp:nvSpPr>
        <dsp:cNvPr id="0" name=""/>
        <dsp:cNvSpPr/>
      </dsp:nvSpPr>
      <dsp:spPr>
        <a:xfrm>
          <a:off x="0" y="1140079"/>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High functioning autism</a:t>
          </a:r>
        </a:p>
      </dsp:txBody>
      <dsp:txXfrm>
        <a:off x="22246" y="1162325"/>
        <a:ext cx="10471108" cy="411223"/>
      </dsp:txXfrm>
    </dsp:sp>
    <dsp:sp modelId="{B0E908D5-EF66-294B-8B6B-6412CE1C6C91}">
      <dsp:nvSpPr>
        <dsp:cNvPr id="0" name=""/>
        <dsp:cNvSpPr/>
      </dsp:nvSpPr>
      <dsp:spPr>
        <a:xfrm>
          <a:off x="0" y="1650515"/>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Referral concern-refusal to attend brick and mortar school</a:t>
          </a:r>
        </a:p>
      </dsp:txBody>
      <dsp:txXfrm>
        <a:off x="22246" y="1672761"/>
        <a:ext cx="10471108" cy="411223"/>
      </dsp:txXfrm>
    </dsp:sp>
    <dsp:sp modelId="{CD067F43-66CE-9A4B-9800-E14D4ED097E4}">
      <dsp:nvSpPr>
        <dsp:cNvPr id="0" name=""/>
        <dsp:cNvSpPr/>
      </dsp:nvSpPr>
      <dsp:spPr>
        <a:xfrm>
          <a:off x="0" y="2106230"/>
          <a:ext cx="10515600"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Context-Emma initially started the 2020-2021 school year doing virtual instruction</a:t>
          </a:r>
        </a:p>
        <a:p>
          <a:pPr marL="114300" lvl="1" indent="-114300" algn="l" defTabSz="666750">
            <a:lnSpc>
              <a:spcPct val="90000"/>
            </a:lnSpc>
            <a:spcBef>
              <a:spcPct val="0"/>
            </a:spcBef>
            <a:spcAft>
              <a:spcPct val="20000"/>
            </a:spcAft>
            <a:buChar char="•"/>
          </a:pPr>
          <a:r>
            <a:rPr lang="en-US" sz="1500" kern="1200" dirty="0"/>
            <a:t>This impacted mother’s employment status.  If virtual instruction was to be continues, mom would need to find a new job that allowed virtual work.</a:t>
          </a:r>
        </a:p>
        <a:p>
          <a:pPr marL="114300" lvl="1" indent="-114300" algn="l" defTabSz="666750">
            <a:lnSpc>
              <a:spcPct val="90000"/>
            </a:lnSpc>
            <a:spcBef>
              <a:spcPct val="0"/>
            </a:spcBef>
            <a:spcAft>
              <a:spcPct val="20000"/>
            </a:spcAft>
            <a:buChar char="•"/>
          </a:pPr>
          <a:r>
            <a:rPr lang="en-US" sz="1500" kern="1200"/>
            <a:t>Mom wanted to change Emma to brick-and-mortal attendance and notified the district/school</a:t>
          </a:r>
        </a:p>
        <a:p>
          <a:pPr marL="114300" lvl="1" indent="-114300" algn="l" defTabSz="666750">
            <a:lnSpc>
              <a:spcPct val="90000"/>
            </a:lnSpc>
            <a:spcBef>
              <a:spcPct val="0"/>
            </a:spcBef>
            <a:spcAft>
              <a:spcPct val="20000"/>
            </a:spcAft>
            <a:buChar char="•"/>
          </a:pPr>
          <a:r>
            <a:rPr lang="en-US" sz="1500" kern="1200"/>
            <a:t>Emma saw no reason that she should attend brick-and-mortar school.  She did attend Zoom classes but did not do all demands requested.  This left her with time to do preferred activities (stream shows).</a:t>
          </a:r>
        </a:p>
      </dsp:txBody>
      <dsp:txXfrm>
        <a:off x="0" y="2106230"/>
        <a:ext cx="10515600" cy="1455210"/>
      </dsp:txXfrm>
    </dsp:sp>
    <dsp:sp modelId="{B895E4C8-0FA7-E340-828E-8F85DF8DFEC9}">
      <dsp:nvSpPr>
        <dsp:cNvPr id="0" name=""/>
        <dsp:cNvSpPr/>
      </dsp:nvSpPr>
      <dsp:spPr>
        <a:xfrm>
          <a:off x="0" y="3561440"/>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Emma’s behaviors</a:t>
          </a:r>
        </a:p>
      </dsp:txBody>
      <dsp:txXfrm>
        <a:off x="22246" y="3583686"/>
        <a:ext cx="10471108" cy="411223"/>
      </dsp:txXfrm>
    </dsp:sp>
    <dsp:sp modelId="{20E0E305-E752-4943-957D-A7618CE8DD19}">
      <dsp:nvSpPr>
        <dsp:cNvPr id="0" name=""/>
        <dsp:cNvSpPr/>
      </dsp:nvSpPr>
      <dsp:spPr>
        <a:xfrm>
          <a:off x="0" y="4017155"/>
          <a:ext cx="10515600"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Somatic complaints of migraine and nausea (also had other physical conditions-IBS, sinus infections, allergies, stomachaches) that resulted in school absence</a:t>
          </a:r>
        </a:p>
        <a:p>
          <a:pPr marL="114300" lvl="1" indent="-114300" algn="l" defTabSz="666750">
            <a:lnSpc>
              <a:spcPct val="90000"/>
            </a:lnSpc>
            <a:spcBef>
              <a:spcPct val="0"/>
            </a:spcBef>
            <a:spcAft>
              <a:spcPct val="20000"/>
            </a:spcAft>
            <a:buChar char="•"/>
          </a:pPr>
          <a:r>
            <a:rPr lang="en-US" sz="1500" kern="1200"/>
            <a:t>Cognitive/academic skills on level (per standardized evaluations)</a:t>
          </a:r>
        </a:p>
        <a:p>
          <a:pPr marL="114300" lvl="1" indent="-114300" algn="l" defTabSz="666750">
            <a:lnSpc>
              <a:spcPct val="90000"/>
            </a:lnSpc>
            <a:spcBef>
              <a:spcPct val="0"/>
            </a:spcBef>
            <a:spcAft>
              <a:spcPct val="20000"/>
            </a:spcAft>
            <a:buChar char="•"/>
          </a:pPr>
          <a:r>
            <a:rPr lang="en-US" sz="1500" kern="1200" dirty="0"/>
            <a:t>Medical evaluations and prescriptions for migraines (physician stated migraine reports appeared contrived-that is, rapid onset/offset happening during unpleasant activities)</a:t>
          </a:r>
        </a:p>
      </dsp:txBody>
      <dsp:txXfrm>
        <a:off x="0" y="4017155"/>
        <a:ext cx="10515600" cy="1199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A1E4-D68A-EE41-862B-CD5FDDA63757}">
      <dsp:nvSpPr>
        <dsp:cNvPr id="0" name=""/>
        <dsp:cNvSpPr/>
      </dsp:nvSpPr>
      <dsp:spPr>
        <a:xfrm>
          <a:off x="3286" y="218395"/>
          <a:ext cx="3203971" cy="73034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Replacement behaviors</a:t>
          </a:r>
        </a:p>
      </dsp:txBody>
      <dsp:txXfrm>
        <a:off x="3286" y="218395"/>
        <a:ext cx="3203971" cy="730347"/>
      </dsp:txXfrm>
    </dsp:sp>
    <dsp:sp modelId="{21E35F4F-C8F6-C44B-9A19-5C3ACBBC3DB7}">
      <dsp:nvSpPr>
        <dsp:cNvPr id="0" name=""/>
        <dsp:cNvSpPr/>
      </dsp:nvSpPr>
      <dsp:spPr>
        <a:xfrm>
          <a:off x="3286" y="948742"/>
          <a:ext cx="3203971" cy="31841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Engage in tasks</a:t>
          </a:r>
        </a:p>
        <a:p>
          <a:pPr marL="228600" lvl="1" indent="-228600" algn="l" defTabSz="889000">
            <a:lnSpc>
              <a:spcPct val="90000"/>
            </a:lnSpc>
            <a:spcBef>
              <a:spcPct val="0"/>
            </a:spcBef>
            <a:spcAft>
              <a:spcPct val="15000"/>
            </a:spcAft>
            <a:buChar char="•"/>
          </a:pPr>
          <a:r>
            <a:rPr lang="en-US" sz="2000" kern="1200"/>
            <a:t>Attend school</a:t>
          </a:r>
        </a:p>
        <a:p>
          <a:pPr marL="228600" lvl="1" indent="-228600" algn="l" defTabSz="889000">
            <a:lnSpc>
              <a:spcPct val="90000"/>
            </a:lnSpc>
            <a:spcBef>
              <a:spcPct val="0"/>
            </a:spcBef>
            <a:spcAft>
              <a:spcPct val="15000"/>
            </a:spcAft>
            <a:buChar char="•"/>
          </a:pPr>
          <a:r>
            <a:rPr lang="en-US" sz="2000" kern="1200"/>
            <a:t>CBT-relaxation to deal with reported migraine in school</a:t>
          </a:r>
        </a:p>
      </dsp:txBody>
      <dsp:txXfrm>
        <a:off x="3286" y="948742"/>
        <a:ext cx="3203971" cy="3184199"/>
      </dsp:txXfrm>
    </dsp:sp>
    <dsp:sp modelId="{7BC8D576-2374-894A-813C-0CADE1435E02}">
      <dsp:nvSpPr>
        <dsp:cNvPr id="0" name=""/>
        <dsp:cNvSpPr/>
      </dsp:nvSpPr>
      <dsp:spPr>
        <a:xfrm>
          <a:off x="3655814" y="218395"/>
          <a:ext cx="3203971" cy="73034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Reinforcement</a:t>
          </a:r>
        </a:p>
      </dsp:txBody>
      <dsp:txXfrm>
        <a:off x="3655814" y="218395"/>
        <a:ext cx="3203971" cy="730347"/>
      </dsp:txXfrm>
    </dsp:sp>
    <dsp:sp modelId="{E429C803-2106-1C43-A3A8-B24FED77115E}">
      <dsp:nvSpPr>
        <dsp:cNvPr id="0" name=""/>
        <dsp:cNvSpPr/>
      </dsp:nvSpPr>
      <dsp:spPr>
        <a:xfrm>
          <a:off x="3655814" y="948742"/>
          <a:ext cx="3203971" cy="318419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Points earned for attendance, engagement, using CBT, returning to class from nurse office</a:t>
          </a:r>
        </a:p>
        <a:p>
          <a:pPr marL="228600" lvl="1" indent="-228600" algn="l" defTabSz="889000">
            <a:lnSpc>
              <a:spcPct val="90000"/>
            </a:lnSpc>
            <a:spcBef>
              <a:spcPct val="0"/>
            </a:spcBef>
            <a:spcAft>
              <a:spcPct val="15000"/>
            </a:spcAft>
            <a:buChar char="•"/>
          </a:pPr>
          <a:r>
            <a:rPr lang="en-US" sz="2000" kern="1200"/>
            <a:t>Points turned in for weekly allowance amounts and privileges</a:t>
          </a:r>
        </a:p>
        <a:p>
          <a:pPr marL="228600" lvl="1" indent="-228600" algn="l" defTabSz="889000">
            <a:lnSpc>
              <a:spcPct val="90000"/>
            </a:lnSpc>
            <a:spcBef>
              <a:spcPct val="0"/>
            </a:spcBef>
            <a:spcAft>
              <a:spcPct val="15000"/>
            </a:spcAft>
            <a:buChar char="•"/>
          </a:pPr>
          <a:r>
            <a:rPr lang="en-US" sz="2000" kern="1200"/>
            <a:t>Points earned escape from homework - more points, more escape</a:t>
          </a:r>
        </a:p>
      </dsp:txBody>
      <dsp:txXfrm>
        <a:off x="3655814" y="948742"/>
        <a:ext cx="3203971" cy="3184199"/>
      </dsp:txXfrm>
    </dsp:sp>
    <dsp:sp modelId="{F3BF498F-7642-0E42-90B1-8FF1B80D2049}">
      <dsp:nvSpPr>
        <dsp:cNvPr id="0" name=""/>
        <dsp:cNvSpPr/>
      </dsp:nvSpPr>
      <dsp:spPr>
        <a:xfrm>
          <a:off x="7308342" y="218395"/>
          <a:ext cx="3203971" cy="73034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Changing responses to reports of migraine</a:t>
          </a:r>
        </a:p>
      </dsp:txBody>
      <dsp:txXfrm>
        <a:off x="7308342" y="218395"/>
        <a:ext cx="3203971" cy="730347"/>
      </dsp:txXfrm>
    </dsp:sp>
    <dsp:sp modelId="{9C1611AA-F7FF-554A-92E1-54344C195D65}">
      <dsp:nvSpPr>
        <dsp:cNvPr id="0" name=""/>
        <dsp:cNvSpPr/>
      </dsp:nvSpPr>
      <dsp:spPr>
        <a:xfrm>
          <a:off x="7308342" y="948742"/>
          <a:ext cx="3203971" cy="31841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In school, parents would not remove Emma from school setting when reported migraine no matter how severe migraine was.  </a:t>
          </a:r>
        </a:p>
      </dsp:txBody>
      <dsp:txXfrm>
        <a:off x="7308342" y="948742"/>
        <a:ext cx="3203971" cy="31841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D87D-613B-F944-B98D-46AFEFAE5390}">
      <dsp:nvSpPr>
        <dsp:cNvPr id="0" name=""/>
        <dsp:cNvSpPr/>
      </dsp:nvSpPr>
      <dsp:spPr>
        <a:xfrm>
          <a:off x="0" y="315143"/>
          <a:ext cx="6263640" cy="362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33248" rIns="4861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Number of migraines reported</a:t>
          </a:r>
        </a:p>
        <a:p>
          <a:pPr marL="342900" lvl="2" indent="-171450" algn="l" defTabSz="711200">
            <a:lnSpc>
              <a:spcPct val="90000"/>
            </a:lnSpc>
            <a:spcBef>
              <a:spcPct val="0"/>
            </a:spcBef>
            <a:spcAft>
              <a:spcPct val="15000"/>
            </a:spcAft>
            <a:buChar char="•"/>
          </a:pPr>
          <a:r>
            <a:rPr lang="en-US" sz="1600" kern="1200"/>
            <a:t>Decreased-prior to intervention, reported average of 3.8 migraines a week (1-6) -decreased to 0.11 (0-3) migraines</a:t>
          </a:r>
        </a:p>
        <a:p>
          <a:pPr marL="171450" lvl="1" indent="-171450" algn="l" defTabSz="711200">
            <a:lnSpc>
              <a:spcPct val="90000"/>
            </a:lnSpc>
            <a:spcBef>
              <a:spcPct val="0"/>
            </a:spcBef>
            <a:spcAft>
              <a:spcPct val="15000"/>
            </a:spcAft>
            <a:buChar char="•"/>
          </a:pPr>
          <a:r>
            <a:rPr lang="en-US" sz="1600" kern="1200"/>
            <a:t>Number of days attended school and number of classes attended and remained for entire period</a:t>
          </a:r>
        </a:p>
        <a:p>
          <a:pPr marL="342900" lvl="2" indent="-171450" algn="l" defTabSz="711200">
            <a:lnSpc>
              <a:spcPct val="90000"/>
            </a:lnSpc>
            <a:spcBef>
              <a:spcPct val="0"/>
            </a:spcBef>
            <a:spcAft>
              <a:spcPct val="15000"/>
            </a:spcAft>
            <a:buChar char="•"/>
          </a:pPr>
          <a:r>
            <a:rPr lang="en-US" sz="1600" kern="1200"/>
            <a:t>Increased from mean of 1.92 (0-4) days a week to 4.96 (4-5) days a week.</a:t>
          </a:r>
        </a:p>
        <a:p>
          <a:pPr marL="171450" lvl="1" indent="-171450" algn="l" defTabSz="711200">
            <a:lnSpc>
              <a:spcPct val="90000"/>
            </a:lnSpc>
            <a:spcBef>
              <a:spcPct val="0"/>
            </a:spcBef>
            <a:spcAft>
              <a:spcPct val="15000"/>
            </a:spcAft>
            <a:buChar char="•"/>
          </a:pPr>
          <a:r>
            <a:rPr lang="en-US" sz="1600" kern="1200"/>
            <a:t>Relaxation techniques-after first week, migraine reports decreased and relaxation techniques were not used.</a:t>
          </a:r>
        </a:p>
        <a:p>
          <a:pPr marL="171450" lvl="1" indent="-171450" algn="l" defTabSz="711200">
            <a:lnSpc>
              <a:spcPct val="90000"/>
            </a:lnSpc>
            <a:spcBef>
              <a:spcPct val="0"/>
            </a:spcBef>
            <a:spcAft>
              <a:spcPct val="15000"/>
            </a:spcAft>
            <a:buChar char="•"/>
          </a:pPr>
          <a:r>
            <a:rPr lang="en-US" sz="1600" kern="1200"/>
            <a:t>Initial reports of migraine at school-parents brought medication but did not take home</a:t>
          </a:r>
        </a:p>
        <a:p>
          <a:pPr marL="171450" lvl="1" indent="-171450" algn="l" defTabSz="711200">
            <a:lnSpc>
              <a:spcPct val="90000"/>
            </a:lnSpc>
            <a:spcBef>
              <a:spcPct val="0"/>
            </a:spcBef>
            <a:spcAft>
              <a:spcPct val="15000"/>
            </a:spcAft>
            <a:buChar char="•"/>
          </a:pPr>
          <a:r>
            <a:rPr lang="en-US" sz="1600" kern="1200"/>
            <a:t>Engagement-increased task completion and engagement in all classes except science</a:t>
          </a:r>
        </a:p>
      </dsp:txBody>
      <dsp:txXfrm>
        <a:off x="0" y="315143"/>
        <a:ext cx="6263640" cy="3628800"/>
      </dsp:txXfrm>
    </dsp:sp>
    <dsp:sp modelId="{E5AD20C8-26EE-7445-931C-C6B0899BBAE9}">
      <dsp:nvSpPr>
        <dsp:cNvPr id="0" name=""/>
        <dsp:cNvSpPr/>
      </dsp:nvSpPr>
      <dsp:spPr>
        <a:xfrm>
          <a:off x="313182" y="78983"/>
          <a:ext cx="4384548"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11200">
            <a:lnSpc>
              <a:spcPct val="90000"/>
            </a:lnSpc>
            <a:spcBef>
              <a:spcPct val="0"/>
            </a:spcBef>
            <a:spcAft>
              <a:spcPct val="35000"/>
            </a:spcAft>
            <a:buNone/>
          </a:pPr>
          <a:r>
            <a:rPr lang="en-US" sz="1600" kern="1200"/>
            <a:t>Data included:</a:t>
          </a:r>
        </a:p>
      </dsp:txBody>
      <dsp:txXfrm>
        <a:off x="336239" y="102040"/>
        <a:ext cx="4338434" cy="426206"/>
      </dsp:txXfrm>
    </dsp:sp>
    <dsp:sp modelId="{7642F4C6-CFB6-7D40-8DC3-1886A9DD485F}">
      <dsp:nvSpPr>
        <dsp:cNvPr id="0" name=""/>
        <dsp:cNvSpPr/>
      </dsp:nvSpPr>
      <dsp:spPr>
        <a:xfrm>
          <a:off x="0" y="4266504"/>
          <a:ext cx="6263640" cy="1159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33248" rIns="48612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Family, Emma, and teachers found intervention acceptable</a:t>
          </a:r>
        </a:p>
        <a:p>
          <a:pPr marL="342900" lvl="2" indent="-171450" algn="l" defTabSz="711200">
            <a:lnSpc>
              <a:spcPct val="90000"/>
            </a:lnSpc>
            <a:spcBef>
              <a:spcPct val="0"/>
            </a:spcBef>
            <a:spcAft>
              <a:spcPct val="15000"/>
            </a:spcAft>
            <a:buChar char="•"/>
          </a:pPr>
          <a:r>
            <a:rPr lang="en-US" sz="1600" kern="1200"/>
            <a:t>Emma reported liking the points because it gave her a way to earn more allowance and know what to expect</a:t>
          </a:r>
        </a:p>
      </dsp:txBody>
      <dsp:txXfrm>
        <a:off x="0" y="4266504"/>
        <a:ext cx="6263640" cy="1159200"/>
      </dsp:txXfrm>
    </dsp:sp>
    <dsp:sp modelId="{3501F28A-3CB0-9C45-85B0-3813C760E607}">
      <dsp:nvSpPr>
        <dsp:cNvPr id="0" name=""/>
        <dsp:cNvSpPr/>
      </dsp:nvSpPr>
      <dsp:spPr>
        <a:xfrm>
          <a:off x="313182" y="4030344"/>
          <a:ext cx="4384548"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711200">
            <a:lnSpc>
              <a:spcPct val="90000"/>
            </a:lnSpc>
            <a:spcBef>
              <a:spcPct val="0"/>
            </a:spcBef>
            <a:spcAft>
              <a:spcPct val="35000"/>
            </a:spcAft>
            <a:buNone/>
          </a:pPr>
          <a:r>
            <a:rPr lang="en-US" sz="1600" kern="1200"/>
            <a:t>Social validity</a:t>
          </a:r>
        </a:p>
      </dsp:txBody>
      <dsp:txXfrm>
        <a:off x="336239" y="4053401"/>
        <a:ext cx="4338434"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A3A3B-97A6-AE4D-BD33-94BCFE3B365C}">
      <dsp:nvSpPr>
        <dsp:cNvPr id="0" name=""/>
        <dsp:cNvSpPr/>
      </dsp:nvSpPr>
      <dsp:spPr>
        <a:xfrm>
          <a:off x="0" y="259441"/>
          <a:ext cx="7350157" cy="636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Prevention-establish a routine for AM and PM (morning routine, tasks, and night-time routine-get to bed at specific time, no caffeine 3 hours prior to sleep</a:t>
          </a:r>
        </a:p>
      </dsp:txBody>
      <dsp:txXfrm>
        <a:off x="31070" y="290511"/>
        <a:ext cx="7288017" cy="574340"/>
      </dsp:txXfrm>
    </dsp:sp>
    <dsp:sp modelId="{33207BCA-59B5-4C42-B15C-4EFB5A126901}">
      <dsp:nvSpPr>
        <dsp:cNvPr id="0" name=""/>
        <dsp:cNvSpPr/>
      </dsp:nvSpPr>
      <dsp:spPr>
        <a:xfrm>
          <a:off x="0" y="942001"/>
          <a:ext cx="7350157" cy="6364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Teach and Reinforce:</a:t>
          </a:r>
        </a:p>
      </dsp:txBody>
      <dsp:txXfrm>
        <a:off x="31070" y="973071"/>
        <a:ext cx="7288017" cy="574340"/>
      </dsp:txXfrm>
    </dsp:sp>
    <dsp:sp modelId="{3774A508-4392-6F45-8CEE-BD8DF2CA1946}">
      <dsp:nvSpPr>
        <dsp:cNvPr id="0" name=""/>
        <dsp:cNvSpPr/>
      </dsp:nvSpPr>
      <dsp:spPr>
        <a:xfrm>
          <a:off x="0" y="1578481"/>
          <a:ext cx="7350157" cy="264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6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Family supports provided to being problem-solving and generating solutions (therapist or other agency)</a:t>
          </a:r>
        </a:p>
        <a:p>
          <a:pPr marL="114300" lvl="1" indent="-114300" algn="l" defTabSz="533400">
            <a:lnSpc>
              <a:spcPct val="90000"/>
            </a:lnSpc>
            <a:spcBef>
              <a:spcPct val="0"/>
            </a:spcBef>
            <a:spcAft>
              <a:spcPct val="20000"/>
            </a:spcAft>
            <a:buChar char="•"/>
          </a:pPr>
          <a:r>
            <a:rPr lang="en-US" sz="1200" kern="1200"/>
            <a:t>Start first with small contract getting Yancy to agree to do one-task for money (e.g., feeding pet dog each day)-no requirement for school</a:t>
          </a:r>
        </a:p>
        <a:p>
          <a:pPr marL="114300" lvl="1" indent="-114300" algn="l" defTabSz="533400">
            <a:lnSpc>
              <a:spcPct val="90000"/>
            </a:lnSpc>
            <a:spcBef>
              <a:spcPct val="0"/>
            </a:spcBef>
            <a:spcAft>
              <a:spcPct val="20000"/>
            </a:spcAft>
            <a:buChar char="•"/>
          </a:pPr>
          <a:r>
            <a:rPr lang="en-US" sz="1200" kern="1200" dirty="0"/>
            <a:t>Next, Yancy will be prompted (with schedule/contract) to engage in a morning routine including set times for waking, showering, dressing, eating, and preparing for school as if going.  Gradually increasing to walking or riding to school but allowing Yancy to say I don’t want to attend school if he decides to do so once ¼, ½, ¾, all the way to school entrance</a:t>
          </a:r>
        </a:p>
        <a:p>
          <a:pPr marL="228600" lvl="2" indent="-114300" algn="l" defTabSz="533400">
            <a:lnSpc>
              <a:spcPct val="90000"/>
            </a:lnSpc>
            <a:spcBef>
              <a:spcPct val="0"/>
            </a:spcBef>
            <a:spcAft>
              <a:spcPct val="20000"/>
            </a:spcAft>
            <a:buChar char="•"/>
          </a:pPr>
          <a:r>
            <a:rPr lang="en-US" sz="1200" kern="1200"/>
            <a:t>Contingent upon following the schedule, Yancy would be reinforced with time spent with friends in the evening</a:t>
          </a:r>
        </a:p>
        <a:p>
          <a:pPr marL="114300" lvl="1" indent="-114300" algn="l" defTabSz="533400">
            <a:lnSpc>
              <a:spcPct val="90000"/>
            </a:lnSpc>
            <a:spcBef>
              <a:spcPct val="0"/>
            </a:spcBef>
            <a:spcAft>
              <a:spcPct val="20000"/>
            </a:spcAft>
            <a:buChar char="•"/>
          </a:pPr>
          <a:r>
            <a:rPr lang="en-US" sz="1200" kern="1200"/>
            <a:t>Next, Yancy would attend school-initially one-half day in exchange for doing chores in PM for payment</a:t>
          </a:r>
        </a:p>
        <a:p>
          <a:pPr marL="228600" lvl="2" indent="-114300" algn="l" defTabSz="533400">
            <a:lnSpc>
              <a:spcPct val="90000"/>
            </a:lnSpc>
            <a:spcBef>
              <a:spcPct val="0"/>
            </a:spcBef>
            <a:spcAft>
              <a:spcPct val="20000"/>
            </a:spcAft>
            <a:buChar char="•"/>
          </a:pPr>
          <a:r>
            <a:rPr lang="en-US" sz="1200" kern="1200"/>
            <a:t>School provided a plan with Yancy for feasible completion of missing work; all professionals were instructed not to call attention to Yancy’s missed time in school</a:t>
          </a:r>
        </a:p>
        <a:p>
          <a:pPr marL="114300" lvl="1" indent="-114300" algn="l" defTabSz="533400">
            <a:lnSpc>
              <a:spcPct val="90000"/>
            </a:lnSpc>
            <a:spcBef>
              <a:spcPct val="0"/>
            </a:spcBef>
            <a:spcAft>
              <a:spcPct val="20000"/>
            </a:spcAft>
            <a:buChar char="•"/>
          </a:pPr>
          <a:r>
            <a:rPr lang="en-US" sz="1200" kern="1200"/>
            <a:t>Contingent upon success, move gradually to full-day attendance</a:t>
          </a:r>
        </a:p>
        <a:p>
          <a:pPr marL="228600" lvl="2" indent="-114300" algn="l" defTabSz="533400">
            <a:lnSpc>
              <a:spcPct val="90000"/>
            </a:lnSpc>
            <a:spcBef>
              <a:spcPct val="0"/>
            </a:spcBef>
            <a:spcAft>
              <a:spcPct val="20000"/>
            </a:spcAft>
            <a:buChar char="•"/>
          </a:pPr>
          <a:r>
            <a:rPr lang="en-US" sz="1200" kern="1200"/>
            <a:t>Reinforcement-curfew extended to spend time in evening with friends</a:t>
          </a:r>
        </a:p>
      </dsp:txBody>
      <dsp:txXfrm>
        <a:off x="0" y="1578481"/>
        <a:ext cx="7350157" cy="2649600"/>
      </dsp:txXfrm>
    </dsp:sp>
    <dsp:sp modelId="{24DD2E29-595D-7549-9EF9-353393209D9D}">
      <dsp:nvSpPr>
        <dsp:cNvPr id="0" name=""/>
        <dsp:cNvSpPr/>
      </dsp:nvSpPr>
      <dsp:spPr>
        <a:xfrm>
          <a:off x="0" y="4228082"/>
          <a:ext cx="7350157" cy="6364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Responses to problem behavior (no longer reinforcing with access to tangibles)</a:t>
          </a:r>
        </a:p>
      </dsp:txBody>
      <dsp:txXfrm>
        <a:off x="31070" y="4259152"/>
        <a:ext cx="7288017" cy="574340"/>
      </dsp:txXfrm>
    </dsp:sp>
    <dsp:sp modelId="{8F34F5D3-AB92-3145-91AA-4E63696E2830}">
      <dsp:nvSpPr>
        <dsp:cNvPr id="0" name=""/>
        <dsp:cNvSpPr/>
      </dsp:nvSpPr>
      <dsp:spPr>
        <a:xfrm>
          <a:off x="0" y="4864562"/>
          <a:ext cx="7350157"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6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If Yancy did not get out of bed in the AM, then he would be required to go to work with father</a:t>
          </a:r>
        </a:p>
      </dsp:txBody>
      <dsp:txXfrm>
        <a:off x="0" y="4864562"/>
        <a:ext cx="7350157" cy="26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E4DCC-A19A-A14F-9FAA-64F175437B80}">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6EFBB-531F-F24F-9BAE-4BFDDE768987}">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Same as previous slide PLUS</a:t>
          </a:r>
        </a:p>
      </dsp:txBody>
      <dsp:txXfrm>
        <a:off x="0" y="0"/>
        <a:ext cx="6291714" cy="1382683"/>
      </dsp:txXfrm>
    </dsp:sp>
    <dsp:sp modelId="{579FE3D2-6037-4046-AA1C-C9647702AB82}">
      <dsp:nvSpPr>
        <dsp:cNvPr id="0" name=""/>
        <dsp:cNvSpPr/>
      </dsp:nvSpPr>
      <dsp:spPr>
        <a:xfrm>
          <a:off x="0" y="1382683"/>
          <a:ext cx="629171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B4F3C-1820-4747-8801-D36D9862498F}">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Negative attitudes toward subjects</a:t>
          </a:r>
        </a:p>
      </dsp:txBody>
      <dsp:txXfrm>
        <a:off x="0" y="1382683"/>
        <a:ext cx="6291714" cy="1382683"/>
      </dsp:txXfrm>
    </dsp:sp>
    <dsp:sp modelId="{480E18B7-7EA1-2D49-B66B-16BA2A2C489F}">
      <dsp:nvSpPr>
        <dsp:cNvPr id="0" name=""/>
        <dsp:cNvSpPr/>
      </dsp:nvSpPr>
      <dsp:spPr>
        <a:xfrm>
          <a:off x="0" y="2765367"/>
          <a:ext cx="629171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CA013-61F3-CF4C-AF47-0E4BD39761A7}">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Irregular school days</a:t>
          </a:r>
        </a:p>
      </dsp:txBody>
      <dsp:txXfrm>
        <a:off x="0" y="2765367"/>
        <a:ext cx="6291714" cy="1382683"/>
      </dsp:txXfrm>
    </dsp:sp>
    <dsp:sp modelId="{39C2E795-14AA-F344-BEC0-18A7C1BD2330}">
      <dsp:nvSpPr>
        <dsp:cNvPr id="0" name=""/>
        <dsp:cNvSpPr/>
      </dsp:nvSpPr>
      <dsp:spPr>
        <a:xfrm>
          <a:off x="0" y="4148051"/>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6A4B9-BB21-EA43-BA55-DDF29122CD05}">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Problems in AM leading to being tardy (Munkhaugen et al. 2017)</a:t>
          </a:r>
        </a:p>
      </dsp:txBody>
      <dsp:txXfrm>
        <a:off x="0" y="4148051"/>
        <a:ext cx="6291714" cy="1382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5F900-BD00-0B41-A415-5E6D9DB6E6D3}">
      <dsp:nvSpPr>
        <dsp:cNvPr id="0" name=""/>
        <dsp:cNvSpPr/>
      </dsp:nvSpPr>
      <dsp:spPr>
        <a:xfrm>
          <a:off x="0" y="31329"/>
          <a:ext cx="10515600" cy="208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Review the factors and talk about any that may be more prevalent under current and post-pandemic conditions</a:t>
          </a:r>
        </a:p>
      </dsp:txBody>
      <dsp:txXfrm>
        <a:off x="102007" y="133336"/>
        <a:ext cx="10311586" cy="1885605"/>
      </dsp:txXfrm>
    </dsp:sp>
    <dsp:sp modelId="{38FA92AD-8B6D-364B-82D0-1291EAF5E7C7}">
      <dsp:nvSpPr>
        <dsp:cNvPr id="0" name=""/>
        <dsp:cNvSpPr/>
      </dsp:nvSpPr>
      <dsp:spPr>
        <a:xfrm>
          <a:off x="0" y="2230389"/>
          <a:ext cx="10515600" cy="20896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How might these exacerbate school refusal behaviors?</a:t>
          </a:r>
        </a:p>
      </dsp:txBody>
      <dsp:txXfrm>
        <a:off x="102007" y="2332396"/>
        <a:ext cx="10311586" cy="1885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66AA9-BF4A-094A-90B3-2FDF665236A7}">
      <dsp:nvSpPr>
        <dsp:cNvPr id="0" name=""/>
        <dsp:cNvSpPr/>
      </dsp:nvSpPr>
      <dsp:spPr>
        <a:xfrm>
          <a:off x="0" y="451673"/>
          <a:ext cx="6263640" cy="22545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School refusal can be multi-functional (both escape and obtain)</a:t>
          </a:r>
        </a:p>
      </dsp:txBody>
      <dsp:txXfrm>
        <a:off x="110060" y="561733"/>
        <a:ext cx="6043520" cy="2034470"/>
      </dsp:txXfrm>
    </dsp:sp>
    <dsp:sp modelId="{2D32E8FF-DB78-0B46-A39A-589CDC5AE4DF}">
      <dsp:nvSpPr>
        <dsp:cNvPr id="0" name=""/>
        <dsp:cNvSpPr/>
      </dsp:nvSpPr>
      <dsp:spPr>
        <a:xfrm>
          <a:off x="0" y="2798423"/>
          <a:ext cx="6263640" cy="22545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E.g., student may first refuse school to avoid aversive stimuli but likes having access to tangibles or attention when home</a:t>
          </a:r>
        </a:p>
      </dsp:txBody>
      <dsp:txXfrm>
        <a:off x="110060" y="2908483"/>
        <a:ext cx="6043520" cy="2034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4D3A-F3D7-304A-8201-C5A946F79F32}">
      <dsp:nvSpPr>
        <dsp:cNvPr id="0" name=""/>
        <dsp:cNvSpPr/>
      </dsp:nvSpPr>
      <dsp:spPr>
        <a:xfrm>
          <a:off x="0" y="48024"/>
          <a:ext cx="626364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Anxiety-fearful pf specific or general situations– escape function</a:t>
          </a:r>
        </a:p>
      </dsp:txBody>
      <dsp:txXfrm>
        <a:off x="46606" y="94630"/>
        <a:ext cx="6170428" cy="861507"/>
      </dsp:txXfrm>
    </dsp:sp>
    <dsp:sp modelId="{FD4C81AA-2048-5A47-A45D-92606CA3C2CA}">
      <dsp:nvSpPr>
        <dsp:cNvPr id="0" name=""/>
        <dsp:cNvSpPr/>
      </dsp:nvSpPr>
      <dsp:spPr>
        <a:xfrm>
          <a:off x="0" y="1002744"/>
          <a:ext cx="626364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CBT-relaxation, systematic desensitization</a:t>
          </a:r>
        </a:p>
      </dsp:txBody>
      <dsp:txXfrm>
        <a:off x="0" y="1002744"/>
        <a:ext cx="6263640" cy="397440"/>
      </dsp:txXfrm>
    </dsp:sp>
    <dsp:sp modelId="{572509E7-FC2F-A349-8540-2479C01D4204}">
      <dsp:nvSpPr>
        <dsp:cNvPr id="0" name=""/>
        <dsp:cNvSpPr/>
      </dsp:nvSpPr>
      <dsp:spPr>
        <a:xfrm>
          <a:off x="0" y="1400184"/>
          <a:ext cx="6263640" cy="95471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Escaping aversive social situations</a:t>
          </a:r>
        </a:p>
      </dsp:txBody>
      <dsp:txXfrm>
        <a:off x="46606" y="1446790"/>
        <a:ext cx="6170428" cy="861507"/>
      </dsp:txXfrm>
    </dsp:sp>
    <dsp:sp modelId="{A9D2D080-27D9-C547-9528-07CE55483DA9}">
      <dsp:nvSpPr>
        <dsp:cNvPr id="0" name=""/>
        <dsp:cNvSpPr/>
      </dsp:nvSpPr>
      <dsp:spPr>
        <a:xfrm>
          <a:off x="0" y="2354903"/>
          <a:ext cx="626364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CBT and/or modeling procedures to increase social skills</a:t>
          </a:r>
        </a:p>
      </dsp:txBody>
      <dsp:txXfrm>
        <a:off x="0" y="2354903"/>
        <a:ext cx="6263640" cy="397440"/>
      </dsp:txXfrm>
    </dsp:sp>
    <dsp:sp modelId="{60691C1C-DD4D-7F4B-AA9C-97F127759CC6}">
      <dsp:nvSpPr>
        <dsp:cNvPr id="0" name=""/>
        <dsp:cNvSpPr/>
      </dsp:nvSpPr>
      <dsp:spPr>
        <a:xfrm>
          <a:off x="0" y="2752343"/>
          <a:ext cx="6263640" cy="95471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Accessing home/parent – attention getting, separation anxiety</a:t>
          </a:r>
        </a:p>
      </dsp:txBody>
      <dsp:txXfrm>
        <a:off x="46606" y="2798949"/>
        <a:ext cx="6170428" cy="861507"/>
      </dsp:txXfrm>
    </dsp:sp>
    <dsp:sp modelId="{1555BBC9-3359-E746-97C6-15BE769D46DA}">
      <dsp:nvSpPr>
        <dsp:cNvPr id="0" name=""/>
        <dsp:cNvSpPr/>
      </dsp:nvSpPr>
      <dsp:spPr>
        <a:xfrm>
          <a:off x="0" y="3707063"/>
          <a:ext cx="626364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Shaping and differential reinforcement of other behavior</a:t>
          </a:r>
        </a:p>
      </dsp:txBody>
      <dsp:txXfrm>
        <a:off x="0" y="3707063"/>
        <a:ext cx="6263640" cy="397440"/>
      </dsp:txXfrm>
    </dsp:sp>
    <dsp:sp modelId="{D9DDF8A6-39E1-A647-B95E-CC3510AAC572}">
      <dsp:nvSpPr>
        <dsp:cNvPr id="0" name=""/>
        <dsp:cNvSpPr/>
      </dsp:nvSpPr>
      <dsp:spPr>
        <a:xfrm>
          <a:off x="0" y="4104504"/>
          <a:ext cx="6263640"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Tangible function-watching TV; accessing friends</a:t>
          </a:r>
        </a:p>
      </dsp:txBody>
      <dsp:txXfrm>
        <a:off x="46606" y="4151110"/>
        <a:ext cx="6170428" cy="861507"/>
      </dsp:txXfrm>
    </dsp:sp>
    <dsp:sp modelId="{6375FF33-E142-0648-8AA9-4B1AFE6CBE5F}">
      <dsp:nvSpPr>
        <dsp:cNvPr id="0" name=""/>
        <dsp:cNvSpPr/>
      </dsp:nvSpPr>
      <dsp:spPr>
        <a:xfrm>
          <a:off x="0" y="5059224"/>
          <a:ext cx="626364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Contingency contracting</a:t>
          </a:r>
        </a:p>
      </dsp:txBody>
      <dsp:txXfrm>
        <a:off x="0" y="5059224"/>
        <a:ext cx="6263640" cy="397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8323F-34B2-C544-993F-2D2B22D8BDB1}">
      <dsp:nvSpPr>
        <dsp:cNvPr id="0" name=""/>
        <dsp:cNvSpPr/>
      </dsp:nvSpPr>
      <dsp:spPr>
        <a:xfrm>
          <a:off x="0" y="319824"/>
          <a:ext cx="6263640"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Has cognitive and communicative skills to discuss thoughts and behaviors</a:t>
          </a:r>
        </a:p>
      </dsp:txBody>
      <dsp:txXfrm>
        <a:off x="56315" y="376139"/>
        <a:ext cx="6151010" cy="1040990"/>
      </dsp:txXfrm>
    </dsp:sp>
    <dsp:sp modelId="{5E0ECA37-171F-AD46-8942-F53DFF501D0C}">
      <dsp:nvSpPr>
        <dsp:cNvPr id="0" name=""/>
        <dsp:cNvSpPr/>
      </dsp:nvSpPr>
      <dsp:spPr>
        <a:xfrm>
          <a:off x="0" y="1556964"/>
          <a:ext cx="6263640" cy="11536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Can generalize from individual therapy to point of intervention</a:t>
          </a:r>
        </a:p>
      </dsp:txBody>
      <dsp:txXfrm>
        <a:off x="56315" y="1613279"/>
        <a:ext cx="6151010" cy="1040990"/>
      </dsp:txXfrm>
    </dsp:sp>
    <dsp:sp modelId="{548400A8-D5D0-4D4C-8905-34CE661F7F84}">
      <dsp:nvSpPr>
        <dsp:cNvPr id="0" name=""/>
        <dsp:cNvSpPr/>
      </dsp:nvSpPr>
      <dsp:spPr>
        <a:xfrm>
          <a:off x="0" y="2794103"/>
          <a:ext cx="6263640" cy="1153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Is open to discussing thoughts</a:t>
          </a:r>
        </a:p>
      </dsp:txBody>
      <dsp:txXfrm>
        <a:off x="56315" y="2850418"/>
        <a:ext cx="6151010" cy="1040990"/>
      </dsp:txXfrm>
    </dsp:sp>
    <dsp:sp modelId="{CA9041EB-A1C9-1A44-9CCF-6C0FAB14E71D}">
      <dsp:nvSpPr>
        <dsp:cNvPr id="0" name=""/>
        <dsp:cNvSpPr/>
      </dsp:nvSpPr>
      <dsp:spPr>
        <a:xfrm>
          <a:off x="0" y="4031244"/>
          <a:ext cx="6263640" cy="1153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Is motivated to change and reach goals</a:t>
          </a:r>
        </a:p>
      </dsp:txBody>
      <dsp:txXfrm>
        <a:off x="56315" y="4087559"/>
        <a:ext cx="6151010" cy="1040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78C67-6C9C-8244-BD59-12F98E782A28}">
      <dsp:nvSpPr>
        <dsp:cNvPr id="0" name=""/>
        <dsp:cNvSpPr/>
      </dsp:nvSpPr>
      <dsp:spPr>
        <a:xfrm>
          <a:off x="0" y="1195"/>
          <a:ext cx="6263640" cy="184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Are you familiar with CBT? Indicate in Chat Box.</a:t>
          </a:r>
        </a:p>
      </dsp:txBody>
      <dsp:txXfrm>
        <a:off x="90116" y="91311"/>
        <a:ext cx="6083408" cy="1665808"/>
      </dsp:txXfrm>
    </dsp:sp>
    <dsp:sp modelId="{DAA3CFC1-9848-2C45-A450-FBAEB572B78C}">
      <dsp:nvSpPr>
        <dsp:cNvPr id="0" name=""/>
        <dsp:cNvSpPr/>
      </dsp:nvSpPr>
      <dsp:spPr>
        <a:xfrm>
          <a:off x="0" y="1847236"/>
          <a:ext cx="6263640"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Yes</a:t>
          </a:r>
        </a:p>
        <a:p>
          <a:pPr marL="228600" lvl="1" indent="-228600" algn="l" defTabSz="1155700">
            <a:lnSpc>
              <a:spcPct val="90000"/>
            </a:lnSpc>
            <a:spcBef>
              <a:spcPct val="0"/>
            </a:spcBef>
            <a:spcAft>
              <a:spcPct val="20000"/>
            </a:spcAft>
            <a:buChar char="•"/>
          </a:pPr>
          <a:r>
            <a:rPr lang="en-US" sz="2600" kern="1200"/>
            <a:t>No </a:t>
          </a:r>
        </a:p>
      </dsp:txBody>
      <dsp:txXfrm>
        <a:off x="0" y="1847236"/>
        <a:ext cx="6263640" cy="905107"/>
      </dsp:txXfrm>
    </dsp:sp>
    <dsp:sp modelId="{8E5BE28C-6A19-BB43-907B-871D44DB3F20}">
      <dsp:nvSpPr>
        <dsp:cNvPr id="0" name=""/>
        <dsp:cNvSpPr/>
      </dsp:nvSpPr>
      <dsp:spPr>
        <a:xfrm>
          <a:off x="0" y="2752343"/>
          <a:ext cx="6263640" cy="184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Are there people in your school and district who are familiar with CBT? Indicate in Chat Box.</a:t>
          </a:r>
        </a:p>
      </dsp:txBody>
      <dsp:txXfrm>
        <a:off x="90116" y="2842459"/>
        <a:ext cx="6083408" cy="1665808"/>
      </dsp:txXfrm>
    </dsp:sp>
    <dsp:sp modelId="{15AF4912-0BD7-7444-880D-E62F4A07A31D}">
      <dsp:nvSpPr>
        <dsp:cNvPr id="0" name=""/>
        <dsp:cNvSpPr/>
      </dsp:nvSpPr>
      <dsp:spPr>
        <a:xfrm>
          <a:off x="0" y="4598384"/>
          <a:ext cx="6263640"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Yes</a:t>
          </a:r>
        </a:p>
        <a:p>
          <a:pPr marL="228600" lvl="1" indent="-228600" algn="l" defTabSz="1155700">
            <a:lnSpc>
              <a:spcPct val="90000"/>
            </a:lnSpc>
            <a:spcBef>
              <a:spcPct val="0"/>
            </a:spcBef>
            <a:spcAft>
              <a:spcPct val="20000"/>
            </a:spcAft>
            <a:buChar char="•"/>
          </a:pPr>
          <a:r>
            <a:rPr lang="en-US" sz="2600" kern="1200"/>
            <a:t>No</a:t>
          </a:r>
        </a:p>
      </dsp:txBody>
      <dsp:txXfrm>
        <a:off x="0" y="4598384"/>
        <a:ext cx="6263640" cy="905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0D2E5-34FF-4DBB-9345-3175A7B204EA}">
      <dsp:nvSpPr>
        <dsp:cNvPr id="0" name=""/>
        <dsp:cNvSpPr/>
      </dsp:nvSpPr>
      <dsp:spPr>
        <a:xfrm>
          <a:off x="0" y="1961"/>
          <a:ext cx="5744684" cy="994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3C39E-4B35-4155-8AB7-BA6CB8F2D981}">
      <dsp:nvSpPr>
        <dsp:cNvPr id="0" name=""/>
        <dsp:cNvSpPr/>
      </dsp:nvSpPr>
      <dsp:spPr>
        <a:xfrm>
          <a:off x="300739" y="225651"/>
          <a:ext cx="546798" cy="5467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C75E9B-A78B-41CC-9750-9A9E5D37183A}">
      <dsp:nvSpPr>
        <dsp:cNvPr id="0" name=""/>
        <dsp:cNvSpPr/>
      </dsp:nvSpPr>
      <dsp:spPr>
        <a:xfrm>
          <a:off x="1148277" y="1961"/>
          <a:ext cx="4596407" cy="99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217" tIns="105217" rIns="105217" bIns="105217" numCol="1" spcCol="1270" anchor="ctr" anchorCtr="0">
          <a:noAutofit/>
        </a:bodyPr>
        <a:lstStyle/>
        <a:p>
          <a:pPr marL="0" lvl="0" indent="0" algn="l" defTabSz="977900">
            <a:lnSpc>
              <a:spcPct val="90000"/>
            </a:lnSpc>
            <a:spcBef>
              <a:spcPct val="0"/>
            </a:spcBef>
            <a:spcAft>
              <a:spcPct val="35000"/>
            </a:spcAft>
            <a:buNone/>
          </a:pPr>
          <a:r>
            <a:rPr lang="en-US" sz="2200" b="1" kern="1200"/>
            <a:t>F</a:t>
          </a:r>
          <a:r>
            <a:rPr lang="en-US" sz="2200" kern="1200"/>
            <a:t>eeling frightened?</a:t>
          </a:r>
        </a:p>
      </dsp:txBody>
      <dsp:txXfrm>
        <a:off x="1148277" y="1961"/>
        <a:ext cx="4596407" cy="994179"/>
      </dsp:txXfrm>
    </dsp:sp>
    <dsp:sp modelId="{562FFE2A-BE99-494C-990E-D3D106189739}">
      <dsp:nvSpPr>
        <dsp:cNvPr id="0" name=""/>
        <dsp:cNvSpPr/>
      </dsp:nvSpPr>
      <dsp:spPr>
        <a:xfrm>
          <a:off x="0" y="1244686"/>
          <a:ext cx="5744684" cy="994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88EC2-2F5D-44C2-B34D-C59B0BE954B3}">
      <dsp:nvSpPr>
        <dsp:cNvPr id="0" name=""/>
        <dsp:cNvSpPr/>
      </dsp:nvSpPr>
      <dsp:spPr>
        <a:xfrm>
          <a:off x="300739" y="1468376"/>
          <a:ext cx="546798" cy="5467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B0733B-0A13-4D57-B4B4-B85F138940AE}">
      <dsp:nvSpPr>
        <dsp:cNvPr id="0" name=""/>
        <dsp:cNvSpPr/>
      </dsp:nvSpPr>
      <dsp:spPr>
        <a:xfrm>
          <a:off x="1148277" y="1244686"/>
          <a:ext cx="4596407" cy="99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217" tIns="105217" rIns="105217" bIns="105217" numCol="1" spcCol="1270" anchor="ctr" anchorCtr="0">
          <a:noAutofit/>
        </a:bodyPr>
        <a:lstStyle/>
        <a:p>
          <a:pPr marL="0" lvl="0" indent="0" algn="l" defTabSz="977900">
            <a:lnSpc>
              <a:spcPct val="90000"/>
            </a:lnSpc>
            <a:spcBef>
              <a:spcPct val="0"/>
            </a:spcBef>
            <a:spcAft>
              <a:spcPct val="35000"/>
            </a:spcAft>
            <a:buNone/>
          </a:pPr>
          <a:r>
            <a:rPr lang="en-US" sz="2200" b="1" kern="1200"/>
            <a:t>E</a:t>
          </a:r>
          <a:r>
            <a:rPr lang="en-US" sz="2200" kern="1200"/>
            <a:t>xpecting bad things to happen?</a:t>
          </a:r>
        </a:p>
      </dsp:txBody>
      <dsp:txXfrm>
        <a:off x="1148277" y="1244686"/>
        <a:ext cx="4596407" cy="994179"/>
      </dsp:txXfrm>
    </dsp:sp>
    <dsp:sp modelId="{1964F7E3-EA94-4DD7-95BB-D6EEC95BC7AB}">
      <dsp:nvSpPr>
        <dsp:cNvPr id="0" name=""/>
        <dsp:cNvSpPr/>
      </dsp:nvSpPr>
      <dsp:spPr>
        <a:xfrm>
          <a:off x="0" y="2487410"/>
          <a:ext cx="5744684" cy="994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595B8-6D19-40CE-B2FB-5252E7DBEB78}">
      <dsp:nvSpPr>
        <dsp:cNvPr id="0" name=""/>
        <dsp:cNvSpPr/>
      </dsp:nvSpPr>
      <dsp:spPr>
        <a:xfrm>
          <a:off x="300739" y="2711100"/>
          <a:ext cx="546798" cy="5467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7E5018-4DF5-4509-99D6-7BD9D4207887}">
      <dsp:nvSpPr>
        <dsp:cNvPr id="0" name=""/>
        <dsp:cNvSpPr/>
      </dsp:nvSpPr>
      <dsp:spPr>
        <a:xfrm>
          <a:off x="1148277" y="2487410"/>
          <a:ext cx="4596407" cy="99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217" tIns="105217" rIns="105217" bIns="105217" numCol="1" spcCol="1270" anchor="ctr" anchorCtr="0">
          <a:noAutofit/>
        </a:bodyPr>
        <a:lstStyle/>
        <a:p>
          <a:pPr marL="0" lvl="0" indent="0" algn="l" defTabSz="977900">
            <a:lnSpc>
              <a:spcPct val="90000"/>
            </a:lnSpc>
            <a:spcBef>
              <a:spcPct val="0"/>
            </a:spcBef>
            <a:spcAft>
              <a:spcPct val="35000"/>
            </a:spcAft>
            <a:buNone/>
          </a:pPr>
          <a:r>
            <a:rPr lang="en-US" sz="2200" b="1" kern="1200"/>
            <a:t>A</a:t>
          </a:r>
          <a:r>
            <a:rPr lang="en-US" sz="2200" kern="1200"/>
            <a:t>ctions and attitudes that can help</a:t>
          </a:r>
        </a:p>
      </dsp:txBody>
      <dsp:txXfrm>
        <a:off x="1148277" y="2487410"/>
        <a:ext cx="4596407" cy="994179"/>
      </dsp:txXfrm>
    </dsp:sp>
    <dsp:sp modelId="{4C877DD2-2A09-401A-BABA-2B65E0C5CE4B}">
      <dsp:nvSpPr>
        <dsp:cNvPr id="0" name=""/>
        <dsp:cNvSpPr/>
      </dsp:nvSpPr>
      <dsp:spPr>
        <a:xfrm>
          <a:off x="0" y="3730134"/>
          <a:ext cx="5744684" cy="994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F6E9A-C4C1-4C78-A4A1-7383321D4937}">
      <dsp:nvSpPr>
        <dsp:cNvPr id="0" name=""/>
        <dsp:cNvSpPr/>
      </dsp:nvSpPr>
      <dsp:spPr>
        <a:xfrm>
          <a:off x="300739" y="3953825"/>
          <a:ext cx="546798" cy="5467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428BB2-B57B-4FCD-923A-6054C43FBF2F}">
      <dsp:nvSpPr>
        <dsp:cNvPr id="0" name=""/>
        <dsp:cNvSpPr/>
      </dsp:nvSpPr>
      <dsp:spPr>
        <a:xfrm>
          <a:off x="1148277" y="3730134"/>
          <a:ext cx="4596407" cy="99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217" tIns="105217" rIns="105217" bIns="105217" numCol="1" spcCol="1270" anchor="ctr" anchorCtr="0">
          <a:noAutofit/>
        </a:bodyPr>
        <a:lstStyle/>
        <a:p>
          <a:pPr marL="0" lvl="0" indent="0" algn="l" defTabSz="977900">
            <a:lnSpc>
              <a:spcPct val="90000"/>
            </a:lnSpc>
            <a:spcBef>
              <a:spcPct val="0"/>
            </a:spcBef>
            <a:spcAft>
              <a:spcPct val="35000"/>
            </a:spcAft>
            <a:buNone/>
          </a:pPr>
          <a:r>
            <a:rPr lang="en-US" sz="2200" b="1" kern="1200"/>
            <a:t>R</a:t>
          </a:r>
          <a:r>
            <a:rPr lang="en-US" sz="2200" kern="1200"/>
            <a:t>esults and rewards</a:t>
          </a:r>
        </a:p>
      </dsp:txBody>
      <dsp:txXfrm>
        <a:off x="1148277" y="3730134"/>
        <a:ext cx="4596407" cy="9941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022A2-DCEE-EC49-B9C0-BD85194BC2F8}">
      <dsp:nvSpPr>
        <dsp:cNvPr id="0" name=""/>
        <dsp:cNvSpPr/>
      </dsp:nvSpPr>
      <dsp:spPr>
        <a:xfrm>
          <a:off x="0" y="167948"/>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Counseling supports-providing consultation to families</a:t>
          </a:r>
        </a:p>
      </dsp:txBody>
      <dsp:txXfrm>
        <a:off x="25759" y="193707"/>
        <a:ext cx="10464082" cy="476152"/>
      </dsp:txXfrm>
    </dsp:sp>
    <dsp:sp modelId="{24DEEA70-01FA-E249-A43C-BCAE2ECB8EAF}">
      <dsp:nvSpPr>
        <dsp:cNvPr id="0" name=""/>
        <dsp:cNvSpPr/>
      </dsp:nvSpPr>
      <dsp:spPr>
        <a:xfrm>
          <a:off x="0" y="695619"/>
          <a:ext cx="105156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CBT for parents</a:t>
          </a:r>
        </a:p>
        <a:p>
          <a:pPr marL="171450" lvl="1" indent="-171450" algn="l" defTabSz="755650">
            <a:lnSpc>
              <a:spcPct val="90000"/>
            </a:lnSpc>
            <a:spcBef>
              <a:spcPct val="0"/>
            </a:spcBef>
            <a:spcAft>
              <a:spcPct val="20000"/>
            </a:spcAft>
            <a:buChar char="•"/>
          </a:pPr>
          <a:r>
            <a:rPr lang="en-US" sz="1700" kern="1200"/>
            <a:t>Might include behavioral training (ABA basics)</a:t>
          </a:r>
        </a:p>
        <a:p>
          <a:pPr marL="171450" lvl="1" indent="-171450" algn="l" defTabSz="755650">
            <a:lnSpc>
              <a:spcPct val="90000"/>
            </a:lnSpc>
            <a:spcBef>
              <a:spcPct val="0"/>
            </a:spcBef>
            <a:spcAft>
              <a:spcPct val="20000"/>
            </a:spcAft>
            <a:buChar char="•"/>
          </a:pPr>
          <a:r>
            <a:rPr lang="en-US" sz="1700" kern="1200"/>
            <a:t>Reasons/functions of school refusal and how parent behavior impacts it</a:t>
          </a:r>
        </a:p>
        <a:p>
          <a:pPr marL="171450" lvl="1" indent="-171450" algn="l" defTabSz="755650">
            <a:lnSpc>
              <a:spcPct val="90000"/>
            </a:lnSpc>
            <a:spcBef>
              <a:spcPct val="0"/>
            </a:spcBef>
            <a:spcAft>
              <a:spcPct val="20000"/>
            </a:spcAft>
            <a:buChar char="•"/>
          </a:pPr>
          <a:r>
            <a:rPr lang="en-US" sz="1700" kern="1200"/>
            <a:t>Coping skills for parents</a:t>
          </a:r>
        </a:p>
      </dsp:txBody>
      <dsp:txXfrm>
        <a:off x="0" y="695619"/>
        <a:ext cx="10515600" cy="1184040"/>
      </dsp:txXfrm>
    </dsp:sp>
    <dsp:sp modelId="{72AE21B8-C0EE-7648-9B89-9D9B1EA73735}">
      <dsp:nvSpPr>
        <dsp:cNvPr id="0" name=""/>
        <dsp:cNvSpPr/>
      </dsp:nvSpPr>
      <dsp:spPr>
        <a:xfrm>
          <a:off x="0" y="1879659"/>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Resistant parents</a:t>
          </a:r>
        </a:p>
      </dsp:txBody>
      <dsp:txXfrm>
        <a:off x="25759" y="1905418"/>
        <a:ext cx="10464082" cy="476152"/>
      </dsp:txXfrm>
    </dsp:sp>
    <dsp:sp modelId="{B70264D5-E3EB-2B42-94F5-1FB760741E1D}">
      <dsp:nvSpPr>
        <dsp:cNvPr id="0" name=""/>
        <dsp:cNvSpPr/>
      </dsp:nvSpPr>
      <dsp:spPr>
        <a:xfrm>
          <a:off x="0" y="2407329"/>
          <a:ext cx="1051560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Persistence in contacting (certified mail, social work assistance to get families, friends, relatives involved)</a:t>
          </a:r>
        </a:p>
        <a:p>
          <a:pPr marL="171450" lvl="1" indent="-171450" algn="l" defTabSz="755650">
            <a:lnSpc>
              <a:spcPct val="90000"/>
            </a:lnSpc>
            <a:spcBef>
              <a:spcPct val="0"/>
            </a:spcBef>
            <a:spcAft>
              <a:spcPct val="20000"/>
            </a:spcAft>
            <a:buChar char="•"/>
          </a:pPr>
          <a:r>
            <a:rPr lang="en-US" sz="1700" kern="1200"/>
            <a:t>Referrals to supports or wrap-around supports (social services, mental health, legal and financial resources)</a:t>
          </a:r>
        </a:p>
        <a:p>
          <a:pPr marL="171450" lvl="1" indent="-171450" algn="l" defTabSz="755650">
            <a:lnSpc>
              <a:spcPct val="90000"/>
            </a:lnSpc>
            <a:spcBef>
              <a:spcPct val="0"/>
            </a:spcBef>
            <a:spcAft>
              <a:spcPct val="20000"/>
            </a:spcAft>
            <a:buChar char="•"/>
          </a:pPr>
          <a:r>
            <a:rPr lang="en-US" sz="1700" kern="1200"/>
            <a:t>If another agency is working with family, work closely with them</a:t>
          </a:r>
        </a:p>
        <a:p>
          <a:pPr marL="171450" lvl="1" indent="-171450" algn="l" defTabSz="755650">
            <a:lnSpc>
              <a:spcPct val="90000"/>
            </a:lnSpc>
            <a:spcBef>
              <a:spcPct val="0"/>
            </a:spcBef>
            <a:spcAft>
              <a:spcPct val="20000"/>
            </a:spcAft>
            <a:buChar char="•"/>
          </a:pPr>
          <a:r>
            <a:rPr lang="en-US" sz="1700" kern="1200"/>
            <a:t>Identify a trusted adult</a:t>
          </a:r>
        </a:p>
        <a:p>
          <a:pPr marL="171450" lvl="1" indent="-171450" algn="l" defTabSz="755650">
            <a:lnSpc>
              <a:spcPct val="90000"/>
            </a:lnSpc>
            <a:spcBef>
              <a:spcPct val="0"/>
            </a:spcBef>
            <a:spcAft>
              <a:spcPct val="20000"/>
            </a:spcAft>
            <a:buChar char="•"/>
          </a:pPr>
          <a:r>
            <a:rPr lang="en-US" sz="1700" kern="1200"/>
            <a:t>Develop and describe intervention as addressing a variety of issues (beyond school refusal)</a:t>
          </a:r>
        </a:p>
        <a:p>
          <a:pPr marL="171450" lvl="1" indent="-171450" algn="l" defTabSz="755650">
            <a:lnSpc>
              <a:spcPct val="90000"/>
            </a:lnSpc>
            <a:spcBef>
              <a:spcPct val="0"/>
            </a:spcBef>
            <a:spcAft>
              <a:spcPct val="20000"/>
            </a:spcAft>
            <a:buChar char="•"/>
          </a:pPr>
          <a:r>
            <a:rPr lang="en-US" sz="1700" kern="1200"/>
            <a:t>Legal system last resort</a:t>
          </a:r>
        </a:p>
      </dsp:txBody>
      <dsp:txXfrm>
        <a:off x="0" y="2407329"/>
        <a:ext cx="10515600"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4C5C3-D88A-3E4C-899B-7A771702A7BD}"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E91A1-96A6-5042-82BE-CBA01302EF26}" type="slidenum">
              <a:rPr lang="en-US" smtClean="0"/>
              <a:t>‹#›</a:t>
            </a:fld>
            <a:endParaRPr lang="en-US"/>
          </a:p>
        </p:txBody>
      </p:sp>
    </p:spTree>
    <p:extLst>
      <p:ext uri="{BB962C8B-B14F-4D97-AF65-F5344CB8AC3E}">
        <p14:creationId xmlns:p14="http://schemas.microsoft.com/office/powerpoint/2010/main" val="127271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950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6394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803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6856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2029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0CBF7BE6-3AE4-C24C-B739-7B1A5055A7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1274BD8-EFA4-AF4B-B9FA-AE06ABA8272F}" type="slidenum">
              <a:rPr lang="en-US" altLang="en-US"/>
              <a:pPr>
                <a:spcBef>
                  <a:spcPct val="0"/>
                </a:spcBef>
              </a:pPr>
              <a:t>36</a:t>
            </a:fld>
            <a:endParaRPr lang="en-US" altLang="en-US"/>
          </a:p>
        </p:txBody>
      </p:sp>
      <p:sp>
        <p:nvSpPr>
          <p:cNvPr id="50178" name="Rectangle 2">
            <a:extLst>
              <a:ext uri="{FF2B5EF4-FFF2-40B4-BE49-F238E27FC236}">
                <a16:creationId xmlns:a16="http://schemas.microsoft.com/office/drawing/2014/main" id="{DFC51766-9B7A-C84B-9700-ACD28C630C78}"/>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EB0115BC-A6B3-D448-98F2-0B39D8E49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Fine tunr hieraech</a:t>
            </a:r>
          </a:p>
        </p:txBody>
      </p:sp>
    </p:spTree>
    <p:extLst>
      <p:ext uri="{BB962C8B-B14F-4D97-AF65-F5344CB8AC3E}">
        <p14:creationId xmlns:p14="http://schemas.microsoft.com/office/powerpoint/2010/main" val="202783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2245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3038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7232F7-6B30-42EC-A011-0C9E43F7B431}" type="slidenum">
              <a:rPr lang="en-US" smtClean="0"/>
              <a:t>17</a:t>
            </a:fld>
            <a:endParaRPr lang="en-US"/>
          </a:p>
        </p:txBody>
      </p:sp>
    </p:spTree>
    <p:extLst>
      <p:ext uri="{BB962C8B-B14F-4D97-AF65-F5344CB8AC3E}">
        <p14:creationId xmlns:p14="http://schemas.microsoft.com/office/powerpoint/2010/main" val="109969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5694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0301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1245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89032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5735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173F-3867-6A48-A2ED-A299F688A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4BD36-9EE8-B743-91F8-DF781D6FE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64988-8450-4048-9780-E76AD98A0426}"/>
              </a:ext>
            </a:extLst>
          </p:cNvPr>
          <p:cNvSpPr>
            <a:spLocks noGrp="1"/>
          </p:cNvSpPr>
          <p:nvPr>
            <p:ph type="dt" sz="half" idx="10"/>
          </p:nvPr>
        </p:nvSpPr>
        <p:spPr/>
        <p:txBody>
          <a:bodyPr/>
          <a:lstStyle/>
          <a:p>
            <a:pPr algn="r"/>
            <a:fld id="{3F9AFA87-1417-4992-ABD9-27C3BC8CC883}" type="datetimeFigureOut">
              <a:rPr lang="en-US" smtClean="0"/>
              <a:pPr algn="r"/>
              <a:t>5/24/21</a:t>
            </a:fld>
            <a:endParaRPr lang="en-US" dirty="0"/>
          </a:p>
        </p:txBody>
      </p:sp>
      <p:sp>
        <p:nvSpPr>
          <p:cNvPr id="5" name="Footer Placeholder 4">
            <a:extLst>
              <a:ext uri="{FF2B5EF4-FFF2-40B4-BE49-F238E27FC236}">
                <a16:creationId xmlns:a16="http://schemas.microsoft.com/office/drawing/2014/main" id="{EC6B31EB-9C2B-074B-8872-7DD865E63C69}"/>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0291EFF2-B14C-A04A-AD6A-8B4E30CF0E8E}"/>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0268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561B-D894-8443-A80E-ADE044BCE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190B9E-F39A-5E42-B0B3-481620FE3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2F8CE-CC53-C54C-A9CD-CA5051AA8D2F}"/>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5" name="Footer Placeholder 4">
            <a:extLst>
              <a:ext uri="{FF2B5EF4-FFF2-40B4-BE49-F238E27FC236}">
                <a16:creationId xmlns:a16="http://schemas.microsoft.com/office/drawing/2014/main" id="{920172F4-56F9-0B4D-AE7C-EA839886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B55DA-5758-AE4B-BDBA-FB963EA7427B}"/>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6599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D541B-8D61-4944-BC53-F8B1BD8343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02FAA-04E6-844D-9495-80DF4A7A6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8B35-78E0-E24E-AAD0-2181FEFA2591}"/>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5" name="Footer Placeholder 4">
            <a:extLst>
              <a:ext uri="{FF2B5EF4-FFF2-40B4-BE49-F238E27FC236}">
                <a16:creationId xmlns:a16="http://schemas.microsoft.com/office/drawing/2014/main" id="{62F8DD78-BC92-0649-AB0C-717116896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61CCD-F14B-504C-87B4-7CE98E9F7EC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477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34F2-DEA1-444D-B8F9-6A73ED25B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109A0-FEF0-DF44-ADDF-E39C4A8CF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808EA-D8DD-0347-BEEE-D91CEBC99046}"/>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5" name="Footer Placeholder 4">
            <a:extLst>
              <a:ext uri="{FF2B5EF4-FFF2-40B4-BE49-F238E27FC236}">
                <a16:creationId xmlns:a16="http://schemas.microsoft.com/office/drawing/2014/main" id="{4D6F5FB7-0A6B-CC42-9AA6-CB168DA6F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A6351-CBA5-A247-9D9E-85023C8EA11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3468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FD08-067E-FE47-8F34-227EFC6DB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5529A-222D-A343-8B97-250039253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0F9BD-58F3-B64A-AEA1-F9396227460C}"/>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5" name="Footer Placeholder 4">
            <a:extLst>
              <a:ext uri="{FF2B5EF4-FFF2-40B4-BE49-F238E27FC236}">
                <a16:creationId xmlns:a16="http://schemas.microsoft.com/office/drawing/2014/main" id="{ADACCCBD-40FB-6846-B67E-277B1175F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ECFCA-83F8-DA45-B34C-800524C84BCB}"/>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2116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389A-3963-8146-B200-49AEBE07F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781ED-62AE-2448-8D62-A53BEE2D7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9D79A3-5CE7-3B4D-A21E-9B19D6E7E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7EEF0-6EE1-CA44-A3FE-8336DEB1A6D7}"/>
              </a:ext>
            </a:extLst>
          </p:cNvPr>
          <p:cNvSpPr>
            <a:spLocks noGrp="1"/>
          </p:cNvSpPr>
          <p:nvPr>
            <p:ph type="dt" sz="half" idx="10"/>
          </p:nvPr>
        </p:nvSpPr>
        <p:spPr/>
        <p:txBody>
          <a:bodyPr/>
          <a:lstStyle/>
          <a:p>
            <a:fld id="{3F9AFA87-1417-4992-ABD9-27C3BC8CC883}" type="datetimeFigureOut">
              <a:rPr lang="en-US" smtClean="0"/>
              <a:t>5/24/21</a:t>
            </a:fld>
            <a:endParaRPr lang="en-US" dirty="0"/>
          </a:p>
        </p:txBody>
      </p:sp>
      <p:sp>
        <p:nvSpPr>
          <p:cNvPr id="6" name="Footer Placeholder 5">
            <a:extLst>
              <a:ext uri="{FF2B5EF4-FFF2-40B4-BE49-F238E27FC236}">
                <a16:creationId xmlns:a16="http://schemas.microsoft.com/office/drawing/2014/main" id="{FE00DA86-578B-6146-AC28-33FDC022E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76F984-578F-F54A-813E-03BC67999DCF}"/>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77257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7B0-F819-8B44-9A57-2DC5208C4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4AA4F-4B4B-814D-8D08-6DCADDC88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40510-69F5-C340-A16E-E112981E3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806B6-EF90-A542-86EB-F10D09C32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55478D-352F-C14F-BB49-F0072F2E1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9227F-51C0-9D4E-9677-8711172AAC68}"/>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8" name="Footer Placeholder 7">
            <a:extLst>
              <a:ext uri="{FF2B5EF4-FFF2-40B4-BE49-F238E27FC236}">
                <a16:creationId xmlns:a16="http://schemas.microsoft.com/office/drawing/2014/main" id="{80FA88B8-8844-BE42-9F5F-74F011BF3E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0652D-8DE9-A24B-AD75-A33B4CBC18E3}"/>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3938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C73D-A3DF-6A4E-A37D-FC01786A2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84C5DD-A54C-184D-8B9F-D7E6085E0B62}"/>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4" name="Footer Placeholder 3">
            <a:extLst>
              <a:ext uri="{FF2B5EF4-FFF2-40B4-BE49-F238E27FC236}">
                <a16:creationId xmlns:a16="http://schemas.microsoft.com/office/drawing/2014/main" id="{8E10F234-B2E4-C84D-8BE2-ED32BB0F4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E6D45-AC0B-F840-BD48-3220849F8A3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9418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46FB4-DA6B-AE40-8CF8-4177244F9AF8}"/>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3" name="Footer Placeholder 2">
            <a:extLst>
              <a:ext uri="{FF2B5EF4-FFF2-40B4-BE49-F238E27FC236}">
                <a16:creationId xmlns:a16="http://schemas.microsoft.com/office/drawing/2014/main" id="{F5570B8A-B57F-624C-8029-20196598E6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FF265-8B78-1C47-9129-858E86E45938}"/>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3574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E07E-71FB-1848-ABFC-83D760101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162663-CCA4-6E4B-B114-71562ECE2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F69BBC-4AB8-964A-9ECC-9A2FF8144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73FC2-E095-FD4F-92DA-F10E3A6F6B68}"/>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6" name="Footer Placeholder 5">
            <a:extLst>
              <a:ext uri="{FF2B5EF4-FFF2-40B4-BE49-F238E27FC236}">
                <a16:creationId xmlns:a16="http://schemas.microsoft.com/office/drawing/2014/main" id="{DA766A5C-5B96-7342-8F62-03B2373B4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57AA2-1676-814B-BBDD-DF7A6E2EAE53}"/>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91134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3208-E255-E944-9897-CCB866E8C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ED86B7-602A-4B4A-8B31-2F3BFB685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8BE3A1-DA84-6E44-9694-F8568E168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E70A8-1877-3C4F-BB67-806E65EAF251}"/>
              </a:ext>
            </a:extLst>
          </p:cNvPr>
          <p:cNvSpPr>
            <a:spLocks noGrp="1"/>
          </p:cNvSpPr>
          <p:nvPr>
            <p:ph type="dt" sz="half" idx="10"/>
          </p:nvPr>
        </p:nvSpPr>
        <p:spPr/>
        <p:txBody>
          <a:bodyPr/>
          <a:lstStyle/>
          <a:p>
            <a:fld id="{3F9AFA87-1417-4992-ABD9-27C3BC8CC883}" type="datetimeFigureOut">
              <a:rPr lang="en-US" smtClean="0"/>
              <a:t>5/24/21</a:t>
            </a:fld>
            <a:endParaRPr lang="en-US"/>
          </a:p>
        </p:txBody>
      </p:sp>
      <p:sp>
        <p:nvSpPr>
          <p:cNvPr id="6" name="Footer Placeholder 5">
            <a:extLst>
              <a:ext uri="{FF2B5EF4-FFF2-40B4-BE49-F238E27FC236}">
                <a16:creationId xmlns:a16="http://schemas.microsoft.com/office/drawing/2014/main" id="{7DD96AF4-6A77-7E42-8513-646B7141C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CF7AC-30CA-A847-B40B-9D35D7C54910}"/>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3699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8A5A7-CCE1-F949-84C6-E9EB956BC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A7A65-094E-9345-8748-9F52E190A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EA165-2FB3-DB4A-A352-22A92E6AD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3F9AFA87-1417-4992-ABD9-27C3BC8CC883}" type="datetimeFigureOut">
              <a:rPr lang="en-US" smtClean="0"/>
              <a:pPr algn="r"/>
              <a:t>5/24/21</a:t>
            </a:fld>
            <a:endParaRPr lang="en-US" dirty="0"/>
          </a:p>
        </p:txBody>
      </p:sp>
      <p:sp>
        <p:nvSpPr>
          <p:cNvPr id="5" name="Footer Placeholder 4">
            <a:extLst>
              <a:ext uri="{FF2B5EF4-FFF2-40B4-BE49-F238E27FC236}">
                <a16:creationId xmlns:a16="http://schemas.microsoft.com/office/drawing/2014/main" id="{705025E7-E35A-ED47-90EB-C42915937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465166E8-5A48-E44D-A19B-439C2710C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79974019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ovannone@u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nxietybc.com/anxiety-PDF-docum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www.workbookpublishing.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vip-verkosto.fi/wp-content/uploads/2019/09/Guide_English_web.pdf" TargetMode="External"/><Relationship Id="rId2" Type="http://schemas.openxmlformats.org/officeDocument/2006/relationships/hyperlink" Target="https://www.future-ed.org/wp-content/uploads/2019/07/Attendance-Playbook.pdf" TargetMode="External"/><Relationship Id="rId1" Type="http://schemas.openxmlformats.org/officeDocument/2006/relationships/slideLayout" Target="../slideLayouts/slideLayout2.xml"/><Relationship Id="rId4" Type="http://schemas.openxmlformats.org/officeDocument/2006/relationships/hyperlink" Target="https://apps.nasponline.org/search-results.aspx?q=wimmer"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5205-97A5-9C4C-96FA-27576F5C693D}"/>
              </a:ext>
            </a:extLst>
          </p:cNvPr>
          <p:cNvSpPr>
            <a:spLocks noGrp="1"/>
          </p:cNvSpPr>
          <p:nvPr>
            <p:ph type="ctrTitle"/>
          </p:nvPr>
        </p:nvSpPr>
        <p:spPr>
          <a:xfrm>
            <a:off x="6047980" y="1030406"/>
            <a:ext cx="5068121" cy="3506879"/>
          </a:xfrm>
        </p:spPr>
        <p:txBody>
          <a:bodyPr anchor="ctr">
            <a:normAutofit/>
          </a:bodyPr>
          <a:lstStyle/>
          <a:p>
            <a:pPr algn="l"/>
            <a:r>
              <a:rPr lang="en-US" sz="5600"/>
              <a:t>Intervening with School Refusal Behaviors</a:t>
            </a:r>
          </a:p>
        </p:txBody>
      </p:sp>
      <p:sp>
        <p:nvSpPr>
          <p:cNvPr id="3" name="Subtitle 2">
            <a:extLst>
              <a:ext uri="{FF2B5EF4-FFF2-40B4-BE49-F238E27FC236}">
                <a16:creationId xmlns:a16="http://schemas.microsoft.com/office/drawing/2014/main" id="{BAF74159-820A-8E43-82B7-5EEF4E1E72C4}"/>
              </a:ext>
            </a:extLst>
          </p:cNvPr>
          <p:cNvSpPr>
            <a:spLocks noGrp="1"/>
          </p:cNvSpPr>
          <p:nvPr>
            <p:ph type="subTitle" idx="1"/>
          </p:nvPr>
        </p:nvSpPr>
        <p:spPr>
          <a:xfrm>
            <a:off x="6047980" y="4691564"/>
            <a:ext cx="5068121" cy="1136029"/>
          </a:xfrm>
        </p:spPr>
        <p:txBody>
          <a:bodyPr>
            <a:normAutofit/>
          </a:bodyPr>
          <a:lstStyle/>
          <a:p>
            <a:pPr algn="l">
              <a:lnSpc>
                <a:spcPct val="95000"/>
              </a:lnSpc>
            </a:pPr>
            <a:r>
              <a:rPr lang="en-US" sz="1100"/>
              <a:t>Networking Session</a:t>
            </a:r>
          </a:p>
          <a:p>
            <a:pPr algn="l">
              <a:lnSpc>
                <a:spcPct val="95000"/>
              </a:lnSpc>
            </a:pPr>
            <a:r>
              <a:rPr lang="en-US" sz="1100"/>
              <a:t>Rose </a:t>
            </a:r>
            <a:r>
              <a:rPr lang="en-US" sz="1100" err="1"/>
              <a:t>Iovannone</a:t>
            </a:r>
            <a:r>
              <a:rPr lang="en-US" sz="1100"/>
              <a:t>, Ph.D., BCBA-D</a:t>
            </a:r>
          </a:p>
          <a:p>
            <a:pPr algn="l">
              <a:lnSpc>
                <a:spcPct val="95000"/>
              </a:lnSpc>
            </a:pPr>
            <a:r>
              <a:rPr lang="en-US" sz="1100"/>
              <a:t>University of South Florida</a:t>
            </a:r>
          </a:p>
          <a:p>
            <a:pPr algn="l">
              <a:lnSpc>
                <a:spcPct val="95000"/>
              </a:lnSpc>
            </a:pPr>
            <a:r>
              <a:rPr lang="en-US" sz="1100">
                <a:hlinkClick r:id="rId2"/>
              </a:rPr>
              <a:t>iovannone@usf.edu</a:t>
            </a:r>
            <a:r>
              <a:rPr lang="en-US" sz="1100"/>
              <a:t> </a:t>
            </a:r>
          </a:p>
        </p:txBody>
      </p:sp>
      <p:pic>
        <p:nvPicPr>
          <p:cNvPr id="4" name="Picture 3">
            <a:extLst>
              <a:ext uri="{FF2B5EF4-FFF2-40B4-BE49-F238E27FC236}">
                <a16:creationId xmlns:a16="http://schemas.microsoft.com/office/drawing/2014/main" id="{AADB7F99-6170-418A-A651-270DD845895E}"/>
              </a:ext>
            </a:extLst>
          </p:cNvPr>
          <p:cNvPicPr>
            <a:picLocks noChangeAspect="1"/>
          </p:cNvPicPr>
          <p:nvPr/>
        </p:nvPicPr>
        <p:blipFill rotWithShape="1">
          <a:blip r:embed="rId3"/>
          <a:srcRect l="21194"/>
          <a:stretch/>
        </p:blipFill>
        <p:spPr>
          <a:xfrm>
            <a:off x="20" y="10"/>
            <a:ext cx="5404493" cy="6857990"/>
          </a:xfrm>
          <a:prstGeom prst="rect">
            <a:avLst/>
          </a:prstGeom>
        </p:spPr>
      </p:pic>
    </p:spTree>
    <p:extLst>
      <p:ext uri="{BB962C8B-B14F-4D97-AF65-F5344CB8AC3E}">
        <p14:creationId xmlns:p14="http://schemas.microsoft.com/office/powerpoint/2010/main" val="352261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321876-3DA8-420F-808A-0D265954F46B}"/>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51EA0-CF73-3741-A03D-1778FECBEC04}"/>
              </a:ext>
            </a:extLst>
          </p:cNvPr>
          <p:cNvSpPr>
            <a:spLocks noGrp="1"/>
          </p:cNvSpPr>
          <p:nvPr>
            <p:ph type="title"/>
          </p:nvPr>
        </p:nvSpPr>
        <p:spPr>
          <a:xfrm>
            <a:off x="838200" y="365125"/>
            <a:ext cx="10515600" cy="1325563"/>
          </a:xfrm>
        </p:spPr>
        <p:txBody>
          <a:bodyPr>
            <a:normAutofit/>
          </a:bodyPr>
          <a:lstStyle/>
          <a:p>
            <a:r>
              <a:rPr lang="en-US"/>
              <a:t>Discussion Time</a:t>
            </a:r>
            <a:endParaRPr lang="en-US" dirty="0"/>
          </a:p>
        </p:txBody>
      </p:sp>
      <p:graphicFrame>
        <p:nvGraphicFramePr>
          <p:cNvPr id="19" name="Content Placeholder 2">
            <a:extLst>
              <a:ext uri="{FF2B5EF4-FFF2-40B4-BE49-F238E27FC236}">
                <a16:creationId xmlns:a16="http://schemas.microsoft.com/office/drawing/2014/main" id="{F00ABECA-511B-49AE-9BCC-8565E9528AA4}"/>
              </a:ext>
            </a:extLst>
          </p:cNvPr>
          <p:cNvGraphicFramePr>
            <a:graphicFrameLocks noGrp="1"/>
          </p:cNvGraphicFramePr>
          <p:nvPr>
            <p:ph idx="1"/>
            <p:extLst>
              <p:ext uri="{D42A27DB-BD31-4B8C-83A1-F6EECF244321}">
                <p14:modId xmlns:p14="http://schemas.microsoft.com/office/powerpoint/2010/main" val="16345451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11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4752E10-9E36-EE41-80F7-EA1F2C5CD62A}"/>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kern="1200">
                <a:solidFill>
                  <a:schemeClr val="tx1"/>
                </a:solidFill>
                <a:latin typeface="+mj-lt"/>
                <a:ea typeface="+mj-ea"/>
                <a:cs typeface="+mj-cs"/>
              </a:rPr>
              <a:t>Strategies</a:t>
            </a:r>
          </a:p>
        </p:txBody>
      </p:sp>
      <p:sp>
        <p:nvSpPr>
          <p:cNvPr id="11" name="Freeform: Shape 10">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8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1B6DF0C-CEA3-D44A-A87D-5549B5FFF007}"/>
              </a:ext>
            </a:extLst>
          </p:cNvPr>
          <p:cNvSpPr>
            <a:spLocks noGrp="1"/>
          </p:cNvSpPr>
          <p:nvPr>
            <p:ph type="title"/>
          </p:nvPr>
        </p:nvSpPr>
        <p:spPr>
          <a:xfrm>
            <a:off x="841248" y="548640"/>
            <a:ext cx="3600860" cy="5431536"/>
          </a:xfrm>
        </p:spPr>
        <p:txBody>
          <a:bodyPr>
            <a:normAutofit/>
          </a:bodyPr>
          <a:lstStyle/>
          <a:p>
            <a:r>
              <a:rPr lang="en-US" sz="5400"/>
              <a:t>“Evidence-based” Strategies</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EF3F513-23A2-2249-8B9C-0D347B759C19}"/>
              </a:ext>
            </a:extLst>
          </p:cNvPr>
          <p:cNvSpPr>
            <a:spLocks noGrp="1"/>
          </p:cNvSpPr>
          <p:nvPr>
            <p:ph idx="1"/>
          </p:nvPr>
        </p:nvSpPr>
        <p:spPr>
          <a:xfrm>
            <a:off x="5126418" y="552091"/>
            <a:ext cx="6224335" cy="5431536"/>
          </a:xfrm>
        </p:spPr>
        <p:txBody>
          <a:bodyPr anchor="ctr">
            <a:normAutofit/>
          </a:bodyPr>
          <a:lstStyle/>
          <a:p>
            <a:r>
              <a:rPr lang="en-US" sz="2200"/>
              <a:t>Unfortunately, there is little research on school-refusal and the research that exists is mixed on effectiveness</a:t>
            </a:r>
          </a:p>
          <a:p>
            <a:r>
              <a:rPr lang="en-US" sz="2200"/>
              <a:t>Interventions</a:t>
            </a:r>
          </a:p>
          <a:p>
            <a:pPr lvl="1"/>
            <a:r>
              <a:rPr lang="en-US" sz="2200"/>
              <a:t>Functional thinking</a:t>
            </a:r>
          </a:p>
          <a:p>
            <a:pPr lvl="1"/>
            <a:r>
              <a:rPr lang="en-US" sz="2200"/>
              <a:t>Behavioral interventions (reinforcement, contingency contracting)</a:t>
            </a:r>
          </a:p>
          <a:p>
            <a:pPr lvl="1"/>
            <a:r>
              <a:rPr lang="en-US" sz="2200"/>
              <a:t>Cognitive Behavior Therapy (most research that exists uses CBT)</a:t>
            </a:r>
          </a:p>
          <a:p>
            <a:pPr lvl="2"/>
            <a:r>
              <a:rPr lang="en-US" sz="2200"/>
              <a:t>Anxiety/school phobia-based refusal</a:t>
            </a:r>
          </a:p>
          <a:p>
            <a:pPr lvl="1"/>
            <a:r>
              <a:rPr lang="en-US" sz="2200"/>
              <a:t>Family/School partnerships and training</a:t>
            </a:r>
          </a:p>
          <a:p>
            <a:pPr lvl="1"/>
            <a:r>
              <a:rPr lang="en-US" sz="2200"/>
              <a:t>Multi-modal (combination of above)</a:t>
            </a:r>
          </a:p>
          <a:p>
            <a:r>
              <a:rPr lang="en-US" sz="2200"/>
              <a:t>Research inconclusive on which is more effective- child-focused vs. parent/teacher focused training </a:t>
            </a:r>
          </a:p>
        </p:txBody>
      </p:sp>
    </p:spTree>
    <p:extLst>
      <p:ext uri="{BB962C8B-B14F-4D97-AF65-F5344CB8AC3E}">
        <p14:creationId xmlns:p14="http://schemas.microsoft.com/office/powerpoint/2010/main" val="235273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21AB73-4699-BF4B-A235-EAFB0E190288}"/>
              </a:ext>
            </a:extLst>
          </p:cNvPr>
          <p:cNvSpPr>
            <a:spLocks noGrp="1"/>
          </p:cNvSpPr>
          <p:nvPr>
            <p:ph type="title"/>
          </p:nvPr>
        </p:nvSpPr>
        <p:spPr>
          <a:xfrm>
            <a:off x="838200" y="365125"/>
            <a:ext cx="10515600" cy="1325563"/>
          </a:xfrm>
        </p:spPr>
        <p:txBody>
          <a:bodyPr>
            <a:normAutofit/>
          </a:bodyPr>
          <a:lstStyle/>
          <a:p>
            <a:r>
              <a:rPr lang="en-US" sz="5400"/>
              <a:t>Functional Thinking</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949283A-CBDC-9944-AE5E-D5AA547192CB}"/>
              </a:ext>
            </a:extLst>
          </p:cNvPr>
          <p:cNvSpPr>
            <a:spLocks noGrp="1"/>
          </p:cNvSpPr>
          <p:nvPr>
            <p:ph idx="1"/>
          </p:nvPr>
        </p:nvSpPr>
        <p:spPr>
          <a:xfrm>
            <a:off x="838200" y="1929384"/>
            <a:ext cx="10515600" cy="4251960"/>
          </a:xfrm>
        </p:spPr>
        <p:txBody>
          <a:bodyPr>
            <a:normAutofit/>
          </a:bodyPr>
          <a:lstStyle/>
          <a:p>
            <a:r>
              <a:rPr lang="en-US" sz="2200"/>
              <a:t>Typical functions of school refusal behavior (Kearney &amp; Silverman, 1996)</a:t>
            </a:r>
          </a:p>
          <a:p>
            <a:pPr lvl="1"/>
            <a:r>
              <a:rPr lang="en-US" sz="2200"/>
              <a:t>Escape/Negative Reinforcement</a:t>
            </a:r>
          </a:p>
          <a:p>
            <a:pPr lvl="2"/>
            <a:r>
              <a:rPr lang="en-US" sz="2200"/>
              <a:t>Avoid school-based features that make child feel negative or anxious and/or</a:t>
            </a:r>
          </a:p>
          <a:p>
            <a:pPr lvl="3"/>
            <a:r>
              <a:rPr lang="en-US" sz="2200"/>
              <a:t>Somatic complaints, ask parents to remove from school/home-school</a:t>
            </a:r>
          </a:p>
          <a:p>
            <a:pPr lvl="2"/>
            <a:r>
              <a:rPr lang="en-US" sz="2200"/>
              <a:t>Escape aversive school-based social/and or evaluation situations</a:t>
            </a:r>
          </a:p>
          <a:p>
            <a:pPr lvl="1"/>
            <a:r>
              <a:rPr lang="en-US" sz="2200"/>
              <a:t>Obtain/Access-Positive Reinforcement</a:t>
            </a:r>
          </a:p>
          <a:p>
            <a:pPr lvl="2"/>
            <a:r>
              <a:rPr lang="en-US" sz="2200"/>
              <a:t>Get attention from others</a:t>
            </a:r>
          </a:p>
          <a:p>
            <a:pPr lvl="2"/>
            <a:r>
              <a:rPr lang="en-US" sz="2200"/>
              <a:t>Get tangible reinforcers outside of school</a:t>
            </a:r>
          </a:p>
          <a:p>
            <a:pPr lvl="1"/>
            <a:endParaRPr lang="en-US" sz="2200"/>
          </a:p>
        </p:txBody>
      </p:sp>
    </p:spTree>
    <p:extLst>
      <p:ext uri="{BB962C8B-B14F-4D97-AF65-F5344CB8AC3E}">
        <p14:creationId xmlns:p14="http://schemas.microsoft.com/office/powerpoint/2010/main" val="142588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US" sz="6000">
                <a:solidFill>
                  <a:schemeClr val="accent5"/>
                </a:solidFill>
              </a:rPr>
              <a:t>And To Make it More Complex….</a:t>
            </a:r>
          </a:p>
        </p:txBody>
      </p:sp>
      <p:graphicFrame>
        <p:nvGraphicFramePr>
          <p:cNvPr id="5" name="Content Placeholder 2">
            <a:extLst>
              <a:ext uri="{FF2B5EF4-FFF2-40B4-BE49-F238E27FC236}">
                <a16:creationId xmlns:a16="http://schemas.microsoft.com/office/drawing/2014/main" id="{64C16EBA-5A09-42EF-B343-C83E2A60E30A}"/>
              </a:ext>
            </a:extLst>
          </p:cNvPr>
          <p:cNvGraphicFramePr>
            <a:graphicFrameLocks noGrp="1"/>
          </p:cNvGraphicFramePr>
          <p:nvPr>
            <p:ph idx="1"/>
            <p:extLst>
              <p:ext uri="{D42A27DB-BD31-4B8C-83A1-F6EECF244321}">
                <p14:modId xmlns:p14="http://schemas.microsoft.com/office/powerpoint/2010/main" val="50934630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12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Rationale Of Functional Thinking About School Refusal Behaviors	</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p:cNvSpPr>
            <a:spLocks noGrp="1"/>
          </p:cNvSpPr>
          <p:nvPr>
            <p:ph idx="1"/>
          </p:nvPr>
        </p:nvSpPr>
        <p:spPr>
          <a:xfrm>
            <a:off x="4447308" y="591344"/>
            <a:ext cx="6906491" cy="5585619"/>
          </a:xfrm>
        </p:spPr>
        <p:txBody>
          <a:bodyPr anchor="ctr">
            <a:normAutofit/>
          </a:bodyPr>
          <a:lstStyle/>
          <a:p>
            <a:r>
              <a:rPr lang="en-US" sz="1700"/>
              <a:t>Covers all students who miss school </a:t>
            </a:r>
          </a:p>
          <a:p>
            <a:r>
              <a:rPr lang="en-US" sz="1700"/>
              <a:t>Can generate function-linked strategies that can be feasibly implemented in school by typical practitioners (Kearney &amp; Albano, 2000)</a:t>
            </a:r>
          </a:p>
          <a:p>
            <a:r>
              <a:rPr lang="en-US" sz="1700"/>
              <a:t>School refusal due to anxiety - CBT most commonly used</a:t>
            </a:r>
          </a:p>
          <a:p>
            <a:r>
              <a:rPr lang="en-US" sz="1700"/>
              <a:t>School refusal not due to anxiety- CBT strategies used for anxiety </a:t>
            </a:r>
            <a:r>
              <a:rPr lang="en-US" sz="1700" b="1"/>
              <a:t>NOT </a:t>
            </a:r>
            <a:r>
              <a:rPr lang="en-US" sz="1700"/>
              <a:t>effective </a:t>
            </a:r>
          </a:p>
          <a:p>
            <a:r>
              <a:rPr lang="en-US" sz="1700"/>
              <a:t>CBT Study (Kearney &amp; Silverman, 1999)</a:t>
            </a:r>
          </a:p>
          <a:p>
            <a:pPr lvl="1"/>
            <a:r>
              <a:rPr lang="en-US" sz="1700"/>
              <a:t>Compared function-based and non-function based treatment for eight children/youth</a:t>
            </a:r>
          </a:p>
          <a:p>
            <a:pPr lvl="1"/>
            <a:r>
              <a:rPr lang="en-US" sz="1700"/>
              <a:t>Function-based treatment improved</a:t>
            </a:r>
          </a:p>
          <a:p>
            <a:pPr lvl="1"/>
            <a:r>
              <a:rPr lang="en-US" sz="1700"/>
              <a:t> Non-function-based treatment resulted in worsening school-refusal rates.</a:t>
            </a:r>
          </a:p>
        </p:txBody>
      </p:sp>
    </p:spTree>
    <p:extLst>
      <p:ext uri="{BB962C8B-B14F-4D97-AF65-F5344CB8AC3E}">
        <p14:creationId xmlns:p14="http://schemas.microsoft.com/office/powerpoint/2010/main" val="291754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6" y="170307"/>
            <a:ext cx="10058400" cy="1609344"/>
          </a:xfrm>
        </p:spPr>
        <p:txBody>
          <a:bodyPr/>
          <a:lstStyle/>
          <a:p>
            <a:r>
              <a:rPr lang="en-US" dirty="0"/>
              <a:t>FBA Methods</a:t>
            </a:r>
          </a:p>
        </p:txBody>
      </p:sp>
      <p:sp>
        <p:nvSpPr>
          <p:cNvPr id="3" name="Content Placeholder 2"/>
          <p:cNvSpPr>
            <a:spLocks noGrp="1"/>
          </p:cNvSpPr>
          <p:nvPr>
            <p:ph sz="half" idx="1"/>
          </p:nvPr>
        </p:nvSpPr>
        <p:spPr>
          <a:xfrm>
            <a:off x="886966" y="1399032"/>
            <a:ext cx="4754880" cy="4023360"/>
          </a:xfrm>
        </p:spPr>
        <p:txBody>
          <a:bodyPr>
            <a:noAutofit/>
          </a:bodyPr>
          <a:lstStyle/>
          <a:p>
            <a:r>
              <a:rPr lang="en-US" sz="2400" dirty="0"/>
              <a:t>Interviews will be the primary tool</a:t>
            </a:r>
          </a:p>
          <a:p>
            <a:r>
              <a:rPr lang="en-US" sz="2400" dirty="0"/>
              <a:t>Direct observations when possible</a:t>
            </a:r>
          </a:p>
          <a:p>
            <a:r>
              <a:rPr lang="en-US" sz="2400" dirty="0"/>
              <a:t>Standard FBA interview </a:t>
            </a:r>
          </a:p>
          <a:p>
            <a:r>
              <a:rPr lang="en-US" sz="2400" b="1" dirty="0"/>
              <a:t>School Refusal Assessment Scale-Revised </a:t>
            </a:r>
            <a:r>
              <a:rPr lang="en-US" sz="2400" dirty="0"/>
              <a:t>(version for family and child) supplement</a:t>
            </a:r>
          </a:p>
          <a:p>
            <a:pPr lvl="1"/>
            <a:r>
              <a:rPr lang="en-US" sz="2000" dirty="0"/>
              <a:t>Identifies primary function of school refusal behavior</a:t>
            </a:r>
          </a:p>
          <a:p>
            <a:pPr lvl="1"/>
            <a:r>
              <a:rPr lang="en-US" sz="2000" dirty="0"/>
              <a:t>Adequate psychometrics</a:t>
            </a:r>
          </a:p>
        </p:txBody>
      </p:sp>
      <p:pic>
        <p:nvPicPr>
          <p:cNvPr id="4" name="Picture 3" descr="School Refusal Scale parent and child_3.pdf - Adobe Acrobat Pro"/>
          <p:cNvPicPr>
            <a:picLocks noChangeAspect="1"/>
          </p:cNvPicPr>
          <p:nvPr/>
        </p:nvPicPr>
        <p:blipFill rotWithShape="1">
          <a:blip r:embed="rId3">
            <a:extLst>
              <a:ext uri="{28A0092B-C50C-407E-A947-70E740481C1C}">
                <a14:useLocalDpi xmlns:a14="http://schemas.microsoft.com/office/drawing/2010/main" val="0"/>
              </a:ext>
            </a:extLst>
          </a:blip>
          <a:srcRect l="21362" t="18218" r="20373" b="594"/>
          <a:stretch/>
        </p:blipFill>
        <p:spPr>
          <a:xfrm>
            <a:off x="5779006" y="170307"/>
            <a:ext cx="5590033" cy="6250674"/>
          </a:xfrm>
          <a:prstGeom prst="rect">
            <a:avLst/>
          </a:prstGeom>
        </p:spPr>
      </p:pic>
    </p:spTree>
    <p:extLst>
      <p:ext uri="{BB962C8B-B14F-4D97-AF65-F5344CB8AC3E}">
        <p14:creationId xmlns:p14="http://schemas.microsoft.com/office/powerpoint/2010/main" val="363807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86834" y="1153572"/>
            <a:ext cx="3200400" cy="4461163"/>
          </a:xfrm>
        </p:spPr>
        <p:txBody>
          <a:bodyPr>
            <a:normAutofit/>
          </a:bodyPr>
          <a:lstStyle/>
          <a:p>
            <a:r>
              <a:rPr lang="en-US">
                <a:solidFill>
                  <a:srgbClr val="FFFFFF"/>
                </a:solidFill>
              </a:rPr>
              <a:t>Behavior intervention plan</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nvPr>
        </p:nvSpPr>
        <p:spPr>
          <a:xfrm>
            <a:off x="4447308" y="591344"/>
            <a:ext cx="6906491" cy="5585619"/>
          </a:xfrm>
        </p:spPr>
        <p:txBody>
          <a:bodyPr anchor="ctr">
            <a:normAutofit/>
          </a:bodyPr>
          <a:lstStyle/>
          <a:p>
            <a:r>
              <a:rPr lang="en-US"/>
              <a:t>Linked to hypothesis</a:t>
            </a:r>
          </a:p>
          <a:p>
            <a:r>
              <a:rPr lang="en-US"/>
              <a:t>Prevention intervention to modify setting event (if present and appropriate) and antecedents</a:t>
            </a:r>
          </a:p>
          <a:p>
            <a:r>
              <a:rPr lang="en-US"/>
              <a:t>Replacement behavior to be taught (functional equivalent and/or desired skills)</a:t>
            </a:r>
          </a:p>
          <a:p>
            <a:r>
              <a:rPr lang="en-US"/>
              <a:t>Reinforcement interventions-increase replacement behavior; decrease school refusal</a:t>
            </a:r>
          </a:p>
        </p:txBody>
      </p:sp>
    </p:spTree>
    <p:extLst>
      <p:ext uri="{BB962C8B-B14F-4D97-AF65-F5344CB8AC3E}">
        <p14:creationId xmlns:p14="http://schemas.microsoft.com/office/powerpoint/2010/main" val="21475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F0E-4AB9-8C4C-920C-8EE599F5E895}"/>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Example of Strategies Matched to School Refusal Assessment</a:t>
            </a:r>
          </a:p>
        </p:txBody>
      </p:sp>
      <p:graphicFrame>
        <p:nvGraphicFramePr>
          <p:cNvPr id="21" name="Content Placeholder 2">
            <a:extLst>
              <a:ext uri="{FF2B5EF4-FFF2-40B4-BE49-F238E27FC236}">
                <a16:creationId xmlns:a16="http://schemas.microsoft.com/office/drawing/2014/main" id="{6190D678-928A-4C51-9B3C-48AD91C6602E}"/>
              </a:ext>
            </a:extLst>
          </p:cNvPr>
          <p:cNvGraphicFramePr>
            <a:graphicFrameLocks noGrp="1"/>
          </p:cNvGraphicFramePr>
          <p:nvPr>
            <p:ph idx="1"/>
            <p:extLst>
              <p:ext uri="{D42A27DB-BD31-4B8C-83A1-F6EECF244321}">
                <p14:modId xmlns:p14="http://schemas.microsoft.com/office/powerpoint/2010/main" val="21478083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69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600" kern="1200">
                <a:solidFill>
                  <a:schemeClr val="tx1"/>
                </a:solidFill>
                <a:latin typeface="+mj-lt"/>
                <a:ea typeface="+mj-ea"/>
                <a:cs typeface="+mj-cs"/>
              </a:rPr>
              <a:t>Cognitive Behavior Therapy (CBT)</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3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5222-F898-0C45-A697-ABBDB94B6B08}"/>
              </a:ext>
            </a:extLst>
          </p:cNvPr>
          <p:cNvSpPr>
            <a:spLocks noGrp="1"/>
          </p:cNvSpPr>
          <p:nvPr>
            <p:ph type="title"/>
          </p:nvPr>
        </p:nvSpPr>
        <p:spPr>
          <a:xfrm>
            <a:off x="6163464" y="755650"/>
            <a:ext cx="5266535" cy="1345115"/>
          </a:xfrm>
        </p:spPr>
        <p:txBody>
          <a:bodyPr>
            <a:normAutofit/>
          </a:bodyPr>
          <a:lstStyle/>
          <a:p>
            <a:r>
              <a:rPr lang="en-US" dirty="0"/>
              <a:t>Objective</a:t>
            </a:r>
          </a:p>
        </p:txBody>
      </p:sp>
      <p:sp>
        <p:nvSpPr>
          <p:cNvPr id="3" name="Content Placeholder 2">
            <a:extLst>
              <a:ext uri="{FF2B5EF4-FFF2-40B4-BE49-F238E27FC236}">
                <a16:creationId xmlns:a16="http://schemas.microsoft.com/office/drawing/2014/main" id="{2C484BB9-60D0-8F47-9F6D-2E3CBE54E50E}"/>
              </a:ext>
            </a:extLst>
          </p:cNvPr>
          <p:cNvSpPr>
            <a:spLocks noGrp="1"/>
          </p:cNvSpPr>
          <p:nvPr>
            <p:ph idx="1"/>
          </p:nvPr>
        </p:nvSpPr>
        <p:spPr>
          <a:xfrm>
            <a:off x="6163464" y="2207969"/>
            <a:ext cx="5266535" cy="3884983"/>
          </a:xfrm>
        </p:spPr>
        <p:txBody>
          <a:bodyPr>
            <a:normAutofit/>
          </a:bodyPr>
          <a:lstStyle/>
          <a:p>
            <a:r>
              <a:rPr lang="en-US" dirty="0"/>
              <a:t>Participants will:</a:t>
            </a:r>
          </a:p>
          <a:p>
            <a:pPr marL="708660" lvl="1" indent="-342900">
              <a:buFont typeface="Arial" panose="020B0604020202020204" pitchFamily="34" charset="0"/>
              <a:buChar char="•"/>
            </a:pPr>
            <a:r>
              <a:rPr lang="en-US" dirty="0"/>
              <a:t>Define school refusal behavior</a:t>
            </a:r>
          </a:p>
          <a:p>
            <a:pPr marL="708660" lvl="1" indent="-342900">
              <a:buFont typeface="Arial" panose="020B0604020202020204" pitchFamily="34" charset="0"/>
              <a:buChar char="•"/>
            </a:pPr>
            <a:r>
              <a:rPr lang="en-US" dirty="0"/>
              <a:t>Identify factors contributing to behavior</a:t>
            </a:r>
          </a:p>
          <a:p>
            <a:pPr marL="708660" lvl="1" indent="-342900">
              <a:buFont typeface="Arial" panose="020B0604020202020204" pitchFamily="34" charset="0"/>
              <a:buChar char="•"/>
            </a:pPr>
            <a:r>
              <a:rPr lang="en-US" dirty="0"/>
              <a:t>Discuss strategies</a:t>
            </a:r>
          </a:p>
        </p:txBody>
      </p:sp>
      <p:pic>
        <p:nvPicPr>
          <p:cNvPr id="5" name="Picture 4" descr="Large skydiving group mid-air">
            <a:extLst>
              <a:ext uri="{FF2B5EF4-FFF2-40B4-BE49-F238E27FC236}">
                <a16:creationId xmlns:a16="http://schemas.microsoft.com/office/drawing/2014/main" id="{6826F737-F53D-4BFD-9501-DA7F9C0BA523}"/>
              </a:ext>
            </a:extLst>
          </p:cNvPr>
          <p:cNvPicPr>
            <a:picLocks noChangeAspect="1"/>
          </p:cNvPicPr>
          <p:nvPr/>
        </p:nvPicPr>
        <p:blipFill rotWithShape="1">
          <a:blip r:embed="rId2"/>
          <a:srcRect l="24381" r="23213"/>
          <a:stretch/>
        </p:blipFill>
        <p:spPr>
          <a:xfrm>
            <a:off x="20" y="10"/>
            <a:ext cx="5404493" cy="6857990"/>
          </a:xfrm>
          <a:prstGeom prst="rect">
            <a:avLst/>
          </a:prstGeom>
        </p:spPr>
      </p:pic>
    </p:spTree>
    <p:extLst>
      <p:ext uri="{BB962C8B-B14F-4D97-AF65-F5344CB8AC3E}">
        <p14:creationId xmlns:p14="http://schemas.microsoft.com/office/powerpoint/2010/main" val="285445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56345"/>
            <a:ext cx="5099080" cy="987461"/>
          </a:xfrm>
        </p:spPr>
        <p:txBody>
          <a:bodyPr>
            <a:normAutofit fontScale="90000"/>
          </a:bodyPr>
          <a:lstStyle/>
          <a:p>
            <a:r>
              <a:rPr lang="en-US" dirty="0"/>
              <a:t>Cognitive Model (Raffaele Mendez, 2016)</a:t>
            </a:r>
          </a:p>
        </p:txBody>
      </p:sp>
      <p:pic>
        <p:nvPicPr>
          <p:cNvPr id="7" name="Picture 2" descr="Image result for cognitive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57" y="2135745"/>
            <a:ext cx="7412023" cy="1976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03353" y="4276357"/>
            <a:ext cx="1711310" cy="1477328"/>
          </a:xfrm>
          <a:prstGeom prst="rect">
            <a:avLst/>
          </a:prstGeom>
          <a:noFill/>
          <a:ln w="28575">
            <a:solidFill>
              <a:schemeClr val="tx2"/>
            </a:solidFill>
          </a:ln>
        </p:spPr>
        <p:txBody>
          <a:bodyPr wrap="square" rtlCol="0">
            <a:spAutoFit/>
          </a:bodyPr>
          <a:lstStyle/>
          <a:p>
            <a:pPr defTabSz="457200"/>
            <a:r>
              <a:rPr lang="en-US" dirty="0">
                <a:solidFill>
                  <a:prstClr val="black"/>
                </a:solidFill>
              </a:rPr>
              <a:t>Teacher tells student to stop talking and start his work.</a:t>
            </a:r>
          </a:p>
        </p:txBody>
      </p:sp>
      <p:sp>
        <p:nvSpPr>
          <p:cNvPr id="9" name="TextBox 8"/>
          <p:cNvSpPr txBox="1"/>
          <p:nvPr/>
        </p:nvSpPr>
        <p:spPr>
          <a:xfrm>
            <a:off x="3349347" y="4276357"/>
            <a:ext cx="1735622" cy="1754326"/>
          </a:xfrm>
          <a:prstGeom prst="rect">
            <a:avLst/>
          </a:prstGeom>
          <a:noFill/>
          <a:ln w="38100">
            <a:solidFill>
              <a:srgbClr val="92D050"/>
            </a:solidFill>
          </a:ln>
        </p:spPr>
        <p:txBody>
          <a:bodyPr wrap="square" rtlCol="0">
            <a:spAutoFit/>
          </a:bodyPr>
          <a:lstStyle/>
          <a:p>
            <a:pPr defTabSz="457200"/>
            <a:r>
              <a:rPr lang="en-US" dirty="0">
                <a:solidFill>
                  <a:prstClr val="black"/>
                </a:solidFill>
              </a:rPr>
              <a:t>Student thinks: “She always picks on me. Lots of other kids are talking, too!</a:t>
            </a:r>
          </a:p>
        </p:txBody>
      </p:sp>
      <p:sp>
        <p:nvSpPr>
          <p:cNvPr id="10" name="TextBox 9"/>
          <p:cNvSpPr txBox="1"/>
          <p:nvPr/>
        </p:nvSpPr>
        <p:spPr>
          <a:xfrm>
            <a:off x="5258562" y="4307243"/>
            <a:ext cx="1541083" cy="1477328"/>
          </a:xfrm>
          <a:prstGeom prst="rect">
            <a:avLst/>
          </a:prstGeom>
          <a:noFill/>
          <a:ln w="38100">
            <a:solidFill>
              <a:srgbClr val="C00000"/>
            </a:solidFill>
          </a:ln>
        </p:spPr>
        <p:txBody>
          <a:bodyPr wrap="square" rtlCol="0">
            <a:spAutoFit/>
          </a:bodyPr>
          <a:lstStyle/>
          <a:p>
            <a:pPr defTabSz="457200"/>
            <a:r>
              <a:rPr lang="en-US" dirty="0">
                <a:solidFill>
                  <a:prstClr val="black"/>
                </a:solidFill>
              </a:rPr>
              <a:t>Student feels: Anger (7 on a scale from 1-10)</a:t>
            </a:r>
          </a:p>
        </p:txBody>
      </p:sp>
      <p:sp>
        <p:nvSpPr>
          <p:cNvPr id="11" name="TextBox 10"/>
          <p:cNvSpPr txBox="1"/>
          <p:nvPr/>
        </p:nvSpPr>
        <p:spPr>
          <a:xfrm>
            <a:off x="6973238" y="4307244"/>
            <a:ext cx="2928000" cy="1754326"/>
          </a:xfrm>
          <a:prstGeom prst="rect">
            <a:avLst/>
          </a:prstGeom>
          <a:noFill/>
          <a:ln w="38100">
            <a:solidFill>
              <a:schemeClr val="accent4">
                <a:lumMod val="75000"/>
              </a:schemeClr>
            </a:solidFill>
          </a:ln>
        </p:spPr>
        <p:txBody>
          <a:bodyPr wrap="square" rtlCol="0">
            <a:spAutoFit/>
          </a:bodyPr>
          <a:lstStyle/>
          <a:p>
            <a:pPr defTabSz="457200"/>
            <a:r>
              <a:rPr lang="en-US" dirty="0">
                <a:solidFill>
                  <a:prstClr val="black"/>
                </a:solidFill>
              </a:rPr>
              <a:t>Student says: “What?! Why are you picking on me? Don’t you see that Riley is talking, too? Why don’t you say something to him???</a:t>
            </a:r>
          </a:p>
        </p:txBody>
      </p:sp>
      <p:cxnSp>
        <p:nvCxnSpPr>
          <p:cNvPr id="12" name="Straight Arrow Connector 11"/>
          <p:cNvCxnSpPr/>
          <p:nvPr/>
        </p:nvCxnSpPr>
        <p:spPr>
          <a:xfrm flipV="1">
            <a:off x="4217158" y="1599393"/>
            <a:ext cx="1483555" cy="68278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Rounded Rectangle 13"/>
          <p:cNvSpPr/>
          <p:nvPr/>
        </p:nvSpPr>
        <p:spPr>
          <a:xfrm>
            <a:off x="5376532" y="1146213"/>
            <a:ext cx="1671238" cy="8191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a:solidFill>
                  <a:prstClr val="black"/>
                </a:solidFill>
              </a:rPr>
              <a:t>Focus of cognitive therapy</a:t>
            </a:r>
          </a:p>
        </p:txBody>
      </p:sp>
      <p:sp>
        <p:nvSpPr>
          <p:cNvPr id="15" name="Rounded Rectangle 14"/>
          <p:cNvSpPr/>
          <p:nvPr/>
        </p:nvSpPr>
        <p:spPr>
          <a:xfrm>
            <a:off x="7385664" y="1174214"/>
            <a:ext cx="1405316" cy="8503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a:solidFill>
                  <a:prstClr val="black"/>
                </a:solidFill>
              </a:rPr>
              <a:t>Focus of behavior therapy</a:t>
            </a:r>
          </a:p>
        </p:txBody>
      </p:sp>
      <p:cxnSp>
        <p:nvCxnSpPr>
          <p:cNvPr id="16" name="Straight Arrow Connector 15"/>
          <p:cNvCxnSpPr/>
          <p:nvPr/>
        </p:nvCxnSpPr>
        <p:spPr>
          <a:xfrm flipV="1">
            <a:off x="8259059" y="1753323"/>
            <a:ext cx="238836" cy="6684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2354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4741" y="620392"/>
            <a:ext cx="3808268" cy="5504688"/>
          </a:xfrm>
        </p:spPr>
        <p:txBody>
          <a:bodyPr>
            <a:normAutofit/>
          </a:bodyPr>
          <a:lstStyle/>
          <a:p>
            <a:r>
              <a:rPr lang="en-US" sz="5600"/>
              <a:t>Determining if CBT is Appropriate for Individual Student</a:t>
            </a:r>
            <a:br>
              <a:rPr lang="en-US" sz="5600"/>
            </a:br>
            <a:endParaRPr lang="en-US" sz="5600"/>
          </a:p>
        </p:txBody>
      </p:sp>
      <p:sp>
        <p:nvSpPr>
          <p:cNvPr id="10" name="Rectangle 9">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3">
            <a:extLst>
              <a:ext uri="{FF2B5EF4-FFF2-40B4-BE49-F238E27FC236}">
                <a16:creationId xmlns:a16="http://schemas.microsoft.com/office/drawing/2014/main" id="{BE586B66-96D3-4BD6-BB1F-4DD43397FCBF}"/>
              </a:ext>
            </a:extLst>
          </p:cNvPr>
          <p:cNvGraphicFramePr>
            <a:graphicFrameLocks noGrp="1"/>
          </p:cNvGraphicFramePr>
          <p:nvPr>
            <p:ph idx="1"/>
            <p:extLst>
              <p:ext uri="{D42A27DB-BD31-4B8C-83A1-F6EECF244321}">
                <p14:modId xmlns:p14="http://schemas.microsoft.com/office/powerpoint/2010/main" val="311524708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87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5AEE3-4C5E-A044-ABF4-DFA519305537}"/>
              </a:ext>
            </a:extLst>
          </p:cNvPr>
          <p:cNvSpPr>
            <a:spLocks noGrp="1"/>
          </p:cNvSpPr>
          <p:nvPr>
            <p:ph type="title"/>
          </p:nvPr>
        </p:nvSpPr>
        <p:spPr>
          <a:xfrm>
            <a:off x="1171074" y="1396686"/>
            <a:ext cx="3240506" cy="4064628"/>
          </a:xfrm>
        </p:spPr>
        <p:txBody>
          <a:bodyPr>
            <a:normAutofit/>
          </a:bodyPr>
          <a:lstStyle/>
          <a:p>
            <a:r>
              <a:rPr lang="en-US">
                <a:solidFill>
                  <a:srgbClr val="FFFFFF"/>
                </a:solidFill>
              </a:rPr>
              <a:t>Why Do CBT in Schools?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3030B16-F000-E44D-81F1-ADDB7DFFCBBB}"/>
              </a:ext>
            </a:extLst>
          </p:cNvPr>
          <p:cNvSpPr>
            <a:spLocks noGrp="1"/>
          </p:cNvSpPr>
          <p:nvPr>
            <p:ph idx="1"/>
          </p:nvPr>
        </p:nvSpPr>
        <p:spPr>
          <a:xfrm>
            <a:off x="5370153" y="1526033"/>
            <a:ext cx="5536397" cy="3935281"/>
          </a:xfrm>
        </p:spPr>
        <p:txBody>
          <a:bodyPr>
            <a:normAutofit/>
          </a:bodyPr>
          <a:lstStyle/>
          <a:p>
            <a:r>
              <a:rPr lang="en-US"/>
              <a:t>Evidence-based for anxiety</a:t>
            </a:r>
          </a:p>
          <a:p>
            <a:r>
              <a:rPr lang="en-US"/>
              <a:t>Maximal impact-providing intervention within natural context</a:t>
            </a:r>
          </a:p>
          <a:p>
            <a:r>
              <a:rPr lang="en-US"/>
              <a:t>Can provide more consistent and wide-spread care to students (who may not get any treatment outside of school)</a:t>
            </a:r>
          </a:p>
          <a:p>
            <a:r>
              <a:rPr lang="en-US"/>
              <a:t>Can be more affordable than outside therapies</a:t>
            </a:r>
          </a:p>
        </p:txBody>
      </p:sp>
    </p:spTree>
    <p:extLst>
      <p:ext uri="{BB962C8B-B14F-4D97-AF65-F5344CB8AC3E}">
        <p14:creationId xmlns:p14="http://schemas.microsoft.com/office/powerpoint/2010/main" val="105975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659DE-60E3-014C-89FA-C5719D47A745}"/>
              </a:ext>
            </a:extLst>
          </p:cNvPr>
          <p:cNvSpPr>
            <a:spLocks noGrp="1"/>
          </p:cNvSpPr>
          <p:nvPr>
            <p:ph type="title"/>
          </p:nvPr>
        </p:nvSpPr>
        <p:spPr>
          <a:xfrm>
            <a:off x="1389278" y="1233241"/>
            <a:ext cx="3240506" cy="4064628"/>
          </a:xfrm>
        </p:spPr>
        <p:txBody>
          <a:bodyPr>
            <a:normAutofit/>
          </a:bodyPr>
          <a:lstStyle/>
          <a:p>
            <a:r>
              <a:rPr lang="en-US">
                <a:solidFill>
                  <a:srgbClr val="FFFFFF"/>
                </a:solidFill>
              </a:rPr>
              <a:t>Some Barriers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5C2DAA6-77DF-6943-9100-77A66CAD1AD3}"/>
              </a:ext>
            </a:extLst>
          </p:cNvPr>
          <p:cNvSpPr>
            <a:spLocks noGrp="1"/>
          </p:cNvSpPr>
          <p:nvPr>
            <p:ph idx="1"/>
          </p:nvPr>
        </p:nvSpPr>
        <p:spPr>
          <a:xfrm>
            <a:off x="6096000" y="820880"/>
            <a:ext cx="5257799" cy="4889350"/>
          </a:xfrm>
        </p:spPr>
        <p:txBody>
          <a:bodyPr anchor="t">
            <a:normAutofit/>
          </a:bodyPr>
          <a:lstStyle/>
          <a:p>
            <a:r>
              <a:rPr lang="en-US"/>
              <a:t>Which CBTs to use</a:t>
            </a:r>
          </a:p>
          <a:p>
            <a:r>
              <a:rPr lang="en-US"/>
              <a:t>Who can deliver CBT</a:t>
            </a:r>
          </a:p>
          <a:p>
            <a:r>
              <a:rPr lang="en-US"/>
              <a:t>To be effective, universal approaches and prevention techniques involving teachers best</a:t>
            </a:r>
          </a:p>
          <a:p>
            <a:r>
              <a:rPr lang="en-US"/>
              <a:t>Training may be resource heavy</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4275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709C-D424-2746-AD01-F8B000030C53}"/>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Chat Box Sharing</a:t>
            </a:r>
          </a:p>
        </p:txBody>
      </p:sp>
      <p:graphicFrame>
        <p:nvGraphicFramePr>
          <p:cNvPr id="5" name="Content Placeholder 2">
            <a:extLst>
              <a:ext uri="{FF2B5EF4-FFF2-40B4-BE49-F238E27FC236}">
                <a16:creationId xmlns:a16="http://schemas.microsoft.com/office/drawing/2014/main" id="{AFCDF8A3-06AB-4A5B-9356-2D00E9C1142D}"/>
              </a:ext>
            </a:extLst>
          </p:cNvPr>
          <p:cNvGraphicFramePr>
            <a:graphicFrameLocks noGrp="1"/>
          </p:cNvGraphicFramePr>
          <p:nvPr>
            <p:ph idx="1"/>
            <p:extLst>
              <p:ext uri="{D42A27DB-BD31-4B8C-83A1-F6EECF244321}">
                <p14:modId xmlns:p14="http://schemas.microsoft.com/office/powerpoint/2010/main" val="103860324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mera lens">
            <a:extLst>
              <a:ext uri="{FF2B5EF4-FFF2-40B4-BE49-F238E27FC236}">
                <a16:creationId xmlns:a16="http://schemas.microsoft.com/office/drawing/2014/main" id="{8E023633-DA6F-43B6-8694-13A5CC306DB1}"/>
              </a:ext>
            </a:extLst>
          </p:cNvPr>
          <p:cNvPicPr>
            <a:picLocks noChangeAspect="1"/>
          </p:cNvPicPr>
          <p:nvPr/>
        </p:nvPicPr>
        <p:blipFill rotWithShape="1">
          <a:blip r:embed="rId3"/>
          <a:srcRect t="5659" b="10071"/>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Exposure (Desensitization)</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10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PowerPoint - CECMH 2016 - 0930 hrs - Dr. Manion Anxiety Presentation [Compatibility Mode] - CECMH-2016-0930-hrs-Dr.pdf - Mozilla Firefox"/>
          <p:cNvPicPr>
            <a:picLocks noChangeAspect="1"/>
          </p:cNvPicPr>
          <p:nvPr/>
        </p:nvPicPr>
        <p:blipFill rotWithShape="1">
          <a:blip r:embed="rId3">
            <a:extLst>
              <a:ext uri="{28A0092B-C50C-407E-A947-70E740481C1C}">
                <a14:useLocalDpi xmlns:a14="http://schemas.microsoft.com/office/drawing/2010/main" val="0"/>
              </a:ext>
            </a:extLst>
          </a:blip>
          <a:srcRect l="16382" t="18615" r="18784" b="12475"/>
          <a:stretch/>
        </p:blipFill>
        <p:spPr>
          <a:xfrm>
            <a:off x="1386406" y="82354"/>
            <a:ext cx="7765850" cy="6623815"/>
          </a:xfrm>
          <a:prstGeom prst="rect">
            <a:avLst/>
          </a:prstGeom>
        </p:spPr>
      </p:pic>
    </p:spTree>
    <p:extLst>
      <p:ext uri="{BB962C8B-B14F-4D97-AF65-F5344CB8AC3E}">
        <p14:creationId xmlns:p14="http://schemas.microsoft.com/office/powerpoint/2010/main" val="3571831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anchor="t">
            <a:normAutofit/>
          </a:bodyPr>
          <a:lstStyle/>
          <a:p>
            <a:r>
              <a:rPr lang="en-US" sz="5400">
                <a:solidFill>
                  <a:srgbClr val="FFFFFF"/>
                </a:solidFill>
              </a:rPr>
              <a:t>Exposure</a:t>
            </a:r>
          </a:p>
        </p:txBody>
      </p:sp>
      <p:sp>
        <p:nvSpPr>
          <p:cNvPr id="3" name="Content Placeholder 2"/>
          <p:cNvSpPr>
            <a:spLocks noGrp="1"/>
          </p:cNvSpPr>
          <p:nvPr>
            <p:ph idx="1"/>
          </p:nvPr>
        </p:nvSpPr>
        <p:spPr>
          <a:xfrm>
            <a:off x="6095999" y="882315"/>
            <a:ext cx="5254754" cy="5294647"/>
          </a:xfrm>
        </p:spPr>
        <p:txBody>
          <a:bodyPr>
            <a:normAutofit/>
          </a:bodyPr>
          <a:lstStyle/>
          <a:p>
            <a:r>
              <a:rPr lang="en-US" sz="2200"/>
              <a:t>Process of facing fears</a:t>
            </a:r>
          </a:p>
          <a:p>
            <a:r>
              <a:rPr lang="en-US" sz="2200"/>
              <a:t>Systematic-gradually and repeatedly acknowledging and going into feared situations until anxiety is reduced</a:t>
            </a:r>
          </a:p>
          <a:p>
            <a:r>
              <a:rPr lang="en-US" sz="2200"/>
              <a:t>Initiate with situations causing least anxiety/fear, working up to situations that cause high anxiety</a:t>
            </a:r>
          </a:p>
          <a:p>
            <a:r>
              <a:rPr lang="en-US" sz="2200"/>
              <a:t>Repeated process/practice</a:t>
            </a:r>
          </a:p>
          <a:p>
            <a:r>
              <a:rPr lang="en-US" sz="2200"/>
              <a:t>Specific steps outlined in CBT manuals</a:t>
            </a:r>
          </a:p>
          <a:p>
            <a:r>
              <a:rPr lang="en-US" sz="2200">
                <a:hlinkClick r:id="rId3"/>
              </a:rPr>
              <a:t>https://www.anxietybc.com/anxiety-PDF-documents</a:t>
            </a:r>
            <a:r>
              <a:rPr lang="en-US" sz="2200"/>
              <a:t> </a:t>
            </a:r>
          </a:p>
          <a:p>
            <a:pPr lvl="1"/>
            <a:r>
              <a:rPr lang="en-US" sz="2200" dirty="0"/>
              <a:t>Handout: </a:t>
            </a:r>
            <a:r>
              <a:rPr lang="en-US" sz="2200" b="1" dirty="0"/>
              <a:t>Facing Your Fears: Exposure</a:t>
            </a:r>
            <a:endParaRPr lang="en-US" sz="2200" dirty="0"/>
          </a:p>
          <a:p>
            <a:pPr lvl="1"/>
            <a:r>
              <a:rPr lang="en-US" sz="2200" dirty="0"/>
              <a:t>Handout: </a:t>
            </a:r>
            <a:r>
              <a:rPr lang="en-US" sz="2200" b="1" dirty="0"/>
              <a:t>Fear Ladder</a:t>
            </a:r>
            <a:endParaRPr lang="en-US" sz="2200" dirty="0"/>
          </a:p>
        </p:txBody>
      </p:sp>
    </p:spTree>
    <p:extLst>
      <p:ext uri="{BB962C8B-B14F-4D97-AF65-F5344CB8AC3E}">
        <p14:creationId xmlns:p14="http://schemas.microsoft.com/office/powerpoint/2010/main" val="152349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ular Cognitive-behavioral Therapy for Childhood Anxiety Disorders - Bruce F. Chorpita - Google Books - Mozilla Firefox"/>
          <p:cNvPicPr>
            <a:picLocks noChangeAspect="1"/>
          </p:cNvPicPr>
          <p:nvPr/>
        </p:nvPicPr>
        <p:blipFill rotWithShape="1">
          <a:blip r:embed="rId3">
            <a:extLst>
              <a:ext uri="{28A0092B-C50C-407E-A947-70E740481C1C}">
                <a14:useLocalDpi xmlns:a14="http://schemas.microsoft.com/office/drawing/2010/main" val="0"/>
              </a:ext>
            </a:extLst>
          </a:blip>
          <a:srcRect l="37147" t="25346" r="18996" b="4026"/>
          <a:stretch/>
        </p:blipFill>
        <p:spPr>
          <a:xfrm>
            <a:off x="1064974" y="-78010"/>
            <a:ext cx="9679226" cy="6936010"/>
          </a:xfrm>
          <a:prstGeom prst="rect">
            <a:avLst/>
          </a:prstGeom>
        </p:spPr>
      </p:pic>
    </p:spTree>
    <p:extLst>
      <p:ext uri="{BB962C8B-B14F-4D97-AF65-F5344CB8AC3E}">
        <p14:creationId xmlns:p14="http://schemas.microsoft.com/office/powerpoint/2010/main" val="82731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 of Fear Ladder for Student (</a:t>
            </a:r>
            <a:r>
              <a:rPr lang="en-US" dirty="0" err="1"/>
              <a:t>Chorpita</a:t>
            </a:r>
            <a:r>
              <a:rPr lang="en-US" dirty="0"/>
              <a:t>, 2007)</a:t>
            </a:r>
          </a:p>
        </p:txBody>
      </p:sp>
      <p:sp>
        <p:nvSpPr>
          <p:cNvPr id="4" name="TextBox 3"/>
          <p:cNvSpPr txBox="1"/>
          <p:nvPr/>
        </p:nvSpPr>
        <p:spPr>
          <a:xfrm>
            <a:off x="839570" y="1663988"/>
            <a:ext cx="4357354" cy="1476943"/>
          </a:xfrm>
          <a:prstGeom prst="rect">
            <a:avLst/>
          </a:prstGeom>
          <a:noFill/>
        </p:spPr>
        <p:txBody>
          <a:bodyPr wrap="square" rtlCol="0">
            <a:spAutoFit/>
          </a:bodyPr>
          <a:lstStyle/>
          <a:p>
            <a:pPr defTabSz="457200"/>
            <a:r>
              <a:rPr lang="en-US" sz="1799" dirty="0">
                <a:solidFill>
                  <a:prstClr val="black"/>
                </a:solidFill>
              </a:rPr>
              <a:t>Date: </a:t>
            </a:r>
          </a:p>
          <a:p>
            <a:pPr defTabSz="457200"/>
            <a:endParaRPr lang="en-US" sz="1799" dirty="0">
              <a:solidFill>
                <a:prstClr val="black"/>
              </a:solidFill>
            </a:endParaRPr>
          </a:p>
          <a:p>
            <a:pPr defTabSz="457200"/>
            <a:r>
              <a:rPr lang="en-US" sz="1799" dirty="0">
                <a:solidFill>
                  <a:prstClr val="black"/>
                </a:solidFill>
              </a:rPr>
              <a:t>Please give a rating for how scary each of these things is today.  Remember to use the scale from 0-10</a:t>
            </a:r>
          </a:p>
        </p:txBody>
      </p:sp>
      <p:graphicFrame>
        <p:nvGraphicFramePr>
          <p:cNvPr id="5" name="Table 4"/>
          <p:cNvGraphicFramePr>
            <a:graphicFrameLocks noGrp="1"/>
          </p:cNvGraphicFramePr>
          <p:nvPr/>
        </p:nvGraphicFramePr>
        <p:xfrm>
          <a:off x="839570" y="3290886"/>
          <a:ext cx="8125883" cy="2965944"/>
        </p:xfrm>
        <a:graphic>
          <a:graphicData uri="http://schemas.openxmlformats.org/drawingml/2006/table">
            <a:tbl>
              <a:tblPr firstRow="1" bandRow="1">
                <a:tableStyleId>{5C22544A-7EE6-4342-B048-85BDC9FD1C3A}</a:tableStyleId>
              </a:tblPr>
              <a:tblGrid>
                <a:gridCol w="6176627">
                  <a:extLst>
                    <a:ext uri="{9D8B030D-6E8A-4147-A177-3AD203B41FA5}">
                      <a16:colId xmlns:a16="http://schemas.microsoft.com/office/drawing/2014/main" val="20000"/>
                    </a:ext>
                  </a:extLst>
                </a:gridCol>
                <a:gridCol w="1949256">
                  <a:extLst>
                    <a:ext uri="{9D8B030D-6E8A-4147-A177-3AD203B41FA5}">
                      <a16:colId xmlns:a16="http://schemas.microsoft.com/office/drawing/2014/main" val="20001"/>
                    </a:ext>
                  </a:extLst>
                </a:gridCol>
              </a:tblGrid>
              <a:tr h="370743">
                <a:tc>
                  <a:txBody>
                    <a:bodyPr/>
                    <a:lstStyle/>
                    <a:p>
                      <a:r>
                        <a:rPr lang="en-US" sz="1800" b="0" dirty="0">
                          <a:solidFill>
                            <a:sysClr val="windowText" lastClr="000000"/>
                          </a:solidFill>
                        </a:rPr>
                        <a:t>Talking</a:t>
                      </a:r>
                      <a:r>
                        <a:rPr lang="en-US" sz="1800" b="0" baseline="0" dirty="0">
                          <a:solidFill>
                            <a:sysClr val="windowText" lastClr="000000"/>
                          </a:solidFill>
                        </a:rPr>
                        <a:t> in class</a:t>
                      </a:r>
                      <a:endParaRPr lang="en-US" sz="1800" b="0" dirty="0">
                        <a:solidFill>
                          <a:sysClr val="windowText" lastClr="000000"/>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743">
                <a:tc>
                  <a:txBody>
                    <a:bodyPr/>
                    <a:lstStyle/>
                    <a:p>
                      <a:r>
                        <a:rPr lang="en-US" sz="1800" dirty="0"/>
                        <a:t>Working with the teacher</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743">
                <a:tc>
                  <a:txBody>
                    <a:bodyPr/>
                    <a:lstStyle/>
                    <a:p>
                      <a:r>
                        <a:rPr lang="en-US" sz="1800" dirty="0"/>
                        <a:t>Meeting</a:t>
                      </a:r>
                      <a:r>
                        <a:rPr lang="en-US" sz="1800" baseline="0" dirty="0"/>
                        <a:t> new people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743">
                <a:tc>
                  <a:txBody>
                    <a:bodyPr/>
                    <a:lstStyle/>
                    <a:p>
                      <a:r>
                        <a:rPr lang="en-US" sz="1800" dirty="0"/>
                        <a:t>Writing on the board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743">
                <a:tc>
                  <a:txBody>
                    <a:bodyPr/>
                    <a:lstStyle/>
                    <a:p>
                      <a:r>
                        <a:rPr lang="en-US" sz="1800" dirty="0"/>
                        <a:t>Talking on the phone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743">
                <a:tc>
                  <a:txBody>
                    <a:bodyPr/>
                    <a:lstStyle/>
                    <a:p>
                      <a:r>
                        <a:rPr lang="en-US" sz="1800" dirty="0"/>
                        <a:t>Eating in the cafeteria</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743">
                <a:tc>
                  <a:txBody>
                    <a:bodyPr/>
                    <a:lstStyle/>
                    <a:p>
                      <a:r>
                        <a:rPr lang="en-US" sz="1800" dirty="0"/>
                        <a:t>Saying no to my friends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743">
                <a:tc>
                  <a:txBody>
                    <a:bodyPr/>
                    <a:lstStyle/>
                    <a:p>
                      <a:r>
                        <a:rPr lang="en-US" sz="1800" dirty="0"/>
                        <a:t>Being teased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5186"/>
          <a:stretch/>
        </p:blipFill>
        <p:spPr>
          <a:xfrm>
            <a:off x="8078822" y="1211433"/>
            <a:ext cx="1773262" cy="1233260"/>
          </a:xfrm>
          <a:prstGeom prst="rect">
            <a:avLst/>
          </a:prstGeom>
        </p:spPr>
      </p:pic>
      <p:sp>
        <p:nvSpPr>
          <p:cNvPr id="7" name="TextBox 6"/>
          <p:cNvSpPr txBox="1"/>
          <p:nvPr/>
        </p:nvSpPr>
        <p:spPr>
          <a:xfrm>
            <a:off x="7894321" y="2643816"/>
            <a:ext cx="2054436" cy="369204"/>
          </a:xfrm>
          <a:prstGeom prst="rect">
            <a:avLst/>
          </a:prstGeom>
          <a:noFill/>
        </p:spPr>
        <p:txBody>
          <a:bodyPr wrap="square" rtlCol="0">
            <a:spAutoFit/>
          </a:bodyPr>
          <a:lstStyle/>
          <a:p>
            <a:pPr defTabSz="457200"/>
            <a:r>
              <a:rPr lang="en-US" sz="1799" dirty="0">
                <a:solidFill>
                  <a:prstClr val="black"/>
                </a:solidFill>
              </a:rPr>
              <a:t>    0      1    2     3</a:t>
            </a:r>
          </a:p>
        </p:txBody>
      </p:sp>
    </p:spTree>
    <p:extLst>
      <p:ext uri="{BB962C8B-B14F-4D97-AF65-F5344CB8AC3E}">
        <p14:creationId xmlns:p14="http://schemas.microsoft.com/office/powerpoint/2010/main" val="247410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3B078-6C5D-B644-8152-55F650C4D2A7}"/>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is School Refusal Behavior? (Kearney &amp; Albino, 2004)</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655005-BC03-9645-A8B3-C03BA20030C0}"/>
              </a:ext>
            </a:extLst>
          </p:cNvPr>
          <p:cNvSpPr>
            <a:spLocks noGrp="1"/>
          </p:cNvSpPr>
          <p:nvPr>
            <p:ph idx="1"/>
          </p:nvPr>
        </p:nvSpPr>
        <p:spPr>
          <a:xfrm>
            <a:off x="4447308" y="591344"/>
            <a:ext cx="6906491" cy="5585619"/>
          </a:xfrm>
        </p:spPr>
        <p:txBody>
          <a:bodyPr anchor="ctr">
            <a:normAutofit/>
          </a:bodyPr>
          <a:lstStyle/>
          <a:p>
            <a:r>
              <a:rPr lang="en-US" dirty="0"/>
              <a:t>Terms-School non-attendance, school refusal, school phobia, truancy</a:t>
            </a:r>
          </a:p>
          <a:p>
            <a:pPr marL="708660" lvl="1" indent="-342900">
              <a:buFont typeface="Arial" panose="020B0604020202020204" pitchFamily="34" charset="0"/>
              <a:buChar char="•"/>
            </a:pPr>
            <a:r>
              <a:rPr lang="en-US" dirty="0"/>
              <a:t>Child-motivated refusal to attend school and/or difficulties remaining in class for an entire day Students who:</a:t>
            </a:r>
          </a:p>
          <a:p>
            <a:pPr marL="708660" lvl="1" indent="-342900"/>
            <a:r>
              <a:rPr lang="en-US" dirty="0"/>
              <a:t>Are completely absent from school or classes during the school day</a:t>
            </a:r>
          </a:p>
          <a:p>
            <a:pPr marL="708660" lvl="1" indent="-342900"/>
            <a:r>
              <a:rPr lang="en-US" dirty="0"/>
              <a:t>Plead to not attend school and/or classes during the school day</a:t>
            </a:r>
          </a:p>
          <a:p>
            <a:pPr marL="708660" lvl="1" indent="-342900"/>
            <a:r>
              <a:rPr lang="en-US" dirty="0"/>
              <a:t>Display physical refusal and tardiness at home to avoid school, and/or</a:t>
            </a:r>
          </a:p>
          <a:p>
            <a:pPr marL="708660" lvl="1" indent="-342900"/>
            <a:r>
              <a:rPr lang="en-US" dirty="0"/>
              <a:t>Display elevated distress during school, leading to future nonattendance</a:t>
            </a:r>
          </a:p>
        </p:txBody>
      </p:sp>
    </p:spTree>
    <p:extLst>
      <p:ext uri="{BB962C8B-B14F-4D97-AF65-F5344CB8AC3E}">
        <p14:creationId xmlns:p14="http://schemas.microsoft.com/office/powerpoint/2010/main" val="3708339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8888" y="0"/>
            <a:ext cx="9720072" cy="1499616"/>
          </a:xfrm>
        </p:spPr>
        <p:txBody>
          <a:bodyPr>
            <a:normAutofit/>
          </a:bodyPr>
          <a:lstStyle/>
          <a:p>
            <a:r>
              <a:rPr lang="en-US" dirty="0"/>
              <a:t>Fear Pyramid example</a:t>
            </a:r>
          </a:p>
        </p:txBody>
      </p:sp>
      <p:pic>
        <p:nvPicPr>
          <p:cNvPr id="4" name="Picture 3" descr="Exposure Therapy.pdf - Mozilla Firefox"/>
          <p:cNvPicPr>
            <a:picLocks noChangeAspect="1"/>
          </p:cNvPicPr>
          <p:nvPr/>
        </p:nvPicPr>
        <p:blipFill rotWithShape="1">
          <a:blip r:embed="rId3">
            <a:extLst>
              <a:ext uri="{28A0092B-C50C-407E-A947-70E740481C1C}">
                <a14:useLocalDpi xmlns:a14="http://schemas.microsoft.com/office/drawing/2010/main" val="0"/>
              </a:ext>
            </a:extLst>
          </a:blip>
          <a:srcRect l="7802" t="21122" r="27577" b="7195"/>
          <a:stretch/>
        </p:blipFill>
        <p:spPr>
          <a:xfrm>
            <a:off x="1250642" y="1299727"/>
            <a:ext cx="9828838" cy="5567366"/>
          </a:xfrm>
          <a:prstGeom prst="rect">
            <a:avLst/>
          </a:prstGeom>
        </p:spPr>
      </p:pic>
    </p:spTree>
    <p:extLst>
      <p:ext uri="{BB962C8B-B14F-4D97-AF65-F5344CB8AC3E}">
        <p14:creationId xmlns:p14="http://schemas.microsoft.com/office/powerpoint/2010/main" val="214802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70879B-E3CB-C340-835E-C9158F793D55}"/>
              </a:ext>
            </a:extLst>
          </p:cNvPr>
          <p:cNvSpPr>
            <a:spLocks noGrp="1"/>
          </p:cNvSpPr>
          <p:nvPr>
            <p:ph type="title"/>
          </p:nvPr>
        </p:nvSpPr>
        <p:spPr/>
        <p:txBody>
          <a:bodyPr/>
          <a:lstStyle/>
          <a:p>
            <a:r>
              <a:rPr lang="en-US" dirty="0"/>
              <a:t>Coping Cat</a:t>
            </a:r>
          </a:p>
        </p:txBody>
      </p:sp>
      <p:sp>
        <p:nvSpPr>
          <p:cNvPr id="7" name="Text Placeholder 6">
            <a:extLst>
              <a:ext uri="{FF2B5EF4-FFF2-40B4-BE49-F238E27FC236}">
                <a16:creationId xmlns:a16="http://schemas.microsoft.com/office/drawing/2014/main" id="{33A6583E-DCBF-E047-B12F-7406EC395BDA}"/>
              </a:ext>
            </a:extLst>
          </p:cNvPr>
          <p:cNvSpPr>
            <a:spLocks noGrp="1"/>
          </p:cNvSpPr>
          <p:nvPr>
            <p:ph type="body" idx="1"/>
          </p:nvPr>
        </p:nvSpPr>
        <p:spPr>
          <a:xfrm>
            <a:off x="111687" y="5020055"/>
            <a:ext cx="7654087" cy="1751805"/>
          </a:xfrm>
        </p:spPr>
        <p:txBody>
          <a:bodyPr/>
          <a:lstStyle/>
          <a:p>
            <a:pPr>
              <a:lnSpc>
                <a:spcPct val="80000"/>
              </a:lnSpc>
            </a:pPr>
            <a:r>
              <a:rPr lang="en-US" altLang="en-US" dirty="0">
                <a:ea typeface="ＭＳ Ｐゴシック" panose="020B0600070205080204" pitchFamily="34" charset="-128"/>
              </a:rPr>
              <a:t>Kendall, P. C., &amp; </a:t>
            </a:r>
            <a:r>
              <a:rPr lang="en-US" altLang="en-US" dirty="0" err="1">
                <a:ea typeface="ＭＳ Ｐゴシック" panose="020B0600070205080204" pitchFamily="34" charset="-128"/>
              </a:rPr>
              <a:t>Hedtke</a:t>
            </a:r>
            <a:r>
              <a:rPr lang="en-US" altLang="en-US" dirty="0">
                <a:ea typeface="ＭＳ Ｐゴシック" panose="020B0600070205080204" pitchFamily="34" charset="-128"/>
              </a:rPr>
              <a:t>, K. (2006). </a:t>
            </a:r>
            <a:r>
              <a:rPr lang="en-US" altLang="en-US" i="1" dirty="0">
                <a:ea typeface="ＭＳ Ｐゴシック" panose="020B0600070205080204" pitchFamily="34" charset="-128"/>
              </a:rPr>
              <a:t>Cognitive-Behavioral Therapy for Anxious Children: Therapist Manual (3</a:t>
            </a:r>
            <a:r>
              <a:rPr lang="en-US" altLang="en-US" i="1" baseline="30000" dirty="0">
                <a:ea typeface="ＭＳ Ｐゴシック" panose="020B0600070205080204" pitchFamily="34" charset="-128"/>
              </a:rPr>
              <a:t>rd</a:t>
            </a:r>
            <a:r>
              <a:rPr lang="en-US" altLang="en-US" i="1" dirty="0">
                <a:ea typeface="ＭＳ Ｐゴシック" panose="020B0600070205080204" pitchFamily="34" charset="-128"/>
              </a:rPr>
              <a:t> ed.</a:t>
            </a:r>
            <a:r>
              <a:rPr lang="en-US" altLang="en-US" dirty="0">
                <a:ea typeface="ＭＳ Ｐゴシック" panose="020B0600070205080204" pitchFamily="34" charset="-128"/>
              </a:rPr>
              <a:t>). Ardmore, PA: Workbook Publishing. </a:t>
            </a:r>
            <a:r>
              <a:rPr lang="en-US" altLang="en-US" u="sng" dirty="0">
                <a:ea typeface="ＭＳ Ｐゴシック" panose="020B0600070205080204" pitchFamily="34" charset="-128"/>
                <a:hlinkClick r:id="rId2"/>
              </a:rPr>
              <a:t>www.WorkbookPublishing.com</a:t>
            </a:r>
            <a:endParaRPr lang="en-US" altLang="en-US" dirty="0">
              <a:ea typeface="ＭＳ Ｐゴシック" panose="020B0600070205080204" pitchFamily="34" charset="-128"/>
            </a:endParaRPr>
          </a:p>
        </p:txBody>
      </p:sp>
      <p:pic>
        <p:nvPicPr>
          <p:cNvPr id="8" name="Picture 7">
            <a:extLst>
              <a:ext uri="{FF2B5EF4-FFF2-40B4-BE49-F238E27FC236}">
                <a16:creationId xmlns:a16="http://schemas.microsoft.com/office/drawing/2014/main" id="{E37492EC-F116-8E47-BDE7-B1ABA1911D54}"/>
              </a:ext>
            </a:extLst>
          </p:cNvPr>
          <p:cNvPicPr>
            <a:picLocks noChangeAspect="1"/>
          </p:cNvPicPr>
          <p:nvPr/>
        </p:nvPicPr>
        <p:blipFill>
          <a:blip r:embed="rId3"/>
          <a:stretch>
            <a:fillRect/>
          </a:stretch>
        </p:blipFill>
        <p:spPr>
          <a:xfrm>
            <a:off x="7936764" y="1593048"/>
            <a:ext cx="4017433" cy="5264952"/>
          </a:xfrm>
          <a:prstGeom prst="rect">
            <a:avLst/>
          </a:prstGeom>
        </p:spPr>
      </p:pic>
    </p:spTree>
    <p:extLst>
      <p:ext uri="{BB962C8B-B14F-4D97-AF65-F5344CB8AC3E}">
        <p14:creationId xmlns:p14="http://schemas.microsoft.com/office/powerpoint/2010/main" val="346419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 name="Title 3">
            <a:extLst>
              <a:ext uri="{FF2B5EF4-FFF2-40B4-BE49-F238E27FC236}">
                <a16:creationId xmlns:a16="http://schemas.microsoft.com/office/drawing/2014/main" id="{452A7E94-9444-C54A-9FAF-90E43B694F7F}"/>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Coping Cats</a:t>
            </a:r>
          </a:p>
        </p:txBody>
      </p:sp>
      <p:sp>
        <p:nvSpPr>
          <p:cNvPr id="5" name="Content Placeholder 4">
            <a:extLst>
              <a:ext uri="{FF2B5EF4-FFF2-40B4-BE49-F238E27FC236}">
                <a16:creationId xmlns:a16="http://schemas.microsoft.com/office/drawing/2014/main" id="{B1B48ADA-F864-944E-BAA3-E1D16429D85F}"/>
              </a:ext>
            </a:extLst>
          </p:cNvPr>
          <p:cNvSpPr>
            <a:spLocks noGrp="1"/>
          </p:cNvSpPr>
          <p:nvPr>
            <p:ph idx="1"/>
          </p:nvPr>
        </p:nvSpPr>
        <p:spPr>
          <a:xfrm>
            <a:off x="6095999" y="882315"/>
            <a:ext cx="5254754" cy="5294647"/>
          </a:xfrm>
        </p:spPr>
        <p:txBody>
          <a:bodyPr>
            <a:normAutofit/>
          </a:bodyPr>
          <a:lstStyle/>
          <a:p>
            <a:r>
              <a:rPr lang="en-US" sz="2000" dirty="0"/>
              <a:t>Purpose: to reduce anxiety symptoms in children aged 9-13 who have anxiety disorders</a:t>
            </a:r>
          </a:p>
          <a:p>
            <a:r>
              <a:rPr lang="en-US" sz="2000" dirty="0"/>
              <a:t>Teaches children to:</a:t>
            </a:r>
          </a:p>
          <a:p>
            <a:pPr lvl="1"/>
            <a:r>
              <a:rPr lang="en-US" sz="2000" dirty="0"/>
              <a:t>Identify when they anxious</a:t>
            </a:r>
          </a:p>
          <a:p>
            <a:pPr lvl="1"/>
            <a:r>
              <a:rPr lang="en-US" sz="2000" dirty="0"/>
              <a:t>Coping skills</a:t>
            </a:r>
          </a:p>
          <a:p>
            <a:pPr lvl="1"/>
            <a:r>
              <a:rPr lang="en-US" sz="2000" dirty="0"/>
              <a:t>F-E-A-R Plan (i.e., Fear ladder, Fear pyramid)</a:t>
            </a:r>
          </a:p>
          <a:p>
            <a:r>
              <a:rPr lang="en-US" sz="2000" dirty="0"/>
              <a:t>16-week program</a:t>
            </a:r>
          </a:p>
          <a:p>
            <a:pPr lvl="1"/>
            <a:r>
              <a:rPr lang="en-US" sz="2000" dirty="0"/>
              <a:t>Modeling, role-playing, relaxation training, reinforcement</a:t>
            </a:r>
          </a:p>
          <a:p>
            <a:pPr lvl="1"/>
            <a:r>
              <a:rPr lang="en-US" sz="2000" dirty="0"/>
              <a:t>First 8 weeks introduce, practice, and reinforce</a:t>
            </a:r>
          </a:p>
          <a:p>
            <a:pPr lvl="1"/>
            <a:r>
              <a:rPr lang="en-US" sz="2000" dirty="0"/>
              <a:t>Second 8 weeks strengthen application in hypothetical and authentic situations</a:t>
            </a:r>
          </a:p>
          <a:p>
            <a:r>
              <a:rPr lang="en-US" sz="2000" dirty="0"/>
              <a:t>Parent Sessions (2)</a:t>
            </a:r>
          </a:p>
        </p:txBody>
      </p:sp>
    </p:spTree>
    <p:extLst>
      <p:ext uri="{BB962C8B-B14F-4D97-AF65-F5344CB8AC3E}">
        <p14:creationId xmlns:p14="http://schemas.microsoft.com/office/powerpoint/2010/main" val="326297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A7BA32-5A54-924E-924F-4A30EB1D9AB0}"/>
              </a:ext>
            </a:extLst>
          </p:cNvPr>
          <p:cNvPicPr>
            <a:picLocks noChangeAspect="1"/>
          </p:cNvPicPr>
          <p:nvPr/>
        </p:nvPicPr>
        <p:blipFill>
          <a:blip r:embed="rId2"/>
          <a:stretch>
            <a:fillRect/>
          </a:stretch>
        </p:blipFill>
        <p:spPr>
          <a:xfrm>
            <a:off x="2059517" y="766232"/>
            <a:ext cx="8185150" cy="5964373"/>
          </a:xfrm>
          <a:prstGeom prst="rect">
            <a:avLst/>
          </a:prstGeom>
        </p:spPr>
      </p:pic>
    </p:spTree>
    <p:extLst>
      <p:ext uri="{BB962C8B-B14F-4D97-AF65-F5344CB8AC3E}">
        <p14:creationId xmlns:p14="http://schemas.microsoft.com/office/powerpoint/2010/main" val="1649524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98987-418D-514D-A92D-F25C1D739BC3}"/>
              </a:ext>
            </a:extLst>
          </p:cNvPr>
          <p:cNvPicPr>
            <a:picLocks noChangeAspect="1"/>
          </p:cNvPicPr>
          <p:nvPr/>
        </p:nvPicPr>
        <p:blipFill>
          <a:blip r:embed="rId2"/>
          <a:stretch>
            <a:fillRect/>
          </a:stretch>
        </p:blipFill>
        <p:spPr>
          <a:xfrm>
            <a:off x="2702983" y="313267"/>
            <a:ext cx="6661150" cy="6337094"/>
          </a:xfrm>
          <a:prstGeom prst="rect">
            <a:avLst/>
          </a:prstGeom>
        </p:spPr>
      </p:pic>
    </p:spTree>
    <p:extLst>
      <p:ext uri="{BB962C8B-B14F-4D97-AF65-F5344CB8AC3E}">
        <p14:creationId xmlns:p14="http://schemas.microsoft.com/office/powerpoint/2010/main" val="51274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4F1220-9F02-407E-8C63-00AA0D50B36C}"/>
              </a:ext>
            </a:extLst>
          </p:cNvPr>
          <p:cNvPicPr>
            <a:picLocks noChangeAspect="1"/>
          </p:cNvPicPr>
          <p:nvPr/>
        </p:nvPicPr>
        <p:blipFill rotWithShape="1">
          <a:blip r:embed="rId2">
            <a:alphaModFix amt="35000"/>
          </a:blip>
          <a:srcRect t="654" b="15077"/>
          <a:stretch/>
        </p:blipFill>
        <p:spPr>
          <a:xfrm>
            <a:off x="20" y="1"/>
            <a:ext cx="12191980" cy="6857999"/>
          </a:xfrm>
          <a:prstGeom prst="rect">
            <a:avLst/>
          </a:prstGeom>
        </p:spPr>
      </p:pic>
      <p:sp>
        <p:nvSpPr>
          <p:cNvPr id="4" name="Title 3">
            <a:extLst>
              <a:ext uri="{FF2B5EF4-FFF2-40B4-BE49-F238E27FC236}">
                <a16:creationId xmlns:a16="http://schemas.microsoft.com/office/drawing/2014/main" id="{B9134091-4D1B-A54A-BD54-3658FE7F7A8D}"/>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Fear Plan</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EC702754-3F4E-425B-8925-BD3180E0734B}"/>
              </a:ext>
            </a:extLst>
          </p:cNvPr>
          <p:cNvGraphicFramePr>
            <a:graphicFrameLocks noGrp="1"/>
          </p:cNvGraphicFramePr>
          <p:nvPr>
            <p:ph idx="1"/>
            <p:extLst>
              <p:ext uri="{D42A27DB-BD31-4B8C-83A1-F6EECF244321}">
                <p14:modId xmlns:p14="http://schemas.microsoft.com/office/powerpoint/2010/main" val="261974984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726877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4">
            <a:extLst>
              <a:ext uri="{FF2B5EF4-FFF2-40B4-BE49-F238E27FC236}">
                <a16:creationId xmlns:a16="http://schemas.microsoft.com/office/drawing/2014/main" id="{E902F74E-4706-9C40-BC8E-BDA418127491}"/>
              </a:ext>
            </a:extLst>
          </p:cNvPr>
          <p:cNvSpPr>
            <a:spLocks noChangeArrowheads="1"/>
          </p:cNvSpPr>
          <p:nvPr/>
        </p:nvSpPr>
        <p:spPr bwMode="auto">
          <a:xfrm>
            <a:off x="3581400" y="457200"/>
            <a:ext cx="5067300" cy="6129338"/>
          </a:xfrm>
          <a:prstGeom prst="triangle">
            <a:avLst>
              <a:gd name="adj" fmla="val 50000"/>
            </a:avLst>
          </a:prstGeom>
          <a:solidFill>
            <a:srgbClr val="C0C0C0"/>
          </a:solidFill>
          <a:ln w="2857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zh-CN" sz="1200">
              <a:latin typeface="Comic Sans MS" panose="030F0902030302020204" pitchFamily="66" charset="0"/>
              <a:ea typeface="SimSun" panose="02010600030101010101" pitchFamily="2" charset="-122"/>
            </a:endParaRPr>
          </a:p>
          <a:p>
            <a:pPr eaLnBrk="1" hangingPunct="1">
              <a:spcBef>
                <a:spcPct val="0"/>
              </a:spcBef>
              <a:buClrTx/>
              <a:buSzTx/>
              <a:buFontTx/>
              <a:buNone/>
            </a:pPr>
            <a:endParaRPr lang="en-US" altLang="zh-CN" sz="1200">
              <a:latin typeface="Comic Sans MS" panose="030F0902030302020204" pitchFamily="66" charset="0"/>
              <a:ea typeface="SimSun" panose="02010600030101010101" pitchFamily="2" charset="-122"/>
            </a:endParaRPr>
          </a:p>
          <a:p>
            <a:pPr eaLnBrk="1" hangingPunct="1">
              <a:spcBef>
                <a:spcPct val="0"/>
              </a:spcBef>
              <a:buClrTx/>
              <a:buSzTx/>
              <a:buFontTx/>
              <a:buNone/>
            </a:pPr>
            <a:endParaRPr lang="en-US" altLang="en-US" sz="4400">
              <a:latin typeface="Arial" panose="020B0604020202020204" pitchFamily="34" charset="0"/>
              <a:ea typeface="SimSun" panose="02010600030101010101" pitchFamily="2" charset="-122"/>
            </a:endParaRPr>
          </a:p>
        </p:txBody>
      </p:sp>
      <p:sp>
        <p:nvSpPr>
          <p:cNvPr id="49154" name="Text Box 5">
            <a:extLst>
              <a:ext uri="{FF2B5EF4-FFF2-40B4-BE49-F238E27FC236}">
                <a16:creationId xmlns:a16="http://schemas.microsoft.com/office/drawing/2014/main" id="{E5420689-A3FE-9E42-AB69-38BFC691F288}"/>
              </a:ext>
            </a:extLst>
          </p:cNvPr>
          <p:cNvSpPr txBox="1">
            <a:spLocks noChangeArrowheads="1"/>
          </p:cNvSpPr>
          <p:nvPr/>
        </p:nvSpPr>
        <p:spPr bwMode="auto">
          <a:xfrm>
            <a:off x="3962400" y="5715000"/>
            <a:ext cx="4267200" cy="685800"/>
          </a:xfrm>
          <a:prstGeom prst="rect">
            <a:avLst/>
          </a:prstGeom>
          <a:solidFill>
            <a:srgbClr val="FF0000"/>
          </a:solidFill>
          <a:ln w="952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en-US" sz="4400">
              <a:latin typeface="Arial" panose="020B0604020202020204" pitchFamily="34" charset="0"/>
            </a:endParaRPr>
          </a:p>
        </p:txBody>
      </p:sp>
      <p:sp>
        <p:nvSpPr>
          <p:cNvPr id="49155" name="Text Box 7">
            <a:extLst>
              <a:ext uri="{FF2B5EF4-FFF2-40B4-BE49-F238E27FC236}">
                <a16:creationId xmlns:a16="http://schemas.microsoft.com/office/drawing/2014/main" id="{4FE8A353-7C29-9C42-9937-0FEE1B5B756A}"/>
              </a:ext>
            </a:extLst>
          </p:cNvPr>
          <p:cNvSpPr txBox="1">
            <a:spLocks noChangeArrowheads="1"/>
          </p:cNvSpPr>
          <p:nvPr/>
        </p:nvSpPr>
        <p:spPr bwMode="auto">
          <a:xfrm>
            <a:off x="4419600" y="4800600"/>
            <a:ext cx="3429000" cy="685800"/>
          </a:xfrm>
          <a:prstGeom prst="rect">
            <a:avLst/>
          </a:prstGeom>
          <a:solidFill>
            <a:srgbClr val="FF6600"/>
          </a:solidFill>
          <a:ln w="952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en-US" sz="4400">
              <a:latin typeface="Arial" panose="020B0604020202020204" pitchFamily="34" charset="0"/>
            </a:endParaRPr>
          </a:p>
        </p:txBody>
      </p:sp>
      <p:sp>
        <p:nvSpPr>
          <p:cNvPr id="49156" name="Text Box 8">
            <a:extLst>
              <a:ext uri="{FF2B5EF4-FFF2-40B4-BE49-F238E27FC236}">
                <a16:creationId xmlns:a16="http://schemas.microsoft.com/office/drawing/2014/main" id="{EF9F2EFA-24C9-BE4D-98D9-CDCC430D9932}"/>
              </a:ext>
            </a:extLst>
          </p:cNvPr>
          <p:cNvSpPr txBox="1">
            <a:spLocks noChangeArrowheads="1"/>
          </p:cNvSpPr>
          <p:nvPr/>
        </p:nvSpPr>
        <p:spPr bwMode="auto">
          <a:xfrm>
            <a:off x="4648200" y="3962400"/>
            <a:ext cx="2971800" cy="647700"/>
          </a:xfrm>
          <a:prstGeom prst="rect">
            <a:avLst/>
          </a:prstGeom>
          <a:solidFill>
            <a:srgbClr val="FFFF00"/>
          </a:solidFill>
          <a:ln w="952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en-US" sz="4400">
              <a:latin typeface="Arial" panose="020B0604020202020204" pitchFamily="34" charset="0"/>
            </a:endParaRPr>
          </a:p>
        </p:txBody>
      </p:sp>
      <p:sp>
        <p:nvSpPr>
          <p:cNvPr id="49157" name="Text Box 9">
            <a:extLst>
              <a:ext uri="{FF2B5EF4-FFF2-40B4-BE49-F238E27FC236}">
                <a16:creationId xmlns:a16="http://schemas.microsoft.com/office/drawing/2014/main" id="{B710EBB5-2367-8C4D-864F-A21632F6AD50}"/>
              </a:ext>
            </a:extLst>
          </p:cNvPr>
          <p:cNvSpPr txBox="1">
            <a:spLocks noChangeArrowheads="1"/>
          </p:cNvSpPr>
          <p:nvPr/>
        </p:nvSpPr>
        <p:spPr bwMode="auto">
          <a:xfrm>
            <a:off x="5105400" y="2971800"/>
            <a:ext cx="2057400" cy="685800"/>
          </a:xfrm>
          <a:prstGeom prst="rect">
            <a:avLst/>
          </a:prstGeom>
          <a:solidFill>
            <a:srgbClr val="00FF00"/>
          </a:solidFill>
          <a:ln w="952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en-US" sz="4400">
              <a:latin typeface="Arial" panose="020B0604020202020204" pitchFamily="34" charset="0"/>
            </a:endParaRPr>
          </a:p>
        </p:txBody>
      </p:sp>
      <p:sp>
        <p:nvSpPr>
          <p:cNvPr id="49158" name="Text Box 11">
            <a:extLst>
              <a:ext uri="{FF2B5EF4-FFF2-40B4-BE49-F238E27FC236}">
                <a16:creationId xmlns:a16="http://schemas.microsoft.com/office/drawing/2014/main" id="{F861023A-6BB9-0A4F-BB10-2D4077A80F1C}"/>
              </a:ext>
            </a:extLst>
          </p:cNvPr>
          <p:cNvSpPr txBox="1">
            <a:spLocks noChangeArrowheads="1"/>
          </p:cNvSpPr>
          <p:nvPr/>
        </p:nvSpPr>
        <p:spPr bwMode="auto">
          <a:xfrm>
            <a:off x="5410200" y="2133600"/>
            <a:ext cx="1447800" cy="533400"/>
          </a:xfrm>
          <a:prstGeom prst="rect">
            <a:avLst/>
          </a:prstGeom>
          <a:solidFill>
            <a:srgbClr val="3366FF"/>
          </a:solidFill>
          <a:ln w="952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en-US" sz="4400">
              <a:latin typeface="Arial" panose="020B0604020202020204" pitchFamily="34" charset="0"/>
            </a:endParaRPr>
          </a:p>
        </p:txBody>
      </p:sp>
      <p:sp>
        <p:nvSpPr>
          <p:cNvPr id="49159" name="Text Box 12">
            <a:extLst>
              <a:ext uri="{FF2B5EF4-FFF2-40B4-BE49-F238E27FC236}">
                <a16:creationId xmlns:a16="http://schemas.microsoft.com/office/drawing/2014/main" id="{B48694E2-0E29-FD4A-824A-DAE2DA8DB4DE}"/>
              </a:ext>
            </a:extLst>
          </p:cNvPr>
          <p:cNvSpPr txBox="1">
            <a:spLocks noChangeArrowheads="1"/>
          </p:cNvSpPr>
          <p:nvPr/>
        </p:nvSpPr>
        <p:spPr bwMode="auto">
          <a:xfrm>
            <a:off x="5638800" y="1143000"/>
            <a:ext cx="914400" cy="685800"/>
          </a:xfrm>
          <a:prstGeom prst="rect">
            <a:avLst/>
          </a:prstGeom>
          <a:solidFill>
            <a:srgbClr val="CC99FF"/>
          </a:solidFill>
          <a:ln w="9525">
            <a:solidFill>
              <a:srgbClr val="000000"/>
            </a:solidFill>
            <a:miter lim="800000"/>
            <a:headEnd/>
            <a:tailEnd/>
          </a:ln>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eaLnBrk="1" hangingPunct="1">
              <a:spcBef>
                <a:spcPct val="0"/>
              </a:spcBef>
              <a:buClrTx/>
              <a:buSzTx/>
              <a:buFontTx/>
              <a:buNone/>
            </a:pPr>
            <a:endParaRPr lang="en-US" altLang="en-US" sz="4400">
              <a:latin typeface="Arial" panose="020B0604020202020204" pitchFamily="34" charset="0"/>
            </a:endParaRPr>
          </a:p>
        </p:txBody>
      </p:sp>
      <p:sp>
        <p:nvSpPr>
          <p:cNvPr id="49160" name="Line 13">
            <a:extLst>
              <a:ext uri="{FF2B5EF4-FFF2-40B4-BE49-F238E27FC236}">
                <a16:creationId xmlns:a16="http://schemas.microsoft.com/office/drawing/2014/main" id="{5E890E32-C3AD-2B41-A424-1F66C6F7F2F6}"/>
              </a:ext>
            </a:extLst>
          </p:cNvPr>
          <p:cNvSpPr>
            <a:spLocks noChangeShapeType="1"/>
          </p:cNvSpPr>
          <p:nvPr/>
        </p:nvSpPr>
        <p:spPr bwMode="auto">
          <a:xfrm flipH="1">
            <a:off x="8534400" y="4724400"/>
            <a:ext cx="8382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1" name="Text Box 16">
            <a:extLst>
              <a:ext uri="{FF2B5EF4-FFF2-40B4-BE49-F238E27FC236}">
                <a16:creationId xmlns:a16="http://schemas.microsoft.com/office/drawing/2014/main" id="{174A70A6-D0DF-FC44-B014-F21E18A7CB11}"/>
              </a:ext>
            </a:extLst>
          </p:cNvPr>
          <p:cNvSpPr txBox="1">
            <a:spLocks noChangeArrowheads="1"/>
          </p:cNvSpPr>
          <p:nvPr/>
        </p:nvSpPr>
        <p:spPr bwMode="auto">
          <a:xfrm>
            <a:off x="1524000" y="1066800"/>
            <a:ext cx="3581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ＭＳ Ｐゴシック"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ＭＳ Ｐゴシック"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ＭＳ Ｐゴシック"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ＭＳ Ｐゴシック" panose="020B0600070205080204" pitchFamily="34" charset="-128"/>
              </a:defRPr>
            </a:lvl9pPr>
          </a:lstStyle>
          <a:p>
            <a:pPr algn="ctr" eaLnBrk="1" hangingPunct="1">
              <a:spcBef>
                <a:spcPct val="50000"/>
              </a:spcBef>
              <a:buClrTx/>
              <a:buSzTx/>
              <a:buFontTx/>
              <a:buNone/>
            </a:pPr>
            <a:r>
              <a:rPr lang="en-US" altLang="en-US" sz="5400">
                <a:solidFill>
                  <a:schemeClr val="tx2"/>
                </a:solidFill>
                <a:latin typeface="Arial" panose="020B0604020202020204" pitchFamily="34" charset="0"/>
              </a:rPr>
              <a:t>FEAR PYRAMID</a:t>
            </a:r>
          </a:p>
        </p:txBody>
      </p:sp>
      <p:sp>
        <p:nvSpPr>
          <p:cNvPr id="49162" name="Line 17">
            <a:extLst>
              <a:ext uri="{FF2B5EF4-FFF2-40B4-BE49-F238E27FC236}">
                <a16:creationId xmlns:a16="http://schemas.microsoft.com/office/drawing/2014/main" id="{0DC7A28A-3B65-4C48-804F-2EFA2A8777F2}"/>
              </a:ext>
            </a:extLst>
          </p:cNvPr>
          <p:cNvSpPr>
            <a:spLocks noChangeShapeType="1"/>
          </p:cNvSpPr>
          <p:nvPr/>
        </p:nvSpPr>
        <p:spPr bwMode="auto">
          <a:xfrm flipH="1">
            <a:off x="6858000" y="1143000"/>
            <a:ext cx="68580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3" name="Line 18">
            <a:extLst>
              <a:ext uri="{FF2B5EF4-FFF2-40B4-BE49-F238E27FC236}">
                <a16:creationId xmlns:a16="http://schemas.microsoft.com/office/drawing/2014/main" id="{1D28AAB1-E0BF-0C44-B239-8F4321FF42F7}"/>
              </a:ext>
            </a:extLst>
          </p:cNvPr>
          <p:cNvSpPr>
            <a:spLocks noChangeShapeType="1"/>
          </p:cNvSpPr>
          <p:nvPr/>
        </p:nvSpPr>
        <p:spPr bwMode="auto">
          <a:xfrm flipH="1">
            <a:off x="7848600" y="3200400"/>
            <a:ext cx="685800" cy="533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1038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9" name="Freeform: Shape 18">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1" name="Freeform: Shape 20">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2">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A494982-9F75-004B-B412-2BBEF6DCD281}"/>
              </a:ext>
            </a:extLst>
          </p:cNvPr>
          <p:cNvSpPr>
            <a:spLocks noGrp="1"/>
          </p:cNvSpPr>
          <p:nvPr>
            <p:ph type="title"/>
          </p:nvPr>
        </p:nvSpPr>
        <p:spPr>
          <a:xfrm>
            <a:off x="2381534" y="1344304"/>
            <a:ext cx="7451678" cy="2843702"/>
          </a:xfrm>
        </p:spPr>
        <p:txBody>
          <a:bodyPr vert="horz" lIns="91440" tIns="45720" rIns="91440" bIns="45720" rtlCol="0" anchor="b">
            <a:normAutofit/>
          </a:bodyPr>
          <a:lstStyle/>
          <a:p>
            <a:pPr algn="ctr"/>
            <a:r>
              <a:rPr lang="en-US" sz="5400" kern="1200">
                <a:solidFill>
                  <a:schemeClr val="bg1"/>
                </a:solidFill>
                <a:latin typeface="+mj-lt"/>
                <a:ea typeface="+mj-ea"/>
                <a:cs typeface="+mj-cs"/>
              </a:rPr>
              <a:t>Family Partnerships</a:t>
            </a:r>
          </a:p>
        </p:txBody>
      </p:sp>
      <p:sp>
        <p:nvSpPr>
          <p:cNvPr id="31" name="Oval 30">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31407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 name="Title 3">
            <a:extLst>
              <a:ext uri="{FF2B5EF4-FFF2-40B4-BE49-F238E27FC236}">
                <a16:creationId xmlns:a16="http://schemas.microsoft.com/office/drawing/2014/main" id="{025A8EA1-620F-934A-81CA-66092C137122}"/>
              </a:ext>
            </a:extLst>
          </p:cNvPr>
          <p:cNvSpPr>
            <a:spLocks noGrp="1"/>
          </p:cNvSpPr>
          <p:nvPr>
            <p:ph type="title"/>
          </p:nvPr>
        </p:nvSpPr>
        <p:spPr>
          <a:xfrm>
            <a:off x="841246" y="673770"/>
            <a:ext cx="3644489" cy="2414488"/>
          </a:xfrm>
        </p:spPr>
        <p:txBody>
          <a:bodyPr anchor="t">
            <a:normAutofit/>
          </a:bodyPr>
          <a:lstStyle/>
          <a:p>
            <a:r>
              <a:rPr lang="en-US" sz="5000">
                <a:solidFill>
                  <a:srgbClr val="FFFFFF"/>
                </a:solidFill>
              </a:rPr>
              <a:t>Family Systems and Collaboration</a:t>
            </a:r>
          </a:p>
        </p:txBody>
      </p:sp>
      <p:sp>
        <p:nvSpPr>
          <p:cNvPr id="5" name="Content Placeholder 4">
            <a:extLst>
              <a:ext uri="{FF2B5EF4-FFF2-40B4-BE49-F238E27FC236}">
                <a16:creationId xmlns:a16="http://schemas.microsoft.com/office/drawing/2014/main" id="{B232DE5C-2D24-E146-865C-E57E3E46C78B}"/>
              </a:ext>
            </a:extLst>
          </p:cNvPr>
          <p:cNvSpPr>
            <a:spLocks noGrp="1"/>
          </p:cNvSpPr>
          <p:nvPr>
            <p:ph idx="1"/>
          </p:nvPr>
        </p:nvSpPr>
        <p:spPr>
          <a:xfrm>
            <a:off x="6095999" y="882315"/>
            <a:ext cx="5254754" cy="5294647"/>
          </a:xfrm>
        </p:spPr>
        <p:txBody>
          <a:bodyPr>
            <a:normAutofit/>
          </a:bodyPr>
          <a:lstStyle/>
          <a:p>
            <a:r>
              <a:rPr lang="en-US" sz="1500"/>
              <a:t>Often, family accommodation and behavior avoidance associated with severity of anxiety symptoms (Norman et al. 2015)</a:t>
            </a:r>
          </a:p>
          <a:p>
            <a:r>
              <a:rPr lang="en-US" sz="1500"/>
              <a:t>Family system interventions focus on changing parent behaviors (even when child not receptive)-(Lebowitz et al. 2020)</a:t>
            </a:r>
          </a:p>
          <a:p>
            <a:r>
              <a:rPr lang="en-US" sz="1500"/>
              <a:t>For school refusal behaviors, family partnership is essential</a:t>
            </a:r>
          </a:p>
          <a:p>
            <a:pPr lvl="1"/>
            <a:r>
              <a:rPr lang="en-US" sz="1500"/>
              <a:t>Training/supports include developing a plan:</a:t>
            </a:r>
          </a:p>
          <a:p>
            <a:pPr lvl="2"/>
            <a:r>
              <a:rPr lang="en-US" sz="1500"/>
              <a:t>Minimizing providing function for school refusal</a:t>
            </a:r>
          </a:p>
          <a:p>
            <a:pPr lvl="2"/>
            <a:r>
              <a:rPr lang="en-US" sz="1500"/>
              <a:t>Establishing consistent routine (e.g., morning, evening routines)</a:t>
            </a:r>
          </a:p>
          <a:p>
            <a:pPr lvl="2"/>
            <a:r>
              <a:rPr lang="en-US" sz="1500"/>
              <a:t>Planned ignoring of school refusal behaviors</a:t>
            </a:r>
          </a:p>
          <a:p>
            <a:pPr lvl="2"/>
            <a:r>
              <a:rPr lang="en-US" sz="1500"/>
              <a:t>Establishing clear process for school return and rewards</a:t>
            </a:r>
          </a:p>
          <a:p>
            <a:pPr lvl="2"/>
            <a:r>
              <a:rPr lang="en-US" sz="1500"/>
              <a:t>Escorting student to school</a:t>
            </a:r>
          </a:p>
          <a:p>
            <a:pPr lvl="2"/>
            <a:r>
              <a:rPr lang="en-US" sz="1500"/>
              <a:t>Leaving student in school</a:t>
            </a:r>
          </a:p>
          <a:p>
            <a:pPr lvl="1"/>
            <a:r>
              <a:rPr lang="en-US" sz="1500"/>
              <a:t>Describing long-term prognosis of school refusal behaviors (encourage parent involvement)</a:t>
            </a:r>
          </a:p>
        </p:txBody>
      </p:sp>
    </p:spTree>
    <p:extLst>
      <p:ext uri="{BB962C8B-B14F-4D97-AF65-F5344CB8AC3E}">
        <p14:creationId xmlns:p14="http://schemas.microsoft.com/office/powerpoint/2010/main" val="1566970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B48A-DD7E-5A4E-8F06-DC2C4F9657E5}"/>
              </a:ext>
            </a:extLst>
          </p:cNvPr>
          <p:cNvSpPr>
            <a:spLocks noGrp="1"/>
          </p:cNvSpPr>
          <p:nvPr>
            <p:ph type="title"/>
          </p:nvPr>
        </p:nvSpPr>
        <p:spPr/>
        <p:txBody>
          <a:bodyPr/>
          <a:lstStyle/>
          <a:p>
            <a:r>
              <a:rPr lang="en-US"/>
              <a:t>Family Partnership Considerations</a:t>
            </a:r>
            <a:endParaRPr lang="en-US" dirty="0"/>
          </a:p>
        </p:txBody>
      </p:sp>
      <p:graphicFrame>
        <p:nvGraphicFramePr>
          <p:cNvPr id="7" name="Content Placeholder 2">
            <a:extLst>
              <a:ext uri="{FF2B5EF4-FFF2-40B4-BE49-F238E27FC236}">
                <a16:creationId xmlns:a16="http://schemas.microsoft.com/office/drawing/2014/main" id="{E582A8A1-6E5F-4509-9E0D-07A5E79C22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12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F28DE-D114-F649-8A54-60162322EB5B}"/>
              </a:ext>
            </a:extLst>
          </p:cNvPr>
          <p:cNvSpPr>
            <a:spLocks noGrp="1"/>
          </p:cNvSpPr>
          <p:nvPr>
            <p:ph type="title"/>
          </p:nvPr>
        </p:nvSpPr>
        <p:spPr>
          <a:xfrm>
            <a:off x="838200" y="365125"/>
            <a:ext cx="10515600" cy="1325563"/>
          </a:xfrm>
        </p:spPr>
        <p:txBody>
          <a:bodyPr>
            <a:normAutofit/>
          </a:bodyPr>
          <a:lstStyle/>
          <a:p>
            <a:r>
              <a:rPr lang="en-US" sz="5400"/>
              <a:t>School Refusal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B2D947-54BC-E14B-A1A4-9C61038A8637}"/>
              </a:ext>
            </a:extLst>
          </p:cNvPr>
          <p:cNvSpPr>
            <a:spLocks noGrp="1"/>
          </p:cNvSpPr>
          <p:nvPr>
            <p:ph idx="1"/>
          </p:nvPr>
        </p:nvSpPr>
        <p:spPr>
          <a:xfrm>
            <a:off x="838200" y="1929384"/>
            <a:ext cx="10515600" cy="4251960"/>
          </a:xfrm>
        </p:spPr>
        <p:txBody>
          <a:bodyPr>
            <a:normAutofit/>
          </a:bodyPr>
          <a:lstStyle/>
          <a:p>
            <a:r>
              <a:rPr lang="en-US" sz="2000"/>
              <a:t>Two primary categories:</a:t>
            </a:r>
          </a:p>
          <a:p>
            <a:pPr lvl="1"/>
            <a:r>
              <a:rPr lang="en-US" sz="2000"/>
              <a:t>Anxiety about school</a:t>
            </a:r>
          </a:p>
          <a:p>
            <a:pPr lvl="1"/>
            <a:r>
              <a:rPr lang="en-US" sz="2000"/>
              <a:t>Lack of interest and motivation</a:t>
            </a:r>
          </a:p>
          <a:p>
            <a:r>
              <a:rPr lang="en-US" sz="2000"/>
              <a:t>Peaks at transition points</a:t>
            </a:r>
          </a:p>
          <a:p>
            <a:r>
              <a:rPr lang="en-US" sz="2000"/>
              <a:t>Linked to poor long-term outcomes</a:t>
            </a:r>
          </a:p>
          <a:p>
            <a:pPr lvl="1"/>
            <a:r>
              <a:rPr lang="en-US" sz="2000"/>
              <a:t>Academic skills</a:t>
            </a:r>
          </a:p>
          <a:p>
            <a:pPr lvl="1"/>
            <a:r>
              <a:rPr lang="en-US" sz="2000"/>
              <a:t>Mental health</a:t>
            </a:r>
          </a:p>
          <a:p>
            <a:pPr lvl="1"/>
            <a:r>
              <a:rPr lang="en-US" sz="2000"/>
              <a:t>Post-school achievement</a:t>
            </a:r>
          </a:p>
          <a:p>
            <a:r>
              <a:rPr lang="en-US" sz="2000"/>
              <a:t>Although heterogenous (across students), is more common in students with ASD compared to general population</a:t>
            </a:r>
          </a:p>
          <a:p>
            <a:pPr lvl="1"/>
            <a:r>
              <a:rPr lang="en-US" sz="2000"/>
              <a:t>40-53% for students with ASD compared to 5-28% in general child/adolescent population (Havik et al. 2015; Munkhaugen et al. 2017)</a:t>
            </a:r>
          </a:p>
        </p:txBody>
      </p:sp>
    </p:spTree>
    <p:extLst>
      <p:ext uri="{BB962C8B-B14F-4D97-AF65-F5344CB8AC3E}">
        <p14:creationId xmlns:p14="http://schemas.microsoft.com/office/powerpoint/2010/main" val="2226592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66E96-79CB-114F-9553-95D82C223BCA}"/>
              </a:ext>
            </a:extLst>
          </p:cNvPr>
          <p:cNvSpPr>
            <a:spLocks noGrp="1"/>
          </p:cNvSpPr>
          <p:nvPr>
            <p:ph type="title"/>
          </p:nvPr>
        </p:nvSpPr>
        <p:spPr>
          <a:xfrm>
            <a:off x="686834" y="1153572"/>
            <a:ext cx="3200400" cy="4461163"/>
          </a:xfrm>
        </p:spPr>
        <p:txBody>
          <a:bodyPr>
            <a:normAutofit/>
          </a:bodyPr>
          <a:lstStyle/>
          <a:p>
            <a:r>
              <a:rPr lang="en-US">
                <a:solidFill>
                  <a:srgbClr val="FFFFFF"/>
                </a:solidFill>
              </a:rPr>
              <a:t>Engaging Families with Person-Centered Planning (PCP)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B28347-FCF4-EA47-BF94-4D9287DE456B}"/>
              </a:ext>
            </a:extLst>
          </p:cNvPr>
          <p:cNvSpPr>
            <a:spLocks noGrp="1"/>
          </p:cNvSpPr>
          <p:nvPr>
            <p:ph idx="1"/>
          </p:nvPr>
        </p:nvSpPr>
        <p:spPr>
          <a:xfrm>
            <a:off x="4447308" y="591344"/>
            <a:ext cx="6906491" cy="5585619"/>
          </a:xfrm>
        </p:spPr>
        <p:txBody>
          <a:bodyPr anchor="ctr">
            <a:normAutofit/>
          </a:bodyPr>
          <a:lstStyle/>
          <a:p>
            <a:r>
              <a:rPr lang="en-US" dirty="0"/>
              <a:t>Gives the student and family a voice in designing supports</a:t>
            </a:r>
          </a:p>
          <a:p>
            <a:r>
              <a:rPr lang="en-US" dirty="0"/>
              <a:t>Coordinates supports around the life of the person rather than the needs of the system and existing supports</a:t>
            </a:r>
          </a:p>
          <a:p>
            <a:r>
              <a:rPr lang="en-US" dirty="0"/>
              <a:t>Looks at more than just improving behaviors</a:t>
            </a:r>
          </a:p>
          <a:p>
            <a:pPr lvl="1"/>
            <a:r>
              <a:rPr lang="en-US" dirty="0"/>
              <a:t>Increase quality of life by making community connections</a:t>
            </a:r>
          </a:p>
          <a:p>
            <a:pPr lvl="1"/>
            <a:r>
              <a:rPr lang="en-US" dirty="0"/>
              <a:t>Honors dream of student and family</a:t>
            </a:r>
          </a:p>
          <a:p>
            <a:pPr lvl="1"/>
            <a:r>
              <a:rPr lang="en-US" dirty="0"/>
              <a:t>Incorporates cultural relevance</a:t>
            </a:r>
          </a:p>
          <a:p>
            <a:pPr lvl="1"/>
            <a:r>
              <a:rPr lang="en-US" dirty="0"/>
              <a:t>Provides team with greater understanding of the student and family</a:t>
            </a:r>
          </a:p>
        </p:txBody>
      </p:sp>
    </p:spTree>
    <p:extLst>
      <p:ext uri="{BB962C8B-B14F-4D97-AF65-F5344CB8AC3E}">
        <p14:creationId xmlns:p14="http://schemas.microsoft.com/office/powerpoint/2010/main" val="4242809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2804708-67F6-FC45-BB7D-9130932A9ACE}"/>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PCP Process</a:t>
            </a:r>
          </a:p>
        </p:txBody>
      </p:sp>
      <p:sp>
        <p:nvSpPr>
          <p:cNvPr id="3" name="Content Placeholder 2">
            <a:extLst>
              <a:ext uri="{FF2B5EF4-FFF2-40B4-BE49-F238E27FC236}">
                <a16:creationId xmlns:a16="http://schemas.microsoft.com/office/drawing/2014/main" id="{ECF5D95E-665B-0B42-9CE5-0D43CA25B97B}"/>
              </a:ext>
            </a:extLst>
          </p:cNvPr>
          <p:cNvSpPr>
            <a:spLocks noGrp="1"/>
          </p:cNvSpPr>
          <p:nvPr>
            <p:ph idx="1"/>
          </p:nvPr>
        </p:nvSpPr>
        <p:spPr>
          <a:xfrm>
            <a:off x="6095999" y="882315"/>
            <a:ext cx="5254754" cy="5294647"/>
          </a:xfrm>
        </p:spPr>
        <p:txBody>
          <a:bodyPr>
            <a:normAutofit/>
          </a:bodyPr>
          <a:lstStyle/>
          <a:p>
            <a:r>
              <a:rPr lang="en-US" sz="1900"/>
              <a:t>Several versions</a:t>
            </a:r>
          </a:p>
          <a:p>
            <a:r>
              <a:rPr lang="en-US" sz="1900"/>
              <a:t>All have:</a:t>
            </a:r>
          </a:p>
          <a:p>
            <a:pPr lvl="1"/>
            <a:r>
              <a:rPr lang="en-US" sz="1900"/>
              <a:t>Series of frames or activities to help understand the person’s voice with questions directed to the student</a:t>
            </a:r>
          </a:p>
          <a:p>
            <a:pPr lvl="1"/>
            <a:r>
              <a:rPr lang="en-US" sz="1900"/>
              <a:t>Visual representation (drawings, color, phrases)</a:t>
            </a:r>
          </a:p>
          <a:p>
            <a:pPr lvl="1"/>
            <a:r>
              <a:rPr lang="en-US" sz="1900"/>
              <a:t>Broad team representation that includes people who know the student well and who are welcomed to be on the team by the student</a:t>
            </a:r>
          </a:p>
          <a:p>
            <a:r>
              <a:rPr lang="en-US" sz="1900"/>
              <a:t>Dealing with sensitive information</a:t>
            </a:r>
          </a:p>
          <a:p>
            <a:pPr lvl="1"/>
            <a:r>
              <a:rPr lang="en-US" sz="1900"/>
              <a:t>Discuss ahead of time with person/family to preview information that may be shared</a:t>
            </a:r>
          </a:p>
          <a:p>
            <a:pPr lvl="1"/>
            <a:r>
              <a:rPr lang="en-US" sz="1900"/>
              <a:t>Have group norms for team on how to treat private information and supporting the student/family</a:t>
            </a:r>
          </a:p>
        </p:txBody>
      </p:sp>
    </p:spTree>
    <p:extLst>
      <p:ext uri="{BB962C8B-B14F-4D97-AF65-F5344CB8AC3E}">
        <p14:creationId xmlns:p14="http://schemas.microsoft.com/office/powerpoint/2010/main" val="66449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title"/>
          </p:nvPr>
        </p:nvSpPr>
        <p:spPr>
          <a:xfrm>
            <a:off x="838200" y="557189"/>
            <a:ext cx="3374136" cy="5567891"/>
          </a:xfrm>
        </p:spPr>
        <p:txBody>
          <a:bodyPr>
            <a:normAutofit/>
          </a:bodyPr>
          <a:lstStyle/>
          <a:p>
            <a:r>
              <a:rPr lang="en-US" altLang="en-US" sz="5200"/>
              <a:t>Sample PCP Processes</a:t>
            </a:r>
          </a:p>
        </p:txBody>
      </p:sp>
      <p:graphicFrame>
        <p:nvGraphicFramePr>
          <p:cNvPr id="39941" name="Rectangle 3">
            <a:extLst>
              <a:ext uri="{FF2B5EF4-FFF2-40B4-BE49-F238E27FC236}">
                <a16:creationId xmlns:a16="http://schemas.microsoft.com/office/drawing/2014/main" id="{26DDDC3F-9853-4896-9C0D-AD30B349A0B7}"/>
              </a:ext>
            </a:extLst>
          </p:cNvPr>
          <p:cNvGraphicFramePr>
            <a:graphicFrameLocks noGrp="1"/>
          </p:cNvGraphicFramePr>
          <p:nvPr>
            <p:ph idx="1"/>
            <p:extLst>
              <p:ext uri="{D42A27DB-BD31-4B8C-83A1-F6EECF244321}">
                <p14:modId xmlns:p14="http://schemas.microsoft.com/office/powerpoint/2010/main" val="3722355149"/>
              </p:ext>
            </p:extLst>
          </p:nvPr>
        </p:nvGraphicFramePr>
        <p:xfrm>
          <a:off x="4527030" y="179882"/>
          <a:ext cx="7360170" cy="6678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custDataLst>
              <p:tags r:id="rId2"/>
            </p:custDataLst>
          </p:nvPr>
        </p:nvSpPr>
        <p:spPr bwMode="auto">
          <a:xfrm>
            <a:off x="794479" y="1676400"/>
            <a:ext cx="5530121" cy="4343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47107" name="Oval 3"/>
          <p:cNvSpPr>
            <a:spLocks noChangeArrowheads="1"/>
          </p:cNvSpPr>
          <p:nvPr>
            <p:custDataLst>
              <p:tags r:id="rId3"/>
            </p:custDataLst>
          </p:nvPr>
        </p:nvSpPr>
        <p:spPr bwMode="auto">
          <a:xfrm>
            <a:off x="7543800" y="2286000"/>
            <a:ext cx="2895600" cy="312420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47108" name="Line 4"/>
          <p:cNvSpPr>
            <a:spLocks noChangeShapeType="1"/>
          </p:cNvSpPr>
          <p:nvPr>
            <p:custDataLst>
              <p:tags r:id="rId4"/>
            </p:custDataLst>
          </p:nvPr>
        </p:nvSpPr>
        <p:spPr bwMode="auto">
          <a:xfrm>
            <a:off x="6324600" y="1676400"/>
            <a:ext cx="1752600" cy="990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9" name="Line 5"/>
          <p:cNvSpPr>
            <a:spLocks noChangeShapeType="1"/>
          </p:cNvSpPr>
          <p:nvPr>
            <p:custDataLst>
              <p:tags r:id="rId5"/>
            </p:custDataLst>
          </p:nvPr>
        </p:nvSpPr>
        <p:spPr bwMode="auto">
          <a:xfrm flipV="1">
            <a:off x="6324600" y="5105400"/>
            <a:ext cx="1752600" cy="914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Line 6"/>
          <p:cNvSpPr>
            <a:spLocks noChangeShapeType="1"/>
          </p:cNvSpPr>
          <p:nvPr>
            <p:custDataLst>
              <p:tags r:id="rId6"/>
            </p:custDataLst>
          </p:nvPr>
        </p:nvSpPr>
        <p:spPr bwMode="auto">
          <a:xfrm>
            <a:off x="1752600" y="3886200"/>
            <a:ext cx="4572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1" name="Text Box 7"/>
          <p:cNvSpPr txBox="1">
            <a:spLocks noChangeArrowheads="1"/>
          </p:cNvSpPr>
          <p:nvPr>
            <p:custDataLst>
              <p:tags r:id="rId7"/>
            </p:custDataLst>
          </p:nvPr>
        </p:nvSpPr>
        <p:spPr bwMode="auto">
          <a:xfrm>
            <a:off x="1785158" y="338436"/>
            <a:ext cx="864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2400" b="1" dirty="0">
                <a:solidFill>
                  <a:srgbClr val="FF33CC"/>
                </a:solidFill>
              </a:rPr>
              <a:t>Integrated Person-Centered Plan:  </a:t>
            </a:r>
            <a:r>
              <a:rPr lang="en-US" altLang="en-US" sz="2400" b="1" dirty="0">
                <a:solidFill>
                  <a:srgbClr val="3366FF"/>
                </a:solidFill>
              </a:rPr>
              <a:t>Sample Organization</a:t>
            </a:r>
          </a:p>
        </p:txBody>
      </p:sp>
      <p:sp>
        <p:nvSpPr>
          <p:cNvPr id="47112" name="Line 8"/>
          <p:cNvSpPr>
            <a:spLocks noChangeShapeType="1"/>
          </p:cNvSpPr>
          <p:nvPr>
            <p:custDataLst>
              <p:tags r:id="rId8"/>
            </p:custDataLst>
          </p:nvPr>
        </p:nvSpPr>
        <p:spPr bwMode="auto">
          <a:xfrm flipH="1">
            <a:off x="2438400" y="1676399"/>
            <a:ext cx="152400" cy="48431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3" name="Line 9"/>
          <p:cNvSpPr>
            <a:spLocks noChangeShapeType="1"/>
          </p:cNvSpPr>
          <p:nvPr>
            <p:custDataLst>
              <p:tags r:id="rId9"/>
            </p:custDataLst>
          </p:nvPr>
        </p:nvSpPr>
        <p:spPr bwMode="auto">
          <a:xfrm>
            <a:off x="3429000" y="1676400"/>
            <a:ext cx="0" cy="434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0"/>
          <p:cNvSpPr>
            <a:spLocks noChangeShapeType="1"/>
          </p:cNvSpPr>
          <p:nvPr>
            <p:custDataLst>
              <p:tags r:id="rId10"/>
            </p:custDataLst>
          </p:nvPr>
        </p:nvSpPr>
        <p:spPr bwMode="auto">
          <a:xfrm>
            <a:off x="4343400" y="1676400"/>
            <a:ext cx="0" cy="434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Line 11"/>
          <p:cNvSpPr>
            <a:spLocks noChangeShapeType="1"/>
          </p:cNvSpPr>
          <p:nvPr>
            <p:custDataLst>
              <p:tags r:id="rId11"/>
            </p:custDataLst>
          </p:nvPr>
        </p:nvSpPr>
        <p:spPr bwMode="auto">
          <a:xfrm>
            <a:off x="5334000" y="1676400"/>
            <a:ext cx="0" cy="434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6" name="Text Box 12"/>
          <p:cNvSpPr txBox="1">
            <a:spLocks noChangeArrowheads="1"/>
          </p:cNvSpPr>
          <p:nvPr>
            <p:custDataLst>
              <p:tags r:id="rId12"/>
            </p:custDataLst>
          </p:nvPr>
        </p:nvSpPr>
        <p:spPr bwMode="auto">
          <a:xfrm>
            <a:off x="6477000" y="2743201"/>
            <a:ext cx="1066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a:solidFill>
                  <a:srgbClr val="FF33CC"/>
                </a:solidFill>
              </a:rPr>
              <a:t>First Steps</a:t>
            </a:r>
          </a:p>
          <a:p>
            <a:pPr algn="ctr" eaLnBrk="1" hangingPunct="1">
              <a:spcBef>
                <a:spcPct val="50000"/>
              </a:spcBef>
            </a:pPr>
            <a:r>
              <a:rPr lang="en-US" altLang="en-US">
                <a:solidFill>
                  <a:srgbClr val="FF33CC"/>
                </a:solidFill>
              </a:rPr>
              <a:t>13</a:t>
            </a:r>
          </a:p>
        </p:txBody>
      </p:sp>
      <p:sp>
        <p:nvSpPr>
          <p:cNvPr id="47117" name="Text Box 13"/>
          <p:cNvSpPr txBox="1">
            <a:spLocks noChangeArrowheads="1"/>
          </p:cNvSpPr>
          <p:nvPr>
            <p:custDataLst>
              <p:tags r:id="rId13"/>
            </p:custDataLst>
          </p:nvPr>
        </p:nvSpPr>
        <p:spPr bwMode="auto">
          <a:xfrm>
            <a:off x="8191500" y="34290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b="1" dirty="0">
                <a:solidFill>
                  <a:srgbClr val="FF3300"/>
                </a:solidFill>
              </a:rPr>
              <a:t>Goals 12</a:t>
            </a:r>
          </a:p>
        </p:txBody>
      </p:sp>
      <p:sp>
        <p:nvSpPr>
          <p:cNvPr id="47118" name="Text Box 14"/>
          <p:cNvSpPr txBox="1">
            <a:spLocks noChangeArrowheads="1"/>
          </p:cNvSpPr>
          <p:nvPr>
            <p:custDataLst>
              <p:tags r:id="rId14"/>
            </p:custDataLst>
          </p:nvPr>
        </p:nvSpPr>
        <p:spPr bwMode="auto">
          <a:xfrm>
            <a:off x="8039099" y="161925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b="1" dirty="0">
                <a:solidFill>
                  <a:srgbClr val="9966FF"/>
                </a:solidFill>
              </a:rPr>
              <a:t>Dream 1</a:t>
            </a:r>
          </a:p>
        </p:txBody>
      </p:sp>
      <p:sp>
        <p:nvSpPr>
          <p:cNvPr id="47119" name="Text Box 15"/>
          <p:cNvSpPr txBox="1">
            <a:spLocks noChangeArrowheads="1"/>
          </p:cNvSpPr>
          <p:nvPr>
            <p:custDataLst>
              <p:tags r:id="rId15"/>
            </p:custDataLst>
          </p:nvPr>
        </p:nvSpPr>
        <p:spPr bwMode="auto">
          <a:xfrm>
            <a:off x="1752600" y="1828801"/>
            <a:ext cx="914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600">
                <a:solidFill>
                  <a:srgbClr val="FF3399"/>
                </a:solidFill>
              </a:rPr>
              <a:t>People</a:t>
            </a:r>
          </a:p>
          <a:p>
            <a:pPr algn="ctr" eaLnBrk="1" hangingPunct="1">
              <a:spcBef>
                <a:spcPct val="50000"/>
              </a:spcBef>
            </a:pPr>
            <a:r>
              <a:rPr lang="en-US" altLang="en-US" sz="1600">
                <a:solidFill>
                  <a:srgbClr val="FF3399"/>
                </a:solidFill>
              </a:rPr>
              <a:t>2</a:t>
            </a:r>
          </a:p>
        </p:txBody>
      </p:sp>
      <p:sp>
        <p:nvSpPr>
          <p:cNvPr id="47120" name="Text Box 16"/>
          <p:cNvSpPr txBox="1">
            <a:spLocks noChangeArrowheads="1"/>
          </p:cNvSpPr>
          <p:nvPr>
            <p:custDataLst>
              <p:tags r:id="rId16"/>
            </p:custDataLst>
          </p:nvPr>
        </p:nvSpPr>
        <p:spPr bwMode="auto">
          <a:xfrm>
            <a:off x="2590800" y="1828801"/>
            <a:ext cx="914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00CCFF"/>
                </a:solidFill>
              </a:rPr>
              <a:t>Health</a:t>
            </a:r>
          </a:p>
          <a:p>
            <a:pPr algn="ctr" eaLnBrk="1" hangingPunct="1">
              <a:spcBef>
                <a:spcPct val="50000"/>
              </a:spcBef>
            </a:pPr>
            <a:r>
              <a:rPr lang="en-US" altLang="en-US" sz="1600">
                <a:solidFill>
                  <a:srgbClr val="00CCFF"/>
                </a:solidFill>
              </a:rPr>
              <a:t>4</a:t>
            </a:r>
          </a:p>
        </p:txBody>
      </p:sp>
      <p:sp>
        <p:nvSpPr>
          <p:cNvPr id="47121" name="Text Box 17"/>
          <p:cNvSpPr txBox="1">
            <a:spLocks noChangeArrowheads="1"/>
          </p:cNvSpPr>
          <p:nvPr>
            <p:custDataLst>
              <p:tags r:id="rId17"/>
            </p:custDataLst>
          </p:nvPr>
        </p:nvSpPr>
        <p:spPr bwMode="auto">
          <a:xfrm>
            <a:off x="3429000" y="1828801"/>
            <a:ext cx="1066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FF9933"/>
                </a:solidFill>
              </a:rPr>
              <a:t>Choices</a:t>
            </a:r>
          </a:p>
          <a:p>
            <a:pPr algn="ctr" eaLnBrk="1" hangingPunct="1">
              <a:spcBef>
                <a:spcPct val="50000"/>
              </a:spcBef>
            </a:pPr>
            <a:r>
              <a:rPr lang="en-US" altLang="en-US" sz="1600">
                <a:solidFill>
                  <a:srgbClr val="FF9933"/>
                </a:solidFill>
              </a:rPr>
              <a:t>6</a:t>
            </a:r>
          </a:p>
        </p:txBody>
      </p:sp>
      <p:sp>
        <p:nvSpPr>
          <p:cNvPr id="47122" name="Text Box 18"/>
          <p:cNvSpPr txBox="1">
            <a:spLocks noChangeArrowheads="1"/>
          </p:cNvSpPr>
          <p:nvPr>
            <p:custDataLst>
              <p:tags r:id="rId18"/>
            </p:custDataLst>
          </p:nvPr>
        </p:nvSpPr>
        <p:spPr bwMode="auto">
          <a:xfrm>
            <a:off x="4343400" y="1828801"/>
            <a:ext cx="1219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3366FF"/>
                </a:solidFill>
              </a:rPr>
              <a:t>Strategies</a:t>
            </a:r>
          </a:p>
          <a:p>
            <a:pPr algn="ctr" eaLnBrk="1" hangingPunct="1">
              <a:spcBef>
                <a:spcPct val="50000"/>
              </a:spcBef>
            </a:pPr>
            <a:r>
              <a:rPr lang="en-US" altLang="en-US" sz="1600">
                <a:solidFill>
                  <a:srgbClr val="3366FF"/>
                </a:solidFill>
              </a:rPr>
              <a:t>8</a:t>
            </a:r>
          </a:p>
        </p:txBody>
      </p:sp>
      <p:sp>
        <p:nvSpPr>
          <p:cNvPr id="47123" name="Text Box 19"/>
          <p:cNvSpPr txBox="1">
            <a:spLocks noChangeArrowheads="1"/>
          </p:cNvSpPr>
          <p:nvPr>
            <p:custDataLst>
              <p:tags r:id="rId19"/>
            </p:custDataLst>
          </p:nvPr>
        </p:nvSpPr>
        <p:spPr bwMode="auto">
          <a:xfrm>
            <a:off x="5334000" y="1828800"/>
            <a:ext cx="1066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dirty="0">
                <a:solidFill>
                  <a:srgbClr val="00B050"/>
                </a:solidFill>
              </a:rPr>
              <a:t>Barriers</a:t>
            </a:r>
          </a:p>
          <a:p>
            <a:pPr eaLnBrk="1" hangingPunct="1">
              <a:spcBef>
                <a:spcPct val="50000"/>
              </a:spcBef>
            </a:pPr>
            <a:r>
              <a:rPr lang="en-US" altLang="en-US" sz="1600" dirty="0">
                <a:solidFill>
                  <a:srgbClr val="00B050"/>
                </a:solidFill>
              </a:rPr>
              <a:t>and</a:t>
            </a:r>
          </a:p>
          <a:p>
            <a:pPr eaLnBrk="1" hangingPunct="1">
              <a:spcBef>
                <a:spcPct val="50000"/>
              </a:spcBef>
            </a:pPr>
            <a:r>
              <a:rPr lang="en-US" altLang="en-US" sz="1600" dirty="0">
                <a:solidFill>
                  <a:srgbClr val="00B050"/>
                </a:solidFill>
              </a:rPr>
              <a:t>Supports</a:t>
            </a:r>
          </a:p>
          <a:p>
            <a:pPr algn="ctr" eaLnBrk="1" hangingPunct="1">
              <a:spcBef>
                <a:spcPct val="50000"/>
              </a:spcBef>
            </a:pPr>
            <a:r>
              <a:rPr lang="en-US" altLang="en-US" sz="1600" dirty="0">
                <a:solidFill>
                  <a:srgbClr val="00B050"/>
                </a:solidFill>
              </a:rPr>
              <a:t>10</a:t>
            </a:r>
          </a:p>
        </p:txBody>
      </p:sp>
      <p:sp>
        <p:nvSpPr>
          <p:cNvPr id="47124" name="Text Box 20"/>
          <p:cNvSpPr txBox="1">
            <a:spLocks noChangeArrowheads="1"/>
          </p:cNvSpPr>
          <p:nvPr>
            <p:custDataLst>
              <p:tags r:id="rId20"/>
            </p:custDataLst>
          </p:nvPr>
        </p:nvSpPr>
        <p:spPr bwMode="auto">
          <a:xfrm>
            <a:off x="1752600" y="4038601"/>
            <a:ext cx="914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FF33CC"/>
                </a:solidFill>
              </a:rPr>
              <a:t>Places</a:t>
            </a:r>
          </a:p>
          <a:p>
            <a:pPr algn="ctr" eaLnBrk="1" hangingPunct="1">
              <a:spcBef>
                <a:spcPct val="50000"/>
              </a:spcBef>
            </a:pPr>
            <a:r>
              <a:rPr lang="en-US" altLang="en-US" sz="1600">
                <a:solidFill>
                  <a:srgbClr val="FF33CC"/>
                </a:solidFill>
              </a:rPr>
              <a:t>3</a:t>
            </a:r>
            <a:r>
              <a:rPr lang="en-US" altLang="en-US" sz="1600"/>
              <a:t> </a:t>
            </a:r>
          </a:p>
        </p:txBody>
      </p:sp>
      <p:sp>
        <p:nvSpPr>
          <p:cNvPr id="47125" name="Text Box 21"/>
          <p:cNvSpPr txBox="1">
            <a:spLocks noChangeArrowheads="1"/>
          </p:cNvSpPr>
          <p:nvPr>
            <p:custDataLst>
              <p:tags r:id="rId21"/>
            </p:custDataLst>
          </p:nvPr>
        </p:nvSpPr>
        <p:spPr bwMode="auto">
          <a:xfrm>
            <a:off x="2590800" y="4038601"/>
            <a:ext cx="914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3366FF"/>
                </a:solidFill>
              </a:rPr>
              <a:t>History</a:t>
            </a:r>
          </a:p>
          <a:p>
            <a:pPr algn="ctr" eaLnBrk="1" hangingPunct="1">
              <a:spcBef>
                <a:spcPct val="50000"/>
              </a:spcBef>
            </a:pPr>
            <a:r>
              <a:rPr lang="en-US" altLang="en-US" sz="1600">
                <a:solidFill>
                  <a:srgbClr val="3366FF"/>
                </a:solidFill>
              </a:rPr>
              <a:t>5</a:t>
            </a:r>
          </a:p>
        </p:txBody>
      </p:sp>
      <p:sp>
        <p:nvSpPr>
          <p:cNvPr id="47126" name="Text Box 22"/>
          <p:cNvSpPr txBox="1">
            <a:spLocks noChangeArrowheads="1"/>
          </p:cNvSpPr>
          <p:nvPr>
            <p:custDataLst>
              <p:tags r:id="rId22"/>
            </p:custDataLst>
          </p:nvPr>
        </p:nvSpPr>
        <p:spPr bwMode="auto">
          <a:xfrm>
            <a:off x="3429000" y="4038601"/>
            <a:ext cx="990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chemeClr val="accent1"/>
                </a:solidFill>
              </a:rPr>
              <a:t>Respect</a:t>
            </a:r>
          </a:p>
          <a:p>
            <a:pPr algn="ctr" eaLnBrk="1" hangingPunct="1">
              <a:spcBef>
                <a:spcPct val="50000"/>
              </a:spcBef>
            </a:pPr>
            <a:r>
              <a:rPr lang="en-US" altLang="en-US" sz="1600">
                <a:solidFill>
                  <a:schemeClr val="accent1"/>
                </a:solidFill>
              </a:rPr>
              <a:t>7</a:t>
            </a:r>
          </a:p>
        </p:txBody>
      </p:sp>
      <p:sp>
        <p:nvSpPr>
          <p:cNvPr id="47127" name="Text Box 23"/>
          <p:cNvSpPr txBox="1">
            <a:spLocks noChangeArrowheads="1"/>
          </p:cNvSpPr>
          <p:nvPr>
            <p:custDataLst>
              <p:tags r:id="rId23"/>
            </p:custDataLst>
          </p:nvPr>
        </p:nvSpPr>
        <p:spPr bwMode="auto">
          <a:xfrm>
            <a:off x="4419600" y="4038600"/>
            <a:ext cx="914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FF3300"/>
                </a:solidFill>
              </a:rPr>
              <a:t>Hopes </a:t>
            </a:r>
          </a:p>
          <a:p>
            <a:pPr eaLnBrk="1" hangingPunct="1">
              <a:spcBef>
                <a:spcPct val="50000"/>
              </a:spcBef>
            </a:pPr>
            <a:r>
              <a:rPr lang="en-US" altLang="en-US" sz="1600">
                <a:solidFill>
                  <a:srgbClr val="FF3300"/>
                </a:solidFill>
              </a:rPr>
              <a:t>and </a:t>
            </a:r>
          </a:p>
          <a:p>
            <a:pPr eaLnBrk="1" hangingPunct="1">
              <a:spcBef>
                <a:spcPct val="50000"/>
              </a:spcBef>
            </a:pPr>
            <a:r>
              <a:rPr lang="en-US" altLang="en-US" sz="1600">
                <a:solidFill>
                  <a:srgbClr val="FF3300"/>
                </a:solidFill>
              </a:rPr>
              <a:t>Fears</a:t>
            </a:r>
          </a:p>
          <a:p>
            <a:pPr algn="ctr" eaLnBrk="1" hangingPunct="1">
              <a:spcBef>
                <a:spcPct val="50000"/>
              </a:spcBef>
            </a:pPr>
            <a:r>
              <a:rPr lang="en-US" altLang="en-US" sz="1600">
                <a:solidFill>
                  <a:srgbClr val="FF3300"/>
                </a:solidFill>
              </a:rPr>
              <a:t>9</a:t>
            </a:r>
          </a:p>
        </p:txBody>
      </p:sp>
      <p:sp>
        <p:nvSpPr>
          <p:cNvPr id="47128" name="Text Box 24"/>
          <p:cNvSpPr txBox="1">
            <a:spLocks noChangeArrowheads="1"/>
          </p:cNvSpPr>
          <p:nvPr>
            <p:custDataLst>
              <p:tags r:id="rId24"/>
            </p:custDataLst>
          </p:nvPr>
        </p:nvSpPr>
        <p:spPr bwMode="auto">
          <a:xfrm>
            <a:off x="5334000" y="4038601"/>
            <a:ext cx="990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tLang="en-US" sz="1600">
                <a:solidFill>
                  <a:srgbClr val="9966FF"/>
                </a:solidFill>
              </a:rPr>
              <a:t>Themes</a:t>
            </a:r>
          </a:p>
          <a:p>
            <a:pPr algn="ctr" eaLnBrk="1" hangingPunct="1">
              <a:spcBef>
                <a:spcPct val="50000"/>
              </a:spcBef>
            </a:pPr>
            <a:r>
              <a:rPr lang="en-US" altLang="en-US" sz="1600">
                <a:solidFill>
                  <a:srgbClr val="9966FF"/>
                </a:solidFill>
              </a:rPr>
              <a:t>11</a:t>
            </a:r>
          </a:p>
        </p:txBody>
      </p:sp>
    </p:spTree>
    <p:custDataLst>
      <p:tags r:id="rId1"/>
    </p:custDataLst>
    <p:extLst>
      <p:ext uri="{BB962C8B-B14F-4D97-AF65-F5344CB8AC3E}">
        <p14:creationId xmlns:p14="http://schemas.microsoft.com/office/powerpoint/2010/main" val="121470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32DA7-389C-F94E-AEC0-EFB532F1EA8C}"/>
              </a:ext>
            </a:extLst>
          </p:cNvPr>
          <p:cNvSpPr>
            <a:spLocks noGrp="1"/>
          </p:cNvSpPr>
          <p:nvPr>
            <p:ph type="title"/>
          </p:nvPr>
        </p:nvSpPr>
        <p:spPr>
          <a:xfrm>
            <a:off x="635000" y="640823"/>
            <a:ext cx="3418659" cy="5583148"/>
          </a:xfrm>
        </p:spPr>
        <p:txBody>
          <a:bodyPr anchor="ctr">
            <a:normAutofit/>
          </a:bodyPr>
          <a:lstStyle/>
          <a:p>
            <a:r>
              <a:rPr lang="en-US" sz="5400"/>
              <a:t>Data and Outcomes PCP</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1A5B3D2-9198-4397-B521-B1766D087D7D}"/>
              </a:ext>
            </a:extLst>
          </p:cNvPr>
          <p:cNvGraphicFramePr>
            <a:graphicFrameLocks noGrp="1"/>
          </p:cNvGraphicFramePr>
          <p:nvPr>
            <p:ph idx="1"/>
            <p:extLst>
              <p:ext uri="{D42A27DB-BD31-4B8C-83A1-F6EECF244321}">
                <p14:modId xmlns:p14="http://schemas.microsoft.com/office/powerpoint/2010/main" val="27793821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14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E52D1177-0DA5-3D4A-9E0B-7145DE948762}"/>
              </a:ext>
            </a:extLst>
          </p:cNvPr>
          <p:cNvPicPr>
            <a:picLocks noChangeAspect="1"/>
          </p:cNvPicPr>
          <p:nvPr/>
        </p:nvPicPr>
        <p:blipFill rotWithShape="1">
          <a:blip r:embed="rId2"/>
          <a:srcRect l="25077" t="19672" r="7735" b="11912"/>
          <a:stretch/>
        </p:blipFill>
        <p:spPr>
          <a:xfrm>
            <a:off x="-1" y="0"/>
            <a:ext cx="12022111" cy="6910087"/>
          </a:xfrm>
          <a:prstGeom prst="rect">
            <a:avLst/>
          </a:prstGeom>
        </p:spPr>
      </p:pic>
    </p:spTree>
    <p:extLst>
      <p:ext uri="{BB962C8B-B14F-4D97-AF65-F5344CB8AC3E}">
        <p14:creationId xmlns:p14="http://schemas.microsoft.com/office/powerpoint/2010/main" val="1439739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D5CCD1-5714-8F4D-BC0D-8245680E14F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Case Examples</a:t>
            </a:r>
          </a:p>
        </p:txBody>
      </p:sp>
      <p:cxnSp>
        <p:nvCxnSpPr>
          <p:cNvPr id="15" name="Straight Connector 14">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33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7C2F2D-E6B8-9645-AF5F-6E69B4532604}"/>
              </a:ext>
            </a:extLst>
          </p:cNvPr>
          <p:cNvSpPr>
            <a:spLocks noGrp="1"/>
          </p:cNvSpPr>
          <p:nvPr>
            <p:ph type="title"/>
          </p:nvPr>
        </p:nvSpPr>
        <p:spPr/>
        <p:txBody>
          <a:bodyPr/>
          <a:lstStyle/>
          <a:p>
            <a:r>
              <a:rPr lang="en-US"/>
              <a:t>Emma</a:t>
            </a:r>
            <a:endParaRPr lang="en-US" dirty="0"/>
          </a:p>
        </p:txBody>
      </p:sp>
      <p:graphicFrame>
        <p:nvGraphicFramePr>
          <p:cNvPr id="7" name="Content Placeholder 4">
            <a:extLst>
              <a:ext uri="{FF2B5EF4-FFF2-40B4-BE49-F238E27FC236}">
                <a16:creationId xmlns:a16="http://schemas.microsoft.com/office/drawing/2014/main" id="{4256FF45-9316-49CC-A512-E871ED9E309F}"/>
              </a:ext>
            </a:extLst>
          </p:cNvPr>
          <p:cNvGraphicFramePr>
            <a:graphicFrameLocks noGrp="1"/>
          </p:cNvGraphicFramePr>
          <p:nvPr>
            <p:ph idx="1"/>
            <p:extLst>
              <p:ext uri="{D42A27DB-BD31-4B8C-83A1-F6EECF244321}">
                <p14:modId xmlns:p14="http://schemas.microsoft.com/office/powerpoint/2010/main" val="1889158009"/>
              </p:ext>
            </p:extLst>
          </p:nvPr>
        </p:nvGraphicFramePr>
        <p:xfrm>
          <a:off x="838200" y="1412111"/>
          <a:ext cx="10515600" cy="5335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616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E07FD6-83A1-8A42-AD75-F1623D2B07EB}"/>
              </a:ext>
            </a:extLst>
          </p:cNvPr>
          <p:cNvSpPr>
            <a:spLocks noGrp="1"/>
          </p:cNvSpPr>
          <p:nvPr>
            <p:ph type="title"/>
          </p:nvPr>
        </p:nvSpPr>
        <p:spPr>
          <a:xfrm>
            <a:off x="686834" y="1153572"/>
            <a:ext cx="3200400" cy="4461163"/>
          </a:xfrm>
        </p:spPr>
        <p:txBody>
          <a:bodyPr>
            <a:normAutofit/>
          </a:bodyPr>
          <a:lstStyle/>
          <a:p>
            <a:r>
              <a:rPr lang="en-US">
                <a:solidFill>
                  <a:srgbClr val="FFFFFF"/>
                </a:solidFill>
              </a:rPr>
              <a:t>Emma’s Assessment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5AFCFE-DC63-8C4A-A579-5A9411F881E1}"/>
              </a:ext>
            </a:extLst>
          </p:cNvPr>
          <p:cNvSpPr>
            <a:spLocks noGrp="1"/>
          </p:cNvSpPr>
          <p:nvPr>
            <p:ph idx="1"/>
          </p:nvPr>
        </p:nvSpPr>
        <p:spPr>
          <a:xfrm>
            <a:off x="4447308" y="591344"/>
            <a:ext cx="6906491" cy="5585619"/>
          </a:xfrm>
        </p:spPr>
        <p:txBody>
          <a:bodyPr anchor="ctr">
            <a:normAutofit/>
          </a:bodyPr>
          <a:lstStyle/>
          <a:p>
            <a:r>
              <a:rPr lang="en-US" sz="1700"/>
              <a:t>Functional Assessment Interviews</a:t>
            </a:r>
          </a:p>
          <a:p>
            <a:pPr lvl="1"/>
            <a:r>
              <a:rPr lang="en-US" sz="1700"/>
              <a:t>Interviewed Emma and Emma’s mother</a:t>
            </a:r>
          </a:p>
          <a:p>
            <a:pPr lvl="1"/>
            <a:r>
              <a:rPr lang="en-US" sz="1700"/>
              <a:t>Responses relatively consistent</a:t>
            </a:r>
          </a:p>
          <a:p>
            <a:pPr lvl="1"/>
            <a:r>
              <a:rPr lang="en-US" sz="1700"/>
              <a:t>Antecedents prior to Emma reporting a migraine:</a:t>
            </a:r>
          </a:p>
          <a:p>
            <a:pPr lvl="2"/>
            <a:r>
              <a:rPr lang="en-US" sz="1700"/>
              <a:t>At home</a:t>
            </a:r>
          </a:p>
          <a:p>
            <a:pPr lvl="3"/>
            <a:r>
              <a:rPr lang="en-US" sz="1700"/>
              <a:t>During morning routines-getting ready to attend school (e.g., finishing breakfast brushing teeth), conversation about getting ready for school at breakfast</a:t>
            </a:r>
          </a:p>
          <a:p>
            <a:pPr lvl="3"/>
            <a:r>
              <a:rPr lang="en-US" sz="1700"/>
              <a:t>Asked to attend school</a:t>
            </a:r>
          </a:p>
          <a:p>
            <a:pPr lvl="3"/>
            <a:r>
              <a:rPr lang="en-US" sz="1700"/>
              <a:t>Asked to do demands (complete homework, help with home chores, attend church)</a:t>
            </a:r>
          </a:p>
          <a:p>
            <a:pPr lvl="3"/>
            <a:r>
              <a:rPr lang="en-US" sz="1700"/>
              <a:t>Seldom occurred weekends, during free time or choice times or during lunch at school</a:t>
            </a:r>
          </a:p>
          <a:p>
            <a:pPr lvl="2"/>
            <a:r>
              <a:rPr lang="en-US" sz="1700"/>
              <a:t>At school</a:t>
            </a:r>
          </a:p>
          <a:p>
            <a:pPr lvl="3"/>
            <a:r>
              <a:rPr lang="en-US" sz="1700"/>
              <a:t>If present in school, prior to non-preferred classes (science); activities/tasks requiring participation with groups</a:t>
            </a:r>
          </a:p>
          <a:p>
            <a:pPr lvl="3"/>
            <a:endParaRPr lang="en-US" sz="1700"/>
          </a:p>
        </p:txBody>
      </p:sp>
    </p:spTree>
    <p:extLst>
      <p:ext uri="{BB962C8B-B14F-4D97-AF65-F5344CB8AC3E}">
        <p14:creationId xmlns:p14="http://schemas.microsoft.com/office/powerpoint/2010/main" val="482350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0EF6C-CD77-304B-8AC7-EFD6B73DC349}"/>
              </a:ext>
            </a:extLst>
          </p:cNvPr>
          <p:cNvSpPr>
            <a:spLocks noGrp="1"/>
          </p:cNvSpPr>
          <p:nvPr>
            <p:ph type="title"/>
          </p:nvPr>
        </p:nvSpPr>
        <p:spPr>
          <a:xfrm>
            <a:off x="686834" y="591344"/>
            <a:ext cx="3200400" cy="5585619"/>
          </a:xfrm>
        </p:spPr>
        <p:txBody>
          <a:bodyPr>
            <a:normAutofit/>
          </a:bodyPr>
          <a:lstStyle/>
          <a:p>
            <a:r>
              <a:rPr lang="en-US">
                <a:solidFill>
                  <a:srgbClr val="FFFFFF"/>
                </a:solidFill>
              </a:rPr>
              <a:t>Emma’s Assessment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0FC222-BE74-964A-8A3D-4410C547DFF1}"/>
              </a:ext>
            </a:extLst>
          </p:cNvPr>
          <p:cNvSpPr>
            <a:spLocks noGrp="1"/>
          </p:cNvSpPr>
          <p:nvPr>
            <p:ph idx="1"/>
          </p:nvPr>
        </p:nvSpPr>
        <p:spPr>
          <a:xfrm>
            <a:off x="4167268" y="92597"/>
            <a:ext cx="7858828" cy="6597569"/>
          </a:xfrm>
        </p:spPr>
        <p:txBody>
          <a:bodyPr anchor="ctr">
            <a:normAutofit/>
          </a:bodyPr>
          <a:lstStyle/>
          <a:p>
            <a:pPr lvl="1"/>
            <a:r>
              <a:rPr lang="en-US" sz="2000" dirty="0"/>
              <a:t>Responses</a:t>
            </a:r>
          </a:p>
          <a:p>
            <a:pPr lvl="2"/>
            <a:r>
              <a:rPr lang="en-US" dirty="0"/>
              <a:t>Home</a:t>
            </a:r>
          </a:p>
          <a:p>
            <a:pPr lvl="3"/>
            <a:r>
              <a:rPr lang="en-US" sz="2000" dirty="0"/>
              <a:t>School days-parent prompted Emma to take migraine medication and get her to school</a:t>
            </a:r>
          </a:p>
          <a:p>
            <a:pPr lvl="3"/>
            <a:r>
              <a:rPr lang="en-US" sz="2000" dirty="0"/>
              <a:t>If this did not work, parent would allow Emma space to “work through migraine”.</a:t>
            </a:r>
          </a:p>
          <a:p>
            <a:pPr lvl="3"/>
            <a:r>
              <a:rPr lang="en-US" sz="2000" dirty="0"/>
              <a:t>Home chores/homework-parent allowed Emma to delay  doing the tasks to a later time</a:t>
            </a:r>
          </a:p>
          <a:p>
            <a:pPr lvl="2"/>
            <a:r>
              <a:rPr lang="en-US" dirty="0"/>
              <a:t>School</a:t>
            </a:r>
          </a:p>
          <a:p>
            <a:pPr lvl="3"/>
            <a:r>
              <a:rPr lang="en-US" sz="2000" dirty="0"/>
              <a:t>Tasks removed after she reported migraine</a:t>
            </a:r>
          </a:p>
          <a:p>
            <a:pPr lvl="3"/>
            <a:endParaRPr lang="en-US" sz="2000" dirty="0"/>
          </a:p>
          <a:p>
            <a:r>
              <a:rPr lang="en-US" sz="2000" dirty="0"/>
              <a:t>Hypothesis:</a:t>
            </a:r>
          </a:p>
          <a:p>
            <a:pPr lvl="1"/>
            <a:r>
              <a:rPr lang="en-US" sz="2000" dirty="0"/>
              <a:t>When Emma is (a) asked to go to school or conversation about attending school occurs during morning routines; (b) asked to do non-preferred activities (homework, school work, chores), attend non-preferred classes or events (science/church), or tasks in school requiring group participation; she will report that she has a migraine.  As a result, she gets to escape non-preferred tasks and activities.</a:t>
            </a:r>
          </a:p>
          <a:p>
            <a:pPr lvl="3"/>
            <a:endParaRPr lang="en-US" sz="1400" dirty="0"/>
          </a:p>
        </p:txBody>
      </p:sp>
    </p:spTree>
    <p:extLst>
      <p:ext uri="{BB962C8B-B14F-4D97-AF65-F5344CB8AC3E}">
        <p14:creationId xmlns:p14="http://schemas.microsoft.com/office/powerpoint/2010/main" val="269396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F8CA-6067-0C44-A57A-B1EDCBD8BF54}"/>
              </a:ext>
            </a:extLst>
          </p:cNvPr>
          <p:cNvSpPr>
            <a:spLocks noGrp="1"/>
          </p:cNvSpPr>
          <p:nvPr>
            <p:ph type="title"/>
          </p:nvPr>
        </p:nvSpPr>
        <p:spPr>
          <a:xfrm>
            <a:off x="344623" y="320675"/>
            <a:ext cx="11407487" cy="1325563"/>
          </a:xfrm>
        </p:spPr>
        <p:txBody>
          <a:bodyPr>
            <a:normAutofit/>
          </a:bodyPr>
          <a:lstStyle/>
          <a:p>
            <a:r>
              <a:rPr lang="en-US" sz="5400"/>
              <a:t>Contributing Factors </a:t>
            </a:r>
          </a:p>
        </p:txBody>
      </p:sp>
      <p:sp>
        <p:nvSpPr>
          <p:cNvPr id="14" name="Rectangle 8">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5CCE66F-A244-41CE-BD93-B3F34719A34C}"/>
              </a:ext>
            </a:extLst>
          </p:cNvPr>
          <p:cNvGraphicFramePr>
            <a:graphicFrameLocks noGrp="1"/>
          </p:cNvGraphicFramePr>
          <p:nvPr>
            <p:ph idx="1"/>
            <p:extLst>
              <p:ext uri="{D42A27DB-BD31-4B8C-83A1-F6EECF244321}">
                <p14:modId xmlns:p14="http://schemas.microsoft.com/office/powerpoint/2010/main" val="1201863226"/>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224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96AD6A-C73B-3A41-884D-0C230A0221AB}"/>
              </a:ext>
            </a:extLst>
          </p:cNvPr>
          <p:cNvSpPr>
            <a:spLocks noGrp="1"/>
          </p:cNvSpPr>
          <p:nvPr>
            <p:ph type="title"/>
          </p:nvPr>
        </p:nvSpPr>
        <p:spPr>
          <a:xfrm>
            <a:off x="643467" y="321734"/>
            <a:ext cx="10905066" cy="1135737"/>
          </a:xfrm>
        </p:spPr>
        <p:txBody>
          <a:bodyPr>
            <a:normAutofit/>
          </a:bodyPr>
          <a:lstStyle/>
          <a:p>
            <a:r>
              <a:rPr lang="en-US" sz="3600"/>
              <a:t>Intervention</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491E59-991E-4B64-99AB-ABBEF41B5C26}"/>
              </a:ext>
            </a:extLst>
          </p:cNvPr>
          <p:cNvGraphicFramePr>
            <a:graphicFrameLocks noGrp="1"/>
          </p:cNvGraphicFramePr>
          <p:nvPr>
            <p:ph idx="1"/>
            <p:extLst>
              <p:ext uri="{D42A27DB-BD31-4B8C-83A1-F6EECF244321}">
                <p14:modId xmlns:p14="http://schemas.microsoft.com/office/powerpoint/2010/main" val="6289049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103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 Word&#10;&#10;Description automatically generated">
            <a:extLst>
              <a:ext uri="{FF2B5EF4-FFF2-40B4-BE49-F238E27FC236}">
                <a16:creationId xmlns:a16="http://schemas.microsoft.com/office/drawing/2014/main" id="{4DB65C99-53C0-4C40-A314-8C9D44354009}"/>
              </a:ext>
            </a:extLst>
          </p:cNvPr>
          <p:cNvPicPr>
            <a:picLocks noChangeAspect="1"/>
          </p:cNvPicPr>
          <p:nvPr/>
        </p:nvPicPr>
        <p:blipFill rotWithShape="1">
          <a:blip r:embed="rId2"/>
          <a:srcRect l="36933" t="24973" r="22040" b="11323"/>
          <a:stretch/>
        </p:blipFill>
        <p:spPr>
          <a:xfrm>
            <a:off x="1794076" y="138897"/>
            <a:ext cx="7698995" cy="663229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191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8F8-0D1D-4B45-9DDF-ACC8CF0531E4}"/>
              </a:ext>
            </a:extLst>
          </p:cNvPr>
          <p:cNvSpPr>
            <a:spLocks noGrp="1"/>
          </p:cNvSpPr>
          <p:nvPr>
            <p:ph type="title"/>
          </p:nvPr>
        </p:nvSpPr>
        <p:spPr/>
        <p:txBody>
          <a:bodyPr/>
          <a:lstStyle/>
          <a:p>
            <a:r>
              <a:rPr lang="en-US" dirty="0"/>
              <a:t>CBT Relaxation </a:t>
            </a:r>
          </a:p>
        </p:txBody>
      </p:sp>
      <p:sp>
        <p:nvSpPr>
          <p:cNvPr id="3" name="Content Placeholder 2">
            <a:extLst>
              <a:ext uri="{FF2B5EF4-FFF2-40B4-BE49-F238E27FC236}">
                <a16:creationId xmlns:a16="http://schemas.microsoft.com/office/drawing/2014/main" id="{B59751C8-C10F-EC43-94AB-1E4F3676AD50}"/>
              </a:ext>
            </a:extLst>
          </p:cNvPr>
          <p:cNvSpPr>
            <a:spLocks noGrp="1"/>
          </p:cNvSpPr>
          <p:nvPr>
            <p:ph idx="1"/>
          </p:nvPr>
        </p:nvSpPr>
        <p:spPr/>
        <p:txBody>
          <a:bodyPr/>
          <a:lstStyle/>
          <a:p>
            <a:r>
              <a:rPr lang="en-US" dirty="0"/>
              <a:t>Progressive Muscle Relaxation</a:t>
            </a:r>
          </a:p>
          <a:p>
            <a:pPr lvl="1"/>
            <a:r>
              <a:rPr lang="en-US" dirty="0"/>
              <a:t>Slow breathing</a:t>
            </a:r>
          </a:p>
          <a:p>
            <a:pPr lvl="1"/>
            <a:endParaRPr lang="en-US" dirty="0"/>
          </a:p>
          <a:p>
            <a:pPr lvl="1"/>
            <a:r>
              <a:rPr lang="en-US" dirty="0"/>
              <a:t>Tense and relax muscles</a:t>
            </a:r>
          </a:p>
        </p:txBody>
      </p:sp>
      <p:pic>
        <p:nvPicPr>
          <p:cNvPr id="5" name="Picture 4" descr="Graphical user interface, text, application, Word&#10;&#10;Description automatically generated">
            <a:extLst>
              <a:ext uri="{FF2B5EF4-FFF2-40B4-BE49-F238E27FC236}">
                <a16:creationId xmlns:a16="http://schemas.microsoft.com/office/drawing/2014/main" id="{3302CE68-F6C9-2443-8C1D-A2838732439F}"/>
              </a:ext>
            </a:extLst>
          </p:cNvPr>
          <p:cNvPicPr>
            <a:picLocks noChangeAspect="1"/>
          </p:cNvPicPr>
          <p:nvPr/>
        </p:nvPicPr>
        <p:blipFill rotWithShape="1">
          <a:blip r:embed="rId2"/>
          <a:srcRect l="25597" t="26975" r="43482" b="23492"/>
          <a:stretch/>
        </p:blipFill>
        <p:spPr>
          <a:xfrm>
            <a:off x="6096000" y="365125"/>
            <a:ext cx="5880624" cy="5534706"/>
          </a:xfrm>
          <a:prstGeom prst="rect">
            <a:avLst/>
          </a:prstGeom>
        </p:spPr>
      </p:pic>
      <p:pic>
        <p:nvPicPr>
          <p:cNvPr id="9" name="Picture 8" descr="Graphical user interface, text, application, Word&#10;&#10;Description automatically generated">
            <a:extLst>
              <a:ext uri="{FF2B5EF4-FFF2-40B4-BE49-F238E27FC236}">
                <a16:creationId xmlns:a16="http://schemas.microsoft.com/office/drawing/2014/main" id="{C6026DAA-F8E1-0E4E-B737-C34249DF4716}"/>
              </a:ext>
            </a:extLst>
          </p:cNvPr>
          <p:cNvPicPr>
            <a:picLocks noChangeAspect="1"/>
          </p:cNvPicPr>
          <p:nvPr/>
        </p:nvPicPr>
        <p:blipFill rotWithShape="1">
          <a:blip r:embed="rId3"/>
          <a:srcRect l="26052" t="40648" r="26810" b="37166"/>
          <a:stretch/>
        </p:blipFill>
        <p:spPr>
          <a:xfrm>
            <a:off x="215376" y="4368799"/>
            <a:ext cx="5536629" cy="1531031"/>
          </a:xfrm>
          <a:prstGeom prst="rect">
            <a:avLst/>
          </a:prstGeom>
        </p:spPr>
      </p:pic>
    </p:spTree>
    <p:extLst>
      <p:ext uri="{BB962C8B-B14F-4D97-AF65-F5344CB8AC3E}">
        <p14:creationId xmlns:p14="http://schemas.microsoft.com/office/powerpoint/2010/main" val="103500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DD31-363E-1947-8D2B-BA21343F2B4B}"/>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Results</a:t>
            </a:r>
          </a:p>
        </p:txBody>
      </p:sp>
      <p:graphicFrame>
        <p:nvGraphicFramePr>
          <p:cNvPr id="12" name="Content Placeholder 2">
            <a:extLst>
              <a:ext uri="{FF2B5EF4-FFF2-40B4-BE49-F238E27FC236}">
                <a16:creationId xmlns:a16="http://schemas.microsoft.com/office/drawing/2014/main" id="{90748928-4FD8-45A3-B671-CF1E59F4029A}"/>
              </a:ext>
            </a:extLst>
          </p:cNvPr>
          <p:cNvGraphicFramePr>
            <a:graphicFrameLocks noGrp="1"/>
          </p:cNvGraphicFramePr>
          <p:nvPr>
            <p:ph idx="1"/>
            <p:extLst>
              <p:ext uri="{D42A27DB-BD31-4B8C-83A1-F6EECF244321}">
                <p14:modId xmlns:p14="http://schemas.microsoft.com/office/powerpoint/2010/main" val="325829150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264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683AF8-54C3-3B44-9D9E-FA880BC555BE}"/>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kern="1200">
                <a:solidFill>
                  <a:schemeClr val="tx1"/>
                </a:solidFill>
                <a:latin typeface="+mj-lt"/>
                <a:ea typeface="+mj-ea"/>
                <a:cs typeface="+mj-cs"/>
              </a:rPr>
              <a:t>Case Example</a:t>
            </a:r>
          </a:p>
        </p:txBody>
      </p:sp>
      <p:sp>
        <p:nvSpPr>
          <p:cNvPr id="11" name="Freeform: Shape 10">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514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365125"/>
            <a:ext cx="10515600" cy="1325563"/>
          </a:xfrm>
        </p:spPr>
        <p:txBody>
          <a:bodyPr>
            <a:normAutofit/>
          </a:bodyPr>
          <a:lstStyle/>
          <a:p>
            <a:r>
              <a:rPr lang="en-US" sz="5400" dirty="0"/>
              <a:t>Celia-Anxiety</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p:cNvSpPr>
            <a:spLocks noGrp="1"/>
          </p:cNvSpPr>
          <p:nvPr>
            <p:ph idx="1"/>
          </p:nvPr>
        </p:nvSpPr>
        <p:spPr>
          <a:xfrm>
            <a:off x="499872" y="1929384"/>
            <a:ext cx="10853928" cy="4798794"/>
          </a:xfrm>
        </p:spPr>
        <p:txBody>
          <a:bodyPr>
            <a:normAutofit fontScale="92500" lnSpcReduction="10000"/>
          </a:bodyPr>
          <a:lstStyle/>
          <a:p>
            <a:r>
              <a:rPr lang="en-US" sz="2000" dirty="0"/>
              <a:t>School Refusal Behavior Definition—cries (shouts, sobs, reports illnesses) daily at home with parents protesting going to school, eats sparingly, sleeps intermittently through the night, expresses feelings of illness at school including nausea, hot flashes, palpitations, breathlessness, lightheadedness; engages in idiosyncratic speech (speaks in a manner characteristic of very young children)</a:t>
            </a:r>
          </a:p>
          <a:p>
            <a:pPr lvl="1"/>
            <a:r>
              <a:rPr lang="en-US" sz="2000" dirty="0"/>
              <a:t>Celia does attend school but is distressed throughout the day. The behaviors above happen every day at home (morning and evening) with the idiosyncratic speech happening in school and home</a:t>
            </a:r>
          </a:p>
          <a:p>
            <a:r>
              <a:rPr lang="en-US" sz="2000" dirty="0"/>
              <a:t>Setting events—separation anxiety-Celia reports that she worries about her parents’ wellbeing when she is not with them</a:t>
            </a:r>
          </a:p>
          <a:p>
            <a:r>
              <a:rPr lang="en-US" sz="2000" dirty="0"/>
              <a:t>Antecedents in school—being in social situations including PE, eating in cafeteria, parties, riding on school bus, speaking up in class, talking to teachers and administrators; </a:t>
            </a:r>
          </a:p>
          <a:p>
            <a:pPr lvl="1"/>
            <a:r>
              <a:rPr lang="en-US" sz="2000" dirty="0"/>
              <a:t>Antecedents for idiosyncratic speech include when presented with activities that are non-preferred (e.g. involving social interaction) or boring</a:t>
            </a:r>
          </a:p>
          <a:p>
            <a:r>
              <a:rPr lang="en-US" sz="2000" dirty="0"/>
              <a:t>Consequences/responses from others—Home: parents talk, cajole, promise activities and items if Celia goes to school, sooth and calm</a:t>
            </a:r>
          </a:p>
          <a:p>
            <a:pPr lvl="1"/>
            <a:r>
              <a:rPr lang="en-US" sz="2000" dirty="0"/>
              <a:t>Teachers provide soothing/calming, other educators provide soothing/calming. Celia rarely gets sent home due to behaviors.</a:t>
            </a:r>
          </a:p>
        </p:txBody>
      </p:sp>
    </p:spTree>
    <p:extLst>
      <p:ext uri="{BB962C8B-B14F-4D97-AF65-F5344CB8AC3E}">
        <p14:creationId xmlns:p14="http://schemas.microsoft.com/office/powerpoint/2010/main" val="678131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Hypotheses</a:t>
            </a:r>
          </a:p>
        </p:txBody>
      </p:sp>
      <p:pic>
        <p:nvPicPr>
          <p:cNvPr id="5" name="Picture 4" descr="Magnifying glass on clear background">
            <a:extLst>
              <a:ext uri="{FF2B5EF4-FFF2-40B4-BE49-F238E27FC236}">
                <a16:creationId xmlns:a16="http://schemas.microsoft.com/office/drawing/2014/main" id="{F7BF13C6-7785-460E-80DB-A27F8D354A6A}"/>
              </a:ext>
            </a:extLst>
          </p:cNvPr>
          <p:cNvPicPr>
            <a:picLocks noChangeAspect="1"/>
          </p:cNvPicPr>
          <p:nvPr/>
        </p:nvPicPr>
        <p:blipFill rotWithShape="1">
          <a:blip r:embed="rId2"/>
          <a:srcRect l="40474" r="141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98455" y="2374947"/>
            <a:ext cx="6773333" cy="4440936"/>
          </a:xfrm>
        </p:spPr>
        <p:txBody>
          <a:bodyPr>
            <a:normAutofit/>
          </a:bodyPr>
          <a:lstStyle/>
          <a:p>
            <a:r>
              <a:rPr lang="en-US" sz="2000" dirty="0"/>
              <a:t>Hypothesis 1:  When Celia is: (a) required to be in a setting that separates her from her parents, and (b) required to be in school-based social situations,  she will exhibit school refusal behavior. As a result, she gets attention from her parents, specifically her mother, and secondarily from teachers and other adults in school, and obtains soothing of her separation anxiety. </a:t>
            </a:r>
          </a:p>
          <a:p>
            <a:r>
              <a:rPr lang="en-US" sz="2000" dirty="0"/>
              <a:t>Hypothesis 2: When Celia is: (a) required to be in a setting that separates her from her parents, and (b) requested to do activities that are non-preferred (require social interaction or are perceived as boring), she will exhibit idiosyncratic speech. As a result, she gets attention from her parents, specifically her mother, and secondarily from teachers and other adults in school, and obtains soothing of her separation anxiety. </a:t>
            </a:r>
          </a:p>
        </p:txBody>
      </p:sp>
    </p:spTree>
    <p:extLst>
      <p:ext uri="{BB962C8B-B14F-4D97-AF65-F5344CB8AC3E}">
        <p14:creationId xmlns:p14="http://schemas.microsoft.com/office/powerpoint/2010/main" val="2470753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600"/>
              <a:t>Sample Interventions for Celia-Hypothesis 1</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3"/>
            <a:ext cx="10853928" cy="4786209"/>
          </a:xfrm>
        </p:spPr>
        <p:txBody>
          <a:bodyPr>
            <a:normAutofit/>
          </a:bodyPr>
          <a:lstStyle/>
          <a:p>
            <a:r>
              <a:rPr lang="en-US" sz="1700" dirty="0"/>
              <a:t>Prevention intervention-</a:t>
            </a:r>
          </a:p>
          <a:p>
            <a:pPr lvl="1"/>
            <a:r>
              <a:rPr lang="en-US" sz="1700" dirty="0"/>
              <a:t>Setting event modification (for separation anxiety)-Upon arrival each day in school, teacher or other adult prompts Celia to rate her level of anxiety of specific events using a 0-3 scale. (fear ladder)-can also be used by mom the night before or the morning of.</a:t>
            </a:r>
          </a:p>
          <a:p>
            <a:pPr lvl="1"/>
            <a:r>
              <a:rPr lang="en-US" sz="1700" dirty="0"/>
              <a:t>Antecedent modification-providing choices at home and in school that would allow her to get attention in an appropriate way.  At home, choose among activities that naturally get attention such as cooking with mom (Before school-breakfast, After-school, dinner).</a:t>
            </a:r>
          </a:p>
          <a:p>
            <a:r>
              <a:rPr lang="en-US" sz="1700" dirty="0"/>
              <a:t>Teach interventions-Celia would be taught an appropriate way of getting mom’s and the teacher’s attention.  </a:t>
            </a:r>
          </a:p>
          <a:p>
            <a:pPr lvl="1"/>
            <a:r>
              <a:rPr lang="en-US" sz="1700" dirty="0"/>
              <a:t>At home or school, Celia can be taught to say, I’m anxious.  Mom or teacher can respond with attention and can implement a CBT.</a:t>
            </a:r>
          </a:p>
          <a:p>
            <a:pPr lvl="1"/>
            <a:r>
              <a:rPr lang="en-US" sz="1700" dirty="0"/>
              <a:t>CBT-teach Celia a way to self-calm and address her anxiety-e.g., positive thoughts</a:t>
            </a:r>
          </a:p>
          <a:p>
            <a:r>
              <a:rPr lang="en-US" sz="1700" dirty="0"/>
              <a:t>Reinforce appropriate attention-seeking behaviors:  Celia would get praise from mom for the choice behaviors</a:t>
            </a:r>
          </a:p>
          <a:p>
            <a:r>
              <a:rPr lang="en-US" sz="1700" dirty="0"/>
              <a:t>Discontinue reinforcing school refusal behaviors (e.g., somatic complaints) at home (parent does not respond with attention when Celia is engaged in a school refusal behavior). Parents redirect to selecting and participating in appropriate choice activity and/or redirect to replacement behavior and CBT.</a:t>
            </a:r>
          </a:p>
        </p:txBody>
      </p:sp>
    </p:spTree>
    <p:extLst>
      <p:ext uri="{BB962C8B-B14F-4D97-AF65-F5344CB8AC3E}">
        <p14:creationId xmlns:p14="http://schemas.microsoft.com/office/powerpoint/2010/main" val="4266856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1683AF8-54C3-3B44-9D9E-FA880BC555B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Case Example</a:t>
            </a:r>
          </a:p>
        </p:txBody>
      </p:sp>
    </p:spTree>
    <p:extLst>
      <p:ext uri="{BB962C8B-B14F-4D97-AF65-F5344CB8AC3E}">
        <p14:creationId xmlns:p14="http://schemas.microsoft.com/office/powerpoint/2010/main" val="811554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Yancy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9036" y="1929384"/>
            <a:ext cx="10684764" cy="4910328"/>
          </a:xfrm>
        </p:spPr>
        <p:txBody>
          <a:bodyPr>
            <a:normAutofit/>
          </a:bodyPr>
          <a:lstStyle/>
          <a:p>
            <a:r>
              <a:rPr lang="en-US" sz="1200" dirty="0"/>
              <a:t>17 year old student</a:t>
            </a:r>
          </a:p>
          <a:p>
            <a:r>
              <a:rPr lang="en-US" sz="1400" dirty="0"/>
              <a:t>Has missed the last 42 of 61 days of school</a:t>
            </a:r>
          </a:p>
          <a:p>
            <a:r>
              <a:rPr lang="en-US" sz="1400" dirty="0"/>
              <a:t>Says school is boring, prefers to sleep late or hang out with friends during the day or engage in activities at home such as watching TV and eating. Wants to be enrolled in home schooling. Has stated not wanting to return to school due to being behind in schoolwork and facing teachers and peers who will ask millions of questions</a:t>
            </a:r>
          </a:p>
          <a:p>
            <a:r>
              <a:rPr lang="en-US" sz="1400" dirty="0"/>
              <a:t>Family dynamics-Parents divorced; Yancy lives with father; father beginning to consider remarriage, younger brother involved in car accident resulting in less parent attention to Yancy and less supervision given toward attendance; Yancy taken to a psychiatrist who prescribed an antidepressant that has not changed his behavior.</a:t>
            </a:r>
          </a:p>
          <a:p>
            <a:r>
              <a:rPr lang="en-US" sz="1400" dirty="0"/>
              <a:t>How can schools deal with school-refusal behaviors with a function of accessing tangibles?</a:t>
            </a:r>
          </a:p>
          <a:p>
            <a:pPr lvl="1"/>
            <a:r>
              <a:rPr lang="en-US" sz="1400" dirty="0"/>
              <a:t>Important to have family actively involved in the strategies</a:t>
            </a:r>
          </a:p>
          <a:p>
            <a:pPr lvl="1"/>
            <a:r>
              <a:rPr lang="en-US" sz="1400" dirty="0"/>
              <a:t>May need to have wrap around supports for the family, particularly if family dynamics contribute toward student behavior-supports that provide family with problem-solving strategies (e.g., CBTs) and sessions with counselors</a:t>
            </a:r>
          </a:p>
          <a:p>
            <a:pPr lvl="1"/>
            <a:r>
              <a:rPr lang="en-US" sz="1400" dirty="0"/>
              <a:t>May also need wrap around supports including counseling/therapy for student to learn CBTs and problem-solving-coming up with strategy to address school refusal, specifically for students who state peers pressure them to not attend school</a:t>
            </a:r>
          </a:p>
          <a:p>
            <a:pPr lvl="1"/>
            <a:r>
              <a:rPr lang="en-US" sz="1400" dirty="0"/>
              <a:t>Families may need to be involved in contracting with students about attendance-attendance in school results in a powerful reward related to tangibles (e.g., money, extensions of curfew, time with friends, release from household tasks to spend time sleeping or being with friends, other tangibles, etc.)</a:t>
            </a:r>
          </a:p>
          <a:p>
            <a:pPr lvl="1"/>
            <a:r>
              <a:rPr lang="en-US" sz="1400" dirty="0"/>
              <a:t>Can be systematic-e.g., not require full-time attendance but gradually build up to full-time. (e.g., initiate with a few classes or time periods that are most preferred and easiest for student such as lunch)</a:t>
            </a:r>
          </a:p>
        </p:txBody>
      </p:sp>
    </p:spTree>
    <p:extLst>
      <p:ext uri="{BB962C8B-B14F-4D97-AF65-F5344CB8AC3E}">
        <p14:creationId xmlns:p14="http://schemas.microsoft.com/office/powerpoint/2010/main" val="329308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FD3C4E96-2F15-1E41-A7BF-E4BB1A7DD5F1}"/>
              </a:ext>
            </a:extLst>
          </p:cNvPr>
          <p:cNvSpPr>
            <a:spLocks noGrp="1"/>
          </p:cNvSpPr>
          <p:nvPr>
            <p:ph type="title"/>
          </p:nvPr>
        </p:nvSpPr>
        <p:spPr>
          <a:xfrm>
            <a:off x="838200" y="643467"/>
            <a:ext cx="2951205" cy="5571066"/>
          </a:xfrm>
        </p:spPr>
        <p:txBody>
          <a:bodyPr>
            <a:normAutofit/>
          </a:bodyPr>
          <a:lstStyle/>
          <a:p>
            <a:r>
              <a:rPr lang="en-US">
                <a:solidFill>
                  <a:srgbClr val="FFFFFF"/>
                </a:solidFill>
              </a:rPr>
              <a:t>Additional Factors Specific to ASD</a:t>
            </a:r>
          </a:p>
        </p:txBody>
      </p:sp>
      <p:graphicFrame>
        <p:nvGraphicFramePr>
          <p:cNvPr id="7" name="Content Placeholder 2">
            <a:extLst>
              <a:ext uri="{FF2B5EF4-FFF2-40B4-BE49-F238E27FC236}">
                <a16:creationId xmlns:a16="http://schemas.microsoft.com/office/drawing/2014/main" id="{6755E623-E379-4D55-841D-6793A105A283}"/>
              </a:ext>
            </a:extLst>
          </p:cNvPr>
          <p:cNvGraphicFramePr>
            <a:graphicFrameLocks noGrp="1"/>
          </p:cNvGraphicFramePr>
          <p:nvPr>
            <p:ph idx="1"/>
            <p:extLst>
              <p:ext uri="{D42A27DB-BD31-4B8C-83A1-F6EECF244321}">
                <p14:modId xmlns:p14="http://schemas.microsoft.com/office/powerpoint/2010/main" val="265479402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925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t>Yancy’s Hypothesis</a:t>
            </a:r>
          </a:p>
        </p:txBody>
      </p:sp>
      <p:pic>
        <p:nvPicPr>
          <p:cNvPr id="5" name="Picture 4" descr="Toy plastic numbers">
            <a:extLst>
              <a:ext uri="{FF2B5EF4-FFF2-40B4-BE49-F238E27FC236}">
                <a16:creationId xmlns:a16="http://schemas.microsoft.com/office/drawing/2014/main" id="{D9D2292A-C095-475B-8CD7-DE17C66BC8F3}"/>
              </a:ext>
            </a:extLst>
          </p:cNvPr>
          <p:cNvPicPr>
            <a:picLocks noChangeAspect="1"/>
          </p:cNvPicPr>
          <p:nvPr/>
        </p:nvPicPr>
        <p:blipFill rotWithShape="1">
          <a:blip r:embed="rId2"/>
          <a:srcRect l="24255" r="304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US" sz="2200"/>
              <a:t>When there is lack of supervision to enforce going to school and tense relationships with dad and school is a non-preferred setting, Yancy will engage in school-refusal behavior (e.g., sleep late, watch TV and eat, spend time with friends instead of going to school). As a result, he gets access to friends and preferred activities.</a:t>
            </a:r>
          </a:p>
        </p:txBody>
      </p:sp>
    </p:spTree>
    <p:extLst>
      <p:ext uri="{BB962C8B-B14F-4D97-AF65-F5344CB8AC3E}">
        <p14:creationId xmlns:p14="http://schemas.microsoft.com/office/powerpoint/2010/main" val="1953047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1" y="64555"/>
            <a:ext cx="6586491" cy="1676603"/>
          </a:xfrm>
        </p:spPr>
        <p:txBody>
          <a:bodyPr>
            <a:normAutofit/>
          </a:bodyPr>
          <a:lstStyle/>
          <a:p>
            <a:r>
              <a:rPr lang="en-US" sz="5400" dirty="0"/>
              <a:t>Yancy’s interventions</a:t>
            </a:r>
          </a:p>
        </p:txBody>
      </p:sp>
      <p:pic>
        <p:nvPicPr>
          <p:cNvPr id="6" name="Picture 5">
            <a:extLst>
              <a:ext uri="{FF2B5EF4-FFF2-40B4-BE49-F238E27FC236}">
                <a16:creationId xmlns:a16="http://schemas.microsoft.com/office/drawing/2014/main" id="{CAD1FD98-5213-4EFD-A397-4AA9B1B7D8F3}"/>
              </a:ext>
            </a:extLst>
          </p:cNvPr>
          <p:cNvPicPr>
            <a:picLocks noChangeAspect="1"/>
          </p:cNvPicPr>
          <p:nvPr/>
        </p:nvPicPr>
        <p:blipFill rotWithShape="1">
          <a:blip r:embed="rId2"/>
          <a:srcRect l="4022" r="50858" b="-1"/>
          <a:stretch/>
        </p:blipFill>
        <p:spPr>
          <a:xfrm>
            <a:off x="20" y="10"/>
            <a:ext cx="4635571" cy="6857990"/>
          </a:xfrm>
          <a:prstGeom prst="rect">
            <a:avLst/>
          </a:prstGeom>
          <a:effectLst/>
        </p:spPr>
      </p:pic>
      <p:graphicFrame>
        <p:nvGraphicFramePr>
          <p:cNvPr id="5" name="Content Placeholder 2">
            <a:extLst>
              <a:ext uri="{FF2B5EF4-FFF2-40B4-BE49-F238E27FC236}">
                <a16:creationId xmlns:a16="http://schemas.microsoft.com/office/drawing/2014/main" id="{AEA202FE-5EA9-4B67-BA23-F30438F44D5C}"/>
              </a:ext>
            </a:extLst>
          </p:cNvPr>
          <p:cNvGraphicFramePr>
            <a:graphicFrameLocks noGrp="1"/>
          </p:cNvGraphicFramePr>
          <p:nvPr>
            <p:ph idx="1"/>
            <p:extLst>
              <p:ext uri="{D42A27DB-BD31-4B8C-83A1-F6EECF244321}">
                <p14:modId xmlns:p14="http://schemas.microsoft.com/office/powerpoint/2010/main" val="3477080975"/>
              </p:ext>
            </p:extLst>
          </p:nvPr>
        </p:nvGraphicFramePr>
        <p:xfrm>
          <a:off x="4841823" y="1469036"/>
          <a:ext cx="7350157" cy="5388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525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69B6B-AA8F-7F41-AC09-A45696F13C0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Questions or Comments About Cases</a:t>
            </a:r>
          </a:p>
        </p:txBody>
      </p:sp>
      <p:sp>
        <p:nvSpPr>
          <p:cNvPr id="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Question mark on green pastel background">
            <a:extLst>
              <a:ext uri="{FF2B5EF4-FFF2-40B4-BE49-F238E27FC236}">
                <a16:creationId xmlns:a16="http://schemas.microsoft.com/office/drawing/2014/main" id="{F3EDAE49-A820-4457-ADCB-DE71E995C58E}"/>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42304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8D91DD-F73E-624E-B4D4-832AA96975BA}"/>
              </a:ext>
            </a:extLst>
          </p:cNvPr>
          <p:cNvSpPr>
            <a:spLocks noGrp="1"/>
          </p:cNvSpPr>
          <p:nvPr>
            <p:ph type="title"/>
          </p:nvPr>
        </p:nvSpPr>
        <p:spPr>
          <a:xfrm>
            <a:off x="643467" y="1698171"/>
            <a:ext cx="3962061" cy="4516360"/>
          </a:xfrm>
        </p:spPr>
        <p:txBody>
          <a:bodyPr anchor="t">
            <a:normAutofit/>
          </a:bodyPr>
          <a:lstStyle/>
          <a:p>
            <a:r>
              <a:rPr lang="en-US" sz="3600"/>
              <a:t>Resources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1D73C6A-CE6C-4C42-81C4-1AE831F6F51A}"/>
              </a:ext>
            </a:extLst>
          </p:cNvPr>
          <p:cNvSpPr>
            <a:spLocks noGrp="1"/>
          </p:cNvSpPr>
          <p:nvPr>
            <p:ph idx="1"/>
          </p:nvPr>
        </p:nvSpPr>
        <p:spPr>
          <a:xfrm>
            <a:off x="3298786" y="1698171"/>
            <a:ext cx="8249747" cy="4754972"/>
          </a:xfrm>
        </p:spPr>
        <p:txBody>
          <a:bodyPr>
            <a:normAutofit/>
          </a:bodyPr>
          <a:lstStyle/>
          <a:p>
            <a:r>
              <a:rPr lang="en-US" dirty="0">
                <a:hlinkClick r:id="rId2"/>
              </a:rPr>
              <a:t>https://www.future-ed.org/wp-content/uploads/2019/07/Attendance-Playbook.pdf</a:t>
            </a:r>
            <a:r>
              <a:rPr lang="en-US" dirty="0"/>
              <a:t>  (attendance playbook)</a:t>
            </a:r>
          </a:p>
          <a:p>
            <a:r>
              <a:rPr lang="en-US" dirty="0">
                <a:hlinkClick r:id="rId3"/>
              </a:rPr>
              <a:t>https://vip-verkosto.fi/wp-content/uploads/2019/09/Guide_English_web.pdf</a:t>
            </a:r>
            <a:r>
              <a:rPr lang="en-US" dirty="0"/>
              <a:t> (school refusal guide)</a:t>
            </a:r>
          </a:p>
          <a:p>
            <a:r>
              <a:rPr lang="en-US" dirty="0">
                <a:hlinkClick r:id="rId4"/>
              </a:rPr>
              <a:t>https://apps.nasponline.org/search-results.aspx?q=wimmer</a:t>
            </a:r>
            <a:r>
              <a:rPr lang="en-US" dirty="0"/>
              <a:t> (NASP school refusal resources)</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89786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4BAD5A-DA66-DC48-8395-3EBD4C36549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Thank you!  Have a Great Summer!</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6">
            <a:extLst>
              <a:ext uri="{FF2B5EF4-FFF2-40B4-BE49-F238E27FC236}">
                <a16:creationId xmlns:a16="http://schemas.microsoft.com/office/drawing/2014/main" id="{330DDEB1-F281-42C2-8CEF-369B47C3352A}"/>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159144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39161-7AB3-CC42-9B4F-ED3415A760E1}"/>
              </a:ext>
            </a:extLst>
          </p:cNvPr>
          <p:cNvSpPr>
            <a:spLocks noGrp="1"/>
          </p:cNvSpPr>
          <p:nvPr>
            <p:ph type="title"/>
          </p:nvPr>
        </p:nvSpPr>
        <p:spPr>
          <a:xfrm>
            <a:off x="686834" y="1153572"/>
            <a:ext cx="3200400" cy="4461163"/>
          </a:xfrm>
        </p:spPr>
        <p:txBody>
          <a:bodyPr>
            <a:normAutofit/>
          </a:bodyPr>
          <a:lstStyle/>
          <a:p>
            <a:r>
              <a:rPr lang="en-US">
                <a:solidFill>
                  <a:srgbClr val="FFFFFF"/>
                </a:solidFill>
              </a:rPr>
              <a:t>Pandemic and Impact on School Refusal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7CB816-80C5-6D48-9E3A-8C421AC6AFB5}"/>
              </a:ext>
            </a:extLst>
          </p:cNvPr>
          <p:cNvSpPr>
            <a:spLocks noGrp="1"/>
          </p:cNvSpPr>
          <p:nvPr>
            <p:ph idx="1"/>
          </p:nvPr>
        </p:nvSpPr>
        <p:spPr>
          <a:xfrm>
            <a:off x="4447308" y="591344"/>
            <a:ext cx="6906491" cy="5585619"/>
          </a:xfrm>
        </p:spPr>
        <p:txBody>
          <a:bodyPr anchor="ctr">
            <a:normAutofit/>
          </a:bodyPr>
          <a:lstStyle/>
          <a:p>
            <a:r>
              <a:rPr lang="en-US" dirty="0"/>
              <a:t>Estimated 3 million students absent from or not actively participating in remote learning (USDOE, 2021).</a:t>
            </a:r>
          </a:p>
          <a:p>
            <a:r>
              <a:rPr lang="en-US" dirty="0"/>
              <a:t>Characteristics-students who are:</a:t>
            </a:r>
          </a:p>
          <a:p>
            <a:pPr lvl="1"/>
            <a:r>
              <a:rPr lang="en-US" dirty="0"/>
              <a:t>English learners</a:t>
            </a:r>
          </a:p>
          <a:p>
            <a:pPr lvl="1"/>
            <a:r>
              <a:rPr lang="en-US" dirty="0"/>
              <a:t>With disabilities</a:t>
            </a:r>
          </a:p>
          <a:p>
            <a:pPr lvl="1"/>
            <a:r>
              <a:rPr lang="en-US" dirty="0"/>
              <a:t>In foster care</a:t>
            </a:r>
          </a:p>
          <a:p>
            <a:pPr lvl="1"/>
            <a:r>
              <a:rPr lang="en-US" dirty="0"/>
              <a:t>Experiencing homelessness</a:t>
            </a:r>
          </a:p>
          <a:p>
            <a:pPr lvl="1"/>
            <a:r>
              <a:rPr lang="en-US" dirty="0"/>
              <a:t>From low-income backgrounds</a:t>
            </a:r>
          </a:p>
          <a:p>
            <a:pPr lvl="1"/>
            <a:r>
              <a:rPr lang="en-US" dirty="0"/>
              <a:t>Native American</a:t>
            </a:r>
          </a:p>
          <a:p>
            <a:pPr lvl="1"/>
            <a:r>
              <a:rPr lang="en-US" dirty="0"/>
              <a:t>Migratory </a:t>
            </a:r>
          </a:p>
        </p:txBody>
      </p:sp>
    </p:spTree>
    <p:extLst>
      <p:ext uri="{BB962C8B-B14F-4D97-AF65-F5344CB8AC3E}">
        <p14:creationId xmlns:p14="http://schemas.microsoft.com/office/powerpoint/2010/main" val="385469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A86713-BF34-384F-956A-2AB1A8DF13A8}"/>
              </a:ext>
            </a:extLst>
          </p:cNvPr>
          <p:cNvSpPr>
            <a:spLocks noGrp="1"/>
          </p:cNvSpPr>
          <p:nvPr>
            <p:ph type="title"/>
          </p:nvPr>
        </p:nvSpPr>
        <p:spPr>
          <a:xfrm>
            <a:off x="838200" y="365125"/>
            <a:ext cx="10515600" cy="1325563"/>
          </a:xfrm>
        </p:spPr>
        <p:txBody>
          <a:bodyPr>
            <a:normAutofit/>
          </a:bodyPr>
          <a:lstStyle/>
          <a:p>
            <a:r>
              <a:rPr lang="en-US" dirty="0"/>
              <a:t>Themes from Colleague (Lisa MacKay-Brown; 2021 personal communication)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36E831-697C-CA48-8F65-D92452BADBAE}"/>
              </a:ext>
            </a:extLst>
          </p:cNvPr>
          <p:cNvSpPr>
            <a:spLocks noGrp="1"/>
          </p:cNvSpPr>
          <p:nvPr>
            <p:ph idx="1"/>
          </p:nvPr>
        </p:nvSpPr>
        <p:spPr>
          <a:xfrm>
            <a:off x="838200" y="1825625"/>
            <a:ext cx="10515600" cy="4351338"/>
          </a:xfrm>
        </p:spPr>
        <p:txBody>
          <a:bodyPr>
            <a:normAutofit/>
          </a:bodyPr>
          <a:lstStyle/>
          <a:p>
            <a:r>
              <a:rPr lang="en-US" dirty="0"/>
              <a:t>School Refusal Workshop-400 parents, educators</a:t>
            </a:r>
          </a:p>
          <a:p>
            <a:pPr lvl="1"/>
            <a:r>
              <a:rPr lang="en-US" dirty="0"/>
              <a:t>Increase in school absenteeism</a:t>
            </a:r>
          </a:p>
          <a:p>
            <a:pPr lvl="1"/>
            <a:r>
              <a:rPr lang="en-US" dirty="0"/>
              <a:t>Remote learning during lockdown exacerbated students at-risk of school attendance problems</a:t>
            </a:r>
          </a:p>
          <a:p>
            <a:pPr lvl="1"/>
            <a:r>
              <a:rPr lang="en-US" dirty="0"/>
              <a:t>Students who did well in virtual learning are refusing to go to school</a:t>
            </a:r>
          </a:p>
          <a:p>
            <a:pPr lvl="1"/>
            <a:r>
              <a:rPr lang="en-US" dirty="0"/>
              <a:t>First year of secondary programming-increased school refusal (not sure if this is directly related to pandemic)</a:t>
            </a:r>
          </a:p>
          <a:p>
            <a:pPr lvl="1"/>
            <a:r>
              <a:rPr lang="en-US" dirty="0"/>
              <a:t>Schools that engaged in maintaining relationships during remote learning are seeing better school attendance</a:t>
            </a:r>
          </a:p>
          <a:p>
            <a:pPr lvl="1"/>
            <a:endParaRPr lang="en-US" dirty="0"/>
          </a:p>
          <a:p>
            <a:pPr lvl="1"/>
            <a:endParaRPr lang="en-US" dirty="0"/>
          </a:p>
        </p:txBody>
      </p:sp>
    </p:spTree>
    <p:extLst>
      <p:ext uri="{BB962C8B-B14F-4D97-AF65-F5344CB8AC3E}">
        <p14:creationId xmlns:p14="http://schemas.microsoft.com/office/powerpoint/2010/main" val="380882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0D1F-C837-0748-A391-B80A3AB99E57}"/>
              </a:ext>
            </a:extLst>
          </p:cNvPr>
          <p:cNvSpPr>
            <a:spLocks noGrp="1"/>
          </p:cNvSpPr>
          <p:nvPr>
            <p:ph type="title"/>
          </p:nvPr>
        </p:nvSpPr>
        <p:spPr>
          <a:xfrm>
            <a:off x="838200" y="365125"/>
            <a:ext cx="10515600" cy="1325563"/>
          </a:xfrm>
        </p:spPr>
        <p:txBody>
          <a:bodyPr>
            <a:normAutofit/>
          </a:bodyPr>
          <a:lstStyle/>
          <a:p>
            <a:r>
              <a:rPr lang="en-US" sz="4200"/>
              <a:t>USDOE recommendations (Volume 2 of COVID-19 Handbook, 2021)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C494C8-C63D-8243-BE2B-4688EAE1815C}"/>
              </a:ext>
            </a:extLst>
          </p:cNvPr>
          <p:cNvSpPr>
            <a:spLocks noGrp="1"/>
          </p:cNvSpPr>
          <p:nvPr>
            <p:ph idx="1"/>
          </p:nvPr>
        </p:nvSpPr>
        <p:spPr>
          <a:xfrm>
            <a:off x="838200" y="1929384"/>
            <a:ext cx="10515600" cy="4251960"/>
          </a:xfrm>
        </p:spPr>
        <p:txBody>
          <a:bodyPr>
            <a:normAutofit/>
          </a:bodyPr>
          <a:lstStyle/>
          <a:p>
            <a:r>
              <a:rPr lang="en-US" sz="1700"/>
              <a:t>Locate and reengage students chronically absent or disengaged</a:t>
            </a:r>
          </a:p>
          <a:p>
            <a:pPr lvl="1"/>
            <a:r>
              <a:rPr lang="en-US" sz="1700"/>
              <a:t>Personal outreach – school officials NOT law enforcement, truancy officers, SROs</a:t>
            </a:r>
          </a:p>
          <a:p>
            <a:pPr lvl="1"/>
            <a:r>
              <a:rPr lang="en-US" sz="1700"/>
              <a:t>Example-Hillsborough County (Tampa) &gt;7,000 students missing in August 2020</a:t>
            </a:r>
          </a:p>
          <a:p>
            <a:pPr lvl="2"/>
            <a:r>
              <a:rPr lang="en-US" sz="1700"/>
              <a:t>Social workers door-knocking campaign-homes, hotels, motels, shelters;</a:t>
            </a:r>
          </a:p>
          <a:p>
            <a:pPr lvl="2"/>
            <a:r>
              <a:rPr lang="en-US" sz="1700"/>
              <a:t>Created social media pages in Spanish to reach Latinx students</a:t>
            </a:r>
          </a:p>
          <a:p>
            <a:pPr lvl="2"/>
            <a:r>
              <a:rPr lang="en-US" sz="1700"/>
              <a:t>Shared Covid-19 dashboards for parents to make informed decisions</a:t>
            </a:r>
          </a:p>
          <a:p>
            <a:pPr lvl="2"/>
            <a:r>
              <a:rPr lang="en-US" sz="1700"/>
              <a:t>Results-by December 2020 found all but 300 students</a:t>
            </a:r>
          </a:p>
          <a:p>
            <a:pPr lvl="1"/>
            <a:r>
              <a:rPr lang="en-US" sz="1700"/>
              <a:t>Others</a:t>
            </a:r>
          </a:p>
          <a:p>
            <a:pPr lvl="2"/>
            <a:r>
              <a:rPr lang="en-US" sz="1700"/>
              <a:t>Individual conversations allowing families to voice concerns about returning</a:t>
            </a:r>
          </a:p>
          <a:p>
            <a:pPr lvl="2"/>
            <a:r>
              <a:rPr lang="en-US" sz="1700"/>
              <a:t>Social/racial justice; biases</a:t>
            </a:r>
          </a:p>
          <a:p>
            <a:pPr lvl="2"/>
            <a:r>
              <a:rPr lang="en-US" sz="1700"/>
              <a:t>Trauma informed care</a:t>
            </a:r>
          </a:p>
          <a:p>
            <a:r>
              <a:rPr lang="en-US" sz="1700"/>
              <a:t>Be cognizant of shifting roles of adolescent students and provide flexibility</a:t>
            </a:r>
          </a:p>
          <a:p>
            <a:pPr lvl="1"/>
            <a:r>
              <a:rPr lang="en-US" sz="1700"/>
              <a:t>Increased family responsibilities (e.g., helping with financial support or care for ill family member)</a:t>
            </a:r>
          </a:p>
        </p:txBody>
      </p:sp>
    </p:spTree>
    <p:extLst>
      <p:ext uri="{BB962C8B-B14F-4D97-AF65-F5344CB8AC3E}">
        <p14:creationId xmlns:p14="http://schemas.microsoft.com/office/powerpoint/2010/main" val="3770662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6,1809495923,C:\Users\kincaid\Desktop\6608 2015 for Dan\W8 T3 PCP PPTX_Package_prpkg\W8 T3 PCP PPTX_pptx\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quot;/&gt;&lt;lineCharCount val=&quot;6&quot;/&gt;&lt;lineCharCount val=&quot;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4&quot;/&gt;&lt;lineCharCount val=&quot;9&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quot;/&gt;&lt;lineCharCount val=&quot;5&quot;/&gt;&lt;lineCharCount val=&quot;6&quot;/&gt;&lt;lineCharCount val=&quot;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TotalTime>
  <Words>3978</Words>
  <Application>Microsoft Macintosh PowerPoint</Application>
  <PresentationFormat>Widescreen</PresentationFormat>
  <Paragraphs>429</Paragraphs>
  <Slides>64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Comic Sans MS</vt:lpstr>
      <vt:lpstr>Office Theme</vt:lpstr>
      <vt:lpstr>Intervening with School Refusal Behaviors</vt:lpstr>
      <vt:lpstr>Objective</vt:lpstr>
      <vt:lpstr>What is School Refusal Behavior? (Kearney &amp; Albino, 2004) </vt:lpstr>
      <vt:lpstr>School Refusal</vt:lpstr>
      <vt:lpstr>Contributing Factors </vt:lpstr>
      <vt:lpstr>Additional Factors Specific to ASD</vt:lpstr>
      <vt:lpstr>Pandemic and Impact on School Refusal</vt:lpstr>
      <vt:lpstr>Themes from Colleague (Lisa MacKay-Brown; 2021 personal communication)</vt:lpstr>
      <vt:lpstr>USDOE recommendations (Volume 2 of COVID-19 Handbook, 2021)</vt:lpstr>
      <vt:lpstr>Discussion Time</vt:lpstr>
      <vt:lpstr>Strategies</vt:lpstr>
      <vt:lpstr>“Evidence-based” Strategies</vt:lpstr>
      <vt:lpstr>Functional Thinking</vt:lpstr>
      <vt:lpstr>And To Make it More Complex….</vt:lpstr>
      <vt:lpstr>Rationale Of Functional Thinking About School Refusal Behaviors </vt:lpstr>
      <vt:lpstr>FBA Methods</vt:lpstr>
      <vt:lpstr>Behavior intervention plan</vt:lpstr>
      <vt:lpstr>Example of Strategies Matched to School Refusal Assessment</vt:lpstr>
      <vt:lpstr>Cognitive Behavior Therapy (CBT)</vt:lpstr>
      <vt:lpstr>Cognitive Model (Raffaele Mendez, 2016)</vt:lpstr>
      <vt:lpstr>Determining if CBT is Appropriate for Individual Student </vt:lpstr>
      <vt:lpstr>Why Do CBT in Schools?</vt:lpstr>
      <vt:lpstr>Some Barriers</vt:lpstr>
      <vt:lpstr>Chat Box Sharing</vt:lpstr>
      <vt:lpstr>Exposure (Desensitization)</vt:lpstr>
      <vt:lpstr>PowerPoint Presentation</vt:lpstr>
      <vt:lpstr>Exposure</vt:lpstr>
      <vt:lpstr>PowerPoint Presentation</vt:lpstr>
      <vt:lpstr>Example of Fear Ladder for Student (Chorpita, 2007)</vt:lpstr>
      <vt:lpstr>Fear Pyramid example</vt:lpstr>
      <vt:lpstr>Coping Cat</vt:lpstr>
      <vt:lpstr>Coping Cats</vt:lpstr>
      <vt:lpstr>PowerPoint Presentation</vt:lpstr>
      <vt:lpstr>PowerPoint Presentation</vt:lpstr>
      <vt:lpstr>Fear Plan</vt:lpstr>
      <vt:lpstr>PowerPoint Presentation</vt:lpstr>
      <vt:lpstr>Family Partnerships</vt:lpstr>
      <vt:lpstr>Family Systems and Collaboration</vt:lpstr>
      <vt:lpstr>Family Partnership Considerations</vt:lpstr>
      <vt:lpstr>Engaging Families with Person-Centered Planning (PCP)</vt:lpstr>
      <vt:lpstr>PCP Process</vt:lpstr>
      <vt:lpstr>Sample PCP Processes</vt:lpstr>
      <vt:lpstr>PowerPoint Presentation</vt:lpstr>
      <vt:lpstr>Data and Outcomes PCP</vt:lpstr>
      <vt:lpstr>PowerPoint Presentation</vt:lpstr>
      <vt:lpstr>Case Examples</vt:lpstr>
      <vt:lpstr>Emma</vt:lpstr>
      <vt:lpstr>Emma’s Assessment</vt:lpstr>
      <vt:lpstr>Emma’s Assessment</vt:lpstr>
      <vt:lpstr>Intervention</vt:lpstr>
      <vt:lpstr>PowerPoint Presentation</vt:lpstr>
      <vt:lpstr>CBT Relaxation </vt:lpstr>
      <vt:lpstr>Results</vt:lpstr>
      <vt:lpstr>Case Example</vt:lpstr>
      <vt:lpstr>Celia-Anxiety</vt:lpstr>
      <vt:lpstr>Hypotheses</vt:lpstr>
      <vt:lpstr>Sample Interventions for Celia-Hypothesis 1</vt:lpstr>
      <vt:lpstr>Case Example</vt:lpstr>
      <vt:lpstr>Yancy</vt:lpstr>
      <vt:lpstr>Yancy’s Hypothesis</vt:lpstr>
      <vt:lpstr>Yancy’s interventions</vt:lpstr>
      <vt:lpstr>Questions or Comments About Cases</vt:lpstr>
      <vt:lpstr>Resources</vt:lpstr>
      <vt:lpstr>Thank you!  Have a Great Summer!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Intervening with School Refusal Behaviors</dc:title>
  <dc:creator>Rose Marie Iovannone</dc:creator>
  <cp:lastModifiedBy>Rose Marie Iovannone</cp:lastModifiedBy>
  <cp:revision>19</cp:revision>
  <dcterms:created xsi:type="dcterms:W3CDTF">2021-05-21T14:42:31Z</dcterms:created>
  <dcterms:modified xsi:type="dcterms:W3CDTF">2021-05-24T21:45:21Z</dcterms:modified>
</cp:coreProperties>
</file>